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7" r:id="rId1"/>
  </p:sldMasterIdLst>
  <p:notesMasterIdLst>
    <p:notesMasterId r:id="rId37"/>
  </p:notesMasterIdLst>
  <p:handoutMasterIdLst>
    <p:handoutMasterId r:id="rId38"/>
  </p:handoutMasterIdLst>
  <p:sldIdLst>
    <p:sldId id="256" r:id="rId2"/>
    <p:sldId id="257" r:id="rId3"/>
    <p:sldId id="260" r:id="rId4"/>
    <p:sldId id="262" r:id="rId5"/>
    <p:sldId id="269" r:id="rId6"/>
    <p:sldId id="343" r:id="rId7"/>
    <p:sldId id="341" r:id="rId8"/>
    <p:sldId id="344" r:id="rId9"/>
    <p:sldId id="272" r:id="rId10"/>
    <p:sldId id="345" r:id="rId11"/>
    <p:sldId id="273" r:id="rId12"/>
    <p:sldId id="346" r:id="rId13"/>
    <p:sldId id="335" r:id="rId14"/>
    <p:sldId id="376" r:id="rId15"/>
    <p:sldId id="348" r:id="rId16"/>
    <p:sldId id="349" r:id="rId17"/>
    <p:sldId id="374" r:id="rId18"/>
    <p:sldId id="351" r:id="rId19"/>
    <p:sldId id="355" r:id="rId20"/>
    <p:sldId id="356" r:id="rId21"/>
    <p:sldId id="357" r:id="rId22"/>
    <p:sldId id="353" r:id="rId23"/>
    <p:sldId id="359" r:id="rId24"/>
    <p:sldId id="363" r:id="rId25"/>
    <p:sldId id="361" r:id="rId26"/>
    <p:sldId id="362" r:id="rId27"/>
    <p:sldId id="367" r:id="rId28"/>
    <p:sldId id="371" r:id="rId29"/>
    <p:sldId id="368" r:id="rId30"/>
    <p:sldId id="369" r:id="rId31"/>
    <p:sldId id="377" r:id="rId32"/>
    <p:sldId id="370" r:id="rId33"/>
    <p:sldId id="378" r:id="rId34"/>
    <p:sldId id="360" r:id="rId35"/>
    <p:sldId id="372" r:id="rId36"/>
  </p:sldIdLst>
  <p:sldSz cx="12192000" cy="6858000"/>
  <p:notesSz cx="7007225" cy="9288463"/>
  <p:defaultTextStyle>
    <a:defPPr>
      <a:defRPr lang="en-GB"/>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 uri="{2D200454-40CA-4A62-9FC3-DE9A4176ACB9}">
      <p15:notesGuideLst xmlns:p15="http://schemas.microsoft.com/office/powerpoint/2012/main">
        <p15:guide id="1" orient="horz" pos="2925">
          <p15:clr>
            <a:srgbClr val="A4A3A4"/>
          </p15:clr>
        </p15:guide>
        <p15:guide id="2" pos="220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CEE1"/>
    <a:srgbClr val="C00000"/>
    <a:srgbClr val="4AACC6"/>
    <a:srgbClr val="C1DBE6"/>
    <a:srgbClr val="3064A3"/>
    <a:srgbClr val="3064A4"/>
    <a:srgbClr val="FFCC00"/>
    <a:srgbClr val="FFCC66"/>
    <a:srgbClr val="66CCFF"/>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FD32F3-4C42-447E-8695-5CA548C2EB95}" v="79" dt="2025-04-08T12:41:47.6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1" autoAdjust="0"/>
    <p:restoredTop sz="92354" autoAdjust="0"/>
  </p:normalViewPr>
  <p:slideViewPr>
    <p:cSldViewPr>
      <p:cViewPr varScale="1">
        <p:scale>
          <a:sx n="102" d="100"/>
          <a:sy n="102" d="100"/>
        </p:scale>
        <p:origin x="696" y="102"/>
      </p:cViewPr>
      <p:guideLst>
        <p:guide orient="horz" pos="4319"/>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7" d="100"/>
          <a:sy n="137" d="100"/>
        </p:scale>
        <p:origin x="-4512" y="-96"/>
      </p:cViewPr>
      <p:guideLst>
        <p:guide orient="horz" pos="2925"/>
        <p:guide pos="220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nch, Kieran" userId="bbe98952-6ca1-4f70-97b4-d49124871a04" providerId="ADAL" clId="{54FD32F3-4C42-447E-8695-5CA548C2EB95}"/>
    <pc:docChg chg="undo custSel addSld delSld modSld modMainMaster">
      <pc:chgData name="Lynch, Kieran" userId="bbe98952-6ca1-4f70-97b4-d49124871a04" providerId="ADAL" clId="{54FD32F3-4C42-447E-8695-5CA548C2EB95}" dt="2025-04-11T13:19:05.520" v="552" actId="207"/>
      <pc:docMkLst>
        <pc:docMk/>
      </pc:docMkLst>
      <pc:sldChg chg="modSp mod modNotesTx">
        <pc:chgData name="Lynch, Kieran" userId="bbe98952-6ca1-4f70-97b4-d49124871a04" providerId="ADAL" clId="{54FD32F3-4C42-447E-8695-5CA548C2EB95}" dt="2025-04-06T06:43:32.145" v="217" actId="14100"/>
        <pc:sldMkLst>
          <pc:docMk/>
          <pc:sldMk cId="825281022" sldId="256"/>
        </pc:sldMkLst>
        <pc:spChg chg="mod">
          <ac:chgData name="Lynch, Kieran" userId="bbe98952-6ca1-4f70-97b4-d49124871a04" providerId="ADAL" clId="{54FD32F3-4C42-447E-8695-5CA548C2EB95}" dt="2025-04-06T06:43:32.145" v="217" actId="14100"/>
          <ac:spMkLst>
            <pc:docMk/>
            <pc:sldMk cId="825281022" sldId="256"/>
            <ac:spMk id="6" creationId="{6DB9037D-3D88-54A9-1812-E1AC545202BE}"/>
          </ac:spMkLst>
        </pc:spChg>
      </pc:sldChg>
      <pc:sldChg chg="modSp">
        <pc:chgData name="Lynch, Kieran" userId="bbe98952-6ca1-4f70-97b4-d49124871a04" providerId="ADAL" clId="{54FD32F3-4C42-447E-8695-5CA548C2EB95}" dt="2025-04-08T12:41:30.542" v="536" actId="20577"/>
        <pc:sldMkLst>
          <pc:docMk/>
          <pc:sldMk cId="3464206400" sldId="257"/>
        </pc:sldMkLst>
        <pc:graphicFrameChg chg="mod">
          <ac:chgData name="Lynch, Kieran" userId="bbe98952-6ca1-4f70-97b4-d49124871a04" providerId="ADAL" clId="{54FD32F3-4C42-447E-8695-5CA548C2EB95}" dt="2025-04-08T12:41:30.542" v="536" actId="20577"/>
          <ac:graphicFrameMkLst>
            <pc:docMk/>
            <pc:sldMk cId="3464206400" sldId="257"/>
            <ac:graphicFrameMk id="8" creationId="{59D3AC93-AB31-7EC6-AAE9-8BD90530728A}"/>
          </ac:graphicFrameMkLst>
        </pc:graphicFrameChg>
      </pc:sldChg>
      <pc:sldChg chg="modSp mod">
        <pc:chgData name="Lynch, Kieran" userId="bbe98952-6ca1-4f70-97b4-d49124871a04" providerId="ADAL" clId="{54FD32F3-4C42-447E-8695-5CA548C2EB95}" dt="2025-04-06T06:55:16.300" v="224" actId="20577"/>
        <pc:sldMkLst>
          <pc:docMk/>
          <pc:sldMk cId="2685460536" sldId="341"/>
        </pc:sldMkLst>
        <pc:spChg chg="mod">
          <ac:chgData name="Lynch, Kieran" userId="bbe98952-6ca1-4f70-97b4-d49124871a04" providerId="ADAL" clId="{54FD32F3-4C42-447E-8695-5CA548C2EB95}" dt="2025-04-06T06:55:16.300" v="224" actId="20577"/>
          <ac:spMkLst>
            <pc:docMk/>
            <pc:sldMk cId="2685460536" sldId="341"/>
            <ac:spMk id="3" creationId="{0622B547-A41C-ECF8-AB10-2798712521BB}"/>
          </ac:spMkLst>
        </pc:spChg>
      </pc:sldChg>
      <pc:sldChg chg="addSp delSp modSp mod">
        <pc:chgData name="Lynch, Kieran" userId="bbe98952-6ca1-4f70-97b4-d49124871a04" providerId="ADAL" clId="{54FD32F3-4C42-447E-8695-5CA548C2EB95}" dt="2025-04-08T12:41:36.861" v="540" actId="20577"/>
        <pc:sldMkLst>
          <pc:docMk/>
          <pc:sldMk cId="804974281" sldId="343"/>
        </pc:sldMkLst>
        <pc:grpChg chg="add del">
          <ac:chgData name="Lynch, Kieran" userId="bbe98952-6ca1-4f70-97b4-d49124871a04" providerId="ADAL" clId="{54FD32F3-4C42-447E-8695-5CA548C2EB95}" dt="2025-04-08T12:41:35.001" v="538" actId="478"/>
          <ac:grpSpMkLst>
            <pc:docMk/>
            <pc:sldMk cId="804974281" sldId="343"/>
            <ac:grpSpMk id="5" creationId="{35534CC6-79F2-C90B-ED4B-C9639E3B893B}"/>
          </ac:grpSpMkLst>
        </pc:grpChg>
        <pc:graphicFrameChg chg="mod">
          <ac:chgData name="Lynch, Kieran" userId="bbe98952-6ca1-4f70-97b4-d49124871a04" providerId="ADAL" clId="{54FD32F3-4C42-447E-8695-5CA548C2EB95}" dt="2025-04-08T12:41:36.861" v="540" actId="20577"/>
          <ac:graphicFrameMkLst>
            <pc:docMk/>
            <pc:sldMk cId="804974281" sldId="343"/>
            <ac:graphicFrameMk id="6" creationId="{342DAC8E-A4DA-1364-EB25-4078163EC838}"/>
          </ac:graphicFrameMkLst>
        </pc:graphicFrameChg>
      </pc:sldChg>
      <pc:sldChg chg="modSp mod">
        <pc:chgData name="Lynch, Kieran" userId="bbe98952-6ca1-4f70-97b4-d49124871a04" providerId="ADAL" clId="{54FD32F3-4C42-447E-8695-5CA548C2EB95}" dt="2025-04-08T12:41:43.122" v="544" actId="20577"/>
        <pc:sldMkLst>
          <pc:docMk/>
          <pc:sldMk cId="1887657088" sldId="344"/>
        </pc:sldMkLst>
        <pc:grpChg chg="mod">
          <ac:chgData name="Lynch, Kieran" userId="bbe98952-6ca1-4f70-97b4-d49124871a04" providerId="ADAL" clId="{54FD32F3-4C42-447E-8695-5CA548C2EB95}" dt="2025-04-08T12:41:41.846" v="542" actId="1037"/>
          <ac:grpSpMkLst>
            <pc:docMk/>
            <pc:sldMk cId="1887657088" sldId="344"/>
            <ac:grpSpMk id="5" creationId="{1C85346F-ACF7-D2FB-5612-4859412A7CA7}"/>
          </ac:grpSpMkLst>
        </pc:grpChg>
        <pc:graphicFrameChg chg="mod">
          <ac:chgData name="Lynch, Kieran" userId="bbe98952-6ca1-4f70-97b4-d49124871a04" providerId="ADAL" clId="{54FD32F3-4C42-447E-8695-5CA548C2EB95}" dt="2025-04-08T12:41:43.122" v="544" actId="20577"/>
          <ac:graphicFrameMkLst>
            <pc:docMk/>
            <pc:sldMk cId="1887657088" sldId="344"/>
            <ac:graphicFrameMk id="6" creationId="{158B8E65-758F-96F4-7E8F-C7FEA2AEEC3E}"/>
          </ac:graphicFrameMkLst>
        </pc:graphicFrameChg>
      </pc:sldChg>
      <pc:sldChg chg="modSp">
        <pc:chgData name="Lynch, Kieran" userId="bbe98952-6ca1-4f70-97b4-d49124871a04" providerId="ADAL" clId="{54FD32F3-4C42-447E-8695-5CA548C2EB95}" dt="2025-04-08T12:41:47.652" v="546" actId="20577"/>
        <pc:sldMkLst>
          <pc:docMk/>
          <pc:sldMk cId="663833952" sldId="345"/>
        </pc:sldMkLst>
        <pc:graphicFrameChg chg="mod">
          <ac:chgData name="Lynch, Kieran" userId="bbe98952-6ca1-4f70-97b4-d49124871a04" providerId="ADAL" clId="{54FD32F3-4C42-447E-8695-5CA548C2EB95}" dt="2025-04-08T12:41:47.652" v="546" actId="20577"/>
          <ac:graphicFrameMkLst>
            <pc:docMk/>
            <pc:sldMk cId="663833952" sldId="345"/>
            <ac:graphicFrameMk id="6" creationId="{4B24CA94-7075-BFD2-755A-F0B3F9DF80C2}"/>
          </ac:graphicFrameMkLst>
        </pc:graphicFrameChg>
      </pc:sldChg>
      <pc:sldChg chg="addSp delSp modSp mod">
        <pc:chgData name="Lynch, Kieran" userId="bbe98952-6ca1-4f70-97b4-d49124871a04" providerId="ADAL" clId="{54FD32F3-4C42-447E-8695-5CA548C2EB95}" dt="2025-04-07T15:12:54.827" v="534" actId="20577"/>
        <pc:sldMkLst>
          <pc:docMk/>
          <pc:sldMk cId="1632665736" sldId="346"/>
        </pc:sldMkLst>
        <pc:spChg chg="mod">
          <ac:chgData name="Lynch, Kieran" userId="bbe98952-6ca1-4f70-97b4-d49124871a04" providerId="ADAL" clId="{54FD32F3-4C42-447E-8695-5CA548C2EB95}" dt="2025-04-07T15:12:37.852" v="523" actId="1076"/>
          <ac:spMkLst>
            <pc:docMk/>
            <pc:sldMk cId="1632665736" sldId="346"/>
            <ac:spMk id="9" creationId="{8B2DC8ED-20A3-D6F9-EB07-1F59C3424C63}"/>
          </ac:spMkLst>
        </pc:spChg>
        <pc:spChg chg="add mod">
          <ac:chgData name="Lynch, Kieran" userId="bbe98952-6ca1-4f70-97b4-d49124871a04" providerId="ADAL" clId="{54FD32F3-4C42-447E-8695-5CA548C2EB95}" dt="2025-04-07T15:12:48.053" v="529" actId="1076"/>
          <ac:spMkLst>
            <pc:docMk/>
            <pc:sldMk cId="1632665736" sldId="346"/>
            <ac:spMk id="13" creationId="{EE6C700A-85BE-2783-7C0D-986BF125EDD3}"/>
          </ac:spMkLst>
        </pc:spChg>
        <pc:spChg chg="add mod">
          <ac:chgData name="Lynch, Kieran" userId="bbe98952-6ca1-4f70-97b4-d49124871a04" providerId="ADAL" clId="{54FD32F3-4C42-447E-8695-5CA548C2EB95}" dt="2025-04-07T15:12:54.827" v="534" actId="20577"/>
          <ac:spMkLst>
            <pc:docMk/>
            <pc:sldMk cId="1632665736" sldId="346"/>
            <ac:spMk id="14" creationId="{7BCF38C7-A6C9-3A5E-FF01-3803B183CCC1}"/>
          </ac:spMkLst>
        </pc:spChg>
        <pc:picChg chg="del mod">
          <ac:chgData name="Lynch, Kieran" userId="bbe98952-6ca1-4f70-97b4-d49124871a04" providerId="ADAL" clId="{54FD32F3-4C42-447E-8695-5CA548C2EB95}" dt="2025-04-07T15:11:59.586" v="513" actId="478"/>
          <ac:picMkLst>
            <pc:docMk/>
            <pc:sldMk cId="1632665736" sldId="346"/>
            <ac:picMk id="5" creationId="{FACFDAFE-6509-7575-ABF3-89385216B5C4}"/>
          </ac:picMkLst>
        </pc:picChg>
        <pc:picChg chg="add mod">
          <ac:chgData name="Lynch, Kieran" userId="bbe98952-6ca1-4f70-97b4-d49124871a04" providerId="ADAL" clId="{54FD32F3-4C42-447E-8695-5CA548C2EB95}" dt="2025-04-07T15:12:28.892" v="522" actId="1076"/>
          <ac:picMkLst>
            <pc:docMk/>
            <pc:sldMk cId="1632665736" sldId="346"/>
            <ac:picMk id="7" creationId="{10F6D430-02DD-16BB-8E40-70CDDB10BDA1}"/>
          </ac:picMkLst>
        </pc:picChg>
        <pc:picChg chg="add mod">
          <ac:chgData name="Lynch, Kieran" userId="bbe98952-6ca1-4f70-97b4-d49124871a04" providerId="ADAL" clId="{54FD32F3-4C42-447E-8695-5CA548C2EB95}" dt="2025-04-07T15:12:25.297" v="521" actId="1076"/>
          <ac:picMkLst>
            <pc:docMk/>
            <pc:sldMk cId="1632665736" sldId="346"/>
            <ac:picMk id="10" creationId="{60358591-6C3E-E92D-C753-8EDE1A332C77}"/>
          </ac:picMkLst>
        </pc:picChg>
        <pc:picChg chg="add mod">
          <ac:chgData name="Lynch, Kieran" userId="bbe98952-6ca1-4f70-97b4-d49124871a04" providerId="ADAL" clId="{54FD32F3-4C42-447E-8695-5CA548C2EB95}" dt="2025-04-07T15:12:23.581" v="520" actId="1076"/>
          <ac:picMkLst>
            <pc:docMk/>
            <pc:sldMk cId="1632665736" sldId="346"/>
            <ac:picMk id="12" creationId="{F755EC75-EE6F-59D2-6497-B965644A0884}"/>
          </ac:picMkLst>
        </pc:picChg>
      </pc:sldChg>
      <pc:sldChg chg="modSp">
        <pc:chgData name="Lynch, Kieran" userId="bbe98952-6ca1-4f70-97b4-d49124871a04" providerId="ADAL" clId="{54FD32F3-4C42-447E-8695-5CA548C2EB95}" dt="2025-03-27T08:00:36.046" v="64" actId="20577"/>
        <pc:sldMkLst>
          <pc:docMk/>
          <pc:sldMk cId="2758965699" sldId="349"/>
        </pc:sldMkLst>
        <pc:spChg chg="mod">
          <ac:chgData name="Lynch, Kieran" userId="bbe98952-6ca1-4f70-97b4-d49124871a04" providerId="ADAL" clId="{54FD32F3-4C42-447E-8695-5CA548C2EB95}" dt="2025-03-27T08:00:36.046" v="64" actId="20577"/>
          <ac:spMkLst>
            <pc:docMk/>
            <pc:sldMk cId="2758965699" sldId="349"/>
            <ac:spMk id="19" creationId="{3850F653-656C-1773-AD06-26D9AAEE9133}"/>
          </ac:spMkLst>
        </pc:spChg>
      </pc:sldChg>
      <pc:sldChg chg="modSp mod">
        <pc:chgData name="Lynch, Kieran" userId="bbe98952-6ca1-4f70-97b4-d49124871a04" providerId="ADAL" clId="{54FD32F3-4C42-447E-8695-5CA548C2EB95}" dt="2025-04-07T09:49:17.320" v="257" actId="20577"/>
        <pc:sldMkLst>
          <pc:docMk/>
          <pc:sldMk cId="1921182837" sldId="356"/>
        </pc:sldMkLst>
        <pc:spChg chg="mod">
          <ac:chgData name="Lynch, Kieran" userId="bbe98952-6ca1-4f70-97b4-d49124871a04" providerId="ADAL" clId="{54FD32F3-4C42-447E-8695-5CA548C2EB95}" dt="2025-04-07T09:49:14.552" v="251" actId="20577"/>
          <ac:spMkLst>
            <pc:docMk/>
            <pc:sldMk cId="1921182837" sldId="356"/>
            <ac:spMk id="51" creationId="{FE2327FB-A2D2-369F-7AD0-5FC60D9DDD64}"/>
          </ac:spMkLst>
        </pc:spChg>
        <pc:spChg chg="mod">
          <ac:chgData name="Lynch, Kieran" userId="bbe98952-6ca1-4f70-97b4-d49124871a04" providerId="ADAL" clId="{54FD32F3-4C42-447E-8695-5CA548C2EB95}" dt="2025-04-07T09:49:17.320" v="257" actId="20577"/>
          <ac:spMkLst>
            <pc:docMk/>
            <pc:sldMk cId="1921182837" sldId="356"/>
            <ac:spMk id="86" creationId="{1B440192-8E8F-49C1-5582-054610932461}"/>
          </ac:spMkLst>
        </pc:spChg>
      </pc:sldChg>
      <pc:sldChg chg="delSp mod delAnim">
        <pc:chgData name="Lynch, Kieran" userId="bbe98952-6ca1-4f70-97b4-d49124871a04" providerId="ADAL" clId="{54FD32F3-4C42-447E-8695-5CA548C2EB95}" dt="2025-04-07T09:51:49.168" v="294" actId="478"/>
        <pc:sldMkLst>
          <pc:docMk/>
          <pc:sldMk cId="380986315" sldId="359"/>
        </pc:sldMkLst>
        <pc:spChg chg="del">
          <ac:chgData name="Lynch, Kieran" userId="bbe98952-6ca1-4f70-97b4-d49124871a04" providerId="ADAL" clId="{54FD32F3-4C42-447E-8695-5CA548C2EB95}" dt="2025-04-07T09:51:49.168" v="294" actId="478"/>
          <ac:spMkLst>
            <pc:docMk/>
            <pc:sldMk cId="380986315" sldId="359"/>
            <ac:spMk id="22" creationId="{5F0FC576-C389-B097-BE93-26611853FE41}"/>
          </ac:spMkLst>
        </pc:spChg>
        <pc:spChg chg="del">
          <ac:chgData name="Lynch, Kieran" userId="bbe98952-6ca1-4f70-97b4-d49124871a04" providerId="ADAL" clId="{54FD32F3-4C42-447E-8695-5CA548C2EB95}" dt="2025-04-07T09:51:48.476" v="293" actId="478"/>
          <ac:spMkLst>
            <pc:docMk/>
            <pc:sldMk cId="380986315" sldId="359"/>
            <ac:spMk id="23" creationId="{09081D46-7F9E-6D1C-A1F2-B405A8AC0152}"/>
          </ac:spMkLst>
        </pc:spChg>
      </pc:sldChg>
      <pc:sldChg chg="delSp modSp mod delAnim">
        <pc:chgData name="Lynch, Kieran" userId="bbe98952-6ca1-4f70-97b4-d49124871a04" providerId="ADAL" clId="{54FD32F3-4C42-447E-8695-5CA548C2EB95}" dt="2025-04-11T13:19:05.520" v="552" actId="207"/>
        <pc:sldMkLst>
          <pc:docMk/>
          <pc:sldMk cId="4024198484" sldId="361"/>
        </pc:sldMkLst>
        <pc:spChg chg="mod">
          <ac:chgData name="Lynch, Kieran" userId="bbe98952-6ca1-4f70-97b4-d49124871a04" providerId="ADAL" clId="{54FD32F3-4C42-447E-8695-5CA548C2EB95}" dt="2025-04-11T13:19:05.520" v="552" actId="207"/>
          <ac:spMkLst>
            <pc:docMk/>
            <pc:sldMk cId="4024198484" sldId="361"/>
            <ac:spMk id="3" creationId="{475DC95A-6DD8-730B-7E1C-94F7ECFEA719}"/>
          </ac:spMkLst>
        </pc:spChg>
        <pc:spChg chg="del">
          <ac:chgData name="Lynch, Kieran" userId="bbe98952-6ca1-4f70-97b4-d49124871a04" providerId="ADAL" clId="{54FD32F3-4C42-447E-8695-5CA548C2EB95}" dt="2025-04-07T09:53:28.737" v="299" actId="478"/>
          <ac:spMkLst>
            <pc:docMk/>
            <pc:sldMk cId="4024198484" sldId="361"/>
            <ac:spMk id="13" creationId="{20AB7E10-D8EA-7C70-1AE3-DC99B202C974}"/>
          </ac:spMkLst>
        </pc:spChg>
        <pc:spChg chg="del mod">
          <ac:chgData name="Lynch, Kieran" userId="bbe98952-6ca1-4f70-97b4-d49124871a04" providerId="ADAL" clId="{54FD32F3-4C42-447E-8695-5CA548C2EB95}" dt="2025-04-07T09:53:27.605" v="297" actId="478"/>
          <ac:spMkLst>
            <pc:docMk/>
            <pc:sldMk cId="4024198484" sldId="361"/>
            <ac:spMk id="18" creationId="{2C601FE6-7660-C7DB-23FE-C24A7E3BD371}"/>
          </ac:spMkLst>
        </pc:spChg>
        <pc:cxnChg chg="del">
          <ac:chgData name="Lynch, Kieran" userId="bbe98952-6ca1-4f70-97b4-d49124871a04" providerId="ADAL" clId="{54FD32F3-4C42-447E-8695-5CA548C2EB95}" dt="2025-04-07T09:53:28.217" v="298" actId="478"/>
          <ac:cxnSpMkLst>
            <pc:docMk/>
            <pc:sldMk cId="4024198484" sldId="361"/>
            <ac:cxnSpMk id="15" creationId="{C68C99EF-14CA-3E13-1A6D-70415F4221C6}"/>
          </ac:cxnSpMkLst>
        </pc:cxnChg>
      </pc:sldChg>
      <pc:sldChg chg="modSp">
        <pc:chgData name="Lynch, Kieran" userId="bbe98952-6ca1-4f70-97b4-d49124871a04" providerId="ADAL" clId="{54FD32F3-4C42-447E-8695-5CA548C2EB95}" dt="2025-04-07T09:51:35.297" v="292" actId="20577"/>
        <pc:sldMkLst>
          <pc:docMk/>
          <pc:sldMk cId="3487457503" sldId="363"/>
        </pc:sldMkLst>
        <pc:spChg chg="mod">
          <ac:chgData name="Lynch, Kieran" userId="bbe98952-6ca1-4f70-97b4-d49124871a04" providerId="ADAL" clId="{54FD32F3-4C42-447E-8695-5CA548C2EB95}" dt="2025-04-07T09:51:35.297" v="292" actId="20577"/>
          <ac:spMkLst>
            <pc:docMk/>
            <pc:sldMk cId="3487457503" sldId="363"/>
            <ac:spMk id="12" creationId="{240F3C57-4C07-8BA2-8F4D-2DB2CD7BC015}"/>
          </ac:spMkLst>
        </pc:spChg>
      </pc:sldChg>
      <pc:sldChg chg="modSp del mod">
        <pc:chgData name="Lynch, Kieran" userId="bbe98952-6ca1-4f70-97b4-d49124871a04" providerId="ADAL" clId="{54FD32F3-4C42-447E-8695-5CA548C2EB95}" dt="2025-04-08T15:50:12.675" v="547" actId="2696"/>
        <pc:sldMkLst>
          <pc:docMk/>
          <pc:sldMk cId="2137659199" sldId="365"/>
        </pc:sldMkLst>
        <pc:spChg chg="mod">
          <ac:chgData name="Lynch, Kieran" userId="bbe98952-6ca1-4f70-97b4-d49124871a04" providerId="ADAL" clId="{54FD32F3-4C42-447E-8695-5CA548C2EB95}" dt="2025-04-07T09:59:27.862" v="305" actId="20577"/>
          <ac:spMkLst>
            <pc:docMk/>
            <pc:sldMk cId="2137659199" sldId="365"/>
            <ac:spMk id="3" creationId="{CE407F69-B3F3-7219-6400-9DDE944EB4D1}"/>
          </ac:spMkLst>
        </pc:spChg>
      </pc:sldChg>
      <pc:sldChg chg="modSp">
        <pc:chgData name="Lynch, Kieran" userId="bbe98952-6ca1-4f70-97b4-d49124871a04" providerId="ADAL" clId="{54FD32F3-4C42-447E-8695-5CA548C2EB95}" dt="2025-04-07T12:24:10.237" v="362" actId="115"/>
        <pc:sldMkLst>
          <pc:docMk/>
          <pc:sldMk cId="3193157890" sldId="367"/>
        </pc:sldMkLst>
        <pc:spChg chg="mod">
          <ac:chgData name="Lynch, Kieran" userId="bbe98952-6ca1-4f70-97b4-d49124871a04" providerId="ADAL" clId="{54FD32F3-4C42-447E-8695-5CA548C2EB95}" dt="2025-04-07T12:24:10.237" v="362" actId="115"/>
          <ac:spMkLst>
            <pc:docMk/>
            <pc:sldMk cId="3193157890" sldId="367"/>
            <ac:spMk id="7" creationId="{D7341225-DE37-AFF1-4C1A-4E88D23A9887}"/>
          </ac:spMkLst>
        </pc:spChg>
      </pc:sldChg>
      <pc:sldChg chg="modSp add del mod modNotesTx">
        <pc:chgData name="Lynch, Kieran" userId="bbe98952-6ca1-4f70-97b4-d49124871a04" providerId="ADAL" clId="{54FD32F3-4C42-447E-8695-5CA548C2EB95}" dt="2025-04-08T16:43:18.089" v="549" actId="47"/>
        <pc:sldMkLst>
          <pc:docMk/>
          <pc:sldMk cId="2710870608" sldId="368"/>
        </pc:sldMkLst>
        <pc:spChg chg="mod">
          <ac:chgData name="Lynch, Kieran" userId="bbe98952-6ca1-4f70-97b4-d49124871a04" providerId="ADAL" clId="{54FD32F3-4C42-447E-8695-5CA548C2EB95}" dt="2025-04-07T14:27:14.867" v="439" actId="14100"/>
          <ac:spMkLst>
            <pc:docMk/>
            <pc:sldMk cId="2710870608" sldId="368"/>
            <ac:spMk id="8" creationId="{948F87E7-7D9B-01D6-CCC3-B370D43D1162}"/>
          </ac:spMkLst>
        </pc:spChg>
        <pc:spChg chg="mod">
          <ac:chgData name="Lynch, Kieran" userId="bbe98952-6ca1-4f70-97b4-d49124871a04" providerId="ADAL" clId="{54FD32F3-4C42-447E-8695-5CA548C2EB95}" dt="2025-04-07T14:29:20.243" v="503" actId="1076"/>
          <ac:spMkLst>
            <pc:docMk/>
            <pc:sldMk cId="2710870608" sldId="368"/>
            <ac:spMk id="9" creationId="{28C9047F-90DF-001E-DB7E-B99F62444242}"/>
          </ac:spMkLst>
        </pc:spChg>
        <pc:graphicFrameChg chg="mod modGraphic">
          <ac:chgData name="Lynch, Kieran" userId="bbe98952-6ca1-4f70-97b4-d49124871a04" providerId="ADAL" clId="{54FD32F3-4C42-447E-8695-5CA548C2EB95}" dt="2025-04-07T14:27:07.847" v="437" actId="1076"/>
          <ac:graphicFrameMkLst>
            <pc:docMk/>
            <pc:sldMk cId="2710870608" sldId="368"/>
            <ac:graphicFrameMk id="7" creationId="{4290B29A-FCB1-49DA-C8E3-AA24FB8D9914}"/>
          </ac:graphicFrameMkLst>
        </pc:graphicFrameChg>
      </pc:sldChg>
      <pc:sldChg chg="addSp modSp mod">
        <pc:chgData name="Lynch, Kieran" userId="bbe98952-6ca1-4f70-97b4-d49124871a04" providerId="ADAL" clId="{54FD32F3-4C42-447E-8695-5CA548C2EB95}" dt="2025-04-07T10:11:45.092" v="338" actId="1076"/>
        <pc:sldMkLst>
          <pc:docMk/>
          <pc:sldMk cId="1442806189" sldId="369"/>
        </pc:sldMkLst>
        <pc:spChg chg="add mod">
          <ac:chgData name="Lynch, Kieran" userId="bbe98952-6ca1-4f70-97b4-d49124871a04" providerId="ADAL" clId="{54FD32F3-4C42-447E-8695-5CA548C2EB95}" dt="2025-04-07T10:11:45.092" v="338" actId="1076"/>
          <ac:spMkLst>
            <pc:docMk/>
            <pc:sldMk cId="1442806189" sldId="369"/>
            <ac:spMk id="3" creationId="{DF0B1210-45BD-7B27-FC19-7584B010A878}"/>
          </ac:spMkLst>
        </pc:spChg>
      </pc:sldChg>
      <pc:sldChg chg="addSp modSp mod">
        <pc:chgData name="Lynch, Kieran" userId="bbe98952-6ca1-4f70-97b4-d49124871a04" providerId="ADAL" clId="{54FD32F3-4C42-447E-8695-5CA548C2EB95}" dt="2025-04-07T10:11:53.181" v="359" actId="20577"/>
        <pc:sldMkLst>
          <pc:docMk/>
          <pc:sldMk cId="2395888219" sldId="370"/>
        </pc:sldMkLst>
        <pc:spChg chg="add mod">
          <ac:chgData name="Lynch, Kieran" userId="bbe98952-6ca1-4f70-97b4-d49124871a04" providerId="ADAL" clId="{54FD32F3-4C42-447E-8695-5CA548C2EB95}" dt="2025-04-07T10:11:53.181" v="359" actId="20577"/>
          <ac:spMkLst>
            <pc:docMk/>
            <pc:sldMk cId="2395888219" sldId="370"/>
            <ac:spMk id="3" creationId="{6EE38035-AA33-35A0-5A41-831B974027A8}"/>
          </ac:spMkLst>
        </pc:spChg>
      </pc:sldChg>
      <pc:sldChg chg="addSp modSp mod modAnim">
        <pc:chgData name="Lynch, Kieran" userId="bbe98952-6ca1-4f70-97b4-d49124871a04" providerId="ADAL" clId="{54FD32F3-4C42-447E-8695-5CA548C2EB95}" dt="2025-04-06T07:09:35.048" v="247" actId="947"/>
        <pc:sldMkLst>
          <pc:docMk/>
          <pc:sldMk cId="444891790" sldId="374"/>
        </pc:sldMkLst>
        <pc:spChg chg="mod">
          <ac:chgData name="Lynch, Kieran" userId="bbe98952-6ca1-4f70-97b4-d49124871a04" providerId="ADAL" clId="{54FD32F3-4C42-447E-8695-5CA548C2EB95}" dt="2025-04-06T07:09:35.048" v="247" actId="947"/>
          <ac:spMkLst>
            <pc:docMk/>
            <pc:sldMk cId="444891790" sldId="374"/>
            <ac:spMk id="2" creationId="{AA409CBE-B488-5574-6FEB-2A8F27388E10}"/>
          </ac:spMkLst>
        </pc:spChg>
        <pc:spChg chg="add mod">
          <ac:chgData name="Lynch, Kieran" userId="bbe98952-6ca1-4f70-97b4-d49124871a04" providerId="ADAL" clId="{54FD32F3-4C42-447E-8695-5CA548C2EB95}" dt="2025-03-27T08:01:31.301" v="80" actId="1037"/>
          <ac:spMkLst>
            <pc:docMk/>
            <pc:sldMk cId="444891790" sldId="374"/>
            <ac:spMk id="3" creationId="{43763353-D4EA-2746-C4D1-BA9591CBBC53}"/>
          </ac:spMkLst>
        </pc:spChg>
      </pc:sldChg>
      <pc:sldChg chg="modSp mod">
        <pc:chgData name="Lynch, Kieran" userId="bbe98952-6ca1-4f70-97b4-d49124871a04" providerId="ADAL" clId="{54FD32F3-4C42-447E-8695-5CA548C2EB95}" dt="2025-04-07T14:04:32.255" v="419" actId="20577"/>
        <pc:sldMkLst>
          <pc:docMk/>
          <pc:sldMk cId="1403670169" sldId="377"/>
        </pc:sldMkLst>
        <pc:spChg chg="mod">
          <ac:chgData name="Lynch, Kieran" userId="bbe98952-6ca1-4f70-97b4-d49124871a04" providerId="ADAL" clId="{54FD32F3-4C42-447E-8695-5CA548C2EB95}" dt="2025-04-01T14:24:35.943" v="216"/>
          <ac:spMkLst>
            <pc:docMk/>
            <pc:sldMk cId="1403670169" sldId="377"/>
            <ac:spMk id="9" creationId="{5A889BCD-7550-B81E-319F-8BD17D7C7FE5}"/>
          </ac:spMkLst>
        </pc:spChg>
        <pc:graphicFrameChg chg="modGraphic">
          <ac:chgData name="Lynch, Kieran" userId="bbe98952-6ca1-4f70-97b4-d49124871a04" providerId="ADAL" clId="{54FD32F3-4C42-447E-8695-5CA548C2EB95}" dt="2025-04-07T14:04:32.255" v="419" actId="20577"/>
          <ac:graphicFrameMkLst>
            <pc:docMk/>
            <pc:sldMk cId="1403670169" sldId="377"/>
            <ac:graphicFrameMk id="12" creationId="{6A80A6D1-07AA-1830-3561-3C6922BB3923}"/>
          </ac:graphicFrameMkLst>
        </pc:graphicFrameChg>
      </pc:sldChg>
      <pc:sldChg chg="modSp new del mod">
        <pc:chgData name="Lynch, Kieran" userId="bbe98952-6ca1-4f70-97b4-d49124871a04" providerId="ADAL" clId="{54FD32F3-4C42-447E-8695-5CA548C2EB95}" dt="2025-04-07T09:43:14.001" v="248" actId="47"/>
        <pc:sldMkLst>
          <pc:docMk/>
          <pc:sldMk cId="4041571779" sldId="379"/>
        </pc:sldMkLst>
        <pc:spChg chg="mod">
          <ac:chgData name="Lynch, Kieran" userId="bbe98952-6ca1-4f70-97b4-d49124871a04" providerId="ADAL" clId="{54FD32F3-4C42-447E-8695-5CA548C2EB95}" dt="2025-03-27T08:02:49.635" v="154" actId="1076"/>
          <ac:spMkLst>
            <pc:docMk/>
            <pc:sldMk cId="4041571779" sldId="379"/>
            <ac:spMk id="2" creationId="{02BF36EF-DC75-0BC1-6B04-30CE181372D3}"/>
          </ac:spMkLst>
        </pc:spChg>
      </pc:sldChg>
      <pc:sldChg chg="add del">
        <pc:chgData name="Lynch, Kieran" userId="bbe98952-6ca1-4f70-97b4-d49124871a04" providerId="ADAL" clId="{54FD32F3-4C42-447E-8695-5CA548C2EB95}" dt="2025-03-27T08:02:40.480" v="139"/>
        <pc:sldMkLst>
          <pc:docMk/>
          <pc:sldMk cId="2135405442" sldId="380"/>
        </pc:sldMkLst>
      </pc:sldChg>
      <pc:sldMasterChg chg="modSldLayout">
        <pc:chgData name="Lynch, Kieran" userId="bbe98952-6ca1-4f70-97b4-d49124871a04" providerId="ADAL" clId="{54FD32F3-4C42-447E-8695-5CA548C2EB95}" dt="2025-03-19T16:29:07.823" v="14" actId="1037"/>
        <pc:sldMasterMkLst>
          <pc:docMk/>
          <pc:sldMasterMk cId="0" sldId="2147483687"/>
        </pc:sldMasterMkLst>
        <pc:sldLayoutChg chg="addSp modSp mod">
          <pc:chgData name="Lynch, Kieran" userId="bbe98952-6ca1-4f70-97b4-d49124871a04" providerId="ADAL" clId="{54FD32F3-4C42-447E-8695-5CA548C2EB95}" dt="2025-03-19T16:28:57.720" v="11" actId="1037"/>
          <pc:sldLayoutMkLst>
            <pc:docMk/>
            <pc:sldMasterMk cId="0" sldId="2147483687"/>
            <pc:sldLayoutMk cId="0" sldId="2147483702"/>
          </pc:sldLayoutMkLst>
          <pc:picChg chg="add mod">
            <ac:chgData name="Lynch, Kieran" userId="bbe98952-6ca1-4f70-97b4-d49124871a04" providerId="ADAL" clId="{54FD32F3-4C42-447E-8695-5CA548C2EB95}" dt="2025-03-19T16:28:55.919" v="10" actId="1037"/>
            <ac:picMkLst>
              <pc:docMk/>
              <pc:sldMasterMk cId="0" sldId="2147483687"/>
              <pc:sldLayoutMk cId="0" sldId="2147483702"/>
              <ac:picMk id="4" creationId="{C5BE3C5C-BF46-65A0-A78C-854C9508CBCA}"/>
            </ac:picMkLst>
          </pc:picChg>
          <pc:picChg chg="mod">
            <ac:chgData name="Lynch, Kieran" userId="bbe98952-6ca1-4f70-97b4-d49124871a04" providerId="ADAL" clId="{54FD32F3-4C42-447E-8695-5CA548C2EB95}" dt="2025-03-19T16:28:22.340" v="5" actId="1076"/>
            <ac:picMkLst>
              <pc:docMk/>
              <pc:sldMasterMk cId="0" sldId="2147483687"/>
              <pc:sldLayoutMk cId="0" sldId="2147483702"/>
              <ac:picMk id="19" creationId="{BCAC2622-642B-6640-A1E5-334829E29AA3}"/>
            </ac:picMkLst>
          </pc:picChg>
          <pc:picChg chg="mod">
            <ac:chgData name="Lynch, Kieran" userId="bbe98952-6ca1-4f70-97b4-d49124871a04" providerId="ADAL" clId="{54FD32F3-4C42-447E-8695-5CA548C2EB95}" dt="2025-03-19T16:28:22.340" v="5" actId="1076"/>
            <ac:picMkLst>
              <pc:docMk/>
              <pc:sldMasterMk cId="0" sldId="2147483687"/>
              <pc:sldLayoutMk cId="0" sldId="2147483702"/>
              <ac:picMk id="20" creationId="{BCB5BDF3-EEA4-604A-A306-135F40F95188}"/>
            </ac:picMkLst>
          </pc:picChg>
          <pc:picChg chg="mod">
            <ac:chgData name="Lynch, Kieran" userId="bbe98952-6ca1-4f70-97b4-d49124871a04" providerId="ADAL" clId="{54FD32F3-4C42-447E-8695-5CA548C2EB95}" dt="2025-03-19T16:28:57.720" v="11" actId="1037"/>
            <ac:picMkLst>
              <pc:docMk/>
              <pc:sldMasterMk cId="0" sldId="2147483687"/>
              <pc:sldLayoutMk cId="0" sldId="2147483702"/>
              <ac:picMk id="21" creationId="{B18E7A5E-590F-0940-A74A-8FA0CF45E2AA}"/>
            </ac:picMkLst>
          </pc:picChg>
          <pc:picChg chg="mod">
            <ac:chgData name="Lynch, Kieran" userId="bbe98952-6ca1-4f70-97b4-d49124871a04" providerId="ADAL" clId="{54FD32F3-4C42-447E-8695-5CA548C2EB95}" dt="2025-03-19T16:28:22.340" v="5" actId="1076"/>
            <ac:picMkLst>
              <pc:docMk/>
              <pc:sldMasterMk cId="0" sldId="2147483687"/>
              <pc:sldLayoutMk cId="0" sldId="2147483702"/>
              <ac:picMk id="22" creationId="{0F9A1B58-5F3E-2E40-BF9C-02DFC36B586C}"/>
            </ac:picMkLst>
          </pc:picChg>
          <pc:picChg chg="mod">
            <ac:chgData name="Lynch, Kieran" userId="bbe98952-6ca1-4f70-97b4-d49124871a04" providerId="ADAL" clId="{54FD32F3-4C42-447E-8695-5CA548C2EB95}" dt="2025-03-19T16:28:22.340" v="5" actId="1076"/>
            <ac:picMkLst>
              <pc:docMk/>
              <pc:sldMasterMk cId="0" sldId="2147483687"/>
              <pc:sldLayoutMk cId="0" sldId="2147483702"/>
              <ac:picMk id="23" creationId="{DFBA3268-E46F-0547-A00D-23C3C184040A}"/>
            </ac:picMkLst>
          </pc:picChg>
        </pc:sldLayoutChg>
        <pc:sldLayoutChg chg="addSp delSp modSp mod">
          <pc:chgData name="Lynch, Kieran" userId="bbe98952-6ca1-4f70-97b4-d49124871a04" providerId="ADAL" clId="{54FD32F3-4C42-447E-8695-5CA548C2EB95}" dt="2025-03-19T16:29:07.823" v="14" actId="1037"/>
          <pc:sldLayoutMkLst>
            <pc:docMk/>
            <pc:sldMasterMk cId="0" sldId="2147483687"/>
            <pc:sldLayoutMk cId="0" sldId="2147483703"/>
          </pc:sldLayoutMkLst>
          <pc:picChg chg="add mod">
            <ac:chgData name="Lynch, Kieran" userId="bbe98952-6ca1-4f70-97b4-d49124871a04" providerId="ADAL" clId="{54FD32F3-4C42-447E-8695-5CA548C2EB95}" dt="2025-03-19T16:28:31.196" v="8"/>
            <ac:picMkLst>
              <pc:docMk/>
              <pc:sldMasterMk cId="0" sldId="2147483687"/>
              <pc:sldLayoutMk cId="0" sldId="2147483703"/>
              <ac:picMk id="4" creationId="{FF86C3FE-5B49-77F0-31C9-13CADDD885BA}"/>
            </ac:picMkLst>
          </pc:picChg>
          <pc:picChg chg="add mod">
            <ac:chgData name="Lynch, Kieran" userId="bbe98952-6ca1-4f70-97b4-d49124871a04" providerId="ADAL" clId="{54FD32F3-4C42-447E-8695-5CA548C2EB95}" dt="2025-03-19T16:28:31.196" v="8"/>
            <ac:picMkLst>
              <pc:docMk/>
              <pc:sldMasterMk cId="0" sldId="2147483687"/>
              <pc:sldLayoutMk cId="0" sldId="2147483703"/>
              <ac:picMk id="5" creationId="{05AC698C-C5D7-BB99-5DAA-A850387402EB}"/>
            </ac:picMkLst>
          </pc:picChg>
          <pc:picChg chg="add mod">
            <ac:chgData name="Lynch, Kieran" userId="bbe98952-6ca1-4f70-97b4-d49124871a04" providerId="ADAL" clId="{54FD32F3-4C42-447E-8695-5CA548C2EB95}" dt="2025-03-19T16:29:06.191" v="13" actId="1037"/>
            <ac:picMkLst>
              <pc:docMk/>
              <pc:sldMasterMk cId="0" sldId="2147483687"/>
              <pc:sldLayoutMk cId="0" sldId="2147483703"/>
              <ac:picMk id="6" creationId="{0AD37ABF-6BC5-02CD-1DA1-9BD5B22795CB}"/>
            </ac:picMkLst>
          </pc:picChg>
          <pc:picChg chg="add mod">
            <ac:chgData name="Lynch, Kieran" userId="bbe98952-6ca1-4f70-97b4-d49124871a04" providerId="ADAL" clId="{54FD32F3-4C42-447E-8695-5CA548C2EB95}" dt="2025-03-19T16:28:31.196" v="8"/>
            <ac:picMkLst>
              <pc:docMk/>
              <pc:sldMasterMk cId="0" sldId="2147483687"/>
              <pc:sldLayoutMk cId="0" sldId="2147483703"/>
              <ac:picMk id="7" creationId="{BCF05CB8-AD75-36B1-6F67-CE7C23F17BF5}"/>
            </ac:picMkLst>
          </pc:picChg>
          <pc:picChg chg="add mod">
            <ac:chgData name="Lynch, Kieran" userId="bbe98952-6ca1-4f70-97b4-d49124871a04" providerId="ADAL" clId="{54FD32F3-4C42-447E-8695-5CA548C2EB95}" dt="2025-03-19T16:28:31.196" v="8"/>
            <ac:picMkLst>
              <pc:docMk/>
              <pc:sldMasterMk cId="0" sldId="2147483687"/>
              <pc:sldLayoutMk cId="0" sldId="2147483703"/>
              <ac:picMk id="8" creationId="{62AEF6CC-75A8-6B75-5D34-EE33DF0DAC78}"/>
            </ac:picMkLst>
          </pc:picChg>
          <pc:picChg chg="add mod">
            <ac:chgData name="Lynch, Kieran" userId="bbe98952-6ca1-4f70-97b4-d49124871a04" providerId="ADAL" clId="{54FD32F3-4C42-447E-8695-5CA548C2EB95}" dt="2025-03-19T16:29:07.823" v="14" actId="1037"/>
            <ac:picMkLst>
              <pc:docMk/>
              <pc:sldMasterMk cId="0" sldId="2147483687"/>
              <pc:sldLayoutMk cId="0" sldId="2147483703"/>
              <ac:picMk id="9" creationId="{C6122D16-2AAC-831B-9692-3AE62071655F}"/>
            </ac:picMkLst>
          </pc:picChg>
          <pc:picChg chg="del">
            <ac:chgData name="Lynch, Kieran" userId="bbe98952-6ca1-4f70-97b4-d49124871a04" providerId="ADAL" clId="{54FD32F3-4C42-447E-8695-5CA548C2EB95}" dt="2025-03-19T16:28:29.379" v="6" actId="478"/>
            <ac:picMkLst>
              <pc:docMk/>
              <pc:sldMasterMk cId="0" sldId="2147483687"/>
              <pc:sldLayoutMk cId="0" sldId="2147483703"/>
              <ac:picMk id="38" creationId="{C1895985-2FD1-4049-B05F-BEF548F4500D}"/>
            </ac:picMkLst>
          </pc:picChg>
          <pc:picChg chg="del">
            <ac:chgData name="Lynch, Kieran" userId="bbe98952-6ca1-4f70-97b4-d49124871a04" providerId="ADAL" clId="{54FD32F3-4C42-447E-8695-5CA548C2EB95}" dt="2025-03-19T16:28:29.379" v="6" actId="478"/>
            <ac:picMkLst>
              <pc:docMk/>
              <pc:sldMasterMk cId="0" sldId="2147483687"/>
              <pc:sldLayoutMk cId="0" sldId="2147483703"/>
              <ac:picMk id="39" creationId="{D2049114-E161-074A-B46D-0818D3298661}"/>
            </ac:picMkLst>
          </pc:picChg>
          <pc:picChg chg="del">
            <ac:chgData name="Lynch, Kieran" userId="bbe98952-6ca1-4f70-97b4-d49124871a04" providerId="ADAL" clId="{54FD32F3-4C42-447E-8695-5CA548C2EB95}" dt="2025-03-19T16:28:29.379" v="6" actId="478"/>
            <ac:picMkLst>
              <pc:docMk/>
              <pc:sldMasterMk cId="0" sldId="2147483687"/>
              <pc:sldLayoutMk cId="0" sldId="2147483703"/>
              <ac:picMk id="40" creationId="{F1921060-0264-5F4E-B231-7FEEE8EC69EB}"/>
            </ac:picMkLst>
          </pc:picChg>
          <pc:picChg chg="del">
            <ac:chgData name="Lynch, Kieran" userId="bbe98952-6ca1-4f70-97b4-d49124871a04" providerId="ADAL" clId="{54FD32F3-4C42-447E-8695-5CA548C2EB95}" dt="2025-03-19T16:28:29.379" v="6" actId="478"/>
            <ac:picMkLst>
              <pc:docMk/>
              <pc:sldMasterMk cId="0" sldId="2147483687"/>
              <pc:sldLayoutMk cId="0" sldId="2147483703"/>
              <ac:picMk id="41" creationId="{4D48C644-3F4E-114C-81DE-1D5FBA7471C9}"/>
            </ac:picMkLst>
          </pc:picChg>
          <pc:picChg chg="del">
            <ac:chgData name="Lynch, Kieran" userId="bbe98952-6ca1-4f70-97b4-d49124871a04" providerId="ADAL" clId="{54FD32F3-4C42-447E-8695-5CA548C2EB95}" dt="2025-03-19T16:28:30.916" v="7" actId="478"/>
            <ac:picMkLst>
              <pc:docMk/>
              <pc:sldMasterMk cId="0" sldId="2147483687"/>
              <pc:sldLayoutMk cId="0" sldId="2147483703"/>
              <ac:picMk id="42" creationId="{9C7554D2-A7DB-E648-9FF4-5DD327B16710}"/>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D8A704-8F17-4456-B480-6C9EB222B99A}" type="doc">
      <dgm:prSet loTypeId="urn:microsoft.com/office/officeart/2005/8/layout/vList3" loCatId="list" qsTypeId="urn:microsoft.com/office/officeart/2005/8/quickstyle/simple1" qsCatId="simple" csTypeId="urn:microsoft.com/office/officeart/2005/8/colors/colorful4" csCatId="colorful" phldr="1"/>
      <dgm:spPr/>
    </dgm:pt>
    <dgm:pt modelId="{86EF9FE6-A838-4D45-8BF7-F73B0D18C9B5}">
      <dgm:prSet phldrT="[Text]" custT="1"/>
      <dgm:spPr/>
      <dgm:t>
        <a:bodyPr/>
        <a:lstStyle/>
        <a:p>
          <a:pPr algn="ctr"/>
          <a:r>
            <a:rPr lang="en-GB" sz="2000" b="1" u="none" dirty="0"/>
            <a:t>Zr(Fe,Cr)</a:t>
          </a:r>
          <a:r>
            <a:rPr lang="en-GB" sz="2000" b="1" u="none" baseline="-25000" dirty="0"/>
            <a:t>2</a:t>
          </a:r>
          <a:r>
            <a:rPr lang="en-GB" sz="2000" b="1" u="none" baseline="0" dirty="0"/>
            <a:t> evolution in Zircaloy-4 during quenching and annealing</a:t>
          </a:r>
        </a:p>
        <a:p>
          <a:pPr algn="l"/>
          <a:r>
            <a:rPr lang="en-GB" sz="1800" b="0" u="none" baseline="0" dirty="0"/>
            <a:t>- </a:t>
          </a:r>
          <a:r>
            <a:rPr lang="en-GB" sz="1600" b="0" u="none" baseline="0" dirty="0"/>
            <a:t>SPPs in Zircaloy</a:t>
          </a:r>
          <a:endParaRPr lang="en-GB" sz="1800" b="0" u="none" baseline="0" dirty="0"/>
        </a:p>
        <a:p>
          <a:pPr algn="l"/>
          <a:r>
            <a:rPr lang="en-GB" sz="1600" b="1" u="none" baseline="0" dirty="0"/>
            <a:t>- </a:t>
          </a:r>
          <a:r>
            <a:rPr lang="en-GB" sz="1600" b="0" u="none" baseline="0" dirty="0"/>
            <a:t>The Kampmann-Wagner Numerical (KWN) model</a:t>
          </a:r>
        </a:p>
        <a:p>
          <a:pPr algn="l"/>
          <a:r>
            <a:rPr lang="en-GB" sz="1600" b="0" u="none" baseline="0" dirty="0"/>
            <a:t>- Simulating SPP evolution from a recrystallised state</a:t>
          </a:r>
        </a:p>
        <a:p>
          <a:pPr algn="l"/>
          <a:r>
            <a:rPr lang="en-GB" sz="1600" b="0" u="none" baseline="0" dirty="0"/>
            <a:t>- Characterisation and simulation of SPP evolution during quenching and annealing</a:t>
          </a:r>
        </a:p>
      </dgm:t>
    </dgm:pt>
    <dgm:pt modelId="{8D761781-FFCC-4CB1-BC5A-0F8546953711}" type="parTrans" cxnId="{F4829D3B-F584-4180-93D6-22D634FB6810}">
      <dgm:prSet/>
      <dgm:spPr/>
      <dgm:t>
        <a:bodyPr/>
        <a:lstStyle/>
        <a:p>
          <a:endParaRPr lang="en-US"/>
        </a:p>
      </dgm:t>
    </dgm:pt>
    <dgm:pt modelId="{18FB1C5D-52F6-4D72-A4A3-F71ACC011C00}" type="sibTrans" cxnId="{F4829D3B-F584-4180-93D6-22D634FB6810}">
      <dgm:prSet/>
      <dgm:spPr/>
      <dgm:t>
        <a:bodyPr/>
        <a:lstStyle/>
        <a:p>
          <a:endParaRPr lang="en-US"/>
        </a:p>
      </dgm:t>
    </dgm:pt>
    <dgm:pt modelId="{0A8931C2-5322-4437-9A34-24604950D451}">
      <dgm:prSet phldrT="[Text]" custT="1"/>
      <dgm:spPr/>
      <dgm:t>
        <a:bodyPr/>
        <a:lstStyle/>
        <a:p>
          <a:pPr algn="ctr"/>
          <a:r>
            <a:rPr lang="en-GB" sz="2000" b="1" dirty="0"/>
            <a:t>Simulating Zr(Fe,Cr)</a:t>
          </a:r>
          <a:r>
            <a:rPr lang="en-GB" sz="2000" b="1" baseline="-25000" dirty="0"/>
            <a:t>2</a:t>
          </a:r>
          <a:r>
            <a:rPr lang="en-GB" sz="2000" b="1" baseline="0" dirty="0"/>
            <a:t> evolution in Zircaloys during irradiation</a:t>
          </a:r>
          <a:endParaRPr lang="en-GB" sz="1600" b="0" baseline="0" dirty="0"/>
        </a:p>
        <a:p>
          <a:pPr algn="l"/>
          <a:r>
            <a:rPr lang="en-GB" sz="1600" b="0" baseline="0" dirty="0"/>
            <a:t>- SPP amorphization</a:t>
          </a:r>
        </a:p>
        <a:p>
          <a:pPr algn="l"/>
          <a:r>
            <a:rPr lang="en-GB" sz="1600" b="0" baseline="0" dirty="0"/>
            <a:t>- SPP dissolution</a:t>
          </a:r>
        </a:p>
      </dgm:t>
    </dgm:pt>
    <dgm:pt modelId="{11799358-0A37-4714-A280-9F3618F3E030}" type="parTrans" cxnId="{354EACAD-5392-4F92-962B-187136EB06A5}">
      <dgm:prSet/>
      <dgm:spPr/>
      <dgm:t>
        <a:bodyPr/>
        <a:lstStyle/>
        <a:p>
          <a:endParaRPr lang="en-US"/>
        </a:p>
      </dgm:t>
    </dgm:pt>
    <dgm:pt modelId="{81346F7D-D074-4CA6-B4C6-577779241B93}" type="sibTrans" cxnId="{354EACAD-5392-4F92-962B-187136EB06A5}">
      <dgm:prSet/>
      <dgm:spPr/>
      <dgm:t>
        <a:bodyPr/>
        <a:lstStyle/>
        <a:p>
          <a:endParaRPr lang="en-US"/>
        </a:p>
      </dgm:t>
    </dgm:pt>
    <dgm:pt modelId="{41BD40E4-6DB4-4657-AFF5-088879146E63}" type="pres">
      <dgm:prSet presAssocID="{04D8A704-8F17-4456-B480-6C9EB222B99A}" presName="linearFlow" presStyleCnt="0">
        <dgm:presLayoutVars>
          <dgm:dir/>
          <dgm:resizeHandles val="exact"/>
        </dgm:presLayoutVars>
      </dgm:prSet>
      <dgm:spPr/>
    </dgm:pt>
    <dgm:pt modelId="{CC62E14A-15C7-4FAC-851D-A2B18F9C2FA3}" type="pres">
      <dgm:prSet presAssocID="{86EF9FE6-A838-4D45-8BF7-F73B0D18C9B5}" presName="composite" presStyleCnt="0"/>
      <dgm:spPr/>
    </dgm:pt>
    <dgm:pt modelId="{52BDB000-54C1-41BF-B371-598E86036088}" type="pres">
      <dgm:prSet presAssocID="{86EF9FE6-A838-4D45-8BF7-F73B0D18C9B5}" presName="imgShp" presStyleLbl="fgImgPlace1" presStyleIdx="0" presStyleCnt="2" custScaleX="57140" custScaleY="54314" custLinFactNeighborX="-25258" custLinFactNeighborY="5494"/>
      <dgm:spPr/>
    </dgm:pt>
    <dgm:pt modelId="{A9702ECF-B0EB-4E5A-B7CA-44350B936CD9}" type="pres">
      <dgm:prSet presAssocID="{86EF9FE6-A838-4D45-8BF7-F73B0D18C9B5}" presName="txShp" presStyleLbl="node1" presStyleIdx="0" presStyleCnt="2" custScaleX="112653">
        <dgm:presLayoutVars>
          <dgm:bulletEnabled val="1"/>
        </dgm:presLayoutVars>
      </dgm:prSet>
      <dgm:spPr/>
    </dgm:pt>
    <dgm:pt modelId="{522BBA58-0D9C-42BF-B6CF-67AAA5EB501E}" type="pres">
      <dgm:prSet presAssocID="{18FB1C5D-52F6-4D72-A4A3-F71ACC011C00}" presName="spacing" presStyleCnt="0"/>
      <dgm:spPr/>
    </dgm:pt>
    <dgm:pt modelId="{5B87422F-8273-4B90-ACE6-28D73896E102}" type="pres">
      <dgm:prSet presAssocID="{0A8931C2-5322-4437-9A34-24604950D451}" presName="composite" presStyleCnt="0"/>
      <dgm:spPr/>
    </dgm:pt>
    <dgm:pt modelId="{372FF7A0-C700-4609-BB30-889F43723884}" type="pres">
      <dgm:prSet presAssocID="{0A8931C2-5322-4437-9A34-24604950D451}" presName="imgShp" presStyleLbl="fgImgPlace1" presStyleIdx="1" presStyleCnt="2" custScaleX="51500" custScaleY="50817"/>
      <dgm:spPr/>
    </dgm:pt>
    <dgm:pt modelId="{55E8BB5C-F9EF-4F56-B025-96F6711B022F}" type="pres">
      <dgm:prSet presAssocID="{0A8931C2-5322-4437-9A34-24604950D451}" presName="txShp" presStyleLbl="node1" presStyleIdx="1" presStyleCnt="2" custScaleX="107572">
        <dgm:presLayoutVars>
          <dgm:bulletEnabled val="1"/>
        </dgm:presLayoutVars>
      </dgm:prSet>
      <dgm:spPr/>
    </dgm:pt>
  </dgm:ptLst>
  <dgm:cxnLst>
    <dgm:cxn modelId="{F4829D3B-F584-4180-93D6-22D634FB6810}" srcId="{04D8A704-8F17-4456-B480-6C9EB222B99A}" destId="{86EF9FE6-A838-4D45-8BF7-F73B0D18C9B5}" srcOrd="0" destOrd="0" parTransId="{8D761781-FFCC-4CB1-BC5A-0F8546953711}" sibTransId="{18FB1C5D-52F6-4D72-A4A3-F71ACC011C00}"/>
    <dgm:cxn modelId="{34F8A261-1B1C-4AEA-B43B-C2D5C7794B83}" type="presOf" srcId="{86EF9FE6-A838-4D45-8BF7-F73B0D18C9B5}" destId="{A9702ECF-B0EB-4E5A-B7CA-44350B936CD9}" srcOrd="0" destOrd="0" presId="urn:microsoft.com/office/officeart/2005/8/layout/vList3"/>
    <dgm:cxn modelId="{2763A585-0347-454F-8142-4A24CBBCE47D}" type="presOf" srcId="{04D8A704-8F17-4456-B480-6C9EB222B99A}" destId="{41BD40E4-6DB4-4657-AFF5-088879146E63}" srcOrd="0" destOrd="0" presId="urn:microsoft.com/office/officeart/2005/8/layout/vList3"/>
    <dgm:cxn modelId="{354EACAD-5392-4F92-962B-187136EB06A5}" srcId="{04D8A704-8F17-4456-B480-6C9EB222B99A}" destId="{0A8931C2-5322-4437-9A34-24604950D451}" srcOrd="1" destOrd="0" parTransId="{11799358-0A37-4714-A280-9F3618F3E030}" sibTransId="{81346F7D-D074-4CA6-B4C6-577779241B93}"/>
    <dgm:cxn modelId="{47B1A8E3-740F-474C-A388-31EECAFA9DA8}" type="presOf" srcId="{0A8931C2-5322-4437-9A34-24604950D451}" destId="{55E8BB5C-F9EF-4F56-B025-96F6711B022F}" srcOrd="0" destOrd="0" presId="urn:microsoft.com/office/officeart/2005/8/layout/vList3"/>
    <dgm:cxn modelId="{959EAA48-6684-409E-B60A-906709D75891}" type="presParOf" srcId="{41BD40E4-6DB4-4657-AFF5-088879146E63}" destId="{CC62E14A-15C7-4FAC-851D-A2B18F9C2FA3}" srcOrd="0" destOrd="0" presId="urn:microsoft.com/office/officeart/2005/8/layout/vList3"/>
    <dgm:cxn modelId="{B87A9B4E-9C8D-4244-BE2F-1AD35D7A96D6}" type="presParOf" srcId="{CC62E14A-15C7-4FAC-851D-A2B18F9C2FA3}" destId="{52BDB000-54C1-41BF-B371-598E86036088}" srcOrd="0" destOrd="0" presId="urn:microsoft.com/office/officeart/2005/8/layout/vList3"/>
    <dgm:cxn modelId="{2DAD896C-6440-4E2B-BC9A-7AD2AF369684}" type="presParOf" srcId="{CC62E14A-15C7-4FAC-851D-A2B18F9C2FA3}" destId="{A9702ECF-B0EB-4E5A-B7CA-44350B936CD9}" srcOrd="1" destOrd="0" presId="urn:microsoft.com/office/officeart/2005/8/layout/vList3"/>
    <dgm:cxn modelId="{5C990B43-D48B-462F-B577-D4BF5AD88E9C}" type="presParOf" srcId="{41BD40E4-6DB4-4657-AFF5-088879146E63}" destId="{522BBA58-0D9C-42BF-B6CF-67AAA5EB501E}" srcOrd="1" destOrd="0" presId="urn:microsoft.com/office/officeart/2005/8/layout/vList3"/>
    <dgm:cxn modelId="{DF1522DA-11DD-4DA4-AFC6-C3B85F256A36}" type="presParOf" srcId="{41BD40E4-6DB4-4657-AFF5-088879146E63}" destId="{5B87422F-8273-4B90-ACE6-28D73896E102}" srcOrd="2" destOrd="0" presId="urn:microsoft.com/office/officeart/2005/8/layout/vList3"/>
    <dgm:cxn modelId="{B832C199-47BD-41C1-95BF-794B41A79136}" type="presParOf" srcId="{5B87422F-8273-4B90-ACE6-28D73896E102}" destId="{372FF7A0-C700-4609-BB30-889F43723884}" srcOrd="0" destOrd="0" presId="urn:microsoft.com/office/officeart/2005/8/layout/vList3"/>
    <dgm:cxn modelId="{75C687B9-0228-41B6-86E0-17093DD84633}" type="presParOf" srcId="{5B87422F-8273-4B90-ACE6-28D73896E102}" destId="{55E8BB5C-F9EF-4F56-B025-96F6711B022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D8A704-8F17-4456-B480-6C9EB222B99A}" type="doc">
      <dgm:prSet loTypeId="urn:microsoft.com/office/officeart/2005/8/layout/vList3" loCatId="list" qsTypeId="urn:microsoft.com/office/officeart/2005/8/quickstyle/simple1" qsCatId="simple" csTypeId="urn:microsoft.com/office/officeart/2005/8/colors/colorful4" csCatId="colorful" phldr="1"/>
      <dgm:spPr/>
    </dgm:pt>
    <dgm:pt modelId="{86EF9FE6-A838-4D45-8BF7-F73B0D18C9B5}">
      <dgm:prSet phldrT="[Text]" custT="1"/>
      <dgm:spPr/>
      <dgm:t>
        <a:bodyPr/>
        <a:lstStyle/>
        <a:p>
          <a:pPr algn="ctr"/>
          <a:r>
            <a:rPr lang="en-GB" sz="2800" b="1" u="none" dirty="0"/>
            <a:t>Zr(Fe,Cr)</a:t>
          </a:r>
          <a:r>
            <a:rPr lang="en-GB" sz="2800" b="1" u="none" baseline="-25000" dirty="0"/>
            <a:t>2</a:t>
          </a:r>
          <a:r>
            <a:rPr lang="en-GB" sz="2800" b="1" u="none" baseline="0" dirty="0"/>
            <a:t> evolution in Zircaloy-4 during quenching and annealing</a:t>
          </a:r>
        </a:p>
        <a:p>
          <a:pPr algn="l"/>
          <a:r>
            <a:rPr lang="en-GB" sz="2400" b="1" u="none" baseline="0" dirty="0"/>
            <a:t>- SPPs in Zircaloy</a:t>
          </a:r>
        </a:p>
        <a:p>
          <a:pPr algn="l"/>
          <a:r>
            <a:rPr lang="en-GB" sz="1800" b="1" u="none" baseline="0" dirty="0">
              <a:solidFill>
                <a:schemeClr val="bg1">
                  <a:lumMod val="75000"/>
                </a:schemeClr>
              </a:solidFill>
            </a:rPr>
            <a:t>- </a:t>
          </a:r>
          <a:r>
            <a:rPr lang="en-GB" sz="1800" b="0" u="none" baseline="0" dirty="0">
              <a:solidFill>
                <a:schemeClr val="bg1">
                  <a:lumMod val="75000"/>
                </a:schemeClr>
              </a:solidFill>
            </a:rPr>
            <a:t>The Kampmann-Wagner Numerical (KWN) model</a:t>
          </a:r>
        </a:p>
        <a:p>
          <a:pPr algn="l"/>
          <a:r>
            <a:rPr lang="en-GB" sz="1800" b="0" u="none" baseline="0" dirty="0">
              <a:solidFill>
                <a:schemeClr val="bg1">
                  <a:lumMod val="75000"/>
                </a:schemeClr>
              </a:solidFill>
            </a:rPr>
            <a:t>- Simulating SPP evolution from a recrystallised state</a:t>
          </a:r>
        </a:p>
        <a:p>
          <a:pPr algn="l"/>
          <a:r>
            <a:rPr lang="en-GB" sz="1800" b="0" u="none" baseline="0" dirty="0">
              <a:solidFill>
                <a:schemeClr val="bg1">
                  <a:lumMod val="75000"/>
                </a:schemeClr>
              </a:solidFill>
            </a:rPr>
            <a:t>- Characterisation and simulation of SPP evolution during quenching and annealing</a:t>
          </a:r>
        </a:p>
      </dgm:t>
    </dgm:pt>
    <dgm:pt modelId="{8D761781-FFCC-4CB1-BC5A-0F8546953711}" type="parTrans" cxnId="{F4829D3B-F584-4180-93D6-22D634FB6810}">
      <dgm:prSet/>
      <dgm:spPr/>
      <dgm:t>
        <a:bodyPr/>
        <a:lstStyle/>
        <a:p>
          <a:endParaRPr lang="en-US"/>
        </a:p>
      </dgm:t>
    </dgm:pt>
    <dgm:pt modelId="{18FB1C5D-52F6-4D72-A4A3-F71ACC011C00}" type="sibTrans" cxnId="{F4829D3B-F584-4180-93D6-22D634FB6810}">
      <dgm:prSet/>
      <dgm:spPr/>
      <dgm:t>
        <a:bodyPr/>
        <a:lstStyle/>
        <a:p>
          <a:endParaRPr lang="en-US"/>
        </a:p>
      </dgm:t>
    </dgm:pt>
    <dgm:pt modelId="{41BD40E4-6DB4-4657-AFF5-088879146E63}" type="pres">
      <dgm:prSet presAssocID="{04D8A704-8F17-4456-B480-6C9EB222B99A}" presName="linearFlow" presStyleCnt="0">
        <dgm:presLayoutVars>
          <dgm:dir/>
          <dgm:resizeHandles val="exact"/>
        </dgm:presLayoutVars>
      </dgm:prSet>
      <dgm:spPr/>
    </dgm:pt>
    <dgm:pt modelId="{CC62E14A-15C7-4FAC-851D-A2B18F9C2FA3}" type="pres">
      <dgm:prSet presAssocID="{86EF9FE6-A838-4D45-8BF7-F73B0D18C9B5}" presName="composite" presStyleCnt="0"/>
      <dgm:spPr/>
    </dgm:pt>
    <dgm:pt modelId="{52BDB000-54C1-41BF-B371-598E86036088}" type="pres">
      <dgm:prSet presAssocID="{86EF9FE6-A838-4D45-8BF7-F73B0D18C9B5}" presName="imgShp" presStyleLbl="fgImgPlace1" presStyleIdx="0" presStyleCnt="1" custScaleX="57140" custScaleY="54314" custLinFactNeighborX="-25258" custLinFactNeighborY="5494"/>
      <dgm:spPr/>
    </dgm:pt>
    <dgm:pt modelId="{A9702ECF-B0EB-4E5A-B7CA-44350B936CD9}" type="pres">
      <dgm:prSet presAssocID="{86EF9FE6-A838-4D45-8BF7-F73B0D18C9B5}" presName="txShp" presStyleLbl="node1" presStyleIdx="0" presStyleCnt="1" custScaleX="135924">
        <dgm:presLayoutVars>
          <dgm:bulletEnabled val="1"/>
        </dgm:presLayoutVars>
      </dgm:prSet>
      <dgm:spPr/>
    </dgm:pt>
  </dgm:ptLst>
  <dgm:cxnLst>
    <dgm:cxn modelId="{F4829D3B-F584-4180-93D6-22D634FB6810}" srcId="{04D8A704-8F17-4456-B480-6C9EB222B99A}" destId="{86EF9FE6-A838-4D45-8BF7-F73B0D18C9B5}" srcOrd="0" destOrd="0" parTransId="{8D761781-FFCC-4CB1-BC5A-0F8546953711}" sibTransId="{18FB1C5D-52F6-4D72-A4A3-F71ACC011C00}"/>
    <dgm:cxn modelId="{34F8A261-1B1C-4AEA-B43B-C2D5C7794B83}" type="presOf" srcId="{86EF9FE6-A838-4D45-8BF7-F73B0D18C9B5}" destId="{A9702ECF-B0EB-4E5A-B7CA-44350B936CD9}" srcOrd="0" destOrd="0" presId="urn:microsoft.com/office/officeart/2005/8/layout/vList3"/>
    <dgm:cxn modelId="{2763A585-0347-454F-8142-4A24CBBCE47D}" type="presOf" srcId="{04D8A704-8F17-4456-B480-6C9EB222B99A}" destId="{41BD40E4-6DB4-4657-AFF5-088879146E63}" srcOrd="0" destOrd="0" presId="urn:microsoft.com/office/officeart/2005/8/layout/vList3"/>
    <dgm:cxn modelId="{959EAA48-6684-409E-B60A-906709D75891}" type="presParOf" srcId="{41BD40E4-6DB4-4657-AFF5-088879146E63}" destId="{CC62E14A-15C7-4FAC-851D-A2B18F9C2FA3}" srcOrd="0" destOrd="0" presId="urn:microsoft.com/office/officeart/2005/8/layout/vList3"/>
    <dgm:cxn modelId="{B87A9B4E-9C8D-4244-BE2F-1AD35D7A96D6}" type="presParOf" srcId="{CC62E14A-15C7-4FAC-851D-A2B18F9C2FA3}" destId="{52BDB000-54C1-41BF-B371-598E86036088}" srcOrd="0" destOrd="0" presId="urn:microsoft.com/office/officeart/2005/8/layout/vList3"/>
    <dgm:cxn modelId="{2DAD896C-6440-4E2B-BC9A-7AD2AF369684}" type="presParOf" srcId="{CC62E14A-15C7-4FAC-851D-A2B18F9C2FA3}" destId="{A9702ECF-B0EB-4E5A-B7CA-44350B936CD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D8A704-8F17-4456-B480-6C9EB222B99A}" type="doc">
      <dgm:prSet loTypeId="urn:microsoft.com/office/officeart/2005/8/layout/vList3" loCatId="list" qsTypeId="urn:microsoft.com/office/officeart/2005/8/quickstyle/simple1" qsCatId="simple" csTypeId="urn:microsoft.com/office/officeart/2005/8/colors/colorful4" csCatId="colorful" phldr="1"/>
      <dgm:spPr/>
    </dgm:pt>
    <dgm:pt modelId="{86EF9FE6-A838-4D45-8BF7-F73B0D18C9B5}">
      <dgm:prSet phldrT="[Text]" custT="1"/>
      <dgm:spPr/>
      <dgm:t>
        <a:bodyPr/>
        <a:lstStyle/>
        <a:p>
          <a:pPr algn="ctr"/>
          <a:r>
            <a:rPr lang="en-GB" sz="2800" b="1" u="none" dirty="0"/>
            <a:t>Zr(Fe,Cr)</a:t>
          </a:r>
          <a:r>
            <a:rPr lang="en-GB" sz="2800" b="1" u="none" baseline="-25000" dirty="0"/>
            <a:t>2</a:t>
          </a:r>
          <a:r>
            <a:rPr lang="en-GB" sz="2800" b="1" u="none" baseline="0" dirty="0"/>
            <a:t> evolution in Zircaloy-4 during quenching and annealing</a:t>
          </a:r>
        </a:p>
        <a:p>
          <a:pPr algn="l"/>
          <a:r>
            <a:rPr lang="en-GB" sz="1800" b="0" u="none" baseline="0" dirty="0">
              <a:solidFill>
                <a:schemeClr val="bg1">
                  <a:lumMod val="75000"/>
                </a:schemeClr>
              </a:solidFill>
            </a:rPr>
            <a:t>- SPPs in Zircaloy</a:t>
          </a:r>
        </a:p>
        <a:p>
          <a:pPr algn="l"/>
          <a:r>
            <a:rPr lang="en-GB" sz="2400" b="1" u="none" baseline="0" dirty="0">
              <a:solidFill>
                <a:schemeClr val="bg1"/>
              </a:solidFill>
            </a:rPr>
            <a:t>- </a:t>
          </a:r>
          <a:r>
            <a:rPr lang="en-GB" sz="2400" b="0" u="none" baseline="0" dirty="0">
              <a:solidFill>
                <a:schemeClr val="bg1"/>
              </a:solidFill>
            </a:rPr>
            <a:t>The Kampmann-Wagner Numerical (KWN) model</a:t>
          </a:r>
        </a:p>
        <a:p>
          <a:pPr algn="l"/>
          <a:r>
            <a:rPr lang="en-GB" sz="1800" b="0" u="none" baseline="0" dirty="0">
              <a:solidFill>
                <a:schemeClr val="bg1">
                  <a:lumMod val="75000"/>
                </a:schemeClr>
              </a:solidFill>
            </a:rPr>
            <a:t>- Simulating SPP evolution from a recrystallised state</a:t>
          </a:r>
        </a:p>
        <a:p>
          <a:pPr algn="l"/>
          <a:r>
            <a:rPr lang="en-GB" sz="1800" b="0" u="none" baseline="0" dirty="0">
              <a:solidFill>
                <a:schemeClr val="bg1">
                  <a:lumMod val="75000"/>
                </a:schemeClr>
              </a:solidFill>
            </a:rPr>
            <a:t>- Characterisation and simulation of SPP evolution during quenching and annealing</a:t>
          </a:r>
        </a:p>
      </dgm:t>
    </dgm:pt>
    <dgm:pt modelId="{8D761781-FFCC-4CB1-BC5A-0F8546953711}" type="parTrans" cxnId="{F4829D3B-F584-4180-93D6-22D634FB6810}">
      <dgm:prSet/>
      <dgm:spPr/>
      <dgm:t>
        <a:bodyPr/>
        <a:lstStyle/>
        <a:p>
          <a:endParaRPr lang="en-US"/>
        </a:p>
      </dgm:t>
    </dgm:pt>
    <dgm:pt modelId="{18FB1C5D-52F6-4D72-A4A3-F71ACC011C00}" type="sibTrans" cxnId="{F4829D3B-F584-4180-93D6-22D634FB6810}">
      <dgm:prSet/>
      <dgm:spPr/>
      <dgm:t>
        <a:bodyPr/>
        <a:lstStyle/>
        <a:p>
          <a:endParaRPr lang="en-US"/>
        </a:p>
      </dgm:t>
    </dgm:pt>
    <dgm:pt modelId="{41BD40E4-6DB4-4657-AFF5-088879146E63}" type="pres">
      <dgm:prSet presAssocID="{04D8A704-8F17-4456-B480-6C9EB222B99A}" presName="linearFlow" presStyleCnt="0">
        <dgm:presLayoutVars>
          <dgm:dir/>
          <dgm:resizeHandles val="exact"/>
        </dgm:presLayoutVars>
      </dgm:prSet>
      <dgm:spPr/>
    </dgm:pt>
    <dgm:pt modelId="{CC62E14A-15C7-4FAC-851D-A2B18F9C2FA3}" type="pres">
      <dgm:prSet presAssocID="{86EF9FE6-A838-4D45-8BF7-F73B0D18C9B5}" presName="composite" presStyleCnt="0"/>
      <dgm:spPr/>
    </dgm:pt>
    <dgm:pt modelId="{52BDB000-54C1-41BF-B371-598E86036088}" type="pres">
      <dgm:prSet presAssocID="{86EF9FE6-A838-4D45-8BF7-F73B0D18C9B5}" presName="imgShp" presStyleLbl="fgImgPlace1" presStyleIdx="0" presStyleCnt="1" custScaleX="57140" custScaleY="54314" custLinFactNeighborX="-25258" custLinFactNeighborY="5494"/>
      <dgm:spPr/>
    </dgm:pt>
    <dgm:pt modelId="{A9702ECF-B0EB-4E5A-B7CA-44350B936CD9}" type="pres">
      <dgm:prSet presAssocID="{86EF9FE6-A838-4D45-8BF7-F73B0D18C9B5}" presName="txShp" presStyleLbl="node1" presStyleIdx="0" presStyleCnt="1" custScaleX="135924">
        <dgm:presLayoutVars>
          <dgm:bulletEnabled val="1"/>
        </dgm:presLayoutVars>
      </dgm:prSet>
      <dgm:spPr/>
    </dgm:pt>
  </dgm:ptLst>
  <dgm:cxnLst>
    <dgm:cxn modelId="{F4829D3B-F584-4180-93D6-22D634FB6810}" srcId="{04D8A704-8F17-4456-B480-6C9EB222B99A}" destId="{86EF9FE6-A838-4D45-8BF7-F73B0D18C9B5}" srcOrd="0" destOrd="0" parTransId="{8D761781-FFCC-4CB1-BC5A-0F8546953711}" sibTransId="{18FB1C5D-52F6-4D72-A4A3-F71ACC011C00}"/>
    <dgm:cxn modelId="{34F8A261-1B1C-4AEA-B43B-C2D5C7794B83}" type="presOf" srcId="{86EF9FE6-A838-4D45-8BF7-F73B0D18C9B5}" destId="{A9702ECF-B0EB-4E5A-B7CA-44350B936CD9}" srcOrd="0" destOrd="0" presId="urn:microsoft.com/office/officeart/2005/8/layout/vList3"/>
    <dgm:cxn modelId="{2763A585-0347-454F-8142-4A24CBBCE47D}" type="presOf" srcId="{04D8A704-8F17-4456-B480-6C9EB222B99A}" destId="{41BD40E4-6DB4-4657-AFF5-088879146E63}" srcOrd="0" destOrd="0" presId="urn:microsoft.com/office/officeart/2005/8/layout/vList3"/>
    <dgm:cxn modelId="{959EAA48-6684-409E-B60A-906709D75891}" type="presParOf" srcId="{41BD40E4-6DB4-4657-AFF5-088879146E63}" destId="{CC62E14A-15C7-4FAC-851D-A2B18F9C2FA3}" srcOrd="0" destOrd="0" presId="urn:microsoft.com/office/officeart/2005/8/layout/vList3"/>
    <dgm:cxn modelId="{B87A9B4E-9C8D-4244-BE2F-1AD35D7A96D6}" type="presParOf" srcId="{CC62E14A-15C7-4FAC-851D-A2B18F9C2FA3}" destId="{52BDB000-54C1-41BF-B371-598E86036088}" srcOrd="0" destOrd="0" presId="urn:microsoft.com/office/officeart/2005/8/layout/vList3"/>
    <dgm:cxn modelId="{2DAD896C-6440-4E2B-BC9A-7AD2AF369684}" type="presParOf" srcId="{CC62E14A-15C7-4FAC-851D-A2B18F9C2FA3}" destId="{A9702ECF-B0EB-4E5A-B7CA-44350B936CD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D8A704-8F17-4456-B480-6C9EB222B99A}" type="doc">
      <dgm:prSet loTypeId="urn:microsoft.com/office/officeart/2005/8/layout/vList3" loCatId="list" qsTypeId="urn:microsoft.com/office/officeart/2005/8/quickstyle/simple1" qsCatId="simple" csTypeId="urn:microsoft.com/office/officeart/2005/8/colors/colorful4" csCatId="colorful" phldr="1"/>
      <dgm:spPr/>
    </dgm:pt>
    <dgm:pt modelId="{86EF9FE6-A838-4D45-8BF7-F73B0D18C9B5}">
      <dgm:prSet phldrT="[Text]" custT="1"/>
      <dgm:spPr/>
      <dgm:t>
        <a:bodyPr/>
        <a:lstStyle/>
        <a:p>
          <a:pPr algn="ctr"/>
          <a:r>
            <a:rPr lang="en-GB" sz="2800" b="1" u="none" dirty="0"/>
            <a:t>Zr(Fe,Cr)</a:t>
          </a:r>
          <a:r>
            <a:rPr lang="en-GB" sz="2800" b="1" u="none" baseline="-25000" dirty="0"/>
            <a:t>2</a:t>
          </a:r>
          <a:r>
            <a:rPr lang="en-GB" sz="2800" b="1" u="none" baseline="0" dirty="0"/>
            <a:t> evolution in Zircaloy-4 during quenching and annealing</a:t>
          </a:r>
        </a:p>
        <a:p>
          <a:pPr algn="l"/>
          <a:r>
            <a:rPr lang="en-GB" sz="1800" b="0" u="none" baseline="0" dirty="0">
              <a:solidFill>
                <a:schemeClr val="bg1">
                  <a:lumMod val="75000"/>
                </a:schemeClr>
              </a:solidFill>
            </a:rPr>
            <a:t>- SPPs in Zircaloy</a:t>
          </a:r>
        </a:p>
        <a:p>
          <a:pPr algn="l"/>
          <a:r>
            <a:rPr lang="en-GB" sz="1800" b="1" u="none" baseline="0" dirty="0">
              <a:solidFill>
                <a:schemeClr val="bg1">
                  <a:lumMod val="75000"/>
                </a:schemeClr>
              </a:solidFill>
            </a:rPr>
            <a:t>- </a:t>
          </a:r>
          <a:r>
            <a:rPr lang="en-GB" sz="1800" b="0" u="none" baseline="0" dirty="0">
              <a:solidFill>
                <a:schemeClr val="bg1">
                  <a:lumMod val="75000"/>
                </a:schemeClr>
              </a:solidFill>
            </a:rPr>
            <a:t>The Kampmann-Wagner Numerical (KWN) model</a:t>
          </a:r>
        </a:p>
        <a:p>
          <a:pPr algn="l"/>
          <a:r>
            <a:rPr lang="en-GB" sz="1800" b="0" u="none" baseline="0" dirty="0">
              <a:solidFill>
                <a:schemeClr val="bg1">
                  <a:lumMod val="75000"/>
                </a:schemeClr>
              </a:solidFill>
            </a:rPr>
            <a:t>- </a:t>
          </a:r>
          <a:r>
            <a:rPr lang="en-GB" sz="2400" b="0" u="none" baseline="0" dirty="0">
              <a:solidFill>
                <a:schemeClr val="bg1"/>
              </a:solidFill>
            </a:rPr>
            <a:t>Simulating SPP evolution from a recrystallised state</a:t>
          </a:r>
        </a:p>
        <a:p>
          <a:pPr algn="l"/>
          <a:r>
            <a:rPr lang="en-GB" sz="1800" b="0" u="none" baseline="0" dirty="0">
              <a:solidFill>
                <a:schemeClr val="bg1">
                  <a:lumMod val="75000"/>
                </a:schemeClr>
              </a:solidFill>
            </a:rPr>
            <a:t>- Characterisation and simulation of SPP evolution during quenching and annealing</a:t>
          </a:r>
        </a:p>
      </dgm:t>
    </dgm:pt>
    <dgm:pt modelId="{8D761781-FFCC-4CB1-BC5A-0F8546953711}" type="parTrans" cxnId="{F4829D3B-F584-4180-93D6-22D634FB6810}">
      <dgm:prSet/>
      <dgm:spPr/>
      <dgm:t>
        <a:bodyPr/>
        <a:lstStyle/>
        <a:p>
          <a:endParaRPr lang="en-US"/>
        </a:p>
      </dgm:t>
    </dgm:pt>
    <dgm:pt modelId="{18FB1C5D-52F6-4D72-A4A3-F71ACC011C00}" type="sibTrans" cxnId="{F4829D3B-F584-4180-93D6-22D634FB6810}">
      <dgm:prSet/>
      <dgm:spPr/>
      <dgm:t>
        <a:bodyPr/>
        <a:lstStyle/>
        <a:p>
          <a:endParaRPr lang="en-US"/>
        </a:p>
      </dgm:t>
    </dgm:pt>
    <dgm:pt modelId="{41BD40E4-6DB4-4657-AFF5-088879146E63}" type="pres">
      <dgm:prSet presAssocID="{04D8A704-8F17-4456-B480-6C9EB222B99A}" presName="linearFlow" presStyleCnt="0">
        <dgm:presLayoutVars>
          <dgm:dir/>
          <dgm:resizeHandles val="exact"/>
        </dgm:presLayoutVars>
      </dgm:prSet>
      <dgm:spPr/>
    </dgm:pt>
    <dgm:pt modelId="{CC62E14A-15C7-4FAC-851D-A2B18F9C2FA3}" type="pres">
      <dgm:prSet presAssocID="{86EF9FE6-A838-4D45-8BF7-F73B0D18C9B5}" presName="composite" presStyleCnt="0"/>
      <dgm:spPr/>
    </dgm:pt>
    <dgm:pt modelId="{52BDB000-54C1-41BF-B371-598E86036088}" type="pres">
      <dgm:prSet presAssocID="{86EF9FE6-A838-4D45-8BF7-F73B0D18C9B5}" presName="imgShp" presStyleLbl="fgImgPlace1" presStyleIdx="0" presStyleCnt="1" custScaleX="57140" custScaleY="54314" custLinFactNeighborX="-25258" custLinFactNeighborY="5494"/>
      <dgm:spPr/>
    </dgm:pt>
    <dgm:pt modelId="{A9702ECF-B0EB-4E5A-B7CA-44350B936CD9}" type="pres">
      <dgm:prSet presAssocID="{86EF9FE6-A838-4D45-8BF7-F73B0D18C9B5}" presName="txShp" presStyleLbl="node1" presStyleIdx="0" presStyleCnt="1" custScaleX="135924">
        <dgm:presLayoutVars>
          <dgm:bulletEnabled val="1"/>
        </dgm:presLayoutVars>
      </dgm:prSet>
      <dgm:spPr/>
    </dgm:pt>
  </dgm:ptLst>
  <dgm:cxnLst>
    <dgm:cxn modelId="{F4829D3B-F584-4180-93D6-22D634FB6810}" srcId="{04D8A704-8F17-4456-B480-6C9EB222B99A}" destId="{86EF9FE6-A838-4D45-8BF7-F73B0D18C9B5}" srcOrd="0" destOrd="0" parTransId="{8D761781-FFCC-4CB1-BC5A-0F8546953711}" sibTransId="{18FB1C5D-52F6-4D72-A4A3-F71ACC011C00}"/>
    <dgm:cxn modelId="{34F8A261-1B1C-4AEA-B43B-C2D5C7794B83}" type="presOf" srcId="{86EF9FE6-A838-4D45-8BF7-F73B0D18C9B5}" destId="{A9702ECF-B0EB-4E5A-B7CA-44350B936CD9}" srcOrd="0" destOrd="0" presId="urn:microsoft.com/office/officeart/2005/8/layout/vList3"/>
    <dgm:cxn modelId="{2763A585-0347-454F-8142-4A24CBBCE47D}" type="presOf" srcId="{04D8A704-8F17-4456-B480-6C9EB222B99A}" destId="{41BD40E4-6DB4-4657-AFF5-088879146E63}" srcOrd="0" destOrd="0" presId="urn:microsoft.com/office/officeart/2005/8/layout/vList3"/>
    <dgm:cxn modelId="{959EAA48-6684-409E-B60A-906709D75891}" type="presParOf" srcId="{41BD40E4-6DB4-4657-AFF5-088879146E63}" destId="{CC62E14A-15C7-4FAC-851D-A2B18F9C2FA3}" srcOrd="0" destOrd="0" presId="urn:microsoft.com/office/officeart/2005/8/layout/vList3"/>
    <dgm:cxn modelId="{B87A9B4E-9C8D-4244-BE2F-1AD35D7A96D6}" type="presParOf" srcId="{CC62E14A-15C7-4FAC-851D-A2B18F9C2FA3}" destId="{52BDB000-54C1-41BF-B371-598E86036088}" srcOrd="0" destOrd="0" presId="urn:microsoft.com/office/officeart/2005/8/layout/vList3"/>
    <dgm:cxn modelId="{2DAD896C-6440-4E2B-BC9A-7AD2AF369684}" type="presParOf" srcId="{CC62E14A-15C7-4FAC-851D-A2B18F9C2FA3}" destId="{A9702ECF-B0EB-4E5A-B7CA-44350B936CD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D8A704-8F17-4456-B480-6C9EB222B99A}" type="doc">
      <dgm:prSet loTypeId="urn:microsoft.com/office/officeart/2005/8/layout/vList3" loCatId="list" qsTypeId="urn:microsoft.com/office/officeart/2005/8/quickstyle/simple1" qsCatId="simple" csTypeId="urn:microsoft.com/office/officeart/2005/8/colors/colorful4" csCatId="colorful" phldr="1"/>
      <dgm:spPr/>
    </dgm:pt>
    <dgm:pt modelId="{86EF9FE6-A838-4D45-8BF7-F73B0D18C9B5}">
      <dgm:prSet phldrT="[Text]" custT="1"/>
      <dgm:spPr/>
      <dgm:t>
        <a:bodyPr/>
        <a:lstStyle/>
        <a:p>
          <a:pPr algn="ctr"/>
          <a:r>
            <a:rPr lang="en-GB" sz="2800" b="1" u="none" dirty="0"/>
            <a:t>Zr(Fe,Cr)</a:t>
          </a:r>
          <a:r>
            <a:rPr lang="en-GB" sz="2800" b="1" u="none" baseline="-25000" dirty="0"/>
            <a:t>2</a:t>
          </a:r>
          <a:r>
            <a:rPr lang="en-GB" sz="2800" b="1" u="none" baseline="0" dirty="0"/>
            <a:t> evolution in Zircaloy-4 during quenching and annealing</a:t>
          </a:r>
        </a:p>
        <a:p>
          <a:pPr algn="l"/>
          <a:r>
            <a:rPr lang="en-GB" sz="1800" b="0" u="none" baseline="0" dirty="0">
              <a:solidFill>
                <a:schemeClr val="bg1">
                  <a:lumMod val="75000"/>
                </a:schemeClr>
              </a:solidFill>
            </a:rPr>
            <a:t>- SPPs </a:t>
          </a:r>
          <a:r>
            <a:rPr lang="en-GB" sz="1800" b="0" u="none" baseline="0">
              <a:solidFill>
                <a:schemeClr val="bg1">
                  <a:lumMod val="75000"/>
                </a:schemeClr>
              </a:solidFill>
            </a:rPr>
            <a:t>in Zircaloy</a:t>
          </a:r>
          <a:endParaRPr lang="en-GB" sz="1800" b="0" u="none" baseline="0" dirty="0">
            <a:solidFill>
              <a:schemeClr val="bg1">
                <a:lumMod val="75000"/>
              </a:schemeClr>
            </a:solidFill>
          </a:endParaRPr>
        </a:p>
        <a:p>
          <a:pPr algn="l"/>
          <a:r>
            <a:rPr lang="en-GB" sz="1800" b="1" u="none" baseline="0" dirty="0">
              <a:solidFill>
                <a:schemeClr val="bg1">
                  <a:lumMod val="75000"/>
                </a:schemeClr>
              </a:solidFill>
            </a:rPr>
            <a:t>- </a:t>
          </a:r>
          <a:r>
            <a:rPr lang="en-GB" sz="1800" b="0" u="none" baseline="0" dirty="0">
              <a:solidFill>
                <a:schemeClr val="bg1">
                  <a:lumMod val="75000"/>
                </a:schemeClr>
              </a:solidFill>
            </a:rPr>
            <a:t>The Kampmann-Wagner Numerical (KWN) model</a:t>
          </a:r>
        </a:p>
        <a:p>
          <a:pPr algn="l"/>
          <a:r>
            <a:rPr lang="en-GB" sz="1800" b="0" u="none" baseline="0" dirty="0">
              <a:solidFill>
                <a:schemeClr val="bg1">
                  <a:lumMod val="75000"/>
                </a:schemeClr>
              </a:solidFill>
            </a:rPr>
            <a:t>- Simulating SPP evolution from a recrystallised state</a:t>
          </a:r>
        </a:p>
        <a:p>
          <a:pPr algn="l"/>
          <a:r>
            <a:rPr lang="en-GB" sz="1800" b="0" u="none" baseline="0" dirty="0">
              <a:solidFill>
                <a:schemeClr val="bg1">
                  <a:lumMod val="75000"/>
                </a:schemeClr>
              </a:solidFill>
            </a:rPr>
            <a:t>- </a:t>
          </a:r>
          <a:r>
            <a:rPr lang="en-GB" sz="2400" b="0" u="none" baseline="0" dirty="0">
              <a:solidFill>
                <a:schemeClr val="bg1"/>
              </a:solidFill>
            </a:rPr>
            <a:t>Characterisation and simulation of SPP evolution during quenching and annealing</a:t>
          </a:r>
          <a:endParaRPr lang="en-GB" sz="1800" b="0" u="none" baseline="0" dirty="0">
            <a:solidFill>
              <a:schemeClr val="bg1"/>
            </a:solidFill>
          </a:endParaRPr>
        </a:p>
      </dgm:t>
    </dgm:pt>
    <dgm:pt modelId="{8D761781-FFCC-4CB1-BC5A-0F8546953711}" type="parTrans" cxnId="{F4829D3B-F584-4180-93D6-22D634FB6810}">
      <dgm:prSet/>
      <dgm:spPr/>
      <dgm:t>
        <a:bodyPr/>
        <a:lstStyle/>
        <a:p>
          <a:endParaRPr lang="en-US"/>
        </a:p>
      </dgm:t>
    </dgm:pt>
    <dgm:pt modelId="{18FB1C5D-52F6-4D72-A4A3-F71ACC011C00}" type="sibTrans" cxnId="{F4829D3B-F584-4180-93D6-22D634FB6810}">
      <dgm:prSet/>
      <dgm:spPr/>
      <dgm:t>
        <a:bodyPr/>
        <a:lstStyle/>
        <a:p>
          <a:endParaRPr lang="en-US"/>
        </a:p>
      </dgm:t>
    </dgm:pt>
    <dgm:pt modelId="{41BD40E4-6DB4-4657-AFF5-088879146E63}" type="pres">
      <dgm:prSet presAssocID="{04D8A704-8F17-4456-B480-6C9EB222B99A}" presName="linearFlow" presStyleCnt="0">
        <dgm:presLayoutVars>
          <dgm:dir/>
          <dgm:resizeHandles val="exact"/>
        </dgm:presLayoutVars>
      </dgm:prSet>
      <dgm:spPr/>
    </dgm:pt>
    <dgm:pt modelId="{CC62E14A-15C7-4FAC-851D-A2B18F9C2FA3}" type="pres">
      <dgm:prSet presAssocID="{86EF9FE6-A838-4D45-8BF7-F73B0D18C9B5}" presName="composite" presStyleCnt="0"/>
      <dgm:spPr/>
    </dgm:pt>
    <dgm:pt modelId="{52BDB000-54C1-41BF-B371-598E86036088}" type="pres">
      <dgm:prSet presAssocID="{86EF9FE6-A838-4D45-8BF7-F73B0D18C9B5}" presName="imgShp" presStyleLbl="fgImgPlace1" presStyleIdx="0" presStyleCnt="1" custScaleX="57140" custScaleY="54314" custLinFactNeighborX="-25258" custLinFactNeighborY="5494"/>
      <dgm:spPr/>
    </dgm:pt>
    <dgm:pt modelId="{A9702ECF-B0EB-4E5A-B7CA-44350B936CD9}" type="pres">
      <dgm:prSet presAssocID="{86EF9FE6-A838-4D45-8BF7-F73B0D18C9B5}" presName="txShp" presStyleLbl="node1" presStyleIdx="0" presStyleCnt="1" custScaleX="135924">
        <dgm:presLayoutVars>
          <dgm:bulletEnabled val="1"/>
        </dgm:presLayoutVars>
      </dgm:prSet>
      <dgm:spPr/>
    </dgm:pt>
  </dgm:ptLst>
  <dgm:cxnLst>
    <dgm:cxn modelId="{F4829D3B-F584-4180-93D6-22D634FB6810}" srcId="{04D8A704-8F17-4456-B480-6C9EB222B99A}" destId="{86EF9FE6-A838-4D45-8BF7-F73B0D18C9B5}" srcOrd="0" destOrd="0" parTransId="{8D761781-FFCC-4CB1-BC5A-0F8546953711}" sibTransId="{18FB1C5D-52F6-4D72-A4A3-F71ACC011C00}"/>
    <dgm:cxn modelId="{34F8A261-1B1C-4AEA-B43B-C2D5C7794B83}" type="presOf" srcId="{86EF9FE6-A838-4D45-8BF7-F73B0D18C9B5}" destId="{A9702ECF-B0EB-4E5A-B7CA-44350B936CD9}" srcOrd="0" destOrd="0" presId="urn:microsoft.com/office/officeart/2005/8/layout/vList3"/>
    <dgm:cxn modelId="{2763A585-0347-454F-8142-4A24CBBCE47D}" type="presOf" srcId="{04D8A704-8F17-4456-B480-6C9EB222B99A}" destId="{41BD40E4-6DB4-4657-AFF5-088879146E63}" srcOrd="0" destOrd="0" presId="urn:microsoft.com/office/officeart/2005/8/layout/vList3"/>
    <dgm:cxn modelId="{959EAA48-6684-409E-B60A-906709D75891}" type="presParOf" srcId="{41BD40E4-6DB4-4657-AFF5-088879146E63}" destId="{CC62E14A-15C7-4FAC-851D-A2B18F9C2FA3}" srcOrd="0" destOrd="0" presId="urn:microsoft.com/office/officeart/2005/8/layout/vList3"/>
    <dgm:cxn modelId="{B87A9B4E-9C8D-4244-BE2F-1AD35D7A96D6}" type="presParOf" srcId="{CC62E14A-15C7-4FAC-851D-A2B18F9C2FA3}" destId="{52BDB000-54C1-41BF-B371-598E86036088}" srcOrd="0" destOrd="0" presId="urn:microsoft.com/office/officeart/2005/8/layout/vList3"/>
    <dgm:cxn modelId="{2DAD896C-6440-4E2B-BC9A-7AD2AF369684}" type="presParOf" srcId="{CC62E14A-15C7-4FAC-851D-A2B18F9C2FA3}" destId="{A9702ECF-B0EB-4E5A-B7CA-44350B936CD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4D8A704-8F17-4456-B480-6C9EB222B99A}" type="doc">
      <dgm:prSet loTypeId="urn:microsoft.com/office/officeart/2005/8/layout/vList3" loCatId="list" qsTypeId="urn:microsoft.com/office/officeart/2005/8/quickstyle/simple1" qsCatId="simple" csTypeId="urn:microsoft.com/office/officeart/2005/8/colors/colorful4" csCatId="colorful" phldr="1"/>
      <dgm:spPr/>
    </dgm:pt>
    <dgm:pt modelId="{0A8931C2-5322-4437-9A34-24604950D451}">
      <dgm:prSet phldrT="[Text]" custT="1"/>
      <dgm:spPr>
        <a:solidFill>
          <a:srgbClr val="4AACC6"/>
        </a:solidFill>
      </dgm:spPr>
      <dgm:t>
        <a:bodyPr/>
        <a:lstStyle/>
        <a:p>
          <a:pPr algn="ctr"/>
          <a:r>
            <a:rPr lang="en-GB" sz="2800" b="1" dirty="0"/>
            <a:t>Simulating Zr(Fe,Cr)</a:t>
          </a:r>
          <a:r>
            <a:rPr lang="en-GB" sz="2800" b="1" baseline="-25000" dirty="0"/>
            <a:t>2</a:t>
          </a:r>
          <a:r>
            <a:rPr lang="en-GB" sz="2800" b="1" baseline="0" dirty="0"/>
            <a:t> evolution in Zircaloys during irradiation</a:t>
          </a:r>
        </a:p>
        <a:p>
          <a:pPr algn="l"/>
          <a:r>
            <a:rPr lang="en-GB" sz="2400" b="0" baseline="0" dirty="0">
              <a:solidFill>
                <a:schemeClr val="bg1"/>
              </a:solidFill>
            </a:rPr>
            <a:t>- SPP amorphization</a:t>
          </a:r>
        </a:p>
        <a:p>
          <a:pPr algn="l"/>
          <a:r>
            <a:rPr lang="en-GB" sz="1800" b="0" baseline="0" dirty="0">
              <a:solidFill>
                <a:schemeClr val="bg1">
                  <a:lumMod val="75000"/>
                </a:schemeClr>
              </a:solidFill>
            </a:rPr>
            <a:t>- SPP dissolution</a:t>
          </a:r>
        </a:p>
      </dgm:t>
    </dgm:pt>
    <dgm:pt modelId="{11799358-0A37-4714-A280-9F3618F3E030}" type="parTrans" cxnId="{354EACAD-5392-4F92-962B-187136EB06A5}">
      <dgm:prSet/>
      <dgm:spPr/>
      <dgm:t>
        <a:bodyPr/>
        <a:lstStyle/>
        <a:p>
          <a:endParaRPr lang="en-US"/>
        </a:p>
      </dgm:t>
    </dgm:pt>
    <dgm:pt modelId="{81346F7D-D074-4CA6-B4C6-577779241B93}" type="sibTrans" cxnId="{354EACAD-5392-4F92-962B-187136EB06A5}">
      <dgm:prSet/>
      <dgm:spPr/>
      <dgm:t>
        <a:bodyPr/>
        <a:lstStyle/>
        <a:p>
          <a:endParaRPr lang="en-US"/>
        </a:p>
      </dgm:t>
    </dgm:pt>
    <dgm:pt modelId="{41BD40E4-6DB4-4657-AFF5-088879146E63}" type="pres">
      <dgm:prSet presAssocID="{04D8A704-8F17-4456-B480-6C9EB222B99A}" presName="linearFlow" presStyleCnt="0">
        <dgm:presLayoutVars>
          <dgm:dir/>
          <dgm:resizeHandles val="exact"/>
        </dgm:presLayoutVars>
      </dgm:prSet>
      <dgm:spPr/>
    </dgm:pt>
    <dgm:pt modelId="{5B87422F-8273-4B90-ACE6-28D73896E102}" type="pres">
      <dgm:prSet presAssocID="{0A8931C2-5322-4437-9A34-24604950D451}" presName="composite" presStyleCnt="0"/>
      <dgm:spPr/>
    </dgm:pt>
    <dgm:pt modelId="{372FF7A0-C700-4609-BB30-889F43723884}" type="pres">
      <dgm:prSet presAssocID="{0A8931C2-5322-4437-9A34-24604950D451}" presName="imgShp" presStyleLbl="fgImgPlace1" presStyleIdx="0" presStyleCnt="1" custScaleX="34191" custScaleY="28551" custLinFactNeighborX="-25541"/>
      <dgm:spPr/>
    </dgm:pt>
    <dgm:pt modelId="{55E8BB5C-F9EF-4F56-B025-96F6711B022F}" type="pres">
      <dgm:prSet presAssocID="{0A8931C2-5322-4437-9A34-24604950D451}" presName="txShp" presStyleLbl="node1" presStyleIdx="0" presStyleCnt="1" custScaleX="139926">
        <dgm:presLayoutVars>
          <dgm:bulletEnabled val="1"/>
        </dgm:presLayoutVars>
      </dgm:prSet>
      <dgm:spPr/>
    </dgm:pt>
  </dgm:ptLst>
  <dgm:cxnLst>
    <dgm:cxn modelId="{2763A585-0347-454F-8142-4A24CBBCE47D}" type="presOf" srcId="{04D8A704-8F17-4456-B480-6C9EB222B99A}" destId="{41BD40E4-6DB4-4657-AFF5-088879146E63}" srcOrd="0" destOrd="0" presId="urn:microsoft.com/office/officeart/2005/8/layout/vList3"/>
    <dgm:cxn modelId="{354EACAD-5392-4F92-962B-187136EB06A5}" srcId="{04D8A704-8F17-4456-B480-6C9EB222B99A}" destId="{0A8931C2-5322-4437-9A34-24604950D451}" srcOrd="0" destOrd="0" parTransId="{11799358-0A37-4714-A280-9F3618F3E030}" sibTransId="{81346F7D-D074-4CA6-B4C6-577779241B93}"/>
    <dgm:cxn modelId="{47B1A8E3-740F-474C-A388-31EECAFA9DA8}" type="presOf" srcId="{0A8931C2-5322-4437-9A34-24604950D451}" destId="{55E8BB5C-F9EF-4F56-B025-96F6711B022F}" srcOrd="0" destOrd="0" presId="urn:microsoft.com/office/officeart/2005/8/layout/vList3"/>
    <dgm:cxn modelId="{DF1522DA-11DD-4DA4-AFC6-C3B85F256A36}" type="presParOf" srcId="{41BD40E4-6DB4-4657-AFF5-088879146E63}" destId="{5B87422F-8273-4B90-ACE6-28D73896E102}" srcOrd="0" destOrd="0" presId="urn:microsoft.com/office/officeart/2005/8/layout/vList3"/>
    <dgm:cxn modelId="{B832C199-47BD-41C1-95BF-794B41A79136}" type="presParOf" srcId="{5B87422F-8273-4B90-ACE6-28D73896E102}" destId="{372FF7A0-C700-4609-BB30-889F43723884}" srcOrd="0" destOrd="0" presId="urn:microsoft.com/office/officeart/2005/8/layout/vList3"/>
    <dgm:cxn modelId="{75C687B9-0228-41B6-86E0-17093DD84633}" type="presParOf" srcId="{5B87422F-8273-4B90-ACE6-28D73896E102}" destId="{55E8BB5C-F9EF-4F56-B025-96F6711B022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206133D-676F-41C6-B04A-A82F51E736D4}"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en-US"/>
        </a:p>
      </dgm:t>
    </dgm:pt>
    <dgm:pt modelId="{4C59E199-FAE5-4A60-BD33-CBD2696EC16E}">
      <dgm:prSet phldrT="[Text]"/>
      <dgm:spPr/>
      <dgm:t>
        <a:bodyPr/>
        <a:lstStyle/>
        <a:p>
          <a:r>
            <a:rPr lang="en-US" dirty="0"/>
            <a:t>Type of damage</a:t>
          </a:r>
        </a:p>
      </dgm:t>
    </dgm:pt>
    <dgm:pt modelId="{C18DD1EF-2A98-4209-B728-9BDF7DE71E80}" type="parTrans" cxnId="{2DE19348-2833-4816-822F-289E5ABD5A43}">
      <dgm:prSet/>
      <dgm:spPr/>
      <dgm:t>
        <a:bodyPr/>
        <a:lstStyle/>
        <a:p>
          <a:endParaRPr lang="en-US"/>
        </a:p>
      </dgm:t>
    </dgm:pt>
    <dgm:pt modelId="{824E60BA-51ED-4A34-A8A3-392270DBA140}" type="sibTrans" cxnId="{2DE19348-2833-4816-822F-289E5ABD5A43}">
      <dgm:prSet/>
      <dgm:spPr/>
      <dgm:t>
        <a:bodyPr/>
        <a:lstStyle/>
        <a:p>
          <a:endParaRPr lang="en-US"/>
        </a:p>
      </dgm:t>
    </dgm:pt>
    <dgm:pt modelId="{F568123F-AC60-4E77-BE5B-0830A9B8394B}">
      <dgm:prSet phldrT="[Text]"/>
      <dgm:spPr/>
      <dgm:t>
        <a:bodyPr/>
        <a:lstStyle/>
        <a:p>
          <a:r>
            <a:rPr lang="en-US" dirty="0"/>
            <a:t>Point defects</a:t>
          </a:r>
        </a:p>
      </dgm:t>
    </dgm:pt>
    <dgm:pt modelId="{3BE15F8D-0665-49C5-B95B-3BFA5CEF13EE}" type="parTrans" cxnId="{29E99F69-44E7-4628-93EC-C0020774D7D4}">
      <dgm:prSet/>
      <dgm:spPr/>
      <dgm:t>
        <a:bodyPr/>
        <a:lstStyle/>
        <a:p>
          <a:endParaRPr lang="en-US"/>
        </a:p>
      </dgm:t>
    </dgm:pt>
    <dgm:pt modelId="{7EB22373-E957-4F38-85F5-EC5DBB3E60D8}" type="sibTrans" cxnId="{29E99F69-44E7-4628-93EC-C0020774D7D4}">
      <dgm:prSet/>
      <dgm:spPr/>
      <dgm:t>
        <a:bodyPr/>
        <a:lstStyle/>
        <a:p>
          <a:endParaRPr lang="en-US"/>
        </a:p>
      </dgm:t>
    </dgm:pt>
    <dgm:pt modelId="{BFF4A414-96ED-4FE4-A5AD-1C37A29BA4BA}">
      <dgm:prSet/>
      <dgm:spPr/>
      <dgm:t>
        <a:bodyPr/>
        <a:lstStyle/>
        <a:p>
          <a:r>
            <a:rPr lang="en-US" dirty="0"/>
            <a:t>Chemical disorder</a:t>
          </a:r>
        </a:p>
      </dgm:t>
    </dgm:pt>
    <dgm:pt modelId="{DCCB96D1-A8F3-42C8-9021-A8B6955E2D10}" type="parTrans" cxnId="{96263435-0444-4AC9-BF7C-065B7EE7A906}">
      <dgm:prSet/>
      <dgm:spPr/>
      <dgm:t>
        <a:bodyPr/>
        <a:lstStyle/>
        <a:p>
          <a:endParaRPr lang="en-US"/>
        </a:p>
      </dgm:t>
    </dgm:pt>
    <dgm:pt modelId="{BF019F2E-5622-4C7E-9AC7-8BD7BD2295DB}" type="sibTrans" cxnId="{96263435-0444-4AC9-BF7C-065B7EE7A906}">
      <dgm:prSet/>
      <dgm:spPr/>
      <dgm:t>
        <a:bodyPr/>
        <a:lstStyle/>
        <a:p>
          <a:endParaRPr lang="en-US"/>
        </a:p>
      </dgm:t>
    </dgm:pt>
    <dgm:pt modelId="{9AE08EB6-95E1-4505-8D3C-1F92E07B295F}">
      <dgm:prSet/>
      <dgm:spPr/>
      <dgm:t>
        <a:bodyPr/>
        <a:lstStyle/>
        <a:p>
          <a:r>
            <a:rPr lang="en-US" dirty="0"/>
            <a:t>Antisite defects</a:t>
          </a:r>
        </a:p>
      </dgm:t>
    </dgm:pt>
    <dgm:pt modelId="{F4F834BC-181F-4E92-8D4D-940DB5AD88E6}" type="parTrans" cxnId="{9C24EE3C-2DA5-4065-89D7-B7BCCFC2E2D5}">
      <dgm:prSet/>
      <dgm:spPr/>
      <dgm:t>
        <a:bodyPr/>
        <a:lstStyle/>
        <a:p>
          <a:endParaRPr lang="en-US"/>
        </a:p>
      </dgm:t>
    </dgm:pt>
    <dgm:pt modelId="{20DBD502-E9B3-41C9-9674-33C8D864FBBC}" type="sibTrans" cxnId="{9C24EE3C-2DA5-4065-89D7-B7BCCFC2E2D5}">
      <dgm:prSet/>
      <dgm:spPr/>
      <dgm:t>
        <a:bodyPr/>
        <a:lstStyle/>
        <a:p>
          <a:endParaRPr lang="en-US"/>
        </a:p>
      </dgm:t>
    </dgm:pt>
    <dgm:pt modelId="{2FD7929A-8A20-41F3-B755-8027535AF919}">
      <dgm:prSet/>
      <dgm:spPr/>
      <dgm:t>
        <a:bodyPr/>
        <a:lstStyle/>
        <a:p>
          <a:r>
            <a:rPr lang="en-US" dirty="0"/>
            <a:t>Frenkel pairs</a:t>
          </a:r>
        </a:p>
      </dgm:t>
    </dgm:pt>
    <dgm:pt modelId="{F158F53D-228D-463D-87A8-1674EF1C0161}" type="parTrans" cxnId="{679D89A9-90AE-422A-BC5F-AFD8F97F72A6}">
      <dgm:prSet/>
      <dgm:spPr/>
      <dgm:t>
        <a:bodyPr/>
        <a:lstStyle/>
        <a:p>
          <a:endParaRPr lang="en-US"/>
        </a:p>
      </dgm:t>
    </dgm:pt>
    <dgm:pt modelId="{BD36DCCA-2057-4256-896C-A4EFB7CFCA68}" type="sibTrans" cxnId="{679D89A9-90AE-422A-BC5F-AFD8F97F72A6}">
      <dgm:prSet/>
      <dgm:spPr/>
      <dgm:t>
        <a:bodyPr/>
        <a:lstStyle/>
        <a:p>
          <a:endParaRPr lang="en-US"/>
        </a:p>
      </dgm:t>
    </dgm:pt>
    <dgm:pt modelId="{C18519A9-1BA0-44E8-A8F2-2876A99F5E30}">
      <dgm:prSet/>
      <dgm:spPr/>
      <dgm:t>
        <a:bodyPr/>
        <a:lstStyle/>
        <a:p>
          <a:r>
            <a:rPr lang="en-US" dirty="0"/>
            <a:t>Vacancies and interstitials</a:t>
          </a:r>
        </a:p>
      </dgm:t>
    </dgm:pt>
    <dgm:pt modelId="{C170965D-0662-4454-BE66-A054240B4482}" type="parTrans" cxnId="{4779B7FC-6663-442C-A568-06A62215A2DF}">
      <dgm:prSet/>
      <dgm:spPr/>
      <dgm:t>
        <a:bodyPr/>
        <a:lstStyle/>
        <a:p>
          <a:endParaRPr lang="en-US"/>
        </a:p>
      </dgm:t>
    </dgm:pt>
    <dgm:pt modelId="{E8AC3C48-1CAB-4962-BAF4-B7E2438880AD}" type="sibTrans" cxnId="{4779B7FC-6663-442C-A568-06A62215A2DF}">
      <dgm:prSet/>
      <dgm:spPr/>
      <dgm:t>
        <a:bodyPr/>
        <a:lstStyle/>
        <a:p>
          <a:endParaRPr lang="en-US"/>
        </a:p>
      </dgm:t>
    </dgm:pt>
    <dgm:pt modelId="{31E51065-E9FD-49A6-9747-774A14DC2DBC}" type="pres">
      <dgm:prSet presAssocID="{6206133D-676F-41C6-B04A-A82F51E736D4}" presName="hierChild1" presStyleCnt="0">
        <dgm:presLayoutVars>
          <dgm:orgChart val="1"/>
          <dgm:chPref val="1"/>
          <dgm:dir/>
          <dgm:animOne val="branch"/>
          <dgm:animLvl val="lvl"/>
          <dgm:resizeHandles/>
        </dgm:presLayoutVars>
      </dgm:prSet>
      <dgm:spPr/>
    </dgm:pt>
    <dgm:pt modelId="{727296B9-9F91-4BF5-B2BA-F4CC19335DEF}" type="pres">
      <dgm:prSet presAssocID="{4C59E199-FAE5-4A60-BD33-CBD2696EC16E}" presName="hierRoot1" presStyleCnt="0">
        <dgm:presLayoutVars>
          <dgm:hierBranch val="init"/>
        </dgm:presLayoutVars>
      </dgm:prSet>
      <dgm:spPr/>
    </dgm:pt>
    <dgm:pt modelId="{67BEF22F-B528-4A39-9301-31BED12DE317}" type="pres">
      <dgm:prSet presAssocID="{4C59E199-FAE5-4A60-BD33-CBD2696EC16E}" presName="rootComposite1" presStyleCnt="0"/>
      <dgm:spPr/>
    </dgm:pt>
    <dgm:pt modelId="{1DA555D9-6956-4E1B-B6A4-7F0CC8B5F232}" type="pres">
      <dgm:prSet presAssocID="{4C59E199-FAE5-4A60-BD33-CBD2696EC16E}" presName="rootText1" presStyleLbl="node0" presStyleIdx="0" presStyleCnt="1">
        <dgm:presLayoutVars>
          <dgm:chPref val="3"/>
        </dgm:presLayoutVars>
      </dgm:prSet>
      <dgm:spPr/>
    </dgm:pt>
    <dgm:pt modelId="{30F810E4-7099-46AD-AB51-EF54F20D23C6}" type="pres">
      <dgm:prSet presAssocID="{4C59E199-FAE5-4A60-BD33-CBD2696EC16E}" presName="rootConnector1" presStyleLbl="node1" presStyleIdx="0" presStyleCnt="0"/>
      <dgm:spPr/>
    </dgm:pt>
    <dgm:pt modelId="{032FE6E1-F71E-4212-9B38-6C06D4FAA163}" type="pres">
      <dgm:prSet presAssocID="{4C59E199-FAE5-4A60-BD33-CBD2696EC16E}" presName="hierChild2" presStyleCnt="0"/>
      <dgm:spPr/>
    </dgm:pt>
    <dgm:pt modelId="{B4CC81D9-9FBD-41F5-9BEE-E7FC3547F7CF}" type="pres">
      <dgm:prSet presAssocID="{3BE15F8D-0665-49C5-B95B-3BFA5CEF13EE}" presName="Name37" presStyleLbl="parChTrans1D2" presStyleIdx="0" presStyleCnt="2"/>
      <dgm:spPr/>
    </dgm:pt>
    <dgm:pt modelId="{65E85AE7-C0D4-4AFA-956A-363B3F6908C7}" type="pres">
      <dgm:prSet presAssocID="{F568123F-AC60-4E77-BE5B-0830A9B8394B}" presName="hierRoot2" presStyleCnt="0">
        <dgm:presLayoutVars>
          <dgm:hierBranch val="init"/>
        </dgm:presLayoutVars>
      </dgm:prSet>
      <dgm:spPr/>
    </dgm:pt>
    <dgm:pt modelId="{8E4DA880-7836-427C-9A79-E92C2657D041}" type="pres">
      <dgm:prSet presAssocID="{F568123F-AC60-4E77-BE5B-0830A9B8394B}" presName="rootComposite" presStyleCnt="0"/>
      <dgm:spPr/>
    </dgm:pt>
    <dgm:pt modelId="{E31EC941-D162-41D8-AE56-BE6628F2425F}" type="pres">
      <dgm:prSet presAssocID="{F568123F-AC60-4E77-BE5B-0830A9B8394B}" presName="rootText" presStyleLbl="node2" presStyleIdx="0" presStyleCnt="2">
        <dgm:presLayoutVars>
          <dgm:chPref val="3"/>
        </dgm:presLayoutVars>
      </dgm:prSet>
      <dgm:spPr/>
    </dgm:pt>
    <dgm:pt modelId="{F8829B2B-A479-4A12-9902-E4C4F1096AAF}" type="pres">
      <dgm:prSet presAssocID="{F568123F-AC60-4E77-BE5B-0830A9B8394B}" presName="rootConnector" presStyleLbl="node2" presStyleIdx="0" presStyleCnt="2"/>
      <dgm:spPr/>
    </dgm:pt>
    <dgm:pt modelId="{915A3613-E5C0-470C-8467-97C253106494}" type="pres">
      <dgm:prSet presAssocID="{F568123F-AC60-4E77-BE5B-0830A9B8394B}" presName="hierChild4" presStyleCnt="0"/>
      <dgm:spPr/>
    </dgm:pt>
    <dgm:pt modelId="{8AEE5757-F51A-4C54-B285-60DAB79FDC27}" type="pres">
      <dgm:prSet presAssocID="{F158F53D-228D-463D-87A8-1674EF1C0161}" presName="Name37" presStyleLbl="parChTrans1D3" presStyleIdx="0" presStyleCnt="2"/>
      <dgm:spPr/>
    </dgm:pt>
    <dgm:pt modelId="{E14E76CC-BC8D-41B3-BE1C-EF6F5D6CD270}" type="pres">
      <dgm:prSet presAssocID="{2FD7929A-8A20-41F3-B755-8027535AF919}" presName="hierRoot2" presStyleCnt="0">
        <dgm:presLayoutVars>
          <dgm:hierBranch val="init"/>
        </dgm:presLayoutVars>
      </dgm:prSet>
      <dgm:spPr/>
    </dgm:pt>
    <dgm:pt modelId="{B9A26D36-42CA-4786-B132-05F00AF1ED9C}" type="pres">
      <dgm:prSet presAssocID="{2FD7929A-8A20-41F3-B755-8027535AF919}" presName="rootComposite" presStyleCnt="0"/>
      <dgm:spPr/>
    </dgm:pt>
    <dgm:pt modelId="{40620938-0A90-4D04-A14F-517962445D6C}" type="pres">
      <dgm:prSet presAssocID="{2FD7929A-8A20-41F3-B755-8027535AF919}" presName="rootText" presStyleLbl="node3" presStyleIdx="0" presStyleCnt="2">
        <dgm:presLayoutVars>
          <dgm:chPref val="3"/>
        </dgm:presLayoutVars>
      </dgm:prSet>
      <dgm:spPr/>
    </dgm:pt>
    <dgm:pt modelId="{04B120E9-4673-410F-B012-3CD0D00EC97D}" type="pres">
      <dgm:prSet presAssocID="{2FD7929A-8A20-41F3-B755-8027535AF919}" presName="rootConnector" presStyleLbl="node3" presStyleIdx="0" presStyleCnt="2"/>
      <dgm:spPr/>
    </dgm:pt>
    <dgm:pt modelId="{54971489-CE09-46DD-8F90-38B72175FD50}" type="pres">
      <dgm:prSet presAssocID="{2FD7929A-8A20-41F3-B755-8027535AF919}" presName="hierChild4" presStyleCnt="0"/>
      <dgm:spPr/>
    </dgm:pt>
    <dgm:pt modelId="{4D55C27D-D0C4-4250-AD8B-E6AE8A21D636}" type="pres">
      <dgm:prSet presAssocID="{C170965D-0662-4454-BE66-A054240B4482}" presName="Name37" presStyleLbl="parChTrans1D4" presStyleIdx="0" presStyleCnt="1"/>
      <dgm:spPr/>
    </dgm:pt>
    <dgm:pt modelId="{812C5EC6-06C4-4741-B1FD-D0F07822B0B7}" type="pres">
      <dgm:prSet presAssocID="{C18519A9-1BA0-44E8-A8F2-2876A99F5E30}" presName="hierRoot2" presStyleCnt="0">
        <dgm:presLayoutVars>
          <dgm:hierBranch val="init"/>
        </dgm:presLayoutVars>
      </dgm:prSet>
      <dgm:spPr/>
    </dgm:pt>
    <dgm:pt modelId="{A706D633-C03E-4306-8EA4-53C6370EC943}" type="pres">
      <dgm:prSet presAssocID="{C18519A9-1BA0-44E8-A8F2-2876A99F5E30}" presName="rootComposite" presStyleCnt="0"/>
      <dgm:spPr/>
    </dgm:pt>
    <dgm:pt modelId="{D7703917-F246-42DB-BDE6-3098C25CD73E}" type="pres">
      <dgm:prSet presAssocID="{C18519A9-1BA0-44E8-A8F2-2876A99F5E30}" presName="rootText" presStyleLbl="node4" presStyleIdx="0" presStyleCnt="1">
        <dgm:presLayoutVars>
          <dgm:chPref val="3"/>
        </dgm:presLayoutVars>
      </dgm:prSet>
      <dgm:spPr/>
    </dgm:pt>
    <dgm:pt modelId="{4935A000-C500-4563-B91D-94BC8C4A9E4B}" type="pres">
      <dgm:prSet presAssocID="{C18519A9-1BA0-44E8-A8F2-2876A99F5E30}" presName="rootConnector" presStyleLbl="node4" presStyleIdx="0" presStyleCnt="1"/>
      <dgm:spPr/>
    </dgm:pt>
    <dgm:pt modelId="{50AFF639-A21F-4625-8C63-D7BD42AE2059}" type="pres">
      <dgm:prSet presAssocID="{C18519A9-1BA0-44E8-A8F2-2876A99F5E30}" presName="hierChild4" presStyleCnt="0"/>
      <dgm:spPr/>
    </dgm:pt>
    <dgm:pt modelId="{D0A5ED7E-0E8E-4111-A0CC-FEB2EB2456CE}" type="pres">
      <dgm:prSet presAssocID="{C18519A9-1BA0-44E8-A8F2-2876A99F5E30}" presName="hierChild5" presStyleCnt="0"/>
      <dgm:spPr/>
    </dgm:pt>
    <dgm:pt modelId="{85FAEF28-8E27-486D-A67F-661D314A3287}" type="pres">
      <dgm:prSet presAssocID="{2FD7929A-8A20-41F3-B755-8027535AF919}" presName="hierChild5" presStyleCnt="0"/>
      <dgm:spPr/>
    </dgm:pt>
    <dgm:pt modelId="{A758BB28-7B2B-4193-9D6F-EFFD53071E34}" type="pres">
      <dgm:prSet presAssocID="{F568123F-AC60-4E77-BE5B-0830A9B8394B}" presName="hierChild5" presStyleCnt="0"/>
      <dgm:spPr/>
    </dgm:pt>
    <dgm:pt modelId="{A36E3640-F3FB-460E-AEF5-43AE0596F158}" type="pres">
      <dgm:prSet presAssocID="{DCCB96D1-A8F3-42C8-9021-A8B6955E2D10}" presName="Name37" presStyleLbl="parChTrans1D2" presStyleIdx="1" presStyleCnt="2"/>
      <dgm:spPr/>
    </dgm:pt>
    <dgm:pt modelId="{2D37FE26-763D-472F-ACFC-F92DF57997F8}" type="pres">
      <dgm:prSet presAssocID="{BFF4A414-96ED-4FE4-A5AD-1C37A29BA4BA}" presName="hierRoot2" presStyleCnt="0">
        <dgm:presLayoutVars>
          <dgm:hierBranch val="init"/>
        </dgm:presLayoutVars>
      </dgm:prSet>
      <dgm:spPr/>
    </dgm:pt>
    <dgm:pt modelId="{E1F530B3-1B7D-4DCF-80B5-4B88A6EAD8CB}" type="pres">
      <dgm:prSet presAssocID="{BFF4A414-96ED-4FE4-A5AD-1C37A29BA4BA}" presName="rootComposite" presStyleCnt="0"/>
      <dgm:spPr/>
    </dgm:pt>
    <dgm:pt modelId="{1C8FB38C-A712-4DFF-B41E-515099C77AE4}" type="pres">
      <dgm:prSet presAssocID="{BFF4A414-96ED-4FE4-A5AD-1C37A29BA4BA}" presName="rootText" presStyleLbl="node2" presStyleIdx="1" presStyleCnt="2">
        <dgm:presLayoutVars>
          <dgm:chPref val="3"/>
        </dgm:presLayoutVars>
      </dgm:prSet>
      <dgm:spPr/>
    </dgm:pt>
    <dgm:pt modelId="{A1F84DAE-84A2-47AF-85A9-48DBFFD1CCF7}" type="pres">
      <dgm:prSet presAssocID="{BFF4A414-96ED-4FE4-A5AD-1C37A29BA4BA}" presName="rootConnector" presStyleLbl="node2" presStyleIdx="1" presStyleCnt="2"/>
      <dgm:spPr/>
    </dgm:pt>
    <dgm:pt modelId="{08214348-3FD8-45D1-8053-BF1F46763CBB}" type="pres">
      <dgm:prSet presAssocID="{BFF4A414-96ED-4FE4-A5AD-1C37A29BA4BA}" presName="hierChild4" presStyleCnt="0"/>
      <dgm:spPr/>
    </dgm:pt>
    <dgm:pt modelId="{3874F1D3-A4F1-4DC7-8451-92AC06F6DBED}" type="pres">
      <dgm:prSet presAssocID="{F4F834BC-181F-4E92-8D4D-940DB5AD88E6}" presName="Name37" presStyleLbl="parChTrans1D3" presStyleIdx="1" presStyleCnt="2"/>
      <dgm:spPr/>
    </dgm:pt>
    <dgm:pt modelId="{9CA7736F-8950-4B89-ACC4-C8DBD5745B3E}" type="pres">
      <dgm:prSet presAssocID="{9AE08EB6-95E1-4505-8D3C-1F92E07B295F}" presName="hierRoot2" presStyleCnt="0">
        <dgm:presLayoutVars>
          <dgm:hierBranch val="init"/>
        </dgm:presLayoutVars>
      </dgm:prSet>
      <dgm:spPr/>
    </dgm:pt>
    <dgm:pt modelId="{DE70E217-021F-4619-8407-43AC6F1863D2}" type="pres">
      <dgm:prSet presAssocID="{9AE08EB6-95E1-4505-8D3C-1F92E07B295F}" presName="rootComposite" presStyleCnt="0"/>
      <dgm:spPr/>
    </dgm:pt>
    <dgm:pt modelId="{31090463-F656-4181-B0BB-45489687376B}" type="pres">
      <dgm:prSet presAssocID="{9AE08EB6-95E1-4505-8D3C-1F92E07B295F}" presName="rootText" presStyleLbl="node3" presStyleIdx="1" presStyleCnt="2">
        <dgm:presLayoutVars>
          <dgm:chPref val="3"/>
        </dgm:presLayoutVars>
      </dgm:prSet>
      <dgm:spPr/>
    </dgm:pt>
    <dgm:pt modelId="{6C98EEB1-8732-4B12-BC6E-A033EDF932DF}" type="pres">
      <dgm:prSet presAssocID="{9AE08EB6-95E1-4505-8D3C-1F92E07B295F}" presName="rootConnector" presStyleLbl="node3" presStyleIdx="1" presStyleCnt="2"/>
      <dgm:spPr/>
    </dgm:pt>
    <dgm:pt modelId="{12B33919-8AA5-4A3E-86EF-EEB19D131043}" type="pres">
      <dgm:prSet presAssocID="{9AE08EB6-95E1-4505-8D3C-1F92E07B295F}" presName="hierChild4" presStyleCnt="0"/>
      <dgm:spPr/>
    </dgm:pt>
    <dgm:pt modelId="{B8C5884C-61FC-4AE4-A25A-1BE5650B7746}" type="pres">
      <dgm:prSet presAssocID="{9AE08EB6-95E1-4505-8D3C-1F92E07B295F}" presName="hierChild5" presStyleCnt="0"/>
      <dgm:spPr/>
    </dgm:pt>
    <dgm:pt modelId="{35896852-C360-410D-BD41-5D653C90447E}" type="pres">
      <dgm:prSet presAssocID="{BFF4A414-96ED-4FE4-A5AD-1C37A29BA4BA}" presName="hierChild5" presStyleCnt="0"/>
      <dgm:spPr/>
    </dgm:pt>
    <dgm:pt modelId="{F310A345-0E55-40CB-888C-5D8884E105DC}" type="pres">
      <dgm:prSet presAssocID="{4C59E199-FAE5-4A60-BD33-CBD2696EC16E}" presName="hierChild3" presStyleCnt="0"/>
      <dgm:spPr/>
    </dgm:pt>
  </dgm:ptLst>
  <dgm:cxnLst>
    <dgm:cxn modelId="{BCD13108-90C6-47FF-883D-778E0BC75B0F}" type="presOf" srcId="{3BE15F8D-0665-49C5-B95B-3BFA5CEF13EE}" destId="{B4CC81D9-9FBD-41F5-9BEE-E7FC3547F7CF}" srcOrd="0" destOrd="0" presId="urn:microsoft.com/office/officeart/2005/8/layout/orgChart1"/>
    <dgm:cxn modelId="{A0035F0E-EA5A-4BF9-8BBB-FC5DB0E6FF5A}" type="presOf" srcId="{9AE08EB6-95E1-4505-8D3C-1F92E07B295F}" destId="{31090463-F656-4181-B0BB-45489687376B}" srcOrd="0" destOrd="0" presId="urn:microsoft.com/office/officeart/2005/8/layout/orgChart1"/>
    <dgm:cxn modelId="{27193C1F-5C1E-45F3-B9C9-0D113D122CB2}" type="presOf" srcId="{C170965D-0662-4454-BE66-A054240B4482}" destId="{4D55C27D-D0C4-4250-AD8B-E6AE8A21D636}" srcOrd="0" destOrd="0" presId="urn:microsoft.com/office/officeart/2005/8/layout/orgChart1"/>
    <dgm:cxn modelId="{96263435-0444-4AC9-BF7C-065B7EE7A906}" srcId="{4C59E199-FAE5-4A60-BD33-CBD2696EC16E}" destId="{BFF4A414-96ED-4FE4-A5AD-1C37A29BA4BA}" srcOrd="1" destOrd="0" parTransId="{DCCB96D1-A8F3-42C8-9021-A8B6955E2D10}" sibTransId="{BF019F2E-5622-4C7E-9AC7-8BD7BD2295DB}"/>
    <dgm:cxn modelId="{9C24EE3C-2DA5-4065-89D7-B7BCCFC2E2D5}" srcId="{BFF4A414-96ED-4FE4-A5AD-1C37A29BA4BA}" destId="{9AE08EB6-95E1-4505-8D3C-1F92E07B295F}" srcOrd="0" destOrd="0" parTransId="{F4F834BC-181F-4E92-8D4D-940DB5AD88E6}" sibTransId="{20DBD502-E9B3-41C9-9674-33C8D864FBBC}"/>
    <dgm:cxn modelId="{46331A5C-1881-4500-B921-91B1717940AA}" type="presOf" srcId="{F4F834BC-181F-4E92-8D4D-940DB5AD88E6}" destId="{3874F1D3-A4F1-4DC7-8451-92AC06F6DBED}" srcOrd="0" destOrd="0" presId="urn:microsoft.com/office/officeart/2005/8/layout/orgChart1"/>
    <dgm:cxn modelId="{4D45E446-7683-450B-87B3-6E2F49F36D21}" type="presOf" srcId="{BFF4A414-96ED-4FE4-A5AD-1C37A29BA4BA}" destId="{1C8FB38C-A712-4DFF-B41E-515099C77AE4}" srcOrd="0" destOrd="0" presId="urn:microsoft.com/office/officeart/2005/8/layout/orgChart1"/>
    <dgm:cxn modelId="{0B13A267-88ED-43B5-8472-15F2D5F591C8}" type="presOf" srcId="{2FD7929A-8A20-41F3-B755-8027535AF919}" destId="{40620938-0A90-4D04-A14F-517962445D6C}" srcOrd="0" destOrd="0" presId="urn:microsoft.com/office/officeart/2005/8/layout/orgChart1"/>
    <dgm:cxn modelId="{2DE19348-2833-4816-822F-289E5ABD5A43}" srcId="{6206133D-676F-41C6-B04A-A82F51E736D4}" destId="{4C59E199-FAE5-4A60-BD33-CBD2696EC16E}" srcOrd="0" destOrd="0" parTransId="{C18DD1EF-2A98-4209-B728-9BDF7DE71E80}" sibTransId="{824E60BA-51ED-4A34-A8A3-392270DBA140}"/>
    <dgm:cxn modelId="{29E99F69-44E7-4628-93EC-C0020774D7D4}" srcId="{4C59E199-FAE5-4A60-BD33-CBD2696EC16E}" destId="{F568123F-AC60-4E77-BE5B-0830A9B8394B}" srcOrd="0" destOrd="0" parTransId="{3BE15F8D-0665-49C5-B95B-3BFA5CEF13EE}" sibTransId="{7EB22373-E957-4F38-85F5-EC5DBB3E60D8}"/>
    <dgm:cxn modelId="{198A5C80-C375-49A5-9945-A136445701A2}" type="presOf" srcId="{2FD7929A-8A20-41F3-B755-8027535AF919}" destId="{04B120E9-4673-410F-B012-3CD0D00EC97D}" srcOrd="1" destOrd="0" presId="urn:microsoft.com/office/officeart/2005/8/layout/orgChart1"/>
    <dgm:cxn modelId="{133662A0-E31E-484B-903D-0A7EAEBC7905}" type="presOf" srcId="{F568123F-AC60-4E77-BE5B-0830A9B8394B}" destId="{F8829B2B-A479-4A12-9902-E4C4F1096AAF}" srcOrd="1" destOrd="0" presId="urn:microsoft.com/office/officeart/2005/8/layout/orgChart1"/>
    <dgm:cxn modelId="{679D89A9-90AE-422A-BC5F-AFD8F97F72A6}" srcId="{F568123F-AC60-4E77-BE5B-0830A9B8394B}" destId="{2FD7929A-8A20-41F3-B755-8027535AF919}" srcOrd="0" destOrd="0" parTransId="{F158F53D-228D-463D-87A8-1674EF1C0161}" sibTransId="{BD36DCCA-2057-4256-896C-A4EFB7CFCA68}"/>
    <dgm:cxn modelId="{8B77D8AB-16C8-4B1D-ACCD-5A11C9594003}" type="presOf" srcId="{4C59E199-FAE5-4A60-BD33-CBD2696EC16E}" destId="{1DA555D9-6956-4E1B-B6A4-7F0CC8B5F232}" srcOrd="0" destOrd="0" presId="urn:microsoft.com/office/officeart/2005/8/layout/orgChart1"/>
    <dgm:cxn modelId="{F73E97AD-881E-4A22-8704-4434B42ED332}" type="presOf" srcId="{DCCB96D1-A8F3-42C8-9021-A8B6955E2D10}" destId="{A36E3640-F3FB-460E-AEF5-43AE0596F158}" srcOrd="0" destOrd="0" presId="urn:microsoft.com/office/officeart/2005/8/layout/orgChart1"/>
    <dgm:cxn modelId="{EB5E5CAE-9300-45CD-A009-CFEAD150D9A7}" type="presOf" srcId="{C18519A9-1BA0-44E8-A8F2-2876A99F5E30}" destId="{4935A000-C500-4563-B91D-94BC8C4A9E4B}" srcOrd="1" destOrd="0" presId="urn:microsoft.com/office/officeart/2005/8/layout/orgChart1"/>
    <dgm:cxn modelId="{9DF794B8-1B9D-48A7-9989-6F7CE649E6B3}" type="presOf" srcId="{F568123F-AC60-4E77-BE5B-0830A9B8394B}" destId="{E31EC941-D162-41D8-AE56-BE6628F2425F}" srcOrd="0" destOrd="0" presId="urn:microsoft.com/office/officeart/2005/8/layout/orgChart1"/>
    <dgm:cxn modelId="{F34EFCBB-1BA8-4B85-8AF3-0509E86ED9F1}" type="presOf" srcId="{4C59E199-FAE5-4A60-BD33-CBD2696EC16E}" destId="{30F810E4-7099-46AD-AB51-EF54F20D23C6}" srcOrd="1" destOrd="0" presId="urn:microsoft.com/office/officeart/2005/8/layout/orgChart1"/>
    <dgm:cxn modelId="{60F275C1-0622-473B-9264-A339077E66B6}" type="presOf" srcId="{F158F53D-228D-463D-87A8-1674EF1C0161}" destId="{8AEE5757-F51A-4C54-B285-60DAB79FDC27}" srcOrd="0" destOrd="0" presId="urn:microsoft.com/office/officeart/2005/8/layout/orgChart1"/>
    <dgm:cxn modelId="{69DCA1D0-CE89-4388-B838-A508F4064B37}" type="presOf" srcId="{6206133D-676F-41C6-B04A-A82F51E736D4}" destId="{31E51065-E9FD-49A6-9747-774A14DC2DBC}" srcOrd="0" destOrd="0" presId="urn:microsoft.com/office/officeart/2005/8/layout/orgChart1"/>
    <dgm:cxn modelId="{FF2673D6-1569-42CF-99EC-5989532DF3E1}" type="presOf" srcId="{BFF4A414-96ED-4FE4-A5AD-1C37A29BA4BA}" destId="{A1F84DAE-84A2-47AF-85A9-48DBFFD1CCF7}" srcOrd="1" destOrd="0" presId="urn:microsoft.com/office/officeart/2005/8/layout/orgChart1"/>
    <dgm:cxn modelId="{24F073E8-BBE6-4081-A421-84CD51FCDF56}" type="presOf" srcId="{C18519A9-1BA0-44E8-A8F2-2876A99F5E30}" destId="{D7703917-F246-42DB-BDE6-3098C25CD73E}" srcOrd="0" destOrd="0" presId="urn:microsoft.com/office/officeart/2005/8/layout/orgChart1"/>
    <dgm:cxn modelId="{83192AEF-D4CB-4312-BD55-FEE19DEAD5DC}" type="presOf" srcId="{9AE08EB6-95E1-4505-8D3C-1F92E07B295F}" destId="{6C98EEB1-8732-4B12-BC6E-A033EDF932DF}" srcOrd="1" destOrd="0" presId="urn:microsoft.com/office/officeart/2005/8/layout/orgChart1"/>
    <dgm:cxn modelId="{4779B7FC-6663-442C-A568-06A62215A2DF}" srcId="{2FD7929A-8A20-41F3-B755-8027535AF919}" destId="{C18519A9-1BA0-44E8-A8F2-2876A99F5E30}" srcOrd="0" destOrd="0" parTransId="{C170965D-0662-4454-BE66-A054240B4482}" sibTransId="{E8AC3C48-1CAB-4962-BAF4-B7E2438880AD}"/>
    <dgm:cxn modelId="{43145383-B297-4AFA-9D9B-47EB0BE63B3F}" type="presParOf" srcId="{31E51065-E9FD-49A6-9747-774A14DC2DBC}" destId="{727296B9-9F91-4BF5-B2BA-F4CC19335DEF}" srcOrd="0" destOrd="0" presId="urn:microsoft.com/office/officeart/2005/8/layout/orgChart1"/>
    <dgm:cxn modelId="{B60EC77D-4257-42D9-9A70-4FB5A615C0AB}" type="presParOf" srcId="{727296B9-9F91-4BF5-B2BA-F4CC19335DEF}" destId="{67BEF22F-B528-4A39-9301-31BED12DE317}" srcOrd="0" destOrd="0" presId="urn:microsoft.com/office/officeart/2005/8/layout/orgChart1"/>
    <dgm:cxn modelId="{4AC46D69-D1BB-49E1-A76E-43692B586BEF}" type="presParOf" srcId="{67BEF22F-B528-4A39-9301-31BED12DE317}" destId="{1DA555D9-6956-4E1B-B6A4-7F0CC8B5F232}" srcOrd="0" destOrd="0" presId="urn:microsoft.com/office/officeart/2005/8/layout/orgChart1"/>
    <dgm:cxn modelId="{AFFE63C9-A13B-4D82-A14C-CE4ED42474BB}" type="presParOf" srcId="{67BEF22F-B528-4A39-9301-31BED12DE317}" destId="{30F810E4-7099-46AD-AB51-EF54F20D23C6}" srcOrd="1" destOrd="0" presId="urn:microsoft.com/office/officeart/2005/8/layout/orgChart1"/>
    <dgm:cxn modelId="{6F1E40F6-FC37-4F84-9E0B-A6CF7796F004}" type="presParOf" srcId="{727296B9-9F91-4BF5-B2BA-F4CC19335DEF}" destId="{032FE6E1-F71E-4212-9B38-6C06D4FAA163}" srcOrd="1" destOrd="0" presId="urn:microsoft.com/office/officeart/2005/8/layout/orgChart1"/>
    <dgm:cxn modelId="{0AB92F94-DEBB-48C3-9A40-625D4B3BB585}" type="presParOf" srcId="{032FE6E1-F71E-4212-9B38-6C06D4FAA163}" destId="{B4CC81D9-9FBD-41F5-9BEE-E7FC3547F7CF}" srcOrd="0" destOrd="0" presId="urn:microsoft.com/office/officeart/2005/8/layout/orgChart1"/>
    <dgm:cxn modelId="{1C30778A-8C02-40C5-BC2B-9823CD838D11}" type="presParOf" srcId="{032FE6E1-F71E-4212-9B38-6C06D4FAA163}" destId="{65E85AE7-C0D4-4AFA-956A-363B3F6908C7}" srcOrd="1" destOrd="0" presId="urn:microsoft.com/office/officeart/2005/8/layout/orgChart1"/>
    <dgm:cxn modelId="{BC21533A-76F3-4E5B-AF7B-B2FBBDE83840}" type="presParOf" srcId="{65E85AE7-C0D4-4AFA-956A-363B3F6908C7}" destId="{8E4DA880-7836-427C-9A79-E92C2657D041}" srcOrd="0" destOrd="0" presId="urn:microsoft.com/office/officeart/2005/8/layout/orgChart1"/>
    <dgm:cxn modelId="{0BC22E12-1393-41F8-92E0-BCD6C90B8013}" type="presParOf" srcId="{8E4DA880-7836-427C-9A79-E92C2657D041}" destId="{E31EC941-D162-41D8-AE56-BE6628F2425F}" srcOrd="0" destOrd="0" presId="urn:microsoft.com/office/officeart/2005/8/layout/orgChart1"/>
    <dgm:cxn modelId="{9B5EA9EA-A884-4418-8291-648B69B3B667}" type="presParOf" srcId="{8E4DA880-7836-427C-9A79-E92C2657D041}" destId="{F8829B2B-A479-4A12-9902-E4C4F1096AAF}" srcOrd="1" destOrd="0" presId="urn:microsoft.com/office/officeart/2005/8/layout/orgChart1"/>
    <dgm:cxn modelId="{0FAC0E88-15A4-451A-9990-BB0374BCB3D5}" type="presParOf" srcId="{65E85AE7-C0D4-4AFA-956A-363B3F6908C7}" destId="{915A3613-E5C0-470C-8467-97C253106494}" srcOrd="1" destOrd="0" presId="urn:microsoft.com/office/officeart/2005/8/layout/orgChart1"/>
    <dgm:cxn modelId="{4296617A-EB6E-4243-A37A-A17907C08C26}" type="presParOf" srcId="{915A3613-E5C0-470C-8467-97C253106494}" destId="{8AEE5757-F51A-4C54-B285-60DAB79FDC27}" srcOrd="0" destOrd="0" presId="urn:microsoft.com/office/officeart/2005/8/layout/orgChart1"/>
    <dgm:cxn modelId="{AB2F069E-A780-479F-BBDE-97FA131EC097}" type="presParOf" srcId="{915A3613-E5C0-470C-8467-97C253106494}" destId="{E14E76CC-BC8D-41B3-BE1C-EF6F5D6CD270}" srcOrd="1" destOrd="0" presId="urn:microsoft.com/office/officeart/2005/8/layout/orgChart1"/>
    <dgm:cxn modelId="{FAB912F5-37E2-4263-B14D-D9132E3822D3}" type="presParOf" srcId="{E14E76CC-BC8D-41B3-BE1C-EF6F5D6CD270}" destId="{B9A26D36-42CA-4786-B132-05F00AF1ED9C}" srcOrd="0" destOrd="0" presId="urn:microsoft.com/office/officeart/2005/8/layout/orgChart1"/>
    <dgm:cxn modelId="{92D69402-7C63-416D-A911-D191AD05D71B}" type="presParOf" srcId="{B9A26D36-42CA-4786-B132-05F00AF1ED9C}" destId="{40620938-0A90-4D04-A14F-517962445D6C}" srcOrd="0" destOrd="0" presId="urn:microsoft.com/office/officeart/2005/8/layout/orgChart1"/>
    <dgm:cxn modelId="{5387CD9C-1C53-400D-A59A-0C4B1879045B}" type="presParOf" srcId="{B9A26D36-42CA-4786-B132-05F00AF1ED9C}" destId="{04B120E9-4673-410F-B012-3CD0D00EC97D}" srcOrd="1" destOrd="0" presId="urn:microsoft.com/office/officeart/2005/8/layout/orgChart1"/>
    <dgm:cxn modelId="{037F21FA-2A33-4DF5-A208-882FE439BC91}" type="presParOf" srcId="{E14E76CC-BC8D-41B3-BE1C-EF6F5D6CD270}" destId="{54971489-CE09-46DD-8F90-38B72175FD50}" srcOrd="1" destOrd="0" presId="urn:microsoft.com/office/officeart/2005/8/layout/orgChart1"/>
    <dgm:cxn modelId="{8464565F-E216-40B4-97CB-747609D8AA50}" type="presParOf" srcId="{54971489-CE09-46DD-8F90-38B72175FD50}" destId="{4D55C27D-D0C4-4250-AD8B-E6AE8A21D636}" srcOrd="0" destOrd="0" presId="urn:microsoft.com/office/officeart/2005/8/layout/orgChart1"/>
    <dgm:cxn modelId="{FB9B258A-897A-46D8-9D8E-C604BB9ECE3F}" type="presParOf" srcId="{54971489-CE09-46DD-8F90-38B72175FD50}" destId="{812C5EC6-06C4-4741-B1FD-D0F07822B0B7}" srcOrd="1" destOrd="0" presId="urn:microsoft.com/office/officeart/2005/8/layout/orgChart1"/>
    <dgm:cxn modelId="{F16EC678-A648-4040-9706-CB15043C9E93}" type="presParOf" srcId="{812C5EC6-06C4-4741-B1FD-D0F07822B0B7}" destId="{A706D633-C03E-4306-8EA4-53C6370EC943}" srcOrd="0" destOrd="0" presId="urn:microsoft.com/office/officeart/2005/8/layout/orgChart1"/>
    <dgm:cxn modelId="{90081E2B-38D6-4C1D-A117-3B446383927A}" type="presParOf" srcId="{A706D633-C03E-4306-8EA4-53C6370EC943}" destId="{D7703917-F246-42DB-BDE6-3098C25CD73E}" srcOrd="0" destOrd="0" presId="urn:microsoft.com/office/officeart/2005/8/layout/orgChart1"/>
    <dgm:cxn modelId="{93FCEBC3-1ADD-4725-82C5-9AF5DB12ABE0}" type="presParOf" srcId="{A706D633-C03E-4306-8EA4-53C6370EC943}" destId="{4935A000-C500-4563-B91D-94BC8C4A9E4B}" srcOrd="1" destOrd="0" presId="urn:microsoft.com/office/officeart/2005/8/layout/orgChart1"/>
    <dgm:cxn modelId="{D4E47AAE-2CB9-4DA9-A149-1E8C2C4CFEAE}" type="presParOf" srcId="{812C5EC6-06C4-4741-B1FD-D0F07822B0B7}" destId="{50AFF639-A21F-4625-8C63-D7BD42AE2059}" srcOrd="1" destOrd="0" presId="urn:microsoft.com/office/officeart/2005/8/layout/orgChart1"/>
    <dgm:cxn modelId="{7E19A33A-6C94-4439-B8F1-5EE0D102B9F5}" type="presParOf" srcId="{812C5EC6-06C4-4741-B1FD-D0F07822B0B7}" destId="{D0A5ED7E-0E8E-4111-A0CC-FEB2EB2456CE}" srcOrd="2" destOrd="0" presId="urn:microsoft.com/office/officeart/2005/8/layout/orgChart1"/>
    <dgm:cxn modelId="{3ED45C50-5DD4-4F42-9555-FA5BB26E8803}" type="presParOf" srcId="{E14E76CC-BC8D-41B3-BE1C-EF6F5D6CD270}" destId="{85FAEF28-8E27-486D-A67F-661D314A3287}" srcOrd="2" destOrd="0" presId="urn:microsoft.com/office/officeart/2005/8/layout/orgChart1"/>
    <dgm:cxn modelId="{6EE55F55-8A51-44CD-96D1-94E53ED82766}" type="presParOf" srcId="{65E85AE7-C0D4-4AFA-956A-363B3F6908C7}" destId="{A758BB28-7B2B-4193-9D6F-EFFD53071E34}" srcOrd="2" destOrd="0" presId="urn:microsoft.com/office/officeart/2005/8/layout/orgChart1"/>
    <dgm:cxn modelId="{4523DF3E-BA03-44FA-839B-56C6E54BC4D6}" type="presParOf" srcId="{032FE6E1-F71E-4212-9B38-6C06D4FAA163}" destId="{A36E3640-F3FB-460E-AEF5-43AE0596F158}" srcOrd="2" destOrd="0" presId="urn:microsoft.com/office/officeart/2005/8/layout/orgChart1"/>
    <dgm:cxn modelId="{C67DEE3F-3121-4A99-BE5F-837B54578157}" type="presParOf" srcId="{032FE6E1-F71E-4212-9B38-6C06D4FAA163}" destId="{2D37FE26-763D-472F-ACFC-F92DF57997F8}" srcOrd="3" destOrd="0" presId="urn:microsoft.com/office/officeart/2005/8/layout/orgChart1"/>
    <dgm:cxn modelId="{3ECC54DF-5566-4E11-9A2F-642E470F9306}" type="presParOf" srcId="{2D37FE26-763D-472F-ACFC-F92DF57997F8}" destId="{E1F530B3-1B7D-4DCF-80B5-4B88A6EAD8CB}" srcOrd="0" destOrd="0" presId="urn:microsoft.com/office/officeart/2005/8/layout/orgChart1"/>
    <dgm:cxn modelId="{90F64E59-5D7B-4297-A27C-BA6D9F1BDF09}" type="presParOf" srcId="{E1F530B3-1B7D-4DCF-80B5-4B88A6EAD8CB}" destId="{1C8FB38C-A712-4DFF-B41E-515099C77AE4}" srcOrd="0" destOrd="0" presId="urn:microsoft.com/office/officeart/2005/8/layout/orgChart1"/>
    <dgm:cxn modelId="{DE961163-B83D-4D0C-B74C-B13D03BEBE36}" type="presParOf" srcId="{E1F530B3-1B7D-4DCF-80B5-4B88A6EAD8CB}" destId="{A1F84DAE-84A2-47AF-85A9-48DBFFD1CCF7}" srcOrd="1" destOrd="0" presId="urn:microsoft.com/office/officeart/2005/8/layout/orgChart1"/>
    <dgm:cxn modelId="{06ADA288-C124-4A2B-8F03-B44E1BE7CBE6}" type="presParOf" srcId="{2D37FE26-763D-472F-ACFC-F92DF57997F8}" destId="{08214348-3FD8-45D1-8053-BF1F46763CBB}" srcOrd="1" destOrd="0" presId="urn:microsoft.com/office/officeart/2005/8/layout/orgChart1"/>
    <dgm:cxn modelId="{3E2226AE-4B59-4DFB-AE7F-AA1F8D14ADBD}" type="presParOf" srcId="{08214348-3FD8-45D1-8053-BF1F46763CBB}" destId="{3874F1D3-A4F1-4DC7-8451-92AC06F6DBED}" srcOrd="0" destOrd="0" presId="urn:microsoft.com/office/officeart/2005/8/layout/orgChart1"/>
    <dgm:cxn modelId="{446E3573-E1DC-44AA-BFBF-F1DEA18D582E}" type="presParOf" srcId="{08214348-3FD8-45D1-8053-BF1F46763CBB}" destId="{9CA7736F-8950-4B89-ACC4-C8DBD5745B3E}" srcOrd="1" destOrd="0" presId="urn:microsoft.com/office/officeart/2005/8/layout/orgChart1"/>
    <dgm:cxn modelId="{F4E33334-6B32-478D-BF85-12C720B3FF14}" type="presParOf" srcId="{9CA7736F-8950-4B89-ACC4-C8DBD5745B3E}" destId="{DE70E217-021F-4619-8407-43AC6F1863D2}" srcOrd="0" destOrd="0" presId="urn:microsoft.com/office/officeart/2005/8/layout/orgChart1"/>
    <dgm:cxn modelId="{57059E6F-B7CA-4EE4-873A-A2E26B4329E5}" type="presParOf" srcId="{DE70E217-021F-4619-8407-43AC6F1863D2}" destId="{31090463-F656-4181-B0BB-45489687376B}" srcOrd="0" destOrd="0" presId="urn:microsoft.com/office/officeart/2005/8/layout/orgChart1"/>
    <dgm:cxn modelId="{49396CC5-2865-4F32-A4AE-9626F989BAD1}" type="presParOf" srcId="{DE70E217-021F-4619-8407-43AC6F1863D2}" destId="{6C98EEB1-8732-4B12-BC6E-A033EDF932DF}" srcOrd="1" destOrd="0" presId="urn:microsoft.com/office/officeart/2005/8/layout/orgChart1"/>
    <dgm:cxn modelId="{F41E35CA-8414-4DB5-B253-56B03EA54511}" type="presParOf" srcId="{9CA7736F-8950-4B89-ACC4-C8DBD5745B3E}" destId="{12B33919-8AA5-4A3E-86EF-EEB19D131043}" srcOrd="1" destOrd="0" presId="urn:microsoft.com/office/officeart/2005/8/layout/orgChart1"/>
    <dgm:cxn modelId="{1FE52977-3346-4B80-AD99-6E197FA5B2E7}" type="presParOf" srcId="{9CA7736F-8950-4B89-ACC4-C8DBD5745B3E}" destId="{B8C5884C-61FC-4AE4-A25A-1BE5650B7746}" srcOrd="2" destOrd="0" presId="urn:microsoft.com/office/officeart/2005/8/layout/orgChart1"/>
    <dgm:cxn modelId="{51A79743-C732-40B7-B59D-5188B4584352}" type="presParOf" srcId="{2D37FE26-763D-472F-ACFC-F92DF57997F8}" destId="{35896852-C360-410D-BD41-5D653C90447E}" srcOrd="2" destOrd="0" presId="urn:microsoft.com/office/officeart/2005/8/layout/orgChart1"/>
    <dgm:cxn modelId="{9FA4F1D8-4121-4E72-B2B3-516829999E18}" type="presParOf" srcId="{727296B9-9F91-4BF5-B2BA-F4CC19335DEF}" destId="{F310A345-0E55-40CB-888C-5D8884E105DC}" srcOrd="2" destOrd="0" presId="urn:microsoft.com/office/officeart/2005/8/layout/orgChar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4D8A704-8F17-4456-B480-6C9EB222B99A}" type="doc">
      <dgm:prSet loTypeId="urn:microsoft.com/office/officeart/2005/8/layout/vList3" loCatId="list" qsTypeId="urn:microsoft.com/office/officeart/2005/8/quickstyle/simple1" qsCatId="simple" csTypeId="urn:microsoft.com/office/officeart/2005/8/colors/colorful4" csCatId="colorful" phldr="1"/>
      <dgm:spPr/>
    </dgm:pt>
    <dgm:pt modelId="{0A8931C2-5322-4437-9A34-24604950D451}">
      <dgm:prSet phldrT="[Text]" custT="1"/>
      <dgm:spPr>
        <a:solidFill>
          <a:srgbClr val="4AACC6"/>
        </a:solidFill>
      </dgm:spPr>
      <dgm:t>
        <a:bodyPr/>
        <a:lstStyle/>
        <a:p>
          <a:pPr algn="ctr"/>
          <a:r>
            <a:rPr lang="en-GB" sz="2800" b="1" dirty="0"/>
            <a:t>Simulating Zr(Fe,Cr)</a:t>
          </a:r>
          <a:r>
            <a:rPr lang="en-GB" sz="2800" b="1" baseline="-25000" dirty="0"/>
            <a:t>2</a:t>
          </a:r>
          <a:r>
            <a:rPr lang="en-GB" sz="2800" b="1" baseline="0" dirty="0"/>
            <a:t> evolution in Zircaloys during irradiation</a:t>
          </a:r>
        </a:p>
        <a:p>
          <a:pPr algn="l"/>
          <a:r>
            <a:rPr lang="en-GB" sz="1800" b="0" baseline="0" dirty="0">
              <a:solidFill>
                <a:schemeClr val="bg1">
                  <a:lumMod val="75000"/>
                </a:schemeClr>
              </a:solidFill>
            </a:rPr>
            <a:t>- SPP amorphization</a:t>
          </a:r>
        </a:p>
        <a:p>
          <a:pPr algn="l"/>
          <a:r>
            <a:rPr lang="en-GB" sz="2400" b="0" baseline="0" dirty="0">
              <a:solidFill>
                <a:schemeClr val="bg1"/>
              </a:solidFill>
            </a:rPr>
            <a:t>- SPP dissolution</a:t>
          </a:r>
        </a:p>
      </dgm:t>
    </dgm:pt>
    <dgm:pt modelId="{11799358-0A37-4714-A280-9F3618F3E030}" type="parTrans" cxnId="{354EACAD-5392-4F92-962B-187136EB06A5}">
      <dgm:prSet/>
      <dgm:spPr/>
      <dgm:t>
        <a:bodyPr/>
        <a:lstStyle/>
        <a:p>
          <a:endParaRPr lang="en-US"/>
        </a:p>
      </dgm:t>
    </dgm:pt>
    <dgm:pt modelId="{81346F7D-D074-4CA6-B4C6-577779241B93}" type="sibTrans" cxnId="{354EACAD-5392-4F92-962B-187136EB06A5}">
      <dgm:prSet/>
      <dgm:spPr/>
      <dgm:t>
        <a:bodyPr/>
        <a:lstStyle/>
        <a:p>
          <a:endParaRPr lang="en-US"/>
        </a:p>
      </dgm:t>
    </dgm:pt>
    <dgm:pt modelId="{41BD40E4-6DB4-4657-AFF5-088879146E63}" type="pres">
      <dgm:prSet presAssocID="{04D8A704-8F17-4456-B480-6C9EB222B99A}" presName="linearFlow" presStyleCnt="0">
        <dgm:presLayoutVars>
          <dgm:dir/>
          <dgm:resizeHandles val="exact"/>
        </dgm:presLayoutVars>
      </dgm:prSet>
      <dgm:spPr/>
    </dgm:pt>
    <dgm:pt modelId="{5B87422F-8273-4B90-ACE6-28D73896E102}" type="pres">
      <dgm:prSet presAssocID="{0A8931C2-5322-4437-9A34-24604950D451}" presName="composite" presStyleCnt="0"/>
      <dgm:spPr/>
    </dgm:pt>
    <dgm:pt modelId="{372FF7A0-C700-4609-BB30-889F43723884}" type="pres">
      <dgm:prSet presAssocID="{0A8931C2-5322-4437-9A34-24604950D451}" presName="imgShp" presStyleLbl="fgImgPlace1" presStyleIdx="0" presStyleCnt="1" custScaleX="34191" custScaleY="28551" custLinFactNeighborX="-25541"/>
      <dgm:spPr/>
    </dgm:pt>
    <dgm:pt modelId="{55E8BB5C-F9EF-4F56-B025-96F6711B022F}" type="pres">
      <dgm:prSet presAssocID="{0A8931C2-5322-4437-9A34-24604950D451}" presName="txShp" presStyleLbl="node1" presStyleIdx="0" presStyleCnt="1" custScaleX="139926">
        <dgm:presLayoutVars>
          <dgm:bulletEnabled val="1"/>
        </dgm:presLayoutVars>
      </dgm:prSet>
      <dgm:spPr/>
    </dgm:pt>
  </dgm:ptLst>
  <dgm:cxnLst>
    <dgm:cxn modelId="{2763A585-0347-454F-8142-4A24CBBCE47D}" type="presOf" srcId="{04D8A704-8F17-4456-B480-6C9EB222B99A}" destId="{41BD40E4-6DB4-4657-AFF5-088879146E63}" srcOrd="0" destOrd="0" presId="urn:microsoft.com/office/officeart/2005/8/layout/vList3"/>
    <dgm:cxn modelId="{354EACAD-5392-4F92-962B-187136EB06A5}" srcId="{04D8A704-8F17-4456-B480-6C9EB222B99A}" destId="{0A8931C2-5322-4437-9A34-24604950D451}" srcOrd="0" destOrd="0" parTransId="{11799358-0A37-4714-A280-9F3618F3E030}" sibTransId="{81346F7D-D074-4CA6-B4C6-577779241B93}"/>
    <dgm:cxn modelId="{47B1A8E3-740F-474C-A388-31EECAFA9DA8}" type="presOf" srcId="{0A8931C2-5322-4437-9A34-24604950D451}" destId="{55E8BB5C-F9EF-4F56-B025-96F6711B022F}" srcOrd="0" destOrd="0" presId="urn:microsoft.com/office/officeart/2005/8/layout/vList3"/>
    <dgm:cxn modelId="{DF1522DA-11DD-4DA4-AFC6-C3B85F256A36}" type="presParOf" srcId="{41BD40E4-6DB4-4657-AFF5-088879146E63}" destId="{5B87422F-8273-4B90-ACE6-28D73896E102}" srcOrd="0" destOrd="0" presId="urn:microsoft.com/office/officeart/2005/8/layout/vList3"/>
    <dgm:cxn modelId="{B832C199-47BD-41C1-95BF-794B41A79136}" type="presParOf" srcId="{5B87422F-8273-4B90-ACE6-28D73896E102}" destId="{372FF7A0-C700-4609-BB30-889F43723884}" srcOrd="0" destOrd="0" presId="urn:microsoft.com/office/officeart/2005/8/layout/vList3"/>
    <dgm:cxn modelId="{75C687B9-0228-41B6-86E0-17093DD84633}" type="presParOf" srcId="{5B87422F-8273-4B90-ACE6-28D73896E102}" destId="{55E8BB5C-F9EF-4F56-B025-96F6711B022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702ECF-B0EB-4E5A-B7CA-44350B936CD9}">
      <dsp:nvSpPr>
        <dsp:cNvPr id="0" name=""/>
        <dsp:cNvSpPr/>
      </dsp:nvSpPr>
      <dsp:spPr>
        <a:xfrm rot="10800000">
          <a:off x="1533458" y="4277"/>
          <a:ext cx="8742281" cy="2206648"/>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3071"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b="1" u="none" kern="1200" dirty="0"/>
            <a:t>Zr(Fe,Cr)</a:t>
          </a:r>
          <a:r>
            <a:rPr lang="en-GB" sz="2000" b="1" u="none" kern="1200" baseline="-25000" dirty="0"/>
            <a:t>2</a:t>
          </a:r>
          <a:r>
            <a:rPr lang="en-GB" sz="2000" b="1" u="none" kern="1200" baseline="0" dirty="0"/>
            <a:t> evolution in Zircaloy-4 during quenching and annealing</a:t>
          </a:r>
        </a:p>
        <a:p>
          <a:pPr marL="0" lvl="0" indent="0" algn="l" defTabSz="889000">
            <a:lnSpc>
              <a:spcPct val="90000"/>
            </a:lnSpc>
            <a:spcBef>
              <a:spcPct val="0"/>
            </a:spcBef>
            <a:spcAft>
              <a:spcPct val="35000"/>
            </a:spcAft>
            <a:buNone/>
          </a:pPr>
          <a:r>
            <a:rPr lang="en-GB" sz="1800" b="0" u="none" kern="1200" baseline="0" dirty="0"/>
            <a:t>- </a:t>
          </a:r>
          <a:r>
            <a:rPr lang="en-GB" sz="1600" b="0" u="none" kern="1200" baseline="0" dirty="0"/>
            <a:t>SPPs in Zircaloy</a:t>
          </a:r>
          <a:endParaRPr lang="en-GB" sz="1800" b="0" u="none" kern="1200" baseline="0" dirty="0"/>
        </a:p>
        <a:p>
          <a:pPr marL="0" lvl="0" indent="0" algn="l" defTabSz="889000">
            <a:lnSpc>
              <a:spcPct val="90000"/>
            </a:lnSpc>
            <a:spcBef>
              <a:spcPct val="0"/>
            </a:spcBef>
            <a:spcAft>
              <a:spcPct val="35000"/>
            </a:spcAft>
            <a:buNone/>
          </a:pPr>
          <a:r>
            <a:rPr lang="en-GB" sz="1600" b="1" u="none" kern="1200" baseline="0" dirty="0"/>
            <a:t>- </a:t>
          </a:r>
          <a:r>
            <a:rPr lang="en-GB" sz="1600" b="0" u="none" kern="1200" baseline="0" dirty="0"/>
            <a:t>The Kampmann-Wagner Numerical (KWN) model</a:t>
          </a:r>
        </a:p>
        <a:p>
          <a:pPr marL="0" lvl="0" indent="0" algn="l" defTabSz="889000">
            <a:lnSpc>
              <a:spcPct val="90000"/>
            </a:lnSpc>
            <a:spcBef>
              <a:spcPct val="0"/>
            </a:spcBef>
            <a:spcAft>
              <a:spcPct val="35000"/>
            </a:spcAft>
            <a:buNone/>
          </a:pPr>
          <a:r>
            <a:rPr lang="en-GB" sz="1600" b="0" u="none" kern="1200" baseline="0" dirty="0"/>
            <a:t>- Simulating SPP evolution from a recrystallised state</a:t>
          </a:r>
        </a:p>
        <a:p>
          <a:pPr marL="0" lvl="0" indent="0" algn="l" defTabSz="889000">
            <a:lnSpc>
              <a:spcPct val="90000"/>
            </a:lnSpc>
            <a:spcBef>
              <a:spcPct val="0"/>
            </a:spcBef>
            <a:spcAft>
              <a:spcPct val="35000"/>
            </a:spcAft>
            <a:buNone/>
          </a:pPr>
          <a:r>
            <a:rPr lang="en-GB" sz="1600" b="0" u="none" kern="1200" baseline="0" dirty="0"/>
            <a:t>- Characterisation and simulation of SPP evolution during quenching and annealing</a:t>
          </a:r>
        </a:p>
      </dsp:txBody>
      <dsp:txXfrm rot="10800000">
        <a:off x="2085120" y="4277"/>
        <a:ext cx="8190619" cy="2206648"/>
      </dsp:txXfrm>
    </dsp:sp>
    <dsp:sp modelId="{52BDB000-54C1-41BF-B371-598E86036088}">
      <dsp:nvSpPr>
        <dsp:cNvPr id="0" name=""/>
        <dsp:cNvSpPr/>
      </dsp:nvSpPr>
      <dsp:spPr>
        <a:xfrm>
          <a:off x="836623" y="629575"/>
          <a:ext cx="1260878" cy="1198518"/>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E8BB5C-F9EF-4F56-B025-96F6711B022F}">
      <dsp:nvSpPr>
        <dsp:cNvPr id="0" name=""/>
        <dsp:cNvSpPr/>
      </dsp:nvSpPr>
      <dsp:spPr>
        <a:xfrm rot="10800000">
          <a:off x="1798072" y="2869626"/>
          <a:ext cx="8347977" cy="2206648"/>
        </a:xfrm>
        <a:prstGeom prst="homePlat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3071"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t>Simulating Zr(Fe,Cr)</a:t>
          </a:r>
          <a:r>
            <a:rPr lang="en-GB" sz="2000" b="1" kern="1200" baseline="-25000" dirty="0"/>
            <a:t>2</a:t>
          </a:r>
          <a:r>
            <a:rPr lang="en-GB" sz="2000" b="1" kern="1200" baseline="0" dirty="0"/>
            <a:t> evolution in Zircaloys during irradiation</a:t>
          </a:r>
          <a:endParaRPr lang="en-GB" sz="1600" b="0" kern="1200" baseline="0" dirty="0"/>
        </a:p>
        <a:p>
          <a:pPr marL="0" lvl="0" indent="0" algn="l" defTabSz="889000">
            <a:lnSpc>
              <a:spcPct val="90000"/>
            </a:lnSpc>
            <a:spcBef>
              <a:spcPct val="0"/>
            </a:spcBef>
            <a:spcAft>
              <a:spcPct val="35000"/>
            </a:spcAft>
            <a:buNone/>
          </a:pPr>
          <a:r>
            <a:rPr lang="en-GB" sz="1600" b="0" kern="1200" baseline="0" dirty="0"/>
            <a:t>- SPP amorphization</a:t>
          </a:r>
        </a:p>
        <a:p>
          <a:pPr marL="0" lvl="0" indent="0" algn="l" defTabSz="889000">
            <a:lnSpc>
              <a:spcPct val="90000"/>
            </a:lnSpc>
            <a:spcBef>
              <a:spcPct val="0"/>
            </a:spcBef>
            <a:spcAft>
              <a:spcPct val="35000"/>
            </a:spcAft>
            <a:buNone/>
          </a:pPr>
          <a:r>
            <a:rPr lang="en-GB" sz="1600" b="0" kern="1200" baseline="0" dirty="0"/>
            <a:t>- SPP dissolution</a:t>
          </a:r>
        </a:p>
      </dsp:txBody>
      <dsp:txXfrm rot="10800000">
        <a:off x="2349734" y="2869626"/>
        <a:ext cx="7796315" cy="2206648"/>
      </dsp:txXfrm>
    </dsp:sp>
    <dsp:sp modelId="{372FF7A0-C700-4609-BB30-889F43723884}">
      <dsp:nvSpPr>
        <dsp:cNvPr id="0" name=""/>
        <dsp:cNvSpPr/>
      </dsp:nvSpPr>
      <dsp:spPr>
        <a:xfrm>
          <a:off x="1523668" y="3412274"/>
          <a:ext cx="1136423" cy="1121352"/>
        </a:xfrm>
        <a:prstGeom prst="ellipse">
          <a:avLst/>
        </a:prstGeom>
        <a:solidFill>
          <a:schemeClr val="accent4">
            <a:tint val="50000"/>
            <a:hueOff val="-3981281"/>
            <a:satOff val="22610"/>
            <a:lumOff val="17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702ECF-B0EB-4E5A-B7CA-44350B936CD9}">
      <dsp:nvSpPr>
        <dsp:cNvPr id="0" name=""/>
        <dsp:cNvSpPr/>
      </dsp:nvSpPr>
      <dsp:spPr>
        <a:xfrm rot="10800000">
          <a:off x="562823" y="0"/>
          <a:ext cx="10586977" cy="3340265"/>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2964" tIns="106680" rIns="199136" bIns="106680" numCol="1" spcCol="1270" anchor="ctr" anchorCtr="0">
          <a:noAutofit/>
        </a:bodyPr>
        <a:lstStyle/>
        <a:p>
          <a:pPr marL="0" lvl="0" indent="0" algn="ctr" defTabSz="1244600">
            <a:lnSpc>
              <a:spcPct val="90000"/>
            </a:lnSpc>
            <a:spcBef>
              <a:spcPct val="0"/>
            </a:spcBef>
            <a:spcAft>
              <a:spcPct val="35000"/>
            </a:spcAft>
            <a:buNone/>
          </a:pPr>
          <a:r>
            <a:rPr lang="en-GB" sz="2800" b="1" u="none" kern="1200" dirty="0"/>
            <a:t>Zr(Fe,Cr)</a:t>
          </a:r>
          <a:r>
            <a:rPr lang="en-GB" sz="2800" b="1" u="none" kern="1200" baseline="-25000" dirty="0"/>
            <a:t>2</a:t>
          </a:r>
          <a:r>
            <a:rPr lang="en-GB" sz="2800" b="1" u="none" kern="1200" baseline="0" dirty="0"/>
            <a:t> evolution in Zircaloy-4 during quenching and annealing</a:t>
          </a:r>
        </a:p>
        <a:p>
          <a:pPr marL="0" lvl="0" indent="0" algn="l" defTabSz="1244600">
            <a:lnSpc>
              <a:spcPct val="90000"/>
            </a:lnSpc>
            <a:spcBef>
              <a:spcPct val="0"/>
            </a:spcBef>
            <a:spcAft>
              <a:spcPct val="35000"/>
            </a:spcAft>
            <a:buNone/>
          </a:pPr>
          <a:r>
            <a:rPr lang="en-GB" sz="2400" b="1" u="none" kern="1200" baseline="0" dirty="0"/>
            <a:t>- SPPs in Zircaloy</a:t>
          </a:r>
        </a:p>
        <a:p>
          <a:pPr marL="0" lvl="0" indent="0" algn="l" defTabSz="1244600">
            <a:lnSpc>
              <a:spcPct val="90000"/>
            </a:lnSpc>
            <a:spcBef>
              <a:spcPct val="0"/>
            </a:spcBef>
            <a:spcAft>
              <a:spcPct val="35000"/>
            </a:spcAft>
            <a:buNone/>
          </a:pPr>
          <a:r>
            <a:rPr lang="en-GB" sz="1800" b="1" u="none" kern="1200" baseline="0" dirty="0">
              <a:solidFill>
                <a:schemeClr val="bg1">
                  <a:lumMod val="75000"/>
                </a:schemeClr>
              </a:solidFill>
            </a:rPr>
            <a:t>- </a:t>
          </a:r>
          <a:r>
            <a:rPr lang="en-GB" sz="1800" b="0" u="none" kern="1200" baseline="0" dirty="0">
              <a:solidFill>
                <a:schemeClr val="bg1">
                  <a:lumMod val="75000"/>
                </a:schemeClr>
              </a:solidFill>
            </a:rPr>
            <a:t>The Kampmann-Wagner Numerical (KWN) model</a:t>
          </a:r>
        </a:p>
        <a:p>
          <a:pPr marL="0" lvl="0" indent="0" algn="l" defTabSz="1244600">
            <a:lnSpc>
              <a:spcPct val="90000"/>
            </a:lnSpc>
            <a:spcBef>
              <a:spcPct val="0"/>
            </a:spcBef>
            <a:spcAft>
              <a:spcPct val="35000"/>
            </a:spcAft>
            <a:buNone/>
          </a:pPr>
          <a:r>
            <a:rPr lang="en-GB" sz="1800" b="0" u="none" kern="1200" baseline="0" dirty="0">
              <a:solidFill>
                <a:schemeClr val="bg1">
                  <a:lumMod val="75000"/>
                </a:schemeClr>
              </a:solidFill>
            </a:rPr>
            <a:t>- Simulating SPP evolution from a recrystallised state</a:t>
          </a:r>
        </a:p>
        <a:p>
          <a:pPr marL="0" lvl="0" indent="0" algn="l" defTabSz="1244600">
            <a:lnSpc>
              <a:spcPct val="90000"/>
            </a:lnSpc>
            <a:spcBef>
              <a:spcPct val="0"/>
            </a:spcBef>
            <a:spcAft>
              <a:spcPct val="35000"/>
            </a:spcAft>
            <a:buNone/>
          </a:pPr>
          <a:r>
            <a:rPr lang="en-GB" sz="1800" b="0" u="none" kern="1200" baseline="0" dirty="0">
              <a:solidFill>
                <a:schemeClr val="bg1">
                  <a:lumMod val="75000"/>
                </a:schemeClr>
              </a:solidFill>
            </a:rPr>
            <a:t>- Characterisation and simulation of SPP evolution during quenching and annealing</a:t>
          </a:r>
        </a:p>
      </dsp:txBody>
      <dsp:txXfrm rot="10800000">
        <a:off x="1397889" y="0"/>
        <a:ext cx="9751911" cy="3340265"/>
      </dsp:txXfrm>
    </dsp:sp>
    <dsp:sp modelId="{52BDB000-54C1-41BF-B371-598E86036088}">
      <dsp:nvSpPr>
        <dsp:cNvPr id="0" name=""/>
        <dsp:cNvSpPr/>
      </dsp:nvSpPr>
      <dsp:spPr>
        <a:xfrm>
          <a:off x="163866" y="946530"/>
          <a:ext cx="1908627" cy="1814231"/>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702ECF-B0EB-4E5A-B7CA-44350B936CD9}">
      <dsp:nvSpPr>
        <dsp:cNvPr id="0" name=""/>
        <dsp:cNvSpPr/>
      </dsp:nvSpPr>
      <dsp:spPr>
        <a:xfrm rot="10800000">
          <a:off x="562823" y="0"/>
          <a:ext cx="10586977" cy="3340265"/>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2964" tIns="106680" rIns="199136" bIns="106680" numCol="1" spcCol="1270" anchor="ctr" anchorCtr="0">
          <a:noAutofit/>
        </a:bodyPr>
        <a:lstStyle/>
        <a:p>
          <a:pPr marL="0" lvl="0" indent="0" algn="ctr" defTabSz="1244600">
            <a:lnSpc>
              <a:spcPct val="90000"/>
            </a:lnSpc>
            <a:spcBef>
              <a:spcPct val="0"/>
            </a:spcBef>
            <a:spcAft>
              <a:spcPct val="35000"/>
            </a:spcAft>
            <a:buNone/>
          </a:pPr>
          <a:r>
            <a:rPr lang="en-GB" sz="2800" b="1" u="none" kern="1200" dirty="0"/>
            <a:t>Zr(Fe,Cr)</a:t>
          </a:r>
          <a:r>
            <a:rPr lang="en-GB" sz="2800" b="1" u="none" kern="1200" baseline="-25000" dirty="0"/>
            <a:t>2</a:t>
          </a:r>
          <a:r>
            <a:rPr lang="en-GB" sz="2800" b="1" u="none" kern="1200" baseline="0" dirty="0"/>
            <a:t> evolution in Zircaloy-4 during quenching and annealing</a:t>
          </a:r>
        </a:p>
        <a:p>
          <a:pPr marL="0" lvl="0" indent="0" algn="l" defTabSz="1244600">
            <a:lnSpc>
              <a:spcPct val="90000"/>
            </a:lnSpc>
            <a:spcBef>
              <a:spcPct val="0"/>
            </a:spcBef>
            <a:spcAft>
              <a:spcPct val="35000"/>
            </a:spcAft>
            <a:buNone/>
          </a:pPr>
          <a:r>
            <a:rPr lang="en-GB" sz="1800" b="0" u="none" kern="1200" baseline="0" dirty="0">
              <a:solidFill>
                <a:schemeClr val="bg1">
                  <a:lumMod val="75000"/>
                </a:schemeClr>
              </a:solidFill>
            </a:rPr>
            <a:t>- SPPs in Zircaloy</a:t>
          </a:r>
        </a:p>
        <a:p>
          <a:pPr marL="0" lvl="0" indent="0" algn="l" defTabSz="1244600">
            <a:lnSpc>
              <a:spcPct val="90000"/>
            </a:lnSpc>
            <a:spcBef>
              <a:spcPct val="0"/>
            </a:spcBef>
            <a:spcAft>
              <a:spcPct val="35000"/>
            </a:spcAft>
            <a:buNone/>
          </a:pPr>
          <a:r>
            <a:rPr lang="en-GB" sz="2400" b="1" u="none" kern="1200" baseline="0" dirty="0">
              <a:solidFill>
                <a:schemeClr val="bg1"/>
              </a:solidFill>
            </a:rPr>
            <a:t>- </a:t>
          </a:r>
          <a:r>
            <a:rPr lang="en-GB" sz="2400" b="0" u="none" kern="1200" baseline="0" dirty="0">
              <a:solidFill>
                <a:schemeClr val="bg1"/>
              </a:solidFill>
            </a:rPr>
            <a:t>The Kampmann-Wagner Numerical (KWN) model</a:t>
          </a:r>
        </a:p>
        <a:p>
          <a:pPr marL="0" lvl="0" indent="0" algn="l" defTabSz="1244600">
            <a:lnSpc>
              <a:spcPct val="90000"/>
            </a:lnSpc>
            <a:spcBef>
              <a:spcPct val="0"/>
            </a:spcBef>
            <a:spcAft>
              <a:spcPct val="35000"/>
            </a:spcAft>
            <a:buNone/>
          </a:pPr>
          <a:r>
            <a:rPr lang="en-GB" sz="1800" b="0" u="none" kern="1200" baseline="0" dirty="0">
              <a:solidFill>
                <a:schemeClr val="bg1">
                  <a:lumMod val="75000"/>
                </a:schemeClr>
              </a:solidFill>
            </a:rPr>
            <a:t>- Simulating SPP evolution from a recrystallised state</a:t>
          </a:r>
        </a:p>
        <a:p>
          <a:pPr marL="0" lvl="0" indent="0" algn="l" defTabSz="1244600">
            <a:lnSpc>
              <a:spcPct val="90000"/>
            </a:lnSpc>
            <a:spcBef>
              <a:spcPct val="0"/>
            </a:spcBef>
            <a:spcAft>
              <a:spcPct val="35000"/>
            </a:spcAft>
            <a:buNone/>
          </a:pPr>
          <a:r>
            <a:rPr lang="en-GB" sz="1800" b="0" u="none" kern="1200" baseline="0" dirty="0">
              <a:solidFill>
                <a:schemeClr val="bg1">
                  <a:lumMod val="75000"/>
                </a:schemeClr>
              </a:solidFill>
            </a:rPr>
            <a:t>- Characterisation and simulation of SPP evolution during quenching and annealing</a:t>
          </a:r>
        </a:p>
      </dsp:txBody>
      <dsp:txXfrm rot="10800000">
        <a:off x="1397889" y="0"/>
        <a:ext cx="9751911" cy="3340265"/>
      </dsp:txXfrm>
    </dsp:sp>
    <dsp:sp modelId="{52BDB000-54C1-41BF-B371-598E86036088}">
      <dsp:nvSpPr>
        <dsp:cNvPr id="0" name=""/>
        <dsp:cNvSpPr/>
      </dsp:nvSpPr>
      <dsp:spPr>
        <a:xfrm>
          <a:off x="163866" y="946530"/>
          <a:ext cx="1908627" cy="1814231"/>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702ECF-B0EB-4E5A-B7CA-44350B936CD9}">
      <dsp:nvSpPr>
        <dsp:cNvPr id="0" name=""/>
        <dsp:cNvSpPr/>
      </dsp:nvSpPr>
      <dsp:spPr>
        <a:xfrm rot="10800000">
          <a:off x="562823" y="0"/>
          <a:ext cx="10586977" cy="3340265"/>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2964" tIns="106680" rIns="199136" bIns="106680" numCol="1" spcCol="1270" anchor="ctr" anchorCtr="0">
          <a:noAutofit/>
        </a:bodyPr>
        <a:lstStyle/>
        <a:p>
          <a:pPr marL="0" lvl="0" indent="0" algn="ctr" defTabSz="1244600">
            <a:lnSpc>
              <a:spcPct val="90000"/>
            </a:lnSpc>
            <a:spcBef>
              <a:spcPct val="0"/>
            </a:spcBef>
            <a:spcAft>
              <a:spcPct val="35000"/>
            </a:spcAft>
            <a:buNone/>
          </a:pPr>
          <a:r>
            <a:rPr lang="en-GB" sz="2800" b="1" u="none" kern="1200" dirty="0"/>
            <a:t>Zr(Fe,Cr)</a:t>
          </a:r>
          <a:r>
            <a:rPr lang="en-GB" sz="2800" b="1" u="none" kern="1200" baseline="-25000" dirty="0"/>
            <a:t>2</a:t>
          </a:r>
          <a:r>
            <a:rPr lang="en-GB" sz="2800" b="1" u="none" kern="1200" baseline="0" dirty="0"/>
            <a:t> evolution in Zircaloy-4 during quenching and annealing</a:t>
          </a:r>
        </a:p>
        <a:p>
          <a:pPr marL="0" lvl="0" indent="0" algn="l" defTabSz="1244600">
            <a:lnSpc>
              <a:spcPct val="90000"/>
            </a:lnSpc>
            <a:spcBef>
              <a:spcPct val="0"/>
            </a:spcBef>
            <a:spcAft>
              <a:spcPct val="35000"/>
            </a:spcAft>
            <a:buNone/>
          </a:pPr>
          <a:r>
            <a:rPr lang="en-GB" sz="1800" b="0" u="none" kern="1200" baseline="0" dirty="0">
              <a:solidFill>
                <a:schemeClr val="bg1">
                  <a:lumMod val="75000"/>
                </a:schemeClr>
              </a:solidFill>
            </a:rPr>
            <a:t>- SPPs in Zircaloy</a:t>
          </a:r>
        </a:p>
        <a:p>
          <a:pPr marL="0" lvl="0" indent="0" algn="l" defTabSz="1244600">
            <a:lnSpc>
              <a:spcPct val="90000"/>
            </a:lnSpc>
            <a:spcBef>
              <a:spcPct val="0"/>
            </a:spcBef>
            <a:spcAft>
              <a:spcPct val="35000"/>
            </a:spcAft>
            <a:buNone/>
          </a:pPr>
          <a:r>
            <a:rPr lang="en-GB" sz="1800" b="1" u="none" kern="1200" baseline="0" dirty="0">
              <a:solidFill>
                <a:schemeClr val="bg1">
                  <a:lumMod val="75000"/>
                </a:schemeClr>
              </a:solidFill>
            </a:rPr>
            <a:t>- </a:t>
          </a:r>
          <a:r>
            <a:rPr lang="en-GB" sz="1800" b="0" u="none" kern="1200" baseline="0" dirty="0">
              <a:solidFill>
                <a:schemeClr val="bg1">
                  <a:lumMod val="75000"/>
                </a:schemeClr>
              </a:solidFill>
            </a:rPr>
            <a:t>The Kampmann-Wagner Numerical (KWN) model</a:t>
          </a:r>
        </a:p>
        <a:p>
          <a:pPr marL="0" lvl="0" indent="0" algn="l" defTabSz="1244600">
            <a:lnSpc>
              <a:spcPct val="90000"/>
            </a:lnSpc>
            <a:spcBef>
              <a:spcPct val="0"/>
            </a:spcBef>
            <a:spcAft>
              <a:spcPct val="35000"/>
            </a:spcAft>
            <a:buNone/>
          </a:pPr>
          <a:r>
            <a:rPr lang="en-GB" sz="1800" b="0" u="none" kern="1200" baseline="0" dirty="0">
              <a:solidFill>
                <a:schemeClr val="bg1">
                  <a:lumMod val="75000"/>
                </a:schemeClr>
              </a:solidFill>
            </a:rPr>
            <a:t>- </a:t>
          </a:r>
          <a:r>
            <a:rPr lang="en-GB" sz="2400" b="0" u="none" kern="1200" baseline="0" dirty="0">
              <a:solidFill>
                <a:schemeClr val="bg1"/>
              </a:solidFill>
            </a:rPr>
            <a:t>Simulating SPP evolution from a recrystallised state</a:t>
          </a:r>
        </a:p>
        <a:p>
          <a:pPr marL="0" lvl="0" indent="0" algn="l" defTabSz="1244600">
            <a:lnSpc>
              <a:spcPct val="90000"/>
            </a:lnSpc>
            <a:spcBef>
              <a:spcPct val="0"/>
            </a:spcBef>
            <a:spcAft>
              <a:spcPct val="35000"/>
            </a:spcAft>
            <a:buNone/>
          </a:pPr>
          <a:r>
            <a:rPr lang="en-GB" sz="1800" b="0" u="none" kern="1200" baseline="0" dirty="0">
              <a:solidFill>
                <a:schemeClr val="bg1">
                  <a:lumMod val="75000"/>
                </a:schemeClr>
              </a:solidFill>
            </a:rPr>
            <a:t>- Characterisation and simulation of SPP evolution during quenching and annealing</a:t>
          </a:r>
        </a:p>
      </dsp:txBody>
      <dsp:txXfrm rot="10800000">
        <a:off x="1397889" y="0"/>
        <a:ext cx="9751911" cy="3340265"/>
      </dsp:txXfrm>
    </dsp:sp>
    <dsp:sp modelId="{52BDB000-54C1-41BF-B371-598E86036088}">
      <dsp:nvSpPr>
        <dsp:cNvPr id="0" name=""/>
        <dsp:cNvSpPr/>
      </dsp:nvSpPr>
      <dsp:spPr>
        <a:xfrm>
          <a:off x="163866" y="946530"/>
          <a:ext cx="1908627" cy="1814231"/>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702ECF-B0EB-4E5A-B7CA-44350B936CD9}">
      <dsp:nvSpPr>
        <dsp:cNvPr id="0" name=""/>
        <dsp:cNvSpPr/>
      </dsp:nvSpPr>
      <dsp:spPr>
        <a:xfrm rot="10800000">
          <a:off x="562823" y="0"/>
          <a:ext cx="10586977" cy="3340265"/>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2964" tIns="106680" rIns="199136" bIns="106680" numCol="1" spcCol="1270" anchor="ctr" anchorCtr="0">
          <a:noAutofit/>
        </a:bodyPr>
        <a:lstStyle/>
        <a:p>
          <a:pPr marL="0" lvl="0" indent="0" algn="ctr" defTabSz="1244600">
            <a:lnSpc>
              <a:spcPct val="90000"/>
            </a:lnSpc>
            <a:spcBef>
              <a:spcPct val="0"/>
            </a:spcBef>
            <a:spcAft>
              <a:spcPct val="35000"/>
            </a:spcAft>
            <a:buNone/>
          </a:pPr>
          <a:r>
            <a:rPr lang="en-GB" sz="2800" b="1" u="none" kern="1200" dirty="0"/>
            <a:t>Zr(Fe,Cr)</a:t>
          </a:r>
          <a:r>
            <a:rPr lang="en-GB" sz="2800" b="1" u="none" kern="1200" baseline="-25000" dirty="0"/>
            <a:t>2</a:t>
          </a:r>
          <a:r>
            <a:rPr lang="en-GB" sz="2800" b="1" u="none" kern="1200" baseline="0" dirty="0"/>
            <a:t> evolution in Zircaloy-4 during quenching and annealing</a:t>
          </a:r>
        </a:p>
        <a:p>
          <a:pPr marL="0" lvl="0" indent="0" algn="l" defTabSz="1244600">
            <a:lnSpc>
              <a:spcPct val="90000"/>
            </a:lnSpc>
            <a:spcBef>
              <a:spcPct val="0"/>
            </a:spcBef>
            <a:spcAft>
              <a:spcPct val="35000"/>
            </a:spcAft>
            <a:buNone/>
          </a:pPr>
          <a:r>
            <a:rPr lang="en-GB" sz="1800" b="0" u="none" kern="1200" baseline="0" dirty="0">
              <a:solidFill>
                <a:schemeClr val="bg1">
                  <a:lumMod val="75000"/>
                </a:schemeClr>
              </a:solidFill>
            </a:rPr>
            <a:t>- SPPs </a:t>
          </a:r>
          <a:r>
            <a:rPr lang="en-GB" sz="1800" b="0" u="none" kern="1200" baseline="0">
              <a:solidFill>
                <a:schemeClr val="bg1">
                  <a:lumMod val="75000"/>
                </a:schemeClr>
              </a:solidFill>
            </a:rPr>
            <a:t>in Zircaloy</a:t>
          </a:r>
          <a:endParaRPr lang="en-GB" sz="1800" b="0" u="none" kern="1200" baseline="0" dirty="0">
            <a:solidFill>
              <a:schemeClr val="bg1">
                <a:lumMod val="75000"/>
              </a:schemeClr>
            </a:solidFill>
          </a:endParaRPr>
        </a:p>
        <a:p>
          <a:pPr marL="0" lvl="0" indent="0" algn="l" defTabSz="1244600">
            <a:lnSpc>
              <a:spcPct val="90000"/>
            </a:lnSpc>
            <a:spcBef>
              <a:spcPct val="0"/>
            </a:spcBef>
            <a:spcAft>
              <a:spcPct val="35000"/>
            </a:spcAft>
            <a:buNone/>
          </a:pPr>
          <a:r>
            <a:rPr lang="en-GB" sz="1800" b="1" u="none" kern="1200" baseline="0" dirty="0">
              <a:solidFill>
                <a:schemeClr val="bg1">
                  <a:lumMod val="75000"/>
                </a:schemeClr>
              </a:solidFill>
            </a:rPr>
            <a:t>- </a:t>
          </a:r>
          <a:r>
            <a:rPr lang="en-GB" sz="1800" b="0" u="none" kern="1200" baseline="0" dirty="0">
              <a:solidFill>
                <a:schemeClr val="bg1">
                  <a:lumMod val="75000"/>
                </a:schemeClr>
              </a:solidFill>
            </a:rPr>
            <a:t>The Kampmann-Wagner Numerical (KWN) model</a:t>
          </a:r>
        </a:p>
        <a:p>
          <a:pPr marL="0" lvl="0" indent="0" algn="l" defTabSz="1244600">
            <a:lnSpc>
              <a:spcPct val="90000"/>
            </a:lnSpc>
            <a:spcBef>
              <a:spcPct val="0"/>
            </a:spcBef>
            <a:spcAft>
              <a:spcPct val="35000"/>
            </a:spcAft>
            <a:buNone/>
          </a:pPr>
          <a:r>
            <a:rPr lang="en-GB" sz="1800" b="0" u="none" kern="1200" baseline="0" dirty="0">
              <a:solidFill>
                <a:schemeClr val="bg1">
                  <a:lumMod val="75000"/>
                </a:schemeClr>
              </a:solidFill>
            </a:rPr>
            <a:t>- Simulating SPP evolution from a recrystallised state</a:t>
          </a:r>
        </a:p>
        <a:p>
          <a:pPr marL="0" lvl="0" indent="0" algn="l" defTabSz="1244600">
            <a:lnSpc>
              <a:spcPct val="90000"/>
            </a:lnSpc>
            <a:spcBef>
              <a:spcPct val="0"/>
            </a:spcBef>
            <a:spcAft>
              <a:spcPct val="35000"/>
            </a:spcAft>
            <a:buNone/>
          </a:pPr>
          <a:r>
            <a:rPr lang="en-GB" sz="1800" b="0" u="none" kern="1200" baseline="0" dirty="0">
              <a:solidFill>
                <a:schemeClr val="bg1">
                  <a:lumMod val="75000"/>
                </a:schemeClr>
              </a:solidFill>
            </a:rPr>
            <a:t>- </a:t>
          </a:r>
          <a:r>
            <a:rPr lang="en-GB" sz="2400" b="0" u="none" kern="1200" baseline="0" dirty="0">
              <a:solidFill>
                <a:schemeClr val="bg1"/>
              </a:solidFill>
            </a:rPr>
            <a:t>Characterisation and simulation of SPP evolution during quenching and annealing</a:t>
          </a:r>
          <a:endParaRPr lang="en-GB" sz="1800" b="0" u="none" kern="1200" baseline="0" dirty="0">
            <a:solidFill>
              <a:schemeClr val="bg1"/>
            </a:solidFill>
          </a:endParaRPr>
        </a:p>
      </dsp:txBody>
      <dsp:txXfrm rot="10800000">
        <a:off x="1397889" y="0"/>
        <a:ext cx="9751911" cy="3340265"/>
      </dsp:txXfrm>
    </dsp:sp>
    <dsp:sp modelId="{52BDB000-54C1-41BF-B371-598E86036088}">
      <dsp:nvSpPr>
        <dsp:cNvPr id="0" name=""/>
        <dsp:cNvSpPr/>
      </dsp:nvSpPr>
      <dsp:spPr>
        <a:xfrm>
          <a:off x="163866" y="946530"/>
          <a:ext cx="1908627" cy="1814231"/>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E8BB5C-F9EF-4F56-B025-96F6711B022F}">
      <dsp:nvSpPr>
        <dsp:cNvPr id="0" name=""/>
        <dsp:cNvSpPr/>
      </dsp:nvSpPr>
      <dsp:spPr>
        <a:xfrm rot="10800000">
          <a:off x="405476" y="585598"/>
          <a:ext cx="10858765" cy="3909355"/>
        </a:xfrm>
        <a:prstGeom prst="homePlate">
          <a:avLst/>
        </a:prstGeom>
        <a:solidFill>
          <a:srgbClr val="4AACC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23917" tIns="106680" rIns="199136"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Simulating Zr(Fe,Cr)</a:t>
          </a:r>
          <a:r>
            <a:rPr lang="en-GB" sz="2800" b="1" kern="1200" baseline="-25000" dirty="0"/>
            <a:t>2</a:t>
          </a:r>
          <a:r>
            <a:rPr lang="en-GB" sz="2800" b="1" kern="1200" baseline="0" dirty="0"/>
            <a:t> evolution in Zircaloys during irradiation</a:t>
          </a:r>
        </a:p>
        <a:p>
          <a:pPr marL="0" lvl="0" indent="0" algn="l" defTabSz="1244600">
            <a:lnSpc>
              <a:spcPct val="90000"/>
            </a:lnSpc>
            <a:spcBef>
              <a:spcPct val="0"/>
            </a:spcBef>
            <a:spcAft>
              <a:spcPct val="35000"/>
            </a:spcAft>
            <a:buNone/>
          </a:pPr>
          <a:r>
            <a:rPr lang="en-GB" sz="2400" b="0" kern="1200" baseline="0" dirty="0">
              <a:solidFill>
                <a:schemeClr val="bg1"/>
              </a:solidFill>
            </a:rPr>
            <a:t>- SPP amorphization</a:t>
          </a:r>
        </a:p>
        <a:p>
          <a:pPr marL="0" lvl="0" indent="0" algn="l" defTabSz="1244600">
            <a:lnSpc>
              <a:spcPct val="90000"/>
            </a:lnSpc>
            <a:spcBef>
              <a:spcPct val="0"/>
            </a:spcBef>
            <a:spcAft>
              <a:spcPct val="35000"/>
            </a:spcAft>
            <a:buNone/>
          </a:pPr>
          <a:r>
            <a:rPr lang="en-GB" sz="1800" b="0" kern="1200" baseline="0" dirty="0">
              <a:solidFill>
                <a:schemeClr val="bg1">
                  <a:lumMod val="75000"/>
                </a:schemeClr>
              </a:solidFill>
            </a:rPr>
            <a:t>- SPP dissolution</a:t>
          </a:r>
        </a:p>
      </dsp:txBody>
      <dsp:txXfrm rot="10800000">
        <a:off x="1382815" y="585598"/>
        <a:ext cx="9881426" cy="3909355"/>
      </dsp:txXfrm>
    </dsp:sp>
    <dsp:sp modelId="{372FF7A0-C700-4609-BB30-889F43723884}">
      <dsp:nvSpPr>
        <dsp:cNvPr id="0" name=""/>
        <dsp:cNvSpPr/>
      </dsp:nvSpPr>
      <dsp:spPr>
        <a:xfrm>
          <a:off x="287865" y="1982195"/>
          <a:ext cx="1336647" cy="1116160"/>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74F1D3-A4F1-4DC7-8451-92AC06F6DBED}">
      <dsp:nvSpPr>
        <dsp:cNvPr id="0" name=""/>
        <dsp:cNvSpPr/>
      </dsp:nvSpPr>
      <dsp:spPr>
        <a:xfrm>
          <a:off x="1754170" y="1192715"/>
          <a:ext cx="147711" cy="452981"/>
        </a:xfrm>
        <a:custGeom>
          <a:avLst/>
          <a:gdLst/>
          <a:ahLst/>
          <a:cxnLst/>
          <a:rect l="0" t="0" r="0" b="0"/>
          <a:pathLst>
            <a:path>
              <a:moveTo>
                <a:pt x="0" y="0"/>
              </a:moveTo>
              <a:lnTo>
                <a:pt x="0" y="452981"/>
              </a:lnTo>
              <a:lnTo>
                <a:pt x="147711" y="4529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6E3640-F3FB-460E-AEF5-43AE0596F158}">
      <dsp:nvSpPr>
        <dsp:cNvPr id="0" name=""/>
        <dsp:cNvSpPr/>
      </dsp:nvSpPr>
      <dsp:spPr>
        <a:xfrm>
          <a:off x="1552298" y="493548"/>
          <a:ext cx="595768" cy="206795"/>
        </a:xfrm>
        <a:custGeom>
          <a:avLst/>
          <a:gdLst/>
          <a:ahLst/>
          <a:cxnLst/>
          <a:rect l="0" t="0" r="0" b="0"/>
          <a:pathLst>
            <a:path>
              <a:moveTo>
                <a:pt x="0" y="0"/>
              </a:moveTo>
              <a:lnTo>
                <a:pt x="0" y="103397"/>
              </a:lnTo>
              <a:lnTo>
                <a:pt x="595768" y="103397"/>
              </a:lnTo>
              <a:lnTo>
                <a:pt x="595768" y="2067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55C27D-D0C4-4250-AD8B-E6AE8A21D636}">
      <dsp:nvSpPr>
        <dsp:cNvPr id="0" name=""/>
        <dsp:cNvSpPr/>
      </dsp:nvSpPr>
      <dsp:spPr>
        <a:xfrm>
          <a:off x="562632" y="1891881"/>
          <a:ext cx="147711" cy="452981"/>
        </a:xfrm>
        <a:custGeom>
          <a:avLst/>
          <a:gdLst/>
          <a:ahLst/>
          <a:cxnLst/>
          <a:rect l="0" t="0" r="0" b="0"/>
          <a:pathLst>
            <a:path>
              <a:moveTo>
                <a:pt x="0" y="0"/>
              </a:moveTo>
              <a:lnTo>
                <a:pt x="0" y="452981"/>
              </a:lnTo>
              <a:lnTo>
                <a:pt x="147711" y="4529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EE5757-F51A-4C54-B285-60DAB79FDC27}">
      <dsp:nvSpPr>
        <dsp:cNvPr id="0" name=""/>
        <dsp:cNvSpPr/>
      </dsp:nvSpPr>
      <dsp:spPr>
        <a:xfrm>
          <a:off x="910809" y="1192715"/>
          <a:ext cx="91440" cy="206795"/>
        </a:xfrm>
        <a:custGeom>
          <a:avLst/>
          <a:gdLst/>
          <a:ahLst/>
          <a:cxnLst/>
          <a:rect l="0" t="0" r="0" b="0"/>
          <a:pathLst>
            <a:path>
              <a:moveTo>
                <a:pt x="45720" y="0"/>
              </a:moveTo>
              <a:lnTo>
                <a:pt x="45720" y="20679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CC81D9-9FBD-41F5-9BEE-E7FC3547F7CF}">
      <dsp:nvSpPr>
        <dsp:cNvPr id="0" name=""/>
        <dsp:cNvSpPr/>
      </dsp:nvSpPr>
      <dsp:spPr>
        <a:xfrm>
          <a:off x="956529" y="493548"/>
          <a:ext cx="595768" cy="206795"/>
        </a:xfrm>
        <a:custGeom>
          <a:avLst/>
          <a:gdLst/>
          <a:ahLst/>
          <a:cxnLst/>
          <a:rect l="0" t="0" r="0" b="0"/>
          <a:pathLst>
            <a:path>
              <a:moveTo>
                <a:pt x="595768" y="0"/>
              </a:moveTo>
              <a:lnTo>
                <a:pt x="595768" y="103397"/>
              </a:lnTo>
              <a:lnTo>
                <a:pt x="0" y="103397"/>
              </a:lnTo>
              <a:lnTo>
                <a:pt x="0" y="2067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A555D9-6956-4E1B-B6A4-7F0CC8B5F232}">
      <dsp:nvSpPr>
        <dsp:cNvPr id="0" name=""/>
        <dsp:cNvSpPr/>
      </dsp:nvSpPr>
      <dsp:spPr>
        <a:xfrm>
          <a:off x="1059927" y="1177"/>
          <a:ext cx="984742" cy="492371"/>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Type of damage</a:t>
          </a:r>
        </a:p>
      </dsp:txBody>
      <dsp:txXfrm>
        <a:off x="1059927" y="1177"/>
        <a:ext cx="984742" cy="492371"/>
      </dsp:txXfrm>
    </dsp:sp>
    <dsp:sp modelId="{E31EC941-D162-41D8-AE56-BE6628F2425F}">
      <dsp:nvSpPr>
        <dsp:cNvPr id="0" name=""/>
        <dsp:cNvSpPr/>
      </dsp:nvSpPr>
      <dsp:spPr>
        <a:xfrm>
          <a:off x="464158" y="700344"/>
          <a:ext cx="984742" cy="492371"/>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Point defects</a:t>
          </a:r>
        </a:p>
      </dsp:txBody>
      <dsp:txXfrm>
        <a:off x="464158" y="700344"/>
        <a:ext cx="984742" cy="492371"/>
      </dsp:txXfrm>
    </dsp:sp>
    <dsp:sp modelId="{40620938-0A90-4D04-A14F-517962445D6C}">
      <dsp:nvSpPr>
        <dsp:cNvPr id="0" name=""/>
        <dsp:cNvSpPr/>
      </dsp:nvSpPr>
      <dsp:spPr>
        <a:xfrm>
          <a:off x="464158" y="1399510"/>
          <a:ext cx="984742" cy="492371"/>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Frenkel pairs</a:t>
          </a:r>
        </a:p>
      </dsp:txBody>
      <dsp:txXfrm>
        <a:off x="464158" y="1399510"/>
        <a:ext cx="984742" cy="492371"/>
      </dsp:txXfrm>
    </dsp:sp>
    <dsp:sp modelId="{D7703917-F246-42DB-BDE6-3098C25CD73E}">
      <dsp:nvSpPr>
        <dsp:cNvPr id="0" name=""/>
        <dsp:cNvSpPr/>
      </dsp:nvSpPr>
      <dsp:spPr>
        <a:xfrm>
          <a:off x="710343" y="2098677"/>
          <a:ext cx="984742" cy="492371"/>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Vacancies and interstitials</a:t>
          </a:r>
        </a:p>
      </dsp:txBody>
      <dsp:txXfrm>
        <a:off x="710343" y="2098677"/>
        <a:ext cx="984742" cy="492371"/>
      </dsp:txXfrm>
    </dsp:sp>
    <dsp:sp modelId="{1C8FB38C-A712-4DFF-B41E-515099C77AE4}">
      <dsp:nvSpPr>
        <dsp:cNvPr id="0" name=""/>
        <dsp:cNvSpPr/>
      </dsp:nvSpPr>
      <dsp:spPr>
        <a:xfrm>
          <a:off x="1655696" y="700344"/>
          <a:ext cx="984742" cy="492371"/>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Chemical disorder</a:t>
          </a:r>
        </a:p>
      </dsp:txBody>
      <dsp:txXfrm>
        <a:off x="1655696" y="700344"/>
        <a:ext cx="984742" cy="492371"/>
      </dsp:txXfrm>
    </dsp:sp>
    <dsp:sp modelId="{31090463-F656-4181-B0BB-45489687376B}">
      <dsp:nvSpPr>
        <dsp:cNvPr id="0" name=""/>
        <dsp:cNvSpPr/>
      </dsp:nvSpPr>
      <dsp:spPr>
        <a:xfrm>
          <a:off x="1901881" y="1399510"/>
          <a:ext cx="984742" cy="492371"/>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Antisite defects</a:t>
          </a:r>
        </a:p>
      </dsp:txBody>
      <dsp:txXfrm>
        <a:off x="1901881" y="1399510"/>
        <a:ext cx="984742" cy="49237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E8BB5C-F9EF-4F56-B025-96F6711B022F}">
      <dsp:nvSpPr>
        <dsp:cNvPr id="0" name=""/>
        <dsp:cNvSpPr/>
      </dsp:nvSpPr>
      <dsp:spPr>
        <a:xfrm rot="10800000">
          <a:off x="405476" y="585598"/>
          <a:ext cx="10858765" cy="3909355"/>
        </a:xfrm>
        <a:prstGeom prst="homePlate">
          <a:avLst/>
        </a:prstGeom>
        <a:solidFill>
          <a:srgbClr val="4AACC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23917" tIns="106680" rIns="199136"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Simulating Zr(Fe,Cr)</a:t>
          </a:r>
          <a:r>
            <a:rPr lang="en-GB" sz="2800" b="1" kern="1200" baseline="-25000" dirty="0"/>
            <a:t>2</a:t>
          </a:r>
          <a:r>
            <a:rPr lang="en-GB" sz="2800" b="1" kern="1200" baseline="0" dirty="0"/>
            <a:t> evolution in Zircaloys during irradiation</a:t>
          </a:r>
        </a:p>
        <a:p>
          <a:pPr marL="0" lvl="0" indent="0" algn="l" defTabSz="1244600">
            <a:lnSpc>
              <a:spcPct val="90000"/>
            </a:lnSpc>
            <a:spcBef>
              <a:spcPct val="0"/>
            </a:spcBef>
            <a:spcAft>
              <a:spcPct val="35000"/>
            </a:spcAft>
            <a:buNone/>
          </a:pPr>
          <a:r>
            <a:rPr lang="en-GB" sz="1800" b="0" kern="1200" baseline="0" dirty="0">
              <a:solidFill>
                <a:schemeClr val="bg1">
                  <a:lumMod val="75000"/>
                </a:schemeClr>
              </a:solidFill>
            </a:rPr>
            <a:t>- SPP amorphization</a:t>
          </a:r>
        </a:p>
        <a:p>
          <a:pPr marL="0" lvl="0" indent="0" algn="l" defTabSz="1244600">
            <a:lnSpc>
              <a:spcPct val="90000"/>
            </a:lnSpc>
            <a:spcBef>
              <a:spcPct val="0"/>
            </a:spcBef>
            <a:spcAft>
              <a:spcPct val="35000"/>
            </a:spcAft>
            <a:buNone/>
          </a:pPr>
          <a:r>
            <a:rPr lang="en-GB" sz="2400" b="0" kern="1200" baseline="0" dirty="0">
              <a:solidFill>
                <a:schemeClr val="bg1"/>
              </a:solidFill>
            </a:rPr>
            <a:t>- SPP dissolution</a:t>
          </a:r>
        </a:p>
      </dsp:txBody>
      <dsp:txXfrm rot="10800000">
        <a:off x="1382815" y="585598"/>
        <a:ext cx="9881426" cy="3909355"/>
      </dsp:txXfrm>
    </dsp:sp>
    <dsp:sp modelId="{372FF7A0-C700-4609-BB30-889F43723884}">
      <dsp:nvSpPr>
        <dsp:cNvPr id="0" name=""/>
        <dsp:cNvSpPr/>
      </dsp:nvSpPr>
      <dsp:spPr>
        <a:xfrm>
          <a:off x="287865" y="1982195"/>
          <a:ext cx="1336647" cy="1116160"/>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513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968750" y="0"/>
            <a:ext cx="3036888" cy="465138"/>
          </a:xfrm>
          <a:prstGeom prst="rect">
            <a:avLst/>
          </a:prstGeom>
        </p:spPr>
        <p:txBody>
          <a:bodyPr vert="horz" lIns="91440" tIns="45720" rIns="91440" bIns="45720" rtlCol="0"/>
          <a:lstStyle>
            <a:lvl1pPr algn="r">
              <a:defRPr sz="1200"/>
            </a:lvl1pPr>
          </a:lstStyle>
          <a:p>
            <a:fld id="{AC6C8016-937F-BD46-A4CB-44F7DA95BF81}" type="datetime1">
              <a:rPr lang="en-GB" smtClean="0"/>
              <a:t>08/04/2025</a:t>
            </a:fld>
            <a:endParaRPr lang="en-GB"/>
          </a:p>
        </p:txBody>
      </p:sp>
      <p:sp>
        <p:nvSpPr>
          <p:cNvPr id="4" name="Footer Placeholder 3"/>
          <p:cNvSpPr>
            <a:spLocks noGrp="1"/>
          </p:cNvSpPr>
          <p:nvPr>
            <p:ph type="ftr" sz="quarter" idx="2"/>
          </p:nvPr>
        </p:nvSpPr>
        <p:spPr>
          <a:xfrm>
            <a:off x="0" y="8821738"/>
            <a:ext cx="3036888" cy="46513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968750" y="8821738"/>
            <a:ext cx="3036888" cy="465137"/>
          </a:xfrm>
          <a:prstGeom prst="rect">
            <a:avLst/>
          </a:prstGeom>
        </p:spPr>
        <p:txBody>
          <a:bodyPr vert="horz" lIns="91440" tIns="45720" rIns="91440" bIns="45720" rtlCol="0" anchor="b"/>
          <a:lstStyle>
            <a:lvl1pPr algn="r">
              <a:defRPr sz="1200"/>
            </a:lvl1pPr>
          </a:lstStyle>
          <a:p>
            <a:fld id="{E519814A-2FBF-EC4B-AB93-EA29218F9171}" type="slidenum">
              <a:rPr lang="en-GB" smtClean="0"/>
              <a:t>‹#›</a:t>
            </a:fld>
            <a:endParaRPr lang="en-GB"/>
          </a:p>
        </p:txBody>
      </p:sp>
    </p:spTree>
    <p:extLst>
      <p:ext uri="{BB962C8B-B14F-4D97-AF65-F5344CB8AC3E}">
        <p14:creationId xmlns:p14="http://schemas.microsoft.com/office/powerpoint/2010/main" val="151704162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36888" cy="465138"/>
          </a:xfrm>
          <a:prstGeom prst="rect">
            <a:avLst/>
          </a:prstGeom>
          <a:noFill/>
          <a:ln w="9525">
            <a:noFill/>
            <a:miter lim="800000"/>
            <a:headEnd/>
            <a:tailEnd/>
          </a:ln>
          <a:effectLst/>
        </p:spPr>
        <p:txBody>
          <a:bodyPr vert="horz" wrap="square" lIns="93113" tIns="46557" rIns="93113" bIns="46557" numCol="1" anchor="t" anchorCtr="0" compatLnSpc="1">
            <a:prstTxWarp prst="textNoShape">
              <a:avLst/>
            </a:prstTxWarp>
          </a:bodyPr>
          <a:lstStyle>
            <a:lvl1pPr>
              <a:defRPr sz="1200">
                <a:latin typeface="Times" pitchFamily="-107" charset="0"/>
                <a:ea typeface="ＭＳ Ｐゴシック" pitchFamily="-107" charset="-128"/>
                <a:cs typeface="+mn-cs"/>
              </a:defRPr>
            </a:lvl1pPr>
          </a:lstStyle>
          <a:p>
            <a:pPr>
              <a:defRPr/>
            </a:pPr>
            <a:endParaRPr lang="en-US"/>
          </a:p>
        </p:txBody>
      </p:sp>
      <p:sp>
        <p:nvSpPr>
          <p:cNvPr id="14339" name="Rectangle 3"/>
          <p:cNvSpPr>
            <a:spLocks noGrp="1" noChangeArrowheads="1"/>
          </p:cNvSpPr>
          <p:nvPr>
            <p:ph type="dt" idx="1"/>
          </p:nvPr>
        </p:nvSpPr>
        <p:spPr bwMode="auto">
          <a:xfrm>
            <a:off x="3968750" y="0"/>
            <a:ext cx="3036888" cy="465138"/>
          </a:xfrm>
          <a:prstGeom prst="rect">
            <a:avLst/>
          </a:prstGeom>
          <a:noFill/>
          <a:ln w="9525">
            <a:noFill/>
            <a:miter lim="800000"/>
            <a:headEnd/>
            <a:tailEnd/>
          </a:ln>
          <a:effectLst/>
        </p:spPr>
        <p:txBody>
          <a:bodyPr vert="horz" wrap="square" lIns="93113" tIns="46557" rIns="93113" bIns="46557" numCol="1" anchor="t" anchorCtr="0" compatLnSpc="1">
            <a:prstTxWarp prst="textNoShape">
              <a:avLst/>
            </a:prstTxWarp>
          </a:bodyPr>
          <a:lstStyle>
            <a:lvl1pPr algn="r">
              <a:defRPr sz="1200"/>
            </a:lvl1pPr>
          </a:lstStyle>
          <a:p>
            <a:fld id="{81EF8C7E-4CD7-9E41-A8B9-8DB3201E7A11}" type="datetime1">
              <a:rPr lang="en-GB" smtClean="0"/>
              <a:t>08/04/2025</a:t>
            </a:fld>
            <a:endParaRPr lang="en-US"/>
          </a:p>
        </p:txBody>
      </p:sp>
      <p:sp>
        <p:nvSpPr>
          <p:cNvPr id="38916" name="Rectangle 4"/>
          <p:cNvSpPr>
            <a:spLocks noGrp="1" noRot="1" noChangeAspect="1" noChangeArrowheads="1" noTextEdit="1"/>
          </p:cNvSpPr>
          <p:nvPr>
            <p:ph type="sldImg" idx="2"/>
          </p:nvPr>
        </p:nvSpPr>
        <p:spPr bwMode="auto">
          <a:xfrm>
            <a:off x="407988" y="696913"/>
            <a:ext cx="6191250" cy="3482975"/>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700088" y="4411663"/>
            <a:ext cx="5607050" cy="4179887"/>
          </a:xfrm>
          <a:prstGeom prst="rect">
            <a:avLst/>
          </a:prstGeom>
          <a:noFill/>
          <a:ln w="9525">
            <a:noFill/>
            <a:miter lim="800000"/>
            <a:headEnd/>
            <a:tailEnd/>
          </a:ln>
          <a:effectLst/>
        </p:spPr>
        <p:txBody>
          <a:bodyPr vert="horz" wrap="square" lIns="93113" tIns="46557" rIns="93113" bIns="4655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42" name="Rectangle 6"/>
          <p:cNvSpPr>
            <a:spLocks noGrp="1" noChangeArrowheads="1"/>
          </p:cNvSpPr>
          <p:nvPr>
            <p:ph type="ftr" sz="quarter" idx="4"/>
          </p:nvPr>
        </p:nvSpPr>
        <p:spPr bwMode="auto">
          <a:xfrm>
            <a:off x="0" y="8821738"/>
            <a:ext cx="3036888" cy="465137"/>
          </a:xfrm>
          <a:prstGeom prst="rect">
            <a:avLst/>
          </a:prstGeom>
          <a:noFill/>
          <a:ln w="9525">
            <a:noFill/>
            <a:miter lim="800000"/>
            <a:headEnd/>
            <a:tailEnd/>
          </a:ln>
          <a:effectLst/>
        </p:spPr>
        <p:txBody>
          <a:bodyPr vert="horz" wrap="square" lIns="93113" tIns="46557" rIns="93113" bIns="46557" numCol="1" anchor="b" anchorCtr="0" compatLnSpc="1">
            <a:prstTxWarp prst="textNoShape">
              <a:avLst/>
            </a:prstTxWarp>
          </a:bodyPr>
          <a:lstStyle>
            <a:lvl1pPr>
              <a:defRPr sz="1200">
                <a:latin typeface="Times" pitchFamily="-107" charset="0"/>
                <a:ea typeface="ＭＳ Ｐゴシック" pitchFamily="-107" charset="-128"/>
                <a:cs typeface="+mn-cs"/>
              </a:defRPr>
            </a:lvl1pPr>
          </a:lstStyle>
          <a:p>
            <a:pPr>
              <a:defRPr/>
            </a:pPr>
            <a:endParaRPr lang="en-US"/>
          </a:p>
        </p:txBody>
      </p:sp>
      <p:sp>
        <p:nvSpPr>
          <p:cNvPr id="14343" name="Rectangle 7"/>
          <p:cNvSpPr>
            <a:spLocks noGrp="1" noChangeArrowheads="1"/>
          </p:cNvSpPr>
          <p:nvPr>
            <p:ph type="sldNum" sz="quarter" idx="5"/>
          </p:nvPr>
        </p:nvSpPr>
        <p:spPr bwMode="auto">
          <a:xfrm>
            <a:off x="3968750" y="8821738"/>
            <a:ext cx="3036888" cy="465137"/>
          </a:xfrm>
          <a:prstGeom prst="rect">
            <a:avLst/>
          </a:prstGeom>
          <a:noFill/>
          <a:ln w="9525">
            <a:noFill/>
            <a:miter lim="800000"/>
            <a:headEnd/>
            <a:tailEnd/>
          </a:ln>
          <a:effectLst/>
        </p:spPr>
        <p:txBody>
          <a:bodyPr vert="horz" wrap="square" lIns="93113" tIns="46557" rIns="93113" bIns="46557" numCol="1" anchor="b" anchorCtr="0" compatLnSpc="1">
            <a:prstTxWarp prst="textNoShape">
              <a:avLst/>
            </a:prstTxWarp>
          </a:bodyPr>
          <a:lstStyle>
            <a:lvl1pPr algn="r">
              <a:defRPr sz="1200"/>
            </a:lvl1pPr>
          </a:lstStyle>
          <a:p>
            <a:fld id="{C892DB57-C727-411C-A0D4-185C7B05FF1F}" type="slidenum">
              <a:rPr lang="en-US"/>
              <a:pPr/>
              <a:t>‹#›</a:t>
            </a:fld>
            <a:endParaRPr lang="en-US"/>
          </a:p>
        </p:txBody>
      </p:sp>
    </p:spTree>
    <p:extLst>
      <p:ext uri="{BB962C8B-B14F-4D97-AF65-F5344CB8AC3E}">
        <p14:creationId xmlns:p14="http://schemas.microsoft.com/office/powerpoint/2010/main" val="1690053863"/>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Calibri" pitchFamily="-112" charset="0"/>
        <a:ea typeface="ＭＳ Ｐゴシック" pitchFamily="-107" charset="-128"/>
        <a:cs typeface="ＭＳ Ｐゴシック" pitchFamily="27" charset="-128"/>
      </a:defRPr>
    </a:lvl1pPr>
    <a:lvl2pPr marL="457200" algn="l" defTabSz="457200" rtl="0" eaLnBrk="0" fontAlgn="base" hangingPunct="0">
      <a:spcBef>
        <a:spcPct val="30000"/>
      </a:spcBef>
      <a:spcAft>
        <a:spcPct val="0"/>
      </a:spcAft>
      <a:defRPr sz="1200" kern="1200">
        <a:solidFill>
          <a:schemeClr val="tx1"/>
        </a:solidFill>
        <a:latin typeface="Calibri" pitchFamily="-112" charset="0"/>
        <a:ea typeface="ＭＳ Ｐゴシック" pitchFamily="-107" charset="-128"/>
        <a:cs typeface="+mn-cs"/>
      </a:defRPr>
    </a:lvl2pPr>
    <a:lvl3pPr marL="914400" algn="l" defTabSz="457200" rtl="0" eaLnBrk="0" fontAlgn="base" hangingPunct="0">
      <a:spcBef>
        <a:spcPct val="30000"/>
      </a:spcBef>
      <a:spcAft>
        <a:spcPct val="0"/>
      </a:spcAft>
      <a:defRPr sz="1200" kern="1200">
        <a:solidFill>
          <a:schemeClr val="tx1"/>
        </a:solidFill>
        <a:latin typeface="Calibri" pitchFamily="-112" charset="0"/>
        <a:ea typeface="ＭＳ Ｐゴシック" pitchFamily="-107" charset="-128"/>
        <a:cs typeface="+mn-cs"/>
      </a:defRPr>
    </a:lvl3pPr>
    <a:lvl4pPr marL="1371600" algn="l" defTabSz="457200" rtl="0" eaLnBrk="0" fontAlgn="base" hangingPunct="0">
      <a:spcBef>
        <a:spcPct val="30000"/>
      </a:spcBef>
      <a:spcAft>
        <a:spcPct val="0"/>
      </a:spcAft>
      <a:defRPr sz="1200" kern="1200">
        <a:solidFill>
          <a:schemeClr val="tx1"/>
        </a:solidFill>
        <a:latin typeface="Calibri" pitchFamily="-112" charset="0"/>
        <a:ea typeface="ＭＳ Ｐゴシック" pitchFamily="-107" charset="-128"/>
        <a:cs typeface="+mn-cs"/>
      </a:defRPr>
    </a:lvl4pPr>
    <a:lvl5pPr marL="1828800" algn="l" defTabSz="457200" rtl="0" eaLnBrk="0" fontAlgn="base" hangingPunct="0">
      <a:spcBef>
        <a:spcPct val="30000"/>
      </a:spcBef>
      <a:spcAft>
        <a:spcPct val="0"/>
      </a:spcAft>
      <a:defRPr sz="1200" kern="1200">
        <a:solidFill>
          <a:schemeClr val="tx1"/>
        </a:solidFill>
        <a:latin typeface="Calibri" pitchFamily="-112" charset="0"/>
        <a:ea typeface="ＭＳ Ｐゴシック" pitchFamily="-107"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30 min presentation – 25 </a:t>
            </a:r>
            <a:r>
              <a:rPr lang="en-GB"/>
              <a:t>mins with 5 min Qs?</a:t>
            </a:r>
            <a:endParaRPr lang="en-GB" dirty="0"/>
          </a:p>
        </p:txBody>
      </p:sp>
    </p:spTree>
    <p:extLst>
      <p:ext uri="{BB962C8B-B14F-4D97-AF65-F5344CB8AC3E}">
        <p14:creationId xmlns:p14="http://schemas.microsoft.com/office/powerpoint/2010/main" val="3439091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effectLst/>
              </a:rPr>
              <a:t>Average between the two diffusion rates offers good predictions for lower temperatures and earlier annealing times. This suggests that as the system is further into the SPP coarsening regime, the interparticle spacing increases, and the slower diffusion of Cr along the a-axis direction becomes rate controlling.</a:t>
            </a:r>
          </a:p>
          <a:p>
            <a:pPr algn="l"/>
            <a:endParaRPr lang="en-GB" dirty="0">
              <a:effectLst/>
            </a:endParaRPr>
          </a:p>
          <a:p>
            <a:pPr algn="l"/>
            <a:r>
              <a:rPr lang="en-GB" dirty="0">
                <a:effectLst/>
              </a:rPr>
              <a:t>This is good and shows its effectiveness; however, the model in this form was trialled for quenching and couldn’t successfully replicate experimental trends, leading to further model development to capture the mechanisms controlling SPP evolution during quenching and annealing.</a:t>
            </a:r>
          </a:p>
        </p:txBody>
      </p:sp>
    </p:spTree>
    <p:extLst>
      <p:ext uri="{BB962C8B-B14F-4D97-AF65-F5344CB8AC3E}">
        <p14:creationId xmlns:p14="http://schemas.microsoft.com/office/powerpoint/2010/main" val="3982849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075055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GB" dirty="0"/>
          </a:p>
        </p:txBody>
      </p:sp>
    </p:spTree>
    <p:extLst>
      <p:ext uri="{BB962C8B-B14F-4D97-AF65-F5344CB8AC3E}">
        <p14:creationId xmlns:p14="http://schemas.microsoft.com/office/powerpoint/2010/main" val="284656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52864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076658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That figure is produced by simulating 1 year reactor exposure</a:t>
            </a:r>
          </a:p>
        </p:txBody>
      </p:sp>
    </p:spTree>
    <p:extLst>
      <p:ext uri="{BB962C8B-B14F-4D97-AF65-F5344CB8AC3E}">
        <p14:creationId xmlns:p14="http://schemas.microsoft.com/office/powerpoint/2010/main" val="804826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imes New Roman" panose="02020603050405020304" pitchFamily="18" charset="0"/>
                <a:ea typeface="Times New Roman" panose="02020603050405020304" pitchFamily="18" charset="0"/>
              </a:rPr>
              <a:t>This was to a total dose of 10 dpa.</a:t>
            </a:r>
            <a:endParaRPr lang="en-GB" dirty="0"/>
          </a:p>
        </p:txBody>
      </p:sp>
    </p:spTree>
    <p:extLst>
      <p:ext uri="{BB962C8B-B14F-4D97-AF65-F5344CB8AC3E}">
        <p14:creationId xmlns:p14="http://schemas.microsoft.com/office/powerpoint/2010/main" val="31291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B3A04-000F-1D7C-5472-4D873B7B42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F63F7-EE7F-DC92-DC7B-4EFF7A4FE5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1C9F36-91B7-0E98-6600-ADB2C73420FC}"/>
              </a:ext>
            </a:extLst>
          </p:cNvPr>
          <p:cNvSpPr>
            <a:spLocks noGrp="1"/>
          </p:cNvSpPr>
          <p:nvPr>
            <p:ph type="body" idx="1"/>
          </p:nvPr>
        </p:nvSpPr>
        <p:spPr/>
        <p:txBody>
          <a:bodyPr/>
          <a:lstStyle/>
          <a:p>
            <a:r>
              <a:rPr lang="en-GB" sz="1800" dirty="0">
                <a:effectLst/>
                <a:latin typeface="Times New Roman" panose="02020603050405020304" pitchFamily="18" charset="0"/>
                <a:ea typeface="Times New Roman" panose="02020603050405020304" pitchFamily="18" charset="0"/>
              </a:rPr>
              <a:t>This was to a total dose of 10 dpa.</a:t>
            </a:r>
            <a:endParaRPr lang="en-GB" dirty="0"/>
          </a:p>
        </p:txBody>
      </p:sp>
    </p:spTree>
    <p:extLst>
      <p:ext uri="{BB962C8B-B14F-4D97-AF65-F5344CB8AC3E}">
        <p14:creationId xmlns:p14="http://schemas.microsoft.com/office/powerpoint/2010/main" val="2067070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4839514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tiff"/><Relationship Id="rId7" Type="http://schemas.openxmlformats.org/officeDocument/2006/relationships/image" Target="../media/image6.tif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tiff"/><Relationship Id="rId5" Type="http://schemas.openxmlformats.org/officeDocument/2006/relationships/image" Target="../media/image4.png"/><Relationship Id="rId4" Type="http://schemas.openxmlformats.org/officeDocument/2006/relationships/image" Target="../media/image3.tiff"/><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image" Target="../media/image7.png"/><Relationship Id="rId7" Type="http://schemas.openxmlformats.org/officeDocument/2006/relationships/image" Target="../media/image5.tif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tiff"/><Relationship Id="rId4" Type="http://schemas.openxmlformats.org/officeDocument/2006/relationships/image" Target="../media/image2.tiff"/><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tiff"/><Relationship Id="rId7" Type="http://schemas.openxmlformats.org/officeDocument/2006/relationships/image" Target="../media/image6.tif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tiff"/><Relationship Id="rId5" Type="http://schemas.openxmlformats.org/officeDocument/2006/relationships/image" Target="../media/image4.png"/><Relationship Id="rId4" Type="http://schemas.openxmlformats.org/officeDocument/2006/relationships/image" Target="../media/image3.tif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tiff"/><Relationship Id="rId7" Type="http://schemas.openxmlformats.org/officeDocument/2006/relationships/image" Target="../media/image6.tif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tiff"/><Relationship Id="rId5" Type="http://schemas.openxmlformats.org/officeDocument/2006/relationships/image" Target="../media/image4.png"/><Relationship Id="rId4" Type="http://schemas.openxmlformats.org/officeDocument/2006/relationships/image" Target="../media/image3.tiff"/></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tiff"/><Relationship Id="rId7" Type="http://schemas.openxmlformats.org/officeDocument/2006/relationships/image" Target="../media/image6.tif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tiff"/><Relationship Id="rId5" Type="http://schemas.openxmlformats.org/officeDocument/2006/relationships/image" Target="../media/image4.png"/><Relationship Id="rId4" Type="http://schemas.openxmlformats.org/officeDocument/2006/relationships/image" Target="../media/image3.tiff"/></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tiff"/><Relationship Id="rId7" Type="http://schemas.openxmlformats.org/officeDocument/2006/relationships/image" Target="../media/image6.tif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tiff"/><Relationship Id="rId5" Type="http://schemas.openxmlformats.org/officeDocument/2006/relationships/image" Target="../media/image4.png"/><Relationship Id="rId4" Type="http://schemas.openxmlformats.org/officeDocument/2006/relationships/image" Target="../media/image3.tiff"/></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tiff"/><Relationship Id="rId7" Type="http://schemas.openxmlformats.org/officeDocument/2006/relationships/image" Target="../media/image6.tif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tiff"/><Relationship Id="rId5" Type="http://schemas.openxmlformats.org/officeDocument/2006/relationships/image" Target="../media/image4.png"/><Relationship Id="rId4" Type="http://schemas.openxmlformats.org/officeDocument/2006/relationships/image" Target="../media/image3.tif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9" name="Date Placeholder 3">
            <a:extLst>
              <a:ext uri="{FF2B5EF4-FFF2-40B4-BE49-F238E27FC236}">
                <a16:creationId xmlns:a16="http://schemas.microsoft.com/office/drawing/2014/main" id="{1FF12307-97E2-FE4B-BE52-3F2D24832F4D}"/>
              </a:ext>
            </a:extLst>
          </p:cNvPr>
          <p:cNvSpPr>
            <a:spLocks noGrp="1"/>
          </p:cNvSpPr>
          <p:nvPr>
            <p:ph type="dt" sz="half" idx="10"/>
          </p:nvPr>
        </p:nvSpPr>
        <p:spPr>
          <a:xfrm>
            <a:off x="132757" y="6431480"/>
            <a:ext cx="2176843" cy="365125"/>
          </a:xfrm>
        </p:spPr>
        <p:txBody>
          <a:bodyPr/>
          <a:lstStyle>
            <a:lvl1pPr>
              <a:defRPr/>
            </a:lvl1pPr>
          </a:lstStyle>
          <a:p>
            <a:endParaRPr lang="en-US" dirty="0"/>
          </a:p>
        </p:txBody>
      </p:sp>
      <p:sp>
        <p:nvSpPr>
          <p:cNvPr id="10" name="Slide Number Placeholder 5">
            <a:extLst>
              <a:ext uri="{FF2B5EF4-FFF2-40B4-BE49-F238E27FC236}">
                <a16:creationId xmlns:a16="http://schemas.microsoft.com/office/drawing/2014/main" id="{309B2481-7CB1-3247-8301-5A20FE77992D}"/>
              </a:ext>
            </a:extLst>
          </p:cNvPr>
          <p:cNvSpPr>
            <a:spLocks noGrp="1"/>
          </p:cNvSpPr>
          <p:nvPr>
            <p:ph type="sldNum" sz="quarter" idx="12"/>
          </p:nvPr>
        </p:nvSpPr>
        <p:spPr>
          <a:xfrm>
            <a:off x="9886518" y="6421321"/>
            <a:ext cx="2172725" cy="365125"/>
          </a:xfrm>
        </p:spPr>
        <p:txBody>
          <a:bodyPr/>
          <a:lstStyle>
            <a:lvl1pPr>
              <a:defRPr/>
            </a:lvl1pPr>
          </a:lstStyle>
          <a:p>
            <a:fld id="{7F4CE52D-919B-4531-AAF2-FDD7B1D762FA}" type="slidenum">
              <a:rPr lang="en-US"/>
              <a:pPr/>
              <a:t>‹#›</a:t>
            </a:fld>
            <a:endParaRPr lang="en-US"/>
          </a:p>
        </p:txBody>
      </p:sp>
      <p:cxnSp>
        <p:nvCxnSpPr>
          <p:cNvPr id="16" name="Straight Connector 15">
            <a:extLst>
              <a:ext uri="{FF2B5EF4-FFF2-40B4-BE49-F238E27FC236}">
                <a16:creationId xmlns:a16="http://schemas.microsoft.com/office/drawing/2014/main" id="{5742DD5C-6D2E-424A-A92E-AFCC3365C10F}"/>
              </a:ext>
            </a:extLst>
          </p:cNvPr>
          <p:cNvCxnSpPr/>
          <p:nvPr userDrawn="1"/>
        </p:nvCxnSpPr>
        <p:spPr bwMode="auto">
          <a:xfrm>
            <a:off x="57660" y="6381328"/>
            <a:ext cx="12000000" cy="0"/>
          </a:xfrm>
          <a:prstGeom prst="line">
            <a:avLst/>
          </a:prstGeom>
          <a:noFill/>
          <a:ln w="15875" cap="flat" cmpd="sng" algn="ctr">
            <a:solidFill>
              <a:srgbClr val="FFCC00"/>
            </a:solidFill>
            <a:prstDash val="solid"/>
            <a:round/>
            <a:headEnd type="none" w="med" len="med"/>
            <a:tailEnd type="none" w="med" len="med"/>
          </a:ln>
          <a:effectLst/>
        </p:spPr>
      </p:cxnSp>
      <p:pic>
        <p:nvPicPr>
          <p:cNvPr id="17" name="Picture 16">
            <a:extLst>
              <a:ext uri="{FF2B5EF4-FFF2-40B4-BE49-F238E27FC236}">
                <a16:creationId xmlns:a16="http://schemas.microsoft.com/office/drawing/2014/main" id="{7D7660A5-4B31-8349-A6AD-84C377B400F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7902" t="16978" r="37882" b="15139"/>
          <a:stretch/>
        </p:blipFill>
        <p:spPr bwMode="auto">
          <a:xfrm>
            <a:off x="63597" y="44624"/>
            <a:ext cx="1529560" cy="468000"/>
          </a:xfrm>
          <a:prstGeom prst="rect">
            <a:avLst/>
          </a:prstGeom>
          <a:ln>
            <a:noFill/>
          </a:ln>
          <a:extLst>
            <a:ext uri="{53640926-AAD7-44D8-BBD7-CCE9431645EC}">
              <a14:shadowObscured xmlns:a14="http://schemas.microsoft.com/office/drawing/2010/main"/>
            </a:ext>
          </a:extLst>
        </p:spPr>
      </p:pic>
      <p:pic>
        <p:nvPicPr>
          <p:cNvPr id="19" name="Picture 18">
            <a:extLst>
              <a:ext uri="{FF2B5EF4-FFF2-40B4-BE49-F238E27FC236}">
                <a16:creationId xmlns:a16="http://schemas.microsoft.com/office/drawing/2014/main" id="{BCAC2622-642B-6640-A1E5-334829E29AA3}"/>
              </a:ext>
            </a:extLst>
          </p:cNvPr>
          <p:cNvPicPr>
            <a:picLocks noChangeAspect="1"/>
          </p:cNvPicPr>
          <p:nvPr userDrawn="1"/>
        </p:nvPicPr>
        <p:blipFill>
          <a:blip r:embed="rId3"/>
          <a:stretch>
            <a:fillRect/>
          </a:stretch>
        </p:blipFill>
        <p:spPr>
          <a:xfrm>
            <a:off x="4690147" y="6453662"/>
            <a:ext cx="1111923" cy="291943"/>
          </a:xfrm>
          <a:prstGeom prst="rect">
            <a:avLst/>
          </a:prstGeom>
        </p:spPr>
      </p:pic>
      <p:pic>
        <p:nvPicPr>
          <p:cNvPr id="20" name="Picture 19">
            <a:extLst>
              <a:ext uri="{FF2B5EF4-FFF2-40B4-BE49-F238E27FC236}">
                <a16:creationId xmlns:a16="http://schemas.microsoft.com/office/drawing/2014/main" id="{BCB5BDF3-EEA4-604A-A306-135F40F95188}"/>
              </a:ext>
            </a:extLst>
          </p:cNvPr>
          <p:cNvPicPr>
            <a:picLocks noChangeAspect="1"/>
          </p:cNvPicPr>
          <p:nvPr userDrawn="1"/>
        </p:nvPicPr>
        <p:blipFill>
          <a:blip r:embed="rId4"/>
          <a:stretch>
            <a:fillRect/>
          </a:stretch>
        </p:blipFill>
        <p:spPr>
          <a:xfrm>
            <a:off x="5867984" y="6442026"/>
            <a:ext cx="1126419" cy="344030"/>
          </a:xfrm>
          <a:prstGeom prst="rect">
            <a:avLst/>
          </a:prstGeom>
        </p:spPr>
      </p:pic>
      <p:pic>
        <p:nvPicPr>
          <p:cNvPr id="21" name="Picture 20">
            <a:extLst>
              <a:ext uri="{FF2B5EF4-FFF2-40B4-BE49-F238E27FC236}">
                <a16:creationId xmlns:a16="http://schemas.microsoft.com/office/drawing/2014/main" id="{B18E7A5E-590F-0940-A74A-8FA0CF45E2AA}"/>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2999656" y="6458994"/>
            <a:ext cx="822955" cy="344030"/>
          </a:xfrm>
          <a:prstGeom prst="rect">
            <a:avLst/>
          </a:prstGeom>
          <a:noFill/>
          <a:ln>
            <a:noFill/>
          </a:ln>
        </p:spPr>
      </p:pic>
      <p:pic>
        <p:nvPicPr>
          <p:cNvPr id="22" name="Picture 21">
            <a:extLst>
              <a:ext uri="{FF2B5EF4-FFF2-40B4-BE49-F238E27FC236}">
                <a16:creationId xmlns:a16="http://schemas.microsoft.com/office/drawing/2014/main" id="{0F9A1B58-5F3E-2E40-BF9C-02DFC36B586C}"/>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7078237" y="6458109"/>
            <a:ext cx="996286" cy="329541"/>
          </a:xfrm>
          <a:prstGeom prst="rect">
            <a:avLst/>
          </a:prstGeom>
        </p:spPr>
      </p:pic>
      <p:pic>
        <p:nvPicPr>
          <p:cNvPr id="23" name="Picture 22">
            <a:extLst>
              <a:ext uri="{FF2B5EF4-FFF2-40B4-BE49-F238E27FC236}">
                <a16:creationId xmlns:a16="http://schemas.microsoft.com/office/drawing/2014/main" id="{DFBA3268-E46F-0547-A00D-23C3C184040A}"/>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8184232" y="6405517"/>
            <a:ext cx="1114427" cy="417049"/>
          </a:xfrm>
          <a:prstGeom prst="rect">
            <a:avLst/>
          </a:prstGeom>
        </p:spPr>
      </p:pic>
      <p:pic>
        <p:nvPicPr>
          <p:cNvPr id="7" name="Picture 6">
            <a:extLst>
              <a:ext uri="{FF2B5EF4-FFF2-40B4-BE49-F238E27FC236}">
                <a16:creationId xmlns:a16="http://schemas.microsoft.com/office/drawing/2014/main" id="{CF0DBDB8-7D99-A643-973A-291D460DFA5D}"/>
              </a:ext>
            </a:extLst>
          </p:cNvPr>
          <p:cNvPicPr>
            <a:picLocks noChangeAspect="1"/>
          </p:cNvPicPr>
          <p:nvPr userDrawn="1"/>
        </p:nvPicPr>
        <p:blipFill>
          <a:blip r:embed="rId8"/>
          <a:stretch>
            <a:fillRect/>
          </a:stretch>
        </p:blipFill>
        <p:spPr>
          <a:xfrm>
            <a:off x="10115258" y="22570"/>
            <a:ext cx="1957152" cy="490054"/>
          </a:xfrm>
          <a:prstGeom prst="rect">
            <a:avLst/>
          </a:prstGeom>
        </p:spPr>
      </p:pic>
      <p:pic>
        <p:nvPicPr>
          <p:cNvPr id="4" name="Picture 3">
            <a:extLst>
              <a:ext uri="{FF2B5EF4-FFF2-40B4-BE49-F238E27FC236}">
                <a16:creationId xmlns:a16="http://schemas.microsoft.com/office/drawing/2014/main" id="{C5BE3C5C-BF46-65A0-A78C-854C9508CBCA}"/>
              </a:ext>
            </a:extLst>
          </p:cNvPr>
          <p:cNvPicPr>
            <a:picLocks noChangeAspect="1"/>
          </p:cNvPicPr>
          <p:nvPr userDrawn="1"/>
        </p:nvPicPr>
        <p:blipFill>
          <a:blip r:embed="rId9">
            <a:extLst>
              <a:ext uri="{28A0092B-C50C-407E-A947-70E740481C1C}">
                <a14:useLocalDpi xmlns:a14="http://schemas.microsoft.com/office/drawing/2010/main" val="0"/>
              </a:ext>
            </a:extLst>
          </a:blip>
          <a:srcRect/>
          <a:stretch/>
        </p:blipFill>
        <p:spPr>
          <a:xfrm>
            <a:off x="3863752" y="6358619"/>
            <a:ext cx="800885" cy="496763"/>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03512" y="44624"/>
            <a:ext cx="8280920" cy="822459"/>
          </a:xfrm>
        </p:spPr>
        <p:txBody>
          <a:bodyPr/>
          <a:lstStyle/>
          <a:p>
            <a:r>
              <a:rPr lang="en-US" dirty="0"/>
              <a:t>Click to edit Master title style</a:t>
            </a:r>
          </a:p>
        </p:txBody>
      </p:sp>
      <p:sp>
        <p:nvSpPr>
          <p:cNvPr id="3" name="Content Placeholder 2"/>
          <p:cNvSpPr>
            <a:spLocks noGrp="1"/>
          </p:cNvSpPr>
          <p:nvPr>
            <p:ph idx="1"/>
          </p:nvPr>
        </p:nvSpPr>
        <p:spPr>
          <a:xfrm>
            <a:off x="335359" y="1124744"/>
            <a:ext cx="11669719" cy="50405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5" name="Picture 24">
            <a:extLst>
              <a:ext uri="{FF2B5EF4-FFF2-40B4-BE49-F238E27FC236}">
                <a16:creationId xmlns:a16="http://schemas.microsoft.com/office/drawing/2014/main" id="{B6409355-35F1-C54F-9DFB-C7A0F035E2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7902" t="16978" r="37882" b="15139"/>
          <a:stretch/>
        </p:blipFill>
        <p:spPr bwMode="auto">
          <a:xfrm>
            <a:off x="63597" y="44624"/>
            <a:ext cx="1529560" cy="468000"/>
          </a:xfrm>
          <a:prstGeom prst="rect">
            <a:avLst/>
          </a:prstGeom>
          <a:ln>
            <a:noFill/>
          </a:ln>
          <a:extLst>
            <a:ext uri="{53640926-AAD7-44D8-BBD7-CCE9431645EC}">
              <a14:shadowObscured xmlns:a14="http://schemas.microsoft.com/office/drawing/2010/main"/>
            </a:ext>
          </a:extLst>
        </p:spPr>
      </p:pic>
      <p:sp>
        <p:nvSpPr>
          <p:cNvPr id="35" name="Date Placeholder 3">
            <a:extLst>
              <a:ext uri="{FF2B5EF4-FFF2-40B4-BE49-F238E27FC236}">
                <a16:creationId xmlns:a16="http://schemas.microsoft.com/office/drawing/2014/main" id="{09F8600C-965A-EC4E-BDA3-7B4555DD02F2}"/>
              </a:ext>
            </a:extLst>
          </p:cNvPr>
          <p:cNvSpPr>
            <a:spLocks noGrp="1"/>
          </p:cNvSpPr>
          <p:nvPr>
            <p:ph type="dt" sz="half" idx="10"/>
          </p:nvPr>
        </p:nvSpPr>
        <p:spPr>
          <a:xfrm>
            <a:off x="132757" y="6431480"/>
            <a:ext cx="2176843" cy="365125"/>
          </a:xfrm>
        </p:spPr>
        <p:txBody>
          <a:bodyPr/>
          <a:lstStyle>
            <a:lvl1pPr>
              <a:defRPr/>
            </a:lvl1pPr>
          </a:lstStyle>
          <a:p>
            <a:endParaRPr lang="en-US" dirty="0"/>
          </a:p>
        </p:txBody>
      </p:sp>
      <p:sp>
        <p:nvSpPr>
          <p:cNvPr id="36" name="Slide Number Placeholder 5">
            <a:extLst>
              <a:ext uri="{FF2B5EF4-FFF2-40B4-BE49-F238E27FC236}">
                <a16:creationId xmlns:a16="http://schemas.microsoft.com/office/drawing/2014/main" id="{8F2A3BC7-F6F6-D54C-9EB0-C914758267FF}"/>
              </a:ext>
            </a:extLst>
          </p:cNvPr>
          <p:cNvSpPr>
            <a:spLocks noGrp="1"/>
          </p:cNvSpPr>
          <p:nvPr>
            <p:ph type="sldNum" sz="quarter" idx="12"/>
          </p:nvPr>
        </p:nvSpPr>
        <p:spPr>
          <a:xfrm>
            <a:off x="9886518" y="6421321"/>
            <a:ext cx="2172725" cy="365125"/>
          </a:xfrm>
        </p:spPr>
        <p:txBody>
          <a:bodyPr/>
          <a:lstStyle>
            <a:lvl1pPr>
              <a:defRPr/>
            </a:lvl1pPr>
          </a:lstStyle>
          <a:p>
            <a:fld id="{7F4CE52D-919B-4531-AAF2-FDD7B1D762FA}" type="slidenum">
              <a:rPr lang="en-US"/>
              <a:pPr/>
              <a:t>‹#›</a:t>
            </a:fld>
            <a:endParaRPr lang="en-US"/>
          </a:p>
        </p:txBody>
      </p:sp>
      <p:cxnSp>
        <p:nvCxnSpPr>
          <p:cNvPr id="37" name="Straight Connector 36">
            <a:extLst>
              <a:ext uri="{FF2B5EF4-FFF2-40B4-BE49-F238E27FC236}">
                <a16:creationId xmlns:a16="http://schemas.microsoft.com/office/drawing/2014/main" id="{100294E8-36C7-3F49-AF2B-E7CA1D2B9380}"/>
              </a:ext>
            </a:extLst>
          </p:cNvPr>
          <p:cNvCxnSpPr/>
          <p:nvPr userDrawn="1"/>
        </p:nvCxnSpPr>
        <p:spPr bwMode="auto">
          <a:xfrm>
            <a:off x="57660" y="6381328"/>
            <a:ext cx="12000000" cy="0"/>
          </a:xfrm>
          <a:prstGeom prst="line">
            <a:avLst/>
          </a:prstGeom>
          <a:noFill/>
          <a:ln w="15875" cap="flat" cmpd="sng" algn="ctr">
            <a:solidFill>
              <a:srgbClr val="FFCC00"/>
            </a:solidFill>
            <a:prstDash val="solid"/>
            <a:round/>
            <a:headEnd type="none" w="med" len="med"/>
            <a:tailEnd type="none" w="med" len="med"/>
          </a:ln>
          <a:effectLst/>
        </p:spPr>
      </p:cxnSp>
      <p:pic>
        <p:nvPicPr>
          <p:cNvPr id="14" name="Picture 13">
            <a:extLst>
              <a:ext uri="{FF2B5EF4-FFF2-40B4-BE49-F238E27FC236}">
                <a16:creationId xmlns:a16="http://schemas.microsoft.com/office/drawing/2014/main" id="{125A7717-5B54-C84F-931E-27720A17051D}"/>
              </a:ext>
            </a:extLst>
          </p:cNvPr>
          <p:cNvPicPr>
            <a:picLocks noChangeAspect="1"/>
          </p:cNvPicPr>
          <p:nvPr userDrawn="1"/>
        </p:nvPicPr>
        <p:blipFill>
          <a:blip r:embed="rId3"/>
          <a:stretch>
            <a:fillRect/>
          </a:stretch>
        </p:blipFill>
        <p:spPr>
          <a:xfrm>
            <a:off x="10115258" y="22570"/>
            <a:ext cx="1957152" cy="490054"/>
          </a:xfrm>
          <a:prstGeom prst="rect">
            <a:avLst/>
          </a:prstGeom>
        </p:spPr>
      </p:pic>
      <p:pic>
        <p:nvPicPr>
          <p:cNvPr id="4" name="Picture 3">
            <a:extLst>
              <a:ext uri="{FF2B5EF4-FFF2-40B4-BE49-F238E27FC236}">
                <a16:creationId xmlns:a16="http://schemas.microsoft.com/office/drawing/2014/main" id="{FF86C3FE-5B49-77F0-31C9-13CADDD885BA}"/>
              </a:ext>
            </a:extLst>
          </p:cNvPr>
          <p:cNvPicPr>
            <a:picLocks noChangeAspect="1"/>
          </p:cNvPicPr>
          <p:nvPr userDrawn="1"/>
        </p:nvPicPr>
        <p:blipFill>
          <a:blip r:embed="rId4"/>
          <a:stretch>
            <a:fillRect/>
          </a:stretch>
        </p:blipFill>
        <p:spPr>
          <a:xfrm>
            <a:off x="4690147" y="6453662"/>
            <a:ext cx="1111923" cy="291943"/>
          </a:xfrm>
          <a:prstGeom prst="rect">
            <a:avLst/>
          </a:prstGeom>
        </p:spPr>
      </p:pic>
      <p:pic>
        <p:nvPicPr>
          <p:cNvPr id="5" name="Picture 4">
            <a:extLst>
              <a:ext uri="{FF2B5EF4-FFF2-40B4-BE49-F238E27FC236}">
                <a16:creationId xmlns:a16="http://schemas.microsoft.com/office/drawing/2014/main" id="{05AC698C-C5D7-BB99-5DAA-A850387402EB}"/>
              </a:ext>
            </a:extLst>
          </p:cNvPr>
          <p:cNvPicPr>
            <a:picLocks noChangeAspect="1"/>
          </p:cNvPicPr>
          <p:nvPr userDrawn="1"/>
        </p:nvPicPr>
        <p:blipFill>
          <a:blip r:embed="rId5"/>
          <a:stretch>
            <a:fillRect/>
          </a:stretch>
        </p:blipFill>
        <p:spPr>
          <a:xfrm>
            <a:off x="5867984" y="6442026"/>
            <a:ext cx="1126419" cy="344030"/>
          </a:xfrm>
          <a:prstGeom prst="rect">
            <a:avLst/>
          </a:prstGeom>
        </p:spPr>
      </p:pic>
      <p:pic>
        <p:nvPicPr>
          <p:cNvPr id="6" name="Picture 5">
            <a:extLst>
              <a:ext uri="{FF2B5EF4-FFF2-40B4-BE49-F238E27FC236}">
                <a16:creationId xmlns:a16="http://schemas.microsoft.com/office/drawing/2014/main" id="{0AD37ABF-6BC5-02CD-1DA1-9BD5B22795CB}"/>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2999656" y="6458994"/>
            <a:ext cx="822955" cy="344030"/>
          </a:xfrm>
          <a:prstGeom prst="rect">
            <a:avLst/>
          </a:prstGeom>
          <a:noFill/>
          <a:ln>
            <a:noFill/>
          </a:ln>
        </p:spPr>
      </p:pic>
      <p:pic>
        <p:nvPicPr>
          <p:cNvPr id="7" name="Picture 6">
            <a:extLst>
              <a:ext uri="{FF2B5EF4-FFF2-40B4-BE49-F238E27FC236}">
                <a16:creationId xmlns:a16="http://schemas.microsoft.com/office/drawing/2014/main" id="{BCF05CB8-AD75-36B1-6F67-CE7C23F17BF5}"/>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7078237" y="6458109"/>
            <a:ext cx="996286" cy="329541"/>
          </a:xfrm>
          <a:prstGeom prst="rect">
            <a:avLst/>
          </a:prstGeom>
        </p:spPr>
      </p:pic>
      <p:pic>
        <p:nvPicPr>
          <p:cNvPr id="8" name="Picture 7">
            <a:extLst>
              <a:ext uri="{FF2B5EF4-FFF2-40B4-BE49-F238E27FC236}">
                <a16:creationId xmlns:a16="http://schemas.microsoft.com/office/drawing/2014/main" id="{62AEF6CC-75A8-6B75-5D34-EE33DF0DAC78}"/>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8184232" y="6405517"/>
            <a:ext cx="1114427" cy="417049"/>
          </a:xfrm>
          <a:prstGeom prst="rect">
            <a:avLst/>
          </a:prstGeom>
        </p:spPr>
      </p:pic>
      <p:pic>
        <p:nvPicPr>
          <p:cNvPr id="9" name="Picture 8">
            <a:extLst>
              <a:ext uri="{FF2B5EF4-FFF2-40B4-BE49-F238E27FC236}">
                <a16:creationId xmlns:a16="http://schemas.microsoft.com/office/drawing/2014/main" id="{C6122D16-2AAC-831B-9692-3AE62071655F}"/>
              </a:ext>
            </a:extLst>
          </p:cNvPr>
          <p:cNvPicPr>
            <a:picLocks noChangeAspect="1"/>
          </p:cNvPicPr>
          <p:nvPr userDrawn="1"/>
        </p:nvPicPr>
        <p:blipFill>
          <a:blip r:embed="rId9">
            <a:extLst>
              <a:ext uri="{28A0092B-C50C-407E-A947-70E740481C1C}">
                <a14:useLocalDpi xmlns:a14="http://schemas.microsoft.com/office/drawing/2010/main" val="0"/>
              </a:ext>
            </a:extLst>
          </a:blip>
          <a:srcRect/>
          <a:stretch/>
        </p:blipFill>
        <p:spPr>
          <a:xfrm>
            <a:off x="3863752" y="6358619"/>
            <a:ext cx="800885" cy="496763"/>
          </a:xfrm>
          <a:prstGeom prst="rect">
            <a:avLst/>
          </a:prstGeom>
        </p:spPr>
      </p:pic>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2743"/>
            <a:ext cx="5384800" cy="507342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52743"/>
            <a:ext cx="5384800" cy="507342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18">
            <a:extLst>
              <a:ext uri="{FF2B5EF4-FFF2-40B4-BE49-F238E27FC236}">
                <a16:creationId xmlns:a16="http://schemas.microsoft.com/office/drawing/2014/main" id="{84D6452D-C56F-A64E-8373-3C079BC5AB7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7902" t="16978" r="37882" b="15139"/>
          <a:stretch/>
        </p:blipFill>
        <p:spPr bwMode="auto">
          <a:xfrm>
            <a:off x="63597" y="44624"/>
            <a:ext cx="1529560" cy="468000"/>
          </a:xfrm>
          <a:prstGeom prst="rect">
            <a:avLst/>
          </a:prstGeom>
          <a:ln>
            <a:noFill/>
          </a:ln>
          <a:extLst>
            <a:ext uri="{53640926-AAD7-44D8-BBD7-CCE9431645EC}">
              <a14:shadowObscured xmlns:a14="http://schemas.microsoft.com/office/drawing/2010/main"/>
            </a:ext>
          </a:extLst>
        </p:spPr>
      </p:pic>
      <p:sp>
        <p:nvSpPr>
          <p:cNvPr id="21" name="Date Placeholder 3">
            <a:extLst>
              <a:ext uri="{FF2B5EF4-FFF2-40B4-BE49-F238E27FC236}">
                <a16:creationId xmlns:a16="http://schemas.microsoft.com/office/drawing/2014/main" id="{D874FDD5-829F-844C-8C25-526A4498E8D6}"/>
              </a:ext>
            </a:extLst>
          </p:cNvPr>
          <p:cNvSpPr>
            <a:spLocks noGrp="1"/>
          </p:cNvSpPr>
          <p:nvPr>
            <p:ph type="dt" sz="half" idx="10"/>
          </p:nvPr>
        </p:nvSpPr>
        <p:spPr>
          <a:xfrm>
            <a:off x="132757" y="6431480"/>
            <a:ext cx="2176843" cy="365125"/>
          </a:xfrm>
        </p:spPr>
        <p:txBody>
          <a:bodyPr/>
          <a:lstStyle>
            <a:lvl1pPr>
              <a:defRPr/>
            </a:lvl1pPr>
          </a:lstStyle>
          <a:p>
            <a:endParaRPr lang="en-US" dirty="0"/>
          </a:p>
        </p:txBody>
      </p:sp>
      <p:sp>
        <p:nvSpPr>
          <p:cNvPr id="22" name="Slide Number Placeholder 5">
            <a:extLst>
              <a:ext uri="{FF2B5EF4-FFF2-40B4-BE49-F238E27FC236}">
                <a16:creationId xmlns:a16="http://schemas.microsoft.com/office/drawing/2014/main" id="{61549B2A-A35F-A74F-8B62-9E789766FBC5}"/>
              </a:ext>
            </a:extLst>
          </p:cNvPr>
          <p:cNvSpPr>
            <a:spLocks noGrp="1"/>
          </p:cNvSpPr>
          <p:nvPr>
            <p:ph type="sldNum" sz="quarter" idx="12"/>
          </p:nvPr>
        </p:nvSpPr>
        <p:spPr>
          <a:xfrm>
            <a:off x="9886518" y="6421321"/>
            <a:ext cx="2172725" cy="365125"/>
          </a:xfrm>
        </p:spPr>
        <p:txBody>
          <a:bodyPr/>
          <a:lstStyle>
            <a:lvl1pPr>
              <a:defRPr/>
            </a:lvl1pPr>
          </a:lstStyle>
          <a:p>
            <a:fld id="{7F4CE52D-919B-4531-AAF2-FDD7B1D762FA}" type="slidenum">
              <a:rPr lang="en-US"/>
              <a:pPr/>
              <a:t>‹#›</a:t>
            </a:fld>
            <a:endParaRPr lang="en-US"/>
          </a:p>
        </p:txBody>
      </p:sp>
      <p:cxnSp>
        <p:nvCxnSpPr>
          <p:cNvPr id="23" name="Straight Connector 22">
            <a:extLst>
              <a:ext uri="{FF2B5EF4-FFF2-40B4-BE49-F238E27FC236}">
                <a16:creationId xmlns:a16="http://schemas.microsoft.com/office/drawing/2014/main" id="{5A9E2265-070E-324F-AA84-67CBC87FCA26}"/>
              </a:ext>
            </a:extLst>
          </p:cNvPr>
          <p:cNvCxnSpPr/>
          <p:nvPr userDrawn="1"/>
        </p:nvCxnSpPr>
        <p:spPr bwMode="auto">
          <a:xfrm>
            <a:off x="57660" y="6381328"/>
            <a:ext cx="12000000" cy="0"/>
          </a:xfrm>
          <a:prstGeom prst="line">
            <a:avLst/>
          </a:prstGeom>
          <a:noFill/>
          <a:ln w="15875" cap="flat" cmpd="sng" algn="ctr">
            <a:solidFill>
              <a:srgbClr val="FFCC00"/>
            </a:solidFill>
            <a:prstDash val="solid"/>
            <a:round/>
            <a:headEnd type="none" w="med" len="med"/>
            <a:tailEnd type="none" w="med" len="med"/>
          </a:ln>
          <a:effectLst/>
        </p:spPr>
      </p:cxnSp>
      <p:pic>
        <p:nvPicPr>
          <p:cNvPr id="24" name="Picture 23">
            <a:extLst>
              <a:ext uri="{FF2B5EF4-FFF2-40B4-BE49-F238E27FC236}">
                <a16:creationId xmlns:a16="http://schemas.microsoft.com/office/drawing/2014/main" id="{A68C139B-F325-C948-92EA-4F9BE0279F8F}"/>
              </a:ext>
            </a:extLst>
          </p:cNvPr>
          <p:cNvPicPr>
            <a:picLocks noChangeAspect="1"/>
          </p:cNvPicPr>
          <p:nvPr userDrawn="1"/>
        </p:nvPicPr>
        <p:blipFill>
          <a:blip r:embed="rId3"/>
          <a:stretch>
            <a:fillRect/>
          </a:stretch>
        </p:blipFill>
        <p:spPr>
          <a:xfrm>
            <a:off x="4326667" y="6449924"/>
            <a:ext cx="1111923" cy="291943"/>
          </a:xfrm>
          <a:prstGeom prst="rect">
            <a:avLst/>
          </a:prstGeom>
        </p:spPr>
      </p:pic>
      <p:pic>
        <p:nvPicPr>
          <p:cNvPr id="25" name="Picture 24">
            <a:extLst>
              <a:ext uri="{FF2B5EF4-FFF2-40B4-BE49-F238E27FC236}">
                <a16:creationId xmlns:a16="http://schemas.microsoft.com/office/drawing/2014/main" id="{C8381671-9110-9F43-9E44-1DD84C07ABB8}"/>
              </a:ext>
            </a:extLst>
          </p:cNvPr>
          <p:cNvPicPr>
            <a:picLocks noChangeAspect="1"/>
          </p:cNvPicPr>
          <p:nvPr userDrawn="1"/>
        </p:nvPicPr>
        <p:blipFill>
          <a:blip r:embed="rId4"/>
          <a:stretch>
            <a:fillRect/>
          </a:stretch>
        </p:blipFill>
        <p:spPr>
          <a:xfrm>
            <a:off x="5504504" y="6438288"/>
            <a:ext cx="1126419" cy="344030"/>
          </a:xfrm>
          <a:prstGeom prst="rect">
            <a:avLst/>
          </a:prstGeom>
        </p:spPr>
      </p:pic>
      <p:pic>
        <p:nvPicPr>
          <p:cNvPr id="26" name="Picture 25">
            <a:extLst>
              <a:ext uri="{FF2B5EF4-FFF2-40B4-BE49-F238E27FC236}">
                <a16:creationId xmlns:a16="http://schemas.microsoft.com/office/drawing/2014/main" id="{0B03EE77-02B6-DA4C-8CFA-2A4BA400A1F1}"/>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3431704" y="6438289"/>
            <a:ext cx="822955" cy="344030"/>
          </a:xfrm>
          <a:prstGeom prst="rect">
            <a:avLst/>
          </a:prstGeom>
          <a:noFill/>
          <a:ln>
            <a:noFill/>
          </a:ln>
        </p:spPr>
      </p:pic>
      <p:pic>
        <p:nvPicPr>
          <p:cNvPr id="27" name="Picture 26">
            <a:extLst>
              <a:ext uri="{FF2B5EF4-FFF2-40B4-BE49-F238E27FC236}">
                <a16:creationId xmlns:a16="http://schemas.microsoft.com/office/drawing/2014/main" id="{8F4EE5D8-A68B-8449-98DF-5205962EE33B}"/>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714757" y="6454371"/>
            <a:ext cx="996286" cy="329541"/>
          </a:xfrm>
          <a:prstGeom prst="rect">
            <a:avLst/>
          </a:prstGeom>
        </p:spPr>
      </p:pic>
      <p:pic>
        <p:nvPicPr>
          <p:cNvPr id="28" name="Picture 27">
            <a:extLst>
              <a:ext uri="{FF2B5EF4-FFF2-40B4-BE49-F238E27FC236}">
                <a16:creationId xmlns:a16="http://schemas.microsoft.com/office/drawing/2014/main" id="{A44F4478-8F9C-3348-97F7-2311740E5AFE}"/>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7820752" y="6401779"/>
            <a:ext cx="1114427" cy="417049"/>
          </a:xfrm>
          <a:prstGeom prst="rect">
            <a:avLst/>
          </a:prstGeom>
        </p:spPr>
      </p:pic>
      <p:sp>
        <p:nvSpPr>
          <p:cNvPr id="15" name="Title 1">
            <a:extLst>
              <a:ext uri="{FF2B5EF4-FFF2-40B4-BE49-F238E27FC236}">
                <a16:creationId xmlns:a16="http://schemas.microsoft.com/office/drawing/2014/main" id="{EAAC9F5E-542B-AF4A-A88B-3BDD530EC554}"/>
              </a:ext>
            </a:extLst>
          </p:cNvPr>
          <p:cNvSpPr>
            <a:spLocks noGrp="1"/>
          </p:cNvSpPr>
          <p:nvPr>
            <p:ph type="title"/>
          </p:nvPr>
        </p:nvSpPr>
        <p:spPr>
          <a:xfrm>
            <a:off x="1703512" y="44624"/>
            <a:ext cx="8352928" cy="822459"/>
          </a:xfrm>
        </p:spPr>
        <p:txBody>
          <a:bodyPr/>
          <a:lstStyle/>
          <a:p>
            <a:r>
              <a:rPr lang="en-US" dirty="0"/>
              <a:t>Click to edit Master title style</a:t>
            </a:r>
          </a:p>
        </p:txBody>
      </p:sp>
      <p:pic>
        <p:nvPicPr>
          <p:cNvPr id="16" name="Picture 15">
            <a:extLst>
              <a:ext uri="{FF2B5EF4-FFF2-40B4-BE49-F238E27FC236}">
                <a16:creationId xmlns:a16="http://schemas.microsoft.com/office/drawing/2014/main" id="{ED52DD20-2B2E-A046-8720-FE2BB708385B}"/>
              </a:ext>
            </a:extLst>
          </p:cNvPr>
          <p:cNvPicPr>
            <a:picLocks noChangeAspect="1"/>
          </p:cNvPicPr>
          <p:nvPr userDrawn="1"/>
        </p:nvPicPr>
        <p:blipFill>
          <a:blip r:embed="rId8"/>
          <a:stretch>
            <a:fillRect/>
          </a:stretch>
        </p:blipFill>
        <p:spPr>
          <a:xfrm>
            <a:off x="10115258" y="22570"/>
            <a:ext cx="1957152" cy="490054"/>
          </a:xfrm>
          <a:prstGeom prst="rect">
            <a:avLst/>
          </a:prstGeom>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2736"/>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1692497"/>
            <a:ext cx="5386917" cy="46157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052736"/>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1692497"/>
            <a:ext cx="5389033" cy="461578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a:extLst>
              <a:ext uri="{FF2B5EF4-FFF2-40B4-BE49-F238E27FC236}">
                <a16:creationId xmlns:a16="http://schemas.microsoft.com/office/drawing/2014/main" id="{E9F083B3-45BC-644F-AD5C-DC3CF45A1E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7902" t="16978" r="37882" b="15139"/>
          <a:stretch/>
        </p:blipFill>
        <p:spPr bwMode="auto">
          <a:xfrm>
            <a:off x="63597" y="44624"/>
            <a:ext cx="1529560" cy="468000"/>
          </a:xfrm>
          <a:prstGeom prst="rect">
            <a:avLst/>
          </a:prstGeom>
          <a:ln>
            <a:noFill/>
          </a:ln>
          <a:extLst>
            <a:ext uri="{53640926-AAD7-44D8-BBD7-CCE9431645EC}">
              <a14:shadowObscured xmlns:a14="http://schemas.microsoft.com/office/drawing/2010/main"/>
            </a:ext>
          </a:extLst>
        </p:spPr>
      </p:pic>
      <p:sp>
        <p:nvSpPr>
          <p:cNvPr id="23" name="Date Placeholder 3">
            <a:extLst>
              <a:ext uri="{FF2B5EF4-FFF2-40B4-BE49-F238E27FC236}">
                <a16:creationId xmlns:a16="http://schemas.microsoft.com/office/drawing/2014/main" id="{D11718CA-5AA1-8E40-B2D4-C6BD1D2719AD}"/>
              </a:ext>
            </a:extLst>
          </p:cNvPr>
          <p:cNvSpPr>
            <a:spLocks noGrp="1"/>
          </p:cNvSpPr>
          <p:nvPr>
            <p:ph type="dt" sz="half" idx="10"/>
          </p:nvPr>
        </p:nvSpPr>
        <p:spPr>
          <a:xfrm>
            <a:off x="132757" y="6431480"/>
            <a:ext cx="2176843" cy="365125"/>
          </a:xfrm>
        </p:spPr>
        <p:txBody>
          <a:bodyPr/>
          <a:lstStyle>
            <a:lvl1pPr>
              <a:defRPr/>
            </a:lvl1pPr>
          </a:lstStyle>
          <a:p>
            <a:endParaRPr lang="en-US" dirty="0"/>
          </a:p>
        </p:txBody>
      </p:sp>
      <p:sp>
        <p:nvSpPr>
          <p:cNvPr id="24" name="Slide Number Placeholder 5">
            <a:extLst>
              <a:ext uri="{FF2B5EF4-FFF2-40B4-BE49-F238E27FC236}">
                <a16:creationId xmlns:a16="http://schemas.microsoft.com/office/drawing/2014/main" id="{B795131F-E304-4048-9EC6-DF7631430A04}"/>
              </a:ext>
            </a:extLst>
          </p:cNvPr>
          <p:cNvSpPr>
            <a:spLocks noGrp="1"/>
          </p:cNvSpPr>
          <p:nvPr>
            <p:ph type="sldNum" sz="quarter" idx="12"/>
          </p:nvPr>
        </p:nvSpPr>
        <p:spPr>
          <a:xfrm>
            <a:off x="9886518" y="6421321"/>
            <a:ext cx="2172725" cy="365125"/>
          </a:xfrm>
        </p:spPr>
        <p:txBody>
          <a:bodyPr/>
          <a:lstStyle>
            <a:lvl1pPr>
              <a:defRPr/>
            </a:lvl1pPr>
          </a:lstStyle>
          <a:p>
            <a:fld id="{7F4CE52D-919B-4531-AAF2-FDD7B1D762FA}" type="slidenum">
              <a:rPr lang="en-US"/>
              <a:pPr/>
              <a:t>‹#›</a:t>
            </a:fld>
            <a:endParaRPr lang="en-US"/>
          </a:p>
        </p:txBody>
      </p:sp>
      <p:cxnSp>
        <p:nvCxnSpPr>
          <p:cNvPr id="25" name="Straight Connector 24">
            <a:extLst>
              <a:ext uri="{FF2B5EF4-FFF2-40B4-BE49-F238E27FC236}">
                <a16:creationId xmlns:a16="http://schemas.microsoft.com/office/drawing/2014/main" id="{AD27CB74-A037-9A47-A407-5B0E291B661A}"/>
              </a:ext>
            </a:extLst>
          </p:cNvPr>
          <p:cNvCxnSpPr/>
          <p:nvPr userDrawn="1"/>
        </p:nvCxnSpPr>
        <p:spPr bwMode="auto">
          <a:xfrm>
            <a:off x="57660" y="6381328"/>
            <a:ext cx="12000000" cy="0"/>
          </a:xfrm>
          <a:prstGeom prst="line">
            <a:avLst/>
          </a:prstGeom>
          <a:noFill/>
          <a:ln w="15875" cap="flat" cmpd="sng" algn="ctr">
            <a:solidFill>
              <a:srgbClr val="FFCC00"/>
            </a:solidFill>
            <a:prstDash val="solid"/>
            <a:round/>
            <a:headEnd type="none" w="med" len="med"/>
            <a:tailEnd type="none" w="med" len="med"/>
          </a:ln>
          <a:effectLst/>
        </p:spPr>
      </p:cxnSp>
      <p:pic>
        <p:nvPicPr>
          <p:cNvPr id="26" name="Picture 25">
            <a:extLst>
              <a:ext uri="{FF2B5EF4-FFF2-40B4-BE49-F238E27FC236}">
                <a16:creationId xmlns:a16="http://schemas.microsoft.com/office/drawing/2014/main" id="{469C50A3-245E-5546-916C-E3637E41CE7E}"/>
              </a:ext>
            </a:extLst>
          </p:cNvPr>
          <p:cNvPicPr>
            <a:picLocks noChangeAspect="1"/>
          </p:cNvPicPr>
          <p:nvPr userDrawn="1"/>
        </p:nvPicPr>
        <p:blipFill>
          <a:blip r:embed="rId3"/>
          <a:stretch>
            <a:fillRect/>
          </a:stretch>
        </p:blipFill>
        <p:spPr>
          <a:xfrm>
            <a:off x="4326667" y="6449924"/>
            <a:ext cx="1111923" cy="291943"/>
          </a:xfrm>
          <a:prstGeom prst="rect">
            <a:avLst/>
          </a:prstGeom>
        </p:spPr>
      </p:pic>
      <p:pic>
        <p:nvPicPr>
          <p:cNvPr id="27" name="Picture 26">
            <a:extLst>
              <a:ext uri="{FF2B5EF4-FFF2-40B4-BE49-F238E27FC236}">
                <a16:creationId xmlns:a16="http://schemas.microsoft.com/office/drawing/2014/main" id="{9F1A4CAB-FEC0-5C4E-884A-07633D9710B1}"/>
              </a:ext>
            </a:extLst>
          </p:cNvPr>
          <p:cNvPicPr>
            <a:picLocks noChangeAspect="1"/>
          </p:cNvPicPr>
          <p:nvPr userDrawn="1"/>
        </p:nvPicPr>
        <p:blipFill>
          <a:blip r:embed="rId4"/>
          <a:stretch>
            <a:fillRect/>
          </a:stretch>
        </p:blipFill>
        <p:spPr>
          <a:xfrm>
            <a:off x="5504504" y="6438288"/>
            <a:ext cx="1126419" cy="344030"/>
          </a:xfrm>
          <a:prstGeom prst="rect">
            <a:avLst/>
          </a:prstGeom>
        </p:spPr>
      </p:pic>
      <p:pic>
        <p:nvPicPr>
          <p:cNvPr id="28" name="Picture 27">
            <a:extLst>
              <a:ext uri="{FF2B5EF4-FFF2-40B4-BE49-F238E27FC236}">
                <a16:creationId xmlns:a16="http://schemas.microsoft.com/office/drawing/2014/main" id="{17BC0F50-FE7E-9F48-9A85-8816485682F7}"/>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3431704" y="6438289"/>
            <a:ext cx="822955" cy="344030"/>
          </a:xfrm>
          <a:prstGeom prst="rect">
            <a:avLst/>
          </a:prstGeom>
          <a:noFill/>
          <a:ln>
            <a:noFill/>
          </a:ln>
        </p:spPr>
      </p:pic>
      <p:pic>
        <p:nvPicPr>
          <p:cNvPr id="29" name="Picture 28">
            <a:extLst>
              <a:ext uri="{FF2B5EF4-FFF2-40B4-BE49-F238E27FC236}">
                <a16:creationId xmlns:a16="http://schemas.microsoft.com/office/drawing/2014/main" id="{C8F16A03-7612-3F44-8760-3B6AD497577B}"/>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714757" y="6454371"/>
            <a:ext cx="996286" cy="329541"/>
          </a:xfrm>
          <a:prstGeom prst="rect">
            <a:avLst/>
          </a:prstGeom>
        </p:spPr>
      </p:pic>
      <p:pic>
        <p:nvPicPr>
          <p:cNvPr id="30" name="Picture 29">
            <a:extLst>
              <a:ext uri="{FF2B5EF4-FFF2-40B4-BE49-F238E27FC236}">
                <a16:creationId xmlns:a16="http://schemas.microsoft.com/office/drawing/2014/main" id="{162EBBAF-4946-3042-8BE9-AC28190FCC6D}"/>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7820752" y="6401779"/>
            <a:ext cx="1114427" cy="417049"/>
          </a:xfrm>
          <a:prstGeom prst="rect">
            <a:avLst/>
          </a:prstGeom>
        </p:spPr>
      </p:pic>
      <p:sp>
        <p:nvSpPr>
          <p:cNvPr id="17" name="Title 1">
            <a:extLst>
              <a:ext uri="{FF2B5EF4-FFF2-40B4-BE49-F238E27FC236}">
                <a16:creationId xmlns:a16="http://schemas.microsoft.com/office/drawing/2014/main" id="{00116407-0FAB-ED40-9EB6-18DDD5069307}"/>
              </a:ext>
            </a:extLst>
          </p:cNvPr>
          <p:cNvSpPr>
            <a:spLocks noGrp="1"/>
          </p:cNvSpPr>
          <p:nvPr>
            <p:ph type="title"/>
          </p:nvPr>
        </p:nvSpPr>
        <p:spPr>
          <a:xfrm>
            <a:off x="1703512" y="44624"/>
            <a:ext cx="8352928" cy="822459"/>
          </a:xfrm>
        </p:spPr>
        <p:txBody>
          <a:bodyPr/>
          <a:lstStyle/>
          <a:p>
            <a:r>
              <a:rPr lang="en-US" dirty="0"/>
              <a:t>Click to edit Master title style</a:t>
            </a:r>
          </a:p>
        </p:txBody>
      </p:sp>
      <p:pic>
        <p:nvPicPr>
          <p:cNvPr id="18" name="Picture 17">
            <a:extLst>
              <a:ext uri="{FF2B5EF4-FFF2-40B4-BE49-F238E27FC236}">
                <a16:creationId xmlns:a16="http://schemas.microsoft.com/office/drawing/2014/main" id="{B772FDFB-B3B7-9942-AD33-ED1614A140C5}"/>
              </a:ext>
            </a:extLst>
          </p:cNvPr>
          <p:cNvPicPr>
            <a:picLocks noChangeAspect="1"/>
          </p:cNvPicPr>
          <p:nvPr userDrawn="1"/>
        </p:nvPicPr>
        <p:blipFill>
          <a:blip r:embed="rId8"/>
          <a:stretch>
            <a:fillRect/>
          </a:stretch>
        </p:blipFill>
        <p:spPr>
          <a:xfrm>
            <a:off x="10115258" y="22570"/>
            <a:ext cx="1957152" cy="490054"/>
          </a:xfrm>
          <a:prstGeom prst="rect">
            <a:avLst/>
          </a:prstGeom>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DA2E478-4908-8E4E-A1C5-CD6658E8389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7902" t="16978" r="37882" b="15139"/>
          <a:stretch/>
        </p:blipFill>
        <p:spPr bwMode="auto">
          <a:xfrm>
            <a:off x="63597" y="44624"/>
            <a:ext cx="1529560" cy="468000"/>
          </a:xfrm>
          <a:prstGeom prst="rect">
            <a:avLst/>
          </a:prstGeom>
          <a:ln>
            <a:noFill/>
          </a:ln>
          <a:extLst>
            <a:ext uri="{53640926-AAD7-44D8-BBD7-CCE9431645EC}">
              <a14:shadowObscured xmlns:a14="http://schemas.microsoft.com/office/drawing/2010/main"/>
            </a:ext>
          </a:extLst>
        </p:spPr>
      </p:pic>
      <p:sp>
        <p:nvSpPr>
          <p:cNvPr id="19" name="Date Placeholder 3">
            <a:extLst>
              <a:ext uri="{FF2B5EF4-FFF2-40B4-BE49-F238E27FC236}">
                <a16:creationId xmlns:a16="http://schemas.microsoft.com/office/drawing/2014/main" id="{5E75FDF6-F4E6-934D-80F4-50C295AB64A6}"/>
              </a:ext>
            </a:extLst>
          </p:cNvPr>
          <p:cNvSpPr>
            <a:spLocks noGrp="1"/>
          </p:cNvSpPr>
          <p:nvPr>
            <p:ph type="dt" sz="half" idx="10"/>
          </p:nvPr>
        </p:nvSpPr>
        <p:spPr>
          <a:xfrm>
            <a:off x="132757" y="6431480"/>
            <a:ext cx="2176843" cy="365125"/>
          </a:xfrm>
        </p:spPr>
        <p:txBody>
          <a:bodyPr/>
          <a:lstStyle>
            <a:lvl1pPr>
              <a:defRPr/>
            </a:lvl1pPr>
          </a:lstStyle>
          <a:p>
            <a:endParaRPr lang="en-US" dirty="0"/>
          </a:p>
        </p:txBody>
      </p:sp>
      <p:sp>
        <p:nvSpPr>
          <p:cNvPr id="20" name="Slide Number Placeholder 5">
            <a:extLst>
              <a:ext uri="{FF2B5EF4-FFF2-40B4-BE49-F238E27FC236}">
                <a16:creationId xmlns:a16="http://schemas.microsoft.com/office/drawing/2014/main" id="{4EA8870C-06CE-3D43-82FC-AC56F2A5CDD9}"/>
              </a:ext>
            </a:extLst>
          </p:cNvPr>
          <p:cNvSpPr>
            <a:spLocks noGrp="1"/>
          </p:cNvSpPr>
          <p:nvPr>
            <p:ph type="sldNum" sz="quarter" idx="12"/>
          </p:nvPr>
        </p:nvSpPr>
        <p:spPr>
          <a:xfrm>
            <a:off x="9886518" y="6421321"/>
            <a:ext cx="2172725" cy="365125"/>
          </a:xfrm>
        </p:spPr>
        <p:txBody>
          <a:bodyPr/>
          <a:lstStyle>
            <a:lvl1pPr>
              <a:defRPr/>
            </a:lvl1pPr>
          </a:lstStyle>
          <a:p>
            <a:fld id="{7F4CE52D-919B-4531-AAF2-FDD7B1D762FA}" type="slidenum">
              <a:rPr lang="en-US"/>
              <a:pPr/>
              <a:t>‹#›</a:t>
            </a:fld>
            <a:endParaRPr lang="en-US"/>
          </a:p>
        </p:txBody>
      </p:sp>
      <p:cxnSp>
        <p:nvCxnSpPr>
          <p:cNvPr id="21" name="Straight Connector 20">
            <a:extLst>
              <a:ext uri="{FF2B5EF4-FFF2-40B4-BE49-F238E27FC236}">
                <a16:creationId xmlns:a16="http://schemas.microsoft.com/office/drawing/2014/main" id="{EAE21E03-9DEF-D74F-93B3-4B061F66E9A5}"/>
              </a:ext>
            </a:extLst>
          </p:cNvPr>
          <p:cNvCxnSpPr/>
          <p:nvPr userDrawn="1"/>
        </p:nvCxnSpPr>
        <p:spPr bwMode="auto">
          <a:xfrm>
            <a:off x="57660" y="6381328"/>
            <a:ext cx="12000000" cy="0"/>
          </a:xfrm>
          <a:prstGeom prst="line">
            <a:avLst/>
          </a:prstGeom>
          <a:noFill/>
          <a:ln w="15875" cap="flat" cmpd="sng" algn="ctr">
            <a:solidFill>
              <a:srgbClr val="FFCC00"/>
            </a:solidFill>
            <a:prstDash val="solid"/>
            <a:round/>
            <a:headEnd type="none" w="med" len="med"/>
            <a:tailEnd type="none" w="med" len="med"/>
          </a:ln>
          <a:effectLst/>
        </p:spPr>
      </p:cxnSp>
      <p:pic>
        <p:nvPicPr>
          <p:cNvPr id="22" name="Picture 21">
            <a:extLst>
              <a:ext uri="{FF2B5EF4-FFF2-40B4-BE49-F238E27FC236}">
                <a16:creationId xmlns:a16="http://schemas.microsoft.com/office/drawing/2014/main" id="{1D39BE6C-3D45-B442-966E-A37088140770}"/>
              </a:ext>
            </a:extLst>
          </p:cNvPr>
          <p:cNvPicPr>
            <a:picLocks noChangeAspect="1"/>
          </p:cNvPicPr>
          <p:nvPr userDrawn="1"/>
        </p:nvPicPr>
        <p:blipFill>
          <a:blip r:embed="rId3"/>
          <a:stretch>
            <a:fillRect/>
          </a:stretch>
        </p:blipFill>
        <p:spPr>
          <a:xfrm>
            <a:off x="4326667" y="6449924"/>
            <a:ext cx="1111923" cy="291943"/>
          </a:xfrm>
          <a:prstGeom prst="rect">
            <a:avLst/>
          </a:prstGeom>
        </p:spPr>
      </p:pic>
      <p:pic>
        <p:nvPicPr>
          <p:cNvPr id="23" name="Picture 22">
            <a:extLst>
              <a:ext uri="{FF2B5EF4-FFF2-40B4-BE49-F238E27FC236}">
                <a16:creationId xmlns:a16="http://schemas.microsoft.com/office/drawing/2014/main" id="{7CFA226B-CC92-8844-A7C2-96BCE7E8CB02}"/>
              </a:ext>
            </a:extLst>
          </p:cNvPr>
          <p:cNvPicPr>
            <a:picLocks noChangeAspect="1"/>
          </p:cNvPicPr>
          <p:nvPr userDrawn="1"/>
        </p:nvPicPr>
        <p:blipFill>
          <a:blip r:embed="rId4"/>
          <a:stretch>
            <a:fillRect/>
          </a:stretch>
        </p:blipFill>
        <p:spPr>
          <a:xfrm>
            <a:off x="5504504" y="6438288"/>
            <a:ext cx="1126419" cy="344030"/>
          </a:xfrm>
          <a:prstGeom prst="rect">
            <a:avLst/>
          </a:prstGeom>
        </p:spPr>
      </p:pic>
      <p:pic>
        <p:nvPicPr>
          <p:cNvPr id="24" name="Picture 23">
            <a:extLst>
              <a:ext uri="{FF2B5EF4-FFF2-40B4-BE49-F238E27FC236}">
                <a16:creationId xmlns:a16="http://schemas.microsoft.com/office/drawing/2014/main" id="{A2E26214-55C8-4B45-88C6-ED742DFE5DC3}"/>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3431704" y="6438289"/>
            <a:ext cx="822955" cy="344030"/>
          </a:xfrm>
          <a:prstGeom prst="rect">
            <a:avLst/>
          </a:prstGeom>
          <a:noFill/>
          <a:ln>
            <a:noFill/>
          </a:ln>
        </p:spPr>
      </p:pic>
      <p:pic>
        <p:nvPicPr>
          <p:cNvPr id="25" name="Picture 24">
            <a:extLst>
              <a:ext uri="{FF2B5EF4-FFF2-40B4-BE49-F238E27FC236}">
                <a16:creationId xmlns:a16="http://schemas.microsoft.com/office/drawing/2014/main" id="{5892A8F6-36BD-B642-A0A0-612C602CA8F8}"/>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714757" y="6454371"/>
            <a:ext cx="996286" cy="329541"/>
          </a:xfrm>
          <a:prstGeom prst="rect">
            <a:avLst/>
          </a:prstGeom>
        </p:spPr>
      </p:pic>
      <p:pic>
        <p:nvPicPr>
          <p:cNvPr id="26" name="Picture 25">
            <a:extLst>
              <a:ext uri="{FF2B5EF4-FFF2-40B4-BE49-F238E27FC236}">
                <a16:creationId xmlns:a16="http://schemas.microsoft.com/office/drawing/2014/main" id="{CBCDE599-C6A5-864E-8B13-8DEF7BD3C5D6}"/>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7820752" y="6401779"/>
            <a:ext cx="1114427" cy="417049"/>
          </a:xfrm>
          <a:prstGeom prst="rect">
            <a:avLst/>
          </a:prstGeom>
        </p:spPr>
      </p:pic>
      <p:sp>
        <p:nvSpPr>
          <p:cNvPr id="13" name="Title 1">
            <a:extLst>
              <a:ext uri="{FF2B5EF4-FFF2-40B4-BE49-F238E27FC236}">
                <a16:creationId xmlns:a16="http://schemas.microsoft.com/office/drawing/2014/main" id="{D06FFAC0-39CC-4546-A042-725F20DD4264}"/>
              </a:ext>
            </a:extLst>
          </p:cNvPr>
          <p:cNvSpPr>
            <a:spLocks noGrp="1"/>
          </p:cNvSpPr>
          <p:nvPr>
            <p:ph type="title"/>
          </p:nvPr>
        </p:nvSpPr>
        <p:spPr>
          <a:xfrm>
            <a:off x="1703512" y="44624"/>
            <a:ext cx="8352928" cy="822459"/>
          </a:xfrm>
        </p:spPr>
        <p:txBody>
          <a:bodyPr/>
          <a:lstStyle/>
          <a:p>
            <a:r>
              <a:rPr lang="en-US" dirty="0"/>
              <a:t>Click to edit Master title style</a:t>
            </a:r>
          </a:p>
        </p:txBody>
      </p:sp>
      <p:pic>
        <p:nvPicPr>
          <p:cNvPr id="14" name="Picture 13">
            <a:extLst>
              <a:ext uri="{FF2B5EF4-FFF2-40B4-BE49-F238E27FC236}">
                <a16:creationId xmlns:a16="http://schemas.microsoft.com/office/drawing/2014/main" id="{2A18B78B-4F9F-4840-8073-1E059544BB40}"/>
              </a:ext>
            </a:extLst>
          </p:cNvPr>
          <p:cNvPicPr>
            <a:picLocks noChangeAspect="1"/>
          </p:cNvPicPr>
          <p:nvPr userDrawn="1"/>
        </p:nvPicPr>
        <p:blipFill>
          <a:blip r:embed="rId8"/>
          <a:stretch>
            <a:fillRect/>
          </a:stretch>
        </p:blipFill>
        <p:spPr>
          <a:xfrm>
            <a:off x="10115258" y="22570"/>
            <a:ext cx="1957152" cy="490054"/>
          </a:xfrm>
          <a:prstGeom prst="rect">
            <a:avLst/>
          </a:prstGeom>
        </p:spPr>
      </p:pic>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70DD494-3008-8D4F-B808-4873AD414B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7902" t="16978" r="37882" b="15139"/>
          <a:stretch/>
        </p:blipFill>
        <p:spPr bwMode="auto">
          <a:xfrm>
            <a:off x="63597" y="44624"/>
            <a:ext cx="1529560" cy="468000"/>
          </a:xfrm>
          <a:prstGeom prst="rect">
            <a:avLst/>
          </a:prstGeom>
          <a:ln>
            <a:noFill/>
          </a:ln>
          <a:extLst>
            <a:ext uri="{53640926-AAD7-44D8-BBD7-CCE9431645EC}">
              <a14:shadowObscured xmlns:a14="http://schemas.microsoft.com/office/drawing/2010/main"/>
            </a:ext>
          </a:extLst>
        </p:spPr>
      </p:pic>
      <p:sp>
        <p:nvSpPr>
          <p:cNvPr id="14" name="Date Placeholder 3">
            <a:extLst>
              <a:ext uri="{FF2B5EF4-FFF2-40B4-BE49-F238E27FC236}">
                <a16:creationId xmlns:a16="http://schemas.microsoft.com/office/drawing/2014/main" id="{6DF473CF-051C-1449-B72B-E5B43C1145CE}"/>
              </a:ext>
            </a:extLst>
          </p:cNvPr>
          <p:cNvSpPr>
            <a:spLocks noGrp="1"/>
          </p:cNvSpPr>
          <p:nvPr>
            <p:ph type="dt" sz="half" idx="10"/>
          </p:nvPr>
        </p:nvSpPr>
        <p:spPr>
          <a:xfrm>
            <a:off x="132757" y="6431480"/>
            <a:ext cx="2176843" cy="365125"/>
          </a:xfrm>
        </p:spPr>
        <p:txBody>
          <a:bodyPr/>
          <a:lstStyle>
            <a:lvl1pPr>
              <a:defRPr/>
            </a:lvl1pPr>
          </a:lstStyle>
          <a:p>
            <a:endParaRPr lang="en-US" dirty="0"/>
          </a:p>
        </p:txBody>
      </p:sp>
      <p:sp>
        <p:nvSpPr>
          <p:cNvPr id="15" name="Slide Number Placeholder 5">
            <a:extLst>
              <a:ext uri="{FF2B5EF4-FFF2-40B4-BE49-F238E27FC236}">
                <a16:creationId xmlns:a16="http://schemas.microsoft.com/office/drawing/2014/main" id="{094088C8-11AF-C344-95F2-F342BC4F7AF1}"/>
              </a:ext>
            </a:extLst>
          </p:cNvPr>
          <p:cNvSpPr>
            <a:spLocks noGrp="1"/>
          </p:cNvSpPr>
          <p:nvPr>
            <p:ph type="sldNum" sz="quarter" idx="12"/>
          </p:nvPr>
        </p:nvSpPr>
        <p:spPr>
          <a:xfrm>
            <a:off x="9886518" y="6421321"/>
            <a:ext cx="2172725" cy="365125"/>
          </a:xfrm>
        </p:spPr>
        <p:txBody>
          <a:bodyPr/>
          <a:lstStyle>
            <a:lvl1pPr>
              <a:defRPr/>
            </a:lvl1pPr>
          </a:lstStyle>
          <a:p>
            <a:fld id="{7F4CE52D-919B-4531-AAF2-FDD7B1D762FA}" type="slidenum">
              <a:rPr lang="en-US"/>
              <a:pPr/>
              <a:t>‹#›</a:t>
            </a:fld>
            <a:endParaRPr lang="en-US"/>
          </a:p>
        </p:txBody>
      </p:sp>
      <p:cxnSp>
        <p:nvCxnSpPr>
          <p:cNvPr id="16" name="Straight Connector 15">
            <a:extLst>
              <a:ext uri="{FF2B5EF4-FFF2-40B4-BE49-F238E27FC236}">
                <a16:creationId xmlns:a16="http://schemas.microsoft.com/office/drawing/2014/main" id="{D5D351D9-4CF0-0749-9802-8EAC13D81914}"/>
              </a:ext>
            </a:extLst>
          </p:cNvPr>
          <p:cNvCxnSpPr/>
          <p:nvPr userDrawn="1"/>
        </p:nvCxnSpPr>
        <p:spPr bwMode="auto">
          <a:xfrm>
            <a:off x="57660" y="6381328"/>
            <a:ext cx="12000000" cy="0"/>
          </a:xfrm>
          <a:prstGeom prst="line">
            <a:avLst/>
          </a:prstGeom>
          <a:noFill/>
          <a:ln w="15875" cap="flat" cmpd="sng" algn="ctr">
            <a:solidFill>
              <a:srgbClr val="FFCC00"/>
            </a:solidFill>
            <a:prstDash val="solid"/>
            <a:round/>
            <a:headEnd type="none" w="med" len="med"/>
            <a:tailEnd type="none" w="med" len="med"/>
          </a:ln>
          <a:effectLst/>
        </p:spPr>
      </p:cxnSp>
      <p:pic>
        <p:nvPicPr>
          <p:cNvPr id="17" name="Picture 16">
            <a:extLst>
              <a:ext uri="{FF2B5EF4-FFF2-40B4-BE49-F238E27FC236}">
                <a16:creationId xmlns:a16="http://schemas.microsoft.com/office/drawing/2014/main" id="{8EDC8A6C-974B-874B-8B61-AADC5710C322}"/>
              </a:ext>
            </a:extLst>
          </p:cNvPr>
          <p:cNvPicPr>
            <a:picLocks noChangeAspect="1"/>
          </p:cNvPicPr>
          <p:nvPr userDrawn="1"/>
        </p:nvPicPr>
        <p:blipFill>
          <a:blip r:embed="rId3"/>
          <a:stretch>
            <a:fillRect/>
          </a:stretch>
        </p:blipFill>
        <p:spPr>
          <a:xfrm>
            <a:off x="4326667" y="6449924"/>
            <a:ext cx="1111923" cy="291943"/>
          </a:xfrm>
          <a:prstGeom prst="rect">
            <a:avLst/>
          </a:prstGeom>
        </p:spPr>
      </p:pic>
      <p:pic>
        <p:nvPicPr>
          <p:cNvPr id="18" name="Picture 17">
            <a:extLst>
              <a:ext uri="{FF2B5EF4-FFF2-40B4-BE49-F238E27FC236}">
                <a16:creationId xmlns:a16="http://schemas.microsoft.com/office/drawing/2014/main" id="{0BDD96CA-856D-1948-A759-F04402B09B67}"/>
              </a:ext>
            </a:extLst>
          </p:cNvPr>
          <p:cNvPicPr>
            <a:picLocks noChangeAspect="1"/>
          </p:cNvPicPr>
          <p:nvPr userDrawn="1"/>
        </p:nvPicPr>
        <p:blipFill>
          <a:blip r:embed="rId4"/>
          <a:stretch>
            <a:fillRect/>
          </a:stretch>
        </p:blipFill>
        <p:spPr>
          <a:xfrm>
            <a:off x="5504504" y="6438288"/>
            <a:ext cx="1126419" cy="344030"/>
          </a:xfrm>
          <a:prstGeom prst="rect">
            <a:avLst/>
          </a:prstGeom>
        </p:spPr>
      </p:pic>
      <p:pic>
        <p:nvPicPr>
          <p:cNvPr id="19" name="Picture 18">
            <a:extLst>
              <a:ext uri="{FF2B5EF4-FFF2-40B4-BE49-F238E27FC236}">
                <a16:creationId xmlns:a16="http://schemas.microsoft.com/office/drawing/2014/main" id="{F4C62C0A-B82F-E24E-A9CC-00C4F6532C2B}"/>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3431704" y="6438289"/>
            <a:ext cx="822955" cy="344030"/>
          </a:xfrm>
          <a:prstGeom prst="rect">
            <a:avLst/>
          </a:prstGeom>
          <a:noFill/>
          <a:ln>
            <a:noFill/>
          </a:ln>
        </p:spPr>
      </p:pic>
      <p:pic>
        <p:nvPicPr>
          <p:cNvPr id="20" name="Picture 19">
            <a:extLst>
              <a:ext uri="{FF2B5EF4-FFF2-40B4-BE49-F238E27FC236}">
                <a16:creationId xmlns:a16="http://schemas.microsoft.com/office/drawing/2014/main" id="{46E147AF-AF79-ED4F-8DD9-34E2D581E2EA}"/>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714757" y="6454371"/>
            <a:ext cx="996286" cy="329541"/>
          </a:xfrm>
          <a:prstGeom prst="rect">
            <a:avLst/>
          </a:prstGeom>
        </p:spPr>
      </p:pic>
      <p:pic>
        <p:nvPicPr>
          <p:cNvPr id="21" name="Picture 20">
            <a:extLst>
              <a:ext uri="{FF2B5EF4-FFF2-40B4-BE49-F238E27FC236}">
                <a16:creationId xmlns:a16="http://schemas.microsoft.com/office/drawing/2014/main" id="{99BBC7ED-C8B9-B34B-B6FD-BC5C18C4A1DE}"/>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7820752" y="6401779"/>
            <a:ext cx="1114427" cy="417049"/>
          </a:xfrm>
          <a:prstGeom prst="rect">
            <a:avLst/>
          </a:prstGeom>
        </p:spPr>
      </p:pic>
      <p:pic>
        <p:nvPicPr>
          <p:cNvPr id="22" name="Picture 21">
            <a:extLst>
              <a:ext uri="{FF2B5EF4-FFF2-40B4-BE49-F238E27FC236}">
                <a16:creationId xmlns:a16="http://schemas.microsoft.com/office/drawing/2014/main" id="{6FF474FA-F906-2F4E-BDEA-6B09871A6F9D}"/>
              </a:ext>
            </a:extLst>
          </p:cNvPr>
          <p:cNvPicPr>
            <a:picLocks noChangeAspect="1"/>
          </p:cNvPicPr>
          <p:nvPr userDrawn="1"/>
        </p:nvPicPr>
        <p:blipFill>
          <a:blip r:embed="rId8"/>
          <a:stretch>
            <a:fillRect/>
          </a:stretch>
        </p:blipFill>
        <p:spPr>
          <a:xfrm>
            <a:off x="10115258" y="22570"/>
            <a:ext cx="1957152" cy="490054"/>
          </a:xfrm>
          <a:prstGeom prst="rect">
            <a:avLst/>
          </a:prstGeom>
        </p:spPr>
      </p:pic>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19" name="Picture 18">
            <a:extLst>
              <a:ext uri="{FF2B5EF4-FFF2-40B4-BE49-F238E27FC236}">
                <a16:creationId xmlns:a16="http://schemas.microsoft.com/office/drawing/2014/main" id="{4726EA57-7409-3E4F-B2BE-B242965BBFC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7902" t="16978" r="37882" b="15139"/>
          <a:stretch/>
        </p:blipFill>
        <p:spPr bwMode="auto">
          <a:xfrm>
            <a:off x="63597" y="44624"/>
            <a:ext cx="1529560" cy="468000"/>
          </a:xfrm>
          <a:prstGeom prst="rect">
            <a:avLst/>
          </a:prstGeom>
          <a:ln>
            <a:noFill/>
          </a:ln>
          <a:extLst>
            <a:ext uri="{53640926-AAD7-44D8-BBD7-CCE9431645EC}">
              <a14:shadowObscured xmlns:a14="http://schemas.microsoft.com/office/drawing/2010/main"/>
            </a:ext>
          </a:extLst>
        </p:spPr>
      </p:pic>
      <p:sp>
        <p:nvSpPr>
          <p:cNvPr id="21" name="Date Placeholder 3">
            <a:extLst>
              <a:ext uri="{FF2B5EF4-FFF2-40B4-BE49-F238E27FC236}">
                <a16:creationId xmlns:a16="http://schemas.microsoft.com/office/drawing/2014/main" id="{F753FFC1-56A8-3F46-847C-E74CC37F10BB}"/>
              </a:ext>
            </a:extLst>
          </p:cNvPr>
          <p:cNvSpPr>
            <a:spLocks noGrp="1"/>
          </p:cNvSpPr>
          <p:nvPr>
            <p:ph type="dt" sz="half" idx="10"/>
          </p:nvPr>
        </p:nvSpPr>
        <p:spPr>
          <a:xfrm>
            <a:off x="132757" y="6431480"/>
            <a:ext cx="2176843" cy="365125"/>
          </a:xfrm>
        </p:spPr>
        <p:txBody>
          <a:bodyPr/>
          <a:lstStyle>
            <a:lvl1pPr>
              <a:defRPr/>
            </a:lvl1pPr>
          </a:lstStyle>
          <a:p>
            <a:endParaRPr lang="en-US" dirty="0"/>
          </a:p>
        </p:txBody>
      </p:sp>
      <p:sp>
        <p:nvSpPr>
          <p:cNvPr id="22" name="Slide Number Placeholder 5">
            <a:extLst>
              <a:ext uri="{FF2B5EF4-FFF2-40B4-BE49-F238E27FC236}">
                <a16:creationId xmlns:a16="http://schemas.microsoft.com/office/drawing/2014/main" id="{D4FB7811-5CF3-4D49-AB31-311F4FFD5F88}"/>
              </a:ext>
            </a:extLst>
          </p:cNvPr>
          <p:cNvSpPr>
            <a:spLocks noGrp="1"/>
          </p:cNvSpPr>
          <p:nvPr>
            <p:ph type="sldNum" sz="quarter" idx="12"/>
          </p:nvPr>
        </p:nvSpPr>
        <p:spPr>
          <a:xfrm>
            <a:off x="9886518" y="6421321"/>
            <a:ext cx="2172725" cy="365125"/>
          </a:xfrm>
        </p:spPr>
        <p:txBody>
          <a:bodyPr/>
          <a:lstStyle>
            <a:lvl1pPr>
              <a:defRPr/>
            </a:lvl1pPr>
          </a:lstStyle>
          <a:p>
            <a:fld id="{7F4CE52D-919B-4531-AAF2-FDD7B1D762FA}" type="slidenum">
              <a:rPr lang="en-US"/>
              <a:pPr/>
              <a:t>‹#›</a:t>
            </a:fld>
            <a:endParaRPr lang="en-US"/>
          </a:p>
        </p:txBody>
      </p:sp>
      <p:cxnSp>
        <p:nvCxnSpPr>
          <p:cNvPr id="23" name="Straight Connector 22">
            <a:extLst>
              <a:ext uri="{FF2B5EF4-FFF2-40B4-BE49-F238E27FC236}">
                <a16:creationId xmlns:a16="http://schemas.microsoft.com/office/drawing/2014/main" id="{268043B7-D60A-DC41-A25B-1511F111BD1F}"/>
              </a:ext>
            </a:extLst>
          </p:cNvPr>
          <p:cNvCxnSpPr/>
          <p:nvPr userDrawn="1"/>
        </p:nvCxnSpPr>
        <p:spPr bwMode="auto">
          <a:xfrm>
            <a:off x="57660" y="6381328"/>
            <a:ext cx="12000000" cy="0"/>
          </a:xfrm>
          <a:prstGeom prst="line">
            <a:avLst/>
          </a:prstGeom>
          <a:noFill/>
          <a:ln w="15875" cap="flat" cmpd="sng" algn="ctr">
            <a:solidFill>
              <a:srgbClr val="FFCC00"/>
            </a:solidFill>
            <a:prstDash val="solid"/>
            <a:round/>
            <a:headEnd type="none" w="med" len="med"/>
            <a:tailEnd type="none" w="med" len="med"/>
          </a:ln>
          <a:effectLst/>
        </p:spPr>
      </p:cxnSp>
      <p:pic>
        <p:nvPicPr>
          <p:cNvPr id="24" name="Picture 23">
            <a:extLst>
              <a:ext uri="{FF2B5EF4-FFF2-40B4-BE49-F238E27FC236}">
                <a16:creationId xmlns:a16="http://schemas.microsoft.com/office/drawing/2014/main" id="{04997318-623B-204E-83A9-E5597F62E581}"/>
              </a:ext>
            </a:extLst>
          </p:cNvPr>
          <p:cNvPicPr>
            <a:picLocks noChangeAspect="1"/>
          </p:cNvPicPr>
          <p:nvPr userDrawn="1"/>
        </p:nvPicPr>
        <p:blipFill>
          <a:blip r:embed="rId3"/>
          <a:stretch>
            <a:fillRect/>
          </a:stretch>
        </p:blipFill>
        <p:spPr>
          <a:xfrm>
            <a:off x="4326667" y="6449924"/>
            <a:ext cx="1111923" cy="291943"/>
          </a:xfrm>
          <a:prstGeom prst="rect">
            <a:avLst/>
          </a:prstGeom>
        </p:spPr>
      </p:pic>
      <p:pic>
        <p:nvPicPr>
          <p:cNvPr id="25" name="Picture 24">
            <a:extLst>
              <a:ext uri="{FF2B5EF4-FFF2-40B4-BE49-F238E27FC236}">
                <a16:creationId xmlns:a16="http://schemas.microsoft.com/office/drawing/2014/main" id="{C98B3DFF-75DA-864D-BBD0-262E3E81CE76}"/>
              </a:ext>
            </a:extLst>
          </p:cNvPr>
          <p:cNvPicPr>
            <a:picLocks noChangeAspect="1"/>
          </p:cNvPicPr>
          <p:nvPr userDrawn="1"/>
        </p:nvPicPr>
        <p:blipFill>
          <a:blip r:embed="rId4"/>
          <a:stretch>
            <a:fillRect/>
          </a:stretch>
        </p:blipFill>
        <p:spPr>
          <a:xfrm>
            <a:off x="5504504" y="6438288"/>
            <a:ext cx="1126419" cy="344030"/>
          </a:xfrm>
          <a:prstGeom prst="rect">
            <a:avLst/>
          </a:prstGeom>
        </p:spPr>
      </p:pic>
      <p:pic>
        <p:nvPicPr>
          <p:cNvPr id="26" name="Picture 25">
            <a:extLst>
              <a:ext uri="{FF2B5EF4-FFF2-40B4-BE49-F238E27FC236}">
                <a16:creationId xmlns:a16="http://schemas.microsoft.com/office/drawing/2014/main" id="{469405F0-11F9-9042-8789-4668A7C6F79F}"/>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3431704" y="6438289"/>
            <a:ext cx="822955" cy="344030"/>
          </a:xfrm>
          <a:prstGeom prst="rect">
            <a:avLst/>
          </a:prstGeom>
          <a:noFill/>
          <a:ln>
            <a:noFill/>
          </a:ln>
        </p:spPr>
      </p:pic>
      <p:pic>
        <p:nvPicPr>
          <p:cNvPr id="27" name="Picture 26">
            <a:extLst>
              <a:ext uri="{FF2B5EF4-FFF2-40B4-BE49-F238E27FC236}">
                <a16:creationId xmlns:a16="http://schemas.microsoft.com/office/drawing/2014/main" id="{2FEADAE5-BB79-644B-B468-2FE1F7456D0B}"/>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714757" y="6454371"/>
            <a:ext cx="996286" cy="329541"/>
          </a:xfrm>
          <a:prstGeom prst="rect">
            <a:avLst/>
          </a:prstGeom>
        </p:spPr>
      </p:pic>
      <p:pic>
        <p:nvPicPr>
          <p:cNvPr id="28" name="Picture 27">
            <a:extLst>
              <a:ext uri="{FF2B5EF4-FFF2-40B4-BE49-F238E27FC236}">
                <a16:creationId xmlns:a16="http://schemas.microsoft.com/office/drawing/2014/main" id="{EA3D63BC-A3B9-D541-AF07-B3DD2576B747}"/>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7820752" y="6401779"/>
            <a:ext cx="1114427" cy="417049"/>
          </a:xfrm>
          <a:prstGeom prst="rect">
            <a:avLst/>
          </a:prstGeom>
        </p:spPr>
      </p:pic>
      <p:pic>
        <p:nvPicPr>
          <p:cNvPr id="15" name="Picture 14">
            <a:extLst>
              <a:ext uri="{FF2B5EF4-FFF2-40B4-BE49-F238E27FC236}">
                <a16:creationId xmlns:a16="http://schemas.microsoft.com/office/drawing/2014/main" id="{9B401697-78B0-5045-9255-8B68AAC4C4D2}"/>
              </a:ext>
            </a:extLst>
          </p:cNvPr>
          <p:cNvPicPr>
            <a:picLocks noChangeAspect="1"/>
          </p:cNvPicPr>
          <p:nvPr userDrawn="1"/>
        </p:nvPicPr>
        <p:blipFill>
          <a:blip r:embed="rId8"/>
          <a:stretch>
            <a:fillRect/>
          </a:stretch>
        </p:blipFill>
        <p:spPr>
          <a:xfrm>
            <a:off x="10115258" y="22570"/>
            <a:ext cx="1957152" cy="490054"/>
          </a:xfrm>
          <a:prstGeom prst="rect">
            <a:avLst/>
          </a:prstGeom>
        </p:spPr>
      </p:pic>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Times" pitchFamily="-107" charset="0"/>
                <a:ea typeface="ＭＳ Ｐゴシック" pitchFamily="-107" charset="-128"/>
                <a:cs typeface="+mn-cs"/>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337ADB58-2300-4A7C-9F70-C2C4269CACE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5" r:id="rId3"/>
    <p:sldLayoutId id="2147483706" r:id="rId4"/>
    <p:sldLayoutId id="2147483707" r:id="rId5"/>
    <p:sldLayoutId id="2147483708" r:id="rId6"/>
    <p:sldLayoutId id="2147483710" r:id="rId7"/>
  </p:sldLayoutIdLst>
  <p:transition spd="med"/>
  <p:hf hdr="0" ftr="0" dt="0"/>
  <p:txStyles>
    <p:titleStyle>
      <a:lvl1pPr algn="ctr" rtl="0" eaLnBrk="0" fontAlgn="base" hangingPunct="0">
        <a:spcBef>
          <a:spcPct val="0"/>
        </a:spcBef>
        <a:spcAft>
          <a:spcPct val="0"/>
        </a:spcAft>
        <a:defRPr sz="4400" kern="1200">
          <a:solidFill>
            <a:schemeClr val="tx1"/>
          </a:solidFill>
          <a:latin typeface="+mj-lt"/>
          <a:ea typeface="ＭＳ Ｐゴシック" pitchFamily="27" charset="-128"/>
          <a:cs typeface="ＭＳ Ｐゴシック" pitchFamily="27" charset="-128"/>
        </a:defRPr>
      </a:lvl1pPr>
      <a:lvl2pPr algn="ctr" rtl="0" eaLnBrk="0" fontAlgn="base" hangingPunct="0">
        <a:spcBef>
          <a:spcPct val="0"/>
        </a:spcBef>
        <a:spcAft>
          <a:spcPct val="0"/>
        </a:spcAft>
        <a:defRPr sz="4400">
          <a:solidFill>
            <a:schemeClr val="tx1"/>
          </a:solidFill>
          <a:latin typeface="Calibri" pitchFamily="-112" charset="0"/>
          <a:ea typeface="ＭＳ Ｐゴシック" pitchFamily="27" charset="-128"/>
          <a:cs typeface="ＭＳ Ｐゴシック" pitchFamily="27" charset="-128"/>
        </a:defRPr>
      </a:lvl2pPr>
      <a:lvl3pPr algn="ctr" rtl="0" eaLnBrk="0" fontAlgn="base" hangingPunct="0">
        <a:spcBef>
          <a:spcPct val="0"/>
        </a:spcBef>
        <a:spcAft>
          <a:spcPct val="0"/>
        </a:spcAft>
        <a:defRPr sz="4400">
          <a:solidFill>
            <a:schemeClr val="tx1"/>
          </a:solidFill>
          <a:latin typeface="Calibri" pitchFamily="-112" charset="0"/>
          <a:ea typeface="ＭＳ Ｐゴシック" pitchFamily="27" charset="-128"/>
          <a:cs typeface="ＭＳ Ｐゴシック" pitchFamily="27" charset="-128"/>
        </a:defRPr>
      </a:lvl3pPr>
      <a:lvl4pPr algn="ctr" rtl="0" eaLnBrk="0" fontAlgn="base" hangingPunct="0">
        <a:spcBef>
          <a:spcPct val="0"/>
        </a:spcBef>
        <a:spcAft>
          <a:spcPct val="0"/>
        </a:spcAft>
        <a:defRPr sz="4400">
          <a:solidFill>
            <a:schemeClr val="tx1"/>
          </a:solidFill>
          <a:latin typeface="Calibri" pitchFamily="-112" charset="0"/>
          <a:ea typeface="ＭＳ Ｐゴシック" pitchFamily="27" charset="-128"/>
          <a:cs typeface="ＭＳ Ｐゴシック" pitchFamily="27" charset="-128"/>
        </a:defRPr>
      </a:lvl4pPr>
      <a:lvl5pPr algn="ctr" rtl="0" eaLnBrk="0" fontAlgn="base" hangingPunct="0">
        <a:spcBef>
          <a:spcPct val="0"/>
        </a:spcBef>
        <a:spcAft>
          <a:spcPct val="0"/>
        </a:spcAft>
        <a:defRPr sz="4400">
          <a:solidFill>
            <a:schemeClr val="tx1"/>
          </a:solidFill>
          <a:latin typeface="Calibri" pitchFamily="-112" charset="0"/>
          <a:ea typeface="ＭＳ Ｐゴシック" pitchFamily="27" charset="-128"/>
          <a:cs typeface="ＭＳ Ｐゴシック" pitchFamily="27" charset="-128"/>
        </a:defRPr>
      </a:lvl5pPr>
      <a:lvl6pPr marL="457200" algn="ctr" rtl="0" fontAlgn="base">
        <a:spcBef>
          <a:spcPct val="0"/>
        </a:spcBef>
        <a:spcAft>
          <a:spcPct val="0"/>
        </a:spcAft>
        <a:defRPr sz="4400">
          <a:solidFill>
            <a:schemeClr val="tx1"/>
          </a:solidFill>
          <a:latin typeface="Calibri" pitchFamily="-112" charset="0"/>
        </a:defRPr>
      </a:lvl6pPr>
      <a:lvl7pPr marL="914400" algn="ctr" rtl="0" fontAlgn="base">
        <a:spcBef>
          <a:spcPct val="0"/>
        </a:spcBef>
        <a:spcAft>
          <a:spcPct val="0"/>
        </a:spcAft>
        <a:defRPr sz="4400">
          <a:solidFill>
            <a:schemeClr val="tx1"/>
          </a:solidFill>
          <a:latin typeface="Calibri" pitchFamily="-112" charset="0"/>
        </a:defRPr>
      </a:lvl7pPr>
      <a:lvl8pPr marL="1371600" algn="ctr" rtl="0" fontAlgn="base">
        <a:spcBef>
          <a:spcPct val="0"/>
        </a:spcBef>
        <a:spcAft>
          <a:spcPct val="0"/>
        </a:spcAft>
        <a:defRPr sz="4400">
          <a:solidFill>
            <a:schemeClr val="tx1"/>
          </a:solidFill>
          <a:latin typeface="Calibri" pitchFamily="-112" charset="0"/>
        </a:defRPr>
      </a:lvl8pPr>
      <a:lvl9pPr marL="1828800" algn="ctr" rtl="0" fontAlgn="base">
        <a:spcBef>
          <a:spcPct val="0"/>
        </a:spcBef>
        <a:spcAft>
          <a:spcPct val="0"/>
        </a:spcAft>
        <a:defRPr sz="4400">
          <a:solidFill>
            <a:schemeClr val="tx1"/>
          </a:solidFill>
          <a:latin typeface="Calibri" pitchFamily="-112"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pitchFamily="27" charset="-128"/>
          <a:cs typeface="ＭＳ Ｐゴシック" pitchFamily="27" charset="-128"/>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pitchFamily="27"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pitchFamily="27"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27"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27"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6.tif"/><Relationship Id="rId5" Type="http://schemas.openxmlformats.org/officeDocument/2006/relationships/image" Target="../media/image15.tif"/><Relationship Id="rId4" Type="http://schemas.openxmlformats.org/officeDocument/2006/relationships/image" Target="../media/image14.tif"/></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0.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4.png"/><Relationship Id="rId7" Type="http://schemas.openxmlformats.org/officeDocument/2006/relationships/diagramLayout" Target="../diagrams/layout7.xml"/><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36.emf"/><Relationship Id="rId10" Type="http://schemas.microsoft.com/office/2007/relationships/diagramDrawing" Target="../diagrams/drawing7.xml"/><Relationship Id="rId4" Type="http://schemas.openxmlformats.org/officeDocument/2006/relationships/image" Target="../media/image35.png"/><Relationship Id="rId9" Type="http://schemas.openxmlformats.org/officeDocument/2006/relationships/diagramColors" Target="../diagrams/colors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tif"/></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2DAD74-242B-1446-A3AF-3A5D30DB1DEF}"/>
              </a:ext>
            </a:extLst>
          </p:cNvPr>
          <p:cNvSpPr>
            <a:spLocks noGrp="1"/>
          </p:cNvSpPr>
          <p:nvPr>
            <p:ph type="sldNum" sz="quarter" idx="12"/>
          </p:nvPr>
        </p:nvSpPr>
        <p:spPr/>
        <p:txBody>
          <a:bodyPr/>
          <a:lstStyle/>
          <a:p>
            <a:fld id="{7F4CE52D-919B-4531-AAF2-FDD7B1D762FA}" type="slidenum">
              <a:rPr lang="en-US" smtClean="0"/>
              <a:pPr/>
              <a:t>1</a:t>
            </a:fld>
            <a:endParaRPr lang="en-US"/>
          </a:p>
        </p:txBody>
      </p:sp>
      <p:sp>
        <p:nvSpPr>
          <p:cNvPr id="6" name="Subtitle 5">
            <a:extLst>
              <a:ext uri="{FF2B5EF4-FFF2-40B4-BE49-F238E27FC236}">
                <a16:creationId xmlns:a16="http://schemas.microsoft.com/office/drawing/2014/main" id="{6DB9037D-3D88-54A9-1812-E1AC545202BE}"/>
              </a:ext>
            </a:extLst>
          </p:cNvPr>
          <p:cNvSpPr>
            <a:spLocks noGrp="1"/>
          </p:cNvSpPr>
          <p:nvPr>
            <p:ph type="subTitle" idx="1"/>
          </p:nvPr>
        </p:nvSpPr>
        <p:spPr>
          <a:xfrm>
            <a:off x="1033681" y="3600450"/>
            <a:ext cx="10222160" cy="2132805"/>
          </a:xfrm>
        </p:spPr>
        <p:txBody>
          <a:bodyPr/>
          <a:lstStyle/>
          <a:p>
            <a:r>
              <a:rPr lang="en-GB" dirty="0"/>
              <a:t>Kieran Lynch, Philipp Frankel, Mia Maric, Christopher Race, Matt Topping, Christopher Daniel, Aidan Cole-Baker, and Joseph Robson</a:t>
            </a:r>
          </a:p>
          <a:p>
            <a:r>
              <a:rPr lang="en-GB" dirty="0"/>
              <a:t>April 2025</a:t>
            </a:r>
          </a:p>
        </p:txBody>
      </p:sp>
      <p:sp>
        <p:nvSpPr>
          <p:cNvPr id="8" name="Title 7">
            <a:extLst>
              <a:ext uri="{FF2B5EF4-FFF2-40B4-BE49-F238E27FC236}">
                <a16:creationId xmlns:a16="http://schemas.microsoft.com/office/drawing/2014/main" id="{566074DF-4177-6D4E-4CDF-503EC5CD44A8}"/>
              </a:ext>
            </a:extLst>
          </p:cNvPr>
          <p:cNvSpPr>
            <a:spLocks noGrp="1"/>
          </p:cNvSpPr>
          <p:nvPr>
            <p:ph type="ctrTitle"/>
          </p:nvPr>
        </p:nvSpPr>
        <p:spPr/>
        <p:txBody>
          <a:bodyPr/>
          <a:lstStyle/>
          <a:p>
            <a:r>
              <a:rPr lang="en-GB" dirty="0"/>
              <a:t>In-service Simulation of Second Phase Particle Evolution in Zircaloys</a:t>
            </a:r>
          </a:p>
        </p:txBody>
      </p:sp>
    </p:spTree>
    <p:extLst>
      <p:ext uri="{BB962C8B-B14F-4D97-AF65-F5344CB8AC3E}">
        <p14:creationId xmlns:p14="http://schemas.microsoft.com/office/powerpoint/2010/main" val="82528102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8FE0F-87C8-6C0E-CC8A-C72FCE56F8BA}"/>
              </a:ext>
            </a:extLst>
          </p:cNvPr>
          <p:cNvSpPr>
            <a:spLocks noGrp="1"/>
          </p:cNvSpPr>
          <p:nvPr>
            <p:ph type="title"/>
          </p:nvPr>
        </p:nvSpPr>
        <p:spPr/>
        <p:txBody>
          <a:bodyPr/>
          <a:lstStyle/>
          <a:p>
            <a:r>
              <a:rPr lang="en-GB" dirty="0"/>
              <a:t>Overview</a:t>
            </a:r>
          </a:p>
        </p:txBody>
      </p:sp>
      <p:sp>
        <p:nvSpPr>
          <p:cNvPr id="4" name="Slide Number Placeholder 3">
            <a:extLst>
              <a:ext uri="{FF2B5EF4-FFF2-40B4-BE49-F238E27FC236}">
                <a16:creationId xmlns:a16="http://schemas.microsoft.com/office/drawing/2014/main" id="{D6E1AD99-D648-577B-904A-4CDFEA7BEA1E}"/>
              </a:ext>
            </a:extLst>
          </p:cNvPr>
          <p:cNvSpPr>
            <a:spLocks noGrp="1"/>
          </p:cNvSpPr>
          <p:nvPr>
            <p:ph type="sldNum" sz="quarter" idx="12"/>
          </p:nvPr>
        </p:nvSpPr>
        <p:spPr/>
        <p:txBody>
          <a:bodyPr/>
          <a:lstStyle/>
          <a:p>
            <a:fld id="{7F4CE52D-919B-4531-AAF2-FDD7B1D762FA}" type="slidenum">
              <a:rPr lang="en-US" smtClean="0"/>
              <a:pPr/>
              <a:t>2</a:t>
            </a:fld>
            <a:endParaRPr lang="en-US"/>
          </a:p>
        </p:txBody>
      </p:sp>
      <p:grpSp>
        <p:nvGrpSpPr>
          <p:cNvPr id="7" name="Group 6">
            <a:extLst>
              <a:ext uri="{FF2B5EF4-FFF2-40B4-BE49-F238E27FC236}">
                <a16:creationId xmlns:a16="http://schemas.microsoft.com/office/drawing/2014/main" id="{DF7385D1-6D44-D2A3-B9DD-F4119F3E430D}"/>
              </a:ext>
            </a:extLst>
          </p:cNvPr>
          <p:cNvGrpSpPr/>
          <p:nvPr/>
        </p:nvGrpSpPr>
        <p:grpSpPr>
          <a:xfrm>
            <a:off x="522281" y="1086772"/>
            <a:ext cx="11669719" cy="5114860"/>
            <a:chOff x="551384" y="764704"/>
            <a:chExt cx="11161240" cy="5409916"/>
          </a:xfrm>
        </p:grpSpPr>
        <p:graphicFrame>
          <p:nvGraphicFramePr>
            <p:cNvPr id="8" name="Diagram 7">
              <a:extLst>
                <a:ext uri="{FF2B5EF4-FFF2-40B4-BE49-F238E27FC236}">
                  <a16:creationId xmlns:a16="http://schemas.microsoft.com/office/drawing/2014/main" id="{59D3AC93-AB31-7EC6-AAE9-8BD90530728A}"/>
                </a:ext>
              </a:extLst>
            </p:cNvPr>
            <p:cNvGraphicFramePr/>
            <p:nvPr>
              <p:extLst>
                <p:ext uri="{D42A27DB-BD31-4B8C-83A1-F6EECF244321}">
                  <p14:modId xmlns:p14="http://schemas.microsoft.com/office/powerpoint/2010/main" val="1529702199"/>
                </p:ext>
              </p:extLst>
            </p:nvPr>
          </p:nvGraphicFramePr>
          <p:xfrm>
            <a:off x="551384" y="764704"/>
            <a:ext cx="11161240" cy="53736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Oval 8">
              <a:extLst>
                <a:ext uri="{FF2B5EF4-FFF2-40B4-BE49-F238E27FC236}">
                  <a16:creationId xmlns:a16="http://schemas.microsoft.com/office/drawing/2014/main" id="{AF135F1A-23DB-CAA3-1866-D816559E8BB3}"/>
                </a:ext>
              </a:extLst>
            </p:cNvPr>
            <p:cNvSpPr/>
            <p:nvPr/>
          </p:nvSpPr>
          <p:spPr>
            <a:xfrm>
              <a:off x="1040696" y="886879"/>
              <a:ext cx="2100315" cy="2322679"/>
            </a:xfrm>
            <a:prstGeom prst="ellipse">
              <a:avLst/>
            </a:prstGeom>
          </p:spPr>
          <p:style>
            <a:lnRef idx="2">
              <a:schemeClr val="lt1">
                <a:hueOff val="0"/>
                <a:satOff val="0"/>
                <a:lumOff val="0"/>
                <a:alphaOff val="0"/>
              </a:schemeClr>
            </a:lnRef>
            <a:fillRef idx="1">
              <a:schemeClr val="accent4">
                <a:tint val="50000"/>
                <a:hueOff val="0"/>
                <a:satOff val="0"/>
                <a:lumOff val="0"/>
                <a:alphaOff val="0"/>
              </a:schemeClr>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pPr algn="ctr"/>
              <a:r>
                <a:rPr lang="en-GB" sz="8800" dirty="0"/>
                <a:t>1</a:t>
              </a:r>
            </a:p>
          </p:txBody>
        </p:sp>
        <p:sp>
          <p:nvSpPr>
            <p:cNvPr id="11" name="Oval 10">
              <a:extLst>
                <a:ext uri="{FF2B5EF4-FFF2-40B4-BE49-F238E27FC236}">
                  <a16:creationId xmlns:a16="http://schemas.microsoft.com/office/drawing/2014/main" id="{D1CCEEBF-0D98-1B0E-3B6F-DAB2DA19BE7E}"/>
                </a:ext>
              </a:extLst>
            </p:cNvPr>
            <p:cNvSpPr/>
            <p:nvPr/>
          </p:nvSpPr>
          <p:spPr>
            <a:xfrm>
              <a:off x="1050908" y="3851942"/>
              <a:ext cx="2100315" cy="2322678"/>
            </a:xfrm>
            <a:prstGeom prst="ellipse">
              <a:avLst/>
            </a:prstGeom>
          </p:spPr>
          <p:style>
            <a:lnRef idx="2">
              <a:schemeClr val="lt1">
                <a:hueOff val="0"/>
                <a:satOff val="0"/>
                <a:lumOff val="0"/>
                <a:alphaOff val="0"/>
              </a:schemeClr>
            </a:lnRef>
            <a:fillRef idx="1">
              <a:schemeClr val="accent4">
                <a:tint val="50000"/>
                <a:hueOff val="-3981281"/>
                <a:satOff val="22610"/>
                <a:lumOff val="1795"/>
                <a:alphaOff val="0"/>
              </a:schemeClr>
            </a:fillRef>
            <a:effectRef idx="0">
              <a:schemeClr val="accent4">
                <a:tint val="50000"/>
                <a:hueOff val="-3981281"/>
                <a:satOff val="22610"/>
                <a:lumOff val="1795"/>
                <a:alphaOff val="0"/>
              </a:schemeClr>
            </a:effectRef>
            <a:fontRef idx="minor">
              <a:schemeClr val="lt1">
                <a:hueOff val="0"/>
                <a:satOff val="0"/>
                <a:lumOff val="0"/>
                <a:alphaOff val="0"/>
              </a:schemeClr>
            </a:fontRef>
          </p:style>
          <p:txBody>
            <a:bodyPr/>
            <a:lstStyle/>
            <a:p>
              <a:pPr algn="ctr"/>
              <a:r>
                <a:rPr lang="en-GB" sz="8800" dirty="0"/>
                <a:t>2</a:t>
              </a:r>
            </a:p>
          </p:txBody>
        </p:sp>
      </p:grpSp>
    </p:spTree>
    <p:extLst>
      <p:ext uri="{BB962C8B-B14F-4D97-AF65-F5344CB8AC3E}">
        <p14:creationId xmlns:p14="http://schemas.microsoft.com/office/powerpoint/2010/main" val="346420640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3F660F-06F6-298E-05B6-2F8F1C0414B2}"/>
              </a:ext>
            </a:extLst>
          </p:cNvPr>
          <p:cNvSpPr>
            <a:spLocks noGrp="1"/>
          </p:cNvSpPr>
          <p:nvPr>
            <p:ph type="sldNum" sz="quarter" idx="12"/>
          </p:nvPr>
        </p:nvSpPr>
        <p:spPr/>
        <p:txBody>
          <a:bodyPr/>
          <a:lstStyle/>
          <a:p>
            <a:fld id="{7F4CE52D-919B-4531-AAF2-FDD7B1D762FA}" type="slidenum">
              <a:rPr lang="en-US" smtClean="0"/>
              <a:pPr/>
              <a:t>3</a:t>
            </a:fld>
            <a:endParaRPr lang="en-US"/>
          </a:p>
        </p:txBody>
      </p:sp>
      <p:grpSp>
        <p:nvGrpSpPr>
          <p:cNvPr id="5" name="Group 4">
            <a:extLst>
              <a:ext uri="{FF2B5EF4-FFF2-40B4-BE49-F238E27FC236}">
                <a16:creationId xmlns:a16="http://schemas.microsoft.com/office/drawing/2014/main" id="{E2513D7F-77EF-1FE2-44B4-2423634EAA49}"/>
              </a:ext>
            </a:extLst>
          </p:cNvPr>
          <p:cNvGrpSpPr/>
          <p:nvPr/>
        </p:nvGrpSpPr>
        <p:grpSpPr>
          <a:xfrm>
            <a:off x="446114" y="1700808"/>
            <a:ext cx="11745886" cy="3340265"/>
            <a:chOff x="519688" y="764704"/>
            <a:chExt cx="11192936" cy="5373629"/>
          </a:xfrm>
        </p:grpSpPr>
        <p:graphicFrame>
          <p:nvGraphicFramePr>
            <p:cNvPr id="6" name="Diagram 5">
              <a:extLst>
                <a:ext uri="{FF2B5EF4-FFF2-40B4-BE49-F238E27FC236}">
                  <a16:creationId xmlns:a16="http://schemas.microsoft.com/office/drawing/2014/main" id="{005102D5-B005-74D5-740D-A39BF3C5CBB4}"/>
                </a:ext>
              </a:extLst>
            </p:cNvPr>
            <p:cNvGraphicFramePr/>
            <p:nvPr>
              <p:extLst>
                <p:ext uri="{D42A27DB-BD31-4B8C-83A1-F6EECF244321}">
                  <p14:modId xmlns:p14="http://schemas.microsoft.com/office/powerpoint/2010/main" val="3074635318"/>
                </p:ext>
              </p:extLst>
            </p:nvPr>
          </p:nvGraphicFramePr>
          <p:xfrm>
            <a:off x="551384" y="764704"/>
            <a:ext cx="11161240" cy="53736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val 6">
              <a:extLst>
                <a:ext uri="{FF2B5EF4-FFF2-40B4-BE49-F238E27FC236}">
                  <a16:creationId xmlns:a16="http://schemas.microsoft.com/office/drawing/2014/main" id="{704AB72F-13D9-7F11-C13B-991BE7611B27}"/>
                </a:ext>
              </a:extLst>
            </p:cNvPr>
            <p:cNvSpPr/>
            <p:nvPr/>
          </p:nvSpPr>
          <p:spPr>
            <a:xfrm>
              <a:off x="519688" y="1923321"/>
              <a:ext cx="2058316" cy="3474886"/>
            </a:xfrm>
            <a:prstGeom prst="ellipse">
              <a:avLst/>
            </a:prstGeom>
          </p:spPr>
          <p:style>
            <a:lnRef idx="2">
              <a:schemeClr val="lt1">
                <a:hueOff val="0"/>
                <a:satOff val="0"/>
                <a:lumOff val="0"/>
                <a:alphaOff val="0"/>
              </a:schemeClr>
            </a:lnRef>
            <a:fillRef idx="1">
              <a:schemeClr val="accent4">
                <a:tint val="50000"/>
                <a:hueOff val="0"/>
                <a:satOff val="0"/>
                <a:lumOff val="0"/>
                <a:alphaOff val="0"/>
              </a:schemeClr>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pPr algn="ctr"/>
              <a:r>
                <a:rPr lang="en-GB" sz="8800" dirty="0"/>
                <a:t>1</a:t>
              </a:r>
            </a:p>
          </p:txBody>
        </p:sp>
      </p:grpSp>
    </p:spTree>
    <p:extLst>
      <p:ext uri="{BB962C8B-B14F-4D97-AF65-F5344CB8AC3E}">
        <p14:creationId xmlns:p14="http://schemas.microsoft.com/office/powerpoint/2010/main" val="62181169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SPPs in Zircaloy</a:t>
            </a:r>
          </a:p>
        </p:txBody>
      </p:sp>
      <p:sp>
        <p:nvSpPr>
          <p:cNvPr id="4" name="Slide Number Placeholder 3"/>
          <p:cNvSpPr>
            <a:spLocks noGrp="1"/>
          </p:cNvSpPr>
          <p:nvPr>
            <p:ph type="sldNum" sz="quarter" idx="12"/>
          </p:nvPr>
        </p:nvSpPr>
        <p:spPr/>
        <p:txBody>
          <a:bodyPr/>
          <a:lstStyle/>
          <a:p>
            <a:fld id="{7F4CE52D-919B-4531-AAF2-FDD7B1D762FA}" type="slidenum">
              <a:rPr lang="en-US" smtClean="0"/>
              <a:pPr/>
              <a:t>4</a:t>
            </a:fld>
            <a:endParaRPr lang="en-US"/>
          </a:p>
        </p:txBody>
      </p:sp>
      <p:grpSp>
        <p:nvGrpSpPr>
          <p:cNvPr id="5" name="Group 4"/>
          <p:cNvGrpSpPr/>
          <p:nvPr/>
        </p:nvGrpSpPr>
        <p:grpSpPr>
          <a:xfrm>
            <a:off x="1199456" y="3070280"/>
            <a:ext cx="1472056" cy="2158415"/>
            <a:chOff x="1127448" y="2060848"/>
            <a:chExt cx="1472056" cy="2158415"/>
          </a:xfrm>
        </p:grpSpPr>
        <p:pic>
          <p:nvPicPr>
            <p:cNvPr id="6" name="Picture 5"/>
            <p:cNvPicPr>
              <a:picLocks noChangeAspect="1"/>
            </p:cNvPicPr>
            <p:nvPr/>
          </p:nvPicPr>
          <p:blipFill>
            <a:blip r:embed="rId2"/>
            <a:stretch>
              <a:fillRect/>
            </a:stretch>
          </p:blipFill>
          <p:spPr>
            <a:xfrm>
              <a:off x="1127448" y="2060848"/>
              <a:ext cx="1419048" cy="1704762"/>
            </a:xfrm>
            <a:prstGeom prst="rect">
              <a:avLst/>
            </a:prstGeom>
          </p:spPr>
        </p:pic>
        <p:sp>
          <p:nvSpPr>
            <p:cNvPr id="7" name="TextBox 6"/>
            <p:cNvSpPr txBox="1"/>
            <p:nvPr/>
          </p:nvSpPr>
          <p:spPr>
            <a:xfrm>
              <a:off x="1159344" y="3757598"/>
              <a:ext cx="1440160" cy="461665"/>
            </a:xfrm>
            <a:prstGeom prst="rect">
              <a:avLst/>
            </a:prstGeom>
            <a:noFill/>
          </p:spPr>
          <p:txBody>
            <a:bodyPr wrap="square" rtlCol="0">
              <a:spAutoFit/>
            </a:bodyPr>
            <a:lstStyle/>
            <a:p>
              <a:pPr algn="ctr"/>
              <a:r>
                <a:rPr lang="en-GB" sz="1200" dirty="0"/>
                <a:t>C14 Laves phase</a:t>
              </a:r>
            </a:p>
            <a:p>
              <a:pPr algn="ctr"/>
              <a:r>
                <a:rPr lang="en-GB" sz="1200" dirty="0"/>
                <a:t>Zr(Fe,Cr)</a:t>
              </a:r>
              <a:r>
                <a:rPr lang="en-GB" sz="1200" baseline="-25000" dirty="0"/>
                <a:t>2</a:t>
              </a:r>
              <a:endParaRPr lang="en-GB" sz="1200" dirty="0"/>
            </a:p>
          </p:txBody>
        </p:sp>
      </p:grpSp>
      <p:grpSp>
        <p:nvGrpSpPr>
          <p:cNvPr id="8" name="Group 7"/>
          <p:cNvGrpSpPr/>
          <p:nvPr/>
        </p:nvGrpSpPr>
        <p:grpSpPr>
          <a:xfrm>
            <a:off x="3272952" y="3149566"/>
            <a:ext cx="1761905" cy="2079129"/>
            <a:chOff x="3071664" y="2148146"/>
            <a:chExt cx="1761905" cy="2079129"/>
          </a:xfrm>
        </p:grpSpPr>
        <p:pic>
          <p:nvPicPr>
            <p:cNvPr id="9" name="Picture 8"/>
            <p:cNvPicPr>
              <a:picLocks noChangeAspect="1"/>
            </p:cNvPicPr>
            <p:nvPr/>
          </p:nvPicPr>
          <p:blipFill>
            <a:blip r:embed="rId3"/>
            <a:stretch>
              <a:fillRect/>
            </a:stretch>
          </p:blipFill>
          <p:spPr>
            <a:xfrm>
              <a:off x="3071664" y="2148146"/>
              <a:ext cx="1761905" cy="1533333"/>
            </a:xfrm>
            <a:prstGeom prst="rect">
              <a:avLst/>
            </a:prstGeom>
          </p:spPr>
        </p:pic>
        <p:sp>
          <p:nvSpPr>
            <p:cNvPr id="10" name="TextBox 9"/>
            <p:cNvSpPr txBox="1"/>
            <p:nvPr/>
          </p:nvSpPr>
          <p:spPr>
            <a:xfrm>
              <a:off x="3232536" y="3765610"/>
              <a:ext cx="1440160" cy="461665"/>
            </a:xfrm>
            <a:prstGeom prst="rect">
              <a:avLst/>
            </a:prstGeom>
            <a:noFill/>
          </p:spPr>
          <p:txBody>
            <a:bodyPr wrap="square" rtlCol="0">
              <a:spAutoFit/>
            </a:bodyPr>
            <a:lstStyle/>
            <a:p>
              <a:pPr algn="ctr"/>
              <a:r>
                <a:rPr lang="en-GB" sz="1200" dirty="0"/>
                <a:t>C15 Laves phase</a:t>
              </a:r>
            </a:p>
            <a:p>
              <a:pPr algn="ctr"/>
              <a:r>
                <a:rPr lang="en-GB" sz="1200" dirty="0"/>
                <a:t>Zr(Fe,Cr)</a:t>
              </a:r>
              <a:r>
                <a:rPr lang="en-GB" sz="1200" baseline="-25000" dirty="0"/>
                <a:t>2</a:t>
              </a:r>
              <a:r>
                <a:rPr lang="en-GB" sz="1200" baseline="30000" dirty="0"/>
                <a:t>[1]</a:t>
              </a:r>
              <a:endParaRPr lang="en-GB" sz="1200" dirty="0"/>
            </a:p>
          </p:txBody>
        </p:sp>
      </p:grpSp>
      <p:sp>
        <p:nvSpPr>
          <p:cNvPr id="11" name="TextBox 10"/>
          <p:cNvSpPr txBox="1"/>
          <p:nvPr/>
        </p:nvSpPr>
        <p:spPr>
          <a:xfrm>
            <a:off x="957912" y="5025100"/>
            <a:ext cx="4630079" cy="830997"/>
          </a:xfrm>
          <a:prstGeom prst="rect">
            <a:avLst/>
          </a:prstGeom>
          <a:noFill/>
        </p:spPr>
        <p:txBody>
          <a:bodyPr wrap="square" rtlCol="0">
            <a:spAutoFit/>
          </a:bodyPr>
          <a:lstStyle/>
          <a:p>
            <a:pPr algn="ctr"/>
            <a:endParaRPr lang="en-GB" sz="1600" dirty="0"/>
          </a:p>
          <a:p>
            <a:pPr algn="ctr"/>
            <a:r>
              <a:rPr lang="en-GB" sz="1600" dirty="0"/>
              <a:t>Hexagonal C14 phase is more commonly observed in Zircaloy-2 and -4, although both can be present.</a:t>
            </a:r>
          </a:p>
        </p:txBody>
      </p:sp>
      <p:graphicFrame>
        <p:nvGraphicFramePr>
          <p:cNvPr id="12" name="Table 11"/>
          <p:cNvGraphicFramePr>
            <a:graphicFrameLocks noGrp="1"/>
          </p:cNvGraphicFramePr>
          <p:nvPr>
            <p:extLst>
              <p:ext uri="{D42A27DB-BD31-4B8C-83A1-F6EECF244321}">
                <p14:modId xmlns:p14="http://schemas.microsoft.com/office/powerpoint/2010/main" val="3111153264"/>
              </p:ext>
            </p:extLst>
          </p:nvPr>
        </p:nvGraphicFramePr>
        <p:xfrm>
          <a:off x="1343472" y="1370773"/>
          <a:ext cx="9505056" cy="1112520"/>
        </p:xfrm>
        <a:graphic>
          <a:graphicData uri="http://schemas.openxmlformats.org/drawingml/2006/table">
            <a:tbl>
              <a:tblPr firstRow="1" bandRow="1">
                <a:tableStyleId>{5C22544A-7EE6-4342-B048-85BDC9FD1C3A}</a:tableStyleId>
              </a:tblPr>
              <a:tblGrid>
                <a:gridCol w="1584176">
                  <a:extLst>
                    <a:ext uri="{9D8B030D-6E8A-4147-A177-3AD203B41FA5}">
                      <a16:colId xmlns:a16="http://schemas.microsoft.com/office/drawing/2014/main" val="132649459"/>
                    </a:ext>
                  </a:extLst>
                </a:gridCol>
                <a:gridCol w="1584176">
                  <a:extLst>
                    <a:ext uri="{9D8B030D-6E8A-4147-A177-3AD203B41FA5}">
                      <a16:colId xmlns:a16="http://schemas.microsoft.com/office/drawing/2014/main" val="2659048916"/>
                    </a:ext>
                  </a:extLst>
                </a:gridCol>
                <a:gridCol w="1584176">
                  <a:extLst>
                    <a:ext uri="{9D8B030D-6E8A-4147-A177-3AD203B41FA5}">
                      <a16:colId xmlns:a16="http://schemas.microsoft.com/office/drawing/2014/main" val="2539682288"/>
                    </a:ext>
                  </a:extLst>
                </a:gridCol>
                <a:gridCol w="1584176">
                  <a:extLst>
                    <a:ext uri="{9D8B030D-6E8A-4147-A177-3AD203B41FA5}">
                      <a16:colId xmlns:a16="http://schemas.microsoft.com/office/drawing/2014/main" val="2182638239"/>
                    </a:ext>
                  </a:extLst>
                </a:gridCol>
                <a:gridCol w="1584176">
                  <a:extLst>
                    <a:ext uri="{9D8B030D-6E8A-4147-A177-3AD203B41FA5}">
                      <a16:colId xmlns:a16="http://schemas.microsoft.com/office/drawing/2014/main" val="2487008520"/>
                    </a:ext>
                  </a:extLst>
                </a:gridCol>
                <a:gridCol w="1584176">
                  <a:extLst>
                    <a:ext uri="{9D8B030D-6E8A-4147-A177-3AD203B41FA5}">
                      <a16:colId xmlns:a16="http://schemas.microsoft.com/office/drawing/2014/main" val="3243609298"/>
                    </a:ext>
                  </a:extLst>
                </a:gridCol>
              </a:tblGrid>
              <a:tr h="370840">
                <a:tc>
                  <a:txBody>
                    <a:bodyPr/>
                    <a:lstStyle/>
                    <a:p>
                      <a:endParaRPr lang="en-GB" sz="1400" dirty="0"/>
                    </a:p>
                  </a:txBody>
                  <a:tcPr/>
                </a:tc>
                <a:tc>
                  <a:txBody>
                    <a:bodyPr/>
                    <a:lstStyle/>
                    <a:p>
                      <a:r>
                        <a:rPr lang="en-GB" sz="1400" dirty="0"/>
                        <a:t>Zr</a:t>
                      </a:r>
                    </a:p>
                  </a:txBody>
                  <a:tcPr/>
                </a:tc>
                <a:tc>
                  <a:txBody>
                    <a:bodyPr/>
                    <a:lstStyle/>
                    <a:p>
                      <a:r>
                        <a:rPr lang="en-GB" sz="1400" dirty="0"/>
                        <a:t>Sn</a:t>
                      </a:r>
                    </a:p>
                  </a:txBody>
                  <a:tcPr/>
                </a:tc>
                <a:tc>
                  <a:txBody>
                    <a:bodyPr/>
                    <a:lstStyle/>
                    <a:p>
                      <a:r>
                        <a:rPr lang="en-GB" sz="1400" dirty="0"/>
                        <a:t>Fe</a:t>
                      </a:r>
                    </a:p>
                  </a:txBody>
                  <a:tcPr/>
                </a:tc>
                <a:tc>
                  <a:txBody>
                    <a:bodyPr/>
                    <a:lstStyle/>
                    <a:p>
                      <a:r>
                        <a:rPr lang="en-GB" sz="1400" dirty="0"/>
                        <a:t>Cr</a:t>
                      </a:r>
                    </a:p>
                  </a:txBody>
                  <a:tcPr/>
                </a:tc>
                <a:tc>
                  <a:txBody>
                    <a:bodyPr/>
                    <a:lstStyle/>
                    <a:p>
                      <a:r>
                        <a:rPr lang="en-GB" sz="1400" dirty="0"/>
                        <a:t>Ni</a:t>
                      </a:r>
                    </a:p>
                  </a:txBody>
                  <a:tcPr/>
                </a:tc>
                <a:extLst>
                  <a:ext uri="{0D108BD9-81ED-4DB2-BD59-A6C34878D82A}">
                    <a16:rowId xmlns:a16="http://schemas.microsoft.com/office/drawing/2014/main" val="549015557"/>
                  </a:ext>
                </a:extLst>
              </a:tr>
              <a:tr h="370840">
                <a:tc>
                  <a:txBody>
                    <a:bodyPr/>
                    <a:lstStyle/>
                    <a:p>
                      <a:r>
                        <a:rPr lang="en-GB" sz="1400" dirty="0"/>
                        <a:t>Zircaloy-2 (wt. %)</a:t>
                      </a:r>
                    </a:p>
                  </a:txBody>
                  <a:tcPr/>
                </a:tc>
                <a:tc>
                  <a:txBody>
                    <a:bodyPr/>
                    <a:lstStyle/>
                    <a:p>
                      <a:r>
                        <a:rPr lang="en-GB" sz="1400" dirty="0"/>
                        <a:t>Balance</a:t>
                      </a:r>
                    </a:p>
                  </a:txBody>
                  <a:tcPr/>
                </a:tc>
                <a:tc>
                  <a:txBody>
                    <a:bodyPr/>
                    <a:lstStyle/>
                    <a:p>
                      <a:r>
                        <a:rPr lang="en-GB" sz="1400" dirty="0"/>
                        <a:t>1.5</a:t>
                      </a:r>
                    </a:p>
                  </a:txBody>
                  <a:tcPr/>
                </a:tc>
                <a:tc>
                  <a:txBody>
                    <a:bodyPr/>
                    <a:lstStyle/>
                    <a:p>
                      <a:r>
                        <a:rPr lang="en-GB" sz="1400" dirty="0"/>
                        <a:t>0.15</a:t>
                      </a:r>
                    </a:p>
                  </a:txBody>
                  <a:tcPr/>
                </a:tc>
                <a:tc>
                  <a:txBody>
                    <a:bodyPr/>
                    <a:lstStyle/>
                    <a:p>
                      <a:r>
                        <a:rPr lang="en-GB" sz="1400" dirty="0"/>
                        <a:t>0.1</a:t>
                      </a:r>
                    </a:p>
                  </a:txBody>
                  <a:tcPr/>
                </a:tc>
                <a:tc>
                  <a:txBody>
                    <a:bodyPr/>
                    <a:lstStyle/>
                    <a:p>
                      <a:r>
                        <a:rPr lang="en-GB" sz="1400" dirty="0"/>
                        <a:t>0.05</a:t>
                      </a:r>
                    </a:p>
                  </a:txBody>
                  <a:tcPr/>
                </a:tc>
                <a:extLst>
                  <a:ext uri="{0D108BD9-81ED-4DB2-BD59-A6C34878D82A}">
                    <a16:rowId xmlns:a16="http://schemas.microsoft.com/office/drawing/2014/main" val="1717843971"/>
                  </a:ext>
                </a:extLst>
              </a:tr>
              <a:tr h="370840">
                <a:tc>
                  <a:txBody>
                    <a:bodyPr/>
                    <a:lstStyle/>
                    <a:p>
                      <a:r>
                        <a:rPr lang="en-GB" sz="1400" dirty="0"/>
                        <a:t>Zircaloy-4 (wt. %)</a:t>
                      </a:r>
                    </a:p>
                  </a:txBody>
                  <a:tcPr/>
                </a:tc>
                <a:tc>
                  <a:txBody>
                    <a:bodyPr/>
                    <a:lstStyle/>
                    <a:p>
                      <a:r>
                        <a:rPr lang="en-GB" sz="1400" dirty="0"/>
                        <a:t>Balance</a:t>
                      </a:r>
                    </a:p>
                  </a:txBody>
                  <a:tcPr/>
                </a:tc>
                <a:tc>
                  <a:txBody>
                    <a:bodyPr/>
                    <a:lstStyle/>
                    <a:p>
                      <a:r>
                        <a:rPr lang="en-GB" sz="1400" dirty="0"/>
                        <a:t>1.5</a:t>
                      </a:r>
                    </a:p>
                  </a:txBody>
                  <a:tcPr/>
                </a:tc>
                <a:tc>
                  <a:txBody>
                    <a:bodyPr/>
                    <a:lstStyle/>
                    <a:p>
                      <a:r>
                        <a:rPr lang="en-GB" sz="1400" dirty="0"/>
                        <a:t>0.21</a:t>
                      </a:r>
                    </a:p>
                  </a:txBody>
                  <a:tcPr/>
                </a:tc>
                <a:tc>
                  <a:txBody>
                    <a:bodyPr/>
                    <a:lstStyle/>
                    <a:p>
                      <a:r>
                        <a:rPr lang="en-GB" sz="1400" dirty="0"/>
                        <a:t>0.1</a:t>
                      </a:r>
                    </a:p>
                  </a:txBody>
                  <a:tcPr/>
                </a:tc>
                <a:tc>
                  <a:txBody>
                    <a:bodyPr/>
                    <a:lstStyle/>
                    <a:p>
                      <a:r>
                        <a:rPr lang="en-GB" sz="1400" dirty="0"/>
                        <a:t>/</a:t>
                      </a:r>
                    </a:p>
                  </a:txBody>
                  <a:tcPr/>
                </a:tc>
                <a:extLst>
                  <a:ext uri="{0D108BD9-81ED-4DB2-BD59-A6C34878D82A}">
                    <a16:rowId xmlns:a16="http://schemas.microsoft.com/office/drawing/2014/main" val="2083640719"/>
                  </a:ext>
                </a:extLst>
              </a:tr>
            </a:tbl>
          </a:graphicData>
        </a:graphic>
      </p:graphicFrame>
      <p:pic>
        <p:nvPicPr>
          <p:cNvPr id="13" name="Picture 12"/>
          <p:cNvPicPr>
            <a:picLocks noChangeAspect="1"/>
          </p:cNvPicPr>
          <p:nvPr/>
        </p:nvPicPr>
        <p:blipFill>
          <a:blip r:embed="rId4"/>
          <a:stretch>
            <a:fillRect/>
          </a:stretch>
        </p:blipFill>
        <p:spPr>
          <a:xfrm>
            <a:off x="6788955" y="3652499"/>
            <a:ext cx="1828031" cy="1906939"/>
          </a:xfrm>
          <a:prstGeom prst="rect">
            <a:avLst/>
          </a:prstGeom>
        </p:spPr>
      </p:pic>
      <p:sp>
        <p:nvSpPr>
          <p:cNvPr id="14" name="TextBox 13"/>
          <p:cNvSpPr txBox="1"/>
          <p:nvPr/>
        </p:nvSpPr>
        <p:spPr>
          <a:xfrm>
            <a:off x="8680583" y="4192087"/>
            <a:ext cx="2939737" cy="584775"/>
          </a:xfrm>
          <a:prstGeom prst="rect">
            <a:avLst/>
          </a:prstGeom>
          <a:noFill/>
        </p:spPr>
        <p:txBody>
          <a:bodyPr wrap="square" rtlCol="0">
            <a:spAutoFit/>
          </a:bodyPr>
          <a:lstStyle/>
          <a:p>
            <a:pPr algn="ctr"/>
            <a:r>
              <a:rPr lang="en-GB" sz="1600" dirty="0"/>
              <a:t>BCT Zr</a:t>
            </a:r>
            <a:r>
              <a:rPr lang="en-GB" sz="1600" baseline="-25000" dirty="0"/>
              <a:t>2</a:t>
            </a:r>
            <a:r>
              <a:rPr lang="en-GB" sz="1600" dirty="0"/>
              <a:t>(Fe,Ni) is only present in Zircaloy-2 </a:t>
            </a:r>
            <a:r>
              <a:rPr lang="en-GB" sz="1600" baseline="30000" dirty="0"/>
              <a:t>[2]</a:t>
            </a:r>
            <a:r>
              <a:rPr lang="en-GB" sz="1600" dirty="0"/>
              <a:t>.</a:t>
            </a:r>
          </a:p>
        </p:txBody>
      </p:sp>
      <p:sp>
        <p:nvSpPr>
          <p:cNvPr id="15" name="TextBox 14"/>
          <p:cNvSpPr txBox="1"/>
          <p:nvPr/>
        </p:nvSpPr>
        <p:spPr>
          <a:xfrm>
            <a:off x="5447928" y="5872065"/>
            <a:ext cx="7176120" cy="800219"/>
          </a:xfrm>
          <a:prstGeom prst="rect">
            <a:avLst/>
          </a:prstGeom>
          <a:noFill/>
        </p:spPr>
        <p:txBody>
          <a:bodyPr wrap="square" rtlCol="0">
            <a:spAutoFit/>
          </a:bodyPr>
          <a:lstStyle/>
          <a:p>
            <a:pPr marL="228600" indent="-228600">
              <a:buAutoNum type="arabicPeriod"/>
            </a:pPr>
            <a:r>
              <a:rPr lang="en-GB" sz="1100" dirty="0">
                <a:solidFill>
                  <a:schemeClr val="bg1">
                    <a:lumMod val="50000"/>
                  </a:schemeClr>
                </a:solidFill>
              </a:rPr>
              <a:t>Burr PA, Murphy ST, Lumley SC, </a:t>
            </a:r>
            <a:r>
              <a:rPr lang="en-GB" sz="1100" dirty="0" err="1">
                <a:solidFill>
                  <a:schemeClr val="bg1">
                    <a:lumMod val="50000"/>
                  </a:schemeClr>
                </a:solidFill>
              </a:rPr>
              <a:t>Wenman</a:t>
            </a:r>
            <a:r>
              <a:rPr lang="en-GB" sz="1100" dirty="0">
                <a:solidFill>
                  <a:schemeClr val="bg1">
                    <a:lumMod val="50000"/>
                  </a:schemeClr>
                </a:solidFill>
              </a:rPr>
              <a:t> MR, Grimes RW. </a:t>
            </a:r>
            <a:r>
              <a:rPr lang="en-GB" sz="1100" dirty="0" err="1">
                <a:solidFill>
                  <a:schemeClr val="bg1">
                    <a:lumMod val="50000"/>
                  </a:schemeClr>
                </a:solidFill>
              </a:rPr>
              <a:t>Corros</a:t>
            </a:r>
            <a:r>
              <a:rPr lang="en-GB" sz="1100" dirty="0">
                <a:solidFill>
                  <a:schemeClr val="bg1">
                    <a:lumMod val="50000"/>
                  </a:schemeClr>
                </a:solidFill>
              </a:rPr>
              <a:t> Sci. 2013 Apr 1;69:1–4. </a:t>
            </a:r>
          </a:p>
          <a:p>
            <a:pPr marL="228600" indent="-228600">
              <a:buAutoNum type="arabicPeriod"/>
            </a:pPr>
            <a:r>
              <a:rPr lang="en-GB" sz="1100" dirty="0">
                <a:solidFill>
                  <a:schemeClr val="bg1">
                    <a:lumMod val="50000"/>
                  </a:schemeClr>
                </a:solidFill>
              </a:rPr>
              <a:t>Shah Z. Characterizing and Modelling Precipitation in Zirconium Alloys. The University of Manchester; 2019. </a:t>
            </a:r>
          </a:p>
          <a:p>
            <a:endParaRPr lang="en-GB" dirty="0"/>
          </a:p>
        </p:txBody>
      </p:sp>
      <p:sp>
        <p:nvSpPr>
          <p:cNvPr id="3" name="Rectangle 2">
            <a:extLst>
              <a:ext uri="{FF2B5EF4-FFF2-40B4-BE49-F238E27FC236}">
                <a16:creationId xmlns:a16="http://schemas.microsoft.com/office/drawing/2014/main" id="{0595DF17-E218-A322-CC10-551EA661F41C}"/>
              </a:ext>
            </a:extLst>
          </p:cNvPr>
          <p:cNvSpPr/>
          <p:nvPr/>
        </p:nvSpPr>
        <p:spPr>
          <a:xfrm>
            <a:off x="894315" y="2825494"/>
            <a:ext cx="2105342" cy="2403201"/>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1544936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SPPs and corrosion</a:t>
            </a:r>
          </a:p>
        </p:txBody>
      </p:sp>
      <p:sp>
        <p:nvSpPr>
          <p:cNvPr id="4" name="Slide Number Placeholder 3"/>
          <p:cNvSpPr>
            <a:spLocks noGrp="1"/>
          </p:cNvSpPr>
          <p:nvPr>
            <p:ph type="sldNum" sz="quarter" idx="12"/>
          </p:nvPr>
        </p:nvSpPr>
        <p:spPr/>
        <p:txBody>
          <a:bodyPr/>
          <a:lstStyle/>
          <a:p>
            <a:fld id="{7F4CE52D-919B-4531-AAF2-FDD7B1D762FA}" type="slidenum">
              <a:rPr lang="en-US" smtClean="0"/>
              <a:pPr/>
              <a:t>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7130" y="1493528"/>
            <a:ext cx="5495925" cy="3800475"/>
          </a:xfrm>
          <a:prstGeom prst="rect">
            <a:avLst/>
          </a:prstGeom>
        </p:spPr>
      </p:pic>
      <p:sp>
        <p:nvSpPr>
          <p:cNvPr id="7" name="TextBox 6"/>
          <p:cNvSpPr txBox="1"/>
          <p:nvPr/>
        </p:nvSpPr>
        <p:spPr>
          <a:xfrm>
            <a:off x="5954904" y="2659515"/>
            <a:ext cx="1440160" cy="461665"/>
          </a:xfrm>
          <a:prstGeom prst="rect">
            <a:avLst/>
          </a:prstGeom>
          <a:noFill/>
        </p:spPr>
        <p:txBody>
          <a:bodyPr wrap="square" rtlCol="0">
            <a:spAutoFit/>
          </a:bodyPr>
          <a:lstStyle/>
          <a:p>
            <a:pPr algn="l"/>
            <a:r>
              <a:rPr lang="en-GB" dirty="0">
                <a:solidFill>
                  <a:srgbClr val="4A7EBB"/>
                </a:solidFill>
                <a:latin typeface="Calibri" panose="020F0502020204030204" pitchFamily="34" charset="0"/>
                <a:cs typeface="Calibri" panose="020F0502020204030204" pitchFamily="34" charset="0"/>
              </a:rPr>
              <a:t>Zircaloy-4</a:t>
            </a:r>
          </a:p>
        </p:txBody>
      </p:sp>
      <p:cxnSp>
        <p:nvCxnSpPr>
          <p:cNvPr id="9" name="Straight Arrow Connector 8"/>
          <p:cNvCxnSpPr>
            <a:cxnSpLocks/>
          </p:cNvCxnSpPr>
          <p:nvPr/>
        </p:nvCxnSpPr>
        <p:spPr>
          <a:xfrm>
            <a:off x="6674984" y="3121180"/>
            <a:ext cx="490146" cy="77822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9166438" y="1938229"/>
            <a:ext cx="1440160" cy="461665"/>
          </a:xfrm>
          <a:prstGeom prst="rect">
            <a:avLst/>
          </a:prstGeom>
          <a:noFill/>
        </p:spPr>
        <p:txBody>
          <a:bodyPr wrap="square" rtlCol="0">
            <a:spAutoFit/>
          </a:bodyPr>
          <a:lstStyle/>
          <a:p>
            <a:pPr algn="l"/>
            <a:r>
              <a:rPr lang="en-GB" dirty="0">
                <a:solidFill>
                  <a:srgbClr val="4A7EBB"/>
                </a:solidFill>
                <a:latin typeface="Calibri" panose="020F0502020204030204" pitchFamily="34" charset="0"/>
                <a:cs typeface="Calibri" panose="020F0502020204030204" pitchFamily="34" charset="0"/>
              </a:rPr>
              <a:t>Zircaloy-2</a:t>
            </a:r>
          </a:p>
        </p:txBody>
      </p:sp>
      <p:cxnSp>
        <p:nvCxnSpPr>
          <p:cNvPr id="11" name="Straight Arrow Connector 10"/>
          <p:cNvCxnSpPr>
            <a:cxnSpLocks/>
          </p:cNvCxnSpPr>
          <p:nvPr/>
        </p:nvCxnSpPr>
        <p:spPr>
          <a:xfrm flipH="1">
            <a:off x="9539327" y="2399894"/>
            <a:ext cx="347191" cy="98090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375921" y="5922673"/>
            <a:ext cx="6795382" cy="415498"/>
          </a:xfrm>
          <a:prstGeom prst="rect">
            <a:avLst/>
          </a:prstGeom>
          <a:noFill/>
        </p:spPr>
        <p:txBody>
          <a:bodyPr wrap="square" rtlCol="0">
            <a:spAutoFit/>
          </a:bodyPr>
          <a:lstStyle/>
          <a:p>
            <a:r>
              <a:rPr lang="en-GB" sz="1050" dirty="0" err="1">
                <a:solidFill>
                  <a:schemeClr val="bg1">
                    <a:lumMod val="50000"/>
                  </a:schemeClr>
                </a:solidFill>
              </a:rPr>
              <a:t>Garzarolli</a:t>
            </a:r>
            <a:r>
              <a:rPr lang="en-GB" sz="1050" dirty="0">
                <a:solidFill>
                  <a:schemeClr val="bg1">
                    <a:lumMod val="50000"/>
                  </a:schemeClr>
                </a:solidFill>
              </a:rPr>
              <a:t> F, Steele H. Behaviour of structural materials for fuel and control elements in light water cooled power reactors. In: Improvements in Water Reactor Fuel Technology and Utilization. Stockholm; 1986. p. 387–407. </a:t>
            </a:r>
            <a:endParaRPr lang="en-GB" sz="1050" dirty="0">
              <a:solidFill>
                <a:schemeClr val="bg1">
                  <a:lumMod val="50000"/>
                </a:schemeClr>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4C39AD33-34EC-B2F2-F733-D1678F538D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611" y="1463790"/>
            <a:ext cx="1872208" cy="1872208"/>
          </a:xfrm>
          <a:prstGeom prst="rect">
            <a:avLst/>
          </a:prstGeom>
        </p:spPr>
      </p:pic>
      <p:pic>
        <p:nvPicPr>
          <p:cNvPr id="12" name="Picture 11">
            <a:extLst>
              <a:ext uri="{FF2B5EF4-FFF2-40B4-BE49-F238E27FC236}">
                <a16:creationId xmlns:a16="http://schemas.microsoft.com/office/drawing/2014/main" id="{F1C31200-E129-6E46-2130-C090AC1B90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126" y="3543257"/>
            <a:ext cx="1872208" cy="1872208"/>
          </a:xfrm>
          <a:prstGeom prst="rect">
            <a:avLst/>
          </a:prstGeom>
        </p:spPr>
      </p:pic>
      <p:pic>
        <p:nvPicPr>
          <p:cNvPr id="13" name="Picture 12">
            <a:extLst>
              <a:ext uri="{FF2B5EF4-FFF2-40B4-BE49-F238E27FC236}">
                <a16:creationId xmlns:a16="http://schemas.microsoft.com/office/drawing/2014/main" id="{7D74F1A7-6306-B361-653C-CC5051A9B2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9993" y="1467549"/>
            <a:ext cx="1872208" cy="1872208"/>
          </a:xfrm>
          <a:prstGeom prst="rect">
            <a:avLst/>
          </a:prstGeom>
        </p:spPr>
      </p:pic>
      <p:pic>
        <p:nvPicPr>
          <p:cNvPr id="15" name="Picture 14">
            <a:extLst>
              <a:ext uri="{FF2B5EF4-FFF2-40B4-BE49-F238E27FC236}">
                <a16:creationId xmlns:a16="http://schemas.microsoft.com/office/drawing/2014/main" id="{338AE2DB-7F1A-B5D0-DDC9-66B4886564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99993" y="3541788"/>
            <a:ext cx="1872208" cy="1872208"/>
          </a:xfrm>
          <a:prstGeom prst="rect">
            <a:avLst/>
          </a:prstGeom>
        </p:spPr>
      </p:pic>
    </p:spTree>
    <p:extLst>
      <p:ext uri="{BB962C8B-B14F-4D97-AF65-F5344CB8AC3E}">
        <p14:creationId xmlns:p14="http://schemas.microsoft.com/office/powerpoint/2010/main" val="339783395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0C82A-E951-78A2-3F1F-BBB12750DD0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30A080D-CBB4-4AEB-B862-470C47D57530}"/>
              </a:ext>
            </a:extLst>
          </p:cNvPr>
          <p:cNvSpPr>
            <a:spLocks noGrp="1"/>
          </p:cNvSpPr>
          <p:nvPr>
            <p:ph type="sldNum" sz="quarter" idx="12"/>
          </p:nvPr>
        </p:nvSpPr>
        <p:spPr/>
        <p:txBody>
          <a:bodyPr/>
          <a:lstStyle/>
          <a:p>
            <a:fld id="{7F4CE52D-919B-4531-AAF2-FDD7B1D762FA}" type="slidenum">
              <a:rPr lang="en-US" smtClean="0"/>
              <a:pPr/>
              <a:t>6</a:t>
            </a:fld>
            <a:endParaRPr lang="en-US"/>
          </a:p>
        </p:txBody>
      </p:sp>
      <p:grpSp>
        <p:nvGrpSpPr>
          <p:cNvPr id="5" name="Group 4">
            <a:extLst>
              <a:ext uri="{FF2B5EF4-FFF2-40B4-BE49-F238E27FC236}">
                <a16:creationId xmlns:a16="http://schemas.microsoft.com/office/drawing/2014/main" id="{35534CC6-79F2-C90B-ED4B-C9639E3B893B}"/>
              </a:ext>
            </a:extLst>
          </p:cNvPr>
          <p:cNvGrpSpPr/>
          <p:nvPr/>
        </p:nvGrpSpPr>
        <p:grpSpPr>
          <a:xfrm>
            <a:off x="446114" y="1700808"/>
            <a:ext cx="11745886" cy="3340265"/>
            <a:chOff x="519688" y="764704"/>
            <a:chExt cx="11192936" cy="5373629"/>
          </a:xfrm>
        </p:grpSpPr>
        <p:graphicFrame>
          <p:nvGraphicFramePr>
            <p:cNvPr id="6" name="Diagram 5">
              <a:extLst>
                <a:ext uri="{FF2B5EF4-FFF2-40B4-BE49-F238E27FC236}">
                  <a16:creationId xmlns:a16="http://schemas.microsoft.com/office/drawing/2014/main" id="{342DAC8E-A4DA-1364-EB25-4078163EC838}"/>
                </a:ext>
              </a:extLst>
            </p:cNvPr>
            <p:cNvGraphicFramePr/>
            <p:nvPr>
              <p:extLst>
                <p:ext uri="{D42A27DB-BD31-4B8C-83A1-F6EECF244321}">
                  <p14:modId xmlns:p14="http://schemas.microsoft.com/office/powerpoint/2010/main" val="2543958455"/>
                </p:ext>
              </p:extLst>
            </p:nvPr>
          </p:nvGraphicFramePr>
          <p:xfrm>
            <a:off x="551384" y="764704"/>
            <a:ext cx="11161240" cy="53736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val 6">
              <a:extLst>
                <a:ext uri="{FF2B5EF4-FFF2-40B4-BE49-F238E27FC236}">
                  <a16:creationId xmlns:a16="http://schemas.microsoft.com/office/drawing/2014/main" id="{CB2FCCDB-B1C6-9AE6-6C92-6F9531A3440F}"/>
                </a:ext>
              </a:extLst>
            </p:cNvPr>
            <p:cNvSpPr/>
            <p:nvPr/>
          </p:nvSpPr>
          <p:spPr>
            <a:xfrm>
              <a:off x="519688" y="1923321"/>
              <a:ext cx="2058316" cy="3474886"/>
            </a:xfrm>
            <a:prstGeom prst="ellipse">
              <a:avLst/>
            </a:prstGeom>
          </p:spPr>
          <p:style>
            <a:lnRef idx="2">
              <a:schemeClr val="lt1">
                <a:hueOff val="0"/>
                <a:satOff val="0"/>
                <a:lumOff val="0"/>
                <a:alphaOff val="0"/>
              </a:schemeClr>
            </a:lnRef>
            <a:fillRef idx="1">
              <a:schemeClr val="accent4">
                <a:tint val="50000"/>
                <a:hueOff val="0"/>
                <a:satOff val="0"/>
                <a:lumOff val="0"/>
                <a:alphaOff val="0"/>
              </a:schemeClr>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pPr algn="ctr"/>
              <a:r>
                <a:rPr lang="en-GB" sz="8800" dirty="0"/>
                <a:t>1</a:t>
              </a:r>
            </a:p>
          </p:txBody>
        </p:sp>
      </p:grpSp>
    </p:spTree>
    <p:extLst>
      <p:ext uri="{BB962C8B-B14F-4D97-AF65-F5344CB8AC3E}">
        <p14:creationId xmlns:p14="http://schemas.microsoft.com/office/powerpoint/2010/main" val="80497428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KWN model</a:t>
            </a:r>
          </a:p>
        </p:txBody>
      </p:sp>
      <p:sp>
        <p:nvSpPr>
          <p:cNvPr id="4" name="Slide Number Placeholder 3"/>
          <p:cNvSpPr>
            <a:spLocks noGrp="1"/>
          </p:cNvSpPr>
          <p:nvPr>
            <p:ph type="sldNum" sz="quarter" idx="12"/>
          </p:nvPr>
        </p:nvSpPr>
        <p:spPr/>
        <p:txBody>
          <a:bodyPr/>
          <a:lstStyle/>
          <a:p>
            <a:fld id="{7F4CE52D-919B-4531-AAF2-FDD7B1D762FA}" type="slidenum">
              <a:rPr lang="en-US" smtClean="0"/>
              <a:pPr/>
              <a:t>7</a:t>
            </a:fld>
            <a:endParaRPr lang="en-US"/>
          </a:p>
        </p:txBody>
      </p:sp>
      <p:grpSp>
        <p:nvGrpSpPr>
          <p:cNvPr id="5" name="Group 4"/>
          <p:cNvGrpSpPr/>
          <p:nvPr/>
        </p:nvGrpSpPr>
        <p:grpSpPr>
          <a:xfrm>
            <a:off x="776417" y="1387704"/>
            <a:ext cx="6146205" cy="2833483"/>
            <a:chOff x="22822055" y="7668971"/>
            <a:chExt cx="9618962" cy="5138472"/>
          </a:xfrm>
        </p:grpSpPr>
        <p:sp>
          <p:nvSpPr>
            <p:cNvPr id="6" name="AutoShape 16"/>
            <p:cNvSpPr>
              <a:spLocks noChangeArrowheads="1"/>
            </p:cNvSpPr>
            <p:nvPr/>
          </p:nvSpPr>
          <p:spPr bwMode="auto">
            <a:xfrm flipH="1">
              <a:off x="24985996" y="11812346"/>
              <a:ext cx="771525" cy="533400"/>
            </a:xfrm>
            <a:prstGeom prst="rightArrow">
              <a:avLst>
                <a:gd name="adj1" fmla="val 50000"/>
                <a:gd name="adj2" fmla="val 36161"/>
              </a:avLst>
            </a:prstGeom>
            <a:solidFill>
              <a:srgbClr val="498E4B"/>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7" name="AutoShape 6"/>
            <p:cNvSpPr>
              <a:spLocks noChangeArrowheads="1"/>
            </p:cNvSpPr>
            <p:nvPr/>
          </p:nvSpPr>
          <p:spPr bwMode="auto">
            <a:xfrm>
              <a:off x="26300446" y="7792796"/>
              <a:ext cx="3248025" cy="2190750"/>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8" name="AutoShape 7"/>
            <p:cNvSpPr>
              <a:spLocks noChangeArrowheads="1"/>
            </p:cNvSpPr>
            <p:nvPr/>
          </p:nvSpPr>
          <p:spPr bwMode="auto">
            <a:xfrm>
              <a:off x="29615145" y="9069146"/>
              <a:ext cx="2714626" cy="2390509"/>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9" name="AutoShape 8"/>
            <p:cNvSpPr>
              <a:spLocks noChangeArrowheads="1"/>
            </p:cNvSpPr>
            <p:nvPr/>
          </p:nvSpPr>
          <p:spPr bwMode="auto">
            <a:xfrm>
              <a:off x="26300447" y="10374071"/>
              <a:ext cx="3248025" cy="2433371"/>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10" name="AutoShape 9"/>
            <p:cNvSpPr>
              <a:spLocks noChangeArrowheads="1"/>
            </p:cNvSpPr>
            <p:nvPr/>
          </p:nvSpPr>
          <p:spPr bwMode="auto">
            <a:xfrm>
              <a:off x="23471521" y="9059621"/>
              <a:ext cx="2771775" cy="2190750"/>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11" name="AutoShape 10"/>
            <p:cNvSpPr>
              <a:spLocks noChangeArrowheads="1"/>
            </p:cNvSpPr>
            <p:nvPr/>
          </p:nvSpPr>
          <p:spPr bwMode="auto">
            <a:xfrm>
              <a:off x="25309846" y="7964246"/>
              <a:ext cx="904875" cy="981075"/>
            </a:xfrm>
            <a:custGeom>
              <a:avLst/>
              <a:gdLst>
                <a:gd name="T0" fmla="*/ 633664 w 21600"/>
                <a:gd name="T1" fmla="*/ 0 h 21600"/>
                <a:gd name="T2" fmla="*/ 633664 w 21600"/>
                <a:gd name="T3" fmla="*/ 552218 h 21600"/>
                <a:gd name="T4" fmla="*/ 135606 w 21600"/>
                <a:gd name="T5" fmla="*/ 981075 h 21600"/>
                <a:gd name="T6" fmla="*/ 904875 w 21600"/>
                <a:gd name="T7" fmla="*/ 27610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498E4B"/>
            </a:solidFill>
            <a:ln w="9525">
              <a:solidFill>
                <a:schemeClr val="tx1"/>
              </a:solidFill>
              <a:miter lim="800000"/>
              <a:headEnd/>
              <a:tailEnd/>
            </a:ln>
            <a:effectLst/>
          </p:spPr>
          <p:txBody>
            <a:bodyPr wrap="none" anchor="ctr"/>
            <a:lstStyle/>
            <a:p>
              <a:endParaRPr lang="en-GB" sz="1600" dirty="0">
                <a:latin typeface="Arial Unicode MS" panose="020B0604020202020204" pitchFamily="34" charset="-128"/>
                <a:cs typeface="Arial Unicode MS" panose="020B0604020202020204" pitchFamily="34" charset="-128"/>
              </a:endParaRPr>
            </a:p>
          </p:txBody>
        </p:sp>
        <p:sp>
          <p:nvSpPr>
            <p:cNvPr id="12" name="AutoShape 28"/>
            <p:cNvSpPr>
              <a:spLocks noChangeArrowheads="1"/>
            </p:cNvSpPr>
            <p:nvPr/>
          </p:nvSpPr>
          <p:spPr bwMode="auto">
            <a:xfrm>
              <a:off x="22822055" y="7668971"/>
              <a:ext cx="1554341" cy="1076325"/>
            </a:xfrm>
            <a:prstGeom prst="flowChartAlternateProcess">
              <a:avLst/>
            </a:prstGeom>
            <a:solidFill>
              <a:schemeClr val="accent1">
                <a:lumMod val="40000"/>
                <a:lumOff val="60000"/>
              </a:schemeClr>
            </a:solid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13" name="AutoShape 11"/>
            <p:cNvSpPr>
              <a:spLocks noChangeArrowheads="1"/>
            </p:cNvSpPr>
            <p:nvPr/>
          </p:nvSpPr>
          <p:spPr bwMode="auto">
            <a:xfrm rot="10800000">
              <a:off x="29577288" y="11586704"/>
              <a:ext cx="904875" cy="981076"/>
            </a:xfrm>
            <a:custGeom>
              <a:avLst/>
              <a:gdLst>
                <a:gd name="T0" fmla="*/ 633664 w 21600"/>
                <a:gd name="T1" fmla="*/ 0 h 21600"/>
                <a:gd name="T2" fmla="*/ 633664 w 21600"/>
                <a:gd name="T3" fmla="*/ 552218 h 21600"/>
                <a:gd name="T4" fmla="*/ 135606 w 21600"/>
                <a:gd name="T5" fmla="*/ 981075 h 21600"/>
                <a:gd name="T6" fmla="*/ 904875 w 21600"/>
                <a:gd name="T7" fmla="*/ 27610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498E4B"/>
            </a:solidFill>
            <a:ln w="9525">
              <a:solidFill>
                <a:schemeClr val="tx1"/>
              </a:solidFill>
              <a:miter lim="800000"/>
              <a:headEnd/>
              <a:tailEnd/>
            </a:ln>
            <a:effectLst/>
          </p:spPr>
          <p:txBody>
            <a:bodyPr wrap="none" anchor="ctr"/>
            <a:lstStyle/>
            <a:p>
              <a:endParaRPr lang="en-GB" sz="1600" dirty="0">
                <a:latin typeface="Arial Unicode MS" panose="020B0604020202020204" pitchFamily="34" charset="-128"/>
                <a:cs typeface="Arial Unicode MS" panose="020B0604020202020204" pitchFamily="34" charset="-128"/>
              </a:endParaRPr>
            </a:p>
          </p:txBody>
        </p:sp>
        <p:sp>
          <p:nvSpPr>
            <p:cNvPr id="14" name="AutoShape 12"/>
            <p:cNvSpPr>
              <a:spLocks noChangeArrowheads="1"/>
            </p:cNvSpPr>
            <p:nvPr/>
          </p:nvSpPr>
          <p:spPr bwMode="auto">
            <a:xfrm rot="5400000">
              <a:off x="29710396" y="8040446"/>
              <a:ext cx="904875" cy="981075"/>
            </a:xfrm>
            <a:custGeom>
              <a:avLst/>
              <a:gdLst>
                <a:gd name="T0" fmla="*/ 633664 w 21600"/>
                <a:gd name="T1" fmla="*/ 0 h 21600"/>
                <a:gd name="T2" fmla="*/ 633664 w 21600"/>
                <a:gd name="T3" fmla="*/ 552218 h 21600"/>
                <a:gd name="T4" fmla="*/ 135606 w 21600"/>
                <a:gd name="T5" fmla="*/ 981075 h 21600"/>
                <a:gd name="T6" fmla="*/ 904875 w 21600"/>
                <a:gd name="T7" fmla="*/ 27610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498E4B"/>
            </a:solidFill>
            <a:ln w="9525">
              <a:solidFill>
                <a:schemeClr val="tx1"/>
              </a:solidFill>
              <a:miter lim="800000"/>
              <a:headEnd/>
              <a:tailEnd/>
            </a:ln>
            <a:effectLst/>
          </p:spPr>
          <p:txBody>
            <a:bodyPr wrap="none" anchor="ctr"/>
            <a:lstStyle/>
            <a:p>
              <a:endParaRPr lang="en-GB" sz="1600" dirty="0">
                <a:latin typeface="Arial Unicode MS" panose="020B0604020202020204" pitchFamily="34" charset="-128"/>
                <a:cs typeface="Arial Unicode MS" panose="020B0604020202020204" pitchFamily="34" charset="-128"/>
              </a:endParaRPr>
            </a:p>
          </p:txBody>
        </p:sp>
        <p:sp>
          <p:nvSpPr>
            <p:cNvPr id="15" name="AutoShape 13"/>
            <p:cNvSpPr>
              <a:spLocks noChangeArrowheads="1"/>
            </p:cNvSpPr>
            <p:nvPr/>
          </p:nvSpPr>
          <p:spPr bwMode="auto">
            <a:xfrm rot="16200000">
              <a:off x="25252696" y="11269421"/>
              <a:ext cx="904875" cy="981075"/>
            </a:xfrm>
            <a:custGeom>
              <a:avLst/>
              <a:gdLst>
                <a:gd name="T0" fmla="*/ 633664 w 21600"/>
                <a:gd name="T1" fmla="*/ 0 h 21600"/>
                <a:gd name="T2" fmla="*/ 633664 w 21600"/>
                <a:gd name="T3" fmla="*/ 552218 h 21600"/>
                <a:gd name="T4" fmla="*/ 135606 w 21600"/>
                <a:gd name="T5" fmla="*/ 981075 h 21600"/>
                <a:gd name="T6" fmla="*/ 904875 w 21600"/>
                <a:gd name="T7" fmla="*/ 27610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498E4B"/>
            </a:solidFill>
            <a:ln w="9525">
              <a:solidFill>
                <a:schemeClr val="tx1"/>
              </a:solidFill>
              <a:miter lim="800000"/>
              <a:headEnd/>
              <a:tailEnd/>
            </a:ln>
            <a:effectLst/>
          </p:spPr>
          <p:txBody>
            <a:bodyPr wrap="none" anchor="ctr"/>
            <a:lstStyle/>
            <a:p>
              <a:endParaRPr lang="en-GB" sz="1600" dirty="0">
                <a:latin typeface="Arial Unicode MS" panose="020B0604020202020204" pitchFamily="34" charset="-128"/>
                <a:cs typeface="Arial Unicode MS" panose="020B0604020202020204" pitchFamily="34" charset="-128"/>
              </a:endParaRPr>
            </a:p>
          </p:txBody>
        </p:sp>
        <p:sp>
          <p:nvSpPr>
            <p:cNvPr id="16" name="Text Box 14"/>
            <p:cNvSpPr txBox="1">
              <a:spLocks noChangeArrowheads="1"/>
            </p:cNvSpPr>
            <p:nvPr/>
          </p:nvSpPr>
          <p:spPr bwMode="auto">
            <a:xfrm>
              <a:off x="22848399" y="7738768"/>
              <a:ext cx="1475641" cy="948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lgn="ctr"/>
              <a:r>
                <a:rPr lang="en-US" altLang="en-US" sz="2800" dirty="0">
                  <a:effectLst>
                    <a:outerShdw blurRad="38100" dist="38100" dir="2700000" algn="tl">
                      <a:srgbClr val="C0C0C0"/>
                    </a:outerShdw>
                  </a:effectLst>
                  <a:latin typeface="Arial Unicode MS" panose="020B0604020202020204" pitchFamily="34" charset="-128"/>
                  <a:cs typeface="Arial Unicode MS" panose="020B0604020202020204" pitchFamily="34" charset="-128"/>
                </a:rPr>
                <a:t>Start</a:t>
              </a:r>
            </a:p>
          </p:txBody>
        </p:sp>
        <p:sp>
          <p:nvSpPr>
            <p:cNvPr id="18" name="Text Box 17"/>
            <p:cNvSpPr txBox="1">
              <a:spLocks noChangeArrowheads="1"/>
            </p:cNvSpPr>
            <p:nvPr/>
          </p:nvSpPr>
          <p:spPr bwMode="auto">
            <a:xfrm>
              <a:off x="24490696" y="11842508"/>
              <a:ext cx="502251" cy="613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dirty="0">
                  <a:effectLst>
                    <a:outerShdw blurRad="38100" dist="38100" dir="2700000" algn="tl">
                      <a:srgbClr val="000000">
                        <a:alpha val="43137"/>
                      </a:srgbClr>
                    </a:outerShdw>
                  </a:effectLst>
                  <a:latin typeface="Arial Unicode MS" panose="020B0604020202020204" pitchFamily="34" charset="-128"/>
                  <a:cs typeface="Arial Unicode MS" panose="020B0604020202020204" pitchFamily="34" charset="-128"/>
                </a:rPr>
                <a:t>Y</a:t>
              </a:r>
            </a:p>
          </p:txBody>
        </p:sp>
        <p:sp>
          <p:nvSpPr>
            <p:cNvPr id="19" name="Text Box 18"/>
            <p:cNvSpPr txBox="1">
              <a:spLocks noChangeArrowheads="1"/>
            </p:cNvSpPr>
            <p:nvPr/>
          </p:nvSpPr>
          <p:spPr bwMode="auto">
            <a:xfrm>
              <a:off x="26259625" y="7906673"/>
              <a:ext cx="3324224" cy="19535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Increment time by </a:t>
              </a:r>
              <a:r>
                <a:rPr lang="el-GR"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Δ</a:t>
              </a: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t. Calculate number of new particles nucleated in interval. </a:t>
              </a:r>
            </a:p>
          </p:txBody>
        </p:sp>
        <p:sp>
          <p:nvSpPr>
            <p:cNvPr id="20" name="Text Box 19"/>
            <p:cNvSpPr txBox="1">
              <a:spLocks noChangeArrowheads="1"/>
            </p:cNvSpPr>
            <p:nvPr/>
          </p:nvSpPr>
          <p:spPr bwMode="auto">
            <a:xfrm>
              <a:off x="29624566" y="9085779"/>
              <a:ext cx="2816451" cy="24000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Calculate growth rates for new and existing particles. Update size distribution.</a:t>
              </a:r>
            </a:p>
          </p:txBody>
        </p:sp>
        <p:sp>
          <p:nvSpPr>
            <p:cNvPr id="21" name="Text Box 20"/>
            <p:cNvSpPr txBox="1">
              <a:spLocks noChangeArrowheads="1"/>
            </p:cNvSpPr>
            <p:nvPr/>
          </p:nvSpPr>
          <p:spPr bwMode="auto">
            <a:xfrm>
              <a:off x="26597308" y="10407409"/>
              <a:ext cx="2728913" cy="24000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Calculate volume fraction of precipitate.</a:t>
              </a:r>
            </a:p>
            <a:p>
              <a:pPr algn="ctr">
                <a:defRPr/>
              </a:pP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Has end time been reached?</a:t>
              </a:r>
            </a:p>
          </p:txBody>
        </p:sp>
        <p:sp>
          <p:nvSpPr>
            <p:cNvPr id="22" name="Text Box 21"/>
            <p:cNvSpPr txBox="1">
              <a:spLocks noChangeArrowheads="1"/>
            </p:cNvSpPr>
            <p:nvPr/>
          </p:nvSpPr>
          <p:spPr bwMode="auto">
            <a:xfrm>
              <a:off x="23389385" y="9284401"/>
              <a:ext cx="2900363" cy="19535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Calculate solute concentration remaining in matrix.</a:t>
              </a:r>
            </a:p>
          </p:txBody>
        </p:sp>
        <p:sp>
          <p:nvSpPr>
            <p:cNvPr id="23" name="Text Box 22"/>
            <p:cNvSpPr txBox="1">
              <a:spLocks noChangeArrowheads="1"/>
            </p:cNvSpPr>
            <p:nvPr/>
          </p:nvSpPr>
          <p:spPr bwMode="auto">
            <a:xfrm>
              <a:off x="25703546" y="11266247"/>
              <a:ext cx="519810" cy="613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dirty="0">
                  <a:effectLst>
                    <a:outerShdw blurRad="38100" dist="38100" dir="2700000" algn="tl">
                      <a:srgbClr val="000000">
                        <a:alpha val="43137"/>
                      </a:srgbClr>
                    </a:outerShdw>
                  </a:effectLst>
                  <a:latin typeface="Arial Unicode MS" panose="020B0604020202020204" pitchFamily="34" charset="-128"/>
                  <a:ea typeface="ＭＳ Ｐゴシック" charset="0"/>
                  <a:cs typeface="Arial Unicode MS" panose="020B0604020202020204" pitchFamily="34" charset="-128"/>
                </a:rPr>
                <a:t>N</a:t>
              </a:r>
            </a:p>
          </p:txBody>
        </p:sp>
        <p:sp>
          <p:nvSpPr>
            <p:cNvPr id="25" name="Rectangle 25"/>
            <p:cNvSpPr>
              <a:spLocks noChangeArrowheads="1"/>
            </p:cNvSpPr>
            <p:nvPr/>
          </p:nvSpPr>
          <p:spPr bwMode="auto">
            <a:xfrm>
              <a:off x="25338421" y="11963400"/>
              <a:ext cx="476250" cy="245427"/>
            </a:xfrm>
            <a:prstGeom prst="rect">
              <a:avLst/>
            </a:prstGeom>
            <a:solidFill>
              <a:srgbClr val="498E4B"/>
            </a:solidFill>
            <a:ln>
              <a:noFill/>
            </a:ln>
            <a:effectLst/>
            <a:extLst>
              <a:ext uri="{91240B29-F687-4f45-9708-019B960494DF}">
                <a14:hiddenLine xmlns="" xmlns:a14="http://schemas.microsoft.com/office/drawing/2010/main" w="9525">
                  <a:solidFill>
                    <a:schemeClr val="tx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GB" sz="1600" dirty="0">
                <a:solidFill>
                  <a:schemeClr val="tx2"/>
                </a:solidFill>
                <a:latin typeface="Arial Unicode MS" panose="020B0604020202020204" pitchFamily="34" charset="-128"/>
                <a:ea typeface="ＭＳ Ｐゴシック" charset="0"/>
                <a:cs typeface="Arial Unicode MS" panose="020B0604020202020204" pitchFamily="34" charset="-128"/>
              </a:endParaRPr>
            </a:p>
          </p:txBody>
        </p:sp>
        <p:sp>
          <p:nvSpPr>
            <p:cNvPr id="38" name="AutoShape 15"/>
            <p:cNvSpPr>
              <a:spLocks noChangeArrowheads="1"/>
            </p:cNvSpPr>
            <p:nvPr/>
          </p:nvSpPr>
          <p:spPr bwMode="auto">
            <a:xfrm>
              <a:off x="24521765" y="8006315"/>
              <a:ext cx="666750" cy="504825"/>
            </a:xfrm>
            <a:prstGeom prst="rightArrow">
              <a:avLst>
                <a:gd name="adj1" fmla="val 50000"/>
                <a:gd name="adj2" fmla="val 33019"/>
              </a:avLst>
            </a:prstGeom>
            <a:solidFill>
              <a:srgbClr val="498E4B"/>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grpSp>
      <p:sp>
        <p:nvSpPr>
          <p:cNvPr id="50" name="AutoShape 28"/>
          <p:cNvSpPr>
            <a:spLocks noChangeArrowheads="1"/>
          </p:cNvSpPr>
          <p:nvPr/>
        </p:nvSpPr>
        <p:spPr bwMode="auto">
          <a:xfrm>
            <a:off x="831039" y="3535905"/>
            <a:ext cx="993174" cy="593513"/>
          </a:xfrm>
          <a:prstGeom prst="flowChartAlternateProcess">
            <a:avLst/>
          </a:prstGeom>
          <a:solidFill>
            <a:schemeClr val="accent1">
              <a:lumMod val="40000"/>
              <a:lumOff val="60000"/>
            </a:schemeClr>
          </a:solid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51" name="Text Box 14"/>
          <p:cNvSpPr txBox="1">
            <a:spLocks noChangeArrowheads="1"/>
          </p:cNvSpPr>
          <p:nvPr/>
        </p:nvSpPr>
        <p:spPr bwMode="auto">
          <a:xfrm>
            <a:off x="907183" y="3574394"/>
            <a:ext cx="824265"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lgn="ctr"/>
            <a:r>
              <a:rPr lang="en-US" altLang="en-US" sz="2800" dirty="0">
                <a:effectLst>
                  <a:outerShdw blurRad="38100" dist="38100" dir="2700000" algn="tl">
                    <a:srgbClr val="C0C0C0"/>
                  </a:outerShdw>
                </a:effectLst>
                <a:latin typeface="Arial Unicode MS" panose="020B0604020202020204" pitchFamily="34" charset="-128"/>
                <a:cs typeface="Arial Unicode MS" panose="020B0604020202020204" pitchFamily="34" charset="-128"/>
              </a:rPr>
              <a:t>End</a:t>
            </a:r>
          </a:p>
        </p:txBody>
      </p:sp>
      <p:sp>
        <p:nvSpPr>
          <p:cNvPr id="52" name="TextBox 51"/>
          <p:cNvSpPr txBox="1"/>
          <p:nvPr/>
        </p:nvSpPr>
        <p:spPr>
          <a:xfrm>
            <a:off x="7451490" y="1011900"/>
            <a:ext cx="4320480" cy="461665"/>
          </a:xfrm>
          <a:prstGeom prst="rect">
            <a:avLst/>
          </a:prstGeom>
          <a:noFill/>
        </p:spPr>
        <p:txBody>
          <a:bodyPr wrap="square" rtlCol="0">
            <a:spAutoFit/>
          </a:bodyPr>
          <a:lstStyle/>
          <a:p>
            <a:pPr algn="l"/>
            <a:r>
              <a:rPr lang="en-GB" b="1" u="sng" dirty="0">
                <a:latin typeface="Calibri" panose="020F0502020204030204" pitchFamily="34" charset="0"/>
                <a:cs typeface="Calibri" panose="020F0502020204030204" pitchFamily="34" charset="0"/>
              </a:rPr>
              <a:t>Classical precipitation theory</a:t>
            </a:r>
          </a:p>
        </p:txBody>
      </p:sp>
      <p:pic>
        <p:nvPicPr>
          <p:cNvPr id="53" name="Picture 52"/>
          <p:cNvPicPr>
            <a:picLocks noChangeAspect="1"/>
          </p:cNvPicPr>
          <p:nvPr/>
        </p:nvPicPr>
        <p:blipFill>
          <a:blip r:embed="rId2"/>
          <a:stretch>
            <a:fillRect/>
          </a:stretch>
        </p:blipFill>
        <p:spPr>
          <a:xfrm>
            <a:off x="7209461" y="1978873"/>
            <a:ext cx="4162425" cy="752475"/>
          </a:xfrm>
          <a:prstGeom prst="rect">
            <a:avLst/>
          </a:prstGeom>
        </p:spPr>
      </p:pic>
      <p:pic>
        <p:nvPicPr>
          <p:cNvPr id="54" name="Picture 53"/>
          <p:cNvPicPr>
            <a:picLocks noChangeAspect="1"/>
          </p:cNvPicPr>
          <p:nvPr/>
        </p:nvPicPr>
        <p:blipFill>
          <a:blip r:embed="rId3"/>
          <a:stretch>
            <a:fillRect/>
          </a:stretch>
        </p:blipFill>
        <p:spPr>
          <a:xfrm>
            <a:off x="8369404" y="3151599"/>
            <a:ext cx="1885950" cy="723900"/>
          </a:xfrm>
          <a:prstGeom prst="rect">
            <a:avLst/>
          </a:prstGeom>
        </p:spPr>
      </p:pic>
      <p:pic>
        <p:nvPicPr>
          <p:cNvPr id="55" name="Picture 54"/>
          <p:cNvPicPr>
            <a:picLocks noChangeAspect="1"/>
          </p:cNvPicPr>
          <p:nvPr/>
        </p:nvPicPr>
        <p:blipFill>
          <a:blip r:embed="rId4"/>
          <a:stretch>
            <a:fillRect/>
          </a:stretch>
        </p:blipFill>
        <p:spPr>
          <a:xfrm>
            <a:off x="8145566" y="3966595"/>
            <a:ext cx="2333625" cy="638175"/>
          </a:xfrm>
          <a:prstGeom prst="rect">
            <a:avLst/>
          </a:prstGeom>
        </p:spPr>
      </p:pic>
      <p:sp>
        <p:nvSpPr>
          <p:cNvPr id="56" name="TextBox 55"/>
          <p:cNvSpPr txBox="1"/>
          <p:nvPr/>
        </p:nvSpPr>
        <p:spPr>
          <a:xfrm>
            <a:off x="8708058" y="1733309"/>
            <a:ext cx="1525589" cy="369332"/>
          </a:xfrm>
          <a:prstGeom prst="rect">
            <a:avLst/>
          </a:prstGeom>
          <a:noFill/>
        </p:spPr>
        <p:txBody>
          <a:bodyPr wrap="square" rtlCol="0">
            <a:spAutoFit/>
          </a:bodyPr>
          <a:lstStyle/>
          <a:p>
            <a:pPr algn="l"/>
            <a:r>
              <a:rPr lang="en-GB" sz="1800" b="1" u="sng" dirty="0">
                <a:latin typeface="Calibri" panose="020F0502020204030204" pitchFamily="34" charset="0"/>
                <a:cs typeface="Calibri" panose="020F0502020204030204" pitchFamily="34" charset="0"/>
              </a:rPr>
              <a:t>Nucleation:</a:t>
            </a:r>
          </a:p>
        </p:txBody>
      </p:sp>
      <p:sp>
        <p:nvSpPr>
          <p:cNvPr id="57" name="TextBox 56"/>
          <p:cNvSpPr txBox="1"/>
          <p:nvPr/>
        </p:nvSpPr>
        <p:spPr>
          <a:xfrm>
            <a:off x="8145566" y="2792324"/>
            <a:ext cx="2753925" cy="369332"/>
          </a:xfrm>
          <a:prstGeom prst="rect">
            <a:avLst/>
          </a:prstGeom>
          <a:noFill/>
        </p:spPr>
        <p:txBody>
          <a:bodyPr wrap="square" rtlCol="0">
            <a:spAutoFit/>
          </a:bodyPr>
          <a:lstStyle/>
          <a:p>
            <a:pPr algn="l"/>
            <a:r>
              <a:rPr lang="en-GB" sz="1800" b="1" u="sng" dirty="0">
                <a:latin typeface="Calibri" panose="020F0502020204030204" pitchFamily="34" charset="0"/>
                <a:cs typeface="Calibri" panose="020F0502020204030204" pitchFamily="34" charset="0"/>
              </a:rPr>
              <a:t>Growth and coarsening:</a:t>
            </a:r>
          </a:p>
        </p:txBody>
      </p:sp>
      <p:sp>
        <p:nvSpPr>
          <p:cNvPr id="59" name="TextBox 58"/>
          <p:cNvSpPr txBox="1"/>
          <p:nvPr/>
        </p:nvSpPr>
        <p:spPr>
          <a:xfrm>
            <a:off x="576569" y="4794291"/>
            <a:ext cx="4414195" cy="1200329"/>
          </a:xfrm>
          <a:prstGeom prst="rect">
            <a:avLst/>
          </a:prstGeom>
          <a:noFill/>
        </p:spPr>
        <p:txBody>
          <a:bodyPr wrap="square" rtlCol="0">
            <a:spAutoFit/>
          </a:bodyPr>
          <a:lstStyle/>
          <a:p>
            <a:pPr algn="l"/>
            <a:r>
              <a:rPr lang="en-GB" sz="1800" b="1" u="sng" dirty="0">
                <a:latin typeface="Calibri" panose="020F0502020204030204" pitchFamily="34" charset="0"/>
                <a:cs typeface="Calibri" panose="020F0502020204030204" pitchFamily="34" charset="0"/>
              </a:rPr>
              <a:t>Assumptions:</a:t>
            </a:r>
          </a:p>
          <a:p>
            <a:pPr marL="285750" indent="-285750" algn="l">
              <a:buFontTx/>
              <a:buChar char="-"/>
            </a:pPr>
            <a:r>
              <a:rPr lang="en-GB" sz="1800" dirty="0">
                <a:latin typeface="Calibri" panose="020F0502020204030204" pitchFamily="34" charset="0"/>
                <a:cs typeface="Calibri" panose="020F0502020204030204" pitchFamily="34" charset="0"/>
              </a:rPr>
              <a:t>Mean-field approximation</a:t>
            </a:r>
          </a:p>
          <a:p>
            <a:pPr marL="285750" indent="-285750" algn="l">
              <a:buFontTx/>
              <a:buChar char="-"/>
            </a:pPr>
            <a:r>
              <a:rPr lang="en-GB" sz="1800" dirty="0">
                <a:latin typeface="Calibri" panose="020F0502020204030204" pitchFamily="34" charset="0"/>
                <a:cs typeface="Calibri" panose="020F0502020204030204" pitchFamily="34" charset="0"/>
              </a:rPr>
              <a:t>Diffusion controlled growth in the matrix</a:t>
            </a:r>
          </a:p>
          <a:p>
            <a:pPr marL="285750" indent="-285750" algn="l">
              <a:buFontTx/>
              <a:buChar char="-"/>
            </a:pPr>
            <a:r>
              <a:rPr lang="en-GB" sz="1800" dirty="0">
                <a:latin typeface="Calibri" panose="020F0502020204030204" pitchFamily="34" charset="0"/>
                <a:cs typeface="Calibri" panose="020F0502020204030204" pitchFamily="34" charset="0"/>
              </a:rPr>
              <a:t>Pseudo-binary Fe-Cr solute</a:t>
            </a:r>
          </a:p>
        </p:txBody>
      </p:sp>
      <p:sp>
        <p:nvSpPr>
          <p:cNvPr id="3" name="TextBox 2">
            <a:extLst>
              <a:ext uri="{FF2B5EF4-FFF2-40B4-BE49-F238E27FC236}">
                <a16:creationId xmlns:a16="http://schemas.microsoft.com/office/drawing/2014/main" id="{0622B547-A41C-ECF8-AB10-2798712521BB}"/>
              </a:ext>
            </a:extLst>
          </p:cNvPr>
          <p:cNvSpPr txBox="1"/>
          <p:nvPr/>
        </p:nvSpPr>
        <p:spPr>
          <a:xfrm>
            <a:off x="5887505" y="4794292"/>
            <a:ext cx="4414195" cy="1200329"/>
          </a:xfrm>
          <a:prstGeom prst="rect">
            <a:avLst/>
          </a:prstGeom>
          <a:noFill/>
        </p:spPr>
        <p:txBody>
          <a:bodyPr wrap="square" rtlCol="0">
            <a:spAutoFit/>
          </a:bodyPr>
          <a:lstStyle/>
          <a:p>
            <a:pPr algn="l"/>
            <a:r>
              <a:rPr lang="en-GB" sz="1800" b="1" u="sng" dirty="0">
                <a:latin typeface="Calibri" panose="020F0502020204030204" pitchFamily="34" charset="0"/>
                <a:cs typeface="Calibri" panose="020F0502020204030204" pitchFamily="34" charset="0"/>
              </a:rPr>
              <a:t>Key parameters:</a:t>
            </a:r>
          </a:p>
          <a:p>
            <a:pPr marL="285750" indent="-285750" algn="l">
              <a:buFontTx/>
              <a:buChar char="-"/>
            </a:pPr>
            <a:r>
              <a:rPr lang="en-GB" sz="1800" dirty="0">
                <a:latin typeface="Calibri" panose="020F0502020204030204" pitchFamily="34" charset="0"/>
                <a:cs typeface="Calibri" panose="020F0502020204030204" pitchFamily="34" charset="0"/>
              </a:rPr>
              <a:t>Effective solute diffusivity</a:t>
            </a:r>
          </a:p>
          <a:p>
            <a:pPr marL="285750" indent="-285750">
              <a:buFontTx/>
              <a:buChar char="-"/>
            </a:pPr>
            <a:r>
              <a:rPr lang="en-GB" sz="1800" dirty="0">
                <a:latin typeface="Calibri" panose="020F0502020204030204" pitchFamily="34" charset="0"/>
                <a:cs typeface="Calibri" panose="020F0502020204030204" pitchFamily="34" charset="0"/>
              </a:rPr>
              <a:t>Nucleation site density </a:t>
            </a:r>
          </a:p>
          <a:p>
            <a:pPr marL="285750" indent="-285750" algn="l">
              <a:buFontTx/>
              <a:buChar char="-"/>
            </a:pPr>
            <a:r>
              <a:rPr lang="en-GB" sz="1800" dirty="0">
                <a:latin typeface="Calibri" panose="020F0502020204030204" pitchFamily="34" charset="0"/>
                <a:cs typeface="Calibri" panose="020F0502020204030204" pitchFamily="34" charset="0"/>
              </a:rPr>
              <a:t>Effective SPP interfacial energy</a:t>
            </a:r>
          </a:p>
        </p:txBody>
      </p:sp>
      <p:sp>
        <p:nvSpPr>
          <p:cNvPr id="24" name="TextBox 23">
            <a:extLst>
              <a:ext uri="{FF2B5EF4-FFF2-40B4-BE49-F238E27FC236}">
                <a16:creationId xmlns:a16="http://schemas.microsoft.com/office/drawing/2014/main" id="{74E2EEC7-8926-F4DB-DB78-A69B8E5522D8}"/>
              </a:ext>
            </a:extLst>
          </p:cNvPr>
          <p:cNvSpPr txBox="1"/>
          <p:nvPr/>
        </p:nvSpPr>
        <p:spPr>
          <a:xfrm>
            <a:off x="2932048" y="6068242"/>
            <a:ext cx="9259952" cy="276999"/>
          </a:xfrm>
          <a:prstGeom prst="rect">
            <a:avLst/>
          </a:prstGeom>
          <a:noFill/>
        </p:spPr>
        <p:txBody>
          <a:bodyPr wrap="square">
            <a:spAutoFit/>
          </a:bodyPr>
          <a:lstStyle/>
          <a:p>
            <a:r>
              <a:rPr lang="en-GB" sz="1200" dirty="0">
                <a:solidFill>
                  <a:schemeClr val="bg1">
                    <a:lumMod val="65000"/>
                  </a:schemeClr>
                </a:solidFill>
                <a:effectLst/>
              </a:rPr>
              <a:t>J. D. Robson, “</a:t>
            </a:r>
            <a:r>
              <a:rPr lang="en-GB" sz="1200" dirty="0" err="1">
                <a:solidFill>
                  <a:schemeClr val="bg1">
                    <a:lumMod val="65000"/>
                  </a:schemeClr>
                </a:solidFill>
                <a:effectLst/>
              </a:rPr>
              <a:t>Modeling</a:t>
            </a:r>
            <a:r>
              <a:rPr lang="en-GB" sz="1200" dirty="0">
                <a:solidFill>
                  <a:schemeClr val="bg1">
                    <a:lumMod val="65000"/>
                  </a:schemeClr>
                </a:solidFill>
                <a:effectLst/>
              </a:rPr>
              <a:t> precipitate evolution in zirconium alloys during irradiation,” </a:t>
            </a:r>
            <a:r>
              <a:rPr lang="en-GB" sz="1200" i="1" dirty="0">
                <a:solidFill>
                  <a:schemeClr val="bg1">
                    <a:lumMod val="65000"/>
                  </a:schemeClr>
                </a:solidFill>
                <a:effectLst/>
              </a:rPr>
              <a:t>Journal of Nuclear Materials</a:t>
            </a:r>
            <a:r>
              <a:rPr lang="en-GB" sz="1200" dirty="0">
                <a:solidFill>
                  <a:schemeClr val="bg1">
                    <a:lumMod val="65000"/>
                  </a:schemeClr>
                </a:solidFill>
                <a:effectLst/>
              </a:rPr>
              <a:t> 476, (August 2016): 123–131. </a:t>
            </a:r>
          </a:p>
        </p:txBody>
      </p:sp>
    </p:spTree>
    <p:extLst>
      <p:ext uri="{BB962C8B-B14F-4D97-AF65-F5344CB8AC3E}">
        <p14:creationId xmlns:p14="http://schemas.microsoft.com/office/powerpoint/2010/main" val="268546053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E9B15-FB3B-136E-A433-708E8AECD9A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D70EC27-3F4E-4C7A-0965-167C44352644}"/>
              </a:ext>
            </a:extLst>
          </p:cNvPr>
          <p:cNvSpPr>
            <a:spLocks noGrp="1"/>
          </p:cNvSpPr>
          <p:nvPr>
            <p:ph type="sldNum" sz="quarter" idx="12"/>
          </p:nvPr>
        </p:nvSpPr>
        <p:spPr/>
        <p:txBody>
          <a:bodyPr/>
          <a:lstStyle/>
          <a:p>
            <a:fld id="{7F4CE52D-919B-4531-AAF2-FDD7B1D762FA}" type="slidenum">
              <a:rPr lang="en-US" smtClean="0"/>
              <a:pPr/>
              <a:t>8</a:t>
            </a:fld>
            <a:endParaRPr lang="en-US"/>
          </a:p>
        </p:txBody>
      </p:sp>
      <p:grpSp>
        <p:nvGrpSpPr>
          <p:cNvPr id="5" name="Group 4">
            <a:extLst>
              <a:ext uri="{FF2B5EF4-FFF2-40B4-BE49-F238E27FC236}">
                <a16:creationId xmlns:a16="http://schemas.microsoft.com/office/drawing/2014/main" id="{1C85346F-ACF7-D2FB-5612-4859412A7CA7}"/>
              </a:ext>
            </a:extLst>
          </p:cNvPr>
          <p:cNvGrpSpPr/>
          <p:nvPr/>
        </p:nvGrpSpPr>
        <p:grpSpPr>
          <a:xfrm>
            <a:off x="407368" y="1700808"/>
            <a:ext cx="11745886" cy="3340265"/>
            <a:chOff x="519688" y="764704"/>
            <a:chExt cx="11192936" cy="5373629"/>
          </a:xfrm>
        </p:grpSpPr>
        <p:graphicFrame>
          <p:nvGraphicFramePr>
            <p:cNvPr id="6" name="Diagram 5">
              <a:extLst>
                <a:ext uri="{FF2B5EF4-FFF2-40B4-BE49-F238E27FC236}">
                  <a16:creationId xmlns:a16="http://schemas.microsoft.com/office/drawing/2014/main" id="{158B8E65-758F-96F4-7E8F-C7FEA2AEEC3E}"/>
                </a:ext>
              </a:extLst>
            </p:cNvPr>
            <p:cNvGraphicFramePr/>
            <p:nvPr>
              <p:extLst>
                <p:ext uri="{D42A27DB-BD31-4B8C-83A1-F6EECF244321}">
                  <p14:modId xmlns:p14="http://schemas.microsoft.com/office/powerpoint/2010/main" val="3422941320"/>
                </p:ext>
              </p:extLst>
            </p:nvPr>
          </p:nvGraphicFramePr>
          <p:xfrm>
            <a:off x="551384" y="764704"/>
            <a:ext cx="11161240" cy="53736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val 6">
              <a:extLst>
                <a:ext uri="{FF2B5EF4-FFF2-40B4-BE49-F238E27FC236}">
                  <a16:creationId xmlns:a16="http://schemas.microsoft.com/office/drawing/2014/main" id="{78001E63-7F3C-3C8A-12F8-1CE0359142B1}"/>
                </a:ext>
              </a:extLst>
            </p:cNvPr>
            <p:cNvSpPr/>
            <p:nvPr/>
          </p:nvSpPr>
          <p:spPr>
            <a:xfrm>
              <a:off x="519688" y="1923321"/>
              <a:ext cx="2058316" cy="3474886"/>
            </a:xfrm>
            <a:prstGeom prst="ellipse">
              <a:avLst/>
            </a:prstGeom>
          </p:spPr>
          <p:style>
            <a:lnRef idx="2">
              <a:schemeClr val="lt1">
                <a:hueOff val="0"/>
                <a:satOff val="0"/>
                <a:lumOff val="0"/>
                <a:alphaOff val="0"/>
              </a:schemeClr>
            </a:lnRef>
            <a:fillRef idx="1">
              <a:schemeClr val="accent4">
                <a:tint val="50000"/>
                <a:hueOff val="0"/>
                <a:satOff val="0"/>
                <a:lumOff val="0"/>
                <a:alphaOff val="0"/>
              </a:schemeClr>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pPr algn="ctr"/>
              <a:r>
                <a:rPr lang="en-GB" sz="8800" dirty="0"/>
                <a:t>1</a:t>
              </a:r>
            </a:p>
          </p:txBody>
        </p:sp>
      </p:grpSp>
    </p:spTree>
    <p:extLst>
      <p:ext uri="{BB962C8B-B14F-4D97-AF65-F5344CB8AC3E}">
        <p14:creationId xmlns:p14="http://schemas.microsoft.com/office/powerpoint/2010/main" val="188765708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D7538-904B-7888-7671-A7FC5EC23A20}"/>
              </a:ext>
            </a:extLst>
          </p:cNvPr>
          <p:cNvSpPr>
            <a:spLocks noGrp="1"/>
          </p:cNvSpPr>
          <p:nvPr>
            <p:ph type="title"/>
          </p:nvPr>
        </p:nvSpPr>
        <p:spPr/>
        <p:txBody>
          <a:bodyPr/>
          <a:lstStyle/>
          <a:p>
            <a:r>
              <a:rPr lang="en-GB" sz="4000" dirty="0"/>
              <a:t>SPP evolution from recrystallised state</a:t>
            </a:r>
          </a:p>
        </p:txBody>
      </p:sp>
      <p:sp>
        <p:nvSpPr>
          <p:cNvPr id="4" name="Slide Number Placeholder 3">
            <a:extLst>
              <a:ext uri="{FF2B5EF4-FFF2-40B4-BE49-F238E27FC236}">
                <a16:creationId xmlns:a16="http://schemas.microsoft.com/office/drawing/2014/main" id="{5D02D95B-020B-F93F-97FE-4FBD5FE8E458}"/>
              </a:ext>
            </a:extLst>
          </p:cNvPr>
          <p:cNvSpPr>
            <a:spLocks noGrp="1"/>
          </p:cNvSpPr>
          <p:nvPr>
            <p:ph type="sldNum" sz="quarter" idx="12"/>
          </p:nvPr>
        </p:nvSpPr>
        <p:spPr/>
        <p:txBody>
          <a:bodyPr/>
          <a:lstStyle/>
          <a:p>
            <a:fld id="{7F4CE52D-919B-4531-AAF2-FDD7B1D762FA}" type="slidenum">
              <a:rPr lang="en-US" smtClean="0"/>
              <a:pPr/>
              <a:t>9</a:t>
            </a:fld>
            <a:endParaRPr lang="en-US"/>
          </a:p>
        </p:txBody>
      </p:sp>
      <p:pic>
        <p:nvPicPr>
          <p:cNvPr id="5" name="Picture 4">
            <a:extLst>
              <a:ext uri="{FF2B5EF4-FFF2-40B4-BE49-F238E27FC236}">
                <a16:creationId xmlns:a16="http://schemas.microsoft.com/office/drawing/2014/main" id="{BC1E5000-6452-EE07-31FF-DB671F17DF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392" y="1093124"/>
            <a:ext cx="6480720" cy="5095892"/>
          </a:xfrm>
          <a:prstGeom prst="rect">
            <a:avLst/>
          </a:prstGeom>
        </p:spPr>
      </p:pic>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C33BDEB5-E310-5AAA-9F34-2EF4035C8BB8}"/>
                  </a:ext>
                </a:extLst>
              </p:cNvPr>
              <p:cNvGraphicFramePr>
                <a:graphicFrameLocks noGrp="1"/>
              </p:cNvGraphicFramePr>
              <p:nvPr>
                <p:extLst>
                  <p:ext uri="{D42A27DB-BD31-4B8C-83A1-F6EECF244321}">
                    <p14:modId xmlns:p14="http://schemas.microsoft.com/office/powerpoint/2010/main" val="2006859877"/>
                  </p:ext>
                </p:extLst>
              </p:nvPr>
            </p:nvGraphicFramePr>
            <p:xfrm>
              <a:off x="7214015" y="3419637"/>
              <a:ext cx="4811115" cy="1666284"/>
            </p:xfrm>
            <a:graphic>
              <a:graphicData uri="http://schemas.openxmlformats.org/drawingml/2006/table">
                <a:tbl>
                  <a:tblPr firstRow="1" bandRow="1">
                    <a:tableStyleId>{5C22544A-7EE6-4342-B048-85BDC9FD1C3A}</a:tableStyleId>
                  </a:tblPr>
                  <a:tblGrid>
                    <a:gridCol w="2746805">
                      <a:extLst>
                        <a:ext uri="{9D8B030D-6E8A-4147-A177-3AD203B41FA5}">
                          <a16:colId xmlns:a16="http://schemas.microsoft.com/office/drawing/2014/main" val="2683008834"/>
                        </a:ext>
                      </a:extLst>
                    </a:gridCol>
                    <a:gridCol w="2064310">
                      <a:extLst>
                        <a:ext uri="{9D8B030D-6E8A-4147-A177-3AD203B41FA5}">
                          <a16:colId xmlns:a16="http://schemas.microsoft.com/office/drawing/2014/main" val="216964375"/>
                        </a:ext>
                      </a:extLst>
                    </a:gridCol>
                  </a:tblGrid>
                  <a:tr h="375053">
                    <a:tc>
                      <a:txBody>
                        <a:bodyPr/>
                        <a:lstStyle/>
                        <a:p>
                          <a:r>
                            <a:rPr lang="en-GB" sz="1500" dirty="0"/>
                            <a:t>Parameter</a:t>
                          </a:r>
                        </a:p>
                      </a:txBody>
                      <a:tcPr/>
                    </a:tc>
                    <a:tc>
                      <a:txBody>
                        <a:bodyPr/>
                        <a:lstStyle/>
                        <a:p>
                          <a:r>
                            <a:rPr lang="en-GB" sz="1500" dirty="0"/>
                            <a:t>Value</a:t>
                          </a:r>
                        </a:p>
                      </a:txBody>
                      <a:tcPr/>
                    </a:tc>
                    <a:extLst>
                      <a:ext uri="{0D108BD9-81ED-4DB2-BD59-A6C34878D82A}">
                        <a16:rowId xmlns:a16="http://schemas.microsoft.com/office/drawing/2014/main" val="191283417"/>
                      </a:ext>
                    </a:extLst>
                  </a:tr>
                  <a:tr h="375053">
                    <a:tc>
                      <a:txBody>
                        <a:bodyPr/>
                        <a:lstStyle/>
                        <a:p>
                          <a:r>
                            <a:rPr lang="en-GB" sz="1500" dirty="0"/>
                            <a:t>Cr diffusivity </a:t>
                          </a:r>
                          <a:r>
                            <a:rPr lang="en-GB" sz="1500" b="0" i="0" kern="1200" dirty="0">
                              <a:solidFill>
                                <a:schemeClr val="dk1"/>
                              </a:solidFill>
                              <a:effectLst/>
                              <a:latin typeface="+mn-lt"/>
                              <a:ea typeface="+mn-ea"/>
                              <a:cs typeface="+mn-cs"/>
                            </a:rPr>
                            <a:t>⊥ to c-axis (</a:t>
                          </a:r>
                          <a:r>
                            <a:rPr lang="en-US" sz="1500" kern="1200" dirty="0">
                              <a:solidFill>
                                <a:schemeClr val="dk1"/>
                              </a:solidFill>
                              <a:effectLst/>
                              <a:latin typeface="+mn-lt"/>
                              <a:ea typeface="+mn-ea"/>
                              <a:cs typeface="+mn-cs"/>
                            </a:rPr>
                            <a:t>m</a:t>
                          </a:r>
                          <a:r>
                            <a:rPr lang="en-US" sz="1500" kern="1200" baseline="30000" dirty="0">
                              <a:solidFill>
                                <a:schemeClr val="dk1"/>
                              </a:solidFill>
                              <a:effectLst/>
                              <a:latin typeface="+mn-lt"/>
                              <a:ea typeface="+mn-ea"/>
                              <a:cs typeface="+mn-cs"/>
                            </a:rPr>
                            <a:t>2</a:t>
                          </a:r>
                          <a:r>
                            <a:rPr lang="en-US" sz="1500" kern="1200" dirty="0">
                              <a:solidFill>
                                <a:schemeClr val="dk1"/>
                              </a:solidFill>
                              <a:effectLst/>
                              <a:latin typeface="+mn-lt"/>
                              <a:ea typeface="+mn-ea"/>
                              <a:cs typeface="+mn-cs"/>
                            </a:rPr>
                            <a:t> s</a:t>
                          </a:r>
                          <a:r>
                            <a:rPr lang="en-US" sz="1500" kern="1200" baseline="30000" dirty="0">
                              <a:solidFill>
                                <a:schemeClr val="dk1"/>
                              </a:solidFill>
                              <a:effectLst/>
                              <a:latin typeface="+mn-lt"/>
                              <a:ea typeface="+mn-ea"/>
                              <a:cs typeface="+mn-cs"/>
                            </a:rPr>
                            <a:t>–1</a:t>
                          </a:r>
                          <a:r>
                            <a:rPr lang="en-GB" sz="1500" kern="1200" baseline="0" dirty="0">
                              <a:solidFill>
                                <a:schemeClr val="dk1"/>
                              </a:solidFill>
                              <a:effectLst/>
                              <a:latin typeface="+mn-lt"/>
                              <a:ea typeface="+mn-ea"/>
                              <a:cs typeface="+mn-cs"/>
                            </a:rPr>
                            <a:t>)</a:t>
                          </a:r>
                          <a:r>
                            <a:rPr lang="en-GB" sz="1500" kern="1200" baseline="30000" dirty="0">
                              <a:solidFill>
                                <a:schemeClr val="dk1"/>
                              </a:solidFill>
                              <a:effectLst/>
                              <a:latin typeface="+mn-lt"/>
                              <a:ea typeface="+mn-ea"/>
                              <a:cs typeface="+mn-cs"/>
                            </a:rPr>
                            <a:t>2</a:t>
                          </a:r>
                          <a:endParaRPr lang="en-GB" sz="1500" dirty="0"/>
                        </a:p>
                      </a:txBody>
                      <a:tcPr/>
                    </a:tc>
                    <a:tc>
                      <a:txBody>
                        <a:bodyPr/>
                        <a:lstStyle/>
                        <a:p>
                          <a14:m>
                            <m:oMath xmlns:m="http://schemas.openxmlformats.org/officeDocument/2006/math">
                              <m:r>
                                <a:rPr lang="en-US" sz="1500" kern="1200" smtClean="0">
                                  <a:solidFill>
                                    <a:schemeClr val="dk1"/>
                                  </a:solidFill>
                                  <a:effectLst/>
                                  <a:latin typeface="Cambria Math" panose="02040503050406030204" pitchFamily="18" charset="0"/>
                                  <a:ea typeface="+mn-ea"/>
                                  <a:cs typeface="+mn-cs"/>
                                </a:rPr>
                                <m:t>9.47×1</m:t>
                              </m:r>
                              <m:sSup>
                                <m:sSupPr>
                                  <m:ctrlPr>
                                    <a:rPr lang="en-GB" sz="1500" i="1" kern="1200">
                                      <a:solidFill>
                                        <a:schemeClr val="dk1"/>
                                      </a:solidFill>
                                      <a:effectLst/>
                                      <a:latin typeface="Cambria Math" panose="02040503050406030204" pitchFamily="18" charset="0"/>
                                      <a:ea typeface="+mn-ea"/>
                                      <a:cs typeface="+mn-cs"/>
                                    </a:rPr>
                                  </m:ctrlPr>
                                </m:sSupPr>
                                <m:e>
                                  <m:r>
                                    <a:rPr lang="en-US" sz="1500" i="1" kern="1200">
                                      <a:solidFill>
                                        <a:schemeClr val="dk1"/>
                                      </a:solidFill>
                                      <a:effectLst/>
                                      <a:latin typeface="Cambria Math" panose="02040503050406030204" pitchFamily="18" charset="0"/>
                                      <a:ea typeface="+mn-ea"/>
                                      <a:cs typeface="+mn-cs"/>
                                    </a:rPr>
                                    <m:t>0</m:t>
                                  </m:r>
                                </m:e>
                                <m:sup>
                                  <m:r>
                                    <a:rPr lang="en-US" sz="1500" i="1" kern="1200">
                                      <a:solidFill>
                                        <a:schemeClr val="dk1"/>
                                      </a:solidFill>
                                      <a:effectLst/>
                                      <a:latin typeface="Cambria Math" panose="02040503050406030204" pitchFamily="18" charset="0"/>
                                      <a:ea typeface="+mn-ea"/>
                                      <a:cs typeface="+mn-cs"/>
                                    </a:rPr>
                                    <m:t>−6</m:t>
                                  </m:r>
                                </m:sup>
                              </m:sSup>
                              <m:r>
                                <m:rPr>
                                  <m:sty m:val="p"/>
                                </m:rPr>
                                <a:rPr lang="en-US" sz="1500" kern="1200">
                                  <a:solidFill>
                                    <a:schemeClr val="dk1"/>
                                  </a:solidFill>
                                  <a:effectLst/>
                                  <a:latin typeface="Cambria Math" panose="02040503050406030204" pitchFamily="18" charset="0"/>
                                  <a:ea typeface="+mn-ea"/>
                                  <a:cs typeface="+mn-cs"/>
                                </a:rPr>
                                <m:t>exp</m:t>
                              </m:r>
                              <m:d>
                                <m:dPr>
                                  <m:ctrlPr>
                                    <a:rPr lang="en-GB" sz="1500" i="1" kern="1200">
                                      <a:solidFill>
                                        <a:schemeClr val="dk1"/>
                                      </a:solidFill>
                                      <a:effectLst/>
                                      <a:latin typeface="Cambria Math" panose="02040503050406030204" pitchFamily="18" charset="0"/>
                                      <a:ea typeface="+mn-ea"/>
                                      <a:cs typeface="+mn-cs"/>
                                    </a:rPr>
                                  </m:ctrlPr>
                                </m:dPr>
                                <m:e>
                                  <m:f>
                                    <m:fPr>
                                      <m:ctrlPr>
                                        <a:rPr lang="en-GB" sz="1500" i="1" kern="1200">
                                          <a:solidFill>
                                            <a:schemeClr val="dk1"/>
                                          </a:solidFill>
                                          <a:effectLst/>
                                          <a:latin typeface="Cambria Math" panose="02040503050406030204" pitchFamily="18" charset="0"/>
                                          <a:ea typeface="+mn-ea"/>
                                          <a:cs typeface="+mn-cs"/>
                                        </a:rPr>
                                      </m:ctrlPr>
                                    </m:fPr>
                                    <m:num>
                                      <m:r>
                                        <a:rPr lang="en-US" sz="1500" i="1" kern="1200">
                                          <a:solidFill>
                                            <a:schemeClr val="dk1"/>
                                          </a:solidFill>
                                          <a:effectLst/>
                                          <a:latin typeface="Cambria Math" panose="02040503050406030204" pitchFamily="18" charset="0"/>
                                          <a:ea typeface="+mn-ea"/>
                                          <a:cs typeface="+mn-cs"/>
                                        </a:rPr>
                                        <m:t>−1.61</m:t>
                                      </m:r>
                                    </m:num>
                                    <m:den>
                                      <m:sSub>
                                        <m:sSubPr>
                                          <m:ctrlPr>
                                            <a:rPr lang="en-GB" sz="1500" i="1" kern="1200">
                                              <a:solidFill>
                                                <a:schemeClr val="dk1"/>
                                              </a:solidFill>
                                              <a:effectLst/>
                                              <a:latin typeface="Cambria Math" panose="02040503050406030204" pitchFamily="18" charset="0"/>
                                              <a:ea typeface="+mn-ea"/>
                                              <a:cs typeface="+mn-cs"/>
                                            </a:rPr>
                                          </m:ctrlPr>
                                        </m:sSubPr>
                                        <m:e>
                                          <m:r>
                                            <a:rPr lang="en-US" sz="1500" i="1" kern="1200">
                                              <a:solidFill>
                                                <a:schemeClr val="dk1"/>
                                              </a:solidFill>
                                              <a:effectLst/>
                                              <a:latin typeface="Cambria Math" panose="02040503050406030204" pitchFamily="18" charset="0"/>
                                              <a:ea typeface="+mn-ea"/>
                                              <a:cs typeface="+mn-cs"/>
                                            </a:rPr>
                                            <m:t>𝑘</m:t>
                                          </m:r>
                                        </m:e>
                                        <m:sub>
                                          <m:r>
                                            <m:rPr>
                                              <m:sty m:val="p"/>
                                            </m:rPr>
                                            <a:rPr lang="en-US" sz="1500" kern="1200">
                                              <a:solidFill>
                                                <a:schemeClr val="dk1"/>
                                              </a:solidFill>
                                              <a:effectLst/>
                                              <a:latin typeface="Cambria Math" panose="02040503050406030204" pitchFamily="18" charset="0"/>
                                              <a:ea typeface="+mn-ea"/>
                                              <a:cs typeface="+mn-cs"/>
                                            </a:rPr>
                                            <m:t>b</m:t>
                                          </m:r>
                                        </m:sub>
                                      </m:sSub>
                                      <m:r>
                                        <a:rPr lang="en-US" sz="1500" i="1" kern="1200">
                                          <a:solidFill>
                                            <a:schemeClr val="dk1"/>
                                          </a:solidFill>
                                          <a:effectLst/>
                                          <a:latin typeface="Cambria Math" panose="02040503050406030204" pitchFamily="18" charset="0"/>
                                          <a:ea typeface="+mn-ea"/>
                                          <a:cs typeface="+mn-cs"/>
                                        </a:rPr>
                                        <m:t>𝑇</m:t>
                                      </m:r>
                                    </m:den>
                                  </m:f>
                                </m:e>
                              </m:d>
                            </m:oMath>
                          </a14:m>
                          <a:r>
                            <a:rPr lang="en-GB" sz="1500" dirty="0">
                              <a:effectLst/>
                            </a:rPr>
                            <a:t> </a:t>
                          </a:r>
                          <a:endParaRPr lang="en-GB" sz="1500" dirty="0"/>
                        </a:p>
                      </a:txBody>
                      <a:tcPr/>
                    </a:tc>
                    <a:extLst>
                      <a:ext uri="{0D108BD9-81ED-4DB2-BD59-A6C34878D82A}">
                        <a16:rowId xmlns:a16="http://schemas.microsoft.com/office/drawing/2014/main" val="1852117193"/>
                      </a:ext>
                    </a:extLst>
                  </a:tr>
                  <a:tr h="3750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dirty="0"/>
                            <a:t>Cr diffusivity </a:t>
                          </a:r>
                          <a:r>
                            <a:rPr lang="en-GB" sz="1500" b="0" i="0" kern="1200" dirty="0">
                              <a:solidFill>
                                <a:schemeClr val="dk1"/>
                              </a:solidFill>
                              <a:effectLst/>
                              <a:latin typeface="+mn-lt"/>
                              <a:ea typeface="+mn-ea"/>
                              <a:cs typeface="+mn-cs"/>
                            </a:rPr>
                            <a:t>∥ to c-axis (</a:t>
                          </a:r>
                          <a:r>
                            <a:rPr lang="en-US" sz="1500" kern="1200" dirty="0">
                              <a:solidFill>
                                <a:schemeClr val="dk1"/>
                              </a:solidFill>
                              <a:effectLst/>
                              <a:latin typeface="+mn-lt"/>
                              <a:ea typeface="+mn-ea"/>
                              <a:cs typeface="+mn-cs"/>
                            </a:rPr>
                            <a:t>m</a:t>
                          </a:r>
                          <a:r>
                            <a:rPr lang="en-US" sz="1500" kern="1200" baseline="30000" dirty="0">
                              <a:solidFill>
                                <a:schemeClr val="dk1"/>
                              </a:solidFill>
                              <a:effectLst/>
                              <a:latin typeface="+mn-lt"/>
                              <a:ea typeface="+mn-ea"/>
                              <a:cs typeface="+mn-cs"/>
                            </a:rPr>
                            <a:t>2</a:t>
                          </a:r>
                          <a:r>
                            <a:rPr lang="en-US" sz="1500" kern="1200" dirty="0">
                              <a:solidFill>
                                <a:schemeClr val="dk1"/>
                              </a:solidFill>
                              <a:effectLst/>
                              <a:latin typeface="+mn-lt"/>
                              <a:ea typeface="+mn-ea"/>
                              <a:cs typeface="+mn-cs"/>
                            </a:rPr>
                            <a:t> s</a:t>
                          </a:r>
                          <a:r>
                            <a:rPr lang="en-US" sz="1500" kern="1200" baseline="30000" dirty="0">
                              <a:solidFill>
                                <a:schemeClr val="dk1"/>
                              </a:solidFill>
                              <a:effectLst/>
                              <a:latin typeface="+mn-lt"/>
                              <a:ea typeface="+mn-ea"/>
                              <a:cs typeface="+mn-cs"/>
                            </a:rPr>
                            <a:t>–1</a:t>
                          </a:r>
                          <a:r>
                            <a:rPr lang="en-GB" sz="1500" kern="1200" baseline="0" dirty="0">
                              <a:solidFill>
                                <a:schemeClr val="dk1"/>
                              </a:solidFill>
                              <a:effectLst/>
                              <a:latin typeface="+mn-lt"/>
                              <a:ea typeface="+mn-ea"/>
                              <a:cs typeface="+mn-cs"/>
                            </a:rPr>
                            <a:t>)</a:t>
                          </a:r>
                          <a:r>
                            <a:rPr lang="en-GB" sz="1500" kern="1200" baseline="30000" dirty="0">
                              <a:solidFill>
                                <a:schemeClr val="dk1"/>
                              </a:solidFill>
                              <a:effectLst/>
                              <a:latin typeface="+mn-lt"/>
                              <a:ea typeface="+mn-ea"/>
                              <a:cs typeface="+mn-cs"/>
                            </a:rPr>
                            <a:t>2</a:t>
                          </a:r>
                          <a:endParaRPr lang="en-GB" sz="1500" dirty="0"/>
                        </a:p>
                      </a:txBody>
                      <a:tcPr/>
                    </a:tc>
                    <a:tc>
                      <a:txBody>
                        <a:bodyPr/>
                        <a:lstStyle/>
                        <a:p>
                          <a14:m>
                            <m:oMath xmlns:m="http://schemas.openxmlformats.org/officeDocument/2006/math">
                              <m:r>
                                <a:rPr lang="en-US" sz="1500" i="1" kern="1200" smtClean="0">
                                  <a:solidFill>
                                    <a:schemeClr val="dk1"/>
                                  </a:solidFill>
                                  <a:effectLst/>
                                  <a:latin typeface="Cambria Math" panose="02040503050406030204" pitchFamily="18" charset="0"/>
                                  <a:ea typeface="+mn-ea"/>
                                  <a:cs typeface="+mn-cs"/>
                                </a:rPr>
                                <m:t>2.35</m:t>
                              </m:r>
                              <m:r>
                                <a:rPr lang="en-US" sz="1500" kern="1200">
                                  <a:solidFill>
                                    <a:schemeClr val="dk1"/>
                                  </a:solidFill>
                                  <a:effectLst/>
                                  <a:latin typeface="Cambria Math" panose="02040503050406030204" pitchFamily="18" charset="0"/>
                                  <a:ea typeface="+mn-ea"/>
                                  <a:cs typeface="+mn-cs"/>
                                </a:rPr>
                                <m:t>×1</m:t>
                              </m:r>
                              <m:sSup>
                                <m:sSupPr>
                                  <m:ctrlPr>
                                    <a:rPr lang="en-GB" sz="1500" i="1" kern="1200">
                                      <a:solidFill>
                                        <a:schemeClr val="dk1"/>
                                      </a:solidFill>
                                      <a:effectLst/>
                                      <a:latin typeface="Cambria Math" panose="02040503050406030204" pitchFamily="18" charset="0"/>
                                      <a:ea typeface="+mn-ea"/>
                                      <a:cs typeface="+mn-cs"/>
                                    </a:rPr>
                                  </m:ctrlPr>
                                </m:sSupPr>
                                <m:e>
                                  <m:r>
                                    <a:rPr lang="en-US" sz="1500" i="1" kern="1200">
                                      <a:solidFill>
                                        <a:schemeClr val="dk1"/>
                                      </a:solidFill>
                                      <a:effectLst/>
                                      <a:latin typeface="Cambria Math" panose="02040503050406030204" pitchFamily="18" charset="0"/>
                                      <a:ea typeface="+mn-ea"/>
                                      <a:cs typeface="+mn-cs"/>
                                    </a:rPr>
                                    <m:t>0</m:t>
                                  </m:r>
                                </m:e>
                                <m:sup>
                                  <m:r>
                                    <a:rPr lang="en-US" sz="1500" i="1" kern="1200">
                                      <a:solidFill>
                                        <a:schemeClr val="dk1"/>
                                      </a:solidFill>
                                      <a:effectLst/>
                                      <a:latin typeface="Cambria Math" panose="02040503050406030204" pitchFamily="18" charset="0"/>
                                      <a:ea typeface="+mn-ea"/>
                                      <a:cs typeface="+mn-cs"/>
                                    </a:rPr>
                                    <m:t>−6</m:t>
                                  </m:r>
                                </m:sup>
                              </m:sSup>
                              <m:r>
                                <m:rPr>
                                  <m:sty m:val="p"/>
                                </m:rPr>
                                <a:rPr lang="en-US" sz="1500" kern="1200">
                                  <a:solidFill>
                                    <a:schemeClr val="dk1"/>
                                  </a:solidFill>
                                  <a:effectLst/>
                                  <a:latin typeface="Cambria Math" panose="02040503050406030204" pitchFamily="18" charset="0"/>
                                  <a:ea typeface="+mn-ea"/>
                                  <a:cs typeface="+mn-cs"/>
                                </a:rPr>
                                <m:t>exp</m:t>
                              </m:r>
                              <m:d>
                                <m:dPr>
                                  <m:ctrlPr>
                                    <a:rPr lang="en-GB" sz="1500" i="1" kern="1200">
                                      <a:solidFill>
                                        <a:schemeClr val="dk1"/>
                                      </a:solidFill>
                                      <a:effectLst/>
                                      <a:latin typeface="Cambria Math" panose="02040503050406030204" pitchFamily="18" charset="0"/>
                                      <a:ea typeface="+mn-ea"/>
                                      <a:cs typeface="+mn-cs"/>
                                    </a:rPr>
                                  </m:ctrlPr>
                                </m:dPr>
                                <m:e>
                                  <m:f>
                                    <m:fPr>
                                      <m:ctrlPr>
                                        <a:rPr lang="en-GB" sz="1500" i="1" kern="1200">
                                          <a:solidFill>
                                            <a:schemeClr val="dk1"/>
                                          </a:solidFill>
                                          <a:effectLst/>
                                          <a:latin typeface="Cambria Math" panose="02040503050406030204" pitchFamily="18" charset="0"/>
                                          <a:ea typeface="+mn-ea"/>
                                          <a:cs typeface="+mn-cs"/>
                                        </a:rPr>
                                      </m:ctrlPr>
                                    </m:fPr>
                                    <m:num>
                                      <m:r>
                                        <a:rPr lang="en-US" sz="1500" i="1" kern="1200">
                                          <a:solidFill>
                                            <a:schemeClr val="dk1"/>
                                          </a:solidFill>
                                          <a:effectLst/>
                                          <a:latin typeface="Cambria Math" panose="02040503050406030204" pitchFamily="18" charset="0"/>
                                          <a:ea typeface="+mn-ea"/>
                                          <a:cs typeface="+mn-cs"/>
                                        </a:rPr>
                                        <m:t>−1.39</m:t>
                                      </m:r>
                                    </m:num>
                                    <m:den>
                                      <m:sSub>
                                        <m:sSubPr>
                                          <m:ctrlPr>
                                            <a:rPr lang="en-GB" sz="1500" i="1" kern="1200">
                                              <a:solidFill>
                                                <a:schemeClr val="dk1"/>
                                              </a:solidFill>
                                              <a:effectLst/>
                                              <a:latin typeface="Cambria Math" panose="02040503050406030204" pitchFamily="18" charset="0"/>
                                              <a:ea typeface="+mn-ea"/>
                                              <a:cs typeface="+mn-cs"/>
                                            </a:rPr>
                                          </m:ctrlPr>
                                        </m:sSubPr>
                                        <m:e>
                                          <m:r>
                                            <a:rPr lang="en-US" sz="1500" i="1" kern="1200">
                                              <a:solidFill>
                                                <a:schemeClr val="dk1"/>
                                              </a:solidFill>
                                              <a:effectLst/>
                                              <a:latin typeface="Cambria Math" panose="02040503050406030204" pitchFamily="18" charset="0"/>
                                              <a:ea typeface="+mn-ea"/>
                                              <a:cs typeface="+mn-cs"/>
                                            </a:rPr>
                                            <m:t>𝑘</m:t>
                                          </m:r>
                                        </m:e>
                                        <m:sub>
                                          <m:r>
                                            <m:rPr>
                                              <m:sty m:val="p"/>
                                            </m:rPr>
                                            <a:rPr lang="en-US" sz="1500" kern="1200">
                                              <a:solidFill>
                                                <a:schemeClr val="dk1"/>
                                              </a:solidFill>
                                              <a:effectLst/>
                                              <a:latin typeface="Cambria Math" panose="02040503050406030204" pitchFamily="18" charset="0"/>
                                              <a:ea typeface="+mn-ea"/>
                                              <a:cs typeface="+mn-cs"/>
                                            </a:rPr>
                                            <m:t>b</m:t>
                                          </m:r>
                                        </m:sub>
                                      </m:sSub>
                                      <m:r>
                                        <a:rPr lang="en-US" sz="1500" i="1" kern="1200">
                                          <a:solidFill>
                                            <a:schemeClr val="dk1"/>
                                          </a:solidFill>
                                          <a:effectLst/>
                                          <a:latin typeface="Cambria Math" panose="02040503050406030204" pitchFamily="18" charset="0"/>
                                          <a:ea typeface="+mn-ea"/>
                                          <a:cs typeface="+mn-cs"/>
                                        </a:rPr>
                                        <m:t>𝑇</m:t>
                                      </m:r>
                                    </m:den>
                                  </m:f>
                                </m:e>
                              </m:d>
                            </m:oMath>
                          </a14:m>
                          <a:r>
                            <a:rPr lang="en-GB" sz="1500" dirty="0">
                              <a:effectLst/>
                            </a:rPr>
                            <a:t> </a:t>
                          </a:r>
                          <a:endParaRPr lang="en-GB" sz="1500" dirty="0"/>
                        </a:p>
                      </a:txBody>
                      <a:tcPr/>
                    </a:tc>
                    <a:extLst>
                      <a:ext uri="{0D108BD9-81ED-4DB2-BD59-A6C34878D82A}">
                        <a16:rowId xmlns:a16="http://schemas.microsoft.com/office/drawing/2014/main" val="4133175948"/>
                      </a:ext>
                    </a:extLst>
                  </a:tr>
                  <a:tr h="375053">
                    <a:tc>
                      <a:txBody>
                        <a:bodyPr/>
                        <a:lstStyle/>
                        <a:p>
                          <a:r>
                            <a:rPr lang="en-GB" sz="1500" dirty="0"/>
                            <a:t>Interfacial energy (</a:t>
                          </a:r>
                          <a:r>
                            <a:rPr lang="en-US" sz="1500" kern="1200" dirty="0">
                              <a:solidFill>
                                <a:schemeClr val="dk1"/>
                              </a:solidFill>
                              <a:effectLst/>
                              <a:latin typeface="+mn-lt"/>
                              <a:ea typeface="+mn-ea"/>
                              <a:cs typeface="+mn-cs"/>
                            </a:rPr>
                            <a:t>J m</a:t>
                          </a:r>
                          <a:r>
                            <a:rPr lang="en-US" sz="1500" kern="1200" baseline="30000" dirty="0">
                              <a:solidFill>
                                <a:schemeClr val="dk1"/>
                              </a:solidFill>
                              <a:effectLst/>
                              <a:latin typeface="+mn-lt"/>
                              <a:ea typeface="+mn-ea"/>
                              <a:cs typeface="+mn-cs"/>
                            </a:rPr>
                            <a:t>–2</a:t>
                          </a:r>
                          <a:r>
                            <a:rPr lang="en-GB" sz="1500" dirty="0">
                              <a:effectLst/>
                            </a:rPr>
                            <a:t> )</a:t>
                          </a:r>
                          <a:endParaRPr lang="en-GB" sz="1500" dirty="0"/>
                        </a:p>
                      </a:txBody>
                      <a:tcPr/>
                    </a:tc>
                    <a:tc>
                      <a:txBody>
                        <a:bodyPr/>
                        <a:lstStyle/>
                        <a:p>
                          <a:r>
                            <a:rPr lang="en-GB" sz="1500" dirty="0"/>
                            <a:t>0.2 </a:t>
                          </a:r>
                        </a:p>
                      </a:txBody>
                      <a:tcPr/>
                    </a:tc>
                    <a:extLst>
                      <a:ext uri="{0D108BD9-81ED-4DB2-BD59-A6C34878D82A}">
                        <a16:rowId xmlns:a16="http://schemas.microsoft.com/office/drawing/2014/main" val="568463906"/>
                      </a:ext>
                    </a:extLst>
                  </a:tr>
                </a:tbl>
              </a:graphicData>
            </a:graphic>
          </p:graphicFrame>
        </mc:Choice>
        <mc:Fallback xmlns="">
          <p:graphicFrame>
            <p:nvGraphicFramePr>
              <p:cNvPr id="7" name="Table 6">
                <a:extLst>
                  <a:ext uri="{FF2B5EF4-FFF2-40B4-BE49-F238E27FC236}">
                    <a16:creationId xmlns:a16="http://schemas.microsoft.com/office/drawing/2014/main" id="{C33BDEB5-E310-5AAA-9F34-2EF4035C8BB8}"/>
                  </a:ext>
                </a:extLst>
              </p:cNvPr>
              <p:cNvGraphicFramePr>
                <a:graphicFrameLocks noGrp="1"/>
              </p:cNvGraphicFramePr>
              <p:nvPr>
                <p:extLst>
                  <p:ext uri="{D42A27DB-BD31-4B8C-83A1-F6EECF244321}">
                    <p14:modId xmlns:p14="http://schemas.microsoft.com/office/powerpoint/2010/main" val="2006859877"/>
                  </p:ext>
                </p:extLst>
              </p:nvPr>
            </p:nvGraphicFramePr>
            <p:xfrm>
              <a:off x="7214015" y="3419637"/>
              <a:ext cx="4811115" cy="1661966"/>
            </p:xfrm>
            <a:graphic>
              <a:graphicData uri="http://schemas.openxmlformats.org/drawingml/2006/table">
                <a:tbl>
                  <a:tblPr firstRow="1" bandRow="1">
                    <a:tableStyleId>{5C22544A-7EE6-4342-B048-85BDC9FD1C3A}</a:tableStyleId>
                  </a:tblPr>
                  <a:tblGrid>
                    <a:gridCol w="2746805">
                      <a:extLst>
                        <a:ext uri="{9D8B030D-6E8A-4147-A177-3AD203B41FA5}">
                          <a16:colId xmlns:a16="http://schemas.microsoft.com/office/drawing/2014/main" val="2683008834"/>
                        </a:ext>
                      </a:extLst>
                    </a:gridCol>
                    <a:gridCol w="2064310">
                      <a:extLst>
                        <a:ext uri="{9D8B030D-6E8A-4147-A177-3AD203B41FA5}">
                          <a16:colId xmlns:a16="http://schemas.microsoft.com/office/drawing/2014/main" val="216964375"/>
                        </a:ext>
                      </a:extLst>
                    </a:gridCol>
                  </a:tblGrid>
                  <a:tr h="375053">
                    <a:tc>
                      <a:txBody>
                        <a:bodyPr/>
                        <a:lstStyle/>
                        <a:p>
                          <a:r>
                            <a:rPr lang="en-GB" sz="1500" dirty="0"/>
                            <a:t>Parameter</a:t>
                          </a:r>
                        </a:p>
                      </a:txBody>
                      <a:tcPr/>
                    </a:tc>
                    <a:tc>
                      <a:txBody>
                        <a:bodyPr/>
                        <a:lstStyle/>
                        <a:p>
                          <a:r>
                            <a:rPr lang="en-GB" sz="1500" dirty="0"/>
                            <a:t>Value</a:t>
                          </a:r>
                        </a:p>
                      </a:txBody>
                      <a:tcPr/>
                    </a:tc>
                    <a:extLst>
                      <a:ext uri="{0D108BD9-81ED-4DB2-BD59-A6C34878D82A}">
                        <a16:rowId xmlns:a16="http://schemas.microsoft.com/office/drawing/2014/main" val="191283417"/>
                      </a:ext>
                    </a:extLst>
                  </a:tr>
                  <a:tr h="455930">
                    <a:tc>
                      <a:txBody>
                        <a:bodyPr/>
                        <a:lstStyle/>
                        <a:p>
                          <a:r>
                            <a:rPr lang="en-GB" sz="1500" dirty="0"/>
                            <a:t>Cr diffusivity </a:t>
                          </a:r>
                          <a:r>
                            <a:rPr lang="en-GB" sz="1500" b="0" i="0" kern="1200" dirty="0">
                              <a:solidFill>
                                <a:schemeClr val="dk1"/>
                              </a:solidFill>
                              <a:effectLst/>
                              <a:latin typeface="+mn-lt"/>
                              <a:ea typeface="+mn-ea"/>
                              <a:cs typeface="+mn-cs"/>
                            </a:rPr>
                            <a:t>⊥ to c-axis (</a:t>
                          </a:r>
                          <a:r>
                            <a:rPr lang="en-US" sz="1500" kern="1200" dirty="0">
                              <a:solidFill>
                                <a:schemeClr val="dk1"/>
                              </a:solidFill>
                              <a:effectLst/>
                              <a:latin typeface="+mn-lt"/>
                              <a:ea typeface="+mn-ea"/>
                              <a:cs typeface="+mn-cs"/>
                            </a:rPr>
                            <a:t>m</a:t>
                          </a:r>
                          <a:r>
                            <a:rPr lang="en-US" sz="1500" kern="1200" baseline="30000" dirty="0">
                              <a:solidFill>
                                <a:schemeClr val="dk1"/>
                              </a:solidFill>
                              <a:effectLst/>
                              <a:latin typeface="+mn-lt"/>
                              <a:ea typeface="+mn-ea"/>
                              <a:cs typeface="+mn-cs"/>
                            </a:rPr>
                            <a:t>2</a:t>
                          </a:r>
                          <a:r>
                            <a:rPr lang="en-US" sz="1500" kern="1200" dirty="0">
                              <a:solidFill>
                                <a:schemeClr val="dk1"/>
                              </a:solidFill>
                              <a:effectLst/>
                              <a:latin typeface="+mn-lt"/>
                              <a:ea typeface="+mn-ea"/>
                              <a:cs typeface="+mn-cs"/>
                            </a:rPr>
                            <a:t> s</a:t>
                          </a:r>
                          <a:r>
                            <a:rPr lang="en-US" sz="1500" kern="1200" baseline="30000" dirty="0">
                              <a:solidFill>
                                <a:schemeClr val="dk1"/>
                              </a:solidFill>
                              <a:effectLst/>
                              <a:latin typeface="+mn-lt"/>
                              <a:ea typeface="+mn-ea"/>
                              <a:cs typeface="+mn-cs"/>
                            </a:rPr>
                            <a:t>–1</a:t>
                          </a:r>
                          <a:r>
                            <a:rPr lang="en-GB" sz="1500" kern="1200" baseline="0" dirty="0">
                              <a:solidFill>
                                <a:schemeClr val="dk1"/>
                              </a:solidFill>
                              <a:effectLst/>
                              <a:latin typeface="+mn-lt"/>
                              <a:ea typeface="+mn-ea"/>
                              <a:cs typeface="+mn-cs"/>
                            </a:rPr>
                            <a:t>)</a:t>
                          </a:r>
                          <a:r>
                            <a:rPr lang="en-GB" sz="1500" kern="1200" baseline="30000" dirty="0">
                              <a:solidFill>
                                <a:schemeClr val="dk1"/>
                              </a:solidFill>
                              <a:effectLst/>
                              <a:latin typeface="+mn-lt"/>
                              <a:ea typeface="+mn-ea"/>
                              <a:cs typeface="+mn-cs"/>
                            </a:rPr>
                            <a:t>2</a:t>
                          </a:r>
                          <a:endParaRPr lang="en-GB" sz="1500" dirty="0"/>
                        </a:p>
                      </a:txBody>
                      <a:tcPr/>
                    </a:tc>
                    <a:tc>
                      <a:txBody>
                        <a:bodyPr/>
                        <a:lstStyle/>
                        <a:p>
                          <a:endParaRPr lang="en-US"/>
                        </a:p>
                      </a:txBody>
                      <a:tcPr>
                        <a:blipFill>
                          <a:blip r:embed="rId4"/>
                          <a:stretch>
                            <a:fillRect l="-133129" t="-86111" r="-1227" b="-186111"/>
                          </a:stretch>
                        </a:blipFill>
                      </a:tcPr>
                    </a:tc>
                    <a:extLst>
                      <a:ext uri="{0D108BD9-81ED-4DB2-BD59-A6C34878D82A}">
                        <a16:rowId xmlns:a16="http://schemas.microsoft.com/office/drawing/2014/main" val="1852117193"/>
                      </a:ext>
                    </a:extLst>
                  </a:tr>
                  <a:tr h="4559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dirty="0"/>
                            <a:t>Cr diffusivity </a:t>
                          </a:r>
                          <a:r>
                            <a:rPr lang="en-GB" sz="1500" b="0" i="0" kern="1200" dirty="0">
                              <a:solidFill>
                                <a:schemeClr val="dk1"/>
                              </a:solidFill>
                              <a:effectLst/>
                              <a:latin typeface="+mn-lt"/>
                              <a:ea typeface="+mn-ea"/>
                              <a:cs typeface="+mn-cs"/>
                            </a:rPr>
                            <a:t>∥ to c-axis (</a:t>
                          </a:r>
                          <a:r>
                            <a:rPr lang="en-US" sz="1500" kern="1200" dirty="0">
                              <a:solidFill>
                                <a:schemeClr val="dk1"/>
                              </a:solidFill>
                              <a:effectLst/>
                              <a:latin typeface="+mn-lt"/>
                              <a:ea typeface="+mn-ea"/>
                              <a:cs typeface="+mn-cs"/>
                            </a:rPr>
                            <a:t>m</a:t>
                          </a:r>
                          <a:r>
                            <a:rPr lang="en-US" sz="1500" kern="1200" baseline="30000" dirty="0">
                              <a:solidFill>
                                <a:schemeClr val="dk1"/>
                              </a:solidFill>
                              <a:effectLst/>
                              <a:latin typeface="+mn-lt"/>
                              <a:ea typeface="+mn-ea"/>
                              <a:cs typeface="+mn-cs"/>
                            </a:rPr>
                            <a:t>2</a:t>
                          </a:r>
                          <a:r>
                            <a:rPr lang="en-US" sz="1500" kern="1200" dirty="0">
                              <a:solidFill>
                                <a:schemeClr val="dk1"/>
                              </a:solidFill>
                              <a:effectLst/>
                              <a:latin typeface="+mn-lt"/>
                              <a:ea typeface="+mn-ea"/>
                              <a:cs typeface="+mn-cs"/>
                            </a:rPr>
                            <a:t> s</a:t>
                          </a:r>
                          <a:r>
                            <a:rPr lang="en-US" sz="1500" kern="1200" baseline="30000" dirty="0">
                              <a:solidFill>
                                <a:schemeClr val="dk1"/>
                              </a:solidFill>
                              <a:effectLst/>
                              <a:latin typeface="+mn-lt"/>
                              <a:ea typeface="+mn-ea"/>
                              <a:cs typeface="+mn-cs"/>
                            </a:rPr>
                            <a:t>–1</a:t>
                          </a:r>
                          <a:r>
                            <a:rPr lang="en-GB" sz="1500" kern="1200" baseline="0" dirty="0">
                              <a:solidFill>
                                <a:schemeClr val="dk1"/>
                              </a:solidFill>
                              <a:effectLst/>
                              <a:latin typeface="+mn-lt"/>
                              <a:ea typeface="+mn-ea"/>
                              <a:cs typeface="+mn-cs"/>
                            </a:rPr>
                            <a:t>)</a:t>
                          </a:r>
                          <a:r>
                            <a:rPr lang="en-GB" sz="1500" kern="1200" baseline="30000" dirty="0">
                              <a:solidFill>
                                <a:schemeClr val="dk1"/>
                              </a:solidFill>
                              <a:effectLst/>
                              <a:latin typeface="+mn-lt"/>
                              <a:ea typeface="+mn-ea"/>
                              <a:cs typeface="+mn-cs"/>
                            </a:rPr>
                            <a:t>2</a:t>
                          </a:r>
                          <a:endParaRPr lang="en-GB" sz="1500" dirty="0"/>
                        </a:p>
                      </a:txBody>
                      <a:tcPr/>
                    </a:tc>
                    <a:tc>
                      <a:txBody>
                        <a:bodyPr/>
                        <a:lstStyle/>
                        <a:p>
                          <a:endParaRPr lang="en-US"/>
                        </a:p>
                      </a:txBody>
                      <a:tcPr>
                        <a:blipFill>
                          <a:blip r:embed="rId4"/>
                          <a:stretch>
                            <a:fillRect l="-133129" t="-186111" r="-1227" b="-86111"/>
                          </a:stretch>
                        </a:blipFill>
                      </a:tcPr>
                    </a:tc>
                    <a:extLst>
                      <a:ext uri="{0D108BD9-81ED-4DB2-BD59-A6C34878D82A}">
                        <a16:rowId xmlns:a16="http://schemas.microsoft.com/office/drawing/2014/main" val="4133175948"/>
                      </a:ext>
                    </a:extLst>
                  </a:tr>
                  <a:tr h="375053">
                    <a:tc>
                      <a:txBody>
                        <a:bodyPr/>
                        <a:lstStyle/>
                        <a:p>
                          <a:r>
                            <a:rPr lang="en-GB" sz="1500" dirty="0"/>
                            <a:t>Interfacial energy (</a:t>
                          </a:r>
                          <a:r>
                            <a:rPr lang="en-US" sz="1500" kern="1200" dirty="0">
                              <a:solidFill>
                                <a:schemeClr val="dk1"/>
                              </a:solidFill>
                              <a:effectLst/>
                              <a:latin typeface="+mn-lt"/>
                              <a:ea typeface="+mn-ea"/>
                              <a:cs typeface="+mn-cs"/>
                            </a:rPr>
                            <a:t>J m</a:t>
                          </a:r>
                          <a:r>
                            <a:rPr lang="en-US" sz="1500" kern="1200" baseline="30000" dirty="0">
                              <a:solidFill>
                                <a:schemeClr val="dk1"/>
                              </a:solidFill>
                              <a:effectLst/>
                              <a:latin typeface="+mn-lt"/>
                              <a:ea typeface="+mn-ea"/>
                              <a:cs typeface="+mn-cs"/>
                            </a:rPr>
                            <a:t>–2</a:t>
                          </a:r>
                          <a:r>
                            <a:rPr lang="en-GB" sz="1500" dirty="0">
                              <a:effectLst/>
                            </a:rPr>
                            <a:t> )</a:t>
                          </a:r>
                          <a:endParaRPr lang="en-GB" sz="1500" dirty="0"/>
                        </a:p>
                      </a:txBody>
                      <a:tcPr/>
                    </a:tc>
                    <a:tc>
                      <a:txBody>
                        <a:bodyPr/>
                        <a:lstStyle/>
                        <a:p>
                          <a:r>
                            <a:rPr lang="en-GB" sz="1500" dirty="0"/>
                            <a:t>0.2 </a:t>
                          </a:r>
                        </a:p>
                      </a:txBody>
                      <a:tcPr/>
                    </a:tc>
                    <a:extLst>
                      <a:ext uri="{0D108BD9-81ED-4DB2-BD59-A6C34878D82A}">
                        <a16:rowId xmlns:a16="http://schemas.microsoft.com/office/drawing/2014/main" val="568463906"/>
                      </a:ext>
                    </a:extLst>
                  </a:tr>
                </a:tbl>
              </a:graphicData>
            </a:graphic>
          </p:graphicFrame>
        </mc:Fallback>
      </mc:AlternateContent>
      <p:sp>
        <p:nvSpPr>
          <p:cNvPr id="9" name="Rounded Rectangle 8">
            <a:extLst>
              <a:ext uri="{FF2B5EF4-FFF2-40B4-BE49-F238E27FC236}">
                <a16:creationId xmlns:a16="http://schemas.microsoft.com/office/drawing/2014/main" id="{6DC8C286-1CCC-4C4A-B74E-2DF16B7A1FBE}"/>
              </a:ext>
            </a:extLst>
          </p:cNvPr>
          <p:cNvSpPr/>
          <p:nvPr/>
        </p:nvSpPr>
        <p:spPr>
          <a:xfrm>
            <a:off x="7367463" y="1335462"/>
            <a:ext cx="4504221" cy="161579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Fe-Cr binary solute, with Cr being slower diffuser</a:t>
            </a:r>
          </a:p>
        </p:txBody>
      </p:sp>
      <p:sp>
        <p:nvSpPr>
          <p:cNvPr id="10" name="TextBox 9">
            <a:extLst>
              <a:ext uri="{FF2B5EF4-FFF2-40B4-BE49-F238E27FC236}">
                <a16:creationId xmlns:a16="http://schemas.microsoft.com/office/drawing/2014/main" id="{876A7134-BD94-1B84-8D4D-BFC80BC69FFB}"/>
              </a:ext>
            </a:extLst>
          </p:cNvPr>
          <p:cNvSpPr txBox="1"/>
          <p:nvPr/>
        </p:nvSpPr>
        <p:spPr>
          <a:xfrm>
            <a:off x="7367463" y="5723878"/>
            <a:ext cx="4824537" cy="861774"/>
          </a:xfrm>
          <a:prstGeom prst="rect">
            <a:avLst/>
          </a:prstGeom>
          <a:noFill/>
        </p:spPr>
        <p:txBody>
          <a:bodyPr wrap="square" rtlCol="0">
            <a:spAutoFit/>
          </a:bodyPr>
          <a:lstStyle/>
          <a:p>
            <a:pPr marL="228600" indent="-228600">
              <a:buAutoNum type="arabicPeriod"/>
            </a:pPr>
            <a:r>
              <a:rPr lang="en-GB" sz="1000" dirty="0">
                <a:solidFill>
                  <a:schemeClr val="bg1">
                    <a:lumMod val="75000"/>
                  </a:schemeClr>
                </a:solidFill>
                <a:effectLst/>
                <a:latin typeface="Calibri" panose="020F0502020204030204" pitchFamily="34" charset="0"/>
                <a:cs typeface="Calibri" panose="020F0502020204030204" pitchFamily="34" charset="0"/>
              </a:rPr>
              <a:t>J. P. Gros and J. F. </a:t>
            </a:r>
            <a:r>
              <a:rPr lang="en-GB" sz="1000" dirty="0" err="1">
                <a:solidFill>
                  <a:schemeClr val="bg1">
                    <a:lumMod val="75000"/>
                  </a:schemeClr>
                </a:solidFill>
                <a:effectLst/>
                <a:latin typeface="Calibri" panose="020F0502020204030204" pitchFamily="34" charset="0"/>
                <a:cs typeface="Calibri" panose="020F0502020204030204" pitchFamily="34" charset="0"/>
              </a:rPr>
              <a:t>Wadier</a:t>
            </a:r>
            <a:r>
              <a:rPr lang="en-GB" sz="1000" dirty="0">
                <a:solidFill>
                  <a:schemeClr val="bg1">
                    <a:lumMod val="75000"/>
                  </a:schemeClr>
                </a:solidFill>
                <a:effectLst/>
                <a:latin typeface="Calibri" panose="020F0502020204030204" pitchFamily="34" charset="0"/>
                <a:cs typeface="Calibri" panose="020F0502020204030204" pitchFamily="34" charset="0"/>
              </a:rPr>
              <a:t>, Precipitate growth kinetics in zircaloy-4, </a:t>
            </a:r>
            <a:r>
              <a:rPr lang="en-GB" sz="1000" i="1" dirty="0">
                <a:solidFill>
                  <a:schemeClr val="bg1">
                    <a:lumMod val="75000"/>
                  </a:schemeClr>
                </a:solidFill>
                <a:effectLst/>
                <a:latin typeface="Calibri" panose="020F0502020204030204" pitchFamily="34" charset="0"/>
                <a:cs typeface="Calibri" panose="020F0502020204030204" pitchFamily="34" charset="0"/>
              </a:rPr>
              <a:t>J. </a:t>
            </a:r>
            <a:r>
              <a:rPr lang="en-GB" sz="1000" i="1" dirty="0" err="1">
                <a:solidFill>
                  <a:schemeClr val="bg1">
                    <a:lumMod val="75000"/>
                  </a:schemeClr>
                </a:solidFill>
                <a:effectLst/>
                <a:latin typeface="Calibri" panose="020F0502020204030204" pitchFamily="34" charset="0"/>
                <a:cs typeface="Calibri" panose="020F0502020204030204" pitchFamily="34" charset="0"/>
              </a:rPr>
              <a:t>Nuc</a:t>
            </a:r>
            <a:r>
              <a:rPr lang="en-GB" sz="1000" i="1" dirty="0">
                <a:solidFill>
                  <a:schemeClr val="bg1">
                    <a:lumMod val="75000"/>
                  </a:schemeClr>
                </a:solidFill>
                <a:effectLst/>
                <a:latin typeface="Calibri" panose="020F0502020204030204" pitchFamily="34" charset="0"/>
                <a:cs typeface="Calibri" panose="020F0502020204030204" pitchFamily="34" charset="0"/>
              </a:rPr>
              <a:t>. Mater.</a:t>
            </a:r>
            <a:r>
              <a:rPr lang="en-GB" sz="1000" dirty="0">
                <a:solidFill>
                  <a:schemeClr val="bg1">
                    <a:lumMod val="75000"/>
                  </a:schemeClr>
                </a:solidFill>
                <a:effectLst/>
                <a:latin typeface="Calibri" panose="020F0502020204030204" pitchFamily="34" charset="0"/>
                <a:cs typeface="Calibri" panose="020F0502020204030204" pitchFamily="34" charset="0"/>
              </a:rPr>
              <a:t> 172, no. 1 (1990): 85–96. </a:t>
            </a:r>
          </a:p>
          <a:p>
            <a:pPr marL="228600" indent="-228600">
              <a:buFontTx/>
              <a:buAutoNum type="arabicPeriod"/>
            </a:pPr>
            <a:r>
              <a:rPr lang="en-GB" sz="1000" dirty="0">
                <a:solidFill>
                  <a:schemeClr val="bg1">
                    <a:lumMod val="75000"/>
                  </a:schemeClr>
                </a:solidFill>
                <a:effectLst/>
                <a:latin typeface="Calibri" panose="020F0502020204030204" pitchFamily="34" charset="0"/>
                <a:cs typeface="Calibri" panose="020F0502020204030204" pitchFamily="34" charset="0"/>
              </a:rPr>
              <a:t>G. Hood and R. Schultz, Diffusion of 3D Transition Elements in </a:t>
            </a:r>
            <a:r>
              <a:rPr lang="el-GR" sz="1000" dirty="0">
                <a:solidFill>
                  <a:schemeClr val="bg1">
                    <a:lumMod val="75000"/>
                  </a:schemeClr>
                </a:solidFill>
                <a:effectLst/>
                <a:latin typeface="Calibri" panose="020F0502020204030204" pitchFamily="34" charset="0"/>
                <a:cs typeface="Calibri" panose="020F0502020204030204" pitchFamily="34" charset="0"/>
              </a:rPr>
              <a:t>α-</a:t>
            </a:r>
            <a:r>
              <a:rPr lang="en-GB" sz="1000" dirty="0">
                <a:solidFill>
                  <a:schemeClr val="bg1">
                    <a:lumMod val="75000"/>
                  </a:schemeClr>
                </a:solidFill>
                <a:effectLst/>
                <a:latin typeface="Calibri" panose="020F0502020204030204" pitchFamily="34" charset="0"/>
                <a:cs typeface="Calibri" panose="020F0502020204030204" pitchFamily="34" charset="0"/>
              </a:rPr>
              <a:t>Zr and Zirconium Alloys, in </a:t>
            </a:r>
            <a:r>
              <a:rPr lang="en-GB" sz="1000" i="1" dirty="0">
                <a:solidFill>
                  <a:schemeClr val="bg1">
                    <a:lumMod val="75000"/>
                  </a:schemeClr>
                </a:solidFill>
                <a:effectLst/>
                <a:latin typeface="Calibri" panose="020F0502020204030204" pitchFamily="34" charset="0"/>
                <a:cs typeface="Calibri" panose="020F0502020204030204" pitchFamily="34" charset="0"/>
              </a:rPr>
              <a:t>ZITNI: Eighth Int. </a:t>
            </a:r>
            <a:r>
              <a:rPr lang="en-GB" sz="1000" i="1" dirty="0" err="1">
                <a:solidFill>
                  <a:schemeClr val="bg1">
                    <a:lumMod val="75000"/>
                  </a:schemeClr>
                </a:solidFill>
                <a:effectLst/>
                <a:latin typeface="Calibri" panose="020F0502020204030204" pitchFamily="34" charset="0"/>
                <a:cs typeface="Calibri" panose="020F0502020204030204" pitchFamily="34" charset="0"/>
              </a:rPr>
              <a:t>Symp</a:t>
            </a:r>
            <a:r>
              <a:rPr lang="en-GB" sz="1000" i="1" dirty="0">
                <a:solidFill>
                  <a:schemeClr val="bg1">
                    <a:lumMod val="75000"/>
                  </a:schemeClr>
                </a:solidFill>
                <a:effectLst/>
                <a:latin typeface="Calibri" panose="020F0502020204030204" pitchFamily="34" charset="0"/>
                <a:cs typeface="Calibri" panose="020F0502020204030204" pitchFamily="34" charset="0"/>
              </a:rPr>
              <a:t>.</a:t>
            </a:r>
            <a:r>
              <a:rPr lang="en-GB" sz="1000" dirty="0">
                <a:solidFill>
                  <a:schemeClr val="bg1">
                    <a:lumMod val="75000"/>
                  </a:schemeClr>
                </a:solidFill>
                <a:effectLst/>
                <a:latin typeface="Calibri" panose="020F0502020204030204" pitchFamily="34" charset="0"/>
                <a:cs typeface="Calibri" panose="020F0502020204030204" pitchFamily="34" charset="0"/>
              </a:rPr>
              <a:t>, (ASTM International, December 4, 1989), 435–450.</a:t>
            </a:r>
            <a:endParaRPr lang="en-GB" sz="1000" dirty="0">
              <a:solidFill>
                <a:schemeClr val="bg1">
                  <a:lumMod val="75000"/>
                </a:schemeClr>
              </a:solidFill>
              <a:latin typeface="Calibri" panose="020F0502020204030204" pitchFamily="34" charset="0"/>
              <a:cs typeface="Calibri" panose="020F0502020204030204" pitchFamily="34" charset="0"/>
            </a:endParaRPr>
          </a:p>
          <a:p>
            <a:pPr marL="228600" indent="-228600">
              <a:buAutoNum type="arabicPeriod"/>
            </a:pPr>
            <a:endParaRPr lang="en-GB" sz="1000" dirty="0">
              <a:solidFill>
                <a:schemeClr val="bg1">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3515261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EE791-5EFF-274A-88BE-8AC50B24CDE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2C3AD8E-C31C-F120-37F3-F7CC07481031}"/>
              </a:ext>
            </a:extLst>
          </p:cNvPr>
          <p:cNvSpPr>
            <a:spLocks noGrp="1"/>
          </p:cNvSpPr>
          <p:nvPr>
            <p:ph type="sldNum" sz="quarter" idx="12"/>
          </p:nvPr>
        </p:nvSpPr>
        <p:spPr/>
        <p:txBody>
          <a:bodyPr/>
          <a:lstStyle/>
          <a:p>
            <a:fld id="{7F4CE52D-919B-4531-AAF2-FDD7B1D762FA}" type="slidenum">
              <a:rPr lang="en-US" smtClean="0"/>
              <a:pPr/>
              <a:t>10</a:t>
            </a:fld>
            <a:endParaRPr lang="en-US"/>
          </a:p>
        </p:txBody>
      </p:sp>
      <p:grpSp>
        <p:nvGrpSpPr>
          <p:cNvPr id="5" name="Group 4">
            <a:extLst>
              <a:ext uri="{FF2B5EF4-FFF2-40B4-BE49-F238E27FC236}">
                <a16:creationId xmlns:a16="http://schemas.microsoft.com/office/drawing/2014/main" id="{9C87DC89-AA15-529F-8224-C0394334B193}"/>
              </a:ext>
            </a:extLst>
          </p:cNvPr>
          <p:cNvGrpSpPr/>
          <p:nvPr/>
        </p:nvGrpSpPr>
        <p:grpSpPr>
          <a:xfrm>
            <a:off x="446114" y="1700808"/>
            <a:ext cx="11745886" cy="3340265"/>
            <a:chOff x="519688" y="764704"/>
            <a:chExt cx="11192936" cy="5373629"/>
          </a:xfrm>
        </p:grpSpPr>
        <p:graphicFrame>
          <p:nvGraphicFramePr>
            <p:cNvPr id="6" name="Diagram 5">
              <a:extLst>
                <a:ext uri="{FF2B5EF4-FFF2-40B4-BE49-F238E27FC236}">
                  <a16:creationId xmlns:a16="http://schemas.microsoft.com/office/drawing/2014/main" id="{4B24CA94-7075-BFD2-755A-F0B3F9DF80C2}"/>
                </a:ext>
              </a:extLst>
            </p:cNvPr>
            <p:cNvGraphicFramePr/>
            <p:nvPr>
              <p:extLst>
                <p:ext uri="{D42A27DB-BD31-4B8C-83A1-F6EECF244321}">
                  <p14:modId xmlns:p14="http://schemas.microsoft.com/office/powerpoint/2010/main" val="2410889466"/>
                </p:ext>
              </p:extLst>
            </p:nvPr>
          </p:nvGraphicFramePr>
          <p:xfrm>
            <a:off x="551384" y="764704"/>
            <a:ext cx="11161240" cy="53736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val 6">
              <a:extLst>
                <a:ext uri="{FF2B5EF4-FFF2-40B4-BE49-F238E27FC236}">
                  <a16:creationId xmlns:a16="http://schemas.microsoft.com/office/drawing/2014/main" id="{494560C4-BBEA-8A4D-E035-988F44584525}"/>
                </a:ext>
              </a:extLst>
            </p:cNvPr>
            <p:cNvSpPr/>
            <p:nvPr/>
          </p:nvSpPr>
          <p:spPr>
            <a:xfrm>
              <a:off x="519688" y="1923321"/>
              <a:ext cx="2058316" cy="3474886"/>
            </a:xfrm>
            <a:prstGeom prst="ellipse">
              <a:avLst/>
            </a:prstGeom>
          </p:spPr>
          <p:style>
            <a:lnRef idx="2">
              <a:schemeClr val="lt1">
                <a:hueOff val="0"/>
                <a:satOff val="0"/>
                <a:lumOff val="0"/>
                <a:alphaOff val="0"/>
              </a:schemeClr>
            </a:lnRef>
            <a:fillRef idx="1">
              <a:schemeClr val="accent4">
                <a:tint val="50000"/>
                <a:hueOff val="0"/>
                <a:satOff val="0"/>
                <a:lumOff val="0"/>
                <a:alphaOff val="0"/>
              </a:schemeClr>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pPr algn="ctr"/>
              <a:r>
                <a:rPr lang="en-GB" sz="8800" dirty="0"/>
                <a:t>1</a:t>
              </a:r>
            </a:p>
          </p:txBody>
        </p:sp>
      </p:grpSp>
    </p:spTree>
    <p:extLst>
      <p:ext uri="{BB962C8B-B14F-4D97-AF65-F5344CB8AC3E}">
        <p14:creationId xmlns:p14="http://schemas.microsoft.com/office/powerpoint/2010/main" val="66383395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Zircaloy-4 as-quenched microstructure</a:t>
            </a:r>
          </a:p>
        </p:txBody>
      </p:sp>
      <p:sp>
        <p:nvSpPr>
          <p:cNvPr id="4" name="Slide Number Placeholder 3"/>
          <p:cNvSpPr>
            <a:spLocks noGrp="1"/>
          </p:cNvSpPr>
          <p:nvPr>
            <p:ph type="sldNum" sz="quarter" idx="12"/>
          </p:nvPr>
        </p:nvSpPr>
        <p:spPr/>
        <p:txBody>
          <a:bodyPr/>
          <a:lstStyle/>
          <a:p>
            <a:fld id="{7F4CE52D-919B-4531-AAF2-FDD7B1D762FA}" type="slidenum">
              <a:rPr lang="en-US" smtClean="0"/>
              <a:pPr/>
              <a:t>11</a:t>
            </a:fld>
            <a:endParaRPr lang="en-US"/>
          </a:p>
        </p:txBody>
      </p:sp>
      <p:grpSp>
        <p:nvGrpSpPr>
          <p:cNvPr id="13" name="Group 12"/>
          <p:cNvGrpSpPr/>
          <p:nvPr/>
        </p:nvGrpSpPr>
        <p:grpSpPr>
          <a:xfrm>
            <a:off x="253895" y="1527505"/>
            <a:ext cx="11684210" cy="2334455"/>
            <a:chOff x="209042" y="2564904"/>
            <a:chExt cx="11684210" cy="2334455"/>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042" y="2564904"/>
              <a:ext cx="2718606" cy="233445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4646" y="2564904"/>
              <a:ext cx="2718606" cy="233445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3117" y="2564905"/>
              <a:ext cx="2718605" cy="233445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21079" y="2564904"/>
              <a:ext cx="2718606" cy="2334455"/>
            </a:xfrm>
            <a:prstGeom prst="rect">
              <a:avLst/>
            </a:prstGeom>
          </p:spPr>
        </p:pic>
        <p:sp>
          <p:nvSpPr>
            <p:cNvPr id="9" name="Rectangle 8"/>
            <p:cNvSpPr/>
            <p:nvPr/>
          </p:nvSpPr>
          <p:spPr>
            <a:xfrm>
              <a:off x="209042" y="2564904"/>
              <a:ext cx="707557" cy="360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ABQ</a:t>
              </a:r>
            </a:p>
          </p:txBody>
        </p:sp>
        <p:sp>
          <p:nvSpPr>
            <p:cNvPr id="10" name="Rectangle 9"/>
            <p:cNvSpPr/>
            <p:nvPr/>
          </p:nvSpPr>
          <p:spPr>
            <a:xfrm>
              <a:off x="3232450" y="2564904"/>
              <a:ext cx="862713" cy="360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OBQ</a:t>
              </a:r>
              <a:r>
                <a:rPr lang="en-GB" sz="2000" baseline="-25000" dirty="0"/>
                <a:t>SC</a:t>
              </a:r>
              <a:endParaRPr lang="en-GB" sz="2000" dirty="0"/>
            </a:p>
          </p:txBody>
        </p:sp>
        <p:sp>
          <p:nvSpPr>
            <p:cNvPr id="11" name="Rectangle 10"/>
            <p:cNvSpPr/>
            <p:nvPr/>
          </p:nvSpPr>
          <p:spPr>
            <a:xfrm>
              <a:off x="6233116" y="2564904"/>
              <a:ext cx="873584" cy="360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OBQ</a:t>
              </a:r>
              <a:r>
                <a:rPr lang="en-GB" sz="2000" baseline="-25000" dirty="0"/>
                <a:t>FC</a:t>
              </a:r>
              <a:endParaRPr lang="en-GB" sz="2000" dirty="0"/>
            </a:p>
          </p:txBody>
        </p:sp>
        <p:sp>
          <p:nvSpPr>
            <p:cNvPr id="12" name="Rectangle 11"/>
            <p:cNvSpPr/>
            <p:nvPr/>
          </p:nvSpPr>
          <p:spPr>
            <a:xfrm>
              <a:off x="9174646" y="2564904"/>
              <a:ext cx="740366" cy="360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WBQ</a:t>
              </a:r>
            </a:p>
          </p:txBody>
        </p:sp>
      </p:grpSp>
      <p:sp>
        <p:nvSpPr>
          <p:cNvPr id="14" name="Right Arrow 13"/>
          <p:cNvSpPr/>
          <p:nvPr/>
        </p:nvSpPr>
        <p:spPr>
          <a:xfrm>
            <a:off x="1544894" y="3914969"/>
            <a:ext cx="9865096" cy="2453342"/>
          </a:xfrm>
          <a:prstGeom prst="rightArrow">
            <a:avLst/>
          </a:prstGeom>
          <a:gradFill flip="none"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0" scaled="1"/>
            <a:tileRect/>
          </a:gradFill>
        </p:spPr>
        <p:style>
          <a:lnRef idx="1">
            <a:schemeClr val="accent1"/>
          </a:lnRef>
          <a:fillRef idx="2">
            <a:schemeClr val="accent1"/>
          </a:fillRef>
          <a:effectRef idx="1">
            <a:schemeClr val="accent1"/>
          </a:effectRef>
          <a:fontRef idx="minor">
            <a:schemeClr val="dk1"/>
          </a:fontRef>
        </p:style>
        <p:txBody>
          <a:bodyPr rtlCol="0" anchor="ctr"/>
          <a:lstStyle/>
          <a:p>
            <a:pPr marL="342900" indent="-342900" algn="ctr">
              <a:buFont typeface="Wingdings" pitchFamily="2" charset="2"/>
              <a:buChar char="Ø"/>
            </a:pPr>
            <a:r>
              <a:rPr lang="en-GB" sz="2000" dirty="0"/>
              <a:t>Increasing quench rate</a:t>
            </a:r>
          </a:p>
          <a:p>
            <a:pPr marL="342900" indent="-342900" algn="ctr">
              <a:buFont typeface="Wingdings" pitchFamily="2" charset="2"/>
              <a:buChar char="Ø"/>
            </a:pPr>
            <a:r>
              <a:rPr lang="en-GB" sz="2000" dirty="0"/>
              <a:t>Decreasing </a:t>
            </a:r>
            <a:r>
              <a:rPr lang="el-GR" sz="2000" dirty="0"/>
              <a:t>α</a:t>
            </a:r>
            <a:r>
              <a:rPr lang="en-GB" sz="2000" dirty="0"/>
              <a:t>-lamella width</a:t>
            </a:r>
          </a:p>
          <a:p>
            <a:pPr marL="342900" indent="-342900" algn="ctr">
              <a:buFont typeface="Wingdings" pitchFamily="2" charset="2"/>
              <a:buChar char="Ø"/>
            </a:pPr>
            <a:r>
              <a:rPr lang="en-GB" sz="2000" dirty="0"/>
              <a:t>Decreasing SPP size</a:t>
            </a:r>
          </a:p>
          <a:p>
            <a:pPr marL="342900" indent="-342900" algn="ctr">
              <a:buFont typeface="Wingdings" pitchFamily="2" charset="2"/>
              <a:buChar char="Ø"/>
            </a:pPr>
            <a:r>
              <a:rPr lang="en-GB" sz="2000" dirty="0"/>
              <a:t>Increasing SPP number density</a:t>
            </a:r>
          </a:p>
        </p:txBody>
      </p:sp>
      <p:cxnSp>
        <p:nvCxnSpPr>
          <p:cNvPr id="17" name="Straight Arrow Connector 16"/>
          <p:cNvCxnSpPr/>
          <p:nvPr/>
        </p:nvCxnSpPr>
        <p:spPr>
          <a:xfrm flipH="1">
            <a:off x="1550647" y="1380372"/>
            <a:ext cx="432048" cy="576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415480" y="836712"/>
            <a:ext cx="1926518" cy="584775"/>
          </a:xfrm>
          <a:prstGeom prst="rect">
            <a:avLst/>
          </a:prstGeom>
          <a:noFill/>
        </p:spPr>
        <p:txBody>
          <a:bodyPr wrap="square" rtlCol="0">
            <a:spAutoFit/>
          </a:bodyPr>
          <a:lstStyle/>
          <a:p>
            <a:pPr algn="l"/>
            <a:r>
              <a:rPr lang="en-GB" sz="1600" dirty="0">
                <a:solidFill>
                  <a:schemeClr val="accent1"/>
                </a:solidFill>
                <a:latin typeface="Calibri" panose="020F0502020204030204" pitchFamily="34" charset="0"/>
                <a:cs typeface="Calibri" panose="020F0502020204030204" pitchFamily="34" charset="0"/>
              </a:rPr>
              <a:t>Lack of SPPs in the grain interior</a:t>
            </a:r>
          </a:p>
        </p:txBody>
      </p:sp>
    </p:spTree>
    <p:extLst>
      <p:ext uri="{BB962C8B-B14F-4D97-AF65-F5344CB8AC3E}">
        <p14:creationId xmlns:p14="http://schemas.microsoft.com/office/powerpoint/2010/main" val="74824493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49FCD-965D-949B-5066-766128A98538}"/>
              </a:ext>
            </a:extLst>
          </p:cNvPr>
          <p:cNvSpPr>
            <a:spLocks noGrp="1"/>
          </p:cNvSpPr>
          <p:nvPr>
            <p:ph type="title"/>
          </p:nvPr>
        </p:nvSpPr>
        <p:spPr/>
        <p:txBody>
          <a:bodyPr/>
          <a:lstStyle/>
          <a:p>
            <a:r>
              <a:rPr lang="en-GB" dirty="0"/>
              <a:t>SPP size distribution</a:t>
            </a:r>
          </a:p>
        </p:txBody>
      </p:sp>
      <p:sp>
        <p:nvSpPr>
          <p:cNvPr id="4" name="Slide Number Placeholder 3">
            <a:extLst>
              <a:ext uri="{FF2B5EF4-FFF2-40B4-BE49-F238E27FC236}">
                <a16:creationId xmlns:a16="http://schemas.microsoft.com/office/drawing/2014/main" id="{6FA469CE-495D-D159-55F0-AD3F37E4EEA6}"/>
              </a:ext>
            </a:extLst>
          </p:cNvPr>
          <p:cNvSpPr>
            <a:spLocks noGrp="1"/>
          </p:cNvSpPr>
          <p:nvPr>
            <p:ph type="sldNum" sz="quarter" idx="12"/>
          </p:nvPr>
        </p:nvSpPr>
        <p:spPr/>
        <p:txBody>
          <a:bodyPr/>
          <a:lstStyle/>
          <a:p>
            <a:fld id="{7F4CE52D-919B-4531-AAF2-FDD7B1D762FA}" type="slidenum">
              <a:rPr lang="en-US" smtClean="0"/>
              <a:pPr/>
              <a:t>12</a:t>
            </a:fld>
            <a:endParaRPr lang="en-US"/>
          </a:p>
        </p:txBody>
      </p:sp>
      <p:sp>
        <p:nvSpPr>
          <p:cNvPr id="9" name="TextBox 8">
            <a:extLst>
              <a:ext uri="{FF2B5EF4-FFF2-40B4-BE49-F238E27FC236}">
                <a16:creationId xmlns:a16="http://schemas.microsoft.com/office/drawing/2014/main" id="{8B2DC8ED-20A3-D6F9-EB07-1F59C3424C63}"/>
              </a:ext>
            </a:extLst>
          </p:cNvPr>
          <p:cNvSpPr txBox="1"/>
          <p:nvPr/>
        </p:nvSpPr>
        <p:spPr>
          <a:xfrm>
            <a:off x="8904312" y="1885734"/>
            <a:ext cx="2269339" cy="461665"/>
          </a:xfrm>
          <a:prstGeom prst="rect">
            <a:avLst/>
          </a:prstGeom>
          <a:noFill/>
        </p:spPr>
        <p:txBody>
          <a:bodyPr wrap="none" rtlCol="0">
            <a:spAutoFit/>
          </a:bodyPr>
          <a:lstStyle/>
          <a:p>
            <a:pPr algn="l"/>
            <a:r>
              <a:rPr lang="en-GB" dirty="0">
                <a:latin typeface="Calibri" panose="020F0502020204030204" pitchFamily="34" charset="0"/>
                <a:cs typeface="Calibri" panose="020F0502020204030204" pitchFamily="34" charset="0"/>
              </a:rPr>
              <a:t>Water quenched</a:t>
            </a:r>
          </a:p>
        </p:txBody>
      </p:sp>
      <p:sp>
        <p:nvSpPr>
          <p:cNvPr id="6" name="TextBox 5">
            <a:extLst>
              <a:ext uri="{FF2B5EF4-FFF2-40B4-BE49-F238E27FC236}">
                <a16:creationId xmlns:a16="http://schemas.microsoft.com/office/drawing/2014/main" id="{5794295C-FB05-B3D1-4640-088B6FE01D49}"/>
              </a:ext>
            </a:extLst>
          </p:cNvPr>
          <p:cNvSpPr txBox="1"/>
          <p:nvPr/>
        </p:nvSpPr>
        <p:spPr>
          <a:xfrm>
            <a:off x="490330" y="5261113"/>
            <a:ext cx="10415287" cy="830997"/>
          </a:xfrm>
          <a:prstGeom prst="rect">
            <a:avLst/>
          </a:prstGeom>
          <a:noFill/>
        </p:spPr>
        <p:txBody>
          <a:bodyPr wrap="none" rtlCol="0">
            <a:spAutoFit/>
          </a:bodyPr>
          <a:lstStyle/>
          <a:p>
            <a:pPr marL="342900" indent="-342900" algn="l">
              <a:buFont typeface="Wingdings" pitchFamily="2" charset="2"/>
              <a:buChar char="Ø"/>
            </a:pPr>
            <a:r>
              <a:rPr lang="en-GB" dirty="0">
                <a:latin typeface="Calibri" panose="020F0502020204030204" pitchFamily="34" charset="0"/>
                <a:cs typeface="Calibri" panose="020F0502020204030204" pitchFamily="34" charset="0"/>
              </a:rPr>
              <a:t>Distinction between distribution of grain boundary and grain interior SPPs</a:t>
            </a:r>
          </a:p>
          <a:p>
            <a:pPr marL="342900" indent="-342900" algn="l">
              <a:buFont typeface="Wingdings" pitchFamily="2" charset="2"/>
              <a:buChar char="Ø"/>
            </a:pPr>
            <a:r>
              <a:rPr lang="en-GB" dirty="0">
                <a:latin typeface="Calibri" panose="020F0502020204030204" pitchFamily="34" charset="0"/>
                <a:cs typeface="Calibri" panose="020F0502020204030204" pitchFamily="34" charset="0"/>
              </a:rPr>
              <a:t>Decreased quench rate </a:t>
            </a:r>
            <a:r>
              <a:rPr lang="en-GB" dirty="0">
                <a:latin typeface="Calibri" panose="020F0502020204030204" pitchFamily="34" charset="0"/>
                <a:cs typeface="Calibri" panose="020F0502020204030204" pitchFamily="34" charset="0"/>
                <a:sym typeface="Wingdings" pitchFamily="2" charset="2"/>
              </a:rPr>
              <a:t> increased volume fraction of </a:t>
            </a:r>
            <a:r>
              <a:rPr lang="en-GB" dirty="0">
                <a:latin typeface="Calibri" panose="020F0502020204030204" pitchFamily="34" charset="0"/>
                <a:cs typeface="Calibri" panose="020F0502020204030204" pitchFamily="34" charset="0"/>
              </a:rPr>
              <a:t> grain boundary SPPs</a:t>
            </a:r>
          </a:p>
        </p:txBody>
      </p:sp>
      <p:pic>
        <p:nvPicPr>
          <p:cNvPr id="7" name="Picture 6">
            <a:extLst>
              <a:ext uri="{FF2B5EF4-FFF2-40B4-BE49-F238E27FC236}">
                <a16:creationId xmlns:a16="http://schemas.microsoft.com/office/drawing/2014/main" id="{10F6D430-02DD-16BB-8E40-70CDDB10BDA1}"/>
              </a:ext>
            </a:extLst>
          </p:cNvPr>
          <p:cNvPicPr>
            <a:picLocks noChangeAspect="1"/>
          </p:cNvPicPr>
          <p:nvPr/>
        </p:nvPicPr>
        <p:blipFill>
          <a:blip r:embed="rId2"/>
          <a:stretch>
            <a:fillRect/>
          </a:stretch>
        </p:blipFill>
        <p:spPr>
          <a:xfrm>
            <a:off x="490330" y="2347399"/>
            <a:ext cx="3509699" cy="1980000"/>
          </a:xfrm>
          <a:prstGeom prst="rect">
            <a:avLst/>
          </a:prstGeom>
        </p:spPr>
      </p:pic>
      <p:pic>
        <p:nvPicPr>
          <p:cNvPr id="10" name="Picture 9">
            <a:extLst>
              <a:ext uri="{FF2B5EF4-FFF2-40B4-BE49-F238E27FC236}">
                <a16:creationId xmlns:a16="http://schemas.microsoft.com/office/drawing/2014/main" id="{60358591-6C3E-E92D-C753-8EDE1A332C77}"/>
              </a:ext>
            </a:extLst>
          </p:cNvPr>
          <p:cNvPicPr>
            <a:picLocks noChangeAspect="1"/>
          </p:cNvPicPr>
          <p:nvPr/>
        </p:nvPicPr>
        <p:blipFill>
          <a:blip r:embed="rId3"/>
          <a:stretch>
            <a:fillRect/>
          </a:stretch>
        </p:blipFill>
        <p:spPr>
          <a:xfrm>
            <a:off x="4306000" y="2347399"/>
            <a:ext cx="3580000" cy="1980000"/>
          </a:xfrm>
          <a:prstGeom prst="rect">
            <a:avLst/>
          </a:prstGeom>
        </p:spPr>
      </p:pic>
      <p:pic>
        <p:nvPicPr>
          <p:cNvPr id="12" name="Picture 11">
            <a:extLst>
              <a:ext uri="{FF2B5EF4-FFF2-40B4-BE49-F238E27FC236}">
                <a16:creationId xmlns:a16="http://schemas.microsoft.com/office/drawing/2014/main" id="{F755EC75-EE6F-59D2-6497-B965644A0884}"/>
              </a:ext>
            </a:extLst>
          </p:cNvPr>
          <p:cNvPicPr>
            <a:picLocks noChangeAspect="1"/>
          </p:cNvPicPr>
          <p:nvPr/>
        </p:nvPicPr>
        <p:blipFill>
          <a:blip r:embed="rId4"/>
          <a:stretch>
            <a:fillRect/>
          </a:stretch>
        </p:blipFill>
        <p:spPr>
          <a:xfrm>
            <a:off x="8171099" y="2348880"/>
            <a:ext cx="3626666" cy="1980000"/>
          </a:xfrm>
          <a:prstGeom prst="rect">
            <a:avLst/>
          </a:prstGeom>
        </p:spPr>
      </p:pic>
      <p:sp>
        <p:nvSpPr>
          <p:cNvPr id="13" name="TextBox 12">
            <a:extLst>
              <a:ext uri="{FF2B5EF4-FFF2-40B4-BE49-F238E27FC236}">
                <a16:creationId xmlns:a16="http://schemas.microsoft.com/office/drawing/2014/main" id="{EE6C700A-85BE-2783-7C0D-986BF125EDD3}"/>
              </a:ext>
            </a:extLst>
          </p:cNvPr>
          <p:cNvSpPr txBox="1"/>
          <p:nvPr/>
        </p:nvSpPr>
        <p:spPr>
          <a:xfrm>
            <a:off x="5278809" y="1885734"/>
            <a:ext cx="1845377" cy="461665"/>
          </a:xfrm>
          <a:prstGeom prst="rect">
            <a:avLst/>
          </a:prstGeom>
          <a:noFill/>
        </p:spPr>
        <p:txBody>
          <a:bodyPr wrap="none" rtlCol="0">
            <a:spAutoFit/>
          </a:bodyPr>
          <a:lstStyle/>
          <a:p>
            <a:pPr algn="l"/>
            <a:r>
              <a:rPr lang="en-GB" dirty="0">
                <a:latin typeface="Calibri" panose="020F0502020204030204" pitchFamily="34" charset="0"/>
                <a:cs typeface="Calibri" panose="020F0502020204030204" pitchFamily="34" charset="0"/>
              </a:rPr>
              <a:t>Oil quenched</a:t>
            </a:r>
          </a:p>
        </p:txBody>
      </p:sp>
      <p:sp>
        <p:nvSpPr>
          <p:cNvPr id="14" name="TextBox 13">
            <a:extLst>
              <a:ext uri="{FF2B5EF4-FFF2-40B4-BE49-F238E27FC236}">
                <a16:creationId xmlns:a16="http://schemas.microsoft.com/office/drawing/2014/main" id="{7BCF38C7-A6C9-3A5E-FF01-3803B183CCC1}"/>
              </a:ext>
            </a:extLst>
          </p:cNvPr>
          <p:cNvSpPr txBox="1"/>
          <p:nvPr/>
        </p:nvSpPr>
        <p:spPr>
          <a:xfrm>
            <a:off x="1322490" y="1885734"/>
            <a:ext cx="1856598" cy="461665"/>
          </a:xfrm>
          <a:prstGeom prst="rect">
            <a:avLst/>
          </a:prstGeom>
          <a:noFill/>
        </p:spPr>
        <p:txBody>
          <a:bodyPr wrap="none" rtlCol="0">
            <a:spAutoFit/>
          </a:bodyPr>
          <a:lstStyle/>
          <a:p>
            <a:pPr algn="l"/>
            <a:r>
              <a:rPr lang="en-GB" dirty="0">
                <a:latin typeface="Calibri" panose="020F0502020204030204" pitchFamily="34" charset="0"/>
                <a:cs typeface="Calibri" panose="020F0502020204030204" pitchFamily="34" charset="0"/>
              </a:rPr>
              <a:t>Air quenched</a:t>
            </a:r>
          </a:p>
        </p:txBody>
      </p:sp>
    </p:spTree>
    <p:extLst>
      <p:ext uri="{BB962C8B-B14F-4D97-AF65-F5344CB8AC3E}">
        <p14:creationId xmlns:p14="http://schemas.microsoft.com/office/powerpoint/2010/main" val="163266573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Solute segregation</a:t>
            </a:r>
          </a:p>
        </p:txBody>
      </p:sp>
      <p:sp>
        <p:nvSpPr>
          <p:cNvPr id="4" name="Slide Number Placeholder 3"/>
          <p:cNvSpPr>
            <a:spLocks noGrp="1"/>
          </p:cNvSpPr>
          <p:nvPr>
            <p:ph type="sldNum" sz="quarter" idx="12"/>
          </p:nvPr>
        </p:nvSpPr>
        <p:spPr/>
        <p:txBody>
          <a:bodyPr/>
          <a:lstStyle/>
          <a:p>
            <a:fld id="{7F4CE52D-919B-4531-AAF2-FDD7B1D762FA}" type="slidenum">
              <a:rPr lang="en-US" smtClean="0"/>
              <a:pPr/>
              <a:t>13</a:t>
            </a:fld>
            <a:endParaRPr lang="en-US"/>
          </a:p>
        </p:txBody>
      </p:sp>
      <p:sp>
        <p:nvSpPr>
          <p:cNvPr id="5" name="Oval 4"/>
          <p:cNvSpPr/>
          <p:nvPr/>
        </p:nvSpPr>
        <p:spPr>
          <a:xfrm>
            <a:off x="638417" y="1559613"/>
            <a:ext cx="3184533" cy="2999469"/>
          </a:xfrm>
          <a:prstGeom prst="ellipse">
            <a:avLst/>
          </a:prstGeom>
          <a:pattFill prst="dk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765662" y="843579"/>
            <a:ext cx="571872" cy="557103"/>
          </a:xfrm>
          <a:prstGeom prst="ellipse">
            <a:avLst/>
          </a:prstGeom>
          <a:pattFill prst="dk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4304962" y="1568780"/>
            <a:ext cx="3184533" cy="2999469"/>
          </a:xfrm>
          <a:prstGeom prst="ellipse">
            <a:avLst/>
          </a:prstGeom>
          <a:pattFill prst="dk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7880019" y="1484748"/>
            <a:ext cx="3184533" cy="2999469"/>
          </a:xfrm>
          <a:prstGeom prst="ellipse">
            <a:avLst/>
          </a:prstGeom>
          <a:pattFill prst="dk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2033123" y="843579"/>
            <a:ext cx="571872" cy="55710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1551438" y="2395232"/>
            <a:ext cx="139475" cy="126162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2963946" y="2393384"/>
            <a:ext cx="139475" cy="126162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4863806" y="2171903"/>
            <a:ext cx="625212" cy="187631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6276314" y="2170055"/>
            <a:ext cx="625212" cy="187631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7960150" y="1884000"/>
            <a:ext cx="1627650" cy="220466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9372658" y="1882152"/>
            <a:ext cx="1627650" cy="220466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p:cNvGrpSpPr/>
          <p:nvPr/>
        </p:nvGrpSpPr>
        <p:grpSpPr>
          <a:xfrm>
            <a:off x="861431" y="4403798"/>
            <a:ext cx="2651623" cy="1637681"/>
            <a:chOff x="814711" y="4437112"/>
            <a:chExt cx="2808312" cy="1656184"/>
          </a:xfrm>
        </p:grpSpPr>
        <p:cxnSp>
          <p:nvCxnSpPr>
            <p:cNvPr id="18" name="Straight Arrow Connector 17"/>
            <p:cNvCxnSpPr/>
            <p:nvPr/>
          </p:nvCxnSpPr>
          <p:spPr>
            <a:xfrm flipV="1">
              <a:off x="829951" y="4437112"/>
              <a:ext cx="0" cy="16561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814711" y="6093296"/>
              <a:ext cx="280831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4626360" y="4403798"/>
            <a:ext cx="2651623" cy="1637681"/>
            <a:chOff x="814711" y="4437112"/>
            <a:chExt cx="2808312" cy="1656184"/>
          </a:xfrm>
        </p:grpSpPr>
        <p:cxnSp>
          <p:nvCxnSpPr>
            <p:cNvPr id="23" name="Straight Arrow Connector 22"/>
            <p:cNvCxnSpPr/>
            <p:nvPr/>
          </p:nvCxnSpPr>
          <p:spPr>
            <a:xfrm flipV="1">
              <a:off x="829951" y="4437112"/>
              <a:ext cx="0" cy="16561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814711" y="6093296"/>
              <a:ext cx="280831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8207327" y="4455615"/>
            <a:ext cx="2651623" cy="1637681"/>
            <a:chOff x="814711" y="4437112"/>
            <a:chExt cx="2808312" cy="1656184"/>
          </a:xfrm>
        </p:grpSpPr>
        <p:cxnSp>
          <p:nvCxnSpPr>
            <p:cNvPr id="26" name="Straight Arrow Connector 25"/>
            <p:cNvCxnSpPr/>
            <p:nvPr/>
          </p:nvCxnSpPr>
          <p:spPr>
            <a:xfrm flipV="1">
              <a:off x="829951" y="4437112"/>
              <a:ext cx="0" cy="16561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814711" y="6093296"/>
              <a:ext cx="280831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rot="16200000">
            <a:off x="-121811" y="5037744"/>
            <a:ext cx="1575668" cy="307777"/>
          </a:xfrm>
          <a:prstGeom prst="rect">
            <a:avLst/>
          </a:prstGeom>
          <a:noFill/>
        </p:spPr>
        <p:txBody>
          <a:bodyPr wrap="square" rtlCol="0">
            <a:spAutoFit/>
          </a:bodyPr>
          <a:lstStyle/>
          <a:p>
            <a:pPr algn="l"/>
            <a:r>
              <a:rPr lang="en-GB" sz="1400" dirty="0">
                <a:latin typeface="Calibri" panose="020F0502020204030204" pitchFamily="34" charset="0"/>
                <a:cs typeface="Calibri" panose="020F0502020204030204" pitchFamily="34" charset="0"/>
              </a:rPr>
              <a:t>Fe/Cr conc. in </a:t>
            </a:r>
            <a:r>
              <a:rPr lang="el-GR" sz="1400" dirty="0">
                <a:latin typeface="Calibri" panose="020F0502020204030204" pitchFamily="34" charset="0"/>
                <a:cs typeface="Calibri" panose="020F0502020204030204" pitchFamily="34" charset="0"/>
              </a:rPr>
              <a:t>α</a:t>
            </a:r>
            <a:r>
              <a:rPr lang="en-GB" sz="1400" dirty="0">
                <a:latin typeface="Calibri" panose="020F0502020204030204" pitchFamily="34" charset="0"/>
                <a:cs typeface="Calibri" panose="020F0502020204030204" pitchFamily="34" charset="0"/>
              </a:rPr>
              <a:t>-Zr</a:t>
            </a:r>
          </a:p>
        </p:txBody>
      </p:sp>
      <p:sp>
        <p:nvSpPr>
          <p:cNvPr id="29" name="TextBox 28"/>
          <p:cNvSpPr txBox="1"/>
          <p:nvPr/>
        </p:nvSpPr>
        <p:spPr>
          <a:xfrm rot="16200000">
            <a:off x="3675951" y="5073207"/>
            <a:ext cx="1575665" cy="307777"/>
          </a:xfrm>
          <a:prstGeom prst="rect">
            <a:avLst/>
          </a:prstGeom>
          <a:noFill/>
        </p:spPr>
        <p:txBody>
          <a:bodyPr wrap="square" rtlCol="0">
            <a:spAutoFit/>
          </a:bodyPr>
          <a:lstStyle/>
          <a:p>
            <a:pPr algn="l"/>
            <a:r>
              <a:rPr lang="en-GB" sz="1400" dirty="0">
                <a:latin typeface="Calibri" panose="020F0502020204030204" pitchFamily="34" charset="0"/>
                <a:cs typeface="Calibri" panose="020F0502020204030204" pitchFamily="34" charset="0"/>
              </a:rPr>
              <a:t>Fe/Cr conc. in </a:t>
            </a:r>
            <a:r>
              <a:rPr lang="el-GR" sz="1400" dirty="0">
                <a:latin typeface="Calibri" panose="020F0502020204030204" pitchFamily="34" charset="0"/>
                <a:cs typeface="Calibri" panose="020F0502020204030204" pitchFamily="34" charset="0"/>
              </a:rPr>
              <a:t>α</a:t>
            </a:r>
            <a:r>
              <a:rPr lang="en-GB" sz="1400" dirty="0">
                <a:latin typeface="Calibri" panose="020F0502020204030204" pitchFamily="34" charset="0"/>
                <a:cs typeface="Calibri" panose="020F0502020204030204" pitchFamily="34" charset="0"/>
              </a:rPr>
              <a:t>-Zr</a:t>
            </a:r>
          </a:p>
        </p:txBody>
      </p:sp>
      <p:sp>
        <p:nvSpPr>
          <p:cNvPr id="30" name="TextBox 29"/>
          <p:cNvSpPr txBox="1"/>
          <p:nvPr/>
        </p:nvSpPr>
        <p:spPr>
          <a:xfrm rot="16200000">
            <a:off x="7206981" y="5100459"/>
            <a:ext cx="1575665" cy="307777"/>
          </a:xfrm>
          <a:prstGeom prst="rect">
            <a:avLst/>
          </a:prstGeom>
          <a:noFill/>
        </p:spPr>
        <p:txBody>
          <a:bodyPr wrap="square" rtlCol="0">
            <a:spAutoFit/>
          </a:bodyPr>
          <a:lstStyle/>
          <a:p>
            <a:pPr algn="l"/>
            <a:r>
              <a:rPr lang="en-GB" sz="1400" dirty="0">
                <a:latin typeface="Calibri" panose="020F0502020204030204" pitchFamily="34" charset="0"/>
                <a:cs typeface="Calibri" panose="020F0502020204030204" pitchFamily="34" charset="0"/>
              </a:rPr>
              <a:t>Fe/Cr conc. in </a:t>
            </a:r>
            <a:r>
              <a:rPr lang="el-GR" sz="1400" dirty="0">
                <a:latin typeface="Calibri" panose="020F0502020204030204" pitchFamily="34" charset="0"/>
                <a:cs typeface="Calibri" panose="020F0502020204030204" pitchFamily="34" charset="0"/>
              </a:rPr>
              <a:t>α</a:t>
            </a:r>
            <a:r>
              <a:rPr lang="en-GB" sz="1400" dirty="0">
                <a:latin typeface="Calibri" panose="020F0502020204030204" pitchFamily="34" charset="0"/>
                <a:cs typeface="Calibri" panose="020F0502020204030204" pitchFamily="34" charset="0"/>
              </a:rPr>
              <a:t>-Zr</a:t>
            </a:r>
          </a:p>
        </p:txBody>
      </p:sp>
      <p:sp>
        <p:nvSpPr>
          <p:cNvPr id="32" name="Freeform 31"/>
          <p:cNvSpPr/>
          <p:nvPr/>
        </p:nvSpPr>
        <p:spPr>
          <a:xfrm>
            <a:off x="1577378" y="5841422"/>
            <a:ext cx="83939" cy="46668"/>
          </a:xfrm>
          <a:custGeom>
            <a:avLst/>
            <a:gdLst>
              <a:gd name="connsiteX0" fmla="*/ 0 w 88900"/>
              <a:gd name="connsiteY0" fmla="*/ 6350 h 6350"/>
              <a:gd name="connsiteX1" fmla="*/ 88900 w 88900"/>
              <a:gd name="connsiteY1" fmla="*/ 0 h 6350"/>
            </a:gdLst>
            <a:ahLst/>
            <a:cxnLst>
              <a:cxn ang="0">
                <a:pos x="connsiteX0" y="connsiteY0"/>
              </a:cxn>
              <a:cxn ang="0">
                <a:pos x="connsiteX1" y="connsiteY1"/>
              </a:cxn>
            </a:cxnLst>
            <a:rect l="l" t="t" r="r" b="b"/>
            <a:pathLst>
              <a:path w="88900" h="6350">
                <a:moveTo>
                  <a:pt x="0" y="6350"/>
                </a:moveTo>
                <a:lnTo>
                  <a:pt x="8890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32"/>
          <p:cNvSpPr/>
          <p:nvPr/>
        </p:nvSpPr>
        <p:spPr>
          <a:xfrm rot="4273814">
            <a:off x="3057418" y="5851318"/>
            <a:ext cx="83939" cy="46668"/>
          </a:xfrm>
          <a:custGeom>
            <a:avLst/>
            <a:gdLst>
              <a:gd name="connsiteX0" fmla="*/ 0 w 88900"/>
              <a:gd name="connsiteY0" fmla="*/ 6350 h 6350"/>
              <a:gd name="connsiteX1" fmla="*/ 88900 w 88900"/>
              <a:gd name="connsiteY1" fmla="*/ 0 h 6350"/>
            </a:gdLst>
            <a:ahLst/>
            <a:cxnLst>
              <a:cxn ang="0">
                <a:pos x="connsiteX0" y="connsiteY0"/>
              </a:cxn>
              <a:cxn ang="0">
                <a:pos x="connsiteX1" y="connsiteY1"/>
              </a:cxn>
            </a:cxnLst>
            <a:rect l="l" t="t" r="r" b="b"/>
            <a:pathLst>
              <a:path w="88900" h="6350">
                <a:moveTo>
                  <a:pt x="0" y="6350"/>
                </a:moveTo>
                <a:lnTo>
                  <a:pt x="8890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Freeform 33"/>
          <p:cNvSpPr/>
          <p:nvPr/>
        </p:nvSpPr>
        <p:spPr>
          <a:xfrm>
            <a:off x="5173280" y="5610011"/>
            <a:ext cx="293789" cy="213488"/>
          </a:xfrm>
          <a:custGeom>
            <a:avLst/>
            <a:gdLst>
              <a:gd name="connsiteX0" fmla="*/ 0 w 311150"/>
              <a:gd name="connsiteY0" fmla="*/ 215900 h 215900"/>
              <a:gd name="connsiteX1" fmla="*/ 101600 w 311150"/>
              <a:gd name="connsiteY1" fmla="*/ 190500 h 215900"/>
              <a:gd name="connsiteX2" fmla="*/ 196850 w 311150"/>
              <a:gd name="connsiteY2" fmla="*/ 139700 h 215900"/>
              <a:gd name="connsiteX3" fmla="*/ 273050 w 311150"/>
              <a:gd name="connsiteY3" fmla="*/ 63500 h 215900"/>
              <a:gd name="connsiteX4" fmla="*/ 311150 w 311150"/>
              <a:gd name="connsiteY4" fmla="*/ 6350 h 215900"/>
              <a:gd name="connsiteX5" fmla="*/ 311150 w 311150"/>
              <a:gd name="connsiteY5" fmla="*/ 6350 h 215900"/>
              <a:gd name="connsiteX6" fmla="*/ 298450 w 311150"/>
              <a:gd name="connsiteY6" fmla="*/ 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0" h="215900">
                <a:moveTo>
                  <a:pt x="0" y="215900"/>
                </a:moveTo>
                <a:cubicBezTo>
                  <a:pt x="34396" y="209550"/>
                  <a:pt x="68792" y="203200"/>
                  <a:pt x="101600" y="190500"/>
                </a:cubicBezTo>
                <a:cubicBezTo>
                  <a:pt x="134408" y="177800"/>
                  <a:pt x="168275" y="160867"/>
                  <a:pt x="196850" y="139700"/>
                </a:cubicBezTo>
                <a:cubicBezTo>
                  <a:pt x="225425" y="118533"/>
                  <a:pt x="254000" y="85725"/>
                  <a:pt x="273050" y="63500"/>
                </a:cubicBezTo>
                <a:cubicBezTo>
                  <a:pt x="292100" y="41275"/>
                  <a:pt x="311150" y="6350"/>
                  <a:pt x="311150" y="6350"/>
                </a:cubicBezTo>
                <a:lnTo>
                  <a:pt x="311150" y="6350"/>
                </a:lnTo>
                <a:lnTo>
                  <a:pt x="29845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reeform 35"/>
          <p:cNvSpPr/>
          <p:nvPr/>
        </p:nvSpPr>
        <p:spPr>
          <a:xfrm flipH="1">
            <a:off x="6295131" y="5667590"/>
            <a:ext cx="293789" cy="151416"/>
          </a:xfrm>
          <a:custGeom>
            <a:avLst/>
            <a:gdLst>
              <a:gd name="connsiteX0" fmla="*/ 0 w 311150"/>
              <a:gd name="connsiteY0" fmla="*/ 215900 h 215900"/>
              <a:gd name="connsiteX1" fmla="*/ 101600 w 311150"/>
              <a:gd name="connsiteY1" fmla="*/ 190500 h 215900"/>
              <a:gd name="connsiteX2" fmla="*/ 196850 w 311150"/>
              <a:gd name="connsiteY2" fmla="*/ 139700 h 215900"/>
              <a:gd name="connsiteX3" fmla="*/ 273050 w 311150"/>
              <a:gd name="connsiteY3" fmla="*/ 63500 h 215900"/>
              <a:gd name="connsiteX4" fmla="*/ 311150 w 311150"/>
              <a:gd name="connsiteY4" fmla="*/ 6350 h 215900"/>
              <a:gd name="connsiteX5" fmla="*/ 311150 w 311150"/>
              <a:gd name="connsiteY5" fmla="*/ 6350 h 215900"/>
              <a:gd name="connsiteX6" fmla="*/ 298450 w 311150"/>
              <a:gd name="connsiteY6" fmla="*/ 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0" h="215900">
                <a:moveTo>
                  <a:pt x="0" y="215900"/>
                </a:moveTo>
                <a:cubicBezTo>
                  <a:pt x="34396" y="209550"/>
                  <a:pt x="68792" y="203200"/>
                  <a:pt x="101600" y="190500"/>
                </a:cubicBezTo>
                <a:cubicBezTo>
                  <a:pt x="134408" y="177800"/>
                  <a:pt x="168275" y="160867"/>
                  <a:pt x="196850" y="139700"/>
                </a:cubicBezTo>
                <a:cubicBezTo>
                  <a:pt x="225425" y="118533"/>
                  <a:pt x="254000" y="85725"/>
                  <a:pt x="273050" y="63500"/>
                </a:cubicBezTo>
                <a:cubicBezTo>
                  <a:pt x="292100" y="41275"/>
                  <a:pt x="311150" y="6350"/>
                  <a:pt x="311150" y="6350"/>
                </a:cubicBezTo>
                <a:lnTo>
                  <a:pt x="311150" y="6350"/>
                </a:lnTo>
                <a:lnTo>
                  <a:pt x="29845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Freeform 37"/>
          <p:cNvSpPr/>
          <p:nvPr/>
        </p:nvSpPr>
        <p:spPr>
          <a:xfrm>
            <a:off x="8835121" y="4619822"/>
            <a:ext cx="731476" cy="1255812"/>
          </a:xfrm>
          <a:custGeom>
            <a:avLst/>
            <a:gdLst>
              <a:gd name="connsiteX0" fmla="*/ 0 w 774700"/>
              <a:gd name="connsiteY0" fmla="*/ 1270000 h 1270000"/>
              <a:gd name="connsiteX1" fmla="*/ 184150 w 774700"/>
              <a:gd name="connsiteY1" fmla="*/ 1231900 h 1270000"/>
              <a:gd name="connsiteX2" fmla="*/ 368300 w 774700"/>
              <a:gd name="connsiteY2" fmla="*/ 1162050 h 1270000"/>
              <a:gd name="connsiteX3" fmla="*/ 488950 w 774700"/>
              <a:gd name="connsiteY3" fmla="*/ 1035050 h 1270000"/>
              <a:gd name="connsiteX4" fmla="*/ 558800 w 774700"/>
              <a:gd name="connsiteY4" fmla="*/ 850900 h 1270000"/>
              <a:gd name="connsiteX5" fmla="*/ 615950 w 774700"/>
              <a:gd name="connsiteY5" fmla="*/ 628650 h 1270000"/>
              <a:gd name="connsiteX6" fmla="*/ 666750 w 774700"/>
              <a:gd name="connsiteY6" fmla="*/ 431800 h 1270000"/>
              <a:gd name="connsiteX7" fmla="*/ 717550 w 774700"/>
              <a:gd name="connsiteY7" fmla="*/ 273050 h 1270000"/>
              <a:gd name="connsiteX8" fmla="*/ 762000 w 774700"/>
              <a:gd name="connsiteY8" fmla="*/ 88900 h 1270000"/>
              <a:gd name="connsiteX9" fmla="*/ 774700 w 774700"/>
              <a:gd name="connsiteY9" fmla="*/ 0 h 127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00" h="1270000">
                <a:moveTo>
                  <a:pt x="0" y="1270000"/>
                </a:moveTo>
                <a:cubicBezTo>
                  <a:pt x="61383" y="1259946"/>
                  <a:pt x="122767" y="1249892"/>
                  <a:pt x="184150" y="1231900"/>
                </a:cubicBezTo>
                <a:cubicBezTo>
                  <a:pt x="245533" y="1213908"/>
                  <a:pt x="317500" y="1194858"/>
                  <a:pt x="368300" y="1162050"/>
                </a:cubicBezTo>
                <a:cubicBezTo>
                  <a:pt x="419100" y="1129242"/>
                  <a:pt x="457200" y="1086908"/>
                  <a:pt x="488950" y="1035050"/>
                </a:cubicBezTo>
                <a:cubicBezTo>
                  <a:pt x="520700" y="983192"/>
                  <a:pt x="537633" y="918633"/>
                  <a:pt x="558800" y="850900"/>
                </a:cubicBezTo>
                <a:cubicBezTo>
                  <a:pt x="579967" y="783167"/>
                  <a:pt x="615950" y="628650"/>
                  <a:pt x="615950" y="628650"/>
                </a:cubicBezTo>
                <a:cubicBezTo>
                  <a:pt x="633942" y="558800"/>
                  <a:pt x="649817" y="491067"/>
                  <a:pt x="666750" y="431800"/>
                </a:cubicBezTo>
                <a:cubicBezTo>
                  <a:pt x="683683" y="372533"/>
                  <a:pt x="701675" y="330200"/>
                  <a:pt x="717550" y="273050"/>
                </a:cubicBezTo>
                <a:cubicBezTo>
                  <a:pt x="733425" y="215900"/>
                  <a:pt x="752475" y="134408"/>
                  <a:pt x="762000" y="88900"/>
                </a:cubicBezTo>
                <a:cubicBezTo>
                  <a:pt x="771525" y="43392"/>
                  <a:pt x="773112" y="21696"/>
                  <a:pt x="77470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Freeform 38"/>
          <p:cNvSpPr/>
          <p:nvPr/>
        </p:nvSpPr>
        <p:spPr>
          <a:xfrm flipH="1">
            <a:off x="9626724" y="4618840"/>
            <a:ext cx="731476" cy="1255812"/>
          </a:xfrm>
          <a:custGeom>
            <a:avLst/>
            <a:gdLst>
              <a:gd name="connsiteX0" fmla="*/ 0 w 774700"/>
              <a:gd name="connsiteY0" fmla="*/ 1270000 h 1270000"/>
              <a:gd name="connsiteX1" fmla="*/ 184150 w 774700"/>
              <a:gd name="connsiteY1" fmla="*/ 1231900 h 1270000"/>
              <a:gd name="connsiteX2" fmla="*/ 368300 w 774700"/>
              <a:gd name="connsiteY2" fmla="*/ 1162050 h 1270000"/>
              <a:gd name="connsiteX3" fmla="*/ 488950 w 774700"/>
              <a:gd name="connsiteY3" fmla="*/ 1035050 h 1270000"/>
              <a:gd name="connsiteX4" fmla="*/ 558800 w 774700"/>
              <a:gd name="connsiteY4" fmla="*/ 850900 h 1270000"/>
              <a:gd name="connsiteX5" fmla="*/ 615950 w 774700"/>
              <a:gd name="connsiteY5" fmla="*/ 628650 h 1270000"/>
              <a:gd name="connsiteX6" fmla="*/ 666750 w 774700"/>
              <a:gd name="connsiteY6" fmla="*/ 431800 h 1270000"/>
              <a:gd name="connsiteX7" fmla="*/ 717550 w 774700"/>
              <a:gd name="connsiteY7" fmla="*/ 273050 h 1270000"/>
              <a:gd name="connsiteX8" fmla="*/ 762000 w 774700"/>
              <a:gd name="connsiteY8" fmla="*/ 88900 h 1270000"/>
              <a:gd name="connsiteX9" fmla="*/ 774700 w 774700"/>
              <a:gd name="connsiteY9" fmla="*/ 0 h 127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00" h="1270000">
                <a:moveTo>
                  <a:pt x="0" y="1270000"/>
                </a:moveTo>
                <a:cubicBezTo>
                  <a:pt x="61383" y="1259946"/>
                  <a:pt x="122767" y="1249892"/>
                  <a:pt x="184150" y="1231900"/>
                </a:cubicBezTo>
                <a:cubicBezTo>
                  <a:pt x="245533" y="1213908"/>
                  <a:pt x="317500" y="1194858"/>
                  <a:pt x="368300" y="1162050"/>
                </a:cubicBezTo>
                <a:cubicBezTo>
                  <a:pt x="419100" y="1129242"/>
                  <a:pt x="457200" y="1086908"/>
                  <a:pt x="488950" y="1035050"/>
                </a:cubicBezTo>
                <a:cubicBezTo>
                  <a:pt x="520700" y="983192"/>
                  <a:pt x="537633" y="918633"/>
                  <a:pt x="558800" y="850900"/>
                </a:cubicBezTo>
                <a:cubicBezTo>
                  <a:pt x="579967" y="783167"/>
                  <a:pt x="615950" y="628650"/>
                  <a:pt x="615950" y="628650"/>
                </a:cubicBezTo>
                <a:cubicBezTo>
                  <a:pt x="633942" y="558800"/>
                  <a:pt x="649817" y="491067"/>
                  <a:pt x="666750" y="431800"/>
                </a:cubicBezTo>
                <a:cubicBezTo>
                  <a:pt x="683683" y="372533"/>
                  <a:pt x="701675" y="330200"/>
                  <a:pt x="717550" y="273050"/>
                </a:cubicBezTo>
                <a:cubicBezTo>
                  <a:pt x="733425" y="215900"/>
                  <a:pt x="752475" y="134408"/>
                  <a:pt x="762000" y="88900"/>
                </a:cubicBezTo>
                <a:cubicBezTo>
                  <a:pt x="771525" y="43392"/>
                  <a:pt x="773112" y="21696"/>
                  <a:pt x="77470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p:cNvSpPr txBox="1"/>
          <p:nvPr/>
        </p:nvSpPr>
        <p:spPr>
          <a:xfrm>
            <a:off x="2604995" y="987782"/>
            <a:ext cx="495044" cy="307777"/>
          </a:xfrm>
          <a:prstGeom prst="rect">
            <a:avLst/>
          </a:prstGeom>
          <a:noFill/>
        </p:spPr>
        <p:txBody>
          <a:bodyPr wrap="square" rtlCol="0">
            <a:spAutoFit/>
          </a:bodyPr>
          <a:lstStyle/>
          <a:p>
            <a:pPr algn="l"/>
            <a:r>
              <a:rPr lang="el-GR" sz="1400" dirty="0">
                <a:latin typeface="Calibri" panose="020F0502020204030204" pitchFamily="34" charset="0"/>
                <a:cs typeface="Calibri" panose="020F0502020204030204" pitchFamily="34" charset="0"/>
              </a:rPr>
              <a:t>α</a:t>
            </a:r>
            <a:r>
              <a:rPr lang="en-GB" sz="1400" dirty="0">
                <a:latin typeface="Calibri" panose="020F0502020204030204" pitchFamily="34" charset="0"/>
                <a:cs typeface="Calibri" panose="020F0502020204030204" pitchFamily="34" charset="0"/>
              </a:rPr>
              <a:t>-Zr</a:t>
            </a:r>
          </a:p>
        </p:txBody>
      </p:sp>
      <p:sp>
        <p:nvSpPr>
          <p:cNvPr id="41" name="TextBox 40"/>
          <p:cNvSpPr txBox="1"/>
          <p:nvPr/>
        </p:nvSpPr>
        <p:spPr>
          <a:xfrm>
            <a:off x="1290373" y="968894"/>
            <a:ext cx="575170" cy="307777"/>
          </a:xfrm>
          <a:prstGeom prst="rect">
            <a:avLst/>
          </a:prstGeom>
          <a:noFill/>
        </p:spPr>
        <p:txBody>
          <a:bodyPr wrap="square" rtlCol="0">
            <a:spAutoFit/>
          </a:bodyPr>
          <a:lstStyle/>
          <a:p>
            <a:pPr algn="l"/>
            <a:r>
              <a:rPr lang="el-GR" sz="1400" dirty="0">
                <a:latin typeface="Calibri" panose="020F0502020204030204" pitchFamily="34" charset="0"/>
                <a:cs typeface="Calibri" panose="020F0502020204030204" pitchFamily="34" charset="0"/>
              </a:rPr>
              <a:t>β</a:t>
            </a:r>
            <a:r>
              <a:rPr lang="en-GB" sz="1400" dirty="0">
                <a:latin typeface="Calibri" panose="020F0502020204030204" pitchFamily="34" charset="0"/>
                <a:cs typeface="Calibri" panose="020F0502020204030204" pitchFamily="34" charset="0"/>
              </a:rPr>
              <a:t>-Zr</a:t>
            </a:r>
          </a:p>
        </p:txBody>
      </p:sp>
      <p:sp>
        <p:nvSpPr>
          <p:cNvPr id="3" name="Oval 2">
            <a:extLst>
              <a:ext uri="{FF2B5EF4-FFF2-40B4-BE49-F238E27FC236}">
                <a16:creationId xmlns:a16="http://schemas.microsoft.com/office/drawing/2014/main" id="{D8B244A9-4E96-1D12-AACC-00C297437FB7}"/>
              </a:ext>
            </a:extLst>
          </p:cNvPr>
          <p:cNvSpPr/>
          <p:nvPr/>
        </p:nvSpPr>
        <p:spPr>
          <a:xfrm>
            <a:off x="3401729" y="1036203"/>
            <a:ext cx="168458" cy="16755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6895508A-6861-0063-5F63-F33C0274EC6F}"/>
              </a:ext>
            </a:extLst>
          </p:cNvPr>
          <p:cNvSpPr txBox="1"/>
          <p:nvPr/>
        </p:nvSpPr>
        <p:spPr>
          <a:xfrm>
            <a:off x="3540883" y="955825"/>
            <a:ext cx="520079" cy="307777"/>
          </a:xfrm>
          <a:prstGeom prst="rect">
            <a:avLst/>
          </a:prstGeom>
          <a:noFill/>
        </p:spPr>
        <p:txBody>
          <a:bodyPr wrap="none" rtlCol="0">
            <a:spAutoFit/>
          </a:bodyPr>
          <a:lstStyle/>
          <a:p>
            <a:pPr algn="l"/>
            <a:r>
              <a:rPr lang="en-GB" sz="1400" dirty="0">
                <a:latin typeface="Calibri" panose="020F0502020204030204" pitchFamily="34" charset="0"/>
                <a:cs typeface="Calibri" panose="020F0502020204030204" pitchFamily="34" charset="0"/>
              </a:rPr>
              <a:t>SPPs</a:t>
            </a:r>
            <a:endParaRPr lang="en-GB" sz="1800" dirty="0">
              <a:latin typeface="Calibri" panose="020F0502020204030204" pitchFamily="34" charset="0"/>
              <a:cs typeface="Calibri" panose="020F0502020204030204" pitchFamily="34" charset="0"/>
            </a:endParaRPr>
          </a:p>
        </p:txBody>
      </p:sp>
      <p:sp>
        <p:nvSpPr>
          <p:cNvPr id="44" name="Oval 43">
            <a:extLst>
              <a:ext uri="{FF2B5EF4-FFF2-40B4-BE49-F238E27FC236}">
                <a16:creationId xmlns:a16="http://schemas.microsoft.com/office/drawing/2014/main" id="{787CFA5D-386C-6779-317D-FBC1FD77AB16}"/>
              </a:ext>
            </a:extLst>
          </p:cNvPr>
          <p:cNvSpPr/>
          <p:nvPr/>
        </p:nvSpPr>
        <p:spPr>
          <a:xfrm>
            <a:off x="8850807" y="2173707"/>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 44">
            <a:extLst>
              <a:ext uri="{FF2B5EF4-FFF2-40B4-BE49-F238E27FC236}">
                <a16:creationId xmlns:a16="http://schemas.microsoft.com/office/drawing/2014/main" id="{27FCF959-2152-4757-D00B-A3EC848AD43B}"/>
              </a:ext>
            </a:extLst>
          </p:cNvPr>
          <p:cNvSpPr/>
          <p:nvPr/>
        </p:nvSpPr>
        <p:spPr>
          <a:xfrm>
            <a:off x="9778326" y="2445534"/>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Oval 45">
            <a:extLst>
              <a:ext uri="{FF2B5EF4-FFF2-40B4-BE49-F238E27FC236}">
                <a16:creationId xmlns:a16="http://schemas.microsoft.com/office/drawing/2014/main" id="{0782A282-1F5B-C521-243E-694DADA9BCC7}"/>
              </a:ext>
            </a:extLst>
          </p:cNvPr>
          <p:cNvSpPr/>
          <p:nvPr/>
        </p:nvSpPr>
        <p:spPr>
          <a:xfrm>
            <a:off x="9783263" y="2976909"/>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Oval 46">
            <a:extLst>
              <a:ext uri="{FF2B5EF4-FFF2-40B4-BE49-F238E27FC236}">
                <a16:creationId xmlns:a16="http://schemas.microsoft.com/office/drawing/2014/main" id="{94DB3D2E-F2D9-E5D1-B16E-37894DF328DF}"/>
              </a:ext>
            </a:extLst>
          </p:cNvPr>
          <p:cNvSpPr/>
          <p:nvPr/>
        </p:nvSpPr>
        <p:spPr>
          <a:xfrm>
            <a:off x="10071826" y="2130622"/>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 47">
            <a:extLst>
              <a:ext uri="{FF2B5EF4-FFF2-40B4-BE49-F238E27FC236}">
                <a16:creationId xmlns:a16="http://schemas.microsoft.com/office/drawing/2014/main" id="{9FB27124-3F39-30EC-36A6-5688C24F1DED}"/>
              </a:ext>
            </a:extLst>
          </p:cNvPr>
          <p:cNvSpPr/>
          <p:nvPr/>
        </p:nvSpPr>
        <p:spPr>
          <a:xfrm>
            <a:off x="10268456" y="3260081"/>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a:extLst>
              <a:ext uri="{FF2B5EF4-FFF2-40B4-BE49-F238E27FC236}">
                <a16:creationId xmlns:a16="http://schemas.microsoft.com/office/drawing/2014/main" id="{332273D9-E0B2-9354-48BE-7AAE27B25665}"/>
              </a:ext>
            </a:extLst>
          </p:cNvPr>
          <p:cNvSpPr/>
          <p:nvPr/>
        </p:nvSpPr>
        <p:spPr>
          <a:xfrm>
            <a:off x="10361958" y="2571881"/>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a:extLst>
              <a:ext uri="{FF2B5EF4-FFF2-40B4-BE49-F238E27FC236}">
                <a16:creationId xmlns:a16="http://schemas.microsoft.com/office/drawing/2014/main" id="{E7BD2140-10AC-6F92-3D8B-7FA95DBB014E}"/>
              </a:ext>
            </a:extLst>
          </p:cNvPr>
          <p:cNvSpPr/>
          <p:nvPr/>
        </p:nvSpPr>
        <p:spPr>
          <a:xfrm>
            <a:off x="9204631" y="3358020"/>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 50">
            <a:extLst>
              <a:ext uri="{FF2B5EF4-FFF2-40B4-BE49-F238E27FC236}">
                <a16:creationId xmlns:a16="http://schemas.microsoft.com/office/drawing/2014/main" id="{3F305BFC-5B57-7190-F15D-2FD1F97B542C}"/>
              </a:ext>
            </a:extLst>
          </p:cNvPr>
          <p:cNvSpPr/>
          <p:nvPr/>
        </p:nvSpPr>
        <p:spPr>
          <a:xfrm>
            <a:off x="9177334" y="2478140"/>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Oval 51">
            <a:extLst>
              <a:ext uri="{FF2B5EF4-FFF2-40B4-BE49-F238E27FC236}">
                <a16:creationId xmlns:a16="http://schemas.microsoft.com/office/drawing/2014/main" id="{EBE512E1-2743-FD6D-84BB-622C1E974AC7}"/>
              </a:ext>
            </a:extLst>
          </p:cNvPr>
          <p:cNvSpPr/>
          <p:nvPr/>
        </p:nvSpPr>
        <p:spPr>
          <a:xfrm>
            <a:off x="9187857" y="2900251"/>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D3309225-7017-9325-F1B1-299F43E714DF}"/>
              </a:ext>
            </a:extLst>
          </p:cNvPr>
          <p:cNvSpPr/>
          <p:nvPr/>
        </p:nvSpPr>
        <p:spPr>
          <a:xfrm>
            <a:off x="10095139" y="2854402"/>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a:extLst>
              <a:ext uri="{FF2B5EF4-FFF2-40B4-BE49-F238E27FC236}">
                <a16:creationId xmlns:a16="http://schemas.microsoft.com/office/drawing/2014/main" id="{90437F16-D22C-8CC2-29FE-B07286456687}"/>
              </a:ext>
            </a:extLst>
          </p:cNvPr>
          <p:cNvSpPr/>
          <p:nvPr/>
        </p:nvSpPr>
        <p:spPr>
          <a:xfrm>
            <a:off x="9771984" y="3374313"/>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a:extLst>
              <a:ext uri="{FF2B5EF4-FFF2-40B4-BE49-F238E27FC236}">
                <a16:creationId xmlns:a16="http://schemas.microsoft.com/office/drawing/2014/main" id="{6F60AC26-FCBC-A765-766D-31B5E4C4EA5D}"/>
              </a:ext>
            </a:extLst>
          </p:cNvPr>
          <p:cNvSpPr/>
          <p:nvPr/>
        </p:nvSpPr>
        <p:spPr>
          <a:xfrm>
            <a:off x="10091729" y="3736209"/>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Oval 55">
            <a:extLst>
              <a:ext uri="{FF2B5EF4-FFF2-40B4-BE49-F238E27FC236}">
                <a16:creationId xmlns:a16="http://schemas.microsoft.com/office/drawing/2014/main" id="{A96F9200-489F-88C9-FDB3-276226D522D4}"/>
              </a:ext>
            </a:extLst>
          </p:cNvPr>
          <p:cNvSpPr/>
          <p:nvPr/>
        </p:nvSpPr>
        <p:spPr>
          <a:xfrm>
            <a:off x="8868173" y="2977867"/>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val 56">
            <a:extLst>
              <a:ext uri="{FF2B5EF4-FFF2-40B4-BE49-F238E27FC236}">
                <a16:creationId xmlns:a16="http://schemas.microsoft.com/office/drawing/2014/main" id="{EFA9B86D-1B6B-F9D6-2F7E-5DA51916893C}"/>
              </a:ext>
            </a:extLst>
          </p:cNvPr>
          <p:cNvSpPr/>
          <p:nvPr/>
        </p:nvSpPr>
        <p:spPr>
          <a:xfrm>
            <a:off x="8575143" y="3024195"/>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Oval 57">
            <a:extLst>
              <a:ext uri="{FF2B5EF4-FFF2-40B4-BE49-F238E27FC236}">
                <a16:creationId xmlns:a16="http://schemas.microsoft.com/office/drawing/2014/main" id="{694A5CCA-24F7-6F34-0651-61FC016D0300}"/>
              </a:ext>
            </a:extLst>
          </p:cNvPr>
          <p:cNvSpPr/>
          <p:nvPr/>
        </p:nvSpPr>
        <p:spPr>
          <a:xfrm>
            <a:off x="8872878" y="3737191"/>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Oval 58">
            <a:extLst>
              <a:ext uri="{FF2B5EF4-FFF2-40B4-BE49-F238E27FC236}">
                <a16:creationId xmlns:a16="http://schemas.microsoft.com/office/drawing/2014/main" id="{EEC8002D-BAA2-763B-25A1-34DC4BFE3F1A}"/>
              </a:ext>
            </a:extLst>
          </p:cNvPr>
          <p:cNvSpPr/>
          <p:nvPr/>
        </p:nvSpPr>
        <p:spPr>
          <a:xfrm>
            <a:off x="9443652" y="2407259"/>
            <a:ext cx="90065" cy="18748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Oval 61">
            <a:extLst>
              <a:ext uri="{FF2B5EF4-FFF2-40B4-BE49-F238E27FC236}">
                <a16:creationId xmlns:a16="http://schemas.microsoft.com/office/drawing/2014/main" id="{EB75DFDB-BCD6-90A2-7C95-AA0796351FCD}"/>
              </a:ext>
            </a:extLst>
          </p:cNvPr>
          <p:cNvSpPr/>
          <p:nvPr/>
        </p:nvSpPr>
        <p:spPr>
          <a:xfrm>
            <a:off x="9400536" y="2711532"/>
            <a:ext cx="174335" cy="25490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Oval 62">
            <a:extLst>
              <a:ext uri="{FF2B5EF4-FFF2-40B4-BE49-F238E27FC236}">
                <a16:creationId xmlns:a16="http://schemas.microsoft.com/office/drawing/2014/main" id="{6E6C4202-5E8D-B1BB-50F5-63C40EA882FA}"/>
              </a:ext>
            </a:extLst>
          </p:cNvPr>
          <p:cNvSpPr/>
          <p:nvPr/>
        </p:nvSpPr>
        <p:spPr>
          <a:xfrm>
            <a:off x="9443074" y="3429336"/>
            <a:ext cx="90065" cy="18748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DA529B5C-A8D7-18AE-525B-D4CC93DCF6E6}"/>
              </a:ext>
            </a:extLst>
          </p:cNvPr>
          <p:cNvSpPr/>
          <p:nvPr/>
        </p:nvSpPr>
        <p:spPr>
          <a:xfrm>
            <a:off x="6528048" y="3044057"/>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68810C02-694C-6F94-F6A4-BED264CD6C9F}"/>
              </a:ext>
            </a:extLst>
          </p:cNvPr>
          <p:cNvSpPr/>
          <p:nvPr/>
        </p:nvSpPr>
        <p:spPr>
          <a:xfrm>
            <a:off x="5159896" y="3044057"/>
            <a:ext cx="51196"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8521746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8609B-A151-3D3C-FCD3-52BF95AEA5C1}"/>
              </a:ext>
            </a:extLst>
          </p:cNvPr>
          <p:cNvSpPr>
            <a:spLocks noGrp="1"/>
          </p:cNvSpPr>
          <p:nvPr>
            <p:ph type="title"/>
          </p:nvPr>
        </p:nvSpPr>
        <p:spPr/>
        <p:txBody>
          <a:bodyPr/>
          <a:lstStyle/>
          <a:p>
            <a:r>
              <a:rPr lang="en-GB" dirty="0"/>
              <a:t>Solute segregation</a:t>
            </a:r>
          </a:p>
        </p:txBody>
      </p:sp>
      <p:sp>
        <p:nvSpPr>
          <p:cNvPr id="4" name="Slide Number Placeholder 3">
            <a:extLst>
              <a:ext uri="{FF2B5EF4-FFF2-40B4-BE49-F238E27FC236}">
                <a16:creationId xmlns:a16="http://schemas.microsoft.com/office/drawing/2014/main" id="{874DE99C-194C-F021-D065-8746A24C63D4}"/>
              </a:ext>
            </a:extLst>
          </p:cNvPr>
          <p:cNvSpPr>
            <a:spLocks noGrp="1"/>
          </p:cNvSpPr>
          <p:nvPr>
            <p:ph type="sldNum" sz="quarter" idx="12"/>
          </p:nvPr>
        </p:nvSpPr>
        <p:spPr/>
        <p:txBody>
          <a:bodyPr/>
          <a:lstStyle/>
          <a:p>
            <a:fld id="{7F4CE52D-919B-4531-AAF2-FDD7B1D762FA}" type="slidenum">
              <a:rPr lang="en-US" smtClean="0"/>
              <a:pPr/>
              <a:t>14</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004AED4-2CFF-7D9B-8A10-DE33BA073DFA}"/>
                  </a:ext>
                </a:extLst>
              </p:cNvPr>
              <p:cNvSpPr txBox="1"/>
              <p:nvPr/>
            </p:nvSpPr>
            <p:spPr>
              <a:xfrm>
                <a:off x="1799692" y="1196752"/>
                <a:ext cx="8592616" cy="461665"/>
              </a:xfrm>
              <a:prstGeom prst="rect">
                <a:avLst/>
              </a:prstGeom>
              <a:noFill/>
            </p:spPr>
            <p:txBody>
              <a:bodyPr wrap="square">
                <a:spAutoFit/>
              </a:bodyPr>
              <a:lstStyle/>
              <a:p>
                <a:r>
                  <a:rPr lang="en-GB" dirty="0">
                    <a:latin typeface="Calibri" panose="020F0502020204030204" pitchFamily="34" charset="0"/>
                    <a:cs typeface="Calibri" panose="020F0502020204030204" pitchFamily="34" charset="0"/>
                  </a:rPr>
                  <a:t>Fraction of solute at grain boundary </a:t>
                </a:r>
                <a14:m>
                  <m:oMath xmlns:m="http://schemas.openxmlformats.org/officeDocument/2006/math">
                    <m:r>
                      <a:rPr lang="en-GB" smtClean="0">
                        <a:latin typeface="Cambria Math" panose="02040503050406030204" pitchFamily="18" charset="0"/>
                      </a:rPr>
                      <m:t>=</m:t>
                    </m:r>
                    <m:r>
                      <a:rPr lang="en-GB" i="0">
                        <a:latin typeface="Cambria Math" panose="02040503050406030204" pitchFamily="18" charset="0"/>
                      </a:rPr>
                      <m:t>0.95</m:t>
                    </m:r>
                    <m:func>
                      <m:funcPr>
                        <m:ctrlPr>
                          <a:rPr lang="en-GB" i="1">
                            <a:latin typeface="Cambria Math" panose="02040503050406030204" pitchFamily="18" charset="0"/>
                          </a:rPr>
                        </m:ctrlPr>
                      </m:funcPr>
                      <m:fName>
                        <m:r>
                          <m:rPr>
                            <m:sty m:val="p"/>
                          </m:rPr>
                          <a:rPr lang="en-GB" i="0">
                            <a:latin typeface="Cambria Math" panose="02040503050406030204" pitchFamily="18" charset="0"/>
                          </a:rPr>
                          <m:t>exp</m:t>
                        </m:r>
                      </m:fName>
                      <m:e>
                        <m:d>
                          <m:dPr>
                            <m:ctrlPr>
                              <a:rPr lang="en-GB" i="1">
                                <a:solidFill>
                                  <a:srgbClr val="836967"/>
                                </a:solidFill>
                                <a:latin typeface="Cambria Math" panose="02040503050406030204" pitchFamily="18" charset="0"/>
                              </a:rPr>
                            </m:ctrlPr>
                          </m:dPr>
                          <m:e>
                            <m:r>
                              <a:rPr lang="en-GB" i="0">
                                <a:latin typeface="Cambria Math" panose="02040503050406030204" pitchFamily="18" charset="0"/>
                              </a:rPr>
                              <m:t>−0.0002</m:t>
                            </m:r>
                            <m:r>
                              <a:rPr lang="en-GB" i="1">
                                <a:latin typeface="Cambria Math" panose="02040503050406030204" pitchFamily="18" charset="0"/>
                              </a:rPr>
                              <m:t>𝑄𝑅</m:t>
                            </m:r>
                          </m:e>
                        </m:d>
                      </m:e>
                    </m:func>
                  </m:oMath>
                </a14:m>
                <a:endParaRPr lang="en-GB" dirty="0"/>
              </a:p>
            </p:txBody>
          </p:sp>
        </mc:Choice>
        <mc:Fallback xmlns="">
          <p:sp>
            <p:nvSpPr>
              <p:cNvPr id="5" name="TextBox 4">
                <a:extLst>
                  <a:ext uri="{FF2B5EF4-FFF2-40B4-BE49-F238E27FC236}">
                    <a16:creationId xmlns:a16="http://schemas.microsoft.com/office/drawing/2014/main" id="{5004AED4-2CFF-7D9B-8A10-DE33BA073DFA}"/>
                  </a:ext>
                </a:extLst>
              </p:cNvPr>
              <p:cNvSpPr txBox="1">
                <a:spLocks noRot="1" noChangeAspect="1" noMove="1" noResize="1" noEditPoints="1" noAdjustHandles="1" noChangeArrowheads="1" noChangeShapeType="1" noTextEdit="1"/>
              </p:cNvSpPr>
              <p:nvPr/>
            </p:nvSpPr>
            <p:spPr>
              <a:xfrm>
                <a:off x="1799692" y="1196752"/>
                <a:ext cx="8592616" cy="461665"/>
              </a:xfrm>
              <a:prstGeom prst="rect">
                <a:avLst/>
              </a:prstGeom>
              <a:blipFill>
                <a:blip r:embed="rId2"/>
                <a:stretch>
                  <a:fillRect l="-1032" t="-8108" b="-29730"/>
                </a:stretch>
              </a:blipFill>
            </p:spPr>
            <p:txBody>
              <a:bodyPr/>
              <a:lstStyle/>
              <a:p>
                <a:r>
                  <a:rPr lang="en-GB">
                    <a:noFill/>
                  </a:rPr>
                  <a:t> </a:t>
                </a:r>
              </a:p>
            </p:txBody>
          </p:sp>
        </mc:Fallback>
      </mc:AlternateContent>
      <p:pic>
        <p:nvPicPr>
          <p:cNvPr id="7" name="Picture 6" descr="A graph with a line&#10;&#10;AI-generated content may be incorrect.">
            <a:extLst>
              <a:ext uri="{FF2B5EF4-FFF2-40B4-BE49-F238E27FC236}">
                <a16:creationId xmlns:a16="http://schemas.microsoft.com/office/drawing/2014/main" id="{5F49C844-CE1E-FF60-6775-A8BF7CEB4803}"/>
              </a:ext>
            </a:extLst>
          </p:cNvPr>
          <p:cNvPicPr>
            <a:picLocks noChangeAspect="1"/>
          </p:cNvPicPr>
          <p:nvPr/>
        </p:nvPicPr>
        <p:blipFill>
          <a:blip r:embed="rId3"/>
          <a:stretch>
            <a:fillRect/>
          </a:stretch>
        </p:blipFill>
        <p:spPr>
          <a:xfrm>
            <a:off x="2855640" y="1684113"/>
            <a:ext cx="6197600" cy="4572000"/>
          </a:xfrm>
          <a:prstGeom prst="rect">
            <a:avLst/>
          </a:prstGeom>
        </p:spPr>
      </p:pic>
    </p:spTree>
    <p:extLst>
      <p:ext uri="{BB962C8B-B14F-4D97-AF65-F5344CB8AC3E}">
        <p14:creationId xmlns:p14="http://schemas.microsoft.com/office/powerpoint/2010/main" val="244409145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BC473A-2FD7-747A-460C-3F239AB30E6F}"/>
              </a:ext>
            </a:extLst>
          </p:cNvPr>
          <p:cNvSpPr>
            <a:spLocks noGrp="1"/>
          </p:cNvSpPr>
          <p:nvPr>
            <p:ph type="sldNum" sz="quarter" idx="12"/>
          </p:nvPr>
        </p:nvSpPr>
        <p:spPr/>
        <p:txBody>
          <a:bodyPr/>
          <a:lstStyle/>
          <a:p>
            <a:fld id="{7F4CE52D-919B-4531-AAF2-FDD7B1D762FA}" type="slidenum">
              <a:rPr lang="en-US" smtClean="0"/>
              <a:pPr/>
              <a:t>15</a:t>
            </a:fld>
            <a:endParaRPr lang="en-US"/>
          </a:p>
        </p:txBody>
      </p:sp>
      <p:cxnSp>
        <p:nvCxnSpPr>
          <p:cNvPr id="12" name="Straight Connector 11">
            <a:extLst>
              <a:ext uri="{FF2B5EF4-FFF2-40B4-BE49-F238E27FC236}">
                <a16:creationId xmlns:a16="http://schemas.microsoft.com/office/drawing/2014/main" id="{09D49F08-5A7D-A43D-BA77-8C6C1371C8FB}"/>
              </a:ext>
            </a:extLst>
          </p:cNvPr>
          <p:cNvCxnSpPr>
            <a:cxnSpLocks/>
          </p:cNvCxnSpPr>
          <p:nvPr/>
        </p:nvCxnSpPr>
        <p:spPr>
          <a:xfrm>
            <a:off x="2495600" y="476672"/>
            <a:ext cx="0" cy="4824536"/>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61108CC-11DC-CAED-1AD0-3A5F638C5307}"/>
              </a:ext>
            </a:extLst>
          </p:cNvPr>
          <p:cNvCxnSpPr>
            <a:cxnSpLocks/>
          </p:cNvCxnSpPr>
          <p:nvPr/>
        </p:nvCxnSpPr>
        <p:spPr>
          <a:xfrm>
            <a:off x="6816080" y="476672"/>
            <a:ext cx="0" cy="4824536"/>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9A435D0-7582-7A04-D6D9-CCEFD3050228}"/>
              </a:ext>
            </a:extLst>
          </p:cNvPr>
          <p:cNvCxnSpPr>
            <a:cxnSpLocks/>
          </p:cNvCxnSpPr>
          <p:nvPr/>
        </p:nvCxnSpPr>
        <p:spPr>
          <a:xfrm>
            <a:off x="479376" y="1412776"/>
            <a:ext cx="10513168"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9AEDEDF-4AA0-A20C-8DD8-D25C90E83ED2}"/>
              </a:ext>
            </a:extLst>
          </p:cNvPr>
          <p:cNvCxnSpPr>
            <a:cxnSpLocks/>
          </p:cNvCxnSpPr>
          <p:nvPr/>
        </p:nvCxnSpPr>
        <p:spPr>
          <a:xfrm>
            <a:off x="459712" y="3861048"/>
            <a:ext cx="10513168"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878B835-0398-0C5F-512A-8CC6FB144C3F}"/>
              </a:ext>
            </a:extLst>
          </p:cNvPr>
          <p:cNvSpPr txBox="1"/>
          <p:nvPr/>
        </p:nvSpPr>
        <p:spPr>
          <a:xfrm>
            <a:off x="147498" y="2421759"/>
            <a:ext cx="2217787" cy="646331"/>
          </a:xfrm>
          <a:prstGeom prst="rect">
            <a:avLst/>
          </a:prstGeom>
          <a:noFill/>
        </p:spPr>
        <p:txBody>
          <a:bodyPr wrap="none" rtlCol="0">
            <a:spAutoFit/>
          </a:bodyPr>
          <a:lstStyle/>
          <a:p>
            <a:pPr algn="l"/>
            <a:r>
              <a:rPr lang="en-GB" sz="3600" dirty="0">
                <a:latin typeface="Calibri" panose="020F0502020204030204" pitchFamily="34" charset="0"/>
                <a:cs typeface="Calibri" panose="020F0502020204030204" pitchFamily="34" charset="0"/>
              </a:rPr>
              <a:t>Nucleation</a:t>
            </a:r>
          </a:p>
        </p:txBody>
      </p:sp>
      <p:sp>
        <p:nvSpPr>
          <p:cNvPr id="18" name="TextBox 17">
            <a:extLst>
              <a:ext uri="{FF2B5EF4-FFF2-40B4-BE49-F238E27FC236}">
                <a16:creationId xmlns:a16="http://schemas.microsoft.com/office/drawing/2014/main" id="{10874B40-0AB5-7D90-E70D-1D3B52618DA6}"/>
              </a:ext>
            </a:extLst>
          </p:cNvPr>
          <p:cNvSpPr txBox="1"/>
          <p:nvPr/>
        </p:nvSpPr>
        <p:spPr>
          <a:xfrm>
            <a:off x="408455" y="4483204"/>
            <a:ext cx="1598194" cy="646331"/>
          </a:xfrm>
          <a:prstGeom prst="rect">
            <a:avLst/>
          </a:prstGeom>
          <a:noFill/>
        </p:spPr>
        <p:txBody>
          <a:bodyPr wrap="none" rtlCol="0">
            <a:spAutoFit/>
          </a:bodyPr>
          <a:lstStyle/>
          <a:p>
            <a:pPr algn="l"/>
            <a:r>
              <a:rPr lang="en-GB" sz="3600" dirty="0">
                <a:latin typeface="Calibri" panose="020F0502020204030204" pitchFamily="34" charset="0"/>
                <a:cs typeface="Calibri" panose="020F0502020204030204" pitchFamily="34" charset="0"/>
              </a:rPr>
              <a:t>Growth</a:t>
            </a:r>
          </a:p>
        </p:txBody>
      </p:sp>
      <p:sp>
        <p:nvSpPr>
          <p:cNvPr id="19" name="TextBox 18">
            <a:extLst>
              <a:ext uri="{FF2B5EF4-FFF2-40B4-BE49-F238E27FC236}">
                <a16:creationId xmlns:a16="http://schemas.microsoft.com/office/drawing/2014/main" id="{8CACFBE7-296A-6A23-86AE-FB9626776B1F}"/>
              </a:ext>
            </a:extLst>
          </p:cNvPr>
          <p:cNvSpPr txBox="1"/>
          <p:nvPr/>
        </p:nvSpPr>
        <p:spPr>
          <a:xfrm>
            <a:off x="3237695" y="621559"/>
            <a:ext cx="2692275" cy="646331"/>
          </a:xfrm>
          <a:prstGeom prst="rect">
            <a:avLst/>
          </a:prstGeom>
          <a:noFill/>
        </p:spPr>
        <p:txBody>
          <a:bodyPr wrap="none" rtlCol="0">
            <a:spAutoFit/>
          </a:bodyPr>
          <a:lstStyle/>
          <a:p>
            <a:pPr algn="l"/>
            <a:r>
              <a:rPr lang="en-GB" sz="3600" dirty="0">
                <a:latin typeface="Calibri" panose="020F0502020204030204" pitchFamily="34" charset="0"/>
                <a:cs typeface="Calibri" panose="020F0502020204030204" pitchFamily="34" charset="0"/>
              </a:rPr>
              <a:t>Grain interior</a:t>
            </a:r>
          </a:p>
        </p:txBody>
      </p:sp>
      <p:sp>
        <p:nvSpPr>
          <p:cNvPr id="20" name="TextBox 19">
            <a:extLst>
              <a:ext uri="{FF2B5EF4-FFF2-40B4-BE49-F238E27FC236}">
                <a16:creationId xmlns:a16="http://schemas.microsoft.com/office/drawing/2014/main" id="{80EFFBCA-2780-BFDF-7520-4956C4C820DB}"/>
              </a:ext>
            </a:extLst>
          </p:cNvPr>
          <p:cNvSpPr txBox="1"/>
          <p:nvPr/>
        </p:nvSpPr>
        <p:spPr>
          <a:xfrm>
            <a:off x="7536160" y="621559"/>
            <a:ext cx="3104504" cy="646331"/>
          </a:xfrm>
          <a:prstGeom prst="rect">
            <a:avLst/>
          </a:prstGeom>
          <a:noFill/>
        </p:spPr>
        <p:txBody>
          <a:bodyPr wrap="none" rtlCol="0">
            <a:spAutoFit/>
          </a:bodyPr>
          <a:lstStyle/>
          <a:p>
            <a:pPr algn="l"/>
            <a:r>
              <a:rPr lang="en-GB" sz="3600" dirty="0">
                <a:latin typeface="Calibri" panose="020F0502020204030204" pitchFamily="34" charset="0"/>
                <a:cs typeface="Calibri" panose="020F0502020204030204" pitchFamily="34" charset="0"/>
              </a:rPr>
              <a:t>Grain boundary</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908D65AE-B7CE-2087-2083-BD177E5F97B9}"/>
                  </a:ext>
                </a:extLst>
              </p:cNvPr>
              <p:cNvSpPr txBox="1"/>
              <p:nvPr/>
            </p:nvSpPr>
            <p:spPr>
              <a:xfrm>
                <a:off x="2901042" y="2060848"/>
                <a:ext cx="3394005" cy="1200329"/>
              </a:xfrm>
              <a:prstGeom prst="rect">
                <a:avLst/>
              </a:prstGeom>
              <a:noFill/>
            </p:spPr>
            <p:txBody>
              <a:bodyPr wrap="square" rtlCol="0">
                <a:spAutoFit/>
              </a:bodyPr>
              <a:lstStyle/>
              <a:p>
                <a:pPr algn="ctr"/>
                <a:r>
                  <a:rPr lang="en-GB" sz="1800" dirty="0">
                    <a:latin typeface="Calibri" panose="020F0502020204030204" pitchFamily="34" charset="0"/>
                    <a:cs typeface="Calibri" panose="020F0502020204030204" pitchFamily="34" charset="0"/>
                  </a:rPr>
                  <a:t>SPPs predicted to nucleate heterogeneously on </a:t>
                </a:r>
                <a:r>
                  <a:rPr lang="en-GB" sz="1800" b="1" u="sng" dirty="0">
                    <a:latin typeface="Calibri" panose="020F0502020204030204" pitchFamily="34" charset="0"/>
                    <a:cs typeface="Calibri" panose="020F0502020204030204" pitchFamily="34" charset="0"/>
                  </a:rPr>
                  <a:t>dislocations</a:t>
                </a:r>
                <a:r>
                  <a:rPr lang="en-GB" sz="1800" dirty="0">
                    <a:latin typeface="Calibri" panose="020F0502020204030204" pitchFamily="34" charset="0"/>
                    <a:cs typeface="Calibri" panose="020F0502020204030204" pitchFamily="34" charset="0"/>
                  </a:rPr>
                  <a:t>:</a:t>
                </a:r>
              </a:p>
              <a:p>
                <a:pPr algn="ctr"/>
                <a:endParaRPr lang="en-GB" sz="1800" dirty="0">
                  <a:latin typeface="Calibri" panose="020F0502020204030204" pitchFamily="34" charset="0"/>
                  <a:cs typeface="Calibri" panose="020F0502020204030204" pitchFamily="34" charset="0"/>
                </a:endParaRPr>
              </a:p>
              <a:p>
                <a:pPr algn="ctr"/>
                <a14:m>
                  <m:oMath xmlns:m="http://schemas.openxmlformats.org/officeDocument/2006/math">
                    <m:sSubSup>
                      <m:sSubSupPr>
                        <m:ctrlPr>
                          <a:rPr lang="en-GB"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𝑁</m:t>
                        </m:r>
                      </m:e>
                      <m:sub>
                        <m:r>
                          <m:rPr>
                            <m:sty m:val="p"/>
                          </m:rPr>
                          <a:rPr lang="en-US" sz="1400">
                            <a:latin typeface="Cambria Math" panose="02040503050406030204" pitchFamily="18" charset="0"/>
                            <a:ea typeface="Cambria Math" panose="02040503050406030204" pitchFamily="18" charset="0"/>
                          </a:rPr>
                          <m:t>dis</m:t>
                        </m:r>
                      </m:sub>
                      <m:sup>
                        <m:r>
                          <m:rPr>
                            <m:sty m:val="p"/>
                          </m:rPr>
                          <a:rPr lang="en-US" sz="1400">
                            <a:latin typeface="Cambria Math" panose="02040503050406030204" pitchFamily="18" charset="0"/>
                            <a:ea typeface="Cambria Math" panose="02040503050406030204" pitchFamily="18" charset="0"/>
                          </a:rPr>
                          <m:t>het</m:t>
                        </m:r>
                      </m:sup>
                    </m:sSubSup>
                    <m:r>
                      <a:rPr lang="en-GB" sz="1400" b="0" i="1" smtClean="0">
                        <a:latin typeface="Cambria Math" panose="02040503050406030204" pitchFamily="18" charset="0"/>
                        <a:ea typeface="Cambria Math" panose="02040503050406030204" pitchFamily="18" charset="0"/>
                      </a:rPr>
                      <m:t>=</m:t>
                    </m:r>
                  </m:oMath>
                </a14:m>
                <a:r>
                  <a:rPr lang="en-GB" sz="1400" dirty="0">
                    <a:effectLst/>
                    <a:latin typeface="Cambria Math" panose="02040503050406030204" pitchFamily="18" charset="0"/>
                    <a:ea typeface="Cambria Math" panose="02040503050406030204" pitchFamily="18" charset="0"/>
                  </a:rPr>
                  <a:t> </a:t>
                </a:r>
                <a14:m>
                  <m:oMath xmlns:m="http://schemas.openxmlformats.org/officeDocument/2006/math">
                    <m:r>
                      <a:rPr lang="en-US" sz="1400" i="1" smtClean="0">
                        <a:effectLst/>
                        <a:latin typeface="Cambria Math" panose="02040503050406030204" pitchFamily="18" charset="0"/>
                        <a:ea typeface="Cambria Math" panose="02040503050406030204" pitchFamily="18" charset="0"/>
                        <a:cs typeface="Calibri" panose="020F0502020204030204" pitchFamily="34" charset="0"/>
                      </a:rPr>
                      <m:t>9.2</m:t>
                    </m:r>
                    <m:r>
                      <a:rPr lang="en-US" sz="1400">
                        <a:effectLst/>
                        <a:latin typeface="Cambria Math" panose="02040503050406030204" pitchFamily="18" charset="0"/>
                        <a:ea typeface="Cambria Math" panose="02040503050406030204" pitchFamily="18" charset="0"/>
                        <a:cs typeface="Calibri" panose="020F0502020204030204" pitchFamily="34" charset="0"/>
                      </a:rPr>
                      <m:t>×1</m:t>
                    </m:r>
                    <m:sSup>
                      <m:sSupPr>
                        <m:ctrlPr>
                          <a:rPr lang="en-GB" sz="1400" i="1">
                            <a:effectLst/>
                            <a:latin typeface="Cambria Math" panose="02040503050406030204" pitchFamily="18" charset="0"/>
                            <a:ea typeface="Cambria Math" panose="02040503050406030204" pitchFamily="18" charset="0"/>
                            <a:cs typeface="Calibri" panose="020F0502020204030204" pitchFamily="34" charset="0"/>
                          </a:rPr>
                        </m:ctrlPr>
                      </m:sSupPr>
                      <m:e>
                        <m:r>
                          <a:rPr lang="en-US" sz="1400" i="1">
                            <a:effectLst/>
                            <a:latin typeface="Cambria Math" panose="02040503050406030204" pitchFamily="18" charset="0"/>
                            <a:ea typeface="Cambria Math" panose="02040503050406030204" pitchFamily="18" charset="0"/>
                            <a:cs typeface="Calibri" panose="020F0502020204030204" pitchFamily="34" charset="0"/>
                          </a:rPr>
                          <m:t>0</m:t>
                        </m:r>
                      </m:e>
                      <m:sup>
                        <m:r>
                          <a:rPr lang="en-US" sz="1400" i="1">
                            <a:effectLst/>
                            <a:latin typeface="Cambria Math" panose="02040503050406030204" pitchFamily="18" charset="0"/>
                            <a:ea typeface="Cambria Math" panose="02040503050406030204" pitchFamily="18" charset="0"/>
                            <a:cs typeface="Calibri" panose="020F0502020204030204" pitchFamily="34" charset="0"/>
                          </a:rPr>
                          <m:t>19</m:t>
                        </m:r>
                      </m:sup>
                    </m:sSup>
                    <m:r>
                      <a:rPr lang="en-US" sz="1400" i="1">
                        <a:effectLst/>
                        <a:latin typeface="Cambria Math" panose="02040503050406030204" pitchFamily="18" charset="0"/>
                        <a:ea typeface="Cambria Math" panose="02040503050406030204" pitchFamily="18" charset="0"/>
                        <a:cs typeface="Calibri" panose="020F0502020204030204" pitchFamily="34" charset="0"/>
                      </a:rPr>
                      <m:t>𝑄</m:t>
                    </m:r>
                    <m:sSup>
                      <m:sSupPr>
                        <m:ctrlPr>
                          <a:rPr lang="en-GB" sz="1400" i="1">
                            <a:effectLst/>
                            <a:latin typeface="Cambria Math" panose="02040503050406030204" pitchFamily="18" charset="0"/>
                            <a:ea typeface="Cambria Math" panose="02040503050406030204" pitchFamily="18" charset="0"/>
                            <a:cs typeface="Calibri" panose="020F0502020204030204" pitchFamily="34" charset="0"/>
                          </a:rPr>
                        </m:ctrlPr>
                      </m:sSupPr>
                      <m:e>
                        <m:r>
                          <a:rPr lang="en-US" sz="1400" i="1">
                            <a:effectLst/>
                            <a:latin typeface="Cambria Math" panose="02040503050406030204" pitchFamily="18" charset="0"/>
                            <a:ea typeface="Cambria Math" panose="02040503050406030204" pitchFamily="18" charset="0"/>
                            <a:cs typeface="Calibri" panose="020F0502020204030204" pitchFamily="34" charset="0"/>
                          </a:rPr>
                          <m:t>𝑅</m:t>
                        </m:r>
                      </m:e>
                      <m:sup>
                        <m:r>
                          <a:rPr lang="en-US" sz="1400" i="1">
                            <a:effectLst/>
                            <a:latin typeface="Cambria Math" panose="02040503050406030204" pitchFamily="18" charset="0"/>
                            <a:ea typeface="Cambria Math" panose="02040503050406030204" pitchFamily="18" charset="0"/>
                            <a:cs typeface="Calibri" panose="020F0502020204030204" pitchFamily="34" charset="0"/>
                          </a:rPr>
                          <m:t>1.27</m:t>
                        </m:r>
                      </m:sup>
                    </m:sSup>
                  </m:oMath>
                </a14:m>
                <a:r>
                  <a:rPr lang="en-GB" sz="1800" dirty="0">
                    <a:effectLst/>
                    <a:latin typeface="Cambria Math" panose="02040503050406030204" pitchFamily="18" charset="0"/>
                    <a:ea typeface="Cambria Math" panose="02040503050406030204" pitchFamily="18" charset="0"/>
                  </a:rPr>
                  <a:t> </a:t>
                </a:r>
                <a:endParaRPr lang="en-GB" sz="1800" dirty="0">
                  <a:latin typeface="Cambria Math" panose="02040503050406030204" pitchFamily="18" charset="0"/>
                  <a:ea typeface="Cambria Math" panose="02040503050406030204" pitchFamily="18" charset="0"/>
                  <a:cs typeface="Calibri" panose="020F0502020204030204" pitchFamily="34" charset="0"/>
                </a:endParaRPr>
              </a:p>
            </p:txBody>
          </p:sp>
        </mc:Choice>
        <mc:Fallback xmlns="">
          <p:sp>
            <p:nvSpPr>
              <p:cNvPr id="21" name="TextBox 20">
                <a:extLst>
                  <a:ext uri="{FF2B5EF4-FFF2-40B4-BE49-F238E27FC236}">
                    <a16:creationId xmlns:a16="http://schemas.microsoft.com/office/drawing/2014/main" id="{908D65AE-B7CE-2087-2083-BD177E5F97B9}"/>
                  </a:ext>
                </a:extLst>
              </p:cNvPr>
              <p:cNvSpPr txBox="1">
                <a:spLocks noRot="1" noChangeAspect="1" noMove="1" noResize="1" noEditPoints="1" noAdjustHandles="1" noChangeArrowheads="1" noChangeShapeType="1" noTextEdit="1"/>
              </p:cNvSpPr>
              <p:nvPr/>
            </p:nvSpPr>
            <p:spPr>
              <a:xfrm>
                <a:off x="2901042" y="2060848"/>
                <a:ext cx="3394005" cy="1200329"/>
              </a:xfrm>
              <a:prstGeom prst="rect">
                <a:avLst/>
              </a:prstGeom>
              <a:blipFill>
                <a:blip r:embed="rId3"/>
                <a:stretch>
                  <a:fillRect t="-2105" b="-105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3FFDED62-E281-0178-7ED3-1B5D3D78F5C9}"/>
                  </a:ext>
                </a:extLst>
              </p:cNvPr>
              <p:cNvSpPr txBox="1"/>
              <p:nvPr/>
            </p:nvSpPr>
            <p:spPr>
              <a:xfrm>
                <a:off x="7132240" y="1586977"/>
                <a:ext cx="4196122" cy="2354427"/>
              </a:xfrm>
              <a:prstGeom prst="rect">
                <a:avLst/>
              </a:prstGeom>
              <a:noFill/>
            </p:spPr>
            <p:txBody>
              <a:bodyPr wrap="square" rtlCol="0">
                <a:spAutoFit/>
              </a:bodyPr>
              <a:lstStyle/>
              <a:p>
                <a:pPr algn="ctr"/>
                <a:r>
                  <a:rPr lang="en-GB" sz="1800" dirty="0">
                    <a:latin typeface="Calibri" panose="020F0502020204030204" pitchFamily="34" charset="0"/>
                    <a:cs typeface="Calibri" panose="020F0502020204030204" pitchFamily="34" charset="0"/>
                  </a:rPr>
                  <a:t>SPPs nucleating on </a:t>
                </a:r>
                <a:r>
                  <a:rPr lang="en-GB" sz="1800" b="1" u="sng" dirty="0">
                    <a:latin typeface="Calibri" panose="020F0502020204030204" pitchFamily="34" charset="0"/>
                    <a:cs typeface="Calibri" panose="020F0502020204030204" pitchFamily="34" charset="0"/>
                  </a:rPr>
                  <a:t>grain boundaries</a:t>
                </a:r>
                <a:r>
                  <a:rPr lang="en-GB" sz="1800" dirty="0">
                    <a:latin typeface="Calibri" panose="020F0502020204030204" pitchFamily="34" charset="0"/>
                    <a:cs typeface="Calibri" panose="020F0502020204030204" pitchFamily="34" charset="0"/>
                  </a:rPr>
                  <a:t>:</a:t>
                </a:r>
              </a:p>
              <a:p>
                <a:pPr algn="ctr"/>
                <a:endParaRPr lang="en-GB" sz="1800" dirty="0">
                  <a:latin typeface="Calibri" panose="020F0502020204030204" pitchFamily="34" charset="0"/>
                  <a:cs typeface="Calibri" panose="020F0502020204030204" pitchFamily="34" charset="0"/>
                </a:endParaRPr>
              </a:p>
              <a:p>
                <a:pPr algn="ctr"/>
                <a14:m>
                  <m:oMathPara xmlns:m="http://schemas.openxmlformats.org/officeDocument/2006/math">
                    <m:oMathParaPr>
                      <m:jc m:val="centerGroup"/>
                    </m:oMathParaPr>
                    <m:oMath xmlns:m="http://schemas.openxmlformats.org/officeDocument/2006/math">
                      <m:sSubSup>
                        <m:sSubSupPr>
                          <m:ctrlPr>
                            <a:rPr lang="en-GB" sz="1400" i="1">
                              <a:latin typeface="Cambria Math" panose="02040503050406030204" pitchFamily="18" charset="0"/>
                              <a:ea typeface="Cambria Math" panose="02040503050406030204" pitchFamily="18" charset="0"/>
                            </a:rPr>
                          </m:ctrlPr>
                        </m:sSubSupPr>
                        <m:e>
                          <m:r>
                            <a:rPr lang="en-US" sz="1400" i="1">
                              <a:latin typeface="Cambria Math" panose="02040503050406030204" pitchFamily="18" charset="0"/>
                              <a:ea typeface="Cambria Math" panose="02040503050406030204" pitchFamily="18" charset="0"/>
                            </a:rPr>
                            <m:t>𝑁</m:t>
                          </m:r>
                        </m:e>
                        <m:sub>
                          <m:r>
                            <m:rPr>
                              <m:sty m:val="p"/>
                            </m:rPr>
                            <a:rPr lang="en-US" sz="1400">
                              <a:latin typeface="Cambria Math" panose="02040503050406030204" pitchFamily="18" charset="0"/>
                              <a:ea typeface="Cambria Math" panose="02040503050406030204" pitchFamily="18" charset="0"/>
                            </a:rPr>
                            <m:t>gb</m:t>
                          </m:r>
                        </m:sub>
                        <m:sup>
                          <m:r>
                            <m:rPr>
                              <m:sty m:val="p"/>
                            </m:rPr>
                            <a:rPr lang="en-US" sz="1400">
                              <a:latin typeface="Cambria Math" panose="02040503050406030204" pitchFamily="18" charset="0"/>
                              <a:ea typeface="Cambria Math" panose="02040503050406030204" pitchFamily="18" charset="0"/>
                            </a:rPr>
                            <m:t>het</m:t>
                          </m:r>
                        </m:sup>
                      </m:sSubSup>
                      <m:r>
                        <a:rPr lang="en-GB" sz="1400" b="0" i="1" smtClean="0">
                          <a:latin typeface="Cambria Math" panose="02040503050406030204" pitchFamily="18" charset="0"/>
                          <a:ea typeface="Cambria Math" panose="02040503050406030204" pitchFamily="18" charset="0"/>
                        </a:rPr>
                        <m:t>= </m:t>
                      </m:r>
                      <m:sSub>
                        <m:sSubPr>
                          <m:ctrlPr>
                            <a:rPr lang="en-GB" sz="1400" i="1" smtClean="0">
                              <a:effectLst/>
                              <a:latin typeface="Cambria Math" panose="02040503050406030204" pitchFamily="18" charset="0"/>
                              <a:ea typeface="Cambria Math" panose="02040503050406030204" pitchFamily="18" charset="0"/>
                              <a:cs typeface="Calibri" panose="020F0502020204030204" pitchFamily="34" charset="0"/>
                            </a:rPr>
                          </m:ctrlPr>
                        </m:sSubPr>
                        <m:e>
                          <m:r>
                            <a:rPr lang="en-US" sz="1400" i="1">
                              <a:effectLst/>
                              <a:latin typeface="Cambria Math" panose="02040503050406030204" pitchFamily="18" charset="0"/>
                              <a:ea typeface="Cambria Math" panose="02040503050406030204" pitchFamily="18" charset="0"/>
                              <a:cs typeface="Calibri" panose="020F0502020204030204" pitchFamily="34" charset="0"/>
                              <a:sym typeface="Symbol" pitchFamily="2" charset="2"/>
                            </a:rPr>
                            <m:t></m:t>
                          </m:r>
                        </m:e>
                        <m:sub>
                          <m:r>
                            <m:rPr>
                              <m:sty m:val="p"/>
                            </m:rPr>
                            <a:rPr lang="en-US" sz="1400">
                              <a:effectLst/>
                              <a:latin typeface="Cambria Math" panose="02040503050406030204" pitchFamily="18" charset="0"/>
                              <a:ea typeface="Cambria Math" panose="02040503050406030204" pitchFamily="18" charset="0"/>
                              <a:cs typeface="Calibri" panose="020F0502020204030204" pitchFamily="34" charset="0"/>
                            </a:rPr>
                            <m:t>gb</m:t>
                          </m:r>
                        </m:sub>
                      </m:sSub>
                      <m:sSup>
                        <m:sSupPr>
                          <m:ctrlPr>
                            <a:rPr lang="en-GB" sz="1400" i="1">
                              <a:effectLst/>
                              <a:latin typeface="Cambria Math" panose="02040503050406030204" pitchFamily="18" charset="0"/>
                              <a:cs typeface="Calibri" panose="020F0502020204030204" pitchFamily="34" charset="0"/>
                            </a:rPr>
                          </m:ctrlPr>
                        </m:sSupPr>
                        <m:e>
                          <m:r>
                            <a:rPr lang="en-US" sz="1400" i="1">
                              <a:effectLst/>
                              <a:latin typeface="Cambria Math" panose="02040503050406030204" pitchFamily="18" charset="0"/>
                              <a:ea typeface="Times New Roman" panose="02020603050405020304" pitchFamily="18" charset="0"/>
                              <a:cs typeface="Calibri" panose="020F0502020204030204" pitchFamily="34" charset="0"/>
                            </a:rPr>
                            <m:t>𝑛</m:t>
                          </m:r>
                        </m:e>
                        <m:sup>
                          <m:r>
                            <m:rPr>
                              <m:sty m:val="p"/>
                            </m:rPr>
                            <a:rPr lang="en-US" sz="1400">
                              <a:effectLst/>
                              <a:latin typeface="Cambria Math" panose="02040503050406030204" pitchFamily="18" charset="0"/>
                              <a:ea typeface="Times New Roman" panose="02020603050405020304" pitchFamily="18" charset="0"/>
                              <a:cs typeface="Calibri" panose="020F0502020204030204" pitchFamily="34" charset="0"/>
                            </a:rPr>
                            <m:t>Zr</m:t>
                          </m:r>
                        </m:sup>
                      </m:sSup>
                      <m:sSub>
                        <m:sSubPr>
                          <m:ctrlPr>
                            <a:rPr lang="en-GB" sz="1400" i="1">
                              <a:effectLst/>
                              <a:latin typeface="Cambria Math" panose="02040503050406030204" pitchFamily="18" charset="0"/>
                              <a:cs typeface="Calibri" panose="020F0502020204030204" pitchFamily="34" charset="0"/>
                            </a:rPr>
                          </m:ctrlPr>
                        </m:sSubPr>
                        <m:e>
                          <m:r>
                            <a:rPr lang="en-US" sz="1400" i="1">
                              <a:effectLst/>
                              <a:latin typeface="Cambria Math" panose="02040503050406030204" pitchFamily="18" charset="0"/>
                              <a:ea typeface="Times New Roman" panose="02020603050405020304" pitchFamily="18" charset="0"/>
                              <a:cs typeface="Calibri" panose="020F0502020204030204" pitchFamily="34" charset="0"/>
                            </a:rPr>
                            <m:t>𝑆</m:t>
                          </m:r>
                        </m:e>
                        <m:sub>
                          <m:r>
                            <m:rPr>
                              <m:sty m:val="p"/>
                            </m:rPr>
                            <a:rPr lang="en-US" sz="1400">
                              <a:effectLst/>
                              <a:latin typeface="Cambria Math" panose="02040503050406030204" pitchFamily="18" charset="0"/>
                              <a:ea typeface="Times New Roman" panose="02020603050405020304" pitchFamily="18" charset="0"/>
                              <a:cs typeface="Calibri" panose="020F0502020204030204" pitchFamily="34" charset="0"/>
                            </a:rPr>
                            <m:t>v</m:t>
                          </m:r>
                        </m:sub>
                      </m:sSub>
                      <m:r>
                        <a:rPr lang="en-GB" sz="1400" b="0" i="0" smtClean="0">
                          <a:effectLst/>
                          <a:latin typeface="Cambria Math" panose="02040503050406030204" pitchFamily="18" charset="0"/>
                          <a:ea typeface="Times New Roman" panose="02020603050405020304" pitchFamily="18" charset="0"/>
                          <a:cs typeface="Calibri" panose="020F0502020204030204" pitchFamily="34" charset="0"/>
                        </a:rPr>
                        <m:t>;</m:t>
                      </m:r>
                    </m:oMath>
                  </m:oMathPara>
                </a14:m>
                <a:endParaRPr lang="en-GB" sz="1400" b="0" i="0" dirty="0">
                  <a:effectLst/>
                  <a:latin typeface="Cambria Math" panose="02040503050406030204" pitchFamily="18" charset="0"/>
                  <a:ea typeface="Times New Roman" panose="02020603050405020304" pitchFamily="18" charset="0"/>
                  <a:cs typeface="Calibri" panose="020F0502020204030204" pitchFamily="34" charset="0"/>
                </a:endParaRPr>
              </a:p>
              <a:p>
                <a:pPr algn="ctr"/>
                <a:endParaRPr lang="en-GB" sz="1400" b="0" i="0" dirty="0">
                  <a:effectLst/>
                  <a:latin typeface="Cambria Math" panose="02040503050406030204" pitchFamily="18" charset="0"/>
                  <a:ea typeface="Times New Roman" panose="02020603050405020304" pitchFamily="18" charset="0"/>
                  <a:cs typeface="Calibri" panose="020F0502020204030204" pitchFamily="34" charset="0"/>
                </a:endParaRPr>
              </a:p>
              <a:p>
                <a:pPr algn="ctr"/>
                <a14:m>
                  <m:oMath xmlns:m="http://schemas.openxmlformats.org/officeDocument/2006/math">
                    <m:sSub>
                      <m:sSubPr>
                        <m:ctrlPr>
                          <a:rPr lang="en-GB" sz="1400" i="1" smtClean="0">
                            <a:effectLst/>
                            <a:latin typeface="Cambria Math" panose="02040503050406030204" pitchFamily="18" charset="0"/>
                            <a:cs typeface="Calibri" panose="020F0502020204030204" pitchFamily="34" charset="0"/>
                          </a:rPr>
                        </m:ctrlPr>
                      </m:sSubPr>
                      <m:e>
                        <m:r>
                          <a:rPr lang="en-US" sz="1400" i="1">
                            <a:effectLst/>
                            <a:latin typeface="Cambria Math" panose="02040503050406030204" pitchFamily="18" charset="0"/>
                            <a:ea typeface="Times New Roman" panose="02020603050405020304" pitchFamily="18" charset="0"/>
                            <a:cs typeface="Calibri" panose="020F0502020204030204" pitchFamily="34" charset="0"/>
                            <a:sym typeface="Symbol" pitchFamily="2" charset="2"/>
                          </a:rPr>
                          <m:t></m:t>
                        </m:r>
                      </m:e>
                      <m:sub>
                        <m:r>
                          <m:rPr>
                            <m:sty m:val="p"/>
                          </m:rPr>
                          <a:rPr lang="en-US" sz="1400">
                            <a:effectLst/>
                            <a:latin typeface="Cambria Math" panose="02040503050406030204" pitchFamily="18" charset="0"/>
                            <a:ea typeface="Times New Roman" panose="02020603050405020304" pitchFamily="18" charset="0"/>
                            <a:cs typeface="Calibri" panose="020F0502020204030204" pitchFamily="34" charset="0"/>
                          </a:rPr>
                          <m:t>gb</m:t>
                        </m:r>
                      </m:sub>
                    </m:sSub>
                    <m:r>
                      <a:rPr lang="en-US" sz="1400" i="1" smtClean="0">
                        <a:effectLst/>
                        <a:latin typeface="Cambria Math" panose="02040503050406030204" pitchFamily="18" charset="0"/>
                        <a:ea typeface="Cambria Math" panose="02040503050406030204" pitchFamily="18" charset="0"/>
                        <a:cs typeface="Calibri" panose="020F0502020204030204" pitchFamily="34" charset="0"/>
                      </a:rPr>
                      <m:t>≈</m:t>
                    </m:r>
                    <m:r>
                      <a:rPr lang="en-GB" sz="1400" b="0" i="1" smtClean="0">
                        <a:effectLst/>
                        <a:latin typeface="Cambria Math" panose="02040503050406030204" pitchFamily="18" charset="0"/>
                        <a:ea typeface="Cambria Math" panose="02040503050406030204" pitchFamily="18" charset="0"/>
                        <a:cs typeface="Calibri" panose="020F0502020204030204" pitchFamily="34" charset="0"/>
                      </a:rPr>
                      <m:t>0.9</m:t>
                    </m:r>
                  </m:oMath>
                </a14:m>
                <a:r>
                  <a:rPr lang="en-GB" sz="1400" dirty="0">
                    <a:effectLst/>
                    <a:latin typeface="Calibri" panose="020F0502020204030204" pitchFamily="34" charset="0"/>
                    <a:cs typeface="Calibri" panose="020F0502020204030204" pitchFamily="34" charset="0"/>
                  </a:rPr>
                  <a:t> nm</a:t>
                </a:r>
              </a:p>
              <a:p>
                <a:pPr algn="ctr"/>
                <a:r>
                  <a:rPr lang="en-GB" sz="1400" dirty="0">
                    <a:effectLst/>
                    <a:latin typeface="Calibri" panose="020F0502020204030204" pitchFamily="34" charset="0"/>
                    <a:cs typeface="Calibri" panose="020F0502020204030204" pitchFamily="34" charset="0"/>
                  </a:rPr>
                  <a:t> </a:t>
                </a:r>
                <a14:m>
                  <m:oMath xmlns:m="http://schemas.openxmlformats.org/officeDocument/2006/math">
                    <m:sSup>
                      <m:sSupPr>
                        <m:ctrlPr>
                          <a:rPr lang="en-GB" sz="1400" i="1">
                            <a:effectLst/>
                            <a:latin typeface="Cambria Math" panose="02040503050406030204" pitchFamily="18" charset="0"/>
                            <a:cs typeface="Calibri" panose="020F0502020204030204" pitchFamily="34" charset="0"/>
                          </a:rPr>
                        </m:ctrlPr>
                      </m:sSupPr>
                      <m:e>
                        <m:r>
                          <a:rPr lang="en-US" sz="1400" i="1">
                            <a:effectLst/>
                            <a:latin typeface="Cambria Math" panose="02040503050406030204" pitchFamily="18" charset="0"/>
                            <a:ea typeface="Times New Roman" panose="02020603050405020304" pitchFamily="18" charset="0"/>
                            <a:cs typeface="Calibri" panose="020F0502020204030204" pitchFamily="34" charset="0"/>
                          </a:rPr>
                          <m:t>𝑛</m:t>
                        </m:r>
                      </m:e>
                      <m:sup>
                        <m:r>
                          <m:rPr>
                            <m:sty m:val="p"/>
                          </m:rPr>
                          <a:rPr lang="en-US" sz="1400">
                            <a:effectLst/>
                            <a:latin typeface="Cambria Math" panose="02040503050406030204" pitchFamily="18" charset="0"/>
                            <a:ea typeface="Times New Roman" panose="02020603050405020304" pitchFamily="18" charset="0"/>
                            <a:cs typeface="Calibri" panose="020F0502020204030204" pitchFamily="34" charset="0"/>
                          </a:rPr>
                          <m:t>Zr</m:t>
                        </m:r>
                      </m:sup>
                    </m:sSup>
                    <m:r>
                      <a:rPr lang="en-GB" sz="1400">
                        <a:latin typeface="Cambria Math" panose="02040503050406030204" pitchFamily="18" charset="0"/>
                        <a:ea typeface="Times New Roman" panose="02020603050405020304" pitchFamily="18" charset="0"/>
                        <a:cs typeface="Calibri" panose="020F0502020204030204" pitchFamily="34" charset="0"/>
                      </a:rPr>
                      <m:t>= 4.3×10</m:t>
                    </m:r>
                    <m:r>
                      <a:rPr lang="en-GB" sz="1400" baseline="30000">
                        <a:latin typeface="Cambria Math" panose="02040503050406030204" pitchFamily="18" charset="0"/>
                        <a:ea typeface="Times New Roman" panose="02020603050405020304" pitchFamily="18" charset="0"/>
                        <a:cs typeface="Calibri" panose="020F0502020204030204" pitchFamily="34" charset="0"/>
                      </a:rPr>
                      <m:t>28</m:t>
                    </m:r>
                    <m:r>
                      <a:rPr lang="en-GB" sz="1400">
                        <a:latin typeface="Cambria Math" panose="02040503050406030204" pitchFamily="18" charset="0"/>
                        <a:ea typeface="Times New Roman" panose="02020603050405020304" pitchFamily="18" charset="0"/>
                        <a:cs typeface="Calibri" panose="020F0502020204030204" pitchFamily="34" charset="0"/>
                      </a:rPr>
                      <m:t> </m:t>
                    </m:r>
                  </m:oMath>
                </a14:m>
                <a:r>
                  <a:rPr lang="en-GB" sz="1400" dirty="0">
                    <a:effectLst/>
                    <a:latin typeface="Calibri" panose="020F0502020204030204" pitchFamily="34" charset="0"/>
                    <a:cs typeface="Calibri" panose="020F0502020204030204" pitchFamily="34" charset="0"/>
                  </a:rPr>
                  <a:t>atoms m</a:t>
                </a:r>
                <a:r>
                  <a:rPr lang="en-GB" sz="1400" baseline="30000" dirty="0">
                    <a:latin typeface="Calibri" panose="020F0502020204030204" pitchFamily="34" charset="0"/>
                    <a:ea typeface="Cambria Math" panose="02040503050406030204" pitchFamily="18" charset="0"/>
                    <a:cs typeface="Calibri" panose="020F0502020204030204" pitchFamily="34" charset="0"/>
                  </a:rPr>
                  <a:t>–</a:t>
                </a:r>
                <a:r>
                  <a:rPr lang="en-GB" sz="1400" baseline="30000" dirty="0">
                    <a:effectLst/>
                    <a:latin typeface="Calibri" panose="020F0502020204030204" pitchFamily="34" charset="0"/>
                    <a:cs typeface="Calibri" panose="020F0502020204030204" pitchFamily="34" charset="0"/>
                  </a:rPr>
                  <a:t>3</a:t>
                </a:r>
                <a:endParaRPr lang="en-GB" sz="1400" dirty="0">
                  <a:effectLst/>
                  <a:latin typeface="Calibri" panose="020F0502020204030204" pitchFamily="34" charset="0"/>
                  <a:cs typeface="Calibri" panose="020F0502020204030204" pitchFamily="34" charset="0"/>
                </a:endParaRPr>
              </a:p>
              <a:p>
                <a:pPr algn="ctr"/>
                <a14:m>
                  <m:oMath xmlns:m="http://schemas.openxmlformats.org/officeDocument/2006/math">
                    <m:sSub>
                      <m:sSubPr>
                        <m:ctrlPr>
                          <a:rPr lang="en-GB" sz="1400" i="1">
                            <a:effectLst/>
                            <a:latin typeface="Cambria Math" panose="02040503050406030204" pitchFamily="18" charset="0"/>
                            <a:ea typeface="Cambria Math" panose="02040503050406030204" pitchFamily="18" charset="0"/>
                            <a:cs typeface="Calibri" panose="020F0502020204030204" pitchFamily="34" charset="0"/>
                          </a:rPr>
                        </m:ctrlPr>
                      </m:sSubPr>
                      <m:e>
                        <m:r>
                          <a:rPr lang="en-US" sz="1400" i="1">
                            <a:effectLst/>
                            <a:latin typeface="Cambria Math" panose="02040503050406030204" pitchFamily="18" charset="0"/>
                            <a:ea typeface="Cambria Math" panose="02040503050406030204" pitchFamily="18" charset="0"/>
                            <a:cs typeface="Calibri" panose="020F0502020204030204" pitchFamily="34" charset="0"/>
                          </a:rPr>
                          <m:t>𝑆</m:t>
                        </m:r>
                      </m:e>
                      <m:sub>
                        <m:r>
                          <m:rPr>
                            <m:sty m:val="p"/>
                          </m:rPr>
                          <a:rPr lang="en-US" sz="1400">
                            <a:effectLst/>
                            <a:latin typeface="Cambria Math" panose="02040503050406030204" pitchFamily="18" charset="0"/>
                            <a:ea typeface="Cambria Math" panose="02040503050406030204" pitchFamily="18" charset="0"/>
                            <a:cs typeface="Calibri" panose="020F0502020204030204" pitchFamily="34" charset="0"/>
                          </a:rPr>
                          <m:t>v</m:t>
                        </m:r>
                      </m:sub>
                    </m:sSub>
                    <m:r>
                      <a:rPr lang="en-GB" sz="1400" b="0" i="1" smtClean="0">
                        <a:effectLst/>
                        <a:latin typeface="Cambria Math" panose="02040503050406030204" pitchFamily="18" charset="0"/>
                        <a:ea typeface="Cambria Math" panose="02040503050406030204" pitchFamily="18" charset="0"/>
                        <a:cs typeface="Calibri" panose="020F0502020204030204" pitchFamily="34" charset="0"/>
                      </a:rPr>
                      <m:t>=</m:t>
                    </m:r>
                    <m:r>
                      <a:rPr lang="en-US" sz="1400" i="1">
                        <a:latin typeface="Cambria Math" panose="02040503050406030204" pitchFamily="18" charset="0"/>
                        <a:ea typeface="Cambria Math" panose="02040503050406030204" pitchFamily="18" charset="0"/>
                      </a:rPr>
                      <m:t>3</m:t>
                    </m:r>
                    <m:r>
                      <a:rPr lang="en-US" sz="1400">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1</m:t>
                    </m:r>
                    <m:sSup>
                      <m:sSupPr>
                        <m:ctrlPr>
                          <a:rPr lang="en-GB"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0</m:t>
                        </m:r>
                      </m:e>
                      <m:sup>
                        <m:r>
                          <a:rPr lang="en-US" sz="1400" i="1">
                            <a:latin typeface="Cambria Math" panose="02040503050406030204" pitchFamily="18" charset="0"/>
                            <a:ea typeface="Cambria Math" panose="02040503050406030204" pitchFamily="18" charset="0"/>
                          </a:rPr>
                          <m:t>4</m:t>
                        </m:r>
                      </m:sup>
                    </m:sSup>
                    <m:r>
                      <a:rPr lang="en-US" sz="1400" i="1">
                        <a:latin typeface="Cambria Math" panose="02040503050406030204" pitchFamily="18" charset="0"/>
                        <a:ea typeface="Cambria Math" panose="02040503050406030204" pitchFamily="18" charset="0"/>
                      </a:rPr>
                      <m:t>𝑄</m:t>
                    </m:r>
                    <m:sSup>
                      <m:sSupPr>
                        <m:ctrlPr>
                          <a:rPr lang="en-GB"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𝑅</m:t>
                        </m:r>
                      </m:e>
                      <m:sup>
                        <m:r>
                          <a:rPr lang="en-US" sz="1400" i="1">
                            <a:latin typeface="Cambria Math" panose="02040503050406030204" pitchFamily="18" charset="0"/>
                            <a:ea typeface="Cambria Math" panose="02040503050406030204" pitchFamily="18" charset="0"/>
                          </a:rPr>
                          <m:t>0.7</m:t>
                        </m:r>
                      </m:sup>
                    </m:sSup>
                  </m:oMath>
                </a14:m>
                <a:r>
                  <a:rPr lang="en-GB" sz="1400" dirty="0">
                    <a:latin typeface="Cambria Math" panose="02040503050406030204" pitchFamily="18" charset="0"/>
                    <a:ea typeface="Cambria Math" panose="02040503050406030204" pitchFamily="18" charset="0"/>
                    <a:cs typeface="Calibri" panose="020F0502020204030204" pitchFamily="34" charset="0"/>
                  </a:rPr>
                  <a:t> </a:t>
                </a:r>
                <a:r>
                  <a:rPr lang="en-GB" sz="1400" dirty="0">
                    <a:latin typeface="Calibri" panose="020F0502020204030204" pitchFamily="34" charset="0"/>
                    <a:ea typeface="Cambria Math" panose="02040503050406030204" pitchFamily="18" charset="0"/>
                    <a:cs typeface="Calibri" panose="020F0502020204030204" pitchFamily="34" charset="0"/>
                  </a:rPr>
                  <a:t>m</a:t>
                </a:r>
                <a:r>
                  <a:rPr lang="en-GB" sz="1400" baseline="30000" dirty="0">
                    <a:latin typeface="Calibri" panose="020F0502020204030204" pitchFamily="34" charset="0"/>
                    <a:ea typeface="Cambria Math" panose="02040503050406030204" pitchFamily="18" charset="0"/>
                    <a:cs typeface="Calibri" panose="020F0502020204030204" pitchFamily="34" charset="0"/>
                  </a:rPr>
                  <a:t>2</a:t>
                </a:r>
                <a:r>
                  <a:rPr lang="en-GB" sz="1400" dirty="0">
                    <a:latin typeface="Calibri" panose="020F0502020204030204" pitchFamily="34" charset="0"/>
                    <a:ea typeface="Cambria Math" panose="02040503050406030204" pitchFamily="18" charset="0"/>
                    <a:cs typeface="Calibri" panose="020F0502020204030204" pitchFamily="34" charset="0"/>
                  </a:rPr>
                  <a:t> m</a:t>
                </a:r>
                <a:r>
                  <a:rPr lang="en-GB" sz="1400" baseline="30000" dirty="0">
                    <a:latin typeface="Calibri" panose="020F0502020204030204" pitchFamily="34" charset="0"/>
                    <a:ea typeface="Cambria Math" panose="02040503050406030204" pitchFamily="18" charset="0"/>
                    <a:cs typeface="Calibri" panose="020F0502020204030204" pitchFamily="34" charset="0"/>
                  </a:rPr>
                  <a:t>–3 </a:t>
                </a:r>
              </a:p>
              <a:p>
                <a:pPr algn="ctr"/>
                <a:endParaRPr lang="en-GB" sz="1800" dirty="0">
                  <a:effectLst/>
                  <a:latin typeface="Calibri" panose="020F0502020204030204" pitchFamily="34" charset="0"/>
                  <a:cs typeface="Calibri" panose="020F0502020204030204" pitchFamily="34" charset="0"/>
                </a:endParaRPr>
              </a:p>
              <a:p>
                <a:pPr algn="ctr"/>
                <a:endParaRPr lang="en-GB" sz="1800" dirty="0">
                  <a:latin typeface="Calibri" panose="020F0502020204030204" pitchFamily="34" charset="0"/>
                  <a:cs typeface="Calibri" panose="020F0502020204030204" pitchFamily="34" charset="0"/>
                </a:endParaRPr>
              </a:p>
            </p:txBody>
          </p:sp>
        </mc:Choice>
        <mc:Fallback xmlns="">
          <p:sp>
            <p:nvSpPr>
              <p:cNvPr id="22" name="TextBox 21">
                <a:extLst>
                  <a:ext uri="{FF2B5EF4-FFF2-40B4-BE49-F238E27FC236}">
                    <a16:creationId xmlns:a16="http://schemas.microsoft.com/office/drawing/2014/main" id="{3FFDED62-E281-0178-7ED3-1B5D3D78F5C9}"/>
                  </a:ext>
                </a:extLst>
              </p:cNvPr>
              <p:cNvSpPr txBox="1">
                <a:spLocks noRot="1" noChangeAspect="1" noMove="1" noResize="1" noEditPoints="1" noAdjustHandles="1" noChangeArrowheads="1" noChangeShapeType="1" noTextEdit="1"/>
              </p:cNvSpPr>
              <p:nvPr/>
            </p:nvSpPr>
            <p:spPr>
              <a:xfrm>
                <a:off x="7132240" y="1586977"/>
                <a:ext cx="4196122" cy="2354427"/>
              </a:xfrm>
              <a:prstGeom prst="rect">
                <a:avLst/>
              </a:prstGeom>
              <a:blipFill>
                <a:blip r:embed="rId4"/>
                <a:stretch>
                  <a:fillRect t="-1070"/>
                </a:stretch>
              </a:blipFill>
            </p:spPr>
            <p:txBody>
              <a:bodyPr/>
              <a:lstStyle/>
              <a:p>
                <a:r>
                  <a:rPr lang="en-GB">
                    <a:noFill/>
                  </a:rPr>
                  <a:t> </a:t>
                </a:r>
              </a:p>
            </p:txBody>
          </p:sp>
        </mc:Fallback>
      </mc:AlternateContent>
      <p:pic>
        <p:nvPicPr>
          <p:cNvPr id="23" name="Picture 22">
            <a:extLst>
              <a:ext uri="{FF2B5EF4-FFF2-40B4-BE49-F238E27FC236}">
                <a16:creationId xmlns:a16="http://schemas.microsoft.com/office/drawing/2014/main" id="{7A36257E-6CC8-BAE8-C763-BF737D96CE26}"/>
              </a:ext>
            </a:extLst>
          </p:cNvPr>
          <p:cNvPicPr>
            <a:picLocks noChangeAspect="1"/>
          </p:cNvPicPr>
          <p:nvPr/>
        </p:nvPicPr>
        <p:blipFill>
          <a:blip r:embed="rId5"/>
          <a:stretch>
            <a:fillRect/>
          </a:stretch>
        </p:blipFill>
        <p:spPr>
          <a:xfrm>
            <a:off x="7269137" y="4264311"/>
            <a:ext cx="3638550" cy="923925"/>
          </a:xfrm>
          <a:prstGeom prst="rect">
            <a:avLst/>
          </a:prstGeom>
        </p:spPr>
      </p:pic>
      <p:pic>
        <p:nvPicPr>
          <p:cNvPr id="24" name="Picture 23">
            <a:extLst>
              <a:ext uri="{FF2B5EF4-FFF2-40B4-BE49-F238E27FC236}">
                <a16:creationId xmlns:a16="http://schemas.microsoft.com/office/drawing/2014/main" id="{44B2B3CD-6227-A143-7EEE-001252C4FBD8}"/>
              </a:ext>
            </a:extLst>
          </p:cNvPr>
          <p:cNvPicPr>
            <a:picLocks noChangeAspect="1"/>
          </p:cNvPicPr>
          <p:nvPr/>
        </p:nvPicPr>
        <p:blipFill>
          <a:blip r:embed="rId6"/>
          <a:stretch>
            <a:fillRect/>
          </a:stretch>
        </p:blipFill>
        <p:spPr>
          <a:xfrm>
            <a:off x="2677331" y="4320316"/>
            <a:ext cx="3957018" cy="811915"/>
          </a:xfrm>
          <a:prstGeom prst="rect">
            <a:avLst/>
          </a:prstGeom>
        </p:spPr>
      </p:pic>
      <p:sp>
        <p:nvSpPr>
          <p:cNvPr id="29" name="TextBox 28">
            <a:extLst>
              <a:ext uri="{FF2B5EF4-FFF2-40B4-BE49-F238E27FC236}">
                <a16:creationId xmlns:a16="http://schemas.microsoft.com/office/drawing/2014/main" id="{E52D3D3B-E18B-75F9-D68F-5637E948C42D}"/>
              </a:ext>
            </a:extLst>
          </p:cNvPr>
          <p:cNvSpPr txBox="1"/>
          <p:nvPr/>
        </p:nvSpPr>
        <p:spPr>
          <a:xfrm>
            <a:off x="2314094" y="5741094"/>
            <a:ext cx="9910085" cy="600164"/>
          </a:xfrm>
          <a:prstGeom prst="rect">
            <a:avLst/>
          </a:prstGeom>
          <a:noFill/>
        </p:spPr>
        <p:txBody>
          <a:bodyPr wrap="none" rtlCol="0">
            <a:spAutoFit/>
          </a:bodyPr>
          <a:lstStyle/>
          <a:p>
            <a:r>
              <a:rPr lang="en-GB" sz="1100" dirty="0">
                <a:solidFill>
                  <a:schemeClr val="bg1">
                    <a:lumMod val="75000"/>
                  </a:schemeClr>
                </a:solidFill>
                <a:latin typeface="Calibri" panose="020F0502020204030204" pitchFamily="34" charset="0"/>
                <a:cs typeface="Calibri" panose="020F0502020204030204" pitchFamily="34" charset="0"/>
              </a:rPr>
              <a:t>1. </a:t>
            </a:r>
            <a:r>
              <a:rPr lang="en-GB" sz="1100" dirty="0">
                <a:solidFill>
                  <a:schemeClr val="bg1">
                    <a:lumMod val="75000"/>
                  </a:schemeClr>
                </a:solidFill>
                <a:effectLst/>
              </a:rPr>
              <a:t>J. Ardell, On the coarsening of grain boundary precipitates, </a:t>
            </a:r>
            <a:r>
              <a:rPr lang="en-GB" sz="1100" i="1" dirty="0">
                <a:solidFill>
                  <a:schemeClr val="bg1">
                    <a:lumMod val="75000"/>
                  </a:schemeClr>
                </a:solidFill>
                <a:effectLst/>
              </a:rPr>
              <a:t>Acta Metall.</a:t>
            </a:r>
            <a:r>
              <a:rPr lang="en-GB" sz="1100" dirty="0">
                <a:solidFill>
                  <a:schemeClr val="bg1">
                    <a:lumMod val="75000"/>
                  </a:schemeClr>
                </a:solidFill>
                <a:effectLst/>
              </a:rPr>
              <a:t> 20, no. 4 (April 1972): 601–609. </a:t>
            </a:r>
            <a:endParaRPr lang="en-GB" sz="1100" dirty="0">
              <a:solidFill>
                <a:schemeClr val="bg1">
                  <a:lumMod val="75000"/>
                </a:schemeClr>
              </a:solidFill>
              <a:latin typeface="Calibri" panose="020F0502020204030204" pitchFamily="34" charset="0"/>
              <a:cs typeface="Calibri" panose="020F0502020204030204" pitchFamily="34" charset="0"/>
            </a:endParaRPr>
          </a:p>
          <a:p>
            <a:r>
              <a:rPr lang="en-GB" sz="1100" dirty="0">
                <a:solidFill>
                  <a:schemeClr val="bg1">
                    <a:lumMod val="75000"/>
                  </a:schemeClr>
                </a:solidFill>
                <a:latin typeface="Calibri" panose="020F0502020204030204" pitchFamily="34" charset="0"/>
                <a:cs typeface="Calibri" panose="020F0502020204030204" pitchFamily="34" charset="0"/>
              </a:rPr>
              <a:t>2. </a:t>
            </a:r>
            <a:r>
              <a:rPr lang="en-GB" sz="1100" dirty="0">
                <a:solidFill>
                  <a:schemeClr val="bg1">
                    <a:lumMod val="75000"/>
                  </a:schemeClr>
                </a:solidFill>
                <a:effectLst/>
              </a:rPr>
              <a:t>X. Sun and O. Northwood Derek, Effect of substructure on the thermoelectric power of a </a:t>
            </a:r>
            <a:r>
              <a:rPr lang="el-GR" sz="1100" dirty="0">
                <a:solidFill>
                  <a:schemeClr val="bg1">
                    <a:lumMod val="75000"/>
                  </a:schemeClr>
                </a:solidFill>
                <a:effectLst/>
              </a:rPr>
              <a:t>β-</a:t>
            </a:r>
            <a:r>
              <a:rPr lang="en-GB" sz="1100" dirty="0">
                <a:solidFill>
                  <a:schemeClr val="bg1">
                    <a:lumMod val="75000"/>
                  </a:schemeClr>
                </a:solidFill>
                <a:effectLst/>
              </a:rPr>
              <a:t>quenched </a:t>
            </a:r>
            <a:r>
              <a:rPr lang="en-GB" sz="1100" dirty="0" err="1">
                <a:solidFill>
                  <a:schemeClr val="bg1">
                    <a:lumMod val="75000"/>
                  </a:schemeClr>
                </a:solidFill>
                <a:effectLst/>
              </a:rPr>
              <a:t>ZrCrFe</a:t>
            </a:r>
            <a:r>
              <a:rPr lang="en-GB" sz="1100" dirty="0">
                <a:solidFill>
                  <a:schemeClr val="bg1">
                    <a:lumMod val="75000"/>
                  </a:schemeClr>
                </a:solidFill>
                <a:effectLst/>
              </a:rPr>
              <a:t> alloy, </a:t>
            </a:r>
            <a:r>
              <a:rPr lang="en-GB" sz="1100" i="1" dirty="0">
                <a:solidFill>
                  <a:schemeClr val="bg1">
                    <a:lumMod val="75000"/>
                  </a:schemeClr>
                </a:solidFill>
                <a:effectLst/>
              </a:rPr>
              <a:t>Rare Metals</a:t>
            </a:r>
            <a:r>
              <a:rPr lang="en-GB" sz="1100" dirty="0">
                <a:solidFill>
                  <a:schemeClr val="bg1">
                    <a:lumMod val="75000"/>
                  </a:schemeClr>
                </a:solidFill>
                <a:effectLst/>
              </a:rPr>
              <a:t> 12, no. 2 (April 1993): 110–116.</a:t>
            </a:r>
            <a:endParaRPr lang="en-GB" sz="1100" dirty="0">
              <a:solidFill>
                <a:schemeClr val="bg1">
                  <a:lumMod val="75000"/>
                </a:schemeClr>
              </a:solidFill>
              <a:latin typeface="Calibri" panose="020F0502020204030204" pitchFamily="34" charset="0"/>
              <a:cs typeface="Calibri" panose="020F0502020204030204" pitchFamily="34" charset="0"/>
            </a:endParaRPr>
          </a:p>
          <a:p>
            <a:pPr algn="l"/>
            <a:r>
              <a:rPr lang="en-GB" sz="1100" dirty="0">
                <a:solidFill>
                  <a:schemeClr val="bg1">
                    <a:lumMod val="75000"/>
                  </a:schemeClr>
                </a:solidFill>
                <a:latin typeface="Calibri" panose="020F0502020204030204" pitchFamily="34" charset="0"/>
                <a:cs typeface="Calibri" panose="020F0502020204030204" pitchFamily="34" charset="0"/>
              </a:rPr>
              <a:t>3.</a:t>
            </a:r>
            <a:r>
              <a:rPr lang="en-GB" sz="1100" dirty="0">
                <a:solidFill>
                  <a:schemeClr val="bg1">
                    <a:lumMod val="75000"/>
                  </a:schemeClr>
                </a:solidFill>
                <a:effectLst/>
              </a:rPr>
              <a:t> Corvalán Moya, M. J. </a:t>
            </a:r>
            <a:r>
              <a:rPr lang="en-GB" sz="1100" dirty="0" err="1">
                <a:solidFill>
                  <a:schemeClr val="bg1">
                    <a:lumMod val="75000"/>
                  </a:schemeClr>
                </a:solidFill>
                <a:effectLst/>
              </a:rPr>
              <a:t>Iribarren</a:t>
            </a:r>
            <a:r>
              <a:rPr lang="en-GB" sz="1100" dirty="0">
                <a:solidFill>
                  <a:schemeClr val="bg1">
                    <a:lumMod val="75000"/>
                  </a:schemeClr>
                </a:solidFill>
                <a:effectLst/>
              </a:rPr>
              <a:t>, N. Di Lalla, and F. </a:t>
            </a:r>
            <a:r>
              <a:rPr lang="en-GB" sz="1100" dirty="0" err="1">
                <a:solidFill>
                  <a:schemeClr val="bg1">
                    <a:lumMod val="75000"/>
                  </a:schemeClr>
                </a:solidFill>
                <a:effectLst/>
              </a:rPr>
              <a:t>Dyment</a:t>
            </a:r>
            <a:r>
              <a:rPr lang="en-GB" sz="1100" dirty="0">
                <a:solidFill>
                  <a:schemeClr val="bg1">
                    <a:lumMod val="75000"/>
                  </a:schemeClr>
                </a:solidFill>
                <a:effectLst/>
              </a:rPr>
              <a:t>, Grain boundary diffusion and segregation of Cr in </a:t>
            </a:r>
            <a:r>
              <a:rPr lang="el-GR" sz="1100" dirty="0">
                <a:solidFill>
                  <a:schemeClr val="bg1">
                    <a:lumMod val="75000"/>
                  </a:schemeClr>
                </a:solidFill>
                <a:effectLst/>
              </a:rPr>
              <a:t>α-</a:t>
            </a:r>
            <a:r>
              <a:rPr lang="en-GB" sz="1100" dirty="0">
                <a:solidFill>
                  <a:schemeClr val="bg1">
                    <a:lumMod val="75000"/>
                  </a:schemeClr>
                </a:solidFill>
                <a:effectLst/>
              </a:rPr>
              <a:t>Zr, </a:t>
            </a:r>
            <a:r>
              <a:rPr lang="en-GB" sz="1100" i="1" dirty="0">
                <a:solidFill>
                  <a:schemeClr val="bg1">
                    <a:lumMod val="75000"/>
                  </a:schemeClr>
                </a:solidFill>
                <a:effectLst/>
              </a:rPr>
              <a:t>J. </a:t>
            </a:r>
            <a:r>
              <a:rPr lang="en-GB" sz="1100" i="1" dirty="0" err="1">
                <a:solidFill>
                  <a:schemeClr val="bg1">
                    <a:lumMod val="75000"/>
                  </a:schemeClr>
                </a:solidFill>
                <a:effectLst/>
              </a:rPr>
              <a:t>Nuc</a:t>
            </a:r>
            <a:r>
              <a:rPr lang="en-GB" sz="1100" i="1" dirty="0">
                <a:solidFill>
                  <a:schemeClr val="bg1">
                    <a:lumMod val="75000"/>
                  </a:schemeClr>
                </a:solidFill>
                <a:effectLst/>
              </a:rPr>
              <a:t>. Mater.</a:t>
            </a:r>
            <a:r>
              <a:rPr lang="en-GB" sz="1100" dirty="0">
                <a:solidFill>
                  <a:schemeClr val="bg1">
                    <a:lumMod val="75000"/>
                  </a:schemeClr>
                </a:solidFill>
                <a:effectLst/>
              </a:rPr>
              <a:t> 382, no. 1 (November 2008): 35–38. </a:t>
            </a:r>
            <a:endParaRPr lang="en-GB" sz="1100" dirty="0">
              <a:solidFill>
                <a:schemeClr val="bg1">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781169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9AE20-2748-283C-5D20-8CD24C0E3E39}"/>
              </a:ext>
            </a:extLst>
          </p:cNvPr>
          <p:cNvSpPr>
            <a:spLocks noGrp="1"/>
          </p:cNvSpPr>
          <p:nvPr>
            <p:ph type="title"/>
          </p:nvPr>
        </p:nvSpPr>
        <p:spPr/>
        <p:txBody>
          <a:bodyPr/>
          <a:lstStyle/>
          <a:p>
            <a:r>
              <a:rPr lang="en-GB" sz="3600" dirty="0"/>
              <a:t>Experimental comparison: as-quenched</a:t>
            </a:r>
          </a:p>
        </p:txBody>
      </p:sp>
      <p:sp>
        <p:nvSpPr>
          <p:cNvPr id="4" name="Slide Number Placeholder 3">
            <a:extLst>
              <a:ext uri="{FF2B5EF4-FFF2-40B4-BE49-F238E27FC236}">
                <a16:creationId xmlns:a16="http://schemas.microsoft.com/office/drawing/2014/main" id="{20A77B0F-739C-57A1-A3A9-5A6C12F8622D}"/>
              </a:ext>
            </a:extLst>
          </p:cNvPr>
          <p:cNvSpPr>
            <a:spLocks noGrp="1"/>
          </p:cNvSpPr>
          <p:nvPr>
            <p:ph type="sldNum" sz="quarter" idx="12"/>
          </p:nvPr>
        </p:nvSpPr>
        <p:spPr/>
        <p:txBody>
          <a:bodyPr/>
          <a:lstStyle/>
          <a:p>
            <a:fld id="{7F4CE52D-919B-4531-AAF2-FDD7B1D762FA}" type="slidenum">
              <a:rPr lang="en-US" smtClean="0"/>
              <a:pPr/>
              <a:t>16</a:t>
            </a:fld>
            <a:endParaRPr lang="en-US"/>
          </a:p>
        </p:txBody>
      </p:sp>
      <p:grpSp>
        <p:nvGrpSpPr>
          <p:cNvPr id="9" name="Group 8">
            <a:extLst>
              <a:ext uri="{FF2B5EF4-FFF2-40B4-BE49-F238E27FC236}">
                <a16:creationId xmlns:a16="http://schemas.microsoft.com/office/drawing/2014/main" id="{87C9F248-95B4-7C12-1208-811244AF77E0}"/>
              </a:ext>
            </a:extLst>
          </p:cNvPr>
          <p:cNvGrpSpPr>
            <a:grpSpLocks noChangeAspect="1"/>
          </p:cNvGrpSpPr>
          <p:nvPr/>
        </p:nvGrpSpPr>
        <p:grpSpPr>
          <a:xfrm>
            <a:off x="1055440" y="980728"/>
            <a:ext cx="9754142" cy="3937451"/>
            <a:chOff x="833687" y="1579781"/>
            <a:chExt cx="10524626" cy="4248472"/>
          </a:xfrm>
        </p:grpSpPr>
        <p:pic>
          <p:nvPicPr>
            <p:cNvPr id="6" name="Picture 5" descr="A comparison of a diagram&#10;&#10;AI-generated content may be incorrect.">
              <a:extLst>
                <a:ext uri="{FF2B5EF4-FFF2-40B4-BE49-F238E27FC236}">
                  <a16:creationId xmlns:a16="http://schemas.microsoft.com/office/drawing/2014/main" id="{27D92B4F-2EE9-F69F-89E7-297BC23E8B17}"/>
                </a:ext>
              </a:extLst>
            </p:cNvPr>
            <p:cNvPicPr>
              <a:picLocks noChangeAspect="1"/>
            </p:cNvPicPr>
            <p:nvPr/>
          </p:nvPicPr>
          <p:blipFill>
            <a:blip r:embed="rId2"/>
            <a:stretch>
              <a:fillRect/>
            </a:stretch>
          </p:blipFill>
          <p:spPr>
            <a:xfrm>
              <a:off x="833687" y="1579781"/>
              <a:ext cx="10524626" cy="4248472"/>
            </a:xfrm>
            <a:prstGeom prst="rect">
              <a:avLst/>
            </a:prstGeom>
          </p:spPr>
        </p:pic>
        <p:sp>
          <p:nvSpPr>
            <p:cNvPr id="7" name="Rectangle 6">
              <a:extLst>
                <a:ext uri="{FF2B5EF4-FFF2-40B4-BE49-F238E27FC236}">
                  <a16:creationId xmlns:a16="http://schemas.microsoft.com/office/drawing/2014/main" id="{9A8EA539-C3D6-27E9-ED42-9AB75CEA739E}"/>
                </a:ext>
              </a:extLst>
            </p:cNvPr>
            <p:cNvSpPr/>
            <p:nvPr/>
          </p:nvSpPr>
          <p:spPr>
            <a:xfrm>
              <a:off x="1523492" y="4941168"/>
              <a:ext cx="360040" cy="262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B0078910-F191-7BE2-8FCB-A027BF79038F}"/>
                </a:ext>
              </a:extLst>
            </p:cNvPr>
            <p:cNvSpPr/>
            <p:nvPr/>
          </p:nvSpPr>
          <p:spPr>
            <a:xfrm>
              <a:off x="7104112" y="4940291"/>
              <a:ext cx="360040" cy="262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Oval 9">
            <a:extLst>
              <a:ext uri="{FF2B5EF4-FFF2-40B4-BE49-F238E27FC236}">
                <a16:creationId xmlns:a16="http://schemas.microsoft.com/office/drawing/2014/main" id="{C7FEA9EC-B772-E7FC-AC55-F0D0572ADE05}"/>
              </a:ext>
            </a:extLst>
          </p:cNvPr>
          <p:cNvSpPr/>
          <p:nvPr/>
        </p:nvSpPr>
        <p:spPr>
          <a:xfrm>
            <a:off x="1703512" y="3800345"/>
            <a:ext cx="1080120" cy="47773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BCF611D2-7281-30D1-82D3-3ECD2CD5DA39}"/>
              </a:ext>
            </a:extLst>
          </p:cNvPr>
          <p:cNvSpPr/>
          <p:nvPr/>
        </p:nvSpPr>
        <p:spPr>
          <a:xfrm>
            <a:off x="3071664" y="2780928"/>
            <a:ext cx="1656184" cy="47773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62924EF2-47B8-1232-B2C6-BDA302668687}"/>
              </a:ext>
            </a:extLst>
          </p:cNvPr>
          <p:cNvSpPr/>
          <p:nvPr/>
        </p:nvSpPr>
        <p:spPr>
          <a:xfrm>
            <a:off x="6866821" y="936504"/>
            <a:ext cx="1461427" cy="74290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41C169E0-A652-12BA-8185-2935B4221EB2}"/>
              </a:ext>
            </a:extLst>
          </p:cNvPr>
          <p:cNvSpPr txBox="1"/>
          <p:nvPr/>
        </p:nvSpPr>
        <p:spPr>
          <a:xfrm>
            <a:off x="2711624" y="3717032"/>
            <a:ext cx="360040" cy="307777"/>
          </a:xfrm>
          <a:prstGeom prst="rect">
            <a:avLst/>
          </a:prstGeom>
          <a:noFill/>
        </p:spPr>
        <p:txBody>
          <a:bodyPr wrap="square" rtlCol="0">
            <a:spAutoFit/>
          </a:bodyPr>
          <a:lstStyle/>
          <a:p>
            <a:pPr algn="l"/>
            <a:r>
              <a:rPr lang="en-GB" sz="1400" dirty="0">
                <a:solidFill>
                  <a:srgbClr val="FF0000"/>
                </a:solidFill>
                <a:latin typeface="Calibri" panose="020F0502020204030204" pitchFamily="34" charset="0"/>
                <a:cs typeface="Calibri" panose="020F0502020204030204" pitchFamily="34" charset="0"/>
              </a:rPr>
              <a:t>1</a:t>
            </a:r>
          </a:p>
        </p:txBody>
      </p:sp>
      <p:sp>
        <p:nvSpPr>
          <p:cNvPr id="16" name="TextBox 15">
            <a:extLst>
              <a:ext uri="{FF2B5EF4-FFF2-40B4-BE49-F238E27FC236}">
                <a16:creationId xmlns:a16="http://schemas.microsoft.com/office/drawing/2014/main" id="{6ABF8081-523A-63E3-3D65-6961E4560168}"/>
              </a:ext>
            </a:extLst>
          </p:cNvPr>
          <p:cNvSpPr txBox="1"/>
          <p:nvPr/>
        </p:nvSpPr>
        <p:spPr>
          <a:xfrm>
            <a:off x="4655840" y="2708920"/>
            <a:ext cx="360040" cy="307777"/>
          </a:xfrm>
          <a:prstGeom prst="rect">
            <a:avLst/>
          </a:prstGeom>
          <a:noFill/>
        </p:spPr>
        <p:txBody>
          <a:bodyPr wrap="square" rtlCol="0">
            <a:spAutoFit/>
          </a:bodyPr>
          <a:lstStyle/>
          <a:p>
            <a:pPr algn="l"/>
            <a:r>
              <a:rPr lang="en-GB" sz="1400" dirty="0">
                <a:solidFill>
                  <a:srgbClr val="FF0000"/>
                </a:solidFill>
                <a:latin typeface="Calibri" panose="020F0502020204030204" pitchFamily="34" charset="0"/>
                <a:cs typeface="Calibri" panose="020F0502020204030204" pitchFamily="34" charset="0"/>
              </a:rPr>
              <a:t>2</a:t>
            </a:r>
          </a:p>
        </p:txBody>
      </p:sp>
      <p:sp>
        <p:nvSpPr>
          <p:cNvPr id="17" name="TextBox 16">
            <a:extLst>
              <a:ext uri="{FF2B5EF4-FFF2-40B4-BE49-F238E27FC236}">
                <a16:creationId xmlns:a16="http://schemas.microsoft.com/office/drawing/2014/main" id="{C42C36D3-F25E-4AC1-8F2C-BD3155BD77A5}"/>
              </a:ext>
            </a:extLst>
          </p:cNvPr>
          <p:cNvSpPr txBox="1"/>
          <p:nvPr/>
        </p:nvSpPr>
        <p:spPr>
          <a:xfrm>
            <a:off x="7824192" y="1032991"/>
            <a:ext cx="360040" cy="307777"/>
          </a:xfrm>
          <a:prstGeom prst="rect">
            <a:avLst/>
          </a:prstGeom>
          <a:noFill/>
        </p:spPr>
        <p:txBody>
          <a:bodyPr wrap="square" rtlCol="0">
            <a:spAutoFit/>
          </a:bodyPr>
          <a:lstStyle/>
          <a:p>
            <a:pPr algn="l"/>
            <a:r>
              <a:rPr lang="en-GB" sz="1400" dirty="0">
                <a:solidFill>
                  <a:srgbClr val="FF0000"/>
                </a:solidFill>
                <a:latin typeface="Calibri" panose="020F0502020204030204" pitchFamily="34" charset="0"/>
                <a:cs typeface="Calibri" panose="020F0502020204030204" pitchFamily="34" charset="0"/>
              </a:rPr>
              <a:t>3</a:t>
            </a:r>
          </a:p>
        </p:txBody>
      </p:sp>
      <p:sp>
        <p:nvSpPr>
          <p:cNvPr id="18" name="TextBox 17">
            <a:extLst>
              <a:ext uri="{FF2B5EF4-FFF2-40B4-BE49-F238E27FC236}">
                <a16:creationId xmlns:a16="http://schemas.microsoft.com/office/drawing/2014/main" id="{5A359D0F-AA19-9DE0-58FA-C08C483413C7}"/>
              </a:ext>
            </a:extLst>
          </p:cNvPr>
          <p:cNvSpPr txBox="1"/>
          <p:nvPr/>
        </p:nvSpPr>
        <p:spPr>
          <a:xfrm>
            <a:off x="7824192" y="1268760"/>
            <a:ext cx="360040" cy="307777"/>
          </a:xfrm>
          <a:prstGeom prst="rect">
            <a:avLst/>
          </a:prstGeom>
          <a:noFill/>
        </p:spPr>
        <p:txBody>
          <a:bodyPr wrap="square" rtlCol="0">
            <a:spAutoFit/>
          </a:bodyPr>
          <a:lstStyle/>
          <a:p>
            <a:pPr algn="l"/>
            <a:r>
              <a:rPr lang="en-GB" sz="1400" dirty="0">
                <a:solidFill>
                  <a:srgbClr val="FF0000"/>
                </a:solidFill>
                <a:latin typeface="Calibri" panose="020F0502020204030204" pitchFamily="34" charset="0"/>
                <a:cs typeface="Calibri" panose="020F0502020204030204" pitchFamily="34" charset="0"/>
              </a:rPr>
              <a:t>4</a:t>
            </a:r>
          </a:p>
        </p:txBody>
      </p:sp>
      <p:sp>
        <p:nvSpPr>
          <p:cNvPr id="19" name="TextBox 18">
            <a:extLst>
              <a:ext uri="{FF2B5EF4-FFF2-40B4-BE49-F238E27FC236}">
                <a16:creationId xmlns:a16="http://schemas.microsoft.com/office/drawing/2014/main" id="{3850F653-656C-1773-AD06-26D9AAEE9133}"/>
              </a:ext>
            </a:extLst>
          </p:cNvPr>
          <p:cNvSpPr txBox="1"/>
          <p:nvPr/>
        </p:nvSpPr>
        <p:spPr>
          <a:xfrm>
            <a:off x="1055440" y="5081195"/>
            <a:ext cx="10153128" cy="1200329"/>
          </a:xfrm>
          <a:prstGeom prst="rect">
            <a:avLst/>
          </a:prstGeom>
          <a:noFill/>
        </p:spPr>
        <p:txBody>
          <a:bodyPr wrap="square" rtlCol="0">
            <a:spAutoFit/>
          </a:bodyPr>
          <a:lstStyle/>
          <a:p>
            <a:pPr algn="l"/>
            <a:r>
              <a:rPr lang="en-GB" sz="1800" dirty="0">
                <a:solidFill>
                  <a:schemeClr val="accent2"/>
                </a:solidFill>
                <a:latin typeface="Calibri" panose="020F0502020204030204" pitchFamily="34" charset="0"/>
                <a:cs typeface="Calibri" panose="020F0502020204030204" pitchFamily="34" charset="0"/>
              </a:rPr>
              <a:t>1. Loss of smaller SPPs during mechanical grinding and polishing (SEM-SE) </a:t>
            </a:r>
          </a:p>
          <a:p>
            <a:pPr algn="l"/>
            <a:r>
              <a:rPr lang="en-GB" sz="1800" dirty="0">
                <a:solidFill>
                  <a:schemeClr val="accent2"/>
                </a:solidFill>
                <a:latin typeface="Calibri" panose="020F0502020204030204" pitchFamily="34" charset="0"/>
                <a:cs typeface="Calibri" panose="020F0502020204030204" pitchFamily="34" charset="0"/>
              </a:rPr>
              <a:t>2. Resolution and minimum detection limits of SEM-BSE analysis </a:t>
            </a:r>
          </a:p>
          <a:p>
            <a:pPr algn="l"/>
            <a:r>
              <a:rPr lang="en-GB" sz="1800" dirty="0">
                <a:solidFill>
                  <a:schemeClr val="accent2"/>
                </a:solidFill>
                <a:latin typeface="Calibri" panose="020F0502020204030204" pitchFamily="34" charset="0"/>
                <a:cs typeface="Calibri" panose="020F0502020204030204" pitchFamily="34" charset="0"/>
              </a:rPr>
              <a:t>3. Loss of smaller SPPs during mechanical grinding and polishing (SEM-SE)</a:t>
            </a:r>
          </a:p>
          <a:p>
            <a:pPr algn="l"/>
            <a:r>
              <a:rPr lang="en-GB" sz="1800" dirty="0">
                <a:solidFill>
                  <a:schemeClr val="accent2"/>
                </a:solidFill>
                <a:latin typeface="Calibri" panose="020F0502020204030204" pitchFamily="34" charset="0"/>
                <a:cs typeface="Calibri" panose="020F0502020204030204" pitchFamily="34" charset="0"/>
              </a:rPr>
              <a:t>4. Limited sample size (a single grain) in STEM analysis</a:t>
            </a:r>
          </a:p>
        </p:txBody>
      </p:sp>
    </p:spTree>
    <p:extLst>
      <p:ext uri="{BB962C8B-B14F-4D97-AF65-F5344CB8AC3E}">
        <p14:creationId xmlns:p14="http://schemas.microsoft.com/office/powerpoint/2010/main" val="275896569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5" grpId="0"/>
      <p:bldP spid="16" grpId="0"/>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09CBE-B488-5574-6FEB-2A8F27388E10}"/>
              </a:ext>
            </a:extLst>
          </p:cNvPr>
          <p:cNvSpPr>
            <a:spLocks noGrp="1"/>
          </p:cNvSpPr>
          <p:nvPr>
            <p:ph type="title"/>
          </p:nvPr>
        </p:nvSpPr>
        <p:spPr>
          <a:xfrm>
            <a:off x="1703512" y="260648"/>
            <a:ext cx="8280920" cy="822459"/>
          </a:xfrm>
        </p:spPr>
        <p:txBody>
          <a:bodyPr/>
          <a:lstStyle/>
          <a:p>
            <a:r>
              <a:rPr lang="en-GB" sz="3600" dirty="0"/>
              <a:t>Experimental comparison: post-quench annealing at 700 </a:t>
            </a:r>
            <a:r>
              <a:rPr lang="en-GB" sz="3600" baseline="30000" dirty="0" err="1"/>
              <a:t>o</a:t>
            </a:r>
            <a:r>
              <a:rPr lang="en-GB" sz="3600" dirty="0" err="1"/>
              <a:t>C</a:t>
            </a:r>
            <a:r>
              <a:rPr lang="en-GB" sz="3600" dirty="0"/>
              <a:t> </a:t>
            </a:r>
          </a:p>
        </p:txBody>
      </p:sp>
      <p:sp>
        <p:nvSpPr>
          <p:cNvPr id="4" name="Slide Number Placeholder 3">
            <a:extLst>
              <a:ext uri="{FF2B5EF4-FFF2-40B4-BE49-F238E27FC236}">
                <a16:creationId xmlns:a16="http://schemas.microsoft.com/office/drawing/2014/main" id="{A3D03466-E00C-F092-FEE7-81F32B1CD0D1}"/>
              </a:ext>
            </a:extLst>
          </p:cNvPr>
          <p:cNvSpPr>
            <a:spLocks noGrp="1"/>
          </p:cNvSpPr>
          <p:nvPr>
            <p:ph type="sldNum" sz="quarter" idx="12"/>
          </p:nvPr>
        </p:nvSpPr>
        <p:spPr/>
        <p:txBody>
          <a:bodyPr/>
          <a:lstStyle/>
          <a:p>
            <a:fld id="{7F4CE52D-919B-4531-AAF2-FDD7B1D762FA}" type="slidenum">
              <a:rPr lang="en-US" smtClean="0"/>
              <a:pPr/>
              <a:t>17</a:t>
            </a:fld>
            <a:endParaRPr lang="en-US"/>
          </a:p>
        </p:txBody>
      </p:sp>
      <p:grpSp>
        <p:nvGrpSpPr>
          <p:cNvPr id="10" name="Group 9">
            <a:extLst>
              <a:ext uri="{FF2B5EF4-FFF2-40B4-BE49-F238E27FC236}">
                <a16:creationId xmlns:a16="http://schemas.microsoft.com/office/drawing/2014/main" id="{CD5F2037-5D3E-E68E-47AA-8F97AEC67A7C}"/>
              </a:ext>
            </a:extLst>
          </p:cNvPr>
          <p:cNvGrpSpPr/>
          <p:nvPr/>
        </p:nvGrpSpPr>
        <p:grpSpPr>
          <a:xfrm>
            <a:off x="479376" y="1707863"/>
            <a:ext cx="10978528" cy="3816424"/>
            <a:chOff x="479376" y="1707863"/>
            <a:chExt cx="10978528" cy="3816424"/>
          </a:xfrm>
        </p:grpSpPr>
        <p:pic>
          <p:nvPicPr>
            <p:cNvPr id="6" name="Picture 5" descr="A graph of a model&#10;&#10;AI-generated content may be incorrect.">
              <a:extLst>
                <a:ext uri="{FF2B5EF4-FFF2-40B4-BE49-F238E27FC236}">
                  <a16:creationId xmlns:a16="http://schemas.microsoft.com/office/drawing/2014/main" id="{29DD4F86-6806-96CB-6E8B-E473EEBB525E}"/>
                </a:ext>
              </a:extLst>
            </p:cNvPr>
            <p:cNvPicPr>
              <a:picLocks noChangeAspect="1"/>
            </p:cNvPicPr>
            <p:nvPr/>
          </p:nvPicPr>
          <p:blipFill>
            <a:blip r:embed="rId2"/>
            <a:stretch>
              <a:fillRect/>
            </a:stretch>
          </p:blipFill>
          <p:spPr>
            <a:xfrm>
              <a:off x="479376" y="1707863"/>
              <a:ext cx="10978528" cy="3816424"/>
            </a:xfrm>
            <a:prstGeom prst="rect">
              <a:avLst/>
            </a:prstGeom>
          </p:spPr>
        </p:pic>
        <p:sp>
          <p:nvSpPr>
            <p:cNvPr id="7" name="Rectangle 6">
              <a:extLst>
                <a:ext uri="{FF2B5EF4-FFF2-40B4-BE49-F238E27FC236}">
                  <a16:creationId xmlns:a16="http://schemas.microsoft.com/office/drawing/2014/main" id="{88739A7D-DE76-D9A3-3E50-69666499BB85}"/>
                </a:ext>
              </a:extLst>
            </p:cNvPr>
            <p:cNvSpPr/>
            <p:nvPr/>
          </p:nvSpPr>
          <p:spPr>
            <a:xfrm>
              <a:off x="1127448" y="1844824"/>
              <a:ext cx="360040" cy="4970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EC48212-2921-B2E5-33CC-CF4AE88731F1}"/>
                </a:ext>
              </a:extLst>
            </p:cNvPr>
            <p:cNvSpPr/>
            <p:nvPr/>
          </p:nvSpPr>
          <p:spPr>
            <a:xfrm>
              <a:off x="4871864" y="1844824"/>
              <a:ext cx="360040" cy="4970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5F2C49F-66B2-074C-30A5-F9961C4701D4}"/>
                </a:ext>
              </a:extLst>
            </p:cNvPr>
            <p:cNvSpPr/>
            <p:nvPr/>
          </p:nvSpPr>
          <p:spPr>
            <a:xfrm>
              <a:off x="8616280" y="1849248"/>
              <a:ext cx="360040" cy="4970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Oval 2">
            <a:extLst>
              <a:ext uri="{FF2B5EF4-FFF2-40B4-BE49-F238E27FC236}">
                <a16:creationId xmlns:a16="http://schemas.microsoft.com/office/drawing/2014/main" id="{43763353-D4EA-2746-C4D1-BA9591CBBC53}"/>
              </a:ext>
            </a:extLst>
          </p:cNvPr>
          <p:cNvSpPr/>
          <p:nvPr/>
        </p:nvSpPr>
        <p:spPr>
          <a:xfrm>
            <a:off x="7491710" y="1721853"/>
            <a:ext cx="288032" cy="28803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4489179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83FAD-3ABA-6DAE-FBED-FC8119A4C41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AA0706-0D8B-4DC2-ED4F-C028537DDB99}"/>
              </a:ext>
            </a:extLst>
          </p:cNvPr>
          <p:cNvSpPr>
            <a:spLocks noGrp="1"/>
          </p:cNvSpPr>
          <p:nvPr>
            <p:ph type="sldNum" sz="quarter" idx="12"/>
          </p:nvPr>
        </p:nvSpPr>
        <p:spPr/>
        <p:txBody>
          <a:bodyPr/>
          <a:lstStyle/>
          <a:p>
            <a:fld id="{7F4CE52D-919B-4531-AAF2-FDD7B1D762FA}" type="slidenum">
              <a:rPr lang="en-US" smtClean="0"/>
              <a:pPr/>
              <a:t>18</a:t>
            </a:fld>
            <a:endParaRPr lang="en-US"/>
          </a:p>
        </p:txBody>
      </p:sp>
      <p:grpSp>
        <p:nvGrpSpPr>
          <p:cNvPr id="7" name="Group 6">
            <a:extLst>
              <a:ext uri="{FF2B5EF4-FFF2-40B4-BE49-F238E27FC236}">
                <a16:creationId xmlns:a16="http://schemas.microsoft.com/office/drawing/2014/main" id="{49B5EAF5-36EF-0E8F-C47A-ABB9A0CE11C7}"/>
              </a:ext>
            </a:extLst>
          </p:cNvPr>
          <p:cNvGrpSpPr/>
          <p:nvPr/>
        </p:nvGrpSpPr>
        <p:grpSpPr>
          <a:xfrm>
            <a:off x="190238" y="1052736"/>
            <a:ext cx="11811523" cy="5080552"/>
            <a:chOff x="415759" y="764704"/>
            <a:chExt cx="11296865" cy="5373629"/>
          </a:xfrm>
        </p:grpSpPr>
        <p:graphicFrame>
          <p:nvGraphicFramePr>
            <p:cNvPr id="8" name="Diagram 7">
              <a:extLst>
                <a:ext uri="{FF2B5EF4-FFF2-40B4-BE49-F238E27FC236}">
                  <a16:creationId xmlns:a16="http://schemas.microsoft.com/office/drawing/2014/main" id="{C44F4C48-5F50-03DD-D705-CFBF07225BC3}"/>
                </a:ext>
              </a:extLst>
            </p:cNvPr>
            <p:cNvGraphicFramePr/>
            <p:nvPr>
              <p:extLst>
                <p:ext uri="{D42A27DB-BD31-4B8C-83A1-F6EECF244321}">
                  <p14:modId xmlns:p14="http://schemas.microsoft.com/office/powerpoint/2010/main" val="4129888123"/>
                </p:ext>
              </p:extLst>
            </p:nvPr>
          </p:nvGraphicFramePr>
          <p:xfrm>
            <a:off x="551384" y="764704"/>
            <a:ext cx="11161240" cy="53736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Oval 10">
              <a:extLst>
                <a:ext uri="{FF2B5EF4-FFF2-40B4-BE49-F238E27FC236}">
                  <a16:creationId xmlns:a16="http://schemas.microsoft.com/office/drawing/2014/main" id="{03D711B4-09A0-50C9-2AB1-FDA6F42B02E4}"/>
                </a:ext>
              </a:extLst>
            </p:cNvPr>
            <p:cNvSpPr/>
            <p:nvPr/>
          </p:nvSpPr>
          <p:spPr>
            <a:xfrm>
              <a:off x="415759" y="2290179"/>
              <a:ext cx="2100315" cy="2322678"/>
            </a:xfrm>
            <a:prstGeom prst="ellipse">
              <a:avLst/>
            </a:prstGeom>
          </p:spPr>
          <p:style>
            <a:lnRef idx="2">
              <a:schemeClr val="lt1">
                <a:hueOff val="0"/>
                <a:satOff val="0"/>
                <a:lumOff val="0"/>
                <a:alphaOff val="0"/>
              </a:schemeClr>
            </a:lnRef>
            <a:fillRef idx="1">
              <a:schemeClr val="accent4">
                <a:tint val="50000"/>
                <a:hueOff val="-3981281"/>
                <a:satOff val="22610"/>
                <a:lumOff val="1795"/>
                <a:alphaOff val="0"/>
              </a:schemeClr>
            </a:fillRef>
            <a:effectRef idx="0">
              <a:schemeClr val="accent4">
                <a:tint val="50000"/>
                <a:hueOff val="-3981281"/>
                <a:satOff val="22610"/>
                <a:lumOff val="1795"/>
                <a:alphaOff val="0"/>
              </a:schemeClr>
            </a:effectRef>
            <a:fontRef idx="minor">
              <a:schemeClr val="lt1">
                <a:hueOff val="0"/>
                <a:satOff val="0"/>
                <a:lumOff val="0"/>
                <a:alphaOff val="0"/>
              </a:schemeClr>
            </a:fontRef>
          </p:style>
          <p:txBody>
            <a:bodyPr/>
            <a:lstStyle/>
            <a:p>
              <a:pPr algn="ctr"/>
              <a:r>
                <a:rPr lang="en-GB" sz="8800" dirty="0"/>
                <a:t>2</a:t>
              </a:r>
            </a:p>
          </p:txBody>
        </p:sp>
      </p:grpSp>
    </p:spTree>
    <p:extLst>
      <p:ext uri="{BB962C8B-B14F-4D97-AF65-F5344CB8AC3E}">
        <p14:creationId xmlns:p14="http://schemas.microsoft.com/office/powerpoint/2010/main" val="130210323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4CE52D-919B-4531-AAF2-FDD7B1D762FA}" type="slidenum">
              <a:rPr lang="en-US" smtClean="0"/>
              <a:pPr/>
              <a:t>19</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0018" y="1340768"/>
            <a:ext cx="4752528" cy="3708796"/>
          </a:xfrm>
          <a:prstGeom prst="rect">
            <a:avLst/>
          </a:prstGeom>
        </p:spPr>
      </p:pic>
      <p:sp>
        <p:nvSpPr>
          <p:cNvPr id="7" name="TextBox 6"/>
          <p:cNvSpPr txBox="1"/>
          <p:nvPr/>
        </p:nvSpPr>
        <p:spPr>
          <a:xfrm>
            <a:off x="623392" y="908720"/>
            <a:ext cx="2880320" cy="584775"/>
          </a:xfrm>
          <a:prstGeom prst="rect">
            <a:avLst/>
          </a:prstGeom>
          <a:noFill/>
        </p:spPr>
        <p:txBody>
          <a:bodyPr wrap="square" rtlCol="0">
            <a:spAutoFit/>
          </a:bodyPr>
          <a:lstStyle/>
          <a:p>
            <a:pPr algn="l"/>
            <a:r>
              <a:rPr lang="en-GB" sz="3200" b="1" dirty="0">
                <a:latin typeface="Calibri" panose="020F0502020204030204" pitchFamily="34" charset="0"/>
                <a:cs typeface="Calibri" panose="020F0502020204030204" pitchFamily="34" charset="0"/>
              </a:rPr>
              <a:t>Amorphization</a:t>
            </a:r>
          </a:p>
        </p:txBody>
      </p:sp>
      <p:cxnSp>
        <p:nvCxnSpPr>
          <p:cNvPr id="11" name="Curved Connector 10"/>
          <p:cNvCxnSpPr/>
          <p:nvPr/>
        </p:nvCxnSpPr>
        <p:spPr>
          <a:xfrm>
            <a:off x="2927649" y="1493494"/>
            <a:ext cx="1872207" cy="1071412"/>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Curved Connector 12"/>
          <p:cNvCxnSpPr/>
          <p:nvPr/>
        </p:nvCxnSpPr>
        <p:spPr>
          <a:xfrm rot="16200000" flipH="1">
            <a:off x="2680095" y="1741289"/>
            <a:ext cx="1863256" cy="1368153"/>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608168" y="5733256"/>
            <a:ext cx="2880320" cy="584775"/>
          </a:xfrm>
          <a:prstGeom prst="rect">
            <a:avLst/>
          </a:prstGeom>
          <a:noFill/>
        </p:spPr>
        <p:txBody>
          <a:bodyPr wrap="square" rtlCol="0">
            <a:spAutoFit/>
          </a:bodyPr>
          <a:lstStyle/>
          <a:p>
            <a:pPr algn="l"/>
            <a:r>
              <a:rPr lang="en-GB" sz="3200" b="1" dirty="0">
                <a:latin typeface="Calibri" panose="020F0502020204030204" pitchFamily="34" charset="0"/>
                <a:cs typeface="Calibri" panose="020F0502020204030204" pitchFamily="34" charset="0"/>
              </a:rPr>
              <a:t>Dissolution</a:t>
            </a:r>
          </a:p>
        </p:txBody>
      </p:sp>
      <p:cxnSp>
        <p:nvCxnSpPr>
          <p:cNvPr id="18" name="Curved Connector 17"/>
          <p:cNvCxnSpPr/>
          <p:nvPr/>
        </p:nvCxnSpPr>
        <p:spPr>
          <a:xfrm rot="10800000">
            <a:off x="5231904" y="4653137"/>
            <a:ext cx="2402900" cy="1372507"/>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20"/>
          <p:cNvCxnSpPr/>
          <p:nvPr/>
        </p:nvCxnSpPr>
        <p:spPr>
          <a:xfrm rot="16200000" flipV="1">
            <a:off x="6709330" y="5102118"/>
            <a:ext cx="1174293" cy="672759"/>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3"/>
          <a:stretch>
            <a:fillRect/>
          </a:stretch>
        </p:blipFill>
        <p:spPr>
          <a:xfrm>
            <a:off x="1880138" y="3778819"/>
            <a:ext cx="1164305" cy="1844617"/>
          </a:xfrm>
          <a:prstGeom prst="rect">
            <a:avLst/>
          </a:prstGeom>
        </p:spPr>
      </p:pic>
      <p:sp>
        <p:nvSpPr>
          <p:cNvPr id="24" name="TextBox 23"/>
          <p:cNvSpPr txBox="1"/>
          <p:nvPr/>
        </p:nvSpPr>
        <p:spPr>
          <a:xfrm>
            <a:off x="805009" y="5748644"/>
            <a:ext cx="3255744" cy="553998"/>
          </a:xfrm>
          <a:prstGeom prst="rect">
            <a:avLst/>
          </a:prstGeom>
          <a:noFill/>
        </p:spPr>
        <p:txBody>
          <a:bodyPr wrap="square" rtlCol="0">
            <a:spAutoFit/>
          </a:bodyPr>
          <a:lstStyle/>
          <a:p>
            <a:pPr algn="ctr"/>
            <a:r>
              <a:rPr lang="en-GB" sz="1000" dirty="0">
                <a:solidFill>
                  <a:schemeClr val="bg1">
                    <a:lumMod val="50000"/>
                  </a:schemeClr>
                </a:solidFill>
              </a:rPr>
              <a:t>Motta AT, </a:t>
            </a:r>
            <a:r>
              <a:rPr lang="en-GB" sz="1000" dirty="0" err="1">
                <a:solidFill>
                  <a:schemeClr val="bg1">
                    <a:lumMod val="50000"/>
                  </a:schemeClr>
                </a:solidFill>
              </a:rPr>
              <a:t>Lemaignan</a:t>
            </a:r>
            <a:r>
              <a:rPr lang="en-GB" sz="1000" dirty="0">
                <a:solidFill>
                  <a:schemeClr val="bg1">
                    <a:lumMod val="50000"/>
                  </a:schemeClr>
                </a:solidFill>
              </a:rPr>
              <a:t> C. A ballistic mixing model for the amorphization of precipitates in Zircaloy under neutron irradiation. J </a:t>
            </a:r>
            <a:r>
              <a:rPr lang="en-GB" sz="1000" dirty="0" err="1">
                <a:solidFill>
                  <a:schemeClr val="bg1">
                    <a:lumMod val="50000"/>
                  </a:schemeClr>
                </a:solidFill>
              </a:rPr>
              <a:t>Nucl</a:t>
            </a:r>
            <a:r>
              <a:rPr lang="en-GB" sz="1000" dirty="0">
                <a:solidFill>
                  <a:schemeClr val="bg1">
                    <a:lumMod val="50000"/>
                  </a:schemeClr>
                </a:solidFill>
              </a:rPr>
              <a:t> Mater. 1992 Nov 1;195(3):277–85. </a:t>
            </a:r>
          </a:p>
        </p:txBody>
      </p:sp>
      <p:pic>
        <p:nvPicPr>
          <p:cNvPr id="25" name="Picture 24"/>
          <p:cNvPicPr>
            <a:picLocks noChangeAspect="1"/>
          </p:cNvPicPr>
          <p:nvPr/>
        </p:nvPicPr>
        <p:blipFill rotWithShape="1">
          <a:blip r:embed="rId4"/>
          <a:srcRect l="26375" t="22701" r="40156" b="25500"/>
          <a:stretch/>
        </p:blipFill>
        <p:spPr>
          <a:xfrm>
            <a:off x="9696400" y="745260"/>
            <a:ext cx="2226294" cy="1938186"/>
          </a:xfrm>
          <a:prstGeom prst="rect">
            <a:avLst/>
          </a:prstGeom>
        </p:spPr>
      </p:pic>
      <p:sp>
        <p:nvSpPr>
          <p:cNvPr id="26" name="TextBox 25"/>
          <p:cNvSpPr txBox="1"/>
          <p:nvPr/>
        </p:nvSpPr>
        <p:spPr>
          <a:xfrm>
            <a:off x="7176120" y="163548"/>
            <a:ext cx="2904001" cy="577081"/>
          </a:xfrm>
          <a:prstGeom prst="rect">
            <a:avLst/>
          </a:prstGeom>
          <a:noFill/>
        </p:spPr>
        <p:txBody>
          <a:bodyPr wrap="square" rtlCol="0">
            <a:spAutoFit/>
          </a:bodyPr>
          <a:lstStyle/>
          <a:p>
            <a:r>
              <a:rPr lang="en-GB" sz="1050" dirty="0">
                <a:solidFill>
                  <a:schemeClr val="bg1">
                    <a:lumMod val="65000"/>
                  </a:schemeClr>
                </a:solidFill>
              </a:rPr>
              <a:t>Yang W, Adamson R. Beta-Quenched Zircaloy-4: Effects of Thermal Aging and Neutron Irradiation. ZITNI: 8th. ASTM International; 1989. p. 451–77. </a:t>
            </a:r>
            <a:endParaRPr lang="en-GB" sz="1050" dirty="0">
              <a:solidFill>
                <a:schemeClr val="bg1">
                  <a:lumMod val="65000"/>
                </a:schemeClr>
              </a:solidFill>
              <a:latin typeface="Calibri" panose="020F0502020204030204" pitchFamily="34" charset="0"/>
              <a:cs typeface="Calibri" panose="020F0502020204030204" pitchFamily="34" charset="0"/>
            </a:endParaRPr>
          </a:p>
        </p:txBody>
      </p:sp>
      <p:pic>
        <p:nvPicPr>
          <p:cNvPr id="27" name="Picture 26"/>
          <p:cNvPicPr>
            <a:picLocks noChangeAspect="1"/>
          </p:cNvPicPr>
          <p:nvPr/>
        </p:nvPicPr>
        <p:blipFill>
          <a:blip r:embed="rId5"/>
          <a:stretch>
            <a:fillRect/>
          </a:stretch>
        </p:blipFill>
        <p:spPr>
          <a:xfrm>
            <a:off x="8475326" y="2898409"/>
            <a:ext cx="1931051" cy="2619883"/>
          </a:xfrm>
          <a:prstGeom prst="rect">
            <a:avLst/>
          </a:prstGeom>
        </p:spPr>
      </p:pic>
      <p:sp>
        <p:nvSpPr>
          <p:cNvPr id="28" name="TextBox 27"/>
          <p:cNvSpPr txBox="1"/>
          <p:nvPr/>
        </p:nvSpPr>
        <p:spPr>
          <a:xfrm>
            <a:off x="10542492" y="4954670"/>
            <a:ext cx="1649508" cy="1169551"/>
          </a:xfrm>
          <a:prstGeom prst="rect">
            <a:avLst/>
          </a:prstGeom>
          <a:noFill/>
        </p:spPr>
        <p:txBody>
          <a:bodyPr wrap="square" rtlCol="0">
            <a:spAutoFit/>
          </a:bodyPr>
          <a:lstStyle/>
          <a:p>
            <a:r>
              <a:rPr lang="en-GB" sz="1000" dirty="0" err="1">
                <a:solidFill>
                  <a:schemeClr val="bg1">
                    <a:lumMod val="50000"/>
                  </a:schemeClr>
                </a:solidFill>
              </a:rPr>
              <a:t>Goll</a:t>
            </a:r>
            <a:r>
              <a:rPr lang="en-GB" sz="1000" dirty="0">
                <a:solidFill>
                  <a:schemeClr val="bg1">
                    <a:lumMod val="50000"/>
                  </a:schemeClr>
                </a:solidFill>
              </a:rPr>
              <a:t> W, Ray I. The </a:t>
            </a:r>
            <a:r>
              <a:rPr lang="en-GB" sz="1000" dirty="0" err="1">
                <a:solidFill>
                  <a:schemeClr val="bg1">
                    <a:lumMod val="50000"/>
                  </a:schemeClr>
                </a:solidFill>
              </a:rPr>
              <a:t>behavior</a:t>
            </a:r>
            <a:r>
              <a:rPr lang="en-GB" sz="1000" dirty="0">
                <a:solidFill>
                  <a:schemeClr val="bg1">
                    <a:lumMod val="50000"/>
                  </a:schemeClr>
                </a:solidFill>
              </a:rPr>
              <a:t> of intermetallic precipitates in highly irradiated BWR LTP cladding. In: Moan G, </a:t>
            </a:r>
            <a:r>
              <a:rPr lang="en-GB" sz="1000" dirty="0" err="1">
                <a:solidFill>
                  <a:schemeClr val="bg1">
                    <a:lumMod val="50000"/>
                  </a:schemeClr>
                </a:solidFill>
              </a:rPr>
              <a:t>Rudling</a:t>
            </a:r>
            <a:r>
              <a:rPr lang="en-GB" sz="1000" dirty="0">
                <a:solidFill>
                  <a:schemeClr val="bg1">
                    <a:lumMod val="50000"/>
                  </a:schemeClr>
                </a:solidFill>
              </a:rPr>
              <a:t> P, editors. ZITNI: 13th. ASTM International; 2002. p. 80–95. </a:t>
            </a:r>
            <a:endParaRPr lang="en-GB" sz="1000" dirty="0">
              <a:solidFill>
                <a:schemeClr val="bg1">
                  <a:lumMod val="50000"/>
                </a:schemeClr>
              </a:solidFill>
              <a:latin typeface="Calibri" panose="020F0502020204030204" pitchFamily="34" charset="0"/>
              <a:cs typeface="Calibri" panose="020F0502020204030204" pitchFamily="34" charset="0"/>
            </a:endParaRPr>
          </a:p>
        </p:txBody>
      </p:sp>
      <p:graphicFrame>
        <p:nvGraphicFramePr>
          <p:cNvPr id="29" name="Diagram 28"/>
          <p:cNvGraphicFramePr/>
          <p:nvPr/>
        </p:nvGraphicFramePr>
        <p:xfrm>
          <a:off x="-71950" y="1690928"/>
          <a:ext cx="3350782" cy="259222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Oval 2"/>
          <p:cNvSpPr/>
          <p:nvPr/>
        </p:nvSpPr>
        <p:spPr>
          <a:xfrm>
            <a:off x="5141666" y="2269693"/>
            <a:ext cx="240108" cy="258047"/>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5019701" y="1867631"/>
            <a:ext cx="144016" cy="144016"/>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p:cNvSpPr/>
          <p:nvPr/>
        </p:nvSpPr>
        <p:spPr>
          <a:xfrm>
            <a:off x="4886572" y="2125677"/>
            <a:ext cx="144016" cy="144016"/>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5722070" y="1867631"/>
            <a:ext cx="144016" cy="144016"/>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5940080" y="2209891"/>
            <a:ext cx="240108" cy="258047"/>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p:cNvSpPr/>
          <p:nvPr/>
        </p:nvSpPr>
        <p:spPr>
          <a:xfrm>
            <a:off x="5659242" y="2611786"/>
            <a:ext cx="144016" cy="144016"/>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p:cNvSpPr/>
          <p:nvPr/>
        </p:nvSpPr>
        <p:spPr>
          <a:xfrm>
            <a:off x="3964753" y="4119316"/>
            <a:ext cx="240108" cy="258047"/>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p:cNvSpPr/>
          <p:nvPr/>
        </p:nvSpPr>
        <p:spPr>
          <a:xfrm>
            <a:off x="4545157" y="3717254"/>
            <a:ext cx="144016" cy="144016"/>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p:cNvSpPr/>
          <p:nvPr/>
        </p:nvSpPr>
        <p:spPr>
          <a:xfrm>
            <a:off x="4763167" y="4059514"/>
            <a:ext cx="240108" cy="258047"/>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p:cNvSpPr/>
          <p:nvPr/>
        </p:nvSpPr>
        <p:spPr>
          <a:xfrm>
            <a:off x="4482329" y="4461409"/>
            <a:ext cx="144016" cy="144016"/>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p:cNvSpPr/>
          <p:nvPr/>
        </p:nvSpPr>
        <p:spPr>
          <a:xfrm>
            <a:off x="6768034" y="4016252"/>
            <a:ext cx="192062" cy="182825"/>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p:cNvSpPr/>
          <p:nvPr/>
        </p:nvSpPr>
        <p:spPr>
          <a:xfrm>
            <a:off x="6583227" y="4322710"/>
            <a:ext cx="115198" cy="102035"/>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486336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CAA36-36DE-45FB-430A-BF7E66D23F4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B823B9B-B992-BE5B-931A-8C729B04AE22}"/>
              </a:ext>
            </a:extLst>
          </p:cNvPr>
          <p:cNvSpPr>
            <a:spLocks noGrp="1"/>
          </p:cNvSpPr>
          <p:nvPr>
            <p:ph type="sldNum" sz="quarter" idx="12"/>
          </p:nvPr>
        </p:nvSpPr>
        <p:spPr/>
        <p:txBody>
          <a:bodyPr/>
          <a:lstStyle/>
          <a:p>
            <a:fld id="{7F4CE52D-919B-4531-AAF2-FDD7B1D762FA}" type="slidenum">
              <a:rPr lang="en-US" smtClean="0"/>
              <a:pPr/>
              <a:t>20</a:t>
            </a:fld>
            <a:endParaRPr lang="en-US"/>
          </a:p>
        </p:txBody>
      </p:sp>
      <p:sp>
        <p:nvSpPr>
          <p:cNvPr id="51" name="Title 1">
            <a:extLst>
              <a:ext uri="{FF2B5EF4-FFF2-40B4-BE49-F238E27FC236}">
                <a16:creationId xmlns:a16="http://schemas.microsoft.com/office/drawing/2014/main" id="{FE2327FB-A2D2-369F-7AD0-5FC60D9DDD64}"/>
              </a:ext>
            </a:extLst>
          </p:cNvPr>
          <p:cNvSpPr>
            <a:spLocks noGrp="1"/>
          </p:cNvSpPr>
          <p:nvPr>
            <p:ph type="title"/>
          </p:nvPr>
        </p:nvSpPr>
        <p:spPr>
          <a:xfrm>
            <a:off x="1703512" y="44624"/>
            <a:ext cx="8280920" cy="822459"/>
          </a:xfrm>
        </p:spPr>
        <p:txBody>
          <a:bodyPr/>
          <a:lstStyle/>
          <a:p>
            <a:r>
              <a:rPr lang="en-GB" dirty="0"/>
              <a:t>The model</a:t>
            </a:r>
          </a:p>
        </p:txBody>
      </p:sp>
      <p:grpSp>
        <p:nvGrpSpPr>
          <p:cNvPr id="52" name="Group 51">
            <a:extLst>
              <a:ext uri="{FF2B5EF4-FFF2-40B4-BE49-F238E27FC236}">
                <a16:creationId xmlns:a16="http://schemas.microsoft.com/office/drawing/2014/main" id="{1B9983E3-96A3-A058-73D0-4D8BE0A07B7C}"/>
              </a:ext>
            </a:extLst>
          </p:cNvPr>
          <p:cNvGrpSpPr/>
          <p:nvPr/>
        </p:nvGrpSpPr>
        <p:grpSpPr>
          <a:xfrm>
            <a:off x="191343" y="692696"/>
            <a:ext cx="11611480" cy="5237476"/>
            <a:chOff x="14268766" y="6771418"/>
            <a:chExt cx="18172251" cy="9498071"/>
          </a:xfrm>
        </p:grpSpPr>
        <p:sp>
          <p:nvSpPr>
            <p:cNvPr id="53" name="AutoShape 16">
              <a:extLst>
                <a:ext uri="{FF2B5EF4-FFF2-40B4-BE49-F238E27FC236}">
                  <a16:creationId xmlns:a16="http://schemas.microsoft.com/office/drawing/2014/main" id="{634FF995-0ED5-3D21-365F-473BC31546B1}"/>
                </a:ext>
              </a:extLst>
            </p:cNvPr>
            <p:cNvSpPr>
              <a:spLocks noChangeArrowheads="1"/>
            </p:cNvSpPr>
            <p:nvPr/>
          </p:nvSpPr>
          <p:spPr bwMode="auto">
            <a:xfrm flipH="1">
              <a:off x="24985996" y="11812346"/>
              <a:ext cx="771525" cy="533400"/>
            </a:xfrm>
            <a:prstGeom prst="rightArrow">
              <a:avLst>
                <a:gd name="adj1" fmla="val 50000"/>
                <a:gd name="adj2" fmla="val 36161"/>
              </a:avLst>
            </a:prstGeom>
            <a:solidFill>
              <a:srgbClr val="498E4B"/>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54" name="AutoShape 6">
              <a:extLst>
                <a:ext uri="{FF2B5EF4-FFF2-40B4-BE49-F238E27FC236}">
                  <a16:creationId xmlns:a16="http://schemas.microsoft.com/office/drawing/2014/main" id="{242BBBCD-4B94-F06B-7941-7A3B61A09462}"/>
                </a:ext>
              </a:extLst>
            </p:cNvPr>
            <p:cNvSpPr>
              <a:spLocks noChangeArrowheads="1"/>
            </p:cNvSpPr>
            <p:nvPr/>
          </p:nvSpPr>
          <p:spPr bwMode="auto">
            <a:xfrm>
              <a:off x="26300446" y="7792796"/>
              <a:ext cx="3248025" cy="2190750"/>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55" name="AutoShape 7">
              <a:extLst>
                <a:ext uri="{FF2B5EF4-FFF2-40B4-BE49-F238E27FC236}">
                  <a16:creationId xmlns:a16="http://schemas.microsoft.com/office/drawing/2014/main" id="{109113DD-A916-09D2-918E-0CD9CB7CDAAF}"/>
                </a:ext>
              </a:extLst>
            </p:cNvPr>
            <p:cNvSpPr>
              <a:spLocks noChangeArrowheads="1"/>
            </p:cNvSpPr>
            <p:nvPr/>
          </p:nvSpPr>
          <p:spPr bwMode="auto">
            <a:xfrm>
              <a:off x="29615145" y="9069146"/>
              <a:ext cx="2714626" cy="2390509"/>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56" name="AutoShape 8">
              <a:extLst>
                <a:ext uri="{FF2B5EF4-FFF2-40B4-BE49-F238E27FC236}">
                  <a16:creationId xmlns:a16="http://schemas.microsoft.com/office/drawing/2014/main" id="{EBD64717-4465-406C-C02F-A33FFC3B7B41}"/>
                </a:ext>
              </a:extLst>
            </p:cNvPr>
            <p:cNvSpPr>
              <a:spLocks noChangeArrowheads="1"/>
            </p:cNvSpPr>
            <p:nvPr/>
          </p:nvSpPr>
          <p:spPr bwMode="auto">
            <a:xfrm>
              <a:off x="26300447" y="10374071"/>
              <a:ext cx="3248025" cy="2433371"/>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57" name="AutoShape 9">
              <a:extLst>
                <a:ext uri="{FF2B5EF4-FFF2-40B4-BE49-F238E27FC236}">
                  <a16:creationId xmlns:a16="http://schemas.microsoft.com/office/drawing/2014/main" id="{4F155FAA-BE07-5949-2681-4678E9372A48}"/>
                </a:ext>
              </a:extLst>
            </p:cNvPr>
            <p:cNvSpPr>
              <a:spLocks noChangeArrowheads="1"/>
            </p:cNvSpPr>
            <p:nvPr/>
          </p:nvSpPr>
          <p:spPr bwMode="auto">
            <a:xfrm>
              <a:off x="23471521" y="9059621"/>
              <a:ext cx="2771775" cy="2190750"/>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58" name="AutoShape 10">
              <a:extLst>
                <a:ext uri="{FF2B5EF4-FFF2-40B4-BE49-F238E27FC236}">
                  <a16:creationId xmlns:a16="http://schemas.microsoft.com/office/drawing/2014/main" id="{0B93EE36-1F7A-CD27-68B9-CC1F7AF80AF3}"/>
                </a:ext>
              </a:extLst>
            </p:cNvPr>
            <p:cNvSpPr>
              <a:spLocks noChangeArrowheads="1"/>
            </p:cNvSpPr>
            <p:nvPr/>
          </p:nvSpPr>
          <p:spPr bwMode="auto">
            <a:xfrm>
              <a:off x="25309846" y="7964246"/>
              <a:ext cx="904875" cy="981075"/>
            </a:xfrm>
            <a:custGeom>
              <a:avLst/>
              <a:gdLst>
                <a:gd name="T0" fmla="*/ 633664 w 21600"/>
                <a:gd name="T1" fmla="*/ 0 h 21600"/>
                <a:gd name="T2" fmla="*/ 633664 w 21600"/>
                <a:gd name="T3" fmla="*/ 552218 h 21600"/>
                <a:gd name="T4" fmla="*/ 135606 w 21600"/>
                <a:gd name="T5" fmla="*/ 981075 h 21600"/>
                <a:gd name="T6" fmla="*/ 904875 w 21600"/>
                <a:gd name="T7" fmla="*/ 27610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498E4B"/>
            </a:solidFill>
            <a:ln w="9525">
              <a:solidFill>
                <a:schemeClr val="tx1"/>
              </a:solidFill>
              <a:miter lim="800000"/>
              <a:headEnd/>
              <a:tailEnd/>
            </a:ln>
            <a:effectLst/>
          </p:spPr>
          <p:txBody>
            <a:bodyPr wrap="none" anchor="ctr"/>
            <a:lstStyle/>
            <a:p>
              <a:endParaRPr lang="en-GB" sz="1600" dirty="0">
                <a:latin typeface="Arial Unicode MS" panose="020B0604020202020204" pitchFamily="34" charset="-128"/>
                <a:cs typeface="Arial Unicode MS" panose="020B0604020202020204" pitchFamily="34" charset="-128"/>
              </a:endParaRPr>
            </a:p>
          </p:txBody>
        </p:sp>
        <p:sp>
          <p:nvSpPr>
            <p:cNvPr id="59" name="AutoShape 28">
              <a:extLst>
                <a:ext uri="{FF2B5EF4-FFF2-40B4-BE49-F238E27FC236}">
                  <a16:creationId xmlns:a16="http://schemas.microsoft.com/office/drawing/2014/main" id="{5E723002-D86C-3855-FA38-8DD773D752B2}"/>
                </a:ext>
              </a:extLst>
            </p:cNvPr>
            <p:cNvSpPr>
              <a:spLocks noChangeArrowheads="1"/>
            </p:cNvSpPr>
            <p:nvPr/>
          </p:nvSpPr>
          <p:spPr bwMode="auto">
            <a:xfrm>
              <a:off x="22822055" y="7668971"/>
              <a:ext cx="1554341" cy="1076325"/>
            </a:xfrm>
            <a:prstGeom prst="flowChartAlternateProcess">
              <a:avLst/>
            </a:prstGeom>
            <a:solidFill>
              <a:schemeClr val="accent1">
                <a:lumMod val="40000"/>
                <a:lumOff val="60000"/>
              </a:schemeClr>
            </a:solid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60" name="AutoShape 11">
              <a:extLst>
                <a:ext uri="{FF2B5EF4-FFF2-40B4-BE49-F238E27FC236}">
                  <a16:creationId xmlns:a16="http://schemas.microsoft.com/office/drawing/2014/main" id="{F82FB9C2-D8E0-ACBF-360B-9B647C8604A2}"/>
                </a:ext>
              </a:extLst>
            </p:cNvPr>
            <p:cNvSpPr>
              <a:spLocks noChangeArrowheads="1"/>
            </p:cNvSpPr>
            <p:nvPr/>
          </p:nvSpPr>
          <p:spPr bwMode="auto">
            <a:xfrm rot="10800000">
              <a:off x="29577288" y="11586704"/>
              <a:ext cx="904875" cy="981076"/>
            </a:xfrm>
            <a:custGeom>
              <a:avLst/>
              <a:gdLst>
                <a:gd name="T0" fmla="*/ 633664 w 21600"/>
                <a:gd name="T1" fmla="*/ 0 h 21600"/>
                <a:gd name="T2" fmla="*/ 633664 w 21600"/>
                <a:gd name="T3" fmla="*/ 552218 h 21600"/>
                <a:gd name="T4" fmla="*/ 135606 w 21600"/>
                <a:gd name="T5" fmla="*/ 981075 h 21600"/>
                <a:gd name="T6" fmla="*/ 904875 w 21600"/>
                <a:gd name="T7" fmla="*/ 27610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498E4B"/>
            </a:solidFill>
            <a:ln w="9525">
              <a:solidFill>
                <a:schemeClr val="tx1"/>
              </a:solidFill>
              <a:miter lim="800000"/>
              <a:headEnd/>
              <a:tailEnd/>
            </a:ln>
            <a:effectLst/>
          </p:spPr>
          <p:txBody>
            <a:bodyPr wrap="none" anchor="ctr"/>
            <a:lstStyle/>
            <a:p>
              <a:endParaRPr lang="en-GB" sz="1600" dirty="0">
                <a:latin typeface="Arial Unicode MS" panose="020B0604020202020204" pitchFamily="34" charset="-128"/>
                <a:cs typeface="Arial Unicode MS" panose="020B0604020202020204" pitchFamily="34" charset="-128"/>
              </a:endParaRPr>
            </a:p>
          </p:txBody>
        </p:sp>
        <p:sp>
          <p:nvSpPr>
            <p:cNvPr id="61" name="AutoShape 12">
              <a:extLst>
                <a:ext uri="{FF2B5EF4-FFF2-40B4-BE49-F238E27FC236}">
                  <a16:creationId xmlns:a16="http://schemas.microsoft.com/office/drawing/2014/main" id="{54F0436D-B63F-9665-DDA7-59B7B875CDEC}"/>
                </a:ext>
              </a:extLst>
            </p:cNvPr>
            <p:cNvSpPr>
              <a:spLocks noChangeArrowheads="1"/>
            </p:cNvSpPr>
            <p:nvPr/>
          </p:nvSpPr>
          <p:spPr bwMode="auto">
            <a:xfrm rot="5400000">
              <a:off x="29710396" y="8040446"/>
              <a:ext cx="904875" cy="981075"/>
            </a:xfrm>
            <a:custGeom>
              <a:avLst/>
              <a:gdLst>
                <a:gd name="T0" fmla="*/ 633664 w 21600"/>
                <a:gd name="T1" fmla="*/ 0 h 21600"/>
                <a:gd name="T2" fmla="*/ 633664 w 21600"/>
                <a:gd name="T3" fmla="*/ 552218 h 21600"/>
                <a:gd name="T4" fmla="*/ 135606 w 21600"/>
                <a:gd name="T5" fmla="*/ 981075 h 21600"/>
                <a:gd name="T6" fmla="*/ 904875 w 21600"/>
                <a:gd name="T7" fmla="*/ 27610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498E4B"/>
            </a:solidFill>
            <a:ln w="9525">
              <a:solidFill>
                <a:schemeClr val="tx1"/>
              </a:solidFill>
              <a:miter lim="800000"/>
              <a:headEnd/>
              <a:tailEnd/>
            </a:ln>
            <a:effectLst/>
          </p:spPr>
          <p:txBody>
            <a:bodyPr wrap="none" anchor="ctr"/>
            <a:lstStyle/>
            <a:p>
              <a:endParaRPr lang="en-GB" sz="1600" dirty="0">
                <a:latin typeface="Arial Unicode MS" panose="020B0604020202020204" pitchFamily="34" charset="-128"/>
                <a:cs typeface="Arial Unicode MS" panose="020B0604020202020204" pitchFamily="34" charset="-128"/>
              </a:endParaRPr>
            </a:p>
          </p:txBody>
        </p:sp>
        <p:sp>
          <p:nvSpPr>
            <p:cNvPr id="62" name="AutoShape 13">
              <a:extLst>
                <a:ext uri="{FF2B5EF4-FFF2-40B4-BE49-F238E27FC236}">
                  <a16:creationId xmlns:a16="http://schemas.microsoft.com/office/drawing/2014/main" id="{E886E91F-BE1C-406C-C59B-FA8D505FE974}"/>
                </a:ext>
              </a:extLst>
            </p:cNvPr>
            <p:cNvSpPr>
              <a:spLocks noChangeArrowheads="1"/>
            </p:cNvSpPr>
            <p:nvPr/>
          </p:nvSpPr>
          <p:spPr bwMode="auto">
            <a:xfrm rot="16200000">
              <a:off x="25252696" y="11269421"/>
              <a:ext cx="904875" cy="981075"/>
            </a:xfrm>
            <a:custGeom>
              <a:avLst/>
              <a:gdLst>
                <a:gd name="T0" fmla="*/ 633664 w 21600"/>
                <a:gd name="T1" fmla="*/ 0 h 21600"/>
                <a:gd name="T2" fmla="*/ 633664 w 21600"/>
                <a:gd name="T3" fmla="*/ 552218 h 21600"/>
                <a:gd name="T4" fmla="*/ 135606 w 21600"/>
                <a:gd name="T5" fmla="*/ 981075 h 21600"/>
                <a:gd name="T6" fmla="*/ 904875 w 21600"/>
                <a:gd name="T7" fmla="*/ 27610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498E4B"/>
            </a:solidFill>
            <a:ln w="9525">
              <a:solidFill>
                <a:schemeClr val="tx1"/>
              </a:solidFill>
              <a:miter lim="800000"/>
              <a:headEnd/>
              <a:tailEnd/>
            </a:ln>
            <a:effectLst/>
          </p:spPr>
          <p:txBody>
            <a:bodyPr wrap="none" anchor="ctr"/>
            <a:lstStyle/>
            <a:p>
              <a:endParaRPr lang="en-GB" sz="1600" dirty="0">
                <a:latin typeface="Arial Unicode MS" panose="020B0604020202020204" pitchFamily="34" charset="-128"/>
                <a:cs typeface="Arial Unicode MS" panose="020B0604020202020204" pitchFamily="34" charset="-128"/>
              </a:endParaRPr>
            </a:p>
          </p:txBody>
        </p:sp>
        <p:sp>
          <p:nvSpPr>
            <p:cNvPr id="63" name="Text Box 14">
              <a:extLst>
                <a:ext uri="{FF2B5EF4-FFF2-40B4-BE49-F238E27FC236}">
                  <a16:creationId xmlns:a16="http://schemas.microsoft.com/office/drawing/2014/main" id="{68F9D556-32D3-FAF4-5C8A-37EF738D149A}"/>
                </a:ext>
              </a:extLst>
            </p:cNvPr>
            <p:cNvSpPr txBox="1">
              <a:spLocks noChangeArrowheads="1"/>
            </p:cNvSpPr>
            <p:nvPr/>
          </p:nvSpPr>
          <p:spPr bwMode="auto">
            <a:xfrm>
              <a:off x="22848399" y="7738769"/>
              <a:ext cx="1475641" cy="948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lgn="ctr"/>
              <a:r>
                <a:rPr lang="en-US" altLang="en-US" sz="2800" dirty="0">
                  <a:effectLst>
                    <a:outerShdw blurRad="38100" dist="38100" dir="2700000" algn="tl">
                      <a:srgbClr val="C0C0C0"/>
                    </a:outerShdw>
                  </a:effectLst>
                  <a:latin typeface="Arial Unicode MS" panose="020B0604020202020204" pitchFamily="34" charset="-128"/>
                  <a:cs typeface="Arial Unicode MS" panose="020B0604020202020204" pitchFamily="34" charset="-128"/>
                </a:rPr>
                <a:t>Start</a:t>
              </a:r>
            </a:p>
          </p:txBody>
        </p:sp>
        <p:sp>
          <p:nvSpPr>
            <p:cNvPr id="64" name="AutoShape 15">
              <a:extLst>
                <a:ext uri="{FF2B5EF4-FFF2-40B4-BE49-F238E27FC236}">
                  <a16:creationId xmlns:a16="http://schemas.microsoft.com/office/drawing/2014/main" id="{1F70E2D5-F075-8536-0B4C-2726C10C5FD0}"/>
                </a:ext>
              </a:extLst>
            </p:cNvPr>
            <p:cNvSpPr>
              <a:spLocks noChangeArrowheads="1"/>
            </p:cNvSpPr>
            <p:nvPr/>
          </p:nvSpPr>
          <p:spPr bwMode="auto">
            <a:xfrm rot="10800000">
              <a:off x="22542833" y="11744310"/>
              <a:ext cx="666750" cy="504825"/>
            </a:xfrm>
            <a:prstGeom prst="rightArrow">
              <a:avLst>
                <a:gd name="adj1" fmla="val 50000"/>
                <a:gd name="adj2" fmla="val 33019"/>
              </a:avLst>
            </a:prstGeom>
            <a:solidFill>
              <a:srgbClr val="D337C8"/>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65" name="Text Box 17">
              <a:extLst>
                <a:ext uri="{FF2B5EF4-FFF2-40B4-BE49-F238E27FC236}">
                  <a16:creationId xmlns:a16="http://schemas.microsoft.com/office/drawing/2014/main" id="{14B7EC6A-68D5-4F4F-6A77-04A2D77D062C}"/>
                </a:ext>
              </a:extLst>
            </p:cNvPr>
            <p:cNvSpPr txBox="1">
              <a:spLocks noChangeArrowheads="1"/>
            </p:cNvSpPr>
            <p:nvPr/>
          </p:nvSpPr>
          <p:spPr bwMode="auto">
            <a:xfrm>
              <a:off x="24490696" y="11842508"/>
              <a:ext cx="502251" cy="613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dirty="0">
                  <a:effectLst>
                    <a:outerShdw blurRad="38100" dist="38100" dir="2700000" algn="tl">
                      <a:srgbClr val="000000">
                        <a:alpha val="43137"/>
                      </a:srgbClr>
                    </a:outerShdw>
                  </a:effectLst>
                  <a:latin typeface="Arial Unicode MS" panose="020B0604020202020204" pitchFamily="34" charset="-128"/>
                  <a:cs typeface="Arial Unicode MS" panose="020B0604020202020204" pitchFamily="34" charset="-128"/>
                </a:rPr>
                <a:t>Y</a:t>
              </a:r>
            </a:p>
          </p:txBody>
        </p:sp>
        <p:sp>
          <p:nvSpPr>
            <p:cNvPr id="66" name="Text Box 18">
              <a:extLst>
                <a:ext uri="{FF2B5EF4-FFF2-40B4-BE49-F238E27FC236}">
                  <a16:creationId xmlns:a16="http://schemas.microsoft.com/office/drawing/2014/main" id="{FABAE5A2-5206-8BA5-DCFB-429D9C676AE5}"/>
                </a:ext>
              </a:extLst>
            </p:cNvPr>
            <p:cNvSpPr txBox="1">
              <a:spLocks noChangeArrowheads="1"/>
            </p:cNvSpPr>
            <p:nvPr/>
          </p:nvSpPr>
          <p:spPr bwMode="auto">
            <a:xfrm>
              <a:off x="26259625" y="7906673"/>
              <a:ext cx="3324224" cy="19535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Increment time by </a:t>
              </a:r>
              <a:r>
                <a:rPr lang="el-GR"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Δ</a:t>
              </a: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t. Calculate number of new particles nucleated in interval. </a:t>
              </a:r>
            </a:p>
          </p:txBody>
        </p:sp>
        <p:sp>
          <p:nvSpPr>
            <p:cNvPr id="67" name="Text Box 19">
              <a:extLst>
                <a:ext uri="{FF2B5EF4-FFF2-40B4-BE49-F238E27FC236}">
                  <a16:creationId xmlns:a16="http://schemas.microsoft.com/office/drawing/2014/main" id="{2E9691BC-12D9-81B2-DBED-5DFA17F72D2A}"/>
                </a:ext>
              </a:extLst>
            </p:cNvPr>
            <p:cNvSpPr txBox="1">
              <a:spLocks noChangeArrowheads="1"/>
            </p:cNvSpPr>
            <p:nvPr/>
          </p:nvSpPr>
          <p:spPr bwMode="auto">
            <a:xfrm>
              <a:off x="29624566" y="9085779"/>
              <a:ext cx="2816451" cy="24000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Calculate growth rates for new and existing particles. Update size distribution.</a:t>
              </a:r>
            </a:p>
          </p:txBody>
        </p:sp>
        <p:sp>
          <p:nvSpPr>
            <p:cNvPr id="68" name="Text Box 20">
              <a:extLst>
                <a:ext uri="{FF2B5EF4-FFF2-40B4-BE49-F238E27FC236}">
                  <a16:creationId xmlns:a16="http://schemas.microsoft.com/office/drawing/2014/main" id="{49A3F569-7F6E-D22E-CD33-88AA6977A89C}"/>
                </a:ext>
              </a:extLst>
            </p:cNvPr>
            <p:cNvSpPr txBox="1">
              <a:spLocks noChangeArrowheads="1"/>
            </p:cNvSpPr>
            <p:nvPr/>
          </p:nvSpPr>
          <p:spPr bwMode="auto">
            <a:xfrm>
              <a:off x="26597308" y="10407409"/>
              <a:ext cx="2728913" cy="24000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Calculate volume fraction of precipitate.</a:t>
              </a:r>
            </a:p>
            <a:p>
              <a:pPr algn="ctr">
                <a:defRPr/>
              </a:pP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Has end time been reached?</a:t>
              </a:r>
            </a:p>
          </p:txBody>
        </p:sp>
        <p:sp>
          <p:nvSpPr>
            <p:cNvPr id="69" name="Text Box 21">
              <a:extLst>
                <a:ext uri="{FF2B5EF4-FFF2-40B4-BE49-F238E27FC236}">
                  <a16:creationId xmlns:a16="http://schemas.microsoft.com/office/drawing/2014/main" id="{22AF6BDA-56EF-B7C4-7131-2F1AA758FB80}"/>
                </a:ext>
              </a:extLst>
            </p:cNvPr>
            <p:cNvSpPr txBox="1">
              <a:spLocks noChangeArrowheads="1"/>
            </p:cNvSpPr>
            <p:nvPr/>
          </p:nvSpPr>
          <p:spPr bwMode="auto">
            <a:xfrm>
              <a:off x="23389385" y="9284401"/>
              <a:ext cx="2900363" cy="19535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Calculate solute concentration remaining in matrix.</a:t>
              </a:r>
            </a:p>
          </p:txBody>
        </p:sp>
        <p:sp>
          <p:nvSpPr>
            <p:cNvPr id="70" name="Text Box 22">
              <a:extLst>
                <a:ext uri="{FF2B5EF4-FFF2-40B4-BE49-F238E27FC236}">
                  <a16:creationId xmlns:a16="http://schemas.microsoft.com/office/drawing/2014/main" id="{EEA473FB-3B52-4444-1A9A-AB7DE3FC1943}"/>
                </a:ext>
              </a:extLst>
            </p:cNvPr>
            <p:cNvSpPr txBox="1">
              <a:spLocks noChangeArrowheads="1"/>
            </p:cNvSpPr>
            <p:nvPr/>
          </p:nvSpPr>
          <p:spPr bwMode="auto">
            <a:xfrm>
              <a:off x="25703546" y="11266247"/>
              <a:ext cx="519810" cy="613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dirty="0">
                  <a:effectLst>
                    <a:outerShdw blurRad="38100" dist="38100" dir="2700000" algn="tl">
                      <a:srgbClr val="000000">
                        <a:alpha val="43137"/>
                      </a:srgbClr>
                    </a:outerShdw>
                  </a:effectLst>
                  <a:latin typeface="Arial Unicode MS" panose="020B0604020202020204" pitchFamily="34" charset="-128"/>
                  <a:ea typeface="ＭＳ Ｐゴシック" charset="0"/>
                  <a:cs typeface="Arial Unicode MS" panose="020B0604020202020204" pitchFamily="34" charset="-128"/>
                </a:rPr>
                <a:t>N</a:t>
              </a:r>
            </a:p>
          </p:txBody>
        </p:sp>
        <p:sp>
          <p:nvSpPr>
            <p:cNvPr id="71" name="Text Box 24">
              <a:extLst>
                <a:ext uri="{FF2B5EF4-FFF2-40B4-BE49-F238E27FC236}">
                  <a16:creationId xmlns:a16="http://schemas.microsoft.com/office/drawing/2014/main" id="{FDAC20B9-62E2-8C02-594C-1603CC8FE794}"/>
                </a:ext>
              </a:extLst>
            </p:cNvPr>
            <p:cNvSpPr txBox="1">
              <a:spLocks noChangeArrowheads="1"/>
            </p:cNvSpPr>
            <p:nvPr/>
          </p:nvSpPr>
          <p:spPr bwMode="auto">
            <a:xfrm>
              <a:off x="23348024" y="11661834"/>
              <a:ext cx="1047091" cy="669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effectLst>
                    <a:outerShdw blurRad="38100" dist="38100" dir="2700000" algn="tl">
                      <a:srgbClr val="C0C0C0"/>
                    </a:outerShdw>
                  </a:effectLst>
                  <a:latin typeface="Arial Unicode MS" panose="020B0604020202020204" pitchFamily="34" charset="-128"/>
                  <a:cs typeface="Arial Unicode MS" panose="020B0604020202020204" pitchFamily="34" charset="-128"/>
                </a:rPr>
                <a:t>End</a:t>
              </a:r>
            </a:p>
          </p:txBody>
        </p:sp>
        <p:sp>
          <p:nvSpPr>
            <p:cNvPr id="72" name="Rectangle 25">
              <a:extLst>
                <a:ext uri="{FF2B5EF4-FFF2-40B4-BE49-F238E27FC236}">
                  <a16:creationId xmlns:a16="http://schemas.microsoft.com/office/drawing/2014/main" id="{6D17D5A9-487C-A5A6-FBE4-A4248EA6F08B}"/>
                </a:ext>
              </a:extLst>
            </p:cNvPr>
            <p:cNvSpPr>
              <a:spLocks noChangeArrowheads="1"/>
            </p:cNvSpPr>
            <p:nvPr/>
          </p:nvSpPr>
          <p:spPr bwMode="auto">
            <a:xfrm>
              <a:off x="25338421" y="11963400"/>
              <a:ext cx="476250" cy="245427"/>
            </a:xfrm>
            <a:prstGeom prst="rect">
              <a:avLst/>
            </a:prstGeom>
            <a:solidFill>
              <a:srgbClr val="498E4B"/>
            </a:solidFill>
            <a:ln>
              <a:noFill/>
            </a:ln>
            <a:effectLst/>
            <a:extLst>
              <a:ext uri="{91240B29-F687-4f45-9708-019B960494DF}">
                <a14:hiddenLine xmlns="" xmlns:a14="http://schemas.microsoft.com/office/drawing/2010/main" w="9525">
                  <a:solidFill>
                    <a:schemeClr val="tx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GB" sz="1600" dirty="0">
                <a:solidFill>
                  <a:schemeClr val="tx2"/>
                </a:solidFill>
                <a:latin typeface="Arial Unicode MS" panose="020B0604020202020204" pitchFamily="34" charset="-128"/>
                <a:ea typeface="ＭＳ Ｐゴシック" charset="0"/>
                <a:cs typeface="Arial Unicode MS" panose="020B0604020202020204" pitchFamily="34" charset="-128"/>
              </a:endParaRPr>
            </a:p>
          </p:txBody>
        </p:sp>
        <p:sp>
          <p:nvSpPr>
            <p:cNvPr id="73" name="AutoShape 27">
              <a:extLst>
                <a:ext uri="{FF2B5EF4-FFF2-40B4-BE49-F238E27FC236}">
                  <a16:creationId xmlns:a16="http://schemas.microsoft.com/office/drawing/2014/main" id="{2CB29030-FC66-820E-96CD-155EA63F116D}"/>
                </a:ext>
              </a:extLst>
            </p:cNvPr>
            <p:cNvSpPr>
              <a:spLocks noChangeArrowheads="1"/>
            </p:cNvSpPr>
            <p:nvPr/>
          </p:nvSpPr>
          <p:spPr bwMode="auto">
            <a:xfrm>
              <a:off x="23290546" y="11564696"/>
              <a:ext cx="1162050" cy="885825"/>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74" name="AutoShape 9">
              <a:extLst>
                <a:ext uri="{FF2B5EF4-FFF2-40B4-BE49-F238E27FC236}">
                  <a16:creationId xmlns:a16="http://schemas.microsoft.com/office/drawing/2014/main" id="{A12A6E41-A355-7BDF-80BB-6DA745972C27}"/>
                </a:ext>
              </a:extLst>
            </p:cNvPr>
            <p:cNvSpPr>
              <a:spLocks noChangeArrowheads="1"/>
            </p:cNvSpPr>
            <p:nvPr/>
          </p:nvSpPr>
          <p:spPr bwMode="auto">
            <a:xfrm>
              <a:off x="14512233" y="12807444"/>
              <a:ext cx="3457014" cy="2254518"/>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75" name="Text Box 21">
              <a:extLst>
                <a:ext uri="{FF2B5EF4-FFF2-40B4-BE49-F238E27FC236}">
                  <a16:creationId xmlns:a16="http://schemas.microsoft.com/office/drawing/2014/main" id="{8E2E61BA-1036-D2CD-08E5-8D7E31CDA1DD}"/>
                </a:ext>
              </a:extLst>
            </p:cNvPr>
            <p:cNvSpPr txBox="1">
              <a:spLocks noChangeArrowheads="1"/>
            </p:cNvSpPr>
            <p:nvPr/>
          </p:nvSpPr>
          <p:spPr bwMode="auto">
            <a:xfrm>
              <a:off x="14268766" y="12823174"/>
              <a:ext cx="3958182" cy="24000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Calculate amorphous zone width and precipitate dissolution rate. Update size distribution.</a:t>
              </a:r>
            </a:p>
          </p:txBody>
        </p:sp>
        <p:sp>
          <p:nvSpPr>
            <p:cNvPr id="76" name="AutoShape 9">
              <a:extLst>
                <a:ext uri="{FF2B5EF4-FFF2-40B4-BE49-F238E27FC236}">
                  <a16:creationId xmlns:a16="http://schemas.microsoft.com/office/drawing/2014/main" id="{99A64FC7-072A-C063-A02E-7DD26637A266}"/>
                </a:ext>
              </a:extLst>
            </p:cNvPr>
            <p:cNvSpPr>
              <a:spLocks noChangeArrowheads="1"/>
            </p:cNvSpPr>
            <p:nvPr/>
          </p:nvSpPr>
          <p:spPr bwMode="auto">
            <a:xfrm>
              <a:off x="20823232" y="11326571"/>
              <a:ext cx="1670845" cy="1292423"/>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77" name="Text Box 21">
              <a:extLst>
                <a:ext uri="{FF2B5EF4-FFF2-40B4-BE49-F238E27FC236}">
                  <a16:creationId xmlns:a16="http://schemas.microsoft.com/office/drawing/2014/main" id="{D4476F9B-38E9-4FAE-2A64-AA40FEA41150}"/>
                </a:ext>
              </a:extLst>
            </p:cNvPr>
            <p:cNvSpPr txBox="1">
              <a:spLocks noChangeArrowheads="1"/>
            </p:cNvSpPr>
            <p:nvPr/>
          </p:nvSpPr>
          <p:spPr bwMode="auto">
            <a:xfrm>
              <a:off x="20752503" y="11450828"/>
              <a:ext cx="1835010" cy="10604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Activate irradiation. </a:t>
              </a:r>
            </a:p>
          </p:txBody>
        </p:sp>
        <p:sp>
          <p:nvSpPr>
            <p:cNvPr id="78" name="Rectangle 77">
              <a:extLst>
                <a:ext uri="{FF2B5EF4-FFF2-40B4-BE49-F238E27FC236}">
                  <a16:creationId xmlns:a16="http://schemas.microsoft.com/office/drawing/2014/main" id="{0DDFF0AC-B34F-DC56-427B-46CB8C3836FC}"/>
                </a:ext>
              </a:extLst>
            </p:cNvPr>
            <p:cNvSpPr/>
            <p:nvPr/>
          </p:nvSpPr>
          <p:spPr>
            <a:xfrm>
              <a:off x="17067914" y="11487056"/>
              <a:ext cx="2669777" cy="1060479"/>
            </a:xfrm>
            <a:prstGeom prst="rect">
              <a:avLst/>
            </a:prstGeom>
          </p:spPr>
          <p:txBody>
            <a:bodyPr wrap="square">
              <a:spAutoFit/>
            </a:bodyPr>
            <a:lstStyle/>
            <a:p>
              <a:pPr algn="ct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Increment time by </a:t>
              </a:r>
              <a:r>
                <a:rPr lang="el-GR"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Δ</a:t>
              </a: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t.</a:t>
              </a:r>
              <a:endParaRPr lang="en-GB" sz="1600" dirty="0">
                <a:latin typeface="Arial Unicode MS" panose="020B0604020202020204" pitchFamily="34" charset="-128"/>
                <a:cs typeface="Arial Unicode MS" panose="020B0604020202020204" pitchFamily="34" charset="-128"/>
              </a:endParaRPr>
            </a:p>
          </p:txBody>
        </p:sp>
        <p:sp>
          <p:nvSpPr>
            <p:cNvPr id="79" name="AutoShape 9">
              <a:extLst>
                <a:ext uri="{FF2B5EF4-FFF2-40B4-BE49-F238E27FC236}">
                  <a16:creationId xmlns:a16="http://schemas.microsoft.com/office/drawing/2014/main" id="{AD8F3BCC-4999-38CE-8971-7CB7E324F74C}"/>
                </a:ext>
              </a:extLst>
            </p:cNvPr>
            <p:cNvSpPr>
              <a:spLocks noChangeArrowheads="1"/>
            </p:cNvSpPr>
            <p:nvPr/>
          </p:nvSpPr>
          <p:spPr bwMode="auto">
            <a:xfrm>
              <a:off x="16857600" y="11326571"/>
              <a:ext cx="3078238" cy="1292423"/>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80" name="AutoShape 10">
              <a:extLst>
                <a:ext uri="{FF2B5EF4-FFF2-40B4-BE49-F238E27FC236}">
                  <a16:creationId xmlns:a16="http://schemas.microsoft.com/office/drawing/2014/main" id="{08EA2E6E-576A-652E-60AE-533BBC9F1188}"/>
                </a:ext>
              </a:extLst>
            </p:cNvPr>
            <p:cNvSpPr>
              <a:spLocks noChangeArrowheads="1"/>
            </p:cNvSpPr>
            <p:nvPr/>
          </p:nvSpPr>
          <p:spPr bwMode="auto">
            <a:xfrm rot="16200000" flipH="1">
              <a:off x="15813069" y="11723180"/>
              <a:ext cx="904875" cy="981075"/>
            </a:xfrm>
            <a:custGeom>
              <a:avLst/>
              <a:gdLst>
                <a:gd name="T0" fmla="*/ 633664 w 21600"/>
                <a:gd name="T1" fmla="*/ 0 h 21600"/>
                <a:gd name="T2" fmla="*/ 633664 w 21600"/>
                <a:gd name="T3" fmla="*/ 552218 h 21600"/>
                <a:gd name="T4" fmla="*/ 135606 w 21600"/>
                <a:gd name="T5" fmla="*/ 981075 h 21600"/>
                <a:gd name="T6" fmla="*/ 904875 w 21600"/>
                <a:gd name="T7" fmla="*/ 27610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D337C8"/>
            </a:solidFill>
            <a:ln w="9525">
              <a:solidFill>
                <a:schemeClr val="tx1"/>
              </a:solidFill>
              <a:miter lim="800000"/>
              <a:headEnd/>
              <a:tailEnd/>
            </a:ln>
            <a:effectLst/>
          </p:spPr>
          <p:txBody>
            <a:bodyPr wrap="none" anchor="ctr"/>
            <a:lstStyle/>
            <a:p>
              <a:endParaRPr lang="en-GB" sz="1600" dirty="0">
                <a:solidFill>
                  <a:srgbClr val="D337C8"/>
                </a:solidFill>
                <a:latin typeface="Arial Unicode MS" panose="020B0604020202020204" pitchFamily="34" charset="-128"/>
                <a:cs typeface="Arial Unicode MS" panose="020B0604020202020204" pitchFamily="34" charset="-128"/>
              </a:endParaRPr>
            </a:p>
          </p:txBody>
        </p:sp>
        <p:sp>
          <p:nvSpPr>
            <p:cNvPr id="81" name="Rectangle 80">
              <a:extLst>
                <a:ext uri="{FF2B5EF4-FFF2-40B4-BE49-F238E27FC236}">
                  <a16:creationId xmlns:a16="http://schemas.microsoft.com/office/drawing/2014/main" id="{02CD61F9-372E-3E79-31BE-D739780D88F8}"/>
                </a:ext>
              </a:extLst>
            </p:cNvPr>
            <p:cNvSpPr/>
            <p:nvPr/>
          </p:nvSpPr>
          <p:spPr>
            <a:xfrm>
              <a:off x="18168381" y="14315973"/>
              <a:ext cx="3539237" cy="1953516"/>
            </a:xfrm>
            <a:prstGeom prst="rect">
              <a:avLst/>
            </a:prstGeom>
          </p:spPr>
          <p:txBody>
            <a:bodyPr wrap="square">
              <a:spAutoFit/>
            </a:bodyPr>
            <a:lstStyle/>
            <a:p>
              <a:pPr algn="ct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Calculate volume fraction of precipitate remaining and matrix solute concentration.</a:t>
              </a:r>
              <a:endParaRPr lang="en-GB" sz="1600" dirty="0">
                <a:latin typeface="Arial Unicode MS" panose="020B0604020202020204" pitchFamily="34" charset="-128"/>
                <a:cs typeface="Arial Unicode MS" panose="020B0604020202020204" pitchFamily="34" charset="-128"/>
              </a:endParaRPr>
            </a:p>
          </p:txBody>
        </p:sp>
        <p:sp>
          <p:nvSpPr>
            <p:cNvPr id="82" name="AutoShape 9">
              <a:extLst>
                <a:ext uri="{FF2B5EF4-FFF2-40B4-BE49-F238E27FC236}">
                  <a16:creationId xmlns:a16="http://schemas.microsoft.com/office/drawing/2014/main" id="{83DA9738-E6A3-56E3-3280-8F506177009B}"/>
                </a:ext>
              </a:extLst>
            </p:cNvPr>
            <p:cNvSpPr>
              <a:spLocks noChangeArrowheads="1"/>
            </p:cNvSpPr>
            <p:nvPr/>
          </p:nvSpPr>
          <p:spPr bwMode="auto">
            <a:xfrm>
              <a:off x="18184787" y="14286439"/>
              <a:ext cx="3502101" cy="1975118"/>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83" name="AutoShape 9">
              <a:extLst>
                <a:ext uri="{FF2B5EF4-FFF2-40B4-BE49-F238E27FC236}">
                  <a16:creationId xmlns:a16="http://schemas.microsoft.com/office/drawing/2014/main" id="{6D4D091B-D81C-533C-C19D-D354050B62E2}"/>
                </a:ext>
              </a:extLst>
            </p:cNvPr>
            <p:cNvSpPr>
              <a:spLocks noChangeArrowheads="1"/>
            </p:cNvSpPr>
            <p:nvPr/>
          </p:nvSpPr>
          <p:spPr bwMode="auto">
            <a:xfrm>
              <a:off x="21843104" y="13284020"/>
              <a:ext cx="2191148" cy="1478345"/>
            </a:xfrm>
            <a:prstGeom prst="flowChartAlternateProcess">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84" name="Text Box 21">
              <a:extLst>
                <a:ext uri="{FF2B5EF4-FFF2-40B4-BE49-F238E27FC236}">
                  <a16:creationId xmlns:a16="http://schemas.microsoft.com/office/drawing/2014/main" id="{2CF21C29-2076-6D91-0A49-05FC63E15BE4}"/>
                </a:ext>
              </a:extLst>
            </p:cNvPr>
            <p:cNvSpPr txBox="1">
              <a:spLocks noChangeArrowheads="1"/>
            </p:cNvSpPr>
            <p:nvPr/>
          </p:nvSpPr>
          <p:spPr bwMode="auto">
            <a:xfrm>
              <a:off x="21965645" y="13313324"/>
              <a:ext cx="2007055" cy="1506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1600" dirty="0">
                  <a:effectLst>
                    <a:outerShdw blurRad="38100" dist="38100" dir="2700000" algn="tl">
                      <a:srgbClr val="DDDDDD"/>
                    </a:outerShdw>
                  </a:effectLst>
                  <a:latin typeface="Arial Unicode MS" panose="020B0604020202020204" pitchFamily="34" charset="-128"/>
                  <a:ea typeface="ＭＳ Ｐゴシック" charset="0"/>
                  <a:cs typeface="Arial Unicode MS" panose="020B0604020202020204" pitchFamily="34" charset="-128"/>
                </a:rPr>
                <a:t>Has end time been reached?</a:t>
              </a:r>
            </a:p>
          </p:txBody>
        </p:sp>
        <p:sp>
          <p:nvSpPr>
            <p:cNvPr id="85" name="AutoShape 15">
              <a:extLst>
                <a:ext uri="{FF2B5EF4-FFF2-40B4-BE49-F238E27FC236}">
                  <a16:creationId xmlns:a16="http://schemas.microsoft.com/office/drawing/2014/main" id="{EB3DD1EC-E9EF-C5D4-F27F-60DE4F54E436}"/>
                </a:ext>
              </a:extLst>
            </p:cNvPr>
            <p:cNvSpPr>
              <a:spLocks noChangeArrowheads="1"/>
            </p:cNvSpPr>
            <p:nvPr/>
          </p:nvSpPr>
          <p:spPr bwMode="auto">
            <a:xfrm>
              <a:off x="24521765" y="8006315"/>
              <a:ext cx="666750" cy="504825"/>
            </a:xfrm>
            <a:prstGeom prst="rightArrow">
              <a:avLst>
                <a:gd name="adj1" fmla="val 50000"/>
                <a:gd name="adj2" fmla="val 33019"/>
              </a:avLst>
            </a:prstGeom>
            <a:solidFill>
              <a:srgbClr val="498E4B"/>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86" name="TextBox 85">
              <a:extLst>
                <a:ext uri="{FF2B5EF4-FFF2-40B4-BE49-F238E27FC236}">
                  <a16:creationId xmlns:a16="http://schemas.microsoft.com/office/drawing/2014/main" id="{1B440192-8E8F-49C1-5582-054610932461}"/>
                </a:ext>
              </a:extLst>
            </p:cNvPr>
            <p:cNvSpPr txBox="1"/>
            <p:nvPr/>
          </p:nvSpPr>
          <p:spPr>
            <a:xfrm>
              <a:off x="25171393" y="6771418"/>
              <a:ext cx="5506131" cy="725592"/>
            </a:xfrm>
            <a:prstGeom prst="rect">
              <a:avLst/>
            </a:prstGeom>
            <a:noFill/>
            <a:ln>
              <a:noFill/>
            </a:ln>
          </p:spPr>
          <p:txBody>
            <a:bodyPr wrap="square" rtlCol="0">
              <a:spAutoFit/>
            </a:bodyPr>
            <a:lstStyle/>
            <a:p>
              <a:pPr algn="ctr"/>
              <a:r>
                <a:rPr lang="en-GB" sz="2000" dirty="0">
                  <a:solidFill>
                    <a:srgbClr val="498E4B"/>
                  </a:solidFill>
                  <a:latin typeface="Arial Unicode MS" panose="020B0604020202020204" pitchFamily="34" charset="-128"/>
                  <a:cs typeface="Arial Unicode MS" panose="020B0604020202020204" pitchFamily="34" charset="-128"/>
                </a:rPr>
                <a:t>Alloy fabrication - KWN</a:t>
              </a:r>
            </a:p>
          </p:txBody>
        </p:sp>
        <p:sp>
          <p:nvSpPr>
            <p:cNvPr id="87" name="TextBox 86">
              <a:extLst>
                <a:ext uri="{FF2B5EF4-FFF2-40B4-BE49-F238E27FC236}">
                  <a16:creationId xmlns:a16="http://schemas.microsoft.com/office/drawing/2014/main" id="{46E34BAD-14D2-89FC-003C-A6F8665A9AAD}"/>
                </a:ext>
              </a:extLst>
            </p:cNvPr>
            <p:cNvSpPr txBox="1"/>
            <p:nvPr/>
          </p:nvSpPr>
          <p:spPr>
            <a:xfrm>
              <a:off x="17182771" y="10152493"/>
              <a:ext cx="5506132" cy="725592"/>
            </a:xfrm>
            <a:prstGeom prst="rect">
              <a:avLst/>
            </a:prstGeom>
            <a:noFill/>
          </p:spPr>
          <p:txBody>
            <a:bodyPr wrap="square" rtlCol="0">
              <a:spAutoFit/>
            </a:bodyPr>
            <a:lstStyle/>
            <a:p>
              <a:pPr algn="ctr"/>
              <a:r>
                <a:rPr lang="en-GB" sz="2000" dirty="0">
                  <a:solidFill>
                    <a:srgbClr val="D337C8"/>
                  </a:solidFill>
                  <a:latin typeface="Arial Unicode MS" panose="020B0604020202020204" pitchFamily="34" charset="-128"/>
                  <a:cs typeface="Arial Unicode MS" panose="020B0604020202020204" pitchFamily="34" charset="-128"/>
                </a:rPr>
                <a:t>Irradiation exposure</a:t>
              </a:r>
            </a:p>
          </p:txBody>
        </p:sp>
        <p:sp>
          <p:nvSpPr>
            <p:cNvPr id="88" name="AutoShape 10">
              <a:extLst>
                <a:ext uri="{FF2B5EF4-FFF2-40B4-BE49-F238E27FC236}">
                  <a16:creationId xmlns:a16="http://schemas.microsoft.com/office/drawing/2014/main" id="{EE727B87-0984-45B7-14E4-04EAE9AD769D}"/>
                </a:ext>
              </a:extLst>
            </p:cNvPr>
            <p:cNvSpPr>
              <a:spLocks noChangeArrowheads="1"/>
            </p:cNvSpPr>
            <p:nvPr/>
          </p:nvSpPr>
          <p:spPr bwMode="auto">
            <a:xfrm rot="10800000" flipH="1">
              <a:off x="17064371" y="15127271"/>
              <a:ext cx="904875" cy="981075"/>
            </a:xfrm>
            <a:custGeom>
              <a:avLst/>
              <a:gdLst>
                <a:gd name="T0" fmla="*/ 633664 w 21600"/>
                <a:gd name="T1" fmla="*/ 0 h 21600"/>
                <a:gd name="T2" fmla="*/ 633664 w 21600"/>
                <a:gd name="T3" fmla="*/ 552218 h 21600"/>
                <a:gd name="T4" fmla="*/ 135606 w 21600"/>
                <a:gd name="T5" fmla="*/ 981075 h 21600"/>
                <a:gd name="T6" fmla="*/ 904875 w 21600"/>
                <a:gd name="T7" fmla="*/ 27610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D337C8"/>
            </a:solidFill>
            <a:ln w="9525">
              <a:solidFill>
                <a:schemeClr val="tx1"/>
              </a:solidFill>
              <a:miter lim="800000"/>
              <a:headEnd/>
              <a:tailEnd/>
            </a:ln>
            <a:effectLst/>
          </p:spPr>
          <p:txBody>
            <a:bodyPr wrap="none" anchor="ctr"/>
            <a:lstStyle/>
            <a:p>
              <a:endParaRPr lang="en-GB" sz="1600" dirty="0">
                <a:solidFill>
                  <a:srgbClr val="D337C8"/>
                </a:solidFill>
                <a:latin typeface="Arial Unicode MS" panose="020B0604020202020204" pitchFamily="34" charset="-128"/>
                <a:cs typeface="Arial Unicode MS" panose="020B0604020202020204" pitchFamily="34" charset="-128"/>
              </a:endParaRPr>
            </a:p>
          </p:txBody>
        </p:sp>
        <p:sp>
          <p:nvSpPr>
            <p:cNvPr id="89" name="AutoShape 10">
              <a:extLst>
                <a:ext uri="{FF2B5EF4-FFF2-40B4-BE49-F238E27FC236}">
                  <a16:creationId xmlns:a16="http://schemas.microsoft.com/office/drawing/2014/main" id="{43408B43-A3C1-0EF6-4733-937743C0B722}"/>
                </a:ext>
              </a:extLst>
            </p:cNvPr>
            <p:cNvSpPr>
              <a:spLocks noChangeArrowheads="1"/>
            </p:cNvSpPr>
            <p:nvPr/>
          </p:nvSpPr>
          <p:spPr bwMode="auto">
            <a:xfrm rot="5400000" flipH="1">
              <a:off x="21916790" y="14899251"/>
              <a:ext cx="904875" cy="981075"/>
            </a:xfrm>
            <a:custGeom>
              <a:avLst/>
              <a:gdLst>
                <a:gd name="T0" fmla="*/ 633664 w 21600"/>
                <a:gd name="T1" fmla="*/ 0 h 21600"/>
                <a:gd name="T2" fmla="*/ 633664 w 21600"/>
                <a:gd name="T3" fmla="*/ 552218 h 21600"/>
                <a:gd name="T4" fmla="*/ 135606 w 21600"/>
                <a:gd name="T5" fmla="*/ 981075 h 21600"/>
                <a:gd name="T6" fmla="*/ 904875 w 21600"/>
                <a:gd name="T7" fmla="*/ 27610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D337C8"/>
            </a:solidFill>
            <a:ln w="9525">
              <a:solidFill>
                <a:schemeClr val="tx1"/>
              </a:solidFill>
              <a:miter lim="800000"/>
              <a:headEnd/>
              <a:tailEnd/>
            </a:ln>
            <a:effectLst/>
          </p:spPr>
          <p:txBody>
            <a:bodyPr wrap="none" anchor="ctr"/>
            <a:lstStyle/>
            <a:p>
              <a:endParaRPr lang="en-GB" sz="1600" dirty="0">
                <a:solidFill>
                  <a:srgbClr val="D337C8"/>
                </a:solidFill>
                <a:latin typeface="Arial Unicode MS" panose="020B0604020202020204" pitchFamily="34" charset="-128"/>
                <a:cs typeface="Arial Unicode MS" panose="020B0604020202020204" pitchFamily="34" charset="-128"/>
              </a:endParaRPr>
            </a:p>
          </p:txBody>
        </p:sp>
        <p:sp>
          <p:nvSpPr>
            <p:cNvPr id="90" name="AutoShape 16">
              <a:extLst>
                <a:ext uri="{FF2B5EF4-FFF2-40B4-BE49-F238E27FC236}">
                  <a16:creationId xmlns:a16="http://schemas.microsoft.com/office/drawing/2014/main" id="{60CE328C-5055-72EC-0356-D489F8ABA246}"/>
                </a:ext>
              </a:extLst>
            </p:cNvPr>
            <p:cNvSpPr>
              <a:spLocks noChangeArrowheads="1"/>
            </p:cNvSpPr>
            <p:nvPr/>
          </p:nvSpPr>
          <p:spPr bwMode="auto">
            <a:xfrm rot="10800000" flipH="1">
              <a:off x="24190468" y="13858003"/>
              <a:ext cx="898247" cy="533400"/>
            </a:xfrm>
            <a:prstGeom prst="rightArrow">
              <a:avLst>
                <a:gd name="adj1" fmla="val 50000"/>
                <a:gd name="adj2" fmla="val 36161"/>
              </a:avLst>
            </a:prstGeom>
            <a:solidFill>
              <a:srgbClr val="D337C8"/>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solidFill>
                  <a:srgbClr val="D337C8"/>
                </a:solidFill>
                <a:latin typeface="Arial Unicode MS" panose="020B0604020202020204" pitchFamily="34" charset="-128"/>
                <a:ea typeface="ＭＳ Ｐゴシック" charset="0"/>
                <a:cs typeface="Arial Unicode MS" panose="020B0604020202020204" pitchFamily="34" charset="-128"/>
              </a:endParaRPr>
            </a:p>
          </p:txBody>
        </p:sp>
        <p:sp>
          <p:nvSpPr>
            <p:cNvPr id="91" name="Text Box 17">
              <a:extLst>
                <a:ext uri="{FF2B5EF4-FFF2-40B4-BE49-F238E27FC236}">
                  <a16:creationId xmlns:a16="http://schemas.microsoft.com/office/drawing/2014/main" id="{86ECBEF8-9194-899B-63D8-A57E5E6CCE0C}"/>
                </a:ext>
              </a:extLst>
            </p:cNvPr>
            <p:cNvSpPr txBox="1">
              <a:spLocks noChangeArrowheads="1"/>
            </p:cNvSpPr>
            <p:nvPr/>
          </p:nvSpPr>
          <p:spPr bwMode="auto">
            <a:xfrm>
              <a:off x="24376396" y="14267486"/>
              <a:ext cx="502251" cy="613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dirty="0">
                  <a:effectLst>
                    <a:outerShdw blurRad="38100" dist="38100" dir="2700000" algn="tl">
                      <a:srgbClr val="000000">
                        <a:alpha val="43137"/>
                      </a:srgbClr>
                    </a:outerShdw>
                  </a:effectLst>
                  <a:latin typeface="Arial Unicode MS" panose="020B0604020202020204" pitchFamily="34" charset="-128"/>
                  <a:cs typeface="Arial Unicode MS" panose="020B0604020202020204" pitchFamily="34" charset="-128"/>
                </a:rPr>
                <a:t>Y</a:t>
              </a:r>
            </a:p>
          </p:txBody>
        </p:sp>
        <p:sp>
          <p:nvSpPr>
            <p:cNvPr id="92" name="AutoShape 16">
              <a:extLst>
                <a:ext uri="{FF2B5EF4-FFF2-40B4-BE49-F238E27FC236}">
                  <a16:creationId xmlns:a16="http://schemas.microsoft.com/office/drawing/2014/main" id="{B836E58E-F4D8-0B13-256C-65381C56A6A4}"/>
                </a:ext>
              </a:extLst>
            </p:cNvPr>
            <p:cNvSpPr>
              <a:spLocks noChangeArrowheads="1"/>
            </p:cNvSpPr>
            <p:nvPr/>
          </p:nvSpPr>
          <p:spPr bwMode="auto">
            <a:xfrm rot="1764188" flipH="1">
              <a:off x="19874589" y="12759804"/>
              <a:ext cx="2006060" cy="533400"/>
            </a:xfrm>
            <a:prstGeom prst="rightArrow">
              <a:avLst>
                <a:gd name="adj1" fmla="val 50000"/>
                <a:gd name="adj2" fmla="val 36161"/>
              </a:avLst>
            </a:prstGeom>
            <a:solidFill>
              <a:srgbClr val="D337C8"/>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solidFill>
                  <a:srgbClr val="D337C8"/>
                </a:solidFill>
                <a:latin typeface="Arial Unicode MS" panose="020B0604020202020204" pitchFamily="34" charset="-128"/>
                <a:ea typeface="ＭＳ Ｐゴシック" charset="0"/>
                <a:cs typeface="Arial Unicode MS" panose="020B0604020202020204" pitchFamily="34" charset="-128"/>
              </a:endParaRPr>
            </a:p>
          </p:txBody>
        </p:sp>
        <p:sp>
          <p:nvSpPr>
            <p:cNvPr id="93" name="Text Box 22">
              <a:extLst>
                <a:ext uri="{FF2B5EF4-FFF2-40B4-BE49-F238E27FC236}">
                  <a16:creationId xmlns:a16="http://schemas.microsoft.com/office/drawing/2014/main" id="{040FEF18-EA8F-A191-44F6-5BD176C42C58}"/>
                </a:ext>
              </a:extLst>
            </p:cNvPr>
            <p:cNvSpPr txBox="1">
              <a:spLocks noChangeArrowheads="1"/>
            </p:cNvSpPr>
            <p:nvPr/>
          </p:nvSpPr>
          <p:spPr bwMode="auto">
            <a:xfrm>
              <a:off x="20471657" y="13115466"/>
              <a:ext cx="519810" cy="613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dirty="0">
                  <a:effectLst>
                    <a:outerShdw blurRad="38100" dist="38100" dir="2700000" algn="tl">
                      <a:srgbClr val="000000">
                        <a:alpha val="43137"/>
                      </a:srgbClr>
                    </a:outerShdw>
                  </a:effectLst>
                  <a:latin typeface="Arial Unicode MS" panose="020B0604020202020204" pitchFamily="34" charset="-128"/>
                  <a:ea typeface="ＭＳ Ｐゴシック" charset="0"/>
                  <a:cs typeface="Arial Unicode MS" panose="020B0604020202020204" pitchFamily="34" charset="-128"/>
                </a:rPr>
                <a:t>N</a:t>
              </a:r>
            </a:p>
          </p:txBody>
        </p:sp>
        <p:sp>
          <p:nvSpPr>
            <p:cNvPr id="94" name="AutoShape 27">
              <a:extLst>
                <a:ext uri="{FF2B5EF4-FFF2-40B4-BE49-F238E27FC236}">
                  <a16:creationId xmlns:a16="http://schemas.microsoft.com/office/drawing/2014/main" id="{EB12832C-71E5-C831-9CFB-6CE00C29B92F}"/>
                </a:ext>
              </a:extLst>
            </p:cNvPr>
            <p:cNvSpPr>
              <a:spLocks noChangeArrowheads="1"/>
            </p:cNvSpPr>
            <p:nvPr/>
          </p:nvSpPr>
          <p:spPr bwMode="auto">
            <a:xfrm>
              <a:off x="25266660" y="13567375"/>
              <a:ext cx="1554341" cy="1090805"/>
            </a:xfrm>
            <a:prstGeom prst="flowChartAlternateProcess">
              <a:avLst/>
            </a:prstGeom>
            <a:solidFill>
              <a:srgbClr val="CC99FF"/>
            </a:solid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95" name="AutoShape 15">
              <a:extLst>
                <a:ext uri="{FF2B5EF4-FFF2-40B4-BE49-F238E27FC236}">
                  <a16:creationId xmlns:a16="http://schemas.microsoft.com/office/drawing/2014/main" id="{FF83FA8C-2AE3-398B-9D79-06B8D1F8A668}"/>
                </a:ext>
              </a:extLst>
            </p:cNvPr>
            <p:cNvSpPr>
              <a:spLocks noChangeArrowheads="1"/>
            </p:cNvSpPr>
            <p:nvPr/>
          </p:nvSpPr>
          <p:spPr bwMode="auto">
            <a:xfrm rot="10800000">
              <a:off x="20066238" y="11751778"/>
              <a:ext cx="666750" cy="504825"/>
            </a:xfrm>
            <a:prstGeom prst="rightArrow">
              <a:avLst>
                <a:gd name="adj1" fmla="val 50000"/>
                <a:gd name="adj2" fmla="val 33019"/>
              </a:avLst>
            </a:prstGeom>
            <a:solidFill>
              <a:srgbClr val="D337C8"/>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600" dirty="0">
                <a:latin typeface="Arial Unicode MS" panose="020B0604020202020204" pitchFamily="34" charset="-128"/>
                <a:ea typeface="ＭＳ Ｐゴシック" charset="0"/>
                <a:cs typeface="Arial Unicode MS" panose="020B0604020202020204" pitchFamily="34" charset="-128"/>
              </a:endParaRPr>
            </a:p>
          </p:txBody>
        </p:sp>
        <p:sp>
          <p:nvSpPr>
            <p:cNvPr id="96" name="Text Box 24">
              <a:extLst>
                <a:ext uri="{FF2B5EF4-FFF2-40B4-BE49-F238E27FC236}">
                  <a16:creationId xmlns:a16="http://schemas.microsoft.com/office/drawing/2014/main" id="{7179619A-4393-F477-5470-AC8BB7BA4C48}"/>
                </a:ext>
              </a:extLst>
            </p:cNvPr>
            <p:cNvSpPr txBox="1">
              <a:spLocks noChangeArrowheads="1"/>
            </p:cNvSpPr>
            <p:nvPr/>
          </p:nvSpPr>
          <p:spPr bwMode="auto">
            <a:xfrm>
              <a:off x="25244931" y="13638350"/>
              <a:ext cx="1595434" cy="948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lgn="ctr"/>
              <a:r>
                <a:rPr lang="en-US" altLang="en-US" sz="2800" dirty="0">
                  <a:effectLst>
                    <a:outerShdw blurRad="38100" dist="38100" dir="2700000" algn="tl">
                      <a:srgbClr val="C0C0C0"/>
                    </a:outerShdw>
                  </a:effectLst>
                  <a:latin typeface="Arial Unicode MS" panose="020B0604020202020204" pitchFamily="34" charset="-128"/>
                  <a:cs typeface="Arial Unicode MS" panose="020B0604020202020204" pitchFamily="34" charset="-128"/>
                </a:rPr>
                <a:t>End</a:t>
              </a:r>
            </a:p>
          </p:txBody>
        </p:sp>
      </p:grpSp>
      <p:sp>
        <p:nvSpPr>
          <p:cNvPr id="97" name="TextBox 96">
            <a:extLst>
              <a:ext uri="{FF2B5EF4-FFF2-40B4-BE49-F238E27FC236}">
                <a16:creationId xmlns:a16="http://schemas.microsoft.com/office/drawing/2014/main" id="{098D6E25-1CF5-AAEB-04C2-906FDFA2061D}"/>
              </a:ext>
            </a:extLst>
          </p:cNvPr>
          <p:cNvSpPr txBox="1"/>
          <p:nvPr/>
        </p:nvSpPr>
        <p:spPr>
          <a:xfrm>
            <a:off x="9023854" y="6084749"/>
            <a:ext cx="3096344" cy="430887"/>
          </a:xfrm>
          <a:prstGeom prst="rect">
            <a:avLst/>
          </a:prstGeom>
          <a:noFill/>
        </p:spPr>
        <p:txBody>
          <a:bodyPr wrap="square" rtlCol="0">
            <a:spAutoFit/>
          </a:bodyPr>
          <a:lstStyle/>
          <a:p>
            <a:r>
              <a:rPr lang="en-GB" sz="1100" dirty="0">
                <a:solidFill>
                  <a:schemeClr val="bg1">
                    <a:lumMod val="50000"/>
                  </a:schemeClr>
                </a:solidFill>
              </a:rPr>
              <a:t>Robson JD. J </a:t>
            </a:r>
            <a:r>
              <a:rPr lang="en-GB" sz="1100" dirty="0" err="1">
                <a:solidFill>
                  <a:schemeClr val="bg1">
                    <a:lumMod val="50000"/>
                  </a:schemeClr>
                </a:solidFill>
              </a:rPr>
              <a:t>Nucl</a:t>
            </a:r>
            <a:r>
              <a:rPr lang="en-GB" sz="1100" dirty="0">
                <a:solidFill>
                  <a:schemeClr val="bg1">
                    <a:lumMod val="50000"/>
                  </a:schemeClr>
                </a:solidFill>
              </a:rPr>
              <a:t> Mater. 2016 Aug 1;476:123–31.</a:t>
            </a:r>
          </a:p>
          <a:p>
            <a:r>
              <a:rPr lang="en-GB" sz="1100" dirty="0">
                <a:solidFill>
                  <a:schemeClr val="bg1">
                    <a:lumMod val="50000"/>
                  </a:schemeClr>
                </a:solidFill>
              </a:rPr>
              <a:t> </a:t>
            </a:r>
            <a:endParaRPr lang="en-GB" sz="1100" dirty="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2118283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B2058-EEA2-0B93-C97D-7E55A543DF01}"/>
              </a:ext>
            </a:extLst>
          </p:cNvPr>
          <p:cNvSpPr>
            <a:spLocks noGrp="1"/>
          </p:cNvSpPr>
          <p:nvPr>
            <p:ph type="title"/>
          </p:nvPr>
        </p:nvSpPr>
        <p:spPr/>
        <p:txBody>
          <a:bodyPr/>
          <a:lstStyle/>
          <a:p>
            <a:r>
              <a:rPr lang="en-GB" dirty="0"/>
              <a:t>SPP amorphization</a:t>
            </a:r>
          </a:p>
        </p:txBody>
      </p:sp>
      <p:sp>
        <p:nvSpPr>
          <p:cNvPr id="4" name="Slide Number Placeholder 3">
            <a:extLst>
              <a:ext uri="{FF2B5EF4-FFF2-40B4-BE49-F238E27FC236}">
                <a16:creationId xmlns:a16="http://schemas.microsoft.com/office/drawing/2014/main" id="{75066786-E149-2577-97B6-40DF7767BA86}"/>
              </a:ext>
            </a:extLst>
          </p:cNvPr>
          <p:cNvSpPr>
            <a:spLocks noGrp="1"/>
          </p:cNvSpPr>
          <p:nvPr>
            <p:ph type="sldNum" sz="quarter" idx="12"/>
          </p:nvPr>
        </p:nvSpPr>
        <p:spPr/>
        <p:txBody>
          <a:bodyPr/>
          <a:lstStyle/>
          <a:p>
            <a:fld id="{7F4CE52D-919B-4531-AAF2-FDD7B1D762FA}" type="slidenum">
              <a:rPr lang="en-US" smtClean="0"/>
              <a:pPr/>
              <a:t>21</a:t>
            </a:fld>
            <a:endParaRPr lang="en-US"/>
          </a:p>
        </p:txBody>
      </p:sp>
      <p:pic>
        <p:nvPicPr>
          <p:cNvPr id="10" name="Picture 9">
            <a:extLst>
              <a:ext uri="{FF2B5EF4-FFF2-40B4-BE49-F238E27FC236}">
                <a16:creationId xmlns:a16="http://schemas.microsoft.com/office/drawing/2014/main" id="{FC983369-25DA-6008-C967-BF1CCD2BD8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8939" y="1556368"/>
            <a:ext cx="3137266" cy="2448272"/>
          </a:xfrm>
          <a:prstGeom prst="rect">
            <a:avLst/>
          </a:prstGeom>
        </p:spPr>
      </p:pic>
      <p:sp>
        <p:nvSpPr>
          <p:cNvPr id="11" name="TextBox 10">
            <a:extLst>
              <a:ext uri="{FF2B5EF4-FFF2-40B4-BE49-F238E27FC236}">
                <a16:creationId xmlns:a16="http://schemas.microsoft.com/office/drawing/2014/main" id="{AF1F6CA7-93BD-00A3-A2FE-9521BA7FA956}"/>
              </a:ext>
            </a:extLst>
          </p:cNvPr>
          <p:cNvSpPr txBox="1"/>
          <p:nvPr/>
        </p:nvSpPr>
        <p:spPr>
          <a:xfrm>
            <a:off x="288779" y="1340344"/>
            <a:ext cx="1712741" cy="369332"/>
          </a:xfrm>
          <a:prstGeom prst="rect">
            <a:avLst/>
          </a:prstGeom>
          <a:noFill/>
        </p:spPr>
        <p:txBody>
          <a:bodyPr wrap="square" rtlCol="0">
            <a:spAutoFit/>
          </a:bodyPr>
          <a:lstStyle/>
          <a:p>
            <a:pPr algn="l"/>
            <a:r>
              <a:rPr lang="en-GB" sz="1800" b="1" dirty="0">
                <a:latin typeface="Calibri" panose="020F0502020204030204" pitchFamily="34" charset="0"/>
                <a:cs typeface="Calibri" panose="020F0502020204030204" pitchFamily="34" charset="0"/>
              </a:rPr>
              <a:t>Amorphization</a:t>
            </a:r>
          </a:p>
        </p:txBody>
      </p:sp>
      <p:cxnSp>
        <p:nvCxnSpPr>
          <p:cNvPr id="12" name="Curved Connector 11">
            <a:extLst>
              <a:ext uri="{FF2B5EF4-FFF2-40B4-BE49-F238E27FC236}">
                <a16:creationId xmlns:a16="http://schemas.microsoft.com/office/drawing/2014/main" id="{F0B62937-DBBB-C8BD-5DBD-C155F3F5664E}"/>
              </a:ext>
            </a:extLst>
          </p:cNvPr>
          <p:cNvCxnSpPr>
            <a:cxnSpLocks/>
          </p:cNvCxnSpPr>
          <p:nvPr/>
        </p:nvCxnSpPr>
        <p:spPr>
          <a:xfrm>
            <a:off x="1026570" y="1709094"/>
            <a:ext cx="1113281" cy="707267"/>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Curved Connector 12">
            <a:extLst>
              <a:ext uri="{FF2B5EF4-FFF2-40B4-BE49-F238E27FC236}">
                <a16:creationId xmlns:a16="http://schemas.microsoft.com/office/drawing/2014/main" id="{E8748DD4-F9E2-B900-159E-4683FF540645}"/>
              </a:ext>
            </a:extLst>
          </p:cNvPr>
          <p:cNvCxnSpPr>
            <a:cxnSpLocks/>
          </p:cNvCxnSpPr>
          <p:nvPr/>
        </p:nvCxnSpPr>
        <p:spPr>
          <a:xfrm rot="16200000" flipH="1">
            <a:off x="818352" y="1917552"/>
            <a:ext cx="1229985" cy="813555"/>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A9F8A05D-349C-06B3-9724-D8FCFADE363D}"/>
              </a:ext>
            </a:extLst>
          </p:cNvPr>
          <p:cNvPicPr>
            <a:picLocks noChangeAspect="1"/>
          </p:cNvPicPr>
          <p:nvPr/>
        </p:nvPicPr>
        <p:blipFill>
          <a:blip r:embed="rId4"/>
          <a:stretch>
            <a:fillRect/>
          </a:stretch>
        </p:blipFill>
        <p:spPr>
          <a:xfrm>
            <a:off x="5448770" y="697553"/>
            <a:ext cx="6604208" cy="4940423"/>
          </a:xfrm>
          <a:prstGeom prst="rect">
            <a:avLst/>
          </a:prstGeom>
        </p:spPr>
      </p:pic>
      <p:sp>
        <p:nvSpPr>
          <p:cNvPr id="17" name="Right Arrow 16">
            <a:extLst>
              <a:ext uri="{FF2B5EF4-FFF2-40B4-BE49-F238E27FC236}">
                <a16:creationId xmlns:a16="http://schemas.microsoft.com/office/drawing/2014/main" id="{F9926B4A-3F05-49B6-B0C4-2E3F17077150}"/>
              </a:ext>
            </a:extLst>
          </p:cNvPr>
          <p:cNvSpPr/>
          <p:nvPr/>
        </p:nvSpPr>
        <p:spPr>
          <a:xfrm rot="20343555">
            <a:off x="6043486" y="2585573"/>
            <a:ext cx="4702929" cy="438738"/>
          </a:xfrm>
          <a:prstGeom prst="rightArrow">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GB" sz="1600" dirty="0"/>
              <a:t>Lower T</a:t>
            </a:r>
          </a:p>
        </p:txBody>
      </p:sp>
      <p:sp>
        <p:nvSpPr>
          <p:cNvPr id="18" name="Right Arrow 17">
            <a:extLst>
              <a:ext uri="{FF2B5EF4-FFF2-40B4-BE49-F238E27FC236}">
                <a16:creationId xmlns:a16="http://schemas.microsoft.com/office/drawing/2014/main" id="{9FB1FC9E-E7B0-1D83-253F-F200B5CD8B64}"/>
              </a:ext>
            </a:extLst>
          </p:cNvPr>
          <p:cNvSpPr/>
          <p:nvPr/>
        </p:nvSpPr>
        <p:spPr>
          <a:xfrm rot="21184314">
            <a:off x="6205451" y="3133849"/>
            <a:ext cx="4580288" cy="493597"/>
          </a:xfrm>
          <a:prstGeom prst="rightArrow">
            <a:avLst/>
          </a:prstGeom>
          <a:solidFill>
            <a:schemeClr val="accent6">
              <a:lumMod val="75000"/>
              <a:alpha val="7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GB" sz="1600" dirty="0"/>
              <a:t>Higher T</a:t>
            </a:r>
          </a:p>
        </p:txBody>
      </p:sp>
      <p:sp>
        <p:nvSpPr>
          <p:cNvPr id="24" name="TextBox 23">
            <a:extLst>
              <a:ext uri="{FF2B5EF4-FFF2-40B4-BE49-F238E27FC236}">
                <a16:creationId xmlns:a16="http://schemas.microsoft.com/office/drawing/2014/main" id="{577F0B1A-8032-A5F1-229A-99EF9F5A78DA}"/>
              </a:ext>
            </a:extLst>
          </p:cNvPr>
          <p:cNvSpPr txBox="1"/>
          <p:nvPr/>
        </p:nvSpPr>
        <p:spPr>
          <a:xfrm>
            <a:off x="481453" y="4465858"/>
            <a:ext cx="4768790" cy="1569660"/>
          </a:xfrm>
          <a:prstGeom prst="rect">
            <a:avLst/>
          </a:prstGeom>
          <a:noFill/>
        </p:spPr>
        <p:txBody>
          <a:bodyPr wrap="square" rtlCol="0">
            <a:spAutoFit/>
          </a:bodyPr>
          <a:lstStyle/>
          <a:p>
            <a:r>
              <a:rPr lang="en-GB" sz="1600" b="1" dirty="0">
                <a:latin typeface="Calibri" panose="020F0502020204030204" pitchFamily="34" charset="0"/>
                <a:cs typeface="Calibri" panose="020F0502020204030204" pitchFamily="34" charset="0"/>
              </a:rPr>
              <a:t>Taylor model:</a:t>
            </a:r>
            <a:r>
              <a:rPr lang="en-GB" sz="1600" dirty="0">
                <a:latin typeface="Calibri" panose="020F0502020204030204" pitchFamily="34" charset="0"/>
                <a:cs typeface="Calibri" panose="020F0502020204030204" pitchFamily="34" charset="0"/>
              </a:rPr>
              <a:t> Amorphization occurs from irradiation damage which leads to Fe loss. When the Fe loss reaches a critical point the amorphous phase becomes stable.</a:t>
            </a:r>
          </a:p>
          <a:p>
            <a:endParaRPr lang="en-GB" sz="1600" dirty="0">
              <a:latin typeface="Calibri" panose="020F0502020204030204" pitchFamily="34" charset="0"/>
              <a:cs typeface="Calibri" panose="020F0502020204030204" pitchFamily="34" charset="0"/>
            </a:endParaRPr>
          </a:p>
          <a:p>
            <a:r>
              <a:rPr lang="en-GB" sz="1600" dirty="0">
                <a:latin typeface="Calibri" panose="020F0502020204030204" pitchFamily="34" charset="0"/>
                <a:cs typeface="Calibri" panose="020F0502020204030204" pitchFamily="34" charset="0"/>
              </a:rPr>
              <a:t>Considers temperature and flux.</a:t>
            </a:r>
          </a:p>
        </p:txBody>
      </p:sp>
      <p:sp>
        <p:nvSpPr>
          <p:cNvPr id="27" name="Oval 26">
            <a:extLst>
              <a:ext uri="{FF2B5EF4-FFF2-40B4-BE49-F238E27FC236}">
                <a16:creationId xmlns:a16="http://schemas.microsoft.com/office/drawing/2014/main" id="{711D4280-5997-4413-7E64-F4A2A3579E8E}"/>
              </a:ext>
            </a:extLst>
          </p:cNvPr>
          <p:cNvSpPr/>
          <p:nvPr/>
        </p:nvSpPr>
        <p:spPr>
          <a:xfrm>
            <a:off x="2789993" y="2414223"/>
            <a:ext cx="175298" cy="173707"/>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B164F046-5477-45ED-5512-322980D623B9}"/>
              </a:ext>
            </a:extLst>
          </p:cNvPr>
          <p:cNvSpPr/>
          <p:nvPr/>
        </p:nvSpPr>
        <p:spPr>
          <a:xfrm>
            <a:off x="2574159" y="2080923"/>
            <a:ext cx="105143" cy="96946"/>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EF6B851B-61C9-7B7A-AAA6-2E753D649EB4}"/>
              </a:ext>
            </a:extLst>
          </p:cNvPr>
          <p:cNvSpPr/>
          <p:nvPr/>
        </p:nvSpPr>
        <p:spPr>
          <a:xfrm>
            <a:off x="2875782" y="2121819"/>
            <a:ext cx="105143" cy="96946"/>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29963B9E-A3F0-AC6C-CEFD-6A70A52E3BBD}"/>
              </a:ext>
            </a:extLst>
          </p:cNvPr>
          <p:cNvSpPr/>
          <p:nvPr/>
        </p:nvSpPr>
        <p:spPr>
          <a:xfrm>
            <a:off x="3175140" y="1846030"/>
            <a:ext cx="105143" cy="96946"/>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6383D0E9-2D29-3D65-A6B4-9548892E6F7C}"/>
              </a:ext>
            </a:extLst>
          </p:cNvPr>
          <p:cNvSpPr/>
          <p:nvPr/>
        </p:nvSpPr>
        <p:spPr>
          <a:xfrm>
            <a:off x="3297423" y="2133443"/>
            <a:ext cx="175298" cy="173707"/>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A10CB9AB-C7DE-2DD7-9CA0-D18CD12F36A8}"/>
              </a:ext>
            </a:extLst>
          </p:cNvPr>
          <p:cNvSpPr/>
          <p:nvPr/>
        </p:nvSpPr>
        <p:spPr>
          <a:xfrm>
            <a:off x="3244943" y="2443125"/>
            <a:ext cx="105143" cy="96946"/>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3581DECC-1AAA-D1AE-B834-B430E35F6F52}"/>
              </a:ext>
            </a:extLst>
          </p:cNvPr>
          <p:cNvSpPr/>
          <p:nvPr/>
        </p:nvSpPr>
        <p:spPr>
          <a:xfrm>
            <a:off x="1946875" y="3399868"/>
            <a:ext cx="175298" cy="173707"/>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D50ABB8A-4B72-41A7-7F1E-CDECABBCD8E1}"/>
              </a:ext>
            </a:extLst>
          </p:cNvPr>
          <p:cNvSpPr/>
          <p:nvPr/>
        </p:nvSpPr>
        <p:spPr>
          <a:xfrm>
            <a:off x="2304997" y="3128815"/>
            <a:ext cx="105143" cy="96946"/>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a:extLst>
              <a:ext uri="{FF2B5EF4-FFF2-40B4-BE49-F238E27FC236}">
                <a16:creationId xmlns:a16="http://schemas.microsoft.com/office/drawing/2014/main" id="{79CE3A7B-1CF4-789A-8C5C-FFA55C74F559}"/>
              </a:ext>
            </a:extLst>
          </p:cNvPr>
          <p:cNvSpPr/>
          <p:nvPr/>
        </p:nvSpPr>
        <p:spPr>
          <a:xfrm>
            <a:off x="2470436" y="3390939"/>
            <a:ext cx="175298" cy="173707"/>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EE984951-B116-9C1B-9F58-30A92E262A41}"/>
              </a:ext>
            </a:extLst>
          </p:cNvPr>
          <p:cNvSpPr/>
          <p:nvPr/>
        </p:nvSpPr>
        <p:spPr>
          <a:xfrm>
            <a:off x="2199854" y="3615686"/>
            <a:ext cx="105143" cy="96946"/>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a:extLst>
              <a:ext uri="{FF2B5EF4-FFF2-40B4-BE49-F238E27FC236}">
                <a16:creationId xmlns:a16="http://schemas.microsoft.com/office/drawing/2014/main" id="{6F65E530-14EB-C0E3-3BDD-838710C028A2}"/>
              </a:ext>
            </a:extLst>
          </p:cNvPr>
          <p:cNvSpPr/>
          <p:nvPr/>
        </p:nvSpPr>
        <p:spPr>
          <a:xfrm>
            <a:off x="3762389" y="3299526"/>
            <a:ext cx="192062" cy="182825"/>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a:extLst>
              <a:ext uri="{FF2B5EF4-FFF2-40B4-BE49-F238E27FC236}">
                <a16:creationId xmlns:a16="http://schemas.microsoft.com/office/drawing/2014/main" id="{CB353F83-FBE0-E61E-E30E-8DDD78898E3E}"/>
              </a:ext>
            </a:extLst>
          </p:cNvPr>
          <p:cNvSpPr/>
          <p:nvPr/>
        </p:nvSpPr>
        <p:spPr>
          <a:xfrm>
            <a:off x="3682664" y="3507822"/>
            <a:ext cx="115198" cy="102035"/>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extLst>
              <a:ext uri="{FF2B5EF4-FFF2-40B4-BE49-F238E27FC236}">
                <a16:creationId xmlns:a16="http://schemas.microsoft.com/office/drawing/2014/main" id="{79BAD22C-AF0A-E924-D871-DDB6D094A972}"/>
              </a:ext>
            </a:extLst>
          </p:cNvPr>
          <p:cNvSpPr/>
          <p:nvPr/>
        </p:nvSpPr>
        <p:spPr>
          <a:xfrm>
            <a:off x="449011" y="4451714"/>
            <a:ext cx="4768790" cy="1612243"/>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2BD7D7CE-3768-A260-F216-1300B4C012EC}"/>
              </a:ext>
            </a:extLst>
          </p:cNvPr>
          <p:cNvSpPr txBox="1"/>
          <p:nvPr/>
        </p:nvSpPr>
        <p:spPr>
          <a:xfrm>
            <a:off x="5250243" y="5730054"/>
            <a:ext cx="7066687" cy="892552"/>
          </a:xfrm>
          <a:prstGeom prst="rect">
            <a:avLst/>
          </a:prstGeom>
          <a:noFill/>
        </p:spPr>
        <p:txBody>
          <a:bodyPr wrap="square" rtlCol="0">
            <a:spAutoFit/>
          </a:bodyPr>
          <a:lstStyle/>
          <a:p>
            <a:pPr marL="228600" indent="-228600">
              <a:buAutoNum type="arabicPeriod"/>
            </a:pPr>
            <a:r>
              <a:rPr lang="en-GB" sz="800" dirty="0">
                <a:solidFill>
                  <a:schemeClr val="bg1">
                    <a:lumMod val="75000"/>
                  </a:schemeClr>
                </a:solidFill>
              </a:rPr>
              <a:t>Motta AT, Lemaignan C. A ballistic mixing model for the amorphization of precipitates in Zircaloy under neutron irradiation. J </a:t>
            </a:r>
            <a:r>
              <a:rPr lang="en-GB" sz="800" dirty="0" err="1">
                <a:solidFill>
                  <a:schemeClr val="bg1">
                    <a:lumMod val="75000"/>
                  </a:schemeClr>
                </a:solidFill>
              </a:rPr>
              <a:t>Nucl</a:t>
            </a:r>
            <a:r>
              <a:rPr lang="en-GB" sz="800" dirty="0">
                <a:solidFill>
                  <a:schemeClr val="bg1">
                    <a:lumMod val="75000"/>
                  </a:schemeClr>
                </a:solidFill>
              </a:rPr>
              <a:t> Mater. 1992 Nov 1;195(3):277–85. </a:t>
            </a:r>
          </a:p>
          <a:p>
            <a:pPr marL="228600" indent="-228600">
              <a:buFontTx/>
              <a:buAutoNum type="arabicPeriod"/>
            </a:pPr>
            <a:r>
              <a:rPr lang="en-GB" sz="800" dirty="0">
                <a:solidFill>
                  <a:schemeClr val="bg1">
                    <a:lumMod val="75000"/>
                  </a:schemeClr>
                </a:solidFill>
                <a:effectLst/>
              </a:rPr>
              <a:t>D. F. Taylor, H. R. Peters, and W. J. S. Yang, A Simple Kinetic Model of Zircaloy Zr(Fe,Cr)2 Precipitate Amorphization During Neutron Irradiation, in </a:t>
            </a:r>
            <a:r>
              <a:rPr lang="en-GB" sz="800" i="1" dirty="0">
                <a:solidFill>
                  <a:schemeClr val="bg1">
                    <a:lumMod val="75000"/>
                  </a:schemeClr>
                </a:solidFill>
                <a:effectLst/>
              </a:rPr>
              <a:t>Ninth Int. Sym. Env. Deg. Mat. in </a:t>
            </a:r>
            <a:r>
              <a:rPr lang="en-GB" sz="800" i="1" dirty="0" err="1">
                <a:solidFill>
                  <a:schemeClr val="bg1">
                    <a:lumMod val="75000"/>
                  </a:schemeClr>
                </a:solidFill>
                <a:effectLst/>
              </a:rPr>
              <a:t>Nuc</a:t>
            </a:r>
            <a:r>
              <a:rPr lang="en-GB" sz="800" i="1" dirty="0">
                <a:solidFill>
                  <a:schemeClr val="bg1">
                    <a:lumMod val="75000"/>
                  </a:schemeClr>
                </a:solidFill>
                <a:effectLst/>
              </a:rPr>
              <a:t>. Power Systems-Water Reactors</a:t>
            </a:r>
            <a:r>
              <a:rPr lang="en-GB" sz="800" dirty="0">
                <a:solidFill>
                  <a:schemeClr val="bg1">
                    <a:lumMod val="75000"/>
                  </a:schemeClr>
                </a:solidFill>
                <a:effectLst/>
              </a:rPr>
              <a:t>, 1999, 1161–1168.</a:t>
            </a:r>
            <a:endParaRPr lang="en-GB" sz="800" dirty="0">
              <a:solidFill>
                <a:schemeClr val="bg1">
                  <a:lumMod val="75000"/>
                </a:schemeClr>
              </a:solidFill>
            </a:endParaRPr>
          </a:p>
          <a:p>
            <a:endParaRPr lang="en-GB" sz="1000" dirty="0">
              <a:solidFill>
                <a:schemeClr val="bg1">
                  <a:lumMod val="50000"/>
                </a:schemeClr>
              </a:solidFill>
            </a:endParaRPr>
          </a:p>
          <a:p>
            <a:pPr marL="228600" indent="-228600">
              <a:buAutoNum type="arabicPeriod"/>
            </a:pPr>
            <a:endParaRPr lang="en-GB" sz="1000" dirty="0">
              <a:solidFill>
                <a:schemeClr val="bg1">
                  <a:lumMod val="50000"/>
                </a:schemeClr>
              </a:solidFill>
            </a:endParaRPr>
          </a:p>
        </p:txBody>
      </p:sp>
    </p:spTree>
    <p:extLst>
      <p:ext uri="{BB962C8B-B14F-4D97-AF65-F5344CB8AC3E}">
        <p14:creationId xmlns:p14="http://schemas.microsoft.com/office/powerpoint/2010/main" val="391745341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047A3-D2B9-A97C-49BD-11E48F109DF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FB707CF-56A8-0A06-F033-D117E3347DDB}"/>
              </a:ext>
            </a:extLst>
          </p:cNvPr>
          <p:cNvSpPr>
            <a:spLocks noGrp="1"/>
          </p:cNvSpPr>
          <p:nvPr>
            <p:ph type="sldNum" sz="quarter" idx="12"/>
          </p:nvPr>
        </p:nvSpPr>
        <p:spPr/>
        <p:txBody>
          <a:bodyPr/>
          <a:lstStyle/>
          <a:p>
            <a:fld id="{7F4CE52D-919B-4531-AAF2-FDD7B1D762FA}" type="slidenum">
              <a:rPr lang="en-US" smtClean="0"/>
              <a:pPr/>
              <a:t>22</a:t>
            </a:fld>
            <a:endParaRPr lang="en-US"/>
          </a:p>
        </p:txBody>
      </p:sp>
      <p:grpSp>
        <p:nvGrpSpPr>
          <p:cNvPr id="7" name="Group 6">
            <a:extLst>
              <a:ext uri="{FF2B5EF4-FFF2-40B4-BE49-F238E27FC236}">
                <a16:creationId xmlns:a16="http://schemas.microsoft.com/office/drawing/2014/main" id="{2D89B2D4-D544-E022-D697-EFC818BCE5C8}"/>
              </a:ext>
            </a:extLst>
          </p:cNvPr>
          <p:cNvGrpSpPr/>
          <p:nvPr/>
        </p:nvGrpSpPr>
        <p:grpSpPr>
          <a:xfrm>
            <a:off x="190238" y="1052736"/>
            <a:ext cx="11811523" cy="5080552"/>
            <a:chOff x="415759" y="764704"/>
            <a:chExt cx="11296865" cy="5373629"/>
          </a:xfrm>
        </p:grpSpPr>
        <p:graphicFrame>
          <p:nvGraphicFramePr>
            <p:cNvPr id="8" name="Diagram 7">
              <a:extLst>
                <a:ext uri="{FF2B5EF4-FFF2-40B4-BE49-F238E27FC236}">
                  <a16:creationId xmlns:a16="http://schemas.microsoft.com/office/drawing/2014/main" id="{13A44D11-75AF-0B0E-82B5-A108ABE925C0}"/>
                </a:ext>
              </a:extLst>
            </p:cNvPr>
            <p:cNvGraphicFramePr/>
            <p:nvPr>
              <p:extLst>
                <p:ext uri="{D42A27DB-BD31-4B8C-83A1-F6EECF244321}">
                  <p14:modId xmlns:p14="http://schemas.microsoft.com/office/powerpoint/2010/main" val="1243967897"/>
                </p:ext>
              </p:extLst>
            </p:nvPr>
          </p:nvGraphicFramePr>
          <p:xfrm>
            <a:off x="551384" y="764704"/>
            <a:ext cx="11161240" cy="53736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Oval 10">
              <a:extLst>
                <a:ext uri="{FF2B5EF4-FFF2-40B4-BE49-F238E27FC236}">
                  <a16:creationId xmlns:a16="http://schemas.microsoft.com/office/drawing/2014/main" id="{0030012A-714D-D099-9E13-C9DD65518A6B}"/>
                </a:ext>
              </a:extLst>
            </p:cNvPr>
            <p:cNvSpPr/>
            <p:nvPr/>
          </p:nvSpPr>
          <p:spPr>
            <a:xfrm>
              <a:off x="415759" y="2290179"/>
              <a:ext cx="2100315" cy="2322678"/>
            </a:xfrm>
            <a:prstGeom prst="ellipse">
              <a:avLst/>
            </a:prstGeom>
          </p:spPr>
          <p:style>
            <a:lnRef idx="2">
              <a:schemeClr val="lt1">
                <a:hueOff val="0"/>
                <a:satOff val="0"/>
                <a:lumOff val="0"/>
                <a:alphaOff val="0"/>
              </a:schemeClr>
            </a:lnRef>
            <a:fillRef idx="1">
              <a:schemeClr val="accent4">
                <a:tint val="50000"/>
                <a:hueOff val="-3981281"/>
                <a:satOff val="22610"/>
                <a:lumOff val="1795"/>
                <a:alphaOff val="0"/>
              </a:schemeClr>
            </a:fillRef>
            <a:effectRef idx="0">
              <a:schemeClr val="accent4">
                <a:tint val="50000"/>
                <a:hueOff val="-3981281"/>
                <a:satOff val="22610"/>
                <a:lumOff val="1795"/>
                <a:alphaOff val="0"/>
              </a:schemeClr>
            </a:effectRef>
            <a:fontRef idx="minor">
              <a:schemeClr val="lt1">
                <a:hueOff val="0"/>
                <a:satOff val="0"/>
                <a:lumOff val="0"/>
                <a:alphaOff val="0"/>
              </a:schemeClr>
            </a:fontRef>
          </p:style>
          <p:txBody>
            <a:bodyPr/>
            <a:lstStyle/>
            <a:p>
              <a:pPr algn="ctr"/>
              <a:r>
                <a:rPr lang="en-GB" sz="8800" dirty="0"/>
                <a:t>2</a:t>
              </a:r>
            </a:p>
          </p:txBody>
        </p:sp>
      </p:grpSp>
    </p:spTree>
    <p:extLst>
      <p:ext uri="{BB962C8B-B14F-4D97-AF65-F5344CB8AC3E}">
        <p14:creationId xmlns:p14="http://schemas.microsoft.com/office/powerpoint/2010/main" val="117977648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02A90-2DA9-0515-9A4B-2DC5C521BA94}"/>
              </a:ext>
            </a:extLst>
          </p:cNvPr>
          <p:cNvSpPr>
            <a:spLocks noGrp="1"/>
          </p:cNvSpPr>
          <p:nvPr>
            <p:ph type="title"/>
          </p:nvPr>
        </p:nvSpPr>
        <p:spPr>
          <a:xfrm>
            <a:off x="1128868" y="-1488"/>
            <a:ext cx="9865096" cy="822459"/>
          </a:xfrm>
        </p:spPr>
        <p:txBody>
          <a:bodyPr/>
          <a:lstStyle/>
          <a:p>
            <a:r>
              <a:rPr lang="en-GB" sz="3600" dirty="0"/>
              <a:t>Irradiation-induced Zr(Fe,Cr)</a:t>
            </a:r>
            <a:r>
              <a:rPr lang="en-GB" sz="3600" baseline="-25000" dirty="0"/>
              <a:t>2</a:t>
            </a:r>
            <a:r>
              <a:rPr lang="en-GB" sz="3600" dirty="0"/>
              <a:t> dissolution</a:t>
            </a:r>
          </a:p>
        </p:txBody>
      </p:sp>
      <p:sp>
        <p:nvSpPr>
          <p:cNvPr id="4" name="Slide Number Placeholder 3">
            <a:extLst>
              <a:ext uri="{FF2B5EF4-FFF2-40B4-BE49-F238E27FC236}">
                <a16:creationId xmlns:a16="http://schemas.microsoft.com/office/drawing/2014/main" id="{BBA62CEE-2F9A-649E-6BE0-D6189A2B9B68}"/>
              </a:ext>
            </a:extLst>
          </p:cNvPr>
          <p:cNvSpPr>
            <a:spLocks noGrp="1"/>
          </p:cNvSpPr>
          <p:nvPr>
            <p:ph type="sldNum" sz="quarter" idx="12"/>
          </p:nvPr>
        </p:nvSpPr>
        <p:spPr/>
        <p:txBody>
          <a:bodyPr/>
          <a:lstStyle/>
          <a:p>
            <a:fld id="{7F4CE52D-919B-4531-AAF2-FDD7B1D762FA}" type="slidenum">
              <a:rPr lang="en-US" smtClean="0"/>
              <a:pPr/>
              <a:t>23</a:t>
            </a:fld>
            <a:endParaRPr lang="en-US"/>
          </a:p>
        </p:txBody>
      </p:sp>
      <p:pic>
        <p:nvPicPr>
          <p:cNvPr id="5" name="Picture 4">
            <a:extLst>
              <a:ext uri="{FF2B5EF4-FFF2-40B4-BE49-F238E27FC236}">
                <a16:creationId xmlns:a16="http://schemas.microsoft.com/office/drawing/2014/main" id="{753034EF-9602-7DE6-5ECF-069E40D55F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8868" y="2204864"/>
            <a:ext cx="2718781" cy="2121693"/>
          </a:xfrm>
          <a:prstGeom prst="rect">
            <a:avLst/>
          </a:prstGeom>
        </p:spPr>
      </p:pic>
      <p:sp>
        <p:nvSpPr>
          <p:cNvPr id="6" name="TextBox 5">
            <a:extLst>
              <a:ext uri="{FF2B5EF4-FFF2-40B4-BE49-F238E27FC236}">
                <a16:creationId xmlns:a16="http://schemas.microsoft.com/office/drawing/2014/main" id="{EEB4902D-5A4B-6508-3049-2A34F79B5995}"/>
              </a:ext>
            </a:extLst>
          </p:cNvPr>
          <p:cNvSpPr txBox="1"/>
          <p:nvPr/>
        </p:nvSpPr>
        <p:spPr>
          <a:xfrm>
            <a:off x="2728101" y="4614352"/>
            <a:ext cx="1296144" cy="369332"/>
          </a:xfrm>
          <a:prstGeom prst="rect">
            <a:avLst/>
          </a:prstGeom>
          <a:noFill/>
        </p:spPr>
        <p:txBody>
          <a:bodyPr wrap="square" rtlCol="0">
            <a:spAutoFit/>
          </a:bodyPr>
          <a:lstStyle/>
          <a:p>
            <a:pPr algn="l"/>
            <a:r>
              <a:rPr lang="en-GB" sz="1800" b="1" dirty="0">
                <a:latin typeface="Calibri" panose="020F0502020204030204" pitchFamily="34" charset="0"/>
                <a:cs typeface="Calibri" panose="020F0502020204030204" pitchFamily="34" charset="0"/>
              </a:rPr>
              <a:t>Dissolution</a:t>
            </a:r>
          </a:p>
        </p:txBody>
      </p:sp>
      <p:cxnSp>
        <p:nvCxnSpPr>
          <p:cNvPr id="7" name="Curved Connector 6">
            <a:extLst>
              <a:ext uri="{FF2B5EF4-FFF2-40B4-BE49-F238E27FC236}">
                <a16:creationId xmlns:a16="http://schemas.microsoft.com/office/drawing/2014/main" id="{7CCD76B4-1898-DF3C-FB46-76E9794ECDD4}"/>
              </a:ext>
            </a:extLst>
          </p:cNvPr>
          <p:cNvCxnSpPr>
            <a:cxnSpLocks/>
            <a:stCxn id="6" idx="1"/>
          </p:cNvCxnSpPr>
          <p:nvPr/>
        </p:nvCxnSpPr>
        <p:spPr>
          <a:xfrm rot="10800000">
            <a:off x="1856277" y="4242032"/>
            <a:ext cx="871824" cy="556987"/>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 name="Curved Connector 7">
            <a:extLst>
              <a:ext uri="{FF2B5EF4-FFF2-40B4-BE49-F238E27FC236}">
                <a16:creationId xmlns:a16="http://schemas.microsoft.com/office/drawing/2014/main" id="{75E5D0AA-34EC-8FC5-9A3A-A726C711D5EC}"/>
              </a:ext>
            </a:extLst>
          </p:cNvPr>
          <p:cNvCxnSpPr>
            <a:cxnSpLocks/>
            <a:stCxn id="6" idx="0"/>
          </p:cNvCxnSpPr>
          <p:nvPr/>
        </p:nvCxnSpPr>
        <p:spPr>
          <a:xfrm rot="16200000" flipV="1">
            <a:off x="3000449" y="4238628"/>
            <a:ext cx="476050" cy="275398"/>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09B978C5-971E-98CD-1834-F5974E8A339D}"/>
              </a:ext>
            </a:extLst>
          </p:cNvPr>
          <p:cNvSpPr/>
          <p:nvPr/>
        </p:nvSpPr>
        <p:spPr>
          <a:xfrm>
            <a:off x="2125406" y="2968128"/>
            <a:ext cx="141916" cy="137429"/>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836304EC-351F-56E4-A2E3-876E9DCF90C3}"/>
              </a:ext>
            </a:extLst>
          </p:cNvPr>
          <p:cNvSpPr/>
          <p:nvPr/>
        </p:nvSpPr>
        <p:spPr>
          <a:xfrm>
            <a:off x="2003441" y="2566066"/>
            <a:ext cx="85120" cy="76699"/>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E67A79AA-CA67-C07C-D1C3-46DC915B8F82}"/>
              </a:ext>
            </a:extLst>
          </p:cNvPr>
          <p:cNvSpPr/>
          <p:nvPr/>
        </p:nvSpPr>
        <p:spPr>
          <a:xfrm>
            <a:off x="1870312" y="2824112"/>
            <a:ext cx="85120" cy="76699"/>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6EB0E83-5F39-74F0-4DD7-3683A8FE451A}"/>
              </a:ext>
            </a:extLst>
          </p:cNvPr>
          <p:cNvSpPr/>
          <p:nvPr/>
        </p:nvSpPr>
        <p:spPr>
          <a:xfrm>
            <a:off x="2314982" y="2536948"/>
            <a:ext cx="85120" cy="76699"/>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4C7558D7-85F6-55A6-0307-B5CC4DC97979}"/>
              </a:ext>
            </a:extLst>
          </p:cNvPr>
          <p:cNvSpPr/>
          <p:nvPr/>
        </p:nvSpPr>
        <p:spPr>
          <a:xfrm>
            <a:off x="2501066" y="2688828"/>
            <a:ext cx="141916" cy="137429"/>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6B50D550-BECB-F3E1-6342-F5A737406E65}"/>
              </a:ext>
            </a:extLst>
          </p:cNvPr>
          <p:cNvSpPr/>
          <p:nvPr/>
        </p:nvSpPr>
        <p:spPr>
          <a:xfrm>
            <a:off x="2398920" y="2979319"/>
            <a:ext cx="85120" cy="76699"/>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851B0AF1-9F40-EA3A-D9E1-F85142CD418A}"/>
              </a:ext>
            </a:extLst>
          </p:cNvPr>
          <p:cNvSpPr/>
          <p:nvPr/>
        </p:nvSpPr>
        <p:spPr>
          <a:xfrm>
            <a:off x="1324153" y="3856418"/>
            <a:ext cx="141916" cy="137429"/>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30656E61-9B55-0C34-37B9-38DF3F1AAC07}"/>
              </a:ext>
            </a:extLst>
          </p:cNvPr>
          <p:cNvSpPr/>
          <p:nvPr/>
        </p:nvSpPr>
        <p:spPr>
          <a:xfrm>
            <a:off x="1537892" y="3602944"/>
            <a:ext cx="85120" cy="76699"/>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5CE2EAC6-6788-B6F4-33E3-8BAA188FB7EC}"/>
              </a:ext>
            </a:extLst>
          </p:cNvPr>
          <p:cNvSpPr/>
          <p:nvPr/>
        </p:nvSpPr>
        <p:spPr>
          <a:xfrm>
            <a:off x="1785319" y="3816804"/>
            <a:ext cx="141916" cy="137429"/>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0DEE52AA-34BA-1C97-0C15-A7F0629C1DE4}"/>
              </a:ext>
            </a:extLst>
          </p:cNvPr>
          <p:cNvSpPr/>
          <p:nvPr/>
        </p:nvSpPr>
        <p:spPr>
          <a:xfrm>
            <a:off x="1623012" y="4013525"/>
            <a:ext cx="85120" cy="76699"/>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19E2F83F-F39D-3B17-981C-52AE4E41A33E}"/>
              </a:ext>
            </a:extLst>
          </p:cNvPr>
          <p:cNvSpPr/>
          <p:nvPr/>
        </p:nvSpPr>
        <p:spPr>
          <a:xfrm>
            <a:off x="2997169" y="3719436"/>
            <a:ext cx="113518" cy="97368"/>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4CE9E22A-9985-BD8D-F2B1-A4A8FC145CC8}"/>
              </a:ext>
            </a:extLst>
          </p:cNvPr>
          <p:cNvSpPr/>
          <p:nvPr/>
        </p:nvSpPr>
        <p:spPr>
          <a:xfrm>
            <a:off x="2868456" y="3897961"/>
            <a:ext cx="68088" cy="54341"/>
          </a:xfrm>
          <a:prstGeom prst="ellipse">
            <a:avLst/>
          </a:prstGeom>
          <a:solidFill>
            <a:srgbClr val="EEF4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Picture 29">
            <a:extLst>
              <a:ext uri="{FF2B5EF4-FFF2-40B4-BE49-F238E27FC236}">
                <a16:creationId xmlns:a16="http://schemas.microsoft.com/office/drawing/2014/main" id="{9A580549-8B4D-3C5A-E51A-B2996C8EBBB7}"/>
              </a:ext>
            </a:extLst>
          </p:cNvPr>
          <p:cNvPicPr>
            <a:picLocks noChangeAspect="1"/>
          </p:cNvPicPr>
          <p:nvPr/>
        </p:nvPicPr>
        <p:blipFill>
          <a:blip r:embed="rId3"/>
          <a:stretch>
            <a:fillRect/>
          </a:stretch>
        </p:blipFill>
        <p:spPr>
          <a:xfrm>
            <a:off x="5165765" y="1683647"/>
            <a:ext cx="5403223" cy="4071577"/>
          </a:xfrm>
          <a:prstGeom prst="rect">
            <a:avLst/>
          </a:prstGeom>
        </p:spPr>
      </p:pic>
      <p:sp>
        <p:nvSpPr>
          <p:cNvPr id="25" name="TextBox 24">
            <a:extLst>
              <a:ext uri="{FF2B5EF4-FFF2-40B4-BE49-F238E27FC236}">
                <a16:creationId xmlns:a16="http://schemas.microsoft.com/office/drawing/2014/main" id="{87148A13-1E80-C4B3-FE8B-3C9ED96A29E8}"/>
              </a:ext>
            </a:extLst>
          </p:cNvPr>
          <p:cNvSpPr txBox="1"/>
          <p:nvPr/>
        </p:nvSpPr>
        <p:spPr>
          <a:xfrm>
            <a:off x="5926560" y="1250814"/>
            <a:ext cx="4171014" cy="461665"/>
          </a:xfrm>
          <a:prstGeom prst="rect">
            <a:avLst/>
          </a:prstGeom>
          <a:noFill/>
        </p:spPr>
        <p:txBody>
          <a:bodyPr wrap="none" rtlCol="0">
            <a:spAutoFit/>
          </a:bodyPr>
          <a:lstStyle/>
          <a:p>
            <a:pPr algn="l"/>
            <a:r>
              <a:rPr lang="en-GB" dirty="0">
                <a:latin typeface="Calibri" panose="020F0502020204030204" pitchFamily="34" charset="0"/>
                <a:cs typeface="Calibri" panose="020F0502020204030204" pitchFamily="34" charset="0"/>
              </a:rPr>
              <a:t>At typical reactor temperatures:</a:t>
            </a:r>
          </a:p>
        </p:txBody>
      </p:sp>
    </p:spTree>
    <p:extLst>
      <p:ext uri="{BB962C8B-B14F-4D97-AF65-F5344CB8AC3E}">
        <p14:creationId xmlns:p14="http://schemas.microsoft.com/office/powerpoint/2010/main" val="380986315"/>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DED413-DB2C-8EE3-5985-1CC5A92EE1C2}"/>
              </a:ext>
            </a:extLst>
          </p:cNvPr>
          <p:cNvSpPr>
            <a:spLocks noGrp="1"/>
          </p:cNvSpPr>
          <p:nvPr>
            <p:ph idx="1"/>
          </p:nvPr>
        </p:nvSpPr>
        <p:spPr>
          <a:xfrm>
            <a:off x="440095" y="1124744"/>
            <a:ext cx="11669719" cy="648072"/>
          </a:xfrm>
        </p:spPr>
        <p:txBody>
          <a:bodyPr/>
          <a:lstStyle/>
          <a:p>
            <a:pPr marL="0" indent="0">
              <a:buNone/>
            </a:pPr>
            <a:r>
              <a:rPr lang="en-GB" b="1" u="sng" dirty="0"/>
              <a:t>General trends:</a:t>
            </a:r>
          </a:p>
        </p:txBody>
      </p:sp>
      <p:sp>
        <p:nvSpPr>
          <p:cNvPr id="4" name="Slide Number Placeholder 3">
            <a:extLst>
              <a:ext uri="{FF2B5EF4-FFF2-40B4-BE49-F238E27FC236}">
                <a16:creationId xmlns:a16="http://schemas.microsoft.com/office/drawing/2014/main" id="{0D742B2D-32CF-D9AA-EFB4-5D7900DA0E6D}"/>
              </a:ext>
            </a:extLst>
          </p:cNvPr>
          <p:cNvSpPr>
            <a:spLocks noGrp="1"/>
          </p:cNvSpPr>
          <p:nvPr>
            <p:ph type="sldNum" sz="quarter" idx="12"/>
          </p:nvPr>
        </p:nvSpPr>
        <p:spPr/>
        <p:txBody>
          <a:bodyPr/>
          <a:lstStyle/>
          <a:p>
            <a:fld id="{7F4CE52D-919B-4531-AAF2-FDD7B1D762FA}" type="slidenum">
              <a:rPr lang="en-US" smtClean="0"/>
              <a:pPr/>
              <a:t>24</a:t>
            </a:fld>
            <a:endParaRPr lang="en-US"/>
          </a:p>
        </p:txBody>
      </p:sp>
      <p:sp>
        <p:nvSpPr>
          <p:cNvPr id="7" name="Title 1">
            <a:extLst>
              <a:ext uri="{FF2B5EF4-FFF2-40B4-BE49-F238E27FC236}">
                <a16:creationId xmlns:a16="http://schemas.microsoft.com/office/drawing/2014/main" id="{8E14647C-B61A-DAE9-6076-0EDCBB25BD80}"/>
              </a:ext>
            </a:extLst>
          </p:cNvPr>
          <p:cNvSpPr txBox="1">
            <a:spLocks/>
          </p:cNvSpPr>
          <p:nvPr/>
        </p:nvSpPr>
        <p:spPr bwMode="auto">
          <a:xfrm>
            <a:off x="1128868" y="-1488"/>
            <a:ext cx="9865096" cy="82245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ＭＳ Ｐゴシック" pitchFamily="27" charset="-128"/>
                <a:cs typeface="ＭＳ Ｐゴシック" pitchFamily="27" charset="-128"/>
              </a:defRPr>
            </a:lvl1pPr>
            <a:lvl2pPr algn="ctr" rtl="0" eaLnBrk="0" fontAlgn="base" hangingPunct="0">
              <a:spcBef>
                <a:spcPct val="0"/>
              </a:spcBef>
              <a:spcAft>
                <a:spcPct val="0"/>
              </a:spcAft>
              <a:defRPr sz="4400">
                <a:solidFill>
                  <a:schemeClr val="tx1"/>
                </a:solidFill>
                <a:latin typeface="Calibri" pitchFamily="-112" charset="0"/>
                <a:ea typeface="ＭＳ Ｐゴシック" pitchFamily="27" charset="-128"/>
                <a:cs typeface="ＭＳ Ｐゴシック" pitchFamily="27" charset="-128"/>
              </a:defRPr>
            </a:lvl2pPr>
            <a:lvl3pPr algn="ctr" rtl="0" eaLnBrk="0" fontAlgn="base" hangingPunct="0">
              <a:spcBef>
                <a:spcPct val="0"/>
              </a:spcBef>
              <a:spcAft>
                <a:spcPct val="0"/>
              </a:spcAft>
              <a:defRPr sz="4400">
                <a:solidFill>
                  <a:schemeClr val="tx1"/>
                </a:solidFill>
                <a:latin typeface="Calibri" pitchFamily="-112" charset="0"/>
                <a:ea typeface="ＭＳ Ｐゴシック" pitchFamily="27" charset="-128"/>
                <a:cs typeface="ＭＳ Ｐゴシック" pitchFamily="27" charset="-128"/>
              </a:defRPr>
            </a:lvl3pPr>
            <a:lvl4pPr algn="ctr" rtl="0" eaLnBrk="0" fontAlgn="base" hangingPunct="0">
              <a:spcBef>
                <a:spcPct val="0"/>
              </a:spcBef>
              <a:spcAft>
                <a:spcPct val="0"/>
              </a:spcAft>
              <a:defRPr sz="4400">
                <a:solidFill>
                  <a:schemeClr val="tx1"/>
                </a:solidFill>
                <a:latin typeface="Calibri" pitchFamily="-112" charset="0"/>
                <a:ea typeface="ＭＳ Ｐゴシック" pitchFamily="27" charset="-128"/>
                <a:cs typeface="ＭＳ Ｐゴシック" pitchFamily="27" charset="-128"/>
              </a:defRPr>
            </a:lvl4pPr>
            <a:lvl5pPr algn="ctr" rtl="0" eaLnBrk="0" fontAlgn="base" hangingPunct="0">
              <a:spcBef>
                <a:spcPct val="0"/>
              </a:spcBef>
              <a:spcAft>
                <a:spcPct val="0"/>
              </a:spcAft>
              <a:defRPr sz="4400">
                <a:solidFill>
                  <a:schemeClr val="tx1"/>
                </a:solidFill>
                <a:latin typeface="Calibri" pitchFamily="-112" charset="0"/>
                <a:ea typeface="ＭＳ Ｐゴシック" pitchFamily="27" charset="-128"/>
                <a:cs typeface="ＭＳ Ｐゴシック" pitchFamily="27" charset="-128"/>
              </a:defRPr>
            </a:lvl5pPr>
            <a:lvl6pPr marL="457200" algn="ctr" rtl="0" fontAlgn="base">
              <a:spcBef>
                <a:spcPct val="0"/>
              </a:spcBef>
              <a:spcAft>
                <a:spcPct val="0"/>
              </a:spcAft>
              <a:defRPr sz="4400">
                <a:solidFill>
                  <a:schemeClr val="tx1"/>
                </a:solidFill>
                <a:latin typeface="Calibri" pitchFamily="-112" charset="0"/>
              </a:defRPr>
            </a:lvl6pPr>
            <a:lvl7pPr marL="914400" algn="ctr" rtl="0" fontAlgn="base">
              <a:spcBef>
                <a:spcPct val="0"/>
              </a:spcBef>
              <a:spcAft>
                <a:spcPct val="0"/>
              </a:spcAft>
              <a:defRPr sz="4400">
                <a:solidFill>
                  <a:schemeClr val="tx1"/>
                </a:solidFill>
                <a:latin typeface="Calibri" pitchFamily="-112" charset="0"/>
              </a:defRPr>
            </a:lvl7pPr>
            <a:lvl8pPr marL="1371600" algn="ctr" rtl="0" fontAlgn="base">
              <a:spcBef>
                <a:spcPct val="0"/>
              </a:spcBef>
              <a:spcAft>
                <a:spcPct val="0"/>
              </a:spcAft>
              <a:defRPr sz="4400">
                <a:solidFill>
                  <a:schemeClr val="tx1"/>
                </a:solidFill>
                <a:latin typeface="Calibri" pitchFamily="-112" charset="0"/>
              </a:defRPr>
            </a:lvl8pPr>
            <a:lvl9pPr marL="1828800" algn="ctr" rtl="0" fontAlgn="base">
              <a:spcBef>
                <a:spcPct val="0"/>
              </a:spcBef>
              <a:spcAft>
                <a:spcPct val="0"/>
              </a:spcAft>
              <a:defRPr sz="4400">
                <a:solidFill>
                  <a:schemeClr val="tx1"/>
                </a:solidFill>
                <a:latin typeface="Calibri" pitchFamily="-112" charset="0"/>
              </a:defRPr>
            </a:lvl9pPr>
          </a:lstStyle>
          <a:p>
            <a:r>
              <a:rPr lang="en-GB" sz="3600" dirty="0"/>
              <a:t>Irradiation-induced Zr(Fe,Cr)</a:t>
            </a:r>
            <a:r>
              <a:rPr lang="en-GB" sz="3600" baseline="-25000" dirty="0"/>
              <a:t>2</a:t>
            </a:r>
            <a:r>
              <a:rPr lang="en-GB" sz="3600" dirty="0"/>
              <a:t> dissolution</a:t>
            </a:r>
          </a:p>
        </p:txBody>
      </p:sp>
      <p:sp>
        <p:nvSpPr>
          <p:cNvPr id="10" name="TextBox 9">
            <a:extLst>
              <a:ext uri="{FF2B5EF4-FFF2-40B4-BE49-F238E27FC236}">
                <a16:creationId xmlns:a16="http://schemas.microsoft.com/office/drawing/2014/main" id="{3825FED0-8E59-D840-B39E-4455DFF3D3D8}"/>
              </a:ext>
            </a:extLst>
          </p:cNvPr>
          <p:cNvSpPr txBox="1"/>
          <p:nvPr/>
        </p:nvSpPr>
        <p:spPr>
          <a:xfrm>
            <a:off x="347730" y="2833352"/>
            <a:ext cx="184731" cy="461665"/>
          </a:xfrm>
          <a:prstGeom prst="rect">
            <a:avLst/>
          </a:prstGeom>
          <a:noFill/>
        </p:spPr>
        <p:txBody>
          <a:bodyPr wrap="none" rtlCol="0">
            <a:spAutoFit/>
          </a:bodyPr>
          <a:lstStyle/>
          <a:p>
            <a:pPr algn="l"/>
            <a:endParaRPr lang="en-GB" dirty="0" err="1">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240F3C57-4C07-8BA2-8F4D-2DB2CD7BC015}"/>
              </a:ext>
            </a:extLst>
          </p:cNvPr>
          <p:cNvSpPr txBox="1"/>
          <p:nvPr/>
        </p:nvSpPr>
        <p:spPr>
          <a:xfrm>
            <a:off x="440095" y="2072251"/>
            <a:ext cx="5533374" cy="461665"/>
          </a:xfrm>
          <a:prstGeom prst="rect">
            <a:avLst/>
          </a:prstGeom>
          <a:noFill/>
        </p:spPr>
        <p:txBody>
          <a:bodyPr wrap="none" rtlCol="0">
            <a:spAutoFit/>
          </a:bodyPr>
          <a:lstStyle/>
          <a:p>
            <a:pPr marL="342900" indent="-342900" algn="l">
              <a:buFont typeface="Arial" panose="020B0604020202020204" pitchFamily="34" charset="0"/>
              <a:buChar char="•"/>
            </a:pPr>
            <a:r>
              <a:rPr lang="en-GB" dirty="0">
                <a:latin typeface="Calibri" panose="020F0502020204030204" pitchFamily="34" charset="0"/>
                <a:cs typeface="Calibri" panose="020F0502020204030204" pitchFamily="34" charset="0"/>
              </a:rPr>
              <a:t>Higher flux </a:t>
            </a:r>
            <a:r>
              <a:rPr lang="en-GB" dirty="0">
                <a:latin typeface="Calibri" panose="020F0502020204030204" pitchFamily="34" charset="0"/>
                <a:cs typeface="Calibri" panose="020F0502020204030204" pitchFamily="34" charset="0"/>
                <a:sym typeface="Wingdings" pitchFamily="2" charset="2"/>
              </a:rPr>
              <a:t> increased dissolution rate</a:t>
            </a:r>
            <a:endParaRPr lang="en-GB" dirty="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89D9763A-4D4B-B770-6FD6-94F5F5EFC692}"/>
              </a:ext>
            </a:extLst>
          </p:cNvPr>
          <p:cNvSpPr txBox="1"/>
          <p:nvPr/>
        </p:nvSpPr>
        <p:spPr>
          <a:xfrm>
            <a:off x="421295" y="2901954"/>
            <a:ext cx="5811143" cy="461665"/>
          </a:xfrm>
          <a:prstGeom prst="rect">
            <a:avLst/>
          </a:prstGeom>
          <a:noFill/>
        </p:spPr>
        <p:txBody>
          <a:bodyPr wrap="none" rtlCol="0">
            <a:spAutoFit/>
          </a:bodyPr>
          <a:lstStyle/>
          <a:p>
            <a:pPr marL="342900" indent="-342900" algn="l">
              <a:buFont typeface="Arial" panose="020B0604020202020204" pitchFamily="34" charset="0"/>
              <a:buChar char="•"/>
            </a:pPr>
            <a:r>
              <a:rPr lang="en-GB" dirty="0">
                <a:latin typeface="Calibri" panose="020F0502020204030204" pitchFamily="34" charset="0"/>
                <a:cs typeface="Calibri" panose="020F0502020204030204" pitchFamily="34" charset="0"/>
              </a:rPr>
              <a:t>Increased fluence </a:t>
            </a:r>
            <a:r>
              <a:rPr lang="en-GB" dirty="0">
                <a:latin typeface="Calibri" panose="020F0502020204030204" pitchFamily="34" charset="0"/>
                <a:cs typeface="Calibri" panose="020F0502020204030204" pitchFamily="34" charset="0"/>
                <a:sym typeface="Wingdings" pitchFamily="2" charset="2"/>
              </a:rPr>
              <a:t> increased dissolution</a:t>
            </a:r>
            <a:endParaRPr lang="en-GB"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F7A2B92-704E-8867-0717-4DDA76E44969}"/>
                  </a:ext>
                </a:extLst>
              </p:cNvPr>
              <p:cNvSpPr txBox="1"/>
              <p:nvPr/>
            </p:nvSpPr>
            <p:spPr>
              <a:xfrm>
                <a:off x="421295" y="3731657"/>
                <a:ext cx="9069086" cy="1569660"/>
              </a:xfrm>
              <a:prstGeom prst="rect">
                <a:avLst/>
              </a:prstGeom>
              <a:noFill/>
            </p:spPr>
            <p:txBody>
              <a:bodyPr wrap="none" rtlCol="0">
                <a:spAutoFit/>
              </a:bodyPr>
              <a:lstStyle/>
              <a:p>
                <a:pPr marL="342900" indent="-342900" algn="l">
                  <a:buFont typeface="Arial" panose="020B0604020202020204" pitchFamily="34" charset="0"/>
                  <a:buChar char="•"/>
                </a:pPr>
                <a:r>
                  <a:rPr lang="en-GB" dirty="0">
                    <a:latin typeface="Calibri" panose="020F0502020204030204" pitchFamily="34" charset="0"/>
                    <a:cs typeface="Calibri" panose="020F0502020204030204" pitchFamily="34" charset="0"/>
                  </a:rPr>
                  <a:t>Three temperature regimes:</a:t>
                </a:r>
              </a:p>
              <a:p>
                <a:pPr marL="800100" lvl="1" indent="-342900">
                  <a:buFont typeface="Arial" panose="020B0604020202020204" pitchFamily="34" charset="0"/>
                  <a:buChar char="•"/>
                </a:pPr>
                <a:r>
                  <a:rPr lang="en-GB" dirty="0">
                    <a:latin typeface="Calibri" panose="020F0502020204030204" pitchFamily="34" charset="0"/>
                    <a:cs typeface="Calibri" panose="020F0502020204030204" pitchFamily="34" charset="0"/>
                  </a:rPr>
                  <a:t>Very low temperatures (≈80 </a:t>
                </a:r>
                <a14:m>
                  <m:oMath xmlns:m="http://schemas.openxmlformats.org/officeDocument/2006/math">
                    <m:r>
                      <a:rPr lang="en-GB" i="1" smtClean="0">
                        <a:latin typeface="Cambria Math" panose="02040503050406030204" pitchFamily="18" charset="0"/>
                        <a:ea typeface="Cambria Math" panose="02040503050406030204" pitchFamily="18" charset="0"/>
                        <a:cs typeface="Arial Unicode MS" panose="020B0604020202020204" pitchFamily="34" charset="-128"/>
                      </a:rPr>
                      <m:t>°</m:t>
                    </m:r>
                  </m:oMath>
                </a14:m>
                <a:r>
                  <a:rPr lang="en-GB" dirty="0">
                    <a:latin typeface="Calibri" panose="020F0502020204030204" pitchFamily="34" charset="0"/>
                    <a:cs typeface="Calibri" panose="020F0502020204030204" pitchFamily="34" charset="0"/>
                  </a:rPr>
                  <a:t>C) </a:t>
                </a:r>
                <a:r>
                  <a:rPr lang="en-GB" dirty="0">
                    <a:latin typeface="Calibri" panose="020F0502020204030204" pitchFamily="34" charset="0"/>
                    <a:cs typeface="Calibri" panose="020F0502020204030204" pitchFamily="34" charset="0"/>
                    <a:sym typeface="Wingdings" pitchFamily="2" charset="2"/>
                  </a:rPr>
                  <a:t> limited dissolution</a:t>
                </a:r>
                <a:r>
                  <a:rPr lang="en-GB" baseline="30000" dirty="0">
                    <a:latin typeface="Calibri" panose="020F0502020204030204" pitchFamily="34" charset="0"/>
                    <a:cs typeface="Calibri" panose="020F0502020204030204" pitchFamily="34" charset="0"/>
                    <a:sym typeface="Wingdings" pitchFamily="2" charset="2"/>
                  </a:rPr>
                  <a:t>1</a:t>
                </a:r>
                <a:endParaRPr lang="en-GB" dirty="0">
                  <a:latin typeface="Calibri" panose="020F0502020204030204" pitchFamily="34" charset="0"/>
                  <a:cs typeface="Calibri" panose="020F0502020204030204" pitchFamily="34" charset="0"/>
                  <a:sym typeface="Wingdings" pitchFamily="2" charset="2"/>
                </a:endParaRPr>
              </a:p>
              <a:p>
                <a:pPr marL="800100" lvl="1" indent="-342900">
                  <a:buFont typeface="Arial" panose="020B0604020202020204" pitchFamily="34" charset="0"/>
                  <a:buChar char="•"/>
                </a:pPr>
                <a:r>
                  <a:rPr lang="en-GB" dirty="0">
                    <a:latin typeface="Calibri" panose="020F0502020204030204" pitchFamily="34" charset="0"/>
                    <a:cs typeface="Calibri" panose="020F0502020204030204" pitchFamily="34" charset="0"/>
                    <a:sym typeface="Wingdings" pitchFamily="2" charset="2"/>
                  </a:rPr>
                  <a:t>Mid-range temperatures (260–340 </a:t>
                </a:r>
                <a14:m>
                  <m:oMath xmlns:m="http://schemas.openxmlformats.org/officeDocument/2006/math">
                    <m:r>
                      <a:rPr lang="en-GB" i="1">
                        <a:latin typeface="Cambria Math" panose="02040503050406030204" pitchFamily="18" charset="0"/>
                        <a:ea typeface="Cambria Math" panose="02040503050406030204" pitchFamily="18" charset="0"/>
                        <a:cs typeface="Arial Unicode MS" panose="020B0604020202020204" pitchFamily="34" charset="-128"/>
                      </a:rPr>
                      <m:t>°</m:t>
                    </m:r>
                  </m:oMath>
                </a14:m>
                <a:r>
                  <a:rPr lang="en-GB" dirty="0">
                    <a:latin typeface="Calibri" panose="020F0502020204030204" pitchFamily="34" charset="0"/>
                    <a:cs typeface="Calibri" panose="020F0502020204030204" pitchFamily="34" charset="0"/>
                  </a:rPr>
                  <a:t>C) </a:t>
                </a:r>
                <a:r>
                  <a:rPr lang="en-GB" dirty="0">
                    <a:latin typeface="Calibri" panose="020F0502020204030204" pitchFamily="34" charset="0"/>
                    <a:cs typeface="Calibri" panose="020F0502020204030204" pitchFamily="34" charset="0"/>
                    <a:sym typeface="Wingdings" pitchFamily="2" charset="2"/>
                  </a:rPr>
                  <a:t> peak dissolution rate</a:t>
                </a:r>
                <a:r>
                  <a:rPr lang="en-GB" baseline="30000" dirty="0">
                    <a:latin typeface="Calibri" panose="020F0502020204030204" pitchFamily="34" charset="0"/>
                    <a:cs typeface="Calibri" panose="020F0502020204030204" pitchFamily="34" charset="0"/>
                    <a:sym typeface="Wingdings" pitchFamily="2" charset="2"/>
                  </a:rPr>
                  <a:t>2</a:t>
                </a:r>
                <a:r>
                  <a:rPr lang="en-GB" dirty="0">
                    <a:latin typeface="Calibri" panose="020F0502020204030204" pitchFamily="34" charset="0"/>
                    <a:cs typeface="Calibri" panose="020F0502020204030204" pitchFamily="34" charset="0"/>
                    <a:sym typeface="Wingdings" pitchFamily="2" charset="2"/>
                  </a:rPr>
                  <a:t> </a:t>
                </a:r>
              </a:p>
              <a:p>
                <a:pPr marL="800100" lvl="1" indent="-342900">
                  <a:buFont typeface="Arial" panose="020B0604020202020204" pitchFamily="34" charset="0"/>
                  <a:buChar char="•"/>
                </a:pPr>
                <a:r>
                  <a:rPr lang="en-GB" dirty="0">
                    <a:latin typeface="Calibri" panose="020F0502020204030204" pitchFamily="34" charset="0"/>
                    <a:cs typeface="Calibri" panose="020F0502020204030204" pitchFamily="34" charset="0"/>
                  </a:rPr>
                  <a:t>High temperatures (</a:t>
                </a:r>
                <a:r>
                  <a:rPr lang="en-GB" dirty="0">
                    <a:latin typeface="Calibri" panose="020F0502020204030204" pitchFamily="34" charset="0"/>
                    <a:cs typeface="Calibri" panose="020F0502020204030204" pitchFamily="34" charset="0"/>
                    <a:sym typeface="Wingdings" pitchFamily="2" charset="2"/>
                  </a:rPr>
                  <a:t>340+ </a:t>
                </a:r>
                <a14:m>
                  <m:oMath xmlns:m="http://schemas.openxmlformats.org/officeDocument/2006/math">
                    <m:r>
                      <a:rPr lang="en-GB" i="1">
                        <a:latin typeface="Cambria Math" panose="02040503050406030204" pitchFamily="18" charset="0"/>
                        <a:ea typeface="Cambria Math" panose="02040503050406030204" pitchFamily="18" charset="0"/>
                        <a:cs typeface="Arial Unicode MS" panose="020B0604020202020204" pitchFamily="34" charset="-128"/>
                      </a:rPr>
                      <m:t>°</m:t>
                    </m:r>
                  </m:oMath>
                </a14:m>
                <a:r>
                  <a:rPr lang="en-GB" dirty="0">
                    <a:latin typeface="Calibri" panose="020F0502020204030204" pitchFamily="34" charset="0"/>
                    <a:cs typeface="Calibri" panose="020F0502020204030204" pitchFamily="34" charset="0"/>
                  </a:rPr>
                  <a:t>C) </a:t>
                </a:r>
                <a:r>
                  <a:rPr lang="en-GB" dirty="0">
                    <a:latin typeface="Calibri" panose="020F0502020204030204" pitchFamily="34" charset="0"/>
                    <a:cs typeface="Calibri" panose="020F0502020204030204" pitchFamily="34" charset="0"/>
                    <a:sym typeface="Wingdings" pitchFamily="2" charset="2"/>
                  </a:rPr>
                  <a:t> limited dissolution/SPP growth</a:t>
                </a:r>
                <a:r>
                  <a:rPr lang="en-GB" baseline="30000" dirty="0">
                    <a:latin typeface="Calibri" panose="020F0502020204030204" pitchFamily="34" charset="0"/>
                    <a:cs typeface="Calibri" panose="020F0502020204030204" pitchFamily="34" charset="0"/>
                    <a:sym typeface="Wingdings" pitchFamily="2" charset="2"/>
                  </a:rPr>
                  <a:t>3</a:t>
                </a:r>
                <a:endParaRPr lang="en-GB" dirty="0">
                  <a:latin typeface="Calibri" panose="020F0502020204030204" pitchFamily="34" charset="0"/>
                  <a:cs typeface="Calibri" panose="020F0502020204030204" pitchFamily="34" charset="0"/>
                </a:endParaRPr>
              </a:p>
            </p:txBody>
          </p:sp>
        </mc:Choice>
        <mc:Fallback xmlns="">
          <p:sp>
            <p:nvSpPr>
              <p:cNvPr id="14" name="TextBox 13">
                <a:extLst>
                  <a:ext uri="{FF2B5EF4-FFF2-40B4-BE49-F238E27FC236}">
                    <a16:creationId xmlns:a16="http://schemas.microsoft.com/office/drawing/2014/main" id="{FF7A2B92-704E-8867-0717-4DDA76E44969}"/>
                  </a:ext>
                </a:extLst>
              </p:cNvPr>
              <p:cNvSpPr txBox="1">
                <a:spLocks noRot="1" noChangeAspect="1" noMove="1" noResize="1" noEditPoints="1" noAdjustHandles="1" noChangeArrowheads="1" noChangeShapeType="1" noTextEdit="1"/>
              </p:cNvSpPr>
              <p:nvPr/>
            </p:nvSpPr>
            <p:spPr>
              <a:xfrm>
                <a:off x="421295" y="3731657"/>
                <a:ext cx="9069086" cy="1569660"/>
              </a:xfrm>
              <a:prstGeom prst="rect">
                <a:avLst/>
              </a:prstGeom>
              <a:blipFill>
                <a:blip r:embed="rId2"/>
                <a:stretch>
                  <a:fillRect l="-979" t="-3200" b="-8000"/>
                </a:stretch>
              </a:blipFill>
            </p:spPr>
            <p:txBody>
              <a:bodyPr/>
              <a:lstStyle/>
              <a:p>
                <a:r>
                  <a:rPr lang="en-GB">
                    <a:noFill/>
                  </a:rPr>
                  <a:t> </a:t>
                </a:r>
              </a:p>
            </p:txBody>
          </p:sp>
        </mc:Fallback>
      </mc:AlternateContent>
      <p:sp>
        <p:nvSpPr>
          <p:cNvPr id="15" name="TextBox 14">
            <a:extLst>
              <a:ext uri="{FF2B5EF4-FFF2-40B4-BE49-F238E27FC236}">
                <a16:creationId xmlns:a16="http://schemas.microsoft.com/office/drawing/2014/main" id="{D822E8AB-3EFB-4C76-1E53-40C63B600738}"/>
              </a:ext>
            </a:extLst>
          </p:cNvPr>
          <p:cNvSpPr txBox="1"/>
          <p:nvPr/>
        </p:nvSpPr>
        <p:spPr>
          <a:xfrm>
            <a:off x="190874" y="5843642"/>
            <a:ext cx="11868369" cy="577081"/>
          </a:xfrm>
          <a:prstGeom prst="rect">
            <a:avLst/>
          </a:prstGeom>
          <a:noFill/>
        </p:spPr>
        <p:txBody>
          <a:bodyPr wrap="square" rtlCol="0">
            <a:spAutoFit/>
          </a:bodyPr>
          <a:lstStyle/>
          <a:p>
            <a:r>
              <a:rPr lang="en-GB" sz="1050" dirty="0">
                <a:solidFill>
                  <a:schemeClr val="bg1">
                    <a:lumMod val="75000"/>
                  </a:schemeClr>
                </a:solidFill>
                <a:effectLst/>
                <a:latin typeface="Calibri" panose="020F0502020204030204" pitchFamily="34" charset="0"/>
                <a:cs typeface="Calibri" panose="020F0502020204030204" pitchFamily="34" charset="0"/>
              </a:rPr>
              <a:t>1. M. Griffiths, R. W. Gilbert, and G. J. C. Carpenter, Phase instability, decomposition and redistribution of intermetallic precipitates in Zircaloy-2 and -4 during neutron irradiation, </a:t>
            </a:r>
            <a:r>
              <a:rPr lang="en-GB" sz="1050" i="1" dirty="0">
                <a:solidFill>
                  <a:schemeClr val="bg1">
                    <a:lumMod val="75000"/>
                  </a:schemeClr>
                </a:solidFill>
                <a:effectLst/>
                <a:latin typeface="Calibri" panose="020F0502020204030204" pitchFamily="34" charset="0"/>
                <a:cs typeface="Calibri" panose="020F0502020204030204" pitchFamily="34" charset="0"/>
              </a:rPr>
              <a:t>J. </a:t>
            </a:r>
            <a:r>
              <a:rPr lang="en-GB" sz="1050" i="1" dirty="0" err="1">
                <a:solidFill>
                  <a:schemeClr val="bg1">
                    <a:lumMod val="75000"/>
                  </a:schemeClr>
                </a:solidFill>
                <a:effectLst/>
                <a:latin typeface="Calibri" panose="020F0502020204030204" pitchFamily="34" charset="0"/>
                <a:cs typeface="Calibri" panose="020F0502020204030204" pitchFamily="34" charset="0"/>
              </a:rPr>
              <a:t>Nuc</a:t>
            </a:r>
            <a:r>
              <a:rPr lang="en-GB" sz="1050" i="1" dirty="0">
                <a:solidFill>
                  <a:schemeClr val="bg1">
                    <a:lumMod val="75000"/>
                  </a:schemeClr>
                </a:solidFill>
                <a:effectLst/>
                <a:latin typeface="Calibri" panose="020F0502020204030204" pitchFamily="34" charset="0"/>
                <a:cs typeface="Calibri" panose="020F0502020204030204" pitchFamily="34" charset="0"/>
              </a:rPr>
              <a:t>. Mat.</a:t>
            </a:r>
            <a:r>
              <a:rPr lang="en-GB" sz="1050" dirty="0">
                <a:solidFill>
                  <a:schemeClr val="bg1">
                    <a:lumMod val="75000"/>
                  </a:schemeClr>
                </a:solidFill>
                <a:effectLst/>
                <a:latin typeface="Calibri" panose="020F0502020204030204" pitchFamily="34" charset="0"/>
                <a:cs typeface="Calibri" panose="020F0502020204030204" pitchFamily="34" charset="0"/>
              </a:rPr>
              <a:t> 150, no. 1, 1987, 53–66.</a:t>
            </a:r>
            <a:endParaRPr lang="en-GB" sz="1050" dirty="0">
              <a:solidFill>
                <a:schemeClr val="bg1">
                  <a:lumMod val="75000"/>
                </a:schemeClr>
              </a:solidFill>
              <a:latin typeface="Calibri" panose="020F0502020204030204" pitchFamily="34" charset="0"/>
              <a:cs typeface="Calibri" panose="020F0502020204030204" pitchFamily="34" charset="0"/>
            </a:endParaRPr>
          </a:p>
          <a:p>
            <a:r>
              <a:rPr lang="en-GB" sz="1050" dirty="0">
                <a:solidFill>
                  <a:schemeClr val="bg1">
                    <a:lumMod val="75000"/>
                  </a:schemeClr>
                </a:solidFill>
                <a:latin typeface="Calibri" panose="020F0502020204030204" pitchFamily="34" charset="0"/>
                <a:cs typeface="Calibri" panose="020F0502020204030204" pitchFamily="34" charset="0"/>
              </a:rPr>
              <a:t>2.</a:t>
            </a:r>
            <a:r>
              <a:rPr lang="en-GB" sz="1050" dirty="0">
                <a:solidFill>
                  <a:schemeClr val="bg1">
                    <a:lumMod val="75000"/>
                  </a:schemeClr>
                </a:solidFill>
                <a:effectLst/>
                <a:latin typeface="Calibri" panose="020F0502020204030204" pitchFamily="34" charset="0"/>
                <a:cs typeface="Calibri" panose="020F0502020204030204" pitchFamily="34" charset="0"/>
              </a:rPr>
              <a:t> R. Bajaj, B. F. </a:t>
            </a:r>
            <a:r>
              <a:rPr lang="en-GB" sz="1050" dirty="0" err="1">
                <a:solidFill>
                  <a:schemeClr val="bg1">
                    <a:lumMod val="75000"/>
                  </a:schemeClr>
                </a:solidFill>
                <a:effectLst/>
                <a:latin typeface="Calibri" panose="020F0502020204030204" pitchFamily="34" charset="0"/>
                <a:cs typeface="Calibri" panose="020F0502020204030204" pitchFamily="34" charset="0"/>
              </a:rPr>
              <a:t>Kammenzind</a:t>
            </a:r>
            <a:r>
              <a:rPr lang="en-GB" sz="1050" dirty="0">
                <a:solidFill>
                  <a:schemeClr val="bg1">
                    <a:lumMod val="75000"/>
                  </a:schemeClr>
                </a:solidFill>
                <a:effectLst/>
                <a:latin typeface="Calibri" panose="020F0502020204030204" pitchFamily="34" charset="0"/>
                <a:cs typeface="Calibri" panose="020F0502020204030204" pitchFamily="34" charset="0"/>
              </a:rPr>
              <a:t>, and D. M. Farkas, Effects of neutron irradiation on the microstructure of alpha-annealed Zircaloy-4, in </a:t>
            </a:r>
            <a:r>
              <a:rPr lang="en-GB" sz="1050" i="1" dirty="0">
                <a:solidFill>
                  <a:schemeClr val="bg1">
                    <a:lumMod val="75000"/>
                  </a:schemeClr>
                </a:solidFill>
                <a:effectLst/>
                <a:latin typeface="Calibri" panose="020F0502020204030204" pitchFamily="34" charset="0"/>
                <a:cs typeface="Calibri" panose="020F0502020204030204" pitchFamily="34" charset="0"/>
              </a:rPr>
              <a:t>ZITNI: Thirteenth Int. Sym.</a:t>
            </a:r>
            <a:r>
              <a:rPr lang="en-GB" sz="1050" dirty="0">
                <a:solidFill>
                  <a:schemeClr val="bg1">
                    <a:lumMod val="75000"/>
                  </a:schemeClr>
                </a:solidFill>
                <a:effectLst/>
                <a:latin typeface="Calibri" panose="020F0502020204030204" pitchFamily="34" charset="0"/>
                <a:cs typeface="Calibri" panose="020F0502020204030204" pitchFamily="34" charset="0"/>
              </a:rPr>
              <a:t>, 2002, 400–425.</a:t>
            </a:r>
            <a:endParaRPr lang="en-GB" sz="1050" dirty="0">
              <a:solidFill>
                <a:schemeClr val="bg1">
                  <a:lumMod val="75000"/>
                </a:schemeClr>
              </a:solidFill>
              <a:latin typeface="Calibri" panose="020F0502020204030204" pitchFamily="34" charset="0"/>
              <a:cs typeface="Calibri" panose="020F0502020204030204" pitchFamily="34" charset="0"/>
            </a:endParaRPr>
          </a:p>
          <a:p>
            <a:r>
              <a:rPr lang="en-GB" sz="1050" dirty="0">
                <a:solidFill>
                  <a:schemeClr val="bg1">
                    <a:lumMod val="75000"/>
                  </a:schemeClr>
                </a:solidFill>
                <a:latin typeface="Calibri" panose="020F0502020204030204" pitchFamily="34" charset="0"/>
                <a:cs typeface="Calibri" panose="020F0502020204030204" pitchFamily="34" charset="0"/>
              </a:rPr>
              <a:t>3. </a:t>
            </a:r>
            <a:r>
              <a:rPr lang="en-GB" sz="1050" dirty="0">
                <a:solidFill>
                  <a:schemeClr val="bg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F. Garzarolli, P. </a:t>
            </a:r>
            <a:r>
              <a:rPr lang="en-GB" sz="1050" dirty="0" err="1">
                <a:solidFill>
                  <a:schemeClr val="bg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Dewes</a:t>
            </a:r>
            <a:r>
              <a:rPr lang="en-GB" sz="1050" dirty="0">
                <a:solidFill>
                  <a:schemeClr val="bg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G. </a:t>
            </a:r>
            <a:r>
              <a:rPr lang="en-GB" sz="1050" dirty="0" err="1">
                <a:solidFill>
                  <a:schemeClr val="bg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Maussner</a:t>
            </a:r>
            <a:r>
              <a:rPr lang="en-GB" sz="1050" dirty="0">
                <a:solidFill>
                  <a:schemeClr val="bg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and H. H. Basso, Effects of High Neutron Fluences on Microstructure and Growth of Zircaloy-4, in </a:t>
            </a:r>
            <a:r>
              <a:rPr lang="en-GB" sz="1050" i="1" dirty="0">
                <a:solidFill>
                  <a:schemeClr val="bg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ZITNI: Eighth Int. Sym.</a:t>
            </a:r>
            <a:r>
              <a:rPr lang="en-GB" sz="1050" dirty="0">
                <a:solidFill>
                  <a:schemeClr val="bg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1989, 641–657, </a:t>
            </a:r>
            <a:endParaRPr lang="en-GB"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745750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06974-8DC3-E83F-7DD8-94A43196AB56}"/>
              </a:ext>
            </a:extLst>
          </p:cNvPr>
          <p:cNvSpPr>
            <a:spLocks noGrp="1"/>
          </p:cNvSpPr>
          <p:nvPr>
            <p:ph type="title"/>
          </p:nvPr>
        </p:nvSpPr>
        <p:spPr/>
        <p:txBody>
          <a:bodyPr/>
          <a:lstStyle/>
          <a:p>
            <a:r>
              <a:rPr lang="en-GB" sz="4000" dirty="0"/>
              <a:t>Nelson-Hudson-Mazey (NHM) model</a:t>
            </a:r>
          </a:p>
        </p:txBody>
      </p:sp>
      <p:sp>
        <p:nvSpPr>
          <p:cNvPr id="4" name="Slide Number Placeholder 3">
            <a:extLst>
              <a:ext uri="{FF2B5EF4-FFF2-40B4-BE49-F238E27FC236}">
                <a16:creationId xmlns:a16="http://schemas.microsoft.com/office/drawing/2014/main" id="{0AD08D1D-1DE3-8C03-3707-A2A74DE49812}"/>
              </a:ext>
            </a:extLst>
          </p:cNvPr>
          <p:cNvSpPr>
            <a:spLocks noGrp="1"/>
          </p:cNvSpPr>
          <p:nvPr>
            <p:ph type="sldNum" sz="quarter" idx="12"/>
          </p:nvPr>
        </p:nvSpPr>
        <p:spPr/>
        <p:txBody>
          <a:bodyPr/>
          <a:lstStyle/>
          <a:p>
            <a:fld id="{7F4CE52D-919B-4531-AAF2-FDD7B1D762FA}" type="slidenum">
              <a:rPr lang="en-US" smtClean="0"/>
              <a:pPr/>
              <a:t>25</a:t>
            </a:fld>
            <a:endParaRPr lang="en-US"/>
          </a:p>
        </p:txBody>
      </p:sp>
      <p:pic>
        <p:nvPicPr>
          <p:cNvPr id="5" name="Picture 4">
            <a:extLst>
              <a:ext uri="{FF2B5EF4-FFF2-40B4-BE49-F238E27FC236}">
                <a16:creationId xmlns:a16="http://schemas.microsoft.com/office/drawing/2014/main" id="{B7629B25-1A3C-6A12-D916-C80259D1044A}"/>
              </a:ext>
            </a:extLst>
          </p:cNvPr>
          <p:cNvPicPr>
            <a:picLocks noChangeAspect="1"/>
          </p:cNvPicPr>
          <p:nvPr/>
        </p:nvPicPr>
        <p:blipFill>
          <a:blip r:embed="rId2"/>
          <a:stretch>
            <a:fillRect/>
          </a:stretch>
        </p:blipFill>
        <p:spPr>
          <a:xfrm>
            <a:off x="802990" y="1772816"/>
            <a:ext cx="2952750" cy="914400"/>
          </a:xfrm>
          <a:prstGeom prst="rect">
            <a:avLst/>
          </a:prstGeom>
        </p:spPr>
      </p:pic>
      <p:sp>
        <p:nvSpPr>
          <p:cNvPr id="6" name="TextBox 5">
            <a:extLst>
              <a:ext uri="{FF2B5EF4-FFF2-40B4-BE49-F238E27FC236}">
                <a16:creationId xmlns:a16="http://schemas.microsoft.com/office/drawing/2014/main" id="{847F574A-01F5-BE08-7742-75C5B67AB387}"/>
              </a:ext>
            </a:extLst>
          </p:cNvPr>
          <p:cNvSpPr txBox="1"/>
          <p:nvPr/>
        </p:nvSpPr>
        <p:spPr>
          <a:xfrm>
            <a:off x="479165" y="1177138"/>
            <a:ext cx="1800200" cy="461665"/>
          </a:xfrm>
          <a:prstGeom prst="rect">
            <a:avLst/>
          </a:prstGeom>
          <a:noFill/>
        </p:spPr>
        <p:txBody>
          <a:bodyPr wrap="square" rtlCol="0">
            <a:spAutoFit/>
          </a:bodyPr>
          <a:lstStyle/>
          <a:p>
            <a:pPr algn="l"/>
            <a:r>
              <a:rPr lang="en-GB" sz="1200" dirty="0">
                <a:latin typeface="Calibri" panose="020F0502020204030204" pitchFamily="34" charset="0"/>
                <a:cs typeface="Calibri" panose="020F0502020204030204" pitchFamily="34" charset="0"/>
              </a:rPr>
              <a:t>Dissolution caused by ballistic sputtering</a:t>
            </a:r>
          </a:p>
        </p:txBody>
      </p:sp>
      <p:sp>
        <p:nvSpPr>
          <p:cNvPr id="7" name="TextBox 6">
            <a:extLst>
              <a:ext uri="{FF2B5EF4-FFF2-40B4-BE49-F238E27FC236}">
                <a16:creationId xmlns:a16="http://schemas.microsoft.com/office/drawing/2014/main" id="{F1046A52-CFED-E066-1372-462D0CE7F799}"/>
              </a:ext>
            </a:extLst>
          </p:cNvPr>
          <p:cNvSpPr txBox="1"/>
          <p:nvPr/>
        </p:nvSpPr>
        <p:spPr>
          <a:xfrm>
            <a:off x="2567608" y="3127133"/>
            <a:ext cx="1944216" cy="276999"/>
          </a:xfrm>
          <a:prstGeom prst="rect">
            <a:avLst/>
          </a:prstGeom>
          <a:noFill/>
        </p:spPr>
        <p:txBody>
          <a:bodyPr wrap="square" rtlCol="0">
            <a:spAutoFit/>
          </a:bodyPr>
          <a:lstStyle/>
          <a:p>
            <a:pPr algn="l"/>
            <a:r>
              <a:rPr lang="en-GB" sz="1200" b="1" u="sng" dirty="0">
                <a:solidFill>
                  <a:srgbClr val="C00000"/>
                </a:solidFill>
                <a:latin typeface="Calibri" panose="020F0502020204030204" pitchFamily="34" charset="0"/>
                <a:cs typeface="Calibri" panose="020F0502020204030204" pitchFamily="34" charset="0"/>
              </a:rPr>
              <a:t>Diffusion-controlled</a:t>
            </a:r>
            <a:r>
              <a:rPr lang="en-GB" sz="1200" b="1" dirty="0">
                <a:solidFill>
                  <a:srgbClr val="C00000"/>
                </a:solidFill>
                <a:latin typeface="Calibri" panose="020F0502020204030204" pitchFamily="34" charset="0"/>
                <a:cs typeface="Calibri" panose="020F0502020204030204" pitchFamily="34" charset="0"/>
              </a:rPr>
              <a:t> </a:t>
            </a:r>
            <a:r>
              <a:rPr lang="en-GB" sz="1200" dirty="0">
                <a:latin typeface="Calibri" panose="020F0502020204030204" pitchFamily="34" charset="0"/>
                <a:cs typeface="Calibri" panose="020F0502020204030204" pitchFamily="34" charset="0"/>
              </a:rPr>
              <a:t>growth</a:t>
            </a:r>
          </a:p>
        </p:txBody>
      </p:sp>
      <p:cxnSp>
        <p:nvCxnSpPr>
          <p:cNvPr id="8" name="Curved Connector 7">
            <a:extLst>
              <a:ext uri="{FF2B5EF4-FFF2-40B4-BE49-F238E27FC236}">
                <a16:creationId xmlns:a16="http://schemas.microsoft.com/office/drawing/2014/main" id="{B6C56AA3-9B4F-1E46-9DA6-EC92689195F6}"/>
              </a:ext>
            </a:extLst>
          </p:cNvPr>
          <p:cNvCxnSpPr/>
          <p:nvPr/>
        </p:nvCxnSpPr>
        <p:spPr>
          <a:xfrm rot="16200000" flipH="1">
            <a:off x="1504239" y="1327574"/>
            <a:ext cx="253897" cy="792299"/>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urved Connector 8">
            <a:extLst>
              <a:ext uri="{FF2B5EF4-FFF2-40B4-BE49-F238E27FC236}">
                <a16:creationId xmlns:a16="http://schemas.microsoft.com/office/drawing/2014/main" id="{40FD94C2-8673-59CE-B1B1-78CD7E393FD0}"/>
              </a:ext>
            </a:extLst>
          </p:cNvPr>
          <p:cNvCxnSpPr/>
          <p:nvPr/>
        </p:nvCxnSpPr>
        <p:spPr>
          <a:xfrm rot="16200000" flipV="1">
            <a:off x="3071875" y="2694874"/>
            <a:ext cx="504056" cy="360462"/>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1E626B7E-7E23-D856-D106-85EF63BBD72B}"/>
              </a:ext>
            </a:extLst>
          </p:cNvPr>
          <p:cNvPicPr>
            <a:picLocks noChangeAspect="1"/>
          </p:cNvPicPr>
          <p:nvPr/>
        </p:nvPicPr>
        <p:blipFill>
          <a:blip r:embed="rId3"/>
          <a:stretch>
            <a:fillRect/>
          </a:stretch>
        </p:blipFill>
        <p:spPr>
          <a:xfrm>
            <a:off x="4896234" y="1746199"/>
            <a:ext cx="6905625" cy="3695700"/>
          </a:xfrm>
          <a:prstGeom prst="rect">
            <a:avLst/>
          </a:prstGeom>
        </p:spPr>
      </p:pic>
      <p:sp>
        <p:nvSpPr>
          <p:cNvPr id="11" name="TextBox 10">
            <a:extLst>
              <a:ext uri="{FF2B5EF4-FFF2-40B4-BE49-F238E27FC236}">
                <a16:creationId xmlns:a16="http://schemas.microsoft.com/office/drawing/2014/main" id="{E958B88F-A0DC-960D-C3B7-71630C49F935}"/>
              </a:ext>
            </a:extLst>
          </p:cNvPr>
          <p:cNvSpPr txBox="1"/>
          <p:nvPr/>
        </p:nvSpPr>
        <p:spPr>
          <a:xfrm>
            <a:off x="354546" y="4352300"/>
            <a:ext cx="5088198" cy="1692771"/>
          </a:xfrm>
          <a:prstGeom prst="rect">
            <a:avLst/>
          </a:prstGeom>
          <a:noFill/>
        </p:spPr>
        <p:txBody>
          <a:bodyPr wrap="square" rtlCol="0">
            <a:spAutoFit/>
          </a:bodyPr>
          <a:lstStyle/>
          <a:p>
            <a:pPr algn="l"/>
            <a:r>
              <a:rPr lang="en-GB" b="1" u="sng" dirty="0">
                <a:latin typeface="Calibri" panose="020F0502020204030204" pitchFamily="34" charset="0"/>
                <a:cs typeface="Calibri" panose="020F0502020204030204" pitchFamily="34" charset="0"/>
              </a:rPr>
              <a:t>Predictions:</a:t>
            </a:r>
          </a:p>
          <a:p>
            <a:pPr marL="342900" indent="-342900" algn="l">
              <a:buFont typeface="Wingdings" pitchFamily="2" charset="2"/>
              <a:buChar char="Ø"/>
            </a:pPr>
            <a:r>
              <a:rPr lang="en-GB" sz="2000" dirty="0">
                <a:latin typeface="Calibri" panose="020F0502020204030204" pitchFamily="34" charset="0"/>
                <a:cs typeface="Calibri" panose="020F0502020204030204" pitchFamily="34" charset="0"/>
              </a:rPr>
              <a:t>Inverse Ostwald Ripening</a:t>
            </a:r>
          </a:p>
          <a:p>
            <a:pPr marL="342900" indent="-342900" algn="l">
              <a:buFont typeface="Wingdings" pitchFamily="2" charset="2"/>
              <a:buChar char="Ø"/>
            </a:pPr>
            <a:r>
              <a:rPr lang="en-GB" sz="2000" dirty="0">
                <a:latin typeface="Calibri" panose="020F0502020204030204" pitchFamily="34" charset="0"/>
                <a:cs typeface="Calibri" panose="020F0502020204030204" pitchFamily="34" charset="0"/>
              </a:rPr>
              <a:t>Precipitates converge to an equilibrium size</a:t>
            </a:r>
          </a:p>
          <a:p>
            <a:pPr marL="342900" indent="-342900" algn="l">
              <a:buFont typeface="Wingdings" pitchFamily="2" charset="2"/>
              <a:buChar char="Ø"/>
            </a:pPr>
            <a:r>
              <a:rPr lang="en-GB" sz="2000" dirty="0">
                <a:latin typeface="Calibri" panose="020F0502020204030204" pitchFamily="34" charset="0"/>
                <a:cs typeface="Calibri" panose="020F0502020204030204" pitchFamily="34" charset="0"/>
              </a:rPr>
              <a:t>Reducing temperature </a:t>
            </a:r>
            <a:r>
              <a:rPr lang="en-GB" sz="2000" dirty="0">
                <a:latin typeface="Calibri" panose="020F0502020204030204" pitchFamily="34" charset="0"/>
                <a:cs typeface="Calibri" panose="020F0502020204030204" pitchFamily="34" charset="0"/>
                <a:sym typeface="Wingdings" pitchFamily="2" charset="2"/>
              </a:rPr>
              <a:t> reduced diffusivity  adjusts equilibrium size</a:t>
            </a:r>
            <a:endParaRPr lang="en-GB" sz="2000" dirty="0">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A469EE89-3749-3911-2575-F8F62E75864E}"/>
              </a:ext>
            </a:extLst>
          </p:cNvPr>
          <p:cNvSpPr txBox="1"/>
          <p:nvPr/>
        </p:nvSpPr>
        <p:spPr>
          <a:xfrm>
            <a:off x="4896234" y="6125474"/>
            <a:ext cx="7364517" cy="215444"/>
          </a:xfrm>
          <a:prstGeom prst="rect">
            <a:avLst/>
          </a:prstGeom>
          <a:noFill/>
        </p:spPr>
        <p:txBody>
          <a:bodyPr wrap="none" rtlCol="0">
            <a:spAutoFit/>
          </a:bodyPr>
          <a:lstStyle/>
          <a:p>
            <a:r>
              <a:rPr lang="en-GB" sz="800" dirty="0">
                <a:solidFill>
                  <a:schemeClr val="bg1">
                    <a:lumMod val="65000"/>
                  </a:schemeClr>
                </a:solidFill>
                <a:effectLst/>
              </a:rPr>
              <a:t>R. S. Nelson, J. A. Hudson, and D. J. Mazey, “The stability of precipitates in an irradiation environment,” </a:t>
            </a:r>
            <a:r>
              <a:rPr lang="en-GB" sz="800" i="1" dirty="0">
                <a:solidFill>
                  <a:schemeClr val="bg1">
                    <a:lumMod val="65000"/>
                  </a:schemeClr>
                </a:solidFill>
                <a:effectLst/>
              </a:rPr>
              <a:t>Journal of Nuclear Materials</a:t>
            </a:r>
            <a:r>
              <a:rPr lang="en-GB" sz="800" dirty="0">
                <a:solidFill>
                  <a:schemeClr val="bg1">
                    <a:lumMod val="65000"/>
                  </a:schemeClr>
                </a:solidFill>
                <a:effectLst/>
              </a:rPr>
              <a:t> 44, no. 3 (September 1972): 318–330. </a:t>
            </a:r>
          </a:p>
        </p:txBody>
      </p:sp>
      <p:sp>
        <p:nvSpPr>
          <p:cNvPr id="3" name="Rectangle 2">
            <a:extLst>
              <a:ext uri="{FF2B5EF4-FFF2-40B4-BE49-F238E27FC236}">
                <a16:creationId xmlns:a16="http://schemas.microsoft.com/office/drawing/2014/main" id="{475DC95A-6DD8-730B-7E1C-94F7ECFEA719}"/>
              </a:ext>
            </a:extLst>
          </p:cNvPr>
          <p:cNvSpPr/>
          <p:nvPr/>
        </p:nvSpPr>
        <p:spPr>
          <a:xfrm>
            <a:off x="1055440" y="877354"/>
            <a:ext cx="10081120" cy="5294031"/>
          </a:xfrm>
          <a:prstGeom prst="rect">
            <a:avLst/>
          </a:prstGeom>
          <a:solidFill>
            <a:schemeClr val="accent2">
              <a:lumMod val="75000"/>
            </a:schemeClr>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3200" b="1" dirty="0"/>
              <a:t>Unable to correctly predict trends:</a:t>
            </a:r>
          </a:p>
          <a:p>
            <a:pPr algn="ctr"/>
            <a:endParaRPr lang="en-GB" sz="3200" b="1" dirty="0"/>
          </a:p>
          <a:p>
            <a:pPr marL="457200" indent="-457200" algn="ctr">
              <a:buFont typeface="Wingdings" pitchFamily="2" charset="2"/>
              <a:buChar char="v"/>
            </a:pPr>
            <a:r>
              <a:rPr lang="en-GB" sz="3200" b="1" dirty="0"/>
              <a:t>Negligible variation in dissolution rate with temperature</a:t>
            </a:r>
          </a:p>
          <a:p>
            <a:pPr marL="457200" indent="-457200" algn="ctr">
              <a:buFont typeface="Wingdings" pitchFamily="2" charset="2"/>
              <a:buChar char="v"/>
            </a:pPr>
            <a:endParaRPr lang="en-GB" sz="3200" b="1" dirty="0"/>
          </a:p>
          <a:p>
            <a:pPr marL="457200" indent="-457200" algn="ctr">
              <a:buFont typeface="Wingdings" pitchFamily="2" charset="2"/>
              <a:buChar char="v"/>
            </a:pPr>
            <a:r>
              <a:rPr lang="en-GB" sz="3200" b="1" dirty="0"/>
              <a:t>Low temperatures:</a:t>
            </a:r>
            <a:r>
              <a:rPr lang="en-GB" sz="3200" b="1" dirty="0">
                <a:sym typeface="Wingdings" pitchFamily="2" charset="2"/>
              </a:rPr>
              <a:t> diffusion is limited  growth term is negligible  unrealistic rapid dissolution</a:t>
            </a:r>
          </a:p>
          <a:p>
            <a:pPr marL="457200" indent="-457200" algn="ctr">
              <a:buFont typeface="Wingdings" pitchFamily="2" charset="2"/>
              <a:buChar char="v"/>
            </a:pPr>
            <a:endParaRPr lang="en-GB" sz="3200" b="1" dirty="0">
              <a:sym typeface="Wingdings" pitchFamily="2" charset="2"/>
            </a:endParaRPr>
          </a:p>
          <a:p>
            <a:pPr marL="457200" indent="-457200" algn="ctr">
              <a:buFont typeface="Wingdings" pitchFamily="2" charset="2"/>
              <a:buChar char="v"/>
            </a:pPr>
            <a:r>
              <a:rPr lang="en-GB" sz="3200" b="1" dirty="0"/>
              <a:t>High fluxes</a:t>
            </a:r>
            <a:r>
              <a:rPr lang="en-GB" sz="3200" b="1" dirty="0">
                <a:sym typeface="Wingdings" pitchFamily="2" charset="2"/>
              </a:rPr>
              <a:t>: ballistic dissolution term dominates  unrealistic rapid dissolution</a:t>
            </a:r>
            <a:endParaRPr lang="en-GB" sz="3200" b="1" dirty="0"/>
          </a:p>
        </p:txBody>
      </p:sp>
    </p:spTree>
    <p:extLst>
      <p:ext uri="{BB962C8B-B14F-4D97-AF65-F5344CB8AC3E}">
        <p14:creationId xmlns:p14="http://schemas.microsoft.com/office/powerpoint/2010/main" val="40241984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EE95-1E0D-9173-5D4C-C9C66D58FC96}"/>
              </a:ext>
            </a:extLst>
          </p:cNvPr>
          <p:cNvSpPr>
            <a:spLocks noGrp="1"/>
          </p:cNvSpPr>
          <p:nvPr>
            <p:ph type="title"/>
          </p:nvPr>
        </p:nvSpPr>
        <p:spPr/>
        <p:txBody>
          <a:bodyPr/>
          <a:lstStyle/>
          <a:p>
            <a:r>
              <a:rPr lang="en-GB" sz="4000" dirty="0"/>
              <a:t>Modified NHM Cellular (MNC) model</a:t>
            </a:r>
          </a:p>
        </p:txBody>
      </p:sp>
      <p:sp>
        <p:nvSpPr>
          <p:cNvPr id="3" name="Content Placeholder 2">
            <a:extLst>
              <a:ext uri="{FF2B5EF4-FFF2-40B4-BE49-F238E27FC236}">
                <a16:creationId xmlns:a16="http://schemas.microsoft.com/office/drawing/2014/main" id="{0C1C9C15-98C5-96CB-6EA0-6F87FF64D889}"/>
              </a:ext>
            </a:extLst>
          </p:cNvPr>
          <p:cNvSpPr>
            <a:spLocks noGrp="1"/>
          </p:cNvSpPr>
          <p:nvPr>
            <p:ph idx="1"/>
          </p:nvPr>
        </p:nvSpPr>
        <p:spPr>
          <a:xfrm>
            <a:off x="282608" y="867083"/>
            <a:ext cx="11669719" cy="1945037"/>
          </a:xfrm>
        </p:spPr>
        <p:txBody>
          <a:bodyPr/>
          <a:lstStyle/>
          <a:p>
            <a:pPr marL="0" indent="0">
              <a:buNone/>
            </a:pPr>
            <a:r>
              <a:rPr lang="en-GB" sz="2400" b="1" u="sng" dirty="0"/>
              <a:t>Key NHM assumptions:</a:t>
            </a:r>
          </a:p>
          <a:p>
            <a:pPr marL="0" indent="0">
              <a:buNone/>
            </a:pPr>
            <a:r>
              <a:rPr lang="en-GB" sz="2400" dirty="0"/>
              <a:t>1) Ballistically sputtered solute atoms are instantaneously relocated in the matrix to infinite distances</a:t>
            </a:r>
          </a:p>
          <a:p>
            <a:pPr marL="0" indent="0">
              <a:buNone/>
            </a:pPr>
            <a:r>
              <a:rPr lang="en-GB" sz="2400" dirty="0"/>
              <a:t>2) Recoil events do not transport solute atoms back to the SPP</a:t>
            </a:r>
          </a:p>
        </p:txBody>
      </p:sp>
      <p:sp>
        <p:nvSpPr>
          <p:cNvPr id="4" name="Slide Number Placeholder 3">
            <a:extLst>
              <a:ext uri="{FF2B5EF4-FFF2-40B4-BE49-F238E27FC236}">
                <a16:creationId xmlns:a16="http://schemas.microsoft.com/office/drawing/2014/main" id="{AC8229C6-E5E2-C842-3BD5-5149FFD7378B}"/>
              </a:ext>
            </a:extLst>
          </p:cNvPr>
          <p:cNvSpPr>
            <a:spLocks noGrp="1"/>
          </p:cNvSpPr>
          <p:nvPr>
            <p:ph type="sldNum" sz="quarter" idx="12"/>
          </p:nvPr>
        </p:nvSpPr>
        <p:spPr/>
        <p:txBody>
          <a:bodyPr/>
          <a:lstStyle/>
          <a:p>
            <a:fld id="{7F4CE52D-919B-4531-AAF2-FDD7B1D762FA}" type="slidenum">
              <a:rPr lang="en-US" smtClean="0"/>
              <a:pPr/>
              <a:t>26</a:t>
            </a:fld>
            <a:endParaRPr lang="en-US"/>
          </a:p>
        </p:txBody>
      </p:sp>
      <p:pic>
        <p:nvPicPr>
          <p:cNvPr id="8" name="Picture 7">
            <a:extLst>
              <a:ext uri="{FF2B5EF4-FFF2-40B4-BE49-F238E27FC236}">
                <a16:creationId xmlns:a16="http://schemas.microsoft.com/office/drawing/2014/main" id="{3199F4F7-549E-DF61-CA6A-37F1E86C12C5}"/>
              </a:ext>
            </a:extLst>
          </p:cNvPr>
          <p:cNvPicPr>
            <a:picLocks noChangeAspect="1"/>
          </p:cNvPicPr>
          <p:nvPr/>
        </p:nvPicPr>
        <p:blipFill>
          <a:blip r:embed="rId2"/>
          <a:stretch>
            <a:fillRect/>
          </a:stretch>
        </p:blipFill>
        <p:spPr>
          <a:xfrm>
            <a:off x="6591176" y="3377458"/>
            <a:ext cx="3402320" cy="2708189"/>
          </a:xfrm>
          <a:prstGeom prst="rect">
            <a:avLst/>
          </a:prstGeom>
        </p:spPr>
      </p:pic>
      <p:pic>
        <p:nvPicPr>
          <p:cNvPr id="9" name="Picture 8" descr="A close-up of a microscope&#10;&#10;AI-generated content may be incorrect.">
            <a:extLst>
              <a:ext uri="{FF2B5EF4-FFF2-40B4-BE49-F238E27FC236}">
                <a16:creationId xmlns:a16="http://schemas.microsoft.com/office/drawing/2014/main" id="{22406988-E8B4-B034-FF0F-7AC31ECC90D5}"/>
              </a:ext>
            </a:extLst>
          </p:cNvPr>
          <p:cNvPicPr>
            <a:picLocks noChangeAspect="1"/>
          </p:cNvPicPr>
          <p:nvPr/>
        </p:nvPicPr>
        <p:blipFill>
          <a:blip r:embed="rId3"/>
          <a:stretch>
            <a:fillRect/>
          </a:stretch>
        </p:blipFill>
        <p:spPr>
          <a:xfrm>
            <a:off x="710148" y="3429000"/>
            <a:ext cx="2698807" cy="2698807"/>
          </a:xfrm>
          <a:prstGeom prst="rect">
            <a:avLst/>
          </a:prstGeom>
        </p:spPr>
      </p:pic>
      <p:pic>
        <p:nvPicPr>
          <p:cNvPr id="11" name="Picture 10" descr="A red background with a yellow arrow&#10;&#10;AI-generated content may be incorrect.">
            <a:extLst>
              <a:ext uri="{FF2B5EF4-FFF2-40B4-BE49-F238E27FC236}">
                <a16:creationId xmlns:a16="http://schemas.microsoft.com/office/drawing/2014/main" id="{96CCC952-255B-1588-D45C-6FDE93A64172}"/>
              </a:ext>
            </a:extLst>
          </p:cNvPr>
          <p:cNvPicPr>
            <a:picLocks noChangeAspect="1"/>
          </p:cNvPicPr>
          <p:nvPr/>
        </p:nvPicPr>
        <p:blipFill>
          <a:blip r:embed="rId4"/>
          <a:stretch>
            <a:fillRect/>
          </a:stretch>
        </p:blipFill>
        <p:spPr>
          <a:xfrm>
            <a:off x="3719417" y="3428999"/>
            <a:ext cx="2698807" cy="2698807"/>
          </a:xfrm>
          <a:prstGeom prst="rect">
            <a:avLst/>
          </a:prstGeom>
        </p:spPr>
      </p:pic>
      <p:grpSp>
        <p:nvGrpSpPr>
          <p:cNvPr id="24" name="Group 23">
            <a:extLst>
              <a:ext uri="{FF2B5EF4-FFF2-40B4-BE49-F238E27FC236}">
                <a16:creationId xmlns:a16="http://schemas.microsoft.com/office/drawing/2014/main" id="{68B30735-4004-461F-8873-C40F7330A179}"/>
              </a:ext>
            </a:extLst>
          </p:cNvPr>
          <p:cNvGrpSpPr/>
          <p:nvPr/>
        </p:nvGrpSpPr>
        <p:grpSpPr>
          <a:xfrm>
            <a:off x="8709425" y="3041784"/>
            <a:ext cx="3267343" cy="1538584"/>
            <a:chOff x="8979358" y="3088352"/>
            <a:chExt cx="3267343" cy="1538584"/>
          </a:xfrm>
        </p:grpSpPr>
        <p:grpSp>
          <p:nvGrpSpPr>
            <p:cNvPr id="18" name="Group 17">
              <a:extLst>
                <a:ext uri="{FF2B5EF4-FFF2-40B4-BE49-F238E27FC236}">
                  <a16:creationId xmlns:a16="http://schemas.microsoft.com/office/drawing/2014/main" id="{E844BFAF-5FCC-DC9E-5DAC-3B071F7E4702}"/>
                </a:ext>
              </a:extLst>
            </p:cNvPr>
            <p:cNvGrpSpPr/>
            <p:nvPr/>
          </p:nvGrpSpPr>
          <p:grpSpPr>
            <a:xfrm>
              <a:off x="9712930" y="3088352"/>
              <a:ext cx="1800200" cy="461666"/>
              <a:chOff x="10072780" y="3377709"/>
              <a:chExt cx="1800200" cy="461666"/>
            </a:xfrm>
          </p:grpSpPr>
          <p:sp>
            <p:nvSpPr>
              <p:cNvPr id="14" name="TextBox 13">
                <a:extLst>
                  <a:ext uri="{FF2B5EF4-FFF2-40B4-BE49-F238E27FC236}">
                    <a16:creationId xmlns:a16="http://schemas.microsoft.com/office/drawing/2014/main" id="{D6C84544-1C26-2FC6-B844-57F2E7F8E713}"/>
                  </a:ext>
                </a:extLst>
              </p:cNvPr>
              <p:cNvSpPr txBox="1"/>
              <p:nvPr/>
            </p:nvSpPr>
            <p:spPr>
              <a:xfrm>
                <a:off x="10072780" y="3377710"/>
                <a:ext cx="18002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Calibri" panose="020F0502020204030204" pitchFamily="34" charset="0"/>
                    <a:cs typeface="Calibri" panose="020F0502020204030204" pitchFamily="34" charset="0"/>
                  </a:rPr>
                  <a:t>320 ± 10 °</a:t>
                </a:r>
              </a:p>
            </p:txBody>
          </p:sp>
          <p:sp>
            <p:nvSpPr>
              <p:cNvPr id="17" name="TextBox 16">
                <a:extLst>
                  <a:ext uri="{FF2B5EF4-FFF2-40B4-BE49-F238E27FC236}">
                    <a16:creationId xmlns:a16="http://schemas.microsoft.com/office/drawing/2014/main" id="{9D8F6071-15C0-A0C7-F7D4-CAEE5919805B}"/>
                  </a:ext>
                </a:extLst>
              </p:cNvPr>
              <p:cNvSpPr txBox="1"/>
              <p:nvPr/>
            </p:nvSpPr>
            <p:spPr>
              <a:xfrm>
                <a:off x="11461724" y="3377709"/>
                <a:ext cx="348172" cy="461665"/>
              </a:xfrm>
              <a:prstGeom prst="rect">
                <a:avLst/>
              </a:prstGeom>
              <a:noFill/>
            </p:spPr>
            <p:txBody>
              <a:bodyPr wrap="none" rtlCol="0">
                <a:spAutoFit/>
              </a:bodyPr>
              <a:lstStyle/>
              <a:p>
                <a:r>
                  <a:rPr lang="en-GB" dirty="0">
                    <a:latin typeface="Calibri" panose="020F0502020204030204" pitchFamily="34" charset="0"/>
                    <a:cs typeface="Calibri" panose="020F0502020204030204" pitchFamily="34" charset="0"/>
                  </a:rPr>
                  <a:t>C</a:t>
                </a:r>
              </a:p>
            </p:txBody>
          </p:sp>
        </p:grpSp>
        <p:sp>
          <p:nvSpPr>
            <p:cNvPr id="20" name="TextBox 19">
              <a:extLst>
                <a:ext uri="{FF2B5EF4-FFF2-40B4-BE49-F238E27FC236}">
                  <a16:creationId xmlns:a16="http://schemas.microsoft.com/office/drawing/2014/main" id="{835B307A-03EC-1D95-B18B-A20F573D23B3}"/>
                </a:ext>
              </a:extLst>
            </p:cNvPr>
            <p:cNvSpPr txBox="1"/>
            <p:nvPr/>
          </p:nvSpPr>
          <p:spPr>
            <a:xfrm>
              <a:off x="9449609" y="3634579"/>
              <a:ext cx="2326843" cy="461665"/>
            </a:xfrm>
            <a:prstGeom prst="rect">
              <a:avLst/>
            </a:prstGeom>
            <a:noFill/>
          </p:spPr>
          <p:txBody>
            <a:bodyPr wrap="square">
              <a:spAutoFit/>
            </a:bodyPr>
            <a:lstStyle/>
            <a:p>
              <a:r>
                <a:rPr lang="en-GB" sz="2400" kern="1200" dirty="0">
                  <a:solidFill>
                    <a:schemeClr val="dk1"/>
                  </a:solidFill>
                  <a:effectLst/>
                  <a:latin typeface="Calibri" panose="020F0502020204030204" pitchFamily="34" charset="0"/>
                  <a:cs typeface="Calibri" panose="020F0502020204030204" pitchFamily="34" charset="0"/>
                </a:rPr>
                <a:t>6×10</a:t>
              </a:r>
              <a:r>
                <a:rPr lang="en-GB" sz="2400" kern="1200" baseline="30000" dirty="0">
                  <a:solidFill>
                    <a:schemeClr val="dk1"/>
                  </a:solidFill>
                  <a:effectLst/>
                  <a:latin typeface="Calibri" panose="020F0502020204030204" pitchFamily="34" charset="0"/>
                  <a:cs typeface="Calibri" panose="020F0502020204030204" pitchFamily="34" charset="0"/>
                </a:rPr>
                <a:t>18 </a:t>
              </a:r>
              <a:r>
                <a:rPr lang="en-GB" sz="2400" kern="1200" baseline="0" dirty="0">
                  <a:solidFill>
                    <a:schemeClr val="dk1"/>
                  </a:solidFill>
                  <a:effectLst/>
                  <a:latin typeface="Calibri" panose="020F0502020204030204" pitchFamily="34" charset="0"/>
                  <a:cs typeface="Calibri" panose="020F0502020204030204" pitchFamily="34" charset="0"/>
                </a:rPr>
                <a:t>n m</a:t>
              </a:r>
              <a:r>
                <a:rPr lang="en-GB" sz="2400" kern="1200" baseline="30000" dirty="0">
                  <a:solidFill>
                    <a:schemeClr val="dk1"/>
                  </a:solidFill>
                  <a:effectLst/>
                  <a:latin typeface="Calibri" panose="020F0502020204030204" pitchFamily="34" charset="0"/>
                  <a:cs typeface="Calibri" panose="020F0502020204030204" pitchFamily="34" charset="0"/>
                </a:rPr>
                <a:t>−2</a:t>
              </a:r>
              <a:r>
                <a:rPr lang="en-GB" sz="2400" kern="1200" baseline="0" dirty="0">
                  <a:solidFill>
                    <a:schemeClr val="dk1"/>
                  </a:solidFill>
                  <a:effectLst/>
                  <a:latin typeface="Calibri" panose="020F0502020204030204" pitchFamily="34" charset="0"/>
                  <a:cs typeface="Calibri" panose="020F0502020204030204" pitchFamily="34" charset="0"/>
                </a:rPr>
                <a:t> s</a:t>
              </a:r>
              <a:r>
                <a:rPr lang="en-GB" sz="2400" kern="1200" baseline="30000" dirty="0">
                  <a:solidFill>
                    <a:schemeClr val="dk1"/>
                  </a:solidFill>
                  <a:effectLst/>
                  <a:latin typeface="Calibri" panose="020F0502020204030204" pitchFamily="34" charset="0"/>
                  <a:cs typeface="Calibri" panose="020F0502020204030204" pitchFamily="34" charset="0"/>
                </a:rPr>
                <a:t>−1</a:t>
              </a:r>
              <a:endParaRPr lang="en-GB" dirty="0">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A4A123E6-5E58-833C-4843-8CBE5F311116}"/>
                </a:ext>
              </a:extLst>
            </p:cNvPr>
            <p:cNvSpPr txBox="1"/>
            <p:nvPr/>
          </p:nvSpPr>
          <p:spPr>
            <a:xfrm>
              <a:off x="8979358" y="4165271"/>
              <a:ext cx="3267343" cy="461665"/>
            </a:xfrm>
            <a:prstGeom prst="rect">
              <a:avLst/>
            </a:prstGeom>
            <a:noFill/>
          </p:spPr>
          <p:txBody>
            <a:bodyPr wrap="square">
              <a:spAutoFit/>
            </a:bodyPr>
            <a:lstStyle/>
            <a:p>
              <a:r>
                <a:rPr lang="en-GB" sz="2400" kern="1200" dirty="0">
                  <a:solidFill>
                    <a:schemeClr val="dk1"/>
                  </a:solidFill>
                  <a:effectLst/>
                  <a:latin typeface="Calibri" panose="020F0502020204030204" pitchFamily="34" charset="0"/>
                  <a:cs typeface="Calibri" panose="020F0502020204030204" pitchFamily="34" charset="0"/>
                </a:rPr>
                <a:t>16×10</a:t>
              </a:r>
              <a:r>
                <a:rPr lang="en-GB" sz="2400" kern="1200" baseline="30000" dirty="0">
                  <a:solidFill>
                    <a:schemeClr val="dk1"/>
                  </a:solidFill>
                  <a:effectLst/>
                  <a:latin typeface="Calibri" panose="020F0502020204030204" pitchFamily="34" charset="0"/>
                  <a:cs typeface="Calibri" panose="020F0502020204030204" pitchFamily="34" charset="0"/>
                </a:rPr>
                <a:t>25 </a:t>
              </a:r>
              <a:r>
                <a:rPr lang="en-GB" sz="2400" kern="1200" baseline="0" dirty="0">
                  <a:solidFill>
                    <a:schemeClr val="dk1"/>
                  </a:solidFill>
                  <a:effectLst/>
                  <a:latin typeface="Calibri" panose="020F0502020204030204" pitchFamily="34" charset="0"/>
                  <a:cs typeface="Calibri" panose="020F0502020204030204" pitchFamily="34" charset="0"/>
                </a:rPr>
                <a:t>n m</a:t>
              </a:r>
              <a:r>
                <a:rPr lang="en-GB" sz="2400" kern="1200" baseline="30000" dirty="0">
                  <a:solidFill>
                    <a:schemeClr val="dk1"/>
                  </a:solidFill>
                  <a:effectLst/>
                  <a:latin typeface="Calibri" panose="020F0502020204030204" pitchFamily="34" charset="0"/>
                  <a:cs typeface="Calibri" panose="020F0502020204030204" pitchFamily="34" charset="0"/>
                </a:rPr>
                <a:t>−2</a:t>
              </a:r>
              <a:r>
                <a:rPr lang="en-GB" sz="2400" kern="1200" dirty="0">
                  <a:solidFill>
                    <a:schemeClr val="dk1"/>
                  </a:solidFill>
                  <a:effectLst/>
                  <a:latin typeface="Calibri" panose="020F0502020204030204" pitchFamily="34" charset="0"/>
                  <a:cs typeface="Calibri" panose="020F0502020204030204" pitchFamily="34" charset="0"/>
                </a:rPr>
                <a:t> (32 dpa)</a:t>
              </a:r>
              <a:endParaRPr lang="en-GB" sz="2400" i="0" kern="1200" baseline="30000" dirty="0">
                <a:solidFill>
                  <a:schemeClr val="dk1"/>
                </a:solidFill>
                <a:effectLst/>
                <a:latin typeface="Calibri" panose="020F0502020204030204" pitchFamily="34" charset="0"/>
                <a:ea typeface="+mn-ea"/>
                <a:cs typeface="Calibri" panose="020F0502020204030204" pitchFamily="34" charset="0"/>
              </a:endParaRPr>
            </a:p>
          </p:txBody>
        </p:sp>
        <p:sp>
          <p:nvSpPr>
            <p:cNvPr id="23" name="Rectangle 22">
              <a:extLst>
                <a:ext uri="{FF2B5EF4-FFF2-40B4-BE49-F238E27FC236}">
                  <a16:creationId xmlns:a16="http://schemas.microsoft.com/office/drawing/2014/main" id="{058D9716-BB4D-35B1-8600-080A294793E9}"/>
                </a:ext>
              </a:extLst>
            </p:cNvPr>
            <p:cNvSpPr/>
            <p:nvPr/>
          </p:nvSpPr>
          <p:spPr>
            <a:xfrm>
              <a:off x="8979358" y="3088352"/>
              <a:ext cx="3079885" cy="1538584"/>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9741630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E33BED6-EC41-2306-6EE6-601336849095}"/>
              </a:ext>
            </a:extLst>
          </p:cNvPr>
          <p:cNvPicPr>
            <a:picLocks noChangeAspect="1"/>
          </p:cNvPicPr>
          <p:nvPr/>
        </p:nvPicPr>
        <p:blipFill>
          <a:blip r:embed="rId2"/>
          <a:srcRect r="27637"/>
          <a:stretch/>
        </p:blipFill>
        <p:spPr>
          <a:xfrm>
            <a:off x="1036255" y="4422930"/>
            <a:ext cx="2060286" cy="828413"/>
          </a:xfrm>
          <a:prstGeom prst="rect">
            <a:avLst/>
          </a:prstGeom>
        </p:spPr>
      </p:pic>
      <p:pic>
        <p:nvPicPr>
          <p:cNvPr id="21" name="Picture 20">
            <a:extLst>
              <a:ext uri="{FF2B5EF4-FFF2-40B4-BE49-F238E27FC236}">
                <a16:creationId xmlns:a16="http://schemas.microsoft.com/office/drawing/2014/main" id="{663B5F41-BDC5-DA84-0D9D-C2366F7CF048}"/>
              </a:ext>
            </a:extLst>
          </p:cNvPr>
          <p:cNvPicPr>
            <a:picLocks noChangeAspect="1"/>
          </p:cNvPicPr>
          <p:nvPr/>
        </p:nvPicPr>
        <p:blipFill>
          <a:blip r:embed="rId2"/>
          <a:stretch>
            <a:fillRect/>
          </a:stretch>
        </p:blipFill>
        <p:spPr>
          <a:xfrm>
            <a:off x="834147" y="836791"/>
            <a:ext cx="3230693" cy="940004"/>
          </a:xfrm>
          <a:prstGeom prst="rect">
            <a:avLst/>
          </a:prstGeom>
        </p:spPr>
      </p:pic>
      <p:pic>
        <p:nvPicPr>
          <p:cNvPr id="10" name="Picture 9">
            <a:extLst>
              <a:ext uri="{FF2B5EF4-FFF2-40B4-BE49-F238E27FC236}">
                <a16:creationId xmlns:a16="http://schemas.microsoft.com/office/drawing/2014/main" id="{7A27824C-4EB6-C43C-DA80-56750180C244}"/>
              </a:ext>
            </a:extLst>
          </p:cNvPr>
          <p:cNvPicPr>
            <a:picLocks noChangeAspect="1"/>
          </p:cNvPicPr>
          <p:nvPr/>
        </p:nvPicPr>
        <p:blipFill>
          <a:blip r:embed="rId3"/>
          <a:stretch>
            <a:fillRect/>
          </a:stretch>
        </p:blipFill>
        <p:spPr>
          <a:xfrm>
            <a:off x="3100853" y="4649025"/>
            <a:ext cx="1140285" cy="488694"/>
          </a:xfrm>
          <a:prstGeom prst="rect">
            <a:avLst/>
          </a:prstGeom>
        </p:spPr>
      </p:pic>
      <p:pic>
        <p:nvPicPr>
          <p:cNvPr id="3" name="Picture 2">
            <a:extLst>
              <a:ext uri="{FF2B5EF4-FFF2-40B4-BE49-F238E27FC236}">
                <a16:creationId xmlns:a16="http://schemas.microsoft.com/office/drawing/2014/main" id="{F6383B9E-2139-5A01-8B36-5F18A21B037D}"/>
              </a:ext>
            </a:extLst>
          </p:cNvPr>
          <p:cNvPicPr>
            <a:picLocks noChangeAspect="1"/>
          </p:cNvPicPr>
          <p:nvPr/>
        </p:nvPicPr>
        <p:blipFill>
          <a:blip r:embed="rId4"/>
          <a:stretch>
            <a:fillRect/>
          </a:stretch>
        </p:blipFill>
        <p:spPr>
          <a:xfrm>
            <a:off x="6034247" y="4019967"/>
            <a:ext cx="2777009" cy="1231376"/>
          </a:xfrm>
          <a:prstGeom prst="rect">
            <a:avLst/>
          </a:prstGeom>
        </p:spPr>
      </p:pic>
      <p:sp>
        <p:nvSpPr>
          <p:cNvPr id="2" name="Title 1">
            <a:extLst>
              <a:ext uri="{FF2B5EF4-FFF2-40B4-BE49-F238E27FC236}">
                <a16:creationId xmlns:a16="http://schemas.microsoft.com/office/drawing/2014/main" id="{683B2104-C55A-CB13-5EB8-7872B0FB3BA6}"/>
              </a:ext>
            </a:extLst>
          </p:cNvPr>
          <p:cNvSpPr>
            <a:spLocks noGrp="1"/>
          </p:cNvSpPr>
          <p:nvPr>
            <p:ph type="title"/>
          </p:nvPr>
        </p:nvSpPr>
        <p:spPr/>
        <p:txBody>
          <a:bodyPr/>
          <a:lstStyle/>
          <a:p>
            <a:r>
              <a:rPr lang="en-GB" dirty="0"/>
              <a:t>MNC model</a:t>
            </a:r>
          </a:p>
        </p:txBody>
      </p:sp>
      <p:sp>
        <p:nvSpPr>
          <p:cNvPr id="4" name="Slide Number Placeholder 3">
            <a:extLst>
              <a:ext uri="{FF2B5EF4-FFF2-40B4-BE49-F238E27FC236}">
                <a16:creationId xmlns:a16="http://schemas.microsoft.com/office/drawing/2014/main" id="{0B71BA34-0FBD-C9FB-4EC1-2442ABE76900}"/>
              </a:ext>
            </a:extLst>
          </p:cNvPr>
          <p:cNvSpPr>
            <a:spLocks noGrp="1"/>
          </p:cNvSpPr>
          <p:nvPr>
            <p:ph type="sldNum" sz="quarter" idx="12"/>
          </p:nvPr>
        </p:nvSpPr>
        <p:spPr/>
        <p:txBody>
          <a:bodyPr/>
          <a:lstStyle/>
          <a:p>
            <a:fld id="{7F4CE52D-919B-4531-AAF2-FDD7B1D762FA}" type="slidenum">
              <a:rPr lang="en-US" smtClean="0"/>
              <a:pPr/>
              <a:t>27</a:t>
            </a:fld>
            <a:endParaRPr lang="en-US"/>
          </a:p>
        </p:txBody>
      </p:sp>
      <p:sp>
        <p:nvSpPr>
          <p:cNvPr id="6" name="TextBox 5">
            <a:extLst>
              <a:ext uri="{FF2B5EF4-FFF2-40B4-BE49-F238E27FC236}">
                <a16:creationId xmlns:a16="http://schemas.microsoft.com/office/drawing/2014/main" id="{6FAC3619-B21F-3413-BFFE-368D4CBBBC55}"/>
              </a:ext>
            </a:extLst>
          </p:cNvPr>
          <p:cNvSpPr txBox="1"/>
          <p:nvPr/>
        </p:nvSpPr>
        <p:spPr>
          <a:xfrm flipH="1">
            <a:off x="3240267" y="686388"/>
            <a:ext cx="685207" cy="1200329"/>
          </a:xfrm>
          <a:prstGeom prst="rect">
            <a:avLst/>
          </a:prstGeom>
          <a:noFill/>
        </p:spPr>
        <p:txBody>
          <a:bodyPr wrap="square" rtlCol="0">
            <a:spAutoFit/>
          </a:bodyPr>
          <a:lstStyle/>
          <a:p>
            <a:pPr algn="l"/>
            <a:r>
              <a:rPr lang="en-GB" sz="7200" b="1" dirty="0">
                <a:solidFill>
                  <a:srgbClr val="FF7D7D"/>
                </a:solidFill>
                <a:latin typeface="Calibri" panose="020F0502020204030204" pitchFamily="34" charset="0"/>
                <a:cs typeface="Calibri" panose="020F0502020204030204" pitchFamily="34" charset="0"/>
              </a:rPr>
              <a:t>X</a:t>
            </a:r>
          </a:p>
        </p:txBody>
      </p:sp>
      <p:sp>
        <p:nvSpPr>
          <p:cNvPr id="7" name="Rounded Rectangle 6">
            <a:extLst>
              <a:ext uri="{FF2B5EF4-FFF2-40B4-BE49-F238E27FC236}">
                <a16:creationId xmlns:a16="http://schemas.microsoft.com/office/drawing/2014/main" id="{D7341225-DE37-AFF1-4C1A-4E88D23A9887}"/>
              </a:ext>
            </a:extLst>
          </p:cNvPr>
          <p:cNvSpPr/>
          <p:nvPr/>
        </p:nvSpPr>
        <p:spPr>
          <a:xfrm>
            <a:off x="1678444" y="2233913"/>
            <a:ext cx="2480088" cy="13305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t>Change </a:t>
            </a:r>
            <a:r>
              <a:rPr lang="en-GB" sz="1800" b="1" u="sng" dirty="0"/>
              <a:t>diffusion-controlled</a:t>
            </a:r>
            <a:r>
              <a:rPr lang="en-GB" sz="1800" dirty="0"/>
              <a:t> growth to an </a:t>
            </a:r>
            <a:r>
              <a:rPr lang="en-GB" sz="1800" b="1" u="sng" dirty="0"/>
              <a:t>interface-controlled </a:t>
            </a:r>
            <a:r>
              <a:rPr lang="en-GB" sz="1800" dirty="0"/>
              <a:t>mechanism</a:t>
            </a:r>
          </a:p>
        </p:txBody>
      </p:sp>
      <p:cxnSp>
        <p:nvCxnSpPr>
          <p:cNvPr id="8" name="Curved Connector 7">
            <a:extLst>
              <a:ext uri="{FF2B5EF4-FFF2-40B4-BE49-F238E27FC236}">
                <a16:creationId xmlns:a16="http://schemas.microsoft.com/office/drawing/2014/main" id="{F803C058-44BB-FC35-0B00-8A6DC3467A2F}"/>
              </a:ext>
            </a:extLst>
          </p:cNvPr>
          <p:cNvCxnSpPr>
            <a:cxnSpLocks/>
            <a:endCxn id="7" idx="0"/>
          </p:cNvCxnSpPr>
          <p:nvPr/>
        </p:nvCxnSpPr>
        <p:spPr>
          <a:xfrm rot="5400000">
            <a:off x="2829139" y="1740505"/>
            <a:ext cx="582757" cy="404058"/>
          </a:xfrm>
          <a:prstGeom prst="curved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Curved Connector 15">
            <a:extLst>
              <a:ext uri="{FF2B5EF4-FFF2-40B4-BE49-F238E27FC236}">
                <a16:creationId xmlns:a16="http://schemas.microsoft.com/office/drawing/2014/main" id="{140715E8-165D-D773-C06A-9409AAB07C13}"/>
              </a:ext>
            </a:extLst>
          </p:cNvPr>
          <p:cNvCxnSpPr>
            <a:cxnSpLocks/>
          </p:cNvCxnSpPr>
          <p:nvPr/>
        </p:nvCxnSpPr>
        <p:spPr>
          <a:xfrm flipV="1">
            <a:off x="3534435" y="2143932"/>
            <a:ext cx="3410021" cy="2505093"/>
          </a:xfrm>
          <a:prstGeom prst="curved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a:extLst>
              <a:ext uri="{FF2B5EF4-FFF2-40B4-BE49-F238E27FC236}">
                <a16:creationId xmlns:a16="http://schemas.microsoft.com/office/drawing/2014/main" id="{F8E04358-0008-9F96-09E0-BDBB1A0EFDD4}"/>
              </a:ext>
            </a:extLst>
          </p:cNvPr>
          <p:cNvCxnSpPr>
            <a:cxnSpLocks/>
          </p:cNvCxnSpPr>
          <p:nvPr/>
        </p:nvCxnSpPr>
        <p:spPr>
          <a:xfrm rot="16200000" flipH="1">
            <a:off x="2747778" y="3648997"/>
            <a:ext cx="786310" cy="567318"/>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Curved Connector 19">
            <a:extLst>
              <a:ext uri="{FF2B5EF4-FFF2-40B4-BE49-F238E27FC236}">
                <a16:creationId xmlns:a16="http://schemas.microsoft.com/office/drawing/2014/main" id="{DE4FDE5F-5448-2C4D-7649-5DFBDED8E97D}"/>
              </a:ext>
            </a:extLst>
          </p:cNvPr>
          <p:cNvCxnSpPr>
            <a:cxnSpLocks/>
          </p:cNvCxnSpPr>
          <p:nvPr/>
        </p:nvCxnSpPr>
        <p:spPr>
          <a:xfrm flipV="1">
            <a:off x="4270711" y="4649025"/>
            <a:ext cx="1754911" cy="264246"/>
          </a:xfrm>
          <a:prstGeom prst="curved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8" name="Curved Connector 57">
            <a:extLst>
              <a:ext uri="{FF2B5EF4-FFF2-40B4-BE49-F238E27FC236}">
                <a16:creationId xmlns:a16="http://schemas.microsoft.com/office/drawing/2014/main" id="{41A271A4-18AF-DC45-2BE9-7922E5D5C9D2}"/>
              </a:ext>
            </a:extLst>
          </p:cNvPr>
          <p:cNvCxnSpPr>
            <a:cxnSpLocks/>
          </p:cNvCxnSpPr>
          <p:nvPr/>
        </p:nvCxnSpPr>
        <p:spPr>
          <a:xfrm>
            <a:off x="8781104" y="5033149"/>
            <a:ext cx="1087129" cy="337172"/>
          </a:xfrm>
          <a:prstGeom prst="curved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93E89287-EEED-4617-1287-370DB5A3911D}"/>
              </a:ext>
            </a:extLst>
          </p:cNvPr>
          <p:cNvSpPr txBox="1"/>
          <p:nvPr/>
        </p:nvSpPr>
        <p:spPr>
          <a:xfrm flipH="1">
            <a:off x="8328924" y="4614527"/>
            <a:ext cx="1260183" cy="584775"/>
          </a:xfrm>
          <a:prstGeom prst="rect">
            <a:avLst/>
          </a:prstGeom>
          <a:noFill/>
        </p:spPr>
        <p:txBody>
          <a:bodyPr wrap="square" rtlCol="0">
            <a:spAutoFit/>
          </a:bodyPr>
          <a:lstStyle/>
          <a:p>
            <a:pPr algn="l"/>
            <a:r>
              <a:rPr lang="en-GB" sz="3200" b="1" dirty="0">
                <a:solidFill>
                  <a:srgbClr val="FF7D7D"/>
                </a:solidFill>
                <a:latin typeface="Calibri" panose="020F0502020204030204" pitchFamily="34" charset="0"/>
                <a:cs typeface="Calibri" panose="020F0502020204030204" pitchFamily="34" charset="0"/>
              </a:rPr>
              <a:t>X</a:t>
            </a:r>
          </a:p>
        </p:txBody>
      </p:sp>
      <p:sp>
        <p:nvSpPr>
          <p:cNvPr id="67" name="TextBox 66">
            <a:extLst>
              <a:ext uri="{FF2B5EF4-FFF2-40B4-BE49-F238E27FC236}">
                <a16:creationId xmlns:a16="http://schemas.microsoft.com/office/drawing/2014/main" id="{7CDD09B5-2891-CB88-A30E-8CA22A6E6D0B}"/>
              </a:ext>
            </a:extLst>
          </p:cNvPr>
          <p:cNvSpPr txBox="1"/>
          <p:nvPr/>
        </p:nvSpPr>
        <p:spPr>
          <a:xfrm>
            <a:off x="7258622" y="1098371"/>
            <a:ext cx="2392578" cy="461665"/>
          </a:xfrm>
          <a:prstGeom prst="rect">
            <a:avLst/>
          </a:prstGeom>
          <a:noFill/>
        </p:spPr>
        <p:txBody>
          <a:bodyPr wrap="none" rtlCol="0">
            <a:spAutoFit/>
          </a:bodyPr>
          <a:lstStyle/>
          <a:p>
            <a:pPr algn="l"/>
            <a:r>
              <a:rPr lang="en-GB" u="sng" dirty="0">
                <a:latin typeface="Calibri" panose="020F0502020204030204" pitchFamily="34" charset="0"/>
                <a:cs typeface="Calibri" panose="020F0502020204030204" pitchFamily="34" charset="0"/>
              </a:rPr>
              <a:t>Interface mobility</a:t>
            </a:r>
          </a:p>
        </p:txBody>
      </p:sp>
      <p:sp>
        <p:nvSpPr>
          <p:cNvPr id="71" name="TextBox 70">
            <a:extLst>
              <a:ext uri="{FF2B5EF4-FFF2-40B4-BE49-F238E27FC236}">
                <a16:creationId xmlns:a16="http://schemas.microsoft.com/office/drawing/2014/main" id="{3445EF46-6914-455F-DE25-5BBEC0D70FA8}"/>
              </a:ext>
            </a:extLst>
          </p:cNvPr>
          <p:cNvSpPr txBox="1"/>
          <p:nvPr/>
        </p:nvSpPr>
        <p:spPr>
          <a:xfrm>
            <a:off x="5371364" y="3327014"/>
            <a:ext cx="6722738" cy="461665"/>
          </a:xfrm>
          <a:prstGeom prst="rect">
            <a:avLst/>
          </a:prstGeom>
          <a:noFill/>
        </p:spPr>
        <p:txBody>
          <a:bodyPr wrap="none" rtlCol="0">
            <a:spAutoFit/>
          </a:bodyPr>
          <a:lstStyle/>
          <a:p>
            <a:pPr algn="l"/>
            <a:r>
              <a:rPr lang="en-GB" u="sng" dirty="0">
                <a:latin typeface="Calibri" panose="020F0502020204030204" pitchFamily="34" charset="0"/>
                <a:cs typeface="Calibri" panose="020F0502020204030204" pitchFamily="34" charset="0"/>
              </a:rPr>
              <a:t>Thermodynamic driving force for growth/dissolution</a:t>
            </a:r>
          </a:p>
        </p:txBody>
      </p:sp>
      <p:sp>
        <p:nvSpPr>
          <p:cNvPr id="74" name="TextBox 73">
            <a:extLst>
              <a:ext uri="{FF2B5EF4-FFF2-40B4-BE49-F238E27FC236}">
                <a16:creationId xmlns:a16="http://schemas.microsoft.com/office/drawing/2014/main" id="{0C7A37D5-6E01-CF16-DB0C-4345161D3463}"/>
              </a:ext>
            </a:extLst>
          </p:cNvPr>
          <p:cNvSpPr txBox="1"/>
          <p:nvPr/>
        </p:nvSpPr>
        <p:spPr>
          <a:xfrm>
            <a:off x="829725" y="5733347"/>
            <a:ext cx="1800200" cy="461665"/>
          </a:xfrm>
          <a:prstGeom prst="rect">
            <a:avLst/>
          </a:prstGeom>
          <a:noFill/>
        </p:spPr>
        <p:txBody>
          <a:bodyPr wrap="square" rtlCol="0">
            <a:spAutoFit/>
          </a:bodyPr>
          <a:lstStyle/>
          <a:p>
            <a:pPr algn="l"/>
            <a:r>
              <a:rPr lang="en-GB" sz="1200" dirty="0">
                <a:latin typeface="Calibri" panose="020F0502020204030204" pitchFamily="34" charset="0"/>
                <a:cs typeface="Calibri" panose="020F0502020204030204" pitchFamily="34" charset="0"/>
              </a:rPr>
              <a:t>Dissolution caused by ballistic sputtering</a:t>
            </a:r>
          </a:p>
        </p:txBody>
      </p:sp>
      <p:cxnSp>
        <p:nvCxnSpPr>
          <p:cNvPr id="75" name="Curved Connector 74">
            <a:extLst>
              <a:ext uri="{FF2B5EF4-FFF2-40B4-BE49-F238E27FC236}">
                <a16:creationId xmlns:a16="http://schemas.microsoft.com/office/drawing/2014/main" id="{65DD9AEF-9705-3C82-7DB3-87EE2BF5A2ED}"/>
              </a:ext>
            </a:extLst>
          </p:cNvPr>
          <p:cNvCxnSpPr>
            <a:cxnSpLocks/>
          </p:cNvCxnSpPr>
          <p:nvPr/>
        </p:nvCxnSpPr>
        <p:spPr>
          <a:xfrm rot="5400000" flipH="1" flipV="1">
            <a:off x="1803193" y="5166410"/>
            <a:ext cx="578135" cy="555738"/>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8" name="Curved Connector 77">
            <a:extLst>
              <a:ext uri="{FF2B5EF4-FFF2-40B4-BE49-F238E27FC236}">
                <a16:creationId xmlns:a16="http://schemas.microsoft.com/office/drawing/2014/main" id="{397351C5-17B0-8E74-991C-08C4B0714699}"/>
              </a:ext>
            </a:extLst>
          </p:cNvPr>
          <p:cNvCxnSpPr>
            <a:cxnSpLocks/>
          </p:cNvCxnSpPr>
          <p:nvPr/>
        </p:nvCxnSpPr>
        <p:spPr>
          <a:xfrm flipV="1">
            <a:off x="8777112" y="4282365"/>
            <a:ext cx="1087129" cy="230163"/>
          </a:xfrm>
          <a:prstGeom prst="curved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0" name="Rounded Rectangle 79">
            <a:extLst>
              <a:ext uri="{FF2B5EF4-FFF2-40B4-BE49-F238E27FC236}">
                <a16:creationId xmlns:a16="http://schemas.microsoft.com/office/drawing/2014/main" id="{CDACEF7D-98D7-081C-9614-8DE90BDE8ABA}"/>
              </a:ext>
            </a:extLst>
          </p:cNvPr>
          <p:cNvSpPr/>
          <p:nvPr/>
        </p:nvSpPr>
        <p:spPr>
          <a:xfrm>
            <a:off x="9890174" y="3851383"/>
            <a:ext cx="1952574" cy="8487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Solute distribution in matrix is solved using Fick’s second law</a:t>
            </a:r>
          </a:p>
        </p:txBody>
      </p:sp>
      <p:sp>
        <p:nvSpPr>
          <p:cNvPr id="84" name="TextBox 83">
            <a:extLst>
              <a:ext uri="{FF2B5EF4-FFF2-40B4-BE49-F238E27FC236}">
                <a16:creationId xmlns:a16="http://schemas.microsoft.com/office/drawing/2014/main" id="{5CF2D078-4FA9-648B-7F8E-3C9C951CEE9E}"/>
              </a:ext>
            </a:extLst>
          </p:cNvPr>
          <p:cNvSpPr txBox="1"/>
          <p:nvPr/>
        </p:nvSpPr>
        <p:spPr>
          <a:xfrm>
            <a:off x="4947709" y="6039229"/>
            <a:ext cx="7244291" cy="307777"/>
          </a:xfrm>
          <a:prstGeom prst="rect">
            <a:avLst/>
          </a:prstGeom>
          <a:noFill/>
        </p:spPr>
        <p:txBody>
          <a:bodyPr wrap="none" rtlCol="0">
            <a:spAutoFit/>
          </a:bodyPr>
          <a:lstStyle/>
          <a:p>
            <a:pPr algn="l"/>
            <a:r>
              <a:rPr lang="en-GB" sz="1100" dirty="0">
                <a:solidFill>
                  <a:schemeClr val="bg1">
                    <a:lumMod val="75000"/>
                  </a:schemeClr>
                </a:solidFill>
                <a:effectLst/>
                <a:latin typeface="Times New Roman" panose="02020603050405020304" pitchFamily="18" charset="0"/>
                <a:ea typeface="Times New Roman" panose="02020603050405020304" pitchFamily="18" charset="0"/>
              </a:rPr>
              <a:t>J. W. Christian, The Classical Theory of Nucleation, in </a:t>
            </a:r>
            <a:r>
              <a:rPr lang="en-GB" sz="1100" i="1" dirty="0">
                <a:solidFill>
                  <a:schemeClr val="bg1">
                    <a:lumMod val="75000"/>
                  </a:schemeClr>
                </a:solidFill>
                <a:effectLst/>
                <a:latin typeface="Times New Roman" panose="02020603050405020304" pitchFamily="18" charset="0"/>
                <a:ea typeface="Times New Roman" panose="02020603050405020304" pitchFamily="18" charset="0"/>
              </a:rPr>
              <a:t>The Theory of Transformations in Metals and Alloys</a:t>
            </a:r>
            <a:r>
              <a:rPr lang="en-GB" sz="1100" dirty="0">
                <a:solidFill>
                  <a:schemeClr val="bg1">
                    <a:lumMod val="75000"/>
                  </a:schemeClr>
                </a:solidFill>
                <a:effectLst/>
                <a:latin typeface="Times New Roman" panose="02020603050405020304" pitchFamily="18" charset="0"/>
                <a:ea typeface="Times New Roman" panose="02020603050405020304" pitchFamily="18" charset="0"/>
              </a:rPr>
              <a:t>, 2002:422–479.</a:t>
            </a:r>
            <a:r>
              <a:rPr lang="en-GB" sz="1400" dirty="0">
                <a:solidFill>
                  <a:schemeClr val="bg1">
                    <a:lumMod val="75000"/>
                  </a:schemeClr>
                </a:solidFill>
                <a:effectLst/>
              </a:rPr>
              <a:t> </a:t>
            </a:r>
            <a:endParaRPr lang="en-GB" sz="1400" dirty="0">
              <a:solidFill>
                <a:schemeClr val="bg1">
                  <a:lumMod val="75000"/>
                </a:schemeClr>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C5806774-99CC-4890-6208-867D1D5820EE}"/>
              </a:ext>
            </a:extLst>
          </p:cNvPr>
          <p:cNvPicPr>
            <a:picLocks noChangeAspect="1"/>
          </p:cNvPicPr>
          <p:nvPr/>
        </p:nvPicPr>
        <p:blipFill>
          <a:blip r:embed="rId5"/>
          <a:stretch>
            <a:fillRect/>
          </a:stretch>
        </p:blipFill>
        <p:spPr>
          <a:xfrm>
            <a:off x="7002483" y="1540234"/>
            <a:ext cx="2770236" cy="1157187"/>
          </a:xfrm>
          <a:prstGeom prst="rect">
            <a:avLst/>
          </a:prstGeom>
        </p:spPr>
      </p:pic>
      <p:pic>
        <p:nvPicPr>
          <p:cNvPr id="23" name="Picture 22">
            <a:extLst>
              <a:ext uri="{FF2B5EF4-FFF2-40B4-BE49-F238E27FC236}">
                <a16:creationId xmlns:a16="http://schemas.microsoft.com/office/drawing/2014/main" id="{62D64921-EF0F-A82F-48E9-AD16ED51B2CF}"/>
              </a:ext>
            </a:extLst>
          </p:cNvPr>
          <p:cNvPicPr>
            <a:picLocks noChangeAspect="1"/>
          </p:cNvPicPr>
          <p:nvPr/>
        </p:nvPicPr>
        <p:blipFill>
          <a:blip r:embed="rId6"/>
          <a:stretch>
            <a:fillRect/>
          </a:stretch>
        </p:blipFill>
        <p:spPr>
          <a:xfrm>
            <a:off x="9886518" y="5155211"/>
            <a:ext cx="625534" cy="528943"/>
          </a:xfrm>
          <a:prstGeom prst="rect">
            <a:avLst/>
          </a:prstGeom>
        </p:spPr>
      </p:pic>
    </p:spTree>
    <p:extLst>
      <p:ext uri="{BB962C8B-B14F-4D97-AF65-F5344CB8AC3E}">
        <p14:creationId xmlns:p14="http://schemas.microsoft.com/office/powerpoint/2010/main" val="319315789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6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8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58"/>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9"/>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60" grpId="0"/>
      <p:bldP spid="67" grpId="0"/>
      <p:bldP spid="71" grpId="0"/>
      <p:bldP spid="74" grpId="0"/>
      <p:bldP spid="8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CB453-41C4-8C7D-5EF4-F65DA78583F2}"/>
              </a:ext>
            </a:extLst>
          </p:cNvPr>
          <p:cNvSpPr>
            <a:spLocks noGrp="1"/>
          </p:cNvSpPr>
          <p:nvPr>
            <p:ph type="title"/>
          </p:nvPr>
        </p:nvSpPr>
        <p:spPr/>
        <p:txBody>
          <a:bodyPr/>
          <a:lstStyle/>
          <a:p>
            <a:r>
              <a:rPr lang="en-GB" dirty="0"/>
              <a:t>MNC model calibration</a:t>
            </a:r>
          </a:p>
        </p:txBody>
      </p:sp>
      <p:sp>
        <p:nvSpPr>
          <p:cNvPr id="4" name="Slide Number Placeholder 3">
            <a:extLst>
              <a:ext uri="{FF2B5EF4-FFF2-40B4-BE49-F238E27FC236}">
                <a16:creationId xmlns:a16="http://schemas.microsoft.com/office/drawing/2014/main" id="{CDC8E928-45FF-DE47-BB4E-7526C5A2BED8}"/>
              </a:ext>
            </a:extLst>
          </p:cNvPr>
          <p:cNvSpPr>
            <a:spLocks noGrp="1"/>
          </p:cNvSpPr>
          <p:nvPr>
            <p:ph type="sldNum" sz="quarter" idx="12"/>
          </p:nvPr>
        </p:nvSpPr>
        <p:spPr/>
        <p:txBody>
          <a:bodyPr/>
          <a:lstStyle/>
          <a:p>
            <a:fld id="{7F4CE52D-919B-4531-AAF2-FDD7B1D762FA}" type="slidenum">
              <a:rPr lang="en-US" smtClean="0"/>
              <a:pPr/>
              <a:t>28</a:t>
            </a:fld>
            <a:endParaRPr lang="en-US"/>
          </a:p>
        </p:txBody>
      </p:sp>
      <p:pic>
        <p:nvPicPr>
          <p:cNvPr id="9" name="Picture 8">
            <a:extLst>
              <a:ext uri="{FF2B5EF4-FFF2-40B4-BE49-F238E27FC236}">
                <a16:creationId xmlns:a16="http://schemas.microsoft.com/office/drawing/2014/main" id="{1102C45B-89C9-0EB4-2F9F-6DBAE88BA251}"/>
              </a:ext>
            </a:extLst>
          </p:cNvPr>
          <p:cNvPicPr>
            <a:picLocks noChangeAspect="1"/>
          </p:cNvPicPr>
          <p:nvPr/>
        </p:nvPicPr>
        <p:blipFill>
          <a:blip r:embed="rId3"/>
          <a:stretch>
            <a:fillRect/>
          </a:stretch>
        </p:blipFill>
        <p:spPr>
          <a:xfrm>
            <a:off x="7366609" y="2068409"/>
            <a:ext cx="4534272" cy="3095775"/>
          </a:xfrm>
          <a:prstGeom prst="rect">
            <a:avLst/>
          </a:prstGeom>
        </p:spPr>
      </p:pic>
      <p:sp>
        <p:nvSpPr>
          <p:cNvPr id="10" name="TextBox 9">
            <a:extLst>
              <a:ext uri="{FF2B5EF4-FFF2-40B4-BE49-F238E27FC236}">
                <a16:creationId xmlns:a16="http://schemas.microsoft.com/office/drawing/2014/main" id="{59359F7F-0366-D6A0-9434-29D22FE6DB1A}"/>
              </a:ext>
            </a:extLst>
          </p:cNvPr>
          <p:cNvSpPr txBox="1"/>
          <p:nvPr/>
        </p:nvSpPr>
        <p:spPr>
          <a:xfrm>
            <a:off x="155358" y="6059341"/>
            <a:ext cx="11745523" cy="630942"/>
          </a:xfrm>
          <a:prstGeom prst="rect">
            <a:avLst/>
          </a:prstGeom>
          <a:noFill/>
        </p:spPr>
        <p:txBody>
          <a:bodyPr wrap="none" rtlCol="0">
            <a:spAutoFit/>
          </a:bodyPr>
          <a:lstStyle/>
          <a:p>
            <a:r>
              <a:rPr lang="en-GB" sz="1100" dirty="0">
                <a:solidFill>
                  <a:schemeClr val="bg1">
                    <a:lumMod val="75000"/>
                  </a:schemeClr>
                </a:solidFill>
                <a:effectLst/>
                <a:latin typeface="Times New Roman" panose="02020603050405020304" pitchFamily="18" charset="0"/>
                <a:ea typeface="Times New Roman" panose="02020603050405020304" pitchFamily="18" charset="0"/>
              </a:rPr>
              <a:t>R. Bajaj, B. F. </a:t>
            </a:r>
            <a:r>
              <a:rPr lang="en-GB" sz="1100" dirty="0" err="1">
                <a:solidFill>
                  <a:schemeClr val="bg1">
                    <a:lumMod val="75000"/>
                  </a:schemeClr>
                </a:solidFill>
                <a:effectLst/>
                <a:latin typeface="Times New Roman" panose="02020603050405020304" pitchFamily="18" charset="0"/>
                <a:ea typeface="Times New Roman" panose="02020603050405020304" pitchFamily="18" charset="0"/>
              </a:rPr>
              <a:t>Kammenzind</a:t>
            </a:r>
            <a:r>
              <a:rPr lang="en-GB" sz="1100" dirty="0">
                <a:solidFill>
                  <a:schemeClr val="bg1">
                    <a:lumMod val="75000"/>
                  </a:schemeClr>
                </a:solidFill>
                <a:effectLst/>
                <a:latin typeface="Times New Roman" panose="02020603050405020304" pitchFamily="18" charset="0"/>
                <a:ea typeface="Times New Roman" panose="02020603050405020304" pitchFamily="18" charset="0"/>
              </a:rPr>
              <a:t>, and D. M. Farkas, Effects of neutron irradiation on the microstructure of alpha-annealed Zircaloy-4, in </a:t>
            </a:r>
            <a:r>
              <a:rPr lang="en-GB" sz="1100" i="1" dirty="0">
                <a:solidFill>
                  <a:schemeClr val="bg1">
                    <a:lumMod val="75000"/>
                  </a:schemeClr>
                </a:solidFill>
                <a:effectLst/>
                <a:latin typeface="Times New Roman" panose="02020603050405020304" pitchFamily="18" charset="0"/>
                <a:ea typeface="Times New Roman" panose="02020603050405020304" pitchFamily="18" charset="0"/>
              </a:rPr>
              <a:t>Zirconium in the Nuclear Industry: Thirteenth Int. Sym., </a:t>
            </a:r>
            <a:r>
              <a:rPr lang="en-GB" sz="1100" dirty="0">
                <a:solidFill>
                  <a:schemeClr val="bg1">
                    <a:lumMod val="75000"/>
                  </a:schemeClr>
                </a:solidFill>
                <a:effectLst/>
                <a:latin typeface="Times New Roman" panose="02020603050405020304" pitchFamily="18" charset="0"/>
                <a:ea typeface="Times New Roman" panose="02020603050405020304" pitchFamily="18" charset="0"/>
              </a:rPr>
              <a:t>2002, 400–425.</a:t>
            </a:r>
            <a:endParaRPr lang="en-GB" sz="1100" dirty="0">
              <a:solidFill>
                <a:schemeClr val="bg1">
                  <a:lumMod val="75000"/>
                </a:schemeClr>
              </a:solidFill>
            </a:endParaRPr>
          </a:p>
          <a:p>
            <a:pPr algn="l"/>
            <a:endParaRPr lang="en-GB" dirty="0" err="1">
              <a:latin typeface="Calibri" panose="020F0502020204030204" pitchFamily="34" charset="0"/>
              <a:cs typeface="Calibri" panose="020F0502020204030204" pitchFamily="34" charset="0"/>
            </a:endParaRPr>
          </a:p>
        </p:txBody>
      </p:sp>
      <p:graphicFrame>
        <p:nvGraphicFramePr>
          <p:cNvPr id="12" name="Table 11">
            <a:extLst>
              <a:ext uri="{FF2B5EF4-FFF2-40B4-BE49-F238E27FC236}">
                <a16:creationId xmlns:a16="http://schemas.microsoft.com/office/drawing/2014/main" id="{B4C80635-C4A5-7F66-1B5A-492D5247145F}"/>
              </a:ext>
            </a:extLst>
          </p:cNvPr>
          <p:cNvGraphicFramePr>
            <a:graphicFrameLocks noGrp="1"/>
          </p:cNvGraphicFramePr>
          <p:nvPr>
            <p:extLst>
              <p:ext uri="{D42A27DB-BD31-4B8C-83A1-F6EECF244321}">
                <p14:modId xmlns:p14="http://schemas.microsoft.com/office/powerpoint/2010/main" val="2100095849"/>
              </p:ext>
            </p:extLst>
          </p:nvPr>
        </p:nvGraphicFramePr>
        <p:xfrm>
          <a:off x="88511" y="1732025"/>
          <a:ext cx="7128792" cy="3337560"/>
        </p:xfrm>
        <a:graphic>
          <a:graphicData uri="http://schemas.openxmlformats.org/drawingml/2006/table">
            <a:tbl>
              <a:tblPr firstRow="1" bandRow="1">
                <a:tableStyleId>{5C22544A-7EE6-4342-B048-85BDC9FD1C3A}</a:tableStyleId>
              </a:tblPr>
              <a:tblGrid>
                <a:gridCol w="2376264">
                  <a:extLst>
                    <a:ext uri="{9D8B030D-6E8A-4147-A177-3AD203B41FA5}">
                      <a16:colId xmlns:a16="http://schemas.microsoft.com/office/drawing/2014/main" val="2829602546"/>
                    </a:ext>
                  </a:extLst>
                </a:gridCol>
                <a:gridCol w="2376264">
                  <a:extLst>
                    <a:ext uri="{9D8B030D-6E8A-4147-A177-3AD203B41FA5}">
                      <a16:colId xmlns:a16="http://schemas.microsoft.com/office/drawing/2014/main" val="761478149"/>
                    </a:ext>
                  </a:extLst>
                </a:gridCol>
                <a:gridCol w="2376264">
                  <a:extLst>
                    <a:ext uri="{9D8B030D-6E8A-4147-A177-3AD203B41FA5}">
                      <a16:colId xmlns:a16="http://schemas.microsoft.com/office/drawing/2014/main" val="4292797990"/>
                    </a:ext>
                  </a:extLst>
                </a:gridCol>
              </a:tblGrid>
              <a:tr h="370840">
                <a:tc>
                  <a:txBody>
                    <a:bodyPr/>
                    <a:lstStyle/>
                    <a:p>
                      <a:pPr algn="ctr"/>
                      <a:r>
                        <a:rPr lang="en-GB" dirty="0">
                          <a:solidFill>
                            <a:schemeClr val="bg1"/>
                          </a:solidFill>
                        </a:rPr>
                        <a:t>Temperature (°C)</a:t>
                      </a:r>
                    </a:p>
                  </a:txBody>
                  <a:tcPr/>
                </a:tc>
                <a:tc>
                  <a:txBody>
                    <a:bodyPr/>
                    <a:lstStyle/>
                    <a:p>
                      <a:pPr algn="ctr"/>
                      <a:r>
                        <a:rPr lang="en-GB" dirty="0">
                          <a:solidFill>
                            <a:schemeClr val="bg1"/>
                          </a:solidFill>
                        </a:rPr>
                        <a:t>Flux (×10</a:t>
                      </a:r>
                      <a:r>
                        <a:rPr lang="en-GB" baseline="30000" dirty="0">
                          <a:solidFill>
                            <a:schemeClr val="bg1"/>
                          </a:solidFill>
                        </a:rPr>
                        <a:t>14</a:t>
                      </a:r>
                      <a:r>
                        <a:rPr lang="en-GB" baseline="0" dirty="0">
                          <a:solidFill>
                            <a:schemeClr val="bg1"/>
                          </a:solidFill>
                        </a:rPr>
                        <a:t> n cm</a:t>
                      </a:r>
                      <a:r>
                        <a:rPr lang="en-GB" baseline="30000" dirty="0">
                          <a:solidFill>
                            <a:schemeClr val="bg1"/>
                          </a:solidFill>
                        </a:rPr>
                        <a:t>−2</a:t>
                      </a:r>
                      <a:r>
                        <a:rPr lang="en-GB" baseline="0" dirty="0">
                          <a:solidFill>
                            <a:schemeClr val="bg1"/>
                          </a:solidFill>
                        </a:rPr>
                        <a:t> s</a:t>
                      </a:r>
                      <a:r>
                        <a:rPr lang="en-GB" baseline="30000" dirty="0">
                          <a:solidFill>
                            <a:schemeClr val="bg1"/>
                          </a:solidFill>
                        </a:rPr>
                        <a:t>−1</a:t>
                      </a:r>
                      <a:r>
                        <a:rPr lang="en-GB" baseline="0" dirty="0">
                          <a:solidFill>
                            <a:schemeClr val="bg1"/>
                          </a:solidFill>
                        </a:rPr>
                        <a:t>)</a:t>
                      </a:r>
                      <a:endParaRPr lang="en-GB" dirty="0">
                        <a:solidFill>
                          <a:schemeClr val="bg1"/>
                        </a:solidFill>
                      </a:endParaRPr>
                    </a:p>
                  </a:txBody>
                  <a:tcPr/>
                </a:tc>
                <a:tc>
                  <a:txBody>
                    <a:bodyPr/>
                    <a:lstStyle/>
                    <a:p>
                      <a:pPr algn="ctr"/>
                      <a:r>
                        <a:rPr lang="en-GB" dirty="0">
                          <a:solidFill>
                            <a:schemeClr val="bg1"/>
                          </a:solidFill>
                        </a:rPr>
                        <a:t>Fluence (×10</a:t>
                      </a:r>
                      <a:r>
                        <a:rPr lang="en-GB" baseline="30000" dirty="0">
                          <a:solidFill>
                            <a:schemeClr val="bg1"/>
                          </a:solidFill>
                        </a:rPr>
                        <a:t>21</a:t>
                      </a:r>
                      <a:r>
                        <a:rPr lang="en-GB" baseline="0" dirty="0">
                          <a:solidFill>
                            <a:schemeClr val="bg1"/>
                          </a:solidFill>
                        </a:rPr>
                        <a:t> n cm</a:t>
                      </a:r>
                      <a:r>
                        <a:rPr lang="en-GB" baseline="30000" dirty="0">
                          <a:solidFill>
                            <a:schemeClr val="bg1"/>
                          </a:solidFill>
                        </a:rPr>
                        <a:t>−2</a:t>
                      </a:r>
                      <a:r>
                        <a:rPr lang="en-GB" baseline="0" dirty="0">
                          <a:solidFill>
                            <a:schemeClr val="bg1"/>
                          </a:solidFill>
                        </a:rPr>
                        <a:t>)</a:t>
                      </a:r>
                      <a:endParaRPr lang="en-GB" dirty="0">
                        <a:solidFill>
                          <a:schemeClr val="bg1"/>
                        </a:solidFill>
                      </a:endParaRPr>
                    </a:p>
                  </a:txBody>
                  <a:tcPr/>
                </a:tc>
                <a:extLst>
                  <a:ext uri="{0D108BD9-81ED-4DB2-BD59-A6C34878D82A}">
                    <a16:rowId xmlns:a16="http://schemas.microsoft.com/office/drawing/2014/main" val="824578585"/>
                  </a:ext>
                </a:extLst>
              </a:tr>
              <a:tr h="370840">
                <a:tc>
                  <a:txBody>
                    <a:bodyPr/>
                    <a:lstStyle/>
                    <a:p>
                      <a:pPr algn="ctr"/>
                      <a:r>
                        <a:rPr lang="en-GB" dirty="0"/>
                        <a:t>270</a:t>
                      </a:r>
                    </a:p>
                  </a:txBody>
                  <a:tcPr/>
                </a:tc>
                <a:tc>
                  <a:txBody>
                    <a:bodyPr/>
                    <a:lstStyle/>
                    <a:p>
                      <a:pPr algn="ctr"/>
                      <a:r>
                        <a:rPr lang="en-GB" dirty="0"/>
                        <a:t>0.4</a:t>
                      </a:r>
                    </a:p>
                  </a:txBody>
                  <a:tcPr/>
                </a:tc>
                <a:tc>
                  <a:txBody>
                    <a:bodyPr/>
                    <a:lstStyle/>
                    <a:p>
                      <a:pPr algn="ctr"/>
                      <a:r>
                        <a:rPr lang="en-GB" dirty="0"/>
                        <a:t>1.39</a:t>
                      </a:r>
                    </a:p>
                  </a:txBody>
                  <a:tcPr/>
                </a:tc>
                <a:extLst>
                  <a:ext uri="{0D108BD9-81ED-4DB2-BD59-A6C34878D82A}">
                    <a16:rowId xmlns:a16="http://schemas.microsoft.com/office/drawing/2014/main" val="1098471637"/>
                  </a:ext>
                </a:extLst>
              </a:tr>
              <a:tr h="370840">
                <a:tc>
                  <a:txBody>
                    <a:bodyPr/>
                    <a:lstStyle/>
                    <a:p>
                      <a:pPr algn="ctr"/>
                      <a:r>
                        <a:rPr lang="en-GB" dirty="0"/>
                        <a:t>270</a:t>
                      </a:r>
                    </a:p>
                  </a:txBody>
                  <a:tcPr/>
                </a:tc>
                <a:tc>
                  <a:txBody>
                    <a:bodyPr/>
                    <a:lstStyle/>
                    <a:p>
                      <a:pPr algn="ctr"/>
                      <a:r>
                        <a:rPr lang="en-GB" dirty="0"/>
                        <a:t>0.4</a:t>
                      </a:r>
                    </a:p>
                  </a:txBody>
                  <a:tcPr/>
                </a:tc>
                <a:tc>
                  <a:txBody>
                    <a:bodyPr/>
                    <a:lstStyle/>
                    <a:p>
                      <a:pPr algn="ctr"/>
                      <a:r>
                        <a:rPr lang="en-GB" dirty="0"/>
                        <a:t>2.77</a:t>
                      </a:r>
                    </a:p>
                  </a:txBody>
                  <a:tcPr/>
                </a:tc>
                <a:extLst>
                  <a:ext uri="{0D108BD9-81ED-4DB2-BD59-A6C34878D82A}">
                    <a16:rowId xmlns:a16="http://schemas.microsoft.com/office/drawing/2014/main" val="2366365789"/>
                  </a:ext>
                </a:extLst>
              </a:tr>
              <a:tr h="370840">
                <a:tc>
                  <a:txBody>
                    <a:bodyPr/>
                    <a:lstStyle/>
                    <a:p>
                      <a:pPr algn="ctr"/>
                      <a:r>
                        <a:rPr lang="en-GB" dirty="0"/>
                        <a:t>270</a:t>
                      </a:r>
                    </a:p>
                  </a:txBody>
                  <a:tcPr/>
                </a:tc>
                <a:tc>
                  <a:txBody>
                    <a:bodyPr/>
                    <a:lstStyle/>
                    <a:p>
                      <a:pPr algn="ctr"/>
                      <a:r>
                        <a:rPr lang="en-GB" dirty="0"/>
                        <a:t>1.2</a:t>
                      </a:r>
                    </a:p>
                  </a:txBody>
                  <a:tcPr/>
                </a:tc>
                <a:tc>
                  <a:txBody>
                    <a:bodyPr/>
                    <a:lstStyle/>
                    <a:p>
                      <a:pPr algn="ctr"/>
                      <a:r>
                        <a:rPr lang="en-GB" dirty="0"/>
                        <a:t>2.77</a:t>
                      </a:r>
                    </a:p>
                  </a:txBody>
                  <a:tcPr/>
                </a:tc>
                <a:extLst>
                  <a:ext uri="{0D108BD9-81ED-4DB2-BD59-A6C34878D82A}">
                    <a16:rowId xmlns:a16="http://schemas.microsoft.com/office/drawing/2014/main" val="1790553879"/>
                  </a:ext>
                </a:extLst>
              </a:tr>
              <a:tr h="370840">
                <a:tc>
                  <a:txBody>
                    <a:bodyPr/>
                    <a:lstStyle/>
                    <a:p>
                      <a:pPr algn="ctr"/>
                      <a:r>
                        <a:rPr lang="en-GB" dirty="0"/>
                        <a:t>310</a:t>
                      </a:r>
                    </a:p>
                  </a:txBody>
                  <a:tcPr/>
                </a:tc>
                <a:tc>
                  <a:txBody>
                    <a:bodyPr/>
                    <a:lstStyle/>
                    <a:p>
                      <a:pPr algn="ctr"/>
                      <a:r>
                        <a:rPr lang="en-GB" dirty="0"/>
                        <a:t>0.6</a:t>
                      </a:r>
                    </a:p>
                  </a:txBody>
                  <a:tcPr/>
                </a:tc>
                <a:tc>
                  <a:txBody>
                    <a:bodyPr/>
                    <a:lstStyle/>
                    <a:p>
                      <a:pPr algn="ctr"/>
                      <a:r>
                        <a:rPr lang="en-GB" dirty="0"/>
                        <a:t>2.05</a:t>
                      </a:r>
                    </a:p>
                  </a:txBody>
                  <a:tcPr/>
                </a:tc>
                <a:extLst>
                  <a:ext uri="{0D108BD9-81ED-4DB2-BD59-A6C34878D82A}">
                    <a16:rowId xmlns:a16="http://schemas.microsoft.com/office/drawing/2014/main" val="937268589"/>
                  </a:ext>
                </a:extLst>
              </a:tr>
              <a:tr h="370840">
                <a:tc>
                  <a:txBody>
                    <a:bodyPr/>
                    <a:lstStyle/>
                    <a:p>
                      <a:pPr algn="ctr"/>
                      <a:r>
                        <a:rPr lang="en-GB" dirty="0"/>
                        <a:t>310</a:t>
                      </a:r>
                    </a:p>
                  </a:txBody>
                  <a:tcPr/>
                </a:tc>
                <a:tc>
                  <a:txBody>
                    <a:bodyPr/>
                    <a:lstStyle/>
                    <a:p>
                      <a:pPr algn="ctr"/>
                      <a:r>
                        <a:rPr lang="en-GB" dirty="0"/>
                        <a:t>1.3</a:t>
                      </a:r>
                    </a:p>
                  </a:txBody>
                  <a:tcPr/>
                </a:tc>
                <a:tc>
                  <a:txBody>
                    <a:bodyPr/>
                    <a:lstStyle/>
                    <a:p>
                      <a:pPr algn="ctr"/>
                      <a:r>
                        <a:rPr lang="en-GB" dirty="0"/>
                        <a:t>1.62</a:t>
                      </a:r>
                    </a:p>
                  </a:txBody>
                  <a:tcPr/>
                </a:tc>
                <a:extLst>
                  <a:ext uri="{0D108BD9-81ED-4DB2-BD59-A6C34878D82A}">
                    <a16:rowId xmlns:a16="http://schemas.microsoft.com/office/drawing/2014/main" val="3657199414"/>
                  </a:ext>
                </a:extLst>
              </a:tr>
              <a:tr h="370840">
                <a:tc>
                  <a:txBody>
                    <a:bodyPr/>
                    <a:lstStyle/>
                    <a:p>
                      <a:pPr algn="ctr"/>
                      <a:r>
                        <a:rPr lang="en-GB" dirty="0"/>
                        <a:t>310</a:t>
                      </a:r>
                    </a:p>
                  </a:txBody>
                  <a:tcPr/>
                </a:tc>
                <a:tc>
                  <a:txBody>
                    <a:bodyPr/>
                    <a:lstStyle/>
                    <a:p>
                      <a:pPr algn="ctr"/>
                      <a:r>
                        <a:rPr lang="en-GB" dirty="0"/>
                        <a:t>1.2</a:t>
                      </a:r>
                    </a:p>
                  </a:txBody>
                  <a:tcPr/>
                </a:tc>
                <a:tc>
                  <a:txBody>
                    <a:bodyPr/>
                    <a:lstStyle/>
                    <a:p>
                      <a:pPr algn="ctr"/>
                      <a:r>
                        <a:rPr lang="en-GB" dirty="0"/>
                        <a:t>3.96</a:t>
                      </a:r>
                    </a:p>
                  </a:txBody>
                  <a:tcPr/>
                </a:tc>
                <a:extLst>
                  <a:ext uri="{0D108BD9-81ED-4DB2-BD59-A6C34878D82A}">
                    <a16:rowId xmlns:a16="http://schemas.microsoft.com/office/drawing/2014/main" val="3732432158"/>
                  </a:ext>
                </a:extLst>
              </a:tr>
              <a:tr h="370840">
                <a:tc>
                  <a:txBody>
                    <a:bodyPr/>
                    <a:lstStyle/>
                    <a:p>
                      <a:pPr algn="ctr"/>
                      <a:r>
                        <a:rPr lang="en-GB" dirty="0"/>
                        <a:t>332</a:t>
                      </a:r>
                    </a:p>
                  </a:txBody>
                  <a:tcPr/>
                </a:tc>
                <a:tc>
                  <a:txBody>
                    <a:bodyPr/>
                    <a:lstStyle/>
                    <a:p>
                      <a:pPr algn="ctr"/>
                      <a:r>
                        <a:rPr lang="en-GB" dirty="0"/>
                        <a:t>1.5</a:t>
                      </a:r>
                    </a:p>
                  </a:txBody>
                  <a:tcPr/>
                </a:tc>
                <a:tc>
                  <a:txBody>
                    <a:bodyPr/>
                    <a:lstStyle/>
                    <a:p>
                      <a:pPr algn="ctr"/>
                      <a:r>
                        <a:rPr lang="en-GB" dirty="0"/>
                        <a:t>1.56</a:t>
                      </a:r>
                    </a:p>
                  </a:txBody>
                  <a:tcPr/>
                </a:tc>
                <a:extLst>
                  <a:ext uri="{0D108BD9-81ED-4DB2-BD59-A6C34878D82A}">
                    <a16:rowId xmlns:a16="http://schemas.microsoft.com/office/drawing/2014/main" val="2012787870"/>
                  </a:ext>
                </a:extLst>
              </a:tr>
              <a:tr h="370840">
                <a:tc>
                  <a:txBody>
                    <a:bodyPr/>
                    <a:lstStyle/>
                    <a:p>
                      <a:pPr algn="ctr"/>
                      <a:r>
                        <a:rPr lang="en-GB" dirty="0"/>
                        <a:t>332</a:t>
                      </a:r>
                    </a:p>
                  </a:txBody>
                  <a:tcPr/>
                </a:tc>
                <a:tc>
                  <a:txBody>
                    <a:bodyPr/>
                    <a:lstStyle/>
                    <a:p>
                      <a:pPr algn="ctr"/>
                      <a:r>
                        <a:rPr lang="en-GB" dirty="0"/>
                        <a:t>1.2</a:t>
                      </a:r>
                    </a:p>
                  </a:txBody>
                  <a:tcPr/>
                </a:tc>
                <a:tc>
                  <a:txBody>
                    <a:bodyPr/>
                    <a:lstStyle/>
                    <a:p>
                      <a:pPr algn="ctr"/>
                      <a:r>
                        <a:rPr lang="en-GB" dirty="0"/>
                        <a:t>4.86</a:t>
                      </a:r>
                    </a:p>
                  </a:txBody>
                  <a:tcPr/>
                </a:tc>
                <a:extLst>
                  <a:ext uri="{0D108BD9-81ED-4DB2-BD59-A6C34878D82A}">
                    <a16:rowId xmlns:a16="http://schemas.microsoft.com/office/drawing/2014/main" val="218329446"/>
                  </a:ext>
                </a:extLst>
              </a:tr>
            </a:tbl>
          </a:graphicData>
        </a:graphic>
      </p:graphicFrame>
    </p:spTree>
    <p:extLst>
      <p:ext uri="{BB962C8B-B14F-4D97-AF65-F5344CB8AC3E}">
        <p14:creationId xmlns:p14="http://schemas.microsoft.com/office/powerpoint/2010/main" val="3364542694"/>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36DF0-2714-52F4-B581-1BB74E27D4EE}"/>
              </a:ext>
            </a:extLst>
          </p:cNvPr>
          <p:cNvSpPr>
            <a:spLocks noGrp="1"/>
          </p:cNvSpPr>
          <p:nvPr>
            <p:ph type="title"/>
          </p:nvPr>
        </p:nvSpPr>
        <p:spPr/>
        <p:txBody>
          <a:bodyPr/>
          <a:lstStyle/>
          <a:p>
            <a:r>
              <a:rPr lang="en-GB" dirty="0"/>
              <a:t>MNC model parameters</a:t>
            </a:r>
          </a:p>
        </p:txBody>
      </p:sp>
      <p:sp>
        <p:nvSpPr>
          <p:cNvPr id="4" name="Slide Number Placeholder 3">
            <a:extLst>
              <a:ext uri="{FF2B5EF4-FFF2-40B4-BE49-F238E27FC236}">
                <a16:creationId xmlns:a16="http://schemas.microsoft.com/office/drawing/2014/main" id="{F7B77DC9-C8E3-7DB0-DD75-C2678B726B95}"/>
              </a:ext>
            </a:extLst>
          </p:cNvPr>
          <p:cNvSpPr>
            <a:spLocks noGrp="1"/>
          </p:cNvSpPr>
          <p:nvPr>
            <p:ph type="sldNum" sz="quarter" idx="12"/>
          </p:nvPr>
        </p:nvSpPr>
        <p:spPr/>
        <p:txBody>
          <a:bodyPr/>
          <a:lstStyle/>
          <a:p>
            <a:fld id="{7F4CE52D-919B-4531-AAF2-FDD7B1D762FA}" type="slidenum">
              <a:rPr lang="en-US" smtClean="0"/>
              <a:pPr/>
              <a:t>29</a:t>
            </a:fld>
            <a:endParaRPr lang="en-US"/>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4290B29A-FCB1-49DA-C8E3-AA24FB8D9914}"/>
                  </a:ext>
                </a:extLst>
              </p:cNvPr>
              <p:cNvGraphicFramePr>
                <a:graphicFrameLocks noGrp="1"/>
              </p:cNvGraphicFramePr>
              <p:nvPr>
                <p:extLst>
                  <p:ext uri="{D42A27DB-BD31-4B8C-83A1-F6EECF244321}">
                    <p14:modId xmlns:p14="http://schemas.microsoft.com/office/powerpoint/2010/main" val="229088149"/>
                  </p:ext>
                </p:extLst>
              </p:nvPr>
            </p:nvGraphicFramePr>
            <p:xfrm>
              <a:off x="947427" y="798572"/>
              <a:ext cx="10297145" cy="4574644"/>
            </p:xfrm>
            <a:graphic>
              <a:graphicData uri="http://schemas.openxmlformats.org/drawingml/2006/table">
                <a:tbl>
                  <a:tblPr firstRow="1" bandRow="1">
                    <a:tableStyleId>{5C22544A-7EE6-4342-B048-85BDC9FD1C3A}</a:tableStyleId>
                  </a:tblPr>
                  <a:tblGrid>
                    <a:gridCol w="2574287">
                      <a:extLst>
                        <a:ext uri="{9D8B030D-6E8A-4147-A177-3AD203B41FA5}">
                          <a16:colId xmlns:a16="http://schemas.microsoft.com/office/drawing/2014/main" val="3308053612"/>
                        </a:ext>
                      </a:extLst>
                    </a:gridCol>
                    <a:gridCol w="1884547">
                      <a:extLst>
                        <a:ext uri="{9D8B030D-6E8A-4147-A177-3AD203B41FA5}">
                          <a16:colId xmlns:a16="http://schemas.microsoft.com/office/drawing/2014/main" val="2541887440"/>
                        </a:ext>
                      </a:extLst>
                    </a:gridCol>
                    <a:gridCol w="3264024">
                      <a:extLst>
                        <a:ext uri="{9D8B030D-6E8A-4147-A177-3AD203B41FA5}">
                          <a16:colId xmlns:a16="http://schemas.microsoft.com/office/drawing/2014/main" val="1814456320"/>
                        </a:ext>
                      </a:extLst>
                    </a:gridCol>
                    <a:gridCol w="2574287">
                      <a:extLst>
                        <a:ext uri="{9D8B030D-6E8A-4147-A177-3AD203B41FA5}">
                          <a16:colId xmlns:a16="http://schemas.microsoft.com/office/drawing/2014/main" val="3887225488"/>
                        </a:ext>
                      </a:extLst>
                    </a:gridCol>
                  </a:tblGrid>
                  <a:tr h="332309">
                    <a:tc>
                      <a:txBody>
                        <a:bodyPr/>
                        <a:lstStyle/>
                        <a:p>
                          <a:pPr algn="ctr"/>
                          <a:r>
                            <a:rPr lang="en-GB" sz="1400" dirty="0"/>
                            <a:t>Parameter</a:t>
                          </a:r>
                        </a:p>
                      </a:txBody>
                      <a:tcPr/>
                    </a:tc>
                    <a:tc>
                      <a:txBody>
                        <a:bodyPr/>
                        <a:lstStyle/>
                        <a:p>
                          <a:pPr algn="ctr"/>
                          <a:r>
                            <a:rPr lang="en-GB" sz="1400" dirty="0"/>
                            <a:t>Symbol</a:t>
                          </a:r>
                        </a:p>
                      </a:txBody>
                      <a:tcPr/>
                    </a:tc>
                    <a:tc>
                      <a:txBody>
                        <a:bodyPr/>
                        <a:lstStyle/>
                        <a:p>
                          <a:pPr algn="ctr"/>
                          <a:r>
                            <a:rPr lang="en-GB" sz="1400" dirty="0"/>
                            <a:t>Value</a:t>
                          </a:r>
                        </a:p>
                      </a:txBody>
                      <a:tcPr/>
                    </a:tc>
                    <a:tc>
                      <a:txBody>
                        <a:bodyPr/>
                        <a:lstStyle/>
                        <a:p>
                          <a:pPr algn="ctr"/>
                          <a:r>
                            <a:rPr lang="en-GB" sz="1400" dirty="0"/>
                            <a:t>Source</a:t>
                          </a:r>
                        </a:p>
                      </a:txBody>
                      <a:tcPr/>
                    </a:tc>
                    <a:extLst>
                      <a:ext uri="{0D108BD9-81ED-4DB2-BD59-A6C34878D82A}">
                        <a16:rowId xmlns:a16="http://schemas.microsoft.com/office/drawing/2014/main" val="822070243"/>
                      </a:ext>
                    </a:extLst>
                  </a:tr>
                  <a:tr h="431614">
                    <a:tc>
                      <a:txBody>
                        <a:bodyPr/>
                        <a:lstStyle/>
                        <a:p>
                          <a:pPr algn="ctr"/>
                          <a:r>
                            <a:rPr lang="en-GB" sz="1400" dirty="0"/>
                            <a:t>Amorphous SPP Atomic density at interface</a:t>
                          </a:r>
                        </a:p>
                      </a:txBody>
                      <a:tcPr/>
                    </a:tc>
                    <a:tc>
                      <a:txBody>
                        <a:bodyPr/>
                        <a:lstStyle/>
                        <a:p>
                          <a:pPr algn="ct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𝑁</m:t>
                                </m:r>
                              </m:oMath>
                            </m:oMathPara>
                          </a14:m>
                          <a:endParaRPr lang="en-GB" sz="1400" dirty="0"/>
                        </a:p>
                      </a:txBody>
                      <a:tcPr/>
                    </a:tc>
                    <a:tc>
                      <a:txBody>
                        <a:bodyPr/>
                        <a:lstStyle/>
                        <a:p>
                          <a:pPr algn="ctr"/>
                          <a:r>
                            <a:rPr lang="en-US" sz="1400" kern="1200" dirty="0">
                              <a:solidFill>
                                <a:schemeClr val="dk1"/>
                              </a:solidFill>
                              <a:effectLst/>
                              <a:latin typeface="+mn-lt"/>
                              <a:ea typeface="+mn-ea"/>
                              <a:cs typeface="+mn-cs"/>
                            </a:rPr>
                            <a:t>Zircaloy-4 = 3.85×10</a:t>
                          </a:r>
                          <a:r>
                            <a:rPr lang="en-US" sz="1400" kern="1200" baseline="30000" dirty="0">
                              <a:solidFill>
                                <a:schemeClr val="dk1"/>
                              </a:solidFill>
                              <a:effectLst/>
                              <a:latin typeface="+mn-lt"/>
                              <a:ea typeface="+mn-ea"/>
                              <a:cs typeface="+mn-cs"/>
                            </a:rPr>
                            <a:t>28</a:t>
                          </a:r>
                          <a:r>
                            <a:rPr lang="en-US" sz="1400" kern="1200" dirty="0">
                              <a:solidFill>
                                <a:schemeClr val="dk1"/>
                              </a:solidFill>
                              <a:effectLst/>
                              <a:latin typeface="+mn-lt"/>
                              <a:ea typeface="+mn-ea"/>
                              <a:cs typeface="+mn-cs"/>
                            </a:rPr>
                            <a:t> atoms m</a:t>
                          </a:r>
                          <a:r>
                            <a:rPr lang="en-US" sz="1400" kern="1200" baseline="30000" dirty="0">
                              <a:solidFill>
                                <a:schemeClr val="dk1"/>
                              </a:solidFill>
                              <a:effectLst/>
                              <a:latin typeface="+mn-lt"/>
                              <a:ea typeface="+mn-ea"/>
                              <a:cs typeface="+mn-cs"/>
                            </a:rPr>
                            <a:t>–3</a:t>
                          </a:r>
                          <a:r>
                            <a:rPr lang="en-GB" sz="1100" dirty="0">
                              <a:effectLst/>
                            </a:rPr>
                            <a:t> </a:t>
                          </a:r>
                          <a:endParaRPr lang="en-US" sz="1400" kern="1200" dirty="0">
                            <a:solidFill>
                              <a:schemeClr val="dk1"/>
                            </a:solidFill>
                            <a:effectLst/>
                            <a:latin typeface="+mn-lt"/>
                            <a:ea typeface="+mn-ea"/>
                            <a:cs typeface="+mn-cs"/>
                          </a:endParaRPr>
                        </a:p>
                        <a:p>
                          <a:pPr algn="ctr"/>
                          <a:r>
                            <a:rPr lang="en-US" sz="1400" kern="1200" dirty="0">
                              <a:solidFill>
                                <a:schemeClr val="dk1"/>
                              </a:solidFill>
                              <a:effectLst/>
                              <a:latin typeface="+mn-lt"/>
                              <a:ea typeface="+mn-ea"/>
                              <a:cs typeface="+mn-cs"/>
                            </a:rPr>
                            <a:t>Zircaloy-2 = 4.62×10</a:t>
                          </a:r>
                          <a:r>
                            <a:rPr lang="en-US" sz="1400" kern="1200" baseline="30000" dirty="0">
                              <a:solidFill>
                                <a:schemeClr val="dk1"/>
                              </a:solidFill>
                              <a:effectLst/>
                              <a:latin typeface="+mn-lt"/>
                              <a:ea typeface="+mn-ea"/>
                              <a:cs typeface="+mn-cs"/>
                            </a:rPr>
                            <a:t>28</a:t>
                          </a:r>
                          <a:r>
                            <a:rPr lang="en-US" sz="1400" kern="1200" baseline="0" dirty="0">
                              <a:solidFill>
                                <a:schemeClr val="dk1"/>
                              </a:solidFill>
                              <a:effectLst/>
                              <a:latin typeface="+mn-lt"/>
                              <a:ea typeface="+mn-ea"/>
                              <a:cs typeface="+mn-cs"/>
                            </a:rPr>
                            <a:t> </a:t>
                          </a:r>
                          <a:r>
                            <a:rPr lang="en-US" sz="1400" kern="1200" dirty="0">
                              <a:solidFill>
                                <a:schemeClr val="dk1"/>
                              </a:solidFill>
                              <a:effectLst/>
                              <a:latin typeface="+mn-lt"/>
                              <a:ea typeface="+mn-ea"/>
                              <a:cs typeface="+mn-cs"/>
                            </a:rPr>
                            <a:t>atoms m</a:t>
                          </a:r>
                          <a:r>
                            <a:rPr lang="en-US" sz="1400" kern="1200" baseline="30000" dirty="0">
                              <a:solidFill>
                                <a:schemeClr val="dk1"/>
                              </a:solidFill>
                              <a:effectLst/>
                              <a:latin typeface="+mn-lt"/>
                              <a:ea typeface="+mn-ea"/>
                              <a:cs typeface="+mn-cs"/>
                            </a:rPr>
                            <a:t>–3</a:t>
                          </a:r>
                          <a:r>
                            <a:rPr lang="en-GB" sz="1100" dirty="0">
                              <a:effectLst/>
                            </a:rPr>
                            <a:t>  </a:t>
                          </a:r>
                          <a:endParaRPr lang="en-GB" sz="1100" dirty="0"/>
                        </a:p>
                      </a:txBody>
                      <a:tcPr/>
                    </a:tc>
                    <a:tc>
                      <a:txBody>
                        <a:bodyPr/>
                        <a:lstStyle/>
                        <a:p>
                          <a:pPr algn="ctr"/>
                          <a:r>
                            <a:rPr lang="en-GB" sz="1400" dirty="0"/>
                            <a:t>Versaci and Ipohorski</a:t>
                          </a:r>
                          <a:r>
                            <a:rPr lang="en-GB" sz="1400" baseline="30000" dirty="0"/>
                            <a:t>1</a:t>
                          </a:r>
                          <a:r>
                            <a:rPr lang="en-GB" sz="1400" dirty="0"/>
                            <a:t> </a:t>
                          </a:r>
                        </a:p>
                      </a:txBody>
                      <a:tcPr/>
                    </a:tc>
                    <a:extLst>
                      <a:ext uri="{0D108BD9-81ED-4DB2-BD59-A6C34878D82A}">
                        <a16:rowId xmlns:a16="http://schemas.microsoft.com/office/drawing/2014/main" val="1133631192"/>
                      </a:ext>
                    </a:extLst>
                  </a:tr>
                  <a:tr h="332309">
                    <a:tc>
                      <a:txBody>
                        <a:bodyPr/>
                        <a:lstStyle/>
                        <a:p>
                          <a:pPr algn="ctr"/>
                          <a:r>
                            <a:rPr lang="en-GB" sz="1400" dirty="0">
                              <a:latin typeface="Calibri" panose="020F0502020204030204" pitchFamily="34" charset="0"/>
                              <a:cs typeface="Calibri" panose="020F0502020204030204" pitchFamily="34" charset="0"/>
                            </a:rPr>
                            <a:t>Jump distance</a:t>
                          </a:r>
                          <a:endParaRPr lang="en-GB" sz="1400" dirty="0"/>
                        </a:p>
                      </a:txBody>
                      <a:tcPr/>
                    </a:tc>
                    <a:tc>
                      <a:txBody>
                        <a:bodyPr/>
                        <a:lstStyle/>
                        <a:p>
                          <a:pPr algn="ct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𝑏</m:t>
                                </m:r>
                              </m:oMath>
                            </m:oMathPara>
                          </a14:m>
                          <a:endParaRPr lang="en-GB" sz="1400" i="1" dirty="0"/>
                        </a:p>
                      </a:txBody>
                      <a:tcPr/>
                    </a:tc>
                    <a:tc>
                      <a:txBody>
                        <a:bodyPr/>
                        <a:lstStyle/>
                        <a:p>
                          <a:pPr algn="ctr"/>
                          <a:r>
                            <a:rPr lang="en-GB" sz="1400" dirty="0"/>
                            <a:t>0.323 nm</a:t>
                          </a:r>
                        </a:p>
                      </a:txBody>
                      <a:tcPr/>
                    </a:tc>
                    <a:tc>
                      <a:txBody>
                        <a:bodyPr/>
                        <a:lstStyle/>
                        <a:p>
                          <a:pPr algn="ctr"/>
                          <a:r>
                            <a:rPr lang="en-GB" sz="1400" dirty="0"/>
                            <a:t>Basal plane lattice spacing</a:t>
                          </a:r>
                        </a:p>
                      </a:txBody>
                      <a:tcPr/>
                    </a:tc>
                    <a:extLst>
                      <a:ext uri="{0D108BD9-81ED-4DB2-BD59-A6C34878D82A}">
                        <a16:rowId xmlns:a16="http://schemas.microsoft.com/office/drawing/2014/main" val="3572551364"/>
                      </a:ext>
                    </a:extLst>
                  </a:tr>
                  <a:tr h="332309">
                    <a:tc>
                      <a:txBody>
                        <a:bodyPr/>
                        <a:lstStyle/>
                        <a:p>
                          <a:pPr algn="ctr"/>
                          <a:r>
                            <a:rPr lang="en-GB" sz="1400" dirty="0">
                              <a:latin typeface="Calibri" panose="020F0502020204030204" pitchFamily="34" charset="0"/>
                              <a:cs typeface="Calibri" panose="020F0502020204030204" pitchFamily="34" charset="0"/>
                            </a:rPr>
                            <a:t>Jump frequency</a:t>
                          </a:r>
                          <a:endParaRPr lang="en-GB" sz="1400" dirty="0"/>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𝑣</m:t>
                                    </m:r>
                                  </m:e>
                                  <m:sub>
                                    <m:r>
                                      <m:rPr>
                                        <m:sty m:val="p"/>
                                      </m:rPr>
                                      <a:rPr lang="en-GB" sz="1400" b="0" i="0" smtClean="0">
                                        <a:latin typeface="Cambria Math" panose="02040503050406030204" pitchFamily="18" charset="0"/>
                                      </a:rPr>
                                      <m:t>j</m:t>
                                    </m:r>
                                  </m:sub>
                                </m:sSub>
                              </m:oMath>
                            </m:oMathPara>
                          </a14:m>
                          <a:endParaRPr lang="en-GB"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GB" sz="1600" i="1" kern="1200" smtClean="0">
                                      <a:solidFill>
                                        <a:schemeClr val="dk1"/>
                                      </a:solidFill>
                                      <a:effectLst/>
                                      <a:latin typeface="Cambria Math" panose="02040503050406030204" pitchFamily="18" charset="0"/>
                                      <a:ea typeface="+mn-ea"/>
                                      <a:cs typeface="+mn-cs"/>
                                    </a:rPr>
                                  </m:ctrlPr>
                                </m:sSubPr>
                                <m:e>
                                  <m:r>
                                    <a:rPr lang="en-US" sz="1600" i="1" kern="1200">
                                      <a:solidFill>
                                        <a:schemeClr val="dk1"/>
                                      </a:solidFill>
                                      <a:effectLst/>
                                      <a:latin typeface="Cambria Math" panose="02040503050406030204" pitchFamily="18" charset="0"/>
                                      <a:ea typeface="+mn-ea"/>
                                      <a:cs typeface="+mn-cs"/>
                                    </a:rPr>
                                    <m:t>𝑘</m:t>
                                  </m:r>
                                </m:e>
                                <m:sub>
                                  <m:r>
                                    <m:rPr>
                                      <m:sty m:val="p"/>
                                    </m:rPr>
                                    <a:rPr lang="en-US" sz="1600" kern="1200">
                                      <a:solidFill>
                                        <a:schemeClr val="dk1"/>
                                      </a:solidFill>
                                      <a:effectLst/>
                                      <a:latin typeface="Cambria Math" panose="02040503050406030204" pitchFamily="18" charset="0"/>
                                      <a:ea typeface="+mn-ea"/>
                                      <a:cs typeface="+mn-cs"/>
                                    </a:rPr>
                                    <m:t>b</m:t>
                                  </m:r>
                                </m:sub>
                              </m:sSub>
                              <m:r>
                                <a:rPr lang="en-US" sz="1600" i="1" kern="1200">
                                  <a:solidFill>
                                    <a:schemeClr val="dk1"/>
                                  </a:solidFill>
                                  <a:effectLst/>
                                  <a:latin typeface="Cambria Math" panose="02040503050406030204" pitchFamily="18" charset="0"/>
                                  <a:ea typeface="+mn-ea"/>
                                  <a:cs typeface="+mn-cs"/>
                                </a:rPr>
                                <m:t>𝑇</m:t>
                              </m:r>
                              <m:r>
                                <a:rPr lang="en-US" sz="1600" i="1" kern="1200">
                                  <a:solidFill>
                                    <a:schemeClr val="dk1"/>
                                  </a:solidFill>
                                  <a:effectLst/>
                                  <a:latin typeface="Cambria Math" panose="02040503050406030204" pitchFamily="18" charset="0"/>
                                  <a:ea typeface="+mn-ea"/>
                                  <a:cs typeface="+mn-cs"/>
                                </a:rPr>
                                <m:t>/</m:t>
                              </m:r>
                              <m:r>
                                <a:rPr lang="en-US" sz="1600" i="1" kern="1200">
                                  <a:solidFill>
                                    <a:schemeClr val="dk1"/>
                                  </a:solidFill>
                                  <a:effectLst/>
                                  <a:latin typeface="Cambria Math" panose="02040503050406030204" pitchFamily="18" charset="0"/>
                                  <a:ea typeface="+mn-ea"/>
                                  <a:cs typeface="+mn-cs"/>
                                </a:rPr>
                                <m:t>h</m:t>
                              </m:r>
                            </m:oMath>
                          </a14:m>
                          <a:r>
                            <a:rPr lang="en-GB" sz="1200" dirty="0">
                              <a:effectLst/>
                            </a:rPr>
                            <a:t>  </a:t>
                          </a:r>
                          <a:r>
                            <a:rPr lang="en-GB" sz="1400" dirty="0">
                              <a:effectLst/>
                            </a:rPr>
                            <a:t>s</a:t>
                          </a:r>
                          <a:r>
                            <a:rPr lang="en-US" sz="1400" kern="1200" baseline="30000" dirty="0">
                              <a:solidFill>
                                <a:schemeClr val="dk1"/>
                              </a:solidFill>
                              <a:effectLst/>
                              <a:latin typeface="+mn-lt"/>
                              <a:ea typeface="+mn-ea"/>
                              <a:cs typeface="+mn-cs"/>
                            </a:rPr>
                            <a:t>–1</a:t>
                          </a:r>
                          <a:r>
                            <a:rPr lang="en-GB" sz="1100" dirty="0">
                              <a:effectLst/>
                            </a:rPr>
                            <a:t> </a:t>
                          </a:r>
                          <a:endParaRPr lang="en-GB" sz="1400" dirty="0"/>
                        </a:p>
                      </a:txBody>
                      <a:tcPr/>
                    </a:tc>
                    <a:tc>
                      <a:txBody>
                        <a:bodyPr/>
                        <a:lstStyle/>
                        <a:p>
                          <a:pPr algn="ctr"/>
                          <a:r>
                            <a:rPr lang="en-GB" sz="1400" dirty="0"/>
                            <a:t>Approximation</a:t>
                          </a:r>
                          <a:r>
                            <a:rPr lang="en-GB" sz="1400" baseline="30000" dirty="0"/>
                            <a:t>2</a:t>
                          </a:r>
                          <a:endParaRPr lang="en-GB" sz="1400" dirty="0"/>
                        </a:p>
                      </a:txBody>
                      <a:tcPr/>
                    </a:tc>
                    <a:extLst>
                      <a:ext uri="{0D108BD9-81ED-4DB2-BD59-A6C34878D82A}">
                        <a16:rowId xmlns:a16="http://schemas.microsoft.com/office/drawing/2014/main" val="1349332951"/>
                      </a:ext>
                    </a:extLst>
                  </a:tr>
                  <a:tr h="431614">
                    <a:tc>
                      <a:txBody>
                        <a:bodyPr/>
                        <a:lstStyle/>
                        <a:p>
                          <a:pPr algn="ctr"/>
                          <a:r>
                            <a:rPr lang="en-GB" sz="1400" dirty="0"/>
                            <a:t>Irradiation-altered solute solubility</a:t>
                          </a:r>
                        </a:p>
                      </a:txBody>
                      <a:tcPr/>
                    </a:tc>
                    <a:tc>
                      <a:txBody>
                        <a:bodyPr/>
                        <a:lstStyle/>
                        <a:p>
                          <a:pPr algn="ctr"/>
                          <a14:m>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𝐶</m:t>
                                  </m:r>
                                </m:e>
                                <m:sub>
                                  <m:r>
                                    <m:rPr>
                                      <m:sty m:val="p"/>
                                    </m:rPr>
                                    <a:rPr lang="en-GB" sz="1400" b="0" i="0" smtClean="0">
                                      <a:latin typeface="Cambria Math" panose="02040503050406030204" pitchFamily="18" charset="0"/>
                                    </a:rPr>
                                    <m:t>irr</m:t>
                                  </m:r>
                                </m:sub>
                              </m:sSub>
                            </m:oMath>
                          </a14:m>
                          <a:r>
                            <a:rPr lang="en-GB" sz="1400" dirty="0"/>
                            <a:t> </a:t>
                          </a:r>
                        </a:p>
                      </a:txBody>
                      <a:tcPr/>
                    </a:tc>
                    <a:tc>
                      <a:txBody>
                        <a:bodyPr/>
                        <a:lstStyle/>
                        <a:p>
                          <a:pPr algn="ctr"/>
                          <a:r>
                            <a:rPr lang="en-GB" sz="1400" dirty="0"/>
                            <a:t>0.03 ± 0.01 at.%</a:t>
                          </a:r>
                        </a:p>
                      </a:txBody>
                      <a:tcPr/>
                    </a:tc>
                    <a:tc>
                      <a:txBody>
                        <a:bodyPr/>
                        <a:lstStyle/>
                        <a:p>
                          <a:pPr algn="ctr"/>
                          <a:r>
                            <a:rPr lang="en-GB" sz="1400" dirty="0"/>
                            <a:t>APT analysis </a:t>
                          </a:r>
                          <a:r>
                            <a:rPr lang="en-GB" sz="1400" baseline="0" dirty="0"/>
                            <a:t>— </a:t>
                          </a:r>
                          <a:r>
                            <a:rPr lang="en-GB" sz="1400" dirty="0"/>
                            <a:t>Eriksson et al.</a:t>
                          </a:r>
                          <a:r>
                            <a:rPr lang="en-GB" sz="1400" baseline="30000" dirty="0"/>
                            <a:t>3</a:t>
                          </a:r>
                          <a:endParaRPr lang="en-GB" sz="1400" dirty="0"/>
                        </a:p>
                      </a:txBody>
                      <a:tcPr/>
                    </a:tc>
                    <a:extLst>
                      <a:ext uri="{0D108BD9-81ED-4DB2-BD59-A6C34878D82A}">
                        <a16:rowId xmlns:a16="http://schemas.microsoft.com/office/drawing/2014/main" val="668908608"/>
                      </a:ext>
                    </a:extLst>
                  </a:tr>
                  <a:tr h="431614">
                    <a:tc>
                      <a:txBody>
                        <a:bodyPr/>
                        <a:lstStyle/>
                        <a:p>
                          <a:pPr algn="ctr"/>
                          <a:r>
                            <a:rPr lang="en-GB" sz="1400" dirty="0"/>
                            <a:t>Solute concentration at the interface</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𝐶</m:t>
                                    </m:r>
                                  </m:e>
                                  <m:sub>
                                    <m:r>
                                      <m:rPr>
                                        <m:sty m:val="p"/>
                                      </m:rPr>
                                      <a:rPr lang="en-GB" sz="1400" b="0" i="0" smtClean="0">
                                        <a:latin typeface="Cambria Math" panose="02040503050406030204" pitchFamily="18" charset="0"/>
                                      </a:rPr>
                                      <m:t>if</m:t>
                                    </m:r>
                                  </m:sub>
                                </m:sSub>
                              </m:oMath>
                            </m:oMathPara>
                          </a14:m>
                          <a:endParaRPr lang="en-GB" sz="1400" dirty="0"/>
                        </a:p>
                      </a:txBody>
                      <a:tcPr/>
                    </a:tc>
                    <a:tc>
                      <a:txBody>
                        <a:bodyPr/>
                        <a:lstStyle/>
                        <a:p>
                          <a:pPr algn="ctr"/>
                          <a:r>
                            <a:rPr lang="en-GB" sz="1400" dirty="0"/>
                            <a:t>Variable, controlled by </a:t>
                          </a:r>
                          <a14:m>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𝐷</m:t>
                                  </m:r>
                                </m:e>
                                <m:sub>
                                  <m:r>
                                    <m:rPr>
                                      <m:sty m:val="p"/>
                                    </m:rPr>
                                    <a:rPr lang="en-GB" sz="1400" b="0" i="0" smtClean="0">
                                      <a:latin typeface="Cambria Math" panose="02040503050406030204" pitchFamily="18" charset="0"/>
                                    </a:rPr>
                                    <m:t>irr</m:t>
                                  </m:r>
                                </m:sub>
                              </m:sSub>
                            </m:oMath>
                          </a14:m>
                          <a:endParaRPr lang="en-GB" sz="1400" dirty="0"/>
                        </a:p>
                      </a:txBody>
                      <a:tcPr/>
                    </a:tc>
                    <a:tc>
                      <a:txBody>
                        <a:bodyPr/>
                        <a:lstStyle/>
                        <a:p>
                          <a:pPr algn="ctr"/>
                          <a:r>
                            <a:rPr lang="en-GB" sz="1400" dirty="0"/>
                            <a:t>Solved in the model</a:t>
                          </a:r>
                        </a:p>
                      </a:txBody>
                      <a:tcPr/>
                    </a:tc>
                    <a:extLst>
                      <a:ext uri="{0D108BD9-81ED-4DB2-BD59-A6C34878D82A}">
                        <a16:rowId xmlns:a16="http://schemas.microsoft.com/office/drawing/2014/main" val="3882344921"/>
                      </a:ext>
                    </a:extLst>
                  </a:tr>
                  <a:tr h="774472">
                    <a:tc>
                      <a:txBody>
                        <a:bodyPr/>
                        <a:lstStyle/>
                        <a:p>
                          <a:pPr algn="ctr"/>
                          <a:r>
                            <a:rPr lang="en-GB" sz="1400" dirty="0"/>
                            <a:t>Irradiation-altered diffusivity </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𝐷</m:t>
                                    </m:r>
                                  </m:e>
                                  <m:sub>
                                    <m:r>
                                      <m:rPr>
                                        <m:sty m:val="p"/>
                                      </m:rPr>
                                      <a:rPr lang="en-GB" sz="1400" b="0" i="0" smtClean="0">
                                        <a:latin typeface="Cambria Math" panose="02040503050406030204" pitchFamily="18" charset="0"/>
                                      </a:rPr>
                                      <m:t>irr</m:t>
                                    </m:r>
                                  </m:sub>
                                </m:sSub>
                              </m:oMath>
                            </m:oMathPara>
                          </a14:m>
                          <a:endParaRPr lang="en-GB" sz="1400" dirty="0"/>
                        </a:p>
                      </a:txBody>
                      <a:tcPr/>
                    </a:tc>
                    <a:tc>
                      <a:txBody>
                        <a:bodyPr/>
                        <a:lstStyle/>
                        <a:p>
                          <a:pPr algn="ctr"/>
                          <a14:m>
                            <m:oMathPara xmlns:m="http://schemas.openxmlformats.org/officeDocument/2006/math">
                              <m:oMathParaPr>
                                <m:jc m:val="centerGroup"/>
                              </m:oMathParaPr>
                              <m:oMath xmlns:m="http://schemas.openxmlformats.org/officeDocument/2006/math">
                                <m:d>
                                  <m:dPr>
                                    <m:begChr m:val="{"/>
                                    <m:endChr m:val=""/>
                                    <m:ctrlPr>
                                      <a:rPr lang="en-GB" sz="1200" i="1" kern="1200" smtClean="0">
                                        <a:solidFill>
                                          <a:schemeClr val="dk1"/>
                                        </a:solidFill>
                                        <a:effectLst/>
                                        <a:latin typeface="Cambria Math" panose="02040503050406030204" pitchFamily="18" charset="0"/>
                                        <a:ea typeface="+mn-ea"/>
                                        <a:cs typeface="+mn-cs"/>
                                      </a:rPr>
                                    </m:ctrlPr>
                                  </m:dPr>
                                  <m:e>
                                    <m:eqArr>
                                      <m:eqArrPr>
                                        <m:ctrlPr>
                                          <a:rPr lang="en-GB" sz="1200" i="1" kern="1200">
                                            <a:solidFill>
                                              <a:schemeClr val="dk1"/>
                                            </a:solidFill>
                                            <a:effectLst/>
                                            <a:latin typeface="Cambria Math" panose="02040503050406030204" pitchFamily="18" charset="0"/>
                                            <a:ea typeface="+mn-ea"/>
                                            <a:cs typeface="+mn-cs"/>
                                          </a:rPr>
                                        </m:ctrlPr>
                                      </m:eqArrPr>
                                      <m:e>
                                        <m:r>
                                          <a:rPr lang="en-US" sz="1200" i="1" kern="1200">
                                            <a:solidFill>
                                              <a:schemeClr val="dk1"/>
                                            </a:solidFill>
                                            <a:effectLst/>
                                            <a:latin typeface="Cambria Math" panose="02040503050406030204" pitchFamily="18" charset="0"/>
                                            <a:ea typeface="+mn-ea"/>
                                            <a:cs typeface="+mn-cs"/>
                                          </a:rPr>
                                          <m:t>1.42</m:t>
                                        </m:r>
                                        <m:r>
                                          <a:rPr lang="en-US" sz="1200" kern="1200">
                                            <a:solidFill>
                                              <a:schemeClr val="dk1"/>
                                            </a:solidFill>
                                            <a:effectLst/>
                                            <a:latin typeface="Cambria Math" panose="02040503050406030204" pitchFamily="18" charset="0"/>
                                            <a:ea typeface="+mn-ea"/>
                                            <a:cs typeface="+mn-cs"/>
                                          </a:rPr>
                                          <m:t>×1</m:t>
                                        </m:r>
                                        <m:sSup>
                                          <m:sSupPr>
                                            <m:ctrlPr>
                                              <a:rPr lang="en-GB" sz="1200" i="1" kern="1200">
                                                <a:solidFill>
                                                  <a:schemeClr val="dk1"/>
                                                </a:solidFill>
                                                <a:effectLst/>
                                                <a:latin typeface="Cambria Math" panose="02040503050406030204" pitchFamily="18" charset="0"/>
                                                <a:ea typeface="+mn-ea"/>
                                                <a:cs typeface="+mn-cs"/>
                                              </a:rPr>
                                            </m:ctrlPr>
                                          </m:sSupPr>
                                          <m:e>
                                            <m:r>
                                              <a:rPr lang="en-US" sz="1200" i="1" kern="1200">
                                                <a:solidFill>
                                                  <a:schemeClr val="dk1"/>
                                                </a:solidFill>
                                                <a:effectLst/>
                                                <a:latin typeface="Cambria Math" panose="02040503050406030204" pitchFamily="18" charset="0"/>
                                                <a:ea typeface="+mn-ea"/>
                                                <a:cs typeface="+mn-cs"/>
                                              </a:rPr>
                                              <m:t>0</m:t>
                                            </m:r>
                                          </m:e>
                                          <m:sup>
                                            <m:r>
                                              <a:rPr lang="en-US" sz="1200" i="1" kern="1200">
                                                <a:solidFill>
                                                  <a:schemeClr val="dk1"/>
                                                </a:solidFill>
                                                <a:effectLst/>
                                                <a:latin typeface="Cambria Math" panose="02040503050406030204" pitchFamily="18" charset="0"/>
                                                <a:ea typeface="+mn-ea"/>
                                                <a:cs typeface="+mn-cs"/>
                                              </a:rPr>
                                              <m:t>−19</m:t>
                                            </m:r>
                                          </m:sup>
                                        </m:sSup>
                                        <m:func>
                                          <m:funcPr>
                                            <m:ctrlPr>
                                              <a:rPr lang="en-GB" sz="1200" i="1" kern="1200">
                                                <a:solidFill>
                                                  <a:schemeClr val="dk1"/>
                                                </a:solidFill>
                                                <a:effectLst/>
                                                <a:latin typeface="Cambria Math" panose="02040503050406030204" pitchFamily="18" charset="0"/>
                                                <a:ea typeface="+mn-ea"/>
                                                <a:cs typeface="+mn-cs"/>
                                              </a:rPr>
                                            </m:ctrlPr>
                                          </m:funcPr>
                                          <m:fName>
                                            <m:r>
                                              <m:rPr>
                                                <m:sty m:val="p"/>
                                              </m:rPr>
                                              <a:rPr lang="en-US" sz="1200" kern="1200">
                                                <a:solidFill>
                                                  <a:schemeClr val="dk1"/>
                                                </a:solidFill>
                                                <a:effectLst/>
                                                <a:latin typeface="Cambria Math" panose="02040503050406030204" pitchFamily="18" charset="0"/>
                                                <a:ea typeface="+mn-ea"/>
                                                <a:cs typeface="+mn-cs"/>
                                              </a:rPr>
                                              <m:t>exp</m:t>
                                            </m:r>
                                          </m:fName>
                                          <m:e>
                                            <m:d>
                                              <m:dPr>
                                                <m:ctrlPr>
                                                  <a:rPr lang="en-GB" sz="1200" i="1" kern="1200">
                                                    <a:solidFill>
                                                      <a:schemeClr val="dk1"/>
                                                    </a:solidFill>
                                                    <a:effectLst/>
                                                    <a:latin typeface="Cambria Math" panose="02040503050406030204" pitchFamily="18" charset="0"/>
                                                    <a:ea typeface="+mn-ea"/>
                                                    <a:cs typeface="+mn-cs"/>
                                                  </a:rPr>
                                                </m:ctrlPr>
                                              </m:dPr>
                                              <m:e>
                                                <m:f>
                                                  <m:fPr>
                                                    <m:ctrlPr>
                                                      <a:rPr lang="en-GB" sz="1200" i="1" kern="1200">
                                                        <a:solidFill>
                                                          <a:schemeClr val="dk1"/>
                                                        </a:solidFill>
                                                        <a:effectLst/>
                                                        <a:latin typeface="Cambria Math" panose="02040503050406030204" pitchFamily="18" charset="0"/>
                                                        <a:ea typeface="+mn-ea"/>
                                                        <a:cs typeface="+mn-cs"/>
                                                      </a:rPr>
                                                    </m:ctrlPr>
                                                  </m:fPr>
                                                  <m:num>
                                                    <m:r>
                                                      <a:rPr lang="en-US" sz="1200" i="1" kern="1200">
                                                        <a:solidFill>
                                                          <a:schemeClr val="dk1"/>
                                                        </a:solidFill>
                                                        <a:effectLst/>
                                                        <a:latin typeface="Cambria Math" panose="02040503050406030204" pitchFamily="18" charset="0"/>
                                                        <a:ea typeface="+mn-ea"/>
                                                        <a:cs typeface="+mn-cs"/>
                                                      </a:rPr>
                                                      <m:t>−0.46</m:t>
                                                    </m:r>
                                                  </m:num>
                                                  <m:den>
                                                    <m:sSub>
                                                      <m:sSubPr>
                                                        <m:ctrlPr>
                                                          <a:rPr lang="en-GB" sz="1200" i="1" kern="1200">
                                                            <a:solidFill>
                                                              <a:schemeClr val="dk1"/>
                                                            </a:solidFill>
                                                            <a:effectLst/>
                                                            <a:latin typeface="Cambria Math" panose="02040503050406030204" pitchFamily="18" charset="0"/>
                                                            <a:ea typeface="+mn-ea"/>
                                                            <a:cs typeface="+mn-cs"/>
                                                          </a:rPr>
                                                        </m:ctrlPr>
                                                      </m:sSubPr>
                                                      <m:e>
                                                        <m:r>
                                                          <m:rPr>
                                                            <m:sty m:val="p"/>
                                                          </m:rPr>
                                                          <a:rPr lang="en-US" sz="1200" kern="1200">
                                                            <a:solidFill>
                                                              <a:schemeClr val="dk1"/>
                                                            </a:solidFill>
                                                            <a:effectLst/>
                                                            <a:latin typeface="Cambria Math" panose="02040503050406030204" pitchFamily="18" charset="0"/>
                                                            <a:ea typeface="+mn-ea"/>
                                                            <a:cs typeface="+mn-cs"/>
                                                          </a:rPr>
                                                          <m:t>k</m:t>
                                                        </m:r>
                                                      </m:e>
                                                      <m:sub>
                                                        <m:r>
                                                          <m:rPr>
                                                            <m:sty m:val="p"/>
                                                          </m:rPr>
                                                          <a:rPr lang="en-US" sz="1200" kern="1200">
                                                            <a:solidFill>
                                                              <a:schemeClr val="dk1"/>
                                                            </a:solidFill>
                                                            <a:effectLst/>
                                                            <a:latin typeface="Cambria Math" panose="02040503050406030204" pitchFamily="18" charset="0"/>
                                                            <a:ea typeface="+mn-ea"/>
                                                            <a:cs typeface="+mn-cs"/>
                                                          </a:rPr>
                                                          <m:t>b</m:t>
                                                        </m:r>
                                                      </m:sub>
                                                    </m:sSub>
                                                    <m:r>
                                                      <a:rPr lang="en-US" sz="1200" i="1" kern="1200">
                                                        <a:solidFill>
                                                          <a:schemeClr val="dk1"/>
                                                        </a:solidFill>
                                                        <a:effectLst/>
                                                        <a:latin typeface="Cambria Math" panose="02040503050406030204" pitchFamily="18" charset="0"/>
                                                        <a:ea typeface="+mn-ea"/>
                                                        <a:cs typeface="+mn-cs"/>
                                                      </a:rPr>
                                                      <m:t>𝑇</m:t>
                                                    </m:r>
                                                  </m:den>
                                                </m:f>
                                              </m:e>
                                            </m:d>
                                            <m:r>
                                              <a:rPr lang="en-US" sz="1200" i="1" kern="1200">
                                                <a:solidFill>
                                                  <a:schemeClr val="dk1"/>
                                                </a:solidFill>
                                                <a:effectLst/>
                                                <a:latin typeface="Cambria Math" panose="02040503050406030204" pitchFamily="18" charset="0"/>
                                                <a:ea typeface="+mn-ea"/>
                                                <a:cs typeface="+mn-cs"/>
                                              </a:rPr>
                                              <m:t>, </m:t>
                                            </m:r>
                                            <m:r>
                                              <m:rPr>
                                                <m:sty m:val="p"/>
                                              </m:rPr>
                                              <a:rPr lang="en-US" sz="1200" kern="1200">
                                                <a:solidFill>
                                                  <a:schemeClr val="dk1"/>
                                                </a:solidFill>
                                                <a:effectLst/>
                                                <a:latin typeface="Cambria Math" panose="02040503050406030204" pitchFamily="18" charset="0"/>
                                                <a:ea typeface="+mn-ea"/>
                                                <a:cs typeface="+mn-cs"/>
                                              </a:rPr>
                                              <m:t>if</m:t>
                                            </m:r>
                                            <m:r>
                                              <a:rPr lang="en-US" sz="1200" kern="1200">
                                                <a:solidFill>
                                                  <a:schemeClr val="dk1"/>
                                                </a:solidFill>
                                                <a:effectLst/>
                                                <a:latin typeface="Cambria Math" panose="02040503050406030204" pitchFamily="18" charset="0"/>
                                                <a:ea typeface="+mn-ea"/>
                                                <a:cs typeface="+mn-cs"/>
                                              </a:rPr>
                                              <m:t> </m:t>
                                            </m:r>
                                            <m:r>
                                              <m:rPr>
                                                <m:sty m:val="p"/>
                                              </m:rPr>
                                              <a:rPr lang="en-US" sz="1200" kern="1200">
                                                <a:solidFill>
                                                  <a:schemeClr val="dk1"/>
                                                </a:solidFill>
                                                <a:effectLst/>
                                                <a:latin typeface="Cambria Math" panose="02040503050406030204" pitchFamily="18" charset="0"/>
                                                <a:ea typeface="+mn-ea"/>
                                                <a:cs typeface="+mn-cs"/>
                                              </a:rPr>
                                              <m:t>T</m:t>
                                            </m:r>
                                            <m:r>
                                              <a:rPr lang="en-US" sz="1200" kern="1200">
                                                <a:solidFill>
                                                  <a:schemeClr val="dk1"/>
                                                </a:solidFill>
                                                <a:effectLst/>
                                                <a:latin typeface="Cambria Math" panose="02040503050406030204" pitchFamily="18" charset="0"/>
                                                <a:ea typeface="+mn-ea"/>
                                                <a:cs typeface="+mn-cs"/>
                                              </a:rPr>
                                              <m:t>&lt;548 </m:t>
                                            </m:r>
                                            <m:r>
                                              <m:rPr>
                                                <m:sty m:val="p"/>
                                              </m:rPr>
                                              <a:rPr lang="en-US" sz="1200" kern="1200">
                                                <a:solidFill>
                                                  <a:schemeClr val="dk1"/>
                                                </a:solidFill>
                                                <a:effectLst/>
                                                <a:latin typeface="Cambria Math" panose="02040503050406030204" pitchFamily="18" charset="0"/>
                                                <a:ea typeface="+mn-ea"/>
                                                <a:cs typeface="+mn-cs"/>
                                              </a:rPr>
                                              <m:t>K</m:t>
                                            </m:r>
                                            <m:r>
                                              <a:rPr lang="en-US" sz="1200" kern="1200">
                                                <a:solidFill>
                                                  <a:schemeClr val="dk1"/>
                                                </a:solidFill>
                                                <a:effectLst/>
                                                <a:latin typeface="Cambria Math" panose="02040503050406030204" pitchFamily="18" charset="0"/>
                                                <a:ea typeface="+mn-ea"/>
                                                <a:cs typeface="+mn-cs"/>
                                              </a:rPr>
                                              <m:t> </m:t>
                                            </m:r>
                                          </m:e>
                                        </m:func>
                                      </m:e>
                                      <m:e>
                                        <m:r>
                                          <a:rPr lang="en-US" sz="1200" kern="1200">
                                            <a:solidFill>
                                              <a:schemeClr val="dk1"/>
                                            </a:solidFill>
                                            <a:effectLst/>
                                            <a:latin typeface="Cambria Math" panose="02040503050406030204" pitchFamily="18" charset="0"/>
                                            <a:ea typeface="+mn-ea"/>
                                            <a:cs typeface="+mn-cs"/>
                                          </a:rPr>
                                          <m:t>5.76×1</m:t>
                                        </m:r>
                                        <m:sSup>
                                          <m:sSupPr>
                                            <m:ctrlPr>
                                              <a:rPr lang="en-GB" sz="1200" i="1" kern="1200">
                                                <a:solidFill>
                                                  <a:schemeClr val="dk1"/>
                                                </a:solidFill>
                                                <a:effectLst/>
                                                <a:latin typeface="Cambria Math" panose="02040503050406030204" pitchFamily="18" charset="0"/>
                                                <a:ea typeface="+mn-ea"/>
                                                <a:cs typeface="+mn-cs"/>
                                              </a:rPr>
                                            </m:ctrlPr>
                                          </m:sSupPr>
                                          <m:e>
                                            <m:r>
                                              <a:rPr lang="en-US" sz="1200" i="1" kern="1200">
                                                <a:solidFill>
                                                  <a:schemeClr val="dk1"/>
                                                </a:solidFill>
                                                <a:effectLst/>
                                                <a:latin typeface="Cambria Math" panose="02040503050406030204" pitchFamily="18" charset="0"/>
                                                <a:ea typeface="+mn-ea"/>
                                                <a:cs typeface="+mn-cs"/>
                                              </a:rPr>
                                              <m:t>0</m:t>
                                            </m:r>
                                          </m:e>
                                          <m:sup>
                                            <m:r>
                                              <a:rPr lang="en-US" sz="1200" i="1" kern="1200">
                                                <a:solidFill>
                                                  <a:schemeClr val="dk1"/>
                                                </a:solidFill>
                                                <a:effectLst/>
                                                <a:latin typeface="Cambria Math" panose="02040503050406030204" pitchFamily="18" charset="0"/>
                                                <a:ea typeface="+mn-ea"/>
                                                <a:cs typeface="+mn-cs"/>
                                              </a:rPr>
                                              <m:t>−7</m:t>
                                            </m:r>
                                          </m:sup>
                                        </m:sSup>
                                        <m:func>
                                          <m:funcPr>
                                            <m:ctrlPr>
                                              <a:rPr lang="en-GB" sz="1200" i="1" kern="1200">
                                                <a:solidFill>
                                                  <a:schemeClr val="dk1"/>
                                                </a:solidFill>
                                                <a:effectLst/>
                                                <a:latin typeface="Cambria Math" panose="02040503050406030204" pitchFamily="18" charset="0"/>
                                                <a:ea typeface="+mn-ea"/>
                                                <a:cs typeface="+mn-cs"/>
                                              </a:rPr>
                                            </m:ctrlPr>
                                          </m:funcPr>
                                          <m:fName>
                                            <m:r>
                                              <m:rPr>
                                                <m:sty m:val="p"/>
                                              </m:rPr>
                                              <a:rPr lang="en-US" sz="1200" kern="1200">
                                                <a:solidFill>
                                                  <a:schemeClr val="dk1"/>
                                                </a:solidFill>
                                                <a:effectLst/>
                                                <a:latin typeface="Cambria Math" panose="02040503050406030204" pitchFamily="18" charset="0"/>
                                                <a:ea typeface="+mn-ea"/>
                                                <a:cs typeface="+mn-cs"/>
                                              </a:rPr>
                                              <m:t>exp</m:t>
                                            </m:r>
                                          </m:fName>
                                          <m:e>
                                            <m:d>
                                              <m:dPr>
                                                <m:ctrlPr>
                                                  <a:rPr lang="en-GB" sz="1200" i="1" kern="1200">
                                                    <a:solidFill>
                                                      <a:schemeClr val="dk1"/>
                                                    </a:solidFill>
                                                    <a:effectLst/>
                                                    <a:latin typeface="Cambria Math" panose="02040503050406030204" pitchFamily="18" charset="0"/>
                                                    <a:ea typeface="+mn-ea"/>
                                                    <a:cs typeface="+mn-cs"/>
                                                  </a:rPr>
                                                </m:ctrlPr>
                                              </m:dPr>
                                              <m:e>
                                                <m:f>
                                                  <m:fPr>
                                                    <m:ctrlPr>
                                                      <a:rPr lang="en-GB" sz="1200" i="1" kern="1200">
                                                        <a:solidFill>
                                                          <a:schemeClr val="dk1"/>
                                                        </a:solidFill>
                                                        <a:effectLst/>
                                                        <a:latin typeface="Cambria Math" panose="02040503050406030204" pitchFamily="18" charset="0"/>
                                                        <a:ea typeface="+mn-ea"/>
                                                        <a:cs typeface="+mn-cs"/>
                                                      </a:rPr>
                                                    </m:ctrlPr>
                                                  </m:fPr>
                                                  <m:num>
                                                    <m:r>
                                                      <a:rPr lang="en-US" sz="1200" i="1" kern="1200">
                                                        <a:solidFill>
                                                          <a:schemeClr val="dk1"/>
                                                        </a:solidFill>
                                                        <a:effectLst/>
                                                        <a:latin typeface="Cambria Math" panose="02040503050406030204" pitchFamily="18" charset="0"/>
                                                        <a:ea typeface="+mn-ea"/>
                                                        <a:cs typeface="+mn-cs"/>
                                                      </a:rPr>
                                                      <m:t>−1.83</m:t>
                                                    </m:r>
                                                  </m:num>
                                                  <m:den>
                                                    <m:sSub>
                                                      <m:sSubPr>
                                                        <m:ctrlPr>
                                                          <a:rPr lang="en-GB" sz="1200" i="1" kern="1200">
                                                            <a:solidFill>
                                                              <a:schemeClr val="dk1"/>
                                                            </a:solidFill>
                                                            <a:effectLst/>
                                                            <a:latin typeface="Cambria Math" panose="02040503050406030204" pitchFamily="18" charset="0"/>
                                                            <a:ea typeface="+mn-ea"/>
                                                            <a:cs typeface="+mn-cs"/>
                                                          </a:rPr>
                                                        </m:ctrlPr>
                                                      </m:sSubPr>
                                                      <m:e>
                                                        <m:r>
                                                          <m:rPr>
                                                            <m:sty m:val="p"/>
                                                          </m:rPr>
                                                          <a:rPr lang="en-US" sz="1200" kern="1200">
                                                            <a:solidFill>
                                                              <a:schemeClr val="dk1"/>
                                                            </a:solidFill>
                                                            <a:effectLst/>
                                                            <a:latin typeface="Cambria Math" panose="02040503050406030204" pitchFamily="18" charset="0"/>
                                                            <a:ea typeface="+mn-ea"/>
                                                            <a:cs typeface="+mn-cs"/>
                                                          </a:rPr>
                                                          <m:t>k</m:t>
                                                        </m:r>
                                                      </m:e>
                                                      <m:sub>
                                                        <m:r>
                                                          <m:rPr>
                                                            <m:sty m:val="p"/>
                                                          </m:rPr>
                                                          <a:rPr lang="en-US" sz="1200" kern="1200">
                                                            <a:solidFill>
                                                              <a:schemeClr val="dk1"/>
                                                            </a:solidFill>
                                                            <a:effectLst/>
                                                            <a:latin typeface="Cambria Math" panose="02040503050406030204" pitchFamily="18" charset="0"/>
                                                            <a:ea typeface="+mn-ea"/>
                                                            <a:cs typeface="+mn-cs"/>
                                                          </a:rPr>
                                                          <m:t>b</m:t>
                                                        </m:r>
                                                      </m:sub>
                                                    </m:sSub>
                                                    <m:r>
                                                      <a:rPr lang="en-US" sz="1200" i="1" kern="1200">
                                                        <a:solidFill>
                                                          <a:schemeClr val="dk1"/>
                                                        </a:solidFill>
                                                        <a:effectLst/>
                                                        <a:latin typeface="Cambria Math" panose="02040503050406030204" pitchFamily="18" charset="0"/>
                                                        <a:ea typeface="+mn-ea"/>
                                                        <a:cs typeface="+mn-cs"/>
                                                      </a:rPr>
                                                      <m:t>𝑇</m:t>
                                                    </m:r>
                                                  </m:den>
                                                </m:f>
                                              </m:e>
                                            </m:d>
                                            <m:r>
                                              <a:rPr lang="en-US" sz="1200" i="1" kern="1200">
                                                <a:solidFill>
                                                  <a:schemeClr val="dk1"/>
                                                </a:solidFill>
                                                <a:effectLst/>
                                                <a:latin typeface="Cambria Math" panose="02040503050406030204" pitchFamily="18" charset="0"/>
                                                <a:ea typeface="+mn-ea"/>
                                                <a:cs typeface="+mn-cs"/>
                                              </a:rPr>
                                              <m:t>, </m:t>
                                            </m:r>
                                            <m:r>
                                              <m:rPr>
                                                <m:sty m:val="p"/>
                                              </m:rPr>
                                              <a:rPr lang="en-US" sz="1200" kern="1200">
                                                <a:solidFill>
                                                  <a:schemeClr val="dk1"/>
                                                </a:solidFill>
                                                <a:effectLst/>
                                                <a:latin typeface="Cambria Math" panose="02040503050406030204" pitchFamily="18" charset="0"/>
                                                <a:ea typeface="+mn-ea"/>
                                                <a:cs typeface="+mn-cs"/>
                                              </a:rPr>
                                              <m:t>if</m:t>
                                            </m:r>
                                            <m:r>
                                              <a:rPr lang="en-US" sz="1200" kern="1200">
                                                <a:solidFill>
                                                  <a:schemeClr val="dk1"/>
                                                </a:solidFill>
                                                <a:effectLst/>
                                                <a:latin typeface="Cambria Math" panose="02040503050406030204" pitchFamily="18" charset="0"/>
                                                <a:ea typeface="+mn-ea"/>
                                                <a:cs typeface="+mn-cs"/>
                                              </a:rPr>
                                              <m:t> </m:t>
                                            </m:r>
                                            <m:r>
                                              <m:rPr>
                                                <m:sty m:val="p"/>
                                              </m:rPr>
                                              <a:rPr lang="en-US" sz="1200" kern="1200">
                                                <a:solidFill>
                                                  <a:schemeClr val="dk1"/>
                                                </a:solidFill>
                                                <a:effectLst/>
                                                <a:latin typeface="Cambria Math" panose="02040503050406030204" pitchFamily="18" charset="0"/>
                                                <a:ea typeface="+mn-ea"/>
                                                <a:cs typeface="+mn-cs"/>
                                              </a:rPr>
                                              <m:t>T</m:t>
                                            </m:r>
                                            <m:r>
                                              <a:rPr lang="en-US" sz="1200" kern="1200">
                                                <a:solidFill>
                                                  <a:schemeClr val="dk1"/>
                                                </a:solidFill>
                                                <a:effectLst/>
                                                <a:latin typeface="Cambria Math" panose="02040503050406030204" pitchFamily="18" charset="0"/>
                                                <a:ea typeface="+mn-ea"/>
                                                <a:cs typeface="+mn-cs"/>
                                              </a:rPr>
                                              <m:t>≥548 </m:t>
                                            </m:r>
                                            <m:r>
                                              <m:rPr>
                                                <m:sty m:val="p"/>
                                              </m:rPr>
                                              <a:rPr lang="en-US" sz="1200" kern="1200">
                                                <a:solidFill>
                                                  <a:schemeClr val="dk1"/>
                                                </a:solidFill>
                                                <a:effectLst/>
                                                <a:latin typeface="Cambria Math" panose="02040503050406030204" pitchFamily="18" charset="0"/>
                                                <a:ea typeface="+mn-ea"/>
                                                <a:cs typeface="+mn-cs"/>
                                              </a:rPr>
                                              <m:t>K</m:t>
                                            </m:r>
                                            <m:r>
                                              <a:rPr lang="en-US" sz="1200" kern="1200">
                                                <a:solidFill>
                                                  <a:schemeClr val="dk1"/>
                                                </a:solidFill>
                                                <a:effectLst/>
                                                <a:latin typeface="Cambria Math" panose="02040503050406030204" pitchFamily="18" charset="0"/>
                                                <a:ea typeface="+mn-ea"/>
                                                <a:cs typeface="+mn-cs"/>
                                              </a:rPr>
                                              <m:t> </m:t>
                                            </m:r>
                                          </m:e>
                                        </m:func>
                                      </m:e>
                                    </m:eqArr>
                                  </m:e>
                                </m:d>
                              </m:oMath>
                            </m:oMathPara>
                          </a14:m>
                          <a:endParaRPr lang="en-GB" sz="105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t>Calibration and DFT simulations </a:t>
                          </a:r>
                          <a:r>
                            <a:rPr lang="en-GB" sz="1400" baseline="0" dirty="0"/>
                            <a:t>—</a:t>
                          </a:r>
                          <a:r>
                            <a:rPr lang="en-GB" sz="1400" dirty="0"/>
                            <a:t> Jain et al.</a:t>
                          </a:r>
                          <a:r>
                            <a:rPr lang="en-GB" sz="1400" baseline="30000" dirty="0"/>
                            <a:t>4</a:t>
                          </a:r>
                          <a:endParaRPr lang="en-GB" sz="1400" dirty="0"/>
                        </a:p>
                      </a:txBody>
                      <a:tcPr/>
                    </a:tc>
                    <a:extLst>
                      <a:ext uri="{0D108BD9-81ED-4DB2-BD59-A6C34878D82A}">
                        <a16:rowId xmlns:a16="http://schemas.microsoft.com/office/drawing/2014/main" val="156587297"/>
                      </a:ext>
                    </a:extLst>
                  </a:tr>
                  <a:tr h="332309">
                    <a:tc>
                      <a:txBody>
                        <a:bodyPr/>
                        <a:lstStyle/>
                        <a:p>
                          <a:pPr algn="ctr"/>
                          <a:r>
                            <a:rPr lang="en-GB" sz="1400" dirty="0"/>
                            <a:t>Ballistic sputtering parameter</a:t>
                          </a:r>
                        </a:p>
                      </a:txBody>
                      <a:tcPr/>
                    </a:tc>
                    <a:tc>
                      <a:txBody>
                        <a:bodyPr/>
                        <a:lstStyle/>
                        <a:p>
                          <a:pPr algn="ct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𝜁</m:t>
                                </m:r>
                              </m:oMath>
                            </m:oMathPara>
                          </a14:m>
                          <a:endParaRPr lang="en-GB" sz="1400" dirty="0"/>
                        </a:p>
                      </a:txBody>
                      <a:tcPr/>
                    </a:tc>
                    <a:tc>
                      <a:txBody>
                        <a:bodyPr/>
                        <a:lstStyle/>
                        <a:p>
                          <a:pPr algn="ctr"/>
                          <a:r>
                            <a:rPr lang="en-GB" sz="1400" dirty="0"/>
                            <a:t>3.5×10</a:t>
                          </a:r>
                          <a:r>
                            <a:rPr lang="en-GB" sz="1400" baseline="30000" dirty="0"/>
                            <a:t>20</a:t>
                          </a:r>
                          <a:r>
                            <a:rPr lang="en-GB" sz="1400" baseline="0" dirty="0"/>
                            <a:t> </a:t>
                          </a:r>
                          <a:r>
                            <a:rPr lang="en-US" sz="1400" kern="1200" dirty="0">
                              <a:solidFill>
                                <a:schemeClr val="dk1"/>
                              </a:solidFill>
                              <a:effectLst/>
                              <a:latin typeface="+mn-lt"/>
                              <a:ea typeface="+mn-ea"/>
                              <a:cs typeface="+mn-cs"/>
                            </a:rPr>
                            <a:t>atoms m</a:t>
                          </a:r>
                          <a:r>
                            <a:rPr lang="en-US" sz="1400" kern="1200" baseline="30000" dirty="0">
                              <a:solidFill>
                                <a:schemeClr val="dk1"/>
                              </a:solidFill>
                              <a:effectLst/>
                              <a:latin typeface="+mn-lt"/>
                              <a:ea typeface="+mn-ea"/>
                              <a:cs typeface="+mn-cs"/>
                            </a:rPr>
                            <a:t>–2</a:t>
                          </a:r>
                          <a:r>
                            <a:rPr lang="en-US" sz="1400" kern="1200" dirty="0">
                              <a:solidFill>
                                <a:schemeClr val="dk1"/>
                              </a:solidFill>
                              <a:effectLst/>
                              <a:latin typeface="+mn-lt"/>
                              <a:ea typeface="+mn-ea"/>
                              <a:cs typeface="+mn-cs"/>
                            </a:rPr>
                            <a:t> dpa</a:t>
                          </a:r>
                          <a:r>
                            <a:rPr lang="en-US" sz="1400" kern="1200" baseline="30000" dirty="0">
                              <a:solidFill>
                                <a:schemeClr val="dk1"/>
                              </a:solidFill>
                              <a:effectLst/>
                              <a:latin typeface="+mn-lt"/>
                              <a:ea typeface="+mn-ea"/>
                              <a:cs typeface="+mn-cs"/>
                            </a:rPr>
                            <a:t>–1</a:t>
                          </a:r>
                          <a:r>
                            <a:rPr lang="en-GB" sz="1100" dirty="0">
                              <a:effectLst/>
                            </a:rPr>
                            <a:t> </a:t>
                          </a:r>
                          <a:endParaRPr lang="en-GB" sz="1400" dirty="0"/>
                        </a:p>
                      </a:txBody>
                      <a:tcPr/>
                    </a:tc>
                    <a:tc>
                      <a:txBody>
                        <a:bodyPr/>
                        <a:lstStyle/>
                        <a:p>
                          <a:pPr algn="ctr"/>
                          <a:r>
                            <a:rPr lang="en-GB" sz="1400" dirty="0"/>
                            <a:t>Calibrated and based on a range in literature on Fe-Cr alloys</a:t>
                          </a:r>
                          <a:r>
                            <a:rPr lang="en-GB" sz="1400" baseline="30000" dirty="0"/>
                            <a:t>5,6</a:t>
                          </a:r>
                          <a:r>
                            <a:rPr lang="en-GB" sz="1400" dirty="0"/>
                            <a:t> </a:t>
                          </a:r>
                        </a:p>
                      </a:txBody>
                      <a:tcPr/>
                    </a:tc>
                    <a:extLst>
                      <a:ext uri="{0D108BD9-81ED-4DB2-BD59-A6C34878D82A}">
                        <a16:rowId xmlns:a16="http://schemas.microsoft.com/office/drawing/2014/main" val="2389437815"/>
                      </a:ext>
                    </a:extLst>
                  </a:tr>
                  <a:tr h="431614">
                    <a:tc>
                      <a:txBody>
                        <a:bodyPr/>
                        <a:lstStyle/>
                        <a:p>
                          <a:pPr algn="ctr"/>
                          <a:r>
                            <a:rPr lang="en-GB" sz="1400" dirty="0">
                              <a:latin typeface="Calibri" panose="020F0502020204030204" pitchFamily="34" charset="0"/>
                              <a:cs typeface="Calibri" panose="020F0502020204030204" pitchFamily="34" charset="0"/>
                            </a:rPr>
                            <a:t>Activation energy for atomic transfer across interface</a:t>
                          </a:r>
                          <a:endParaRPr lang="en-GB" sz="1400" dirty="0"/>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𝑄</m:t>
                                    </m:r>
                                  </m:e>
                                  <m:sub>
                                    <m:r>
                                      <m:rPr>
                                        <m:sty m:val="p"/>
                                      </m:rPr>
                                      <a:rPr lang="en-GB" sz="1400" b="0" i="0" smtClean="0">
                                        <a:latin typeface="Cambria Math" panose="02040503050406030204" pitchFamily="18" charset="0"/>
                                      </a:rPr>
                                      <m:t>i</m:t>
                                    </m:r>
                                  </m:sub>
                                </m:sSub>
                              </m:oMath>
                            </m:oMathPara>
                          </a14:m>
                          <a:endParaRPr lang="en-GB" sz="1400" dirty="0"/>
                        </a:p>
                      </a:txBody>
                      <a:tcPr/>
                    </a:tc>
                    <a:tc>
                      <a:txBody>
                        <a:bodyPr/>
                        <a:lstStyle/>
                        <a:p>
                          <a:pPr algn="ctr"/>
                          <a:r>
                            <a:rPr lang="en-GB" sz="1400" dirty="0"/>
                            <a:t>211 kJ mol</a:t>
                          </a:r>
                          <a:r>
                            <a:rPr lang="en-GB" sz="1400" baseline="30000" dirty="0"/>
                            <a:t>−1</a:t>
                          </a:r>
                          <a:endParaRPr lang="en-GB" sz="1400" dirty="0"/>
                        </a:p>
                      </a:txBody>
                      <a:tcPr/>
                    </a:tc>
                    <a:tc>
                      <a:txBody>
                        <a:bodyPr/>
                        <a:lstStyle/>
                        <a:p>
                          <a:pPr algn="ctr"/>
                          <a:r>
                            <a:rPr lang="en-GB" sz="1400" dirty="0"/>
                            <a:t>Calibrated</a:t>
                          </a:r>
                        </a:p>
                      </a:txBody>
                      <a:tcPr/>
                    </a:tc>
                    <a:extLst>
                      <a:ext uri="{0D108BD9-81ED-4DB2-BD59-A6C34878D82A}">
                        <a16:rowId xmlns:a16="http://schemas.microsoft.com/office/drawing/2014/main" val="76657311"/>
                      </a:ext>
                    </a:extLst>
                  </a:tr>
                </a:tbl>
              </a:graphicData>
            </a:graphic>
          </p:graphicFrame>
        </mc:Choice>
        <mc:Fallback xmlns="">
          <p:graphicFrame>
            <p:nvGraphicFramePr>
              <p:cNvPr id="7" name="Table 6">
                <a:extLst>
                  <a:ext uri="{FF2B5EF4-FFF2-40B4-BE49-F238E27FC236}">
                    <a16:creationId xmlns:a16="http://schemas.microsoft.com/office/drawing/2014/main" id="{4290B29A-FCB1-49DA-C8E3-AA24FB8D9914}"/>
                  </a:ext>
                </a:extLst>
              </p:cNvPr>
              <p:cNvGraphicFramePr>
                <a:graphicFrameLocks noGrp="1"/>
              </p:cNvGraphicFramePr>
              <p:nvPr>
                <p:extLst>
                  <p:ext uri="{D42A27DB-BD31-4B8C-83A1-F6EECF244321}">
                    <p14:modId xmlns:p14="http://schemas.microsoft.com/office/powerpoint/2010/main" val="229088149"/>
                  </p:ext>
                </p:extLst>
              </p:nvPr>
            </p:nvGraphicFramePr>
            <p:xfrm>
              <a:off x="947427" y="798572"/>
              <a:ext cx="10297145" cy="4574644"/>
            </p:xfrm>
            <a:graphic>
              <a:graphicData uri="http://schemas.openxmlformats.org/drawingml/2006/table">
                <a:tbl>
                  <a:tblPr firstRow="1" bandRow="1">
                    <a:tableStyleId>{5C22544A-7EE6-4342-B048-85BDC9FD1C3A}</a:tableStyleId>
                  </a:tblPr>
                  <a:tblGrid>
                    <a:gridCol w="2574287">
                      <a:extLst>
                        <a:ext uri="{9D8B030D-6E8A-4147-A177-3AD203B41FA5}">
                          <a16:colId xmlns:a16="http://schemas.microsoft.com/office/drawing/2014/main" val="3308053612"/>
                        </a:ext>
                      </a:extLst>
                    </a:gridCol>
                    <a:gridCol w="1884547">
                      <a:extLst>
                        <a:ext uri="{9D8B030D-6E8A-4147-A177-3AD203B41FA5}">
                          <a16:colId xmlns:a16="http://schemas.microsoft.com/office/drawing/2014/main" val="2541887440"/>
                        </a:ext>
                      </a:extLst>
                    </a:gridCol>
                    <a:gridCol w="3264024">
                      <a:extLst>
                        <a:ext uri="{9D8B030D-6E8A-4147-A177-3AD203B41FA5}">
                          <a16:colId xmlns:a16="http://schemas.microsoft.com/office/drawing/2014/main" val="1814456320"/>
                        </a:ext>
                      </a:extLst>
                    </a:gridCol>
                    <a:gridCol w="2574287">
                      <a:extLst>
                        <a:ext uri="{9D8B030D-6E8A-4147-A177-3AD203B41FA5}">
                          <a16:colId xmlns:a16="http://schemas.microsoft.com/office/drawing/2014/main" val="3887225488"/>
                        </a:ext>
                      </a:extLst>
                    </a:gridCol>
                  </a:tblGrid>
                  <a:tr h="332309">
                    <a:tc>
                      <a:txBody>
                        <a:bodyPr/>
                        <a:lstStyle/>
                        <a:p>
                          <a:pPr algn="ctr"/>
                          <a:r>
                            <a:rPr lang="en-GB" sz="1400" dirty="0"/>
                            <a:t>Parameter</a:t>
                          </a:r>
                        </a:p>
                      </a:txBody>
                      <a:tcPr/>
                    </a:tc>
                    <a:tc>
                      <a:txBody>
                        <a:bodyPr/>
                        <a:lstStyle/>
                        <a:p>
                          <a:pPr algn="ctr"/>
                          <a:r>
                            <a:rPr lang="en-GB" sz="1400" dirty="0"/>
                            <a:t>Symbol</a:t>
                          </a:r>
                        </a:p>
                      </a:txBody>
                      <a:tcPr/>
                    </a:tc>
                    <a:tc>
                      <a:txBody>
                        <a:bodyPr/>
                        <a:lstStyle/>
                        <a:p>
                          <a:pPr algn="ctr"/>
                          <a:r>
                            <a:rPr lang="en-GB" sz="1400" dirty="0"/>
                            <a:t>Value</a:t>
                          </a:r>
                        </a:p>
                      </a:txBody>
                      <a:tcPr/>
                    </a:tc>
                    <a:tc>
                      <a:txBody>
                        <a:bodyPr/>
                        <a:lstStyle/>
                        <a:p>
                          <a:pPr algn="ctr"/>
                          <a:r>
                            <a:rPr lang="en-GB" sz="1400" dirty="0"/>
                            <a:t>Source</a:t>
                          </a:r>
                        </a:p>
                      </a:txBody>
                      <a:tcPr/>
                    </a:tc>
                    <a:extLst>
                      <a:ext uri="{0D108BD9-81ED-4DB2-BD59-A6C34878D82A}">
                        <a16:rowId xmlns:a16="http://schemas.microsoft.com/office/drawing/2014/main" val="822070243"/>
                      </a:ext>
                    </a:extLst>
                  </a:tr>
                  <a:tr h="518160">
                    <a:tc>
                      <a:txBody>
                        <a:bodyPr/>
                        <a:lstStyle/>
                        <a:p>
                          <a:pPr algn="ctr"/>
                          <a:r>
                            <a:rPr lang="en-GB" sz="1400" dirty="0"/>
                            <a:t>Amorphous SPP Atomic density at interface</a:t>
                          </a:r>
                        </a:p>
                      </a:txBody>
                      <a:tcPr/>
                    </a:tc>
                    <a:tc>
                      <a:txBody>
                        <a:bodyPr/>
                        <a:lstStyle/>
                        <a:p>
                          <a:endParaRPr lang="en-US"/>
                        </a:p>
                      </a:txBody>
                      <a:tcPr>
                        <a:blipFill>
                          <a:blip r:embed="rId3"/>
                          <a:stretch>
                            <a:fillRect l="-137217" t="-65882" r="-311327" b="-731765"/>
                          </a:stretch>
                        </a:blipFill>
                      </a:tcPr>
                    </a:tc>
                    <a:tc>
                      <a:txBody>
                        <a:bodyPr/>
                        <a:lstStyle/>
                        <a:p>
                          <a:pPr algn="ctr"/>
                          <a:r>
                            <a:rPr lang="en-US" sz="1400" kern="1200" dirty="0">
                              <a:solidFill>
                                <a:schemeClr val="dk1"/>
                              </a:solidFill>
                              <a:effectLst/>
                              <a:latin typeface="+mn-lt"/>
                              <a:ea typeface="+mn-ea"/>
                              <a:cs typeface="+mn-cs"/>
                            </a:rPr>
                            <a:t>Zircaloy-4 = 3.85×10</a:t>
                          </a:r>
                          <a:r>
                            <a:rPr lang="en-US" sz="1400" kern="1200" baseline="30000" dirty="0">
                              <a:solidFill>
                                <a:schemeClr val="dk1"/>
                              </a:solidFill>
                              <a:effectLst/>
                              <a:latin typeface="+mn-lt"/>
                              <a:ea typeface="+mn-ea"/>
                              <a:cs typeface="+mn-cs"/>
                            </a:rPr>
                            <a:t>28</a:t>
                          </a:r>
                          <a:r>
                            <a:rPr lang="en-US" sz="1400" kern="1200" dirty="0">
                              <a:solidFill>
                                <a:schemeClr val="dk1"/>
                              </a:solidFill>
                              <a:effectLst/>
                              <a:latin typeface="+mn-lt"/>
                              <a:ea typeface="+mn-ea"/>
                              <a:cs typeface="+mn-cs"/>
                            </a:rPr>
                            <a:t> atoms m</a:t>
                          </a:r>
                          <a:r>
                            <a:rPr lang="en-US" sz="1400" kern="1200" baseline="30000" dirty="0">
                              <a:solidFill>
                                <a:schemeClr val="dk1"/>
                              </a:solidFill>
                              <a:effectLst/>
                              <a:latin typeface="+mn-lt"/>
                              <a:ea typeface="+mn-ea"/>
                              <a:cs typeface="+mn-cs"/>
                            </a:rPr>
                            <a:t>–3</a:t>
                          </a:r>
                          <a:r>
                            <a:rPr lang="en-GB" sz="1100" dirty="0">
                              <a:effectLst/>
                            </a:rPr>
                            <a:t> </a:t>
                          </a:r>
                          <a:endParaRPr lang="en-US" sz="1400" kern="1200" dirty="0">
                            <a:solidFill>
                              <a:schemeClr val="dk1"/>
                            </a:solidFill>
                            <a:effectLst/>
                            <a:latin typeface="+mn-lt"/>
                            <a:ea typeface="+mn-ea"/>
                            <a:cs typeface="+mn-cs"/>
                          </a:endParaRPr>
                        </a:p>
                        <a:p>
                          <a:pPr algn="ctr"/>
                          <a:r>
                            <a:rPr lang="en-US" sz="1400" kern="1200" dirty="0">
                              <a:solidFill>
                                <a:schemeClr val="dk1"/>
                              </a:solidFill>
                              <a:effectLst/>
                              <a:latin typeface="+mn-lt"/>
                              <a:ea typeface="+mn-ea"/>
                              <a:cs typeface="+mn-cs"/>
                            </a:rPr>
                            <a:t>Zircaloy-2 = 4.62×10</a:t>
                          </a:r>
                          <a:r>
                            <a:rPr lang="en-US" sz="1400" kern="1200" baseline="30000" dirty="0">
                              <a:solidFill>
                                <a:schemeClr val="dk1"/>
                              </a:solidFill>
                              <a:effectLst/>
                              <a:latin typeface="+mn-lt"/>
                              <a:ea typeface="+mn-ea"/>
                              <a:cs typeface="+mn-cs"/>
                            </a:rPr>
                            <a:t>28</a:t>
                          </a:r>
                          <a:r>
                            <a:rPr lang="en-US" sz="1400" kern="1200" baseline="0" dirty="0">
                              <a:solidFill>
                                <a:schemeClr val="dk1"/>
                              </a:solidFill>
                              <a:effectLst/>
                              <a:latin typeface="+mn-lt"/>
                              <a:ea typeface="+mn-ea"/>
                              <a:cs typeface="+mn-cs"/>
                            </a:rPr>
                            <a:t> </a:t>
                          </a:r>
                          <a:r>
                            <a:rPr lang="en-US" sz="1400" kern="1200" dirty="0">
                              <a:solidFill>
                                <a:schemeClr val="dk1"/>
                              </a:solidFill>
                              <a:effectLst/>
                              <a:latin typeface="+mn-lt"/>
                              <a:ea typeface="+mn-ea"/>
                              <a:cs typeface="+mn-cs"/>
                            </a:rPr>
                            <a:t>atoms m</a:t>
                          </a:r>
                          <a:r>
                            <a:rPr lang="en-US" sz="1400" kern="1200" baseline="30000" dirty="0">
                              <a:solidFill>
                                <a:schemeClr val="dk1"/>
                              </a:solidFill>
                              <a:effectLst/>
                              <a:latin typeface="+mn-lt"/>
                              <a:ea typeface="+mn-ea"/>
                              <a:cs typeface="+mn-cs"/>
                            </a:rPr>
                            <a:t>–3</a:t>
                          </a:r>
                          <a:r>
                            <a:rPr lang="en-GB" sz="1100" dirty="0">
                              <a:effectLst/>
                            </a:rPr>
                            <a:t>  </a:t>
                          </a:r>
                          <a:endParaRPr lang="en-GB" sz="1100" dirty="0"/>
                        </a:p>
                      </a:txBody>
                      <a:tcPr/>
                    </a:tc>
                    <a:tc>
                      <a:txBody>
                        <a:bodyPr/>
                        <a:lstStyle/>
                        <a:p>
                          <a:pPr algn="ctr"/>
                          <a:r>
                            <a:rPr lang="en-GB" sz="1400" dirty="0"/>
                            <a:t>Versaci and Ipohorski</a:t>
                          </a:r>
                          <a:r>
                            <a:rPr lang="en-GB" sz="1400" baseline="30000" dirty="0"/>
                            <a:t>1</a:t>
                          </a:r>
                          <a:r>
                            <a:rPr lang="en-GB" sz="1400" dirty="0"/>
                            <a:t> </a:t>
                          </a:r>
                        </a:p>
                      </a:txBody>
                      <a:tcPr/>
                    </a:tc>
                    <a:extLst>
                      <a:ext uri="{0D108BD9-81ED-4DB2-BD59-A6C34878D82A}">
                        <a16:rowId xmlns:a16="http://schemas.microsoft.com/office/drawing/2014/main" val="1133631192"/>
                      </a:ext>
                    </a:extLst>
                  </a:tr>
                  <a:tr h="332309">
                    <a:tc>
                      <a:txBody>
                        <a:bodyPr/>
                        <a:lstStyle/>
                        <a:p>
                          <a:pPr algn="ctr"/>
                          <a:r>
                            <a:rPr lang="en-GB" sz="1400" dirty="0">
                              <a:latin typeface="Calibri" panose="020F0502020204030204" pitchFamily="34" charset="0"/>
                              <a:cs typeface="Calibri" panose="020F0502020204030204" pitchFamily="34" charset="0"/>
                            </a:rPr>
                            <a:t>Jump distance</a:t>
                          </a:r>
                          <a:endParaRPr lang="en-GB" sz="1400" dirty="0"/>
                        </a:p>
                      </a:txBody>
                      <a:tcPr/>
                    </a:tc>
                    <a:tc>
                      <a:txBody>
                        <a:bodyPr/>
                        <a:lstStyle/>
                        <a:p>
                          <a:endParaRPr lang="en-US"/>
                        </a:p>
                      </a:txBody>
                      <a:tcPr>
                        <a:blipFill>
                          <a:blip r:embed="rId3"/>
                          <a:stretch>
                            <a:fillRect l="-137217" t="-261111" r="-311327" b="-1051852"/>
                          </a:stretch>
                        </a:blipFill>
                      </a:tcPr>
                    </a:tc>
                    <a:tc>
                      <a:txBody>
                        <a:bodyPr/>
                        <a:lstStyle/>
                        <a:p>
                          <a:pPr algn="ctr"/>
                          <a:r>
                            <a:rPr lang="en-GB" sz="1400" dirty="0"/>
                            <a:t>0.323 nm</a:t>
                          </a:r>
                        </a:p>
                      </a:txBody>
                      <a:tcPr/>
                    </a:tc>
                    <a:tc>
                      <a:txBody>
                        <a:bodyPr/>
                        <a:lstStyle/>
                        <a:p>
                          <a:pPr algn="ctr"/>
                          <a:r>
                            <a:rPr lang="en-GB" sz="1400" dirty="0"/>
                            <a:t>Basal plane lattice spacing</a:t>
                          </a:r>
                        </a:p>
                      </a:txBody>
                      <a:tcPr/>
                    </a:tc>
                    <a:extLst>
                      <a:ext uri="{0D108BD9-81ED-4DB2-BD59-A6C34878D82A}">
                        <a16:rowId xmlns:a16="http://schemas.microsoft.com/office/drawing/2014/main" val="3572551364"/>
                      </a:ext>
                    </a:extLst>
                  </a:tr>
                  <a:tr h="332309">
                    <a:tc>
                      <a:txBody>
                        <a:bodyPr/>
                        <a:lstStyle/>
                        <a:p>
                          <a:pPr algn="ctr"/>
                          <a:r>
                            <a:rPr lang="en-GB" sz="1400" dirty="0">
                              <a:latin typeface="Calibri" panose="020F0502020204030204" pitchFamily="34" charset="0"/>
                              <a:cs typeface="Calibri" panose="020F0502020204030204" pitchFamily="34" charset="0"/>
                            </a:rPr>
                            <a:t>Jump frequency</a:t>
                          </a:r>
                          <a:endParaRPr lang="en-GB" sz="1400" dirty="0"/>
                        </a:p>
                      </a:txBody>
                      <a:tcPr/>
                    </a:tc>
                    <a:tc>
                      <a:txBody>
                        <a:bodyPr/>
                        <a:lstStyle/>
                        <a:p>
                          <a:endParaRPr lang="en-US"/>
                        </a:p>
                      </a:txBody>
                      <a:tcPr>
                        <a:blipFill>
                          <a:blip r:embed="rId3"/>
                          <a:stretch>
                            <a:fillRect l="-137217" t="-354545" r="-311327" b="-932727"/>
                          </a:stretch>
                        </a:blipFill>
                      </a:tcPr>
                    </a:tc>
                    <a:tc>
                      <a:txBody>
                        <a:bodyPr/>
                        <a:lstStyle/>
                        <a:p>
                          <a:endParaRPr lang="en-US"/>
                        </a:p>
                      </a:txBody>
                      <a:tcPr>
                        <a:blipFill>
                          <a:blip r:embed="rId3"/>
                          <a:stretch>
                            <a:fillRect l="-137009" t="-354545" r="-79813" b="-932727"/>
                          </a:stretch>
                        </a:blipFill>
                      </a:tcPr>
                    </a:tc>
                    <a:tc>
                      <a:txBody>
                        <a:bodyPr/>
                        <a:lstStyle/>
                        <a:p>
                          <a:pPr algn="ctr"/>
                          <a:r>
                            <a:rPr lang="en-GB" sz="1400" dirty="0"/>
                            <a:t>Approximation</a:t>
                          </a:r>
                          <a:r>
                            <a:rPr lang="en-GB" sz="1400" baseline="30000" dirty="0"/>
                            <a:t>2</a:t>
                          </a:r>
                          <a:endParaRPr lang="en-GB" sz="1400" dirty="0"/>
                        </a:p>
                      </a:txBody>
                      <a:tcPr/>
                    </a:tc>
                    <a:extLst>
                      <a:ext uri="{0D108BD9-81ED-4DB2-BD59-A6C34878D82A}">
                        <a16:rowId xmlns:a16="http://schemas.microsoft.com/office/drawing/2014/main" val="1349332951"/>
                      </a:ext>
                    </a:extLst>
                  </a:tr>
                  <a:tr h="518160">
                    <a:tc>
                      <a:txBody>
                        <a:bodyPr/>
                        <a:lstStyle/>
                        <a:p>
                          <a:pPr algn="ctr"/>
                          <a:r>
                            <a:rPr lang="en-GB" sz="1400" dirty="0"/>
                            <a:t>Irradiation-altered solute solubility</a:t>
                          </a:r>
                        </a:p>
                      </a:txBody>
                      <a:tcPr/>
                    </a:tc>
                    <a:tc>
                      <a:txBody>
                        <a:bodyPr/>
                        <a:lstStyle/>
                        <a:p>
                          <a:endParaRPr lang="en-US"/>
                        </a:p>
                      </a:txBody>
                      <a:tcPr>
                        <a:blipFill>
                          <a:blip r:embed="rId3"/>
                          <a:stretch>
                            <a:fillRect l="-137217" t="-294118" r="-311327" b="-503529"/>
                          </a:stretch>
                        </a:blipFill>
                      </a:tcPr>
                    </a:tc>
                    <a:tc>
                      <a:txBody>
                        <a:bodyPr/>
                        <a:lstStyle/>
                        <a:p>
                          <a:pPr algn="ctr"/>
                          <a:r>
                            <a:rPr lang="en-GB" sz="1400" dirty="0"/>
                            <a:t>0.03 ± 0.01 at.%</a:t>
                          </a:r>
                        </a:p>
                      </a:txBody>
                      <a:tcPr/>
                    </a:tc>
                    <a:tc>
                      <a:txBody>
                        <a:bodyPr/>
                        <a:lstStyle/>
                        <a:p>
                          <a:pPr algn="ctr"/>
                          <a:r>
                            <a:rPr lang="en-GB" sz="1400" dirty="0"/>
                            <a:t>APT analysis </a:t>
                          </a:r>
                          <a:r>
                            <a:rPr lang="en-GB" sz="1400" baseline="0" dirty="0"/>
                            <a:t>— </a:t>
                          </a:r>
                          <a:r>
                            <a:rPr lang="en-GB" sz="1400" dirty="0"/>
                            <a:t>Eriksson et al.</a:t>
                          </a:r>
                          <a:r>
                            <a:rPr lang="en-GB" sz="1400" baseline="30000" dirty="0"/>
                            <a:t>3</a:t>
                          </a:r>
                          <a:endParaRPr lang="en-GB" sz="1400" dirty="0"/>
                        </a:p>
                      </a:txBody>
                      <a:tcPr/>
                    </a:tc>
                    <a:extLst>
                      <a:ext uri="{0D108BD9-81ED-4DB2-BD59-A6C34878D82A}">
                        <a16:rowId xmlns:a16="http://schemas.microsoft.com/office/drawing/2014/main" val="668908608"/>
                      </a:ext>
                    </a:extLst>
                  </a:tr>
                  <a:tr h="518160">
                    <a:tc>
                      <a:txBody>
                        <a:bodyPr/>
                        <a:lstStyle/>
                        <a:p>
                          <a:pPr algn="ctr"/>
                          <a:r>
                            <a:rPr lang="en-GB" sz="1400" dirty="0"/>
                            <a:t>Solute concentration at the interface</a:t>
                          </a:r>
                        </a:p>
                      </a:txBody>
                      <a:tcPr/>
                    </a:tc>
                    <a:tc>
                      <a:txBody>
                        <a:bodyPr/>
                        <a:lstStyle/>
                        <a:p>
                          <a:endParaRPr lang="en-US"/>
                        </a:p>
                      </a:txBody>
                      <a:tcPr>
                        <a:blipFill>
                          <a:blip r:embed="rId3"/>
                          <a:stretch>
                            <a:fillRect l="-137217" t="-394118" r="-311327" b="-403529"/>
                          </a:stretch>
                        </a:blipFill>
                      </a:tcPr>
                    </a:tc>
                    <a:tc>
                      <a:txBody>
                        <a:bodyPr/>
                        <a:lstStyle/>
                        <a:p>
                          <a:endParaRPr lang="en-US"/>
                        </a:p>
                      </a:txBody>
                      <a:tcPr>
                        <a:blipFill>
                          <a:blip r:embed="rId3"/>
                          <a:stretch>
                            <a:fillRect l="-137009" t="-394118" r="-79813" b="-403529"/>
                          </a:stretch>
                        </a:blipFill>
                      </a:tcPr>
                    </a:tc>
                    <a:tc>
                      <a:txBody>
                        <a:bodyPr/>
                        <a:lstStyle/>
                        <a:p>
                          <a:pPr algn="ctr"/>
                          <a:r>
                            <a:rPr lang="en-GB" sz="1400" dirty="0"/>
                            <a:t>Solved in the model</a:t>
                          </a:r>
                        </a:p>
                      </a:txBody>
                      <a:tcPr/>
                    </a:tc>
                    <a:extLst>
                      <a:ext uri="{0D108BD9-81ED-4DB2-BD59-A6C34878D82A}">
                        <a16:rowId xmlns:a16="http://schemas.microsoft.com/office/drawing/2014/main" val="3882344921"/>
                      </a:ext>
                    </a:extLst>
                  </a:tr>
                  <a:tr h="986917">
                    <a:tc>
                      <a:txBody>
                        <a:bodyPr/>
                        <a:lstStyle/>
                        <a:p>
                          <a:pPr algn="ctr"/>
                          <a:r>
                            <a:rPr lang="en-GB" sz="1400" dirty="0"/>
                            <a:t>Irradiation-altered diffusivity </a:t>
                          </a:r>
                        </a:p>
                      </a:txBody>
                      <a:tcPr/>
                    </a:tc>
                    <a:tc>
                      <a:txBody>
                        <a:bodyPr/>
                        <a:lstStyle/>
                        <a:p>
                          <a:endParaRPr lang="en-US"/>
                        </a:p>
                      </a:txBody>
                      <a:tcPr>
                        <a:blipFill>
                          <a:blip r:embed="rId3"/>
                          <a:stretch>
                            <a:fillRect l="-137217" t="-257669" r="-311327" b="-110429"/>
                          </a:stretch>
                        </a:blipFill>
                      </a:tcPr>
                    </a:tc>
                    <a:tc>
                      <a:txBody>
                        <a:bodyPr/>
                        <a:lstStyle/>
                        <a:p>
                          <a:endParaRPr lang="en-US"/>
                        </a:p>
                      </a:txBody>
                      <a:tcPr>
                        <a:blipFill>
                          <a:blip r:embed="rId3"/>
                          <a:stretch>
                            <a:fillRect l="-137009" t="-257669" r="-79813" b="-110429"/>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t>Calibration and DFT simulations </a:t>
                          </a:r>
                          <a:r>
                            <a:rPr lang="en-GB" sz="1400" baseline="0" dirty="0"/>
                            <a:t>—</a:t>
                          </a:r>
                          <a:r>
                            <a:rPr lang="en-GB" sz="1400" dirty="0"/>
                            <a:t> Jain et al.</a:t>
                          </a:r>
                          <a:r>
                            <a:rPr lang="en-GB" sz="1400" baseline="30000" dirty="0"/>
                            <a:t>4</a:t>
                          </a:r>
                          <a:endParaRPr lang="en-GB" sz="1400" dirty="0"/>
                        </a:p>
                      </a:txBody>
                      <a:tcPr/>
                    </a:tc>
                    <a:extLst>
                      <a:ext uri="{0D108BD9-81ED-4DB2-BD59-A6C34878D82A}">
                        <a16:rowId xmlns:a16="http://schemas.microsoft.com/office/drawing/2014/main" val="156587297"/>
                      </a:ext>
                    </a:extLst>
                  </a:tr>
                  <a:tr h="518160">
                    <a:tc>
                      <a:txBody>
                        <a:bodyPr/>
                        <a:lstStyle/>
                        <a:p>
                          <a:pPr algn="ctr"/>
                          <a:r>
                            <a:rPr lang="en-GB" sz="1400" dirty="0"/>
                            <a:t>Ballistic sputtering parameter</a:t>
                          </a:r>
                        </a:p>
                      </a:txBody>
                      <a:tcPr/>
                    </a:tc>
                    <a:tc>
                      <a:txBody>
                        <a:bodyPr/>
                        <a:lstStyle/>
                        <a:p>
                          <a:endParaRPr lang="en-US"/>
                        </a:p>
                      </a:txBody>
                      <a:tcPr>
                        <a:blipFill>
                          <a:blip r:embed="rId3"/>
                          <a:stretch>
                            <a:fillRect l="-137217" t="-685882" r="-311327" b="-111765"/>
                          </a:stretch>
                        </a:blipFill>
                      </a:tcPr>
                    </a:tc>
                    <a:tc>
                      <a:txBody>
                        <a:bodyPr/>
                        <a:lstStyle/>
                        <a:p>
                          <a:pPr algn="ctr"/>
                          <a:r>
                            <a:rPr lang="en-GB" sz="1400" dirty="0"/>
                            <a:t>3.5×10</a:t>
                          </a:r>
                          <a:r>
                            <a:rPr lang="en-GB" sz="1400" baseline="30000" dirty="0"/>
                            <a:t>20</a:t>
                          </a:r>
                          <a:r>
                            <a:rPr lang="en-GB" sz="1400" baseline="0" dirty="0"/>
                            <a:t> </a:t>
                          </a:r>
                          <a:r>
                            <a:rPr lang="en-US" sz="1400" kern="1200" dirty="0">
                              <a:solidFill>
                                <a:schemeClr val="dk1"/>
                              </a:solidFill>
                              <a:effectLst/>
                              <a:latin typeface="+mn-lt"/>
                              <a:ea typeface="+mn-ea"/>
                              <a:cs typeface="+mn-cs"/>
                            </a:rPr>
                            <a:t>atoms m</a:t>
                          </a:r>
                          <a:r>
                            <a:rPr lang="en-US" sz="1400" kern="1200" baseline="30000" dirty="0">
                              <a:solidFill>
                                <a:schemeClr val="dk1"/>
                              </a:solidFill>
                              <a:effectLst/>
                              <a:latin typeface="+mn-lt"/>
                              <a:ea typeface="+mn-ea"/>
                              <a:cs typeface="+mn-cs"/>
                            </a:rPr>
                            <a:t>–2</a:t>
                          </a:r>
                          <a:r>
                            <a:rPr lang="en-US" sz="1400" kern="1200" dirty="0">
                              <a:solidFill>
                                <a:schemeClr val="dk1"/>
                              </a:solidFill>
                              <a:effectLst/>
                              <a:latin typeface="+mn-lt"/>
                              <a:ea typeface="+mn-ea"/>
                              <a:cs typeface="+mn-cs"/>
                            </a:rPr>
                            <a:t> dpa</a:t>
                          </a:r>
                          <a:r>
                            <a:rPr lang="en-US" sz="1400" kern="1200" baseline="30000" dirty="0">
                              <a:solidFill>
                                <a:schemeClr val="dk1"/>
                              </a:solidFill>
                              <a:effectLst/>
                              <a:latin typeface="+mn-lt"/>
                              <a:ea typeface="+mn-ea"/>
                              <a:cs typeface="+mn-cs"/>
                            </a:rPr>
                            <a:t>–1</a:t>
                          </a:r>
                          <a:r>
                            <a:rPr lang="en-GB" sz="1100" dirty="0">
                              <a:effectLst/>
                            </a:rPr>
                            <a:t> </a:t>
                          </a:r>
                          <a:endParaRPr lang="en-GB" sz="1400" dirty="0"/>
                        </a:p>
                      </a:txBody>
                      <a:tcPr/>
                    </a:tc>
                    <a:tc>
                      <a:txBody>
                        <a:bodyPr/>
                        <a:lstStyle/>
                        <a:p>
                          <a:pPr algn="ctr"/>
                          <a:r>
                            <a:rPr lang="en-GB" sz="1400" dirty="0"/>
                            <a:t>Calibrated and based on a range in literature on Fe-Cr alloys</a:t>
                          </a:r>
                          <a:r>
                            <a:rPr lang="en-GB" sz="1400" baseline="30000" dirty="0"/>
                            <a:t>5,6</a:t>
                          </a:r>
                          <a:r>
                            <a:rPr lang="en-GB" sz="1400" dirty="0"/>
                            <a:t> </a:t>
                          </a:r>
                        </a:p>
                      </a:txBody>
                      <a:tcPr/>
                    </a:tc>
                    <a:extLst>
                      <a:ext uri="{0D108BD9-81ED-4DB2-BD59-A6C34878D82A}">
                        <a16:rowId xmlns:a16="http://schemas.microsoft.com/office/drawing/2014/main" val="2389437815"/>
                      </a:ext>
                    </a:extLst>
                  </a:tr>
                  <a:tr h="518160">
                    <a:tc>
                      <a:txBody>
                        <a:bodyPr/>
                        <a:lstStyle/>
                        <a:p>
                          <a:pPr algn="ctr"/>
                          <a:r>
                            <a:rPr lang="en-GB" sz="1400" dirty="0">
                              <a:latin typeface="Calibri" panose="020F0502020204030204" pitchFamily="34" charset="0"/>
                              <a:cs typeface="Calibri" panose="020F0502020204030204" pitchFamily="34" charset="0"/>
                            </a:rPr>
                            <a:t>Activation energy for atomic transfer across interface</a:t>
                          </a:r>
                          <a:endParaRPr lang="en-GB" sz="1400" dirty="0"/>
                        </a:p>
                      </a:txBody>
                      <a:tcPr/>
                    </a:tc>
                    <a:tc>
                      <a:txBody>
                        <a:bodyPr/>
                        <a:lstStyle/>
                        <a:p>
                          <a:endParaRPr lang="en-US"/>
                        </a:p>
                      </a:txBody>
                      <a:tcPr>
                        <a:blipFill>
                          <a:blip r:embed="rId3"/>
                          <a:stretch>
                            <a:fillRect l="-137217" t="-785882" r="-311327" b="-11765"/>
                          </a:stretch>
                        </a:blipFill>
                      </a:tcPr>
                    </a:tc>
                    <a:tc>
                      <a:txBody>
                        <a:bodyPr/>
                        <a:lstStyle/>
                        <a:p>
                          <a:pPr algn="ctr"/>
                          <a:r>
                            <a:rPr lang="en-GB" sz="1400" dirty="0"/>
                            <a:t>211 kJ mol</a:t>
                          </a:r>
                          <a:r>
                            <a:rPr lang="en-GB" sz="1400" baseline="30000" dirty="0"/>
                            <a:t>−1</a:t>
                          </a:r>
                          <a:endParaRPr lang="en-GB" sz="1400" dirty="0"/>
                        </a:p>
                      </a:txBody>
                      <a:tcPr/>
                    </a:tc>
                    <a:tc>
                      <a:txBody>
                        <a:bodyPr/>
                        <a:lstStyle/>
                        <a:p>
                          <a:pPr algn="ctr"/>
                          <a:r>
                            <a:rPr lang="en-GB" sz="1400" dirty="0"/>
                            <a:t>Calibrated</a:t>
                          </a:r>
                        </a:p>
                      </a:txBody>
                      <a:tcPr/>
                    </a:tc>
                    <a:extLst>
                      <a:ext uri="{0D108BD9-81ED-4DB2-BD59-A6C34878D82A}">
                        <a16:rowId xmlns:a16="http://schemas.microsoft.com/office/drawing/2014/main" val="76657311"/>
                      </a:ext>
                    </a:extLst>
                  </a:tr>
                </a:tbl>
              </a:graphicData>
            </a:graphic>
          </p:graphicFrame>
        </mc:Fallback>
      </mc:AlternateContent>
      <p:sp>
        <p:nvSpPr>
          <p:cNvPr id="8" name="Rectangle 7">
            <a:extLst>
              <a:ext uri="{FF2B5EF4-FFF2-40B4-BE49-F238E27FC236}">
                <a16:creationId xmlns:a16="http://schemas.microsoft.com/office/drawing/2014/main" id="{948F87E7-7D9B-01D6-CCC3-B370D43D1162}"/>
              </a:ext>
            </a:extLst>
          </p:cNvPr>
          <p:cNvSpPr/>
          <p:nvPr/>
        </p:nvSpPr>
        <p:spPr>
          <a:xfrm>
            <a:off x="947427" y="4340333"/>
            <a:ext cx="10268502" cy="103288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28C9047F-90DF-001E-DB7E-B99F62444242}"/>
              </a:ext>
            </a:extLst>
          </p:cNvPr>
          <p:cNvSpPr txBox="1"/>
          <p:nvPr/>
        </p:nvSpPr>
        <p:spPr>
          <a:xfrm>
            <a:off x="132757" y="5373216"/>
            <a:ext cx="10501593" cy="1138773"/>
          </a:xfrm>
          <a:prstGeom prst="rect">
            <a:avLst/>
          </a:prstGeom>
          <a:noFill/>
        </p:spPr>
        <p:txBody>
          <a:bodyPr wrap="none" rtlCol="0">
            <a:spAutoFit/>
          </a:bodyPr>
          <a:lstStyle/>
          <a:p>
            <a:pPr marR="0" lvl="0" algn="l" defTabSz="457200" rtl="0" eaLnBrk="0" fontAlgn="base" latinLnBrk="0" hangingPunct="0">
              <a:lnSpc>
                <a:spcPct val="100000"/>
              </a:lnSpc>
              <a:spcBef>
                <a:spcPct val="30000"/>
              </a:spcBef>
              <a:spcAft>
                <a:spcPct val="0"/>
              </a:spcAft>
              <a:buClrTx/>
              <a:buSzTx/>
              <a:tabLst/>
              <a:defRPr/>
            </a:pPr>
            <a:r>
              <a:rPr lang="en-GB" sz="800" dirty="0">
                <a:solidFill>
                  <a:schemeClr val="bg1">
                    <a:lumMod val="75000"/>
                  </a:schemeClr>
                </a:solidFill>
                <a:effectLst/>
                <a:latin typeface="Times New Roman" panose="02020603050405020304" pitchFamily="18" charset="0"/>
                <a:ea typeface="Times New Roman" panose="02020603050405020304" pitchFamily="18" charset="0"/>
              </a:rPr>
              <a:t>1. R. A. Versaci and M. </a:t>
            </a:r>
            <a:r>
              <a:rPr lang="en-GB" sz="800" dirty="0" err="1">
                <a:solidFill>
                  <a:schemeClr val="bg1">
                    <a:lumMod val="75000"/>
                  </a:schemeClr>
                </a:solidFill>
                <a:effectLst/>
                <a:latin typeface="Times New Roman" panose="02020603050405020304" pitchFamily="18" charset="0"/>
                <a:ea typeface="Times New Roman" panose="02020603050405020304" pitchFamily="18" charset="0"/>
              </a:rPr>
              <a:t>Ipohorski</a:t>
            </a:r>
            <a:r>
              <a:rPr lang="en-GB" sz="800" dirty="0">
                <a:solidFill>
                  <a:schemeClr val="bg1">
                    <a:lumMod val="75000"/>
                  </a:schemeClr>
                </a:solidFill>
                <a:effectLst/>
                <a:latin typeface="Times New Roman" panose="02020603050405020304" pitchFamily="18" charset="0"/>
                <a:ea typeface="Times New Roman" panose="02020603050405020304" pitchFamily="18" charset="0"/>
              </a:rPr>
              <a:t>, Composition of Zr(Cr, Fe)2-type precipitates in Zircaloy-2 and Zircaloy-4, </a:t>
            </a:r>
            <a:r>
              <a:rPr lang="en-GB" sz="800" i="1" dirty="0">
                <a:solidFill>
                  <a:schemeClr val="bg1">
                    <a:lumMod val="75000"/>
                  </a:schemeClr>
                </a:solidFill>
                <a:effectLst/>
                <a:latin typeface="Times New Roman" panose="02020603050405020304" pitchFamily="18" charset="0"/>
                <a:ea typeface="Times New Roman" panose="02020603050405020304" pitchFamily="18" charset="0"/>
              </a:rPr>
              <a:t>Journal of Nuclear Materials</a:t>
            </a:r>
            <a:r>
              <a:rPr lang="en-GB" sz="800" dirty="0">
                <a:solidFill>
                  <a:schemeClr val="bg1">
                    <a:lumMod val="75000"/>
                  </a:schemeClr>
                </a:solidFill>
                <a:effectLst/>
                <a:latin typeface="Times New Roman" panose="02020603050405020304" pitchFamily="18" charset="0"/>
                <a:ea typeface="Times New Roman" panose="02020603050405020304" pitchFamily="18" charset="0"/>
              </a:rPr>
              <a:t> 116, no. 2–3 (June 1983): 321–323. </a:t>
            </a:r>
          </a:p>
          <a:p>
            <a:pPr marR="0" lvl="0" algn="l" defTabSz="457200" rtl="0" eaLnBrk="0" fontAlgn="base" latinLnBrk="0" hangingPunct="0">
              <a:lnSpc>
                <a:spcPct val="100000"/>
              </a:lnSpc>
              <a:spcBef>
                <a:spcPct val="30000"/>
              </a:spcBef>
              <a:spcAft>
                <a:spcPct val="0"/>
              </a:spcAft>
              <a:buClrTx/>
              <a:buSzTx/>
              <a:tabLst/>
              <a:defRPr/>
            </a:pPr>
            <a:r>
              <a:rPr lang="en-GB" sz="800" dirty="0">
                <a:solidFill>
                  <a:schemeClr val="bg1">
                    <a:lumMod val="75000"/>
                  </a:schemeClr>
                </a:solidFill>
                <a:effectLst/>
                <a:latin typeface="Times New Roman" panose="02020603050405020304" pitchFamily="18" charset="0"/>
                <a:ea typeface="Times New Roman" panose="02020603050405020304" pitchFamily="18" charset="0"/>
              </a:rPr>
              <a:t>2. J. Robson, A. </a:t>
            </a:r>
            <a:r>
              <a:rPr lang="en-GB" sz="800" dirty="0" err="1">
                <a:solidFill>
                  <a:schemeClr val="bg1">
                    <a:lumMod val="75000"/>
                  </a:schemeClr>
                </a:solidFill>
                <a:effectLst/>
                <a:latin typeface="Times New Roman" panose="02020603050405020304" pitchFamily="18" charset="0"/>
                <a:ea typeface="Times New Roman" panose="02020603050405020304" pitchFamily="18" charset="0"/>
              </a:rPr>
              <a:t>Panteli</a:t>
            </a:r>
            <a:r>
              <a:rPr lang="en-GB" sz="800" dirty="0">
                <a:solidFill>
                  <a:schemeClr val="bg1">
                    <a:lumMod val="75000"/>
                  </a:schemeClr>
                </a:solidFill>
                <a:effectLst/>
                <a:latin typeface="Times New Roman" panose="02020603050405020304" pitchFamily="18" charset="0"/>
                <a:ea typeface="Times New Roman" panose="02020603050405020304" pitchFamily="18" charset="0"/>
              </a:rPr>
              <a:t>, and P. B. </a:t>
            </a:r>
            <a:r>
              <a:rPr lang="en-GB" sz="800" dirty="0" err="1">
                <a:solidFill>
                  <a:schemeClr val="bg1">
                    <a:lumMod val="75000"/>
                  </a:schemeClr>
                </a:solidFill>
                <a:effectLst/>
                <a:latin typeface="Times New Roman" panose="02020603050405020304" pitchFamily="18" charset="0"/>
                <a:ea typeface="Times New Roman" panose="02020603050405020304" pitchFamily="18" charset="0"/>
              </a:rPr>
              <a:t>Prangnell</a:t>
            </a:r>
            <a:r>
              <a:rPr lang="en-GB" sz="800" dirty="0">
                <a:solidFill>
                  <a:schemeClr val="bg1">
                    <a:lumMod val="75000"/>
                  </a:schemeClr>
                </a:solidFill>
                <a:effectLst/>
                <a:latin typeface="Times New Roman" panose="02020603050405020304" pitchFamily="18" charset="0"/>
                <a:ea typeface="Times New Roman" panose="02020603050405020304" pitchFamily="18" charset="0"/>
              </a:rPr>
              <a:t>, Modelling intermetallic phase formation in dissimilar metal ultrasonic welding of aluminium and magnesium alloys, </a:t>
            </a:r>
            <a:r>
              <a:rPr lang="en-GB" sz="800" i="1" dirty="0">
                <a:solidFill>
                  <a:schemeClr val="bg1">
                    <a:lumMod val="75000"/>
                  </a:schemeClr>
                </a:solidFill>
                <a:effectLst/>
                <a:latin typeface="Times New Roman" panose="02020603050405020304" pitchFamily="18" charset="0"/>
                <a:ea typeface="Times New Roman" panose="02020603050405020304" pitchFamily="18" charset="0"/>
              </a:rPr>
              <a:t>Sci. Tech. Weld. Join. </a:t>
            </a:r>
            <a:r>
              <a:rPr lang="en-GB" sz="800" dirty="0">
                <a:solidFill>
                  <a:schemeClr val="bg1">
                    <a:lumMod val="75000"/>
                  </a:schemeClr>
                </a:solidFill>
                <a:effectLst/>
                <a:latin typeface="Times New Roman" panose="02020603050405020304" pitchFamily="18" charset="0"/>
                <a:ea typeface="Times New Roman" panose="02020603050405020304" pitchFamily="18" charset="0"/>
              </a:rPr>
              <a:t>17, no. 6, 2012:447–453.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800" dirty="0">
                <a:solidFill>
                  <a:schemeClr val="bg1">
                    <a:lumMod val="75000"/>
                  </a:schemeClr>
                </a:solidFill>
                <a:effectLst/>
                <a:latin typeface="Times New Roman" panose="02020603050405020304" pitchFamily="18" charset="0"/>
                <a:ea typeface="Times New Roman" panose="02020603050405020304" pitchFamily="18" charset="0"/>
              </a:rPr>
              <a:t>3. J. Eriksson, G. Sundell, P. </a:t>
            </a:r>
            <a:r>
              <a:rPr lang="en-GB" sz="800" dirty="0" err="1">
                <a:solidFill>
                  <a:schemeClr val="bg1">
                    <a:lumMod val="75000"/>
                  </a:schemeClr>
                </a:solidFill>
                <a:effectLst/>
                <a:latin typeface="Times New Roman" panose="02020603050405020304" pitchFamily="18" charset="0"/>
                <a:ea typeface="Times New Roman" panose="02020603050405020304" pitchFamily="18" charset="0"/>
              </a:rPr>
              <a:t>Tejland</a:t>
            </a:r>
            <a:r>
              <a:rPr lang="en-GB" sz="800" dirty="0">
                <a:solidFill>
                  <a:schemeClr val="bg1">
                    <a:lumMod val="75000"/>
                  </a:schemeClr>
                </a:solidFill>
                <a:effectLst/>
                <a:latin typeface="Times New Roman" panose="02020603050405020304" pitchFamily="18" charset="0"/>
                <a:ea typeface="Times New Roman" panose="02020603050405020304" pitchFamily="18" charset="0"/>
              </a:rPr>
              <a:t>, H. O. </a:t>
            </a:r>
            <a:r>
              <a:rPr lang="en-GB" sz="800" dirty="0" err="1">
                <a:solidFill>
                  <a:schemeClr val="bg1">
                    <a:lumMod val="75000"/>
                  </a:schemeClr>
                </a:solidFill>
                <a:effectLst/>
                <a:latin typeface="Times New Roman" panose="02020603050405020304" pitchFamily="18" charset="0"/>
                <a:ea typeface="Times New Roman" panose="02020603050405020304" pitchFamily="18" charset="0"/>
              </a:rPr>
              <a:t>Andrén</a:t>
            </a:r>
            <a:r>
              <a:rPr lang="en-GB" sz="800" dirty="0">
                <a:solidFill>
                  <a:schemeClr val="bg1">
                    <a:lumMod val="75000"/>
                  </a:schemeClr>
                </a:solidFill>
                <a:effectLst/>
                <a:latin typeface="Times New Roman" panose="02020603050405020304" pitchFamily="18" charset="0"/>
                <a:ea typeface="Times New Roman" panose="02020603050405020304" pitchFamily="18" charset="0"/>
              </a:rPr>
              <a:t>, and M. </a:t>
            </a:r>
            <a:r>
              <a:rPr lang="en-GB" sz="800" dirty="0" err="1">
                <a:solidFill>
                  <a:schemeClr val="bg1">
                    <a:lumMod val="75000"/>
                  </a:schemeClr>
                </a:solidFill>
                <a:effectLst/>
                <a:latin typeface="Times New Roman" panose="02020603050405020304" pitchFamily="18" charset="0"/>
                <a:ea typeface="Times New Roman" panose="02020603050405020304" pitchFamily="18" charset="0"/>
              </a:rPr>
              <a:t>Thuvander</a:t>
            </a:r>
            <a:r>
              <a:rPr lang="en-GB" sz="800" dirty="0">
                <a:solidFill>
                  <a:schemeClr val="bg1">
                    <a:lumMod val="75000"/>
                  </a:schemeClr>
                </a:solidFill>
                <a:effectLst/>
                <a:latin typeface="Times New Roman" panose="02020603050405020304" pitchFamily="18" charset="0"/>
                <a:ea typeface="Times New Roman" panose="02020603050405020304" pitchFamily="18" charset="0"/>
              </a:rPr>
              <a:t>, Nanoscale chemistry of Zircaloy-2 exposed to three and nine annual cycles of boiling water reactor operation — an atom probe tomography study, </a:t>
            </a:r>
            <a:r>
              <a:rPr lang="en-GB" sz="800" i="1" dirty="0">
                <a:solidFill>
                  <a:schemeClr val="bg1">
                    <a:lumMod val="75000"/>
                  </a:schemeClr>
                </a:solidFill>
                <a:effectLst/>
                <a:latin typeface="Times New Roman" panose="02020603050405020304" pitchFamily="18" charset="0"/>
                <a:ea typeface="Times New Roman" panose="02020603050405020304" pitchFamily="18" charset="0"/>
              </a:rPr>
              <a:t>J. </a:t>
            </a:r>
            <a:r>
              <a:rPr lang="en-GB" sz="800" i="1" dirty="0" err="1">
                <a:solidFill>
                  <a:schemeClr val="bg1">
                    <a:lumMod val="75000"/>
                  </a:schemeClr>
                </a:solidFill>
                <a:effectLst/>
                <a:latin typeface="Times New Roman" panose="02020603050405020304" pitchFamily="18" charset="0"/>
                <a:ea typeface="Times New Roman" panose="02020603050405020304" pitchFamily="18" charset="0"/>
              </a:rPr>
              <a:t>Nuc</a:t>
            </a:r>
            <a:r>
              <a:rPr lang="en-GB" sz="800" i="1" dirty="0">
                <a:solidFill>
                  <a:schemeClr val="bg1">
                    <a:lumMod val="75000"/>
                  </a:schemeClr>
                </a:solidFill>
                <a:effectLst/>
                <a:latin typeface="Times New Roman" panose="02020603050405020304" pitchFamily="18" charset="0"/>
                <a:ea typeface="Times New Roman" panose="02020603050405020304" pitchFamily="18" charset="0"/>
              </a:rPr>
              <a:t>. Mat.</a:t>
            </a:r>
            <a:r>
              <a:rPr lang="en-GB" sz="800" dirty="0">
                <a:solidFill>
                  <a:schemeClr val="bg1">
                    <a:lumMod val="75000"/>
                  </a:schemeClr>
                </a:solidFill>
                <a:effectLst/>
                <a:latin typeface="Times New Roman" panose="02020603050405020304" pitchFamily="18" charset="0"/>
                <a:ea typeface="Times New Roman" panose="02020603050405020304" pitchFamily="18" charset="0"/>
              </a:rPr>
              <a:t> 561, 2022:153537.</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800" dirty="0">
                <a:solidFill>
                  <a:schemeClr val="bg1">
                    <a:lumMod val="75000"/>
                  </a:schemeClr>
                </a:solidFill>
                <a:effectLst/>
                <a:latin typeface="Times New Roman" panose="02020603050405020304" pitchFamily="18" charset="0"/>
                <a:ea typeface="Times New Roman" panose="02020603050405020304" pitchFamily="18" charset="0"/>
              </a:rPr>
              <a:t>4. A. C. P. Jain, P. A. Burr, and D. R. Trinkle, First-principles calculations of solute transport in zirconium: Vacancy-mediated diffusion with metastable states and interstitial diffusion, </a:t>
            </a:r>
            <a:r>
              <a:rPr lang="en-GB" sz="800" i="1" dirty="0" err="1">
                <a:solidFill>
                  <a:schemeClr val="bg1">
                    <a:lumMod val="75000"/>
                  </a:schemeClr>
                </a:solidFill>
                <a:effectLst/>
                <a:latin typeface="Times New Roman" panose="02020603050405020304" pitchFamily="18" charset="0"/>
                <a:ea typeface="Times New Roman" panose="02020603050405020304" pitchFamily="18" charset="0"/>
              </a:rPr>
              <a:t>Pyhs</a:t>
            </a:r>
            <a:r>
              <a:rPr lang="en-GB" sz="800" i="1" dirty="0">
                <a:solidFill>
                  <a:schemeClr val="bg1">
                    <a:lumMod val="75000"/>
                  </a:schemeClr>
                </a:solidFill>
                <a:effectLst/>
                <a:latin typeface="Times New Roman" panose="02020603050405020304" pitchFamily="18" charset="0"/>
                <a:ea typeface="Times New Roman" panose="02020603050405020304" pitchFamily="18" charset="0"/>
              </a:rPr>
              <a:t>. Rev. Mat. </a:t>
            </a:r>
            <a:r>
              <a:rPr lang="en-GB" sz="800" dirty="0">
                <a:solidFill>
                  <a:schemeClr val="bg1">
                    <a:lumMod val="75000"/>
                  </a:schemeClr>
                </a:solidFill>
                <a:effectLst/>
                <a:latin typeface="Times New Roman" panose="02020603050405020304" pitchFamily="18" charset="0"/>
                <a:ea typeface="Times New Roman" panose="02020603050405020304" pitchFamily="18" charset="0"/>
              </a:rPr>
              <a:t>3, no. 3, 2019: 033402.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800" dirty="0">
                <a:solidFill>
                  <a:schemeClr val="bg1">
                    <a:lumMod val="75000"/>
                  </a:schemeClr>
                </a:solidFill>
                <a:latin typeface="Times New Roman" panose="02020603050405020304" pitchFamily="18" charset="0"/>
              </a:rPr>
              <a:t>5. Y. Zhao et al., Effect of heavy ion irradiation dose rate and temperature on </a:t>
            </a:r>
            <a:r>
              <a:rPr lang="el-GR" sz="800" dirty="0">
                <a:solidFill>
                  <a:schemeClr val="bg1">
                    <a:lumMod val="75000"/>
                  </a:schemeClr>
                </a:solidFill>
                <a:latin typeface="Times New Roman" panose="02020603050405020304" pitchFamily="18" charset="0"/>
              </a:rPr>
              <a:t>α′ </a:t>
            </a:r>
            <a:r>
              <a:rPr lang="en-GB" sz="800" dirty="0">
                <a:solidFill>
                  <a:schemeClr val="bg1">
                    <a:lumMod val="75000"/>
                  </a:schemeClr>
                </a:solidFill>
                <a:latin typeface="Times New Roman" panose="02020603050405020304" pitchFamily="18" charset="0"/>
              </a:rPr>
              <a:t>precipitation in high purity Fe-18%Cr alloy, </a:t>
            </a:r>
            <a:r>
              <a:rPr lang="en-GB" sz="800" i="1" dirty="0">
                <a:solidFill>
                  <a:schemeClr val="bg1">
                    <a:lumMod val="75000"/>
                  </a:schemeClr>
                </a:solidFill>
                <a:latin typeface="Times New Roman" panose="02020603050405020304" pitchFamily="18" charset="0"/>
              </a:rPr>
              <a:t>Acta </a:t>
            </a:r>
            <a:r>
              <a:rPr lang="en-GB" sz="800" i="1" dirty="0" err="1">
                <a:solidFill>
                  <a:schemeClr val="bg1">
                    <a:lumMod val="75000"/>
                  </a:schemeClr>
                </a:solidFill>
                <a:latin typeface="Times New Roman" panose="02020603050405020304" pitchFamily="18" charset="0"/>
              </a:rPr>
              <a:t>Materialia</a:t>
            </a:r>
            <a:r>
              <a:rPr lang="en-GB" sz="800" i="1" dirty="0">
                <a:solidFill>
                  <a:schemeClr val="bg1">
                    <a:lumMod val="75000"/>
                  </a:schemeClr>
                </a:solidFill>
                <a:latin typeface="Times New Roman" panose="02020603050405020304" pitchFamily="18" charset="0"/>
              </a:rPr>
              <a:t> </a:t>
            </a:r>
            <a:r>
              <a:rPr lang="en-GB" sz="800" dirty="0">
                <a:solidFill>
                  <a:schemeClr val="bg1">
                    <a:lumMod val="75000"/>
                  </a:schemeClr>
                </a:solidFill>
                <a:latin typeface="Times New Roman" panose="02020603050405020304" pitchFamily="18" charset="0"/>
              </a:rPr>
              <a:t>231, 2022: 117888.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800" dirty="0">
                <a:solidFill>
                  <a:schemeClr val="bg1">
                    <a:lumMod val="75000"/>
                  </a:schemeClr>
                </a:solidFill>
                <a:latin typeface="Times New Roman" panose="02020603050405020304" pitchFamily="18" charset="0"/>
              </a:rPr>
              <a:t>6. K. N. Thomas and G. S. Was, Effect of cascade size and damage rate on α’ precipitate stability in Fe-15Cr, </a:t>
            </a:r>
            <a:r>
              <a:rPr lang="en-GB" sz="800" i="1" dirty="0">
                <a:solidFill>
                  <a:schemeClr val="bg1">
                    <a:lumMod val="75000"/>
                  </a:schemeClr>
                </a:solidFill>
                <a:latin typeface="Times New Roman" panose="02020603050405020304" pitchFamily="18" charset="0"/>
              </a:rPr>
              <a:t>Journal of Nuclear Materials </a:t>
            </a:r>
            <a:r>
              <a:rPr lang="en-GB" sz="800" dirty="0">
                <a:solidFill>
                  <a:schemeClr val="bg1">
                    <a:lumMod val="75000"/>
                  </a:schemeClr>
                </a:solidFill>
                <a:latin typeface="Times New Roman" panose="02020603050405020304" pitchFamily="18" charset="0"/>
              </a:rPr>
              <a:t>585, 2023: 154615. </a:t>
            </a:r>
            <a:endParaRPr lang="en-GB" sz="800" dirty="0">
              <a:solidFill>
                <a:schemeClr val="bg1">
                  <a:lumMod val="75000"/>
                </a:schemeClr>
              </a:solidFill>
            </a:endParaRPr>
          </a:p>
          <a:p>
            <a:pPr algn="l"/>
            <a:endParaRPr lang="en-GB" sz="800" dirty="0" err="1">
              <a:solidFill>
                <a:schemeClr val="bg1">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087060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E4E17-395E-C792-049B-7C1BA6405749}"/>
              </a:ext>
            </a:extLst>
          </p:cNvPr>
          <p:cNvSpPr>
            <a:spLocks noGrp="1"/>
          </p:cNvSpPr>
          <p:nvPr>
            <p:ph type="title"/>
          </p:nvPr>
        </p:nvSpPr>
        <p:spPr>
          <a:xfrm>
            <a:off x="1703512" y="44624"/>
            <a:ext cx="8352928" cy="822459"/>
          </a:xfrm>
        </p:spPr>
        <p:txBody>
          <a:bodyPr/>
          <a:lstStyle/>
          <a:p>
            <a:r>
              <a:rPr lang="en-GB" sz="3600" dirty="0"/>
              <a:t>MNC model predictions: neutron irradiation</a:t>
            </a:r>
          </a:p>
        </p:txBody>
      </p:sp>
      <p:sp>
        <p:nvSpPr>
          <p:cNvPr id="4" name="Slide Number Placeholder 3">
            <a:extLst>
              <a:ext uri="{FF2B5EF4-FFF2-40B4-BE49-F238E27FC236}">
                <a16:creationId xmlns:a16="http://schemas.microsoft.com/office/drawing/2014/main" id="{D8E30B3D-E3CA-7CDB-BC2D-9E22CA5FC4C6}"/>
              </a:ext>
            </a:extLst>
          </p:cNvPr>
          <p:cNvSpPr>
            <a:spLocks noGrp="1"/>
          </p:cNvSpPr>
          <p:nvPr>
            <p:ph type="sldNum" sz="quarter" idx="12"/>
          </p:nvPr>
        </p:nvSpPr>
        <p:spPr/>
        <p:txBody>
          <a:bodyPr/>
          <a:lstStyle/>
          <a:p>
            <a:fld id="{7F4CE52D-919B-4531-AAF2-FDD7B1D762FA}" type="slidenum">
              <a:rPr lang="en-US" smtClean="0"/>
              <a:pPr/>
              <a:t>30</a:t>
            </a:fld>
            <a:endParaRPr lang="en-US"/>
          </a:p>
        </p:txBody>
      </p:sp>
      <p:grpSp>
        <p:nvGrpSpPr>
          <p:cNvPr id="19" name="Group 18">
            <a:extLst>
              <a:ext uri="{FF2B5EF4-FFF2-40B4-BE49-F238E27FC236}">
                <a16:creationId xmlns:a16="http://schemas.microsoft.com/office/drawing/2014/main" id="{35E5698D-278D-D08C-E456-7F61D7989D32}"/>
              </a:ext>
            </a:extLst>
          </p:cNvPr>
          <p:cNvGrpSpPr/>
          <p:nvPr/>
        </p:nvGrpSpPr>
        <p:grpSpPr>
          <a:xfrm>
            <a:off x="1415480" y="1340768"/>
            <a:ext cx="9145005" cy="4741854"/>
            <a:chOff x="1415480" y="1340768"/>
            <a:chExt cx="9145005" cy="4741854"/>
          </a:xfrm>
        </p:grpSpPr>
        <p:sp>
          <p:nvSpPr>
            <p:cNvPr id="9" name="Rectangle 8">
              <a:extLst>
                <a:ext uri="{FF2B5EF4-FFF2-40B4-BE49-F238E27FC236}">
                  <a16:creationId xmlns:a16="http://schemas.microsoft.com/office/drawing/2014/main" id="{AC64B7CE-6CEC-9005-DA1F-25F8ABCABB67}"/>
                </a:ext>
              </a:extLst>
            </p:cNvPr>
            <p:cNvSpPr/>
            <p:nvPr/>
          </p:nvSpPr>
          <p:spPr>
            <a:xfrm>
              <a:off x="2761136" y="4641835"/>
              <a:ext cx="307141" cy="4095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descr="A graph of a function&#10;&#10;AI-generated content may be incorrect.">
              <a:extLst>
                <a:ext uri="{FF2B5EF4-FFF2-40B4-BE49-F238E27FC236}">
                  <a16:creationId xmlns:a16="http://schemas.microsoft.com/office/drawing/2014/main" id="{D8891816-C23E-4E84-7F3A-D25970BE1AA0}"/>
                </a:ext>
              </a:extLst>
            </p:cNvPr>
            <p:cNvPicPr>
              <a:picLocks noChangeAspect="1"/>
            </p:cNvPicPr>
            <p:nvPr/>
          </p:nvPicPr>
          <p:blipFill>
            <a:blip r:embed="rId3"/>
            <a:stretch>
              <a:fillRect/>
            </a:stretch>
          </p:blipFill>
          <p:spPr>
            <a:xfrm>
              <a:off x="1415480" y="1340768"/>
              <a:ext cx="9145005" cy="4741854"/>
            </a:xfrm>
            <a:prstGeom prst="rect">
              <a:avLst/>
            </a:prstGeom>
          </p:spPr>
        </p:pic>
        <p:sp>
          <p:nvSpPr>
            <p:cNvPr id="18" name="Rectangle 17">
              <a:extLst>
                <a:ext uri="{FF2B5EF4-FFF2-40B4-BE49-F238E27FC236}">
                  <a16:creationId xmlns:a16="http://schemas.microsoft.com/office/drawing/2014/main" id="{192AE240-FEA7-8297-58DB-5C9DFE7AF7B8}"/>
                </a:ext>
              </a:extLst>
            </p:cNvPr>
            <p:cNvSpPr/>
            <p:nvPr/>
          </p:nvSpPr>
          <p:spPr>
            <a:xfrm>
              <a:off x="2761137" y="4838956"/>
              <a:ext cx="439818" cy="4155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TextBox 2">
            <a:extLst>
              <a:ext uri="{FF2B5EF4-FFF2-40B4-BE49-F238E27FC236}">
                <a16:creationId xmlns:a16="http://schemas.microsoft.com/office/drawing/2014/main" id="{DF0B1210-45BD-7B27-FC19-7584B010A878}"/>
              </a:ext>
            </a:extLst>
          </p:cNvPr>
          <p:cNvSpPr txBox="1"/>
          <p:nvPr/>
        </p:nvSpPr>
        <p:spPr>
          <a:xfrm>
            <a:off x="9568724" y="6048443"/>
            <a:ext cx="2808311" cy="369332"/>
          </a:xfrm>
          <a:prstGeom prst="rect">
            <a:avLst/>
          </a:prstGeom>
          <a:noFill/>
        </p:spPr>
        <p:txBody>
          <a:bodyPr wrap="square" rtlCol="0">
            <a:spAutoFit/>
          </a:bodyPr>
          <a:lstStyle/>
          <a:p>
            <a:pPr algn="l"/>
            <a:r>
              <a:rPr lang="en-GB" sz="1800" dirty="0">
                <a:latin typeface="Calibri" panose="020F0502020204030204" pitchFamily="34" charset="0"/>
                <a:cs typeface="Calibri" panose="020F0502020204030204" pitchFamily="34" charset="0"/>
              </a:rPr>
              <a:t>Simulation time of 1 year</a:t>
            </a:r>
          </a:p>
        </p:txBody>
      </p:sp>
    </p:spTree>
    <p:extLst>
      <p:ext uri="{BB962C8B-B14F-4D97-AF65-F5344CB8AC3E}">
        <p14:creationId xmlns:p14="http://schemas.microsoft.com/office/powerpoint/2010/main" val="1442806189"/>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62D000B-72D1-4138-D00A-86024B270290}"/>
              </a:ext>
            </a:extLst>
          </p:cNvPr>
          <p:cNvSpPr>
            <a:spLocks noGrp="1"/>
          </p:cNvSpPr>
          <p:nvPr>
            <p:ph type="sldNum" sz="quarter" idx="12"/>
          </p:nvPr>
        </p:nvSpPr>
        <p:spPr/>
        <p:txBody>
          <a:bodyPr/>
          <a:lstStyle/>
          <a:p>
            <a:fld id="{7F4CE52D-919B-4531-AAF2-FDD7B1D762FA}" type="slidenum">
              <a:rPr lang="en-US" smtClean="0"/>
              <a:pPr/>
              <a:t>31</a:t>
            </a:fld>
            <a:endParaRPr lang="en-US"/>
          </a:p>
        </p:txBody>
      </p:sp>
      <p:sp>
        <p:nvSpPr>
          <p:cNvPr id="6" name="Title 1">
            <a:extLst>
              <a:ext uri="{FF2B5EF4-FFF2-40B4-BE49-F238E27FC236}">
                <a16:creationId xmlns:a16="http://schemas.microsoft.com/office/drawing/2014/main" id="{1080F484-79FF-0A65-47D0-9FC25EFB3B62}"/>
              </a:ext>
            </a:extLst>
          </p:cNvPr>
          <p:cNvSpPr>
            <a:spLocks noGrp="1"/>
          </p:cNvSpPr>
          <p:nvPr>
            <p:ph type="title"/>
          </p:nvPr>
        </p:nvSpPr>
        <p:spPr>
          <a:xfrm>
            <a:off x="1703512" y="182272"/>
            <a:ext cx="8352928" cy="822459"/>
          </a:xfrm>
        </p:spPr>
        <p:txBody>
          <a:bodyPr/>
          <a:lstStyle/>
          <a:p>
            <a:r>
              <a:rPr lang="en-GB" sz="3600" dirty="0"/>
              <a:t>MNC model predictions: neutron irradiation – experimental comparison</a:t>
            </a:r>
          </a:p>
        </p:txBody>
      </p:sp>
      <p:sp>
        <p:nvSpPr>
          <p:cNvPr id="9" name="Content Placeholder 2">
            <a:extLst>
              <a:ext uri="{FF2B5EF4-FFF2-40B4-BE49-F238E27FC236}">
                <a16:creationId xmlns:a16="http://schemas.microsoft.com/office/drawing/2014/main" id="{5A889BCD-7550-B81E-319F-8BD17D7C7FE5}"/>
              </a:ext>
            </a:extLst>
          </p:cNvPr>
          <p:cNvSpPr txBox="1">
            <a:spLocks/>
          </p:cNvSpPr>
          <p:nvPr/>
        </p:nvSpPr>
        <p:spPr bwMode="auto">
          <a:xfrm>
            <a:off x="317584" y="3297615"/>
            <a:ext cx="4941358" cy="576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pitchFamily="27" charset="-128"/>
                <a:cs typeface="ＭＳ Ｐゴシック" pitchFamily="27" charset="-128"/>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pitchFamily="27"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pitchFamily="27"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27"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27"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400" b="1" u="sng" dirty="0"/>
              <a:t>Case 2 </a:t>
            </a:r>
            <a:r>
              <a:rPr lang="en-GB" sz="2400" b="1" u="sng" dirty="0">
                <a:latin typeface="Calibri" panose="020F0502020204030204" pitchFamily="34" charset="0"/>
                <a:cs typeface="Calibri" panose="020F0502020204030204" pitchFamily="34" charset="0"/>
              </a:rPr>
              <a:t>–</a:t>
            </a:r>
            <a:r>
              <a:rPr lang="en-GB" sz="2400" b="1" u="sng" dirty="0"/>
              <a:t> high-flux neutron irradiation</a:t>
            </a:r>
          </a:p>
        </p:txBody>
      </p:sp>
      <p:graphicFrame>
        <p:nvGraphicFramePr>
          <p:cNvPr id="10" name="Table 9">
            <a:extLst>
              <a:ext uri="{FF2B5EF4-FFF2-40B4-BE49-F238E27FC236}">
                <a16:creationId xmlns:a16="http://schemas.microsoft.com/office/drawing/2014/main" id="{B2A8FB19-F0A8-995A-56A7-72BCDE0BECC0}"/>
              </a:ext>
            </a:extLst>
          </p:cNvPr>
          <p:cNvGraphicFramePr>
            <a:graphicFrameLocks noGrp="1"/>
          </p:cNvGraphicFramePr>
          <p:nvPr>
            <p:extLst>
              <p:ext uri="{D42A27DB-BD31-4B8C-83A1-F6EECF244321}">
                <p14:modId xmlns:p14="http://schemas.microsoft.com/office/powerpoint/2010/main" val="645388889"/>
              </p:ext>
            </p:extLst>
          </p:nvPr>
        </p:nvGraphicFramePr>
        <p:xfrm>
          <a:off x="365338" y="2000974"/>
          <a:ext cx="5163963" cy="615546"/>
        </p:xfrm>
        <a:graphic>
          <a:graphicData uri="http://schemas.openxmlformats.org/drawingml/2006/table">
            <a:tbl>
              <a:tblPr firstRow="1" bandRow="1">
                <a:tableStyleId>{5C22544A-7EE6-4342-B048-85BDC9FD1C3A}</a:tableStyleId>
              </a:tblPr>
              <a:tblGrid>
                <a:gridCol w="1721321">
                  <a:extLst>
                    <a:ext uri="{9D8B030D-6E8A-4147-A177-3AD203B41FA5}">
                      <a16:colId xmlns:a16="http://schemas.microsoft.com/office/drawing/2014/main" val="4124949863"/>
                    </a:ext>
                  </a:extLst>
                </a:gridCol>
                <a:gridCol w="1530707">
                  <a:extLst>
                    <a:ext uri="{9D8B030D-6E8A-4147-A177-3AD203B41FA5}">
                      <a16:colId xmlns:a16="http://schemas.microsoft.com/office/drawing/2014/main" val="912433791"/>
                    </a:ext>
                  </a:extLst>
                </a:gridCol>
                <a:gridCol w="1911935">
                  <a:extLst>
                    <a:ext uri="{9D8B030D-6E8A-4147-A177-3AD203B41FA5}">
                      <a16:colId xmlns:a16="http://schemas.microsoft.com/office/drawing/2014/main" val="3670104634"/>
                    </a:ext>
                  </a:extLst>
                </a:gridCol>
              </a:tblGrid>
              <a:tr h="307773">
                <a:tc>
                  <a:txBody>
                    <a:bodyPr/>
                    <a:lstStyle/>
                    <a:p>
                      <a:pPr algn="ctr"/>
                      <a:r>
                        <a:rPr lang="en-GB" sz="1400" dirty="0"/>
                        <a:t>Flux</a:t>
                      </a:r>
                    </a:p>
                  </a:txBody>
                  <a:tcPr/>
                </a:tc>
                <a:tc>
                  <a:txBody>
                    <a:bodyPr/>
                    <a:lstStyle/>
                    <a:p>
                      <a:pPr algn="ctr"/>
                      <a:r>
                        <a:rPr lang="en-GB" sz="1400" dirty="0"/>
                        <a:t>Temperature</a:t>
                      </a:r>
                    </a:p>
                  </a:txBody>
                  <a:tcPr/>
                </a:tc>
                <a:tc>
                  <a:txBody>
                    <a:bodyPr/>
                    <a:lstStyle/>
                    <a:p>
                      <a:pPr algn="ctr"/>
                      <a:r>
                        <a:rPr lang="en-GB" sz="1400" dirty="0"/>
                        <a:t>Fluence</a:t>
                      </a:r>
                    </a:p>
                  </a:txBody>
                  <a:tcPr/>
                </a:tc>
                <a:extLst>
                  <a:ext uri="{0D108BD9-81ED-4DB2-BD59-A6C34878D82A}">
                    <a16:rowId xmlns:a16="http://schemas.microsoft.com/office/drawing/2014/main" val="2822157459"/>
                  </a:ext>
                </a:extLst>
              </a:tr>
              <a:tr h="307773">
                <a:tc>
                  <a:txBody>
                    <a:bodyPr/>
                    <a:lstStyle/>
                    <a:p>
                      <a:pPr algn="ctr"/>
                      <a:r>
                        <a:rPr lang="en-US" sz="1400" kern="1200" dirty="0">
                          <a:solidFill>
                            <a:schemeClr val="dk1"/>
                          </a:solidFill>
                          <a:effectLst/>
                          <a:latin typeface="+mn-lt"/>
                          <a:ea typeface="+mn-ea"/>
                          <a:cs typeface="+mn-cs"/>
                        </a:rPr>
                        <a:t>0.92×10</a:t>
                      </a:r>
                      <a:r>
                        <a:rPr lang="en-US" sz="1400" kern="1200" baseline="30000" dirty="0">
                          <a:solidFill>
                            <a:schemeClr val="dk1"/>
                          </a:solidFill>
                          <a:effectLst/>
                          <a:latin typeface="+mn-lt"/>
                          <a:ea typeface="+mn-ea"/>
                          <a:cs typeface="+mn-cs"/>
                        </a:rPr>
                        <a:t>14</a:t>
                      </a:r>
                      <a:r>
                        <a:rPr lang="en-US" sz="1400" kern="1200" dirty="0">
                          <a:solidFill>
                            <a:schemeClr val="dk1"/>
                          </a:solidFill>
                          <a:effectLst/>
                          <a:latin typeface="+mn-lt"/>
                          <a:ea typeface="+mn-ea"/>
                          <a:cs typeface="+mn-cs"/>
                        </a:rPr>
                        <a:t> n cm</a:t>
                      </a:r>
                      <a:r>
                        <a:rPr lang="en-US" sz="1400" kern="1200" baseline="30000" dirty="0">
                          <a:solidFill>
                            <a:schemeClr val="dk1"/>
                          </a:solidFill>
                          <a:effectLst/>
                          <a:latin typeface="+mn-lt"/>
                          <a:ea typeface="+mn-ea"/>
                          <a:cs typeface="+mn-cs"/>
                        </a:rPr>
                        <a:t>–2</a:t>
                      </a:r>
                      <a:r>
                        <a:rPr lang="en-US" sz="1400" kern="1200" dirty="0">
                          <a:solidFill>
                            <a:schemeClr val="dk1"/>
                          </a:solidFill>
                          <a:effectLst/>
                          <a:latin typeface="+mn-lt"/>
                          <a:ea typeface="+mn-ea"/>
                          <a:cs typeface="+mn-cs"/>
                        </a:rPr>
                        <a:t> s</a:t>
                      </a:r>
                      <a:r>
                        <a:rPr lang="en-US" sz="1400" kern="1200" baseline="30000" dirty="0">
                          <a:solidFill>
                            <a:schemeClr val="dk1"/>
                          </a:solidFill>
                          <a:effectLst/>
                          <a:latin typeface="+mn-lt"/>
                          <a:ea typeface="+mn-ea"/>
                          <a:cs typeface="+mn-cs"/>
                        </a:rPr>
                        <a:t>–1</a:t>
                      </a:r>
                      <a:r>
                        <a:rPr lang="en-GB" sz="1400" dirty="0">
                          <a:effectLst/>
                        </a:rPr>
                        <a:t> </a:t>
                      </a:r>
                      <a:endParaRPr lang="en-GB" sz="1400" dirty="0"/>
                    </a:p>
                  </a:txBody>
                  <a:tcPr/>
                </a:tc>
                <a:tc>
                  <a:txBody>
                    <a:bodyPr/>
                    <a:lstStyle/>
                    <a:p>
                      <a:pPr algn="ctr"/>
                      <a:r>
                        <a:rPr lang="en-US" sz="1400" kern="1200" dirty="0">
                          <a:solidFill>
                            <a:schemeClr val="dk1"/>
                          </a:solidFill>
                          <a:effectLst/>
                          <a:latin typeface="+mn-lt"/>
                          <a:ea typeface="+mn-ea"/>
                          <a:cs typeface="+mn-cs"/>
                        </a:rPr>
                        <a:t>290 °C</a:t>
                      </a:r>
                      <a:r>
                        <a:rPr lang="en-GB" sz="1400" dirty="0">
                          <a:effectLst/>
                        </a:rPr>
                        <a:t> </a:t>
                      </a:r>
                      <a:endParaRPr lang="en-GB" sz="1400" dirty="0"/>
                    </a:p>
                  </a:txBody>
                  <a:tcPr/>
                </a:tc>
                <a:tc>
                  <a:txBody>
                    <a:bodyPr/>
                    <a:lstStyle/>
                    <a:p>
                      <a:pPr algn="ctr"/>
                      <a:r>
                        <a:rPr lang="en-US" sz="1400" kern="1200" dirty="0">
                          <a:solidFill>
                            <a:schemeClr val="dk1"/>
                          </a:solidFill>
                          <a:effectLst/>
                          <a:latin typeface="+mn-lt"/>
                          <a:ea typeface="+mn-ea"/>
                          <a:cs typeface="+mn-cs"/>
                        </a:rPr>
                        <a:t>1.1×10</a:t>
                      </a:r>
                      <a:r>
                        <a:rPr lang="en-US" sz="1400" kern="1200" baseline="30000" dirty="0">
                          <a:solidFill>
                            <a:schemeClr val="dk1"/>
                          </a:solidFill>
                          <a:effectLst/>
                          <a:latin typeface="+mn-lt"/>
                          <a:ea typeface="+mn-ea"/>
                          <a:cs typeface="+mn-cs"/>
                        </a:rPr>
                        <a:t>22</a:t>
                      </a:r>
                      <a:r>
                        <a:rPr lang="en-US" sz="1400" kern="1200" dirty="0">
                          <a:solidFill>
                            <a:schemeClr val="dk1"/>
                          </a:solidFill>
                          <a:effectLst/>
                          <a:latin typeface="+mn-lt"/>
                          <a:ea typeface="+mn-ea"/>
                          <a:cs typeface="+mn-cs"/>
                        </a:rPr>
                        <a:t> n cm</a:t>
                      </a:r>
                      <a:r>
                        <a:rPr lang="en-US" sz="1400" kern="1200" baseline="30000" dirty="0">
                          <a:solidFill>
                            <a:schemeClr val="dk1"/>
                          </a:solidFill>
                          <a:effectLst/>
                          <a:latin typeface="+mn-lt"/>
                          <a:ea typeface="+mn-ea"/>
                          <a:cs typeface="+mn-cs"/>
                        </a:rPr>
                        <a:t>–2</a:t>
                      </a:r>
                      <a:r>
                        <a:rPr lang="en-US" sz="1400" kern="1200" dirty="0">
                          <a:solidFill>
                            <a:schemeClr val="dk1"/>
                          </a:solidFill>
                          <a:effectLst/>
                          <a:latin typeface="+mn-lt"/>
                          <a:ea typeface="+mn-ea"/>
                          <a:cs typeface="+mn-cs"/>
                        </a:rPr>
                        <a:t> </a:t>
                      </a:r>
                      <a:endParaRPr lang="en-GB" sz="1400" dirty="0"/>
                    </a:p>
                  </a:txBody>
                  <a:tcPr/>
                </a:tc>
                <a:extLst>
                  <a:ext uri="{0D108BD9-81ED-4DB2-BD59-A6C34878D82A}">
                    <a16:rowId xmlns:a16="http://schemas.microsoft.com/office/drawing/2014/main" val="2695343976"/>
                  </a:ext>
                </a:extLst>
              </a:tr>
            </a:tbl>
          </a:graphicData>
        </a:graphic>
      </p:graphicFrame>
      <p:graphicFrame>
        <p:nvGraphicFramePr>
          <p:cNvPr id="11" name="Table 10">
            <a:extLst>
              <a:ext uri="{FF2B5EF4-FFF2-40B4-BE49-F238E27FC236}">
                <a16:creationId xmlns:a16="http://schemas.microsoft.com/office/drawing/2014/main" id="{298D7A55-34D8-332A-2569-4F51FC84BF8B}"/>
              </a:ext>
            </a:extLst>
          </p:cNvPr>
          <p:cNvGraphicFramePr>
            <a:graphicFrameLocks noGrp="1"/>
          </p:cNvGraphicFramePr>
          <p:nvPr>
            <p:extLst>
              <p:ext uri="{D42A27DB-BD31-4B8C-83A1-F6EECF244321}">
                <p14:modId xmlns:p14="http://schemas.microsoft.com/office/powerpoint/2010/main" val="3921700795"/>
              </p:ext>
            </p:extLst>
          </p:nvPr>
        </p:nvGraphicFramePr>
        <p:xfrm>
          <a:off x="365337" y="3873679"/>
          <a:ext cx="5163963" cy="615546"/>
        </p:xfrm>
        <a:graphic>
          <a:graphicData uri="http://schemas.openxmlformats.org/drawingml/2006/table">
            <a:tbl>
              <a:tblPr firstRow="1" bandRow="1">
                <a:tableStyleId>{5C22544A-7EE6-4342-B048-85BDC9FD1C3A}</a:tableStyleId>
              </a:tblPr>
              <a:tblGrid>
                <a:gridCol w="1721321">
                  <a:extLst>
                    <a:ext uri="{9D8B030D-6E8A-4147-A177-3AD203B41FA5}">
                      <a16:colId xmlns:a16="http://schemas.microsoft.com/office/drawing/2014/main" val="4124949863"/>
                    </a:ext>
                  </a:extLst>
                </a:gridCol>
                <a:gridCol w="1530707">
                  <a:extLst>
                    <a:ext uri="{9D8B030D-6E8A-4147-A177-3AD203B41FA5}">
                      <a16:colId xmlns:a16="http://schemas.microsoft.com/office/drawing/2014/main" val="912433791"/>
                    </a:ext>
                  </a:extLst>
                </a:gridCol>
                <a:gridCol w="1911935">
                  <a:extLst>
                    <a:ext uri="{9D8B030D-6E8A-4147-A177-3AD203B41FA5}">
                      <a16:colId xmlns:a16="http://schemas.microsoft.com/office/drawing/2014/main" val="3670104634"/>
                    </a:ext>
                  </a:extLst>
                </a:gridCol>
              </a:tblGrid>
              <a:tr h="307773">
                <a:tc>
                  <a:txBody>
                    <a:bodyPr/>
                    <a:lstStyle/>
                    <a:p>
                      <a:pPr algn="ctr"/>
                      <a:r>
                        <a:rPr lang="en-GB" sz="1400" dirty="0"/>
                        <a:t>Flux</a:t>
                      </a:r>
                    </a:p>
                  </a:txBody>
                  <a:tcPr/>
                </a:tc>
                <a:tc>
                  <a:txBody>
                    <a:bodyPr/>
                    <a:lstStyle/>
                    <a:p>
                      <a:pPr algn="ctr"/>
                      <a:r>
                        <a:rPr lang="en-GB" sz="1400" dirty="0"/>
                        <a:t>Temperature</a:t>
                      </a:r>
                    </a:p>
                  </a:txBody>
                  <a:tcPr/>
                </a:tc>
                <a:tc>
                  <a:txBody>
                    <a:bodyPr/>
                    <a:lstStyle/>
                    <a:p>
                      <a:pPr algn="ctr"/>
                      <a:r>
                        <a:rPr lang="en-GB" sz="1400" dirty="0"/>
                        <a:t>Fluence</a:t>
                      </a:r>
                    </a:p>
                  </a:txBody>
                  <a:tcPr/>
                </a:tc>
                <a:extLst>
                  <a:ext uri="{0D108BD9-81ED-4DB2-BD59-A6C34878D82A}">
                    <a16:rowId xmlns:a16="http://schemas.microsoft.com/office/drawing/2014/main" val="2822157459"/>
                  </a:ext>
                </a:extLst>
              </a:tr>
              <a:tr h="307773">
                <a:tc>
                  <a:txBody>
                    <a:bodyPr/>
                    <a:lstStyle/>
                    <a:p>
                      <a:pPr algn="ctr"/>
                      <a:r>
                        <a:rPr lang="en-US" sz="1400" kern="1200" dirty="0">
                          <a:solidFill>
                            <a:schemeClr val="dk1"/>
                          </a:solidFill>
                          <a:effectLst/>
                          <a:latin typeface="+mn-lt"/>
                          <a:ea typeface="+mn-ea"/>
                          <a:cs typeface="+mn-cs"/>
                        </a:rPr>
                        <a:t>6×10</a:t>
                      </a:r>
                      <a:r>
                        <a:rPr lang="en-US" sz="1400" kern="1200" baseline="30000" dirty="0">
                          <a:solidFill>
                            <a:schemeClr val="dk1"/>
                          </a:solidFill>
                          <a:effectLst/>
                          <a:latin typeface="+mn-lt"/>
                          <a:ea typeface="+mn-ea"/>
                          <a:cs typeface="+mn-cs"/>
                        </a:rPr>
                        <a:t>14</a:t>
                      </a:r>
                      <a:r>
                        <a:rPr lang="en-US" sz="1400" kern="1200" dirty="0">
                          <a:solidFill>
                            <a:schemeClr val="dk1"/>
                          </a:solidFill>
                          <a:effectLst/>
                          <a:latin typeface="+mn-lt"/>
                          <a:ea typeface="+mn-ea"/>
                          <a:cs typeface="+mn-cs"/>
                        </a:rPr>
                        <a:t> n cm</a:t>
                      </a:r>
                      <a:r>
                        <a:rPr lang="en-US" sz="1400" kern="1200" baseline="30000" dirty="0">
                          <a:solidFill>
                            <a:schemeClr val="dk1"/>
                          </a:solidFill>
                          <a:effectLst/>
                          <a:latin typeface="+mn-lt"/>
                          <a:ea typeface="+mn-ea"/>
                          <a:cs typeface="+mn-cs"/>
                        </a:rPr>
                        <a:t>–2</a:t>
                      </a:r>
                      <a:r>
                        <a:rPr lang="en-US" sz="1400" kern="1200" dirty="0">
                          <a:solidFill>
                            <a:schemeClr val="dk1"/>
                          </a:solidFill>
                          <a:effectLst/>
                          <a:latin typeface="+mn-lt"/>
                          <a:ea typeface="+mn-ea"/>
                          <a:cs typeface="+mn-cs"/>
                        </a:rPr>
                        <a:t> s</a:t>
                      </a:r>
                      <a:r>
                        <a:rPr lang="en-US" sz="1400" kern="1200" baseline="30000" dirty="0">
                          <a:solidFill>
                            <a:schemeClr val="dk1"/>
                          </a:solidFill>
                          <a:effectLst/>
                          <a:latin typeface="+mn-lt"/>
                          <a:ea typeface="+mn-ea"/>
                          <a:cs typeface="+mn-cs"/>
                        </a:rPr>
                        <a:t>–1</a:t>
                      </a:r>
                      <a:r>
                        <a:rPr lang="en-GB" sz="1400" dirty="0">
                          <a:effectLst/>
                        </a:rPr>
                        <a:t> </a:t>
                      </a:r>
                      <a:endParaRPr lang="en-GB" sz="1400" dirty="0"/>
                    </a:p>
                  </a:txBody>
                  <a:tcPr/>
                </a:tc>
                <a:tc>
                  <a:txBody>
                    <a:bodyPr/>
                    <a:lstStyle/>
                    <a:p>
                      <a:pPr algn="ctr"/>
                      <a:r>
                        <a:rPr lang="en-US" sz="1400" kern="1200" dirty="0">
                          <a:solidFill>
                            <a:schemeClr val="dk1"/>
                          </a:solidFill>
                          <a:effectLst/>
                          <a:latin typeface="+mn-lt"/>
                          <a:ea typeface="+mn-ea"/>
                          <a:cs typeface="+mn-cs"/>
                        </a:rPr>
                        <a:t>320 °C</a:t>
                      </a:r>
                      <a:r>
                        <a:rPr lang="en-GB" sz="1400" dirty="0">
                          <a:effectLst/>
                        </a:rPr>
                        <a:t> </a:t>
                      </a:r>
                      <a:endParaRPr lang="en-GB" sz="1400" dirty="0"/>
                    </a:p>
                  </a:txBody>
                  <a:tcPr/>
                </a:tc>
                <a:tc>
                  <a:txBody>
                    <a:bodyPr/>
                    <a:lstStyle/>
                    <a:p>
                      <a:pPr algn="ctr"/>
                      <a:r>
                        <a:rPr lang="en-US" sz="1400" kern="1200" dirty="0">
                          <a:solidFill>
                            <a:schemeClr val="dk1"/>
                          </a:solidFill>
                          <a:effectLst/>
                          <a:latin typeface="+mn-lt"/>
                          <a:ea typeface="+mn-ea"/>
                          <a:cs typeface="+mn-cs"/>
                        </a:rPr>
                        <a:t>1.62×10</a:t>
                      </a:r>
                      <a:r>
                        <a:rPr lang="en-US" sz="1400" kern="1200" baseline="30000" dirty="0">
                          <a:solidFill>
                            <a:schemeClr val="dk1"/>
                          </a:solidFill>
                          <a:effectLst/>
                          <a:latin typeface="+mn-lt"/>
                          <a:ea typeface="+mn-ea"/>
                          <a:cs typeface="+mn-cs"/>
                        </a:rPr>
                        <a:t>22</a:t>
                      </a:r>
                      <a:r>
                        <a:rPr lang="en-US" sz="1400" kern="1200" dirty="0">
                          <a:solidFill>
                            <a:schemeClr val="dk1"/>
                          </a:solidFill>
                          <a:effectLst/>
                          <a:latin typeface="+mn-lt"/>
                          <a:ea typeface="+mn-ea"/>
                          <a:cs typeface="+mn-cs"/>
                        </a:rPr>
                        <a:t> n cm</a:t>
                      </a:r>
                      <a:r>
                        <a:rPr lang="en-US" sz="1400" kern="1200" baseline="30000" dirty="0">
                          <a:solidFill>
                            <a:schemeClr val="dk1"/>
                          </a:solidFill>
                          <a:effectLst/>
                          <a:latin typeface="+mn-lt"/>
                          <a:ea typeface="+mn-ea"/>
                          <a:cs typeface="+mn-cs"/>
                        </a:rPr>
                        <a:t>–2</a:t>
                      </a:r>
                      <a:endParaRPr lang="en-GB" sz="1100" dirty="0"/>
                    </a:p>
                  </a:txBody>
                  <a:tcPr/>
                </a:tc>
                <a:extLst>
                  <a:ext uri="{0D108BD9-81ED-4DB2-BD59-A6C34878D82A}">
                    <a16:rowId xmlns:a16="http://schemas.microsoft.com/office/drawing/2014/main" val="2695343976"/>
                  </a:ext>
                </a:extLst>
              </a:tr>
            </a:tbl>
          </a:graphicData>
        </a:graphic>
      </p:graphicFrame>
      <p:graphicFrame>
        <p:nvGraphicFramePr>
          <p:cNvPr id="12" name="Table 11">
            <a:extLst>
              <a:ext uri="{FF2B5EF4-FFF2-40B4-BE49-F238E27FC236}">
                <a16:creationId xmlns:a16="http://schemas.microsoft.com/office/drawing/2014/main" id="{6A80A6D1-07AA-1830-3561-3C6922BB3923}"/>
              </a:ext>
            </a:extLst>
          </p:cNvPr>
          <p:cNvGraphicFramePr>
            <a:graphicFrameLocks noGrp="1"/>
          </p:cNvGraphicFramePr>
          <p:nvPr>
            <p:extLst>
              <p:ext uri="{D42A27DB-BD31-4B8C-83A1-F6EECF244321}">
                <p14:modId xmlns:p14="http://schemas.microsoft.com/office/powerpoint/2010/main" val="3452331079"/>
              </p:ext>
            </p:extLst>
          </p:nvPr>
        </p:nvGraphicFramePr>
        <p:xfrm>
          <a:off x="6301970" y="1914828"/>
          <a:ext cx="5163963" cy="1112520"/>
        </p:xfrm>
        <a:graphic>
          <a:graphicData uri="http://schemas.openxmlformats.org/drawingml/2006/table">
            <a:tbl>
              <a:tblPr firstRow="1" firstCol="1" bandRow="1">
                <a:tableStyleId>{5C22544A-7EE6-4342-B048-85BDC9FD1C3A}</a:tableStyleId>
              </a:tblPr>
              <a:tblGrid>
                <a:gridCol w="1175271">
                  <a:extLst>
                    <a:ext uri="{9D8B030D-6E8A-4147-A177-3AD203B41FA5}">
                      <a16:colId xmlns:a16="http://schemas.microsoft.com/office/drawing/2014/main" val="426049024"/>
                    </a:ext>
                  </a:extLst>
                </a:gridCol>
                <a:gridCol w="2267371">
                  <a:extLst>
                    <a:ext uri="{9D8B030D-6E8A-4147-A177-3AD203B41FA5}">
                      <a16:colId xmlns:a16="http://schemas.microsoft.com/office/drawing/2014/main" val="1431278758"/>
                    </a:ext>
                  </a:extLst>
                </a:gridCol>
                <a:gridCol w="1721321">
                  <a:extLst>
                    <a:ext uri="{9D8B030D-6E8A-4147-A177-3AD203B41FA5}">
                      <a16:colId xmlns:a16="http://schemas.microsoft.com/office/drawing/2014/main" val="4084548671"/>
                    </a:ext>
                  </a:extLst>
                </a:gridCol>
              </a:tblGrid>
              <a:tr h="370840">
                <a:tc>
                  <a:txBody>
                    <a:bodyPr/>
                    <a:lstStyle/>
                    <a:p>
                      <a:pPr algn="ctr"/>
                      <a:endParaRPr lang="en-GB" sz="1400" dirty="0"/>
                    </a:p>
                  </a:txBody>
                  <a:tcPr/>
                </a:tc>
                <a:tc>
                  <a:txBody>
                    <a:bodyPr/>
                    <a:lstStyle/>
                    <a:p>
                      <a:pPr algn="ctr"/>
                      <a:r>
                        <a:rPr lang="en-GB" sz="1400" dirty="0"/>
                        <a:t>Starting mean diameter</a:t>
                      </a:r>
                    </a:p>
                  </a:txBody>
                  <a:tcPr/>
                </a:tc>
                <a:tc>
                  <a:txBody>
                    <a:bodyPr/>
                    <a:lstStyle/>
                    <a:p>
                      <a:pPr algn="ctr"/>
                      <a:r>
                        <a:rPr lang="en-GB" sz="1400" dirty="0"/>
                        <a:t>Final mean diameter</a:t>
                      </a:r>
                    </a:p>
                  </a:txBody>
                  <a:tcPr/>
                </a:tc>
                <a:extLst>
                  <a:ext uri="{0D108BD9-81ED-4DB2-BD59-A6C34878D82A}">
                    <a16:rowId xmlns:a16="http://schemas.microsoft.com/office/drawing/2014/main" val="2792182230"/>
                  </a:ext>
                </a:extLst>
              </a:tr>
              <a:tr h="370840">
                <a:tc>
                  <a:txBody>
                    <a:bodyPr/>
                    <a:lstStyle/>
                    <a:p>
                      <a:pPr algn="ctr"/>
                      <a:r>
                        <a:rPr lang="en-GB" sz="1400" dirty="0"/>
                        <a:t>Experiment</a:t>
                      </a:r>
                    </a:p>
                  </a:txBody>
                  <a:tcPr/>
                </a:tc>
                <a:tc>
                  <a:txBody>
                    <a:bodyPr/>
                    <a:lstStyle/>
                    <a:p>
                      <a:pPr algn="ctr"/>
                      <a:r>
                        <a:rPr lang="en-GB" sz="1400" dirty="0"/>
                        <a:t>340 nm</a:t>
                      </a:r>
                    </a:p>
                  </a:txBody>
                  <a:tcPr/>
                </a:tc>
                <a:tc>
                  <a:txBody>
                    <a:bodyPr/>
                    <a:lstStyle/>
                    <a:p>
                      <a:pPr algn="ctr"/>
                      <a:r>
                        <a:rPr lang="en-GB" sz="1400" dirty="0"/>
                        <a:t>240 nm</a:t>
                      </a:r>
                    </a:p>
                  </a:txBody>
                  <a:tcPr/>
                </a:tc>
                <a:extLst>
                  <a:ext uri="{0D108BD9-81ED-4DB2-BD59-A6C34878D82A}">
                    <a16:rowId xmlns:a16="http://schemas.microsoft.com/office/drawing/2014/main" val="3755648995"/>
                  </a:ext>
                </a:extLst>
              </a:tr>
              <a:tr h="370840">
                <a:tc>
                  <a:txBody>
                    <a:bodyPr/>
                    <a:lstStyle/>
                    <a:p>
                      <a:pPr algn="ctr"/>
                      <a:r>
                        <a:rPr lang="en-GB" sz="1400" dirty="0"/>
                        <a:t>Model</a:t>
                      </a:r>
                    </a:p>
                  </a:txBody>
                  <a:tcPr/>
                </a:tc>
                <a:tc>
                  <a:txBody>
                    <a:bodyPr/>
                    <a:lstStyle/>
                    <a:p>
                      <a:pPr algn="ctr"/>
                      <a:r>
                        <a:rPr lang="en-GB" sz="1400" dirty="0"/>
                        <a:t>346 nm</a:t>
                      </a:r>
                    </a:p>
                  </a:txBody>
                  <a:tcPr/>
                </a:tc>
                <a:tc>
                  <a:txBody>
                    <a:bodyPr/>
                    <a:lstStyle/>
                    <a:p>
                      <a:pPr algn="ctr"/>
                      <a:r>
                        <a:rPr lang="en-GB" sz="1400" dirty="0"/>
                        <a:t>235–252 nm</a:t>
                      </a:r>
                    </a:p>
                  </a:txBody>
                  <a:tcPr/>
                </a:tc>
                <a:extLst>
                  <a:ext uri="{0D108BD9-81ED-4DB2-BD59-A6C34878D82A}">
                    <a16:rowId xmlns:a16="http://schemas.microsoft.com/office/drawing/2014/main" val="701521937"/>
                  </a:ext>
                </a:extLst>
              </a:tr>
            </a:tbl>
          </a:graphicData>
        </a:graphic>
      </p:graphicFrame>
      <p:graphicFrame>
        <p:nvGraphicFramePr>
          <p:cNvPr id="13" name="Table 12">
            <a:extLst>
              <a:ext uri="{FF2B5EF4-FFF2-40B4-BE49-F238E27FC236}">
                <a16:creationId xmlns:a16="http://schemas.microsoft.com/office/drawing/2014/main" id="{14ABF629-441F-BEE7-C1BB-515A62DBDAEC}"/>
              </a:ext>
            </a:extLst>
          </p:cNvPr>
          <p:cNvGraphicFramePr>
            <a:graphicFrameLocks noGrp="1"/>
          </p:cNvGraphicFramePr>
          <p:nvPr>
            <p:extLst>
              <p:ext uri="{D42A27DB-BD31-4B8C-83A1-F6EECF244321}">
                <p14:modId xmlns:p14="http://schemas.microsoft.com/office/powerpoint/2010/main" val="2351572214"/>
              </p:ext>
            </p:extLst>
          </p:nvPr>
        </p:nvGraphicFramePr>
        <p:xfrm>
          <a:off x="6309849" y="4194857"/>
          <a:ext cx="5163963" cy="1473200"/>
        </p:xfrm>
        <a:graphic>
          <a:graphicData uri="http://schemas.openxmlformats.org/drawingml/2006/table">
            <a:tbl>
              <a:tblPr firstRow="1" firstCol="1" bandRow="1">
                <a:tableStyleId>{5C22544A-7EE6-4342-B048-85BDC9FD1C3A}</a:tableStyleId>
              </a:tblPr>
              <a:tblGrid>
                <a:gridCol w="1175271">
                  <a:extLst>
                    <a:ext uri="{9D8B030D-6E8A-4147-A177-3AD203B41FA5}">
                      <a16:colId xmlns:a16="http://schemas.microsoft.com/office/drawing/2014/main" val="426049024"/>
                    </a:ext>
                  </a:extLst>
                </a:gridCol>
                <a:gridCol w="2104133">
                  <a:extLst>
                    <a:ext uri="{9D8B030D-6E8A-4147-A177-3AD203B41FA5}">
                      <a16:colId xmlns:a16="http://schemas.microsoft.com/office/drawing/2014/main" val="1431278758"/>
                    </a:ext>
                  </a:extLst>
                </a:gridCol>
                <a:gridCol w="1884559">
                  <a:extLst>
                    <a:ext uri="{9D8B030D-6E8A-4147-A177-3AD203B41FA5}">
                      <a16:colId xmlns:a16="http://schemas.microsoft.com/office/drawing/2014/main" val="4084548671"/>
                    </a:ext>
                  </a:extLst>
                </a:gridCol>
              </a:tblGrid>
              <a:tr h="370840">
                <a:tc>
                  <a:txBody>
                    <a:bodyPr/>
                    <a:lstStyle/>
                    <a:p>
                      <a:pPr algn="ctr"/>
                      <a:endParaRPr lang="en-GB" sz="1400" dirty="0"/>
                    </a:p>
                  </a:txBody>
                  <a:tcPr/>
                </a:tc>
                <a:tc>
                  <a:txBody>
                    <a:bodyPr/>
                    <a:lstStyle/>
                    <a:p>
                      <a:pPr algn="ctr"/>
                      <a:r>
                        <a:rPr lang="en-GB" sz="1400" dirty="0"/>
                        <a:t>Starting mean diameter</a:t>
                      </a:r>
                    </a:p>
                  </a:txBody>
                  <a:tcPr/>
                </a:tc>
                <a:tc>
                  <a:txBody>
                    <a:bodyPr/>
                    <a:lstStyle/>
                    <a:p>
                      <a:pPr algn="ctr"/>
                      <a:r>
                        <a:rPr lang="en-GB" sz="1400" dirty="0"/>
                        <a:t>Final mean diameter</a:t>
                      </a:r>
                    </a:p>
                  </a:txBody>
                  <a:tcPr/>
                </a:tc>
                <a:extLst>
                  <a:ext uri="{0D108BD9-81ED-4DB2-BD59-A6C34878D82A}">
                    <a16:rowId xmlns:a16="http://schemas.microsoft.com/office/drawing/2014/main" val="2792182230"/>
                  </a:ext>
                </a:extLst>
              </a:tr>
              <a:tr h="370840">
                <a:tc>
                  <a:txBody>
                    <a:bodyPr/>
                    <a:lstStyle/>
                    <a:p>
                      <a:pPr algn="ctr"/>
                      <a:r>
                        <a:rPr lang="en-GB" sz="1400" dirty="0"/>
                        <a:t>Experiment</a:t>
                      </a:r>
                    </a:p>
                  </a:txBody>
                  <a:tcPr/>
                </a:tc>
                <a:tc>
                  <a:txBody>
                    <a:bodyPr/>
                    <a:lstStyle/>
                    <a:p>
                      <a:pPr algn="ctr"/>
                      <a:r>
                        <a:rPr lang="en-GB" sz="1400" dirty="0"/>
                        <a:t>49 nm</a:t>
                      </a:r>
                    </a:p>
                  </a:txBody>
                  <a:tcPr/>
                </a:tc>
                <a:tc>
                  <a:txBody>
                    <a:bodyPr/>
                    <a:lstStyle/>
                    <a:p>
                      <a:pPr algn="ctr"/>
                      <a:r>
                        <a:rPr lang="en-GB" sz="1400" dirty="0"/>
                        <a:t>Unknown, but amorphous shells remain</a:t>
                      </a:r>
                    </a:p>
                  </a:txBody>
                  <a:tcPr/>
                </a:tc>
                <a:extLst>
                  <a:ext uri="{0D108BD9-81ED-4DB2-BD59-A6C34878D82A}">
                    <a16:rowId xmlns:a16="http://schemas.microsoft.com/office/drawing/2014/main" val="3755648995"/>
                  </a:ext>
                </a:extLst>
              </a:tr>
              <a:tr h="370840">
                <a:tc>
                  <a:txBody>
                    <a:bodyPr/>
                    <a:lstStyle/>
                    <a:p>
                      <a:pPr algn="ctr"/>
                      <a:r>
                        <a:rPr lang="en-GB" sz="1400" dirty="0"/>
                        <a:t>Model</a:t>
                      </a:r>
                    </a:p>
                  </a:txBody>
                  <a:tcPr/>
                </a:tc>
                <a:tc>
                  <a:txBody>
                    <a:bodyPr/>
                    <a:lstStyle/>
                    <a:p>
                      <a:pPr algn="ctr"/>
                      <a:r>
                        <a:rPr lang="en-GB" sz="1400" dirty="0"/>
                        <a:t>49 nm</a:t>
                      </a:r>
                    </a:p>
                  </a:txBody>
                  <a:tcPr/>
                </a:tc>
                <a:tc>
                  <a:txBody>
                    <a:bodyPr/>
                    <a:lstStyle/>
                    <a:p>
                      <a:pPr algn="ctr"/>
                      <a:r>
                        <a:rPr lang="en-GB" sz="1400" dirty="0"/>
                        <a:t>12–16 nm</a:t>
                      </a:r>
                    </a:p>
                  </a:txBody>
                  <a:tcPr/>
                </a:tc>
                <a:extLst>
                  <a:ext uri="{0D108BD9-81ED-4DB2-BD59-A6C34878D82A}">
                    <a16:rowId xmlns:a16="http://schemas.microsoft.com/office/drawing/2014/main" val="701521937"/>
                  </a:ext>
                </a:extLst>
              </a:tr>
            </a:tbl>
          </a:graphicData>
        </a:graphic>
      </p:graphicFrame>
      <p:sp>
        <p:nvSpPr>
          <p:cNvPr id="14" name="TextBox 13">
            <a:extLst>
              <a:ext uri="{FF2B5EF4-FFF2-40B4-BE49-F238E27FC236}">
                <a16:creationId xmlns:a16="http://schemas.microsoft.com/office/drawing/2014/main" id="{5824D960-0CF0-B35F-411B-BDD08BA7AF08}"/>
              </a:ext>
            </a:extLst>
          </p:cNvPr>
          <p:cNvSpPr txBox="1"/>
          <p:nvPr/>
        </p:nvSpPr>
        <p:spPr>
          <a:xfrm>
            <a:off x="340635" y="2745330"/>
            <a:ext cx="5297239" cy="415498"/>
          </a:xfrm>
          <a:prstGeom prst="rect">
            <a:avLst/>
          </a:prstGeom>
          <a:noFill/>
        </p:spPr>
        <p:txBody>
          <a:bodyPr wrap="square" rtlCol="0">
            <a:spAutoFit/>
          </a:bodyPr>
          <a:lstStyle/>
          <a:p>
            <a:r>
              <a:rPr lang="en-GB" sz="1050" dirty="0">
                <a:solidFill>
                  <a:schemeClr val="bg1">
                    <a:lumMod val="75000"/>
                  </a:schemeClr>
                </a:solidFill>
                <a:effectLst/>
                <a:latin typeface="Times New Roman" panose="02020603050405020304" pitchFamily="18" charset="0"/>
                <a:ea typeface="Times New Roman" panose="02020603050405020304" pitchFamily="18" charset="0"/>
              </a:rPr>
              <a:t>F. Garzarolli, P. </a:t>
            </a:r>
            <a:r>
              <a:rPr lang="en-GB" sz="1050" dirty="0" err="1">
                <a:solidFill>
                  <a:schemeClr val="bg1">
                    <a:lumMod val="75000"/>
                  </a:schemeClr>
                </a:solidFill>
                <a:effectLst/>
                <a:latin typeface="Times New Roman" panose="02020603050405020304" pitchFamily="18" charset="0"/>
                <a:ea typeface="Times New Roman" panose="02020603050405020304" pitchFamily="18" charset="0"/>
              </a:rPr>
              <a:t>Dewes</a:t>
            </a:r>
            <a:r>
              <a:rPr lang="en-GB" sz="1050" dirty="0">
                <a:solidFill>
                  <a:schemeClr val="bg1">
                    <a:lumMod val="75000"/>
                  </a:schemeClr>
                </a:solidFill>
                <a:effectLst/>
                <a:latin typeface="Times New Roman" panose="02020603050405020304" pitchFamily="18" charset="0"/>
                <a:ea typeface="Times New Roman" panose="02020603050405020304" pitchFamily="18" charset="0"/>
              </a:rPr>
              <a:t>, G. </a:t>
            </a:r>
            <a:r>
              <a:rPr lang="en-GB" sz="1050" dirty="0" err="1">
                <a:solidFill>
                  <a:schemeClr val="bg1">
                    <a:lumMod val="75000"/>
                  </a:schemeClr>
                </a:solidFill>
                <a:effectLst/>
                <a:latin typeface="Times New Roman" panose="02020603050405020304" pitchFamily="18" charset="0"/>
                <a:ea typeface="Times New Roman" panose="02020603050405020304" pitchFamily="18" charset="0"/>
              </a:rPr>
              <a:t>Maussner</a:t>
            </a:r>
            <a:r>
              <a:rPr lang="en-GB" sz="1050" dirty="0">
                <a:solidFill>
                  <a:schemeClr val="bg1">
                    <a:lumMod val="75000"/>
                  </a:schemeClr>
                </a:solidFill>
                <a:effectLst/>
                <a:latin typeface="Times New Roman" panose="02020603050405020304" pitchFamily="18" charset="0"/>
                <a:ea typeface="Times New Roman" panose="02020603050405020304" pitchFamily="18" charset="0"/>
              </a:rPr>
              <a:t>, and H. H. Basso, Effects of High Neutron Fluences on Microstructure and Growth of Zircaloy-4, in </a:t>
            </a:r>
            <a:r>
              <a:rPr lang="en-GB" sz="1050" i="1" dirty="0">
                <a:solidFill>
                  <a:schemeClr val="bg1">
                    <a:lumMod val="75000"/>
                  </a:schemeClr>
                </a:solidFill>
                <a:effectLst/>
                <a:latin typeface="Times New Roman" panose="02020603050405020304" pitchFamily="18" charset="0"/>
                <a:ea typeface="Times New Roman" panose="02020603050405020304" pitchFamily="18" charset="0"/>
              </a:rPr>
              <a:t>ZITNI: Eighth Int, Sym.</a:t>
            </a:r>
            <a:r>
              <a:rPr lang="en-GB" sz="1050" dirty="0">
                <a:solidFill>
                  <a:schemeClr val="bg1">
                    <a:lumMod val="75000"/>
                  </a:schemeClr>
                </a:solidFill>
                <a:effectLst/>
                <a:latin typeface="Times New Roman" panose="02020603050405020304" pitchFamily="18" charset="0"/>
                <a:ea typeface="Times New Roman" panose="02020603050405020304" pitchFamily="18" charset="0"/>
              </a:rPr>
              <a:t>, 1989, 641–657.</a:t>
            </a:r>
            <a:endParaRPr lang="en-GB" sz="1050" dirty="0">
              <a:solidFill>
                <a:schemeClr val="bg1">
                  <a:lumMod val="75000"/>
                </a:schemeClr>
              </a:solidFill>
            </a:endParaRPr>
          </a:p>
        </p:txBody>
      </p:sp>
      <p:sp>
        <p:nvSpPr>
          <p:cNvPr id="15" name="TextBox 14">
            <a:extLst>
              <a:ext uri="{FF2B5EF4-FFF2-40B4-BE49-F238E27FC236}">
                <a16:creationId xmlns:a16="http://schemas.microsoft.com/office/drawing/2014/main" id="{7A1A8FC1-C0E3-1A3E-CD13-2CD3FBC0BE91}"/>
              </a:ext>
            </a:extLst>
          </p:cNvPr>
          <p:cNvSpPr txBox="1"/>
          <p:nvPr/>
        </p:nvSpPr>
        <p:spPr>
          <a:xfrm>
            <a:off x="317584" y="1410499"/>
            <a:ext cx="4651466" cy="461665"/>
          </a:xfrm>
          <a:prstGeom prst="rect">
            <a:avLst/>
          </a:prstGeom>
          <a:noFill/>
        </p:spPr>
        <p:txBody>
          <a:bodyPr wrap="none" rtlCol="0">
            <a:spAutoFit/>
          </a:bodyPr>
          <a:lstStyle/>
          <a:p>
            <a:pPr algn="l"/>
            <a:r>
              <a:rPr lang="en-GB" b="1" u="sng" dirty="0">
                <a:latin typeface="Calibri" panose="020F0502020204030204" pitchFamily="34" charset="0"/>
                <a:cs typeface="Calibri" panose="020F0502020204030204" pitchFamily="34" charset="0"/>
              </a:rPr>
              <a:t>Case 1 – typical neutron irradiation</a:t>
            </a:r>
          </a:p>
        </p:txBody>
      </p:sp>
      <p:pic>
        <p:nvPicPr>
          <p:cNvPr id="17" name="Picture 16" descr="A close-up of a microscope&#10;&#10;AI-generated content may be incorrect.">
            <a:extLst>
              <a:ext uri="{FF2B5EF4-FFF2-40B4-BE49-F238E27FC236}">
                <a16:creationId xmlns:a16="http://schemas.microsoft.com/office/drawing/2014/main" id="{EE909F86-5C26-BA1C-D87F-254D59481989}"/>
              </a:ext>
            </a:extLst>
          </p:cNvPr>
          <p:cNvPicPr>
            <a:picLocks noChangeAspect="1"/>
          </p:cNvPicPr>
          <p:nvPr/>
        </p:nvPicPr>
        <p:blipFill>
          <a:blip r:embed="rId2"/>
          <a:stretch>
            <a:fillRect/>
          </a:stretch>
        </p:blipFill>
        <p:spPr>
          <a:xfrm>
            <a:off x="420056" y="4721193"/>
            <a:ext cx="1452616" cy="1452616"/>
          </a:xfrm>
          <a:prstGeom prst="rect">
            <a:avLst/>
          </a:prstGeom>
        </p:spPr>
      </p:pic>
      <p:pic>
        <p:nvPicPr>
          <p:cNvPr id="18" name="Picture 17">
            <a:extLst>
              <a:ext uri="{FF2B5EF4-FFF2-40B4-BE49-F238E27FC236}">
                <a16:creationId xmlns:a16="http://schemas.microsoft.com/office/drawing/2014/main" id="{E85AA15C-590F-8B90-C814-994AAEA2B284}"/>
              </a:ext>
            </a:extLst>
          </p:cNvPr>
          <p:cNvPicPr>
            <a:picLocks noChangeAspect="1"/>
          </p:cNvPicPr>
          <p:nvPr/>
        </p:nvPicPr>
        <p:blipFill>
          <a:blip r:embed="rId3"/>
          <a:stretch>
            <a:fillRect/>
          </a:stretch>
        </p:blipFill>
        <p:spPr>
          <a:xfrm>
            <a:off x="3913696" y="4586279"/>
            <a:ext cx="1638300" cy="1765300"/>
          </a:xfrm>
          <a:prstGeom prst="rect">
            <a:avLst/>
          </a:prstGeom>
        </p:spPr>
      </p:pic>
      <p:grpSp>
        <p:nvGrpSpPr>
          <p:cNvPr id="23" name="Group 22">
            <a:extLst>
              <a:ext uri="{FF2B5EF4-FFF2-40B4-BE49-F238E27FC236}">
                <a16:creationId xmlns:a16="http://schemas.microsoft.com/office/drawing/2014/main" id="{EE87E095-FC2D-47CE-AB6B-83614063CB02}"/>
              </a:ext>
            </a:extLst>
          </p:cNvPr>
          <p:cNvGrpSpPr/>
          <p:nvPr/>
        </p:nvGrpSpPr>
        <p:grpSpPr>
          <a:xfrm>
            <a:off x="2136679" y="4642150"/>
            <a:ext cx="1523172" cy="1531659"/>
            <a:chOff x="2136679" y="4642150"/>
            <a:chExt cx="1523172" cy="1531659"/>
          </a:xfrm>
        </p:grpSpPr>
        <p:pic>
          <p:nvPicPr>
            <p:cNvPr id="20" name="Picture 19" descr="A red and black background&#10;&#10;AI-generated content may be incorrect.">
              <a:extLst>
                <a:ext uri="{FF2B5EF4-FFF2-40B4-BE49-F238E27FC236}">
                  <a16:creationId xmlns:a16="http://schemas.microsoft.com/office/drawing/2014/main" id="{77D166EC-80E2-6EAE-0BE5-5F4C429FAB5C}"/>
                </a:ext>
              </a:extLst>
            </p:cNvPr>
            <p:cNvPicPr>
              <a:picLocks noChangeAspect="1"/>
            </p:cNvPicPr>
            <p:nvPr/>
          </p:nvPicPr>
          <p:blipFill>
            <a:blip r:embed="rId4"/>
            <a:stretch>
              <a:fillRect/>
            </a:stretch>
          </p:blipFill>
          <p:spPr>
            <a:xfrm>
              <a:off x="2207235" y="4721193"/>
              <a:ext cx="1452616" cy="1452616"/>
            </a:xfrm>
            <a:prstGeom prst="rect">
              <a:avLst/>
            </a:prstGeom>
          </p:spPr>
        </p:pic>
        <p:sp>
          <p:nvSpPr>
            <p:cNvPr id="21" name="Rectangle 20">
              <a:extLst>
                <a:ext uri="{FF2B5EF4-FFF2-40B4-BE49-F238E27FC236}">
                  <a16:creationId xmlns:a16="http://schemas.microsoft.com/office/drawing/2014/main" id="{95C3B5C9-968A-778B-CF64-285C75A0D0FE}"/>
                </a:ext>
              </a:extLst>
            </p:cNvPr>
            <p:cNvSpPr/>
            <p:nvPr/>
          </p:nvSpPr>
          <p:spPr>
            <a:xfrm>
              <a:off x="2207568" y="4721427"/>
              <a:ext cx="216000" cy="180000"/>
            </a:xfrm>
            <a:prstGeom prst="rect">
              <a:avLst/>
            </a:pr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27CBC17F-A708-6750-D406-3C8E6CB7AAD9}"/>
                </a:ext>
              </a:extLst>
            </p:cNvPr>
            <p:cNvSpPr txBox="1"/>
            <p:nvPr/>
          </p:nvSpPr>
          <p:spPr>
            <a:xfrm>
              <a:off x="2136679" y="4642150"/>
              <a:ext cx="469513" cy="338554"/>
            </a:xfrm>
            <a:prstGeom prst="rect">
              <a:avLst/>
            </a:prstGeom>
            <a:noFill/>
          </p:spPr>
          <p:txBody>
            <a:bodyPr wrap="square" rtlCol="0">
              <a:spAutoFit/>
            </a:bodyPr>
            <a:lstStyle/>
            <a:p>
              <a:pPr algn="l"/>
              <a:r>
                <a:rPr lang="en-GB" sz="1600" dirty="0">
                  <a:solidFill>
                    <a:schemeClr val="bg1"/>
                  </a:solidFill>
                  <a:latin typeface="Calibri" panose="020F0502020204030204" pitchFamily="34" charset="0"/>
                  <a:cs typeface="Calibri" panose="020F0502020204030204" pitchFamily="34" charset="0"/>
                </a:rPr>
                <a:t>Cr</a:t>
              </a:r>
            </a:p>
          </p:txBody>
        </p:sp>
      </p:grpSp>
    </p:spTree>
    <p:extLst>
      <p:ext uri="{BB962C8B-B14F-4D97-AF65-F5344CB8AC3E}">
        <p14:creationId xmlns:p14="http://schemas.microsoft.com/office/powerpoint/2010/main" val="140367016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E2A91-8E7B-0BD3-DE21-3CB41F80A5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68AEC1-DBA0-4B5B-5B97-D21C5029DA3D}"/>
              </a:ext>
            </a:extLst>
          </p:cNvPr>
          <p:cNvSpPr>
            <a:spLocks noGrp="1"/>
          </p:cNvSpPr>
          <p:nvPr>
            <p:ph type="title"/>
          </p:nvPr>
        </p:nvSpPr>
        <p:spPr/>
        <p:txBody>
          <a:bodyPr/>
          <a:lstStyle/>
          <a:p>
            <a:r>
              <a:rPr lang="en-GB" sz="3200" dirty="0"/>
              <a:t>MNC model predictions: heavy ion irradiation</a:t>
            </a:r>
          </a:p>
        </p:txBody>
      </p:sp>
      <p:sp>
        <p:nvSpPr>
          <p:cNvPr id="4" name="Slide Number Placeholder 3">
            <a:extLst>
              <a:ext uri="{FF2B5EF4-FFF2-40B4-BE49-F238E27FC236}">
                <a16:creationId xmlns:a16="http://schemas.microsoft.com/office/drawing/2014/main" id="{AB170BBC-8A85-2020-692F-AD24F9CD85E1}"/>
              </a:ext>
            </a:extLst>
          </p:cNvPr>
          <p:cNvSpPr>
            <a:spLocks noGrp="1"/>
          </p:cNvSpPr>
          <p:nvPr>
            <p:ph type="sldNum" sz="quarter" idx="12"/>
          </p:nvPr>
        </p:nvSpPr>
        <p:spPr/>
        <p:txBody>
          <a:bodyPr/>
          <a:lstStyle/>
          <a:p>
            <a:fld id="{7F4CE52D-919B-4531-AAF2-FDD7B1D762FA}" type="slidenum">
              <a:rPr lang="en-US" smtClean="0"/>
              <a:pPr/>
              <a:t>32</a:t>
            </a:fld>
            <a:endParaRPr lang="en-US"/>
          </a:p>
        </p:txBody>
      </p:sp>
      <p:grpSp>
        <p:nvGrpSpPr>
          <p:cNvPr id="13" name="Group 12">
            <a:extLst>
              <a:ext uri="{FF2B5EF4-FFF2-40B4-BE49-F238E27FC236}">
                <a16:creationId xmlns:a16="http://schemas.microsoft.com/office/drawing/2014/main" id="{EED69F6A-6DE8-19CA-4D09-757417D1D5BC}"/>
              </a:ext>
            </a:extLst>
          </p:cNvPr>
          <p:cNvGrpSpPr/>
          <p:nvPr/>
        </p:nvGrpSpPr>
        <p:grpSpPr>
          <a:xfrm>
            <a:off x="1190665" y="1188290"/>
            <a:ext cx="9306614" cy="4911824"/>
            <a:chOff x="983432" y="1196752"/>
            <a:chExt cx="9306614" cy="4911824"/>
          </a:xfrm>
        </p:grpSpPr>
        <p:pic>
          <p:nvPicPr>
            <p:cNvPr id="11" name="Picture 10" descr="A graph of a temperature&#10;&#10;AI-generated content may be incorrect.">
              <a:extLst>
                <a:ext uri="{FF2B5EF4-FFF2-40B4-BE49-F238E27FC236}">
                  <a16:creationId xmlns:a16="http://schemas.microsoft.com/office/drawing/2014/main" id="{384512C2-2E67-97E5-1F53-C3C7F7BCA45F}"/>
                </a:ext>
              </a:extLst>
            </p:cNvPr>
            <p:cNvPicPr>
              <a:picLocks noChangeAspect="1"/>
            </p:cNvPicPr>
            <p:nvPr/>
          </p:nvPicPr>
          <p:blipFill>
            <a:blip r:embed="rId3"/>
            <a:stretch>
              <a:fillRect/>
            </a:stretch>
          </p:blipFill>
          <p:spPr>
            <a:xfrm>
              <a:off x="983432" y="1196752"/>
              <a:ext cx="9306614" cy="4911824"/>
            </a:xfrm>
            <a:prstGeom prst="rect">
              <a:avLst/>
            </a:prstGeom>
          </p:spPr>
        </p:pic>
        <p:sp>
          <p:nvSpPr>
            <p:cNvPr id="12" name="Rectangle 11">
              <a:extLst>
                <a:ext uri="{FF2B5EF4-FFF2-40B4-BE49-F238E27FC236}">
                  <a16:creationId xmlns:a16="http://schemas.microsoft.com/office/drawing/2014/main" id="{355E5C75-2571-1E59-CDA1-77A67F8135D5}"/>
                </a:ext>
              </a:extLst>
            </p:cNvPr>
            <p:cNvSpPr/>
            <p:nvPr/>
          </p:nvSpPr>
          <p:spPr>
            <a:xfrm>
              <a:off x="2423592" y="4869160"/>
              <a:ext cx="439818" cy="4155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TextBox 2">
            <a:extLst>
              <a:ext uri="{FF2B5EF4-FFF2-40B4-BE49-F238E27FC236}">
                <a16:creationId xmlns:a16="http://schemas.microsoft.com/office/drawing/2014/main" id="{6EE38035-AA33-35A0-5A41-831B974027A8}"/>
              </a:ext>
            </a:extLst>
          </p:cNvPr>
          <p:cNvSpPr txBox="1"/>
          <p:nvPr/>
        </p:nvSpPr>
        <p:spPr>
          <a:xfrm>
            <a:off x="9568724" y="6048443"/>
            <a:ext cx="2808311" cy="369332"/>
          </a:xfrm>
          <a:prstGeom prst="rect">
            <a:avLst/>
          </a:prstGeom>
          <a:noFill/>
        </p:spPr>
        <p:txBody>
          <a:bodyPr wrap="square" rtlCol="0">
            <a:spAutoFit/>
          </a:bodyPr>
          <a:lstStyle/>
          <a:p>
            <a:pPr algn="l"/>
            <a:r>
              <a:rPr lang="en-GB" sz="1800" dirty="0">
                <a:latin typeface="Calibri" panose="020F0502020204030204" pitchFamily="34" charset="0"/>
                <a:cs typeface="Calibri" panose="020F0502020204030204" pitchFamily="34" charset="0"/>
              </a:rPr>
              <a:t>Total dose of 10 dpa</a:t>
            </a:r>
          </a:p>
        </p:txBody>
      </p:sp>
    </p:spTree>
    <p:extLst>
      <p:ext uri="{BB962C8B-B14F-4D97-AF65-F5344CB8AC3E}">
        <p14:creationId xmlns:p14="http://schemas.microsoft.com/office/powerpoint/2010/main" val="239588821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97FEC-76DC-E92B-F3D0-C1535BD6E7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D550F3-D583-7F29-9E1C-4934DDD984FF}"/>
              </a:ext>
            </a:extLst>
          </p:cNvPr>
          <p:cNvSpPr>
            <a:spLocks noGrp="1"/>
          </p:cNvSpPr>
          <p:nvPr>
            <p:ph type="title"/>
          </p:nvPr>
        </p:nvSpPr>
        <p:spPr/>
        <p:txBody>
          <a:bodyPr/>
          <a:lstStyle/>
          <a:p>
            <a:r>
              <a:rPr lang="en-GB" sz="3200" dirty="0"/>
              <a:t>MNC model predictions: heavy ion irradiation – experimental comparison</a:t>
            </a:r>
          </a:p>
        </p:txBody>
      </p:sp>
      <p:sp>
        <p:nvSpPr>
          <p:cNvPr id="4" name="Slide Number Placeholder 3">
            <a:extLst>
              <a:ext uri="{FF2B5EF4-FFF2-40B4-BE49-F238E27FC236}">
                <a16:creationId xmlns:a16="http://schemas.microsoft.com/office/drawing/2014/main" id="{8AF0BEC1-9AC1-3686-0859-4403670DAC30}"/>
              </a:ext>
            </a:extLst>
          </p:cNvPr>
          <p:cNvSpPr>
            <a:spLocks noGrp="1"/>
          </p:cNvSpPr>
          <p:nvPr>
            <p:ph type="sldNum" sz="quarter" idx="12"/>
          </p:nvPr>
        </p:nvSpPr>
        <p:spPr/>
        <p:txBody>
          <a:bodyPr/>
          <a:lstStyle/>
          <a:p>
            <a:fld id="{7F4CE52D-919B-4531-AAF2-FDD7B1D762FA}" type="slidenum">
              <a:rPr lang="en-US" smtClean="0"/>
              <a:pPr/>
              <a:t>33</a:t>
            </a:fld>
            <a:endParaRPr lang="en-US"/>
          </a:p>
        </p:txBody>
      </p:sp>
      <p:graphicFrame>
        <p:nvGraphicFramePr>
          <p:cNvPr id="8" name="Table 7">
            <a:extLst>
              <a:ext uri="{FF2B5EF4-FFF2-40B4-BE49-F238E27FC236}">
                <a16:creationId xmlns:a16="http://schemas.microsoft.com/office/drawing/2014/main" id="{48C996FF-1351-3A51-1994-FA22E4EE6517}"/>
              </a:ext>
            </a:extLst>
          </p:cNvPr>
          <p:cNvGraphicFramePr>
            <a:graphicFrameLocks noGrp="1"/>
          </p:cNvGraphicFramePr>
          <p:nvPr>
            <p:extLst>
              <p:ext uri="{D42A27DB-BD31-4B8C-83A1-F6EECF244321}">
                <p14:modId xmlns:p14="http://schemas.microsoft.com/office/powerpoint/2010/main" val="1426960949"/>
              </p:ext>
            </p:extLst>
          </p:nvPr>
        </p:nvGraphicFramePr>
        <p:xfrm>
          <a:off x="574130" y="1779838"/>
          <a:ext cx="5163963" cy="670560"/>
        </p:xfrm>
        <a:graphic>
          <a:graphicData uri="http://schemas.openxmlformats.org/drawingml/2006/table">
            <a:tbl>
              <a:tblPr firstRow="1" bandRow="1">
                <a:tableStyleId>{5C22544A-7EE6-4342-B048-85BDC9FD1C3A}</a:tableStyleId>
              </a:tblPr>
              <a:tblGrid>
                <a:gridCol w="1721321">
                  <a:extLst>
                    <a:ext uri="{9D8B030D-6E8A-4147-A177-3AD203B41FA5}">
                      <a16:colId xmlns:a16="http://schemas.microsoft.com/office/drawing/2014/main" val="4124949863"/>
                    </a:ext>
                  </a:extLst>
                </a:gridCol>
                <a:gridCol w="1530707">
                  <a:extLst>
                    <a:ext uri="{9D8B030D-6E8A-4147-A177-3AD203B41FA5}">
                      <a16:colId xmlns:a16="http://schemas.microsoft.com/office/drawing/2014/main" val="912433791"/>
                    </a:ext>
                  </a:extLst>
                </a:gridCol>
                <a:gridCol w="1911935">
                  <a:extLst>
                    <a:ext uri="{9D8B030D-6E8A-4147-A177-3AD203B41FA5}">
                      <a16:colId xmlns:a16="http://schemas.microsoft.com/office/drawing/2014/main" val="3670104634"/>
                    </a:ext>
                  </a:extLst>
                </a:gridCol>
              </a:tblGrid>
              <a:tr h="307773">
                <a:tc>
                  <a:txBody>
                    <a:bodyPr/>
                    <a:lstStyle/>
                    <a:p>
                      <a:pPr algn="ctr"/>
                      <a:r>
                        <a:rPr lang="en-GB" sz="1600" dirty="0"/>
                        <a:t>Dose rate</a:t>
                      </a:r>
                    </a:p>
                  </a:txBody>
                  <a:tcPr/>
                </a:tc>
                <a:tc>
                  <a:txBody>
                    <a:bodyPr/>
                    <a:lstStyle/>
                    <a:p>
                      <a:pPr algn="ctr"/>
                      <a:r>
                        <a:rPr lang="en-GB" sz="1600" dirty="0"/>
                        <a:t>Temperature</a:t>
                      </a:r>
                    </a:p>
                  </a:txBody>
                  <a:tcPr/>
                </a:tc>
                <a:tc>
                  <a:txBody>
                    <a:bodyPr/>
                    <a:lstStyle/>
                    <a:p>
                      <a:pPr algn="ctr"/>
                      <a:r>
                        <a:rPr lang="en-GB" sz="1600" dirty="0"/>
                        <a:t>Dose (Kr</a:t>
                      </a:r>
                      <a:r>
                        <a:rPr lang="en-GB" sz="1600" baseline="30000" dirty="0"/>
                        <a:t>17+</a:t>
                      </a:r>
                      <a:r>
                        <a:rPr lang="en-GB" sz="1600" baseline="0" dirty="0"/>
                        <a:t>)</a:t>
                      </a:r>
                      <a:endParaRPr lang="en-GB" sz="1600" dirty="0"/>
                    </a:p>
                  </a:txBody>
                  <a:tcPr/>
                </a:tc>
                <a:extLst>
                  <a:ext uri="{0D108BD9-81ED-4DB2-BD59-A6C34878D82A}">
                    <a16:rowId xmlns:a16="http://schemas.microsoft.com/office/drawing/2014/main" val="2822157459"/>
                  </a:ext>
                </a:extLst>
              </a:tr>
              <a:tr h="307773">
                <a:tc>
                  <a:txBody>
                    <a:bodyPr/>
                    <a:lstStyle/>
                    <a:p>
                      <a:pPr algn="ctr"/>
                      <a:r>
                        <a:rPr lang="en-US" sz="1600" kern="1200" dirty="0">
                          <a:solidFill>
                            <a:schemeClr val="dk1"/>
                          </a:solidFill>
                          <a:effectLst/>
                          <a:latin typeface="+mn-lt"/>
                          <a:ea typeface="+mn-ea"/>
                          <a:cs typeface="+mn-cs"/>
                        </a:rPr>
                        <a:t>3×10</a:t>
                      </a:r>
                      <a:r>
                        <a:rPr lang="en-US" sz="1600" kern="1200" baseline="30000" dirty="0">
                          <a:solidFill>
                            <a:schemeClr val="dk1"/>
                          </a:solidFill>
                          <a:effectLst/>
                          <a:latin typeface="+mn-lt"/>
                          <a:ea typeface="+mn-ea"/>
                          <a:cs typeface="+mn-cs"/>
                        </a:rPr>
                        <a:t>–4</a:t>
                      </a:r>
                      <a:r>
                        <a:rPr lang="en-US" sz="1600" kern="1200" dirty="0">
                          <a:solidFill>
                            <a:schemeClr val="dk1"/>
                          </a:solidFill>
                          <a:effectLst/>
                          <a:latin typeface="+mn-lt"/>
                          <a:ea typeface="+mn-ea"/>
                          <a:cs typeface="+mn-cs"/>
                        </a:rPr>
                        <a:t> dpa s</a:t>
                      </a:r>
                      <a:r>
                        <a:rPr lang="en-US" sz="1600" kern="1200" baseline="30000" dirty="0">
                          <a:solidFill>
                            <a:schemeClr val="dk1"/>
                          </a:solidFill>
                          <a:effectLst/>
                          <a:latin typeface="+mn-lt"/>
                          <a:ea typeface="+mn-ea"/>
                          <a:cs typeface="+mn-cs"/>
                        </a:rPr>
                        <a:t>–1</a:t>
                      </a:r>
                      <a:r>
                        <a:rPr lang="en-GB" sz="1600" dirty="0">
                          <a:effectLst/>
                        </a:rPr>
                        <a:t> </a:t>
                      </a:r>
                      <a:endParaRPr lang="en-GB" sz="1600" dirty="0"/>
                    </a:p>
                  </a:txBody>
                  <a:tcPr/>
                </a:tc>
                <a:tc>
                  <a:txBody>
                    <a:bodyPr/>
                    <a:lstStyle/>
                    <a:p>
                      <a:pPr algn="ctr"/>
                      <a:r>
                        <a:rPr lang="en-US" sz="1600" kern="1200" dirty="0">
                          <a:solidFill>
                            <a:schemeClr val="dk1"/>
                          </a:solidFill>
                          <a:effectLst/>
                          <a:latin typeface="+mn-lt"/>
                          <a:ea typeface="+mn-ea"/>
                          <a:cs typeface="+mn-cs"/>
                        </a:rPr>
                        <a:t>400 °C</a:t>
                      </a:r>
                      <a:r>
                        <a:rPr lang="en-GB" sz="1600" dirty="0">
                          <a:effectLst/>
                        </a:rPr>
                        <a:t> </a:t>
                      </a:r>
                      <a:endParaRPr lang="en-GB" sz="1600" dirty="0"/>
                    </a:p>
                  </a:txBody>
                  <a:tcPr/>
                </a:tc>
                <a:tc>
                  <a:txBody>
                    <a:bodyPr/>
                    <a:lstStyle/>
                    <a:p>
                      <a:pPr algn="ctr"/>
                      <a:r>
                        <a:rPr lang="en-US" sz="1600" kern="1200" dirty="0">
                          <a:solidFill>
                            <a:schemeClr val="dk1"/>
                          </a:solidFill>
                          <a:effectLst/>
                          <a:latin typeface="+mn-lt"/>
                          <a:ea typeface="+mn-ea"/>
                          <a:cs typeface="+mn-cs"/>
                        </a:rPr>
                        <a:t>13 dpa</a:t>
                      </a:r>
                      <a:endParaRPr lang="en-GB" sz="1600" dirty="0"/>
                    </a:p>
                  </a:txBody>
                  <a:tcPr/>
                </a:tc>
                <a:extLst>
                  <a:ext uri="{0D108BD9-81ED-4DB2-BD59-A6C34878D82A}">
                    <a16:rowId xmlns:a16="http://schemas.microsoft.com/office/drawing/2014/main" val="2695343976"/>
                  </a:ext>
                </a:extLst>
              </a:tr>
            </a:tbl>
          </a:graphicData>
        </a:graphic>
      </p:graphicFrame>
      <p:graphicFrame>
        <p:nvGraphicFramePr>
          <p:cNvPr id="9" name="Table 8">
            <a:extLst>
              <a:ext uri="{FF2B5EF4-FFF2-40B4-BE49-F238E27FC236}">
                <a16:creationId xmlns:a16="http://schemas.microsoft.com/office/drawing/2014/main" id="{5FB79648-D5E5-4AB1-FDFB-69B71471747F}"/>
              </a:ext>
            </a:extLst>
          </p:cNvPr>
          <p:cNvGraphicFramePr>
            <a:graphicFrameLocks noGrp="1"/>
          </p:cNvGraphicFramePr>
          <p:nvPr>
            <p:extLst>
              <p:ext uri="{D42A27DB-BD31-4B8C-83A1-F6EECF244321}">
                <p14:modId xmlns:p14="http://schemas.microsoft.com/office/powerpoint/2010/main" val="948688985"/>
              </p:ext>
            </p:extLst>
          </p:nvPr>
        </p:nvGraphicFramePr>
        <p:xfrm>
          <a:off x="7399015" y="1558858"/>
          <a:ext cx="3442642" cy="1112520"/>
        </p:xfrm>
        <a:graphic>
          <a:graphicData uri="http://schemas.openxmlformats.org/drawingml/2006/table">
            <a:tbl>
              <a:tblPr firstRow="1" firstCol="1" bandRow="1">
                <a:tableStyleId>{5C22544A-7EE6-4342-B048-85BDC9FD1C3A}</a:tableStyleId>
              </a:tblPr>
              <a:tblGrid>
                <a:gridCol w="1175271">
                  <a:extLst>
                    <a:ext uri="{9D8B030D-6E8A-4147-A177-3AD203B41FA5}">
                      <a16:colId xmlns:a16="http://schemas.microsoft.com/office/drawing/2014/main" val="426049024"/>
                    </a:ext>
                  </a:extLst>
                </a:gridCol>
                <a:gridCol w="2267371">
                  <a:extLst>
                    <a:ext uri="{9D8B030D-6E8A-4147-A177-3AD203B41FA5}">
                      <a16:colId xmlns:a16="http://schemas.microsoft.com/office/drawing/2014/main" val="1431278758"/>
                    </a:ext>
                  </a:extLst>
                </a:gridCol>
              </a:tblGrid>
              <a:tr h="370840">
                <a:tc>
                  <a:txBody>
                    <a:bodyPr/>
                    <a:lstStyle/>
                    <a:p>
                      <a:pPr algn="ctr"/>
                      <a:endParaRPr lang="en-GB" sz="1600" dirty="0"/>
                    </a:p>
                  </a:txBody>
                  <a:tcPr/>
                </a:tc>
                <a:tc>
                  <a:txBody>
                    <a:bodyPr/>
                    <a:lstStyle/>
                    <a:p>
                      <a:pPr algn="ctr"/>
                      <a:r>
                        <a:rPr lang="en-GB" sz="1600" dirty="0"/>
                        <a:t>Dissolution rate</a:t>
                      </a:r>
                    </a:p>
                  </a:txBody>
                  <a:tcPr/>
                </a:tc>
                <a:extLst>
                  <a:ext uri="{0D108BD9-81ED-4DB2-BD59-A6C34878D82A}">
                    <a16:rowId xmlns:a16="http://schemas.microsoft.com/office/drawing/2014/main" val="2792182230"/>
                  </a:ext>
                </a:extLst>
              </a:tr>
              <a:tr h="370840">
                <a:tc>
                  <a:txBody>
                    <a:bodyPr/>
                    <a:lstStyle/>
                    <a:p>
                      <a:pPr algn="ctr"/>
                      <a:r>
                        <a:rPr lang="en-GB" sz="1600" dirty="0"/>
                        <a:t>Experiment</a:t>
                      </a:r>
                    </a:p>
                  </a:txBody>
                  <a:tcPr/>
                </a:tc>
                <a:tc>
                  <a:txBody>
                    <a:bodyPr/>
                    <a:lstStyle/>
                    <a:p>
                      <a:pPr algn="ctr"/>
                      <a:r>
                        <a:rPr lang="en-US" sz="1600" kern="1200" dirty="0">
                          <a:solidFill>
                            <a:schemeClr val="dk1"/>
                          </a:solidFill>
                          <a:effectLst/>
                          <a:latin typeface="+mn-lt"/>
                          <a:ea typeface="+mn-ea"/>
                          <a:cs typeface="+mn-cs"/>
                        </a:rPr>
                        <a:t>–1.4 nm dpa</a:t>
                      </a:r>
                      <a:r>
                        <a:rPr lang="en-US" sz="1600" kern="1200" baseline="30000" dirty="0">
                          <a:solidFill>
                            <a:schemeClr val="dk1"/>
                          </a:solidFill>
                          <a:effectLst/>
                          <a:latin typeface="+mn-lt"/>
                          <a:ea typeface="+mn-ea"/>
                          <a:cs typeface="+mn-cs"/>
                        </a:rPr>
                        <a:t>–1</a:t>
                      </a:r>
                      <a:r>
                        <a:rPr lang="en-GB" sz="1600" dirty="0">
                          <a:effectLst/>
                        </a:rPr>
                        <a:t> </a:t>
                      </a:r>
                      <a:endParaRPr lang="en-GB" sz="1600" dirty="0"/>
                    </a:p>
                  </a:txBody>
                  <a:tcPr/>
                </a:tc>
                <a:extLst>
                  <a:ext uri="{0D108BD9-81ED-4DB2-BD59-A6C34878D82A}">
                    <a16:rowId xmlns:a16="http://schemas.microsoft.com/office/drawing/2014/main" val="3755648995"/>
                  </a:ext>
                </a:extLst>
              </a:tr>
              <a:tr h="370840">
                <a:tc>
                  <a:txBody>
                    <a:bodyPr/>
                    <a:lstStyle/>
                    <a:p>
                      <a:pPr algn="ctr"/>
                      <a:r>
                        <a:rPr lang="en-GB" sz="1600" dirty="0"/>
                        <a:t>Model</a:t>
                      </a:r>
                    </a:p>
                  </a:txBody>
                  <a:tcPr/>
                </a:tc>
                <a:tc>
                  <a:txBody>
                    <a:bodyPr/>
                    <a:lstStyle/>
                    <a:p>
                      <a:pPr algn="ctr"/>
                      <a:r>
                        <a:rPr lang="en-US" sz="1600" kern="1200" dirty="0">
                          <a:solidFill>
                            <a:schemeClr val="dk1"/>
                          </a:solidFill>
                          <a:effectLst/>
                          <a:latin typeface="+mn-lt"/>
                          <a:ea typeface="+mn-ea"/>
                          <a:cs typeface="+mn-cs"/>
                        </a:rPr>
                        <a:t>–1.55 nm dpa</a:t>
                      </a:r>
                      <a:r>
                        <a:rPr lang="en-US" sz="1600" kern="1200" baseline="30000" dirty="0">
                          <a:solidFill>
                            <a:schemeClr val="dk1"/>
                          </a:solidFill>
                          <a:effectLst/>
                          <a:latin typeface="+mn-lt"/>
                          <a:ea typeface="+mn-ea"/>
                          <a:cs typeface="+mn-cs"/>
                        </a:rPr>
                        <a:t>–1</a:t>
                      </a:r>
                      <a:r>
                        <a:rPr lang="en-GB" sz="1600" dirty="0">
                          <a:effectLst/>
                        </a:rPr>
                        <a:t> </a:t>
                      </a:r>
                      <a:endParaRPr lang="en-GB" sz="1600" dirty="0"/>
                    </a:p>
                  </a:txBody>
                  <a:tcPr/>
                </a:tc>
                <a:extLst>
                  <a:ext uri="{0D108BD9-81ED-4DB2-BD59-A6C34878D82A}">
                    <a16:rowId xmlns:a16="http://schemas.microsoft.com/office/drawing/2014/main" val="701521937"/>
                  </a:ext>
                </a:extLst>
              </a:tr>
            </a:tbl>
          </a:graphicData>
        </a:graphic>
      </p:graphicFrame>
      <p:sp>
        <p:nvSpPr>
          <p:cNvPr id="10" name="TextBox 9">
            <a:extLst>
              <a:ext uri="{FF2B5EF4-FFF2-40B4-BE49-F238E27FC236}">
                <a16:creationId xmlns:a16="http://schemas.microsoft.com/office/drawing/2014/main" id="{AA75676F-F207-CE3D-29BF-34719E9A0B0E}"/>
              </a:ext>
            </a:extLst>
          </p:cNvPr>
          <p:cNvSpPr txBox="1"/>
          <p:nvPr/>
        </p:nvSpPr>
        <p:spPr>
          <a:xfrm>
            <a:off x="7104763" y="5795616"/>
            <a:ext cx="5544616" cy="461665"/>
          </a:xfrm>
          <a:prstGeom prst="rect">
            <a:avLst/>
          </a:prstGeom>
          <a:noFill/>
        </p:spPr>
        <p:txBody>
          <a:bodyPr wrap="square" rtlCol="0">
            <a:spAutoFit/>
          </a:bodyPr>
          <a:lstStyle/>
          <a:p>
            <a:r>
              <a:rPr lang="en-GB" sz="1200" dirty="0">
                <a:solidFill>
                  <a:schemeClr val="bg1">
                    <a:lumMod val="75000"/>
                  </a:schemeClr>
                </a:solidFill>
                <a:effectLst/>
                <a:latin typeface="Times New Roman" panose="02020603050405020304" pitchFamily="18" charset="0"/>
                <a:ea typeface="Times New Roman" panose="02020603050405020304" pitchFamily="18" charset="0"/>
              </a:rPr>
              <a:t>F. Li, S. Li, and Y. Wang, TEM-studies of the element segregation in irradiation induced defect structure in Zircaloy-4, </a:t>
            </a:r>
            <a:r>
              <a:rPr lang="en-GB" sz="1200" i="1" dirty="0">
                <a:solidFill>
                  <a:schemeClr val="bg1">
                    <a:lumMod val="75000"/>
                  </a:schemeClr>
                </a:solidFill>
                <a:effectLst/>
                <a:latin typeface="Times New Roman" panose="02020603050405020304" pitchFamily="18" charset="0"/>
                <a:ea typeface="Times New Roman" panose="02020603050405020304" pitchFamily="18" charset="0"/>
              </a:rPr>
              <a:t>Vacuum</a:t>
            </a:r>
            <a:r>
              <a:rPr lang="en-GB" sz="1200" dirty="0">
                <a:solidFill>
                  <a:schemeClr val="bg1">
                    <a:lumMod val="75000"/>
                  </a:schemeClr>
                </a:solidFill>
                <a:effectLst/>
                <a:latin typeface="Times New Roman" panose="02020603050405020304" pitchFamily="18" charset="0"/>
                <a:ea typeface="Times New Roman" panose="02020603050405020304" pitchFamily="18" charset="0"/>
              </a:rPr>
              <a:t> 200 2022:111053. </a:t>
            </a:r>
            <a:endParaRPr lang="en-GB" sz="1200" dirty="0">
              <a:solidFill>
                <a:schemeClr val="bg1">
                  <a:lumMod val="75000"/>
                </a:schemeClr>
              </a:solidFill>
            </a:endParaRPr>
          </a:p>
        </p:txBody>
      </p:sp>
      <p:sp>
        <p:nvSpPr>
          <p:cNvPr id="5" name="TextBox 4">
            <a:extLst>
              <a:ext uri="{FF2B5EF4-FFF2-40B4-BE49-F238E27FC236}">
                <a16:creationId xmlns:a16="http://schemas.microsoft.com/office/drawing/2014/main" id="{E7E03E94-C0F6-675C-C13E-4C20AFC4E4BA}"/>
              </a:ext>
            </a:extLst>
          </p:cNvPr>
          <p:cNvSpPr txBox="1"/>
          <p:nvPr/>
        </p:nvSpPr>
        <p:spPr>
          <a:xfrm>
            <a:off x="547808" y="1103589"/>
            <a:ext cx="3943195" cy="461665"/>
          </a:xfrm>
          <a:prstGeom prst="rect">
            <a:avLst/>
          </a:prstGeom>
          <a:noFill/>
        </p:spPr>
        <p:txBody>
          <a:bodyPr wrap="none" rtlCol="0">
            <a:spAutoFit/>
          </a:bodyPr>
          <a:lstStyle/>
          <a:p>
            <a:pPr algn="l"/>
            <a:r>
              <a:rPr lang="en-GB" b="1" u="sng" dirty="0">
                <a:latin typeface="Calibri" panose="020F0502020204030204" pitchFamily="34" charset="0"/>
                <a:cs typeface="Calibri" panose="020F0502020204030204" pitchFamily="34" charset="0"/>
              </a:rPr>
              <a:t>Case 1 – heavy ion irradiation</a:t>
            </a:r>
          </a:p>
        </p:txBody>
      </p:sp>
      <p:pic>
        <p:nvPicPr>
          <p:cNvPr id="11" name="Picture 10">
            <a:extLst>
              <a:ext uri="{FF2B5EF4-FFF2-40B4-BE49-F238E27FC236}">
                <a16:creationId xmlns:a16="http://schemas.microsoft.com/office/drawing/2014/main" id="{5471517C-033B-CAF5-A02B-0F6B2959431B}"/>
              </a:ext>
            </a:extLst>
          </p:cNvPr>
          <p:cNvPicPr>
            <a:picLocks noChangeAspect="1"/>
          </p:cNvPicPr>
          <p:nvPr/>
        </p:nvPicPr>
        <p:blipFill>
          <a:blip r:embed="rId3"/>
          <a:stretch>
            <a:fillRect/>
          </a:stretch>
        </p:blipFill>
        <p:spPr>
          <a:xfrm>
            <a:off x="2314929" y="2671779"/>
            <a:ext cx="6764486" cy="3123837"/>
          </a:xfrm>
          <a:prstGeom prst="rect">
            <a:avLst/>
          </a:prstGeom>
        </p:spPr>
      </p:pic>
    </p:spTree>
    <p:extLst>
      <p:ext uri="{BB962C8B-B14F-4D97-AF65-F5344CB8AC3E}">
        <p14:creationId xmlns:p14="http://schemas.microsoft.com/office/powerpoint/2010/main" val="1923377642"/>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59547-E20B-D864-8AE2-E9C5CBED743B}"/>
              </a:ext>
            </a:extLst>
          </p:cNvPr>
          <p:cNvSpPr>
            <a:spLocks noGrp="1"/>
          </p:cNvSpPr>
          <p:nvPr>
            <p:ph type="title"/>
          </p:nvPr>
        </p:nvSpPr>
        <p:spPr>
          <a:xfrm>
            <a:off x="1775520" y="174275"/>
            <a:ext cx="8280920" cy="822459"/>
          </a:xfrm>
        </p:spPr>
        <p:txBody>
          <a:bodyPr/>
          <a:lstStyle/>
          <a:p>
            <a:r>
              <a:rPr lang="en-GB" dirty="0"/>
              <a:t>The model</a:t>
            </a:r>
          </a:p>
        </p:txBody>
      </p:sp>
      <p:sp>
        <p:nvSpPr>
          <p:cNvPr id="4" name="Slide Number Placeholder 3">
            <a:extLst>
              <a:ext uri="{FF2B5EF4-FFF2-40B4-BE49-F238E27FC236}">
                <a16:creationId xmlns:a16="http://schemas.microsoft.com/office/drawing/2014/main" id="{24E51261-BD8F-71B8-ABFA-51BB86104654}"/>
              </a:ext>
            </a:extLst>
          </p:cNvPr>
          <p:cNvSpPr>
            <a:spLocks noGrp="1"/>
          </p:cNvSpPr>
          <p:nvPr>
            <p:ph type="sldNum" sz="quarter" idx="12"/>
          </p:nvPr>
        </p:nvSpPr>
        <p:spPr/>
        <p:txBody>
          <a:bodyPr/>
          <a:lstStyle/>
          <a:p>
            <a:fld id="{7F4CE52D-919B-4531-AAF2-FDD7B1D762FA}" type="slidenum">
              <a:rPr lang="en-US" smtClean="0"/>
              <a:pPr/>
              <a:t>34</a:t>
            </a:fld>
            <a:endParaRPr lang="en-US"/>
          </a:p>
        </p:txBody>
      </p:sp>
      <p:pic>
        <p:nvPicPr>
          <p:cNvPr id="5" name="Picture 4">
            <a:extLst>
              <a:ext uri="{FF2B5EF4-FFF2-40B4-BE49-F238E27FC236}">
                <a16:creationId xmlns:a16="http://schemas.microsoft.com/office/drawing/2014/main" id="{8D92D58D-E236-90AD-DB5C-405FF19CA73C}"/>
              </a:ext>
            </a:extLst>
          </p:cNvPr>
          <p:cNvPicPr>
            <a:picLocks noChangeAspect="1"/>
          </p:cNvPicPr>
          <p:nvPr/>
        </p:nvPicPr>
        <p:blipFill>
          <a:blip r:embed="rId2"/>
          <a:stretch>
            <a:fillRect/>
          </a:stretch>
        </p:blipFill>
        <p:spPr>
          <a:xfrm>
            <a:off x="3026743" y="1124744"/>
            <a:ext cx="5778474" cy="4893965"/>
          </a:xfrm>
          <a:prstGeom prst="rect">
            <a:avLst/>
          </a:prstGeom>
        </p:spPr>
      </p:pic>
    </p:spTree>
    <p:extLst>
      <p:ext uri="{BB962C8B-B14F-4D97-AF65-F5344CB8AC3E}">
        <p14:creationId xmlns:p14="http://schemas.microsoft.com/office/powerpoint/2010/main" val="467855395"/>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CBCC7-4524-8D45-E4E7-8C606743C6E9}"/>
              </a:ext>
            </a:extLst>
          </p:cNvPr>
          <p:cNvSpPr>
            <a:spLocks noGrp="1"/>
          </p:cNvSpPr>
          <p:nvPr>
            <p:ph type="title"/>
          </p:nvPr>
        </p:nvSpPr>
        <p:spPr>
          <a:xfrm>
            <a:off x="1955540" y="2420888"/>
            <a:ext cx="8280920" cy="822459"/>
          </a:xfrm>
        </p:spPr>
        <p:txBody>
          <a:bodyPr/>
          <a:lstStyle/>
          <a:p>
            <a:r>
              <a:rPr lang="en-GB" dirty="0"/>
              <a:t>Thank you for listening</a:t>
            </a:r>
          </a:p>
        </p:txBody>
      </p:sp>
      <p:sp>
        <p:nvSpPr>
          <p:cNvPr id="4" name="Slide Number Placeholder 3">
            <a:extLst>
              <a:ext uri="{FF2B5EF4-FFF2-40B4-BE49-F238E27FC236}">
                <a16:creationId xmlns:a16="http://schemas.microsoft.com/office/drawing/2014/main" id="{561CC213-6768-F3B5-B0C2-80F560EED3A5}"/>
              </a:ext>
            </a:extLst>
          </p:cNvPr>
          <p:cNvSpPr>
            <a:spLocks noGrp="1"/>
          </p:cNvSpPr>
          <p:nvPr>
            <p:ph type="sldNum" sz="quarter" idx="12"/>
          </p:nvPr>
        </p:nvSpPr>
        <p:spPr/>
        <p:txBody>
          <a:bodyPr/>
          <a:lstStyle/>
          <a:p>
            <a:fld id="{7F4CE52D-919B-4531-AAF2-FDD7B1D762FA}" type="slidenum">
              <a:rPr lang="en-US" smtClean="0"/>
              <a:pPr/>
              <a:t>35</a:t>
            </a:fld>
            <a:endParaRPr lang="en-US"/>
          </a:p>
        </p:txBody>
      </p:sp>
      <p:sp>
        <p:nvSpPr>
          <p:cNvPr id="6" name="TextBox 5">
            <a:extLst>
              <a:ext uri="{FF2B5EF4-FFF2-40B4-BE49-F238E27FC236}">
                <a16:creationId xmlns:a16="http://schemas.microsoft.com/office/drawing/2014/main" id="{5453409A-BE86-62AA-3458-DCC41C1F1D68}"/>
              </a:ext>
            </a:extLst>
          </p:cNvPr>
          <p:cNvSpPr txBox="1"/>
          <p:nvPr/>
        </p:nvSpPr>
        <p:spPr>
          <a:xfrm>
            <a:off x="3767734" y="3429000"/>
            <a:ext cx="4656531" cy="461665"/>
          </a:xfrm>
          <a:prstGeom prst="rect">
            <a:avLst/>
          </a:prstGeom>
          <a:noFill/>
        </p:spPr>
        <p:txBody>
          <a:bodyPr wrap="none" rtlCol="0">
            <a:spAutoFit/>
          </a:bodyPr>
          <a:lstStyle/>
          <a:p>
            <a:pPr algn="l"/>
            <a:r>
              <a:rPr lang="en-GB" dirty="0" err="1">
                <a:latin typeface="Calibri" panose="020F0502020204030204" pitchFamily="34" charset="0"/>
                <a:cs typeface="Calibri" panose="020F0502020204030204" pitchFamily="34" charset="0"/>
              </a:rPr>
              <a:t>Kieran.lynch@global.amentum.com</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2224044"/>
      </p:ext>
    </p:extLst>
  </p:cSld>
  <p:clrMapOvr>
    <a:masterClrMapping/>
  </p:clrMapOvr>
  <p:transition spd="med"/>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dirty="0" err="1" smtClean="0">
            <a:latin typeface="Calibri" panose="020F0502020204030204" pitchFamily="34" charset="0"/>
            <a:cs typeface="Calibri" panose="020F0502020204030204" pitchFamily="34" charset="0"/>
          </a:defRPr>
        </a:defPPr>
      </a:lstStyle>
    </a:tx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87007</TotalTime>
  <Words>2832</Words>
  <Application>Microsoft Office PowerPoint</Application>
  <PresentationFormat>Widescreen</PresentationFormat>
  <Paragraphs>420</Paragraphs>
  <Slides>35</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Arial Unicode MS</vt:lpstr>
      <vt:lpstr>Calibri</vt:lpstr>
      <vt:lpstr>Cambria Math</vt:lpstr>
      <vt:lpstr>Times</vt:lpstr>
      <vt:lpstr>Times New Roman</vt:lpstr>
      <vt:lpstr>Wingdings</vt:lpstr>
      <vt:lpstr>2_Custom Design</vt:lpstr>
      <vt:lpstr>In-service Simulation of Second Phase Particle Evolution in Zircaloys</vt:lpstr>
      <vt:lpstr>Overview</vt:lpstr>
      <vt:lpstr>PowerPoint Presentation</vt:lpstr>
      <vt:lpstr>SPPs in Zircaloy</vt:lpstr>
      <vt:lpstr>SPPs and corrosion</vt:lpstr>
      <vt:lpstr>PowerPoint Presentation</vt:lpstr>
      <vt:lpstr>The KWN model</vt:lpstr>
      <vt:lpstr>PowerPoint Presentation</vt:lpstr>
      <vt:lpstr>SPP evolution from recrystallised state</vt:lpstr>
      <vt:lpstr>PowerPoint Presentation</vt:lpstr>
      <vt:lpstr>Zircaloy-4 as-quenched microstructure</vt:lpstr>
      <vt:lpstr>SPP size distribution</vt:lpstr>
      <vt:lpstr>Solute segregation</vt:lpstr>
      <vt:lpstr>Solute segregation</vt:lpstr>
      <vt:lpstr>PowerPoint Presentation</vt:lpstr>
      <vt:lpstr>Experimental comparison: as-quenched</vt:lpstr>
      <vt:lpstr>Experimental comparison: post-quench annealing at 700 oC </vt:lpstr>
      <vt:lpstr>PowerPoint Presentation</vt:lpstr>
      <vt:lpstr>PowerPoint Presentation</vt:lpstr>
      <vt:lpstr>The model</vt:lpstr>
      <vt:lpstr>SPP amorphization</vt:lpstr>
      <vt:lpstr>PowerPoint Presentation</vt:lpstr>
      <vt:lpstr>Irradiation-induced Zr(Fe,Cr)2 dissolution</vt:lpstr>
      <vt:lpstr>PowerPoint Presentation</vt:lpstr>
      <vt:lpstr>Nelson-Hudson-Mazey (NHM) model</vt:lpstr>
      <vt:lpstr>Modified NHM Cellular (MNC) model</vt:lpstr>
      <vt:lpstr>MNC model</vt:lpstr>
      <vt:lpstr>MNC model calibration</vt:lpstr>
      <vt:lpstr>MNC model parameters</vt:lpstr>
      <vt:lpstr>MNC model predictions: neutron irradiation</vt:lpstr>
      <vt:lpstr>MNC model predictions: neutron irradiation – experimental comparison</vt:lpstr>
      <vt:lpstr>MNC model predictions: heavy ion irradiation</vt:lpstr>
      <vt:lpstr>MNC model predictions: heavy ion irradiation – experimental comparison</vt:lpstr>
      <vt:lpstr>The model</vt:lpstr>
      <vt:lpstr>Thank you for listening</vt:lpstr>
    </vt:vector>
  </TitlesOfParts>
  <Company>The 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Professor Alan Gilbert</dc:title>
  <dc:creator>Jane M Naylor</dc:creator>
  <cp:lastModifiedBy>Lynch, Kieran</cp:lastModifiedBy>
  <cp:revision>687</cp:revision>
  <cp:lastPrinted>2017-10-05T13:41:30Z</cp:lastPrinted>
  <dcterms:created xsi:type="dcterms:W3CDTF">2011-12-05T20:11:40Z</dcterms:created>
  <dcterms:modified xsi:type="dcterms:W3CDTF">2025-04-11T13:19:09Z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4d4648e-babb-4cad-820a-ebf82d1a5617_Enabled">
    <vt:lpwstr>true</vt:lpwstr>
  </property>
  <property fmtid="{D5CDD505-2E9C-101B-9397-08002B2CF9AE}" pid="3" name="MSIP_Label_44d4648e-babb-4cad-820a-ebf82d1a5617_SetDate">
    <vt:lpwstr>2025-03-19T16:27:48Z</vt:lpwstr>
  </property>
  <property fmtid="{D5CDD505-2E9C-101B-9397-08002B2CF9AE}" pid="4" name="MSIP_Label_44d4648e-babb-4cad-820a-ebf82d1a5617_Method">
    <vt:lpwstr>Privileged</vt:lpwstr>
  </property>
  <property fmtid="{D5CDD505-2E9C-101B-9397-08002B2CF9AE}" pid="5" name="MSIP_Label_44d4648e-babb-4cad-820a-ebf82d1a5617_Name">
    <vt:lpwstr>Amentum – Internal</vt:lpwstr>
  </property>
  <property fmtid="{D5CDD505-2E9C-101B-9397-08002B2CF9AE}" pid="6" name="MSIP_Label_44d4648e-babb-4cad-820a-ebf82d1a5617_SiteId">
    <vt:lpwstr>c35286b9-d1b3-4008-9a9f-f2005aaaaa30</vt:lpwstr>
  </property>
  <property fmtid="{D5CDD505-2E9C-101B-9397-08002B2CF9AE}" pid="7" name="MSIP_Label_44d4648e-babb-4cad-820a-ebf82d1a5617_ActionId">
    <vt:lpwstr>d06c998f-493e-46c7-986c-2a78f5cfb9e6</vt:lpwstr>
  </property>
  <property fmtid="{D5CDD505-2E9C-101B-9397-08002B2CF9AE}" pid="8" name="MSIP_Label_44d4648e-babb-4cad-820a-ebf82d1a5617_ContentBits">
    <vt:lpwstr>0</vt:lpwstr>
  </property>
</Properties>
</file>