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charts/chart1.xml" ContentType="application/vnd.openxmlformats-officedocument.drawingml.chart+xml"/>
  <Override PartName="/ppt/charts/chart2.xml" ContentType="application/vnd.openxmlformats-officedocument.drawingml.chart+xml"/>
  <Override PartName="/ppt/media/image11.jpeg" ContentType="image/jpeg"/>
  <Override PartName="/ppt/media/image12.jpeg" ContentType="image/jpeg"/>
  <Override PartName="/ppt/media/image13.jpeg" ContentType="image/jpeg"/>
  <Override PartName="/ppt/media/image1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DDF1"/>
          </a:solidFill>
        </a:fill>
      </a:tcStyle>
    </a:wholeTbl>
    <a:band2H>
      <a:tcTxStyle b="def" i="def"/>
      <a:tcStyle>
        <a:tcBdr/>
        <a:fill>
          <a:solidFill>
            <a:srgbClr val="E6EFF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5E6E9"/>
          </a:solidFill>
        </a:fill>
      </a:tcStyle>
    </a:wholeTbl>
    <a:band2H>
      <a:tcTxStyle b="def" i="def"/>
      <a:tcStyle>
        <a:tcBdr/>
        <a:fill>
          <a:solidFill>
            <a:srgbClr val="F2F3F4"/>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CCFD4"/>
          </a:solidFill>
        </a:fill>
      </a:tcStyle>
    </a:wholeTbl>
    <a:band2H>
      <a:tcTxStyle b="def" i="def"/>
      <a:tcStyle>
        <a:tcBdr/>
        <a:fill>
          <a:solidFill>
            <a:srgbClr val="EEE8EB"/>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doughnutChart>
        <c:varyColors val="0"/>
        <c:ser>
          <c:idx val="0"/>
          <c:order val="0"/>
          <c:tx>
            <c:strRef>
              <c:f>Sheet1!$A$2</c:f>
              <c:strCache>
                <c:ptCount val="1"/>
                <c:pt idx="0">
                  <c:v>Region 1</c:v>
                </c:pt>
              </c:strCache>
            </c:strRef>
          </c:tx>
          <c:spPr>
            <a:solidFill>
              <a:schemeClr val="accent1"/>
            </a:solidFill>
            <a:ln w="6350" cap="flat">
              <a:solidFill>
                <a:srgbClr val="FFFFFF"/>
              </a:solidFill>
              <a:prstDash val="solid"/>
              <a:miter lim="800000"/>
            </a:ln>
            <a:effectLst/>
          </c:spPr>
          <c:explosion val="0"/>
          <c:dPt>
            <c:idx val="0"/>
            <c:explosion val="0"/>
            <c:spPr>
              <a:solidFill>
                <a:schemeClr val="accent1"/>
              </a:solidFill>
              <a:ln w="6350" cap="flat">
                <a:solidFill>
                  <a:srgbClr val="FFFFFF"/>
                </a:solidFill>
                <a:prstDash val="solid"/>
                <a:miter lim="800000"/>
              </a:ln>
              <a:effectLst/>
            </c:spPr>
          </c:dPt>
          <c:dPt>
            <c:idx val="1"/>
            <c:explosion val="0"/>
            <c:spPr>
              <a:solidFill>
                <a:schemeClr val="accent2"/>
              </a:solidFill>
              <a:ln w="6350" cap="flat">
                <a:solidFill>
                  <a:srgbClr val="FFFFFF"/>
                </a:solidFill>
                <a:prstDash val="solid"/>
                <a:miter lim="800000"/>
              </a:ln>
              <a:effectLst/>
            </c:spPr>
          </c:dPt>
          <c:dPt>
            <c:idx val="2"/>
            <c:explosion val="0"/>
            <c:spPr>
              <a:solidFill>
                <a:srgbClr val="0B1C2E"/>
              </a:solidFill>
              <a:ln w="6350" cap="flat">
                <a:solidFill>
                  <a:srgbClr val="FFFFFF"/>
                </a:solidFill>
                <a:prstDash val="solid"/>
                <a:miter lim="800000"/>
              </a:ln>
              <a:effectLst/>
            </c:spPr>
          </c:dPt>
          <c:dLbls>
            <c:dLbl>
              <c:idx val="0"/>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dLbl>
              <c:idx val="1"/>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dLbl>
              <c:idx val="2"/>
              <c:numFmt formatCode="#,##0.00000000000000000000000000000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showLeaderLines val="1"/>
            <c:leaderLines>
              <c:spPr>
                <a:noFill/>
                <a:ln w="6350" cap="flat">
                  <a:solidFill>
                    <a:srgbClr val="000000"/>
                  </a:solidFill>
                  <a:prstDash val="solid"/>
                  <a:miter lim="400000"/>
                </a:ln>
                <a:effectLst/>
              </c:spPr>
            </c:leaderLines>
          </c:dLbls>
          <c:cat>
            <c:strRef>
              <c:f>Sheet1!$B$1:$D$1</c:f>
              <c:strCache>
                <c:ptCount val="3"/>
                <c:pt idx="0">
                  <c:v>April</c:v>
                </c:pt>
                <c:pt idx="1">
                  <c:v>May</c:v>
                </c:pt>
                <c:pt idx="2">
                  <c:v>August</c:v>
                </c:pt>
              </c:strCache>
            </c:strRef>
          </c:cat>
          <c:val>
            <c:numRef>
              <c:f>Sheet1!$B$2:$D$2</c:f>
              <c:numCache>
                <c:ptCount val="3"/>
                <c:pt idx="0">
                  <c:v>33.000000</c:v>
                </c:pt>
                <c:pt idx="1">
                  <c:v>33.000000</c:v>
                </c:pt>
                <c:pt idx="2">
                  <c:v>33.000000</c:v>
                </c:pt>
              </c:numCache>
            </c:numRef>
          </c:val>
        </c:ser>
        <c:firstSliceAng val="0"/>
        <c:holeSize val="56"/>
      </c:doughnut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doughnutChart>
        <c:varyColors val="0"/>
        <c:ser>
          <c:idx val="0"/>
          <c:order val="0"/>
          <c:tx>
            <c:strRef>
              <c:f>Sheet1!$A$2</c:f>
              <c:strCache>
                <c:ptCount val="1"/>
                <c:pt idx="0">
                  <c:v>Region 1</c:v>
                </c:pt>
              </c:strCache>
            </c:strRef>
          </c:tx>
          <c:spPr>
            <a:solidFill>
              <a:schemeClr val="accent1"/>
            </a:solidFill>
            <a:ln w="6350" cap="flat">
              <a:solidFill>
                <a:srgbClr val="FFFFFF"/>
              </a:solidFill>
              <a:prstDash val="solid"/>
              <a:miter lim="800000"/>
            </a:ln>
            <a:effectLst/>
          </c:spPr>
          <c:explosion val="0"/>
          <c:dPt>
            <c:idx val="0"/>
            <c:explosion val="0"/>
            <c:spPr>
              <a:solidFill>
                <a:schemeClr val="accent1"/>
              </a:solidFill>
              <a:ln w="6350" cap="flat">
                <a:solidFill>
                  <a:srgbClr val="FFFFFF"/>
                </a:solidFill>
                <a:prstDash val="solid"/>
                <a:miter lim="800000"/>
              </a:ln>
              <a:effectLst/>
            </c:spPr>
          </c:dPt>
          <c:dPt>
            <c:idx val="1"/>
            <c:explosion val="0"/>
            <c:spPr>
              <a:solidFill>
                <a:schemeClr val="accent2"/>
              </a:solidFill>
              <a:ln w="6350" cap="flat">
                <a:solidFill>
                  <a:srgbClr val="FFFFFF"/>
                </a:solidFill>
                <a:prstDash val="solid"/>
                <a:miter lim="800000"/>
              </a:ln>
              <a:effectLst/>
            </c:spPr>
          </c:dPt>
          <c:dPt>
            <c:idx val="2"/>
            <c:explosion val="0"/>
            <c:spPr>
              <a:solidFill>
                <a:srgbClr val="0B1C2E"/>
              </a:solidFill>
              <a:ln w="6350" cap="flat">
                <a:solidFill>
                  <a:srgbClr val="FFFFFF"/>
                </a:solidFill>
                <a:prstDash val="solid"/>
                <a:miter lim="800000"/>
              </a:ln>
              <a:effectLst/>
            </c:spPr>
          </c:dPt>
          <c:dLbls>
            <c:dLbl>
              <c:idx val="0"/>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dLbl>
              <c:idx val="1"/>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dLbl>
              <c:idx val="2"/>
              <c:numFmt formatCode="#,##0.00000000000000000000000000000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dLbl>
            <c:numFmt formatCode="#,##0%" sourceLinked="0"/>
            <c:txPr>
              <a:bodyPr/>
              <a:lstStyle/>
              <a:p>
                <a:pPr>
                  <a:defRPr b="0" i="0" strike="noStrike" sz="2000" u="none">
                    <a:solidFill>
                      <a:srgbClr val="000000"/>
                    </a:solidFill>
                    <a:latin typeface="Calibri"/>
                  </a:defRPr>
                </a:pPr>
              </a:p>
            </c:txPr>
            <c:showLegendKey val="0"/>
            <c:showVal val="0"/>
            <c:showCatName val="0"/>
            <c:showSerName val="0"/>
            <c:showPercent val="0"/>
            <c:showBubbleSize val="0"/>
            <c:showLeaderLines val="1"/>
            <c:leaderLines>
              <c:spPr>
                <a:noFill/>
                <a:ln w="6350" cap="flat">
                  <a:solidFill>
                    <a:srgbClr val="000000"/>
                  </a:solidFill>
                  <a:prstDash val="solid"/>
                  <a:miter lim="400000"/>
                </a:ln>
                <a:effectLst/>
              </c:spPr>
            </c:leaderLines>
          </c:dLbls>
          <c:cat>
            <c:strRef>
              <c:f>Sheet1!$B$1:$D$1</c:f>
              <c:strCache>
                <c:ptCount val="3"/>
                <c:pt idx="0">
                  <c:v>April</c:v>
                </c:pt>
                <c:pt idx="1">
                  <c:v>May</c:v>
                </c:pt>
                <c:pt idx="2">
                  <c:v>August</c:v>
                </c:pt>
              </c:strCache>
            </c:strRef>
          </c:cat>
          <c:val>
            <c:numRef>
              <c:f>Sheet1!$B$2:$D$2</c:f>
              <c:numCache>
                <c:ptCount val="3"/>
                <c:pt idx="0">
                  <c:v>33.000000</c:v>
                </c:pt>
                <c:pt idx="1">
                  <c:v>33.000000</c:v>
                </c:pt>
                <c:pt idx="2">
                  <c:v>33.000000</c:v>
                </c:pt>
              </c:numCache>
            </c:numRef>
          </c:val>
        </c:ser>
        <c:firstSliceAng val="0"/>
        <c:holeSize val="56"/>
      </c:doughnutChart>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43" name="Shape 343"/>
          <p:cNvSpPr/>
          <p:nvPr>
            <p:ph type="sldImg"/>
          </p:nvPr>
        </p:nvSpPr>
        <p:spPr>
          <a:xfrm>
            <a:off x="1143000" y="685800"/>
            <a:ext cx="4572000" cy="3429000"/>
          </a:xfrm>
          <a:prstGeom prst="rect">
            <a:avLst/>
          </a:prstGeom>
        </p:spPr>
        <p:txBody>
          <a:bodyPr/>
          <a:lstStyle/>
          <a:p>
            <a:pPr/>
          </a:p>
        </p:txBody>
      </p:sp>
      <p:sp>
        <p:nvSpPr>
          <p:cNvPr id="344" name="Shape 3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tif"/><Relationship Id="rId4" Type="http://schemas.openxmlformats.org/officeDocument/2006/relationships/image" Target="../media/image2.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tif"/><Relationship Id="rId4" Type="http://schemas.openxmlformats.org/officeDocument/2006/relationships/image" Target="../media/image2.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Relationship Id="rId3"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tif"/><Relationship Id="rId4" Type="http://schemas.openxmlformats.org/officeDocument/2006/relationships/image" Target="../media/image3.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3.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3.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3.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tif"/><Relationship Id="rId4" Type="http://schemas.openxmlformats.org/officeDocument/2006/relationships/image" Target="../media/image2.tif"/></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tif"/><Relationship Id="rId4" Type="http://schemas.openxmlformats.org/officeDocument/2006/relationships/image" Target="../media/image2.tif"/></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3.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el_NFDI4BI_Stil1">
    <p:spTree>
      <p:nvGrpSpPr>
        <p:cNvPr id="1" name=""/>
        <p:cNvGrpSpPr/>
        <p:nvPr/>
      </p:nvGrpSpPr>
      <p:grpSpPr>
        <a:xfrm>
          <a:off x="0" y="0"/>
          <a:ext cx="0" cy="0"/>
          <a:chOff x="0" y="0"/>
          <a:chExt cx="0" cy="0"/>
        </a:xfrm>
      </p:grpSpPr>
      <p:sp>
        <p:nvSpPr>
          <p:cNvPr id="14" name="TITEL Stil 1"/>
          <p:cNvSpPr txBox="1"/>
          <p:nvPr>
            <p:ph type="title" hasCustomPrompt="1"/>
          </p:nvPr>
        </p:nvSpPr>
        <p:spPr>
          <a:xfrm>
            <a:off x="3996266" y="4387775"/>
            <a:ext cx="16391468" cy="2230805"/>
          </a:xfrm>
          <a:prstGeom prst="rect">
            <a:avLst/>
          </a:prstGeom>
        </p:spPr>
        <p:txBody>
          <a:bodyPr anchor="b"/>
          <a:lstStyle>
            <a:lvl1pPr algn="l" defTabSz="1828800">
              <a:lnSpc>
                <a:spcPct val="90000"/>
              </a:lnSpc>
              <a:defRPr sz="12000">
                <a:solidFill>
                  <a:srgbClr val="0B1B2E"/>
                </a:solidFill>
                <a:latin typeface="Leelawadee UI"/>
                <a:ea typeface="Leelawadee UI"/>
                <a:cs typeface="Leelawadee UI"/>
                <a:sym typeface="Leelawadee UI"/>
              </a:defRPr>
            </a:lvl1pPr>
          </a:lstStyle>
          <a:p>
            <a:pPr>
              <a:defRPr>
                <a:effectLst/>
              </a:defRPr>
            </a:pPr>
            <a:r>
              <a:t>TITEL Stil 1</a:t>
            </a:r>
          </a:p>
        </p:txBody>
      </p:sp>
      <p:sp>
        <p:nvSpPr>
          <p:cNvPr id="15" name="Body Level One…"/>
          <p:cNvSpPr txBox="1"/>
          <p:nvPr>
            <p:ph type="body" sz="quarter" idx="1" hasCustomPrompt="1"/>
          </p:nvPr>
        </p:nvSpPr>
        <p:spPr>
          <a:xfrm>
            <a:off x="3996266" y="6858000"/>
            <a:ext cx="16391468" cy="2374065"/>
          </a:xfrm>
          <a:prstGeom prst="rect">
            <a:avLst/>
          </a:prstGeom>
        </p:spPr>
        <p:txBody>
          <a:bodyPr/>
          <a:lstStyle>
            <a:lvl1pPr marL="0" indent="0" defTabSz="1828800">
              <a:lnSpc>
                <a:spcPct val="90000"/>
              </a:lnSpc>
              <a:spcBef>
                <a:spcPts val="2000"/>
              </a:spcBef>
              <a:buClrTx/>
              <a:buSzTx/>
              <a:buFontTx/>
              <a:buNone/>
              <a:defRPr>
                <a:solidFill>
                  <a:srgbClr val="0B1B2E"/>
                </a:solidFill>
                <a:latin typeface="Leelawadee UI"/>
                <a:ea typeface="Leelawadee UI"/>
                <a:cs typeface="Leelawadee UI"/>
                <a:sym typeface="Leelawadee UI"/>
              </a:defRPr>
            </a:lvl1pPr>
            <a:lvl2pPr marL="0" indent="457200" defTabSz="1828800">
              <a:lnSpc>
                <a:spcPct val="90000"/>
              </a:lnSpc>
              <a:spcBef>
                <a:spcPts val="2000"/>
              </a:spcBef>
              <a:buClrTx/>
              <a:buSzTx/>
              <a:buFontTx/>
              <a:buNone/>
              <a:defRPr>
                <a:solidFill>
                  <a:srgbClr val="0B1B2E"/>
                </a:solidFill>
                <a:latin typeface="Leelawadee UI"/>
                <a:ea typeface="Leelawadee UI"/>
                <a:cs typeface="Leelawadee UI"/>
                <a:sym typeface="Leelawadee UI"/>
              </a:defRPr>
            </a:lvl2pPr>
            <a:lvl3pPr marL="0" indent="914400" defTabSz="1828800">
              <a:lnSpc>
                <a:spcPct val="90000"/>
              </a:lnSpc>
              <a:spcBef>
                <a:spcPts val="2000"/>
              </a:spcBef>
              <a:buClrTx/>
              <a:buSzTx/>
              <a:buFontTx/>
              <a:buNone/>
              <a:defRPr>
                <a:solidFill>
                  <a:srgbClr val="0B1B2E"/>
                </a:solidFill>
                <a:latin typeface="Leelawadee UI"/>
                <a:ea typeface="Leelawadee UI"/>
                <a:cs typeface="Leelawadee UI"/>
                <a:sym typeface="Leelawadee UI"/>
              </a:defRPr>
            </a:lvl3pPr>
            <a:lvl4pPr marL="0" indent="1371600" defTabSz="1828800">
              <a:lnSpc>
                <a:spcPct val="90000"/>
              </a:lnSpc>
              <a:spcBef>
                <a:spcPts val="2000"/>
              </a:spcBef>
              <a:buClrTx/>
              <a:buSzTx/>
              <a:buFontTx/>
              <a:buNone/>
              <a:defRPr>
                <a:solidFill>
                  <a:srgbClr val="0B1B2E"/>
                </a:solidFill>
                <a:latin typeface="Leelawadee UI"/>
                <a:ea typeface="Leelawadee UI"/>
                <a:cs typeface="Leelawadee UI"/>
                <a:sym typeface="Leelawadee UI"/>
              </a:defRPr>
            </a:lvl4pPr>
            <a:lvl5pPr marL="0" indent="1828800" defTabSz="1828800">
              <a:lnSpc>
                <a:spcPct val="90000"/>
              </a:lnSpc>
              <a:spcBef>
                <a:spcPts val="2000"/>
              </a:spcBef>
              <a:buClrTx/>
              <a:buSzTx/>
              <a:buFontTx/>
              <a:buNone/>
              <a:defRPr>
                <a:solidFill>
                  <a:srgbClr val="0B1B2E"/>
                </a:solidFill>
                <a:latin typeface="Leelawadee UI"/>
                <a:ea typeface="Leelawadee UI"/>
                <a:cs typeface="Leelawadee UI"/>
                <a:sym typeface="Leelawadee UI"/>
              </a:defRPr>
            </a:lvl5pPr>
          </a:lstStyle>
          <a:p>
            <a:pPr/>
            <a:r>
              <a:t>Untertitel</a:t>
            </a:r>
          </a:p>
          <a:p>
            <a:pPr lvl="1"/>
            <a:r>
              <a:t/>
            </a:r>
          </a:p>
          <a:p>
            <a:pPr lvl="2"/>
            <a:r>
              <a:t/>
            </a:r>
          </a:p>
          <a:p>
            <a:pPr lvl="3"/>
            <a:r>
              <a:t/>
            </a:r>
          </a:p>
          <a:p>
            <a:pPr lvl="4"/>
            <a:r>
              <a:t/>
            </a:r>
          </a:p>
        </p:txBody>
      </p:sp>
      <p:sp>
        <p:nvSpPr>
          <p:cNvPr id="16" name="Textplatzhalter 19"/>
          <p:cNvSpPr/>
          <p:nvPr>
            <p:ph type="body" sz="quarter" idx="21" hasCustomPrompt="1"/>
          </p:nvPr>
        </p:nvSpPr>
        <p:spPr>
          <a:xfrm>
            <a:off x="3995208" y="10266932"/>
            <a:ext cx="16389351" cy="1414653"/>
          </a:xfrm>
          <a:prstGeom prst="rect">
            <a:avLst/>
          </a:prstGeom>
          <a:ln w="12700"/>
        </p:spPr>
        <p:txBody>
          <a:bodyPr/>
          <a:lstStyle>
            <a:lvl1pPr marL="0" indent="0" defTabSz="1828800">
              <a:lnSpc>
                <a:spcPct val="90000"/>
              </a:lnSpc>
              <a:spcBef>
                <a:spcPts val="2000"/>
              </a:spcBef>
              <a:buClrTx/>
              <a:buSzTx/>
              <a:buFontTx/>
              <a:buNone/>
              <a:defRPr sz="3600">
                <a:solidFill>
                  <a:srgbClr val="0B1B2E"/>
                </a:solidFill>
                <a:latin typeface="Leelawadee UI"/>
                <a:ea typeface="Leelawadee UI"/>
                <a:cs typeface="Leelawadee UI"/>
                <a:sym typeface="Leelawadee UI"/>
              </a:defRPr>
            </a:lvl1pPr>
          </a:lstStyle>
          <a:p>
            <a:pPr/>
            <a:r>
              <a:t>Autoren</a:t>
            </a:r>
          </a:p>
        </p:txBody>
      </p:sp>
      <p:sp>
        <p:nvSpPr>
          <p:cNvPr id="17" name="Rechteck 14"/>
          <p:cNvSpPr/>
          <p:nvPr/>
        </p:nvSpPr>
        <p:spPr>
          <a:xfrm>
            <a:off x="2" y="13335000"/>
            <a:ext cx="2184401" cy="381000"/>
          </a:xfrm>
          <a:prstGeom prst="rect">
            <a:avLst/>
          </a:prstGeom>
          <a:solidFill>
            <a:srgbClr val="0B1C2F"/>
          </a:solidFill>
          <a:ln w="12700">
            <a:miter lim="400000"/>
          </a:ln>
        </p:spPr>
        <p:txBody>
          <a:bodyPr tIns="91439" bIns="91439" anchor="ctr"/>
          <a:lstStyle/>
          <a:p>
            <a:pPr algn="ctr">
              <a:defRPr>
                <a:solidFill>
                  <a:srgbClr val="FFFFFF"/>
                </a:solidFill>
              </a:defRPr>
            </a:pPr>
          </a:p>
        </p:txBody>
      </p:sp>
      <p:sp>
        <p:nvSpPr>
          <p:cNvPr id="18" name="Rechteck 15"/>
          <p:cNvSpPr/>
          <p:nvPr/>
        </p:nvSpPr>
        <p:spPr>
          <a:xfrm>
            <a:off x="2184401" y="13335000"/>
            <a:ext cx="4246259" cy="381000"/>
          </a:xfrm>
          <a:prstGeom prst="rect">
            <a:avLst/>
          </a:prstGeom>
          <a:solidFill>
            <a:srgbClr val="0098D8"/>
          </a:solidFill>
          <a:ln w="12700">
            <a:miter lim="400000"/>
          </a:ln>
        </p:spPr>
        <p:txBody>
          <a:bodyPr tIns="91439" bIns="91439" anchor="ctr"/>
          <a:lstStyle/>
          <a:p>
            <a:pPr algn="ctr">
              <a:defRPr>
                <a:solidFill>
                  <a:srgbClr val="E5F4FB"/>
                </a:solidFill>
              </a:defRPr>
            </a:pPr>
          </a:p>
        </p:txBody>
      </p:sp>
      <p:sp>
        <p:nvSpPr>
          <p:cNvPr id="19" name="Rechteck 17"/>
          <p:cNvSpPr/>
          <p:nvPr/>
        </p:nvSpPr>
        <p:spPr>
          <a:xfrm>
            <a:off x="6430660" y="13335000"/>
            <a:ext cx="6421741" cy="381000"/>
          </a:xfrm>
          <a:prstGeom prst="rect">
            <a:avLst/>
          </a:prstGeom>
          <a:solidFill>
            <a:srgbClr val="BDCE17"/>
          </a:solidFill>
          <a:ln w="12700">
            <a:miter lim="400000"/>
          </a:ln>
        </p:spPr>
        <p:txBody>
          <a:bodyPr tIns="91439" bIns="91439" anchor="ctr"/>
          <a:lstStyle/>
          <a:p>
            <a:pPr algn="ctr">
              <a:defRPr>
                <a:solidFill>
                  <a:srgbClr val="FFFFFF"/>
                </a:solidFill>
              </a:defRPr>
            </a:pPr>
          </a:p>
        </p:txBody>
      </p:sp>
      <p:sp>
        <p:nvSpPr>
          <p:cNvPr id="20" name="Gerader Verbinder 4"/>
          <p:cNvSpPr/>
          <p:nvPr/>
        </p:nvSpPr>
        <p:spPr>
          <a:xfrm flipH="1">
            <a:off x="3550920" y="4372535"/>
            <a:ext cx="1" cy="4859529"/>
          </a:xfrm>
          <a:prstGeom prst="line">
            <a:avLst/>
          </a:prstGeom>
          <a:ln w="12700">
            <a:solidFill>
              <a:srgbClr val="000000"/>
            </a:solidFill>
            <a:miter/>
          </a:ln>
        </p:spPr>
        <p:txBody>
          <a:bodyPr tIns="91439" bIns="91439"/>
          <a:lstStyle/>
          <a:p>
            <a:pPr/>
          </a:p>
        </p:txBody>
      </p:sp>
      <p:pic>
        <p:nvPicPr>
          <p:cNvPr id="21" name="Grafik 12" descr="Grafik 12"/>
          <p:cNvPicPr>
            <a:picLocks noChangeAspect="1"/>
          </p:cNvPicPr>
          <p:nvPr/>
        </p:nvPicPr>
        <p:blipFill>
          <a:blip r:embed="rId2">
            <a:extLst/>
          </a:blip>
          <a:stretch>
            <a:fillRect/>
          </a:stretch>
        </p:blipFill>
        <p:spPr>
          <a:xfrm>
            <a:off x="15967251" y="531417"/>
            <a:ext cx="7733515" cy="2415446"/>
          </a:xfrm>
          <a:prstGeom prst="rect">
            <a:avLst/>
          </a:prstGeom>
          <a:ln w="12700">
            <a:miter lim="400000"/>
          </a:ln>
        </p:spPr>
      </p:pic>
      <p:pic>
        <p:nvPicPr>
          <p:cNvPr id="22" name="Grafik 21" descr="Grafik 21"/>
          <p:cNvPicPr>
            <a:picLocks noChangeAspect="1"/>
          </p:cNvPicPr>
          <p:nvPr/>
        </p:nvPicPr>
        <p:blipFill>
          <a:blip r:embed="rId3">
            <a:extLst/>
          </a:blip>
          <a:stretch>
            <a:fillRect/>
          </a:stretch>
        </p:blipFill>
        <p:spPr>
          <a:xfrm>
            <a:off x="11187239" y="801851"/>
            <a:ext cx="11161409" cy="12303913"/>
          </a:xfrm>
          <a:prstGeom prst="rect">
            <a:avLst/>
          </a:prstGeom>
          <a:ln w="12700">
            <a:miter lim="400000"/>
          </a:ln>
        </p:spPr>
      </p:pic>
      <p:sp>
        <p:nvSpPr>
          <p:cNvPr id="23" name="Textfeld 3"/>
          <p:cNvSpPr txBox="1"/>
          <p:nvPr/>
        </p:nvSpPr>
        <p:spPr>
          <a:xfrm>
            <a:off x="13428296" y="13278800"/>
            <a:ext cx="7147185" cy="7924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2000">
                <a:latin typeface="Leelawadee UI"/>
                <a:ea typeface="Leelawadee UI"/>
                <a:cs typeface="Leelawadee UI"/>
                <a:sym typeface="Leelawadee UI"/>
              </a:defRPr>
            </a:pPr>
            <a:r>
              <a:t>All-Hands Meeting · Josh Moore · </a:t>
            </a:r>
            <a:r>
              <a:rPr i="1"/>
              <a:t>Welcome to BioImage Town</a:t>
            </a:r>
          </a:p>
        </p:txBody>
      </p:sp>
      <p:sp>
        <p:nvSpPr>
          <p:cNvPr id="24" name="Datumsplatzhalter 3"/>
          <p:cNvSpPr txBox="1"/>
          <p:nvPr/>
        </p:nvSpPr>
        <p:spPr>
          <a:xfrm>
            <a:off x="20280296" y="13291501"/>
            <a:ext cx="1627406" cy="462281"/>
          </a:xfrm>
          <a:prstGeom prst="rect">
            <a:avLst/>
          </a:prstGeom>
          <a:ln w="25400">
            <a:miter lim="400000"/>
          </a:ln>
          <a:extLst>
            <a:ext uri="{C572A759-6A51-4108-AA02-DFA0A04FC94B}">
              <ma14:wrappingTextBoxFlag xmlns:ma14="http://schemas.microsoft.com/office/mac/drawingml/2011/main" val="1"/>
            </a:ext>
          </a:extLst>
        </p:spPr>
        <p:txBody>
          <a:bodyPr tIns="91439" bIns="91439" anchor="ctr">
            <a:spAutoFit/>
          </a:bodyPr>
          <a:lstStyle>
            <a:lvl1pPr algn="ctr">
              <a:defRPr sz="1800">
                <a:latin typeface="Leelawadee UI"/>
                <a:ea typeface="Leelawadee UI"/>
                <a:cs typeface="Leelawadee UI"/>
                <a:sym typeface="Leelawadee UI"/>
              </a:defRPr>
            </a:lvl1pPr>
          </a:lstStyle>
          <a:p>
            <a:pPr/>
            <a:r>
              <a:t>16/10/2023</a:t>
            </a:r>
          </a:p>
        </p:txBody>
      </p:sp>
      <p:sp>
        <p:nvSpPr>
          <p:cNvPr id="25" name="Slide Number"/>
          <p:cNvSpPr txBox="1"/>
          <p:nvPr>
            <p:ph type="sldNum" sz="quarter" idx="2"/>
          </p:nvPr>
        </p:nvSpPr>
        <p:spPr>
          <a:xfrm>
            <a:off x="22558873" y="12874625"/>
            <a:ext cx="449854" cy="462281"/>
          </a:xfrm>
          <a:prstGeom prst="rect">
            <a:avLst/>
          </a:prstGeom>
        </p:spPr>
        <p:txBody>
          <a:bodyPr anchor="ctr"/>
          <a:lstStyle>
            <a:lvl1pPr algn="ctr" defTabSz="1828800">
              <a:defRPr sz="1800">
                <a:solidFill>
                  <a:srgbClr val="0B1B2E"/>
                </a:solidFill>
                <a:latin typeface="Leelawadee UI"/>
                <a:ea typeface="Leelawadee UI"/>
                <a:cs typeface="Leelawadee UI"/>
                <a:sym typeface="Leelawadee U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nhalt_01_NFDI4BI_Stil1">
    <p:spTree>
      <p:nvGrpSpPr>
        <p:cNvPr id="1" name=""/>
        <p:cNvGrpSpPr/>
        <p:nvPr/>
      </p:nvGrpSpPr>
      <p:grpSpPr>
        <a:xfrm>
          <a:off x="0" y="0"/>
          <a:ext cx="0" cy="0"/>
          <a:chOff x="0" y="0"/>
          <a:chExt cx="0" cy="0"/>
        </a:xfrm>
      </p:grpSpPr>
      <p:sp>
        <p:nvSpPr>
          <p:cNvPr id="32" name="Title Text"/>
          <p:cNvSpPr txBox="1"/>
          <p:nvPr>
            <p:ph type="title"/>
          </p:nvPr>
        </p:nvSpPr>
        <p:spPr>
          <a:xfrm>
            <a:off x="1676400" y="569014"/>
            <a:ext cx="18059805" cy="1362711"/>
          </a:xfrm>
          <a:prstGeom prst="rect">
            <a:avLst/>
          </a:prstGeom>
        </p:spPr>
        <p:txBody>
          <a:bodyPr/>
          <a:lstStyle>
            <a:lvl1pPr algn="l" defTabSz="1828800">
              <a:lnSpc>
                <a:spcPct val="90000"/>
              </a:lnSpc>
              <a:defRPr sz="8800">
                <a:solidFill>
                  <a:srgbClr val="0B1B2E"/>
                </a:solidFill>
                <a:latin typeface="Leelawadee UI"/>
                <a:ea typeface="Leelawadee UI"/>
                <a:cs typeface="Leelawadee UI"/>
                <a:sym typeface="Leelawadee UI"/>
              </a:defRPr>
            </a:lvl1pPr>
          </a:lstStyle>
          <a:p>
            <a:pPr>
              <a:defRPr>
                <a:effectLst/>
              </a:defRPr>
            </a:pPr>
            <a:r>
              <a:t>Title Text</a:t>
            </a:r>
          </a:p>
        </p:txBody>
      </p:sp>
      <p:sp>
        <p:nvSpPr>
          <p:cNvPr id="33" name="Body Level One…"/>
          <p:cNvSpPr txBox="1"/>
          <p:nvPr>
            <p:ph type="body" idx="1" hasCustomPrompt="1"/>
          </p:nvPr>
        </p:nvSpPr>
        <p:spPr>
          <a:xfrm>
            <a:off x="1676400" y="2641600"/>
            <a:ext cx="21691600" cy="9712326"/>
          </a:xfrm>
          <a:prstGeom prst="rect">
            <a:avLst/>
          </a:prstGeom>
        </p:spPr>
        <p:txBody>
          <a:bodyPr/>
          <a:lstStyle>
            <a:lvl1pPr marL="457200" indent="-457200" defTabSz="1828800">
              <a:lnSpc>
                <a:spcPct val="90000"/>
              </a:lnSpc>
              <a:spcBef>
                <a:spcPts val="2000"/>
              </a:spcBef>
              <a:buClrTx/>
              <a:buSzPct val="100000"/>
              <a:buFont typeface="Arial"/>
              <a:buChar char="•"/>
              <a:defRPr sz="5600">
                <a:solidFill>
                  <a:srgbClr val="000000"/>
                </a:solidFill>
                <a:latin typeface="Leelawadee UI"/>
                <a:ea typeface="Leelawadee UI"/>
                <a:cs typeface="Leelawadee UI"/>
                <a:sym typeface="Leelawadee UI"/>
              </a:defRPr>
            </a:lvl1pPr>
            <a:lvl2pPr marL="990600" indent="-533400" defTabSz="1828800">
              <a:lnSpc>
                <a:spcPct val="90000"/>
              </a:lnSpc>
              <a:spcBef>
                <a:spcPts val="2000"/>
              </a:spcBef>
              <a:buClrTx/>
              <a:buFont typeface="Arial"/>
              <a:defRPr sz="5600">
                <a:solidFill>
                  <a:srgbClr val="000000"/>
                </a:solidFill>
                <a:latin typeface="Leelawadee UI"/>
                <a:ea typeface="Leelawadee UI"/>
                <a:cs typeface="Leelawadee UI"/>
                <a:sym typeface="Leelawadee UI"/>
              </a:defRPr>
            </a:lvl2pPr>
            <a:lvl3pPr marL="1554479" indent="-640079" defTabSz="1828800">
              <a:lnSpc>
                <a:spcPct val="90000"/>
              </a:lnSpc>
              <a:spcBef>
                <a:spcPts val="2000"/>
              </a:spcBef>
              <a:buClrTx/>
              <a:buFont typeface="Arial"/>
              <a:defRPr sz="5600">
                <a:solidFill>
                  <a:srgbClr val="000000"/>
                </a:solidFill>
                <a:latin typeface="Leelawadee UI"/>
                <a:ea typeface="Leelawadee UI"/>
                <a:cs typeface="Leelawadee UI"/>
                <a:sym typeface="Leelawadee UI"/>
              </a:defRPr>
            </a:lvl3pPr>
            <a:lvl4pPr marL="2082800" indent="-711200" defTabSz="1828800">
              <a:lnSpc>
                <a:spcPct val="90000"/>
              </a:lnSpc>
              <a:spcBef>
                <a:spcPts val="2000"/>
              </a:spcBef>
              <a:buClrTx/>
              <a:buFont typeface="Arial"/>
              <a:buChar char="•"/>
              <a:defRPr sz="5600">
                <a:solidFill>
                  <a:srgbClr val="000000"/>
                </a:solidFill>
                <a:latin typeface="Leelawadee UI"/>
                <a:ea typeface="Leelawadee UI"/>
                <a:cs typeface="Leelawadee UI"/>
                <a:sym typeface="Leelawadee UI"/>
              </a:defRPr>
            </a:lvl4pPr>
            <a:lvl5pPr marL="2540000" indent="-711200" defTabSz="1828800">
              <a:lnSpc>
                <a:spcPct val="90000"/>
              </a:lnSpc>
              <a:spcBef>
                <a:spcPts val="2000"/>
              </a:spcBef>
              <a:buClrTx/>
              <a:buFont typeface="Arial"/>
              <a:buChar char="•"/>
              <a:defRPr sz="5600">
                <a:solidFill>
                  <a:srgbClr val="000000"/>
                </a:solidFill>
                <a:latin typeface="Leelawadee UI"/>
                <a:ea typeface="Leelawadee UI"/>
                <a:cs typeface="Leelawadee UI"/>
                <a:sym typeface="Leelawadee UI"/>
              </a:defRPr>
            </a:lvl5pPr>
          </a:lstStyle>
          <a:p>
            <a:pPr/>
            <a:r>
              <a:t>Inhaltsfolie Stil 1</a:t>
            </a:r>
          </a:p>
          <a:p>
            <a:pPr lvl="1"/>
            <a:r>
              <a:t/>
            </a:r>
          </a:p>
          <a:p>
            <a:pPr lvl="2"/>
            <a:r>
              <a:t/>
            </a:r>
          </a:p>
          <a:p>
            <a:pPr lvl="3"/>
            <a:r>
              <a:t/>
            </a:r>
          </a:p>
          <a:p>
            <a:pPr lvl="4"/>
            <a:r>
              <a:t/>
            </a:r>
          </a:p>
        </p:txBody>
      </p:sp>
      <p:pic>
        <p:nvPicPr>
          <p:cNvPr id="34" name="Grafik 6" descr="Grafik 6"/>
          <p:cNvPicPr>
            <a:picLocks noChangeAspect="1"/>
          </p:cNvPicPr>
          <p:nvPr/>
        </p:nvPicPr>
        <p:blipFill>
          <a:blip r:embed="rId2">
            <a:extLst/>
          </a:blip>
          <a:stretch>
            <a:fillRect/>
          </a:stretch>
        </p:blipFill>
        <p:spPr>
          <a:xfrm>
            <a:off x="20251797" y="569014"/>
            <a:ext cx="3494689" cy="1091512"/>
          </a:xfrm>
          <a:prstGeom prst="rect">
            <a:avLst/>
          </a:prstGeom>
          <a:ln w="12700">
            <a:miter lim="400000"/>
          </a:ln>
        </p:spPr>
      </p:pic>
      <p:sp>
        <p:nvSpPr>
          <p:cNvPr id="35" name="Rechteck 17"/>
          <p:cNvSpPr/>
          <p:nvPr/>
        </p:nvSpPr>
        <p:spPr>
          <a:xfrm>
            <a:off x="2" y="13335000"/>
            <a:ext cx="2184401" cy="381000"/>
          </a:xfrm>
          <a:prstGeom prst="rect">
            <a:avLst/>
          </a:prstGeom>
          <a:solidFill>
            <a:srgbClr val="0B1C2F"/>
          </a:solidFill>
          <a:ln w="12700">
            <a:miter lim="400000"/>
          </a:ln>
        </p:spPr>
        <p:txBody>
          <a:bodyPr tIns="91439" bIns="91439" anchor="ctr"/>
          <a:lstStyle/>
          <a:p>
            <a:pPr algn="ctr">
              <a:defRPr>
                <a:solidFill>
                  <a:srgbClr val="FFFFFF"/>
                </a:solidFill>
              </a:defRPr>
            </a:pPr>
          </a:p>
        </p:txBody>
      </p:sp>
      <p:sp>
        <p:nvSpPr>
          <p:cNvPr id="36" name="Rechteck 18"/>
          <p:cNvSpPr/>
          <p:nvPr/>
        </p:nvSpPr>
        <p:spPr>
          <a:xfrm>
            <a:off x="2184401" y="13335000"/>
            <a:ext cx="4246259" cy="381000"/>
          </a:xfrm>
          <a:prstGeom prst="rect">
            <a:avLst/>
          </a:prstGeom>
          <a:solidFill>
            <a:srgbClr val="0098D8"/>
          </a:solidFill>
          <a:ln w="12700">
            <a:miter lim="400000"/>
          </a:ln>
        </p:spPr>
        <p:txBody>
          <a:bodyPr tIns="91439" bIns="91439" anchor="ctr"/>
          <a:lstStyle/>
          <a:p>
            <a:pPr algn="ctr">
              <a:defRPr>
                <a:solidFill>
                  <a:srgbClr val="E5F4FB"/>
                </a:solidFill>
              </a:defRPr>
            </a:pPr>
          </a:p>
        </p:txBody>
      </p:sp>
      <p:sp>
        <p:nvSpPr>
          <p:cNvPr id="37" name="Rechteck 19"/>
          <p:cNvSpPr/>
          <p:nvPr/>
        </p:nvSpPr>
        <p:spPr>
          <a:xfrm>
            <a:off x="6430660" y="13335000"/>
            <a:ext cx="6421741" cy="381000"/>
          </a:xfrm>
          <a:prstGeom prst="rect">
            <a:avLst/>
          </a:prstGeom>
          <a:solidFill>
            <a:srgbClr val="BDCE17"/>
          </a:solidFill>
          <a:ln w="12700">
            <a:miter lim="400000"/>
          </a:ln>
        </p:spPr>
        <p:txBody>
          <a:bodyPr tIns="91439" bIns="91439" anchor="ctr"/>
          <a:lstStyle/>
          <a:p>
            <a:pPr algn="ctr">
              <a:defRPr>
                <a:solidFill>
                  <a:srgbClr val="FFFFFF"/>
                </a:solidFill>
              </a:defRPr>
            </a:pPr>
          </a:p>
        </p:txBody>
      </p:sp>
      <p:sp>
        <p:nvSpPr>
          <p:cNvPr id="38" name="Textfeld 3"/>
          <p:cNvSpPr txBox="1"/>
          <p:nvPr/>
        </p:nvSpPr>
        <p:spPr>
          <a:xfrm>
            <a:off x="13428296" y="13278800"/>
            <a:ext cx="7147185" cy="7924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b="1" sz="2000">
                <a:latin typeface="Leelawadee UI"/>
                <a:ea typeface="Leelawadee UI"/>
                <a:cs typeface="Leelawadee UI"/>
                <a:sym typeface="Leelawadee UI"/>
              </a:defRPr>
            </a:pPr>
            <a:r>
              <a:t>All-Hands Meeting · Josh Moore · </a:t>
            </a:r>
            <a:r>
              <a:rPr i="1"/>
              <a:t>Welcome to BioImage Town</a:t>
            </a:r>
          </a:p>
        </p:txBody>
      </p:sp>
      <p:sp>
        <p:nvSpPr>
          <p:cNvPr id="39" name="Datumsplatzhalter 3"/>
          <p:cNvSpPr txBox="1"/>
          <p:nvPr/>
        </p:nvSpPr>
        <p:spPr>
          <a:xfrm>
            <a:off x="20280296" y="13291501"/>
            <a:ext cx="1627406" cy="462281"/>
          </a:xfrm>
          <a:prstGeom prst="rect">
            <a:avLst/>
          </a:prstGeom>
          <a:ln w="25400">
            <a:miter lim="400000"/>
          </a:ln>
          <a:extLst>
            <a:ext uri="{C572A759-6A51-4108-AA02-DFA0A04FC94B}">
              <ma14:wrappingTextBoxFlag xmlns:ma14="http://schemas.microsoft.com/office/mac/drawingml/2011/main" val="1"/>
            </a:ext>
          </a:extLst>
        </p:spPr>
        <p:txBody>
          <a:bodyPr tIns="91439" bIns="91439" anchor="ctr">
            <a:spAutoFit/>
          </a:bodyPr>
          <a:lstStyle>
            <a:lvl1pPr algn="ctr">
              <a:defRPr sz="1800">
                <a:latin typeface="Leelawadee UI"/>
                <a:ea typeface="Leelawadee UI"/>
                <a:cs typeface="Leelawadee UI"/>
                <a:sym typeface="Leelawadee UI"/>
              </a:defRPr>
            </a:lvl1pPr>
          </a:lstStyle>
          <a:p>
            <a:pPr/>
            <a:r>
              <a:t>16/10/2023</a:t>
            </a:r>
          </a:p>
        </p:txBody>
      </p:sp>
      <p:sp>
        <p:nvSpPr>
          <p:cNvPr id="40" name="Slide Number"/>
          <p:cNvSpPr txBox="1"/>
          <p:nvPr>
            <p:ph type="sldNum" sz="quarter" idx="2"/>
          </p:nvPr>
        </p:nvSpPr>
        <p:spPr>
          <a:xfrm>
            <a:off x="23845805" y="13294360"/>
            <a:ext cx="449854" cy="462280"/>
          </a:xfrm>
          <a:prstGeom prst="rect">
            <a:avLst/>
          </a:prstGeom>
        </p:spPr>
        <p:txBody>
          <a:bodyPr anchor="ctr"/>
          <a:lstStyle>
            <a:lvl1pPr algn="ctr" defTabSz="1828800">
              <a:defRPr sz="1800">
                <a:solidFill>
                  <a:srgbClr val="0B1B2E"/>
                </a:solidFill>
                <a:latin typeface="Leelawadee UI"/>
                <a:ea typeface="Leelawadee UI"/>
                <a:cs typeface="Leelawadee UI"/>
                <a:sym typeface="Leelawadee UI"/>
              </a:defRPr>
            </a:lvl1pPr>
          </a:lstStyle>
          <a:p>
            <a:pPr/>
            <a:fld id="{86CB4B4D-7CA3-9044-876B-883B54F8677D}" type="slidenum"/>
          </a:p>
        </p:txBody>
      </p:sp>
      <p:pic>
        <p:nvPicPr>
          <p:cNvPr id="41" name="Image" descr="Image"/>
          <p:cNvPicPr>
            <a:picLocks noChangeAspect="1"/>
          </p:cNvPicPr>
          <p:nvPr/>
        </p:nvPicPr>
        <p:blipFill>
          <a:blip r:embed="rId3">
            <a:extLst/>
          </a:blip>
          <a:stretch>
            <a:fillRect/>
          </a:stretch>
        </p:blipFill>
        <p:spPr>
          <a:xfrm>
            <a:off x="265799" y="13374056"/>
            <a:ext cx="1627406" cy="328288"/>
          </a:xfrm>
          <a:prstGeom prst="rect">
            <a:avLst/>
          </a:prstGeom>
          <a:ln w="12700">
            <a:miter lim="400000"/>
          </a:ln>
        </p:spPr>
      </p:pic>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foo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8" name="Rectangle"/>
          <p:cNvSpPr/>
          <p:nvPr/>
        </p:nvSpPr>
        <p:spPr>
          <a:xfrm>
            <a:off x="-92765" y="-15703"/>
            <a:ext cx="24569530" cy="12750803"/>
          </a:xfrm>
          <a:prstGeom prst="rect">
            <a:avLst/>
          </a:prstGeom>
          <a:solidFill>
            <a:srgbClr val="FFFFFF"/>
          </a:solidFill>
          <a:ln w="12700">
            <a:miter lim="400000"/>
          </a:ln>
        </p:spPr>
        <p:txBody>
          <a:bodyPr lIns="50800" tIns="50800" rIns="50800" bIns="50800" anchor="ctr"/>
          <a:lstStyle/>
          <a:p>
            <a:pPr algn="ctr" defTabSz="825500">
              <a:defRPr sz="3200">
                <a:latin typeface="Helvetica Neue Medium"/>
                <a:ea typeface="Helvetica Neue Medium"/>
                <a:cs typeface="Helvetica Neue Medium"/>
                <a:sym typeface="Helvetica Neue Medium"/>
              </a:defRPr>
            </a:pPr>
          </a:p>
        </p:txBody>
      </p:sp>
      <p:sp>
        <p:nvSpPr>
          <p:cNvPr id="49" name="Slide Title"/>
          <p:cNvSpPr txBox="1"/>
          <p:nvPr>
            <p:ph type="title" hasCustomPrompt="1"/>
          </p:nvPr>
        </p:nvSpPr>
        <p:spPr>
          <a:xfrm>
            <a:off x="1206500" y="952500"/>
            <a:ext cx="9779000" cy="1435100"/>
          </a:xfrm>
          <a:prstGeom prst="rect">
            <a:avLst/>
          </a:prstGeom>
        </p:spPr>
        <p:txBody>
          <a:bodyPr lIns="50800" tIns="50800" rIns="50800" bIns="50800" anchor="t"/>
          <a:lstStyle>
            <a:lvl1pPr algn="l" defTabSz="2438338">
              <a:lnSpc>
                <a:spcPct val="80000"/>
              </a:lnSpc>
              <a:defRPr b="1" spc="-170" sz="8500">
                <a:solidFill>
                  <a:srgbClr val="1DB100"/>
                </a:solidFill>
                <a:latin typeface="Helvetica Neue"/>
                <a:ea typeface="Helvetica Neue"/>
                <a:cs typeface="Helvetica Neue"/>
                <a:sym typeface="Helvetica Neue"/>
              </a:defRPr>
            </a:lvl1pPr>
          </a:lstStyle>
          <a:p>
            <a:pPr>
              <a:defRPr>
                <a:effectLst/>
              </a:defRPr>
            </a:pPr>
            <a:r>
              <a:t>Slide Title</a:t>
            </a:r>
          </a:p>
        </p:txBody>
      </p:sp>
      <p:sp>
        <p:nvSpPr>
          <p:cNvPr id="50" name="Slide Subtitle"/>
          <p:cNvSpPr txBox="1"/>
          <p:nvPr>
            <p:ph type="body" sz="quarter" idx="21" hasCustomPrompt="1"/>
          </p:nvPr>
        </p:nvSpPr>
        <p:spPr>
          <a:xfrm>
            <a:off x="1206500" y="2245962"/>
            <a:ext cx="9779000" cy="934780"/>
          </a:xfrm>
          <a:prstGeom prst="rect">
            <a:avLst/>
          </a:prstGeom>
          <a:ln w="12700"/>
        </p:spPr>
        <p:txBody>
          <a:bodyPr lIns="45719" tIns="45719" rIns="45719" bIns="45719"/>
          <a:lstStyle>
            <a:lvl1pPr marL="0" indent="0" defTabSz="825500">
              <a:lnSpc>
                <a:spcPct val="100000"/>
              </a:lnSpc>
              <a:spcBef>
                <a:spcPts val="0"/>
              </a:spcBef>
              <a:buClrTx/>
              <a:buSzTx/>
              <a:buFontTx/>
              <a:buNone/>
              <a:defRPr b="1" sz="5500">
                <a:solidFill>
                  <a:srgbClr val="1DB100"/>
                </a:solidFill>
                <a:latin typeface="Helvetica Neue"/>
                <a:ea typeface="Helvetica Neue"/>
                <a:cs typeface="Helvetica Neue"/>
                <a:sym typeface="Helvetica Neue"/>
              </a:defRPr>
            </a:lvl1pPr>
          </a:lstStyle>
          <a:p>
            <a:pPr/>
            <a:r>
              <a:t>Slide Subtitle</a:t>
            </a:r>
          </a:p>
        </p:txBody>
      </p:sp>
      <p:sp>
        <p:nvSpPr>
          <p:cNvPr id="51" name="Body Level One…"/>
          <p:cNvSpPr txBox="1"/>
          <p:nvPr>
            <p:ph type="body" sz="half" idx="1" hasCustomPrompt="1"/>
          </p:nvPr>
        </p:nvSpPr>
        <p:spPr>
          <a:xfrm>
            <a:off x="1206500" y="4248504"/>
            <a:ext cx="9779000" cy="8256012"/>
          </a:xfrm>
          <a:prstGeom prst="rect">
            <a:avLst/>
          </a:prstGeom>
        </p:spPr>
        <p:txBody>
          <a:bodyPr lIns="50800" tIns="50800" rIns="50800" bIns="50800"/>
          <a:lstStyle>
            <a:lvl1pPr marL="6096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1pPr>
            <a:lvl2pPr marL="1219200" indent="-609600" defTabSz="2438338">
              <a:lnSpc>
                <a:spcPct val="90000"/>
              </a:lnSpc>
              <a:spcBef>
                <a:spcPts val="4500"/>
              </a:spcBef>
              <a:buClrTx/>
              <a:buSzPct val="123000"/>
              <a:buFontTx/>
              <a:defRPr>
                <a:solidFill>
                  <a:srgbClr val="1DB100"/>
                </a:solidFill>
                <a:latin typeface="Helvetica Neue"/>
                <a:ea typeface="Helvetica Neue"/>
                <a:cs typeface="Helvetica Neue"/>
                <a:sym typeface="Helvetica Neue"/>
              </a:defRPr>
            </a:lvl2pPr>
            <a:lvl3pPr marL="1828800" indent="-609600" defTabSz="2438338">
              <a:lnSpc>
                <a:spcPct val="90000"/>
              </a:lnSpc>
              <a:spcBef>
                <a:spcPts val="4500"/>
              </a:spcBef>
              <a:buClrTx/>
              <a:buSzPct val="123000"/>
              <a:buFontTx/>
              <a:defRPr>
                <a:solidFill>
                  <a:srgbClr val="1DB100"/>
                </a:solidFill>
                <a:latin typeface="Helvetica Neue"/>
                <a:ea typeface="Helvetica Neue"/>
                <a:cs typeface="Helvetica Neue"/>
                <a:sym typeface="Helvetica Neue"/>
              </a:defRPr>
            </a:lvl3pPr>
            <a:lvl4pPr marL="24384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4pPr>
            <a:lvl5pPr marL="30480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5pPr>
          </a:lstStyle>
          <a:p>
            <a:pPr/>
            <a:r>
              <a:t>Slide bullet text</a:t>
            </a:r>
          </a:p>
          <a:p>
            <a:pPr lvl="1"/>
            <a:r>
              <a:t/>
            </a:r>
          </a:p>
          <a:p>
            <a:pPr lvl="2"/>
            <a:r>
              <a:t/>
            </a:r>
          </a:p>
          <a:p>
            <a:pPr lvl="3"/>
            <a:r>
              <a:t/>
            </a:r>
          </a:p>
          <a:p>
            <a:pPr lvl="4"/>
            <a:r>
              <a:t/>
            </a:r>
          </a:p>
        </p:txBody>
      </p:sp>
      <p:sp>
        <p:nvSpPr>
          <p:cNvPr id="52" name="Close-up black and white photo of intricate building architecture"/>
          <p:cNvSpPr/>
          <p:nvPr>
            <p:ph type="pic" idx="22"/>
          </p:nvPr>
        </p:nvSpPr>
        <p:spPr>
          <a:xfrm>
            <a:off x="12558117" y="-2799878"/>
            <a:ext cx="11813315" cy="17738285"/>
          </a:xfrm>
          <a:prstGeom prst="rect">
            <a:avLst/>
          </a:prstGeom>
          <a:ln w="12700"/>
        </p:spPr>
        <p:txBody>
          <a:bodyPr tIns="45719" bIns="45719">
            <a:noAutofit/>
          </a:bodyPr>
          <a:lstStyle/>
          <a:p>
            <a:pPr/>
          </a:p>
        </p:txBody>
      </p:sp>
      <p:sp>
        <p:nvSpPr>
          <p:cNvPr id="53" name="Slide Number"/>
          <p:cNvSpPr txBox="1"/>
          <p:nvPr>
            <p:ph type="sldNum" sz="quarter" idx="2"/>
          </p:nvPr>
        </p:nvSpPr>
        <p:spPr>
          <a:xfrm>
            <a:off x="11987377" y="12805966"/>
            <a:ext cx="396749" cy="399289"/>
          </a:xfrm>
          <a:prstGeom prst="rect">
            <a:avLst/>
          </a:prstGeom>
        </p:spPr>
        <p:txBody>
          <a:bodyPr lIns="50800" tIns="50800" rIns="50800" bIns="50800" anchor="b"/>
          <a:lstStyle>
            <a:lvl1pPr algn="ctr" defTabSz="584200">
              <a:defRPr sz="2000">
                <a:solidFill>
                  <a:srgbClr val="FFFFFF"/>
                </a:solidFill>
                <a:latin typeface="Helvetica Neue"/>
                <a:ea typeface="Helvetica Neue"/>
                <a:cs typeface="Helvetica Neue"/>
                <a:sym typeface="Helvetica Neue"/>
              </a:defRPr>
            </a:lvl1pPr>
          </a:lstStyle>
          <a:p>
            <a:pPr/>
            <a:fld id="{86CB4B4D-7CA3-9044-876B-883B54F8677D}" type="slidenum"/>
          </a:p>
        </p:txBody>
      </p:sp>
      <p:pic>
        <p:nvPicPr>
          <p:cNvPr id="54" name="Image" descr="Image"/>
          <p:cNvPicPr>
            <a:picLocks noChangeAspect="1"/>
          </p:cNvPicPr>
          <p:nvPr/>
        </p:nvPicPr>
        <p:blipFill>
          <a:blip r:embed="rId3">
            <a:extLst/>
          </a:blip>
          <a:stretch>
            <a:fillRect/>
          </a:stretch>
        </p:blipFill>
        <p:spPr>
          <a:xfrm>
            <a:off x="299367" y="13057657"/>
            <a:ext cx="1541365" cy="387070"/>
          </a:xfrm>
          <a:prstGeom prst="rect">
            <a:avLst/>
          </a:prstGeom>
          <a:ln w="12700">
            <a:miter lim="400000"/>
          </a:ln>
        </p:spPr>
      </p:pic>
      <p:sp>
        <p:nvSpPr>
          <p:cNvPr id="55" name="Josh Moore | HCA Portal Workshop · WebAtlas &amp; SpatialData | 2023-10-06 | CC-BY 4.0"/>
          <p:cNvSpPr txBox="1"/>
          <p:nvPr/>
        </p:nvSpPr>
        <p:spPr>
          <a:xfrm>
            <a:off x="7545819" y="13178588"/>
            <a:ext cx="9292362" cy="387070"/>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2438338">
              <a:defRPr sz="1800">
                <a:solidFill>
                  <a:srgbClr val="FFFFFF"/>
                </a:solidFill>
                <a:latin typeface="Helvetica Neue"/>
                <a:ea typeface="Helvetica Neue"/>
                <a:cs typeface="Helvetica Neue"/>
                <a:sym typeface="Helvetica Neue"/>
              </a:defRPr>
            </a:pPr>
            <a:r>
              <a:t>Josh Moore | </a:t>
            </a:r>
            <a:r>
              <a:rPr b="1"/>
              <a:t>HCA Portal Workshop · WebAtlas &amp; SpatialData</a:t>
            </a:r>
            <a:r>
              <a:t> | 2023-10-06 | CC-BY 4.0</a:t>
            </a:r>
          </a:p>
        </p:txBody>
      </p:sp>
      <p:pic>
        <p:nvPicPr>
          <p:cNvPr id="56" name="Image" descr="Image"/>
          <p:cNvPicPr>
            <a:picLocks noChangeAspect="1"/>
          </p:cNvPicPr>
          <p:nvPr/>
        </p:nvPicPr>
        <p:blipFill>
          <a:blip r:embed="rId4">
            <a:extLst/>
          </a:blip>
          <a:stretch>
            <a:fillRect/>
          </a:stretch>
        </p:blipFill>
        <p:spPr>
          <a:xfrm>
            <a:off x="21793689" y="12945484"/>
            <a:ext cx="2276027" cy="611416"/>
          </a:xfrm>
          <a:prstGeom prst="rect">
            <a:avLst/>
          </a:prstGeom>
          <a:ln w="12700">
            <a:miter lim="400000"/>
          </a:ln>
        </p:spPr>
      </p:pic>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foo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3" name="Rectangle"/>
          <p:cNvSpPr/>
          <p:nvPr/>
        </p:nvSpPr>
        <p:spPr>
          <a:xfrm>
            <a:off x="-92765" y="-15703"/>
            <a:ext cx="24569530" cy="12517191"/>
          </a:xfrm>
          <a:prstGeom prst="rect">
            <a:avLst/>
          </a:prstGeom>
          <a:solidFill>
            <a:srgbClr val="FFFFFF"/>
          </a:solidFill>
          <a:ln w="12700">
            <a:miter lim="400000"/>
          </a:ln>
        </p:spPr>
        <p:txBody>
          <a:bodyPr lIns="50800" tIns="50800" rIns="50800" bIns="50800" anchor="ctr"/>
          <a:lstStyle/>
          <a:p>
            <a:pPr algn="ctr" defTabSz="825500">
              <a:defRPr sz="3200">
                <a:latin typeface="Helvetica Neue Medium"/>
                <a:ea typeface="Helvetica Neue Medium"/>
                <a:cs typeface="Helvetica Neue Medium"/>
                <a:sym typeface="Helvetica Neue Medium"/>
              </a:defRPr>
            </a:pPr>
          </a:p>
        </p:txBody>
      </p:sp>
      <p:sp>
        <p:nvSpPr>
          <p:cNvPr id="64" name="Slide Title"/>
          <p:cNvSpPr txBox="1"/>
          <p:nvPr>
            <p:ph type="title" hasCustomPrompt="1"/>
          </p:nvPr>
        </p:nvSpPr>
        <p:spPr>
          <a:xfrm>
            <a:off x="1206500" y="952500"/>
            <a:ext cx="9779000" cy="1435100"/>
          </a:xfrm>
          <a:prstGeom prst="rect">
            <a:avLst/>
          </a:prstGeom>
        </p:spPr>
        <p:txBody>
          <a:bodyPr lIns="50800" tIns="50800" rIns="50800" bIns="50800" anchor="t"/>
          <a:lstStyle>
            <a:lvl1pPr algn="l" defTabSz="2438338">
              <a:lnSpc>
                <a:spcPct val="80000"/>
              </a:lnSpc>
              <a:defRPr b="1" spc="-170" sz="8500">
                <a:solidFill>
                  <a:srgbClr val="1DB100"/>
                </a:solidFill>
                <a:latin typeface="Helvetica Neue"/>
                <a:ea typeface="Helvetica Neue"/>
                <a:cs typeface="Helvetica Neue"/>
                <a:sym typeface="Helvetica Neue"/>
              </a:defRPr>
            </a:lvl1pPr>
          </a:lstStyle>
          <a:p>
            <a:pPr>
              <a:defRPr>
                <a:effectLst/>
              </a:defRPr>
            </a:pPr>
            <a:r>
              <a:t>Slide Title</a:t>
            </a:r>
          </a:p>
        </p:txBody>
      </p:sp>
      <p:sp>
        <p:nvSpPr>
          <p:cNvPr id="65" name="Slide Subtitle"/>
          <p:cNvSpPr txBox="1"/>
          <p:nvPr>
            <p:ph type="body" sz="quarter" idx="21" hasCustomPrompt="1"/>
          </p:nvPr>
        </p:nvSpPr>
        <p:spPr>
          <a:xfrm>
            <a:off x="1206500" y="2245962"/>
            <a:ext cx="9779000" cy="934780"/>
          </a:xfrm>
          <a:prstGeom prst="rect">
            <a:avLst/>
          </a:prstGeom>
          <a:ln w="12700"/>
        </p:spPr>
        <p:txBody>
          <a:bodyPr lIns="45719" tIns="45719" rIns="45719" bIns="45719"/>
          <a:lstStyle>
            <a:lvl1pPr marL="0" indent="0" defTabSz="825500">
              <a:lnSpc>
                <a:spcPct val="100000"/>
              </a:lnSpc>
              <a:spcBef>
                <a:spcPts val="0"/>
              </a:spcBef>
              <a:buClrTx/>
              <a:buSzTx/>
              <a:buFontTx/>
              <a:buNone/>
              <a:defRPr b="1" sz="5500">
                <a:solidFill>
                  <a:srgbClr val="1DB100"/>
                </a:solidFill>
                <a:latin typeface="Helvetica Neue"/>
                <a:ea typeface="Helvetica Neue"/>
                <a:cs typeface="Helvetica Neue"/>
                <a:sym typeface="Helvetica Neue"/>
              </a:defRPr>
            </a:lvl1pPr>
          </a:lstStyle>
          <a:p>
            <a:pPr/>
            <a:r>
              <a:t>Slide Subtitle</a:t>
            </a:r>
          </a:p>
        </p:txBody>
      </p:sp>
      <p:sp>
        <p:nvSpPr>
          <p:cNvPr id="66" name="Body Level One…"/>
          <p:cNvSpPr txBox="1"/>
          <p:nvPr>
            <p:ph type="body" sz="half" idx="1" hasCustomPrompt="1"/>
          </p:nvPr>
        </p:nvSpPr>
        <p:spPr>
          <a:xfrm>
            <a:off x="1206500" y="4248504"/>
            <a:ext cx="9779000" cy="8256012"/>
          </a:xfrm>
          <a:prstGeom prst="rect">
            <a:avLst/>
          </a:prstGeom>
        </p:spPr>
        <p:txBody>
          <a:bodyPr lIns="50800" tIns="50800" rIns="50800" bIns="50800"/>
          <a:lstStyle>
            <a:lvl1pPr marL="6096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1pPr>
            <a:lvl2pPr marL="1219200" indent="-609600" defTabSz="2438338">
              <a:lnSpc>
                <a:spcPct val="90000"/>
              </a:lnSpc>
              <a:spcBef>
                <a:spcPts val="4500"/>
              </a:spcBef>
              <a:buClrTx/>
              <a:buSzPct val="123000"/>
              <a:buFontTx/>
              <a:defRPr>
                <a:solidFill>
                  <a:srgbClr val="1DB100"/>
                </a:solidFill>
                <a:latin typeface="Helvetica Neue"/>
                <a:ea typeface="Helvetica Neue"/>
                <a:cs typeface="Helvetica Neue"/>
                <a:sym typeface="Helvetica Neue"/>
              </a:defRPr>
            </a:lvl2pPr>
            <a:lvl3pPr marL="1828800" indent="-609600" defTabSz="2438338">
              <a:lnSpc>
                <a:spcPct val="90000"/>
              </a:lnSpc>
              <a:spcBef>
                <a:spcPts val="4500"/>
              </a:spcBef>
              <a:buClrTx/>
              <a:buSzPct val="123000"/>
              <a:buFontTx/>
              <a:defRPr>
                <a:solidFill>
                  <a:srgbClr val="1DB100"/>
                </a:solidFill>
                <a:latin typeface="Helvetica Neue"/>
                <a:ea typeface="Helvetica Neue"/>
                <a:cs typeface="Helvetica Neue"/>
                <a:sym typeface="Helvetica Neue"/>
              </a:defRPr>
            </a:lvl3pPr>
            <a:lvl4pPr marL="24384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4pPr>
            <a:lvl5pPr marL="3048000" indent="-609600" defTabSz="2438338">
              <a:lnSpc>
                <a:spcPct val="90000"/>
              </a:lnSpc>
              <a:spcBef>
                <a:spcPts val="4500"/>
              </a:spcBef>
              <a:buClrTx/>
              <a:buSzPct val="123000"/>
              <a:buFontTx/>
              <a:buChar char="•"/>
              <a:defRPr>
                <a:solidFill>
                  <a:srgbClr val="1DB100"/>
                </a:solidFill>
                <a:latin typeface="Helvetica Neue"/>
                <a:ea typeface="Helvetica Neue"/>
                <a:cs typeface="Helvetica Neue"/>
                <a:sym typeface="Helvetica Neue"/>
              </a:defRPr>
            </a:lvl5pPr>
          </a:lstStyle>
          <a:p>
            <a:pPr/>
            <a:r>
              <a:t>Slide bullet text</a:t>
            </a:r>
          </a:p>
          <a:p>
            <a:pPr lvl="1"/>
            <a:r>
              <a:t/>
            </a:r>
          </a:p>
          <a:p>
            <a:pPr lvl="2"/>
            <a:r>
              <a:t/>
            </a:r>
          </a:p>
          <a:p>
            <a:pPr lvl="3"/>
            <a:r>
              <a:t/>
            </a:r>
          </a:p>
          <a:p>
            <a:pPr lvl="4"/>
            <a:r>
              <a:t/>
            </a:r>
          </a:p>
        </p:txBody>
      </p:sp>
      <p:sp>
        <p:nvSpPr>
          <p:cNvPr id="67" name="Close-up black and white photo of intricate building architecture"/>
          <p:cNvSpPr/>
          <p:nvPr>
            <p:ph type="pic" idx="22"/>
          </p:nvPr>
        </p:nvSpPr>
        <p:spPr>
          <a:xfrm>
            <a:off x="12558117" y="-2799878"/>
            <a:ext cx="11813315" cy="17738285"/>
          </a:xfrm>
          <a:prstGeom prst="rect">
            <a:avLst/>
          </a:prstGeom>
          <a:ln w="12700"/>
        </p:spPr>
        <p:txBody>
          <a:bodyPr tIns="45719" bIns="45719">
            <a:noAutofit/>
          </a:bodyPr>
          <a:lstStyle/>
          <a:p>
            <a:pPr/>
          </a:p>
        </p:txBody>
      </p:sp>
      <p:sp>
        <p:nvSpPr>
          <p:cNvPr id="68" name="Slide Number"/>
          <p:cNvSpPr txBox="1"/>
          <p:nvPr>
            <p:ph type="sldNum" sz="quarter" idx="2"/>
          </p:nvPr>
        </p:nvSpPr>
        <p:spPr>
          <a:xfrm>
            <a:off x="11959132" y="12743888"/>
            <a:ext cx="453239" cy="461367"/>
          </a:xfrm>
          <a:prstGeom prst="rect">
            <a:avLst/>
          </a:prstGeom>
        </p:spPr>
        <p:txBody>
          <a:bodyPr lIns="50800" tIns="50800" rIns="50800" bIns="50800" anchor="b"/>
          <a:lstStyle>
            <a:lvl1pPr algn="ctr" defTabSz="584200">
              <a:defRPr sz="2400">
                <a:solidFill>
                  <a:srgbClr val="FFFFFF"/>
                </a:solidFill>
                <a:latin typeface="Helvetica Neue"/>
                <a:ea typeface="Helvetica Neue"/>
                <a:cs typeface="Helvetica Neue"/>
                <a:sym typeface="Helvetica Neue"/>
              </a:defRPr>
            </a:lvl1pPr>
          </a:lstStyle>
          <a:p>
            <a:pPr/>
            <a:fld id="{86CB4B4D-7CA3-9044-876B-883B54F8677D}" type="slidenum"/>
          </a:p>
        </p:txBody>
      </p:sp>
      <p:pic>
        <p:nvPicPr>
          <p:cNvPr id="69" name="Image" descr="Image"/>
          <p:cNvPicPr>
            <a:picLocks noChangeAspect="1"/>
          </p:cNvPicPr>
          <p:nvPr/>
        </p:nvPicPr>
        <p:blipFill>
          <a:blip r:embed="rId3">
            <a:extLst/>
          </a:blip>
          <a:stretch>
            <a:fillRect/>
          </a:stretch>
        </p:blipFill>
        <p:spPr>
          <a:xfrm>
            <a:off x="519042" y="12794898"/>
            <a:ext cx="2183124" cy="548229"/>
          </a:xfrm>
          <a:prstGeom prst="rect">
            <a:avLst/>
          </a:prstGeom>
          <a:ln w="12700">
            <a:miter lim="400000"/>
          </a:ln>
        </p:spPr>
      </p:pic>
      <p:pic>
        <p:nvPicPr>
          <p:cNvPr id="70" name="Image" descr="Image"/>
          <p:cNvPicPr>
            <a:picLocks noChangeAspect="1"/>
          </p:cNvPicPr>
          <p:nvPr/>
        </p:nvPicPr>
        <p:blipFill>
          <a:blip r:embed="rId4">
            <a:extLst/>
          </a:blip>
          <a:stretch>
            <a:fillRect/>
          </a:stretch>
        </p:blipFill>
        <p:spPr>
          <a:xfrm>
            <a:off x="20960464" y="12700734"/>
            <a:ext cx="2741869" cy="736557"/>
          </a:xfrm>
          <a:prstGeom prst="rect">
            <a:avLst/>
          </a:prstGeom>
          <a:ln w="12700">
            <a:miter lim="400000"/>
          </a:ln>
        </p:spPr>
      </p:pic>
      <p:sp>
        <p:nvSpPr>
          <p:cNvPr id="71" name="Josh Moore | ELMI · Data Management &amp; Analysis | 2023-06-08 | CC-BY 4.0"/>
          <p:cNvSpPr txBox="1"/>
          <p:nvPr/>
        </p:nvSpPr>
        <p:spPr>
          <a:xfrm>
            <a:off x="8140293" y="13127788"/>
            <a:ext cx="8103414" cy="387070"/>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2438338">
              <a:defRPr sz="1800">
                <a:solidFill>
                  <a:srgbClr val="FFFFFF"/>
                </a:solidFill>
                <a:latin typeface="Helvetica Neue"/>
                <a:ea typeface="Helvetica Neue"/>
                <a:cs typeface="Helvetica Neue"/>
                <a:sym typeface="Helvetica Neue"/>
              </a:defRPr>
            </a:pPr>
            <a:r>
              <a:t>Josh Moore | </a:t>
            </a:r>
            <a:r>
              <a:rPr b="1"/>
              <a:t>ELMI · Data Management &amp; Analysis</a:t>
            </a:r>
            <a:r>
              <a:t> | 2023-06-08 | CC-BY 4.0</a:t>
            </a:r>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GerBI-slide">
    <p:bg>
      <p:bgPr>
        <a:gradFill flip="none" rotWithShape="1">
          <a:gsLst>
            <a:gs pos="0">
              <a:srgbClr val="FFFFFF"/>
            </a:gs>
            <a:gs pos="73000">
              <a:srgbClr val="F2F2F2"/>
            </a:gs>
            <a:gs pos="100000">
              <a:srgbClr val="BFBFBF"/>
            </a:gs>
          </a:gsLst>
          <a:lin ang="5400000" scaled="0"/>
        </a:gradFill>
      </p:bgPr>
    </p:bg>
    <p:spTree>
      <p:nvGrpSpPr>
        <p:cNvPr id="1" name=""/>
        <p:cNvGrpSpPr/>
        <p:nvPr/>
      </p:nvGrpSpPr>
      <p:grpSpPr>
        <a:xfrm>
          <a:off x="0" y="0"/>
          <a:ext cx="0" cy="0"/>
          <a:chOff x="0" y="0"/>
          <a:chExt cx="0" cy="0"/>
        </a:xfrm>
      </p:grpSpPr>
      <p:sp>
        <p:nvSpPr>
          <p:cNvPr id="78" name="Rechteck 13"/>
          <p:cNvSpPr/>
          <p:nvPr/>
        </p:nvSpPr>
        <p:spPr>
          <a:xfrm>
            <a:off x="0" y="13077823"/>
            <a:ext cx="24384000" cy="625743"/>
          </a:xfrm>
          <a:prstGeom prst="rect">
            <a:avLst/>
          </a:prstGeom>
          <a:solidFill>
            <a:srgbClr val="808080"/>
          </a:solidFill>
          <a:ln w="12700">
            <a:miter lim="400000"/>
          </a:ln>
        </p:spPr>
        <p:txBody>
          <a:bodyPr tIns="91439" bIns="91439" anchor="ctr"/>
          <a:lstStyle/>
          <a:p>
            <a:pPr algn="ctr">
              <a:defRPr>
                <a:solidFill>
                  <a:srgbClr val="FFFFFF"/>
                </a:solidFill>
              </a:defRPr>
            </a:pPr>
          </a:p>
        </p:txBody>
      </p:sp>
      <p:sp>
        <p:nvSpPr>
          <p:cNvPr id="79" name="Rechteck 5"/>
          <p:cNvSpPr/>
          <p:nvPr/>
        </p:nvSpPr>
        <p:spPr>
          <a:xfrm>
            <a:off x="470261" y="377557"/>
            <a:ext cx="18684002" cy="1472624"/>
          </a:xfrm>
          <a:prstGeom prst="rect">
            <a:avLst/>
          </a:prstGeom>
          <a:solidFill>
            <a:srgbClr val="F2F2F2"/>
          </a:solidFill>
          <a:ln w="12700">
            <a:miter lim="400000"/>
          </a:ln>
        </p:spPr>
        <p:txBody>
          <a:bodyPr tIns="91439" bIns="91439" anchor="ctr"/>
          <a:lstStyle/>
          <a:p>
            <a:pPr algn="ctr">
              <a:defRPr>
                <a:solidFill>
                  <a:srgbClr val="FFFFFF"/>
                </a:solidFill>
              </a:defRPr>
            </a:pPr>
          </a:p>
        </p:txBody>
      </p:sp>
      <p:sp>
        <p:nvSpPr>
          <p:cNvPr id="80" name="Body Level One…"/>
          <p:cNvSpPr txBox="1"/>
          <p:nvPr>
            <p:ph type="body" idx="1"/>
          </p:nvPr>
        </p:nvSpPr>
        <p:spPr>
          <a:xfrm>
            <a:off x="470263" y="2317750"/>
            <a:ext cx="23391225" cy="10134600"/>
          </a:xfrm>
          <a:prstGeom prst="rect">
            <a:avLst/>
          </a:prstGeom>
        </p:spPr>
        <p:txBody>
          <a:bodyPr/>
          <a:lstStyle>
            <a:lvl1pPr marL="457200" indent="-457200" defTabSz="1828800">
              <a:lnSpc>
                <a:spcPct val="90000"/>
              </a:lnSpc>
              <a:spcBef>
                <a:spcPts val="2000"/>
              </a:spcBef>
              <a:buClr>
                <a:srgbClr val="00983A"/>
              </a:buClr>
              <a:buSzPct val="100000"/>
              <a:buFont typeface="Arial"/>
              <a:buChar char="•"/>
              <a:defRPr sz="5600">
                <a:solidFill>
                  <a:srgbClr val="000000"/>
                </a:solidFill>
                <a:latin typeface="+mn-lt"/>
                <a:ea typeface="+mn-ea"/>
                <a:cs typeface="+mn-cs"/>
                <a:sym typeface="Calibri"/>
              </a:defRPr>
            </a:lvl1pPr>
            <a:lvl2pPr marL="990600" indent="-533400" defTabSz="1828800">
              <a:lnSpc>
                <a:spcPct val="90000"/>
              </a:lnSpc>
              <a:spcBef>
                <a:spcPts val="2000"/>
              </a:spcBef>
              <a:buClr>
                <a:srgbClr val="00983A"/>
              </a:buClr>
              <a:buFont typeface="Arial"/>
              <a:defRPr sz="5600">
                <a:solidFill>
                  <a:srgbClr val="000000"/>
                </a:solidFill>
                <a:latin typeface="+mn-lt"/>
                <a:ea typeface="+mn-ea"/>
                <a:cs typeface="+mn-cs"/>
                <a:sym typeface="Calibri"/>
              </a:defRPr>
            </a:lvl2pPr>
            <a:lvl3pPr marL="1554479" indent="-640079" defTabSz="1828800">
              <a:lnSpc>
                <a:spcPct val="90000"/>
              </a:lnSpc>
              <a:spcBef>
                <a:spcPts val="2000"/>
              </a:spcBef>
              <a:buClr>
                <a:srgbClr val="00983A"/>
              </a:buClr>
              <a:buFont typeface="Arial"/>
              <a:defRPr sz="5600">
                <a:solidFill>
                  <a:srgbClr val="000000"/>
                </a:solidFill>
                <a:latin typeface="+mn-lt"/>
                <a:ea typeface="+mn-ea"/>
                <a:cs typeface="+mn-cs"/>
                <a:sym typeface="Calibri"/>
              </a:defRPr>
            </a:lvl3pPr>
            <a:lvl4pPr marL="2082800" indent="-711200" defTabSz="1828800">
              <a:lnSpc>
                <a:spcPct val="90000"/>
              </a:lnSpc>
              <a:spcBef>
                <a:spcPts val="2000"/>
              </a:spcBef>
              <a:buClr>
                <a:srgbClr val="00983A"/>
              </a:buClr>
              <a:buFont typeface="Arial"/>
              <a:buChar char="•"/>
              <a:defRPr sz="5600">
                <a:solidFill>
                  <a:srgbClr val="000000"/>
                </a:solidFill>
                <a:latin typeface="+mn-lt"/>
                <a:ea typeface="+mn-ea"/>
                <a:cs typeface="+mn-cs"/>
                <a:sym typeface="Calibri"/>
              </a:defRPr>
            </a:lvl4pPr>
            <a:lvl5pPr marL="2540000" indent="-711200" defTabSz="1828800">
              <a:lnSpc>
                <a:spcPct val="90000"/>
              </a:lnSpc>
              <a:spcBef>
                <a:spcPts val="2000"/>
              </a:spcBef>
              <a:buClr>
                <a:srgbClr val="00983A"/>
              </a:buClr>
              <a:buFont typeface="Arial"/>
              <a:buChar char="•"/>
              <a:defRPr sz="5600">
                <a:solidFill>
                  <a:srgbClr val="000000"/>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81" name="Title Text"/>
          <p:cNvSpPr txBox="1"/>
          <p:nvPr>
            <p:ph type="title"/>
          </p:nvPr>
        </p:nvSpPr>
        <p:spPr>
          <a:xfrm>
            <a:off x="470261" y="375107"/>
            <a:ext cx="18684002" cy="1472624"/>
          </a:xfrm>
          <a:prstGeom prst="rect">
            <a:avLst/>
          </a:prstGeom>
        </p:spPr>
        <p:txBody>
          <a:bodyPr/>
          <a:lstStyle>
            <a:lvl1pPr algn="l" defTabSz="1828800">
              <a:lnSpc>
                <a:spcPct val="90000"/>
              </a:lnSpc>
              <a:defRPr sz="8000">
                <a:solidFill>
                  <a:srgbClr val="000000"/>
                </a:solidFill>
                <a:latin typeface="+mn-lt"/>
                <a:ea typeface="+mn-ea"/>
                <a:cs typeface="+mn-cs"/>
                <a:sym typeface="Calibri"/>
              </a:defRPr>
            </a:lvl1pPr>
          </a:lstStyle>
          <a:p>
            <a:pPr>
              <a:defRPr>
                <a:effectLst/>
              </a:defRPr>
            </a:pPr>
            <a:r>
              <a:t>Title Text</a:t>
            </a:r>
          </a:p>
        </p:txBody>
      </p:sp>
      <p:pic>
        <p:nvPicPr>
          <p:cNvPr id="82" name="Picture 1" descr="Picture 1"/>
          <p:cNvPicPr>
            <a:picLocks noChangeAspect="1"/>
          </p:cNvPicPr>
          <p:nvPr/>
        </p:nvPicPr>
        <p:blipFill>
          <a:blip r:embed="rId2">
            <a:extLst/>
          </a:blip>
          <a:stretch>
            <a:fillRect/>
          </a:stretch>
        </p:blipFill>
        <p:spPr>
          <a:xfrm>
            <a:off x="19733987" y="521688"/>
            <a:ext cx="4127497" cy="1130276"/>
          </a:xfrm>
          <a:prstGeom prst="rect">
            <a:avLst/>
          </a:prstGeom>
          <a:ln w="12700">
            <a:miter lim="400000"/>
          </a:ln>
        </p:spPr>
      </p:pic>
      <p:sp>
        <p:nvSpPr>
          <p:cNvPr id="83" name="Slide Number"/>
          <p:cNvSpPr txBox="1"/>
          <p:nvPr>
            <p:ph type="sldNum" sz="quarter" idx="2"/>
          </p:nvPr>
        </p:nvSpPr>
        <p:spPr>
          <a:xfrm>
            <a:off x="22624870" y="13115102"/>
            <a:ext cx="504548" cy="551181"/>
          </a:xfrm>
          <a:prstGeom prst="rect">
            <a:avLst/>
          </a:prstGeom>
        </p:spPr>
        <p:txBody>
          <a:bodyPr anchor="ctr"/>
          <a:lstStyle>
            <a:lvl1pPr algn="l" defTabSz="1828800">
              <a:defRPr sz="24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_idr0002">
    <p:spTree>
      <p:nvGrpSpPr>
        <p:cNvPr id="1" name=""/>
        <p:cNvGrpSpPr/>
        <p:nvPr/>
      </p:nvGrpSpPr>
      <p:grpSpPr>
        <a:xfrm>
          <a:off x="0" y="0"/>
          <a:ext cx="0" cy="0"/>
          <a:chOff x="0" y="0"/>
          <a:chExt cx="0" cy="0"/>
        </a:xfrm>
      </p:grpSpPr>
      <p:sp>
        <p:nvSpPr>
          <p:cNvPr id="90" name="Slide Number"/>
          <p:cNvSpPr txBox="1"/>
          <p:nvPr>
            <p:ph type="sldNum" sz="quarter" idx="2"/>
          </p:nvPr>
        </p:nvSpPr>
        <p:spPr>
          <a:prstGeom prst="rect">
            <a:avLst/>
          </a:prstGeom>
        </p:spPr>
        <p:txBody>
          <a:bodyPr/>
          <a:lstStyle/>
          <a:p>
            <a:pPr/>
            <a:fld id="{86CB4B4D-7CA3-9044-876B-883B54F8677D}" type="slidenum"/>
          </a:p>
        </p:txBody>
      </p:sp>
      <p:sp>
        <p:nvSpPr>
          <p:cNvPr id="91" name="Click to edit Slide Title – white background"/>
          <p:cNvSpPr txBox="1"/>
          <p:nvPr>
            <p:ph type="title" hasCustomPrompt="1"/>
          </p:nvPr>
        </p:nvSpPr>
        <p:spPr>
          <a:prstGeom prst="rect">
            <a:avLst/>
          </a:prstGeom>
        </p:spPr>
        <p:txBody>
          <a:bodyPr/>
          <a:lstStyle/>
          <a:p>
            <a:pPr/>
            <a:r>
              <a:t>Click to edit Slide Title – white background</a:t>
            </a:r>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09">
    <p:spTree>
      <p:nvGrpSpPr>
        <p:cNvPr id="1" name=""/>
        <p:cNvGrpSpPr/>
        <p:nvPr/>
      </p:nvGrpSpPr>
      <p:grpSpPr>
        <a:xfrm>
          <a:off x="0" y="0"/>
          <a:ext cx="0" cy="0"/>
          <a:chOff x="0" y="0"/>
          <a:chExt cx="0" cy="0"/>
        </a:xfrm>
      </p:grpSpPr>
      <p:grpSp>
        <p:nvGrpSpPr>
          <p:cNvPr id="100" name="Picture 6"/>
          <p:cNvGrpSpPr/>
          <p:nvPr/>
        </p:nvGrpSpPr>
        <p:grpSpPr>
          <a:xfrm>
            <a:off x="0" y="0"/>
            <a:ext cx="24384001" cy="1440001"/>
            <a:chOff x="0" y="0"/>
            <a:chExt cx="24384000" cy="1440000"/>
          </a:xfrm>
        </p:grpSpPr>
        <p:sp>
          <p:nvSpPr>
            <p:cNvPr id="98" name="Rectangle"/>
            <p:cNvSpPr/>
            <p:nvPr/>
          </p:nvSpPr>
          <p:spPr>
            <a:xfrm>
              <a:off x="0" y="0"/>
              <a:ext cx="24384000" cy="1440000"/>
            </a:xfrm>
            <a:prstGeom prst="rect">
              <a:avLst/>
            </a:prstGeom>
            <a:solidFill>
              <a:srgbClr val="EDEDED"/>
            </a:solidFill>
            <a:ln w="12700" cap="flat">
              <a:noFill/>
              <a:miter lim="400000"/>
            </a:ln>
            <a:effectLst/>
          </p:spPr>
          <p:txBody>
            <a:bodyPr wrap="square" lIns="91439" tIns="91439" rIns="91439" bIns="91439" numCol="1" anchor="ctr">
              <a:noAutofit/>
            </a:bodyPr>
            <a:lstStyle/>
            <a:p>
              <a:pPr defTabSz="914400"/>
            </a:p>
          </p:txBody>
        </p:sp>
        <p:pic>
          <p:nvPicPr>
            <p:cNvPr id="99" name="image17.tif" descr="image17.tif"/>
            <p:cNvPicPr>
              <a:picLocks noChangeAspect="1"/>
            </p:cNvPicPr>
            <p:nvPr/>
          </p:nvPicPr>
          <p:blipFill>
            <a:blip r:embed="rId2">
              <a:extLst/>
            </a:blip>
            <a:srcRect l="4260" t="81370" r="12214" b="9996"/>
            <a:stretch>
              <a:fillRect/>
            </a:stretch>
          </p:blipFill>
          <p:spPr>
            <a:xfrm>
              <a:off x="0" y="0"/>
              <a:ext cx="24384001" cy="1440001"/>
            </a:xfrm>
            <a:prstGeom prst="rect">
              <a:avLst/>
            </a:prstGeom>
            <a:ln w="12700" cap="flat">
              <a:noFill/>
              <a:miter lim="400000"/>
            </a:ln>
            <a:effectLst/>
          </p:spPr>
        </p:pic>
      </p:grpSp>
      <p:sp>
        <p:nvSpPr>
          <p:cNvPr id="101" name="Click to edit Slide Title – white background"/>
          <p:cNvSpPr txBox="1"/>
          <p:nvPr>
            <p:ph type="title" hasCustomPrompt="1"/>
          </p:nvPr>
        </p:nvSpPr>
        <p:spPr>
          <a:prstGeom prst="rect">
            <a:avLst/>
          </a:prstGeom>
        </p:spPr>
        <p:txBody>
          <a:bodyPr/>
          <a:lstStyle>
            <a:lvl1pPr algn="l" defTabSz="1828800">
              <a:lnSpc>
                <a:spcPct val="90000"/>
              </a:lnSpc>
              <a:defRPr>
                <a:latin typeface="Calibri Light"/>
                <a:ea typeface="Calibri Light"/>
                <a:cs typeface="Calibri Light"/>
                <a:sym typeface="Calibri Light"/>
              </a:defRPr>
            </a:lvl1pPr>
          </a:lstStyle>
          <a:p>
            <a:pPr>
              <a:defRPr>
                <a:effectLst/>
              </a:defRPr>
            </a:pPr>
            <a:r>
              <a:t>Click to edit Slide Title – white background</a:t>
            </a:r>
          </a:p>
        </p:txBody>
      </p:sp>
      <p:pic>
        <p:nvPicPr>
          <p:cNvPr id="102" name="Picture 5" descr="Picture 5"/>
          <p:cNvPicPr>
            <a:picLocks noChangeAspect="1"/>
          </p:cNvPicPr>
          <p:nvPr/>
        </p:nvPicPr>
        <p:blipFill>
          <a:blip r:embed="rId3">
            <a:extLst/>
          </a:blip>
          <a:stretch>
            <a:fillRect/>
          </a:stretch>
        </p:blipFill>
        <p:spPr>
          <a:xfrm>
            <a:off x="22362653" y="529551"/>
            <a:ext cx="1324361" cy="384935"/>
          </a:xfrm>
          <a:prstGeom prst="rect">
            <a:avLst/>
          </a:prstGeom>
          <a:ln w="12700">
            <a:miter lim="400000"/>
          </a:ln>
        </p:spPr>
      </p:pic>
      <p:sp>
        <p:nvSpPr>
          <p:cNvPr id="103" name="Slide Number"/>
          <p:cNvSpPr txBox="1"/>
          <p:nvPr>
            <p:ph type="sldNum" sz="quarter" idx="2"/>
          </p:nvPr>
        </p:nvSpPr>
        <p:spPr>
          <a:xfrm>
            <a:off x="11785600" y="12344400"/>
            <a:ext cx="5689600" cy="736601"/>
          </a:xfrm>
          <a:prstGeom prst="rect">
            <a:avLst/>
          </a:prstGeom>
        </p:spPr>
        <p:txBody>
          <a:bodyPr anchor="ctr"/>
          <a:lstStyle>
            <a:lvl1pPr>
              <a:defRPr sz="2400">
                <a:solidFill>
                  <a:srgbClr val="000000"/>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09">
    <p:spTree>
      <p:nvGrpSpPr>
        <p:cNvPr id="1" name=""/>
        <p:cNvGrpSpPr/>
        <p:nvPr/>
      </p:nvGrpSpPr>
      <p:grpSpPr>
        <a:xfrm>
          <a:off x="0" y="0"/>
          <a:ext cx="0" cy="0"/>
          <a:chOff x="0" y="0"/>
          <a:chExt cx="0" cy="0"/>
        </a:xfrm>
      </p:grpSpPr>
      <p:pic>
        <p:nvPicPr>
          <p:cNvPr id="110"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111" name="Slide Number"/>
          <p:cNvSpPr txBox="1"/>
          <p:nvPr>
            <p:ph type="sldNum" sz="quarter" idx="2"/>
          </p:nvPr>
        </p:nvSpPr>
        <p:spPr>
          <a:prstGeom prst="rect">
            <a:avLst/>
          </a:prstGeom>
        </p:spPr>
        <p:txBody>
          <a:bodyPr/>
          <a:lstStyle/>
          <a:p>
            <a:pPr/>
            <a:fld id="{86CB4B4D-7CA3-9044-876B-883B54F8677D}" type="slidenum"/>
          </a:p>
        </p:txBody>
      </p:sp>
      <p:grpSp>
        <p:nvGrpSpPr>
          <p:cNvPr id="114" name="Picture 6"/>
          <p:cNvGrpSpPr/>
          <p:nvPr/>
        </p:nvGrpSpPr>
        <p:grpSpPr>
          <a:xfrm>
            <a:off x="0" y="0"/>
            <a:ext cx="24384001" cy="1440001"/>
            <a:chOff x="0" y="0"/>
            <a:chExt cx="24384000" cy="1440000"/>
          </a:xfrm>
        </p:grpSpPr>
        <p:sp>
          <p:nvSpPr>
            <p:cNvPr id="112" name="Rectangle"/>
            <p:cNvSpPr/>
            <p:nvPr/>
          </p:nvSpPr>
          <p:spPr>
            <a:xfrm>
              <a:off x="0" y="0"/>
              <a:ext cx="24384000" cy="1440000"/>
            </a:xfrm>
            <a:prstGeom prst="rect">
              <a:avLst/>
            </a:prstGeom>
            <a:solidFill>
              <a:srgbClr val="EDEDED"/>
            </a:solidFill>
            <a:ln w="12700" cap="flat">
              <a:noFill/>
              <a:miter lim="400000"/>
            </a:ln>
            <a:effectLst/>
          </p:spPr>
          <p:txBody>
            <a:bodyPr wrap="square" lIns="91439" tIns="91439" rIns="91439" bIns="91439" numCol="1" anchor="ctr">
              <a:noAutofit/>
            </a:bodyPr>
            <a:lstStyle/>
            <a:p>
              <a:pPr defTabSz="914400"/>
            </a:p>
          </p:txBody>
        </p:sp>
        <p:pic>
          <p:nvPicPr>
            <p:cNvPr id="113" name="image17.tif" descr="image17.tif"/>
            <p:cNvPicPr>
              <a:picLocks noChangeAspect="1"/>
            </p:cNvPicPr>
            <p:nvPr/>
          </p:nvPicPr>
          <p:blipFill>
            <a:blip r:embed="rId3">
              <a:extLst/>
            </a:blip>
            <a:srcRect l="4260" t="81370" r="12214" b="9996"/>
            <a:stretch>
              <a:fillRect/>
            </a:stretch>
          </p:blipFill>
          <p:spPr>
            <a:xfrm>
              <a:off x="0" y="0"/>
              <a:ext cx="24384001" cy="1440001"/>
            </a:xfrm>
            <a:prstGeom prst="rect">
              <a:avLst/>
            </a:prstGeom>
            <a:ln w="12700" cap="flat">
              <a:noFill/>
              <a:miter lim="400000"/>
            </a:ln>
            <a:effectLst/>
          </p:spPr>
        </p:pic>
      </p:grpSp>
      <p:sp>
        <p:nvSpPr>
          <p:cNvPr id="115" name="Click to edit Slide Title – white background"/>
          <p:cNvSpPr txBox="1"/>
          <p:nvPr>
            <p:ph type="title" hasCustomPrompt="1"/>
          </p:nvPr>
        </p:nvSpPr>
        <p:spPr>
          <a:prstGeom prst="rect">
            <a:avLst/>
          </a:prstGeom>
        </p:spPr>
        <p:txBody>
          <a:bodyPr/>
          <a:lstStyle/>
          <a:p>
            <a:pPr/>
            <a:r>
              <a:t>Click to edit Slide Title – white background</a:t>
            </a:r>
          </a:p>
        </p:txBody>
      </p:sp>
      <p:pic>
        <p:nvPicPr>
          <p:cNvPr id="116" name="Picture 5" descr="Picture 5"/>
          <p:cNvPicPr>
            <a:picLocks noChangeAspect="1"/>
          </p:cNvPicPr>
          <p:nvPr/>
        </p:nvPicPr>
        <p:blipFill>
          <a:blip r:embed="rId4">
            <a:extLst/>
          </a:blip>
          <a:stretch>
            <a:fillRect/>
          </a:stretch>
        </p:blipFill>
        <p:spPr>
          <a:xfrm>
            <a:off x="22362653" y="529551"/>
            <a:ext cx="1324361" cy="384935"/>
          </a:xfrm>
          <a:prstGeom prst="rect">
            <a:avLst/>
          </a:prstGeom>
          <a:ln w="12700">
            <a:miter lim="400000"/>
          </a:ln>
        </p:spPr>
      </p:pic>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26">
    <p:spTree>
      <p:nvGrpSpPr>
        <p:cNvPr id="1" name=""/>
        <p:cNvGrpSpPr/>
        <p:nvPr/>
      </p:nvGrpSpPr>
      <p:grpSpPr>
        <a:xfrm>
          <a:off x="0" y="0"/>
          <a:ext cx="0" cy="0"/>
          <a:chOff x="0" y="0"/>
          <a:chExt cx="0" cy="0"/>
        </a:xfrm>
      </p:grpSpPr>
      <p:pic>
        <p:nvPicPr>
          <p:cNvPr id="123" name="Picture 2" descr="Picture 2"/>
          <p:cNvPicPr>
            <a:picLocks noChangeAspect="1"/>
          </p:cNvPicPr>
          <p:nvPr/>
        </p:nvPicPr>
        <p:blipFill>
          <a:blip r:embed="rId2">
            <a:extLst/>
          </a:blip>
          <a:srcRect l="3480" t="12684" r="959" b="79791"/>
          <a:stretch>
            <a:fillRect/>
          </a:stretch>
        </p:blipFill>
        <p:spPr>
          <a:xfrm>
            <a:off x="1" y="0"/>
            <a:ext cx="24384001" cy="1440000"/>
          </a:xfrm>
          <a:prstGeom prst="rect">
            <a:avLst/>
          </a:prstGeom>
          <a:ln w="12700">
            <a:miter lim="400000"/>
          </a:ln>
        </p:spPr>
      </p:pic>
      <p:sp>
        <p:nvSpPr>
          <p:cNvPr id="124" name="Click to edit Slide Title – white background"/>
          <p:cNvSpPr txBox="1"/>
          <p:nvPr>
            <p:ph type="title" hasCustomPrompt="1"/>
          </p:nvPr>
        </p:nvSpPr>
        <p:spPr>
          <a:prstGeom prst="rect">
            <a:avLst/>
          </a:prstGeom>
        </p:spPr>
        <p:txBody>
          <a:bodyPr/>
          <a:lstStyle>
            <a:lvl1pPr algn="l" defTabSz="1828800">
              <a:lnSpc>
                <a:spcPct val="90000"/>
              </a:lnSpc>
              <a:defRPr>
                <a:latin typeface="Calibri Light"/>
                <a:ea typeface="Calibri Light"/>
                <a:cs typeface="Calibri Light"/>
                <a:sym typeface="Calibri Light"/>
              </a:defRPr>
            </a:lvl1pPr>
          </a:lstStyle>
          <a:p>
            <a:pPr>
              <a:defRPr>
                <a:effectLst/>
              </a:defRPr>
            </a:pPr>
            <a:r>
              <a:t>Click to edit Slide Title – white background</a:t>
            </a:r>
          </a:p>
        </p:txBody>
      </p:sp>
      <p:pic>
        <p:nvPicPr>
          <p:cNvPr id="125" name="Picture 5" descr="Picture 5"/>
          <p:cNvPicPr>
            <a:picLocks noChangeAspect="1"/>
          </p:cNvPicPr>
          <p:nvPr/>
        </p:nvPicPr>
        <p:blipFill>
          <a:blip r:embed="rId3">
            <a:extLst/>
          </a:blip>
          <a:stretch>
            <a:fillRect/>
          </a:stretch>
        </p:blipFill>
        <p:spPr>
          <a:xfrm>
            <a:off x="22362653" y="529551"/>
            <a:ext cx="1324361" cy="384935"/>
          </a:xfrm>
          <a:prstGeom prst="rect">
            <a:avLst/>
          </a:prstGeom>
          <a:ln w="12700">
            <a:miter lim="400000"/>
          </a:ln>
        </p:spPr>
      </p:pic>
      <p:sp>
        <p:nvSpPr>
          <p:cNvPr id="126" name="Slide Number"/>
          <p:cNvSpPr txBox="1"/>
          <p:nvPr>
            <p:ph type="sldNum" sz="quarter" idx="2"/>
          </p:nvPr>
        </p:nvSpPr>
        <p:spPr>
          <a:xfrm>
            <a:off x="11785600" y="12344400"/>
            <a:ext cx="5689600" cy="736601"/>
          </a:xfrm>
          <a:prstGeom prst="rect">
            <a:avLst/>
          </a:prstGeom>
        </p:spPr>
        <p:txBody>
          <a:bodyPr anchor="ctr"/>
          <a:lstStyle>
            <a:lvl1pPr>
              <a:defRPr sz="2400">
                <a:solidFill>
                  <a:srgbClr val="000000"/>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18">
    <p:spTree>
      <p:nvGrpSpPr>
        <p:cNvPr id="1" name=""/>
        <p:cNvGrpSpPr/>
        <p:nvPr/>
      </p:nvGrpSpPr>
      <p:grpSpPr>
        <a:xfrm>
          <a:off x="0" y="0"/>
          <a:ext cx="0" cy="0"/>
          <a:chOff x="0" y="0"/>
          <a:chExt cx="0" cy="0"/>
        </a:xfrm>
      </p:grpSpPr>
      <p:pic>
        <p:nvPicPr>
          <p:cNvPr id="133"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134" name="Slide Number"/>
          <p:cNvSpPr txBox="1"/>
          <p:nvPr>
            <p:ph type="sldNum" sz="quarter" idx="2"/>
          </p:nvPr>
        </p:nvSpPr>
        <p:spPr>
          <a:prstGeom prst="rect">
            <a:avLst/>
          </a:prstGeom>
        </p:spPr>
        <p:txBody>
          <a:bodyPr/>
          <a:lstStyle/>
          <a:p>
            <a:pPr/>
            <a:fld id="{86CB4B4D-7CA3-9044-876B-883B54F8677D}" type="slidenum"/>
          </a:p>
        </p:txBody>
      </p:sp>
      <p:pic>
        <p:nvPicPr>
          <p:cNvPr id="135" name="Picture 5" descr="Picture 5"/>
          <p:cNvPicPr>
            <a:picLocks noChangeAspect="1"/>
          </p:cNvPicPr>
          <p:nvPr/>
        </p:nvPicPr>
        <p:blipFill>
          <a:blip r:embed="rId3">
            <a:extLst/>
          </a:blip>
          <a:srcRect l="7795" t="0" r="3870" b="76274"/>
          <a:stretch>
            <a:fillRect/>
          </a:stretch>
        </p:blipFill>
        <p:spPr>
          <a:xfrm>
            <a:off x="-1" y="-1"/>
            <a:ext cx="24384001" cy="1440001"/>
          </a:xfrm>
          <a:prstGeom prst="rect">
            <a:avLst/>
          </a:prstGeom>
          <a:ln w="12700">
            <a:miter lim="400000"/>
          </a:ln>
        </p:spPr>
      </p:pic>
      <p:sp>
        <p:nvSpPr>
          <p:cNvPr id="136" name="Click to edit Slide Title – white background"/>
          <p:cNvSpPr txBox="1"/>
          <p:nvPr>
            <p:ph type="title" hasCustomPrompt="1"/>
          </p:nvPr>
        </p:nvSpPr>
        <p:spPr>
          <a:prstGeom prst="rect">
            <a:avLst/>
          </a:prstGeom>
        </p:spPr>
        <p:txBody>
          <a:bodyPr/>
          <a:lstStyle/>
          <a:p>
            <a:pPr/>
            <a:r>
              <a:t>Click to edit Slide Title – white background</a:t>
            </a:r>
          </a:p>
        </p:txBody>
      </p:sp>
      <p:pic>
        <p:nvPicPr>
          <p:cNvPr id="137" name="Picture 6" descr="Picture 6"/>
          <p:cNvPicPr>
            <a:picLocks noChangeAspect="1"/>
          </p:cNvPicPr>
          <p:nvPr/>
        </p:nvPicPr>
        <p:blipFill>
          <a:blip r:embed="rId4">
            <a:extLst/>
          </a:blip>
          <a:stretch>
            <a:fillRect/>
          </a:stretch>
        </p:blipFill>
        <p:spPr>
          <a:xfrm>
            <a:off x="22362653" y="529551"/>
            <a:ext cx="1324361" cy="384935"/>
          </a:xfrm>
          <a:prstGeom prst="rect">
            <a:avLst/>
          </a:prstGeom>
          <a:ln w="12700">
            <a:miter lim="400000"/>
          </a:ln>
        </p:spPr>
      </p:pic>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17">
    <p:spTree>
      <p:nvGrpSpPr>
        <p:cNvPr id="1" name=""/>
        <p:cNvGrpSpPr/>
        <p:nvPr/>
      </p:nvGrpSpPr>
      <p:grpSpPr>
        <a:xfrm>
          <a:off x="0" y="0"/>
          <a:ext cx="0" cy="0"/>
          <a:chOff x="0" y="0"/>
          <a:chExt cx="0" cy="0"/>
        </a:xfrm>
      </p:grpSpPr>
      <p:pic>
        <p:nvPicPr>
          <p:cNvPr id="144" name="Picture 6" descr="Picture 6"/>
          <p:cNvPicPr>
            <a:picLocks noChangeAspect="1"/>
          </p:cNvPicPr>
          <p:nvPr/>
        </p:nvPicPr>
        <p:blipFill>
          <a:blip r:embed="rId2">
            <a:extLst/>
          </a:blip>
          <a:srcRect l="218" t="36039" r="213" b="56120"/>
          <a:stretch>
            <a:fillRect/>
          </a:stretch>
        </p:blipFill>
        <p:spPr>
          <a:xfrm>
            <a:off x="-1" y="0"/>
            <a:ext cx="24384001" cy="1440000"/>
          </a:xfrm>
          <a:prstGeom prst="rect">
            <a:avLst/>
          </a:prstGeom>
          <a:ln w="12700">
            <a:miter lim="400000"/>
          </a:ln>
        </p:spPr>
      </p:pic>
      <p:sp>
        <p:nvSpPr>
          <p:cNvPr id="145" name="Click to edit Slide Title – white background"/>
          <p:cNvSpPr txBox="1"/>
          <p:nvPr>
            <p:ph type="title" hasCustomPrompt="1"/>
          </p:nvPr>
        </p:nvSpPr>
        <p:spPr>
          <a:prstGeom prst="rect">
            <a:avLst/>
          </a:prstGeom>
        </p:spPr>
        <p:txBody>
          <a:bodyPr/>
          <a:lstStyle>
            <a:lvl1pPr algn="l" defTabSz="1828800">
              <a:lnSpc>
                <a:spcPct val="90000"/>
              </a:lnSpc>
              <a:defRPr>
                <a:latin typeface="Calibri Light"/>
                <a:ea typeface="Calibri Light"/>
                <a:cs typeface="Calibri Light"/>
                <a:sym typeface="Calibri Light"/>
              </a:defRPr>
            </a:lvl1pPr>
          </a:lstStyle>
          <a:p>
            <a:pPr>
              <a:defRPr>
                <a:effectLst/>
              </a:defRPr>
            </a:pPr>
            <a:r>
              <a:t>Click to edit Slide Title – white background</a:t>
            </a:r>
          </a:p>
        </p:txBody>
      </p:sp>
      <p:pic>
        <p:nvPicPr>
          <p:cNvPr id="146" name="Picture 5" descr="Picture 5"/>
          <p:cNvPicPr>
            <a:picLocks noChangeAspect="1"/>
          </p:cNvPicPr>
          <p:nvPr/>
        </p:nvPicPr>
        <p:blipFill>
          <a:blip r:embed="rId3">
            <a:extLst/>
          </a:blip>
          <a:stretch>
            <a:fillRect/>
          </a:stretch>
        </p:blipFill>
        <p:spPr>
          <a:xfrm>
            <a:off x="22362653" y="529551"/>
            <a:ext cx="1324361" cy="384935"/>
          </a:xfrm>
          <a:prstGeom prst="rect">
            <a:avLst/>
          </a:prstGeom>
          <a:ln w="12700">
            <a:miter lim="400000"/>
          </a:ln>
        </p:spPr>
      </p:pic>
      <p:sp>
        <p:nvSpPr>
          <p:cNvPr id="147" name="Slide Number"/>
          <p:cNvSpPr txBox="1"/>
          <p:nvPr>
            <p:ph type="sldNum" sz="quarter" idx="2"/>
          </p:nvPr>
        </p:nvSpPr>
        <p:spPr>
          <a:xfrm>
            <a:off x="11785600" y="12344400"/>
            <a:ext cx="5689600" cy="736601"/>
          </a:xfrm>
          <a:prstGeom prst="rect">
            <a:avLst/>
          </a:prstGeom>
        </p:spPr>
        <p:txBody>
          <a:bodyPr anchor="ctr"/>
          <a:lstStyle>
            <a:lvl1pPr>
              <a:defRPr sz="2400">
                <a:solidFill>
                  <a:srgbClr val="000000"/>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07">
    <p:spTree>
      <p:nvGrpSpPr>
        <p:cNvPr id="1" name=""/>
        <p:cNvGrpSpPr/>
        <p:nvPr/>
      </p:nvGrpSpPr>
      <p:grpSpPr>
        <a:xfrm>
          <a:off x="0" y="0"/>
          <a:ext cx="0" cy="0"/>
          <a:chOff x="0" y="0"/>
          <a:chExt cx="0" cy="0"/>
        </a:xfrm>
      </p:grpSpPr>
      <p:pic>
        <p:nvPicPr>
          <p:cNvPr id="154"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155" name="Slide Number"/>
          <p:cNvSpPr txBox="1"/>
          <p:nvPr>
            <p:ph type="sldNum" sz="quarter" idx="2"/>
          </p:nvPr>
        </p:nvSpPr>
        <p:spPr>
          <a:prstGeom prst="rect">
            <a:avLst/>
          </a:prstGeom>
        </p:spPr>
        <p:txBody>
          <a:bodyPr/>
          <a:lstStyle/>
          <a:p>
            <a:pPr/>
            <a:fld id="{86CB4B4D-7CA3-9044-876B-883B54F8677D}" type="slidenum"/>
          </a:p>
        </p:txBody>
      </p:sp>
      <p:pic>
        <p:nvPicPr>
          <p:cNvPr id="156" name="Picture 6" descr="Picture 6"/>
          <p:cNvPicPr>
            <a:picLocks noChangeAspect="1"/>
          </p:cNvPicPr>
          <p:nvPr/>
        </p:nvPicPr>
        <p:blipFill>
          <a:blip r:embed="rId3">
            <a:extLst/>
          </a:blip>
          <a:srcRect l="2905" t="74110" r="0" b="15609"/>
          <a:stretch>
            <a:fillRect/>
          </a:stretch>
        </p:blipFill>
        <p:spPr>
          <a:xfrm>
            <a:off x="0" y="0"/>
            <a:ext cx="24383999" cy="1440000"/>
          </a:xfrm>
          <a:prstGeom prst="rect">
            <a:avLst/>
          </a:prstGeom>
          <a:ln w="12700">
            <a:miter lim="400000"/>
          </a:ln>
        </p:spPr>
      </p:pic>
      <p:pic>
        <p:nvPicPr>
          <p:cNvPr id="157" name="Picture 13" descr="Picture 13"/>
          <p:cNvPicPr>
            <a:picLocks noChangeAspect="1"/>
          </p:cNvPicPr>
          <p:nvPr/>
        </p:nvPicPr>
        <p:blipFill>
          <a:blip r:embed="rId4">
            <a:extLst/>
          </a:blip>
          <a:stretch>
            <a:fillRect/>
          </a:stretch>
        </p:blipFill>
        <p:spPr>
          <a:xfrm>
            <a:off x="22362653" y="529551"/>
            <a:ext cx="1324361" cy="384935"/>
          </a:xfrm>
          <a:prstGeom prst="rect">
            <a:avLst/>
          </a:prstGeom>
          <a:ln w="12700">
            <a:miter lim="400000"/>
          </a:ln>
        </p:spPr>
      </p:pic>
      <p:sp>
        <p:nvSpPr>
          <p:cNvPr id="158" name="Click to edit Slide Title – white background"/>
          <p:cNvSpPr txBox="1"/>
          <p:nvPr>
            <p:ph type="title" hasCustomPrompt="1"/>
          </p:nvPr>
        </p:nvSpPr>
        <p:spPr>
          <a:prstGeom prst="rect">
            <a:avLst/>
          </a:prstGeom>
        </p:spPr>
        <p:txBody>
          <a:bodyPr/>
          <a:lstStyle/>
          <a:p>
            <a:pPr/>
            <a:r>
              <a:t>Click to edit Slide Title – white background</a:t>
            </a:r>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65"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1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173" name="Title Text"/>
          <p:cNvSpPr txBox="1"/>
          <p:nvPr>
            <p:ph type="title"/>
          </p:nvPr>
        </p:nvSpPr>
        <p:spPr>
          <a:xfrm>
            <a:off x="1676400" y="730250"/>
            <a:ext cx="21031200" cy="2651126"/>
          </a:xfrm>
          <a:prstGeom prst="rect">
            <a:avLst/>
          </a:prstGeom>
        </p:spPr>
        <p:txBody>
          <a:bodyPr/>
          <a:lstStyle>
            <a:lvl1pPr algn="l" defTabSz="1828800">
              <a:lnSpc>
                <a:spcPct val="90000"/>
              </a:lnSpc>
              <a:defRPr sz="8800">
                <a:solidFill>
                  <a:srgbClr val="000000"/>
                </a:solidFill>
                <a:latin typeface="Calibri Light"/>
                <a:ea typeface="Calibri Light"/>
                <a:cs typeface="Calibri Light"/>
                <a:sym typeface="Calibri Light"/>
              </a:defRPr>
            </a:lvl1pPr>
          </a:lstStyle>
          <a:p>
            <a:pPr>
              <a:defRPr>
                <a:effectLst/>
              </a:defRPr>
            </a:pPr>
            <a:r>
              <a:t>Title Text</a:t>
            </a:r>
          </a:p>
        </p:txBody>
      </p:sp>
      <p:sp>
        <p:nvSpPr>
          <p:cNvPr id="174" name="Body Level One…"/>
          <p:cNvSpPr txBox="1"/>
          <p:nvPr>
            <p:ph type="body" idx="1"/>
          </p:nvPr>
        </p:nvSpPr>
        <p:spPr>
          <a:xfrm>
            <a:off x="1676400" y="3651250"/>
            <a:ext cx="21031200" cy="8702676"/>
          </a:xfrm>
          <a:prstGeom prst="rect">
            <a:avLst/>
          </a:prstGeom>
        </p:spPr>
        <p:txBody>
          <a:bodyPr/>
          <a:lstStyle>
            <a:lvl1pPr marL="457200" indent="-457200" defTabSz="1828800">
              <a:lnSpc>
                <a:spcPct val="90000"/>
              </a:lnSpc>
              <a:spcBef>
                <a:spcPts val="2000"/>
              </a:spcBef>
              <a:buClrTx/>
              <a:buSzPct val="100000"/>
              <a:buFont typeface="Arial"/>
              <a:buChar char="•"/>
              <a:defRPr sz="5600">
                <a:solidFill>
                  <a:srgbClr val="000000"/>
                </a:solidFill>
                <a:latin typeface="+mn-lt"/>
                <a:ea typeface="+mn-ea"/>
                <a:cs typeface="+mn-cs"/>
                <a:sym typeface="Calibri"/>
              </a:defRPr>
            </a:lvl1pPr>
            <a:lvl2pPr marL="990600" indent="-533400" defTabSz="1828800">
              <a:lnSpc>
                <a:spcPct val="90000"/>
              </a:lnSpc>
              <a:spcBef>
                <a:spcPts val="2000"/>
              </a:spcBef>
              <a:buClrTx/>
              <a:buFont typeface="Arial"/>
              <a:defRPr sz="5600">
                <a:solidFill>
                  <a:srgbClr val="000000"/>
                </a:solidFill>
                <a:latin typeface="+mn-lt"/>
                <a:ea typeface="+mn-ea"/>
                <a:cs typeface="+mn-cs"/>
                <a:sym typeface="Calibri"/>
              </a:defRPr>
            </a:lvl2pPr>
            <a:lvl3pPr marL="1554479" indent="-640079" defTabSz="1828800">
              <a:lnSpc>
                <a:spcPct val="90000"/>
              </a:lnSpc>
              <a:spcBef>
                <a:spcPts val="2000"/>
              </a:spcBef>
              <a:buClrTx/>
              <a:buFont typeface="Arial"/>
              <a:defRPr sz="5600">
                <a:solidFill>
                  <a:srgbClr val="000000"/>
                </a:solidFill>
                <a:latin typeface="+mn-lt"/>
                <a:ea typeface="+mn-ea"/>
                <a:cs typeface="+mn-cs"/>
                <a:sym typeface="Calibri"/>
              </a:defRPr>
            </a:lvl3pPr>
            <a:lvl4pPr marL="2082800" indent="-711200" defTabSz="1828800">
              <a:lnSpc>
                <a:spcPct val="90000"/>
              </a:lnSpc>
              <a:spcBef>
                <a:spcPts val="2000"/>
              </a:spcBef>
              <a:buClrTx/>
              <a:buFont typeface="Arial"/>
              <a:buChar char="•"/>
              <a:defRPr sz="5600">
                <a:solidFill>
                  <a:srgbClr val="000000"/>
                </a:solidFill>
                <a:latin typeface="+mn-lt"/>
                <a:ea typeface="+mn-ea"/>
                <a:cs typeface="+mn-cs"/>
                <a:sym typeface="Calibri"/>
              </a:defRPr>
            </a:lvl4pPr>
            <a:lvl5pPr marL="2540000" indent="-711200" defTabSz="1828800">
              <a:lnSpc>
                <a:spcPct val="90000"/>
              </a:lnSpc>
              <a:spcBef>
                <a:spcPts val="2000"/>
              </a:spcBef>
              <a:buClrTx/>
              <a:buFont typeface="Arial"/>
              <a:buChar char="•"/>
              <a:defRPr sz="5600">
                <a:solidFill>
                  <a:srgbClr val="000000"/>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75" name="Slide Number"/>
          <p:cNvSpPr txBox="1"/>
          <p:nvPr>
            <p:ph type="sldNum" sz="quarter" idx="2"/>
          </p:nvPr>
        </p:nvSpPr>
        <p:spPr>
          <a:xfrm>
            <a:off x="22203052" y="12802235"/>
            <a:ext cx="504548" cy="551181"/>
          </a:xfrm>
          <a:prstGeom prst="rect">
            <a:avLst/>
          </a:prstGeom>
        </p:spPr>
        <p:txBody>
          <a:bodyPr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
    <p:bg>
      <p:bgPr>
        <a:solidFill>
          <a:srgbClr val="000000"/>
        </a:solidFill>
      </p:bgPr>
    </p:bg>
    <p:spTree>
      <p:nvGrpSpPr>
        <p:cNvPr id="1" name=""/>
        <p:cNvGrpSpPr/>
        <p:nvPr/>
      </p:nvGrpSpPr>
      <p:grpSpPr>
        <a:xfrm>
          <a:off x="0" y="0"/>
          <a:ext cx="0" cy="0"/>
          <a:chOff x="0" y="0"/>
          <a:chExt cx="0" cy="0"/>
        </a:xfrm>
      </p:grpSpPr>
      <p:sp>
        <p:nvSpPr>
          <p:cNvPr id="182" name="Google Shape;9;p1"/>
          <p:cNvSpPr/>
          <p:nvPr/>
        </p:nvSpPr>
        <p:spPr>
          <a:xfrm>
            <a:off x="12932" y="13308733"/>
            <a:ext cx="24384001" cy="407201"/>
          </a:xfrm>
          <a:prstGeom prst="rect">
            <a:avLst/>
          </a:prstGeom>
          <a:solidFill>
            <a:srgbClr val="CE6DFF"/>
          </a:solidFill>
          <a:ln w="25400">
            <a:solidFill>
              <a:srgbClr val="CE6DFF"/>
            </a:solidFill>
          </a:ln>
        </p:spPr>
        <p:txBody>
          <a:bodyPr lIns="0" tIns="0" rIns="0" bIns="0" anchor="ctr"/>
          <a:lstStyle/>
          <a:p>
            <a:pPr defTabSz="2438400">
              <a:defRPr>
                <a:latin typeface="Arial"/>
                <a:ea typeface="Arial"/>
                <a:cs typeface="Arial"/>
                <a:sym typeface="Arial"/>
              </a:defRPr>
            </a:pPr>
          </a:p>
        </p:txBody>
      </p:sp>
      <p:pic>
        <p:nvPicPr>
          <p:cNvPr id="183" name="Google Shape;10;p1" descr="Google Shape;10;p1"/>
          <p:cNvPicPr>
            <a:picLocks noChangeAspect="1"/>
          </p:cNvPicPr>
          <p:nvPr/>
        </p:nvPicPr>
        <p:blipFill>
          <a:blip r:embed="rId2">
            <a:extLst/>
          </a:blip>
          <a:srcRect l="8373" t="13977" r="69988" b="16203"/>
          <a:stretch>
            <a:fillRect/>
          </a:stretch>
        </p:blipFill>
        <p:spPr>
          <a:xfrm>
            <a:off x="250948" y="202149"/>
            <a:ext cx="1879551" cy="2261001"/>
          </a:xfrm>
          <a:prstGeom prst="rect">
            <a:avLst/>
          </a:prstGeom>
          <a:ln w="12700">
            <a:miter lim="400000"/>
          </a:ln>
        </p:spPr>
      </p:pic>
      <p:sp>
        <p:nvSpPr>
          <p:cNvPr id="184" name="Google Shape;12;p1"/>
          <p:cNvSpPr txBox="1"/>
          <p:nvPr/>
        </p:nvSpPr>
        <p:spPr>
          <a:xfrm>
            <a:off x="37599" y="13365967"/>
            <a:ext cx="24384001" cy="279401"/>
          </a:xfrm>
          <a:prstGeom prst="rect">
            <a:avLst/>
          </a:prstGeom>
          <a:ln w="25400">
            <a:miter lim="400000"/>
          </a:ln>
          <a:extLst>
            <a:ext uri="{C572A759-6A51-4108-AA02-DFA0A04FC94B}">
              <ma14:wrappingTextBoxFlag xmlns:ma14="http://schemas.microsoft.com/office/mac/drawingml/2011/main" val="1"/>
            </a:ext>
          </a:extLst>
        </p:spPr>
        <p:txBody>
          <a:bodyPr lIns="0" tIns="0" rIns="0" bIns="0" anchor="ctr">
            <a:spAutoFit/>
          </a:bodyPr>
          <a:lstStyle/>
          <a:p>
            <a:pPr algn="ctr" defTabSz="2438400">
              <a:defRPr sz="1800">
                <a:solidFill>
                  <a:srgbClr val="FFFFFF"/>
                </a:solidFill>
                <a:latin typeface="Roboto Medium"/>
                <a:ea typeface="Roboto Medium"/>
                <a:cs typeface="Roboto Medium"/>
                <a:sym typeface="Roboto Medium"/>
              </a:defRPr>
            </a:pPr>
            <a:r>
              <a:t>BINA 2023 Community Congress   ·   </a:t>
            </a:r>
            <a:r>
              <a:rPr b="1">
                <a:latin typeface="Roboto"/>
                <a:ea typeface="Roboto"/>
                <a:cs typeface="Roboto"/>
                <a:sym typeface="Roboto"/>
              </a:rPr>
              <a:t>Welcome to BioImage Town</a:t>
            </a:r>
            <a:r>
              <a:t>   ·   2023-09-28   ·   josh@openmicroscopy.org   ·   CC-BY 4.0</a:t>
            </a:r>
          </a:p>
        </p:txBody>
      </p:sp>
      <p:sp>
        <p:nvSpPr>
          <p:cNvPr id="185" name="Title Text"/>
          <p:cNvSpPr txBox="1"/>
          <p:nvPr>
            <p:ph type="title"/>
          </p:nvPr>
        </p:nvSpPr>
        <p:spPr>
          <a:xfrm>
            <a:off x="2234549" y="569149"/>
            <a:ext cx="21317600" cy="1527201"/>
          </a:xfrm>
          <a:prstGeom prst="rect">
            <a:avLst/>
          </a:prstGeom>
        </p:spPr>
        <p:txBody>
          <a:bodyPr lIns="243799" tIns="243799" rIns="243799" bIns="243799" anchor="t"/>
          <a:lstStyle>
            <a:lvl1pPr algn="l" defTabSz="2438400">
              <a:defRPr sz="7400">
                <a:latin typeface="Roboto Slab SemiBold"/>
                <a:ea typeface="Roboto Slab SemiBold"/>
                <a:cs typeface="Roboto Slab SemiBold"/>
                <a:sym typeface="Roboto Slab SemiBold"/>
              </a:defRPr>
            </a:lvl1pPr>
          </a:lstStyle>
          <a:p>
            <a:pPr>
              <a:defRPr>
                <a:effectLst/>
              </a:defRPr>
            </a:pPr>
            <a:r>
              <a:t>Title Text</a:t>
            </a:r>
          </a:p>
        </p:txBody>
      </p:sp>
      <p:sp>
        <p:nvSpPr>
          <p:cNvPr id="186" name="Body Level One…"/>
          <p:cNvSpPr txBox="1"/>
          <p:nvPr>
            <p:ph type="body" idx="1"/>
          </p:nvPr>
        </p:nvSpPr>
        <p:spPr>
          <a:xfrm>
            <a:off x="844100" y="3147314"/>
            <a:ext cx="22721602" cy="9110401"/>
          </a:xfrm>
          <a:prstGeom prst="rect">
            <a:avLst/>
          </a:prstGeom>
        </p:spPr>
        <p:txBody>
          <a:bodyPr lIns="243799" tIns="243799" rIns="243799" bIns="243799"/>
          <a:lstStyle>
            <a:lvl1pPr marL="1028700" indent="-914400" defTabSz="2438400">
              <a:lnSpc>
                <a:spcPct val="115000"/>
              </a:lnSpc>
              <a:spcBef>
                <a:spcPts val="0"/>
              </a:spcBef>
              <a:buClr>
                <a:srgbClr val="FFFFFF"/>
              </a:buClr>
              <a:buSzPts val="4800"/>
              <a:buFont typeface="Helvetica"/>
              <a:buChar char="●"/>
              <a:defRPr>
                <a:solidFill>
                  <a:srgbClr val="FFFFFF"/>
                </a:solidFill>
                <a:latin typeface="Roboto Medium"/>
                <a:ea typeface="Roboto Medium"/>
                <a:cs typeface="Roboto Medium"/>
                <a:sym typeface="Roboto Medium"/>
              </a:defRPr>
            </a:lvl1pPr>
            <a:lvl2pPr marL="1685471" indent="-1088571" defTabSz="2438400">
              <a:lnSpc>
                <a:spcPct val="115000"/>
              </a:lnSpc>
              <a:spcBef>
                <a:spcPts val="0"/>
              </a:spcBef>
              <a:buClr>
                <a:srgbClr val="FFFFFF"/>
              </a:buClr>
              <a:buSzPts val="4800"/>
              <a:buFont typeface="Helvetica"/>
              <a:buChar char="○"/>
              <a:defRPr>
                <a:solidFill>
                  <a:srgbClr val="FFFFFF"/>
                </a:solidFill>
                <a:latin typeface="Roboto Medium"/>
                <a:ea typeface="Roboto Medium"/>
                <a:cs typeface="Roboto Medium"/>
                <a:sym typeface="Roboto Medium"/>
              </a:defRPr>
            </a:lvl2pPr>
            <a:lvl3pPr marL="2142671" indent="-1088571" defTabSz="2438400">
              <a:lnSpc>
                <a:spcPct val="115000"/>
              </a:lnSpc>
              <a:spcBef>
                <a:spcPts val="0"/>
              </a:spcBef>
              <a:buClr>
                <a:srgbClr val="FFFFFF"/>
              </a:buClr>
              <a:buSzPts val="4800"/>
              <a:buFont typeface="Helvetica"/>
              <a:buChar char="■"/>
              <a:defRPr>
                <a:solidFill>
                  <a:srgbClr val="FFFFFF"/>
                </a:solidFill>
                <a:latin typeface="Roboto Medium"/>
                <a:ea typeface="Roboto Medium"/>
                <a:cs typeface="Roboto Medium"/>
                <a:sym typeface="Roboto Medium"/>
              </a:defRPr>
            </a:lvl3pPr>
            <a:lvl4pPr marL="2599871" indent="-1088571" defTabSz="2438400">
              <a:lnSpc>
                <a:spcPct val="115000"/>
              </a:lnSpc>
              <a:spcBef>
                <a:spcPts val="0"/>
              </a:spcBef>
              <a:buClr>
                <a:srgbClr val="FFFFFF"/>
              </a:buClr>
              <a:buSzPts val="4800"/>
              <a:buFont typeface="Helvetica"/>
              <a:buChar char="●"/>
              <a:defRPr>
                <a:solidFill>
                  <a:srgbClr val="FFFFFF"/>
                </a:solidFill>
                <a:latin typeface="Roboto Medium"/>
                <a:ea typeface="Roboto Medium"/>
                <a:cs typeface="Roboto Medium"/>
                <a:sym typeface="Roboto Medium"/>
              </a:defRPr>
            </a:lvl4pPr>
            <a:lvl5pPr marL="3057071" indent="-1088571" defTabSz="2438400">
              <a:lnSpc>
                <a:spcPct val="115000"/>
              </a:lnSpc>
              <a:spcBef>
                <a:spcPts val="0"/>
              </a:spcBef>
              <a:buClr>
                <a:srgbClr val="FFFFFF"/>
              </a:buClr>
              <a:buSzPts val="4800"/>
              <a:buFont typeface="Helvetica"/>
              <a:buChar char="○"/>
              <a:defRPr>
                <a:solidFill>
                  <a:srgbClr val="FFFFFF"/>
                </a:solidFill>
                <a:latin typeface="Roboto Medium"/>
                <a:ea typeface="Roboto Medium"/>
                <a:cs typeface="Roboto Medium"/>
                <a:sym typeface="Roboto Medium"/>
              </a:defRPr>
            </a:lvl5pPr>
          </a:lstStyle>
          <a:p>
            <a:pPr/>
            <a:r>
              <a:t>Body Level One</a:t>
            </a:r>
          </a:p>
          <a:p>
            <a:pPr lvl="1"/>
            <a:r>
              <a:t>Body Level Two</a:t>
            </a:r>
          </a:p>
          <a:p>
            <a:pPr lvl="2"/>
            <a:r>
              <a:t>Body Level Three</a:t>
            </a:r>
          </a:p>
          <a:p>
            <a:pPr lvl="3"/>
            <a:r>
              <a:t>Body Level Four</a:t>
            </a:r>
          </a:p>
          <a:p>
            <a:pPr lvl="4"/>
            <a:r>
              <a:t>Body Level Five</a:t>
            </a:r>
          </a:p>
        </p:txBody>
      </p:sp>
      <p:sp>
        <p:nvSpPr>
          <p:cNvPr id="187" name="Slide Number"/>
          <p:cNvSpPr txBox="1"/>
          <p:nvPr>
            <p:ph type="sldNum" sz="quarter" idx="2"/>
          </p:nvPr>
        </p:nvSpPr>
        <p:spPr>
          <a:xfrm>
            <a:off x="23104080" y="12474945"/>
            <a:ext cx="952342" cy="970201"/>
          </a:xfrm>
          <a:prstGeom prst="rect">
            <a:avLst/>
          </a:prstGeom>
        </p:spPr>
        <p:txBody>
          <a:bodyPr lIns="243799" tIns="243799" rIns="243799" bIns="243799" anchor="ctr">
            <a:normAutofit fontScale="100000" lnSpcReduction="0"/>
          </a:bodyPr>
          <a:lstStyle>
            <a:lvl1pPr defTabSz="2438400">
              <a:defRPr sz="3200">
                <a:solidFill>
                  <a:srgbClr val="FFFFFF"/>
                </a:solidFill>
                <a:latin typeface="Roboto Slab Medium"/>
                <a:ea typeface="Roboto Slab Medium"/>
                <a:cs typeface="Roboto Slab Medium"/>
                <a:sym typeface="Roboto Slab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94" name="Google Shape;33;g6fdfddd53f_16_6"/>
          <p:cNvSpPr/>
          <p:nvPr/>
        </p:nvSpPr>
        <p:spPr>
          <a:xfrm>
            <a:off x="-6369" y="12551594"/>
            <a:ext cx="24390370" cy="1162835"/>
          </a:xfrm>
          <a:prstGeom prst="rect">
            <a:avLst/>
          </a:prstGeom>
          <a:solidFill>
            <a:srgbClr val="D6DCE5"/>
          </a:solidFill>
          <a:ln w="12700">
            <a:miter lim="400000"/>
          </a:ln>
        </p:spPr>
        <p:txBody>
          <a:bodyPr tIns="91439" bIns="91439" anchor="ctr"/>
          <a:lstStyle/>
          <a:p>
            <a:pPr algn="ctr">
              <a:defRPr sz="4800">
                <a:solidFill>
                  <a:srgbClr val="FFFFFF"/>
                </a:solidFill>
                <a:latin typeface="Open Sans"/>
                <a:ea typeface="Open Sans"/>
                <a:cs typeface="Open Sans"/>
                <a:sym typeface="Open Sans"/>
              </a:defRPr>
            </a:pPr>
          </a:p>
        </p:txBody>
      </p:sp>
      <p:sp>
        <p:nvSpPr>
          <p:cNvPr id="195" name="Slide Number"/>
          <p:cNvSpPr txBox="1"/>
          <p:nvPr>
            <p:ph type="sldNum" sz="quarter" idx="2"/>
          </p:nvPr>
        </p:nvSpPr>
        <p:spPr>
          <a:xfrm>
            <a:off x="24062332" y="12907686"/>
            <a:ext cx="321669" cy="368301"/>
          </a:xfrm>
          <a:prstGeom prst="rect">
            <a:avLst/>
          </a:prstGeom>
        </p:spPr>
        <p:txBody>
          <a:bodyPr lIns="0" tIns="0" rIns="0" bIns="0"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
        <p:nvSpPr>
          <p:cNvPr id="196" name="TextBox 20"/>
          <p:cNvSpPr txBox="1"/>
          <p:nvPr/>
        </p:nvSpPr>
        <p:spPr>
          <a:xfrm>
            <a:off x="373381" y="12814837"/>
            <a:ext cx="8394553" cy="558801"/>
          </a:xfrm>
          <a:prstGeom prst="rect">
            <a:avLst/>
          </a:prstGeom>
          <a:ln w="25400">
            <a:miter lim="400000"/>
          </a:ln>
          <a:extLst>
            <a:ext uri="{C572A759-6A51-4108-AA02-DFA0A04FC94B}">
              <ma14:wrappingTextBoxFlag xmlns:ma14="http://schemas.microsoft.com/office/mac/drawingml/2011/main" val="1"/>
            </a:ext>
          </a:extLst>
        </p:spPr>
        <p:txBody>
          <a:bodyPr wrap="none" lIns="0" tIns="0" rIns="0" bIns="0">
            <a:spAutoFit/>
          </a:bodyPr>
          <a:lstStyle/>
          <a:p>
            <a:pPr>
              <a:defRPr b="1">
                <a:solidFill>
                  <a:srgbClr val="7F7F7F"/>
                </a:solidFill>
              </a:defRPr>
            </a:pPr>
            <a:r>
              <a:t>OME2022 Community Meeting </a:t>
            </a:r>
            <a:r>
              <a:rPr b="0"/>
              <a:t>/</a:t>
            </a:r>
            <a:r>
              <a:t> </a:t>
            </a:r>
            <a:r>
              <a:rPr b="0"/>
              <a:t>2022-11-15</a:t>
            </a:r>
          </a:p>
        </p:txBody>
      </p:sp>
      <p:sp>
        <p:nvSpPr>
          <p:cNvPr id="197" name="Google Shape;40;g6fdfddd53f_16_6"/>
          <p:cNvSpPr txBox="1"/>
          <p:nvPr/>
        </p:nvSpPr>
        <p:spPr>
          <a:xfrm>
            <a:off x="14197175" y="12840447"/>
            <a:ext cx="4901581" cy="368301"/>
          </a:xfrm>
          <a:prstGeom prst="rect">
            <a:avLst/>
          </a:prstGeom>
          <a:ln w="25400">
            <a:miter lim="400000"/>
          </a:ln>
          <a:extLst>
            <a:ext uri="{C572A759-6A51-4108-AA02-DFA0A04FC94B}">
              <ma14:wrappingTextBoxFlag xmlns:ma14="http://schemas.microsoft.com/office/mac/drawingml/2011/main" val="1"/>
            </a:ext>
          </a:extLst>
        </p:spPr>
        <p:txBody>
          <a:bodyPr lIns="0" tIns="0" rIns="0" bIns="0" anchor="ctr">
            <a:spAutoFit/>
          </a:bodyPr>
          <a:lstStyle>
            <a:lvl1pPr>
              <a:defRPr sz="2400">
                <a:solidFill>
                  <a:srgbClr val="7F7F7F"/>
                </a:solidFill>
              </a:defRPr>
            </a:lvl1pPr>
          </a:lstStyle>
          <a:p>
            <a:pPr/>
            <a:r>
              <a:t>Josh Moore /      notjustmoore</a:t>
            </a:r>
          </a:p>
        </p:txBody>
      </p:sp>
      <p:pic>
        <p:nvPicPr>
          <p:cNvPr id="198" name="Google Shape;39;g6fdfddd53f_16_6" descr="Google Shape;39;g6fdfddd53f_16_6"/>
          <p:cNvPicPr>
            <a:picLocks noChangeAspect="1"/>
          </p:cNvPicPr>
          <p:nvPr/>
        </p:nvPicPr>
        <p:blipFill>
          <a:blip r:embed="rId2">
            <a:extLst/>
          </a:blip>
          <a:stretch>
            <a:fillRect/>
          </a:stretch>
        </p:blipFill>
        <p:spPr>
          <a:xfrm>
            <a:off x="15896457" y="12884422"/>
            <a:ext cx="311015" cy="311015"/>
          </a:xfrm>
          <a:prstGeom prst="rect">
            <a:avLst/>
          </a:prstGeom>
          <a:ln w="12700">
            <a:miter lim="400000"/>
          </a:ln>
        </p:spPr>
      </p:pic>
      <p:sp>
        <p:nvSpPr>
          <p:cNvPr id="199" name="Google Shape;40;g6fdfddd53f_16_6"/>
          <p:cNvSpPr txBox="1"/>
          <p:nvPr/>
        </p:nvSpPr>
        <p:spPr>
          <a:xfrm>
            <a:off x="14620175" y="13183993"/>
            <a:ext cx="3162017" cy="3048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lvl1pPr>
              <a:defRPr i="1" sz="2000">
                <a:solidFill>
                  <a:srgbClr val="7F7F7F"/>
                </a:solidFill>
              </a:defRPr>
            </a:lvl1pPr>
          </a:lstStyle>
          <a:p>
            <a:pPr/>
            <a:r>
              <a:t>@joshmoore@fediscience.org</a:t>
            </a:r>
          </a:p>
        </p:txBody>
      </p:sp>
      <p:sp>
        <p:nvSpPr>
          <p:cNvPr id="200" name="Google Shape;40;g6fdfddd53f_16_6"/>
          <p:cNvSpPr txBox="1"/>
          <p:nvPr/>
        </p:nvSpPr>
        <p:spPr>
          <a:xfrm>
            <a:off x="18506664" y="12844209"/>
            <a:ext cx="2197659" cy="6096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p>
            <a:pPr>
              <a:defRPr i="1" sz="2000">
                <a:solidFill>
                  <a:srgbClr val="7F7F7F"/>
                </a:solidFill>
              </a:defRPr>
            </a:pPr>
            <a:r>
              <a:t>Permission to share</a:t>
            </a:r>
          </a:p>
          <a:p>
            <a:pPr>
              <a:defRPr i="1" sz="2000">
                <a:solidFill>
                  <a:srgbClr val="7F7F7F"/>
                </a:solidFill>
              </a:defRPr>
            </a:pPr>
            <a:r>
              <a:t>CC-BY 4.0</a:t>
            </a:r>
          </a:p>
        </p:txBody>
      </p:sp>
      <p:pic>
        <p:nvPicPr>
          <p:cNvPr id="201" name="Picture 6" descr="Picture 6"/>
          <p:cNvPicPr>
            <a:picLocks noChangeAspect="1"/>
          </p:cNvPicPr>
          <p:nvPr/>
        </p:nvPicPr>
        <p:blipFill>
          <a:blip r:embed="rId3">
            <a:extLst/>
          </a:blip>
          <a:stretch>
            <a:fillRect/>
          </a:stretch>
        </p:blipFill>
        <p:spPr>
          <a:xfrm>
            <a:off x="19653947" y="13156880"/>
            <a:ext cx="263667" cy="263667"/>
          </a:xfrm>
          <a:prstGeom prst="rect">
            <a:avLst/>
          </a:prstGeom>
          <a:ln w="12700">
            <a:miter lim="400000"/>
          </a:ln>
        </p:spPr>
      </p:pic>
      <p:pic>
        <p:nvPicPr>
          <p:cNvPr id="202" name="Picture 7" descr="Picture 7"/>
          <p:cNvPicPr>
            <a:picLocks noChangeAspect="1"/>
          </p:cNvPicPr>
          <p:nvPr/>
        </p:nvPicPr>
        <p:blipFill>
          <a:blip r:embed="rId4">
            <a:extLst/>
          </a:blip>
          <a:stretch>
            <a:fillRect/>
          </a:stretch>
        </p:blipFill>
        <p:spPr>
          <a:xfrm>
            <a:off x="19933572" y="13156880"/>
            <a:ext cx="263667" cy="263667"/>
          </a:xfrm>
          <a:prstGeom prst="rect">
            <a:avLst/>
          </a:prstGeom>
          <a:ln w="12700">
            <a:miter lim="400000"/>
          </a:ln>
        </p:spPr>
      </p:pic>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209" name="Google Shape;33;g6fdfddd53f_16_6"/>
          <p:cNvSpPr/>
          <p:nvPr/>
        </p:nvSpPr>
        <p:spPr>
          <a:xfrm>
            <a:off x="-6369" y="12551594"/>
            <a:ext cx="24390370" cy="1162835"/>
          </a:xfrm>
          <a:prstGeom prst="rect">
            <a:avLst/>
          </a:prstGeom>
          <a:solidFill>
            <a:srgbClr val="D6DCE5"/>
          </a:solidFill>
          <a:ln w="12700">
            <a:miter lim="400000"/>
          </a:ln>
        </p:spPr>
        <p:txBody>
          <a:bodyPr tIns="91439" bIns="91439" anchor="ctr"/>
          <a:lstStyle/>
          <a:p>
            <a:pPr algn="ctr">
              <a:defRPr sz="4800">
                <a:solidFill>
                  <a:srgbClr val="FFFFFF"/>
                </a:solidFill>
                <a:latin typeface="Open Sans"/>
                <a:ea typeface="Open Sans"/>
                <a:cs typeface="Open Sans"/>
                <a:sym typeface="Open Sans"/>
              </a:defRPr>
            </a:pPr>
          </a:p>
        </p:txBody>
      </p:sp>
      <p:sp>
        <p:nvSpPr>
          <p:cNvPr id="210" name="Slide Number"/>
          <p:cNvSpPr txBox="1"/>
          <p:nvPr>
            <p:ph type="sldNum" sz="quarter" idx="2"/>
          </p:nvPr>
        </p:nvSpPr>
        <p:spPr>
          <a:xfrm>
            <a:off x="24062332" y="12907686"/>
            <a:ext cx="321669" cy="368301"/>
          </a:xfrm>
          <a:prstGeom prst="rect">
            <a:avLst/>
          </a:prstGeom>
        </p:spPr>
        <p:txBody>
          <a:bodyPr lIns="0" tIns="0" rIns="0" bIns="0"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
        <p:nvSpPr>
          <p:cNvPr id="211" name="TextBox 20"/>
          <p:cNvSpPr txBox="1"/>
          <p:nvPr/>
        </p:nvSpPr>
        <p:spPr>
          <a:xfrm>
            <a:off x="373381" y="12814837"/>
            <a:ext cx="8394553" cy="558801"/>
          </a:xfrm>
          <a:prstGeom prst="rect">
            <a:avLst/>
          </a:prstGeom>
          <a:ln w="25400">
            <a:miter lim="400000"/>
          </a:ln>
          <a:extLst>
            <a:ext uri="{C572A759-6A51-4108-AA02-DFA0A04FC94B}">
              <ma14:wrappingTextBoxFlag xmlns:ma14="http://schemas.microsoft.com/office/mac/drawingml/2011/main" val="1"/>
            </a:ext>
          </a:extLst>
        </p:spPr>
        <p:txBody>
          <a:bodyPr wrap="none" lIns="0" tIns="0" rIns="0" bIns="0">
            <a:spAutoFit/>
          </a:bodyPr>
          <a:lstStyle/>
          <a:p>
            <a:pPr>
              <a:defRPr b="1">
                <a:solidFill>
                  <a:srgbClr val="7F7F7F"/>
                </a:solidFill>
              </a:defRPr>
            </a:pPr>
            <a:r>
              <a:t>OME2022 Community Meeting </a:t>
            </a:r>
            <a:r>
              <a:rPr b="0"/>
              <a:t>/</a:t>
            </a:r>
            <a:r>
              <a:t> </a:t>
            </a:r>
            <a:r>
              <a:rPr b="0"/>
              <a:t>2022-11-15</a:t>
            </a:r>
          </a:p>
        </p:txBody>
      </p:sp>
      <p:sp>
        <p:nvSpPr>
          <p:cNvPr id="212" name="Google Shape;40;g6fdfddd53f_16_6"/>
          <p:cNvSpPr txBox="1"/>
          <p:nvPr/>
        </p:nvSpPr>
        <p:spPr>
          <a:xfrm>
            <a:off x="14197175" y="12840447"/>
            <a:ext cx="4901581" cy="368301"/>
          </a:xfrm>
          <a:prstGeom prst="rect">
            <a:avLst/>
          </a:prstGeom>
          <a:ln w="25400">
            <a:miter lim="400000"/>
          </a:ln>
          <a:extLst>
            <a:ext uri="{C572A759-6A51-4108-AA02-DFA0A04FC94B}">
              <ma14:wrappingTextBoxFlag xmlns:ma14="http://schemas.microsoft.com/office/mac/drawingml/2011/main" val="1"/>
            </a:ext>
          </a:extLst>
        </p:spPr>
        <p:txBody>
          <a:bodyPr lIns="0" tIns="0" rIns="0" bIns="0" anchor="ctr">
            <a:spAutoFit/>
          </a:bodyPr>
          <a:lstStyle>
            <a:lvl1pPr>
              <a:defRPr sz="2400">
                <a:solidFill>
                  <a:srgbClr val="7F7F7F"/>
                </a:solidFill>
              </a:defRPr>
            </a:lvl1pPr>
          </a:lstStyle>
          <a:p>
            <a:pPr/>
            <a:r>
              <a:t>Josh Moore /      notjustmoore</a:t>
            </a:r>
          </a:p>
        </p:txBody>
      </p:sp>
      <p:pic>
        <p:nvPicPr>
          <p:cNvPr id="213" name="Google Shape;39;g6fdfddd53f_16_6" descr="Google Shape;39;g6fdfddd53f_16_6"/>
          <p:cNvPicPr>
            <a:picLocks noChangeAspect="1"/>
          </p:cNvPicPr>
          <p:nvPr/>
        </p:nvPicPr>
        <p:blipFill>
          <a:blip r:embed="rId2">
            <a:extLst/>
          </a:blip>
          <a:stretch>
            <a:fillRect/>
          </a:stretch>
        </p:blipFill>
        <p:spPr>
          <a:xfrm>
            <a:off x="15896457" y="12884422"/>
            <a:ext cx="311015" cy="311015"/>
          </a:xfrm>
          <a:prstGeom prst="rect">
            <a:avLst/>
          </a:prstGeom>
          <a:ln w="12700">
            <a:miter lim="400000"/>
          </a:ln>
        </p:spPr>
      </p:pic>
      <p:sp>
        <p:nvSpPr>
          <p:cNvPr id="214" name="Google Shape;40;g6fdfddd53f_16_6"/>
          <p:cNvSpPr txBox="1"/>
          <p:nvPr/>
        </p:nvSpPr>
        <p:spPr>
          <a:xfrm>
            <a:off x="14620175" y="13183993"/>
            <a:ext cx="3162017" cy="3048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lvl1pPr>
              <a:defRPr i="1" sz="2000">
                <a:solidFill>
                  <a:srgbClr val="7F7F7F"/>
                </a:solidFill>
              </a:defRPr>
            </a:lvl1pPr>
          </a:lstStyle>
          <a:p>
            <a:pPr/>
            <a:r>
              <a:t>@joshmoore@fediscience.org</a:t>
            </a:r>
          </a:p>
        </p:txBody>
      </p:sp>
      <p:sp>
        <p:nvSpPr>
          <p:cNvPr id="215" name="Google Shape;40;g6fdfddd53f_16_6"/>
          <p:cNvSpPr txBox="1"/>
          <p:nvPr/>
        </p:nvSpPr>
        <p:spPr>
          <a:xfrm>
            <a:off x="18506664" y="12844209"/>
            <a:ext cx="2197659" cy="6096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p>
            <a:pPr>
              <a:defRPr i="1" sz="2000">
                <a:solidFill>
                  <a:srgbClr val="7F7F7F"/>
                </a:solidFill>
              </a:defRPr>
            </a:pPr>
            <a:r>
              <a:t>Permission to share</a:t>
            </a:r>
          </a:p>
          <a:p>
            <a:pPr>
              <a:defRPr i="1" sz="2000">
                <a:solidFill>
                  <a:srgbClr val="7F7F7F"/>
                </a:solidFill>
              </a:defRPr>
            </a:pPr>
            <a:r>
              <a:t>CC-BY 4.0</a:t>
            </a:r>
          </a:p>
        </p:txBody>
      </p:sp>
      <p:pic>
        <p:nvPicPr>
          <p:cNvPr id="216" name="Picture 6" descr="Picture 6"/>
          <p:cNvPicPr>
            <a:picLocks noChangeAspect="1"/>
          </p:cNvPicPr>
          <p:nvPr/>
        </p:nvPicPr>
        <p:blipFill>
          <a:blip r:embed="rId3">
            <a:extLst/>
          </a:blip>
          <a:stretch>
            <a:fillRect/>
          </a:stretch>
        </p:blipFill>
        <p:spPr>
          <a:xfrm>
            <a:off x="19653947" y="13156880"/>
            <a:ext cx="263667" cy="263667"/>
          </a:xfrm>
          <a:prstGeom prst="rect">
            <a:avLst/>
          </a:prstGeom>
          <a:ln w="12700">
            <a:miter lim="400000"/>
          </a:ln>
        </p:spPr>
      </p:pic>
      <p:pic>
        <p:nvPicPr>
          <p:cNvPr id="217" name="Picture 7" descr="Picture 7"/>
          <p:cNvPicPr>
            <a:picLocks noChangeAspect="1"/>
          </p:cNvPicPr>
          <p:nvPr/>
        </p:nvPicPr>
        <p:blipFill>
          <a:blip r:embed="rId4">
            <a:extLst/>
          </a:blip>
          <a:stretch>
            <a:fillRect/>
          </a:stretch>
        </p:blipFill>
        <p:spPr>
          <a:xfrm>
            <a:off x="19933572" y="13156880"/>
            <a:ext cx="263667" cy="263667"/>
          </a:xfrm>
          <a:prstGeom prst="rect">
            <a:avLst/>
          </a:prstGeom>
          <a:ln w="12700">
            <a:miter lim="400000"/>
          </a:ln>
        </p:spPr>
      </p:pic>
      <p:sp>
        <p:nvSpPr>
          <p:cNvPr id="218" name="Title Text"/>
          <p:cNvSpPr txBox="1"/>
          <p:nvPr>
            <p:ph type="title"/>
          </p:nvPr>
        </p:nvSpPr>
        <p:spPr>
          <a:xfrm>
            <a:off x="1676400" y="730250"/>
            <a:ext cx="21031200" cy="2651126"/>
          </a:xfrm>
          <a:prstGeom prst="rect">
            <a:avLst/>
          </a:prstGeom>
        </p:spPr>
        <p:txBody>
          <a:bodyPr/>
          <a:lstStyle>
            <a:lvl1pPr algn="l" defTabSz="1828800">
              <a:lnSpc>
                <a:spcPct val="90000"/>
              </a:lnSpc>
              <a:defRPr sz="8800">
                <a:solidFill>
                  <a:srgbClr val="000000"/>
                </a:solidFill>
                <a:latin typeface="Calibri Light"/>
                <a:ea typeface="Calibri Light"/>
                <a:cs typeface="Calibri Light"/>
                <a:sym typeface="Calibri Light"/>
              </a:defRPr>
            </a:lvl1pPr>
          </a:lstStyle>
          <a:p>
            <a:pPr>
              <a:defRPr>
                <a:effectLst/>
              </a:defRPr>
            </a:pPr>
            <a:r>
              <a:t>Title Text</a:t>
            </a: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25" name="Google Shape;33;g6fdfddd53f_16_6"/>
          <p:cNvSpPr/>
          <p:nvPr/>
        </p:nvSpPr>
        <p:spPr>
          <a:xfrm>
            <a:off x="-6369" y="12551594"/>
            <a:ext cx="24390370" cy="1162835"/>
          </a:xfrm>
          <a:prstGeom prst="rect">
            <a:avLst/>
          </a:prstGeom>
          <a:solidFill>
            <a:srgbClr val="D6DCE5"/>
          </a:solidFill>
          <a:ln w="12700">
            <a:miter lim="400000"/>
          </a:ln>
        </p:spPr>
        <p:txBody>
          <a:bodyPr tIns="91439" bIns="91439" anchor="ctr"/>
          <a:lstStyle/>
          <a:p>
            <a:pPr algn="ctr">
              <a:defRPr sz="4800">
                <a:solidFill>
                  <a:srgbClr val="FFFFFF"/>
                </a:solidFill>
                <a:latin typeface="Open Sans"/>
                <a:ea typeface="Open Sans"/>
                <a:cs typeface="Open Sans"/>
                <a:sym typeface="Open Sans"/>
              </a:defRPr>
            </a:pPr>
          </a:p>
        </p:txBody>
      </p:sp>
      <p:sp>
        <p:nvSpPr>
          <p:cNvPr id="226" name="Slide Number"/>
          <p:cNvSpPr txBox="1"/>
          <p:nvPr>
            <p:ph type="sldNum" sz="quarter" idx="2"/>
          </p:nvPr>
        </p:nvSpPr>
        <p:spPr>
          <a:xfrm>
            <a:off x="24062332" y="12907686"/>
            <a:ext cx="321669" cy="368301"/>
          </a:xfrm>
          <a:prstGeom prst="rect">
            <a:avLst/>
          </a:prstGeom>
        </p:spPr>
        <p:txBody>
          <a:bodyPr lIns="0" tIns="0" rIns="0" bIns="0"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
        <p:nvSpPr>
          <p:cNvPr id="227" name="TextBox 20"/>
          <p:cNvSpPr txBox="1"/>
          <p:nvPr/>
        </p:nvSpPr>
        <p:spPr>
          <a:xfrm>
            <a:off x="373381" y="12814837"/>
            <a:ext cx="8394553" cy="558801"/>
          </a:xfrm>
          <a:prstGeom prst="rect">
            <a:avLst/>
          </a:prstGeom>
          <a:ln w="25400">
            <a:miter lim="400000"/>
          </a:ln>
          <a:extLst>
            <a:ext uri="{C572A759-6A51-4108-AA02-DFA0A04FC94B}">
              <ma14:wrappingTextBoxFlag xmlns:ma14="http://schemas.microsoft.com/office/mac/drawingml/2011/main" val="1"/>
            </a:ext>
          </a:extLst>
        </p:spPr>
        <p:txBody>
          <a:bodyPr wrap="none" lIns="0" tIns="0" rIns="0" bIns="0">
            <a:spAutoFit/>
          </a:bodyPr>
          <a:lstStyle/>
          <a:p>
            <a:pPr>
              <a:defRPr b="1">
                <a:solidFill>
                  <a:srgbClr val="7F7F7F"/>
                </a:solidFill>
              </a:defRPr>
            </a:pPr>
            <a:r>
              <a:t>OME2022 Community Meeting </a:t>
            </a:r>
            <a:r>
              <a:rPr b="0"/>
              <a:t>/</a:t>
            </a:r>
            <a:r>
              <a:t> </a:t>
            </a:r>
            <a:r>
              <a:rPr b="0"/>
              <a:t>2022-11-15</a:t>
            </a:r>
          </a:p>
        </p:txBody>
      </p:sp>
      <p:sp>
        <p:nvSpPr>
          <p:cNvPr id="228" name="Google Shape;40;g6fdfddd53f_16_6"/>
          <p:cNvSpPr txBox="1"/>
          <p:nvPr/>
        </p:nvSpPr>
        <p:spPr>
          <a:xfrm>
            <a:off x="14197175" y="12840447"/>
            <a:ext cx="4901581" cy="368301"/>
          </a:xfrm>
          <a:prstGeom prst="rect">
            <a:avLst/>
          </a:prstGeom>
          <a:ln w="25400">
            <a:miter lim="400000"/>
          </a:ln>
          <a:extLst>
            <a:ext uri="{C572A759-6A51-4108-AA02-DFA0A04FC94B}">
              <ma14:wrappingTextBoxFlag xmlns:ma14="http://schemas.microsoft.com/office/mac/drawingml/2011/main" val="1"/>
            </a:ext>
          </a:extLst>
        </p:spPr>
        <p:txBody>
          <a:bodyPr lIns="0" tIns="0" rIns="0" bIns="0" anchor="ctr">
            <a:spAutoFit/>
          </a:bodyPr>
          <a:lstStyle>
            <a:lvl1pPr>
              <a:defRPr sz="2400">
                <a:solidFill>
                  <a:srgbClr val="7F7F7F"/>
                </a:solidFill>
              </a:defRPr>
            </a:lvl1pPr>
          </a:lstStyle>
          <a:p>
            <a:pPr/>
            <a:r>
              <a:t>Josh Moore /      notjustmoore</a:t>
            </a:r>
          </a:p>
        </p:txBody>
      </p:sp>
      <p:pic>
        <p:nvPicPr>
          <p:cNvPr id="229" name="Google Shape;39;g6fdfddd53f_16_6" descr="Google Shape;39;g6fdfddd53f_16_6"/>
          <p:cNvPicPr>
            <a:picLocks noChangeAspect="1"/>
          </p:cNvPicPr>
          <p:nvPr/>
        </p:nvPicPr>
        <p:blipFill>
          <a:blip r:embed="rId2">
            <a:extLst/>
          </a:blip>
          <a:stretch>
            <a:fillRect/>
          </a:stretch>
        </p:blipFill>
        <p:spPr>
          <a:xfrm>
            <a:off x="15896457" y="12884422"/>
            <a:ext cx="311015" cy="311015"/>
          </a:xfrm>
          <a:prstGeom prst="rect">
            <a:avLst/>
          </a:prstGeom>
          <a:ln w="12700">
            <a:miter lim="400000"/>
          </a:ln>
        </p:spPr>
      </p:pic>
      <p:sp>
        <p:nvSpPr>
          <p:cNvPr id="230" name="Google Shape;40;g6fdfddd53f_16_6"/>
          <p:cNvSpPr txBox="1"/>
          <p:nvPr/>
        </p:nvSpPr>
        <p:spPr>
          <a:xfrm>
            <a:off x="14620175" y="13183993"/>
            <a:ext cx="3162017" cy="3048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lvl1pPr>
              <a:defRPr i="1" sz="2000">
                <a:solidFill>
                  <a:srgbClr val="7F7F7F"/>
                </a:solidFill>
              </a:defRPr>
            </a:lvl1pPr>
          </a:lstStyle>
          <a:p>
            <a:pPr/>
            <a:r>
              <a:t>@joshmoore@fediscience.org</a:t>
            </a:r>
          </a:p>
        </p:txBody>
      </p:sp>
      <p:sp>
        <p:nvSpPr>
          <p:cNvPr id="231" name="Google Shape;40;g6fdfddd53f_16_6"/>
          <p:cNvSpPr txBox="1"/>
          <p:nvPr/>
        </p:nvSpPr>
        <p:spPr>
          <a:xfrm>
            <a:off x="18506664" y="12844209"/>
            <a:ext cx="2197659" cy="6096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p>
            <a:pPr>
              <a:defRPr i="1" sz="2000">
                <a:solidFill>
                  <a:srgbClr val="7F7F7F"/>
                </a:solidFill>
              </a:defRPr>
            </a:pPr>
            <a:r>
              <a:t>Permission to share</a:t>
            </a:r>
          </a:p>
          <a:p>
            <a:pPr>
              <a:defRPr i="1" sz="2000">
                <a:solidFill>
                  <a:srgbClr val="7F7F7F"/>
                </a:solidFill>
              </a:defRPr>
            </a:pPr>
            <a:r>
              <a:t>CC-BY 4.0</a:t>
            </a:r>
          </a:p>
        </p:txBody>
      </p:sp>
      <p:pic>
        <p:nvPicPr>
          <p:cNvPr id="232" name="Picture 6" descr="Picture 6"/>
          <p:cNvPicPr>
            <a:picLocks noChangeAspect="1"/>
          </p:cNvPicPr>
          <p:nvPr/>
        </p:nvPicPr>
        <p:blipFill>
          <a:blip r:embed="rId3">
            <a:extLst/>
          </a:blip>
          <a:stretch>
            <a:fillRect/>
          </a:stretch>
        </p:blipFill>
        <p:spPr>
          <a:xfrm>
            <a:off x="19653947" y="13156880"/>
            <a:ext cx="263667" cy="263667"/>
          </a:xfrm>
          <a:prstGeom prst="rect">
            <a:avLst/>
          </a:prstGeom>
          <a:ln w="12700">
            <a:miter lim="400000"/>
          </a:ln>
        </p:spPr>
      </p:pic>
      <p:pic>
        <p:nvPicPr>
          <p:cNvPr id="233" name="Picture 7" descr="Picture 7"/>
          <p:cNvPicPr>
            <a:picLocks noChangeAspect="1"/>
          </p:cNvPicPr>
          <p:nvPr/>
        </p:nvPicPr>
        <p:blipFill>
          <a:blip r:embed="rId4">
            <a:extLst/>
          </a:blip>
          <a:stretch>
            <a:fillRect/>
          </a:stretch>
        </p:blipFill>
        <p:spPr>
          <a:xfrm>
            <a:off x="19933572" y="13156880"/>
            <a:ext cx="263667" cy="263667"/>
          </a:xfrm>
          <a:prstGeom prst="rect">
            <a:avLst/>
          </a:prstGeom>
          <a:ln w="12700">
            <a:miter lim="400000"/>
          </a:ln>
        </p:spPr>
      </p:pic>
      <p:sp>
        <p:nvSpPr>
          <p:cNvPr id="234" name="Title Text"/>
          <p:cNvSpPr txBox="1"/>
          <p:nvPr>
            <p:ph type="title"/>
          </p:nvPr>
        </p:nvSpPr>
        <p:spPr>
          <a:xfrm>
            <a:off x="1676400" y="730250"/>
            <a:ext cx="21031200" cy="2651126"/>
          </a:xfrm>
          <a:prstGeom prst="rect">
            <a:avLst/>
          </a:prstGeom>
        </p:spPr>
        <p:txBody>
          <a:bodyPr/>
          <a:lstStyle>
            <a:lvl1pPr algn="l" defTabSz="1828800">
              <a:lnSpc>
                <a:spcPct val="90000"/>
              </a:lnSpc>
              <a:defRPr sz="8800">
                <a:solidFill>
                  <a:srgbClr val="000000"/>
                </a:solidFill>
                <a:latin typeface="Calibri Light"/>
                <a:ea typeface="Calibri Light"/>
                <a:cs typeface="Calibri Light"/>
                <a:sym typeface="Calibri Light"/>
              </a:defRPr>
            </a:lvl1pPr>
          </a:lstStyle>
          <a:p>
            <a:pPr>
              <a:defRPr>
                <a:effectLst/>
              </a:defRPr>
            </a:pPr>
            <a:r>
              <a:t>Title Text</a:t>
            </a:r>
          </a:p>
        </p:txBody>
      </p:sp>
      <p:sp>
        <p:nvSpPr>
          <p:cNvPr id="235" name="Body Level One…"/>
          <p:cNvSpPr txBox="1"/>
          <p:nvPr>
            <p:ph type="body" idx="1"/>
          </p:nvPr>
        </p:nvSpPr>
        <p:spPr>
          <a:xfrm>
            <a:off x="1676400" y="3651250"/>
            <a:ext cx="21031200" cy="8702676"/>
          </a:xfrm>
          <a:prstGeom prst="rect">
            <a:avLst/>
          </a:prstGeom>
        </p:spPr>
        <p:txBody>
          <a:bodyPr/>
          <a:lstStyle>
            <a:lvl1pPr marL="457200" indent="-457200" defTabSz="1828800">
              <a:lnSpc>
                <a:spcPct val="90000"/>
              </a:lnSpc>
              <a:spcBef>
                <a:spcPts val="2000"/>
              </a:spcBef>
              <a:buClrTx/>
              <a:buSzPct val="100000"/>
              <a:buFont typeface="Arial"/>
              <a:buChar char="•"/>
              <a:defRPr sz="5600">
                <a:solidFill>
                  <a:srgbClr val="000000"/>
                </a:solidFill>
                <a:latin typeface="+mn-lt"/>
                <a:ea typeface="+mn-ea"/>
                <a:cs typeface="+mn-cs"/>
                <a:sym typeface="Calibri"/>
              </a:defRPr>
            </a:lvl1pPr>
            <a:lvl2pPr marL="990600" indent="-533400" defTabSz="1828800">
              <a:lnSpc>
                <a:spcPct val="90000"/>
              </a:lnSpc>
              <a:spcBef>
                <a:spcPts val="2000"/>
              </a:spcBef>
              <a:buClrTx/>
              <a:buFont typeface="Arial"/>
              <a:defRPr sz="5600">
                <a:solidFill>
                  <a:srgbClr val="000000"/>
                </a:solidFill>
                <a:latin typeface="+mn-lt"/>
                <a:ea typeface="+mn-ea"/>
                <a:cs typeface="+mn-cs"/>
                <a:sym typeface="Calibri"/>
              </a:defRPr>
            </a:lvl2pPr>
            <a:lvl3pPr marL="1554479" indent="-640079" defTabSz="1828800">
              <a:lnSpc>
                <a:spcPct val="90000"/>
              </a:lnSpc>
              <a:spcBef>
                <a:spcPts val="2000"/>
              </a:spcBef>
              <a:buClrTx/>
              <a:buFont typeface="Arial"/>
              <a:defRPr sz="5600">
                <a:solidFill>
                  <a:srgbClr val="000000"/>
                </a:solidFill>
                <a:latin typeface="+mn-lt"/>
                <a:ea typeface="+mn-ea"/>
                <a:cs typeface="+mn-cs"/>
                <a:sym typeface="Calibri"/>
              </a:defRPr>
            </a:lvl3pPr>
            <a:lvl4pPr marL="2082800" indent="-711200" defTabSz="1828800">
              <a:lnSpc>
                <a:spcPct val="90000"/>
              </a:lnSpc>
              <a:spcBef>
                <a:spcPts val="2000"/>
              </a:spcBef>
              <a:buClrTx/>
              <a:buFont typeface="Arial"/>
              <a:buChar char="•"/>
              <a:defRPr sz="5600">
                <a:solidFill>
                  <a:srgbClr val="000000"/>
                </a:solidFill>
                <a:latin typeface="+mn-lt"/>
                <a:ea typeface="+mn-ea"/>
                <a:cs typeface="+mn-cs"/>
                <a:sym typeface="Calibri"/>
              </a:defRPr>
            </a:lvl4pPr>
            <a:lvl5pPr marL="2540000" indent="-711200" defTabSz="1828800">
              <a:lnSpc>
                <a:spcPct val="90000"/>
              </a:lnSpc>
              <a:spcBef>
                <a:spcPts val="2000"/>
              </a:spcBef>
              <a:buClrTx/>
              <a:buFont typeface="Arial"/>
              <a:buChar char="•"/>
              <a:defRPr sz="5600">
                <a:solidFill>
                  <a:srgbClr val="000000"/>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sp>
        <p:nvSpPr>
          <p:cNvPr id="242" name="Google Shape;33;g6fdfddd53f_16_6"/>
          <p:cNvSpPr/>
          <p:nvPr/>
        </p:nvSpPr>
        <p:spPr>
          <a:xfrm>
            <a:off x="-6369" y="12551594"/>
            <a:ext cx="24390370" cy="1162835"/>
          </a:xfrm>
          <a:prstGeom prst="rect">
            <a:avLst/>
          </a:prstGeom>
          <a:solidFill>
            <a:srgbClr val="D6DCE5"/>
          </a:solidFill>
          <a:ln w="12700">
            <a:miter lim="400000"/>
          </a:ln>
        </p:spPr>
        <p:txBody>
          <a:bodyPr tIns="91439" bIns="91439" anchor="ctr"/>
          <a:lstStyle/>
          <a:p>
            <a:pPr algn="ctr">
              <a:defRPr sz="4800">
                <a:solidFill>
                  <a:srgbClr val="FFFFFF"/>
                </a:solidFill>
                <a:latin typeface="Open Sans"/>
                <a:ea typeface="Open Sans"/>
                <a:cs typeface="Open Sans"/>
                <a:sym typeface="Open Sans"/>
              </a:defRPr>
            </a:pPr>
          </a:p>
        </p:txBody>
      </p:sp>
      <p:sp>
        <p:nvSpPr>
          <p:cNvPr id="243" name="Slide Number"/>
          <p:cNvSpPr txBox="1"/>
          <p:nvPr>
            <p:ph type="sldNum" sz="quarter" idx="2"/>
          </p:nvPr>
        </p:nvSpPr>
        <p:spPr>
          <a:xfrm>
            <a:off x="24062332" y="12907686"/>
            <a:ext cx="321669" cy="368301"/>
          </a:xfrm>
          <a:prstGeom prst="rect">
            <a:avLst/>
          </a:prstGeom>
        </p:spPr>
        <p:txBody>
          <a:bodyPr lIns="0" tIns="0" rIns="0" bIns="0"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
        <p:nvSpPr>
          <p:cNvPr id="244" name="TextBox 20"/>
          <p:cNvSpPr txBox="1"/>
          <p:nvPr/>
        </p:nvSpPr>
        <p:spPr>
          <a:xfrm>
            <a:off x="373381" y="12814837"/>
            <a:ext cx="8394553" cy="558801"/>
          </a:xfrm>
          <a:prstGeom prst="rect">
            <a:avLst/>
          </a:prstGeom>
          <a:ln w="25400">
            <a:miter lim="400000"/>
          </a:ln>
          <a:extLst>
            <a:ext uri="{C572A759-6A51-4108-AA02-DFA0A04FC94B}">
              <ma14:wrappingTextBoxFlag xmlns:ma14="http://schemas.microsoft.com/office/mac/drawingml/2011/main" val="1"/>
            </a:ext>
          </a:extLst>
        </p:spPr>
        <p:txBody>
          <a:bodyPr wrap="none" lIns="0" tIns="0" rIns="0" bIns="0">
            <a:spAutoFit/>
          </a:bodyPr>
          <a:lstStyle/>
          <a:p>
            <a:pPr>
              <a:defRPr b="1">
                <a:solidFill>
                  <a:srgbClr val="7F7F7F"/>
                </a:solidFill>
              </a:defRPr>
            </a:pPr>
            <a:r>
              <a:t>OME2022 Community Meeting </a:t>
            </a:r>
            <a:r>
              <a:rPr b="0"/>
              <a:t>/</a:t>
            </a:r>
            <a:r>
              <a:t> </a:t>
            </a:r>
            <a:r>
              <a:rPr b="0"/>
              <a:t>2022-11-15</a:t>
            </a:r>
          </a:p>
        </p:txBody>
      </p:sp>
      <p:sp>
        <p:nvSpPr>
          <p:cNvPr id="245" name="Google Shape;40;g6fdfddd53f_16_6"/>
          <p:cNvSpPr txBox="1"/>
          <p:nvPr/>
        </p:nvSpPr>
        <p:spPr>
          <a:xfrm>
            <a:off x="14197175" y="12840447"/>
            <a:ext cx="4901581" cy="368301"/>
          </a:xfrm>
          <a:prstGeom prst="rect">
            <a:avLst/>
          </a:prstGeom>
          <a:ln w="25400">
            <a:miter lim="400000"/>
          </a:ln>
          <a:extLst>
            <a:ext uri="{C572A759-6A51-4108-AA02-DFA0A04FC94B}">
              <ma14:wrappingTextBoxFlag xmlns:ma14="http://schemas.microsoft.com/office/mac/drawingml/2011/main" val="1"/>
            </a:ext>
          </a:extLst>
        </p:spPr>
        <p:txBody>
          <a:bodyPr lIns="0" tIns="0" rIns="0" bIns="0" anchor="ctr">
            <a:spAutoFit/>
          </a:bodyPr>
          <a:lstStyle>
            <a:lvl1pPr>
              <a:defRPr sz="2400">
                <a:solidFill>
                  <a:srgbClr val="7F7F7F"/>
                </a:solidFill>
              </a:defRPr>
            </a:lvl1pPr>
          </a:lstStyle>
          <a:p>
            <a:pPr/>
            <a:r>
              <a:t>Josh Moore /      notjustmoore</a:t>
            </a:r>
          </a:p>
        </p:txBody>
      </p:sp>
      <p:pic>
        <p:nvPicPr>
          <p:cNvPr id="246" name="Google Shape;39;g6fdfddd53f_16_6" descr="Google Shape;39;g6fdfddd53f_16_6"/>
          <p:cNvPicPr>
            <a:picLocks noChangeAspect="1"/>
          </p:cNvPicPr>
          <p:nvPr/>
        </p:nvPicPr>
        <p:blipFill>
          <a:blip r:embed="rId2">
            <a:extLst/>
          </a:blip>
          <a:stretch>
            <a:fillRect/>
          </a:stretch>
        </p:blipFill>
        <p:spPr>
          <a:xfrm>
            <a:off x="15896457" y="12884422"/>
            <a:ext cx="311015" cy="311015"/>
          </a:xfrm>
          <a:prstGeom prst="rect">
            <a:avLst/>
          </a:prstGeom>
          <a:ln w="12700">
            <a:miter lim="400000"/>
          </a:ln>
        </p:spPr>
      </p:pic>
      <p:sp>
        <p:nvSpPr>
          <p:cNvPr id="247" name="Google Shape;40;g6fdfddd53f_16_6"/>
          <p:cNvSpPr txBox="1"/>
          <p:nvPr/>
        </p:nvSpPr>
        <p:spPr>
          <a:xfrm>
            <a:off x="14620175" y="13183993"/>
            <a:ext cx="3162017" cy="3048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lvl1pPr>
              <a:defRPr i="1" sz="2000">
                <a:solidFill>
                  <a:srgbClr val="7F7F7F"/>
                </a:solidFill>
              </a:defRPr>
            </a:lvl1pPr>
          </a:lstStyle>
          <a:p>
            <a:pPr/>
            <a:r>
              <a:t>@joshmoore@fediscience.org</a:t>
            </a:r>
          </a:p>
        </p:txBody>
      </p:sp>
      <p:sp>
        <p:nvSpPr>
          <p:cNvPr id="248" name="Google Shape;40;g6fdfddd53f_16_6"/>
          <p:cNvSpPr txBox="1"/>
          <p:nvPr/>
        </p:nvSpPr>
        <p:spPr>
          <a:xfrm>
            <a:off x="18506664" y="12844209"/>
            <a:ext cx="2197659" cy="609601"/>
          </a:xfrm>
          <a:prstGeom prst="rect">
            <a:avLst/>
          </a:prstGeom>
          <a:ln w="25400">
            <a:miter lim="400000"/>
          </a:ln>
          <a:extLst>
            <a:ext uri="{C572A759-6A51-4108-AA02-DFA0A04FC94B}">
              <ma14:wrappingTextBoxFlag xmlns:ma14="http://schemas.microsoft.com/office/mac/drawingml/2011/main" val="1"/>
            </a:ext>
          </a:extLst>
        </p:spPr>
        <p:txBody>
          <a:bodyPr lIns="0" tIns="0" rIns="0" bIns="0">
            <a:spAutoFit/>
          </a:bodyPr>
          <a:lstStyle/>
          <a:p>
            <a:pPr>
              <a:defRPr i="1" sz="2000">
                <a:solidFill>
                  <a:srgbClr val="7F7F7F"/>
                </a:solidFill>
              </a:defRPr>
            </a:pPr>
            <a:r>
              <a:t>Permission to share</a:t>
            </a:r>
          </a:p>
          <a:p>
            <a:pPr>
              <a:defRPr i="1" sz="2000">
                <a:solidFill>
                  <a:srgbClr val="7F7F7F"/>
                </a:solidFill>
              </a:defRPr>
            </a:pPr>
            <a:r>
              <a:t>CC-BY 4.0</a:t>
            </a:r>
          </a:p>
        </p:txBody>
      </p:sp>
      <p:pic>
        <p:nvPicPr>
          <p:cNvPr id="249" name="Picture 6" descr="Picture 6"/>
          <p:cNvPicPr>
            <a:picLocks noChangeAspect="1"/>
          </p:cNvPicPr>
          <p:nvPr/>
        </p:nvPicPr>
        <p:blipFill>
          <a:blip r:embed="rId3">
            <a:extLst/>
          </a:blip>
          <a:stretch>
            <a:fillRect/>
          </a:stretch>
        </p:blipFill>
        <p:spPr>
          <a:xfrm>
            <a:off x="19653947" y="13156880"/>
            <a:ext cx="263667" cy="263667"/>
          </a:xfrm>
          <a:prstGeom prst="rect">
            <a:avLst/>
          </a:prstGeom>
          <a:ln w="12700">
            <a:miter lim="400000"/>
          </a:ln>
        </p:spPr>
      </p:pic>
      <p:pic>
        <p:nvPicPr>
          <p:cNvPr id="250" name="Picture 7" descr="Picture 7"/>
          <p:cNvPicPr>
            <a:picLocks noChangeAspect="1"/>
          </p:cNvPicPr>
          <p:nvPr/>
        </p:nvPicPr>
        <p:blipFill>
          <a:blip r:embed="rId4">
            <a:extLst/>
          </a:blip>
          <a:stretch>
            <a:fillRect/>
          </a:stretch>
        </p:blipFill>
        <p:spPr>
          <a:xfrm>
            <a:off x="19933572" y="13156880"/>
            <a:ext cx="263667" cy="263667"/>
          </a:xfrm>
          <a:prstGeom prst="rect">
            <a:avLst/>
          </a:prstGeom>
          <a:ln w="12700">
            <a:miter lim="400000"/>
          </a:ln>
        </p:spPr>
      </p:pic>
      <p:sp>
        <p:nvSpPr>
          <p:cNvPr id="251" name="Title Text"/>
          <p:cNvSpPr txBox="1"/>
          <p:nvPr>
            <p:ph type="title"/>
          </p:nvPr>
        </p:nvSpPr>
        <p:spPr>
          <a:xfrm>
            <a:off x="3048000" y="2244725"/>
            <a:ext cx="18288000" cy="4775201"/>
          </a:xfrm>
          <a:prstGeom prst="rect">
            <a:avLst/>
          </a:prstGeom>
        </p:spPr>
        <p:txBody>
          <a:bodyPr anchor="b"/>
          <a:lstStyle>
            <a:lvl1pPr defTabSz="1828800">
              <a:lnSpc>
                <a:spcPct val="90000"/>
              </a:lnSpc>
              <a:defRPr sz="12000">
                <a:solidFill>
                  <a:srgbClr val="000000"/>
                </a:solidFill>
                <a:latin typeface="Calibri Light"/>
                <a:ea typeface="Calibri Light"/>
                <a:cs typeface="Calibri Light"/>
                <a:sym typeface="Calibri Light"/>
              </a:defRPr>
            </a:lvl1pPr>
          </a:lstStyle>
          <a:p>
            <a:pPr>
              <a:defRPr>
                <a:effectLst/>
              </a:defRPr>
            </a:pPr>
            <a:r>
              <a:t>Title Text</a:t>
            </a:r>
          </a:p>
        </p:txBody>
      </p:sp>
      <p:sp>
        <p:nvSpPr>
          <p:cNvPr id="252" name="Body Level One…"/>
          <p:cNvSpPr txBox="1"/>
          <p:nvPr>
            <p:ph type="body" sz="quarter" idx="1"/>
          </p:nvPr>
        </p:nvSpPr>
        <p:spPr>
          <a:xfrm>
            <a:off x="3048000" y="7204075"/>
            <a:ext cx="18288000" cy="3311525"/>
          </a:xfrm>
          <a:prstGeom prst="rect">
            <a:avLst/>
          </a:prstGeom>
        </p:spPr>
        <p:txBody>
          <a:bodyPr/>
          <a:lstStyle>
            <a:lvl1pPr marL="0" indent="0" algn="ctr" defTabSz="1828800">
              <a:lnSpc>
                <a:spcPct val="90000"/>
              </a:lnSpc>
              <a:spcBef>
                <a:spcPts val="2000"/>
              </a:spcBef>
              <a:buClrTx/>
              <a:buSzTx/>
              <a:buFontTx/>
              <a:buNone/>
              <a:defRPr>
                <a:solidFill>
                  <a:srgbClr val="000000"/>
                </a:solidFill>
                <a:latin typeface="+mn-lt"/>
                <a:ea typeface="+mn-ea"/>
                <a:cs typeface="+mn-cs"/>
                <a:sym typeface="Calibri"/>
              </a:defRPr>
            </a:lvl1pPr>
            <a:lvl2pPr marL="0" indent="457200" algn="ctr" defTabSz="1828800">
              <a:lnSpc>
                <a:spcPct val="90000"/>
              </a:lnSpc>
              <a:spcBef>
                <a:spcPts val="2000"/>
              </a:spcBef>
              <a:buClrTx/>
              <a:buSzTx/>
              <a:buFontTx/>
              <a:buNone/>
              <a:defRPr>
                <a:solidFill>
                  <a:srgbClr val="000000"/>
                </a:solidFill>
                <a:latin typeface="+mn-lt"/>
                <a:ea typeface="+mn-ea"/>
                <a:cs typeface="+mn-cs"/>
                <a:sym typeface="Calibri"/>
              </a:defRPr>
            </a:lvl2pPr>
            <a:lvl3pPr marL="0" indent="914400" algn="ctr" defTabSz="1828800">
              <a:lnSpc>
                <a:spcPct val="90000"/>
              </a:lnSpc>
              <a:spcBef>
                <a:spcPts val="2000"/>
              </a:spcBef>
              <a:buClrTx/>
              <a:buSzTx/>
              <a:buFontTx/>
              <a:buNone/>
              <a:defRPr>
                <a:solidFill>
                  <a:srgbClr val="000000"/>
                </a:solidFill>
                <a:latin typeface="+mn-lt"/>
                <a:ea typeface="+mn-ea"/>
                <a:cs typeface="+mn-cs"/>
                <a:sym typeface="Calibri"/>
              </a:defRPr>
            </a:lvl3pPr>
            <a:lvl4pPr marL="0" indent="1371600" algn="ctr" defTabSz="1828800">
              <a:lnSpc>
                <a:spcPct val="90000"/>
              </a:lnSpc>
              <a:spcBef>
                <a:spcPts val="2000"/>
              </a:spcBef>
              <a:buClrTx/>
              <a:buSzTx/>
              <a:buFontTx/>
              <a:buNone/>
              <a:defRPr>
                <a:solidFill>
                  <a:srgbClr val="000000"/>
                </a:solidFill>
                <a:latin typeface="+mn-lt"/>
                <a:ea typeface="+mn-ea"/>
                <a:cs typeface="+mn-cs"/>
                <a:sym typeface="Calibri"/>
              </a:defRPr>
            </a:lvl4pPr>
            <a:lvl5pPr marL="0" indent="1828800" algn="ctr" defTabSz="1828800">
              <a:lnSpc>
                <a:spcPct val="90000"/>
              </a:lnSpc>
              <a:spcBef>
                <a:spcPts val="2000"/>
              </a:spcBef>
              <a:buClrTx/>
              <a:buSzTx/>
              <a:buFontTx/>
              <a:buNone/>
              <a:defRPr>
                <a:solidFill>
                  <a:srgbClr val="000000"/>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BJECT">
    <p:spTree>
      <p:nvGrpSpPr>
        <p:cNvPr id="1" name=""/>
        <p:cNvGrpSpPr/>
        <p:nvPr/>
      </p:nvGrpSpPr>
      <p:grpSpPr>
        <a:xfrm>
          <a:off x="0" y="0"/>
          <a:ext cx="0" cy="0"/>
          <a:chOff x="0" y="0"/>
          <a:chExt cx="0" cy="0"/>
        </a:xfrm>
      </p:grpSpPr>
      <p:sp>
        <p:nvSpPr>
          <p:cNvPr id="259" name="Title Text"/>
          <p:cNvSpPr txBox="1"/>
          <p:nvPr>
            <p:ph type="title"/>
          </p:nvPr>
        </p:nvSpPr>
        <p:spPr>
          <a:xfrm>
            <a:off x="0" y="87700"/>
            <a:ext cx="24384000" cy="1274376"/>
          </a:xfrm>
          <a:prstGeom prst="rect">
            <a:avLst/>
          </a:prstGeom>
        </p:spPr>
        <p:txBody>
          <a:bodyPr lIns="91399" tIns="91399" rIns="91399" bIns="91399"/>
          <a:lstStyle>
            <a:lvl1pPr defTabSz="1828800">
              <a:lnSpc>
                <a:spcPct val="90000"/>
              </a:lnSpc>
              <a:defRPr sz="8000">
                <a:solidFill>
                  <a:srgbClr val="000000"/>
                </a:solidFill>
                <a:latin typeface="+mn-lt"/>
                <a:ea typeface="+mn-ea"/>
                <a:cs typeface="+mn-cs"/>
                <a:sym typeface="Calibri"/>
              </a:defRPr>
            </a:lvl1pPr>
          </a:lstStyle>
          <a:p>
            <a:pPr>
              <a:defRPr>
                <a:effectLst/>
              </a:defRPr>
            </a:pPr>
            <a:r>
              <a:t>Title Text</a:t>
            </a:r>
          </a:p>
        </p:txBody>
      </p:sp>
      <p:sp>
        <p:nvSpPr>
          <p:cNvPr id="260" name="Body Level One…"/>
          <p:cNvSpPr txBox="1"/>
          <p:nvPr>
            <p:ph type="body" idx="1"/>
          </p:nvPr>
        </p:nvSpPr>
        <p:spPr>
          <a:xfrm>
            <a:off x="1676400" y="3651250"/>
            <a:ext cx="21031200" cy="8702676"/>
          </a:xfrm>
          <a:prstGeom prst="rect">
            <a:avLst/>
          </a:prstGeom>
        </p:spPr>
        <p:txBody>
          <a:bodyPr lIns="91399" tIns="91399" rIns="91399" bIns="91399"/>
          <a:lstStyle>
            <a:lvl1pPr marL="800100" defTabSz="1828800">
              <a:lnSpc>
                <a:spcPct val="90000"/>
              </a:lnSpc>
              <a:spcBef>
                <a:spcPts val="2000"/>
              </a:spcBef>
              <a:buClr>
                <a:srgbClr val="000000"/>
              </a:buClr>
              <a:buSzPts val="5600"/>
              <a:buFont typeface="Arial"/>
              <a:buChar char="•"/>
              <a:defRPr sz="5600">
                <a:solidFill>
                  <a:srgbClr val="000000"/>
                </a:solidFill>
                <a:latin typeface="+mn-lt"/>
                <a:ea typeface="+mn-ea"/>
                <a:cs typeface="+mn-cs"/>
                <a:sym typeface="Calibri"/>
              </a:defRPr>
            </a:lvl1pPr>
            <a:lvl2pPr marL="1371600" indent="-800100" defTabSz="1828800">
              <a:lnSpc>
                <a:spcPct val="90000"/>
              </a:lnSpc>
              <a:spcBef>
                <a:spcPts val="2000"/>
              </a:spcBef>
              <a:buClr>
                <a:srgbClr val="000000"/>
              </a:buClr>
              <a:buSzPts val="5600"/>
              <a:buFont typeface="Arial"/>
              <a:defRPr sz="5600">
                <a:solidFill>
                  <a:srgbClr val="000000"/>
                </a:solidFill>
                <a:latin typeface="+mn-lt"/>
                <a:ea typeface="+mn-ea"/>
                <a:cs typeface="+mn-cs"/>
                <a:sym typeface="Calibri"/>
              </a:defRPr>
            </a:lvl2pPr>
            <a:lvl3pPr marL="1988820" indent="-960120" defTabSz="1828800">
              <a:lnSpc>
                <a:spcPct val="90000"/>
              </a:lnSpc>
              <a:spcBef>
                <a:spcPts val="2000"/>
              </a:spcBef>
              <a:buClr>
                <a:srgbClr val="000000"/>
              </a:buClr>
              <a:buSzPts val="5600"/>
              <a:buFont typeface="Arial"/>
              <a:defRPr sz="5600">
                <a:solidFill>
                  <a:srgbClr val="000000"/>
                </a:solidFill>
                <a:latin typeface="+mn-lt"/>
                <a:ea typeface="+mn-ea"/>
                <a:cs typeface="+mn-cs"/>
                <a:sym typeface="Calibri"/>
              </a:defRPr>
            </a:lvl3pPr>
            <a:lvl4pPr marL="2552700" indent="-1066800" defTabSz="1828800">
              <a:lnSpc>
                <a:spcPct val="90000"/>
              </a:lnSpc>
              <a:spcBef>
                <a:spcPts val="2000"/>
              </a:spcBef>
              <a:buClr>
                <a:srgbClr val="000000"/>
              </a:buClr>
              <a:buSzPts val="5600"/>
              <a:buFont typeface="Arial"/>
              <a:buChar char="•"/>
              <a:defRPr sz="5600">
                <a:solidFill>
                  <a:srgbClr val="000000"/>
                </a:solidFill>
                <a:latin typeface="+mn-lt"/>
                <a:ea typeface="+mn-ea"/>
                <a:cs typeface="+mn-cs"/>
                <a:sym typeface="Calibri"/>
              </a:defRPr>
            </a:lvl4pPr>
            <a:lvl5pPr marL="3009900" indent="-1066800" defTabSz="1828800">
              <a:lnSpc>
                <a:spcPct val="90000"/>
              </a:lnSpc>
              <a:spcBef>
                <a:spcPts val="2000"/>
              </a:spcBef>
              <a:buClr>
                <a:srgbClr val="000000"/>
              </a:buClr>
              <a:buSzPts val="5600"/>
              <a:buFont typeface="Arial"/>
              <a:buChar char="•"/>
              <a:defRPr sz="5600">
                <a:solidFill>
                  <a:srgbClr val="000000"/>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61" name="Slide Number"/>
          <p:cNvSpPr txBox="1"/>
          <p:nvPr>
            <p:ph type="sldNum" sz="quarter" idx="2"/>
          </p:nvPr>
        </p:nvSpPr>
        <p:spPr>
          <a:xfrm>
            <a:off x="22203132" y="12802274"/>
            <a:ext cx="504468" cy="551101"/>
          </a:xfrm>
          <a:prstGeom prst="rect">
            <a:avLst/>
          </a:prstGeom>
        </p:spPr>
        <p:txBody>
          <a:bodyPr lIns="91399" tIns="91399" rIns="91399" bIns="91399" anchor="ctr"/>
          <a:lstStyle>
            <a:lvl1pPr defTabSz="1828800">
              <a:defRPr sz="2400">
                <a:solidFill>
                  <a:srgbClr val="888888"/>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creenshot">
    <p:spTree>
      <p:nvGrpSpPr>
        <p:cNvPr id="1" name=""/>
        <p:cNvGrpSpPr/>
        <p:nvPr/>
      </p:nvGrpSpPr>
      <p:grpSpPr>
        <a:xfrm>
          <a:off x="0" y="0"/>
          <a:ext cx="0" cy="0"/>
          <a:chOff x="0" y="0"/>
          <a:chExt cx="0" cy="0"/>
        </a:xfrm>
      </p:grpSpPr>
      <p:pic>
        <p:nvPicPr>
          <p:cNvPr id="268"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269" name="Slide Number"/>
          <p:cNvSpPr txBox="1"/>
          <p:nvPr>
            <p:ph type="sldNum" sz="quarter" idx="2"/>
          </p:nvPr>
        </p:nvSpPr>
        <p:spPr>
          <a:prstGeom prst="rect">
            <a:avLst/>
          </a:prstGeom>
        </p:spPr>
        <p:txBody>
          <a:bodyPr/>
          <a:lstStyle/>
          <a:p>
            <a:pPr/>
            <a:fld id="{86CB4B4D-7CA3-9044-876B-883B54F8677D}" type="slidenum"/>
          </a:p>
        </p:txBody>
      </p:sp>
      <p:sp>
        <p:nvSpPr>
          <p:cNvPr id="270" name="Click to edit Slide Title – ideal for screenshots"/>
          <p:cNvSpPr txBox="1"/>
          <p:nvPr>
            <p:ph type="title" hasCustomPrompt="1"/>
          </p:nvPr>
        </p:nvSpPr>
        <p:spPr>
          <a:xfrm>
            <a:off x="0" y="0"/>
            <a:ext cx="24621067" cy="1762125"/>
          </a:xfrm>
          <a:prstGeom prst="rect">
            <a:avLst/>
          </a:prstGeom>
        </p:spPr>
        <p:txBody>
          <a:bodyPr/>
          <a:lstStyle>
            <a:lvl1pPr>
              <a:defRPr>
                <a:solidFill>
                  <a:srgbClr val="133476"/>
                </a:solidFill>
              </a:defRPr>
            </a:lvl1pPr>
          </a:lstStyle>
          <a:p>
            <a:pPr/>
            <a:r>
              <a:t>Click to edit Slide Title – ideal for screenshots</a:t>
            </a:r>
          </a:p>
        </p:txBody>
      </p:sp>
      <p:sp>
        <p:nvSpPr>
          <p:cNvPr id="271" name="Body Level One…"/>
          <p:cNvSpPr txBox="1"/>
          <p:nvPr>
            <p:ph type="body" sz="quarter" idx="1" hasCustomPrompt="1"/>
          </p:nvPr>
        </p:nvSpPr>
        <p:spPr>
          <a:xfrm>
            <a:off x="2" y="12874624"/>
            <a:ext cx="21663247" cy="850901"/>
          </a:xfrm>
          <a:prstGeom prst="rect">
            <a:avLst/>
          </a:prstGeom>
        </p:spPr>
        <p:txBody>
          <a:bodyPr/>
          <a:lstStyle>
            <a:lvl1pPr marL="0" indent="0">
              <a:spcBef>
                <a:spcPts val="700"/>
              </a:spcBef>
              <a:buClrTx/>
              <a:buSzTx/>
              <a:buFontTx/>
              <a:buNone/>
              <a:defRPr sz="3200">
                <a:latin typeface="Open Sans Semibold"/>
                <a:ea typeface="Open Sans Semibold"/>
                <a:cs typeface="Open Sans Semibold"/>
                <a:sym typeface="Open Sans Semibold"/>
              </a:defRPr>
            </a:lvl1pPr>
            <a:lvl2pPr marL="914400" indent="-457200">
              <a:spcBef>
                <a:spcPts val="700"/>
              </a:spcBef>
              <a:buClrTx/>
              <a:buFontTx/>
              <a:defRPr sz="3200">
                <a:latin typeface="Open Sans Semibold"/>
                <a:ea typeface="Open Sans Semibold"/>
                <a:cs typeface="Open Sans Semibold"/>
                <a:sym typeface="Open Sans Semibold"/>
              </a:defRPr>
            </a:lvl2pPr>
            <a:lvl3pPr marL="1280160" indent="-365760">
              <a:spcBef>
                <a:spcPts val="700"/>
              </a:spcBef>
              <a:buClrTx/>
              <a:buFontTx/>
              <a:defRPr sz="3200">
                <a:latin typeface="Open Sans Semibold"/>
                <a:ea typeface="Open Sans Semibold"/>
                <a:cs typeface="Open Sans Semibold"/>
                <a:sym typeface="Open Sans Semibold"/>
              </a:defRPr>
            </a:lvl3pPr>
            <a:lvl4pPr marL="1737360" indent="-365760">
              <a:spcBef>
                <a:spcPts val="700"/>
              </a:spcBef>
              <a:buClrTx/>
              <a:buFontTx/>
              <a:defRPr sz="3200">
                <a:latin typeface="Open Sans Semibold"/>
                <a:ea typeface="Open Sans Semibold"/>
                <a:cs typeface="Open Sans Semibold"/>
                <a:sym typeface="Open Sans Semibold"/>
              </a:defRPr>
            </a:lvl4pPr>
            <a:lvl5pPr marL="2133600" indent="-304800">
              <a:spcBef>
                <a:spcPts val="700"/>
              </a:spcBef>
              <a:buClrTx/>
              <a:buFontTx/>
              <a:defRPr sz="3200">
                <a:latin typeface="Open Sans Semibold"/>
                <a:ea typeface="Open Sans Semibold"/>
                <a:cs typeface="Open Sans Semibold"/>
                <a:sym typeface="Open Sans Semibold"/>
              </a:defRPr>
            </a:lvl5pPr>
          </a:lstStyle>
          <a:p>
            <a:pPr/>
            <a:r>
              <a:t>Click to edit Footer text for screenshot</a:t>
            </a:r>
          </a:p>
          <a:p>
            <a:pPr lvl="1"/>
            <a:r>
              <a:t/>
            </a:r>
          </a:p>
          <a:p>
            <a:pPr lvl="2"/>
            <a:r>
              <a:t/>
            </a:r>
          </a:p>
          <a:p>
            <a:pPr lvl="3"/>
            <a:r>
              <a:t/>
            </a:r>
          </a:p>
          <a:p>
            <a:pPr lvl="4"/>
            <a:r>
              <a:t/>
            </a: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creenshot">
    <p:spTree>
      <p:nvGrpSpPr>
        <p:cNvPr id="1" name=""/>
        <p:cNvGrpSpPr/>
        <p:nvPr/>
      </p:nvGrpSpPr>
      <p:grpSpPr>
        <a:xfrm>
          <a:off x="0" y="0"/>
          <a:ext cx="0" cy="0"/>
          <a:chOff x="0" y="0"/>
          <a:chExt cx="0" cy="0"/>
        </a:xfrm>
      </p:grpSpPr>
      <p:pic>
        <p:nvPicPr>
          <p:cNvPr id="278" name="Picture 9" descr="Picture 9"/>
          <p:cNvPicPr>
            <a:picLocks noChangeAspect="1"/>
          </p:cNvPicPr>
          <p:nvPr/>
        </p:nvPicPr>
        <p:blipFill>
          <a:blip r:embed="rId2">
            <a:extLst/>
          </a:blip>
          <a:stretch>
            <a:fillRect/>
          </a:stretch>
        </p:blipFill>
        <p:spPr>
          <a:xfrm>
            <a:off x="23465367" y="13001625"/>
            <a:ext cx="660401" cy="457201"/>
          </a:xfrm>
          <a:prstGeom prst="rect">
            <a:avLst/>
          </a:prstGeom>
          <a:ln w="12700">
            <a:miter lim="400000"/>
          </a:ln>
        </p:spPr>
      </p:pic>
      <p:sp>
        <p:nvSpPr>
          <p:cNvPr id="279" name="Title Text"/>
          <p:cNvSpPr txBox="1"/>
          <p:nvPr>
            <p:ph type="title"/>
          </p:nvPr>
        </p:nvSpPr>
        <p:spPr>
          <a:xfrm>
            <a:off x="0" y="0"/>
            <a:ext cx="24621067" cy="1762125"/>
          </a:xfrm>
          <a:prstGeom prst="rect">
            <a:avLst/>
          </a:prstGeom>
        </p:spPr>
        <p:txBody>
          <a:bodyPr/>
          <a:lstStyle>
            <a:lvl1pPr>
              <a:defRPr>
                <a:solidFill>
                  <a:srgbClr val="133476"/>
                </a:solidFill>
              </a:defRPr>
            </a:lvl1pPr>
          </a:lstStyle>
          <a:p>
            <a:pPr/>
            <a:r>
              <a:t>Title Text</a:t>
            </a:r>
          </a:p>
        </p:txBody>
      </p:sp>
      <p:sp>
        <p:nvSpPr>
          <p:cNvPr id="280" name="Body Level One…"/>
          <p:cNvSpPr txBox="1"/>
          <p:nvPr>
            <p:ph type="body" sz="quarter" idx="1"/>
          </p:nvPr>
        </p:nvSpPr>
        <p:spPr>
          <a:xfrm>
            <a:off x="2" y="12874624"/>
            <a:ext cx="21663247" cy="850901"/>
          </a:xfrm>
          <a:prstGeom prst="rect">
            <a:avLst/>
          </a:prstGeom>
        </p:spPr>
        <p:txBody>
          <a:bodyPr/>
          <a:lstStyle>
            <a:lvl1pPr marL="0" indent="0">
              <a:spcBef>
                <a:spcPts val="700"/>
              </a:spcBef>
              <a:buClrTx/>
              <a:buSzTx/>
              <a:buFontTx/>
              <a:buNone/>
              <a:defRPr sz="3200">
                <a:latin typeface="Open Sans Semibold"/>
                <a:ea typeface="Open Sans Semibold"/>
                <a:cs typeface="Open Sans Semibold"/>
                <a:sym typeface="Open Sans Semibold"/>
              </a:defRPr>
            </a:lvl1pPr>
            <a:lvl2pPr marL="914400" indent="-457200">
              <a:spcBef>
                <a:spcPts val="700"/>
              </a:spcBef>
              <a:buClrTx/>
              <a:buFontTx/>
              <a:defRPr sz="3200">
                <a:latin typeface="Open Sans Semibold"/>
                <a:ea typeface="Open Sans Semibold"/>
                <a:cs typeface="Open Sans Semibold"/>
                <a:sym typeface="Open Sans Semibold"/>
              </a:defRPr>
            </a:lvl2pPr>
            <a:lvl3pPr marL="1280160" indent="-365760">
              <a:spcBef>
                <a:spcPts val="700"/>
              </a:spcBef>
              <a:buClrTx/>
              <a:buFontTx/>
              <a:defRPr sz="3200">
                <a:latin typeface="Open Sans Semibold"/>
                <a:ea typeface="Open Sans Semibold"/>
                <a:cs typeface="Open Sans Semibold"/>
                <a:sym typeface="Open Sans Semibold"/>
              </a:defRPr>
            </a:lvl3pPr>
            <a:lvl4pPr marL="1737360" indent="-365760">
              <a:spcBef>
                <a:spcPts val="700"/>
              </a:spcBef>
              <a:buClrTx/>
              <a:buFontTx/>
              <a:defRPr sz="3200">
                <a:latin typeface="Open Sans Semibold"/>
                <a:ea typeface="Open Sans Semibold"/>
                <a:cs typeface="Open Sans Semibold"/>
                <a:sym typeface="Open Sans Semibold"/>
              </a:defRPr>
            </a:lvl4pPr>
            <a:lvl5pPr marL="2133600" indent="-304800">
              <a:spcBef>
                <a:spcPts val="700"/>
              </a:spcBef>
              <a:buClrTx/>
              <a:buFontTx/>
              <a:defRPr sz="3200">
                <a:latin typeface="Open Sans Semibold"/>
                <a:ea typeface="Open Sans Semibold"/>
                <a:cs typeface="Open Sans Semibold"/>
                <a:sym typeface="Open Sans Semibold"/>
              </a:defRPr>
            </a:lvl5pPr>
          </a:lstStyle>
          <a:p>
            <a:pPr/>
            <a:r>
              <a:t>Body Level One</a:t>
            </a:r>
          </a:p>
          <a:p>
            <a:pPr lvl="1"/>
            <a:r>
              <a:t>Body Level Two</a:t>
            </a:r>
          </a:p>
          <a:p>
            <a:pPr lvl="2"/>
            <a:r>
              <a:t>Body Level Three</a:t>
            </a:r>
          </a:p>
          <a:p>
            <a:pPr lvl="3"/>
            <a:r>
              <a:t>Body Level Four</a:t>
            </a:r>
          </a:p>
          <a:p>
            <a:pPr lvl="4"/>
            <a:r>
              <a:t>Body Level Five</a:t>
            </a:r>
          </a:p>
        </p:txBody>
      </p:sp>
      <p:sp>
        <p:nvSpPr>
          <p:cNvPr id="281" name="Slide Number"/>
          <p:cNvSpPr txBox="1"/>
          <p:nvPr>
            <p:ph type="sldNum" sz="quarter" idx="2"/>
          </p:nvPr>
        </p:nvSpPr>
        <p:spPr>
          <a:xfrm>
            <a:off x="23049292" y="12964163"/>
            <a:ext cx="534612" cy="551181"/>
          </a:xfrm>
          <a:prstGeom prst="rect">
            <a:avLst/>
          </a:prstGeom>
        </p:spPr>
        <p:txBody>
          <a:bodyPr anchor="ctr"/>
          <a:lstStyle>
            <a:lvl1pPr>
              <a:defRPr sz="2400">
                <a:solidFill>
                  <a:srgbClr val="95AFAC"/>
                </a:solidFill>
                <a:latin typeface="Montserrat"/>
                <a:ea typeface="Montserrat"/>
                <a:cs typeface="Montserrat"/>
                <a:sym typeface="Montserra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Just title (foo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88" name="Rectangle"/>
          <p:cNvSpPr/>
          <p:nvPr/>
        </p:nvSpPr>
        <p:spPr>
          <a:xfrm>
            <a:off x="-92765" y="-15703"/>
            <a:ext cx="24569530" cy="12750803"/>
          </a:xfrm>
          <a:prstGeom prst="rect">
            <a:avLst/>
          </a:prstGeom>
          <a:solidFill>
            <a:srgbClr val="FFFFFF"/>
          </a:solidFill>
          <a:ln w="12700">
            <a:miter lim="400000"/>
          </a:ln>
        </p:spPr>
        <p:txBody>
          <a:bodyPr lIns="50800" tIns="50800" rIns="50800" bIns="50800" anchor="ctr"/>
          <a:lstStyle/>
          <a:p>
            <a:pPr algn="ctr" defTabSz="825500">
              <a:defRPr sz="3200">
                <a:latin typeface="Helvetica Neue Medium"/>
                <a:ea typeface="Helvetica Neue Medium"/>
                <a:cs typeface="Helvetica Neue Medium"/>
                <a:sym typeface="Helvetica Neue Medium"/>
              </a:defRPr>
            </a:pPr>
          </a:p>
        </p:txBody>
      </p:sp>
      <p:sp>
        <p:nvSpPr>
          <p:cNvPr id="289" name="Slide Title"/>
          <p:cNvSpPr txBox="1"/>
          <p:nvPr>
            <p:ph type="title" hasCustomPrompt="1"/>
          </p:nvPr>
        </p:nvSpPr>
        <p:spPr>
          <a:xfrm>
            <a:off x="1206500" y="952500"/>
            <a:ext cx="9779000" cy="1435100"/>
          </a:xfrm>
          <a:prstGeom prst="rect">
            <a:avLst/>
          </a:prstGeom>
        </p:spPr>
        <p:txBody>
          <a:bodyPr lIns="50800" tIns="50800" rIns="50800" bIns="50800" anchor="t"/>
          <a:lstStyle>
            <a:lvl1pPr algn="l" defTabSz="2438338">
              <a:lnSpc>
                <a:spcPct val="80000"/>
              </a:lnSpc>
              <a:defRPr b="1" spc="-170" sz="8500">
                <a:solidFill>
                  <a:srgbClr val="1DB100"/>
                </a:solidFill>
                <a:latin typeface="Helvetica Neue"/>
                <a:ea typeface="Helvetica Neue"/>
                <a:cs typeface="Helvetica Neue"/>
                <a:sym typeface="Helvetica Neue"/>
              </a:defRPr>
            </a:lvl1pPr>
          </a:lstStyle>
          <a:p>
            <a:pPr>
              <a:defRPr>
                <a:effectLst/>
              </a:defRPr>
            </a:pPr>
            <a:r>
              <a:t>Slide Title</a:t>
            </a:r>
          </a:p>
        </p:txBody>
      </p:sp>
      <p:sp>
        <p:nvSpPr>
          <p:cNvPr id="290" name="Slide Number"/>
          <p:cNvSpPr txBox="1"/>
          <p:nvPr>
            <p:ph type="sldNum" sz="quarter" idx="2"/>
          </p:nvPr>
        </p:nvSpPr>
        <p:spPr>
          <a:xfrm>
            <a:off x="11987377" y="12805966"/>
            <a:ext cx="396749" cy="399289"/>
          </a:xfrm>
          <a:prstGeom prst="rect">
            <a:avLst/>
          </a:prstGeom>
        </p:spPr>
        <p:txBody>
          <a:bodyPr lIns="50800" tIns="50800" rIns="50800" bIns="50800" anchor="b"/>
          <a:lstStyle>
            <a:lvl1pPr algn="ctr" defTabSz="584200">
              <a:defRPr sz="2000">
                <a:solidFill>
                  <a:srgbClr val="FFFFFF"/>
                </a:solidFill>
                <a:latin typeface="Helvetica Neue"/>
                <a:ea typeface="Helvetica Neue"/>
                <a:cs typeface="Helvetica Neue"/>
                <a:sym typeface="Helvetica Neue"/>
              </a:defRPr>
            </a:lvl1pPr>
          </a:lstStyle>
          <a:p>
            <a:pPr/>
            <a:fld id="{86CB4B4D-7CA3-9044-876B-883B54F8677D}" type="slidenum"/>
          </a:p>
        </p:txBody>
      </p:sp>
      <p:pic>
        <p:nvPicPr>
          <p:cNvPr id="291" name="Image" descr="Image"/>
          <p:cNvPicPr>
            <a:picLocks noChangeAspect="1"/>
          </p:cNvPicPr>
          <p:nvPr/>
        </p:nvPicPr>
        <p:blipFill>
          <a:blip r:embed="rId3">
            <a:extLst/>
          </a:blip>
          <a:stretch>
            <a:fillRect/>
          </a:stretch>
        </p:blipFill>
        <p:spPr>
          <a:xfrm>
            <a:off x="299367" y="13057657"/>
            <a:ext cx="1541365" cy="387070"/>
          </a:xfrm>
          <a:prstGeom prst="rect">
            <a:avLst/>
          </a:prstGeom>
          <a:ln w="12700">
            <a:miter lim="400000"/>
          </a:ln>
        </p:spPr>
      </p:pic>
      <p:sp>
        <p:nvSpPr>
          <p:cNvPr id="292" name="Josh Moore | HCA Portal Workshop · WebAtlas &amp; SpatialData | 2023-10-06 | CC-BY 4.0"/>
          <p:cNvSpPr txBox="1"/>
          <p:nvPr/>
        </p:nvSpPr>
        <p:spPr>
          <a:xfrm>
            <a:off x="7545819" y="13178588"/>
            <a:ext cx="9292362" cy="387070"/>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2438338">
              <a:defRPr sz="1800">
                <a:solidFill>
                  <a:srgbClr val="FFFFFF"/>
                </a:solidFill>
                <a:latin typeface="Helvetica Neue"/>
                <a:ea typeface="Helvetica Neue"/>
                <a:cs typeface="Helvetica Neue"/>
                <a:sym typeface="Helvetica Neue"/>
              </a:defRPr>
            </a:pPr>
            <a:r>
              <a:t>Josh Moore | </a:t>
            </a:r>
            <a:r>
              <a:rPr b="1"/>
              <a:t>HCA Portal Workshop · WebAtlas &amp; SpatialData</a:t>
            </a:r>
            <a:r>
              <a:t> | 2023-10-06 | CC-BY 4.0</a:t>
            </a:r>
          </a:p>
        </p:txBody>
      </p:sp>
      <p:pic>
        <p:nvPicPr>
          <p:cNvPr id="293" name="Image" descr="Image"/>
          <p:cNvPicPr>
            <a:picLocks noChangeAspect="1"/>
          </p:cNvPicPr>
          <p:nvPr/>
        </p:nvPicPr>
        <p:blipFill>
          <a:blip r:embed="rId4">
            <a:extLst/>
          </a:blip>
          <a:stretch>
            <a:fillRect/>
          </a:stretch>
        </p:blipFill>
        <p:spPr>
          <a:xfrm>
            <a:off x="21793689" y="12945484"/>
            <a:ext cx="2276027" cy="611416"/>
          </a:xfrm>
          <a:prstGeom prst="rect">
            <a:avLst/>
          </a:prstGeom>
          <a:ln w="12700">
            <a:miter lim="400000"/>
          </a:ln>
        </p:spPr>
      </p:pic>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footer)">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300" name="Image" descr="Image"/>
          <p:cNvPicPr>
            <a:picLocks noChangeAspect="1"/>
          </p:cNvPicPr>
          <p:nvPr/>
        </p:nvPicPr>
        <p:blipFill>
          <a:blip r:embed="rId3">
            <a:extLst/>
          </a:blip>
          <a:stretch>
            <a:fillRect/>
          </a:stretch>
        </p:blipFill>
        <p:spPr>
          <a:xfrm>
            <a:off x="299367" y="13057657"/>
            <a:ext cx="1541365" cy="387070"/>
          </a:xfrm>
          <a:prstGeom prst="rect">
            <a:avLst/>
          </a:prstGeom>
          <a:ln w="12700">
            <a:miter lim="400000"/>
          </a:ln>
        </p:spPr>
      </p:pic>
      <p:sp>
        <p:nvSpPr>
          <p:cNvPr id="301" name="Josh Moore | HCA Portal Workshop · WebAtlas &amp; SpatialData | 2023-10-06 | CC-BY 4.0"/>
          <p:cNvSpPr txBox="1"/>
          <p:nvPr/>
        </p:nvSpPr>
        <p:spPr>
          <a:xfrm>
            <a:off x="7545819" y="13178588"/>
            <a:ext cx="9292362" cy="387070"/>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2438338">
              <a:defRPr sz="1800">
                <a:solidFill>
                  <a:srgbClr val="FFFFFF"/>
                </a:solidFill>
                <a:latin typeface="Helvetica Neue"/>
                <a:ea typeface="Helvetica Neue"/>
                <a:cs typeface="Helvetica Neue"/>
                <a:sym typeface="Helvetica Neue"/>
              </a:defRPr>
            </a:pPr>
            <a:r>
              <a:t>Josh Moore | </a:t>
            </a:r>
            <a:r>
              <a:rPr b="1"/>
              <a:t>HCA Portal Workshop · WebAtlas &amp; SpatialData</a:t>
            </a:r>
            <a:r>
              <a:t> | 2023-10-06 | CC-BY 4.0</a:t>
            </a:r>
          </a:p>
        </p:txBody>
      </p:sp>
      <p:sp>
        <p:nvSpPr>
          <p:cNvPr id="302" name="Rectangle"/>
          <p:cNvSpPr/>
          <p:nvPr/>
        </p:nvSpPr>
        <p:spPr>
          <a:xfrm>
            <a:off x="-92765" y="-15703"/>
            <a:ext cx="24569530" cy="12750803"/>
          </a:xfrm>
          <a:prstGeom prst="rect">
            <a:avLst/>
          </a:prstGeom>
          <a:solidFill>
            <a:srgbClr val="FFFFFF"/>
          </a:solidFill>
          <a:ln w="12700">
            <a:miter lim="400000"/>
          </a:ln>
        </p:spPr>
        <p:txBody>
          <a:bodyPr lIns="50800" tIns="50800" rIns="50800" bIns="50800" anchor="ctr"/>
          <a:lstStyle/>
          <a:p>
            <a:pPr algn="ctr" defTabSz="825500">
              <a:defRPr sz="3200">
                <a:latin typeface="Helvetica Neue Medium"/>
                <a:ea typeface="Helvetica Neue Medium"/>
                <a:cs typeface="Helvetica Neue Medium"/>
                <a:sym typeface="Helvetica Neue Medium"/>
              </a:defRPr>
            </a:pPr>
          </a:p>
        </p:txBody>
      </p:sp>
      <p:sp>
        <p:nvSpPr>
          <p:cNvPr id="303" name="Slide Number"/>
          <p:cNvSpPr txBox="1"/>
          <p:nvPr>
            <p:ph type="sldNum" sz="quarter" idx="2"/>
          </p:nvPr>
        </p:nvSpPr>
        <p:spPr>
          <a:xfrm>
            <a:off x="11987377" y="12818666"/>
            <a:ext cx="396749" cy="399289"/>
          </a:xfrm>
          <a:prstGeom prst="rect">
            <a:avLst/>
          </a:prstGeom>
        </p:spPr>
        <p:txBody>
          <a:bodyPr lIns="50800" tIns="50800" rIns="50800" bIns="50800" anchor="b"/>
          <a:lstStyle>
            <a:lvl1pPr algn="ctr" defTabSz="584200">
              <a:defRPr sz="2000">
                <a:solidFill>
                  <a:srgbClr val="FFFFFF"/>
                </a:solidFill>
                <a:latin typeface="Helvetica Neue"/>
                <a:ea typeface="Helvetica Neue"/>
                <a:cs typeface="Helvetica Neue"/>
                <a:sym typeface="Helvetica Neue"/>
              </a:defRPr>
            </a:lvl1pPr>
          </a:lstStyle>
          <a:p>
            <a:pPr/>
            <a:fld id="{86CB4B4D-7CA3-9044-876B-883B54F8677D}" type="slidenum"/>
          </a:p>
        </p:txBody>
      </p:sp>
      <p:pic>
        <p:nvPicPr>
          <p:cNvPr id="304" name="Image" descr="Image"/>
          <p:cNvPicPr>
            <a:picLocks noChangeAspect="1"/>
          </p:cNvPicPr>
          <p:nvPr/>
        </p:nvPicPr>
        <p:blipFill>
          <a:blip r:embed="rId4">
            <a:extLst/>
          </a:blip>
          <a:stretch>
            <a:fillRect/>
          </a:stretch>
        </p:blipFill>
        <p:spPr>
          <a:xfrm>
            <a:off x="21793689" y="12945484"/>
            <a:ext cx="2276027" cy="611416"/>
          </a:xfrm>
          <a:prstGeom prst="rect">
            <a:avLst/>
          </a:prstGeom>
          <a:ln w="12700">
            <a:miter lim="400000"/>
          </a:ln>
        </p:spPr>
      </p:pic>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311" name="Slide Number"/>
          <p:cNvSpPr txBox="1"/>
          <p:nvPr>
            <p:ph type="sldNum" sz="quarter" idx="2"/>
          </p:nvPr>
        </p:nvSpPr>
        <p:spPr>
          <a:xfrm>
            <a:off x="23188838" y="12524796"/>
            <a:ext cx="867584" cy="870499"/>
          </a:xfrm>
          <a:prstGeom prst="rect">
            <a:avLst/>
          </a:prstGeom>
        </p:spPr>
        <p:txBody>
          <a:bodyPr lIns="243799" tIns="243799" rIns="243799" bIns="243799" anchor="ctr">
            <a:normAutofit fontScale="100000" lnSpcReduction="0"/>
          </a:bodyPr>
          <a:lstStyle>
            <a:lvl1pPr defTabSz="2438400">
              <a:defRPr sz="26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p:spTree>
      <p:nvGrpSpPr>
        <p:cNvPr id="1" name=""/>
        <p:cNvGrpSpPr/>
        <p:nvPr/>
      </p:nvGrpSpPr>
      <p:grpSpPr>
        <a:xfrm>
          <a:off x="0" y="0"/>
          <a:ext cx="0" cy="0"/>
          <a:chOff x="0" y="0"/>
          <a:chExt cx="0" cy="0"/>
        </a:xfrm>
      </p:grpSpPr>
      <p:sp>
        <p:nvSpPr>
          <p:cNvPr id="318" name="Title Text"/>
          <p:cNvSpPr txBox="1"/>
          <p:nvPr>
            <p:ph type="title"/>
          </p:nvPr>
        </p:nvSpPr>
        <p:spPr>
          <a:xfrm>
            <a:off x="831221" y="1985533"/>
            <a:ext cx="22721601" cy="5473601"/>
          </a:xfrm>
          <a:prstGeom prst="rect">
            <a:avLst/>
          </a:prstGeom>
        </p:spPr>
        <p:txBody>
          <a:bodyPr lIns="243799" tIns="243799" rIns="243799" bIns="243799" anchor="b"/>
          <a:lstStyle>
            <a:lvl1pPr defTabSz="2438400">
              <a:defRPr sz="13800">
                <a:solidFill>
                  <a:srgbClr val="000000"/>
                </a:solidFill>
                <a:latin typeface="Arial"/>
                <a:ea typeface="Arial"/>
                <a:cs typeface="Arial"/>
                <a:sym typeface="Arial"/>
              </a:defRPr>
            </a:lvl1pPr>
          </a:lstStyle>
          <a:p>
            <a:pPr>
              <a:defRPr>
                <a:effectLst/>
              </a:defRPr>
            </a:pPr>
            <a:r>
              <a:t>Title Text</a:t>
            </a:r>
          </a:p>
        </p:txBody>
      </p:sp>
      <p:sp>
        <p:nvSpPr>
          <p:cNvPr id="319" name="Body Level One…"/>
          <p:cNvSpPr txBox="1"/>
          <p:nvPr>
            <p:ph type="body" sz="quarter" idx="1"/>
          </p:nvPr>
        </p:nvSpPr>
        <p:spPr>
          <a:xfrm>
            <a:off x="831199" y="7557666"/>
            <a:ext cx="22721602" cy="2113601"/>
          </a:xfrm>
          <a:prstGeom prst="rect">
            <a:avLst/>
          </a:prstGeom>
        </p:spPr>
        <p:txBody>
          <a:bodyPr lIns="243799" tIns="243799" rIns="243799" bIns="243799"/>
          <a:lstStyle>
            <a:lvl1pPr marL="914400" indent="-800100" algn="ctr" defTabSz="2438400">
              <a:lnSpc>
                <a:spcPct val="100000"/>
              </a:lnSpc>
              <a:spcBef>
                <a:spcPts val="0"/>
              </a:spcBef>
              <a:buClrTx/>
              <a:buSzTx/>
              <a:buFontTx/>
              <a:buNone/>
              <a:defRPr sz="7400">
                <a:latin typeface="Arial"/>
                <a:ea typeface="Arial"/>
                <a:cs typeface="Arial"/>
                <a:sym typeface="Arial"/>
              </a:defRPr>
            </a:lvl1pPr>
            <a:lvl2pPr marL="914400" indent="-317500" algn="ctr" defTabSz="2438400">
              <a:lnSpc>
                <a:spcPct val="100000"/>
              </a:lnSpc>
              <a:spcBef>
                <a:spcPts val="0"/>
              </a:spcBef>
              <a:buClrTx/>
              <a:buSzTx/>
              <a:buFontTx/>
              <a:buNone/>
              <a:defRPr sz="7400">
                <a:latin typeface="Arial"/>
                <a:ea typeface="Arial"/>
                <a:cs typeface="Arial"/>
                <a:sym typeface="Arial"/>
              </a:defRPr>
            </a:lvl2pPr>
            <a:lvl3pPr marL="914400" indent="139700" algn="ctr" defTabSz="2438400">
              <a:lnSpc>
                <a:spcPct val="100000"/>
              </a:lnSpc>
              <a:spcBef>
                <a:spcPts val="0"/>
              </a:spcBef>
              <a:buClrTx/>
              <a:buSzTx/>
              <a:buFontTx/>
              <a:buNone/>
              <a:defRPr sz="7400">
                <a:latin typeface="Arial"/>
                <a:ea typeface="Arial"/>
                <a:cs typeface="Arial"/>
                <a:sym typeface="Arial"/>
              </a:defRPr>
            </a:lvl3pPr>
            <a:lvl4pPr marL="914400" indent="596900" algn="ctr" defTabSz="2438400">
              <a:lnSpc>
                <a:spcPct val="100000"/>
              </a:lnSpc>
              <a:spcBef>
                <a:spcPts val="0"/>
              </a:spcBef>
              <a:buClrTx/>
              <a:buSzTx/>
              <a:buFontTx/>
              <a:buNone/>
              <a:defRPr sz="7400">
                <a:latin typeface="Arial"/>
                <a:ea typeface="Arial"/>
                <a:cs typeface="Arial"/>
                <a:sym typeface="Arial"/>
              </a:defRPr>
            </a:lvl4pPr>
            <a:lvl5pPr marL="914400" indent="1054100" algn="ctr" defTabSz="2438400">
              <a:lnSpc>
                <a:spcPct val="100000"/>
              </a:lnSpc>
              <a:spcBef>
                <a:spcPts val="0"/>
              </a:spcBef>
              <a:buClrTx/>
              <a:buSzTx/>
              <a:buFontTx/>
              <a:buNone/>
              <a:defRPr sz="7400">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320" name="Slide Number"/>
          <p:cNvSpPr txBox="1"/>
          <p:nvPr>
            <p:ph type="sldNum" sz="quarter" idx="2"/>
          </p:nvPr>
        </p:nvSpPr>
        <p:spPr>
          <a:xfrm>
            <a:off x="23188838" y="12524796"/>
            <a:ext cx="867584" cy="870499"/>
          </a:xfrm>
          <a:prstGeom prst="rect">
            <a:avLst/>
          </a:prstGeom>
        </p:spPr>
        <p:txBody>
          <a:bodyPr lIns="243799" tIns="243799" rIns="243799" bIns="243799" anchor="ctr">
            <a:normAutofit fontScale="100000" lnSpcReduction="0"/>
          </a:bodyPr>
          <a:lstStyle>
            <a:lvl1pPr defTabSz="2438400">
              <a:defRPr sz="26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_idr0018">
    <p:spTree>
      <p:nvGrpSpPr>
        <p:cNvPr id="1" name=""/>
        <p:cNvGrpSpPr/>
        <p:nvPr/>
      </p:nvGrpSpPr>
      <p:grpSpPr>
        <a:xfrm>
          <a:off x="0" y="0"/>
          <a:ext cx="0" cy="0"/>
          <a:chOff x="0" y="0"/>
          <a:chExt cx="0" cy="0"/>
        </a:xfrm>
      </p:grpSpPr>
      <p:pic>
        <p:nvPicPr>
          <p:cNvPr id="327" name="Picture 5" descr="Picture 5"/>
          <p:cNvPicPr>
            <a:picLocks noChangeAspect="1"/>
          </p:cNvPicPr>
          <p:nvPr/>
        </p:nvPicPr>
        <p:blipFill>
          <a:blip r:embed="rId2">
            <a:extLst/>
          </a:blip>
          <a:srcRect l="7795" t="0" r="3870" b="76274"/>
          <a:stretch>
            <a:fillRect/>
          </a:stretch>
        </p:blipFill>
        <p:spPr>
          <a:xfrm>
            <a:off x="3048000" y="-1"/>
            <a:ext cx="18287999" cy="1440001"/>
          </a:xfrm>
          <a:prstGeom prst="rect">
            <a:avLst/>
          </a:prstGeom>
          <a:ln w="12700">
            <a:miter lim="400000"/>
          </a:ln>
        </p:spPr>
      </p:pic>
      <p:sp>
        <p:nvSpPr>
          <p:cNvPr id="328" name="Click to edit Slide Title – white background"/>
          <p:cNvSpPr txBox="1"/>
          <p:nvPr>
            <p:ph type="title" hasCustomPrompt="1"/>
          </p:nvPr>
        </p:nvSpPr>
        <p:spPr>
          <a:xfrm>
            <a:off x="4845539" y="226455"/>
            <a:ext cx="14692923" cy="897924"/>
          </a:xfrm>
          <a:prstGeom prst="rect">
            <a:avLst/>
          </a:prstGeom>
        </p:spPr>
        <p:txBody>
          <a:bodyPr/>
          <a:lstStyle>
            <a:lvl1pPr algn="l" defTabSz="1828800">
              <a:lnSpc>
                <a:spcPct val="90000"/>
              </a:lnSpc>
              <a:defRPr>
                <a:latin typeface="Calibri Light"/>
                <a:ea typeface="Calibri Light"/>
                <a:cs typeface="Calibri Light"/>
                <a:sym typeface="Calibri Light"/>
              </a:defRPr>
            </a:lvl1pPr>
          </a:lstStyle>
          <a:p>
            <a:pPr>
              <a:defRPr>
                <a:effectLst/>
              </a:defRPr>
            </a:pPr>
            <a:r>
              <a:t>Click to edit Slide Title – white background</a:t>
            </a:r>
          </a:p>
        </p:txBody>
      </p:sp>
      <p:pic>
        <p:nvPicPr>
          <p:cNvPr id="329" name="Picture 6" descr="Picture 6"/>
          <p:cNvPicPr>
            <a:picLocks noChangeAspect="1"/>
          </p:cNvPicPr>
          <p:nvPr/>
        </p:nvPicPr>
        <p:blipFill>
          <a:blip r:embed="rId3">
            <a:extLst/>
          </a:blip>
          <a:stretch>
            <a:fillRect/>
          </a:stretch>
        </p:blipFill>
        <p:spPr>
          <a:xfrm>
            <a:off x="19819990" y="529549"/>
            <a:ext cx="993271" cy="384935"/>
          </a:xfrm>
          <a:prstGeom prst="rect">
            <a:avLst/>
          </a:prstGeom>
          <a:ln w="12700">
            <a:miter lim="400000"/>
          </a:ln>
        </p:spPr>
      </p:pic>
      <p:sp>
        <p:nvSpPr>
          <p:cNvPr id="330" name="Slide Number"/>
          <p:cNvSpPr txBox="1"/>
          <p:nvPr>
            <p:ph type="sldNum" sz="quarter" idx="2"/>
          </p:nvPr>
        </p:nvSpPr>
        <p:spPr>
          <a:xfrm>
            <a:off x="11887200" y="12344400"/>
            <a:ext cx="4267200" cy="736601"/>
          </a:xfrm>
          <a:prstGeom prst="rect">
            <a:avLst/>
          </a:prstGeom>
        </p:spPr>
        <p:txBody>
          <a:bodyPr anchor="ctr"/>
          <a:lstStyle>
            <a:lvl1pPr>
              <a:defRPr sz="2400">
                <a:solidFill>
                  <a:srgbClr val="888888"/>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37" name="Slide Number"/>
          <p:cNvSpPr txBox="1"/>
          <p:nvPr>
            <p:ph type="sldNum" sz="quarter" idx="2"/>
          </p:nvPr>
        </p:nvSpPr>
        <p:spPr>
          <a:xfrm>
            <a:off x="11952392" y="12983939"/>
            <a:ext cx="479216" cy="498922"/>
          </a:xfrm>
          <a:prstGeom prst="rect">
            <a:avLst/>
          </a:prstGeom>
        </p:spPr>
        <p:txBody>
          <a:bodyPr lIns="50800" tIns="50800" rIns="50800" bIns="50800" anchor="ctr"/>
          <a:lstStyle>
            <a:lvl1pPr algn="ctr" defTabSz="647700">
              <a:defRPr cap="all" spc="48" sz="2400">
                <a:solidFill>
                  <a:srgbClr val="9A958E"/>
                </a:solidFill>
                <a:latin typeface="Futura"/>
                <a:ea typeface="Futura"/>
                <a:cs typeface="Futura"/>
                <a:sym typeface="Futura"/>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 Id="rId29" Type="http://schemas.openxmlformats.org/officeDocument/2006/relationships/slideLayout" Target="../slideLayouts/slideLayout25.xml"/><Relationship Id="rId30" Type="http://schemas.openxmlformats.org/officeDocument/2006/relationships/slideLayout" Target="../slideLayouts/slideLayout26.xml"/><Relationship Id="rId31" Type="http://schemas.openxmlformats.org/officeDocument/2006/relationships/slideLayout" Target="../slideLayouts/slideLayout27.xml"/><Relationship Id="rId32"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
            <a:extLst/>
          </a:blip>
          <a:stretch>
            <a:fillRect/>
          </a:stretch>
        </p:blipFill>
        <p:spPr>
          <a:xfrm>
            <a:off x="23463656" y="13002259"/>
            <a:ext cx="662619" cy="434845"/>
          </a:xfrm>
          <a:prstGeom prst="rect">
            <a:avLst/>
          </a:prstGeom>
          <a:ln w="12700">
            <a:miter lim="400000"/>
          </a:ln>
        </p:spPr>
      </p:pic>
      <p:sp>
        <p:nvSpPr>
          <p:cNvPr id="3" name="Slide Number"/>
          <p:cNvSpPr txBox="1"/>
          <p:nvPr>
            <p:ph type="sldNum" sz="quarter" idx="2"/>
          </p:nvPr>
        </p:nvSpPr>
        <p:spPr>
          <a:xfrm>
            <a:off x="22987739" y="12932833"/>
            <a:ext cx="506359" cy="513081"/>
          </a:xfrm>
          <a:prstGeom prst="rect">
            <a:avLst/>
          </a:prstGeom>
          <a:ln w="25400">
            <a:miter lim="400000"/>
          </a:ln>
        </p:spPr>
        <p:txBody>
          <a:bodyPr wrap="none" tIns="91439" bIns="91439">
            <a:spAutoFit/>
          </a:bodyPr>
          <a:lstStyle>
            <a:lvl1pPr algn="r" defTabSz="914400">
              <a:defRPr sz="2200">
                <a:solidFill>
                  <a:srgbClr val="808080"/>
                </a:solidFill>
                <a:latin typeface="HelveticaNeueLT Pro 45 Lt"/>
                <a:ea typeface="HelveticaNeueLT Pro 45 Lt"/>
                <a:cs typeface="HelveticaNeueLT Pro 45 Lt"/>
                <a:sym typeface="HelveticaNeueLT Pro 45 Lt"/>
              </a:defRPr>
            </a:lvl1pPr>
          </a:lstStyle>
          <a:p>
            <a:pPr/>
            <a:fld id="{86CB4B4D-7CA3-9044-876B-883B54F8677D}" type="slidenum"/>
          </a:p>
        </p:txBody>
      </p:sp>
      <p:pic>
        <p:nvPicPr>
          <p:cNvPr id="4" name="Picture 4" descr="Picture 4"/>
          <p:cNvPicPr>
            <a:picLocks noChangeAspect="1"/>
          </p:cNvPicPr>
          <p:nvPr/>
        </p:nvPicPr>
        <p:blipFill>
          <a:blip r:embed="rId3">
            <a:extLst/>
          </a:blip>
          <a:srcRect l="1572" t="6598" r="3546" b="83597"/>
          <a:stretch>
            <a:fillRect/>
          </a:stretch>
        </p:blipFill>
        <p:spPr>
          <a:xfrm>
            <a:off x="-3" y="0"/>
            <a:ext cx="24384003" cy="1440000"/>
          </a:xfrm>
          <a:prstGeom prst="rect">
            <a:avLst/>
          </a:prstGeom>
          <a:ln w="12700">
            <a:miter lim="400000"/>
          </a:ln>
        </p:spPr>
      </p:pic>
      <p:pic>
        <p:nvPicPr>
          <p:cNvPr id="5" name="Picture 7" descr="Picture 7"/>
          <p:cNvPicPr>
            <a:picLocks noChangeAspect="1"/>
          </p:cNvPicPr>
          <p:nvPr/>
        </p:nvPicPr>
        <p:blipFill>
          <a:blip r:embed="rId4">
            <a:extLst/>
          </a:blip>
          <a:stretch>
            <a:fillRect/>
          </a:stretch>
        </p:blipFill>
        <p:spPr>
          <a:xfrm>
            <a:off x="22362652" y="529551"/>
            <a:ext cx="1324361" cy="384935"/>
          </a:xfrm>
          <a:prstGeom prst="rect">
            <a:avLst/>
          </a:prstGeom>
          <a:ln w="12700">
            <a:miter lim="400000"/>
          </a:ln>
        </p:spPr>
      </p:pic>
      <p:sp>
        <p:nvSpPr>
          <p:cNvPr id="6" name="Click to edit Slide Title – white background"/>
          <p:cNvSpPr txBox="1"/>
          <p:nvPr>
            <p:ph type="title" hasCustomPrompt="1"/>
          </p:nvPr>
        </p:nvSpPr>
        <p:spPr>
          <a:xfrm>
            <a:off x="2396721" y="226458"/>
            <a:ext cx="19590564" cy="897923"/>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r>
              <a:t>Click to edit Slide Title – white background</a:t>
            </a:r>
          </a:p>
        </p:txBody>
      </p:sp>
      <p:sp>
        <p:nvSpPr>
          <p:cNvPr id="7" name="Body Level One…"/>
          <p:cNvSpPr txBox="1"/>
          <p:nvPr>
            <p:ph type="body" idx="1"/>
          </p:nvPr>
        </p:nvSpPr>
        <p:spPr>
          <a:xfrm>
            <a:off x="1219200" y="3200400"/>
            <a:ext cx="21945600" cy="10515600"/>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 id="2147483673" r:id="rId29"/>
    <p:sldLayoutId id="2147483674" r:id="rId30"/>
    <p:sldLayoutId id="2147483675" r:id="rId31"/>
    <p:sldLayoutId id="2147483676" r:id="rId32"/>
  </p:sldLayoutIdLst>
  <p:transition xmlns:p14="http://schemas.microsoft.com/office/powerpoint/2010/main" spd="med" advClick="1"/>
  <p:txStyles>
    <p:titleStyle>
      <a:lvl1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1pPr>
      <a:lvl2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2pPr>
      <a:lvl3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3pPr>
      <a:lvl4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4pPr>
      <a:lvl5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5pPr>
      <a:lvl6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6pPr>
      <a:lvl7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7pPr>
      <a:lvl8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8pPr>
      <a:lvl9pPr marL="0" marR="0" indent="0" algn="ctr" defTabSz="914400" latinLnBrk="0">
        <a:lnSpc>
          <a:spcPct val="100000"/>
        </a:lnSpc>
        <a:spcBef>
          <a:spcPts val="0"/>
        </a:spcBef>
        <a:spcAft>
          <a:spcPts val="0"/>
        </a:spcAft>
        <a:buClrTx/>
        <a:buSzTx/>
        <a:buFontTx/>
        <a:buNone/>
        <a:tabLst/>
        <a:defRPr b="0" baseline="0" cap="none" i="0" spc="0" strike="noStrike" sz="4800" u="none">
          <a:solidFill>
            <a:srgbClr val="FFFFFF"/>
          </a:solidFill>
          <a:effectLst>
            <a:outerShdw sx="100000" sy="100000" kx="0" ky="0" algn="b" rotWithShape="0" blurRad="127000" dist="38100" dir="5400000">
              <a:srgbClr val="595959">
                <a:alpha val="25000"/>
              </a:srgbClr>
            </a:outerShdw>
          </a:effectLst>
          <a:uFillTx/>
          <a:latin typeface="Montserrat"/>
          <a:ea typeface="Montserrat"/>
          <a:cs typeface="Montserrat"/>
          <a:sym typeface="Montserrat"/>
        </a:defRPr>
      </a:lvl9pPr>
    </p:titleStyle>
    <p:bodyStyle>
      <a:lvl1pPr marL="685800" marR="0" indent="-685800" algn="l" defTabSz="914400" latinLnBrk="0">
        <a:lnSpc>
          <a:spcPct val="150000"/>
        </a:lnSpc>
        <a:spcBef>
          <a:spcPts val="1100"/>
        </a:spcBef>
        <a:spcAft>
          <a:spcPts val="0"/>
        </a:spcAft>
        <a:buClr>
          <a:srgbClr val="0E2264"/>
        </a:buClr>
        <a:buSzPct val="110000"/>
        <a:buFont typeface="Courier New"/>
        <a:buChar char="o"/>
        <a:tabLst/>
        <a:defRPr b="0" baseline="0" cap="none" i="0" spc="0" strike="noStrike" sz="4800" u="none">
          <a:solidFill>
            <a:srgbClr val="595959"/>
          </a:solidFill>
          <a:uFillTx/>
          <a:latin typeface="Open Sans"/>
          <a:ea typeface="Open Sans"/>
          <a:cs typeface="Open Sans"/>
          <a:sym typeface="Open Sans"/>
        </a:defRPr>
      </a:lvl1pPr>
      <a:lvl2pPr marL="1143000" marR="0" indent="-685800"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2pPr>
      <a:lvl3pPr marL="1463039" marR="0" indent="-548639"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3pPr>
      <a:lvl4pPr marL="1920239" marR="0" indent="-548639" algn="l" defTabSz="914400" latinLnBrk="0">
        <a:lnSpc>
          <a:spcPct val="150000"/>
        </a:lnSpc>
        <a:spcBef>
          <a:spcPts val="1100"/>
        </a:spcBef>
        <a:spcAft>
          <a:spcPts val="0"/>
        </a:spcAft>
        <a:buClr>
          <a:srgbClr val="0E2264"/>
        </a:buClr>
        <a:buSzPct val="100000"/>
        <a:buFont typeface="Courier New"/>
        <a:buChar char="o"/>
        <a:tabLst/>
        <a:defRPr b="0" baseline="0" cap="none" i="0" spc="0" strike="noStrike" sz="4800" u="none">
          <a:solidFill>
            <a:srgbClr val="595959"/>
          </a:solidFill>
          <a:uFillTx/>
          <a:latin typeface="Open Sans"/>
          <a:ea typeface="Open Sans"/>
          <a:cs typeface="Open Sans"/>
          <a:sym typeface="Open Sans"/>
        </a:defRPr>
      </a:lvl4pPr>
      <a:lvl5pPr marL="2286000" marR="0" indent="-457200"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5pPr>
      <a:lvl6pPr marL="2834639" marR="0" indent="-548639"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6pPr>
      <a:lvl7pPr marL="3291840" marR="0" indent="-548640"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7pPr>
      <a:lvl8pPr marL="3749040" marR="0" indent="-548640"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8pPr>
      <a:lvl9pPr marL="4206240" marR="0" indent="-548640" algn="l" defTabSz="914400" latinLnBrk="0">
        <a:lnSpc>
          <a:spcPct val="150000"/>
        </a:lnSpc>
        <a:spcBef>
          <a:spcPts val="1100"/>
        </a:spcBef>
        <a:spcAft>
          <a:spcPts val="0"/>
        </a:spcAft>
        <a:buClr>
          <a:srgbClr val="0E2264"/>
        </a:buClr>
        <a:buSzPct val="100000"/>
        <a:buFont typeface="Courier New"/>
        <a:buChar char="•"/>
        <a:tabLst/>
        <a:defRPr b="0" baseline="0" cap="none" i="0" spc="0" strike="noStrike" sz="4800" u="none">
          <a:solidFill>
            <a:srgbClr val="595959"/>
          </a:solidFill>
          <a:uFillTx/>
          <a:latin typeface="Open Sans"/>
          <a:ea typeface="Open Sans"/>
          <a:cs typeface="Open Sans"/>
          <a:sym typeface="Open Sans"/>
        </a:defRPr>
      </a:lvl9pPr>
    </p:bodyStyle>
    <p:otherStyle>
      <a:lvl1pPr marL="0" marR="0" indent="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1pPr>
      <a:lvl2pPr marL="0" marR="0" indent="4572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2pPr>
      <a:lvl3pPr marL="0" marR="0" indent="9144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3pPr>
      <a:lvl4pPr marL="0" marR="0" indent="13716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4pPr>
      <a:lvl5pPr marL="0" marR="0" indent="18288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5pPr>
      <a:lvl6pPr marL="0" marR="0" indent="22860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6pPr>
      <a:lvl7pPr marL="0" marR="0" indent="27432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7pPr>
      <a:lvl8pPr marL="0" marR="0" indent="32004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8pPr>
      <a:lvl9pPr marL="0" marR="0" indent="3657600" algn="r" defTabSz="9144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NeueLT Pro 45 L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creativecommons.org/licenses/by/4.0" TargetMode="External"/><Relationship Id="rId3" Type="http://schemas.openxmlformats.org/officeDocument/2006/relationships/image" Target="../media/image19.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hyperlink" Target="https://ome-model.readthedocs.io/"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hyperlink" Target="https://github.com/zarr-developers/zarr-illustrations-falk-2022#clara-shares" TargetMode="External"/><Relationship Id="rId4" Type="http://schemas.openxmlformats.org/officeDocument/2006/relationships/hyperlink" Target="https://twitter.com/DrHenningFalk" TargetMode="External"/><Relationship Id="rId5" Type="http://schemas.openxmlformats.org/officeDocument/2006/relationships/hyperlink" Target="https://numfocus.org/" TargetMode="External"/><Relationship Id="rId6" Type="http://schemas.openxmlformats.org/officeDocument/2006/relationships/hyperlink" Target="https://creativecommons.org/licenses/by/4.0/" TargetMode="External"/><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hyperlink" Target="https://twitter.com/penguinoops/status/643812318699225088"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4.tif"/><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hyperlink" Target="https://github.com/zarr-developers/zarr-illustrations-falk-2022#bea-computes" TargetMode="External"/><Relationship Id="rId11" Type="http://schemas.openxmlformats.org/officeDocument/2006/relationships/hyperlink" Target="https://twitter.com/DrHenningFalk" TargetMode="External"/><Relationship Id="rId12" Type="http://schemas.openxmlformats.org/officeDocument/2006/relationships/hyperlink" Target="https://numfocus.org/" TargetMode="External"/><Relationship Id="rId13" Type="http://schemas.openxmlformats.org/officeDocument/2006/relationships/hyperlink" Target="https://creativecommons.org/licenses/by/4.0/" TargetMode="External"/><Relationship Id="rId14" Type="http://schemas.openxmlformats.org/officeDocument/2006/relationships/image" Target="../media/image4.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3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hyperlink" Target="https://doi.org/10.5281/zenodo.8019760" TargetMode="External"/><Relationship Id="rId4" Type="http://schemas.openxmlformats.org/officeDocument/2006/relationships/image" Target="../media/image36.png"/><Relationship Id="rId5" Type="http://schemas.openxmlformats.org/officeDocument/2006/relationships/image" Target="../media/image5.tif"/><Relationship Id="rId6" Type="http://schemas.openxmlformats.org/officeDocument/2006/relationships/image" Target="../media/image37.png"/><Relationship Id="rId7" Type="http://schemas.openxmlformats.org/officeDocument/2006/relationships/image" Target="../media/image6.tif"/><Relationship Id="rId8" Type="http://schemas.openxmlformats.org/officeDocument/2006/relationships/image" Target="../media/image38.png"/><Relationship Id="rId9" Type="http://schemas.openxmlformats.org/officeDocument/2006/relationships/image" Target="../media/image7.tif"/><Relationship Id="rId10" Type="http://schemas.openxmlformats.org/officeDocument/2006/relationships/image" Target="../media/image39.png"/><Relationship Id="rId11"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5.png"/><Relationship Id="rId4" Type="http://schemas.openxmlformats.org/officeDocument/2006/relationships/hyperlink" Target="https://doi.org/10.1126/science.1082602" TargetMode="External"/><Relationship Id="rId5" Type="http://schemas.openxmlformats.org/officeDocument/2006/relationships/hyperlink" Target="https://bit.ly/citing-ome" TargetMode="External"/><Relationship Id="rId6" Type="http://schemas.openxmlformats.org/officeDocument/2006/relationships/image" Target="../media/image8.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40.png"/><Relationship Id="rId4" Type="http://schemas.openxmlformats.org/officeDocument/2006/relationships/hyperlink" Target="https://doi.org/10.1186/gb-2005-6-5-r47" TargetMode="External"/><Relationship Id="rId5" Type="http://schemas.openxmlformats.org/officeDocument/2006/relationships/hyperlink" Target="https://bit.ly/citing-ome" TargetMode="External"/><Relationship Id="rId6" Type="http://schemas.openxmlformats.org/officeDocument/2006/relationships/image" Target="../media/image4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2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2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hyperlink" Target="https://ome-model.readthedocs.io/en/stable/ome-tiff/specification.html" TargetMode="External"/><Relationship Id="rId4" Type="http://schemas.openxmlformats.org/officeDocument/2006/relationships/image" Target="../media/image26.png"/><Relationship Id="rId5" Type="http://schemas.openxmlformats.org/officeDocument/2006/relationships/image" Target="../media/image4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image" Target="../media/image26.png"/><Relationship Id="rId4" Type="http://schemas.openxmlformats.org/officeDocument/2006/relationships/hyperlink" Target="https://doi.org/10.1007/978-3-030-23937-4_1" TargetMode="External"/><Relationship Id="rId5" Type="http://schemas.openxmlformats.org/officeDocument/2006/relationships/hyperlink" Target="https://www.ncbi.nlm.nih.gov/pubmed/31579322/" TargetMode="External"/><Relationship Id="rId6" Type="http://schemas.openxmlformats.org/officeDocument/2006/relationships/hyperlink" Target="https://www.ncbi.nlm.nih.gov/pmc/articles/PMC6774793/"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58.png"/><Relationship Id="rId10" Type="http://schemas.openxmlformats.org/officeDocument/2006/relationships/image" Target="../media/image59.png"/><Relationship Id="rId11" Type="http://schemas.openxmlformats.org/officeDocument/2006/relationships/image" Target="../media/image60.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image" Target="../media/image64.png"/><Relationship Id="rId16" Type="http://schemas.openxmlformats.org/officeDocument/2006/relationships/image" Target="../media/image65.png"/><Relationship Id="rId17" Type="http://schemas.openxmlformats.org/officeDocument/2006/relationships/image" Target="../media/image66.png"/><Relationship Id="rId18" Type="http://schemas.openxmlformats.org/officeDocument/2006/relationships/image" Target="../media/image67.png"/><Relationship Id="rId19" Type="http://schemas.openxmlformats.org/officeDocument/2006/relationships/image" Target="../media/image68.png"/><Relationship Id="rId20" Type="http://schemas.openxmlformats.org/officeDocument/2006/relationships/image" Target="../media/image69.png"/><Relationship Id="rId21" Type="http://schemas.openxmlformats.org/officeDocument/2006/relationships/image" Target="../media/image70.png"/><Relationship Id="rId22" Type="http://schemas.openxmlformats.org/officeDocument/2006/relationships/image" Target="../media/image71.png"/><Relationship Id="rId23" Type="http://schemas.openxmlformats.org/officeDocument/2006/relationships/image" Target="../media/image72.png"/><Relationship Id="rId24" Type="http://schemas.openxmlformats.org/officeDocument/2006/relationships/image" Target="../media/image73.png"/><Relationship Id="rId25" Type="http://schemas.openxmlformats.org/officeDocument/2006/relationships/image" Target="../media/image74.png"/><Relationship Id="rId26" Type="http://schemas.openxmlformats.org/officeDocument/2006/relationships/image" Target="../media/image75.png"/><Relationship Id="rId27" Type="http://schemas.openxmlformats.org/officeDocument/2006/relationships/image" Target="../media/image76.png"/><Relationship Id="rId28" Type="http://schemas.openxmlformats.org/officeDocument/2006/relationships/image" Target="../media/image77.png"/><Relationship Id="rId29" Type="http://schemas.openxmlformats.org/officeDocument/2006/relationships/image" Target="../media/image78.png"/><Relationship Id="rId30" Type="http://schemas.openxmlformats.org/officeDocument/2006/relationships/image" Target="../media/image79.png"/><Relationship Id="rId31" Type="http://schemas.openxmlformats.org/officeDocument/2006/relationships/image" Target="../media/image80.png"/><Relationship Id="rId32" Type="http://schemas.openxmlformats.org/officeDocument/2006/relationships/image" Target="../media/image81.png"/><Relationship Id="rId33" Type="http://schemas.openxmlformats.org/officeDocument/2006/relationships/image" Target="../media/image82.png"/><Relationship Id="rId34" Type="http://schemas.openxmlformats.org/officeDocument/2006/relationships/image" Target="../media/image27.png"/><Relationship Id="rId35" Type="http://schemas.openxmlformats.org/officeDocument/2006/relationships/hyperlink" Target="https://doi.org/10.1083/jcb.201004104" TargetMode="External"/><Relationship Id="rId36" Type="http://schemas.openxmlformats.org/officeDocument/2006/relationships/hyperlink" Target="https://bit.ly/citing-ome"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 Id="rId3" Type="http://schemas.openxmlformats.org/officeDocument/2006/relationships/image" Target="../media/image2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 Id="rId3" Type="http://schemas.openxmlformats.org/officeDocument/2006/relationships/image" Target="../media/image2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 Id="rId3" Type="http://schemas.openxmlformats.org/officeDocument/2006/relationships/hyperlink" Target="https://www.openmicroscopy.org/2016/01/06/format-support.html" TargetMode="External"/><Relationship Id="rId4" Type="http://schemas.openxmlformats.org/officeDocument/2006/relationships/image" Target="../media/image86.png"/><Relationship Id="rId5" Type="http://schemas.openxmlformats.org/officeDocument/2006/relationships/hyperlink" Target="https://www.openmicroscopy.org/2019/06/25/formats.html" TargetMode="External"/><Relationship Id="rId6" Type="http://schemas.openxmlformats.org/officeDocument/2006/relationships/image" Target="../media/image87.png"/><Relationship Id="rId7" Type="http://schemas.openxmlformats.org/officeDocument/2006/relationships/hyperlink" Target="https://www.openmicroscopy.org/2016/08/31/bf-partnerships.html" TargetMode="External"/><Relationship Id="rId8" Type="http://schemas.openxmlformats.org/officeDocument/2006/relationships/image" Target="../media/image27.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 Id="rId3" Type="http://schemas.openxmlformats.org/officeDocument/2006/relationships/image" Target="../media/image89.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97.png"/><Relationship Id="rId10" Type="http://schemas.openxmlformats.org/officeDocument/2006/relationships/image" Target="../media/image89.png"/><Relationship Id="rId11" Type="http://schemas.openxmlformats.org/officeDocument/2006/relationships/image" Target="../media/image98.png"/><Relationship Id="rId12" Type="http://schemas.openxmlformats.org/officeDocument/2006/relationships/image" Target="../media/image52.png"/><Relationship Id="rId13" Type="http://schemas.openxmlformats.org/officeDocument/2006/relationships/image" Target="../media/image9.tif"/><Relationship Id="rId14" Type="http://schemas.openxmlformats.org/officeDocument/2006/relationships/image" Target="../media/image54.png"/><Relationship Id="rId15" Type="http://schemas.openxmlformats.org/officeDocument/2006/relationships/image" Target="../media/image10.tif"/><Relationship Id="rId16" Type="http://schemas.openxmlformats.org/officeDocument/2006/relationships/image" Target="../media/image56.png"/><Relationship Id="rId17" Type="http://schemas.openxmlformats.org/officeDocument/2006/relationships/image" Target="../media/image11.tif"/><Relationship Id="rId18" Type="http://schemas.openxmlformats.org/officeDocument/2006/relationships/image" Target="../media/image12.tif"/><Relationship Id="rId19" Type="http://schemas.openxmlformats.org/officeDocument/2006/relationships/image" Target="../media/image13.tif"/><Relationship Id="rId20" Type="http://schemas.openxmlformats.org/officeDocument/2006/relationships/image" Target="../media/image14.tif"/><Relationship Id="rId21" Type="http://schemas.openxmlformats.org/officeDocument/2006/relationships/image" Target="../media/image15.tif"/><Relationship Id="rId22" Type="http://schemas.openxmlformats.org/officeDocument/2006/relationships/image" Target="../media/image16.tif"/><Relationship Id="rId23" Type="http://schemas.openxmlformats.org/officeDocument/2006/relationships/image" Target="../media/image17.tif"/><Relationship Id="rId24" Type="http://schemas.openxmlformats.org/officeDocument/2006/relationships/image" Target="../media/image18.tif"/><Relationship Id="rId25" Type="http://schemas.openxmlformats.org/officeDocument/2006/relationships/image" Target="../media/image19.tif"/><Relationship Id="rId26" Type="http://schemas.openxmlformats.org/officeDocument/2006/relationships/image" Target="../media/image99.png"/><Relationship Id="rId27" Type="http://schemas.openxmlformats.org/officeDocument/2006/relationships/hyperlink" Target="https://omero-guides.readthedocs.io" TargetMode="Externa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104.png"/><Relationship Id="rId8" Type="http://schemas.openxmlformats.org/officeDocument/2006/relationships/image" Target="../media/image105.png"/><Relationship Id="rId9" Type="http://schemas.openxmlformats.org/officeDocument/2006/relationships/image" Target="../media/image106.png"/><Relationship Id="rId10" Type="http://schemas.openxmlformats.org/officeDocument/2006/relationships/image" Target="../media/image107.png"/><Relationship Id="rId11" Type="http://schemas.openxmlformats.org/officeDocument/2006/relationships/image" Target="../media/image108.png"/><Relationship Id="rId12" Type="http://schemas.openxmlformats.org/officeDocument/2006/relationships/image" Target="../media/image109.png"/><Relationship Id="rId13" Type="http://schemas.openxmlformats.org/officeDocument/2006/relationships/hyperlink" Target="http://www.youtube.com/watch?v=t5a0_HqmvAQ" TargetMode="External"/><Relationship Id="rId14" Type="http://schemas.openxmlformats.org/officeDocument/2006/relationships/image" Target="../media/image4.jpeg"/><Relationship Id="rId15" Type="http://schemas.openxmlformats.org/officeDocument/2006/relationships/video" Target="https://www.youtube.com/embed/t5a0_HqmvAQ?feature=oembed" TargetMode="External"/><Relationship Id="rId16" Type="http://schemas.openxmlformats.org/officeDocument/2006/relationships/image" Target="../media/image5.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Relationship Id="rId3" Type="http://schemas.openxmlformats.org/officeDocument/2006/relationships/image" Target="../media/image110.png"/><Relationship Id="rId4" Type="http://schemas.openxmlformats.org/officeDocument/2006/relationships/image" Target="../media/image8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1.png"/><Relationship Id="rId3" Type="http://schemas.openxmlformats.org/officeDocument/2006/relationships/image" Target="../media/image110.png"/><Relationship Id="rId4" Type="http://schemas.openxmlformats.org/officeDocument/2006/relationships/image" Target="../media/image89.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2.png"/><Relationship Id="rId3" Type="http://schemas.openxmlformats.org/officeDocument/2006/relationships/image" Target="../media/image110.png"/><Relationship Id="rId4" Type="http://schemas.openxmlformats.org/officeDocument/2006/relationships/image" Target="../media/image8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3.png"/><Relationship Id="rId3" Type="http://schemas.openxmlformats.org/officeDocument/2006/relationships/image" Target="../media/image114.pn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18.png"/><Relationship Id="rId8" Type="http://schemas.openxmlformats.org/officeDocument/2006/relationships/image" Target="../media/image119.png"/><Relationship Id="rId9" Type="http://schemas.openxmlformats.org/officeDocument/2006/relationships/image" Target="../media/image8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0.png"/><Relationship Id="rId3" Type="http://schemas.openxmlformats.org/officeDocument/2006/relationships/image" Target="../media/image121.png"/><Relationship Id="rId4" Type="http://schemas.openxmlformats.org/officeDocument/2006/relationships/image" Target="../media/image122.png"/><Relationship Id="rId5" Type="http://schemas.openxmlformats.org/officeDocument/2006/relationships/image" Target="../media/image123.png"/><Relationship Id="rId6" Type="http://schemas.openxmlformats.org/officeDocument/2006/relationships/image" Target="../media/image124.png"/><Relationship Id="rId7" Type="http://schemas.openxmlformats.org/officeDocument/2006/relationships/image" Target="../media/image125.png"/><Relationship Id="rId8" Type="http://schemas.openxmlformats.org/officeDocument/2006/relationships/image" Target="../media/image12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 Id="rId3" Type="http://schemas.openxmlformats.org/officeDocument/2006/relationships/image" Target="../media/image127.png"/><Relationship Id="rId4" Type="http://schemas.openxmlformats.org/officeDocument/2006/relationships/hyperlink" Target="https://elixir-europe.org/sites/default/files/documents/euro-bioimaging_elixir_image_data_strategy.pdf" TargetMode="External"/><Relationship Id="rId5" Type="http://schemas.openxmlformats.org/officeDocument/2006/relationships/image" Target="../media/image128.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9.png"/><Relationship Id="rId3" Type="http://schemas.openxmlformats.org/officeDocument/2006/relationships/image" Target="../media/image130.pn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33.png"/><Relationship Id="rId7" Type="http://schemas.openxmlformats.org/officeDocument/2006/relationships/image" Target="../media/image134.png"/><Relationship Id="rId8" Type="http://schemas.openxmlformats.org/officeDocument/2006/relationships/image" Target="../media/image135.png"/><Relationship Id="rId9" Type="http://schemas.openxmlformats.org/officeDocument/2006/relationships/image" Target="../media/image136.png"/><Relationship Id="rId10" Type="http://schemas.openxmlformats.org/officeDocument/2006/relationships/image" Target="../media/image137.png"/><Relationship Id="rId11" Type="http://schemas.openxmlformats.org/officeDocument/2006/relationships/image" Target="../media/image138.png"/><Relationship Id="rId12" Type="http://schemas.openxmlformats.org/officeDocument/2006/relationships/image" Target="../media/image139.png"/><Relationship Id="rId13" Type="http://schemas.openxmlformats.org/officeDocument/2006/relationships/image" Target="../media/image4.tif"/><Relationship Id="rId14" Type="http://schemas.openxmlformats.org/officeDocument/2006/relationships/hyperlink" Target="https://doi.org/10.1038/nmeth.4326" TargetMode="External"/><Relationship Id="rId15" Type="http://schemas.openxmlformats.org/officeDocument/2006/relationships/hyperlink" Target="https://bit.ly/citing-ome"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 Id="rId3" Type="http://schemas.openxmlformats.org/officeDocument/2006/relationships/hyperlink" Target="https://www.ncbi.nlm.nih.gov/taxonomy" TargetMode="External"/><Relationship Id="rId4" Type="http://schemas.openxmlformats.org/officeDocument/2006/relationships/hyperlink" Target="https://www.ebi.ac.uk/efo/" TargetMode="External"/><Relationship Id="rId5" Type="http://schemas.openxmlformats.org/officeDocument/2006/relationships/hyperlink" Target="https://www.ebi.ac.uk/ols/ontologies/fbbi" TargetMode="External"/><Relationship Id="rId6" Type="http://schemas.openxmlformats.org/officeDocument/2006/relationships/hyperlink" Target="https://www.ebi.ac.uk/cmpo/" TargetMode="External"/><Relationship Id="rId7" Type="http://schemas.openxmlformats.org/officeDocument/2006/relationships/hyperlink" Target="https://bioportal.bioontology.org/ontologies/" TargetMode="External"/><Relationship Id="rId8" Type="http://schemas.openxmlformats.org/officeDocument/2006/relationships/hyperlink" Target="https://pubchem.ncbi.nlm.nih.gov/" TargetMode="Externa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0.png"/><Relationship Id="rId3" Type="http://schemas.openxmlformats.org/officeDocument/2006/relationships/image" Target="../media/image4.t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141.png"/><Relationship Id="rId6" Type="http://schemas.openxmlformats.org/officeDocument/2006/relationships/image" Target="../media/image142.png"/><Relationship Id="rId7" Type="http://schemas.openxmlformats.org/officeDocument/2006/relationships/image" Target="../media/image143.png"/><Relationship Id="rId8" Type="http://schemas.openxmlformats.org/officeDocument/2006/relationships/image" Target="../media/image144.png"/><Relationship Id="rId9" Type="http://schemas.openxmlformats.org/officeDocument/2006/relationships/image" Target="../media/image145.png"/><Relationship Id="rId10" Type="http://schemas.openxmlformats.org/officeDocument/2006/relationships/image" Target="../media/image146.png"/><Relationship Id="rId11" Type="http://schemas.openxmlformats.org/officeDocument/2006/relationships/image" Target="../media/image147.png"/><Relationship Id="rId12" Type="http://schemas.openxmlformats.org/officeDocument/2006/relationships/image" Target="../media/image148.png"/><Relationship Id="rId13" Type="http://schemas.openxmlformats.org/officeDocument/2006/relationships/image" Target="../media/image9.jpeg"/><Relationship Id="rId14" Type="http://schemas.openxmlformats.org/officeDocument/2006/relationships/image" Target="../media/image4.tif"/></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9.png"/><Relationship Id="rId3" Type="http://schemas.openxmlformats.org/officeDocument/2006/relationships/image" Target="../media/image150.png"/><Relationship Id="rId4" Type="http://schemas.openxmlformats.org/officeDocument/2006/relationships/image" Target="../media/image151.png"/><Relationship Id="rId5" Type="http://schemas.openxmlformats.org/officeDocument/2006/relationships/image" Target="../media/image4.tif"/></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4.tif"/></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4.png"/><Relationship Id="rId3" Type="http://schemas.openxmlformats.org/officeDocument/2006/relationships/image" Target="../media/image4.tif"/></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is.nucleome.org/static/apps/IDR_demo/" TargetMode="External"/><Relationship Id="rId3" Type="http://schemas.openxmlformats.org/officeDocument/2006/relationships/image" Target="../media/image155.png"/><Relationship Id="rId4" Type="http://schemas.openxmlformats.org/officeDocument/2006/relationships/image" Target="../media/image4.tif"/></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156.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7.png"/><Relationship Id="rId3" Type="http://schemas.openxmlformats.org/officeDocument/2006/relationships/image" Target="../media/image158.png"/><Relationship Id="rId4" Type="http://schemas.openxmlformats.org/officeDocument/2006/relationships/image" Target="../media/image159.png"/><Relationship Id="rId5" Type="http://schemas.openxmlformats.org/officeDocument/2006/relationships/image" Target="../media/image89.png"/><Relationship Id="rId6" Type="http://schemas.openxmlformats.org/officeDocument/2006/relationships/image" Target="../media/image160.png"/><Relationship Id="rId7" Type="http://schemas.openxmlformats.org/officeDocument/2006/relationships/image" Target="../media/image161.png"/><Relationship Id="rId8" Type="http://schemas.openxmlformats.org/officeDocument/2006/relationships/image" Target="../media/image162.png"/><Relationship Id="rId9" Type="http://schemas.openxmlformats.org/officeDocument/2006/relationships/image" Target="../media/image26.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60.png"/><Relationship Id="rId11" Type="http://schemas.openxmlformats.org/officeDocument/2006/relationships/image" Target="../media/image51.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image" Target="../media/image64.png"/><Relationship Id="rId16" Type="http://schemas.openxmlformats.org/officeDocument/2006/relationships/image" Target="../media/image163.png"/><Relationship Id="rId17" Type="http://schemas.openxmlformats.org/officeDocument/2006/relationships/image" Target="../media/image164.png"/><Relationship Id="rId18" Type="http://schemas.openxmlformats.org/officeDocument/2006/relationships/image" Target="../media/image165.png"/><Relationship Id="rId19" Type="http://schemas.openxmlformats.org/officeDocument/2006/relationships/image" Target="../media/image67.png"/><Relationship Id="rId20" Type="http://schemas.openxmlformats.org/officeDocument/2006/relationships/image" Target="../media/image68.png"/><Relationship Id="rId21" Type="http://schemas.openxmlformats.org/officeDocument/2006/relationships/image" Target="../media/image69.png"/><Relationship Id="rId22" Type="http://schemas.openxmlformats.org/officeDocument/2006/relationships/image" Target="../media/image70.png"/><Relationship Id="rId23" Type="http://schemas.openxmlformats.org/officeDocument/2006/relationships/image" Target="../media/image71.png"/><Relationship Id="rId24" Type="http://schemas.openxmlformats.org/officeDocument/2006/relationships/image" Target="../media/image72.png"/><Relationship Id="rId25" Type="http://schemas.openxmlformats.org/officeDocument/2006/relationships/image" Target="../media/image73.png"/><Relationship Id="rId26" Type="http://schemas.openxmlformats.org/officeDocument/2006/relationships/image" Target="../media/image74.png"/><Relationship Id="rId27" Type="http://schemas.openxmlformats.org/officeDocument/2006/relationships/image" Target="../media/image75.png"/><Relationship Id="rId28" Type="http://schemas.openxmlformats.org/officeDocument/2006/relationships/image" Target="../media/image76.png"/><Relationship Id="rId29" Type="http://schemas.openxmlformats.org/officeDocument/2006/relationships/image" Target="../media/image77.png"/><Relationship Id="rId30" Type="http://schemas.openxmlformats.org/officeDocument/2006/relationships/image" Target="../media/image78.png"/><Relationship Id="rId31" Type="http://schemas.openxmlformats.org/officeDocument/2006/relationships/image" Target="../media/image79.png"/><Relationship Id="rId32" Type="http://schemas.openxmlformats.org/officeDocument/2006/relationships/image" Target="../media/image80.png"/><Relationship Id="rId33" Type="http://schemas.openxmlformats.org/officeDocument/2006/relationships/image" Target="../media/image166.png"/><Relationship Id="rId34" Type="http://schemas.openxmlformats.org/officeDocument/2006/relationships/image" Target="../media/image167.png"/><Relationship Id="rId35" Type="http://schemas.openxmlformats.org/officeDocument/2006/relationships/image" Target="../media/image21.tif"/><Relationship Id="rId36" Type="http://schemas.openxmlformats.org/officeDocument/2006/relationships/image" Target="../media/image168.png"/><Relationship Id="rId37" Type="http://schemas.openxmlformats.org/officeDocument/2006/relationships/image" Target="../media/image10.jpeg"/><Relationship Id="rId38" Type="http://schemas.openxmlformats.org/officeDocument/2006/relationships/image" Target="../media/image26.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60.png"/><Relationship Id="rId11" Type="http://schemas.openxmlformats.org/officeDocument/2006/relationships/image" Target="../media/image51.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image" Target="../media/image64.png"/><Relationship Id="rId16" Type="http://schemas.openxmlformats.org/officeDocument/2006/relationships/image" Target="../media/image163.png"/><Relationship Id="rId17" Type="http://schemas.openxmlformats.org/officeDocument/2006/relationships/image" Target="../media/image164.png"/><Relationship Id="rId18" Type="http://schemas.openxmlformats.org/officeDocument/2006/relationships/image" Target="../media/image165.png"/><Relationship Id="rId19" Type="http://schemas.openxmlformats.org/officeDocument/2006/relationships/image" Target="../media/image67.png"/><Relationship Id="rId20" Type="http://schemas.openxmlformats.org/officeDocument/2006/relationships/image" Target="../media/image68.png"/><Relationship Id="rId21" Type="http://schemas.openxmlformats.org/officeDocument/2006/relationships/image" Target="../media/image69.png"/><Relationship Id="rId22" Type="http://schemas.openxmlformats.org/officeDocument/2006/relationships/image" Target="../media/image70.png"/><Relationship Id="rId23" Type="http://schemas.openxmlformats.org/officeDocument/2006/relationships/image" Target="../media/image71.png"/><Relationship Id="rId24" Type="http://schemas.openxmlformats.org/officeDocument/2006/relationships/image" Target="../media/image72.png"/><Relationship Id="rId25" Type="http://schemas.openxmlformats.org/officeDocument/2006/relationships/image" Target="../media/image73.png"/><Relationship Id="rId26" Type="http://schemas.openxmlformats.org/officeDocument/2006/relationships/image" Target="../media/image74.png"/><Relationship Id="rId27" Type="http://schemas.openxmlformats.org/officeDocument/2006/relationships/image" Target="../media/image75.png"/><Relationship Id="rId28" Type="http://schemas.openxmlformats.org/officeDocument/2006/relationships/image" Target="../media/image76.png"/><Relationship Id="rId29" Type="http://schemas.openxmlformats.org/officeDocument/2006/relationships/image" Target="../media/image77.png"/><Relationship Id="rId30" Type="http://schemas.openxmlformats.org/officeDocument/2006/relationships/image" Target="../media/image78.png"/><Relationship Id="rId31" Type="http://schemas.openxmlformats.org/officeDocument/2006/relationships/image" Target="../media/image79.png"/><Relationship Id="rId32" Type="http://schemas.openxmlformats.org/officeDocument/2006/relationships/image" Target="../media/image80.png"/><Relationship Id="rId33" Type="http://schemas.openxmlformats.org/officeDocument/2006/relationships/image" Target="../media/image166.png"/><Relationship Id="rId34" Type="http://schemas.openxmlformats.org/officeDocument/2006/relationships/image" Target="../media/image167.png"/><Relationship Id="rId35" Type="http://schemas.openxmlformats.org/officeDocument/2006/relationships/image" Target="../media/image21.tif"/><Relationship Id="rId36" Type="http://schemas.openxmlformats.org/officeDocument/2006/relationships/image" Target="../media/image168.png"/><Relationship Id="rId37" Type="http://schemas.openxmlformats.org/officeDocument/2006/relationships/image" Target="../media/image10.jpeg"/><Relationship Id="rId38" Type="http://schemas.openxmlformats.org/officeDocument/2006/relationships/image" Target="../media/image2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oi.org/10.1038/s41592-021-01326-w" TargetMode="External"/><Relationship Id="rId3" Type="http://schemas.openxmlformats.org/officeDocument/2006/relationships/hyperlink" Target="https://bit.ly/citing-ome" TargetMode="External"/><Relationship Id="rId4" Type="http://schemas.openxmlformats.org/officeDocument/2006/relationships/image" Target="../media/image26.png"/><Relationship Id="rId5" Type="http://schemas.openxmlformats.org/officeDocument/2006/relationships/image" Target="../media/image169.png"/><Relationship Id="rId6" Type="http://schemas.openxmlformats.org/officeDocument/2006/relationships/image" Target="../media/image22.tif"/><Relationship Id="rId7" Type="http://schemas.openxmlformats.org/officeDocument/2006/relationships/image" Target="../media/image170.png"/><Relationship Id="rId8" Type="http://schemas.openxmlformats.org/officeDocument/2006/relationships/image" Target="../media/image23.tif"/></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26.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1.png"/><Relationship Id="rId3" Type="http://schemas.openxmlformats.org/officeDocument/2006/relationships/image" Target="../media/image2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26.png"/><Relationship Id="rId5" Type="http://schemas.openxmlformats.org/officeDocument/2006/relationships/hyperlink" Target="https://news.ycombinator.com/item?id=37737318" TargetMode="Externa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4.png"/><Relationship Id="rId3" Type="http://schemas.openxmlformats.org/officeDocument/2006/relationships/image" Target="../media/image26.png"/><Relationship Id="rId4" Type="http://schemas.openxmlformats.org/officeDocument/2006/relationships/image" Target="../media/image175.png"/><Relationship Id="rId5" Type="http://schemas.openxmlformats.org/officeDocument/2006/relationships/image" Target="../media/image176.png"/><Relationship Id="rId6" Type="http://schemas.openxmlformats.org/officeDocument/2006/relationships/image" Target="../media/image177.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8.png"/><Relationship Id="rId3" Type="http://schemas.openxmlformats.org/officeDocument/2006/relationships/image" Target="../media/image179.png"/><Relationship Id="rId4" Type="http://schemas.openxmlformats.org/officeDocument/2006/relationships/image" Target="../media/image180.png"/><Relationship Id="rId5" Type="http://schemas.openxmlformats.org/officeDocument/2006/relationships/image" Target="../media/image181.png"/><Relationship Id="rId6" Type="http://schemas.openxmlformats.org/officeDocument/2006/relationships/image" Target="../media/image182.png"/><Relationship Id="rId7" Type="http://schemas.openxmlformats.org/officeDocument/2006/relationships/image" Target="../media/image183.png"/><Relationship Id="rId8" Type="http://schemas.openxmlformats.org/officeDocument/2006/relationships/image" Target="../media/image26.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4.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7.png"/><Relationship Id="rId6" Type="http://schemas.openxmlformats.org/officeDocument/2006/relationships/image" Target="../media/image188.png"/><Relationship Id="rId7" Type="http://schemas.openxmlformats.org/officeDocument/2006/relationships/image" Target="../media/image189.png"/><Relationship Id="rId8" Type="http://schemas.openxmlformats.org/officeDocument/2006/relationships/image" Target="../media/image190.png"/><Relationship Id="rId9" Type="http://schemas.openxmlformats.org/officeDocument/2006/relationships/image" Target="../media/image191.png"/><Relationship Id="rId10" Type="http://schemas.openxmlformats.org/officeDocument/2006/relationships/image" Target="../media/image192.png"/><Relationship Id="rId11" Type="http://schemas.openxmlformats.org/officeDocument/2006/relationships/image" Target="../media/image193.png"/><Relationship Id="rId12" Type="http://schemas.openxmlformats.org/officeDocument/2006/relationships/image" Target="../media/image26.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tif"/><Relationship Id="rId3" Type="http://schemas.openxmlformats.org/officeDocument/2006/relationships/image" Target="../media/image194.png"/><Relationship Id="rId4" Type="http://schemas.openxmlformats.org/officeDocument/2006/relationships/image" Target="../media/image195.png"/><Relationship Id="rId5" Type="http://schemas.openxmlformats.org/officeDocument/2006/relationships/image" Target="../media/image196.png"/><Relationship Id="rId6" Type="http://schemas.openxmlformats.org/officeDocument/2006/relationships/image" Target="../media/image197.png"/><Relationship Id="rId7" Type="http://schemas.openxmlformats.org/officeDocument/2006/relationships/image" Target="../media/image198.png"/><Relationship Id="rId8" Type="http://schemas.openxmlformats.org/officeDocument/2006/relationships/image" Target="../media/image26.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9.png"/><Relationship Id="rId3" Type="http://schemas.openxmlformats.org/officeDocument/2006/relationships/image" Target="../media/image200.png"/><Relationship Id="rId4" Type="http://schemas.openxmlformats.org/officeDocument/2006/relationships/image" Target="../media/image201.png"/><Relationship Id="rId5" Type="http://schemas.openxmlformats.org/officeDocument/2006/relationships/image" Target="../media/image202.png"/><Relationship Id="rId6" Type="http://schemas.openxmlformats.org/officeDocument/2006/relationships/image" Target="../media/image203.png"/><Relationship Id="rId7" Type="http://schemas.openxmlformats.org/officeDocument/2006/relationships/image" Target="../media/image25.tif"/><Relationship Id="rId8" Type="http://schemas.openxmlformats.org/officeDocument/2006/relationships/image" Target="../media/image204.png"/><Relationship Id="rId9" Type="http://schemas.openxmlformats.org/officeDocument/2006/relationships/image" Target="../media/image205.png"/><Relationship Id="rId10" Type="http://schemas.openxmlformats.org/officeDocument/2006/relationships/image" Target="../media/image206.png"/><Relationship Id="rId11" Type="http://schemas.openxmlformats.org/officeDocument/2006/relationships/image" Target="../media/image207.png"/><Relationship Id="rId12" Type="http://schemas.openxmlformats.org/officeDocument/2006/relationships/image" Target="../media/image26.tif"/><Relationship Id="rId13" Type="http://schemas.openxmlformats.org/officeDocument/2006/relationships/image" Target="../media/image208.png"/><Relationship Id="rId14" Type="http://schemas.openxmlformats.org/officeDocument/2006/relationships/image" Target="../media/image209.png"/><Relationship Id="rId15" Type="http://schemas.openxmlformats.org/officeDocument/2006/relationships/image" Target="../media/image210.png"/><Relationship Id="rId16" Type="http://schemas.openxmlformats.org/officeDocument/2006/relationships/image" Target="../media/image27.tif"/><Relationship Id="rId17" Type="http://schemas.openxmlformats.org/officeDocument/2006/relationships/image" Target="../media/image211.png"/><Relationship Id="rId18" Type="http://schemas.openxmlformats.org/officeDocument/2006/relationships/image" Target="../media/image212.png"/><Relationship Id="rId19" Type="http://schemas.openxmlformats.org/officeDocument/2006/relationships/image" Target="../media/image213.png"/><Relationship Id="rId20" Type="http://schemas.openxmlformats.org/officeDocument/2006/relationships/image" Target="../media/image10.jpeg"/><Relationship Id="rId21" Type="http://schemas.openxmlformats.org/officeDocument/2006/relationships/image" Target="../media/image167.png"/><Relationship Id="rId22" Type="http://schemas.openxmlformats.org/officeDocument/2006/relationships/image" Target="../media/image2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4.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0.png"/><Relationship Id="rId4" Type="http://schemas.openxmlformats.org/officeDocument/2006/relationships/hyperlink" Target="https://github.com/zarr-developers/zarr-illustrations-falk-2022#bea-computes" TargetMode="External"/><Relationship Id="rId5" Type="http://schemas.openxmlformats.org/officeDocument/2006/relationships/hyperlink" Target="https://twitter.com/DrHenningFalk" TargetMode="External"/><Relationship Id="rId6" Type="http://schemas.openxmlformats.org/officeDocument/2006/relationships/hyperlink" Target="https://numfocus.org/" TargetMode="External"/><Relationship Id="rId7" Type="http://schemas.openxmlformats.org/officeDocument/2006/relationships/hyperlink" Target="https://creativecommons.org/licenses/by/4.0/" TargetMode="External"/><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27.png"/><Relationship Id="rId11" Type="http://schemas.openxmlformats.org/officeDocument/2006/relationships/image" Target="../media/image28.png"/><Relationship Id="rId12" Type="http://schemas.openxmlformats.org/officeDocument/2006/relationships/image" Target="../media/image4.tif"/><Relationship Id="rId13" Type="http://schemas.openxmlformats.org/officeDocument/2006/relationships/image" Target="../media/image29.png"/><Relationship Id="rId14" Type="http://schemas.openxmlformats.org/officeDocument/2006/relationships/image" Target="../media/image4.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33.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15.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6.png"/><Relationship Id="rId3" Type="http://schemas.openxmlformats.org/officeDocument/2006/relationships/image" Target="../media/image217.png"/><Relationship Id="rId4" Type="http://schemas.openxmlformats.org/officeDocument/2006/relationships/image" Target="../media/image11.jpeg"/><Relationship Id="rId5" Type="http://schemas.openxmlformats.org/officeDocument/2006/relationships/image" Target="../media/image218.png"/><Relationship Id="rId6" Type="http://schemas.openxmlformats.org/officeDocument/2006/relationships/image" Target="../media/image12.jpeg"/><Relationship Id="rId7" Type="http://schemas.openxmlformats.org/officeDocument/2006/relationships/image" Target="../media/image219.png"/><Relationship Id="rId8" Type="http://schemas.openxmlformats.org/officeDocument/2006/relationships/image" Target="../media/image13.jpeg"/><Relationship Id="rId9" Type="http://schemas.openxmlformats.org/officeDocument/2006/relationships/image" Target="../media/image220.png"/><Relationship Id="rId10" Type="http://schemas.openxmlformats.org/officeDocument/2006/relationships/image" Target="../media/image221.png"/><Relationship Id="rId11" Type="http://schemas.openxmlformats.org/officeDocument/2006/relationships/image" Target="../media/image222.png"/><Relationship Id="rId12" Type="http://schemas.openxmlformats.org/officeDocument/2006/relationships/image" Target="../media/image223.png"/><Relationship Id="rId13" Type="http://schemas.openxmlformats.org/officeDocument/2006/relationships/image" Target="../media/image224.png"/><Relationship Id="rId14" Type="http://schemas.openxmlformats.org/officeDocument/2006/relationships/image" Target="../media/image14.jpeg"/><Relationship Id="rId15"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Titel 3"/>
          <p:cNvSpPr txBox="1"/>
          <p:nvPr>
            <p:ph type="ctrTitle"/>
          </p:nvPr>
        </p:nvSpPr>
        <p:spPr>
          <a:xfrm>
            <a:off x="3996263" y="4387775"/>
            <a:ext cx="18546235" cy="3508654"/>
          </a:xfrm>
          <a:prstGeom prst="rect">
            <a:avLst/>
          </a:prstGeom>
        </p:spPr>
        <p:txBody>
          <a:bodyPr anchor="t"/>
          <a:lstStyle/>
          <a:p>
            <a:pPr>
              <a:defRPr sz="11400">
                <a:effectLst/>
              </a:defRPr>
            </a:pPr>
            <a:r>
              <a:t>Welcome to</a:t>
            </a:r>
            <a:br/>
            <a:r>
              <a:rPr b="1"/>
              <a:t>BioImage Town!</a:t>
            </a:r>
          </a:p>
        </p:txBody>
      </p:sp>
      <p:sp>
        <p:nvSpPr>
          <p:cNvPr id="347" name="Untertitel 4"/>
          <p:cNvSpPr txBox="1"/>
          <p:nvPr>
            <p:ph type="subTitle" sz="quarter" idx="1"/>
          </p:nvPr>
        </p:nvSpPr>
        <p:spPr>
          <a:xfrm>
            <a:off x="4115211" y="7781773"/>
            <a:ext cx="18546234" cy="849465"/>
          </a:xfrm>
          <a:prstGeom prst="rect">
            <a:avLst/>
          </a:prstGeom>
        </p:spPr>
        <p:txBody>
          <a:bodyPr/>
          <a:lstStyle/>
          <a:p>
            <a:pPr defTabSz="1645919">
              <a:spcBef>
                <a:spcPts val="1800"/>
              </a:spcBef>
              <a:defRPr sz="4319"/>
            </a:pPr>
          </a:p>
        </p:txBody>
      </p:sp>
      <p:sp>
        <p:nvSpPr>
          <p:cNvPr id="348" name="Textplatzhalter 5"/>
          <p:cNvSpPr/>
          <p:nvPr>
            <p:ph type="body" idx="21"/>
          </p:nvPr>
        </p:nvSpPr>
        <p:spPr>
          <a:xfrm>
            <a:off x="4115211" y="10266932"/>
            <a:ext cx="16389351" cy="1414653"/>
          </a:xfrm>
          <a:prstGeom prst="rect">
            <a:avLst/>
          </a:prstGeom>
          <a:extLst>
            <a:ext uri="{C572A759-6A51-4108-AA02-DFA0A04FC94B}">
              <ma14:wrappingTextBoxFlag xmlns:ma14="http://schemas.microsoft.com/office/mac/drawingml/2011/main" val="1"/>
            </a:ext>
          </a:extLst>
        </p:spPr>
        <p:txBody>
          <a:bodyPr/>
          <a:lstStyle/>
          <a:p>
            <a:pPr defTabSz="1719072">
              <a:spcBef>
                <a:spcPts val="1800"/>
              </a:spcBef>
              <a:defRPr sz="3384"/>
            </a:pPr>
            <a:r>
              <a:rPr b="1"/>
              <a:t>Josh Moore</a:t>
            </a:r>
            <a:r>
              <a:t>, Senior RDM Officer</a:t>
            </a:r>
          </a:p>
          <a:p>
            <a:pPr defTabSz="1719072">
              <a:spcBef>
                <a:spcPts val="1800"/>
              </a:spcBef>
              <a:defRPr sz="3384"/>
            </a:pPr>
            <a:r>
              <a:t>German BioImaging, e.V. / Open Microscopy Environment</a:t>
            </a:r>
          </a:p>
        </p:txBody>
      </p:sp>
      <p:sp>
        <p:nvSpPr>
          <p:cNvPr id="349" name="TextBox 1"/>
          <p:cNvSpPr txBox="1"/>
          <p:nvPr/>
        </p:nvSpPr>
        <p:spPr>
          <a:xfrm>
            <a:off x="2161539" y="12362432"/>
            <a:ext cx="6154422" cy="9067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defRPr sz="1600"/>
            </a:pPr>
            <a:r>
              <a:t>With the exception of logos and cited third-party content, the content of these slides is shared under the terms of the </a:t>
            </a:r>
            <a:r>
              <a:rPr u="sng">
                <a:solidFill>
                  <a:schemeClr val="accent1"/>
                </a:solidFill>
                <a:uFill>
                  <a:solidFill>
                    <a:schemeClr val="accent1"/>
                  </a:solidFill>
                </a:uFill>
                <a:hlinkClick r:id="rId2" invalidUrl="" action="" tgtFrame="" tooltip="" history="1" highlightClick="0" endSnd="0"/>
              </a:rPr>
              <a:t>Creative Commons Attribution License (CC-BY 4.0)</a:t>
            </a:r>
            <a:r>
              <a:t> unless the content is marked otherwise.</a:t>
            </a:r>
          </a:p>
        </p:txBody>
      </p:sp>
      <p:pic>
        <p:nvPicPr>
          <p:cNvPr id="350" name="Picture 2" descr="Picture 2"/>
          <p:cNvPicPr>
            <a:picLocks noChangeAspect="1"/>
          </p:cNvPicPr>
          <p:nvPr/>
        </p:nvPicPr>
        <p:blipFill>
          <a:blip r:embed="rId3">
            <a:extLst/>
          </a:blip>
          <a:stretch>
            <a:fillRect/>
          </a:stretch>
        </p:blipFill>
        <p:spPr>
          <a:xfrm>
            <a:off x="171315" y="12484133"/>
            <a:ext cx="1937532" cy="67789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Special welcome"/>
          <p:cNvSpPr txBox="1"/>
          <p:nvPr>
            <p:ph type="title"/>
          </p:nvPr>
        </p:nvSpPr>
        <p:spPr>
          <a:prstGeom prst="rect">
            <a:avLst/>
          </a:prstGeom>
        </p:spPr>
        <p:txBody>
          <a:bodyPr/>
          <a:lstStyle>
            <a:lvl1pPr defTabSz="1591055">
              <a:defRPr sz="7656"/>
            </a:lvl1pPr>
          </a:lstStyle>
          <a:p>
            <a:pPr>
              <a:defRPr>
                <a:effectLst/>
              </a:defRPr>
            </a:pPr>
            <a:r>
              <a:t>Special welcome</a:t>
            </a:r>
          </a:p>
        </p:txBody>
      </p:sp>
      <p:sp>
        <p:nvSpPr>
          <p:cNvPr id="353" name="Slide Number"/>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56" name="Group"/>
          <p:cNvGrpSpPr/>
          <p:nvPr/>
        </p:nvGrpSpPr>
        <p:grpSpPr>
          <a:xfrm>
            <a:off x="5041367" y="4350378"/>
            <a:ext cx="15190312" cy="5015244"/>
            <a:chOff x="0" y="0"/>
            <a:chExt cx="15190311" cy="5015242"/>
          </a:xfrm>
        </p:grpSpPr>
        <p:sp>
          <p:nvSpPr>
            <p:cNvPr id="354" name="Honored…"/>
            <p:cNvSpPr/>
            <p:nvPr/>
          </p:nvSpPr>
          <p:spPr>
            <a:xfrm>
              <a:off x="0" y="0"/>
              <a:ext cx="10030487" cy="5015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cubicBezTo>
                    <a:pt x="2418" y="0"/>
                    <a:pt x="0" y="4835"/>
                    <a:pt x="0" y="10800"/>
                  </a:cubicBezTo>
                  <a:cubicBezTo>
                    <a:pt x="0" y="16765"/>
                    <a:pt x="2418" y="21600"/>
                    <a:pt x="5400" y="21600"/>
                  </a:cubicBezTo>
                  <a:lnTo>
                    <a:pt x="16200" y="21600"/>
                  </a:lnTo>
                  <a:cubicBezTo>
                    <a:pt x="19182" y="21600"/>
                    <a:pt x="21600" y="16765"/>
                    <a:pt x="21600" y="10800"/>
                  </a:cubicBezTo>
                  <a:cubicBezTo>
                    <a:pt x="21600" y="4835"/>
                    <a:pt x="19182" y="0"/>
                    <a:pt x="16200" y="0"/>
                  </a:cubicBezTo>
                  <a:lnTo>
                    <a:pt x="5400" y="0"/>
                  </a:lnTo>
                  <a:close/>
                </a:path>
              </a:pathLst>
            </a:custGeom>
            <a:solidFill>
              <a:schemeClr val="accent1">
                <a:satOff val="-25938"/>
                <a:lumOff val="14362"/>
                <a:alpha val="67397"/>
              </a:schemeClr>
            </a:solidFill>
            <a:ln w="12700" cap="flat">
              <a:noFill/>
              <a:miter lim="400000"/>
            </a:ln>
            <a:effectLst/>
            <a:extLst>
              <a:ext uri="{C572A759-6A51-4108-AA02-DFA0A04FC94B}">
                <ma14:wrappingTextBoxFlag xmlns:ma14="http://schemas.microsoft.com/office/mac/drawingml/2011/main" val="1"/>
              </a:ext>
            </a:extLst>
          </p:spPr>
          <p:txBody>
            <a:bodyPr wrap="square" lIns="635000" tIns="635000" rIns="635000" bIns="635000" numCol="1" anchor="ctr">
              <a:noAutofit/>
            </a:bodyPr>
            <a:lstStyle/>
            <a:p>
              <a:pPr>
                <a:defRPr sz="7200"/>
              </a:pPr>
              <a:r>
                <a:t>Honored</a:t>
              </a:r>
            </a:p>
            <a:p>
              <a:pPr>
                <a:defRPr sz="7200"/>
              </a:pPr>
              <a:r>
                <a:t>Guests</a:t>
              </a:r>
            </a:p>
          </p:txBody>
        </p:sp>
        <p:sp>
          <p:nvSpPr>
            <p:cNvPr id="355" name="New Colleagues"/>
            <p:cNvSpPr/>
            <p:nvPr/>
          </p:nvSpPr>
          <p:spPr>
            <a:xfrm>
              <a:off x="5159824" y="0"/>
              <a:ext cx="10030488" cy="5015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cubicBezTo>
                    <a:pt x="2418" y="0"/>
                    <a:pt x="0" y="4835"/>
                    <a:pt x="0" y="10800"/>
                  </a:cubicBezTo>
                  <a:cubicBezTo>
                    <a:pt x="0" y="16765"/>
                    <a:pt x="2418" y="21600"/>
                    <a:pt x="5400" y="21600"/>
                  </a:cubicBezTo>
                  <a:lnTo>
                    <a:pt x="16200" y="21600"/>
                  </a:lnTo>
                  <a:cubicBezTo>
                    <a:pt x="19182" y="21600"/>
                    <a:pt x="21600" y="16765"/>
                    <a:pt x="21600" y="10800"/>
                  </a:cubicBezTo>
                  <a:cubicBezTo>
                    <a:pt x="21600" y="4835"/>
                    <a:pt x="19182" y="0"/>
                    <a:pt x="16200" y="0"/>
                  </a:cubicBezTo>
                  <a:lnTo>
                    <a:pt x="5400" y="0"/>
                  </a:lnTo>
                  <a:close/>
                </a:path>
              </a:pathLst>
            </a:custGeom>
            <a:solidFill>
              <a:schemeClr val="accent2">
                <a:satOff val="-15117"/>
                <a:lumOff val="13823"/>
                <a:alpha val="67472"/>
              </a:schemeClr>
            </a:solidFill>
            <a:ln w="12700" cap="flat">
              <a:noFill/>
              <a:miter lim="400000"/>
            </a:ln>
            <a:effectLst/>
            <a:extLst>
              <a:ext uri="{C572A759-6A51-4108-AA02-DFA0A04FC94B}">
                <ma14:wrappingTextBoxFlag xmlns:ma14="http://schemas.microsoft.com/office/mac/drawingml/2011/main" val="1"/>
              </a:ext>
            </a:extLst>
          </p:spPr>
          <p:txBody>
            <a:bodyPr wrap="square" lIns="635000" tIns="635000" rIns="635000" bIns="635000" numCol="1" anchor="ctr">
              <a:noAutofit/>
            </a:bodyPr>
            <a:lstStyle/>
            <a:p>
              <a:pPr algn="r">
                <a:defRPr sz="7200"/>
              </a:pPr>
              <a:r>
                <a:t>New</a:t>
              </a:r>
              <a:br/>
              <a:r>
                <a:t>Colleagues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6"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Google Shape;81;p15"/>
          <p:cNvSpPr txBox="1"/>
          <p:nvPr>
            <p:ph type="title"/>
          </p:nvPr>
        </p:nvSpPr>
        <p:spPr>
          <a:prstGeom prst="rect">
            <a:avLst/>
          </a:prstGeom>
        </p:spPr>
        <p:txBody>
          <a:bodyPr/>
          <a:lstStyle>
            <a:lvl1pPr>
              <a:defRPr sz="6600"/>
            </a:lvl1pPr>
          </a:lstStyle>
          <a:p>
            <a:pPr>
              <a:defRPr>
                <a:effectLst/>
              </a:defRPr>
            </a:pPr>
            <a:r>
              <a:t>Value of bioimages</a:t>
            </a:r>
          </a:p>
        </p:txBody>
      </p:sp>
      <p:sp>
        <p:nvSpPr>
          <p:cNvPr id="359" name="Google Shape;83;p15"/>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0" name="Google Shape;84;p15" descr="Google Shape;84;p15"/>
          <p:cNvPicPr>
            <a:picLocks noChangeAspect="1"/>
          </p:cNvPicPr>
          <p:nvPr/>
        </p:nvPicPr>
        <p:blipFill>
          <a:blip r:embed="rId2">
            <a:extLst/>
          </a:blip>
          <a:stretch>
            <a:fillRect/>
          </a:stretch>
        </p:blipFill>
        <p:spPr>
          <a:xfrm>
            <a:off x="1987377" y="3604590"/>
            <a:ext cx="10181204" cy="7374660"/>
          </a:xfrm>
          <a:prstGeom prst="rect">
            <a:avLst/>
          </a:prstGeom>
          <a:ln w="12700">
            <a:miter lim="400000"/>
          </a:ln>
        </p:spPr>
      </p:pic>
      <p:grpSp>
        <p:nvGrpSpPr>
          <p:cNvPr id="363" name="Group"/>
          <p:cNvGrpSpPr/>
          <p:nvPr/>
        </p:nvGrpSpPr>
        <p:grpSpPr>
          <a:xfrm>
            <a:off x="7997122" y="3109128"/>
            <a:ext cx="13604755" cy="9912632"/>
            <a:chOff x="0" y="0"/>
            <a:chExt cx="13604754" cy="9912631"/>
          </a:xfrm>
        </p:grpSpPr>
        <p:pic>
          <p:nvPicPr>
            <p:cNvPr id="361" name="Google Shape;85;p15" descr="Google Shape;85;p15"/>
            <p:cNvPicPr>
              <a:picLocks noChangeAspect="1"/>
            </p:cNvPicPr>
            <p:nvPr/>
          </p:nvPicPr>
          <p:blipFill>
            <a:blip r:embed="rId3">
              <a:extLst/>
            </a:blip>
            <a:stretch>
              <a:fillRect/>
            </a:stretch>
          </p:blipFill>
          <p:spPr>
            <a:xfrm>
              <a:off x="6010512" y="0"/>
              <a:ext cx="7594243" cy="8365585"/>
            </a:xfrm>
            <a:prstGeom prst="rect">
              <a:avLst/>
            </a:prstGeom>
            <a:ln w="12700" cap="flat">
              <a:noFill/>
              <a:miter lim="400000"/>
            </a:ln>
            <a:effectLst/>
          </p:spPr>
        </p:pic>
        <p:sp>
          <p:nvSpPr>
            <p:cNvPr id="362" name="Google Shape;86;p15"/>
            <p:cNvSpPr txBox="1"/>
            <p:nvPr/>
          </p:nvSpPr>
          <p:spPr>
            <a:xfrm>
              <a:off x="0" y="9030265"/>
              <a:ext cx="8000001" cy="88236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p>
              <a:pPr algn="ctr" defTabSz="2438400">
                <a:defRPr sz="2800" u="sng">
                  <a:solidFill>
                    <a:srgbClr val="06EEB6"/>
                  </a:solidFill>
                  <a:latin typeface="Arial"/>
                  <a:ea typeface="Arial"/>
                  <a:cs typeface="Arial"/>
                  <a:sym typeface="Arial"/>
                </a:defRPr>
              </a:pPr>
              <a:r>
                <a:rPr u="none">
                  <a:solidFill>
                    <a:schemeClr val="accent1"/>
                  </a:solidFill>
                  <a:uFill>
                    <a:solidFill>
                      <a:srgbClr val="06EEB6"/>
                    </a:solidFill>
                  </a:uFill>
                  <a:hlinkClick r:id="rId4" invalidUrl="" action="" tgtFrame="" tooltip="" history="1" highlightClick="0" endSnd="0"/>
                </a:rPr>
                <a:t>https://ome-model.readthedocs.io/</a:t>
              </a:r>
              <a:r>
                <a:rPr u="none">
                  <a:solidFill>
                    <a:srgbClr val="000000"/>
                  </a:solidFill>
                </a:rPr>
                <a:t> </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3"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Google Shape;81;p15"/>
          <p:cNvSpPr txBox="1"/>
          <p:nvPr>
            <p:ph type="title"/>
          </p:nvPr>
        </p:nvSpPr>
        <p:spPr>
          <a:prstGeom prst="rect">
            <a:avLst/>
          </a:prstGeom>
        </p:spPr>
        <p:txBody>
          <a:bodyPr/>
          <a:lstStyle>
            <a:lvl1pPr>
              <a:defRPr sz="6600"/>
            </a:lvl1pPr>
          </a:lstStyle>
          <a:p>
            <a:pPr>
              <a:defRPr>
                <a:effectLst/>
              </a:defRPr>
            </a:pPr>
            <a:r>
              <a:t>Value of bioimages</a:t>
            </a:r>
          </a:p>
        </p:txBody>
      </p:sp>
      <p:sp>
        <p:nvSpPr>
          <p:cNvPr id="366" name="Google Shape;83;p15"/>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7" name="A5 - 1.png" descr="A5 - 1.png"/>
          <p:cNvPicPr>
            <a:picLocks noChangeAspect="1"/>
          </p:cNvPicPr>
          <p:nvPr/>
        </p:nvPicPr>
        <p:blipFill>
          <a:blip r:embed="rId2">
            <a:extLst/>
          </a:blip>
          <a:srcRect l="6336" t="8799" r="6336" b="6949"/>
          <a:stretch>
            <a:fillRect/>
          </a:stretch>
        </p:blipFill>
        <p:spPr>
          <a:xfrm>
            <a:off x="7197129" y="3039498"/>
            <a:ext cx="9989549" cy="843735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Google Shape;72;p14"/>
          <p:cNvSpPr txBox="1"/>
          <p:nvPr>
            <p:ph type="title"/>
          </p:nvPr>
        </p:nvSpPr>
        <p:spPr>
          <a:prstGeom prst="rect">
            <a:avLst/>
          </a:prstGeom>
        </p:spPr>
        <p:txBody>
          <a:bodyPr/>
          <a:lstStyle>
            <a:lvl1pPr>
              <a:defRPr sz="6600"/>
            </a:lvl1pPr>
          </a:lstStyle>
          <a:p>
            <a:pPr>
              <a:defRPr>
                <a:effectLst/>
              </a:defRPr>
            </a:pPr>
            <a:r>
              <a:t>Image Data Management isn’t always FAIR</a:t>
            </a:r>
          </a:p>
        </p:txBody>
      </p:sp>
      <p:sp>
        <p:nvSpPr>
          <p:cNvPr id="370" name="Google Shape;74;p14"/>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1" name="Google Shape;75;p14" descr="Google Shape;75;p14"/>
          <p:cNvPicPr>
            <a:picLocks noChangeAspect="1"/>
          </p:cNvPicPr>
          <p:nvPr/>
        </p:nvPicPr>
        <p:blipFill>
          <a:blip r:embed="rId2">
            <a:extLst/>
          </a:blip>
          <a:stretch>
            <a:fillRect/>
          </a:stretch>
        </p:blipFill>
        <p:spPr>
          <a:xfrm>
            <a:off x="3123949" y="4037616"/>
            <a:ext cx="8174974" cy="6601892"/>
          </a:xfrm>
          <a:prstGeom prst="rect">
            <a:avLst/>
          </a:prstGeom>
          <a:ln w="12700">
            <a:miter lim="400000"/>
          </a:ln>
        </p:spPr>
      </p:pic>
      <p:sp>
        <p:nvSpPr>
          <p:cNvPr id="372" name="Google Shape;76;p14"/>
          <p:cNvSpPr txBox="1"/>
          <p:nvPr/>
        </p:nvSpPr>
        <p:spPr>
          <a:xfrm>
            <a:off x="2144415" y="11779329"/>
            <a:ext cx="10498606" cy="1063492"/>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spAutoFit/>
          </a:bodyPr>
          <a:lstStyle/>
          <a:p>
            <a:pPr algn="ctr" defTabSz="2438400">
              <a:defRPr i="1" sz="2000">
                <a:solidFill>
                  <a:srgbClr val="06EEB6"/>
                </a:solidFill>
                <a:latin typeface="Arial"/>
                <a:ea typeface="Arial"/>
                <a:cs typeface="Arial"/>
                <a:sym typeface="Arial"/>
              </a:defRPr>
            </a:pPr>
            <a:r>
              <a:rPr>
                <a:solidFill>
                  <a:schemeClr val="accent1"/>
                </a:solidFill>
                <a:uFill>
                  <a:solidFill>
                    <a:srgbClr val="06EEB6"/>
                  </a:solidFill>
                </a:uFill>
                <a:hlinkClick r:id="rId3" invalidUrl="" action="" tgtFrame="" tooltip="" history="1" highlightClick="0" endSnd="0"/>
              </a:rPr>
              <a:t>"Clara shares"</a:t>
            </a:r>
            <a:r>
              <a:rPr>
                <a:solidFill>
                  <a:srgbClr val="ADBAC7"/>
                </a:solidFill>
              </a:rPr>
              <a:t> by </a:t>
            </a:r>
            <a:r>
              <a:rPr>
                <a:solidFill>
                  <a:schemeClr val="accent1"/>
                </a:solidFill>
                <a:uFill>
                  <a:solidFill>
                    <a:srgbClr val="06EEB6"/>
                  </a:solidFill>
                </a:uFill>
                <a:hlinkClick r:id="rId4" invalidUrl="" action="" tgtFrame="" tooltip="" history="1" highlightClick="0" endSnd="0"/>
              </a:rPr>
              <a:t>Henning Falk</a:t>
            </a:r>
            <a:r>
              <a:rPr>
                <a:solidFill>
                  <a:srgbClr val="ADBAC7"/>
                </a:solidFill>
              </a:rPr>
              <a:t>, ©2022 </a:t>
            </a:r>
            <a:r>
              <a:rPr>
                <a:solidFill>
                  <a:schemeClr val="accent1"/>
                </a:solidFill>
                <a:uFill>
                  <a:solidFill>
                    <a:srgbClr val="06EEB6"/>
                  </a:solidFill>
                </a:uFill>
                <a:hlinkClick r:id="rId5" invalidUrl="" action="" tgtFrame="" tooltip="" history="1" highlightClick="0" endSnd="0"/>
              </a:rPr>
              <a:t>NumFOCUS</a:t>
            </a:r>
            <a:r>
              <a:rPr>
                <a:solidFill>
                  <a:srgbClr val="ADBAC7"/>
                </a:solidFill>
              </a:rPr>
              <a:t>, is used under a </a:t>
            </a:r>
            <a:r>
              <a:rPr>
                <a:solidFill>
                  <a:schemeClr val="accent1"/>
                </a:solidFill>
                <a:uFill>
                  <a:solidFill>
                    <a:srgbClr val="06EEB6"/>
                  </a:solidFill>
                </a:uFill>
                <a:hlinkClick r:id="rId6" invalidUrl="" action="" tgtFrame="" tooltip="" history="1" highlightClick="0" endSnd="0"/>
              </a:rPr>
              <a:t>CC BY 4.0</a:t>
            </a:r>
            <a:r>
              <a:rPr>
                <a:solidFill>
                  <a:srgbClr val="ADBAC7"/>
                </a:solidFill>
              </a:rPr>
              <a:t> license.</a:t>
            </a:r>
            <a:endParaRPr>
              <a:solidFill>
                <a:srgbClr val="ADBAC7"/>
              </a:solidFill>
            </a:endParaRPr>
          </a:p>
          <a:p>
            <a:pPr algn="ctr" defTabSz="2438400">
              <a:defRPr i="1" sz="2000">
                <a:solidFill>
                  <a:srgbClr val="06EEB6"/>
                </a:solidFill>
                <a:latin typeface="Arial"/>
                <a:ea typeface="Arial"/>
                <a:cs typeface="Arial"/>
                <a:sym typeface="Arial"/>
              </a:defRPr>
            </a:pPr>
            <a:r>
              <a:rPr>
                <a:solidFill>
                  <a:schemeClr val="accent1"/>
                </a:solidFill>
                <a:uFill>
                  <a:solidFill>
                    <a:srgbClr val="06EEB6"/>
                  </a:solidFill>
                </a:uFill>
                <a:hlinkClick r:id="rId3" invalidUrl="" action="" tgtFrame="" tooltip="" history="1" highlightClick="0" endSnd="0"/>
              </a:rPr>
              <a:t>https://github.com/zarr-developers/zarr-illustrations-falk-2022#clara-shares</a:t>
            </a:r>
            <a:r>
              <a:rPr>
                <a:solidFill>
                  <a:srgbClr val="ADBAC7"/>
                </a:solidFill>
              </a:rPr>
              <a:t> </a:t>
            </a:r>
          </a:p>
        </p:txBody>
      </p:sp>
      <p:grpSp>
        <p:nvGrpSpPr>
          <p:cNvPr id="375" name="Group"/>
          <p:cNvGrpSpPr/>
          <p:nvPr/>
        </p:nvGrpSpPr>
        <p:grpSpPr>
          <a:xfrm>
            <a:off x="14526364" y="2790121"/>
            <a:ext cx="6188941" cy="9096883"/>
            <a:chOff x="0" y="0"/>
            <a:chExt cx="6188940" cy="9096881"/>
          </a:xfrm>
        </p:grpSpPr>
        <p:pic>
          <p:nvPicPr>
            <p:cNvPr id="373" name="Image" descr="Image"/>
            <p:cNvPicPr>
              <a:picLocks noChangeAspect="1"/>
            </p:cNvPicPr>
            <p:nvPr/>
          </p:nvPicPr>
          <p:blipFill>
            <a:blip r:embed="rId7">
              <a:extLst/>
            </a:blip>
            <a:stretch>
              <a:fillRect/>
            </a:stretch>
          </p:blipFill>
          <p:spPr>
            <a:xfrm>
              <a:off x="0" y="0"/>
              <a:ext cx="6188941" cy="9096882"/>
            </a:xfrm>
            <a:prstGeom prst="rect">
              <a:avLst/>
            </a:prstGeom>
            <a:ln w="12700" cap="flat">
              <a:noFill/>
              <a:miter lim="400000"/>
            </a:ln>
            <a:effectLst/>
          </p:spPr>
        </p:pic>
        <p:pic>
          <p:nvPicPr>
            <p:cNvPr id="374" name="Image" descr="Image"/>
            <p:cNvPicPr>
              <a:picLocks noChangeAspect="1"/>
            </p:cNvPicPr>
            <p:nvPr/>
          </p:nvPicPr>
          <p:blipFill>
            <a:blip r:embed="rId8">
              <a:extLst/>
            </a:blip>
            <a:stretch>
              <a:fillRect/>
            </a:stretch>
          </p:blipFill>
          <p:spPr>
            <a:xfrm>
              <a:off x="106067" y="728338"/>
              <a:ext cx="5976807" cy="7969078"/>
            </a:xfrm>
            <a:prstGeom prst="rect">
              <a:avLst/>
            </a:prstGeom>
            <a:ln w="12700" cap="flat">
              <a:noFill/>
              <a:miter lim="400000"/>
            </a:ln>
            <a:effectLst/>
          </p:spPr>
        </p:pic>
      </p:grpSp>
      <p:sp>
        <p:nvSpPr>
          <p:cNvPr id="376" name="Image: Simon Li https://twitter.com/penguinoops/status/643812318699225088"/>
          <p:cNvSpPr txBox="1"/>
          <p:nvPr/>
        </p:nvSpPr>
        <p:spPr>
          <a:xfrm>
            <a:off x="14516946" y="11954162"/>
            <a:ext cx="6460898" cy="7670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defRPr sz="1900"/>
            </a:pPr>
            <a:r>
              <a:t>Image: Simon Li</a:t>
            </a:r>
            <a:br/>
            <a:r>
              <a:rPr u="sng">
                <a:solidFill>
                  <a:schemeClr val="accent1"/>
                </a:solidFill>
                <a:uFill>
                  <a:solidFill>
                    <a:schemeClr val="accent1"/>
                  </a:solidFill>
                </a:uFill>
                <a:hlinkClick r:id="rId9" invalidUrl="" action="" tgtFrame="" tooltip="" history="1" highlightClick="0" endSnd="0"/>
              </a:rPr>
              <a:t>https://twitter.com/penguinoops/status/643812318699225088</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6" grpId="1"/>
      <p:bldP build="whole" bldLvl="1" animBg="1" rev="0" advAuto="0" spid="375"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Google Shape;72;p14"/>
          <p:cNvSpPr txBox="1"/>
          <p:nvPr>
            <p:ph type="title"/>
          </p:nvPr>
        </p:nvSpPr>
        <p:spPr>
          <a:prstGeom prst="rect">
            <a:avLst/>
          </a:prstGeom>
        </p:spPr>
        <p:txBody>
          <a:bodyPr/>
          <a:lstStyle>
            <a:lvl1pPr>
              <a:defRPr sz="6600"/>
            </a:lvl1pPr>
          </a:lstStyle>
          <a:p>
            <a:pPr>
              <a:defRPr>
                <a:effectLst/>
              </a:defRPr>
            </a:pPr>
            <a:r>
              <a:t>A brief history of making images go</a:t>
            </a:r>
          </a:p>
        </p:txBody>
      </p:sp>
      <p:sp>
        <p:nvSpPr>
          <p:cNvPr id="379" name="Google Shape;74;p14"/>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0" name="Google Shape;75;p14" descr="Google Shape;75;p14"/>
          <p:cNvPicPr>
            <a:picLocks noChangeAspect="1"/>
          </p:cNvPicPr>
          <p:nvPr/>
        </p:nvPicPr>
        <p:blipFill>
          <a:blip r:embed="rId2">
            <a:extLst/>
          </a:blip>
          <a:stretch>
            <a:fillRect/>
          </a:stretch>
        </p:blipFill>
        <p:spPr>
          <a:xfrm>
            <a:off x="2903301" y="2993893"/>
            <a:ext cx="4348598" cy="3511814"/>
          </a:xfrm>
          <a:prstGeom prst="rect">
            <a:avLst/>
          </a:prstGeom>
          <a:ln w="12700">
            <a:miter lim="400000"/>
          </a:ln>
        </p:spPr>
      </p:pic>
      <p:grpSp>
        <p:nvGrpSpPr>
          <p:cNvPr id="410" name="Group"/>
          <p:cNvGrpSpPr/>
          <p:nvPr/>
        </p:nvGrpSpPr>
        <p:grpSpPr>
          <a:xfrm>
            <a:off x="3420893" y="6667772"/>
            <a:ext cx="18059806" cy="1870483"/>
            <a:chOff x="0" y="0"/>
            <a:chExt cx="18059804" cy="1870481"/>
          </a:xfrm>
        </p:grpSpPr>
        <p:grpSp>
          <p:nvGrpSpPr>
            <p:cNvPr id="390" name="Group"/>
            <p:cNvGrpSpPr/>
            <p:nvPr/>
          </p:nvGrpSpPr>
          <p:grpSpPr>
            <a:xfrm>
              <a:off x="11385443" y="-1"/>
              <a:ext cx="6674362" cy="1870483"/>
              <a:chOff x="0" y="0"/>
              <a:chExt cx="6674360" cy="1870481"/>
            </a:xfrm>
          </p:grpSpPr>
          <p:grpSp>
            <p:nvGrpSpPr>
              <p:cNvPr id="383" name="Group"/>
              <p:cNvGrpSpPr/>
              <p:nvPr/>
            </p:nvGrpSpPr>
            <p:grpSpPr>
              <a:xfrm>
                <a:off x="3861563" y="-1"/>
                <a:ext cx="2812798" cy="1870483"/>
                <a:chOff x="0" y="0"/>
                <a:chExt cx="2812797" cy="1870481"/>
              </a:xfrm>
            </p:grpSpPr>
            <p:sp>
              <p:nvSpPr>
                <p:cNvPr id="381"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0" tIns="0" rIns="0" bIns="0" numCol="1" anchor="ctr">
                  <a:normAutofit fontScale="100000" lnSpcReduction="0"/>
                </a:bodyPr>
                <a:lstStyle/>
                <a:p>
                  <a:pPr algn="r"/>
                </a:p>
              </p:txBody>
            </p:sp>
            <p:sp>
              <p:nvSpPr>
                <p:cNvPr id="382" name="Rectangle"/>
                <p:cNvSpPr/>
                <p:nvPr/>
              </p:nvSpPr>
              <p:spPr>
                <a:xfrm>
                  <a:off x="0" y="48384"/>
                  <a:ext cx="1897574" cy="1772528"/>
                </a:xfrm>
                <a:prstGeom prst="rect">
                  <a:avLst/>
                </a:prstGeom>
                <a:solidFill>
                  <a:schemeClr val="accent2">
                    <a:satOff val="-15117"/>
                    <a:lumOff val="27647"/>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386" name="Group"/>
              <p:cNvGrpSpPr/>
              <p:nvPr/>
            </p:nvGrpSpPr>
            <p:grpSpPr>
              <a:xfrm>
                <a:off x="1916549" y="-1"/>
                <a:ext cx="2812799" cy="1870483"/>
                <a:chOff x="0" y="0"/>
                <a:chExt cx="2812797" cy="1870481"/>
              </a:xfrm>
            </p:grpSpPr>
            <p:sp>
              <p:nvSpPr>
                <p:cNvPr id="38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13823"/>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385" name="Rectangle"/>
                <p:cNvSpPr/>
                <p:nvPr/>
              </p:nvSpPr>
              <p:spPr>
                <a:xfrm>
                  <a:off x="0" y="48384"/>
                  <a:ext cx="1897574" cy="1772528"/>
                </a:xfrm>
                <a:prstGeom prst="rect">
                  <a:avLst/>
                </a:prstGeom>
                <a:solidFill>
                  <a:schemeClr val="accent2">
                    <a:satOff val="-15117"/>
                    <a:lumOff val="13823"/>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389" name="Group"/>
              <p:cNvGrpSpPr/>
              <p:nvPr/>
            </p:nvGrpSpPr>
            <p:grpSpPr>
              <a:xfrm>
                <a:off x="0" y="-1"/>
                <a:ext cx="2812798" cy="1870483"/>
                <a:chOff x="0" y="0"/>
                <a:chExt cx="2812797" cy="1870481"/>
              </a:xfrm>
            </p:grpSpPr>
            <p:sp>
              <p:nvSpPr>
                <p:cNvPr id="38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388" name="Rectangle"/>
                <p:cNvSpPr/>
                <p:nvPr/>
              </p:nvSpPr>
              <p:spPr>
                <a:xfrm>
                  <a:off x="0" y="48384"/>
                  <a:ext cx="1897574" cy="1772528"/>
                </a:xfrm>
                <a:prstGeom prst="rect">
                  <a:avLst/>
                </a:prstGeom>
                <a:solidFill>
                  <a:schemeClr val="accent2"/>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grpSp>
          <p:nvGrpSpPr>
            <p:cNvPr id="393" name="Group"/>
            <p:cNvGrpSpPr/>
            <p:nvPr/>
          </p:nvGrpSpPr>
          <p:grpSpPr>
            <a:xfrm>
              <a:off x="9568516" y="-1"/>
              <a:ext cx="2812799" cy="1870483"/>
              <a:chOff x="0" y="0"/>
              <a:chExt cx="2812797" cy="1870481"/>
            </a:xfrm>
          </p:grpSpPr>
          <p:sp>
            <p:nvSpPr>
              <p:cNvPr id="391"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atOff val="-25938"/>
                  <a:lumOff val="28725"/>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392" name="Rectangle"/>
              <p:cNvSpPr/>
              <p:nvPr/>
            </p:nvSpPr>
            <p:spPr>
              <a:xfrm>
                <a:off x="0" y="48384"/>
                <a:ext cx="1897574" cy="1772528"/>
              </a:xfrm>
              <a:prstGeom prst="rect">
                <a:avLst/>
              </a:prstGeom>
              <a:solidFill>
                <a:schemeClr val="accent1">
                  <a:satOff val="-25938"/>
                  <a:lumOff val="28725"/>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396" name="Group"/>
            <p:cNvGrpSpPr/>
            <p:nvPr/>
          </p:nvGrpSpPr>
          <p:grpSpPr>
            <a:xfrm>
              <a:off x="7623504" y="-1"/>
              <a:ext cx="2812798" cy="1870483"/>
              <a:chOff x="0" y="0"/>
              <a:chExt cx="2812797" cy="1870481"/>
            </a:xfrm>
          </p:grpSpPr>
          <p:sp>
            <p:nvSpPr>
              <p:cNvPr id="39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atOff val="-25938"/>
                  <a:lumOff val="14362"/>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395" name="Rectangle"/>
              <p:cNvSpPr/>
              <p:nvPr/>
            </p:nvSpPr>
            <p:spPr>
              <a:xfrm>
                <a:off x="0" y="48384"/>
                <a:ext cx="1897574" cy="1772528"/>
              </a:xfrm>
              <a:prstGeom prst="rect">
                <a:avLst/>
              </a:prstGeom>
              <a:solidFill>
                <a:schemeClr val="accent1">
                  <a:satOff val="-25938"/>
                  <a:lumOff val="14362"/>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399" name="Group"/>
            <p:cNvGrpSpPr/>
            <p:nvPr/>
          </p:nvGrpSpPr>
          <p:grpSpPr>
            <a:xfrm>
              <a:off x="5706953" y="-1"/>
              <a:ext cx="2812798" cy="1870483"/>
              <a:chOff x="0" y="0"/>
              <a:chExt cx="2812797" cy="1870481"/>
            </a:xfrm>
          </p:grpSpPr>
          <p:sp>
            <p:nvSpPr>
              <p:cNvPr id="39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398"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402" name="Group"/>
            <p:cNvGrpSpPr/>
            <p:nvPr/>
          </p:nvGrpSpPr>
          <p:grpSpPr>
            <a:xfrm>
              <a:off x="3861562" y="-1"/>
              <a:ext cx="2812799" cy="1870483"/>
              <a:chOff x="0" y="0"/>
              <a:chExt cx="2812797" cy="1870481"/>
            </a:xfrm>
          </p:grpSpPr>
          <p:sp>
            <p:nvSpPr>
              <p:cNvPr id="40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284867"/>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401" name="Rectangle"/>
              <p:cNvSpPr/>
              <p:nvPr/>
            </p:nvSpPr>
            <p:spPr>
              <a:xfrm>
                <a:off x="0" y="48384"/>
                <a:ext cx="1897574" cy="1772528"/>
              </a:xfrm>
              <a:prstGeom prst="rect">
                <a:avLst/>
              </a:prstGeom>
              <a:solidFill>
                <a:srgbClr val="284867"/>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405" name="Group"/>
            <p:cNvGrpSpPr/>
            <p:nvPr/>
          </p:nvGrpSpPr>
          <p:grpSpPr>
            <a:xfrm>
              <a:off x="1916550" y="-1"/>
              <a:ext cx="2812798" cy="1870483"/>
              <a:chOff x="0" y="0"/>
              <a:chExt cx="2812797" cy="1870481"/>
            </a:xfrm>
          </p:grpSpPr>
          <p:sp>
            <p:nvSpPr>
              <p:cNvPr id="40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404" name="Rectangle"/>
              <p:cNvSpPr/>
              <p:nvPr/>
            </p:nvSpPr>
            <p:spPr>
              <a:xfrm>
                <a:off x="0" y="48384"/>
                <a:ext cx="1897574" cy="1772528"/>
              </a:xfrm>
              <a:prstGeom prst="rect">
                <a:avLst/>
              </a:prstGeom>
              <a:solidFill>
                <a:srgbClr val="182E4E"/>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408" name="Group"/>
            <p:cNvGrpSpPr/>
            <p:nvPr/>
          </p:nvGrpSpPr>
          <p:grpSpPr>
            <a:xfrm>
              <a:off x="0" y="-1"/>
              <a:ext cx="2812798" cy="1870483"/>
              <a:chOff x="0" y="0"/>
              <a:chExt cx="2812797" cy="1870481"/>
            </a:xfrm>
          </p:grpSpPr>
          <p:sp>
            <p:nvSpPr>
              <p:cNvPr id="406"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407"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sp>
          <p:nvSpPr>
            <p:cNvPr id="409" name="2024"/>
            <p:cNvSpPr txBox="1"/>
            <p:nvPr/>
          </p:nvSpPr>
          <p:spPr>
            <a:xfrm>
              <a:off x="16070260" y="456533"/>
              <a:ext cx="1677160" cy="95741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0B1C2E"/>
                  </a:solidFill>
                </a:defRPr>
              </a:lvl1pPr>
            </a:lstStyle>
            <a:p>
              <a:pPr/>
              <a:r>
                <a:t>2024</a:t>
              </a:r>
            </a:p>
          </p:txBody>
        </p:sp>
      </p:grpSp>
      <p:grpSp>
        <p:nvGrpSpPr>
          <p:cNvPr id="413" name="Group"/>
          <p:cNvGrpSpPr/>
          <p:nvPr/>
        </p:nvGrpSpPr>
        <p:grpSpPr>
          <a:xfrm>
            <a:off x="8643756" y="11246866"/>
            <a:ext cx="4588790" cy="1270001"/>
            <a:chOff x="1265377" y="230682"/>
            <a:chExt cx="4588788" cy="1270000"/>
          </a:xfrm>
        </p:grpSpPr>
        <p:sp>
          <p:nvSpPr>
            <p:cNvPr id="411" name="JSON RFC (2006)"/>
            <p:cNvSpPr/>
            <p:nvPr/>
          </p:nvSpPr>
          <p:spPr>
            <a:xfrm>
              <a:off x="1265377" y="230682"/>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2438338">
                <a:defRPr sz="2400">
                  <a:solidFill>
                    <a:srgbClr val="979797"/>
                  </a:solidFill>
                  <a:latin typeface="Helvetica Neue"/>
                  <a:ea typeface="Helvetica Neue"/>
                  <a:cs typeface="Helvetica Neue"/>
                  <a:sym typeface="Helvetica Neue"/>
                </a:defRPr>
              </a:lvl1pPr>
            </a:lstStyle>
            <a:p>
              <a:pPr/>
              <a:r>
                <a:t>JSON RFC (2006)</a:t>
              </a:r>
            </a:p>
          </p:txBody>
        </p:sp>
        <p:sp>
          <p:nvSpPr>
            <p:cNvPr id="412" name="“FAIR” Wilkinson (2016)"/>
            <p:cNvSpPr/>
            <p:nvPr/>
          </p:nvSpPr>
          <p:spPr>
            <a:xfrm>
              <a:off x="4584165" y="230682"/>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2438338">
                <a:defRPr sz="2400">
                  <a:solidFill>
                    <a:srgbClr val="979797"/>
                  </a:solidFill>
                  <a:latin typeface="Helvetica Neue"/>
                  <a:ea typeface="Helvetica Neue"/>
                  <a:cs typeface="Helvetica Neue"/>
                  <a:sym typeface="Helvetica Neue"/>
                </a:defRPr>
              </a:lvl1pPr>
            </a:lstStyle>
            <a:p>
              <a:pPr/>
              <a:r>
                <a:t>“FAIR” Wilkinson (2016)</a:t>
              </a:r>
            </a:p>
          </p:txBody>
        </p:sp>
      </p:grpSp>
      <p:grpSp>
        <p:nvGrpSpPr>
          <p:cNvPr id="424" name="Group"/>
          <p:cNvGrpSpPr/>
          <p:nvPr/>
        </p:nvGrpSpPr>
        <p:grpSpPr>
          <a:xfrm>
            <a:off x="3741059" y="7312974"/>
            <a:ext cx="13949826" cy="2871020"/>
            <a:chOff x="0" y="0"/>
            <a:chExt cx="13949825" cy="2871018"/>
          </a:xfrm>
        </p:grpSpPr>
        <p:sp>
          <p:nvSpPr>
            <p:cNvPr id="414" name="2005"/>
            <p:cNvSpPr/>
            <p:nvPr/>
          </p:nvSpPr>
          <p:spPr>
            <a:xfrm>
              <a:off x="3160852" y="0"/>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FFFFFF"/>
                  </a:solidFill>
                </a:defRPr>
              </a:lvl1pPr>
            </a:lstStyle>
            <a:p>
              <a:pPr/>
              <a:r>
                <a:t>2005</a:t>
              </a:r>
            </a:p>
          </p:txBody>
        </p:sp>
        <p:sp>
          <p:nvSpPr>
            <p:cNvPr id="415" name="2016"/>
            <p:cNvSpPr/>
            <p:nvPr/>
          </p:nvSpPr>
          <p:spPr>
            <a:xfrm>
              <a:off x="7005939" y="0"/>
              <a:ext cx="1270001" cy="1270000"/>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sp>
          <p:nvSpPr>
            <p:cNvPr id="416" name="2018"/>
            <p:cNvSpPr/>
            <p:nvPr/>
          </p:nvSpPr>
          <p:spPr>
            <a:xfrm>
              <a:off x="12679825" y="0"/>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2018</a:t>
              </a:r>
            </a:p>
          </p:txBody>
        </p:sp>
        <p:grpSp>
          <p:nvGrpSpPr>
            <p:cNvPr id="423" name="Group"/>
            <p:cNvGrpSpPr/>
            <p:nvPr/>
          </p:nvGrpSpPr>
          <p:grpSpPr>
            <a:xfrm>
              <a:off x="0" y="1348571"/>
              <a:ext cx="13363408" cy="1522448"/>
              <a:chOff x="0" y="0"/>
              <a:chExt cx="13363407" cy="1522447"/>
            </a:xfrm>
          </p:grpSpPr>
          <p:pic>
            <p:nvPicPr>
              <p:cNvPr id="417" name="image4.png" descr="image4.png"/>
              <p:cNvPicPr>
                <a:picLocks noChangeAspect="1"/>
              </p:cNvPicPr>
              <p:nvPr/>
            </p:nvPicPr>
            <p:blipFill>
              <a:blip r:embed="rId3">
                <a:extLst/>
              </a:blip>
              <a:stretch>
                <a:fillRect/>
              </a:stretch>
            </p:blipFill>
            <p:spPr>
              <a:xfrm>
                <a:off x="0" y="0"/>
                <a:ext cx="1752876" cy="605344"/>
              </a:xfrm>
              <a:prstGeom prst="rect">
                <a:avLst/>
              </a:prstGeom>
              <a:ln w="12700" cap="flat">
                <a:noFill/>
                <a:miter lim="400000"/>
              </a:ln>
              <a:effectLst/>
            </p:spPr>
          </p:pic>
          <p:pic>
            <p:nvPicPr>
              <p:cNvPr id="418" name="ome-files.png" descr="ome-files.png"/>
              <p:cNvPicPr>
                <a:picLocks noChangeAspect="1"/>
              </p:cNvPicPr>
              <p:nvPr/>
            </p:nvPicPr>
            <p:blipFill>
              <a:blip r:embed="rId4">
                <a:extLst/>
              </a:blip>
              <a:stretch>
                <a:fillRect/>
              </a:stretch>
            </p:blipFill>
            <p:spPr>
              <a:xfrm>
                <a:off x="2339600" y="99471"/>
                <a:ext cx="2473984" cy="355601"/>
              </a:xfrm>
              <a:prstGeom prst="rect">
                <a:avLst/>
              </a:prstGeom>
              <a:ln w="12700" cap="flat">
                <a:noFill/>
                <a:miter lim="400000"/>
              </a:ln>
              <a:effectLst/>
            </p:spPr>
          </p:pic>
          <p:pic>
            <p:nvPicPr>
              <p:cNvPr id="419" name="bio-formats.png" descr="bio-formats.png"/>
              <p:cNvPicPr>
                <a:picLocks noChangeAspect="1"/>
              </p:cNvPicPr>
              <p:nvPr/>
            </p:nvPicPr>
            <p:blipFill>
              <a:blip r:embed="rId5">
                <a:extLst/>
              </a:blip>
              <a:stretch>
                <a:fillRect/>
              </a:stretch>
            </p:blipFill>
            <p:spPr>
              <a:xfrm>
                <a:off x="2339600" y="633159"/>
                <a:ext cx="3252978" cy="355601"/>
              </a:xfrm>
              <a:prstGeom prst="rect">
                <a:avLst/>
              </a:prstGeom>
              <a:ln w="12700" cap="flat">
                <a:noFill/>
                <a:miter lim="400000"/>
              </a:ln>
              <a:effectLst/>
            </p:spPr>
          </p:pic>
          <p:pic>
            <p:nvPicPr>
              <p:cNvPr id="420" name="omero.png" descr="omero.png"/>
              <p:cNvPicPr>
                <a:picLocks noChangeAspect="1"/>
              </p:cNvPicPr>
              <p:nvPr/>
            </p:nvPicPr>
            <p:blipFill>
              <a:blip r:embed="rId6">
                <a:extLst/>
              </a:blip>
              <a:stretch>
                <a:fillRect/>
              </a:stretch>
            </p:blipFill>
            <p:spPr>
              <a:xfrm>
                <a:off x="2339600" y="1166847"/>
                <a:ext cx="2038748" cy="355601"/>
              </a:xfrm>
              <a:prstGeom prst="rect">
                <a:avLst/>
              </a:prstGeom>
              <a:ln w="12700" cap="flat">
                <a:noFill/>
                <a:miter lim="400000"/>
              </a:ln>
              <a:effectLst/>
            </p:spPr>
          </p:pic>
          <p:pic>
            <p:nvPicPr>
              <p:cNvPr id="421" name="Image" descr="Image"/>
              <p:cNvPicPr>
                <a:picLocks noChangeAspect="1"/>
              </p:cNvPicPr>
              <p:nvPr/>
            </p:nvPicPr>
            <p:blipFill>
              <a:blip r:embed="rId7">
                <a:extLst/>
              </a:blip>
              <a:stretch>
                <a:fillRect/>
              </a:stretch>
            </p:blipFill>
            <p:spPr>
              <a:xfrm>
                <a:off x="6184251" y="55612"/>
                <a:ext cx="1469572" cy="571501"/>
              </a:xfrm>
              <a:prstGeom prst="rect">
                <a:avLst/>
              </a:prstGeom>
              <a:ln w="12700" cap="flat">
                <a:noFill/>
                <a:miter lim="400000"/>
              </a:ln>
              <a:effectLst/>
            </p:spPr>
          </p:pic>
          <p:pic>
            <p:nvPicPr>
              <p:cNvPr id="422" name="zarr-pink-horizontal-transparent.png" descr="zarr-pink-horizontal-transparent.png"/>
              <p:cNvPicPr>
                <a:picLocks noChangeAspect="1"/>
              </p:cNvPicPr>
              <p:nvPr/>
            </p:nvPicPr>
            <p:blipFill>
              <a:blip r:embed="rId8">
                <a:extLst/>
              </a:blip>
              <a:srcRect l="0" t="32316" r="0" b="32316"/>
              <a:stretch>
                <a:fillRect/>
              </a:stretch>
            </p:blipFill>
            <p:spPr>
              <a:xfrm>
                <a:off x="11747451" y="55611"/>
                <a:ext cx="1615957" cy="571501"/>
              </a:xfrm>
              <a:prstGeom prst="rect">
                <a:avLst/>
              </a:prstGeom>
              <a:ln w="12700" cap="flat">
                <a:noFill/>
                <a:miter lim="400000"/>
              </a:ln>
              <a:effectLst/>
            </p:spPr>
          </p:pic>
        </p:grpSp>
      </p:grpSp>
      <p:grpSp>
        <p:nvGrpSpPr>
          <p:cNvPr id="427" name="Group"/>
          <p:cNvGrpSpPr/>
          <p:nvPr/>
        </p:nvGrpSpPr>
        <p:grpSpPr>
          <a:xfrm>
            <a:off x="16364460" y="2993893"/>
            <a:ext cx="7688690" cy="3737610"/>
            <a:chOff x="0" y="0"/>
            <a:chExt cx="7688689" cy="3737609"/>
          </a:xfrm>
        </p:grpSpPr>
        <p:pic>
          <p:nvPicPr>
            <p:cNvPr id="425" name="Image" descr="Image"/>
            <p:cNvPicPr>
              <a:picLocks noChangeAspect="1"/>
            </p:cNvPicPr>
            <p:nvPr/>
          </p:nvPicPr>
          <p:blipFill>
            <a:blip r:embed="rId9">
              <a:extLst/>
            </a:blip>
            <a:stretch>
              <a:fillRect/>
            </a:stretch>
          </p:blipFill>
          <p:spPr>
            <a:xfrm>
              <a:off x="0" y="0"/>
              <a:ext cx="4591869" cy="3511813"/>
            </a:xfrm>
            <a:prstGeom prst="rect">
              <a:avLst/>
            </a:prstGeom>
            <a:ln w="12700" cap="flat">
              <a:noFill/>
              <a:miter lim="400000"/>
            </a:ln>
            <a:effectLst/>
          </p:spPr>
        </p:pic>
        <p:sp>
          <p:nvSpPr>
            <p:cNvPr id="426" name="Group"/>
            <p:cNvSpPr txBox="1"/>
            <p:nvPr/>
          </p:nvSpPr>
          <p:spPr>
            <a:xfrm>
              <a:off x="4435712" y="1436259"/>
              <a:ext cx="3252978" cy="230135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2438400">
                <a:defRPr i="1" sz="1300">
                  <a:solidFill>
                    <a:srgbClr val="06EEB6"/>
                  </a:solidFill>
                  <a:latin typeface="Arial"/>
                  <a:ea typeface="Arial"/>
                  <a:cs typeface="Arial"/>
                  <a:sym typeface="Arial"/>
                </a:defRPr>
              </a:pPr>
              <a:r>
                <a:rPr>
                  <a:solidFill>
                    <a:schemeClr val="accent1"/>
                  </a:solidFill>
                  <a:uFill>
                    <a:solidFill>
                      <a:srgbClr val="06EEB6"/>
                    </a:solidFill>
                  </a:uFill>
                  <a:hlinkClick r:id="rId10" invalidUrl="" action="" tgtFrame="" tooltip="" history="1" highlightClick="0" endSnd="0"/>
                </a:rPr>
                <a:t>"Bea computes"</a:t>
              </a:r>
              <a:r>
                <a:rPr>
                  <a:solidFill>
                    <a:srgbClr val="ADBAC7"/>
                  </a:solidFill>
                </a:rPr>
                <a:t>  by </a:t>
              </a:r>
              <a:r>
                <a:rPr>
                  <a:solidFill>
                    <a:schemeClr val="accent1"/>
                  </a:solidFill>
                  <a:uFill>
                    <a:solidFill>
                      <a:srgbClr val="06EEB6"/>
                    </a:solidFill>
                  </a:uFill>
                  <a:hlinkClick r:id="rId11" invalidUrl="" action="" tgtFrame="" tooltip="" history="1" highlightClick="0" endSnd="0"/>
                </a:rPr>
                <a:t>Henning Falk</a:t>
              </a:r>
              <a:r>
                <a:rPr>
                  <a:solidFill>
                    <a:srgbClr val="ADBAC7"/>
                  </a:solidFill>
                </a:rPr>
                <a:t>, ©2022 </a:t>
              </a:r>
              <a:r>
                <a:rPr>
                  <a:solidFill>
                    <a:schemeClr val="accent1"/>
                  </a:solidFill>
                  <a:uFill>
                    <a:solidFill>
                      <a:srgbClr val="06EEB6"/>
                    </a:solidFill>
                  </a:uFill>
                  <a:hlinkClick r:id="rId12" invalidUrl="" action="" tgtFrame="" tooltip="" history="1" highlightClick="0" endSnd="0"/>
                </a:rPr>
                <a:t>NumFOCUS</a:t>
              </a:r>
              <a:r>
                <a:rPr>
                  <a:solidFill>
                    <a:srgbClr val="ADBAC7"/>
                  </a:solidFill>
                </a:rPr>
                <a:t>, is used under a </a:t>
              </a:r>
              <a:r>
                <a:rPr>
                  <a:solidFill>
                    <a:schemeClr val="accent1"/>
                  </a:solidFill>
                  <a:uFill>
                    <a:solidFill>
                      <a:srgbClr val="06EEB6"/>
                    </a:solidFill>
                  </a:uFill>
                  <a:hlinkClick r:id="rId13" invalidUrl="" action="" tgtFrame="" tooltip="" history="1" highlightClick="0" endSnd="0"/>
                </a:rPr>
                <a:t>CC BY 4.0</a:t>
              </a:r>
              <a:r>
                <a:rPr>
                  <a:solidFill>
                    <a:srgbClr val="ADBAC7"/>
                  </a:solidFill>
                </a:rPr>
                <a:t> license.</a:t>
              </a:r>
              <a:endParaRPr>
                <a:solidFill>
                  <a:srgbClr val="ADBAC7"/>
                </a:solidFill>
              </a:endParaRPr>
            </a:p>
            <a:p>
              <a:pPr defTabSz="2438400">
                <a:defRPr i="1" sz="1300">
                  <a:solidFill>
                    <a:srgbClr val="06EEB6"/>
                  </a:solidFill>
                  <a:latin typeface="Arial"/>
                  <a:ea typeface="Arial"/>
                  <a:cs typeface="Arial"/>
                  <a:sym typeface="Arial"/>
                </a:defRPr>
              </a:pPr>
              <a:endParaRPr>
                <a:solidFill>
                  <a:srgbClr val="ADBAC7"/>
                </a:solidFill>
              </a:endParaRPr>
            </a:p>
            <a:p>
              <a:pPr defTabSz="2438400">
                <a:defRPr i="1" sz="1300">
                  <a:solidFill>
                    <a:srgbClr val="06EEB6"/>
                  </a:solidFill>
                  <a:latin typeface="Arial"/>
                  <a:ea typeface="Arial"/>
                  <a:cs typeface="Arial"/>
                  <a:sym typeface="Arial"/>
                </a:defRPr>
              </a:pPr>
              <a:r>
                <a:rPr>
                  <a:solidFill>
                    <a:schemeClr val="accent1"/>
                  </a:solidFill>
                  <a:uFill>
                    <a:solidFill>
                      <a:srgbClr val="06EEB6"/>
                    </a:solidFill>
                  </a:uFill>
                  <a:hlinkClick r:id="rId10" invalidUrl="" action="" tgtFrame="" tooltip="" history="1" highlightClick="0" endSnd="0"/>
                </a:rPr>
                <a:t>https://github.com/zarr-developers/zarr-illustrations-falk-2022#bea-computes</a:t>
              </a:r>
              <a:r>
                <a:rPr>
                  <a:solidFill>
                    <a:srgbClr val="ADBAC7"/>
                  </a:solidFill>
                </a:rPr>
                <a:t> </a:t>
              </a:r>
            </a:p>
          </p:txBody>
        </p:sp>
      </p:grpSp>
      <p:grpSp>
        <p:nvGrpSpPr>
          <p:cNvPr id="432" name="Group"/>
          <p:cNvGrpSpPr/>
          <p:nvPr/>
        </p:nvGrpSpPr>
        <p:grpSpPr>
          <a:xfrm>
            <a:off x="17114916" y="8612779"/>
            <a:ext cx="4957717" cy="808007"/>
            <a:chOff x="0" y="0"/>
            <a:chExt cx="4957715" cy="808006"/>
          </a:xfrm>
        </p:grpSpPr>
        <p:pic>
          <p:nvPicPr>
            <p:cNvPr id="428" name="Grafik 6" descr="Grafik 6"/>
            <p:cNvPicPr>
              <a:picLocks noChangeAspect="1"/>
            </p:cNvPicPr>
            <p:nvPr/>
          </p:nvPicPr>
          <p:blipFill>
            <a:blip r:embed="rId14">
              <a:extLst/>
            </a:blip>
            <a:stretch>
              <a:fillRect/>
            </a:stretch>
          </p:blipFill>
          <p:spPr>
            <a:xfrm>
              <a:off x="2906151" y="69740"/>
              <a:ext cx="2051565" cy="640776"/>
            </a:xfrm>
            <a:prstGeom prst="rect">
              <a:avLst/>
            </a:prstGeom>
            <a:ln w="12700" cap="flat">
              <a:noFill/>
              <a:miter lim="400000"/>
            </a:ln>
            <a:effectLst/>
          </p:spPr>
        </p:pic>
        <p:pic>
          <p:nvPicPr>
            <p:cNvPr id="429" name="Image" descr="Image"/>
            <p:cNvPicPr>
              <a:picLocks noChangeAspect="1"/>
            </p:cNvPicPr>
            <p:nvPr/>
          </p:nvPicPr>
          <p:blipFill>
            <a:blip r:embed="rId15">
              <a:extLst/>
            </a:blip>
            <a:srcRect l="0" t="0" r="0" b="0"/>
            <a:stretch>
              <a:fillRect/>
            </a:stretch>
          </p:blipFill>
          <p:spPr>
            <a:xfrm>
              <a:off x="740238" y="0"/>
              <a:ext cx="986150" cy="780229"/>
            </a:xfrm>
            <a:prstGeom prst="rect">
              <a:avLst/>
            </a:prstGeom>
            <a:ln w="12700" cap="flat">
              <a:noFill/>
              <a:miter lim="400000"/>
            </a:ln>
            <a:effectLst/>
          </p:spPr>
        </p:pic>
        <p:pic>
          <p:nvPicPr>
            <p:cNvPr id="430" name="Image" descr="Image"/>
            <p:cNvPicPr>
              <a:picLocks noChangeAspect="1"/>
            </p:cNvPicPr>
            <p:nvPr/>
          </p:nvPicPr>
          <p:blipFill>
            <a:blip r:embed="rId16">
              <a:extLst/>
            </a:blip>
            <a:srcRect l="0" t="0" r="0" b="0"/>
            <a:stretch>
              <a:fillRect/>
            </a:stretch>
          </p:blipFill>
          <p:spPr>
            <a:xfrm>
              <a:off x="1819822" y="27781"/>
              <a:ext cx="992975" cy="724872"/>
            </a:xfrm>
            <a:prstGeom prst="rect">
              <a:avLst/>
            </a:prstGeom>
            <a:ln w="12700" cap="flat">
              <a:noFill/>
              <a:miter lim="400000"/>
            </a:ln>
            <a:effectLst/>
          </p:spPr>
        </p:pic>
        <p:pic>
          <p:nvPicPr>
            <p:cNvPr id="431" name="Image" descr="Image"/>
            <p:cNvPicPr>
              <a:picLocks noChangeAspect="1"/>
            </p:cNvPicPr>
            <p:nvPr/>
          </p:nvPicPr>
          <p:blipFill>
            <a:blip r:embed="rId17">
              <a:extLst/>
            </a:blip>
            <a:srcRect l="27692" t="21548" r="27692" b="34526"/>
            <a:stretch>
              <a:fillRect/>
            </a:stretch>
          </p:blipFill>
          <p:spPr>
            <a:xfrm>
              <a:off x="0" y="87541"/>
              <a:ext cx="731793" cy="72046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7" grpId="1"/>
      <p:bldP build="whole" bldLvl="1" animBg="1" rev="0" advAuto="0" spid="424" grpId="2"/>
      <p:bldP build="whole" bldLvl="1" animBg="1" rev="0" advAuto="0" spid="413" grpId="4"/>
      <p:bldP build="whole" bldLvl="1" animBg="1" rev="0" advAuto="0" spid="432" grpId="3"/>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Google Shape;91;p16"/>
          <p:cNvSpPr txBox="1"/>
          <p:nvPr>
            <p:ph type="title"/>
          </p:nvPr>
        </p:nvSpPr>
        <p:spPr>
          <a:prstGeom prst="rect">
            <a:avLst/>
          </a:prstGeom>
        </p:spPr>
        <p:txBody>
          <a:bodyPr/>
          <a:lstStyle/>
          <a:p>
            <a:pPr>
              <a:defRPr sz="6600">
                <a:effectLst/>
              </a:defRPr>
            </a:pPr>
          </a:p>
        </p:txBody>
      </p:sp>
      <p:sp>
        <p:nvSpPr>
          <p:cNvPr id="435" name="Google Shape;93;p16"/>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6" name="Google Shape;96;p16" descr="Google Shape;96;p16"/>
          <p:cNvPicPr>
            <a:picLocks noChangeAspect="1"/>
          </p:cNvPicPr>
          <p:nvPr/>
        </p:nvPicPr>
        <p:blipFill>
          <a:blip r:embed="rId2">
            <a:extLst/>
          </a:blip>
          <a:srcRect l="60423" t="73344" r="0" b="0"/>
          <a:stretch>
            <a:fillRect/>
          </a:stretch>
        </p:blipFill>
        <p:spPr>
          <a:xfrm>
            <a:off x="601016" y="40121"/>
            <a:ext cx="7539237" cy="2856310"/>
          </a:xfrm>
          <a:prstGeom prst="rect">
            <a:avLst/>
          </a:prstGeom>
          <a:ln w="12700">
            <a:miter lim="400000"/>
          </a:ln>
        </p:spPr>
      </p:pic>
      <p:grpSp>
        <p:nvGrpSpPr>
          <p:cNvPr id="439" name="Group"/>
          <p:cNvGrpSpPr/>
          <p:nvPr/>
        </p:nvGrpSpPr>
        <p:grpSpPr>
          <a:xfrm>
            <a:off x="5318333" y="3806600"/>
            <a:ext cx="15043135" cy="6430034"/>
            <a:chOff x="0" y="0"/>
            <a:chExt cx="15043134" cy="6430032"/>
          </a:xfrm>
        </p:grpSpPr>
        <p:pic>
          <p:nvPicPr>
            <p:cNvPr id="437" name="Google Shape;95;p16" descr="Google Shape;95;p16"/>
            <p:cNvPicPr>
              <a:picLocks noChangeAspect="1"/>
            </p:cNvPicPr>
            <p:nvPr/>
          </p:nvPicPr>
          <p:blipFill>
            <a:blip r:embed="rId2">
              <a:extLst/>
            </a:blip>
            <a:srcRect l="0" t="0" r="0" b="28627"/>
            <a:stretch>
              <a:fillRect/>
            </a:stretch>
          </p:blipFill>
          <p:spPr>
            <a:xfrm>
              <a:off x="0" y="0"/>
              <a:ext cx="15043135" cy="6039267"/>
            </a:xfrm>
            <a:prstGeom prst="rect">
              <a:avLst/>
            </a:prstGeom>
            <a:ln w="12700" cap="flat">
              <a:noFill/>
              <a:miter lim="400000"/>
            </a:ln>
            <a:effectLst/>
          </p:spPr>
        </p:pic>
        <p:sp>
          <p:nvSpPr>
            <p:cNvPr id="438" name="Google Shape;97;p16"/>
            <p:cNvSpPr/>
            <p:nvPr/>
          </p:nvSpPr>
          <p:spPr>
            <a:xfrm>
              <a:off x="498266" y="5261232"/>
              <a:ext cx="2768801" cy="1168801"/>
            </a:xfrm>
            <a:prstGeom prst="rect">
              <a:avLst/>
            </a:prstGeom>
            <a:solidFill>
              <a:srgbClr val="FFFFFF"/>
            </a:solidFill>
            <a:ln w="12700" cap="flat">
              <a:noFill/>
              <a:miter lim="400000"/>
            </a:ln>
            <a:effectLst/>
          </p:spPr>
          <p:txBody>
            <a:bodyPr wrap="square" lIns="0" tIns="0" rIns="0" bIns="0" numCol="1" anchor="ctr">
              <a:noAutofit/>
            </a:bodyPr>
            <a:lstStyle/>
            <a:p>
              <a:pPr defTabSz="2438400">
                <a:defRPr>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Google Shape;104;p17"/>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2" name="Google Shape;107;p17" descr="Google Shape;107;p17"/>
          <p:cNvPicPr>
            <a:picLocks noChangeAspect="1"/>
          </p:cNvPicPr>
          <p:nvPr/>
        </p:nvPicPr>
        <p:blipFill>
          <a:blip r:embed="rId2">
            <a:extLst/>
          </a:blip>
          <a:srcRect l="66341" t="80061" r="0" b="0"/>
          <a:stretch>
            <a:fillRect/>
          </a:stretch>
        </p:blipFill>
        <p:spPr>
          <a:xfrm>
            <a:off x="1723609" y="764645"/>
            <a:ext cx="6411914" cy="2136578"/>
          </a:xfrm>
          <a:prstGeom prst="rect">
            <a:avLst/>
          </a:prstGeom>
          <a:ln w="12700">
            <a:miter lim="400000"/>
          </a:ln>
        </p:spPr>
      </p:pic>
      <p:grpSp>
        <p:nvGrpSpPr>
          <p:cNvPr id="447" name="Group"/>
          <p:cNvGrpSpPr/>
          <p:nvPr/>
        </p:nvGrpSpPr>
        <p:grpSpPr>
          <a:xfrm>
            <a:off x="6521413" y="3359413"/>
            <a:ext cx="16295589" cy="9517594"/>
            <a:chOff x="0" y="0"/>
            <a:chExt cx="16295588" cy="9517592"/>
          </a:xfrm>
        </p:grpSpPr>
        <p:grpSp>
          <p:nvGrpSpPr>
            <p:cNvPr id="445" name="Group"/>
            <p:cNvGrpSpPr/>
            <p:nvPr/>
          </p:nvGrpSpPr>
          <p:grpSpPr>
            <a:xfrm>
              <a:off x="0" y="0"/>
              <a:ext cx="16295589" cy="9217388"/>
              <a:chOff x="0" y="0"/>
              <a:chExt cx="16295588" cy="9217387"/>
            </a:xfrm>
          </p:grpSpPr>
          <p:pic>
            <p:nvPicPr>
              <p:cNvPr id="443" name="Google Shape;105;p17" descr="Google Shape;105;p17"/>
              <p:cNvPicPr>
                <a:picLocks noChangeAspect="1"/>
              </p:cNvPicPr>
              <p:nvPr/>
            </p:nvPicPr>
            <p:blipFill>
              <a:blip r:embed="rId2">
                <a:extLst/>
              </a:blip>
              <a:stretch>
                <a:fillRect/>
              </a:stretch>
            </p:blipFill>
            <p:spPr>
              <a:xfrm>
                <a:off x="0" y="0"/>
                <a:ext cx="16269931" cy="9217388"/>
              </a:xfrm>
              <a:prstGeom prst="rect">
                <a:avLst/>
              </a:prstGeom>
              <a:ln w="12700" cap="flat">
                <a:noFill/>
                <a:miter lim="400000"/>
              </a:ln>
              <a:effectLst/>
            </p:spPr>
          </p:pic>
          <p:sp>
            <p:nvSpPr>
              <p:cNvPr id="444" name="Google Shape;106;p17"/>
              <p:cNvSpPr/>
              <p:nvPr/>
            </p:nvSpPr>
            <p:spPr>
              <a:xfrm>
                <a:off x="10707485" y="7379981"/>
                <a:ext cx="5588104" cy="1704378"/>
              </a:xfrm>
              <a:prstGeom prst="rect">
                <a:avLst/>
              </a:prstGeom>
              <a:solidFill>
                <a:srgbClr val="FFFFFF"/>
              </a:solidFill>
              <a:ln w="12700" cap="flat">
                <a:noFill/>
                <a:miter lim="400000"/>
              </a:ln>
              <a:effectLst/>
            </p:spPr>
            <p:txBody>
              <a:bodyPr wrap="square" lIns="0" tIns="0" rIns="0" bIns="0" numCol="1" anchor="ctr">
                <a:noAutofit/>
              </a:bodyPr>
              <a:lstStyle/>
              <a:p>
                <a:pPr defTabSz="2438400">
                  <a:defRPr>
                    <a:latin typeface="Arial"/>
                    <a:ea typeface="Arial"/>
                    <a:cs typeface="Arial"/>
                    <a:sym typeface="Arial"/>
                  </a:defRPr>
                </a:pPr>
              </a:p>
            </p:txBody>
          </p:sp>
        </p:grpSp>
        <p:sp>
          <p:nvSpPr>
            <p:cNvPr id="446" name="Google Shape;108;p17"/>
            <p:cNvSpPr/>
            <p:nvPr/>
          </p:nvSpPr>
          <p:spPr>
            <a:xfrm>
              <a:off x="5337195" y="8932792"/>
              <a:ext cx="4871199" cy="584801"/>
            </a:xfrm>
            <a:prstGeom prst="rect">
              <a:avLst/>
            </a:prstGeom>
            <a:solidFill>
              <a:srgbClr val="FFFFFF"/>
            </a:solidFill>
            <a:ln w="12700" cap="flat">
              <a:noFill/>
              <a:miter lim="400000"/>
            </a:ln>
            <a:effectLst/>
          </p:spPr>
          <p:txBody>
            <a:bodyPr wrap="square" lIns="0" tIns="0" rIns="0" bIns="0" numCol="1" anchor="t">
              <a:noAutofit/>
            </a:bodyPr>
            <a:lstStyle/>
            <a:p>
              <a:pPr defTabSz="2438400">
                <a:defRPr sz="200">
                  <a:latin typeface="Arial"/>
                  <a:ea typeface="Arial"/>
                  <a:cs typeface="Arial"/>
                  <a:sym typeface="Arial"/>
                </a:defRPr>
              </a:pPr>
            </a:p>
          </p:txBody>
        </p:sp>
      </p:grpSp>
      <p:grpSp>
        <p:nvGrpSpPr>
          <p:cNvPr id="462" name="Group"/>
          <p:cNvGrpSpPr/>
          <p:nvPr/>
        </p:nvGrpSpPr>
        <p:grpSpPr>
          <a:xfrm>
            <a:off x="147032" y="5436378"/>
            <a:ext cx="10102402" cy="7168519"/>
            <a:chOff x="0" y="0"/>
            <a:chExt cx="10102400" cy="7168517"/>
          </a:xfrm>
        </p:grpSpPr>
        <p:sp>
          <p:nvSpPr>
            <p:cNvPr id="448" name="Google Shape;109;p17"/>
            <p:cNvSpPr txBox="1"/>
            <p:nvPr/>
          </p:nvSpPr>
          <p:spPr>
            <a:xfrm>
              <a:off x="0" y="6029657"/>
              <a:ext cx="10102401" cy="113886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p>
              <a:pPr defTabSz="2438400">
                <a:defRPr sz="2200" u="sng">
                  <a:solidFill>
                    <a:srgbClr val="06EEB6"/>
                  </a:solidFill>
                  <a:latin typeface="Arial"/>
                  <a:ea typeface="Arial"/>
                  <a:cs typeface="Arial"/>
                  <a:sym typeface="Arial"/>
                </a:defRPr>
              </a:pPr>
              <a:r>
                <a:rPr u="none">
                  <a:solidFill>
                    <a:schemeClr val="accent1"/>
                  </a:solidFill>
                  <a:uFill>
                    <a:solidFill>
                      <a:srgbClr val="06EEB6"/>
                    </a:solidFill>
                  </a:uFill>
                  <a:hlinkClick r:id="rId3" invalidUrl="" action="" tgtFrame="" tooltip="" history="1" highlightClick="0" endSnd="0"/>
                </a:rPr>
                <a:t>https://doi.org/10.5281/zenodo.8019760</a:t>
              </a:r>
              <a:endParaRPr u="none">
                <a:solidFill>
                  <a:srgbClr val="000000"/>
                </a:solidFill>
              </a:endParaRPr>
            </a:p>
            <a:p>
              <a:pPr defTabSz="2438400">
                <a:defRPr sz="2200" u="sng">
                  <a:solidFill>
                    <a:srgbClr val="06EEB6"/>
                  </a:solidFill>
                  <a:latin typeface="Arial"/>
                  <a:ea typeface="Arial"/>
                  <a:cs typeface="Arial"/>
                  <a:sym typeface="Arial"/>
                </a:defRPr>
              </a:pPr>
              <a:r>
                <a:rPr u="none">
                  <a:solidFill>
                    <a:srgbClr val="000000"/>
                  </a:solidFill>
                </a:rPr>
                <a:t>Moore </a:t>
              </a:r>
              <a:r>
                <a:rPr i="1" u="none">
                  <a:solidFill>
                    <a:srgbClr val="000000"/>
                  </a:solidFill>
                </a:rPr>
                <a:t>et al.</a:t>
              </a:r>
              <a:r>
                <a:rPr u="none">
                  <a:solidFill>
                    <a:srgbClr val="000000"/>
                  </a:solidFill>
                </a:rPr>
                <a:t>, CC-BY 4.0 </a:t>
              </a:r>
            </a:p>
          </p:txBody>
        </p:sp>
        <p:grpSp>
          <p:nvGrpSpPr>
            <p:cNvPr id="461" name="Group"/>
            <p:cNvGrpSpPr/>
            <p:nvPr/>
          </p:nvGrpSpPr>
          <p:grpSpPr>
            <a:xfrm>
              <a:off x="304169" y="-1"/>
              <a:ext cx="3897625" cy="5930418"/>
              <a:chOff x="0" y="0"/>
              <a:chExt cx="3897624" cy="5930416"/>
            </a:xfrm>
          </p:grpSpPr>
          <p:grpSp>
            <p:nvGrpSpPr>
              <p:cNvPr id="451" name="Group"/>
              <p:cNvGrpSpPr/>
              <p:nvPr/>
            </p:nvGrpSpPr>
            <p:grpSpPr>
              <a:xfrm>
                <a:off x="23990" y="1507002"/>
                <a:ext cx="3873635" cy="1410678"/>
                <a:chOff x="0" y="0"/>
                <a:chExt cx="3873633" cy="1410676"/>
              </a:xfrm>
            </p:grpSpPr>
            <p:pic>
              <p:nvPicPr>
                <p:cNvPr id="449" name="Image" descr="Image"/>
                <p:cNvPicPr>
                  <a:picLocks noChangeAspect="1"/>
                </p:cNvPicPr>
                <p:nvPr/>
              </p:nvPicPr>
              <p:blipFill>
                <a:blip r:embed="rId4">
                  <a:extLst/>
                </a:blip>
                <a:stretch>
                  <a:fillRect/>
                </a:stretch>
              </p:blipFill>
              <p:spPr>
                <a:xfrm>
                  <a:off x="1350454" y="387746"/>
                  <a:ext cx="2523180" cy="635001"/>
                </a:xfrm>
                <a:prstGeom prst="rect">
                  <a:avLst/>
                </a:prstGeom>
                <a:ln w="12700" cap="flat">
                  <a:noFill/>
                  <a:miter lim="400000"/>
                </a:ln>
                <a:effectLst/>
              </p:spPr>
            </p:pic>
            <p:pic>
              <p:nvPicPr>
                <p:cNvPr id="450" name="Image" descr="Image"/>
                <p:cNvPicPr>
                  <a:picLocks noChangeAspect="1"/>
                </p:cNvPicPr>
                <p:nvPr/>
              </p:nvPicPr>
              <p:blipFill>
                <a:blip r:embed="rId5">
                  <a:extLst/>
                </a:blip>
                <a:srcRect l="20788" t="0" r="2524" b="0"/>
                <a:stretch>
                  <a:fillRect/>
                </a:stretch>
              </p:blipFill>
              <p:spPr>
                <a:xfrm>
                  <a:off x="0" y="0"/>
                  <a:ext cx="1081800" cy="1410677"/>
                </a:xfrm>
                <a:prstGeom prst="rect">
                  <a:avLst/>
                </a:prstGeom>
                <a:ln w="25400" cap="flat">
                  <a:solidFill>
                    <a:srgbClr val="9A958E"/>
                  </a:solidFill>
                  <a:prstDash val="solid"/>
                  <a:miter lim="400000"/>
                </a:ln>
                <a:effectLst/>
              </p:spPr>
            </p:pic>
          </p:grpSp>
          <p:grpSp>
            <p:nvGrpSpPr>
              <p:cNvPr id="454" name="Group"/>
              <p:cNvGrpSpPr/>
              <p:nvPr/>
            </p:nvGrpSpPr>
            <p:grpSpPr>
              <a:xfrm>
                <a:off x="0" y="4518153"/>
                <a:ext cx="3841917" cy="1412264"/>
                <a:chOff x="0" y="0"/>
                <a:chExt cx="3841916" cy="1412263"/>
              </a:xfrm>
            </p:grpSpPr>
            <p:pic>
              <p:nvPicPr>
                <p:cNvPr id="452" name="Image" descr="Image"/>
                <p:cNvPicPr>
                  <a:picLocks noChangeAspect="1"/>
                </p:cNvPicPr>
                <p:nvPr/>
              </p:nvPicPr>
              <p:blipFill>
                <a:blip r:embed="rId6">
                  <a:extLst/>
                </a:blip>
                <a:stretch>
                  <a:fillRect/>
                </a:stretch>
              </p:blipFill>
              <p:spPr>
                <a:xfrm>
                  <a:off x="1374446" y="359485"/>
                  <a:ext cx="2467471" cy="693111"/>
                </a:xfrm>
                <a:prstGeom prst="rect">
                  <a:avLst/>
                </a:prstGeom>
                <a:ln w="12700" cap="flat">
                  <a:noFill/>
                  <a:miter lim="400000"/>
                </a:ln>
                <a:effectLst/>
              </p:spPr>
            </p:pic>
            <p:pic>
              <p:nvPicPr>
                <p:cNvPr id="453" name="Image" descr="Image"/>
                <p:cNvPicPr>
                  <a:picLocks noChangeAspect="1"/>
                </p:cNvPicPr>
                <p:nvPr/>
              </p:nvPicPr>
              <p:blipFill>
                <a:blip r:embed="rId7">
                  <a:extLst/>
                </a:blip>
                <a:srcRect l="0" t="0" r="0" b="0"/>
                <a:stretch>
                  <a:fillRect/>
                </a:stretch>
              </p:blipFill>
              <p:spPr>
                <a:xfrm>
                  <a:off x="0" y="0"/>
                  <a:ext cx="1129811" cy="1412264"/>
                </a:xfrm>
                <a:prstGeom prst="rect">
                  <a:avLst/>
                </a:prstGeom>
                <a:ln w="25400" cap="flat">
                  <a:solidFill>
                    <a:srgbClr val="9A958E"/>
                  </a:solidFill>
                  <a:prstDash val="solid"/>
                  <a:miter lim="400000"/>
                </a:ln>
                <a:effectLst/>
              </p:spPr>
            </p:pic>
          </p:grpSp>
          <p:grpSp>
            <p:nvGrpSpPr>
              <p:cNvPr id="457" name="Group"/>
              <p:cNvGrpSpPr/>
              <p:nvPr/>
            </p:nvGrpSpPr>
            <p:grpSpPr>
              <a:xfrm>
                <a:off x="31861" y="3010917"/>
                <a:ext cx="2681168" cy="1414791"/>
                <a:chOff x="0" y="0"/>
                <a:chExt cx="2681166" cy="1414790"/>
              </a:xfrm>
            </p:grpSpPr>
            <p:pic>
              <p:nvPicPr>
                <p:cNvPr id="455" name="Image" descr="Image"/>
                <p:cNvPicPr>
                  <a:picLocks noChangeAspect="1"/>
                </p:cNvPicPr>
                <p:nvPr/>
              </p:nvPicPr>
              <p:blipFill>
                <a:blip r:embed="rId8">
                  <a:extLst/>
                </a:blip>
                <a:stretch>
                  <a:fillRect/>
                </a:stretch>
              </p:blipFill>
              <p:spPr>
                <a:xfrm>
                  <a:off x="1342584" y="122915"/>
                  <a:ext cx="1338583" cy="1169030"/>
                </a:xfrm>
                <a:prstGeom prst="rect">
                  <a:avLst/>
                </a:prstGeom>
                <a:ln w="12700" cap="flat">
                  <a:noFill/>
                  <a:miter lim="400000"/>
                </a:ln>
                <a:effectLst/>
              </p:spPr>
            </p:pic>
            <p:pic>
              <p:nvPicPr>
                <p:cNvPr id="456" name="Image" descr="Image"/>
                <p:cNvPicPr>
                  <a:picLocks noChangeAspect="1"/>
                </p:cNvPicPr>
                <p:nvPr/>
              </p:nvPicPr>
              <p:blipFill>
                <a:blip r:embed="rId9">
                  <a:extLst/>
                </a:blip>
                <a:srcRect l="0" t="0" r="0" b="0"/>
                <a:stretch>
                  <a:fillRect/>
                </a:stretch>
              </p:blipFill>
              <p:spPr>
                <a:xfrm>
                  <a:off x="0" y="0"/>
                  <a:ext cx="1066091" cy="1414791"/>
                </a:xfrm>
                <a:prstGeom prst="rect">
                  <a:avLst/>
                </a:prstGeom>
                <a:ln w="25400" cap="flat">
                  <a:solidFill>
                    <a:srgbClr val="9A958E"/>
                  </a:solidFill>
                  <a:prstDash val="solid"/>
                  <a:miter lim="400000"/>
                </a:ln>
                <a:effectLst/>
              </p:spPr>
            </p:pic>
          </p:grpSp>
          <p:grpSp>
            <p:nvGrpSpPr>
              <p:cNvPr id="460" name="Group"/>
              <p:cNvGrpSpPr/>
              <p:nvPr/>
            </p:nvGrpSpPr>
            <p:grpSpPr>
              <a:xfrm>
                <a:off x="15106" y="0"/>
                <a:ext cx="3318911" cy="1412737"/>
                <a:chOff x="0" y="0"/>
                <a:chExt cx="3318910" cy="1412736"/>
              </a:xfrm>
            </p:grpSpPr>
            <p:pic>
              <p:nvPicPr>
                <p:cNvPr id="458" name="Image" descr="Image"/>
                <p:cNvPicPr>
                  <a:picLocks noChangeAspect="1"/>
                </p:cNvPicPr>
                <p:nvPr/>
              </p:nvPicPr>
              <p:blipFill>
                <a:blip r:embed="rId10">
                  <a:extLst/>
                </a:blip>
                <a:stretch>
                  <a:fillRect/>
                </a:stretch>
              </p:blipFill>
              <p:spPr>
                <a:xfrm>
                  <a:off x="1359339" y="388937"/>
                  <a:ext cx="1959572" cy="635001"/>
                </a:xfrm>
                <a:prstGeom prst="rect">
                  <a:avLst/>
                </a:prstGeom>
                <a:ln w="12700" cap="flat">
                  <a:noFill/>
                  <a:miter lim="400000"/>
                </a:ln>
                <a:effectLst/>
              </p:spPr>
            </p:pic>
            <p:pic>
              <p:nvPicPr>
                <p:cNvPr id="459" name="Image" descr="Image"/>
                <p:cNvPicPr>
                  <a:picLocks noChangeAspect="1"/>
                </p:cNvPicPr>
                <p:nvPr/>
              </p:nvPicPr>
              <p:blipFill>
                <a:blip r:embed="rId11">
                  <a:extLst/>
                </a:blip>
                <a:srcRect l="24007" t="0" r="24007" b="0"/>
                <a:stretch>
                  <a:fillRect/>
                </a:stretch>
              </p:blipFill>
              <p:spPr>
                <a:xfrm>
                  <a:off x="0" y="0"/>
                  <a:ext cx="1099651" cy="1412737"/>
                </a:xfrm>
                <a:prstGeom prst="rect">
                  <a:avLst/>
                </a:prstGeom>
                <a:ln w="25400" cap="flat">
                  <a:solidFill>
                    <a:srgbClr val="9A958E"/>
                  </a:solidFill>
                  <a:prstDash val="solid"/>
                  <a:miter lim="400000"/>
                </a:ln>
                <a:effectLst/>
              </p:spPr>
            </p:pic>
          </p:gr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2"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Slide Number"/>
          <p:cNvSpPr txBox="1"/>
          <p:nvPr>
            <p:ph type="sldNum" sz="quarter" idx="2"/>
          </p:nvPr>
        </p:nvSpPr>
        <p:spPr>
          <a:xfrm>
            <a:off x="23909374" y="13294360"/>
            <a:ext cx="322717"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68" name="Group"/>
          <p:cNvGrpSpPr/>
          <p:nvPr/>
        </p:nvGrpSpPr>
        <p:grpSpPr>
          <a:xfrm>
            <a:off x="2033770" y="4273272"/>
            <a:ext cx="9335692" cy="6387872"/>
            <a:chOff x="0" y="0"/>
            <a:chExt cx="9335690" cy="6387870"/>
          </a:xfrm>
        </p:grpSpPr>
        <p:sp>
          <p:nvSpPr>
            <p:cNvPr id="465" name="The OME Model is a specification for storing data on biological imaging. The model includes image parameters, such as XYZ dimensions and pixels type, as well as extensive metadata on, for example, image acquisition, annotation, and regions of interest (R"/>
            <p:cNvSpPr txBox="1"/>
            <p:nvPr/>
          </p:nvSpPr>
          <p:spPr>
            <a:xfrm>
              <a:off x="374836" y="4553990"/>
              <a:ext cx="8960855" cy="18338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457200">
                <a:defRPr i="1" sz="2100">
                  <a:solidFill>
                    <a:srgbClr val="404040"/>
                  </a:solidFill>
                </a:defRPr>
              </a:lvl1pPr>
            </a:lstStyle>
            <a:p>
              <a:pPr/>
              <a:r>
                <a:t>The OME Model is a specification for storing data on biological imaging. The model includes image parameters, such as XYZ dimensions and pixels type, as well as extensive metadata on, for example, image acquisition, annotation, and regions of interest (ROIs). This common specification is essential for the exchange of image data between different software packages.</a:t>
              </a:r>
            </a:p>
          </p:txBody>
        </p:sp>
        <p:pic>
          <p:nvPicPr>
            <p:cNvPr id="466" name="Google Shape;84;p15" descr="Google Shape;84;p15"/>
            <p:cNvPicPr>
              <a:picLocks noChangeAspect="1"/>
            </p:cNvPicPr>
            <p:nvPr/>
          </p:nvPicPr>
          <p:blipFill>
            <a:blip r:embed="rId2">
              <a:extLst/>
            </a:blip>
            <a:stretch>
              <a:fillRect/>
            </a:stretch>
          </p:blipFill>
          <p:spPr>
            <a:xfrm>
              <a:off x="1340172" y="0"/>
              <a:ext cx="5733106" cy="4152721"/>
            </a:xfrm>
            <a:prstGeom prst="rect">
              <a:avLst/>
            </a:prstGeom>
            <a:ln w="12700" cap="flat">
              <a:noFill/>
              <a:miter lim="400000"/>
            </a:ln>
            <a:effectLst/>
          </p:spPr>
        </p:pic>
        <p:sp>
          <p:nvSpPr>
            <p:cNvPr id="467" name="“"/>
            <p:cNvSpPr txBox="1"/>
            <p:nvPr/>
          </p:nvSpPr>
          <p:spPr>
            <a:xfrm>
              <a:off x="0" y="4119447"/>
              <a:ext cx="585115" cy="124947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defTabSz="457200">
                <a:defRPr sz="7200">
                  <a:solidFill>
                    <a:srgbClr val="404040"/>
                  </a:solidFill>
                  <a:latin typeface="Helvetica Neue"/>
                  <a:ea typeface="Helvetica Neue"/>
                  <a:cs typeface="Helvetica Neue"/>
                  <a:sym typeface="Helvetica Neue"/>
                </a:defRPr>
              </a:lvl1pPr>
            </a:lstStyle>
            <a:p>
              <a:pPr>
                <a:defRPr sz="1600"/>
              </a:pPr>
              <a:r>
                <a:rPr sz="7200"/>
                <a:t>“</a:t>
              </a:r>
            </a:p>
          </p:txBody>
        </p:sp>
      </p:grpSp>
      <p:grpSp>
        <p:nvGrpSpPr>
          <p:cNvPr id="471" name="Group"/>
          <p:cNvGrpSpPr/>
          <p:nvPr/>
        </p:nvGrpSpPr>
        <p:grpSpPr>
          <a:xfrm>
            <a:off x="-67374" y="-54761"/>
            <a:ext cx="2812799" cy="1870483"/>
            <a:chOff x="0" y="0"/>
            <a:chExt cx="2812797" cy="1870481"/>
          </a:xfrm>
        </p:grpSpPr>
        <p:sp>
          <p:nvSpPr>
            <p:cNvPr id="469"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470"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pic>
        <p:nvPicPr>
          <p:cNvPr id="472" name="image4.png" descr="image4.png"/>
          <p:cNvPicPr>
            <a:picLocks noChangeAspect="1"/>
          </p:cNvPicPr>
          <p:nvPr/>
        </p:nvPicPr>
        <p:blipFill>
          <a:blip r:embed="rId3">
            <a:extLst/>
          </a:blip>
          <a:stretch>
            <a:fillRect/>
          </a:stretch>
        </p:blipFill>
        <p:spPr>
          <a:xfrm>
            <a:off x="2673972" y="-109464"/>
            <a:ext cx="5733106" cy="1979889"/>
          </a:xfrm>
          <a:prstGeom prst="rect">
            <a:avLst/>
          </a:prstGeom>
          <a:ln w="12700">
            <a:miter lim="400000"/>
          </a:ln>
        </p:spPr>
      </p:pic>
      <p:sp>
        <p:nvSpPr>
          <p:cNvPr id="473" name="Swedlow et al. (2003) Informatics and quantitative analysis in biological imaging. Science 300(5616), 100-2. Published 4 April 2003…"/>
          <p:cNvSpPr txBox="1"/>
          <p:nvPr/>
        </p:nvSpPr>
        <p:spPr>
          <a:xfrm>
            <a:off x="5206009" y="11917279"/>
            <a:ext cx="7620001" cy="1319987"/>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spAutoFit/>
          </a:bodyPr>
          <a:lstStyle/>
          <a:p>
            <a:pPr defTabSz="457200">
              <a:spcBef>
                <a:spcPts val="1000"/>
              </a:spcBef>
              <a:defRPr i="1" sz="1600">
                <a:solidFill>
                  <a:srgbClr val="455A64"/>
                </a:solidFill>
                <a:latin typeface="Helvetica Neue"/>
                <a:ea typeface="Helvetica Neue"/>
                <a:cs typeface="Helvetica Neue"/>
                <a:sym typeface="Helvetica Neue"/>
              </a:defRPr>
            </a:pPr>
            <a:r>
              <a:t>Swedlow et al. (2003) </a:t>
            </a:r>
            <a:r>
              <a:rPr b="1"/>
              <a:t>Informatics and quantitative analysis in biological imaging.</a:t>
            </a:r>
            <a:r>
              <a:t> Science 300(5616), 100-2. Published 4 April 2003</a:t>
            </a:r>
          </a:p>
          <a:p>
            <a:pPr defTabSz="457200">
              <a:spcBef>
                <a:spcPts val="100"/>
              </a:spcBef>
              <a:defRPr b="1" sz="1600">
                <a:solidFill>
                  <a:srgbClr val="1D8DCD"/>
                </a:solidFill>
                <a:latin typeface="Helvetica Neue"/>
                <a:ea typeface="Helvetica Neue"/>
                <a:cs typeface="Helvetica Neue"/>
                <a:sym typeface="Helvetica Neue"/>
              </a:defRPr>
            </a:pPr>
            <a:r>
              <a:rPr b="0">
                <a:solidFill>
                  <a:srgbClr val="455A64"/>
                </a:solidFill>
              </a:rPr>
              <a:t>DOI: </a:t>
            </a:r>
            <a:r>
              <a:rPr u="sng">
                <a:solidFill>
                  <a:schemeClr val="accent1"/>
                </a:solidFill>
                <a:uFill>
                  <a:solidFill>
                    <a:schemeClr val="accent1"/>
                  </a:solidFill>
                </a:uFill>
                <a:hlinkClick r:id="rId4" invalidUrl="" action="" tgtFrame="" tooltip="" history="1" highlightClick="0" endSnd="0"/>
              </a:rPr>
              <a:t>10.1126/science.1082602</a:t>
            </a:r>
            <a:r>
              <a:rPr b="0">
                <a:solidFill>
                  <a:srgbClr val="455A64"/>
                </a:solidFill>
              </a:rPr>
              <a:t> </a:t>
            </a:r>
            <a:endParaRPr b="0">
              <a:solidFill>
                <a:srgbClr val="455A64"/>
              </a:solidFill>
            </a:endParaRPr>
          </a:p>
          <a:p>
            <a:pPr algn="r" defTabSz="457200">
              <a:lnSpc>
                <a:spcPts val="2100"/>
              </a:lnSpc>
              <a:spcBef>
                <a:spcPts val="100"/>
              </a:spcBef>
              <a:defRPr b="1" i="1" sz="1600">
                <a:solidFill>
                  <a:srgbClr val="1D8DCD"/>
                </a:solidFill>
                <a:latin typeface="Helvetica Neue"/>
                <a:ea typeface="Helvetica Neue"/>
                <a:cs typeface="Helvetica Neue"/>
                <a:sym typeface="Helvetica Neue"/>
              </a:defRPr>
            </a:pPr>
            <a:r>
              <a:rPr u="sng">
                <a:solidFill>
                  <a:schemeClr val="accent1"/>
                </a:solidFill>
                <a:uFill>
                  <a:solidFill>
                    <a:schemeClr val="accent1"/>
                  </a:solidFill>
                </a:uFill>
                <a:hlinkClick r:id="rId5" invalidUrl="" action="" tgtFrame="" tooltip="" history="1" highlightClick="0" endSnd="0"/>
              </a:rPr>
              <a:t>https://bit.ly/citing-ome</a:t>
            </a:r>
            <a:r>
              <a:rPr b="0">
                <a:solidFill>
                  <a:srgbClr val="455A64"/>
                </a:solidFill>
              </a:rPr>
              <a:t> </a:t>
            </a:r>
          </a:p>
        </p:txBody>
      </p:sp>
      <p:grpSp>
        <p:nvGrpSpPr>
          <p:cNvPr id="477" name="Group"/>
          <p:cNvGrpSpPr/>
          <p:nvPr/>
        </p:nvGrpSpPr>
        <p:grpSpPr>
          <a:xfrm>
            <a:off x="11092699" y="4334816"/>
            <a:ext cx="12347431" cy="6792840"/>
            <a:chOff x="-2133600" y="222244"/>
            <a:chExt cx="12347429" cy="6792838"/>
          </a:xfrm>
        </p:grpSpPr>
        <p:sp>
          <p:nvSpPr>
            <p:cNvPr id="474" name="Rectangle"/>
            <p:cNvSpPr/>
            <p:nvPr/>
          </p:nvSpPr>
          <p:spPr>
            <a:xfrm>
              <a:off x="-2133600" y="222244"/>
              <a:ext cx="9419678" cy="679284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defRPr sz="3200">
                  <a:latin typeface="Helvetica Neue Medium"/>
                  <a:ea typeface="Helvetica Neue Medium"/>
                  <a:cs typeface="Helvetica Neue Medium"/>
                  <a:sym typeface="Helvetica Neue Medium"/>
                </a:defRPr>
              </a:pPr>
            </a:p>
          </p:txBody>
        </p:sp>
        <p:sp>
          <p:nvSpPr>
            <p:cNvPr id="475" name="https://en.wikipedia.org/wiki/Rapid_transit_track_gauge"/>
            <p:cNvSpPr txBox="1"/>
            <p:nvPr/>
          </p:nvSpPr>
          <p:spPr>
            <a:xfrm>
              <a:off x="614409" y="4106634"/>
              <a:ext cx="7686143" cy="46136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2438338">
                <a:defRPr sz="2400">
                  <a:solidFill>
                    <a:schemeClr val="accent1"/>
                  </a:solidFill>
                  <a:latin typeface="Helvetica Neue"/>
                  <a:ea typeface="Helvetica Neue"/>
                  <a:cs typeface="Helvetica Neue"/>
                  <a:sym typeface="Helvetica Neue"/>
                </a:defRPr>
              </a:lvl1pPr>
            </a:lstStyle>
            <a:p>
              <a:pPr/>
              <a:r>
                <a:t>https://en.wikipedia.org/wiki/Rapid_transit_track_gauge</a:t>
              </a:r>
            </a:p>
          </p:txBody>
        </p:sp>
        <p:pic>
          <p:nvPicPr>
            <p:cNvPr id="476" name="Image" descr="Image"/>
            <p:cNvPicPr>
              <a:picLocks noChangeAspect="1"/>
            </p:cNvPicPr>
            <p:nvPr/>
          </p:nvPicPr>
          <p:blipFill>
            <a:blip r:embed="rId6">
              <a:extLst/>
            </a:blip>
            <a:stretch>
              <a:fillRect/>
            </a:stretch>
          </p:blipFill>
          <p:spPr>
            <a:xfrm>
              <a:off x="-1298869" y="470727"/>
              <a:ext cx="11512699" cy="3329889"/>
            </a:xfrm>
            <a:prstGeom prst="rect">
              <a:avLst/>
            </a:prstGeom>
            <a:ln w="12700" cap="flat">
              <a:noFill/>
              <a:miter lim="400000"/>
            </a:ln>
            <a:effectLst/>
          </p:spPr>
        </p:pic>
      </p:grpSp>
      <p:sp>
        <p:nvSpPr>
          <p:cNvPr id="478" name="XML"/>
          <p:cNvSpPr txBox="1"/>
          <p:nvPr/>
        </p:nvSpPr>
        <p:spPr>
          <a:xfrm>
            <a:off x="8433941" y="208744"/>
            <a:ext cx="2823687" cy="1608852"/>
          </a:xfrm>
          <a:prstGeom prst="rect">
            <a:avLst/>
          </a:prstGeom>
          <a:ln w="25400">
            <a:miter lim="400000"/>
          </a:ln>
          <a:extLst>
            <a:ext uri="{C572A759-6A51-4108-AA02-DFA0A04FC94B}">
              <ma14:wrappingTextBoxFlag xmlns:ma14="http://schemas.microsoft.com/office/mac/drawingml/2011/main" val="1"/>
            </a:ext>
          </a:extLst>
        </p:spPr>
        <p:txBody>
          <a:bodyPr wrap="none" tIns="91439" bIns="91439" anchor="ctr">
            <a:spAutoFit/>
          </a:bodyPr>
          <a:lstStyle>
            <a:lvl1pPr>
              <a:defRPr b="1" sz="11200">
                <a:solidFill>
                  <a:srgbClr val="1C4A87"/>
                </a:solidFill>
                <a:latin typeface="Carlito"/>
                <a:ea typeface="Carlito"/>
                <a:cs typeface="Carlito"/>
                <a:sym typeface="Carlito"/>
              </a:defRPr>
            </a:lvl1pPr>
          </a:lstStyle>
          <a:p>
            <a:pPr/>
            <a:r>
              <a:t>XML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7"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83" name="Group"/>
          <p:cNvGrpSpPr/>
          <p:nvPr/>
        </p:nvGrpSpPr>
        <p:grpSpPr>
          <a:xfrm>
            <a:off x="-67374" y="-54761"/>
            <a:ext cx="2812799" cy="1870483"/>
            <a:chOff x="0" y="0"/>
            <a:chExt cx="2812797" cy="1870481"/>
          </a:xfrm>
        </p:grpSpPr>
        <p:sp>
          <p:nvSpPr>
            <p:cNvPr id="481"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482"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pic>
        <p:nvPicPr>
          <p:cNvPr id="484" name="image4.png" descr="image4.png"/>
          <p:cNvPicPr>
            <a:picLocks noChangeAspect="1"/>
          </p:cNvPicPr>
          <p:nvPr/>
        </p:nvPicPr>
        <p:blipFill>
          <a:blip r:embed="rId2">
            <a:extLst/>
          </a:blip>
          <a:stretch>
            <a:fillRect/>
          </a:stretch>
        </p:blipFill>
        <p:spPr>
          <a:xfrm>
            <a:off x="2673972" y="-109464"/>
            <a:ext cx="5733106" cy="1979889"/>
          </a:xfrm>
          <a:prstGeom prst="rect">
            <a:avLst/>
          </a:prstGeom>
          <a:ln w="12700">
            <a:miter lim="400000"/>
          </a:ln>
        </p:spPr>
      </p:pic>
      <p:pic>
        <p:nvPicPr>
          <p:cNvPr id="485" name="Image" descr="Image"/>
          <p:cNvPicPr>
            <a:picLocks noChangeAspect="1"/>
          </p:cNvPicPr>
          <p:nvPr/>
        </p:nvPicPr>
        <p:blipFill>
          <a:blip r:embed="rId3">
            <a:extLst/>
          </a:blip>
          <a:stretch>
            <a:fillRect/>
          </a:stretch>
        </p:blipFill>
        <p:spPr>
          <a:xfrm>
            <a:off x="12599939" y="2710444"/>
            <a:ext cx="3390422" cy="8654050"/>
          </a:xfrm>
          <a:prstGeom prst="rect">
            <a:avLst/>
          </a:prstGeom>
          <a:ln w="12700">
            <a:miter lim="400000"/>
          </a:ln>
        </p:spPr>
      </p:pic>
      <p:pic>
        <p:nvPicPr>
          <p:cNvPr id="486" name="Image" descr="Image"/>
          <p:cNvPicPr>
            <a:picLocks noChangeAspect="1"/>
          </p:cNvPicPr>
          <p:nvPr/>
        </p:nvPicPr>
        <p:blipFill>
          <a:blip r:embed="rId3">
            <a:extLst/>
          </a:blip>
          <a:srcRect l="0" t="0" r="0" b="66892"/>
          <a:stretch>
            <a:fillRect/>
          </a:stretch>
        </p:blipFill>
        <p:spPr>
          <a:xfrm>
            <a:off x="13860312" y="4163227"/>
            <a:ext cx="9951847" cy="8409987"/>
          </a:xfrm>
          <a:prstGeom prst="rect">
            <a:avLst/>
          </a:prstGeom>
          <a:ln w="12700">
            <a:miter lim="400000"/>
          </a:ln>
          <a:effectLst>
            <a:outerShdw sx="100000" sy="100000" kx="0" ky="0" algn="b" rotWithShape="0" blurRad="63500" dist="25400" dir="5400000">
              <a:srgbClr val="000000">
                <a:alpha val="50000"/>
              </a:srgbClr>
            </a:outerShdw>
          </a:effectLst>
        </p:spPr>
      </p:pic>
      <p:sp>
        <p:nvSpPr>
          <p:cNvPr id="487" name="Goldberg, et al. (2005) The Open Microscopy Environment (OME) Data Model and XML File: Open Tools for Informatics and Quantitative Analysis in Biological Imaging. Genome Biol. 6:R47.…"/>
          <p:cNvSpPr txBox="1"/>
          <p:nvPr/>
        </p:nvSpPr>
        <p:spPr>
          <a:xfrm>
            <a:off x="5245915" y="11760816"/>
            <a:ext cx="7620001" cy="1472387"/>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spAutoFit/>
          </a:bodyPr>
          <a:lstStyle/>
          <a:p>
            <a:pPr defTabSz="457200">
              <a:lnSpc>
                <a:spcPts val="2000"/>
              </a:lnSpc>
              <a:defRPr i="1" sz="1600">
                <a:solidFill>
                  <a:srgbClr val="455A64"/>
                </a:solidFill>
                <a:latin typeface="Helvetica Neue"/>
                <a:ea typeface="Helvetica Neue"/>
                <a:cs typeface="Helvetica Neue"/>
                <a:sym typeface="Helvetica Neue"/>
              </a:defRPr>
            </a:pPr>
            <a:r>
              <a:t>Goldberg, et al. (2005) </a:t>
            </a:r>
            <a:r>
              <a:rPr b="1"/>
              <a:t>The Open Microscopy Environment (OME) Data Model and XML File: Open Tools for Informatics and Quantitative Analysis in Biological Imaging.</a:t>
            </a:r>
            <a:r>
              <a:t> Genome Biol. 6:R47.</a:t>
            </a:r>
          </a:p>
          <a:p>
            <a:pPr defTabSz="457200">
              <a:lnSpc>
                <a:spcPts val="2000"/>
              </a:lnSpc>
              <a:defRPr b="1" sz="1600">
                <a:solidFill>
                  <a:srgbClr val="1D8DCD"/>
                </a:solidFill>
                <a:latin typeface="Helvetica Neue"/>
                <a:ea typeface="Helvetica Neue"/>
                <a:cs typeface="Helvetica Neue"/>
                <a:sym typeface="Helvetica Neue"/>
              </a:defRPr>
            </a:pPr>
            <a:r>
              <a:rPr b="0">
                <a:solidFill>
                  <a:srgbClr val="455A64"/>
                </a:solidFill>
              </a:rPr>
              <a:t>DOI: </a:t>
            </a:r>
            <a:r>
              <a:rPr u="sng">
                <a:solidFill>
                  <a:schemeClr val="accent1"/>
                </a:solidFill>
                <a:uFill>
                  <a:solidFill>
                    <a:schemeClr val="accent1"/>
                  </a:solidFill>
                </a:uFill>
                <a:hlinkClick r:id="rId4" invalidUrl="" action="" tgtFrame="" tooltip="" history="1" highlightClick="0" endSnd="0"/>
              </a:rPr>
              <a:t>10.1186/gb-2005-6-5-r47</a:t>
            </a:r>
            <a:r>
              <a:rPr b="0">
                <a:solidFill>
                  <a:srgbClr val="455A64"/>
                </a:solidFill>
              </a:rPr>
              <a:t> </a:t>
            </a:r>
            <a:endParaRPr b="0">
              <a:solidFill>
                <a:srgbClr val="455A64"/>
              </a:solidFill>
            </a:endParaRPr>
          </a:p>
          <a:p>
            <a:pPr algn="r" defTabSz="457200">
              <a:lnSpc>
                <a:spcPts val="2000"/>
              </a:lnSpc>
              <a:defRPr b="1" i="1" sz="1600">
                <a:solidFill>
                  <a:srgbClr val="1D8DCD"/>
                </a:solidFill>
                <a:latin typeface="Helvetica Neue"/>
                <a:ea typeface="Helvetica Neue"/>
                <a:cs typeface="Helvetica Neue"/>
                <a:sym typeface="Helvetica Neue"/>
              </a:defRPr>
            </a:pPr>
            <a:r>
              <a:rPr u="sng">
                <a:solidFill>
                  <a:schemeClr val="accent1"/>
                </a:solidFill>
                <a:uFill>
                  <a:solidFill>
                    <a:schemeClr val="accent1"/>
                  </a:solidFill>
                </a:uFill>
                <a:hlinkClick r:id="rId5" invalidUrl="" action="" tgtFrame="" tooltip="" history="1" highlightClick="0" endSnd="0"/>
              </a:rPr>
              <a:t>https://bit.ly/citing-ome</a:t>
            </a:r>
            <a:r>
              <a:rPr b="0">
                <a:solidFill>
                  <a:srgbClr val="455A64"/>
                </a:solidFill>
              </a:rPr>
              <a:t> </a:t>
            </a:r>
          </a:p>
        </p:txBody>
      </p:sp>
      <p:pic>
        <p:nvPicPr>
          <p:cNvPr id="488" name="Picture 12" descr="Picture 12"/>
          <p:cNvPicPr>
            <a:picLocks noChangeAspect="1"/>
          </p:cNvPicPr>
          <p:nvPr/>
        </p:nvPicPr>
        <p:blipFill>
          <a:blip r:embed="rId6">
            <a:extLst/>
          </a:blip>
          <a:stretch>
            <a:fillRect/>
          </a:stretch>
        </p:blipFill>
        <p:spPr>
          <a:xfrm>
            <a:off x="501989" y="2817771"/>
            <a:ext cx="11167923" cy="8439396"/>
          </a:xfrm>
          <a:prstGeom prst="rect">
            <a:avLst/>
          </a:prstGeom>
          <a:ln w="12700">
            <a:miter lim="400000"/>
          </a:ln>
        </p:spPr>
      </p:pic>
      <p:sp>
        <p:nvSpPr>
          <p:cNvPr id="489" name="XML"/>
          <p:cNvSpPr txBox="1"/>
          <p:nvPr/>
        </p:nvSpPr>
        <p:spPr>
          <a:xfrm>
            <a:off x="8433941" y="208744"/>
            <a:ext cx="2823687" cy="1608852"/>
          </a:xfrm>
          <a:prstGeom prst="rect">
            <a:avLst/>
          </a:prstGeom>
          <a:ln w="25400">
            <a:miter lim="400000"/>
          </a:ln>
          <a:extLst>
            <a:ext uri="{C572A759-6A51-4108-AA02-DFA0A04FC94B}">
              <ma14:wrappingTextBoxFlag xmlns:ma14="http://schemas.microsoft.com/office/mac/drawingml/2011/main" val="1"/>
            </a:ext>
          </a:extLst>
        </p:spPr>
        <p:txBody>
          <a:bodyPr wrap="none" tIns="91439" bIns="91439" anchor="ctr">
            <a:spAutoFit/>
          </a:bodyPr>
          <a:lstStyle>
            <a:lvl1pPr>
              <a:defRPr b="1" sz="11200">
                <a:solidFill>
                  <a:srgbClr val="1C4A87"/>
                </a:solidFill>
                <a:latin typeface="Carlito"/>
                <a:ea typeface="Carlito"/>
                <a:cs typeface="Carlito"/>
                <a:sym typeface="Carlito"/>
              </a:defRPr>
            </a:lvl1pPr>
          </a:lstStyle>
          <a:p>
            <a:pPr/>
            <a:r>
              <a:t>XML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86" grpId="2"/>
      <p:bldP build="whole" bldLvl="1" animBg="1" rev="0" advAuto="0" spid="485"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1" name="Slide Number"/>
          <p:cNvSpPr txBox="1"/>
          <p:nvPr>
            <p:ph type="sldNum" sz="quarter" idx="2"/>
          </p:nvPr>
        </p:nvSpPr>
        <p:spPr>
          <a:xfrm>
            <a:off x="23854233" y="13294360"/>
            <a:ext cx="432999"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95" name="Group"/>
          <p:cNvGrpSpPr/>
          <p:nvPr/>
        </p:nvGrpSpPr>
        <p:grpSpPr>
          <a:xfrm>
            <a:off x="1741064" y="2609696"/>
            <a:ext cx="9055323" cy="4680969"/>
            <a:chOff x="0" y="0"/>
            <a:chExt cx="9055322" cy="4680968"/>
          </a:xfrm>
        </p:grpSpPr>
        <p:pic>
          <p:nvPicPr>
            <p:cNvPr id="492" name="Picture 17" descr="Picture 17"/>
            <p:cNvPicPr>
              <a:picLocks noChangeAspect="1"/>
            </p:cNvPicPr>
            <p:nvPr/>
          </p:nvPicPr>
          <p:blipFill>
            <a:blip r:embed="rId2">
              <a:extLst/>
            </a:blip>
            <a:stretch>
              <a:fillRect/>
            </a:stretch>
          </p:blipFill>
          <p:spPr>
            <a:xfrm>
              <a:off x="1713600" y="54214"/>
              <a:ext cx="4200129" cy="4626755"/>
            </a:xfrm>
            <a:prstGeom prst="rect">
              <a:avLst/>
            </a:prstGeom>
            <a:ln w="12700" cap="flat">
              <a:noFill/>
              <a:miter lim="400000"/>
            </a:ln>
            <a:effectLst/>
          </p:spPr>
        </p:pic>
        <p:sp>
          <p:nvSpPr>
            <p:cNvPr id="493" name="Content Placeholder 2"/>
            <p:cNvSpPr txBox="1"/>
            <p:nvPr/>
          </p:nvSpPr>
          <p:spPr>
            <a:xfrm>
              <a:off x="0" y="1869864"/>
              <a:ext cx="1069445" cy="7918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lvl1pPr>
                <a:defRPr b="1" sz="3200"/>
              </a:lvl1pPr>
            </a:lstStyle>
            <a:p>
              <a:pPr/>
              <a:r>
                <a:t>2008</a:t>
              </a:r>
            </a:p>
          </p:txBody>
        </p:sp>
        <p:sp>
          <p:nvSpPr>
            <p:cNvPr id="494" name="Content Placeholder 2"/>
            <p:cNvSpPr txBox="1"/>
            <p:nvPr/>
          </p:nvSpPr>
          <p:spPr>
            <a:xfrm>
              <a:off x="6039410" y="0"/>
              <a:ext cx="3015913" cy="329275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p>
              <a:pPr/>
              <a:r>
                <a:t>Last major modeling effort for </a:t>
              </a:r>
              <a:r>
                <a:rPr b="1"/>
                <a:t>high-content screening</a:t>
              </a:r>
            </a:p>
          </p:txBody>
        </p:sp>
      </p:grpSp>
      <p:grpSp>
        <p:nvGrpSpPr>
          <p:cNvPr id="500" name="Group"/>
          <p:cNvGrpSpPr/>
          <p:nvPr/>
        </p:nvGrpSpPr>
        <p:grpSpPr>
          <a:xfrm>
            <a:off x="1321964" y="7795363"/>
            <a:ext cx="10609416" cy="5034938"/>
            <a:chOff x="0" y="0"/>
            <a:chExt cx="10609414" cy="5034936"/>
          </a:xfrm>
        </p:grpSpPr>
        <p:sp>
          <p:nvSpPr>
            <p:cNvPr id="496" name="Content Placeholder 2"/>
            <p:cNvSpPr txBox="1"/>
            <p:nvPr/>
          </p:nvSpPr>
          <p:spPr>
            <a:xfrm>
              <a:off x="0" y="2352780"/>
              <a:ext cx="1069445" cy="7918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lvl1pPr>
                <a:defRPr b="1" sz="3200"/>
              </a:lvl1pPr>
            </a:lstStyle>
            <a:p>
              <a:pPr/>
              <a:r>
                <a:t>2010</a:t>
              </a:r>
            </a:p>
          </p:txBody>
        </p:sp>
        <p:grpSp>
          <p:nvGrpSpPr>
            <p:cNvPr id="499" name="Group"/>
            <p:cNvGrpSpPr/>
            <p:nvPr/>
          </p:nvGrpSpPr>
          <p:grpSpPr>
            <a:xfrm>
              <a:off x="2387097" y="0"/>
              <a:ext cx="8222318" cy="5034937"/>
              <a:chOff x="0" y="0"/>
              <a:chExt cx="8222316" cy="5034936"/>
            </a:xfrm>
          </p:grpSpPr>
          <p:pic>
            <p:nvPicPr>
              <p:cNvPr id="497" name="Picture 18" descr="Picture 18"/>
              <p:cNvPicPr>
                <a:picLocks noChangeAspect="1"/>
              </p:cNvPicPr>
              <p:nvPr/>
            </p:nvPicPr>
            <p:blipFill>
              <a:blip r:embed="rId3">
                <a:extLst/>
              </a:blip>
              <a:stretch>
                <a:fillRect/>
              </a:stretch>
            </p:blipFill>
            <p:spPr>
              <a:xfrm>
                <a:off x="0" y="0"/>
                <a:ext cx="7740264" cy="3766307"/>
              </a:xfrm>
              <a:prstGeom prst="rect">
                <a:avLst/>
              </a:prstGeom>
              <a:ln w="12700" cap="flat">
                <a:noFill/>
                <a:miter lim="400000"/>
              </a:ln>
              <a:effectLst/>
            </p:spPr>
          </p:pic>
          <p:sp>
            <p:nvSpPr>
              <p:cNvPr id="498" name="Content Placeholder 2"/>
              <p:cNvSpPr txBox="1"/>
              <p:nvPr/>
            </p:nvSpPr>
            <p:spPr>
              <a:xfrm>
                <a:off x="1407197" y="3762902"/>
                <a:ext cx="6815120" cy="127203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p>
                <a:pPr>
                  <a:lnSpc>
                    <a:spcPct val="90000"/>
                  </a:lnSpc>
                </a:pPr>
                <a:r>
                  <a:t>Added flexible </a:t>
                </a:r>
                <a:r>
                  <a:rPr b="1"/>
                  <a:t>structured annotations</a:t>
                </a:r>
                <a:r>
                  <a:t> for user-extensions</a:t>
                </a:r>
              </a:p>
            </p:txBody>
          </p:sp>
        </p:grpSp>
      </p:grpSp>
      <p:grpSp>
        <p:nvGrpSpPr>
          <p:cNvPr id="506" name="Group"/>
          <p:cNvGrpSpPr/>
          <p:nvPr/>
        </p:nvGrpSpPr>
        <p:grpSpPr>
          <a:xfrm>
            <a:off x="12601178" y="2537469"/>
            <a:ext cx="9113451" cy="4352381"/>
            <a:chOff x="0" y="0"/>
            <a:chExt cx="9113449" cy="4352380"/>
          </a:xfrm>
        </p:grpSpPr>
        <p:grpSp>
          <p:nvGrpSpPr>
            <p:cNvPr id="503" name="Group 9"/>
            <p:cNvGrpSpPr/>
            <p:nvPr/>
          </p:nvGrpSpPr>
          <p:grpSpPr>
            <a:xfrm>
              <a:off x="0" y="-1"/>
              <a:ext cx="7354761" cy="3490295"/>
              <a:chOff x="0" y="0"/>
              <a:chExt cx="7354760" cy="3490293"/>
            </a:xfrm>
          </p:grpSpPr>
          <p:pic>
            <p:nvPicPr>
              <p:cNvPr id="501" name="Picture 10" descr="Picture 10"/>
              <p:cNvPicPr>
                <a:picLocks noChangeAspect="1"/>
              </p:cNvPicPr>
              <p:nvPr/>
            </p:nvPicPr>
            <p:blipFill>
              <a:blip r:embed="rId4">
                <a:extLst/>
              </a:blip>
              <a:srcRect l="0" t="0" r="85981" b="0"/>
              <a:stretch>
                <a:fillRect/>
              </a:stretch>
            </p:blipFill>
            <p:spPr>
              <a:xfrm>
                <a:off x="-1" y="0"/>
                <a:ext cx="1627052" cy="3490024"/>
              </a:xfrm>
              <a:prstGeom prst="rect">
                <a:avLst/>
              </a:prstGeom>
              <a:ln w="12700" cap="flat">
                <a:solidFill>
                  <a:srgbClr val="808080"/>
                </a:solidFill>
                <a:prstDash val="solid"/>
                <a:round/>
              </a:ln>
              <a:effectLst/>
            </p:spPr>
          </p:pic>
          <p:pic>
            <p:nvPicPr>
              <p:cNvPr id="502" name="Picture 11" descr="Picture 11"/>
              <p:cNvPicPr>
                <a:picLocks noChangeAspect="1"/>
              </p:cNvPicPr>
              <p:nvPr/>
            </p:nvPicPr>
            <p:blipFill>
              <a:blip r:embed="rId4">
                <a:extLst/>
              </a:blip>
              <a:srcRect l="47609" t="0" r="3368" b="0"/>
              <a:stretch>
                <a:fillRect/>
              </a:stretch>
            </p:blipFill>
            <p:spPr>
              <a:xfrm>
                <a:off x="1665071" y="270"/>
                <a:ext cx="5689690" cy="3490024"/>
              </a:xfrm>
              <a:prstGeom prst="rect">
                <a:avLst/>
              </a:prstGeom>
              <a:ln w="12700" cap="flat">
                <a:solidFill>
                  <a:srgbClr val="808080"/>
                </a:solidFill>
                <a:prstDash val="solid"/>
                <a:round/>
              </a:ln>
              <a:effectLst/>
            </p:spPr>
          </p:pic>
        </p:grpSp>
        <p:sp>
          <p:nvSpPr>
            <p:cNvPr id="504" name="Content Placeholder 2"/>
            <p:cNvSpPr txBox="1"/>
            <p:nvPr/>
          </p:nvSpPr>
          <p:spPr>
            <a:xfrm>
              <a:off x="8044005" y="1509100"/>
              <a:ext cx="1069445" cy="7918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lvl1pPr>
                <a:defRPr b="1" sz="3200"/>
              </a:lvl1pPr>
            </a:lstStyle>
            <a:p>
              <a:pPr/>
              <a:r>
                <a:t>2013</a:t>
              </a:r>
            </a:p>
          </p:txBody>
        </p:sp>
        <p:sp>
          <p:nvSpPr>
            <p:cNvPr id="505" name="Rectangle 7"/>
            <p:cNvSpPr txBox="1"/>
            <p:nvPr/>
          </p:nvSpPr>
          <p:spPr>
            <a:xfrm>
              <a:off x="241449" y="3610700"/>
              <a:ext cx="687186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r>
                <a:t>Add </a:t>
              </a:r>
              <a:r>
                <a:rPr b="1"/>
                <a:t>key-value</a:t>
              </a:r>
              <a:r>
                <a:t> (K/V) pair annotation</a:t>
              </a:r>
            </a:p>
          </p:txBody>
        </p:sp>
      </p:grpSp>
      <p:grpSp>
        <p:nvGrpSpPr>
          <p:cNvPr id="511" name="Group"/>
          <p:cNvGrpSpPr/>
          <p:nvPr/>
        </p:nvGrpSpPr>
        <p:grpSpPr>
          <a:xfrm>
            <a:off x="13491348" y="7374515"/>
            <a:ext cx="8242728" cy="5419620"/>
            <a:chOff x="0" y="0"/>
            <a:chExt cx="8242727" cy="5419619"/>
          </a:xfrm>
        </p:grpSpPr>
        <p:sp>
          <p:nvSpPr>
            <p:cNvPr id="507" name="Content Placeholder 2"/>
            <p:cNvSpPr txBox="1"/>
            <p:nvPr/>
          </p:nvSpPr>
          <p:spPr>
            <a:xfrm>
              <a:off x="7134390" y="2497665"/>
              <a:ext cx="1108338" cy="98626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lvl1pPr>
                <a:defRPr b="1" sz="3200"/>
              </a:lvl1pPr>
            </a:lstStyle>
            <a:p>
              <a:pPr/>
              <a:r>
                <a:t>2016</a:t>
              </a:r>
            </a:p>
          </p:txBody>
        </p:sp>
        <p:grpSp>
          <p:nvGrpSpPr>
            <p:cNvPr id="510" name="Group"/>
            <p:cNvGrpSpPr/>
            <p:nvPr/>
          </p:nvGrpSpPr>
          <p:grpSpPr>
            <a:xfrm>
              <a:off x="0" y="0"/>
              <a:ext cx="5574423" cy="5419620"/>
              <a:chOff x="0" y="0"/>
              <a:chExt cx="5574422" cy="5419619"/>
            </a:xfrm>
          </p:grpSpPr>
          <p:pic>
            <p:nvPicPr>
              <p:cNvPr id="508" name="Picture 20" descr="Picture 20"/>
              <p:cNvPicPr>
                <a:picLocks noChangeAspect="1"/>
              </p:cNvPicPr>
              <p:nvPr/>
            </p:nvPicPr>
            <p:blipFill>
              <a:blip r:embed="rId5">
                <a:extLst/>
              </a:blip>
              <a:stretch>
                <a:fillRect/>
              </a:stretch>
            </p:blipFill>
            <p:spPr>
              <a:xfrm>
                <a:off x="0" y="0"/>
                <a:ext cx="5574423" cy="4415922"/>
              </a:xfrm>
              <a:prstGeom prst="rect">
                <a:avLst/>
              </a:prstGeom>
              <a:ln w="12700" cap="flat">
                <a:solidFill>
                  <a:srgbClr val="808080"/>
                </a:solidFill>
                <a:prstDash val="solid"/>
                <a:round/>
              </a:ln>
              <a:effectLst/>
            </p:spPr>
          </p:pic>
          <p:sp>
            <p:nvSpPr>
              <p:cNvPr id="509" name="Rectangle 23"/>
              <p:cNvSpPr txBox="1"/>
              <p:nvPr/>
            </p:nvSpPr>
            <p:spPr>
              <a:xfrm>
                <a:off x="251287" y="4677939"/>
                <a:ext cx="4976089"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r>
                  <a:t>Use k/v for </a:t>
                </a:r>
                <a:r>
                  <a:rPr b="1"/>
                  <a:t>ontology</a:t>
                </a:r>
                <a:r>
                  <a:t> </a:t>
                </a:r>
                <a:r>
                  <a:rPr b="1"/>
                  <a:t>links</a:t>
                </a:r>
              </a:p>
            </p:txBody>
          </p:sp>
        </p:grpSp>
      </p:grpSp>
      <p:grpSp>
        <p:nvGrpSpPr>
          <p:cNvPr id="514" name="Group"/>
          <p:cNvGrpSpPr/>
          <p:nvPr/>
        </p:nvGrpSpPr>
        <p:grpSpPr>
          <a:xfrm>
            <a:off x="-67374" y="-54761"/>
            <a:ext cx="2812799" cy="1870483"/>
            <a:chOff x="0" y="0"/>
            <a:chExt cx="2812797" cy="1870481"/>
          </a:xfrm>
        </p:grpSpPr>
        <p:sp>
          <p:nvSpPr>
            <p:cNvPr id="512"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513"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pic>
        <p:nvPicPr>
          <p:cNvPr id="515" name="image4.png" descr="image4.png"/>
          <p:cNvPicPr>
            <a:picLocks noChangeAspect="1"/>
          </p:cNvPicPr>
          <p:nvPr/>
        </p:nvPicPr>
        <p:blipFill>
          <a:blip r:embed="rId6">
            <a:extLst/>
          </a:blip>
          <a:stretch>
            <a:fillRect/>
          </a:stretch>
        </p:blipFill>
        <p:spPr>
          <a:xfrm>
            <a:off x="2673972" y="-109464"/>
            <a:ext cx="5733106" cy="1979889"/>
          </a:xfrm>
          <a:prstGeom prst="rect">
            <a:avLst/>
          </a:prstGeom>
          <a:ln w="12700">
            <a:miter lim="400000"/>
          </a:ln>
        </p:spPr>
      </p:pic>
      <p:sp>
        <p:nvSpPr>
          <p:cNvPr id="516" name="XML"/>
          <p:cNvSpPr txBox="1"/>
          <p:nvPr/>
        </p:nvSpPr>
        <p:spPr>
          <a:xfrm>
            <a:off x="8433941" y="208744"/>
            <a:ext cx="2823687" cy="1608852"/>
          </a:xfrm>
          <a:prstGeom prst="rect">
            <a:avLst/>
          </a:prstGeom>
          <a:ln w="25400">
            <a:miter lim="400000"/>
          </a:ln>
          <a:extLst>
            <a:ext uri="{C572A759-6A51-4108-AA02-DFA0A04FC94B}">
              <ma14:wrappingTextBoxFlag xmlns:ma14="http://schemas.microsoft.com/office/mac/drawingml/2011/main" val="1"/>
            </a:ext>
          </a:extLst>
        </p:spPr>
        <p:txBody>
          <a:bodyPr wrap="none" tIns="91439" bIns="91439" anchor="ctr">
            <a:spAutoFit/>
          </a:bodyPr>
          <a:lstStyle>
            <a:lvl1pPr>
              <a:defRPr b="1" sz="11200">
                <a:solidFill>
                  <a:srgbClr val="1C4A87"/>
                </a:solidFill>
                <a:latin typeface="Carlito"/>
                <a:ea typeface="Carlito"/>
                <a:cs typeface="Carlito"/>
                <a:sym typeface="Carlito"/>
              </a:defRPr>
            </a:lvl1pPr>
          </a:lstStyle>
          <a:p>
            <a:pPr/>
            <a:r>
              <a:t>XML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6" grpId="3"/>
      <p:bldP build="whole" bldLvl="1" animBg="1" rev="0" advAuto="0" spid="495" grpId="1"/>
      <p:bldP build="whole" bldLvl="1" animBg="1" rev="0" advAuto="0" spid="500" grpId="2"/>
      <p:bldP build="whole" bldLvl="1" animBg="1" rev="0" advAuto="0" spid="511" grpId="4"/>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19" name="Image" descr="Image"/>
          <p:cNvPicPr>
            <a:picLocks noChangeAspect="1"/>
          </p:cNvPicPr>
          <p:nvPr/>
        </p:nvPicPr>
        <p:blipFill>
          <a:blip r:embed="rId2">
            <a:extLst/>
          </a:blip>
          <a:stretch>
            <a:fillRect/>
          </a:stretch>
        </p:blipFill>
        <p:spPr>
          <a:xfrm>
            <a:off x="2836159" y="3721787"/>
            <a:ext cx="9048750" cy="6515506"/>
          </a:xfrm>
          <a:prstGeom prst="rect">
            <a:avLst/>
          </a:prstGeom>
          <a:ln w="12700">
            <a:miter lim="400000"/>
          </a:ln>
        </p:spPr>
      </p:pic>
      <p:grpSp>
        <p:nvGrpSpPr>
          <p:cNvPr id="522" name="Group"/>
          <p:cNvGrpSpPr/>
          <p:nvPr/>
        </p:nvGrpSpPr>
        <p:grpSpPr>
          <a:xfrm>
            <a:off x="-67374" y="-54761"/>
            <a:ext cx="2812799" cy="1870483"/>
            <a:chOff x="0" y="0"/>
            <a:chExt cx="2812797" cy="1870481"/>
          </a:xfrm>
        </p:grpSpPr>
        <p:sp>
          <p:nvSpPr>
            <p:cNvPr id="52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521"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pic>
        <p:nvPicPr>
          <p:cNvPr id="523" name="Image" descr="Image"/>
          <p:cNvPicPr>
            <a:picLocks noChangeAspect="1"/>
          </p:cNvPicPr>
          <p:nvPr/>
        </p:nvPicPr>
        <p:blipFill>
          <a:blip r:embed="rId3">
            <a:extLst/>
          </a:blip>
          <a:srcRect l="0" t="52788" r="0" b="0"/>
          <a:stretch>
            <a:fillRect/>
          </a:stretch>
        </p:blipFill>
        <p:spPr>
          <a:xfrm>
            <a:off x="13510290" y="4207367"/>
            <a:ext cx="7946606" cy="5544271"/>
          </a:xfrm>
          <a:prstGeom prst="rect">
            <a:avLst/>
          </a:prstGeom>
          <a:ln w="12700">
            <a:miter lim="400000"/>
          </a:ln>
        </p:spPr>
      </p:pic>
      <p:pic>
        <p:nvPicPr>
          <p:cNvPr id="524" name="image4.png" descr="image4.png"/>
          <p:cNvPicPr>
            <a:picLocks noChangeAspect="1"/>
          </p:cNvPicPr>
          <p:nvPr/>
        </p:nvPicPr>
        <p:blipFill>
          <a:blip r:embed="rId4">
            <a:extLst/>
          </a:blip>
          <a:stretch>
            <a:fillRect/>
          </a:stretch>
        </p:blipFill>
        <p:spPr>
          <a:xfrm>
            <a:off x="2673972" y="-109464"/>
            <a:ext cx="5733106" cy="1979889"/>
          </a:xfrm>
          <a:prstGeom prst="rect">
            <a:avLst/>
          </a:prstGeom>
          <a:ln w="12700">
            <a:miter lim="400000"/>
          </a:ln>
        </p:spPr>
      </p:pic>
      <p:sp>
        <p:nvSpPr>
          <p:cNvPr id="525" name="XML"/>
          <p:cNvSpPr txBox="1"/>
          <p:nvPr/>
        </p:nvSpPr>
        <p:spPr>
          <a:xfrm>
            <a:off x="8433941" y="208744"/>
            <a:ext cx="2823687" cy="1608852"/>
          </a:xfrm>
          <a:prstGeom prst="rect">
            <a:avLst/>
          </a:prstGeom>
          <a:ln w="25400">
            <a:miter lim="400000"/>
          </a:ln>
          <a:extLst>
            <a:ext uri="{C572A759-6A51-4108-AA02-DFA0A04FC94B}">
              <ma14:wrappingTextBoxFlag xmlns:ma14="http://schemas.microsoft.com/office/mac/drawingml/2011/main" val="1"/>
            </a:ext>
          </a:extLst>
        </p:spPr>
        <p:txBody>
          <a:bodyPr wrap="none" tIns="91439" bIns="91439" anchor="ctr">
            <a:spAutoFit/>
          </a:bodyPr>
          <a:lstStyle>
            <a:lvl1pPr>
              <a:defRPr b="1" sz="11200">
                <a:solidFill>
                  <a:srgbClr val="1C4A87"/>
                </a:solidFill>
                <a:latin typeface="Carlito"/>
                <a:ea typeface="Carlito"/>
                <a:cs typeface="Carlito"/>
                <a:sym typeface="Carlito"/>
              </a:defRPr>
            </a:lvl1pPr>
          </a:lstStyle>
          <a:p>
            <a:pPr/>
            <a:r>
              <a:t>XML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3" grpId="2"/>
      <p:bldP build="whole" bldLvl="1" animBg="1" rev="0" advAuto="0" spid="519"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530" name="Group"/>
          <p:cNvGrpSpPr/>
          <p:nvPr/>
        </p:nvGrpSpPr>
        <p:grpSpPr>
          <a:xfrm>
            <a:off x="-67374" y="-54761"/>
            <a:ext cx="2812799" cy="1870483"/>
            <a:chOff x="0" y="0"/>
            <a:chExt cx="2812797" cy="1870481"/>
          </a:xfrm>
        </p:grpSpPr>
        <p:sp>
          <p:nvSpPr>
            <p:cNvPr id="52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529"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sp>
        <p:nvSpPr>
          <p:cNvPr id="531" name="Intermezzo"/>
          <p:cNvSpPr txBox="1"/>
          <p:nvPr>
            <p:ph type="title"/>
          </p:nvPr>
        </p:nvSpPr>
        <p:spPr>
          <a:xfrm>
            <a:off x="3083217" y="204461"/>
            <a:ext cx="16466721" cy="1362711"/>
          </a:xfrm>
          <a:prstGeom prst="rect">
            <a:avLst/>
          </a:prstGeom>
        </p:spPr>
        <p:txBody>
          <a:bodyPr/>
          <a:lstStyle>
            <a:lvl1pPr defTabSz="1591055">
              <a:defRPr sz="7656"/>
            </a:lvl1pPr>
          </a:lstStyle>
          <a:p>
            <a:pPr>
              <a:defRPr>
                <a:effectLst/>
              </a:defRPr>
            </a:pPr>
            <a:r>
              <a:t>Intermezzo</a:t>
            </a:r>
          </a:p>
        </p:txBody>
      </p:sp>
      <p:pic>
        <p:nvPicPr>
          <p:cNvPr id="532" name="Image" descr="Image"/>
          <p:cNvPicPr>
            <a:picLocks noChangeAspect="1"/>
          </p:cNvPicPr>
          <p:nvPr/>
        </p:nvPicPr>
        <p:blipFill>
          <a:blip r:embed="rId2">
            <a:extLst/>
          </a:blip>
          <a:stretch>
            <a:fillRect/>
          </a:stretch>
        </p:blipFill>
        <p:spPr>
          <a:xfrm>
            <a:off x="6045361" y="2927924"/>
            <a:ext cx="12293278" cy="786015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2"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5" name="Image" descr="Image"/>
          <p:cNvPicPr>
            <a:picLocks noChangeAspect="1"/>
          </p:cNvPicPr>
          <p:nvPr/>
        </p:nvPicPr>
        <p:blipFill>
          <a:blip r:embed="rId2">
            <a:extLst/>
          </a:blip>
          <a:stretch>
            <a:fillRect/>
          </a:stretch>
        </p:blipFill>
        <p:spPr>
          <a:xfrm>
            <a:off x="2603133" y="3731629"/>
            <a:ext cx="9550716" cy="7862133"/>
          </a:xfrm>
          <a:prstGeom prst="rect">
            <a:avLst/>
          </a:prstGeom>
          <a:ln w="12700">
            <a:miter lim="400000"/>
          </a:ln>
        </p:spPr>
      </p:pic>
      <p:sp>
        <p:nvSpPr>
          <p:cNvPr id="536" name="https://ome-model.readthedocs.io/en/stable/ome-tiff/specification.html"/>
          <p:cNvSpPr txBox="1"/>
          <p:nvPr/>
        </p:nvSpPr>
        <p:spPr>
          <a:xfrm>
            <a:off x="1229661" y="12018022"/>
            <a:ext cx="10823522"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rPr sz="2800" u="sng">
                <a:solidFill>
                  <a:schemeClr val="accent1"/>
                </a:solidFill>
                <a:uFill>
                  <a:solidFill>
                    <a:schemeClr val="accent1"/>
                  </a:solidFill>
                </a:uFill>
                <a:hlinkClick r:id="rId3" invalidUrl="" action="" tgtFrame="" tooltip="" history="1" highlightClick="0" endSnd="0"/>
              </a:rPr>
              <a:t>https://ome-model.readthedocs.io/en/stable/ome-tiff/specification.html</a:t>
            </a:r>
            <a:r>
              <a:t> </a:t>
            </a:r>
          </a:p>
        </p:txBody>
      </p:sp>
      <p:grpSp>
        <p:nvGrpSpPr>
          <p:cNvPr id="539" name="Group"/>
          <p:cNvGrpSpPr/>
          <p:nvPr/>
        </p:nvGrpSpPr>
        <p:grpSpPr>
          <a:xfrm>
            <a:off x="-58907" y="-49425"/>
            <a:ext cx="2812799" cy="1870483"/>
            <a:chOff x="0" y="0"/>
            <a:chExt cx="2812797" cy="1870481"/>
          </a:xfrm>
        </p:grpSpPr>
        <p:sp>
          <p:nvSpPr>
            <p:cNvPr id="53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538"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pic>
        <p:nvPicPr>
          <p:cNvPr id="540" name="ome-files.png" descr="ome-files.png"/>
          <p:cNvPicPr>
            <a:picLocks noChangeAspect="1"/>
          </p:cNvPicPr>
          <p:nvPr/>
        </p:nvPicPr>
        <p:blipFill>
          <a:blip r:embed="rId4">
            <a:extLst/>
          </a:blip>
          <a:stretch>
            <a:fillRect/>
          </a:stretch>
        </p:blipFill>
        <p:spPr>
          <a:xfrm>
            <a:off x="3104905" y="403271"/>
            <a:ext cx="6714332" cy="965091"/>
          </a:xfrm>
          <a:prstGeom prst="rect">
            <a:avLst/>
          </a:prstGeom>
          <a:ln w="12700">
            <a:miter lim="400000"/>
          </a:ln>
        </p:spPr>
      </p:pic>
      <p:pic>
        <p:nvPicPr>
          <p:cNvPr id="541" name="Image" descr="Image"/>
          <p:cNvPicPr>
            <a:picLocks noChangeAspect="1"/>
          </p:cNvPicPr>
          <p:nvPr/>
        </p:nvPicPr>
        <p:blipFill>
          <a:blip r:embed="rId5">
            <a:extLst/>
          </a:blip>
          <a:stretch>
            <a:fillRect/>
          </a:stretch>
        </p:blipFill>
        <p:spPr>
          <a:xfrm>
            <a:off x="14264276" y="2598873"/>
            <a:ext cx="9347419" cy="10127645"/>
          </a:xfrm>
          <a:prstGeom prst="rect">
            <a:avLst/>
          </a:prstGeom>
          <a:ln w="12700">
            <a:miter lim="400000"/>
          </a:ln>
        </p:spPr>
      </p:pic>
      <p:sp>
        <p:nvSpPr>
          <p:cNvPr id="542" name="TIFF"/>
          <p:cNvSpPr txBox="1"/>
          <p:nvPr/>
        </p:nvSpPr>
        <p:spPr>
          <a:xfrm>
            <a:off x="390607" y="3934077"/>
            <a:ext cx="2584769" cy="1608853"/>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b="1" sz="11200">
                <a:solidFill>
                  <a:srgbClr val="1C4A87"/>
                </a:solidFill>
                <a:latin typeface="Carlito"/>
                <a:ea typeface="Carlito"/>
                <a:cs typeface="Carlito"/>
                <a:sym typeface="Carlito"/>
              </a:defRPr>
            </a:lvl1pPr>
          </a:lstStyle>
          <a:p>
            <a:pPr/>
            <a:r>
              <a:t>TIFF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1"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4" name="Slide Number"/>
          <p:cNvSpPr txBox="1"/>
          <p:nvPr>
            <p:ph type="sldNum" sz="quarter" idx="2"/>
          </p:nvPr>
        </p:nvSpPr>
        <p:spPr>
          <a:xfrm>
            <a:off x="23896705" y="13294360"/>
            <a:ext cx="348055" cy="46228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553" name="Group"/>
          <p:cNvGrpSpPr/>
          <p:nvPr/>
        </p:nvGrpSpPr>
        <p:grpSpPr>
          <a:xfrm>
            <a:off x="5710150" y="3023301"/>
            <a:ext cx="14772774" cy="8905425"/>
            <a:chOff x="0" y="0"/>
            <a:chExt cx="14772772" cy="8905423"/>
          </a:xfrm>
        </p:grpSpPr>
        <p:grpSp>
          <p:nvGrpSpPr>
            <p:cNvPr id="548" name="Content Placeholder 5"/>
            <p:cNvGrpSpPr/>
            <p:nvPr/>
          </p:nvGrpSpPr>
          <p:grpSpPr>
            <a:xfrm>
              <a:off x="0" y="0"/>
              <a:ext cx="6768961" cy="8905424"/>
              <a:chOff x="0" y="0"/>
              <a:chExt cx="6768960" cy="8905423"/>
            </a:xfrm>
          </p:grpSpPr>
          <p:sp>
            <p:nvSpPr>
              <p:cNvPr id="545" name="Rectangle"/>
              <p:cNvSpPr/>
              <p:nvPr/>
            </p:nvSpPr>
            <p:spPr>
              <a:xfrm>
                <a:off x="8477" y="8477"/>
                <a:ext cx="6752006" cy="8888470"/>
              </a:xfrm>
              <a:prstGeom prst="rect">
                <a:avLst/>
              </a:prstGeom>
              <a:solidFill>
                <a:srgbClr val="FFFFFF"/>
              </a:solidFill>
              <a:ln w="12700" cap="flat">
                <a:noFill/>
                <a:miter lim="400000"/>
              </a:ln>
              <a:effectLst/>
            </p:spPr>
            <p:txBody>
              <a:bodyPr wrap="square" lIns="45719" tIns="45719" rIns="45719" bIns="45719" numCol="1" anchor="ctr">
                <a:noAutofit/>
              </a:bodyPr>
              <a:lstStyle/>
              <a:p>
                <a:pPr defTabSz="457200">
                  <a:defRPr sz="1800"/>
                </a:pPr>
              </a:p>
            </p:txBody>
          </p:sp>
          <p:pic>
            <p:nvPicPr>
              <p:cNvPr id="546" name="image12.tif" descr="image12.tif"/>
              <p:cNvPicPr>
                <a:picLocks noChangeAspect="1"/>
              </p:cNvPicPr>
              <p:nvPr/>
            </p:nvPicPr>
            <p:blipFill>
              <a:blip r:embed="rId2">
                <a:extLst/>
              </a:blip>
              <a:srcRect l="0" t="0" r="54553" b="0"/>
              <a:stretch>
                <a:fillRect/>
              </a:stretch>
            </p:blipFill>
            <p:spPr>
              <a:xfrm>
                <a:off x="326044" y="275347"/>
                <a:ext cx="6434439" cy="8326669"/>
              </a:xfrm>
              <a:prstGeom prst="rect">
                <a:avLst/>
              </a:prstGeom>
              <a:ln w="12700" cap="flat">
                <a:noFill/>
                <a:miter lim="400000"/>
              </a:ln>
              <a:effectLst/>
            </p:spPr>
          </p:pic>
          <p:sp>
            <p:nvSpPr>
              <p:cNvPr id="547" name="Rectangle"/>
              <p:cNvSpPr/>
              <p:nvPr/>
            </p:nvSpPr>
            <p:spPr>
              <a:xfrm>
                <a:off x="0" y="0"/>
                <a:ext cx="6768961" cy="8905424"/>
              </a:xfrm>
              <a:prstGeom prst="rect">
                <a:avLst/>
              </a:prstGeom>
              <a:noFill/>
              <a:ln w="9525" cap="flat">
                <a:solidFill>
                  <a:srgbClr val="808080"/>
                </a:solidFill>
                <a:prstDash val="solid"/>
                <a:round/>
              </a:ln>
              <a:effectLst/>
            </p:spPr>
            <p:txBody>
              <a:bodyPr wrap="square" lIns="45719" tIns="45719" rIns="45719" bIns="45719" numCol="1" anchor="ctr">
                <a:noAutofit/>
              </a:bodyPr>
              <a:lstStyle/>
              <a:p>
                <a:pPr defTabSz="457200">
                  <a:defRPr sz="1800"/>
                </a:pPr>
              </a:p>
            </p:txBody>
          </p:sp>
        </p:grpSp>
        <p:grpSp>
          <p:nvGrpSpPr>
            <p:cNvPr id="552" name="Content Placeholder 5"/>
            <p:cNvGrpSpPr/>
            <p:nvPr/>
          </p:nvGrpSpPr>
          <p:grpSpPr>
            <a:xfrm>
              <a:off x="0" y="0"/>
              <a:ext cx="14772773" cy="8905424"/>
              <a:chOff x="0" y="0"/>
              <a:chExt cx="14772772" cy="8905423"/>
            </a:xfrm>
          </p:grpSpPr>
          <p:sp>
            <p:nvSpPr>
              <p:cNvPr id="549" name="Rectangle"/>
              <p:cNvSpPr/>
              <p:nvPr/>
            </p:nvSpPr>
            <p:spPr>
              <a:xfrm>
                <a:off x="8477" y="8477"/>
                <a:ext cx="14755818" cy="8888470"/>
              </a:xfrm>
              <a:prstGeom prst="rect">
                <a:avLst/>
              </a:prstGeom>
              <a:solidFill>
                <a:srgbClr val="FFFFFF"/>
              </a:solidFill>
              <a:ln w="12700" cap="flat">
                <a:noFill/>
                <a:miter lim="400000"/>
              </a:ln>
              <a:effectLst/>
            </p:spPr>
            <p:txBody>
              <a:bodyPr wrap="square" lIns="45719" tIns="45719" rIns="45719" bIns="45719" numCol="1" anchor="ctr">
                <a:noAutofit/>
              </a:bodyPr>
              <a:lstStyle/>
              <a:p>
                <a:pPr defTabSz="457200">
                  <a:defRPr sz="1800"/>
                </a:pPr>
              </a:p>
            </p:txBody>
          </p:sp>
          <p:pic>
            <p:nvPicPr>
              <p:cNvPr id="550" name="image12.tif" descr="image12.tif"/>
              <p:cNvPicPr>
                <a:picLocks noChangeAspect="1"/>
              </p:cNvPicPr>
              <p:nvPr/>
            </p:nvPicPr>
            <p:blipFill>
              <a:blip r:embed="rId2">
                <a:extLst/>
              </a:blip>
              <a:srcRect l="0" t="0" r="0" b="0"/>
              <a:stretch>
                <a:fillRect/>
              </a:stretch>
            </p:blipFill>
            <p:spPr>
              <a:xfrm>
                <a:off x="326042" y="275347"/>
                <a:ext cx="14158066" cy="8326669"/>
              </a:xfrm>
              <a:prstGeom prst="rect">
                <a:avLst/>
              </a:prstGeom>
              <a:ln w="12700" cap="flat">
                <a:noFill/>
                <a:miter lim="400000"/>
              </a:ln>
              <a:effectLst/>
            </p:spPr>
          </p:pic>
          <p:sp>
            <p:nvSpPr>
              <p:cNvPr id="551" name="Rectangle"/>
              <p:cNvSpPr/>
              <p:nvPr/>
            </p:nvSpPr>
            <p:spPr>
              <a:xfrm>
                <a:off x="0" y="0"/>
                <a:ext cx="14772773" cy="8905424"/>
              </a:xfrm>
              <a:prstGeom prst="rect">
                <a:avLst/>
              </a:prstGeom>
              <a:noFill/>
              <a:ln w="9525" cap="flat">
                <a:solidFill>
                  <a:srgbClr val="808080"/>
                </a:solidFill>
                <a:prstDash val="solid"/>
                <a:round/>
              </a:ln>
              <a:effectLst/>
            </p:spPr>
            <p:txBody>
              <a:bodyPr wrap="square" lIns="45719" tIns="45719" rIns="45719" bIns="45719" numCol="1" anchor="ctr">
                <a:noAutofit/>
              </a:bodyPr>
              <a:lstStyle/>
              <a:p>
                <a:pPr defTabSz="457200">
                  <a:defRPr sz="1800"/>
                </a:pPr>
              </a:p>
            </p:txBody>
          </p:sp>
        </p:grpSp>
      </p:grpSp>
      <p:grpSp>
        <p:nvGrpSpPr>
          <p:cNvPr id="556" name="Group"/>
          <p:cNvGrpSpPr/>
          <p:nvPr/>
        </p:nvGrpSpPr>
        <p:grpSpPr>
          <a:xfrm>
            <a:off x="-58907" y="-49425"/>
            <a:ext cx="2812799" cy="1870483"/>
            <a:chOff x="0" y="0"/>
            <a:chExt cx="2812797" cy="1870481"/>
          </a:xfrm>
        </p:grpSpPr>
        <p:sp>
          <p:nvSpPr>
            <p:cNvPr id="55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555"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pic>
        <p:nvPicPr>
          <p:cNvPr id="557" name="ome-files.png" descr="ome-files.png"/>
          <p:cNvPicPr>
            <a:picLocks noChangeAspect="1"/>
          </p:cNvPicPr>
          <p:nvPr/>
        </p:nvPicPr>
        <p:blipFill>
          <a:blip r:embed="rId3">
            <a:extLst/>
          </a:blip>
          <a:stretch>
            <a:fillRect/>
          </a:stretch>
        </p:blipFill>
        <p:spPr>
          <a:xfrm>
            <a:off x="3104905" y="403271"/>
            <a:ext cx="6714332" cy="965091"/>
          </a:xfrm>
          <a:prstGeom prst="rect">
            <a:avLst/>
          </a:prstGeom>
          <a:ln w="12700">
            <a:miter lim="400000"/>
          </a:ln>
        </p:spPr>
      </p:pic>
      <p:sp>
        <p:nvSpPr>
          <p:cNvPr id="558" name="Besson et al. (2019) Bringing Open Data to Whole Slide Imaging. Digital Pathology ECDP 2019. Lecture Notes in Computer Science, vol 11435.…"/>
          <p:cNvSpPr txBox="1"/>
          <p:nvPr/>
        </p:nvSpPr>
        <p:spPr>
          <a:xfrm>
            <a:off x="497530" y="11278475"/>
            <a:ext cx="7620001" cy="1688492"/>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spAutoFit/>
          </a:bodyPr>
          <a:lstStyle/>
          <a:p>
            <a:pPr defTabSz="457200">
              <a:spcBef>
                <a:spcPts val="1000"/>
              </a:spcBef>
              <a:defRPr i="1" sz="1600">
                <a:solidFill>
                  <a:srgbClr val="455A64"/>
                </a:solidFill>
                <a:latin typeface="Helvetica Neue"/>
                <a:ea typeface="Helvetica Neue"/>
                <a:cs typeface="Helvetica Neue"/>
                <a:sym typeface="Helvetica Neue"/>
              </a:defRPr>
            </a:pPr>
            <a:r>
              <a:t>Besson et al. (2019) </a:t>
            </a:r>
            <a:r>
              <a:rPr b="1"/>
              <a:t>Bringing Open Data to Whole Slide Imaging</a:t>
            </a:r>
            <a:r>
              <a:t>. Digital Pathology ECDP 2019. Lecture Notes in Computer Science, vol 11435.</a:t>
            </a:r>
          </a:p>
          <a:p>
            <a:pPr defTabSz="457200">
              <a:spcBef>
                <a:spcPts val="3200"/>
              </a:spcBef>
              <a:defRPr b="1" sz="1600">
                <a:solidFill>
                  <a:srgbClr val="1D8DCD"/>
                </a:solidFill>
                <a:latin typeface="Helvetica Neue"/>
                <a:ea typeface="Helvetica Neue"/>
                <a:cs typeface="Helvetica Neue"/>
                <a:sym typeface="Helvetica Neue"/>
              </a:defRPr>
            </a:pPr>
            <a:r>
              <a:rPr b="0">
                <a:solidFill>
                  <a:srgbClr val="455A64"/>
                </a:solidFill>
              </a:rPr>
              <a:t>DOI: </a:t>
            </a:r>
            <a:r>
              <a:rPr u="sng">
                <a:solidFill>
                  <a:schemeClr val="accent1"/>
                </a:solidFill>
                <a:uFill>
                  <a:solidFill>
                    <a:schemeClr val="accent1"/>
                  </a:solidFill>
                </a:uFill>
                <a:hlinkClick r:id="rId4" invalidUrl="" action="" tgtFrame="" tooltip="" history="1" highlightClick="0" endSnd="0"/>
              </a:rPr>
              <a:t>10.1007/978-3-030-23937-4_1</a:t>
            </a:r>
            <a:r>
              <a:rPr b="0">
                <a:solidFill>
                  <a:srgbClr val="455A64"/>
                </a:solidFill>
              </a:rPr>
              <a:t> PMID: </a:t>
            </a:r>
            <a:r>
              <a:rPr u="sng">
                <a:solidFill>
                  <a:schemeClr val="accent1"/>
                </a:solidFill>
                <a:uFill>
                  <a:solidFill>
                    <a:schemeClr val="accent1"/>
                  </a:solidFill>
                </a:uFill>
                <a:hlinkClick r:id="rId5" invalidUrl="" action="" tgtFrame="" tooltip="" history="1" highlightClick="0" endSnd="0"/>
              </a:rPr>
              <a:t>31579322</a:t>
            </a:r>
            <a:r>
              <a:rPr b="0">
                <a:solidFill>
                  <a:srgbClr val="455A64"/>
                </a:solidFill>
              </a:rPr>
              <a:t> PMCID: </a:t>
            </a:r>
            <a:r>
              <a:rPr u="sng">
                <a:solidFill>
                  <a:schemeClr val="accent1"/>
                </a:solidFill>
                <a:uFill>
                  <a:solidFill>
                    <a:schemeClr val="accent1"/>
                  </a:solidFill>
                </a:uFill>
                <a:hlinkClick r:id="rId6" invalidUrl="" action="" tgtFrame="" tooltip="" history="1" highlightClick="0" endSnd="0"/>
              </a:rPr>
              <a:t>PMC6774793</a:t>
            </a:r>
            <a:endParaRPr b="0">
              <a:solidFill>
                <a:srgbClr val="455A64"/>
              </a:solidFill>
            </a:endParaR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0" name="Google Shape;209;g6fdfddd53f_16_145" descr="Google Shape;209;g6fdfddd53f_16_145"/>
          <p:cNvPicPr>
            <a:picLocks noChangeAspect="1"/>
          </p:cNvPicPr>
          <p:nvPr/>
        </p:nvPicPr>
        <p:blipFill>
          <a:blip r:embed="rId2">
            <a:extLst/>
          </a:blip>
          <a:stretch>
            <a:fillRect/>
          </a:stretch>
        </p:blipFill>
        <p:spPr>
          <a:xfrm>
            <a:off x="20422358" y="12645249"/>
            <a:ext cx="2543791" cy="508759"/>
          </a:xfrm>
          <a:prstGeom prst="rect">
            <a:avLst/>
          </a:prstGeom>
          <a:ln w="12700">
            <a:miter lim="400000"/>
          </a:ln>
        </p:spPr>
      </p:pic>
      <p:sp>
        <p:nvSpPr>
          <p:cNvPr id="5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62" name="Google Shape;184;g6fdfddd53f_16_145"/>
          <p:cNvSpPr/>
          <p:nvPr/>
        </p:nvSpPr>
        <p:spPr>
          <a:xfrm flipV="1">
            <a:off x="10278491" y="7405923"/>
            <a:ext cx="3453001" cy="18001"/>
          </a:xfrm>
          <a:prstGeom prst="line">
            <a:avLst/>
          </a:prstGeom>
          <a:ln w="50800">
            <a:solidFill>
              <a:srgbClr val="2E8669">
                <a:alpha val="54900"/>
              </a:srgbClr>
            </a:solidFill>
            <a:miter/>
          </a:ln>
        </p:spPr>
        <p:txBody>
          <a:bodyPr lIns="0" tIns="0" rIns="0" bIns="0"/>
          <a:lstStyle/>
          <a:p>
            <a:pPr>
              <a:defRPr sz="2800">
                <a:latin typeface="Arial"/>
                <a:ea typeface="Arial"/>
                <a:cs typeface="Arial"/>
                <a:sym typeface="Arial"/>
              </a:defRPr>
            </a:pPr>
          </a:p>
        </p:txBody>
      </p:sp>
      <p:sp>
        <p:nvSpPr>
          <p:cNvPr id="635" name="Google Shape;185;g6fdfddd53f_16_145"/>
          <p:cNvSpPr/>
          <p:nvPr/>
        </p:nvSpPr>
        <p:spPr>
          <a:xfrm>
            <a:off x="15695932" y="2470784"/>
            <a:ext cx="6571660" cy="43307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36" name="Google Shape;188;g6fdfddd53f_16_145"/>
          <p:cNvSpPr/>
          <p:nvPr/>
        </p:nvSpPr>
        <p:spPr>
          <a:xfrm>
            <a:off x="15738745" y="2685689"/>
            <a:ext cx="7563273" cy="41865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37" name="Google Shape;190;g6fdfddd53f_16_145"/>
          <p:cNvSpPr/>
          <p:nvPr/>
        </p:nvSpPr>
        <p:spPr>
          <a:xfrm>
            <a:off x="15775657" y="3698189"/>
            <a:ext cx="7097813" cy="32471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38" name="Google Shape;192;g6fdfddd53f_16_145"/>
          <p:cNvSpPr/>
          <p:nvPr/>
        </p:nvSpPr>
        <p:spPr>
          <a:xfrm>
            <a:off x="15812254" y="4744884"/>
            <a:ext cx="6528119" cy="229138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39" name="Google Shape;194;g6fdfddd53f_16_145"/>
          <p:cNvSpPr/>
          <p:nvPr/>
        </p:nvSpPr>
        <p:spPr>
          <a:xfrm>
            <a:off x="15835223" y="5282040"/>
            <a:ext cx="6734913" cy="18283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40" name="Google Shape;196;g6fdfddd53f_16_145"/>
          <p:cNvSpPr/>
          <p:nvPr/>
        </p:nvSpPr>
        <p:spPr>
          <a:xfrm>
            <a:off x="15856963" y="6028958"/>
            <a:ext cx="6844362" cy="11801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41" name="Google Shape;198;g6fdfddd53f_16_145"/>
          <p:cNvSpPr/>
          <p:nvPr/>
        </p:nvSpPr>
        <p:spPr>
          <a:xfrm>
            <a:off x="15870194" y="6876048"/>
            <a:ext cx="6841608" cy="4454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42" name="Google Shape;200;g6fdfddd53f_16_145"/>
          <p:cNvSpPr/>
          <p:nvPr/>
        </p:nvSpPr>
        <p:spPr>
          <a:xfrm>
            <a:off x="15872269" y="7410307"/>
            <a:ext cx="6429395" cy="1153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3" name="Google Shape;202;g6fdfddd53f_16_145"/>
          <p:cNvSpPr/>
          <p:nvPr/>
        </p:nvSpPr>
        <p:spPr>
          <a:xfrm>
            <a:off x="15866171" y="7507147"/>
            <a:ext cx="6851819" cy="7467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4" name="Google Shape;204;g6fdfddd53f_16_145"/>
          <p:cNvSpPr/>
          <p:nvPr/>
        </p:nvSpPr>
        <p:spPr>
          <a:xfrm>
            <a:off x="15822614" y="7714735"/>
            <a:ext cx="7757579" cy="24584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5" name="Google Shape;206;g6fdfddd53f_16_145"/>
          <p:cNvSpPr/>
          <p:nvPr/>
        </p:nvSpPr>
        <p:spPr>
          <a:xfrm>
            <a:off x="15851704" y="7601419"/>
            <a:ext cx="6405301" cy="128262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6" name="Google Shape;208;g6fdfddd53f_16_145"/>
          <p:cNvSpPr/>
          <p:nvPr/>
        </p:nvSpPr>
        <p:spPr>
          <a:xfrm>
            <a:off x="15638505" y="8059438"/>
            <a:ext cx="5926709" cy="47316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7" name="Google Shape;210;g6fdfddd53f_16_145"/>
          <p:cNvSpPr/>
          <p:nvPr/>
        </p:nvSpPr>
        <p:spPr>
          <a:xfrm>
            <a:off x="15784919" y="7815912"/>
            <a:ext cx="7696197" cy="33241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8" name="Google Shape;212;g6fdfddd53f_16_145"/>
          <p:cNvSpPr/>
          <p:nvPr/>
        </p:nvSpPr>
        <p:spPr>
          <a:xfrm>
            <a:off x="15744968" y="7898509"/>
            <a:ext cx="7697961" cy="41394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sp>
        <p:nvSpPr>
          <p:cNvPr id="649" name="Google Shape;214;g6fdfddd53f_16_145"/>
          <p:cNvSpPr/>
          <p:nvPr/>
        </p:nvSpPr>
        <p:spPr>
          <a:xfrm>
            <a:off x="15686602" y="7994454"/>
            <a:ext cx="7225615" cy="49247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1C8DCD">
                <a:alpha val="54900"/>
              </a:srgbClr>
            </a:solidFill>
            <a:miter/>
          </a:ln>
        </p:spPr>
        <p:txBody>
          <a:bodyPr/>
          <a:lstStyle/>
          <a:p>
            <a:pPr/>
          </a:p>
        </p:txBody>
      </p:sp>
      <p:pic>
        <p:nvPicPr>
          <p:cNvPr id="578" name="Google Shape;201;g6fdfddd53f_16_145" descr="Google Shape;201;g6fdfddd53f_16_145"/>
          <p:cNvPicPr>
            <a:picLocks noChangeAspect="1"/>
          </p:cNvPicPr>
          <p:nvPr/>
        </p:nvPicPr>
        <p:blipFill>
          <a:blip r:embed="rId3">
            <a:extLst/>
          </a:blip>
          <a:stretch>
            <a:fillRect/>
          </a:stretch>
        </p:blipFill>
        <p:spPr>
          <a:xfrm>
            <a:off x="22131360" y="7153023"/>
            <a:ext cx="2072429" cy="784933"/>
          </a:xfrm>
          <a:prstGeom prst="rect">
            <a:avLst/>
          </a:prstGeom>
          <a:ln w="12700">
            <a:miter lim="400000"/>
          </a:ln>
        </p:spPr>
      </p:pic>
      <p:pic>
        <p:nvPicPr>
          <p:cNvPr id="579" name="Google Shape;215;g6fdfddd53f_16_145" descr="Google Shape;215;g6fdfddd53f_16_145"/>
          <p:cNvPicPr>
            <a:picLocks noChangeAspect="1"/>
          </p:cNvPicPr>
          <p:nvPr/>
        </p:nvPicPr>
        <p:blipFill>
          <a:blip r:embed="rId4">
            <a:extLst/>
          </a:blip>
          <a:stretch>
            <a:fillRect/>
          </a:stretch>
        </p:blipFill>
        <p:spPr>
          <a:xfrm>
            <a:off x="22802694" y="12807558"/>
            <a:ext cx="855403" cy="662937"/>
          </a:xfrm>
          <a:prstGeom prst="rect">
            <a:avLst/>
          </a:prstGeom>
          <a:ln w="12700">
            <a:miter lim="400000"/>
          </a:ln>
        </p:spPr>
      </p:pic>
      <p:pic>
        <p:nvPicPr>
          <p:cNvPr id="580" name="Google Shape;189;g6fdfddd53f_16_145" descr="Google Shape;189;g6fdfddd53f_16_145"/>
          <p:cNvPicPr>
            <a:picLocks noChangeAspect="1"/>
          </p:cNvPicPr>
          <p:nvPr/>
        </p:nvPicPr>
        <p:blipFill>
          <a:blip r:embed="rId5">
            <a:extLst/>
          </a:blip>
          <a:stretch>
            <a:fillRect/>
          </a:stretch>
        </p:blipFill>
        <p:spPr>
          <a:xfrm>
            <a:off x="22853257" y="2198634"/>
            <a:ext cx="1350531" cy="727395"/>
          </a:xfrm>
          <a:prstGeom prst="rect">
            <a:avLst/>
          </a:prstGeom>
          <a:ln w="12700">
            <a:miter lim="400000"/>
          </a:ln>
        </p:spPr>
      </p:pic>
      <p:pic>
        <p:nvPicPr>
          <p:cNvPr id="581" name="Google Shape;187;g6fdfddd53f_16_145" descr="Google Shape;187;g6fdfddd53f_16_145"/>
          <p:cNvPicPr>
            <a:picLocks noChangeAspect="1"/>
          </p:cNvPicPr>
          <p:nvPr/>
        </p:nvPicPr>
        <p:blipFill>
          <a:blip r:embed="rId6">
            <a:extLst/>
          </a:blip>
          <a:stretch>
            <a:fillRect/>
          </a:stretch>
        </p:blipFill>
        <p:spPr>
          <a:xfrm>
            <a:off x="21961037" y="1940992"/>
            <a:ext cx="893005" cy="893005"/>
          </a:xfrm>
          <a:prstGeom prst="rect">
            <a:avLst/>
          </a:prstGeom>
          <a:ln w="12700">
            <a:miter lim="400000"/>
          </a:ln>
        </p:spPr>
      </p:pic>
      <p:pic>
        <p:nvPicPr>
          <p:cNvPr id="582" name="Google Shape;193;g6fdfddd53f_16_145" descr="Google Shape;193;g6fdfddd53f_16_145"/>
          <p:cNvPicPr>
            <a:picLocks noChangeAspect="1"/>
          </p:cNvPicPr>
          <p:nvPr/>
        </p:nvPicPr>
        <p:blipFill>
          <a:blip r:embed="rId7">
            <a:extLst/>
          </a:blip>
          <a:stretch>
            <a:fillRect/>
          </a:stretch>
        </p:blipFill>
        <p:spPr>
          <a:xfrm>
            <a:off x="22002348" y="4185312"/>
            <a:ext cx="2270265" cy="559573"/>
          </a:xfrm>
          <a:prstGeom prst="rect">
            <a:avLst/>
          </a:prstGeom>
          <a:ln w="12700">
            <a:miter lim="400000"/>
          </a:ln>
        </p:spPr>
      </p:pic>
      <p:pic>
        <p:nvPicPr>
          <p:cNvPr id="583" name="Google Shape;191;g6fdfddd53f_16_145" descr="Google Shape;191;g6fdfddd53f_16_145"/>
          <p:cNvPicPr>
            <a:picLocks noChangeAspect="1"/>
          </p:cNvPicPr>
          <p:nvPr/>
        </p:nvPicPr>
        <p:blipFill>
          <a:blip r:embed="rId8">
            <a:extLst/>
          </a:blip>
          <a:stretch>
            <a:fillRect/>
          </a:stretch>
        </p:blipFill>
        <p:spPr>
          <a:xfrm>
            <a:off x="22751022" y="3030280"/>
            <a:ext cx="958749" cy="958749"/>
          </a:xfrm>
          <a:prstGeom prst="rect">
            <a:avLst/>
          </a:prstGeom>
          <a:ln w="12700">
            <a:miter lim="400000"/>
          </a:ln>
        </p:spPr>
      </p:pic>
      <p:pic>
        <p:nvPicPr>
          <p:cNvPr id="584" name="Google Shape;203;g6fdfddd53f_16_145" descr="Google Shape;203;g6fdfddd53f_16_145"/>
          <p:cNvPicPr>
            <a:picLocks noChangeAspect="1"/>
          </p:cNvPicPr>
          <p:nvPr/>
        </p:nvPicPr>
        <p:blipFill>
          <a:blip r:embed="rId9">
            <a:extLst/>
          </a:blip>
          <a:stretch>
            <a:fillRect/>
          </a:stretch>
        </p:blipFill>
        <p:spPr>
          <a:xfrm>
            <a:off x="21543897" y="7925582"/>
            <a:ext cx="2659891" cy="689763"/>
          </a:xfrm>
          <a:prstGeom prst="rect">
            <a:avLst/>
          </a:prstGeom>
          <a:ln w="12700">
            <a:miter lim="400000"/>
          </a:ln>
        </p:spPr>
      </p:pic>
      <p:pic>
        <p:nvPicPr>
          <p:cNvPr id="585" name="Google Shape;211;g6fdfddd53f_16_145" descr="Google Shape;211;g6fdfddd53f_16_145"/>
          <p:cNvPicPr>
            <a:picLocks noChangeAspect="1"/>
          </p:cNvPicPr>
          <p:nvPr/>
        </p:nvPicPr>
        <p:blipFill>
          <a:blip r:embed="rId10">
            <a:extLst/>
          </a:blip>
          <a:stretch>
            <a:fillRect/>
          </a:stretch>
        </p:blipFill>
        <p:spPr>
          <a:xfrm>
            <a:off x="23442930" y="10916670"/>
            <a:ext cx="760859" cy="760859"/>
          </a:xfrm>
          <a:prstGeom prst="rect">
            <a:avLst/>
          </a:prstGeom>
          <a:ln w="12700">
            <a:miter lim="400000"/>
          </a:ln>
        </p:spPr>
      </p:pic>
      <p:grpSp>
        <p:nvGrpSpPr>
          <p:cNvPr id="588" name="Google Shape;207;g6fdfddd53f_16_145"/>
          <p:cNvGrpSpPr/>
          <p:nvPr/>
        </p:nvGrpSpPr>
        <p:grpSpPr>
          <a:xfrm>
            <a:off x="22257004" y="8704572"/>
            <a:ext cx="1946783" cy="748763"/>
            <a:chOff x="0" y="0"/>
            <a:chExt cx="1946781" cy="748761"/>
          </a:xfrm>
        </p:grpSpPr>
        <p:sp>
          <p:nvSpPr>
            <p:cNvPr id="586" name="Rectangle"/>
            <p:cNvSpPr/>
            <p:nvPr/>
          </p:nvSpPr>
          <p:spPr>
            <a:xfrm>
              <a:off x="0" y="0"/>
              <a:ext cx="1946782" cy="748762"/>
            </a:xfrm>
            <a:prstGeom prst="rect">
              <a:avLst/>
            </a:prstGeom>
            <a:solidFill>
              <a:srgbClr val="7F7F7F"/>
            </a:solidFill>
            <a:ln w="12700" cap="flat">
              <a:noFill/>
              <a:miter lim="400000"/>
            </a:ln>
            <a:effectLst/>
          </p:spPr>
          <p:txBody>
            <a:bodyPr wrap="square" lIns="0" tIns="0" rIns="0" bIns="0" numCol="1" anchor="t">
              <a:noAutofit/>
            </a:bodyPr>
            <a:lstStyle/>
            <a:p>
              <a:pPr>
                <a:defRPr sz="2800">
                  <a:latin typeface="Arial"/>
                  <a:ea typeface="Arial"/>
                  <a:cs typeface="Arial"/>
                  <a:sym typeface="Arial"/>
                </a:defRPr>
              </a:pPr>
            </a:p>
          </p:txBody>
        </p:sp>
        <p:pic>
          <p:nvPicPr>
            <p:cNvPr id="587" name="image18.png" descr="image18.png"/>
            <p:cNvPicPr>
              <a:picLocks noChangeAspect="1"/>
            </p:cNvPicPr>
            <p:nvPr/>
          </p:nvPicPr>
          <p:blipFill>
            <a:blip r:embed="rId11">
              <a:extLst/>
            </a:blip>
            <a:stretch>
              <a:fillRect/>
            </a:stretch>
          </p:blipFill>
          <p:spPr>
            <a:xfrm>
              <a:off x="0" y="0"/>
              <a:ext cx="1946782" cy="748762"/>
            </a:xfrm>
            <a:prstGeom prst="rect">
              <a:avLst/>
            </a:prstGeom>
            <a:ln w="12700" cap="flat">
              <a:noFill/>
              <a:miter lim="400000"/>
            </a:ln>
            <a:effectLst/>
          </p:spPr>
        </p:pic>
      </p:grpSp>
      <p:pic>
        <p:nvPicPr>
          <p:cNvPr id="589" name="Google Shape;199;g6fdfddd53f_16_145" descr="Google Shape;199;g6fdfddd53f_16_145"/>
          <p:cNvPicPr>
            <a:picLocks noChangeAspect="1"/>
          </p:cNvPicPr>
          <p:nvPr/>
        </p:nvPicPr>
        <p:blipFill>
          <a:blip r:embed="rId12">
            <a:extLst/>
          </a:blip>
          <a:stretch>
            <a:fillRect/>
          </a:stretch>
        </p:blipFill>
        <p:spPr>
          <a:xfrm>
            <a:off x="21420432" y="6623374"/>
            <a:ext cx="2635875" cy="503919"/>
          </a:xfrm>
          <a:prstGeom prst="rect">
            <a:avLst/>
          </a:prstGeom>
          <a:ln w="12700">
            <a:miter lim="400000"/>
          </a:ln>
        </p:spPr>
      </p:pic>
      <p:pic>
        <p:nvPicPr>
          <p:cNvPr id="590" name="Google Shape;197;g6fdfddd53f_16_145" descr="Google Shape;197;g6fdfddd53f_16_145"/>
          <p:cNvPicPr>
            <a:picLocks noChangeAspect="1"/>
          </p:cNvPicPr>
          <p:nvPr/>
        </p:nvPicPr>
        <p:blipFill>
          <a:blip r:embed="rId13">
            <a:extLst/>
          </a:blip>
          <a:stretch>
            <a:fillRect/>
          </a:stretch>
        </p:blipFill>
        <p:spPr>
          <a:xfrm>
            <a:off x="21423038" y="5699072"/>
            <a:ext cx="2633271" cy="654483"/>
          </a:xfrm>
          <a:prstGeom prst="rect">
            <a:avLst/>
          </a:prstGeom>
          <a:ln w="12700">
            <a:miter lim="400000"/>
          </a:ln>
        </p:spPr>
      </p:pic>
      <p:pic>
        <p:nvPicPr>
          <p:cNvPr id="591" name="Google Shape;205;g6fdfddd53f_16_145" descr="Google Shape;205;g6fdfddd53f_16_145"/>
          <p:cNvPicPr>
            <a:picLocks noChangeAspect="1"/>
          </p:cNvPicPr>
          <p:nvPr/>
        </p:nvPicPr>
        <p:blipFill>
          <a:blip r:embed="rId14">
            <a:extLst/>
          </a:blip>
          <a:srcRect l="0" t="10776" r="0" b="9255"/>
          <a:stretch>
            <a:fillRect/>
          </a:stretch>
        </p:blipFill>
        <p:spPr>
          <a:xfrm>
            <a:off x="22976360" y="9702786"/>
            <a:ext cx="1227429" cy="981544"/>
          </a:xfrm>
          <a:prstGeom prst="rect">
            <a:avLst/>
          </a:prstGeom>
          <a:ln w="12700">
            <a:miter lim="400000"/>
          </a:ln>
        </p:spPr>
      </p:pic>
      <p:pic>
        <p:nvPicPr>
          <p:cNvPr id="592" name="Google Shape;195;g6fdfddd53f_16_145" descr="Google Shape;195;g6fdfddd53f_16_145"/>
          <p:cNvPicPr>
            <a:picLocks noChangeAspect="1"/>
          </p:cNvPicPr>
          <p:nvPr/>
        </p:nvPicPr>
        <p:blipFill>
          <a:blip r:embed="rId15">
            <a:extLst/>
          </a:blip>
          <a:stretch>
            <a:fillRect/>
          </a:stretch>
        </p:blipFill>
        <p:spPr>
          <a:xfrm>
            <a:off x="21780664" y="4859512"/>
            <a:ext cx="2423125" cy="642127"/>
          </a:xfrm>
          <a:prstGeom prst="rect">
            <a:avLst/>
          </a:prstGeom>
          <a:ln w="12700">
            <a:miter lim="400000"/>
          </a:ln>
        </p:spPr>
      </p:pic>
      <p:pic>
        <p:nvPicPr>
          <p:cNvPr id="593" name="Google Shape;213;g6fdfddd53f_16_145" descr="Google Shape;213;g6fdfddd53f_16_145"/>
          <p:cNvPicPr>
            <a:picLocks noChangeAspect="1"/>
          </p:cNvPicPr>
          <p:nvPr/>
        </p:nvPicPr>
        <p:blipFill>
          <a:blip r:embed="rId16">
            <a:extLst/>
          </a:blip>
          <a:stretch>
            <a:fillRect/>
          </a:stretch>
        </p:blipFill>
        <p:spPr>
          <a:xfrm>
            <a:off x="23442928" y="11855926"/>
            <a:ext cx="760861" cy="773235"/>
          </a:xfrm>
          <a:prstGeom prst="rect">
            <a:avLst/>
          </a:prstGeom>
          <a:ln w="12700">
            <a:miter lim="400000"/>
          </a:ln>
        </p:spPr>
      </p:pic>
      <p:sp>
        <p:nvSpPr>
          <p:cNvPr id="594" name="Google Shape;216;g6fdfddd53f_16_145"/>
          <p:cNvSpPr/>
          <p:nvPr/>
        </p:nvSpPr>
        <p:spPr>
          <a:xfrm>
            <a:off x="8129890" y="6316792"/>
            <a:ext cx="2148601" cy="2148601"/>
          </a:xfrm>
          <a:prstGeom prst="ellipse">
            <a:avLst/>
          </a:prstGeom>
          <a:blipFill>
            <a:blip r:embed="rId17"/>
          </a:blipFill>
          <a:ln w="25400">
            <a:solidFill>
              <a:srgbClr val="31538F"/>
            </a:solidFill>
            <a:miter/>
          </a:ln>
        </p:spPr>
        <p:txBody>
          <a:bodyPr lIns="0" tIns="0" rIns="0" bIns="0" anchor="ctr"/>
          <a:lstStyle/>
          <a:p>
            <a:pPr algn="ctr">
              <a:defRPr>
                <a:solidFill>
                  <a:srgbClr val="FFFFFF"/>
                </a:solidFill>
              </a:defRPr>
            </a:pPr>
          </a:p>
        </p:txBody>
      </p:sp>
      <p:grpSp>
        <p:nvGrpSpPr>
          <p:cNvPr id="597" name="Google Shape;186;g6fdfddd53f_16_145"/>
          <p:cNvGrpSpPr/>
          <p:nvPr/>
        </p:nvGrpSpPr>
        <p:grpSpPr>
          <a:xfrm>
            <a:off x="13730349" y="6320092"/>
            <a:ext cx="2142001" cy="2142001"/>
            <a:chOff x="0" y="0"/>
            <a:chExt cx="2142000" cy="2142000"/>
          </a:xfrm>
        </p:grpSpPr>
        <p:sp>
          <p:nvSpPr>
            <p:cNvPr id="595" name="Circle"/>
            <p:cNvSpPr/>
            <p:nvPr/>
          </p:nvSpPr>
          <p:spPr>
            <a:xfrm>
              <a:off x="-1" y="-1"/>
              <a:ext cx="2142002" cy="2142002"/>
            </a:xfrm>
            <a:prstGeom prst="ellipse">
              <a:avLst/>
            </a:prstGeom>
            <a:solidFill>
              <a:srgbClr val="2E8669"/>
            </a:solidFill>
            <a:ln w="12700" cap="flat">
              <a:noFill/>
              <a:miter lim="400000"/>
            </a:ln>
            <a:effectLst/>
          </p:spPr>
          <p:txBody>
            <a:bodyPr wrap="square" lIns="0" tIns="0" rIns="0" bIns="0" numCol="1" anchor="ctr">
              <a:noAutofit/>
            </a:bodyPr>
            <a:lstStyle/>
            <a:p>
              <a:pPr algn="ctr">
                <a:defRPr sz="1800">
                  <a:latin typeface="Arial"/>
                  <a:ea typeface="Arial"/>
                  <a:cs typeface="Arial"/>
                  <a:sym typeface="Arial"/>
                </a:defRPr>
              </a:pPr>
            </a:p>
          </p:txBody>
        </p:sp>
        <p:sp>
          <p:nvSpPr>
            <p:cNvPr id="596" name="META-DATA"/>
            <p:cNvSpPr txBox="1"/>
            <p:nvPr/>
          </p:nvSpPr>
          <p:spPr>
            <a:xfrm>
              <a:off x="313687" y="899550"/>
              <a:ext cx="1514626" cy="3429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sz="2200">
                  <a:solidFill>
                    <a:srgbClr val="FFFFFF"/>
                  </a:solidFill>
                </a:defRPr>
              </a:lvl1pPr>
            </a:lstStyle>
            <a:p>
              <a:pPr/>
              <a:r>
                <a:t>META-DATA</a:t>
              </a:r>
            </a:p>
          </p:txBody>
        </p:sp>
      </p:grpSp>
      <p:sp>
        <p:nvSpPr>
          <p:cNvPr id="650" name="Google Shape;217;g6fdfddd53f_16_145"/>
          <p:cNvSpPr/>
          <p:nvPr/>
        </p:nvSpPr>
        <p:spPr>
          <a:xfrm>
            <a:off x="1709984" y="3317366"/>
            <a:ext cx="6538881" cy="35544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1" name="Google Shape;219;g6fdfddd53f_16_145"/>
          <p:cNvSpPr/>
          <p:nvPr/>
        </p:nvSpPr>
        <p:spPr>
          <a:xfrm>
            <a:off x="3592309" y="3777161"/>
            <a:ext cx="4697729" cy="30252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2" name="Google Shape;221;g6fdfddd53f_16_145"/>
          <p:cNvSpPr/>
          <p:nvPr/>
        </p:nvSpPr>
        <p:spPr>
          <a:xfrm>
            <a:off x="1959844" y="4522543"/>
            <a:ext cx="6233410" cy="24682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3" name="Google Shape;223;g6fdfddd53f_16_145"/>
          <p:cNvSpPr/>
          <p:nvPr/>
        </p:nvSpPr>
        <p:spPr>
          <a:xfrm>
            <a:off x="2344230" y="5555488"/>
            <a:ext cx="5809721" cy="155458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4" name="Google Shape;225;g6fdfddd53f_16_145"/>
          <p:cNvSpPr/>
          <p:nvPr/>
        </p:nvSpPr>
        <p:spPr>
          <a:xfrm>
            <a:off x="2934484" y="6535667"/>
            <a:ext cx="5192629" cy="7084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5" name="Google Shape;227;g6fdfddd53f_16_145"/>
          <p:cNvSpPr/>
          <p:nvPr/>
        </p:nvSpPr>
        <p:spPr>
          <a:xfrm>
            <a:off x="1446899" y="7026571"/>
            <a:ext cx="6671484" cy="3134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sp>
        <p:nvSpPr>
          <p:cNvPr id="656" name="Google Shape;229;g6fdfddd53f_16_145"/>
          <p:cNvSpPr/>
          <p:nvPr/>
        </p:nvSpPr>
        <p:spPr>
          <a:xfrm>
            <a:off x="3153054" y="7461617"/>
            <a:ext cx="4966410" cy="3228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57" name="Google Shape;231;g6fdfddd53f_16_145"/>
          <p:cNvSpPr/>
          <p:nvPr/>
        </p:nvSpPr>
        <p:spPr>
          <a:xfrm>
            <a:off x="1718044" y="7601162"/>
            <a:ext cx="6419508" cy="12642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58" name="Google Shape;233;g6fdfddd53f_16_145"/>
          <p:cNvSpPr/>
          <p:nvPr/>
        </p:nvSpPr>
        <p:spPr>
          <a:xfrm>
            <a:off x="1335061" y="7741809"/>
            <a:ext cx="6839958" cy="23308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59" name="Google Shape;235;g6fdfddd53f_16_145"/>
          <p:cNvSpPr/>
          <p:nvPr/>
        </p:nvSpPr>
        <p:spPr>
          <a:xfrm>
            <a:off x="2110698" y="7871891"/>
            <a:ext cx="6118183" cy="30160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60" name="Google Shape;237;g6fdfddd53f_16_145"/>
          <p:cNvSpPr/>
          <p:nvPr/>
        </p:nvSpPr>
        <p:spPr>
          <a:xfrm>
            <a:off x="4592968" y="8127261"/>
            <a:ext cx="3811206" cy="3507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61" name="Google Shape;239;g6fdfddd53f_16_145"/>
          <p:cNvSpPr/>
          <p:nvPr/>
        </p:nvSpPr>
        <p:spPr>
          <a:xfrm>
            <a:off x="1924939" y="7981732"/>
            <a:ext cx="6366304" cy="4118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sp>
        <p:nvSpPr>
          <p:cNvPr id="662" name="Google Shape;241;g6fdfddd53f_16_145"/>
          <p:cNvSpPr/>
          <p:nvPr/>
        </p:nvSpPr>
        <p:spPr>
          <a:xfrm>
            <a:off x="2661601" y="8028777"/>
            <a:ext cx="5661917" cy="40997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CE293E">
                <a:alpha val="55294"/>
              </a:srgbClr>
            </a:solidFill>
            <a:miter/>
          </a:ln>
        </p:spPr>
        <p:txBody>
          <a:bodyPr/>
          <a:lstStyle/>
          <a:p>
            <a:pPr/>
          </a:p>
        </p:txBody>
      </p:sp>
      <p:pic>
        <p:nvPicPr>
          <p:cNvPr id="611" name="Google Shape;240;g6fdfddd53f_16_145" descr="Google Shape;240;g6fdfddd53f_16_145"/>
          <p:cNvPicPr>
            <a:picLocks noChangeAspect="1"/>
          </p:cNvPicPr>
          <p:nvPr/>
        </p:nvPicPr>
        <p:blipFill>
          <a:blip r:embed="rId18">
            <a:extLst/>
          </a:blip>
          <a:stretch>
            <a:fillRect/>
          </a:stretch>
        </p:blipFill>
        <p:spPr>
          <a:xfrm>
            <a:off x="222374" y="12100462"/>
            <a:ext cx="1882667" cy="984971"/>
          </a:xfrm>
          <a:prstGeom prst="rect">
            <a:avLst/>
          </a:prstGeom>
          <a:ln w="12700">
            <a:miter lim="400000"/>
          </a:ln>
        </p:spPr>
      </p:pic>
      <p:pic>
        <p:nvPicPr>
          <p:cNvPr id="612" name="Google Shape;218;g6fdfddd53f_16_145" descr="Google Shape;218;g6fdfddd53f_16_145"/>
          <p:cNvPicPr>
            <a:picLocks noChangeAspect="1"/>
          </p:cNvPicPr>
          <p:nvPr/>
        </p:nvPicPr>
        <p:blipFill>
          <a:blip r:embed="rId19">
            <a:extLst/>
          </a:blip>
          <a:stretch>
            <a:fillRect/>
          </a:stretch>
        </p:blipFill>
        <p:spPr>
          <a:xfrm>
            <a:off x="617430" y="2474142"/>
            <a:ext cx="1092555" cy="1092555"/>
          </a:xfrm>
          <a:prstGeom prst="rect">
            <a:avLst/>
          </a:prstGeom>
          <a:ln w="12700">
            <a:miter lim="400000"/>
          </a:ln>
        </p:spPr>
      </p:pic>
      <p:pic>
        <p:nvPicPr>
          <p:cNvPr id="613" name="Google Shape;220;g6fdfddd53f_16_145" descr="Google Shape;220;g6fdfddd53f_16_145"/>
          <p:cNvPicPr>
            <a:picLocks noChangeAspect="1"/>
          </p:cNvPicPr>
          <p:nvPr/>
        </p:nvPicPr>
        <p:blipFill>
          <a:blip r:embed="rId20">
            <a:extLst/>
          </a:blip>
          <a:stretch>
            <a:fillRect/>
          </a:stretch>
        </p:blipFill>
        <p:spPr>
          <a:xfrm>
            <a:off x="2385361" y="3356231"/>
            <a:ext cx="1760257" cy="420931"/>
          </a:xfrm>
          <a:prstGeom prst="rect">
            <a:avLst/>
          </a:prstGeom>
          <a:ln w="12700">
            <a:miter lim="400000"/>
          </a:ln>
        </p:spPr>
      </p:pic>
      <p:pic>
        <p:nvPicPr>
          <p:cNvPr id="614" name="Google Shape;238;g6fdfddd53f_16_145" descr="Google Shape;238;g6fdfddd53f_16_145"/>
          <p:cNvPicPr>
            <a:picLocks noChangeAspect="1"/>
          </p:cNvPicPr>
          <p:nvPr/>
        </p:nvPicPr>
        <p:blipFill>
          <a:blip r:embed="rId21">
            <a:extLst/>
          </a:blip>
          <a:stretch>
            <a:fillRect/>
          </a:stretch>
        </p:blipFill>
        <p:spPr>
          <a:xfrm>
            <a:off x="3915909" y="11227886"/>
            <a:ext cx="1303535" cy="869023"/>
          </a:xfrm>
          <a:prstGeom prst="rect">
            <a:avLst/>
          </a:prstGeom>
          <a:ln w="12700">
            <a:miter lim="400000"/>
          </a:ln>
        </p:spPr>
      </p:pic>
      <p:pic>
        <p:nvPicPr>
          <p:cNvPr id="615" name="Google Shape;222;g6fdfddd53f_16_145" descr="Google Shape;222;g6fdfddd53f_16_145"/>
          <p:cNvPicPr>
            <a:picLocks noChangeAspect="1"/>
          </p:cNvPicPr>
          <p:nvPr/>
        </p:nvPicPr>
        <p:blipFill>
          <a:blip r:embed="rId22">
            <a:extLst/>
          </a:blip>
          <a:stretch>
            <a:fillRect/>
          </a:stretch>
        </p:blipFill>
        <p:spPr>
          <a:xfrm>
            <a:off x="655438" y="4181681"/>
            <a:ext cx="3445431" cy="450187"/>
          </a:xfrm>
          <a:prstGeom prst="rect">
            <a:avLst/>
          </a:prstGeom>
          <a:ln w="12700">
            <a:miter lim="400000"/>
          </a:ln>
        </p:spPr>
      </p:pic>
      <p:pic>
        <p:nvPicPr>
          <p:cNvPr id="616" name="Google Shape;242;g6fdfddd53f_16_145" descr="Google Shape;242;g6fdfddd53f_16_145"/>
          <p:cNvPicPr>
            <a:picLocks noChangeAspect="1"/>
          </p:cNvPicPr>
          <p:nvPr/>
        </p:nvPicPr>
        <p:blipFill>
          <a:blip r:embed="rId23">
            <a:extLst/>
          </a:blip>
          <a:stretch>
            <a:fillRect/>
          </a:stretch>
        </p:blipFill>
        <p:spPr>
          <a:xfrm>
            <a:off x="1391340" y="11970928"/>
            <a:ext cx="2474535" cy="362932"/>
          </a:xfrm>
          <a:prstGeom prst="rect">
            <a:avLst/>
          </a:prstGeom>
          <a:ln w="12700">
            <a:miter lim="400000"/>
          </a:ln>
        </p:spPr>
      </p:pic>
      <p:pic>
        <p:nvPicPr>
          <p:cNvPr id="617" name="Google Shape;228;g6fdfddd53f_16_145" descr="Google Shape;228;g6fdfddd53f_16_145"/>
          <p:cNvPicPr>
            <a:picLocks noChangeAspect="1"/>
          </p:cNvPicPr>
          <p:nvPr/>
        </p:nvPicPr>
        <p:blipFill>
          <a:blip r:embed="rId24">
            <a:extLst/>
          </a:blip>
          <a:stretch>
            <a:fillRect/>
          </a:stretch>
        </p:blipFill>
        <p:spPr>
          <a:xfrm>
            <a:off x="176344" y="6355628"/>
            <a:ext cx="1282755" cy="1282755"/>
          </a:xfrm>
          <a:prstGeom prst="rect">
            <a:avLst/>
          </a:prstGeom>
          <a:ln w="12700">
            <a:miter lim="400000"/>
          </a:ln>
        </p:spPr>
      </p:pic>
      <p:pic>
        <p:nvPicPr>
          <p:cNvPr id="618" name="Google Shape;230;g6fdfddd53f_16_145" descr="Google Shape;230;g6fdfddd53f_16_145"/>
          <p:cNvPicPr>
            <a:picLocks noChangeAspect="1"/>
          </p:cNvPicPr>
          <p:nvPr/>
        </p:nvPicPr>
        <p:blipFill>
          <a:blip r:embed="rId25">
            <a:extLst/>
          </a:blip>
          <a:stretch>
            <a:fillRect/>
          </a:stretch>
        </p:blipFill>
        <p:spPr>
          <a:xfrm>
            <a:off x="1603252" y="7364036"/>
            <a:ext cx="1549803" cy="941721"/>
          </a:xfrm>
          <a:prstGeom prst="rect">
            <a:avLst/>
          </a:prstGeom>
          <a:ln w="12700">
            <a:miter lim="400000"/>
          </a:ln>
        </p:spPr>
      </p:pic>
      <p:pic>
        <p:nvPicPr>
          <p:cNvPr id="619" name="Google Shape;224;g6fdfddd53f_16_145" descr="Google Shape;224;g6fdfddd53f_16_145"/>
          <p:cNvPicPr>
            <a:picLocks noChangeAspect="1"/>
          </p:cNvPicPr>
          <p:nvPr/>
        </p:nvPicPr>
        <p:blipFill>
          <a:blip r:embed="rId26">
            <a:extLst/>
          </a:blip>
          <a:srcRect l="0" t="0" r="50660" b="0"/>
          <a:stretch>
            <a:fillRect/>
          </a:stretch>
        </p:blipFill>
        <p:spPr>
          <a:xfrm>
            <a:off x="144033" y="5071697"/>
            <a:ext cx="2592275" cy="483921"/>
          </a:xfrm>
          <a:prstGeom prst="rect">
            <a:avLst/>
          </a:prstGeom>
          <a:ln w="12700">
            <a:miter lim="400000"/>
          </a:ln>
        </p:spPr>
      </p:pic>
      <p:pic>
        <p:nvPicPr>
          <p:cNvPr id="620" name="Google Shape;236;g6fdfddd53f_16_145" descr="Google Shape;236;g6fdfddd53f_16_145"/>
          <p:cNvPicPr>
            <a:picLocks noChangeAspect="1"/>
          </p:cNvPicPr>
          <p:nvPr/>
        </p:nvPicPr>
        <p:blipFill>
          <a:blip r:embed="rId27">
            <a:extLst/>
          </a:blip>
          <a:stretch>
            <a:fillRect/>
          </a:stretch>
        </p:blipFill>
        <p:spPr>
          <a:xfrm>
            <a:off x="465864" y="10887974"/>
            <a:ext cx="2251615" cy="511731"/>
          </a:xfrm>
          <a:prstGeom prst="rect">
            <a:avLst/>
          </a:prstGeom>
          <a:ln w="12700">
            <a:miter lim="400000"/>
          </a:ln>
        </p:spPr>
      </p:pic>
      <p:pic>
        <p:nvPicPr>
          <p:cNvPr id="621" name="Google Shape;232;g6fdfddd53f_16_145" descr="Google Shape;232;g6fdfddd53f_16_145"/>
          <p:cNvPicPr>
            <a:picLocks noChangeAspect="1"/>
          </p:cNvPicPr>
          <p:nvPr/>
        </p:nvPicPr>
        <p:blipFill>
          <a:blip r:embed="rId28">
            <a:extLst/>
          </a:blip>
          <a:stretch>
            <a:fillRect/>
          </a:stretch>
        </p:blipFill>
        <p:spPr>
          <a:xfrm>
            <a:off x="212314" y="8656880"/>
            <a:ext cx="1505731" cy="713699"/>
          </a:xfrm>
          <a:prstGeom prst="rect">
            <a:avLst/>
          </a:prstGeom>
          <a:ln w="12700">
            <a:miter lim="400000"/>
          </a:ln>
        </p:spPr>
      </p:pic>
      <p:pic>
        <p:nvPicPr>
          <p:cNvPr id="622" name="Google Shape;243;g6fdfddd53f_16_145" descr="Google Shape;243;g6fdfddd53f_16_145"/>
          <p:cNvPicPr>
            <a:picLocks noChangeAspect="1"/>
          </p:cNvPicPr>
          <p:nvPr/>
        </p:nvPicPr>
        <p:blipFill>
          <a:blip r:embed="rId29">
            <a:extLst/>
          </a:blip>
          <a:srcRect l="49965" t="0" r="0" b="0"/>
          <a:stretch>
            <a:fillRect/>
          </a:stretch>
        </p:blipFill>
        <p:spPr>
          <a:xfrm>
            <a:off x="2001966" y="1843408"/>
            <a:ext cx="2138147" cy="743937"/>
          </a:xfrm>
          <a:prstGeom prst="rect">
            <a:avLst/>
          </a:prstGeom>
          <a:ln w="12700">
            <a:miter lim="400000"/>
          </a:ln>
        </p:spPr>
      </p:pic>
      <p:pic>
        <p:nvPicPr>
          <p:cNvPr id="623" name="Google Shape;234;g6fdfddd53f_16_145" descr="Google Shape;234;g6fdfddd53f_16_145"/>
          <p:cNvPicPr>
            <a:picLocks noChangeAspect="1"/>
          </p:cNvPicPr>
          <p:nvPr/>
        </p:nvPicPr>
        <p:blipFill>
          <a:blip r:embed="rId30">
            <a:extLst/>
          </a:blip>
          <a:stretch>
            <a:fillRect/>
          </a:stretch>
        </p:blipFill>
        <p:spPr>
          <a:xfrm>
            <a:off x="577508" y="9677823"/>
            <a:ext cx="1091751" cy="927987"/>
          </a:xfrm>
          <a:prstGeom prst="rect">
            <a:avLst/>
          </a:prstGeom>
          <a:ln w="12700">
            <a:miter lim="400000"/>
          </a:ln>
        </p:spPr>
      </p:pic>
      <p:pic>
        <p:nvPicPr>
          <p:cNvPr id="624" name="Google Shape;226;g6fdfddd53f_16_145" descr="Google Shape;226;g6fdfddd53f_16_145"/>
          <p:cNvPicPr>
            <a:picLocks noChangeAspect="1"/>
          </p:cNvPicPr>
          <p:nvPr/>
        </p:nvPicPr>
        <p:blipFill>
          <a:blip r:embed="rId31">
            <a:extLst/>
          </a:blip>
          <a:stretch>
            <a:fillRect/>
          </a:stretch>
        </p:blipFill>
        <p:spPr>
          <a:xfrm>
            <a:off x="1821822" y="5903431"/>
            <a:ext cx="1112663" cy="1112663"/>
          </a:xfrm>
          <a:prstGeom prst="rect">
            <a:avLst/>
          </a:prstGeom>
          <a:ln w="12700">
            <a:miter lim="400000"/>
          </a:ln>
        </p:spPr>
      </p:pic>
      <p:sp>
        <p:nvSpPr>
          <p:cNvPr id="663" name="Google Shape;244;g6fdfddd53f_16_145"/>
          <p:cNvSpPr/>
          <p:nvPr/>
        </p:nvSpPr>
        <p:spPr>
          <a:xfrm>
            <a:off x="3511610" y="2587152"/>
            <a:ext cx="4861726" cy="41027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50800">
            <a:solidFill>
              <a:srgbClr val="CE293E">
                <a:alpha val="55294"/>
              </a:srgbClr>
            </a:solidFill>
            <a:miter/>
          </a:ln>
        </p:spPr>
        <p:txBody>
          <a:bodyPr/>
          <a:lstStyle/>
          <a:p>
            <a:pPr/>
          </a:p>
        </p:txBody>
      </p:sp>
      <p:pic>
        <p:nvPicPr>
          <p:cNvPr id="626" name="Google Shape;245;g6fdfddd53f_16_145" descr="Google Shape;245;g6fdfddd53f_16_145"/>
          <p:cNvPicPr>
            <a:picLocks noChangeAspect="1"/>
          </p:cNvPicPr>
          <p:nvPr/>
        </p:nvPicPr>
        <p:blipFill>
          <a:blip r:embed="rId32">
            <a:extLst/>
          </a:blip>
          <a:stretch>
            <a:fillRect/>
          </a:stretch>
        </p:blipFill>
        <p:spPr>
          <a:xfrm>
            <a:off x="11043725" y="6218638"/>
            <a:ext cx="1765259" cy="2118309"/>
          </a:xfrm>
          <a:prstGeom prst="rect">
            <a:avLst/>
          </a:prstGeom>
          <a:ln w="12700">
            <a:miter lim="400000"/>
          </a:ln>
        </p:spPr>
      </p:pic>
      <p:pic>
        <p:nvPicPr>
          <p:cNvPr id="627" name="Google Shape;246;g6fdfddd53f_16_145" descr="Google Shape;246;g6fdfddd53f_16_145"/>
          <p:cNvPicPr>
            <a:picLocks noChangeAspect="1"/>
          </p:cNvPicPr>
          <p:nvPr/>
        </p:nvPicPr>
        <p:blipFill>
          <a:blip r:embed="rId33">
            <a:extLst/>
          </a:blip>
          <a:srcRect l="0" t="0" r="70753" b="0"/>
          <a:stretch>
            <a:fillRect/>
          </a:stretch>
        </p:blipFill>
        <p:spPr>
          <a:xfrm>
            <a:off x="20931488" y="1765212"/>
            <a:ext cx="893005" cy="1068657"/>
          </a:xfrm>
          <a:prstGeom prst="rect">
            <a:avLst/>
          </a:prstGeom>
          <a:ln w="12700">
            <a:miter lim="400000"/>
          </a:ln>
        </p:spPr>
      </p:pic>
      <p:sp>
        <p:nvSpPr>
          <p:cNvPr id="664" name="Google Shape;247;g6fdfddd53f_16_145"/>
          <p:cNvSpPr/>
          <p:nvPr/>
        </p:nvSpPr>
        <p:spPr>
          <a:xfrm>
            <a:off x="15653071" y="2352512"/>
            <a:ext cx="5752633" cy="43887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1C8DCD">
                <a:alpha val="54900"/>
              </a:srgbClr>
            </a:solidFill>
            <a:miter/>
          </a:ln>
        </p:spPr>
        <p:txBody>
          <a:bodyPr/>
          <a:lstStyle/>
          <a:p>
            <a:pPr/>
          </a:p>
        </p:txBody>
      </p:sp>
      <p:sp>
        <p:nvSpPr>
          <p:cNvPr id="629" name="Google Shape;254;g6fdfddd53f_16_145"/>
          <p:cNvSpPr/>
          <p:nvPr/>
        </p:nvSpPr>
        <p:spPr>
          <a:xfrm rot="7848195">
            <a:off x="13312133" y="6493224"/>
            <a:ext cx="2197217" cy="10986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21600" y="11929"/>
                  <a:pt x="16765" y="21600"/>
                  <a:pt x="10800" y="21600"/>
                </a:cubicBezTo>
                <a:cubicBezTo>
                  <a:pt x="4835" y="21600"/>
                  <a:pt x="0" y="11929"/>
                  <a:pt x="0" y="0"/>
                </a:cubicBezTo>
                <a:lnTo>
                  <a:pt x="10800" y="0"/>
                </a:lnTo>
                <a:close/>
              </a:path>
            </a:pathLst>
          </a:custGeom>
          <a:solidFill>
            <a:srgbClr val="FFFFFF">
              <a:alpha val="34117"/>
            </a:srgbClr>
          </a:solidFill>
          <a:ln w="12700">
            <a:miter lim="400000"/>
          </a:ln>
        </p:spPr>
        <p:txBody>
          <a:bodyPr lIns="0" tIns="0" rIns="0" bIns="0" anchor="ctr"/>
          <a:lstStyle/>
          <a:p>
            <a:pPr algn="ctr"/>
          </a:p>
        </p:txBody>
      </p:sp>
      <p:pic>
        <p:nvPicPr>
          <p:cNvPr id="630" name="bio-formats.png" descr="bio-formats.png"/>
          <p:cNvPicPr>
            <a:picLocks noChangeAspect="1"/>
          </p:cNvPicPr>
          <p:nvPr/>
        </p:nvPicPr>
        <p:blipFill>
          <a:blip r:embed="rId34">
            <a:extLst/>
          </a:blip>
          <a:stretch>
            <a:fillRect/>
          </a:stretch>
        </p:blipFill>
        <p:spPr>
          <a:xfrm>
            <a:off x="2944220" y="406442"/>
            <a:ext cx="8770488" cy="958749"/>
          </a:xfrm>
          <a:prstGeom prst="rect">
            <a:avLst/>
          </a:prstGeom>
          <a:ln w="12700">
            <a:miter lim="400000"/>
          </a:ln>
        </p:spPr>
      </p:pic>
      <p:grpSp>
        <p:nvGrpSpPr>
          <p:cNvPr id="633" name="Group"/>
          <p:cNvGrpSpPr/>
          <p:nvPr/>
        </p:nvGrpSpPr>
        <p:grpSpPr>
          <a:xfrm>
            <a:off x="-58907" y="-49425"/>
            <a:ext cx="2812799" cy="1870483"/>
            <a:chOff x="0" y="0"/>
            <a:chExt cx="2812797" cy="1870481"/>
          </a:xfrm>
        </p:grpSpPr>
        <p:sp>
          <p:nvSpPr>
            <p:cNvPr id="631"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632"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
        <p:nvSpPr>
          <p:cNvPr id="634" name="Linkert et al. (2010) Metadata matters: access to image data in the real world. The Journal of Cell Biology 189(5), 777-782. doi: 10.1083/jcb.201004104…"/>
          <p:cNvSpPr txBox="1"/>
          <p:nvPr/>
        </p:nvSpPr>
        <p:spPr>
          <a:xfrm>
            <a:off x="5214491" y="11971055"/>
            <a:ext cx="7620001" cy="1243787"/>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spAutoFit/>
          </a:bodyPr>
          <a:lstStyle/>
          <a:p>
            <a:pPr defTabSz="457200">
              <a:lnSpc>
                <a:spcPts val="2100"/>
              </a:lnSpc>
              <a:defRPr i="1" sz="1600">
                <a:solidFill>
                  <a:srgbClr val="455A64"/>
                </a:solidFill>
                <a:latin typeface="Helvetica Neue"/>
                <a:ea typeface="Helvetica Neue"/>
                <a:cs typeface="Helvetica Neue"/>
                <a:sym typeface="Helvetica Neue"/>
              </a:defRPr>
            </a:pPr>
            <a:r>
              <a:t>Linkert et al. (2010) </a:t>
            </a:r>
            <a:r>
              <a:rPr b="1"/>
              <a:t>Metadata matters: access to image data in the real world.</a:t>
            </a:r>
            <a:r>
              <a:t> The Journal of Cell Biology 189(5), 777-782. doi: 10.1083/jcb.201004104</a:t>
            </a:r>
          </a:p>
          <a:p>
            <a:pPr defTabSz="457200">
              <a:lnSpc>
                <a:spcPts val="2100"/>
              </a:lnSpc>
              <a:defRPr b="1" sz="1600">
                <a:solidFill>
                  <a:srgbClr val="1D8DCD"/>
                </a:solidFill>
                <a:latin typeface="Helvetica Neue"/>
                <a:ea typeface="Helvetica Neue"/>
                <a:cs typeface="Helvetica Neue"/>
                <a:sym typeface="Helvetica Neue"/>
              </a:defRPr>
            </a:pPr>
            <a:r>
              <a:rPr b="0">
                <a:solidFill>
                  <a:srgbClr val="455A64"/>
                </a:solidFill>
              </a:rPr>
              <a:t>DOI: </a:t>
            </a:r>
            <a:r>
              <a:rPr u="sng">
                <a:solidFill>
                  <a:schemeClr val="accent1"/>
                </a:solidFill>
                <a:uFill>
                  <a:solidFill>
                    <a:schemeClr val="accent1"/>
                  </a:solidFill>
                </a:uFill>
                <a:hlinkClick r:id="rId35" invalidUrl="" action="" tgtFrame="" tooltip="" history="1" highlightClick="0" endSnd="0"/>
              </a:rPr>
              <a:t>10.1083/jcb.201004104</a:t>
            </a:r>
            <a:r>
              <a:rPr b="0">
                <a:solidFill>
                  <a:srgbClr val="455A64"/>
                </a:solidFill>
              </a:rPr>
              <a:t> </a:t>
            </a:r>
            <a:endParaRPr b="0">
              <a:solidFill>
                <a:srgbClr val="455A64"/>
              </a:solidFill>
            </a:endParaRPr>
          </a:p>
          <a:p>
            <a:pPr algn="r" defTabSz="457200">
              <a:lnSpc>
                <a:spcPts val="2100"/>
              </a:lnSpc>
              <a:defRPr b="1" i="1" sz="1600">
                <a:solidFill>
                  <a:srgbClr val="1D8DCD"/>
                </a:solidFill>
                <a:latin typeface="Helvetica Neue"/>
                <a:ea typeface="Helvetica Neue"/>
                <a:cs typeface="Helvetica Neue"/>
                <a:sym typeface="Helvetica Neue"/>
              </a:defRPr>
            </a:pPr>
            <a:r>
              <a:rPr u="sng">
                <a:solidFill>
                  <a:schemeClr val="accent1"/>
                </a:solidFill>
                <a:uFill>
                  <a:solidFill>
                    <a:schemeClr val="accent1"/>
                  </a:solidFill>
                </a:uFill>
                <a:hlinkClick r:id="rId36" invalidUrl="" action="" tgtFrame="" tooltip="" history="1" highlightClick="0" endSnd="0"/>
              </a:rPr>
              <a:t>https://bit.ly/citing-ome</a:t>
            </a:r>
            <a:r>
              <a:rPr b="0">
                <a:solidFill>
                  <a:srgbClr val="455A64"/>
                </a:solidFill>
              </a:rP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1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12"/>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613"/>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614"/>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615"/>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6" fill="hold">
                                  <p:stCondLst>
                                    <p:cond delay="0"/>
                                  </p:stCondLst>
                                  <p:iterate type="el" backwards="0">
                                    <p:tmAbs val="0"/>
                                  </p:iterate>
                                  <p:childTnLst>
                                    <p:set>
                                      <p:cBhvr>
                                        <p:cTn id="21" fill="hold"/>
                                        <p:tgtEl>
                                          <p:spTgt spid="616"/>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7" fill="hold">
                                  <p:stCondLst>
                                    <p:cond delay="0"/>
                                  </p:stCondLst>
                                  <p:iterate type="el" backwards="0">
                                    <p:tmAbs val="0"/>
                                  </p:iterate>
                                  <p:childTnLst>
                                    <p:set>
                                      <p:cBhvr>
                                        <p:cTn id="24" fill="hold"/>
                                        <p:tgtEl>
                                          <p:spTgt spid="617"/>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8" fill="hold">
                                  <p:stCondLst>
                                    <p:cond delay="0"/>
                                  </p:stCondLst>
                                  <p:iterate type="el" backwards="0">
                                    <p:tmAbs val="0"/>
                                  </p:iterate>
                                  <p:childTnLst>
                                    <p:set>
                                      <p:cBhvr>
                                        <p:cTn id="27" fill="hold"/>
                                        <p:tgtEl>
                                          <p:spTgt spid="618"/>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9" fill="hold">
                                  <p:stCondLst>
                                    <p:cond delay="0"/>
                                  </p:stCondLst>
                                  <p:iterate type="el" backwards="0">
                                    <p:tmAbs val="0"/>
                                  </p:iterate>
                                  <p:childTnLst>
                                    <p:set>
                                      <p:cBhvr>
                                        <p:cTn id="30" fill="hold"/>
                                        <p:tgtEl>
                                          <p:spTgt spid="619"/>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10" fill="hold">
                                  <p:stCondLst>
                                    <p:cond delay="0"/>
                                  </p:stCondLst>
                                  <p:iterate type="el" backwards="0">
                                    <p:tmAbs val="0"/>
                                  </p:iterate>
                                  <p:childTnLst>
                                    <p:set>
                                      <p:cBhvr>
                                        <p:cTn id="33" fill="hold"/>
                                        <p:tgtEl>
                                          <p:spTgt spid="620"/>
                                        </p:tgtEl>
                                        <p:attrNameLst>
                                          <p:attrName>style.visibility</p:attrName>
                                        </p:attrNameLst>
                                      </p:cBhvr>
                                      <p:to>
                                        <p:strVal val="visible"/>
                                      </p:to>
                                    </p:set>
                                  </p:childTnLst>
                                </p:cTn>
                              </p:par>
                            </p:childTnLst>
                          </p:cTn>
                        </p:par>
                        <p:par>
                          <p:cTn id="34" fill="hold">
                            <p:stCondLst>
                              <p:cond delay="0"/>
                            </p:stCondLst>
                            <p:childTnLst>
                              <p:par>
                                <p:cTn id="35" presetClass="entr" nodeType="afterEffect" presetSubtype="0" presetID="1" grpId="11" fill="hold">
                                  <p:stCondLst>
                                    <p:cond delay="0"/>
                                  </p:stCondLst>
                                  <p:iterate type="el" backwards="0">
                                    <p:tmAbs val="0"/>
                                  </p:iterate>
                                  <p:childTnLst>
                                    <p:set>
                                      <p:cBhvr>
                                        <p:cTn id="36" fill="hold"/>
                                        <p:tgtEl>
                                          <p:spTgt spid="621"/>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2" fill="hold">
                                  <p:stCondLst>
                                    <p:cond delay="0"/>
                                  </p:stCondLst>
                                  <p:iterate type="el" backwards="0">
                                    <p:tmAbs val="0"/>
                                  </p:iterate>
                                  <p:childTnLst>
                                    <p:set>
                                      <p:cBhvr>
                                        <p:cTn id="39" fill="hold"/>
                                        <p:tgtEl>
                                          <p:spTgt spid="623"/>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3" fill="hold">
                                  <p:stCondLst>
                                    <p:cond delay="0"/>
                                  </p:stCondLst>
                                  <p:iterate type="el" backwards="0">
                                    <p:tmAbs val="0"/>
                                  </p:iterate>
                                  <p:childTnLst>
                                    <p:set>
                                      <p:cBhvr>
                                        <p:cTn id="42" fill="hold"/>
                                        <p:tgtEl>
                                          <p:spTgt spid="624"/>
                                        </p:tgtEl>
                                        <p:attrNameLst>
                                          <p:attrName>style.visibility</p:attrName>
                                        </p:attrNameLst>
                                      </p:cBhvr>
                                      <p:to>
                                        <p:strVal val="visible"/>
                                      </p:to>
                                    </p:set>
                                  </p:childTnLst>
                                </p:cTn>
                              </p:par>
                            </p:childTnLst>
                          </p:cTn>
                        </p:par>
                        <p:par>
                          <p:cTn id="43" fill="hold">
                            <p:stCondLst>
                              <p:cond delay="0"/>
                            </p:stCondLst>
                            <p:childTnLst>
                              <p:par>
                                <p:cTn id="44" presetClass="entr" nodeType="afterEffect" presetSubtype="0" presetID="1" grpId="14" fill="hold">
                                  <p:stCondLst>
                                    <p:cond delay="0"/>
                                  </p:stCondLst>
                                  <p:iterate type="el" backwards="0">
                                    <p:tmAbs val="0"/>
                                  </p:iterate>
                                  <p:childTnLst>
                                    <p:set>
                                      <p:cBhvr>
                                        <p:cTn id="45" fill="hold"/>
                                        <p:tgtEl>
                                          <p:spTgt spid="62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Class="entr" nodeType="clickEffect" presetSubtype="0" presetID="1" grpId="15" fill="hold">
                                  <p:stCondLst>
                                    <p:cond delay="0"/>
                                  </p:stCondLst>
                                  <p:iterate type="el" backwards="0">
                                    <p:tmAbs val="0"/>
                                  </p:iterate>
                                  <p:childTnLst>
                                    <p:set>
                                      <p:cBhvr>
                                        <p:cTn id="49" fill="hold"/>
                                        <p:tgtEl>
                                          <p:spTgt spid="578"/>
                                        </p:tgtEl>
                                        <p:attrNameLst>
                                          <p:attrName>style.visibility</p:attrName>
                                        </p:attrNameLst>
                                      </p:cBhvr>
                                      <p:to>
                                        <p:strVal val="visible"/>
                                      </p:to>
                                    </p:set>
                                  </p:childTnLst>
                                </p:cTn>
                              </p:par>
                            </p:childTnLst>
                          </p:cTn>
                        </p:par>
                        <p:par>
                          <p:cTn id="50" fill="hold">
                            <p:stCondLst>
                              <p:cond delay="0"/>
                            </p:stCondLst>
                            <p:childTnLst>
                              <p:par>
                                <p:cTn id="51" presetClass="entr" nodeType="afterEffect" presetSubtype="0" presetID="1" grpId="16" fill="hold">
                                  <p:stCondLst>
                                    <p:cond delay="0"/>
                                  </p:stCondLst>
                                  <p:iterate type="el" backwards="0">
                                    <p:tmAbs val="0"/>
                                  </p:iterate>
                                  <p:childTnLst>
                                    <p:set>
                                      <p:cBhvr>
                                        <p:cTn id="52" fill="hold"/>
                                        <p:tgtEl>
                                          <p:spTgt spid="579"/>
                                        </p:tgtEl>
                                        <p:attrNameLst>
                                          <p:attrName>style.visibility</p:attrName>
                                        </p:attrNameLst>
                                      </p:cBhvr>
                                      <p:to>
                                        <p:strVal val="visible"/>
                                      </p:to>
                                    </p:set>
                                  </p:childTnLst>
                                </p:cTn>
                              </p:par>
                            </p:childTnLst>
                          </p:cTn>
                        </p:par>
                        <p:par>
                          <p:cTn id="53" fill="hold">
                            <p:stCondLst>
                              <p:cond delay="0"/>
                            </p:stCondLst>
                            <p:childTnLst>
                              <p:par>
                                <p:cTn id="54" presetClass="entr" nodeType="afterEffect" presetSubtype="0" presetID="1" grpId="17" fill="hold">
                                  <p:stCondLst>
                                    <p:cond delay="0"/>
                                  </p:stCondLst>
                                  <p:iterate type="el" backwards="0">
                                    <p:tmAbs val="0"/>
                                  </p:iterate>
                                  <p:childTnLst>
                                    <p:set>
                                      <p:cBhvr>
                                        <p:cTn id="55" fill="hold"/>
                                        <p:tgtEl>
                                          <p:spTgt spid="580"/>
                                        </p:tgtEl>
                                        <p:attrNameLst>
                                          <p:attrName>style.visibility</p:attrName>
                                        </p:attrNameLst>
                                      </p:cBhvr>
                                      <p:to>
                                        <p:strVal val="visible"/>
                                      </p:to>
                                    </p:set>
                                  </p:childTnLst>
                                </p:cTn>
                              </p:par>
                            </p:childTnLst>
                          </p:cTn>
                        </p:par>
                        <p:par>
                          <p:cTn id="56" fill="hold">
                            <p:stCondLst>
                              <p:cond delay="0"/>
                            </p:stCondLst>
                            <p:childTnLst>
                              <p:par>
                                <p:cTn id="57" presetClass="entr" nodeType="afterEffect" presetSubtype="0" presetID="1" grpId="18" fill="hold">
                                  <p:stCondLst>
                                    <p:cond delay="0"/>
                                  </p:stCondLst>
                                  <p:iterate type="el" backwards="0">
                                    <p:tmAbs val="0"/>
                                  </p:iterate>
                                  <p:childTnLst>
                                    <p:set>
                                      <p:cBhvr>
                                        <p:cTn id="58" fill="hold"/>
                                        <p:tgtEl>
                                          <p:spTgt spid="581"/>
                                        </p:tgtEl>
                                        <p:attrNameLst>
                                          <p:attrName>style.visibility</p:attrName>
                                        </p:attrNameLst>
                                      </p:cBhvr>
                                      <p:to>
                                        <p:strVal val="visible"/>
                                      </p:to>
                                    </p:set>
                                  </p:childTnLst>
                                </p:cTn>
                              </p:par>
                            </p:childTnLst>
                          </p:cTn>
                        </p:par>
                        <p:par>
                          <p:cTn id="59" fill="hold">
                            <p:stCondLst>
                              <p:cond delay="0"/>
                            </p:stCondLst>
                            <p:childTnLst>
                              <p:par>
                                <p:cTn id="60" presetClass="entr" nodeType="afterEffect" presetSubtype="0" presetID="1" grpId="19" fill="hold">
                                  <p:stCondLst>
                                    <p:cond delay="0"/>
                                  </p:stCondLst>
                                  <p:iterate type="el" backwards="0">
                                    <p:tmAbs val="0"/>
                                  </p:iterate>
                                  <p:childTnLst>
                                    <p:set>
                                      <p:cBhvr>
                                        <p:cTn id="61" fill="hold"/>
                                        <p:tgtEl>
                                          <p:spTgt spid="582"/>
                                        </p:tgtEl>
                                        <p:attrNameLst>
                                          <p:attrName>style.visibility</p:attrName>
                                        </p:attrNameLst>
                                      </p:cBhvr>
                                      <p:to>
                                        <p:strVal val="visible"/>
                                      </p:to>
                                    </p:set>
                                  </p:childTnLst>
                                </p:cTn>
                              </p:par>
                            </p:childTnLst>
                          </p:cTn>
                        </p:par>
                        <p:par>
                          <p:cTn id="62" fill="hold">
                            <p:stCondLst>
                              <p:cond delay="0"/>
                            </p:stCondLst>
                            <p:childTnLst>
                              <p:par>
                                <p:cTn id="63" presetClass="entr" nodeType="afterEffect" presetSubtype="0" presetID="1" grpId="20" fill="hold">
                                  <p:stCondLst>
                                    <p:cond delay="0"/>
                                  </p:stCondLst>
                                  <p:iterate type="el" backwards="0">
                                    <p:tmAbs val="0"/>
                                  </p:iterate>
                                  <p:childTnLst>
                                    <p:set>
                                      <p:cBhvr>
                                        <p:cTn id="64" fill="hold"/>
                                        <p:tgtEl>
                                          <p:spTgt spid="583"/>
                                        </p:tgtEl>
                                        <p:attrNameLst>
                                          <p:attrName>style.visibility</p:attrName>
                                        </p:attrNameLst>
                                      </p:cBhvr>
                                      <p:to>
                                        <p:strVal val="visible"/>
                                      </p:to>
                                    </p:set>
                                  </p:childTnLst>
                                </p:cTn>
                              </p:par>
                            </p:childTnLst>
                          </p:cTn>
                        </p:par>
                        <p:par>
                          <p:cTn id="65" fill="hold">
                            <p:stCondLst>
                              <p:cond delay="0"/>
                            </p:stCondLst>
                            <p:childTnLst>
                              <p:par>
                                <p:cTn id="66" presetClass="entr" nodeType="afterEffect" presetSubtype="0" presetID="1" grpId="21" fill="hold">
                                  <p:stCondLst>
                                    <p:cond delay="0"/>
                                  </p:stCondLst>
                                  <p:iterate type="el" backwards="0">
                                    <p:tmAbs val="0"/>
                                  </p:iterate>
                                  <p:childTnLst>
                                    <p:set>
                                      <p:cBhvr>
                                        <p:cTn id="67" fill="hold"/>
                                        <p:tgtEl>
                                          <p:spTgt spid="584"/>
                                        </p:tgtEl>
                                        <p:attrNameLst>
                                          <p:attrName>style.visibility</p:attrName>
                                        </p:attrNameLst>
                                      </p:cBhvr>
                                      <p:to>
                                        <p:strVal val="visible"/>
                                      </p:to>
                                    </p:set>
                                  </p:childTnLst>
                                </p:cTn>
                              </p:par>
                            </p:childTnLst>
                          </p:cTn>
                        </p:par>
                        <p:par>
                          <p:cTn id="68" fill="hold">
                            <p:stCondLst>
                              <p:cond delay="0"/>
                            </p:stCondLst>
                            <p:childTnLst>
                              <p:par>
                                <p:cTn id="69" presetClass="entr" nodeType="afterEffect" presetSubtype="0" presetID="1" grpId="22" fill="hold">
                                  <p:stCondLst>
                                    <p:cond delay="0"/>
                                  </p:stCondLst>
                                  <p:iterate type="el" backwards="0">
                                    <p:tmAbs val="0"/>
                                  </p:iterate>
                                  <p:childTnLst>
                                    <p:set>
                                      <p:cBhvr>
                                        <p:cTn id="70" fill="hold"/>
                                        <p:tgtEl>
                                          <p:spTgt spid="585"/>
                                        </p:tgtEl>
                                        <p:attrNameLst>
                                          <p:attrName>style.visibility</p:attrName>
                                        </p:attrNameLst>
                                      </p:cBhvr>
                                      <p:to>
                                        <p:strVal val="visible"/>
                                      </p:to>
                                    </p:set>
                                  </p:childTnLst>
                                </p:cTn>
                              </p:par>
                            </p:childTnLst>
                          </p:cTn>
                        </p:par>
                        <p:par>
                          <p:cTn id="71" fill="hold">
                            <p:stCondLst>
                              <p:cond delay="0"/>
                            </p:stCondLst>
                            <p:childTnLst>
                              <p:par>
                                <p:cTn id="72" presetClass="entr" nodeType="afterEffect" presetSubtype="0" presetID="1" grpId="23" fill="hold">
                                  <p:stCondLst>
                                    <p:cond delay="0"/>
                                  </p:stCondLst>
                                  <p:iterate type="el" backwards="0">
                                    <p:tmAbs val="0"/>
                                  </p:iterate>
                                  <p:childTnLst>
                                    <p:set>
                                      <p:cBhvr>
                                        <p:cTn id="73" fill="hold"/>
                                        <p:tgtEl>
                                          <p:spTgt spid="588"/>
                                        </p:tgtEl>
                                        <p:attrNameLst>
                                          <p:attrName>style.visibility</p:attrName>
                                        </p:attrNameLst>
                                      </p:cBhvr>
                                      <p:to>
                                        <p:strVal val="visible"/>
                                      </p:to>
                                    </p:set>
                                  </p:childTnLst>
                                </p:cTn>
                              </p:par>
                            </p:childTnLst>
                          </p:cTn>
                        </p:par>
                        <p:par>
                          <p:cTn id="74" fill="hold">
                            <p:stCondLst>
                              <p:cond delay="0"/>
                            </p:stCondLst>
                            <p:childTnLst>
                              <p:par>
                                <p:cTn id="75" presetClass="entr" nodeType="afterEffect" presetSubtype="0" presetID="1" grpId="24" fill="hold">
                                  <p:stCondLst>
                                    <p:cond delay="0"/>
                                  </p:stCondLst>
                                  <p:iterate type="el" backwards="0">
                                    <p:tmAbs val="0"/>
                                  </p:iterate>
                                  <p:childTnLst>
                                    <p:set>
                                      <p:cBhvr>
                                        <p:cTn id="76" fill="hold"/>
                                        <p:tgtEl>
                                          <p:spTgt spid="560"/>
                                        </p:tgtEl>
                                        <p:attrNameLst>
                                          <p:attrName>style.visibility</p:attrName>
                                        </p:attrNameLst>
                                      </p:cBhvr>
                                      <p:to>
                                        <p:strVal val="visible"/>
                                      </p:to>
                                    </p:set>
                                  </p:childTnLst>
                                </p:cTn>
                              </p:par>
                            </p:childTnLst>
                          </p:cTn>
                        </p:par>
                        <p:par>
                          <p:cTn id="77" fill="hold">
                            <p:stCondLst>
                              <p:cond delay="0"/>
                            </p:stCondLst>
                            <p:childTnLst>
                              <p:par>
                                <p:cTn id="78" presetClass="entr" nodeType="afterEffect" presetSubtype="0" presetID="1" grpId="25" fill="hold">
                                  <p:stCondLst>
                                    <p:cond delay="0"/>
                                  </p:stCondLst>
                                  <p:iterate type="el" backwards="0">
                                    <p:tmAbs val="0"/>
                                  </p:iterate>
                                  <p:childTnLst>
                                    <p:set>
                                      <p:cBhvr>
                                        <p:cTn id="79" fill="hold"/>
                                        <p:tgtEl>
                                          <p:spTgt spid="589"/>
                                        </p:tgtEl>
                                        <p:attrNameLst>
                                          <p:attrName>style.visibility</p:attrName>
                                        </p:attrNameLst>
                                      </p:cBhvr>
                                      <p:to>
                                        <p:strVal val="visible"/>
                                      </p:to>
                                    </p:set>
                                  </p:childTnLst>
                                </p:cTn>
                              </p:par>
                            </p:childTnLst>
                          </p:cTn>
                        </p:par>
                        <p:par>
                          <p:cTn id="80" fill="hold">
                            <p:stCondLst>
                              <p:cond delay="0"/>
                            </p:stCondLst>
                            <p:childTnLst>
                              <p:par>
                                <p:cTn id="81" presetClass="entr" nodeType="afterEffect" presetSubtype="0" presetID="1" grpId="26" fill="hold">
                                  <p:stCondLst>
                                    <p:cond delay="0"/>
                                  </p:stCondLst>
                                  <p:iterate type="el" backwards="0">
                                    <p:tmAbs val="0"/>
                                  </p:iterate>
                                  <p:childTnLst>
                                    <p:set>
                                      <p:cBhvr>
                                        <p:cTn id="82" fill="hold"/>
                                        <p:tgtEl>
                                          <p:spTgt spid="590"/>
                                        </p:tgtEl>
                                        <p:attrNameLst>
                                          <p:attrName>style.visibility</p:attrName>
                                        </p:attrNameLst>
                                      </p:cBhvr>
                                      <p:to>
                                        <p:strVal val="visible"/>
                                      </p:to>
                                    </p:set>
                                  </p:childTnLst>
                                </p:cTn>
                              </p:par>
                            </p:childTnLst>
                          </p:cTn>
                        </p:par>
                        <p:par>
                          <p:cTn id="83" fill="hold">
                            <p:stCondLst>
                              <p:cond delay="0"/>
                            </p:stCondLst>
                            <p:childTnLst>
                              <p:par>
                                <p:cTn id="84" presetClass="entr" nodeType="afterEffect" presetSubtype="0" presetID="1" grpId="27" fill="hold">
                                  <p:stCondLst>
                                    <p:cond delay="0"/>
                                  </p:stCondLst>
                                  <p:iterate type="el" backwards="0">
                                    <p:tmAbs val="0"/>
                                  </p:iterate>
                                  <p:childTnLst>
                                    <p:set>
                                      <p:cBhvr>
                                        <p:cTn id="85" fill="hold"/>
                                        <p:tgtEl>
                                          <p:spTgt spid="591"/>
                                        </p:tgtEl>
                                        <p:attrNameLst>
                                          <p:attrName>style.visibility</p:attrName>
                                        </p:attrNameLst>
                                      </p:cBhvr>
                                      <p:to>
                                        <p:strVal val="visible"/>
                                      </p:to>
                                    </p:set>
                                  </p:childTnLst>
                                </p:cTn>
                              </p:par>
                            </p:childTnLst>
                          </p:cTn>
                        </p:par>
                        <p:par>
                          <p:cTn id="86" fill="hold">
                            <p:stCondLst>
                              <p:cond delay="0"/>
                            </p:stCondLst>
                            <p:childTnLst>
                              <p:par>
                                <p:cTn id="87" presetClass="entr" nodeType="afterEffect" presetSubtype="0" presetID="1" grpId="28" fill="hold">
                                  <p:stCondLst>
                                    <p:cond delay="0"/>
                                  </p:stCondLst>
                                  <p:iterate type="el" backwards="0">
                                    <p:tmAbs val="0"/>
                                  </p:iterate>
                                  <p:childTnLst>
                                    <p:set>
                                      <p:cBhvr>
                                        <p:cTn id="88" fill="hold"/>
                                        <p:tgtEl>
                                          <p:spTgt spid="592"/>
                                        </p:tgtEl>
                                        <p:attrNameLst>
                                          <p:attrName>style.visibility</p:attrName>
                                        </p:attrNameLst>
                                      </p:cBhvr>
                                      <p:to>
                                        <p:strVal val="visible"/>
                                      </p:to>
                                    </p:set>
                                  </p:childTnLst>
                                </p:cTn>
                              </p:par>
                            </p:childTnLst>
                          </p:cTn>
                        </p:par>
                        <p:par>
                          <p:cTn id="89" fill="hold">
                            <p:stCondLst>
                              <p:cond delay="0"/>
                            </p:stCondLst>
                            <p:childTnLst>
                              <p:par>
                                <p:cTn id="90" presetClass="entr" nodeType="afterEffect" presetSubtype="0" presetID="1" grpId="29" fill="hold">
                                  <p:stCondLst>
                                    <p:cond delay="0"/>
                                  </p:stCondLst>
                                  <p:iterate type="el" backwards="0">
                                    <p:tmAbs val="0"/>
                                  </p:iterate>
                                  <p:childTnLst>
                                    <p:set>
                                      <p:cBhvr>
                                        <p:cTn id="91" fill="hold"/>
                                        <p:tgtEl>
                                          <p:spTgt spid="593"/>
                                        </p:tgtEl>
                                        <p:attrNameLst>
                                          <p:attrName>style.visibility</p:attrName>
                                        </p:attrNameLst>
                                      </p:cBhvr>
                                      <p:to>
                                        <p:strVal val="visible"/>
                                      </p:to>
                                    </p:set>
                                  </p:childTnLst>
                                </p:cTn>
                              </p:par>
                            </p:childTnLst>
                          </p:cTn>
                        </p:par>
                        <p:par>
                          <p:cTn id="92" fill="hold">
                            <p:stCondLst>
                              <p:cond delay="0"/>
                            </p:stCondLst>
                            <p:childTnLst>
                              <p:par>
                                <p:cTn id="93" presetClass="entr" nodeType="afterEffect" presetSubtype="0" presetID="1" grpId="30" fill="hold">
                                  <p:stCondLst>
                                    <p:cond delay="0"/>
                                  </p:stCondLst>
                                  <p:iterate type="el" backwards="0">
                                    <p:tmAbs val="0"/>
                                  </p:iterate>
                                  <p:childTnLst>
                                    <p:set>
                                      <p:cBhvr>
                                        <p:cTn id="94" fill="hold"/>
                                        <p:tgtEl>
                                          <p:spTgt spid="62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Class="entr" nodeType="clickEffect" presetID="10" grpId="31" fill="hold">
                                  <p:stCondLst>
                                    <p:cond delay="0"/>
                                  </p:stCondLst>
                                  <p:iterate type="el" backwards="0">
                                    <p:tmAbs val="0"/>
                                  </p:iterate>
                                  <p:childTnLst>
                                    <p:set>
                                      <p:cBhvr>
                                        <p:cTn id="98" fill="hold"/>
                                        <p:tgtEl>
                                          <p:spTgt spid="650"/>
                                        </p:tgtEl>
                                        <p:attrNameLst>
                                          <p:attrName>style.visibility</p:attrName>
                                        </p:attrNameLst>
                                      </p:cBhvr>
                                      <p:to>
                                        <p:strVal val="visible"/>
                                      </p:to>
                                    </p:set>
                                    <p:animEffect filter="fade" transition="in">
                                      <p:cBhvr>
                                        <p:cTn id="99" dur="1000"/>
                                        <p:tgtEl>
                                          <p:spTgt spid="650"/>
                                        </p:tgtEl>
                                      </p:cBhvr>
                                    </p:animEffect>
                                  </p:childTnLst>
                                </p:cTn>
                              </p:par>
                            </p:childTnLst>
                          </p:cTn>
                        </p:par>
                        <p:par>
                          <p:cTn id="100" fill="hold">
                            <p:stCondLst>
                              <p:cond delay="1000"/>
                            </p:stCondLst>
                            <p:childTnLst>
                              <p:par>
                                <p:cTn id="101" presetClass="entr" nodeType="afterEffect" presetID="10" grpId="32" fill="hold">
                                  <p:stCondLst>
                                    <p:cond delay="0"/>
                                  </p:stCondLst>
                                  <p:iterate type="el" backwards="0">
                                    <p:tmAbs val="0"/>
                                  </p:iterate>
                                  <p:childTnLst>
                                    <p:set>
                                      <p:cBhvr>
                                        <p:cTn id="102" fill="hold"/>
                                        <p:tgtEl>
                                          <p:spTgt spid="651"/>
                                        </p:tgtEl>
                                        <p:attrNameLst>
                                          <p:attrName>style.visibility</p:attrName>
                                        </p:attrNameLst>
                                      </p:cBhvr>
                                      <p:to>
                                        <p:strVal val="visible"/>
                                      </p:to>
                                    </p:set>
                                    <p:animEffect filter="fade" transition="in">
                                      <p:cBhvr>
                                        <p:cTn id="103" dur="1000"/>
                                        <p:tgtEl>
                                          <p:spTgt spid="651"/>
                                        </p:tgtEl>
                                      </p:cBhvr>
                                    </p:animEffect>
                                  </p:childTnLst>
                                </p:cTn>
                              </p:par>
                            </p:childTnLst>
                          </p:cTn>
                        </p:par>
                        <p:par>
                          <p:cTn id="104" fill="hold">
                            <p:stCondLst>
                              <p:cond delay="2000"/>
                            </p:stCondLst>
                            <p:childTnLst>
                              <p:par>
                                <p:cTn id="105" presetClass="entr" nodeType="afterEffect" presetID="10" grpId="33" fill="hold">
                                  <p:stCondLst>
                                    <p:cond delay="0"/>
                                  </p:stCondLst>
                                  <p:iterate type="el" backwards="0">
                                    <p:tmAbs val="0"/>
                                  </p:iterate>
                                  <p:childTnLst>
                                    <p:set>
                                      <p:cBhvr>
                                        <p:cTn id="106" fill="hold"/>
                                        <p:tgtEl>
                                          <p:spTgt spid="652"/>
                                        </p:tgtEl>
                                        <p:attrNameLst>
                                          <p:attrName>style.visibility</p:attrName>
                                        </p:attrNameLst>
                                      </p:cBhvr>
                                      <p:to>
                                        <p:strVal val="visible"/>
                                      </p:to>
                                    </p:set>
                                    <p:animEffect filter="fade" transition="in">
                                      <p:cBhvr>
                                        <p:cTn id="107" dur="1000"/>
                                        <p:tgtEl>
                                          <p:spTgt spid="652"/>
                                        </p:tgtEl>
                                      </p:cBhvr>
                                    </p:animEffect>
                                  </p:childTnLst>
                                </p:cTn>
                              </p:par>
                            </p:childTnLst>
                          </p:cTn>
                        </p:par>
                        <p:par>
                          <p:cTn id="108" fill="hold">
                            <p:stCondLst>
                              <p:cond delay="3000"/>
                            </p:stCondLst>
                            <p:childTnLst>
                              <p:par>
                                <p:cTn id="109" presetClass="entr" nodeType="afterEffect" presetID="10" grpId="34" fill="hold">
                                  <p:stCondLst>
                                    <p:cond delay="0"/>
                                  </p:stCondLst>
                                  <p:iterate type="el" backwards="0">
                                    <p:tmAbs val="0"/>
                                  </p:iterate>
                                  <p:childTnLst>
                                    <p:set>
                                      <p:cBhvr>
                                        <p:cTn id="110" fill="hold"/>
                                        <p:tgtEl>
                                          <p:spTgt spid="653"/>
                                        </p:tgtEl>
                                        <p:attrNameLst>
                                          <p:attrName>style.visibility</p:attrName>
                                        </p:attrNameLst>
                                      </p:cBhvr>
                                      <p:to>
                                        <p:strVal val="visible"/>
                                      </p:to>
                                    </p:set>
                                    <p:animEffect filter="fade" transition="in">
                                      <p:cBhvr>
                                        <p:cTn id="111" dur="1000"/>
                                        <p:tgtEl>
                                          <p:spTgt spid="653"/>
                                        </p:tgtEl>
                                      </p:cBhvr>
                                    </p:animEffect>
                                  </p:childTnLst>
                                </p:cTn>
                              </p:par>
                            </p:childTnLst>
                          </p:cTn>
                        </p:par>
                        <p:par>
                          <p:cTn id="112" fill="hold">
                            <p:stCondLst>
                              <p:cond delay="4000"/>
                            </p:stCondLst>
                            <p:childTnLst>
                              <p:par>
                                <p:cTn id="113" presetClass="entr" nodeType="afterEffect" presetID="10" grpId="35" fill="hold">
                                  <p:stCondLst>
                                    <p:cond delay="0"/>
                                  </p:stCondLst>
                                  <p:iterate type="el" backwards="0">
                                    <p:tmAbs val="0"/>
                                  </p:iterate>
                                  <p:childTnLst>
                                    <p:set>
                                      <p:cBhvr>
                                        <p:cTn id="114" fill="hold"/>
                                        <p:tgtEl>
                                          <p:spTgt spid="654"/>
                                        </p:tgtEl>
                                        <p:attrNameLst>
                                          <p:attrName>style.visibility</p:attrName>
                                        </p:attrNameLst>
                                      </p:cBhvr>
                                      <p:to>
                                        <p:strVal val="visible"/>
                                      </p:to>
                                    </p:set>
                                    <p:animEffect filter="fade" transition="in">
                                      <p:cBhvr>
                                        <p:cTn id="115" dur="1000"/>
                                        <p:tgtEl>
                                          <p:spTgt spid="654"/>
                                        </p:tgtEl>
                                      </p:cBhvr>
                                    </p:animEffect>
                                  </p:childTnLst>
                                </p:cTn>
                              </p:par>
                            </p:childTnLst>
                          </p:cTn>
                        </p:par>
                        <p:par>
                          <p:cTn id="116" fill="hold">
                            <p:stCondLst>
                              <p:cond delay="5000"/>
                            </p:stCondLst>
                            <p:childTnLst>
                              <p:par>
                                <p:cTn id="117" presetClass="entr" nodeType="afterEffect" presetID="10" grpId="36" fill="hold">
                                  <p:stCondLst>
                                    <p:cond delay="0"/>
                                  </p:stCondLst>
                                  <p:iterate type="el" backwards="0">
                                    <p:tmAbs val="0"/>
                                  </p:iterate>
                                  <p:childTnLst>
                                    <p:set>
                                      <p:cBhvr>
                                        <p:cTn id="118" fill="hold"/>
                                        <p:tgtEl>
                                          <p:spTgt spid="655"/>
                                        </p:tgtEl>
                                        <p:attrNameLst>
                                          <p:attrName>style.visibility</p:attrName>
                                        </p:attrNameLst>
                                      </p:cBhvr>
                                      <p:to>
                                        <p:strVal val="visible"/>
                                      </p:to>
                                    </p:set>
                                    <p:animEffect filter="fade" transition="in">
                                      <p:cBhvr>
                                        <p:cTn id="119" dur="1000"/>
                                        <p:tgtEl>
                                          <p:spTgt spid="655"/>
                                        </p:tgtEl>
                                      </p:cBhvr>
                                    </p:animEffect>
                                  </p:childTnLst>
                                </p:cTn>
                              </p:par>
                            </p:childTnLst>
                          </p:cTn>
                        </p:par>
                        <p:par>
                          <p:cTn id="120" fill="hold">
                            <p:stCondLst>
                              <p:cond delay="6000"/>
                            </p:stCondLst>
                            <p:childTnLst>
                              <p:par>
                                <p:cTn id="121" presetClass="entr" nodeType="afterEffect" presetID="10" grpId="37" fill="hold">
                                  <p:stCondLst>
                                    <p:cond delay="0"/>
                                  </p:stCondLst>
                                  <p:iterate type="el" backwards="0">
                                    <p:tmAbs val="0"/>
                                  </p:iterate>
                                  <p:childTnLst>
                                    <p:set>
                                      <p:cBhvr>
                                        <p:cTn id="122" fill="hold"/>
                                        <p:tgtEl>
                                          <p:spTgt spid="656"/>
                                        </p:tgtEl>
                                        <p:attrNameLst>
                                          <p:attrName>style.visibility</p:attrName>
                                        </p:attrNameLst>
                                      </p:cBhvr>
                                      <p:to>
                                        <p:strVal val="visible"/>
                                      </p:to>
                                    </p:set>
                                    <p:animEffect filter="fade" transition="in">
                                      <p:cBhvr>
                                        <p:cTn id="123" dur="1000"/>
                                        <p:tgtEl>
                                          <p:spTgt spid="656"/>
                                        </p:tgtEl>
                                      </p:cBhvr>
                                    </p:animEffect>
                                  </p:childTnLst>
                                </p:cTn>
                              </p:par>
                            </p:childTnLst>
                          </p:cTn>
                        </p:par>
                        <p:par>
                          <p:cTn id="124" fill="hold">
                            <p:stCondLst>
                              <p:cond delay="7000"/>
                            </p:stCondLst>
                            <p:childTnLst>
                              <p:par>
                                <p:cTn id="125" presetClass="entr" nodeType="afterEffect" presetID="10" grpId="38" fill="hold">
                                  <p:stCondLst>
                                    <p:cond delay="0"/>
                                  </p:stCondLst>
                                  <p:iterate type="el" backwards="0">
                                    <p:tmAbs val="0"/>
                                  </p:iterate>
                                  <p:childTnLst>
                                    <p:set>
                                      <p:cBhvr>
                                        <p:cTn id="126" fill="hold"/>
                                        <p:tgtEl>
                                          <p:spTgt spid="657"/>
                                        </p:tgtEl>
                                        <p:attrNameLst>
                                          <p:attrName>style.visibility</p:attrName>
                                        </p:attrNameLst>
                                      </p:cBhvr>
                                      <p:to>
                                        <p:strVal val="visible"/>
                                      </p:to>
                                    </p:set>
                                    <p:animEffect filter="fade" transition="in">
                                      <p:cBhvr>
                                        <p:cTn id="127" dur="1000"/>
                                        <p:tgtEl>
                                          <p:spTgt spid="657"/>
                                        </p:tgtEl>
                                      </p:cBhvr>
                                    </p:animEffect>
                                  </p:childTnLst>
                                </p:cTn>
                              </p:par>
                            </p:childTnLst>
                          </p:cTn>
                        </p:par>
                        <p:par>
                          <p:cTn id="128" fill="hold">
                            <p:stCondLst>
                              <p:cond delay="8000"/>
                            </p:stCondLst>
                            <p:childTnLst>
                              <p:par>
                                <p:cTn id="129" presetClass="entr" nodeType="afterEffect" presetID="10" grpId="39" fill="hold">
                                  <p:stCondLst>
                                    <p:cond delay="0"/>
                                  </p:stCondLst>
                                  <p:iterate type="el" backwards="0">
                                    <p:tmAbs val="0"/>
                                  </p:iterate>
                                  <p:childTnLst>
                                    <p:set>
                                      <p:cBhvr>
                                        <p:cTn id="130" fill="hold"/>
                                        <p:tgtEl>
                                          <p:spTgt spid="658"/>
                                        </p:tgtEl>
                                        <p:attrNameLst>
                                          <p:attrName>style.visibility</p:attrName>
                                        </p:attrNameLst>
                                      </p:cBhvr>
                                      <p:to>
                                        <p:strVal val="visible"/>
                                      </p:to>
                                    </p:set>
                                    <p:animEffect filter="fade" transition="in">
                                      <p:cBhvr>
                                        <p:cTn id="131" dur="1000"/>
                                        <p:tgtEl>
                                          <p:spTgt spid="658"/>
                                        </p:tgtEl>
                                      </p:cBhvr>
                                    </p:animEffect>
                                  </p:childTnLst>
                                </p:cTn>
                              </p:par>
                            </p:childTnLst>
                          </p:cTn>
                        </p:par>
                        <p:par>
                          <p:cTn id="132" fill="hold">
                            <p:stCondLst>
                              <p:cond delay="9000"/>
                            </p:stCondLst>
                            <p:childTnLst>
                              <p:par>
                                <p:cTn id="133" presetClass="entr" nodeType="afterEffect" presetID="10" grpId="40" fill="hold">
                                  <p:stCondLst>
                                    <p:cond delay="0"/>
                                  </p:stCondLst>
                                  <p:iterate type="el" backwards="0">
                                    <p:tmAbs val="0"/>
                                  </p:iterate>
                                  <p:childTnLst>
                                    <p:set>
                                      <p:cBhvr>
                                        <p:cTn id="134" fill="hold"/>
                                        <p:tgtEl>
                                          <p:spTgt spid="659"/>
                                        </p:tgtEl>
                                        <p:attrNameLst>
                                          <p:attrName>style.visibility</p:attrName>
                                        </p:attrNameLst>
                                      </p:cBhvr>
                                      <p:to>
                                        <p:strVal val="visible"/>
                                      </p:to>
                                    </p:set>
                                    <p:animEffect filter="fade" transition="in">
                                      <p:cBhvr>
                                        <p:cTn id="135" dur="1000"/>
                                        <p:tgtEl>
                                          <p:spTgt spid="659"/>
                                        </p:tgtEl>
                                      </p:cBhvr>
                                    </p:animEffect>
                                  </p:childTnLst>
                                </p:cTn>
                              </p:par>
                            </p:childTnLst>
                          </p:cTn>
                        </p:par>
                        <p:par>
                          <p:cTn id="136" fill="hold">
                            <p:stCondLst>
                              <p:cond delay="10000"/>
                            </p:stCondLst>
                            <p:childTnLst>
                              <p:par>
                                <p:cTn id="137" presetClass="entr" nodeType="afterEffect" presetID="10" grpId="41" fill="hold">
                                  <p:stCondLst>
                                    <p:cond delay="0"/>
                                  </p:stCondLst>
                                  <p:iterate type="el" backwards="0">
                                    <p:tmAbs val="0"/>
                                  </p:iterate>
                                  <p:childTnLst>
                                    <p:set>
                                      <p:cBhvr>
                                        <p:cTn id="138" fill="hold"/>
                                        <p:tgtEl>
                                          <p:spTgt spid="660"/>
                                        </p:tgtEl>
                                        <p:attrNameLst>
                                          <p:attrName>style.visibility</p:attrName>
                                        </p:attrNameLst>
                                      </p:cBhvr>
                                      <p:to>
                                        <p:strVal val="visible"/>
                                      </p:to>
                                    </p:set>
                                    <p:animEffect filter="fade" transition="in">
                                      <p:cBhvr>
                                        <p:cTn id="139" dur="1000"/>
                                        <p:tgtEl>
                                          <p:spTgt spid="660"/>
                                        </p:tgtEl>
                                      </p:cBhvr>
                                    </p:animEffect>
                                  </p:childTnLst>
                                </p:cTn>
                              </p:par>
                            </p:childTnLst>
                          </p:cTn>
                        </p:par>
                        <p:par>
                          <p:cTn id="140" fill="hold">
                            <p:stCondLst>
                              <p:cond delay="11000"/>
                            </p:stCondLst>
                            <p:childTnLst>
                              <p:par>
                                <p:cTn id="141" presetClass="entr" nodeType="afterEffect" presetID="10" grpId="42" fill="hold">
                                  <p:stCondLst>
                                    <p:cond delay="0"/>
                                  </p:stCondLst>
                                  <p:iterate type="el" backwards="0">
                                    <p:tmAbs val="0"/>
                                  </p:iterate>
                                  <p:childTnLst>
                                    <p:set>
                                      <p:cBhvr>
                                        <p:cTn id="142" fill="hold"/>
                                        <p:tgtEl>
                                          <p:spTgt spid="661"/>
                                        </p:tgtEl>
                                        <p:attrNameLst>
                                          <p:attrName>style.visibility</p:attrName>
                                        </p:attrNameLst>
                                      </p:cBhvr>
                                      <p:to>
                                        <p:strVal val="visible"/>
                                      </p:to>
                                    </p:set>
                                    <p:animEffect filter="fade" transition="in">
                                      <p:cBhvr>
                                        <p:cTn id="143" dur="1000"/>
                                        <p:tgtEl>
                                          <p:spTgt spid="661"/>
                                        </p:tgtEl>
                                      </p:cBhvr>
                                    </p:animEffect>
                                  </p:childTnLst>
                                </p:cTn>
                              </p:par>
                            </p:childTnLst>
                          </p:cTn>
                        </p:par>
                        <p:par>
                          <p:cTn id="144" fill="hold">
                            <p:stCondLst>
                              <p:cond delay="12000"/>
                            </p:stCondLst>
                            <p:childTnLst>
                              <p:par>
                                <p:cTn id="145" presetClass="entr" nodeType="afterEffect" presetID="10" grpId="43" fill="hold">
                                  <p:stCondLst>
                                    <p:cond delay="0"/>
                                  </p:stCondLst>
                                  <p:iterate type="el" backwards="0">
                                    <p:tmAbs val="0"/>
                                  </p:iterate>
                                  <p:childTnLst>
                                    <p:set>
                                      <p:cBhvr>
                                        <p:cTn id="146" fill="hold"/>
                                        <p:tgtEl>
                                          <p:spTgt spid="662"/>
                                        </p:tgtEl>
                                        <p:attrNameLst>
                                          <p:attrName>style.visibility</p:attrName>
                                        </p:attrNameLst>
                                      </p:cBhvr>
                                      <p:to>
                                        <p:strVal val="visible"/>
                                      </p:to>
                                    </p:set>
                                    <p:animEffect filter="fade" transition="in">
                                      <p:cBhvr>
                                        <p:cTn id="147" dur="1000"/>
                                        <p:tgtEl>
                                          <p:spTgt spid="662"/>
                                        </p:tgtEl>
                                      </p:cBhvr>
                                    </p:animEffect>
                                  </p:childTnLst>
                                </p:cTn>
                              </p:par>
                            </p:childTnLst>
                          </p:cTn>
                        </p:par>
                        <p:par>
                          <p:cTn id="148" fill="hold">
                            <p:stCondLst>
                              <p:cond delay="13000"/>
                            </p:stCondLst>
                            <p:childTnLst>
                              <p:par>
                                <p:cTn id="149" presetClass="entr" nodeType="afterEffect" presetID="10" grpId="44" fill="hold">
                                  <p:stCondLst>
                                    <p:cond delay="0"/>
                                  </p:stCondLst>
                                  <p:iterate type="el" backwards="0">
                                    <p:tmAbs val="0"/>
                                  </p:iterate>
                                  <p:childTnLst>
                                    <p:set>
                                      <p:cBhvr>
                                        <p:cTn id="150" fill="hold"/>
                                        <p:tgtEl>
                                          <p:spTgt spid="663"/>
                                        </p:tgtEl>
                                        <p:attrNameLst>
                                          <p:attrName>style.visibility</p:attrName>
                                        </p:attrNameLst>
                                      </p:cBhvr>
                                      <p:to>
                                        <p:strVal val="visible"/>
                                      </p:to>
                                    </p:set>
                                    <p:animEffect filter="fade" transition="in">
                                      <p:cBhvr>
                                        <p:cTn id="151" dur="1000"/>
                                        <p:tgtEl>
                                          <p:spTgt spid="663"/>
                                        </p:tgtEl>
                                      </p:cBhvr>
                                    </p:animEffect>
                                  </p:childTnLst>
                                </p:cTn>
                              </p:par>
                            </p:childTnLst>
                          </p:cTn>
                        </p:par>
                        <p:par>
                          <p:cTn id="152" fill="hold">
                            <p:stCondLst>
                              <p:cond delay="14000"/>
                            </p:stCondLst>
                            <p:childTnLst>
                              <p:par>
                                <p:cTn id="153" presetClass="entr" nodeType="afterEffect" presetID="10" grpId="45" fill="hold">
                                  <p:stCondLst>
                                    <p:cond delay="0"/>
                                  </p:stCondLst>
                                  <p:iterate type="el" backwards="0">
                                    <p:tmAbs val="0"/>
                                  </p:iterate>
                                  <p:childTnLst>
                                    <p:set>
                                      <p:cBhvr>
                                        <p:cTn id="154" fill="hold"/>
                                        <p:tgtEl>
                                          <p:spTgt spid="635"/>
                                        </p:tgtEl>
                                        <p:attrNameLst>
                                          <p:attrName>style.visibility</p:attrName>
                                        </p:attrNameLst>
                                      </p:cBhvr>
                                      <p:to>
                                        <p:strVal val="visible"/>
                                      </p:to>
                                    </p:set>
                                    <p:animEffect filter="fade" transition="in">
                                      <p:cBhvr>
                                        <p:cTn id="155" dur="1000"/>
                                        <p:tgtEl>
                                          <p:spTgt spid="635"/>
                                        </p:tgtEl>
                                      </p:cBhvr>
                                    </p:animEffect>
                                  </p:childTnLst>
                                </p:cTn>
                              </p:par>
                            </p:childTnLst>
                          </p:cTn>
                        </p:par>
                        <p:par>
                          <p:cTn id="156" fill="hold">
                            <p:stCondLst>
                              <p:cond delay="15000"/>
                            </p:stCondLst>
                            <p:childTnLst>
                              <p:par>
                                <p:cTn id="157" presetClass="entr" nodeType="afterEffect" presetID="10" grpId="46" fill="hold">
                                  <p:stCondLst>
                                    <p:cond delay="0"/>
                                  </p:stCondLst>
                                  <p:iterate type="el" backwards="0">
                                    <p:tmAbs val="0"/>
                                  </p:iterate>
                                  <p:childTnLst>
                                    <p:set>
                                      <p:cBhvr>
                                        <p:cTn id="158" fill="hold"/>
                                        <p:tgtEl>
                                          <p:spTgt spid="636"/>
                                        </p:tgtEl>
                                        <p:attrNameLst>
                                          <p:attrName>style.visibility</p:attrName>
                                        </p:attrNameLst>
                                      </p:cBhvr>
                                      <p:to>
                                        <p:strVal val="visible"/>
                                      </p:to>
                                    </p:set>
                                    <p:animEffect filter="fade" transition="in">
                                      <p:cBhvr>
                                        <p:cTn id="159" dur="1000"/>
                                        <p:tgtEl>
                                          <p:spTgt spid="636"/>
                                        </p:tgtEl>
                                      </p:cBhvr>
                                    </p:animEffect>
                                  </p:childTnLst>
                                </p:cTn>
                              </p:par>
                            </p:childTnLst>
                          </p:cTn>
                        </p:par>
                        <p:par>
                          <p:cTn id="160" fill="hold">
                            <p:stCondLst>
                              <p:cond delay="16000"/>
                            </p:stCondLst>
                            <p:childTnLst>
                              <p:par>
                                <p:cTn id="161" presetClass="entr" nodeType="afterEffect" presetID="10" grpId="47" fill="hold">
                                  <p:stCondLst>
                                    <p:cond delay="0"/>
                                  </p:stCondLst>
                                  <p:iterate type="el" backwards="0">
                                    <p:tmAbs val="0"/>
                                  </p:iterate>
                                  <p:childTnLst>
                                    <p:set>
                                      <p:cBhvr>
                                        <p:cTn id="162" fill="hold"/>
                                        <p:tgtEl>
                                          <p:spTgt spid="637"/>
                                        </p:tgtEl>
                                        <p:attrNameLst>
                                          <p:attrName>style.visibility</p:attrName>
                                        </p:attrNameLst>
                                      </p:cBhvr>
                                      <p:to>
                                        <p:strVal val="visible"/>
                                      </p:to>
                                    </p:set>
                                    <p:animEffect filter="fade" transition="in">
                                      <p:cBhvr>
                                        <p:cTn id="163" dur="1000"/>
                                        <p:tgtEl>
                                          <p:spTgt spid="637"/>
                                        </p:tgtEl>
                                      </p:cBhvr>
                                    </p:animEffect>
                                  </p:childTnLst>
                                </p:cTn>
                              </p:par>
                            </p:childTnLst>
                          </p:cTn>
                        </p:par>
                        <p:par>
                          <p:cTn id="164" fill="hold">
                            <p:stCondLst>
                              <p:cond delay="17000"/>
                            </p:stCondLst>
                            <p:childTnLst>
                              <p:par>
                                <p:cTn id="165" presetClass="entr" nodeType="afterEffect" presetID="10" grpId="48" fill="hold">
                                  <p:stCondLst>
                                    <p:cond delay="0"/>
                                  </p:stCondLst>
                                  <p:iterate type="el" backwards="0">
                                    <p:tmAbs val="0"/>
                                  </p:iterate>
                                  <p:childTnLst>
                                    <p:set>
                                      <p:cBhvr>
                                        <p:cTn id="166" fill="hold"/>
                                        <p:tgtEl>
                                          <p:spTgt spid="638"/>
                                        </p:tgtEl>
                                        <p:attrNameLst>
                                          <p:attrName>style.visibility</p:attrName>
                                        </p:attrNameLst>
                                      </p:cBhvr>
                                      <p:to>
                                        <p:strVal val="visible"/>
                                      </p:to>
                                    </p:set>
                                    <p:animEffect filter="fade" transition="in">
                                      <p:cBhvr>
                                        <p:cTn id="167" dur="1000"/>
                                        <p:tgtEl>
                                          <p:spTgt spid="638"/>
                                        </p:tgtEl>
                                      </p:cBhvr>
                                    </p:animEffect>
                                  </p:childTnLst>
                                </p:cTn>
                              </p:par>
                            </p:childTnLst>
                          </p:cTn>
                        </p:par>
                        <p:par>
                          <p:cTn id="168" fill="hold">
                            <p:stCondLst>
                              <p:cond delay="18000"/>
                            </p:stCondLst>
                            <p:childTnLst>
                              <p:par>
                                <p:cTn id="169" presetClass="entr" nodeType="afterEffect" presetID="10" grpId="49" fill="hold">
                                  <p:stCondLst>
                                    <p:cond delay="0"/>
                                  </p:stCondLst>
                                  <p:iterate type="el" backwards="0">
                                    <p:tmAbs val="0"/>
                                  </p:iterate>
                                  <p:childTnLst>
                                    <p:set>
                                      <p:cBhvr>
                                        <p:cTn id="170" fill="hold"/>
                                        <p:tgtEl>
                                          <p:spTgt spid="639"/>
                                        </p:tgtEl>
                                        <p:attrNameLst>
                                          <p:attrName>style.visibility</p:attrName>
                                        </p:attrNameLst>
                                      </p:cBhvr>
                                      <p:to>
                                        <p:strVal val="visible"/>
                                      </p:to>
                                    </p:set>
                                    <p:animEffect filter="fade" transition="in">
                                      <p:cBhvr>
                                        <p:cTn id="171" dur="1000"/>
                                        <p:tgtEl>
                                          <p:spTgt spid="639"/>
                                        </p:tgtEl>
                                      </p:cBhvr>
                                    </p:animEffect>
                                  </p:childTnLst>
                                </p:cTn>
                              </p:par>
                            </p:childTnLst>
                          </p:cTn>
                        </p:par>
                        <p:par>
                          <p:cTn id="172" fill="hold">
                            <p:stCondLst>
                              <p:cond delay="19000"/>
                            </p:stCondLst>
                            <p:childTnLst>
                              <p:par>
                                <p:cTn id="173" presetClass="entr" nodeType="afterEffect" presetID="10" grpId="50" fill="hold">
                                  <p:stCondLst>
                                    <p:cond delay="0"/>
                                  </p:stCondLst>
                                  <p:iterate type="el" backwards="0">
                                    <p:tmAbs val="0"/>
                                  </p:iterate>
                                  <p:childTnLst>
                                    <p:set>
                                      <p:cBhvr>
                                        <p:cTn id="174" fill="hold"/>
                                        <p:tgtEl>
                                          <p:spTgt spid="640"/>
                                        </p:tgtEl>
                                        <p:attrNameLst>
                                          <p:attrName>style.visibility</p:attrName>
                                        </p:attrNameLst>
                                      </p:cBhvr>
                                      <p:to>
                                        <p:strVal val="visible"/>
                                      </p:to>
                                    </p:set>
                                    <p:animEffect filter="fade" transition="in">
                                      <p:cBhvr>
                                        <p:cTn id="175" dur="1000"/>
                                        <p:tgtEl>
                                          <p:spTgt spid="640"/>
                                        </p:tgtEl>
                                      </p:cBhvr>
                                    </p:animEffect>
                                  </p:childTnLst>
                                </p:cTn>
                              </p:par>
                            </p:childTnLst>
                          </p:cTn>
                        </p:par>
                        <p:par>
                          <p:cTn id="176" fill="hold">
                            <p:stCondLst>
                              <p:cond delay="20000"/>
                            </p:stCondLst>
                            <p:childTnLst>
                              <p:par>
                                <p:cTn id="177" presetClass="entr" nodeType="afterEffect" presetID="10" grpId="51" fill="hold">
                                  <p:stCondLst>
                                    <p:cond delay="0"/>
                                  </p:stCondLst>
                                  <p:iterate type="el" backwards="0">
                                    <p:tmAbs val="0"/>
                                  </p:iterate>
                                  <p:childTnLst>
                                    <p:set>
                                      <p:cBhvr>
                                        <p:cTn id="178" fill="hold"/>
                                        <p:tgtEl>
                                          <p:spTgt spid="641"/>
                                        </p:tgtEl>
                                        <p:attrNameLst>
                                          <p:attrName>style.visibility</p:attrName>
                                        </p:attrNameLst>
                                      </p:cBhvr>
                                      <p:to>
                                        <p:strVal val="visible"/>
                                      </p:to>
                                    </p:set>
                                    <p:animEffect filter="fade" transition="in">
                                      <p:cBhvr>
                                        <p:cTn id="179" dur="1000"/>
                                        <p:tgtEl>
                                          <p:spTgt spid="641"/>
                                        </p:tgtEl>
                                      </p:cBhvr>
                                    </p:animEffect>
                                  </p:childTnLst>
                                </p:cTn>
                              </p:par>
                            </p:childTnLst>
                          </p:cTn>
                        </p:par>
                        <p:par>
                          <p:cTn id="180" fill="hold">
                            <p:stCondLst>
                              <p:cond delay="21000"/>
                            </p:stCondLst>
                            <p:childTnLst>
                              <p:par>
                                <p:cTn id="181" presetClass="entr" nodeType="afterEffect" presetID="10" grpId="52" fill="hold">
                                  <p:stCondLst>
                                    <p:cond delay="0"/>
                                  </p:stCondLst>
                                  <p:iterate type="el" backwards="0">
                                    <p:tmAbs val="0"/>
                                  </p:iterate>
                                  <p:childTnLst>
                                    <p:set>
                                      <p:cBhvr>
                                        <p:cTn id="182" fill="hold"/>
                                        <p:tgtEl>
                                          <p:spTgt spid="642"/>
                                        </p:tgtEl>
                                        <p:attrNameLst>
                                          <p:attrName>style.visibility</p:attrName>
                                        </p:attrNameLst>
                                      </p:cBhvr>
                                      <p:to>
                                        <p:strVal val="visible"/>
                                      </p:to>
                                    </p:set>
                                    <p:animEffect filter="fade" transition="in">
                                      <p:cBhvr>
                                        <p:cTn id="183" dur="1000"/>
                                        <p:tgtEl>
                                          <p:spTgt spid="642"/>
                                        </p:tgtEl>
                                      </p:cBhvr>
                                    </p:animEffect>
                                  </p:childTnLst>
                                </p:cTn>
                              </p:par>
                            </p:childTnLst>
                          </p:cTn>
                        </p:par>
                        <p:par>
                          <p:cTn id="184" fill="hold">
                            <p:stCondLst>
                              <p:cond delay="22000"/>
                            </p:stCondLst>
                            <p:childTnLst>
                              <p:par>
                                <p:cTn id="185" presetClass="entr" nodeType="afterEffect" presetID="10" grpId="53" fill="hold">
                                  <p:stCondLst>
                                    <p:cond delay="0"/>
                                  </p:stCondLst>
                                  <p:iterate type="el" backwards="0">
                                    <p:tmAbs val="0"/>
                                  </p:iterate>
                                  <p:childTnLst>
                                    <p:set>
                                      <p:cBhvr>
                                        <p:cTn id="186" fill="hold"/>
                                        <p:tgtEl>
                                          <p:spTgt spid="643"/>
                                        </p:tgtEl>
                                        <p:attrNameLst>
                                          <p:attrName>style.visibility</p:attrName>
                                        </p:attrNameLst>
                                      </p:cBhvr>
                                      <p:to>
                                        <p:strVal val="visible"/>
                                      </p:to>
                                    </p:set>
                                    <p:animEffect filter="fade" transition="in">
                                      <p:cBhvr>
                                        <p:cTn id="187" dur="1000"/>
                                        <p:tgtEl>
                                          <p:spTgt spid="643"/>
                                        </p:tgtEl>
                                      </p:cBhvr>
                                    </p:animEffect>
                                  </p:childTnLst>
                                </p:cTn>
                              </p:par>
                            </p:childTnLst>
                          </p:cTn>
                        </p:par>
                        <p:par>
                          <p:cTn id="188" fill="hold">
                            <p:stCondLst>
                              <p:cond delay="23000"/>
                            </p:stCondLst>
                            <p:childTnLst>
                              <p:par>
                                <p:cTn id="189" presetClass="entr" nodeType="afterEffect" presetID="10" grpId="54" fill="hold">
                                  <p:stCondLst>
                                    <p:cond delay="0"/>
                                  </p:stCondLst>
                                  <p:iterate type="el" backwards="0">
                                    <p:tmAbs val="0"/>
                                  </p:iterate>
                                  <p:childTnLst>
                                    <p:set>
                                      <p:cBhvr>
                                        <p:cTn id="190" fill="hold"/>
                                        <p:tgtEl>
                                          <p:spTgt spid="644"/>
                                        </p:tgtEl>
                                        <p:attrNameLst>
                                          <p:attrName>style.visibility</p:attrName>
                                        </p:attrNameLst>
                                      </p:cBhvr>
                                      <p:to>
                                        <p:strVal val="visible"/>
                                      </p:to>
                                    </p:set>
                                    <p:animEffect filter="fade" transition="in">
                                      <p:cBhvr>
                                        <p:cTn id="191" dur="1000"/>
                                        <p:tgtEl>
                                          <p:spTgt spid="644"/>
                                        </p:tgtEl>
                                      </p:cBhvr>
                                    </p:animEffect>
                                  </p:childTnLst>
                                </p:cTn>
                              </p:par>
                            </p:childTnLst>
                          </p:cTn>
                        </p:par>
                        <p:par>
                          <p:cTn id="192" fill="hold">
                            <p:stCondLst>
                              <p:cond delay="24000"/>
                            </p:stCondLst>
                            <p:childTnLst>
                              <p:par>
                                <p:cTn id="193" presetClass="entr" nodeType="afterEffect" presetID="10" grpId="55" fill="hold">
                                  <p:stCondLst>
                                    <p:cond delay="0"/>
                                  </p:stCondLst>
                                  <p:iterate type="el" backwards="0">
                                    <p:tmAbs val="0"/>
                                  </p:iterate>
                                  <p:childTnLst>
                                    <p:set>
                                      <p:cBhvr>
                                        <p:cTn id="194" fill="hold"/>
                                        <p:tgtEl>
                                          <p:spTgt spid="645"/>
                                        </p:tgtEl>
                                        <p:attrNameLst>
                                          <p:attrName>style.visibility</p:attrName>
                                        </p:attrNameLst>
                                      </p:cBhvr>
                                      <p:to>
                                        <p:strVal val="visible"/>
                                      </p:to>
                                    </p:set>
                                    <p:animEffect filter="fade" transition="in">
                                      <p:cBhvr>
                                        <p:cTn id="195" dur="1000"/>
                                        <p:tgtEl>
                                          <p:spTgt spid="645"/>
                                        </p:tgtEl>
                                      </p:cBhvr>
                                    </p:animEffect>
                                  </p:childTnLst>
                                </p:cTn>
                              </p:par>
                            </p:childTnLst>
                          </p:cTn>
                        </p:par>
                        <p:par>
                          <p:cTn id="196" fill="hold">
                            <p:stCondLst>
                              <p:cond delay="25000"/>
                            </p:stCondLst>
                            <p:childTnLst>
                              <p:par>
                                <p:cTn id="197" presetClass="entr" nodeType="afterEffect" presetID="10" grpId="56" fill="hold">
                                  <p:stCondLst>
                                    <p:cond delay="0"/>
                                  </p:stCondLst>
                                  <p:iterate type="el" backwards="0">
                                    <p:tmAbs val="0"/>
                                  </p:iterate>
                                  <p:childTnLst>
                                    <p:set>
                                      <p:cBhvr>
                                        <p:cTn id="198" fill="hold"/>
                                        <p:tgtEl>
                                          <p:spTgt spid="646"/>
                                        </p:tgtEl>
                                        <p:attrNameLst>
                                          <p:attrName>style.visibility</p:attrName>
                                        </p:attrNameLst>
                                      </p:cBhvr>
                                      <p:to>
                                        <p:strVal val="visible"/>
                                      </p:to>
                                    </p:set>
                                    <p:animEffect filter="fade" transition="in">
                                      <p:cBhvr>
                                        <p:cTn id="199" dur="1000"/>
                                        <p:tgtEl>
                                          <p:spTgt spid="646"/>
                                        </p:tgtEl>
                                      </p:cBhvr>
                                    </p:animEffect>
                                  </p:childTnLst>
                                </p:cTn>
                              </p:par>
                            </p:childTnLst>
                          </p:cTn>
                        </p:par>
                        <p:par>
                          <p:cTn id="200" fill="hold">
                            <p:stCondLst>
                              <p:cond delay="26000"/>
                            </p:stCondLst>
                            <p:childTnLst>
                              <p:par>
                                <p:cTn id="201" presetClass="entr" nodeType="afterEffect" presetID="10" grpId="57" fill="hold">
                                  <p:stCondLst>
                                    <p:cond delay="0"/>
                                  </p:stCondLst>
                                  <p:iterate type="el" backwards="0">
                                    <p:tmAbs val="0"/>
                                  </p:iterate>
                                  <p:childTnLst>
                                    <p:set>
                                      <p:cBhvr>
                                        <p:cTn id="202" fill="hold"/>
                                        <p:tgtEl>
                                          <p:spTgt spid="647"/>
                                        </p:tgtEl>
                                        <p:attrNameLst>
                                          <p:attrName>style.visibility</p:attrName>
                                        </p:attrNameLst>
                                      </p:cBhvr>
                                      <p:to>
                                        <p:strVal val="visible"/>
                                      </p:to>
                                    </p:set>
                                    <p:animEffect filter="fade" transition="in">
                                      <p:cBhvr>
                                        <p:cTn id="203" dur="1000"/>
                                        <p:tgtEl>
                                          <p:spTgt spid="647"/>
                                        </p:tgtEl>
                                      </p:cBhvr>
                                    </p:animEffect>
                                  </p:childTnLst>
                                </p:cTn>
                              </p:par>
                            </p:childTnLst>
                          </p:cTn>
                        </p:par>
                        <p:par>
                          <p:cTn id="204" fill="hold">
                            <p:stCondLst>
                              <p:cond delay="27000"/>
                            </p:stCondLst>
                            <p:childTnLst>
                              <p:par>
                                <p:cTn id="205" presetClass="entr" nodeType="afterEffect" presetID="10" grpId="58" fill="hold">
                                  <p:stCondLst>
                                    <p:cond delay="0"/>
                                  </p:stCondLst>
                                  <p:iterate type="el" backwards="0">
                                    <p:tmAbs val="0"/>
                                  </p:iterate>
                                  <p:childTnLst>
                                    <p:set>
                                      <p:cBhvr>
                                        <p:cTn id="206" fill="hold"/>
                                        <p:tgtEl>
                                          <p:spTgt spid="648"/>
                                        </p:tgtEl>
                                        <p:attrNameLst>
                                          <p:attrName>style.visibility</p:attrName>
                                        </p:attrNameLst>
                                      </p:cBhvr>
                                      <p:to>
                                        <p:strVal val="visible"/>
                                      </p:to>
                                    </p:set>
                                    <p:animEffect filter="fade" transition="in">
                                      <p:cBhvr>
                                        <p:cTn id="207" dur="1000"/>
                                        <p:tgtEl>
                                          <p:spTgt spid="648"/>
                                        </p:tgtEl>
                                      </p:cBhvr>
                                    </p:animEffect>
                                  </p:childTnLst>
                                </p:cTn>
                              </p:par>
                            </p:childTnLst>
                          </p:cTn>
                        </p:par>
                        <p:par>
                          <p:cTn id="208" fill="hold">
                            <p:stCondLst>
                              <p:cond delay="28000"/>
                            </p:stCondLst>
                            <p:childTnLst>
                              <p:par>
                                <p:cTn id="209" presetClass="entr" nodeType="afterEffect" presetID="10" grpId="59" fill="hold">
                                  <p:stCondLst>
                                    <p:cond delay="0"/>
                                  </p:stCondLst>
                                  <p:iterate type="el" backwards="0">
                                    <p:tmAbs val="0"/>
                                  </p:iterate>
                                  <p:childTnLst>
                                    <p:set>
                                      <p:cBhvr>
                                        <p:cTn id="210" fill="hold"/>
                                        <p:tgtEl>
                                          <p:spTgt spid="649"/>
                                        </p:tgtEl>
                                        <p:attrNameLst>
                                          <p:attrName>style.visibility</p:attrName>
                                        </p:attrNameLst>
                                      </p:cBhvr>
                                      <p:to>
                                        <p:strVal val="visible"/>
                                      </p:to>
                                    </p:set>
                                    <p:animEffect filter="fade" transition="in">
                                      <p:cBhvr>
                                        <p:cTn id="211" dur="1000"/>
                                        <p:tgtEl>
                                          <p:spTgt spid="649"/>
                                        </p:tgtEl>
                                      </p:cBhvr>
                                    </p:animEffect>
                                  </p:childTnLst>
                                </p:cTn>
                              </p:par>
                            </p:childTnLst>
                          </p:cTn>
                        </p:par>
                        <p:par>
                          <p:cTn id="212" fill="hold">
                            <p:stCondLst>
                              <p:cond delay="29000"/>
                            </p:stCondLst>
                            <p:childTnLst>
                              <p:par>
                                <p:cTn id="213" presetClass="entr" nodeType="afterEffect" presetID="10" grpId="60" fill="hold">
                                  <p:stCondLst>
                                    <p:cond delay="0"/>
                                  </p:stCondLst>
                                  <p:iterate type="el" backwards="0">
                                    <p:tmAbs val="0"/>
                                  </p:iterate>
                                  <p:childTnLst>
                                    <p:set>
                                      <p:cBhvr>
                                        <p:cTn id="214" fill="hold"/>
                                        <p:tgtEl>
                                          <p:spTgt spid="664"/>
                                        </p:tgtEl>
                                        <p:attrNameLst>
                                          <p:attrName>style.visibility</p:attrName>
                                        </p:attrNameLst>
                                      </p:cBhvr>
                                      <p:to>
                                        <p:strVal val="visible"/>
                                      </p:to>
                                    </p:set>
                                    <p:animEffect filter="fade" transition="in">
                                      <p:cBhvr>
                                        <p:cTn id="215" dur="1000"/>
                                        <p:tgtEl>
                                          <p:spTgt spid="664"/>
                                        </p:tgtEl>
                                      </p:cBhvr>
                                    </p:animEffect>
                                  </p:childTnLst>
                                </p:cTn>
                              </p:par>
                            </p:childTnLst>
                          </p:cTn>
                        </p:par>
                        <p:par>
                          <p:cTn id="216" fill="hold">
                            <p:stCondLst>
                              <p:cond delay="30000"/>
                            </p:stCondLst>
                            <p:childTnLst>
                              <p:par>
                                <p:cTn id="217" presetClass="entr" nodeType="afterEffect" presetID="10" grpId="61" fill="hold">
                                  <p:stCondLst>
                                    <p:cond delay="0"/>
                                  </p:stCondLst>
                                  <p:iterate type="el" backwards="0">
                                    <p:tmAbs val="0"/>
                                  </p:iterate>
                                  <p:childTnLst>
                                    <p:set>
                                      <p:cBhvr>
                                        <p:cTn id="218" fill="hold"/>
                                        <p:tgtEl>
                                          <p:spTgt spid="562"/>
                                        </p:tgtEl>
                                        <p:attrNameLst>
                                          <p:attrName>style.visibility</p:attrName>
                                        </p:attrNameLst>
                                      </p:cBhvr>
                                      <p:to>
                                        <p:strVal val="visible"/>
                                      </p:to>
                                    </p:set>
                                    <p:animEffect filter="fade" transition="in">
                                      <p:cBhvr>
                                        <p:cTn id="219" dur="1100"/>
                                        <p:tgtEl>
                                          <p:spTgt spid="562"/>
                                        </p:tgtEl>
                                      </p:cBhvr>
                                    </p:animEffect>
                                  </p:childTnLst>
                                </p:cTn>
                              </p:par>
                            </p:childTnLst>
                          </p:cTn>
                        </p:par>
                        <p:par>
                          <p:cTn id="220" fill="hold">
                            <p:stCondLst>
                              <p:cond delay="31100"/>
                            </p:stCondLst>
                            <p:childTnLst>
                              <p:par>
                                <p:cTn id="221" presetClass="entr" nodeType="afterEffect" presetID="10" grpId="62" fill="hold">
                                  <p:stCondLst>
                                    <p:cond delay="0"/>
                                  </p:stCondLst>
                                  <p:iterate type="el" backwards="0">
                                    <p:tmAbs val="0"/>
                                  </p:iterate>
                                  <p:childTnLst>
                                    <p:set>
                                      <p:cBhvr>
                                        <p:cTn id="222" fill="hold"/>
                                        <p:tgtEl>
                                          <p:spTgt spid="594"/>
                                        </p:tgtEl>
                                        <p:attrNameLst>
                                          <p:attrName>style.visibility</p:attrName>
                                        </p:attrNameLst>
                                      </p:cBhvr>
                                      <p:to>
                                        <p:strVal val="visible"/>
                                      </p:to>
                                    </p:set>
                                    <p:animEffect filter="fade" transition="in">
                                      <p:cBhvr>
                                        <p:cTn id="223" dur="1000"/>
                                        <p:tgtEl>
                                          <p:spTgt spid="594"/>
                                        </p:tgtEl>
                                      </p:cBhvr>
                                    </p:animEffect>
                                  </p:childTnLst>
                                </p:cTn>
                              </p:par>
                            </p:childTnLst>
                          </p:cTn>
                        </p:par>
                        <p:par>
                          <p:cTn id="224" fill="hold">
                            <p:stCondLst>
                              <p:cond delay="32100"/>
                            </p:stCondLst>
                            <p:childTnLst>
                              <p:par>
                                <p:cTn id="225" presetClass="entr" nodeType="afterEffect" presetID="10" grpId="63" fill="hold">
                                  <p:stCondLst>
                                    <p:cond delay="0"/>
                                  </p:stCondLst>
                                  <p:iterate type="el" backwards="0">
                                    <p:tmAbs val="0"/>
                                  </p:iterate>
                                  <p:childTnLst>
                                    <p:set>
                                      <p:cBhvr>
                                        <p:cTn id="226" fill="hold"/>
                                        <p:tgtEl>
                                          <p:spTgt spid="597"/>
                                        </p:tgtEl>
                                        <p:attrNameLst>
                                          <p:attrName>style.visibility</p:attrName>
                                        </p:attrNameLst>
                                      </p:cBhvr>
                                      <p:to>
                                        <p:strVal val="visible"/>
                                      </p:to>
                                    </p:set>
                                    <p:animEffect filter="fade" transition="in">
                                      <p:cBhvr>
                                        <p:cTn id="227"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1" grpId="27"/>
      <p:bldP build="whole" bldLvl="1" animBg="1" rev="0" advAuto="0" spid="642" grpId="52"/>
      <p:bldP build="whole" bldLvl="1" animBg="1" rev="0" advAuto="0" spid="583" grpId="20"/>
      <p:bldP build="whole" bldLvl="1" animBg="1" rev="0" advAuto="0" spid="635" grpId="45"/>
      <p:bldP build="whole" bldLvl="1" animBg="1" rev="0" advAuto="0" spid="648" grpId="58"/>
      <p:bldP build="whole" bldLvl="1" animBg="1" rev="0" advAuto="0" spid="647" grpId="57"/>
      <p:bldP build="whole" bldLvl="1" animBg="1" rev="0" advAuto="0" spid="653" grpId="34"/>
      <p:bldP build="whole" bldLvl="1" animBg="1" rev="0" advAuto="0" spid="580" grpId="17"/>
      <p:bldP build="whole" bldLvl="1" animBg="1" rev="0" advAuto="0" spid="593" grpId="29"/>
      <p:bldP build="whole" bldLvl="1" animBg="1" rev="0" advAuto="0" spid="578" grpId="15"/>
      <p:bldP build="whole" bldLvl="1" animBg="1" rev="0" advAuto="0" spid="645" grpId="55"/>
      <p:bldP build="whole" bldLvl="1" animBg="1" rev="0" advAuto="0" spid="562" grpId="61"/>
      <p:bldP build="whole" bldLvl="1" animBg="1" rev="0" advAuto="0" spid="637" grpId="47"/>
      <p:bldP build="whole" bldLvl="1" animBg="1" rev="0" advAuto="0" spid="623" grpId="12"/>
      <p:bldP build="whole" bldLvl="1" animBg="1" rev="0" advAuto="0" spid="622" grpId="14"/>
      <p:bldP build="whole" bldLvl="1" animBg="1" rev="0" advAuto="0" spid="640" grpId="50"/>
      <p:bldP build="whole" bldLvl="1" animBg="1" rev="0" advAuto="0" spid="627" grpId="30"/>
      <p:bldP build="whole" bldLvl="1" animBg="1" rev="0" advAuto="0" spid="585" grpId="22"/>
      <p:bldP build="whole" bldLvl="1" animBg="1" rev="0" advAuto="0" spid="589" grpId="25"/>
      <p:bldP build="whole" bldLvl="1" animBg="1" rev="0" advAuto="0" spid="617" grpId="7"/>
      <p:bldP build="whole" bldLvl="1" animBg="1" rev="0" advAuto="0" spid="639" grpId="49"/>
      <p:bldP build="whole" bldLvl="1" animBg="1" rev="0" advAuto="0" spid="641" grpId="51"/>
      <p:bldP build="whole" bldLvl="1" animBg="1" rev="0" advAuto="0" spid="655" grpId="36"/>
      <p:bldP build="whole" bldLvl="1" animBg="1" rev="0" advAuto="0" spid="650" grpId="31"/>
      <p:bldP build="whole" bldLvl="1" animBg="1" rev="0" advAuto="0" spid="614" grpId="4"/>
      <p:bldP build="whole" bldLvl="1" animBg="1" rev="0" advAuto="0" spid="638" grpId="48"/>
      <p:bldP build="whole" bldLvl="1" animBg="1" rev="0" advAuto="0" spid="613" grpId="3"/>
      <p:bldP build="whole" bldLvl="1" animBg="1" rev="0" advAuto="0" spid="590" grpId="26"/>
      <p:bldP build="whole" bldLvl="1" animBg="1" rev="0" advAuto="0" spid="662" grpId="43"/>
      <p:bldP build="whole" bldLvl="1" animBg="1" rev="0" advAuto="0" spid="636" grpId="46"/>
      <p:bldP build="whole" bldLvl="1" animBg="1" rev="0" advAuto="0" spid="620" grpId="10"/>
      <p:bldP build="whole" bldLvl="1" animBg="1" rev="0" advAuto="0" spid="657" grpId="38"/>
      <p:bldP build="whole" bldLvl="1" animBg="1" rev="0" advAuto="0" spid="619" grpId="9"/>
      <p:bldP build="whole" bldLvl="1" animBg="1" rev="0" advAuto="0" spid="652" grpId="33"/>
      <p:bldP build="whole" bldLvl="1" animBg="1" rev="0" advAuto="0" spid="659" grpId="40"/>
      <p:bldP build="whole" bldLvl="1" animBg="1" rev="0" advAuto="0" spid="651" grpId="32"/>
      <p:bldP build="whole" bldLvl="1" animBg="1" rev="0" advAuto="0" spid="624" grpId="13"/>
      <p:bldP build="whole" bldLvl="1" animBg="1" rev="0" advAuto="0" spid="560" grpId="24"/>
      <p:bldP build="whole" bldLvl="1" animBg="1" rev="0" advAuto="0" spid="646" grpId="56"/>
      <p:bldP build="whole" bldLvl="1" animBg="1" rev="0" advAuto="0" spid="656" grpId="37"/>
      <p:bldP build="whole" bldLvl="1" animBg="1" rev="0" advAuto="0" spid="584" grpId="21"/>
      <p:bldP build="whole" bldLvl="1" animBg="1" rev="0" advAuto="0" spid="663" grpId="44"/>
      <p:bldP build="whole" bldLvl="1" animBg="1" rev="0" advAuto="0" spid="664" grpId="60"/>
      <p:bldP build="whole" bldLvl="1" animBg="1" rev="0" advAuto="0" spid="611" grpId="1"/>
      <p:bldP build="whole" bldLvl="1" animBg="1" rev="0" advAuto="0" spid="621" grpId="11"/>
      <p:bldP build="whole" bldLvl="1" animBg="1" rev="0" advAuto="0" spid="616" grpId="6"/>
      <p:bldP build="whole" bldLvl="1" animBg="1" rev="0" advAuto="0" spid="649" grpId="59"/>
      <p:bldP build="whole" bldLvl="1" animBg="1" rev="0" advAuto="0" spid="661" grpId="42"/>
      <p:bldP build="whole" bldLvl="1" animBg="1" rev="0" advAuto="0" spid="592" grpId="28"/>
      <p:bldP build="whole" bldLvl="1" animBg="1" rev="0" advAuto="0" spid="579" grpId="16"/>
      <p:bldP build="whole" bldLvl="1" animBg="1" rev="0" advAuto="0" spid="588" grpId="23"/>
      <p:bldP build="whole" bldLvl="1" animBg="1" rev="0" advAuto="0" spid="643" grpId="53"/>
      <p:bldP build="whole" bldLvl="1" animBg="1" rev="0" advAuto="0" spid="581" grpId="18"/>
      <p:bldP build="whole" bldLvl="1" animBg="1" rev="0" advAuto="0" spid="660" grpId="41"/>
      <p:bldP build="whole" bldLvl="1" animBg="1" rev="0" advAuto="0" spid="615" grpId="5"/>
      <p:bldP build="whole" bldLvl="1" animBg="1" rev="0" advAuto="0" spid="594" grpId="62"/>
      <p:bldP build="whole" bldLvl="1" animBg="1" rev="0" advAuto="0" spid="654" grpId="35"/>
      <p:bldP build="whole" bldLvl="1" animBg="1" rev="0" advAuto="0" spid="597" grpId="63"/>
      <p:bldP build="whole" bldLvl="1" animBg="1" rev="0" advAuto="0" spid="582" grpId="19"/>
      <p:bldP build="whole" bldLvl="1" animBg="1" rev="0" advAuto="0" spid="612" grpId="2"/>
      <p:bldP build="whole" bldLvl="1" animBg="1" rev="0" advAuto="0" spid="618" grpId="8"/>
      <p:bldP build="whole" bldLvl="1" animBg="1" rev="0" advAuto="0" spid="658" grpId="39"/>
      <p:bldP build="whole" bldLvl="1" animBg="1" rev="0" advAuto="0" spid="644" grpId="54"/>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6" name="Image" descr="Image"/>
          <p:cNvPicPr>
            <a:picLocks noChangeAspect="1"/>
          </p:cNvPicPr>
          <p:nvPr/>
        </p:nvPicPr>
        <p:blipFill>
          <a:blip r:embed="rId2">
            <a:extLst/>
          </a:blip>
          <a:stretch>
            <a:fillRect/>
          </a:stretch>
        </p:blipFill>
        <p:spPr>
          <a:xfrm>
            <a:off x="4354659" y="2640141"/>
            <a:ext cx="16659260" cy="9671745"/>
          </a:xfrm>
          <a:prstGeom prst="rect">
            <a:avLst/>
          </a:prstGeom>
          <a:ln w="12700">
            <a:miter lim="400000"/>
          </a:ln>
        </p:spPr>
      </p:pic>
      <p:sp>
        <p:nvSpPr>
          <p:cNvPr id="667" name="Text"/>
          <p:cNvSpPr txBox="1"/>
          <p:nvPr/>
        </p:nvSpPr>
        <p:spPr>
          <a:xfrm>
            <a:off x="11959132" y="12756588"/>
            <a:ext cx="453239" cy="461367"/>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lgn="ctr" defTabSz="584200">
              <a:defRPr sz="2400">
                <a:solidFill>
                  <a:srgbClr val="FFFFFF"/>
                </a:solidFill>
                <a:latin typeface="Helvetica Neue"/>
                <a:ea typeface="Helvetica Neue"/>
                <a:cs typeface="Helvetica Neue"/>
                <a:sym typeface="Helvetica Neue"/>
              </a:defRPr>
            </a:lvl1pPr>
          </a:lstStyle>
          <a:p>
            <a:pPr/>
            <a:fld id="{86CB4B4D-7CA3-9044-876B-883B54F8677D}" type="slidenum"/>
          </a:p>
        </p:txBody>
      </p:sp>
      <p:sp>
        <p:nvSpPr>
          <p:cNvPr id="668" name="Slide Number"/>
          <p:cNvSpPr txBox="1"/>
          <p:nvPr>
            <p:ph type="sldNum" sz="quarter" idx="2"/>
          </p:nvPr>
        </p:nvSpPr>
        <p:spPr>
          <a:xfrm>
            <a:off x="23830245" y="13294359"/>
            <a:ext cx="449854" cy="462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69" name="bio-formats.png" descr="bio-formats.png"/>
          <p:cNvPicPr>
            <a:picLocks noChangeAspect="1"/>
          </p:cNvPicPr>
          <p:nvPr/>
        </p:nvPicPr>
        <p:blipFill>
          <a:blip r:embed="rId3">
            <a:extLst/>
          </a:blip>
          <a:stretch>
            <a:fillRect/>
          </a:stretch>
        </p:blipFill>
        <p:spPr>
          <a:xfrm>
            <a:off x="2944220" y="406442"/>
            <a:ext cx="8770488" cy="958749"/>
          </a:xfrm>
          <a:prstGeom prst="rect">
            <a:avLst/>
          </a:prstGeom>
          <a:ln w="12700">
            <a:miter lim="400000"/>
          </a:ln>
        </p:spPr>
      </p:pic>
      <p:grpSp>
        <p:nvGrpSpPr>
          <p:cNvPr id="672" name="Group"/>
          <p:cNvGrpSpPr/>
          <p:nvPr/>
        </p:nvGrpSpPr>
        <p:grpSpPr>
          <a:xfrm>
            <a:off x="-58907" y="-49425"/>
            <a:ext cx="2812799" cy="1870483"/>
            <a:chOff x="0" y="0"/>
            <a:chExt cx="2812797" cy="1870481"/>
          </a:xfrm>
        </p:grpSpPr>
        <p:sp>
          <p:nvSpPr>
            <p:cNvPr id="67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671"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4" name="Rectangle 6"/>
          <p:cNvSpPr txBox="1"/>
          <p:nvPr/>
        </p:nvSpPr>
        <p:spPr>
          <a:xfrm>
            <a:off x="5119978" y="11826823"/>
            <a:ext cx="13313707" cy="431715"/>
          </a:xfrm>
          <a:prstGeom prst="rect">
            <a:avLst/>
          </a:prstGeom>
          <a:ln w="25400">
            <a:miter lim="400000"/>
          </a:ln>
          <a:extLst>
            <a:ext uri="{C572A759-6A51-4108-AA02-DFA0A04FC94B}">
              <ma14:wrappingTextBoxFlag xmlns:ma14="http://schemas.microsoft.com/office/mac/drawingml/2011/main" val="1"/>
            </a:ext>
          </a:extLst>
        </p:spPr>
        <p:txBody>
          <a:bodyPr lIns="45719" rIns="45719"/>
          <a:lstStyle/>
          <a:p>
            <a:pPr algn="ctr" defTabSz="457200">
              <a:spcBef>
                <a:spcPts val="900"/>
              </a:spcBef>
              <a:defRPr sz="2100">
                <a:solidFill>
                  <a:srgbClr val="595959"/>
                </a:solidFill>
                <a:latin typeface="Open Sans"/>
                <a:ea typeface="Open Sans"/>
                <a:cs typeface="Open Sans"/>
                <a:sym typeface="Open Sans"/>
              </a:defRPr>
            </a:pPr>
            <a:r>
              <a:rPr>
                <a:latin typeface="Wingdings"/>
                <a:ea typeface="Wingdings"/>
                <a:cs typeface="Wingdings"/>
                <a:sym typeface="Wingdings"/>
              </a:rPr>
              <a:t> </a:t>
            </a:r>
            <a:r>
              <a:t>Apps using Bio-Formats were started &gt;100,000 times per day in 2015 - 2022.   </a:t>
            </a:r>
            <a:r>
              <a:rPr>
                <a:latin typeface="Wingdings"/>
                <a:ea typeface="Wingdings"/>
                <a:cs typeface="Wingdings"/>
                <a:sym typeface="Wingdings"/>
              </a:rPr>
              <a:t></a:t>
            </a:r>
          </a:p>
        </p:txBody>
      </p:sp>
      <p:pic>
        <p:nvPicPr>
          <p:cNvPr id="675" name="Picture 3" descr="Picture 3"/>
          <p:cNvPicPr>
            <a:picLocks noChangeAspect="1"/>
          </p:cNvPicPr>
          <p:nvPr/>
        </p:nvPicPr>
        <p:blipFill>
          <a:blip r:embed="rId2">
            <a:extLst/>
          </a:blip>
          <a:stretch>
            <a:fillRect/>
          </a:stretch>
        </p:blipFill>
        <p:spPr>
          <a:xfrm>
            <a:off x="4650543" y="2839716"/>
            <a:ext cx="14252577" cy="9020759"/>
          </a:xfrm>
          <a:prstGeom prst="rect">
            <a:avLst/>
          </a:prstGeom>
          <a:ln w="12700">
            <a:miter lim="400000"/>
          </a:ln>
        </p:spPr>
      </p:pic>
      <p:sp>
        <p:nvSpPr>
          <p:cNvPr id="676" name="Slide Number"/>
          <p:cNvSpPr txBox="1"/>
          <p:nvPr>
            <p:ph type="sldNum" sz="quarter" idx="2"/>
          </p:nvPr>
        </p:nvSpPr>
        <p:spPr>
          <a:xfrm>
            <a:off x="23830245" y="13294359"/>
            <a:ext cx="449854" cy="462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77" name="bio-formats.png" descr="bio-formats.png"/>
          <p:cNvPicPr>
            <a:picLocks noChangeAspect="1"/>
          </p:cNvPicPr>
          <p:nvPr/>
        </p:nvPicPr>
        <p:blipFill>
          <a:blip r:embed="rId3">
            <a:extLst/>
          </a:blip>
          <a:stretch>
            <a:fillRect/>
          </a:stretch>
        </p:blipFill>
        <p:spPr>
          <a:xfrm>
            <a:off x="2944220" y="406442"/>
            <a:ext cx="8770488" cy="958749"/>
          </a:xfrm>
          <a:prstGeom prst="rect">
            <a:avLst/>
          </a:prstGeom>
          <a:ln w="12700">
            <a:miter lim="400000"/>
          </a:ln>
        </p:spPr>
      </p:pic>
      <p:grpSp>
        <p:nvGrpSpPr>
          <p:cNvPr id="680" name="Group"/>
          <p:cNvGrpSpPr/>
          <p:nvPr/>
        </p:nvGrpSpPr>
        <p:grpSpPr>
          <a:xfrm>
            <a:off x="-58907" y="-49425"/>
            <a:ext cx="2812799" cy="1870483"/>
            <a:chOff x="0" y="0"/>
            <a:chExt cx="2812797" cy="1870481"/>
          </a:xfrm>
        </p:grpSpPr>
        <p:sp>
          <p:nvSpPr>
            <p:cNvPr id="67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679"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3" name="Text"/>
          <p:cNvSpPr txBox="1"/>
          <p:nvPr/>
        </p:nvSpPr>
        <p:spPr>
          <a:xfrm>
            <a:off x="1847688" y="3509745"/>
            <a:ext cx="233681" cy="360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defTabSz="457200">
              <a:defRPr sz="1200">
                <a:latin typeface="Times Roman"/>
                <a:ea typeface="Times Roman"/>
                <a:cs typeface="Times Roman"/>
                <a:sym typeface="Times Roman"/>
              </a:defRPr>
            </a:lvl1pPr>
          </a:lstStyle>
          <a:p>
            <a:pPr/>
            <a:r>
              <a:t> </a:t>
            </a:r>
          </a:p>
        </p:txBody>
      </p:sp>
      <p:sp>
        <p:nvSpPr>
          <p:cNvPr id="684" name="Text"/>
          <p:cNvSpPr txBox="1"/>
          <p:nvPr/>
        </p:nvSpPr>
        <p:spPr>
          <a:xfrm>
            <a:off x="9992385" y="3287495"/>
            <a:ext cx="233681" cy="360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defTabSz="457200">
              <a:defRPr sz="1200">
                <a:latin typeface="Times Roman"/>
                <a:ea typeface="Times Roman"/>
                <a:cs typeface="Times Roman"/>
                <a:sym typeface="Times Roman"/>
              </a:defRPr>
            </a:lvl1pPr>
          </a:lstStyle>
          <a:p>
            <a:pPr/>
            <a:r>
              <a:t> </a:t>
            </a:r>
          </a:p>
        </p:txBody>
      </p:sp>
      <p:grpSp>
        <p:nvGrpSpPr>
          <p:cNvPr id="687" name="Group"/>
          <p:cNvGrpSpPr/>
          <p:nvPr/>
        </p:nvGrpSpPr>
        <p:grpSpPr>
          <a:xfrm>
            <a:off x="16306339" y="3070737"/>
            <a:ext cx="7030066" cy="8877824"/>
            <a:chOff x="0" y="0"/>
            <a:chExt cx="7030065" cy="8877822"/>
          </a:xfrm>
        </p:grpSpPr>
        <p:pic>
          <p:nvPicPr>
            <p:cNvPr id="685" name="Image" descr="Image"/>
            <p:cNvPicPr>
              <a:picLocks noChangeAspect="1"/>
            </p:cNvPicPr>
            <p:nvPr/>
          </p:nvPicPr>
          <p:blipFill>
            <a:blip r:embed="rId2">
              <a:extLst/>
            </a:blip>
            <a:stretch>
              <a:fillRect/>
            </a:stretch>
          </p:blipFill>
          <p:spPr>
            <a:xfrm>
              <a:off x="246516" y="0"/>
              <a:ext cx="6537032" cy="8388478"/>
            </a:xfrm>
            <a:prstGeom prst="rect">
              <a:avLst/>
            </a:prstGeom>
            <a:ln w="12700" cap="flat">
              <a:noFill/>
              <a:miter lim="400000"/>
            </a:ln>
            <a:effectLst/>
          </p:spPr>
        </p:pic>
        <p:sp>
          <p:nvSpPr>
            <p:cNvPr id="686" name="openmicroscopy.org/2016/01/06/format-support.html"/>
            <p:cNvSpPr txBox="1"/>
            <p:nvPr/>
          </p:nvSpPr>
          <p:spPr>
            <a:xfrm>
              <a:off x="0" y="8326642"/>
              <a:ext cx="7030066" cy="5511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defRPr sz="2400"/>
              </a:pPr>
              <a:r>
                <a:rPr u="sng">
                  <a:solidFill>
                    <a:schemeClr val="accent1"/>
                  </a:solidFill>
                  <a:uFill>
                    <a:solidFill>
                      <a:schemeClr val="accent1"/>
                    </a:solidFill>
                  </a:uFill>
                  <a:hlinkClick r:id="rId3" invalidUrl="" action="" tgtFrame="" tooltip="" history="1" highlightClick="0" endSnd="0"/>
                </a:rPr>
                <a:t>openmicroscopy.org/2016/01/06/format-support.html</a:t>
              </a:r>
              <a:r>
                <a:t> </a:t>
              </a:r>
            </a:p>
          </p:txBody>
        </p:sp>
      </p:grpSp>
      <p:grpSp>
        <p:nvGrpSpPr>
          <p:cNvPr id="690" name="Group"/>
          <p:cNvGrpSpPr/>
          <p:nvPr/>
        </p:nvGrpSpPr>
        <p:grpSpPr>
          <a:xfrm>
            <a:off x="1047595" y="3070737"/>
            <a:ext cx="6537032" cy="8877824"/>
            <a:chOff x="0" y="0"/>
            <a:chExt cx="6537030" cy="8877822"/>
          </a:xfrm>
        </p:grpSpPr>
        <p:pic>
          <p:nvPicPr>
            <p:cNvPr id="688" name="Image" descr="Image"/>
            <p:cNvPicPr>
              <a:picLocks noChangeAspect="1"/>
            </p:cNvPicPr>
            <p:nvPr/>
          </p:nvPicPr>
          <p:blipFill>
            <a:blip r:embed="rId4">
              <a:extLst/>
            </a:blip>
            <a:stretch>
              <a:fillRect/>
            </a:stretch>
          </p:blipFill>
          <p:spPr>
            <a:xfrm>
              <a:off x="0" y="0"/>
              <a:ext cx="6537031" cy="8388478"/>
            </a:xfrm>
            <a:prstGeom prst="rect">
              <a:avLst/>
            </a:prstGeom>
            <a:ln w="12700" cap="flat">
              <a:noFill/>
              <a:miter lim="400000"/>
            </a:ln>
            <a:effectLst/>
          </p:spPr>
        </p:pic>
        <p:sp>
          <p:nvSpPr>
            <p:cNvPr id="689" name="openmicroscopy.org/2019/06/25/formats.html"/>
            <p:cNvSpPr txBox="1"/>
            <p:nvPr/>
          </p:nvSpPr>
          <p:spPr>
            <a:xfrm>
              <a:off x="220207" y="8326642"/>
              <a:ext cx="6096616" cy="5511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defRPr sz="2400"/>
              </a:pPr>
              <a:r>
                <a:rPr u="sng">
                  <a:solidFill>
                    <a:schemeClr val="accent1"/>
                  </a:solidFill>
                  <a:uFill>
                    <a:solidFill>
                      <a:schemeClr val="accent1"/>
                    </a:solidFill>
                  </a:uFill>
                  <a:hlinkClick r:id="rId5" invalidUrl="" action="" tgtFrame="" tooltip="" history="1" highlightClick="0" endSnd="0"/>
                </a:rPr>
                <a:t>openmicroscopy.org/2019/06/25/formats.html</a:t>
              </a:r>
              <a:r>
                <a:t> </a:t>
              </a:r>
            </a:p>
          </p:txBody>
        </p:sp>
      </p:grpSp>
      <p:grpSp>
        <p:nvGrpSpPr>
          <p:cNvPr id="693" name="Group"/>
          <p:cNvGrpSpPr/>
          <p:nvPr/>
        </p:nvGrpSpPr>
        <p:grpSpPr>
          <a:xfrm>
            <a:off x="8556089" y="3070737"/>
            <a:ext cx="7025304" cy="8877824"/>
            <a:chOff x="0" y="0"/>
            <a:chExt cx="7025302" cy="8877822"/>
          </a:xfrm>
        </p:grpSpPr>
        <p:pic>
          <p:nvPicPr>
            <p:cNvPr id="691" name="Image" descr="Image"/>
            <p:cNvPicPr>
              <a:picLocks noChangeAspect="1"/>
            </p:cNvPicPr>
            <p:nvPr/>
          </p:nvPicPr>
          <p:blipFill>
            <a:blip r:embed="rId6">
              <a:extLst/>
            </a:blip>
            <a:stretch>
              <a:fillRect/>
            </a:stretch>
          </p:blipFill>
          <p:spPr>
            <a:xfrm>
              <a:off x="244136" y="0"/>
              <a:ext cx="6537031" cy="8388478"/>
            </a:xfrm>
            <a:prstGeom prst="rect">
              <a:avLst/>
            </a:prstGeom>
            <a:ln w="12700" cap="flat">
              <a:noFill/>
              <a:miter lim="400000"/>
            </a:ln>
            <a:effectLst/>
          </p:spPr>
        </p:pic>
        <p:sp>
          <p:nvSpPr>
            <p:cNvPr id="692" name="openmicroscopy.org/2016/08/31/bf-partnerships.html"/>
            <p:cNvSpPr txBox="1"/>
            <p:nvPr/>
          </p:nvSpPr>
          <p:spPr>
            <a:xfrm>
              <a:off x="0" y="8326642"/>
              <a:ext cx="7025303" cy="5511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defRPr sz="2400"/>
              </a:pPr>
              <a:r>
                <a:rPr u="sng">
                  <a:solidFill>
                    <a:schemeClr val="accent1"/>
                  </a:solidFill>
                  <a:uFill>
                    <a:solidFill>
                      <a:schemeClr val="accent1"/>
                    </a:solidFill>
                  </a:uFill>
                  <a:hlinkClick r:id="rId7" invalidUrl="" action="" tgtFrame="" tooltip="" history="1" highlightClick="0" endSnd="0"/>
                </a:rPr>
                <a:t>openmicroscopy.org/2016/08/31/bf-partnerships.html</a:t>
              </a:r>
              <a:r>
                <a:t> </a:t>
              </a:r>
            </a:p>
          </p:txBody>
        </p:sp>
      </p:grpSp>
      <p:pic>
        <p:nvPicPr>
          <p:cNvPr id="694" name="bio-formats.png" descr="bio-formats.png"/>
          <p:cNvPicPr>
            <a:picLocks noChangeAspect="1"/>
          </p:cNvPicPr>
          <p:nvPr/>
        </p:nvPicPr>
        <p:blipFill>
          <a:blip r:embed="rId8">
            <a:extLst/>
          </a:blip>
          <a:stretch>
            <a:fillRect/>
          </a:stretch>
        </p:blipFill>
        <p:spPr>
          <a:xfrm>
            <a:off x="2944220" y="406442"/>
            <a:ext cx="8770488" cy="958749"/>
          </a:xfrm>
          <a:prstGeom prst="rect">
            <a:avLst/>
          </a:prstGeom>
          <a:ln w="12700">
            <a:miter lim="400000"/>
          </a:ln>
        </p:spPr>
      </p:pic>
      <p:grpSp>
        <p:nvGrpSpPr>
          <p:cNvPr id="697" name="Group"/>
          <p:cNvGrpSpPr/>
          <p:nvPr/>
        </p:nvGrpSpPr>
        <p:grpSpPr>
          <a:xfrm>
            <a:off x="-58907" y="-49425"/>
            <a:ext cx="2812799" cy="1870483"/>
            <a:chOff x="0" y="0"/>
            <a:chExt cx="2812797" cy="1870481"/>
          </a:xfrm>
        </p:grpSpPr>
        <p:sp>
          <p:nvSpPr>
            <p:cNvPr id="695"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696"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9" name="Google Shape;124;p19"/>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00" name="Google Shape;125;p19" descr="Google Shape;125;p19"/>
          <p:cNvPicPr>
            <a:picLocks noChangeAspect="1"/>
          </p:cNvPicPr>
          <p:nvPr/>
        </p:nvPicPr>
        <p:blipFill>
          <a:blip r:embed="rId2">
            <a:extLst/>
          </a:blip>
          <a:stretch>
            <a:fillRect/>
          </a:stretch>
        </p:blipFill>
        <p:spPr>
          <a:xfrm>
            <a:off x="3840158" y="3196114"/>
            <a:ext cx="16703684" cy="8334406"/>
          </a:xfrm>
          <a:prstGeom prst="rect">
            <a:avLst/>
          </a:prstGeom>
          <a:ln w="12700">
            <a:miter lim="400000"/>
          </a:ln>
        </p:spPr>
      </p:pic>
      <p:sp>
        <p:nvSpPr>
          <p:cNvPr id="701" name="Google Shape;126;p19"/>
          <p:cNvSpPr txBox="1"/>
          <p:nvPr/>
        </p:nvSpPr>
        <p:spPr>
          <a:xfrm>
            <a:off x="5144402" y="6097016"/>
            <a:ext cx="5260001" cy="1006043"/>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nchor="ctr">
            <a:spAutoFit/>
          </a:bodyPr>
          <a:lstStyle>
            <a:lvl1pPr defTabSz="2438400">
              <a:defRPr>
                <a:latin typeface="Arial"/>
                <a:ea typeface="Arial"/>
                <a:cs typeface="Arial"/>
                <a:sym typeface="Arial"/>
              </a:defRPr>
            </a:lvl1pPr>
          </a:lstStyle>
          <a:p>
            <a:pPr/>
            <a:r>
              <a:t> </a:t>
            </a:r>
          </a:p>
        </p:txBody>
      </p:sp>
      <p:pic>
        <p:nvPicPr>
          <p:cNvPr id="702" name="Google Shape;155;p20" descr="Google Shape;155;p20"/>
          <p:cNvPicPr>
            <a:picLocks noChangeAspect="1"/>
          </p:cNvPicPr>
          <p:nvPr/>
        </p:nvPicPr>
        <p:blipFill>
          <a:blip r:embed="rId3">
            <a:extLst/>
          </a:blip>
          <a:stretch>
            <a:fillRect/>
          </a:stretch>
        </p:blipFill>
        <p:spPr>
          <a:xfrm>
            <a:off x="3200399" y="379999"/>
            <a:ext cx="5798454" cy="1011569"/>
          </a:xfrm>
          <a:prstGeom prst="rect">
            <a:avLst/>
          </a:prstGeom>
          <a:ln w="12700">
            <a:miter lim="400000"/>
          </a:ln>
        </p:spPr>
      </p:pic>
      <p:grpSp>
        <p:nvGrpSpPr>
          <p:cNvPr id="705" name="Group"/>
          <p:cNvGrpSpPr/>
          <p:nvPr/>
        </p:nvGrpSpPr>
        <p:grpSpPr>
          <a:xfrm>
            <a:off x="-58907" y="-49425"/>
            <a:ext cx="2812799" cy="1870483"/>
            <a:chOff x="0" y="0"/>
            <a:chExt cx="2812797" cy="1870481"/>
          </a:xfrm>
        </p:grpSpPr>
        <p:sp>
          <p:nvSpPr>
            <p:cNvPr id="70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704"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720" name="Group"/>
          <p:cNvGrpSpPr/>
          <p:nvPr/>
        </p:nvGrpSpPr>
        <p:grpSpPr>
          <a:xfrm>
            <a:off x="13852379" y="2330046"/>
            <a:ext cx="6656482" cy="9925216"/>
            <a:chOff x="0" y="0"/>
            <a:chExt cx="6656481" cy="9925215"/>
          </a:xfrm>
        </p:grpSpPr>
        <p:grpSp>
          <p:nvGrpSpPr>
            <p:cNvPr id="710" name="Group 9"/>
            <p:cNvGrpSpPr/>
            <p:nvPr/>
          </p:nvGrpSpPr>
          <p:grpSpPr>
            <a:xfrm>
              <a:off x="0" y="0"/>
              <a:ext cx="3322358" cy="4858937"/>
              <a:chOff x="0" y="0"/>
              <a:chExt cx="3322357" cy="4858936"/>
            </a:xfrm>
          </p:grpSpPr>
          <p:pic>
            <p:nvPicPr>
              <p:cNvPr id="708" name="Picture 11" descr="Picture 11"/>
              <p:cNvPicPr>
                <a:picLocks noChangeAspect="1"/>
              </p:cNvPicPr>
              <p:nvPr/>
            </p:nvPicPr>
            <p:blipFill>
              <a:blip r:embed="rId2">
                <a:extLst/>
              </a:blip>
              <a:stretch>
                <a:fillRect/>
              </a:stretch>
            </p:blipFill>
            <p:spPr>
              <a:xfrm>
                <a:off x="-1" y="0"/>
                <a:ext cx="3234888" cy="4677903"/>
              </a:xfrm>
              <a:prstGeom prst="rect">
                <a:avLst/>
              </a:prstGeom>
              <a:ln w="12700" cap="flat">
                <a:noFill/>
                <a:miter lim="400000"/>
              </a:ln>
              <a:effectLst/>
            </p:spPr>
          </p:pic>
          <p:pic>
            <p:nvPicPr>
              <p:cNvPr id="709" name="Picture 12" descr="Picture 12"/>
              <p:cNvPicPr>
                <a:picLocks noChangeAspect="1"/>
              </p:cNvPicPr>
              <p:nvPr/>
            </p:nvPicPr>
            <p:blipFill>
              <a:blip r:embed="rId3">
                <a:extLst/>
              </a:blip>
              <a:stretch>
                <a:fillRect/>
              </a:stretch>
            </p:blipFill>
            <p:spPr>
              <a:xfrm>
                <a:off x="1380799" y="2051289"/>
                <a:ext cx="1941559" cy="2807648"/>
              </a:xfrm>
              <a:prstGeom prst="rect">
                <a:avLst/>
              </a:prstGeom>
              <a:ln w="12700" cap="flat">
                <a:noFill/>
                <a:miter lim="400000"/>
              </a:ln>
              <a:effectLst/>
            </p:spPr>
          </p:pic>
        </p:grpSp>
        <p:grpSp>
          <p:nvGrpSpPr>
            <p:cNvPr id="713" name="Group 13"/>
            <p:cNvGrpSpPr/>
            <p:nvPr/>
          </p:nvGrpSpPr>
          <p:grpSpPr>
            <a:xfrm>
              <a:off x="0" y="4895264"/>
              <a:ext cx="3322470" cy="5029952"/>
              <a:chOff x="0" y="0"/>
              <a:chExt cx="3322469" cy="5029950"/>
            </a:xfrm>
          </p:grpSpPr>
          <p:pic>
            <p:nvPicPr>
              <p:cNvPr id="711" name="Picture 16" descr="Picture 16"/>
              <p:cNvPicPr>
                <a:picLocks noChangeAspect="1"/>
              </p:cNvPicPr>
              <p:nvPr/>
            </p:nvPicPr>
            <p:blipFill>
              <a:blip r:embed="rId4">
                <a:extLst/>
              </a:blip>
              <a:stretch>
                <a:fillRect/>
              </a:stretch>
            </p:blipFill>
            <p:spPr>
              <a:xfrm>
                <a:off x="-1" y="0"/>
                <a:ext cx="3234888" cy="4677903"/>
              </a:xfrm>
              <a:prstGeom prst="rect">
                <a:avLst/>
              </a:prstGeom>
              <a:ln w="12700" cap="flat">
                <a:noFill/>
                <a:miter lim="400000"/>
              </a:ln>
              <a:effectLst/>
            </p:spPr>
          </p:pic>
          <p:pic>
            <p:nvPicPr>
              <p:cNvPr id="712" name="Picture 18" descr="Picture 18"/>
              <p:cNvPicPr>
                <a:picLocks noChangeAspect="1"/>
              </p:cNvPicPr>
              <p:nvPr/>
            </p:nvPicPr>
            <p:blipFill>
              <a:blip r:embed="rId5">
                <a:extLst/>
              </a:blip>
              <a:stretch>
                <a:fillRect/>
              </a:stretch>
            </p:blipFill>
            <p:spPr>
              <a:xfrm>
                <a:off x="1363505" y="2197134"/>
                <a:ext cx="1958965" cy="2832817"/>
              </a:xfrm>
              <a:prstGeom prst="rect">
                <a:avLst/>
              </a:prstGeom>
              <a:ln w="12700" cap="flat">
                <a:noFill/>
                <a:miter lim="400000"/>
              </a:ln>
              <a:effectLst/>
            </p:spPr>
          </p:pic>
        </p:grpSp>
        <p:grpSp>
          <p:nvGrpSpPr>
            <p:cNvPr id="716" name="Group 19"/>
            <p:cNvGrpSpPr/>
            <p:nvPr/>
          </p:nvGrpSpPr>
          <p:grpSpPr>
            <a:xfrm>
              <a:off x="3234887" y="30201"/>
              <a:ext cx="3269189" cy="5029952"/>
              <a:chOff x="0" y="0"/>
              <a:chExt cx="3269188" cy="5029950"/>
            </a:xfrm>
          </p:grpSpPr>
          <p:pic>
            <p:nvPicPr>
              <p:cNvPr id="714" name="Picture 20" descr="Picture 20"/>
              <p:cNvPicPr>
                <a:picLocks noChangeAspect="1"/>
              </p:cNvPicPr>
              <p:nvPr/>
            </p:nvPicPr>
            <p:blipFill>
              <a:blip r:embed="rId6">
                <a:extLst/>
              </a:blip>
              <a:stretch>
                <a:fillRect/>
              </a:stretch>
            </p:blipFill>
            <p:spPr>
              <a:xfrm>
                <a:off x="0" y="0"/>
                <a:ext cx="3234887" cy="4677903"/>
              </a:xfrm>
              <a:prstGeom prst="rect">
                <a:avLst/>
              </a:prstGeom>
              <a:ln w="12700" cap="flat">
                <a:noFill/>
                <a:miter lim="400000"/>
              </a:ln>
              <a:effectLst/>
            </p:spPr>
          </p:pic>
          <p:pic>
            <p:nvPicPr>
              <p:cNvPr id="715" name="Picture 21" descr="Picture 21"/>
              <p:cNvPicPr>
                <a:picLocks noChangeAspect="1"/>
              </p:cNvPicPr>
              <p:nvPr/>
            </p:nvPicPr>
            <p:blipFill>
              <a:blip r:embed="rId7">
                <a:extLst/>
              </a:blip>
              <a:stretch>
                <a:fillRect/>
              </a:stretch>
            </p:blipFill>
            <p:spPr>
              <a:xfrm>
                <a:off x="1310224" y="2197134"/>
                <a:ext cx="1958965" cy="2832817"/>
              </a:xfrm>
              <a:prstGeom prst="rect">
                <a:avLst/>
              </a:prstGeom>
              <a:ln w="12700" cap="flat">
                <a:noFill/>
                <a:miter lim="400000"/>
              </a:ln>
              <a:effectLst/>
            </p:spPr>
          </p:pic>
        </p:grpSp>
        <p:grpSp>
          <p:nvGrpSpPr>
            <p:cNvPr id="719" name="Group 22"/>
            <p:cNvGrpSpPr/>
            <p:nvPr/>
          </p:nvGrpSpPr>
          <p:grpSpPr>
            <a:xfrm>
              <a:off x="3234889" y="4925464"/>
              <a:ext cx="3421593" cy="4884106"/>
              <a:chOff x="0" y="0"/>
              <a:chExt cx="3421591" cy="4884105"/>
            </a:xfrm>
          </p:grpSpPr>
          <p:pic>
            <p:nvPicPr>
              <p:cNvPr id="717" name="Picture 23" descr="Picture 23"/>
              <p:cNvPicPr>
                <a:picLocks noChangeAspect="1"/>
              </p:cNvPicPr>
              <p:nvPr/>
            </p:nvPicPr>
            <p:blipFill>
              <a:blip r:embed="rId8">
                <a:extLst/>
              </a:blip>
              <a:stretch>
                <a:fillRect/>
              </a:stretch>
            </p:blipFill>
            <p:spPr>
              <a:xfrm>
                <a:off x="-1" y="0"/>
                <a:ext cx="3234888" cy="4677903"/>
              </a:xfrm>
              <a:prstGeom prst="rect">
                <a:avLst/>
              </a:prstGeom>
              <a:ln w="12700" cap="flat">
                <a:noFill/>
                <a:miter lim="400000"/>
              </a:ln>
              <a:effectLst/>
            </p:spPr>
          </p:pic>
          <p:pic>
            <p:nvPicPr>
              <p:cNvPr id="718" name="Picture 24" descr="Picture 24"/>
              <p:cNvPicPr>
                <a:picLocks noChangeAspect="1"/>
              </p:cNvPicPr>
              <p:nvPr/>
            </p:nvPicPr>
            <p:blipFill>
              <a:blip r:embed="rId9">
                <a:extLst/>
              </a:blip>
              <a:stretch>
                <a:fillRect/>
              </a:stretch>
            </p:blipFill>
            <p:spPr>
              <a:xfrm>
                <a:off x="1462627" y="2051289"/>
                <a:ext cx="1958965" cy="2832817"/>
              </a:xfrm>
              <a:prstGeom prst="rect">
                <a:avLst/>
              </a:prstGeom>
              <a:ln w="12700" cap="flat">
                <a:noFill/>
                <a:miter lim="400000"/>
              </a:ln>
              <a:effectLst/>
            </p:spPr>
          </p:pic>
        </p:grpSp>
      </p:grpSp>
      <p:pic>
        <p:nvPicPr>
          <p:cNvPr id="721" name="Google Shape;155;p20" descr="Google Shape;155;p20"/>
          <p:cNvPicPr>
            <a:picLocks noChangeAspect="1"/>
          </p:cNvPicPr>
          <p:nvPr/>
        </p:nvPicPr>
        <p:blipFill>
          <a:blip r:embed="rId10">
            <a:extLst/>
          </a:blip>
          <a:stretch>
            <a:fillRect/>
          </a:stretch>
        </p:blipFill>
        <p:spPr>
          <a:xfrm>
            <a:off x="3200399" y="379999"/>
            <a:ext cx="5798454" cy="1011569"/>
          </a:xfrm>
          <a:prstGeom prst="rect">
            <a:avLst/>
          </a:prstGeom>
          <a:ln w="12700">
            <a:miter lim="400000"/>
          </a:ln>
        </p:spPr>
      </p:pic>
      <p:grpSp>
        <p:nvGrpSpPr>
          <p:cNvPr id="724" name="Group"/>
          <p:cNvGrpSpPr/>
          <p:nvPr/>
        </p:nvGrpSpPr>
        <p:grpSpPr>
          <a:xfrm>
            <a:off x="-58907" y="-49425"/>
            <a:ext cx="2812799" cy="1870483"/>
            <a:chOff x="0" y="0"/>
            <a:chExt cx="2812797" cy="1870481"/>
          </a:xfrm>
        </p:grpSpPr>
        <p:sp>
          <p:nvSpPr>
            <p:cNvPr id="722"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723"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grpSp>
        <p:nvGrpSpPr>
          <p:cNvPr id="741" name="Group"/>
          <p:cNvGrpSpPr/>
          <p:nvPr/>
        </p:nvGrpSpPr>
        <p:grpSpPr>
          <a:xfrm>
            <a:off x="3370133" y="4394631"/>
            <a:ext cx="8457448" cy="5796047"/>
            <a:chOff x="0" y="0"/>
            <a:chExt cx="8457447" cy="5796046"/>
          </a:xfrm>
        </p:grpSpPr>
        <p:pic>
          <p:nvPicPr>
            <p:cNvPr id="725" name="Graphic 3" descr="Graphic 3"/>
            <p:cNvPicPr>
              <a:picLocks noChangeAspect="1"/>
            </p:cNvPicPr>
            <p:nvPr/>
          </p:nvPicPr>
          <p:blipFill>
            <a:blip r:embed="rId11">
              <a:extLst/>
            </a:blip>
            <a:srcRect l="25422" t="0" r="0" b="0"/>
            <a:stretch>
              <a:fillRect/>
            </a:stretch>
          </p:blipFill>
          <p:spPr>
            <a:xfrm>
              <a:off x="3120497" y="2660557"/>
              <a:ext cx="2084914" cy="487617"/>
            </a:xfrm>
            <a:prstGeom prst="rect">
              <a:avLst/>
            </a:prstGeom>
            <a:ln w="12700" cap="flat">
              <a:noFill/>
              <a:miter lim="400000"/>
            </a:ln>
            <a:effectLst/>
          </p:spPr>
        </p:pic>
        <p:pic>
          <p:nvPicPr>
            <p:cNvPr id="726" name="Picture 2" descr="Picture 2"/>
            <p:cNvPicPr>
              <a:picLocks noChangeAspect="1"/>
            </p:cNvPicPr>
            <p:nvPr/>
          </p:nvPicPr>
          <p:blipFill>
            <a:blip r:embed="rId12">
              <a:extLst/>
            </a:blip>
            <a:stretch>
              <a:fillRect/>
            </a:stretch>
          </p:blipFill>
          <p:spPr>
            <a:xfrm>
              <a:off x="6298818" y="2828130"/>
              <a:ext cx="1698581" cy="643339"/>
            </a:xfrm>
            <a:prstGeom prst="rect">
              <a:avLst/>
            </a:prstGeom>
            <a:ln w="12700" cap="flat">
              <a:noFill/>
              <a:miter lim="400000"/>
            </a:ln>
            <a:effectLst/>
          </p:spPr>
        </p:pic>
        <p:pic>
          <p:nvPicPr>
            <p:cNvPr id="727" name="Picture 12" descr="Picture 12"/>
            <p:cNvPicPr>
              <a:picLocks noChangeAspect="1"/>
            </p:cNvPicPr>
            <p:nvPr/>
          </p:nvPicPr>
          <p:blipFill>
            <a:blip r:embed="rId13">
              <a:extLst/>
            </a:blip>
            <a:stretch>
              <a:fillRect/>
            </a:stretch>
          </p:blipFill>
          <p:spPr>
            <a:xfrm>
              <a:off x="3930245" y="5181641"/>
              <a:ext cx="792782" cy="614406"/>
            </a:xfrm>
            <a:prstGeom prst="rect">
              <a:avLst/>
            </a:prstGeom>
            <a:ln w="12700" cap="flat">
              <a:noFill/>
              <a:miter lim="400000"/>
            </a:ln>
            <a:effectLst/>
          </p:spPr>
        </p:pic>
        <p:pic>
          <p:nvPicPr>
            <p:cNvPr id="728" name="Picture 4" descr="Picture 4"/>
            <p:cNvPicPr>
              <a:picLocks noChangeAspect="1"/>
            </p:cNvPicPr>
            <p:nvPr/>
          </p:nvPicPr>
          <p:blipFill>
            <a:blip r:embed="rId14">
              <a:extLst/>
            </a:blip>
            <a:stretch>
              <a:fillRect/>
            </a:stretch>
          </p:blipFill>
          <p:spPr>
            <a:xfrm>
              <a:off x="4341760" y="1"/>
              <a:ext cx="1106908" cy="596179"/>
            </a:xfrm>
            <a:prstGeom prst="rect">
              <a:avLst/>
            </a:prstGeom>
            <a:ln w="12700" cap="flat">
              <a:noFill/>
              <a:miter lim="400000"/>
            </a:ln>
            <a:effectLst/>
          </p:spPr>
        </p:pic>
        <p:pic>
          <p:nvPicPr>
            <p:cNvPr id="729" name="Picture 14" descr="Picture 14"/>
            <p:cNvPicPr>
              <a:picLocks noChangeAspect="1"/>
            </p:cNvPicPr>
            <p:nvPr/>
          </p:nvPicPr>
          <p:blipFill>
            <a:blip r:embed="rId15">
              <a:extLst/>
            </a:blip>
            <a:stretch>
              <a:fillRect/>
            </a:stretch>
          </p:blipFill>
          <p:spPr>
            <a:xfrm>
              <a:off x="3097678" y="0"/>
              <a:ext cx="852791" cy="852790"/>
            </a:xfrm>
            <a:prstGeom prst="rect">
              <a:avLst/>
            </a:prstGeom>
            <a:ln w="12700" cap="flat">
              <a:noFill/>
              <a:miter lim="400000"/>
            </a:ln>
            <a:effectLst/>
          </p:spPr>
        </p:pic>
        <p:pic>
          <p:nvPicPr>
            <p:cNvPr id="730" name="Picture 6" descr="Picture 6"/>
            <p:cNvPicPr>
              <a:picLocks noChangeAspect="1"/>
            </p:cNvPicPr>
            <p:nvPr/>
          </p:nvPicPr>
          <p:blipFill>
            <a:blip r:embed="rId16">
              <a:extLst/>
            </a:blip>
            <a:stretch>
              <a:fillRect/>
            </a:stretch>
          </p:blipFill>
          <p:spPr>
            <a:xfrm>
              <a:off x="5736664" y="719572"/>
              <a:ext cx="1860731" cy="458632"/>
            </a:xfrm>
            <a:prstGeom prst="rect">
              <a:avLst/>
            </a:prstGeom>
            <a:ln w="12700" cap="flat">
              <a:noFill/>
              <a:miter lim="400000"/>
            </a:ln>
            <a:effectLst/>
          </p:spPr>
        </p:pic>
        <p:pic>
          <p:nvPicPr>
            <p:cNvPr id="731" name="Picture 16" descr="Picture 16"/>
            <p:cNvPicPr>
              <a:picLocks noChangeAspect="1"/>
            </p:cNvPicPr>
            <p:nvPr/>
          </p:nvPicPr>
          <p:blipFill>
            <a:blip r:embed="rId17">
              <a:extLst/>
            </a:blip>
            <a:stretch>
              <a:fillRect/>
            </a:stretch>
          </p:blipFill>
          <p:spPr>
            <a:xfrm>
              <a:off x="1542022" y="236665"/>
              <a:ext cx="906675" cy="906675"/>
            </a:xfrm>
            <a:prstGeom prst="rect">
              <a:avLst/>
            </a:prstGeom>
            <a:ln w="12700" cap="flat">
              <a:noFill/>
              <a:miter lim="400000"/>
            </a:ln>
            <a:effectLst/>
          </p:spPr>
        </p:pic>
        <p:pic>
          <p:nvPicPr>
            <p:cNvPr id="732" name="Picture 17" descr="Picture 17"/>
            <p:cNvPicPr>
              <a:picLocks noChangeAspect="1"/>
            </p:cNvPicPr>
            <p:nvPr/>
          </p:nvPicPr>
          <p:blipFill>
            <a:blip r:embed="rId18">
              <a:extLst/>
            </a:blip>
            <a:stretch>
              <a:fillRect/>
            </a:stretch>
          </p:blipFill>
          <p:spPr>
            <a:xfrm>
              <a:off x="103450" y="3436676"/>
              <a:ext cx="2180072" cy="565336"/>
            </a:xfrm>
            <a:prstGeom prst="rect">
              <a:avLst/>
            </a:prstGeom>
            <a:ln w="12700" cap="flat">
              <a:noFill/>
              <a:miter lim="400000"/>
            </a:ln>
            <a:effectLst/>
          </p:spPr>
        </p:pic>
        <p:pic>
          <p:nvPicPr>
            <p:cNvPr id="733" name="Picture 18" descr="Picture 18"/>
            <p:cNvPicPr>
              <a:picLocks noChangeAspect="1"/>
            </p:cNvPicPr>
            <p:nvPr/>
          </p:nvPicPr>
          <p:blipFill>
            <a:blip r:embed="rId19">
              <a:extLst/>
            </a:blip>
            <a:stretch>
              <a:fillRect/>
            </a:stretch>
          </p:blipFill>
          <p:spPr>
            <a:xfrm>
              <a:off x="5361368" y="4612561"/>
              <a:ext cx="853495" cy="853495"/>
            </a:xfrm>
            <a:prstGeom prst="rect">
              <a:avLst/>
            </a:prstGeom>
            <a:ln w="12700" cap="flat">
              <a:noFill/>
              <a:miter lim="400000"/>
            </a:ln>
            <a:effectLst/>
          </p:spPr>
        </p:pic>
        <p:pic>
          <p:nvPicPr>
            <p:cNvPr id="734" name="Picture 19" descr="Picture 19"/>
            <p:cNvPicPr>
              <a:picLocks noChangeAspect="1"/>
            </p:cNvPicPr>
            <p:nvPr/>
          </p:nvPicPr>
          <p:blipFill>
            <a:blip r:embed="rId20">
              <a:extLst/>
            </a:blip>
            <a:stretch>
              <a:fillRect/>
            </a:stretch>
          </p:blipFill>
          <p:spPr>
            <a:xfrm>
              <a:off x="982943" y="4269474"/>
              <a:ext cx="1718029" cy="660781"/>
            </a:xfrm>
            <a:prstGeom prst="rect">
              <a:avLst/>
            </a:prstGeom>
            <a:ln w="12700" cap="flat">
              <a:noFill/>
              <a:miter lim="400000"/>
            </a:ln>
            <a:effectLst/>
          </p:spPr>
        </p:pic>
        <p:pic>
          <p:nvPicPr>
            <p:cNvPr id="735" name="Picture 20" descr="Picture 20"/>
            <p:cNvPicPr>
              <a:picLocks noChangeAspect="1"/>
            </p:cNvPicPr>
            <p:nvPr/>
          </p:nvPicPr>
          <p:blipFill>
            <a:blip r:embed="rId21">
              <a:extLst/>
            </a:blip>
            <a:stretch>
              <a:fillRect/>
            </a:stretch>
          </p:blipFill>
          <p:spPr>
            <a:xfrm>
              <a:off x="1841676" y="4849769"/>
              <a:ext cx="2084914" cy="416984"/>
            </a:xfrm>
            <a:prstGeom prst="rect">
              <a:avLst/>
            </a:prstGeom>
            <a:ln w="12700" cap="flat">
              <a:noFill/>
              <a:miter lim="400000"/>
            </a:ln>
            <a:effectLst/>
          </p:spPr>
        </p:pic>
        <p:pic>
          <p:nvPicPr>
            <p:cNvPr id="736" name="Picture 21" descr="Picture 21"/>
            <p:cNvPicPr>
              <a:picLocks noChangeAspect="1"/>
            </p:cNvPicPr>
            <p:nvPr/>
          </p:nvPicPr>
          <p:blipFill>
            <a:blip r:embed="rId22">
              <a:extLst/>
            </a:blip>
            <a:stretch>
              <a:fillRect/>
            </a:stretch>
          </p:blipFill>
          <p:spPr>
            <a:xfrm>
              <a:off x="0" y="2544456"/>
              <a:ext cx="2281265" cy="436126"/>
            </a:xfrm>
            <a:prstGeom prst="rect">
              <a:avLst/>
            </a:prstGeom>
            <a:ln w="12700" cap="flat">
              <a:noFill/>
              <a:miter lim="400000"/>
            </a:ln>
            <a:effectLst/>
          </p:spPr>
        </p:pic>
        <p:pic>
          <p:nvPicPr>
            <p:cNvPr id="737" name="Picture 22" descr="Picture 22"/>
            <p:cNvPicPr>
              <a:picLocks noChangeAspect="1"/>
            </p:cNvPicPr>
            <p:nvPr/>
          </p:nvPicPr>
          <p:blipFill>
            <a:blip r:embed="rId23">
              <a:extLst/>
            </a:blip>
            <a:stretch>
              <a:fillRect/>
            </a:stretch>
          </p:blipFill>
          <p:spPr>
            <a:xfrm>
              <a:off x="6178320" y="1899604"/>
              <a:ext cx="2279128" cy="566464"/>
            </a:xfrm>
            <a:prstGeom prst="rect">
              <a:avLst/>
            </a:prstGeom>
            <a:ln w="12700" cap="flat">
              <a:noFill/>
              <a:miter lim="400000"/>
            </a:ln>
            <a:effectLst/>
          </p:spPr>
        </p:pic>
        <p:pic>
          <p:nvPicPr>
            <p:cNvPr id="738" name="Picture 23" descr="Picture 23"/>
            <p:cNvPicPr>
              <a:picLocks noChangeAspect="1"/>
            </p:cNvPicPr>
            <p:nvPr/>
          </p:nvPicPr>
          <p:blipFill>
            <a:blip r:embed="rId24">
              <a:extLst/>
            </a:blip>
            <a:stretch>
              <a:fillRect/>
            </a:stretch>
          </p:blipFill>
          <p:spPr>
            <a:xfrm>
              <a:off x="6163411" y="3641279"/>
              <a:ext cx="1006012" cy="1006012"/>
            </a:xfrm>
            <a:prstGeom prst="rect">
              <a:avLst/>
            </a:prstGeom>
            <a:ln w="12700" cap="flat">
              <a:noFill/>
              <a:miter lim="400000"/>
            </a:ln>
            <a:effectLst/>
          </p:spPr>
        </p:pic>
        <p:pic>
          <p:nvPicPr>
            <p:cNvPr id="739" name="Picture 24" descr="Picture 24"/>
            <p:cNvPicPr>
              <a:picLocks noChangeAspect="1"/>
            </p:cNvPicPr>
            <p:nvPr/>
          </p:nvPicPr>
          <p:blipFill>
            <a:blip r:embed="rId25">
              <a:extLst/>
            </a:blip>
            <a:stretch>
              <a:fillRect/>
            </a:stretch>
          </p:blipFill>
          <p:spPr>
            <a:xfrm>
              <a:off x="447984" y="1360186"/>
              <a:ext cx="2168030" cy="574528"/>
            </a:xfrm>
            <a:prstGeom prst="rect">
              <a:avLst/>
            </a:prstGeom>
            <a:ln w="12700" cap="flat">
              <a:noFill/>
              <a:miter lim="400000"/>
            </a:ln>
            <a:effectLst/>
          </p:spPr>
        </p:pic>
        <p:pic>
          <p:nvPicPr>
            <p:cNvPr id="740" name="Graphic 25" descr="Graphic 25"/>
            <p:cNvPicPr>
              <a:picLocks noChangeAspect="1"/>
            </p:cNvPicPr>
            <p:nvPr/>
          </p:nvPicPr>
          <p:blipFill>
            <a:blip r:embed="rId11">
              <a:extLst/>
            </a:blip>
            <a:srcRect l="0" t="0" r="77510" b="0"/>
            <a:stretch>
              <a:fillRect/>
            </a:stretch>
          </p:blipFill>
          <p:spPr>
            <a:xfrm>
              <a:off x="3848586" y="2113427"/>
              <a:ext cx="628740" cy="487617"/>
            </a:xfrm>
            <a:prstGeom prst="rect">
              <a:avLst/>
            </a:prstGeom>
            <a:ln w="12700" cap="flat">
              <a:noFill/>
              <a:miter lim="400000"/>
            </a:ln>
            <a:effectLst/>
          </p:spPr>
        </p:pic>
      </p:grpSp>
      <p:grpSp>
        <p:nvGrpSpPr>
          <p:cNvPr id="744" name="Group"/>
          <p:cNvGrpSpPr/>
          <p:nvPr/>
        </p:nvGrpSpPr>
        <p:grpSpPr>
          <a:xfrm>
            <a:off x="2833533" y="2630761"/>
            <a:ext cx="9530648" cy="9525332"/>
            <a:chOff x="-247808" y="-380780"/>
            <a:chExt cx="9530646" cy="9525331"/>
          </a:xfrm>
        </p:grpSpPr>
        <p:pic>
          <p:nvPicPr>
            <p:cNvPr id="742" name="Picture 7" descr="Picture 7"/>
            <p:cNvPicPr>
              <a:picLocks noChangeAspect="1"/>
            </p:cNvPicPr>
            <p:nvPr/>
          </p:nvPicPr>
          <p:blipFill>
            <a:blip r:embed="rId26">
              <a:extLst/>
            </a:blip>
            <a:stretch>
              <a:fillRect/>
            </a:stretch>
          </p:blipFill>
          <p:spPr>
            <a:xfrm>
              <a:off x="-247809" y="-380781"/>
              <a:ext cx="9530647" cy="9031906"/>
            </a:xfrm>
            <a:prstGeom prst="rect">
              <a:avLst/>
            </a:prstGeom>
            <a:ln w="12700" cap="flat">
              <a:noFill/>
              <a:miter lim="400000"/>
            </a:ln>
            <a:effectLst/>
          </p:spPr>
        </p:pic>
        <p:sp>
          <p:nvSpPr>
            <p:cNvPr id="743" name="https://omero-guides.readthedocs.io"/>
            <p:cNvSpPr txBox="1"/>
            <p:nvPr/>
          </p:nvSpPr>
          <p:spPr>
            <a:xfrm>
              <a:off x="925426" y="8402870"/>
              <a:ext cx="7184178"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r>
                <a:rPr u="sng">
                  <a:solidFill>
                    <a:schemeClr val="accent1"/>
                  </a:solidFill>
                  <a:uFill>
                    <a:solidFill>
                      <a:schemeClr val="accent1"/>
                    </a:solidFill>
                  </a:uFill>
                  <a:hlinkClick r:id="rId27" invalidUrl="" action="" tgtFrame="" tooltip="" history="1" highlightClick="0" endSnd="0"/>
                </a:rPr>
                <a:t>https://omero-guides.readthedocs.io</a:t>
              </a:r>
              <a:r>
                <a:t> </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44" grpId="1"/>
      <p:bldP build="whole" bldLvl="1" animBg="1" rev="0" advAuto="0" spid="720" grpId="2"/>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6" name="Google Shape;133;p20"/>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47" name="Google Shape;155;p20" descr="Google Shape;155;p20"/>
          <p:cNvPicPr>
            <a:picLocks noChangeAspect="1"/>
          </p:cNvPicPr>
          <p:nvPr/>
        </p:nvPicPr>
        <p:blipFill>
          <a:blip r:embed="rId2">
            <a:extLst/>
          </a:blip>
          <a:stretch>
            <a:fillRect/>
          </a:stretch>
        </p:blipFill>
        <p:spPr>
          <a:xfrm>
            <a:off x="3200399" y="379999"/>
            <a:ext cx="5798454" cy="1011569"/>
          </a:xfrm>
          <a:prstGeom prst="rect">
            <a:avLst/>
          </a:prstGeom>
          <a:ln w="12700">
            <a:miter lim="400000"/>
          </a:ln>
        </p:spPr>
      </p:pic>
      <p:pic>
        <p:nvPicPr>
          <p:cNvPr id="748" name="Google Shape;134;p20" descr="Google Shape;134;p20"/>
          <p:cNvPicPr>
            <a:picLocks noChangeAspect="1"/>
          </p:cNvPicPr>
          <p:nvPr/>
        </p:nvPicPr>
        <p:blipFill>
          <a:blip r:embed="rId3">
            <a:extLst/>
          </a:blip>
          <a:stretch>
            <a:fillRect/>
          </a:stretch>
        </p:blipFill>
        <p:spPr>
          <a:xfrm>
            <a:off x="3228941" y="3038616"/>
            <a:ext cx="6241178" cy="3576006"/>
          </a:xfrm>
          <a:prstGeom prst="rect">
            <a:avLst/>
          </a:prstGeom>
          <a:ln w="25400">
            <a:solidFill>
              <a:srgbClr val="BFBFBF"/>
            </a:solidFill>
          </a:ln>
        </p:spPr>
      </p:pic>
      <p:sp>
        <p:nvSpPr>
          <p:cNvPr id="749" name="Google Shape;135;p20"/>
          <p:cNvSpPr txBox="1"/>
          <p:nvPr/>
        </p:nvSpPr>
        <p:spPr>
          <a:xfrm>
            <a:off x="3242567" y="2454919"/>
            <a:ext cx="6579857" cy="697915"/>
          </a:xfrm>
          <a:prstGeom prst="rect">
            <a:avLst/>
          </a:prstGeom>
          <a:ln w="25400">
            <a:miter lim="400000"/>
          </a:ln>
          <a:extLst>
            <a:ext uri="{C572A759-6A51-4108-AA02-DFA0A04FC94B}">
              <ma14:wrappingTextBoxFlag xmlns:ma14="http://schemas.microsoft.com/office/mac/drawingml/2011/main" val="1"/>
            </a:ext>
          </a:extLst>
        </p:spPr>
        <p:txBody>
          <a:bodyPr lIns="121866" tIns="121866" rIns="121866" bIns="121866"/>
          <a:lstStyle>
            <a:lvl1pPr defTabSz="2438400">
              <a:defRPr sz="2800">
                <a:solidFill>
                  <a:srgbClr val="3F3F3F"/>
                </a:solidFill>
              </a:defRPr>
            </a:lvl1pPr>
          </a:lstStyle>
          <a:p>
            <a:pPr/>
            <a:r>
              <a:t>Collaborate on data publication</a:t>
            </a:r>
          </a:p>
        </p:txBody>
      </p:sp>
      <p:sp>
        <p:nvSpPr>
          <p:cNvPr id="750" name="Google Shape;136;p20"/>
          <p:cNvSpPr txBox="1"/>
          <p:nvPr/>
        </p:nvSpPr>
        <p:spPr>
          <a:xfrm>
            <a:off x="10883434" y="2454919"/>
            <a:ext cx="2560591" cy="697915"/>
          </a:xfrm>
          <a:prstGeom prst="rect">
            <a:avLst/>
          </a:prstGeom>
          <a:ln w="25400">
            <a:miter lim="400000"/>
          </a:ln>
          <a:extLst>
            <a:ext uri="{C572A759-6A51-4108-AA02-DFA0A04FC94B}">
              <ma14:wrappingTextBoxFlag xmlns:ma14="http://schemas.microsoft.com/office/mac/drawingml/2011/main" val="1"/>
            </a:ext>
          </a:extLst>
        </p:spPr>
        <p:txBody>
          <a:bodyPr lIns="121866" tIns="121866" rIns="121866" bIns="121866"/>
          <a:lstStyle>
            <a:lvl1pPr defTabSz="2438400">
              <a:defRPr sz="2800">
                <a:solidFill>
                  <a:srgbClr val="3F3F3F"/>
                </a:solidFill>
              </a:defRPr>
            </a:lvl1pPr>
          </a:lstStyle>
          <a:p>
            <a:pPr/>
            <a:r>
              <a:t>Annotate</a:t>
            </a:r>
          </a:p>
        </p:txBody>
      </p:sp>
      <p:sp>
        <p:nvSpPr>
          <p:cNvPr id="751" name="Google Shape;137;p20"/>
          <p:cNvSpPr txBox="1"/>
          <p:nvPr/>
        </p:nvSpPr>
        <p:spPr>
          <a:xfrm>
            <a:off x="3290778" y="7538658"/>
            <a:ext cx="4865728" cy="697915"/>
          </a:xfrm>
          <a:prstGeom prst="rect">
            <a:avLst/>
          </a:prstGeom>
          <a:ln w="25400">
            <a:miter lim="400000"/>
          </a:ln>
          <a:extLst>
            <a:ext uri="{C572A759-6A51-4108-AA02-DFA0A04FC94B}">
              <ma14:wrappingTextBoxFlag xmlns:ma14="http://schemas.microsoft.com/office/mac/drawingml/2011/main" val="1"/>
            </a:ext>
          </a:extLst>
        </p:spPr>
        <p:txBody>
          <a:bodyPr lIns="121866" tIns="121866" rIns="121866" bIns="121866"/>
          <a:lstStyle>
            <a:lvl1pPr defTabSz="2438400">
              <a:defRPr sz="2800">
                <a:solidFill>
                  <a:srgbClr val="3F3F3F"/>
                </a:solidFill>
              </a:defRPr>
            </a:lvl1pPr>
          </a:lstStyle>
          <a:p>
            <a:pPr/>
            <a:r>
              <a:t>Rapidly edit figures</a:t>
            </a:r>
          </a:p>
        </p:txBody>
      </p:sp>
      <p:pic>
        <p:nvPicPr>
          <p:cNvPr id="752" name="Google Shape;138;p20" descr="Google Shape;138;p20"/>
          <p:cNvPicPr>
            <a:picLocks noChangeAspect="1"/>
          </p:cNvPicPr>
          <p:nvPr/>
        </p:nvPicPr>
        <p:blipFill>
          <a:blip r:embed="rId4">
            <a:extLst/>
          </a:blip>
          <a:stretch>
            <a:fillRect/>
          </a:stretch>
        </p:blipFill>
        <p:spPr>
          <a:xfrm>
            <a:off x="10873132" y="3067724"/>
            <a:ext cx="2393259" cy="3612592"/>
          </a:xfrm>
          <a:prstGeom prst="rect">
            <a:avLst/>
          </a:prstGeom>
          <a:ln w="25400">
            <a:solidFill>
              <a:srgbClr val="BFBFBF"/>
            </a:solidFill>
          </a:ln>
        </p:spPr>
      </p:pic>
      <p:pic>
        <p:nvPicPr>
          <p:cNvPr id="753" name="Google Shape;139;p20" descr="Google Shape;139;p20"/>
          <p:cNvPicPr>
            <a:picLocks noChangeAspect="1"/>
          </p:cNvPicPr>
          <p:nvPr/>
        </p:nvPicPr>
        <p:blipFill>
          <a:blip r:embed="rId5">
            <a:extLst/>
          </a:blip>
          <a:stretch>
            <a:fillRect/>
          </a:stretch>
        </p:blipFill>
        <p:spPr>
          <a:xfrm>
            <a:off x="18048270" y="8662929"/>
            <a:ext cx="2653174" cy="2514794"/>
          </a:xfrm>
          <a:prstGeom prst="rect">
            <a:avLst/>
          </a:prstGeom>
          <a:ln w="25400">
            <a:solidFill>
              <a:srgbClr val="BFBFBF"/>
            </a:solidFill>
          </a:ln>
        </p:spPr>
      </p:pic>
      <p:pic>
        <p:nvPicPr>
          <p:cNvPr id="754" name="Google Shape;140;p20" descr="Google Shape;140;p20"/>
          <p:cNvPicPr>
            <a:picLocks noChangeAspect="1"/>
          </p:cNvPicPr>
          <p:nvPr/>
        </p:nvPicPr>
        <p:blipFill>
          <a:blip r:embed="rId6">
            <a:extLst/>
          </a:blip>
          <a:stretch>
            <a:fillRect/>
          </a:stretch>
        </p:blipFill>
        <p:spPr>
          <a:xfrm>
            <a:off x="18048270" y="7798948"/>
            <a:ext cx="1219144" cy="557780"/>
          </a:xfrm>
          <a:prstGeom prst="rect">
            <a:avLst/>
          </a:prstGeom>
          <a:ln w="12700">
            <a:miter lim="400000"/>
          </a:ln>
        </p:spPr>
      </p:pic>
      <p:pic>
        <p:nvPicPr>
          <p:cNvPr id="755" name="Google Shape;141;p20" descr="Google Shape;141;p20"/>
          <p:cNvPicPr>
            <a:picLocks noChangeAspect="1"/>
          </p:cNvPicPr>
          <p:nvPr/>
        </p:nvPicPr>
        <p:blipFill>
          <a:blip r:embed="rId7">
            <a:extLst/>
          </a:blip>
          <a:stretch>
            <a:fillRect/>
          </a:stretch>
        </p:blipFill>
        <p:spPr>
          <a:xfrm>
            <a:off x="14563078" y="8662930"/>
            <a:ext cx="2747260" cy="2514798"/>
          </a:xfrm>
          <a:prstGeom prst="rect">
            <a:avLst/>
          </a:prstGeom>
          <a:ln w="25400">
            <a:solidFill>
              <a:srgbClr val="BFBFBF"/>
            </a:solidFill>
          </a:ln>
        </p:spPr>
      </p:pic>
      <p:pic>
        <p:nvPicPr>
          <p:cNvPr id="756" name="Google Shape;142;p20" descr="Google Shape;142;p20"/>
          <p:cNvPicPr>
            <a:picLocks noChangeAspect="1"/>
          </p:cNvPicPr>
          <p:nvPr/>
        </p:nvPicPr>
        <p:blipFill>
          <a:blip r:embed="rId8">
            <a:extLst/>
          </a:blip>
          <a:stretch>
            <a:fillRect/>
          </a:stretch>
        </p:blipFill>
        <p:spPr>
          <a:xfrm>
            <a:off x="14563078" y="7925377"/>
            <a:ext cx="1524476" cy="431344"/>
          </a:xfrm>
          <a:prstGeom prst="rect">
            <a:avLst/>
          </a:prstGeom>
          <a:ln w="12700">
            <a:miter lim="400000"/>
          </a:ln>
        </p:spPr>
      </p:pic>
      <p:pic>
        <p:nvPicPr>
          <p:cNvPr id="757" name="Google Shape;145;p20" descr="Google Shape;145;p20"/>
          <p:cNvPicPr>
            <a:picLocks noChangeAspect="1"/>
          </p:cNvPicPr>
          <p:nvPr/>
        </p:nvPicPr>
        <p:blipFill>
          <a:blip r:embed="rId9">
            <a:extLst/>
          </a:blip>
          <a:srcRect l="0" t="0" r="63858" b="0"/>
          <a:stretch>
            <a:fillRect/>
          </a:stretch>
        </p:blipFill>
        <p:spPr>
          <a:xfrm>
            <a:off x="10927317" y="7661310"/>
            <a:ext cx="1032862" cy="695414"/>
          </a:xfrm>
          <a:prstGeom prst="rect">
            <a:avLst/>
          </a:prstGeom>
          <a:ln w="12700">
            <a:miter lim="400000"/>
          </a:ln>
        </p:spPr>
      </p:pic>
      <p:grpSp>
        <p:nvGrpSpPr>
          <p:cNvPr id="761" name="Group"/>
          <p:cNvGrpSpPr/>
          <p:nvPr/>
        </p:nvGrpSpPr>
        <p:grpSpPr>
          <a:xfrm>
            <a:off x="10927317" y="11477080"/>
            <a:ext cx="10227749" cy="273140"/>
            <a:chOff x="0" y="0"/>
            <a:chExt cx="10227748" cy="273138"/>
          </a:xfrm>
        </p:grpSpPr>
        <p:sp>
          <p:nvSpPr>
            <p:cNvPr id="758" name="Google Shape;143;p20"/>
            <p:cNvSpPr txBox="1"/>
            <p:nvPr/>
          </p:nvSpPr>
          <p:spPr>
            <a:xfrm>
              <a:off x="3635761" y="44887"/>
              <a:ext cx="3820313" cy="18336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defTabSz="2438400">
                <a:defRPr sz="1500"/>
              </a:lvl1pPr>
            </a:lstStyle>
            <a:p>
              <a:pPr/>
              <a:r>
                <a:t>https://lincs-omero.hms.harvard.edu</a:t>
              </a:r>
            </a:p>
          </p:txBody>
        </p:sp>
        <p:sp>
          <p:nvSpPr>
            <p:cNvPr id="759" name="Google Shape;144;p20"/>
            <p:cNvSpPr txBox="1"/>
            <p:nvPr/>
          </p:nvSpPr>
          <p:spPr>
            <a:xfrm>
              <a:off x="7120952" y="0"/>
              <a:ext cx="3106797" cy="27313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38400" tIns="38400" rIns="38400" bIns="38400" numCol="1" anchor="t">
              <a:noAutofit/>
            </a:bodyPr>
            <a:lstStyle>
              <a:lvl1pPr defTabSz="2438400">
                <a:defRPr sz="1500"/>
              </a:lvl1pPr>
            </a:lstStyle>
            <a:p>
              <a:pPr/>
              <a:r>
                <a:t>http://ssbd.qbic.riken.jp/</a:t>
              </a:r>
            </a:p>
          </p:txBody>
        </p:sp>
        <p:sp>
          <p:nvSpPr>
            <p:cNvPr id="760" name="Google Shape;146;p20"/>
            <p:cNvSpPr txBox="1"/>
            <p:nvPr/>
          </p:nvSpPr>
          <p:spPr>
            <a:xfrm>
              <a:off x="0" y="44887"/>
              <a:ext cx="3820313" cy="18336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defTabSz="2438400">
                <a:defRPr sz="1500"/>
              </a:lvl1pPr>
            </a:lstStyle>
            <a:p>
              <a:pPr/>
              <a:r>
                <a:t>https://www.mousephenotype.org</a:t>
              </a:r>
            </a:p>
          </p:txBody>
        </p:sp>
      </p:grpSp>
      <p:pic>
        <p:nvPicPr>
          <p:cNvPr id="762" name="Google Shape;147;p20" descr="Google Shape;147;p20"/>
          <p:cNvPicPr>
            <a:picLocks noChangeAspect="1"/>
          </p:cNvPicPr>
          <p:nvPr/>
        </p:nvPicPr>
        <p:blipFill>
          <a:blip r:embed="rId10">
            <a:extLst/>
          </a:blip>
          <a:stretch>
            <a:fillRect/>
          </a:stretch>
        </p:blipFill>
        <p:spPr>
          <a:xfrm>
            <a:off x="10927317" y="8662929"/>
            <a:ext cx="3131652" cy="2514800"/>
          </a:xfrm>
          <a:prstGeom prst="rect">
            <a:avLst/>
          </a:prstGeom>
          <a:ln w="25400">
            <a:solidFill>
              <a:srgbClr val="BFBFBF"/>
            </a:solidFill>
          </a:ln>
        </p:spPr>
      </p:pic>
      <p:grpSp>
        <p:nvGrpSpPr>
          <p:cNvPr id="765" name="Google Shape;152;p20"/>
          <p:cNvGrpSpPr/>
          <p:nvPr/>
        </p:nvGrpSpPr>
        <p:grpSpPr>
          <a:xfrm>
            <a:off x="5877809" y="4322340"/>
            <a:ext cx="4140558" cy="2746524"/>
            <a:chOff x="0" y="0"/>
            <a:chExt cx="4140557" cy="2746522"/>
          </a:xfrm>
        </p:grpSpPr>
        <p:sp>
          <p:nvSpPr>
            <p:cNvPr id="763" name="Rectangle"/>
            <p:cNvSpPr/>
            <p:nvPr/>
          </p:nvSpPr>
          <p:spPr>
            <a:xfrm>
              <a:off x="0" y="0"/>
              <a:ext cx="4140558" cy="2746523"/>
            </a:xfrm>
            <a:prstGeom prst="rect">
              <a:avLst/>
            </a:prstGeom>
            <a:solidFill>
              <a:srgbClr val="FFFFFF"/>
            </a:solidFill>
            <a:ln w="12700" cap="flat">
              <a:noFill/>
              <a:miter lim="400000"/>
            </a:ln>
            <a:effectLst/>
          </p:spPr>
          <p:txBody>
            <a:bodyPr wrap="square" lIns="0" tIns="0" rIns="0" bIns="0" numCol="1" anchor="t">
              <a:noAutofit/>
            </a:bodyPr>
            <a:lstStyle/>
            <a:p>
              <a:pPr defTabSz="2438400">
                <a:defRPr>
                  <a:latin typeface="Arial"/>
                  <a:ea typeface="Arial"/>
                  <a:cs typeface="Arial"/>
                  <a:sym typeface="Arial"/>
                </a:defRPr>
              </a:pPr>
            </a:p>
          </p:txBody>
        </p:sp>
        <p:pic>
          <p:nvPicPr>
            <p:cNvPr id="764" name="image33.png" descr="image33.png"/>
            <p:cNvPicPr>
              <a:picLocks noChangeAspect="1"/>
            </p:cNvPicPr>
            <p:nvPr/>
          </p:nvPicPr>
          <p:blipFill>
            <a:blip r:embed="rId11">
              <a:extLst/>
            </a:blip>
            <a:stretch>
              <a:fillRect/>
            </a:stretch>
          </p:blipFill>
          <p:spPr>
            <a:xfrm>
              <a:off x="0" y="0"/>
              <a:ext cx="4140558" cy="2746523"/>
            </a:xfrm>
            <a:prstGeom prst="rect">
              <a:avLst/>
            </a:prstGeom>
            <a:ln w="25400" cap="flat">
              <a:solidFill>
                <a:srgbClr val="BFBFBF"/>
              </a:solidFill>
              <a:prstDash val="solid"/>
              <a:round/>
            </a:ln>
            <a:effectLst/>
          </p:spPr>
        </p:pic>
      </p:grpSp>
      <p:grpSp>
        <p:nvGrpSpPr>
          <p:cNvPr id="772" name="Group"/>
          <p:cNvGrpSpPr/>
          <p:nvPr/>
        </p:nvGrpSpPr>
        <p:grpSpPr>
          <a:xfrm>
            <a:off x="10927317" y="3411684"/>
            <a:ext cx="9434982" cy="3270060"/>
            <a:chOff x="0" y="0"/>
            <a:chExt cx="9434980" cy="3270058"/>
          </a:xfrm>
        </p:grpSpPr>
        <p:grpSp>
          <p:nvGrpSpPr>
            <p:cNvPr id="768" name="Google Shape;148;p20"/>
            <p:cNvGrpSpPr/>
            <p:nvPr/>
          </p:nvGrpSpPr>
          <p:grpSpPr>
            <a:xfrm>
              <a:off x="2544300" y="-1"/>
              <a:ext cx="6890681" cy="3270060"/>
              <a:chOff x="0" y="0"/>
              <a:chExt cx="6890680" cy="3270058"/>
            </a:xfrm>
          </p:grpSpPr>
          <p:pic>
            <p:nvPicPr>
              <p:cNvPr id="766" name="Google Shape;149;p20" descr="Google Shape;149;p20"/>
              <p:cNvPicPr>
                <a:picLocks noChangeAspect="1"/>
              </p:cNvPicPr>
              <p:nvPr/>
            </p:nvPicPr>
            <p:blipFill>
              <a:blip r:embed="rId12">
                <a:extLst/>
              </a:blip>
              <a:srcRect l="0" t="0" r="85981" b="0"/>
              <a:stretch>
                <a:fillRect/>
              </a:stretch>
            </p:blipFill>
            <p:spPr>
              <a:xfrm>
                <a:off x="-1" y="0"/>
                <a:ext cx="1524386" cy="3269806"/>
              </a:xfrm>
              <a:prstGeom prst="rect">
                <a:avLst/>
              </a:prstGeom>
              <a:ln w="25400" cap="flat">
                <a:solidFill>
                  <a:srgbClr val="BFBFBF"/>
                </a:solidFill>
                <a:prstDash val="solid"/>
                <a:round/>
              </a:ln>
              <a:effectLst/>
            </p:spPr>
          </p:pic>
          <p:pic>
            <p:nvPicPr>
              <p:cNvPr id="767" name="Google Shape;150;p20" descr="Google Shape;150;p20"/>
              <p:cNvPicPr>
                <a:picLocks noChangeAspect="1"/>
              </p:cNvPicPr>
              <p:nvPr/>
            </p:nvPicPr>
            <p:blipFill>
              <a:blip r:embed="rId12">
                <a:extLst/>
              </a:blip>
              <a:srcRect l="47609" t="0" r="3366" b="0"/>
              <a:stretch>
                <a:fillRect/>
              </a:stretch>
            </p:blipFill>
            <p:spPr>
              <a:xfrm>
                <a:off x="1560006" y="253"/>
                <a:ext cx="5330675" cy="3269806"/>
              </a:xfrm>
              <a:prstGeom prst="rect">
                <a:avLst/>
              </a:prstGeom>
              <a:ln w="25400" cap="flat">
                <a:solidFill>
                  <a:srgbClr val="BFBFBF"/>
                </a:solidFill>
                <a:prstDash val="solid"/>
                <a:round/>
              </a:ln>
              <a:effectLst/>
            </p:spPr>
          </p:pic>
        </p:grpSp>
        <p:sp>
          <p:nvSpPr>
            <p:cNvPr id="769" name="Google Shape;151;p20"/>
            <p:cNvSpPr/>
            <p:nvPr/>
          </p:nvSpPr>
          <p:spPr>
            <a:xfrm>
              <a:off x="3" y="1698430"/>
              <a:ext cx="2248096" cy="1504654"/>
            </a:xfrm>
            <a:prstGeom prst="rect">
              <a:avLst/>
            </a:prstGeom>
            <a:noFill/>
            <a:ln w="25400" cap="flat">
              <a:solidFill>
                <a:srgbClr val="595959"/>
              </a:solidFill>
              <a:prstDash val="dash"/>
              <a:miter lim="800000"/>
            </a:ln>
            <a:effectLst/>
          </p:spPr>
          <p:txBody>
            <a:bodyPr wrap="square" lIns="0" tIns="0" rIns="0" bIns="0" numCol="1" anchor="ctr">
              <a:noAutofit/>
            </a:bodyPr>
            <a:lstStyle/>
            <a:p>
              <a:pPr algn="ctr" defTabSz="2438400">
                <a:defRPr sz="6400">
                  <a:solidFill>
                    <a:srgbClr val="FFFFFF"/>
                  </a:solidFill>
                </a:defRPr>
              </a:pPr>
            </a:p>
          </p:txBody>
        </p:sp>
        <p:sp>
          <p:nvSpPr>
            <p:cNvPr id="770" name="Google Shape;153;p20"/>
            <p:cNvSpPr/>
            <p:nvPr/>
          </p:nvSpPr>
          <p:spPr>
            <a:xfrm flipV="1">
              <a:off x="1" y="202"/>
              <a:ext cx="2544538" cy="1698229"/>
            </a:xfrm>
            <a:prstGeom prst="line">
              <a:avLst/>
            </a:prstGeom>
            <a:noFill/>
            <a:ln w="25400" cap="flat">
              <a:solidFill>
                <a:srgbClr val="A5A5A5"/>
              </a:solidFill>
              <a:prstDash val="dash"/>
              <a:round/>
            </a:ln>
            <a:effectLst/>
          </p:spPr>
          <p:txBody>
            <a:bodyPr wrap="square" lIns="0" tIns="0" rIns="0" bIns="0" numCol="1" anchor="t">
              <a:noAutofit/>
            </a:bodyPr>
            <a:lstStyle/>
            <a:p>
              <a:pPr defTabSz="2438400">
                <a:defRPr>
                  <a:latin typeface="Arial"/>
                  <a:ea typeface="Arial"/>
                  <a:cs typeface="Arial"/>
                  <a:sym typeface="Arial"/>
                </a:defRPr>
              </a:pPr>
            </a:p>
          </p:txBody>
        </p:sp>
        <p:sp>
          <p:nvSpPr>
            <p:cNvPr id="771" name="Google Shape;154;p20"/>
            <p:cNvSpPr/>
            <p:nvPr/>
          </p:nvSpPr>
          <p:spPr>
            <a:xfrm>
              <a:off x="0" y="3197965"/>
              <a:ext cx="2544538" cy="71073"/>
            </a:xfrm>
            <a:prstGeom prst="line">
              <a:avLst/>
            </a:prstGeom>
            <a:noFill/>
            <a:ln w="25400" cap="flat">
              <a:solidFill>
                <a:srgbClr val="A5A5A5"/>
              </a:solidFill>
              <a:prstDash val="dash"/>
              <a:round/>
            </a:ln>
            <a:effectLst/>
          </p:spPr>
          <p:txBody>
            <a:bodyPr wrap="square" lIns="0" tIns="0" rIns="0" bIns="0" numCol="1" anchor="t">
              <a:noAutofit/>
            </a:bodyPr>
            <a:lstStyle/>
            <a:p>
              <a:pPr defTabSz="2438400">
                <a:defRPr>
                  <a:latin typeface="Arial"/>
                  <a:ea typeface="Arial"/>
                  <a:cs typeface="Arial"/>
                  <a:sym typeface="Arial"/>
                </a:defRPr>
              </a:pPr>
            </a:p>
          </p:txBody>
        </p:sp>
      </p:grpSp>
      <p:pic>
        <p:nvPicPr>
          <p:cNvPr id="773" name="OMERO figure cropGoogle Shape;156;p20" descr="OMERO figure cropGoogle Shape;156;p20">
            <a:hlinkClick r:id="rId13" invalidUrl="" action="" tgtFrame="" tooltip="" history="1" highlightClick="0" endSnd="0"/>
          </p:cNvPr>
          <p:cNvPicPr>
            <a:picLocks noChangeAspect="1"/>
          </p:cNvPicPr>
          <p:nvPr/>
        </p:nvPicPr>
        <p:blipFill>
          <a:blip r:embed="rId14">
            <a:extLst/>
          </a:blip>
          <a:stretch>
            <a:fillRect/>
          </a:stretch>
        </p:blipFill>
        <p:spPr>
          <a:xfrm>
            <a:off x="3228935" y="8251070"/>
            <a:ext cx="6748106" cy="3795810"/>
          </a:xfrm>
          <a:prstGeom prst="rect">
            <a:avLst/>
          </a:prstGeom>
          <a:ln w="25400">
            <a:solidFill>
              <a:srgbClr val="000000"/>
            </a:solidFill>
          </a:ln>
        </p:spPr>
      </p:pic>
      <p:grpSp>
        <p:nvGrpSpPr>
          <p:cNvPr id="776" name="Group"/>
          <p:cNvGrpSpPr/>
          <p:nvPr/>
        </p:nvGrpSpPr>
        <p:grpSpPr>
          <a:xfrm>
            <a:off x="-58907" y="-49425"/>
            <a:ext cx="2812799" cy="1870483"/>
            <a:chOff x="0" y="0"/>
            <a:chExt cx="2812797" cy="1870481"/>
          </a:xfrm>
        </p:grpSpPr>
        <p:sp>
          <p:nvSpPr>
            <p:cNvPr id="77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775"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pic>
        <p:nvPicPr>
          <p:cNvPr id="777" name="OMERO figure crop" descr="OMERO figure crop"/>
          <p:cNvPicPr>
            <a:picLocks noChangeAspect="0"/>
          </p:cNvPicPr>
          <p:nvPr>
            <a:videoFile xmlns:mc="http://schemas.openxmlformats.org/markup-compatibility/2006" xmlns:aiw="http://developer.apple.com/namespaces/iwork" r:link="rId15" mc:Ignorable="aiw" aiw:title="OMERO figure crop" aiw:author="Open Microscopy Environment"/>
          </p:nvPr>
        </p:nvPicPr>
        <p:blipFill>
          <a:blip r:embed="rId16">
            <a:extLst/>
          </a:blip>
          <a:stretch>
            <a:fillRect/>
          </a:stretch>
        </p:blipFill>
        <p:spPr>
          <a:xfrm>
            <a:off x="3270684" y="8251376"/>
            <a:ext cx="6868655" cy="3863618"/>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mediacall" nodeType="clickEffect" presetSubtype="0" presetID="1" grpId="3" fill="hold">
                                  <p:stCondLst>
                                    <p:cond delay="0"/>
                                  </p:stCondLst>
                                  <p:childTnLst>
                                    <p:cmd type="call" cmd="playFrom(0.0)">
                                      <p:cBhvr>
                                        <p:cTn id="14" dur="1" fill="hold"/>
                                        <p:tgtEl>
                                          <p:spTgt spid="777"/>
                                        </p:tgtEl>
                                      </p:cBhvr>
                                    </p:cmd>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7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9" fill="hold" display="0">
                  <p:stCondLst>
                    <p:cond delay="indefinite"/>
                  </p:stCondLst>
                </p:cTn>
                <p:tgtEl>
                  <p:spTgt spid="777"/>
                </p:tgtEl>
              </p:cMediaNode>
            </p:video>
            <p:seq concurrent="1" prevAc="none" nextAc="seek">
              <p:cTn id="20" evtFilter="cancelBubble" nodeType="interactiveSeq" restart="whenNotActive" fill="hold">
                <p:stCondLst>
                  <p:cond delay="0" evt="onClick">
                    <p:tgtEl>
                      <p:spTgt spid="777"/>
                    </p:tgtEl>
                  </p:cond>
                </p:stCondLst>
                <p:endSync delay="0" evt="end">
                  <p:rtn val="all"/>
                </p:endSync>
                <p:childTnLst>
                  <p:par>
                    <p:cTn id="21" fill="hold">
                      <p:stCondLst>
                        <p:cond delay="0"/>
                      </p:stCondLst>
                      <p:childTnLst>
                        <p:par>
                          <p:cTn id="22" fill="hold">
                            <p:stCondLst>
                              <p:cond delay="0"/>
                            </p:stCondLst>
                            <p:childTnLst>
                              <p:par>
                                <p:cTn id="23" presetClass="mediacall" nodeType="clickEffect" presetSubtype="0" presetID="2" fill="hold">
                                  <p:stCondLst>
                                    <p:cond delay="0"/>
                                  </p:stCondLst>
                                  <p:childTnLst>
                                    <p:cmd type="call" cmd="togglePause">
                                      <p:cBhvr>
                                        <p:cTn id="24" dur="1" fill="hold"/>
                                        <p:tgtEl>
                                          <p:spTgt spid="777"/>
                                        </p:tgtEl>
                                      </p:cBhvr>
                                    </p:cmd>
                                  </p:childTnLst>
                                </p:cTn>
                              </p:par>
                            </p:childTnLst>
                          </p:cTn>
                        </p:par>
                      </p:childTnLst>
                    </p:cTn>
                  </p:par>
                </p:childTnLst>
              </p:cTn>
              <p:nextCondLst>
                <p:cond delay="0" evt="onClick">
                  <p:tgtEl>
                    <p:spTgt spid="777"/>
                  </p:tgtEl>
                </p:cond>
              </p:nextCondLst>
            </p:seq>
          </p:childTnLst>
        </p:cTn>
      </p:par>
    </p:tnLst>
    <p:bldLst>
      <p:bldP build="whole" bldLvl="1" animBg="1" rev="0" advAuto="0" spid="772" grpId="2"/>
      <p:bldP build="whole" bldLvl="1" animBg="1" rev="0" advAuto="0" spid="761" grpId="4"/>
      <p:bldP build="whole" bldLvl="1" animBg="1" rev="0" advAuto="0" spid="765"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9" name="Content Placeholder 2"/>
          <p:cNvSpPr txBox="1"/>
          <p:nvPr>
            <p:ph type="body" sz="quarter" idx="1"/>
          </p:nvPr>
        </p:nvSpPr>
        <p:spPr>
          <a:xfrm>
            <a:off x="172376" y="12324424"/>
            <a:ext cx="12834672" cy="1011635"/>
          </a:xfrm>
          <a:prstGeom prst="rect">
            <a:avLst/>
          </a:prstGeom>
        </p:spPr>
        <p:txBody>
          <a:bodyPr/>
          <a:lstStyle/>
          <a:p>
            <a:pPr marL="0" indent="0" defTabSz="914400">
              <a:lnSpc>
                <a:spcPct val="100000"/>
              </a:lnSpc>
              <a:spcBef>
                <a:spcPts val="0"/>
              </a:spcBef>
              <a:buSzTx/>
              <a:buFontTx/>
              <a:buNone/>
              <a:defRPr sz="2400">
                <a:latin typeface="+mj-lt"/>
                <a:ea typeface="+mj-ea"/>
                <a:cs typeface="+mj-cs"/>
                <a:sym typeface="Helvetica"/>
              </a:defRPr>
            </a:pPr>
            <a:r>
              <a:t>EMPIAR/EMDataBank / PDBe</a:t>
            </a:r>
          </a:p>
          <a:p>
            <a:pPr marL="0" indent="0" defTabSz="914400">
              <a:lnSpc>
                <a:spcPct val="100000"/>
              </a:lnSpc>
              <a:spcBef>
                <a:spcPts val="0"/>
              </a:spcBef>
              <a:buSzTx/>
              <a:buFontTx/>
              <a:buNone/>
              <a:defRPr sz="2400">
                <a:latin typeface="+mj-lt"/>
                <a:ea typeface="+mj-ea"/>
                <a:cs typeface="+mj-cs"/>
                <a:sym typeface="Helvetica"/>
              </a:defRPr>
            </a:pPr>
            <a:r>
              <a:t>Ardan Patwardhan, Ingvar Lagerstadt &amp; Gerard Kleywegt, EBI</a:t>
            </a:r>
          </a:p>
        </p:txBody>
      </p:sp>
      <p:sp>
        <p:nvSpPr>
          <p:cNvPr id="780"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81" name="Picture 6" descr="Picture 6"/>
          <p:cNvPicPr>
            <a:picLocks noChangeAspect="1"/>
          </p:cNvPicPr>
          <p:nvPr/>
        </p:nvPicPr>
        <p:blipFill>
          <a:blip r:embed="rId2">
            <a:extLst/>
          </a:blip>
          <a:stretch>
            <a:fillRect/>
          </a:stretch>
        </p:blipFill>
        <p:spPr>
          <a:xfrm>
            <a:off x="7055258" y="2077934"/>
            <a:ext cx="11468749" cy="9560132"/>
          </a:xfrm>
          <a:prstGeom prst="rect">
            <a:avLst/>
          </a:prstGeom>
          <a:ln w="12700">
            <a:miter lim="400000"/>
          </a:ln>
        </p:spPr>
      </p:pic>
      <p:pic>
        <p:nvPicPr>
          <p:cNvPr id="782" name="Picture 5" descr="Picture 5"/>
          <p:cNvPicPr>
            <a:picLocks noChangeAspect="1"/>
          </p:cNvPicPr>
          <p:nvPr/>
        </p:nvPicPr>
        <p:blipFill>
          <a:blip r:embed="rId3">
            <a:extLst/>
          </a:blip>
          <a:stretch>
            <a:fillRect/>
          </a:stretch>
        </p:blipFill>
        <p:spPr>
          <a:xfrm>
            <a:off x="16802100" y="1993900"/>
            <a:ext cx="1828800" cy="2188217"/>
          </a:xfrm>
          <a:prstGeom prst="rect">
            <a:avLst/>
          </a:prstGeom>
          <a:ln w="12700">
            <a:miter lim="400000"/>
          </a:ln>
        </p:spPr>
      </p:pic>
      <p:pic>
        <p:nvPicPr>
          <p:cNvPr id="783" name="Google Shape;155;p20" descr="Google Shape;155;p20"/>
          <p:cNvPicPr>
            <a:picLocks noChangeAspect="1"/>
          </p:cNvPicPr>
          <p:nvPr/>
        </p:nvPicPr>
        <p:blipFill>
          <a:blip r:embed="rId4">
            <a:extLst/>
          </a:blip>
          <a:stretch>
            <a:fillRect/>
          </a:stretch>
        </p:blipFill>
        <p:spPr>
          <a:xfrm>
            <a:off x="3200399" y="379999"/>
            <a:ext cx="5798454" cy="1011569"/>
          </a:xfrm>
          <a:prstGeom prst="rect">
            <a:avLst/>
          </a:prstGeom>
          <a:ln w="12700">
            <a:miter lim="400000"/>
          </a:ln>
        </p:spPr>
      </p:pic>
      <p:grpSp>
        <p:nvGrpSpPr>
          <p:cNvPr id="786" name="Group"/>
          <p:cNvGrpSpPr/>
          <p:nvPr/>
        </p:nvGrpSpPr>
        <p:grpSpPr>
          <a:xfrm>
            <a:off x="-58907" y="-49425"/>
            <a:ext cx="2812799" cy="1870483"/>
            <a:chOff x="0" y="0"/>
            <a:chExt cx="2812797" cy="1870481"/>
          </a:xfrm>
        </p:grpSpPr>
        <p:sp>
          <p:nvSpPr>
            <p:cNvPr id="78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785"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8" name="Content Placeholder 6"/>
          <p:cNvSpPr txBox="1"/>
          <p:nvPr>
            <p:ph type="body" sz="quarter" idx="1"/>
          </p:nvPr>
        </p:nvSpPr>
        <p:spPr>
          <a:xfrm>
            <a:off x="-106562" y="12307491"/>
            <a:ext cx="12412267" cy="1011635"/>
          </a:xfrm>
          <a:prstGeom prst="rect">
            <a:avLst/>
          </a:prstGeom>
        </p:spPr>
        <p:txBody>
          <a:bodyPr/>
          <a:lstStyle/>
          <a:p>
            <a:pPr marL="0" indent="0" defTabSz="914400">
              <a:lnSpc>
                <a:spcPct val="100000"/>
              </a:lnSpc>
              <a:spcBef>
                <a:spcPts val="0"/>
              </a:spcBef>
              <a:buSzTx/>
              <a:buNone/>
              <a:defRPr sz="2400">
                <a:latin typeface="+mj-lt"/>
                <a:ea typeface="+mj-ea"/>
                <a:cs typeface="+mj-cs"/>
                <a:sym typeface="Helvetica"/>
              </a:defRPr>
            </a:pPr>
            <a:r>
              <a:t>HIRN Tissue Atlas: </a:t>
            </a:r>
            <a:r>
              <a:rPr i="1">
                <a:latin typeface="Montserrat"/>
                <a:ea typeface="Montserrat"/>
                <a:cs typeface="Montserrat"/>
                <a:sym typeface="Montserrat"/>
              </a:rPr>
              <a:t>Pancreatlas.org </a:t>
            </a:r>
            <a:endParaRPr i="1">
              <a:latin typeface="Montserrat"/>
              <a:ea typeface="Montserrat"/>
              <a:cs typeface="Montserrat"/>
              <a:sym typeface="Montserrat"/>
            </a:endParaRPr>
          </a:p>
          <a:p>
            <a:pPr marL="0" indent="0" defTabSz="914400">
              <a:lnSpc>
                <a:spcPct val="100000"/>
              </a:lnSpc>
              <a:spcBef>
                <a:spcPts val="0"/>
              </a:spcBef>
              <a:buSzTx/>
              <a:buNone/>
              <a:defRPr sz="2400">
                <a:latin typeface="+mj-lt"/>
                <a:ea typeface="+mj-ea"/>
                <a:cs typeface="+mj-cs"/>
                <a:sym typeface="Helvetica"/>
              </a:defRPr>
            </a:pPr>
            <a:r>
              <a:t>Diane Saunders, Marcela Brissova, Alvin Powers, Vanderbilt University Medical Center</a:t>
            </a:r>
          </a:p>
        </p:txBody>
      </p:sp>
      <p:sp>
        <p:nvSpPr>
          <p:cNvPr id="789"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90" name="Picture 2" descr="Picture 2"/>
          <p:cNvPicPr>
            <a:picLocks noChangeAspect="1"/>
          </p:cNvPicPr>
          <p:nvPr/>
        </p:nvPicPr>
        <p:blipFill>
          <a:blip r:embed="rId2">
            <a:extLst/>
          </a:blip>
          <a:srcRect l="0" t="0" r="0" b="1000"/>
          <a:stretch>
            <a:fillRect/>
          </a:stretch>
        </p:blipFill>
        <p:spPr>
          <a:xfrm>
            <a:off x="3593546" y="2402949"/>
            <a:ext cx="17730318" cy="9427077"/>
          </a:xfrm>
          <a:prstGeom prst="rect">
            <a:avLst/>
          </a:prstGeom>
          <a:ln w="12700">
            <a:miter lim="400000"/>
          </a:ln>
        </p:spPr>
      </p:pic>
      <p:pic>
        <p:nvPicPr>
          <p:cNvPr id="791" name="Picture 5" descr="Picture 5"/>
          <p:cNvPicPr>
            <a:picLocks noChangeAspect="1"/>
          </p:cNvPicPr>
          <p:nvPr/>
        </p:nvPicPr>
        <p:blipFill>
          <a:blip r:embed="rId3">
            <a:extLst/>
          </a:blip>
          <a:stretch>
            <a:fillRect/>
          </a:stretch>
        </p:blipFill>
        <p:spPr>
          <a:xfrm>
            <a:off x="19426766" y="2406451"/>
            <a:ext cx="1828801" cy="2188217"/>
          </a:xfrm>
          <a:prstGeom prst="rect">
            <a:avLst/>
          </a:prstGeom>
          <a:ln w="12700">
            <a:miter lim="400000"/>
          </a:ln>
        </p:spPr>
      </p:pic>
      <p:pic>
        <p:nvPicPr>
          <p:cNvPr id="792" name="Google Shape;155;p20" descr="Google Shape;155;p20"/>
          <p:cNvPicPr>
            <a:picLocks noChangeAspect="1"/>
          </p:cNvPicPr>
          <p:nvPr/>
        </p:nvPicPr>
        <p:blipFill>
          <a:blip r:embed="rId4">
            <a:extLst/>
          </a:blip>
          <a:stretch>
            <a:fillRect/>
          </a:stretch>
        </p:blipFill>
        <p:spPr>
          <a:xfrm>
            <a:off x="3200399" y="379999"/>
            <a:ext cx="5798454" cy="1011569"/>
          </a:xfrm>
          <a:prstGeom prst="rect">
            <a:avLst/>
          </a:prstGeom>
          <a:ln w="12700">
            <a:miter lim="400000"/>
          </a:ln>
        </p:spPr>
      </p:pic>
      <p:grpSp>
        <p:nvGrpSpPr>
          <p:cNvPr id="795" name="Group"/>
          <p:cNvGrpSpPr/>
          <p:nvPr/>
        </p:nvGrpSpPr>
        <p:grpSpPr>
          <a:xfrm>
            <a:off x="-58907" y="-49425"/>
            <a:ext cx="2812799" cy="1870483"/>
            <a:chOff x="0" y="0"/>
            <a:chExt cx="2812797" cy="1870481"/>
          </a:xfrm>
        </p:grpSpPr>
        <p:sp>
          <p:nvSpPr>
            <p:cNvPr id="79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794"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7" name="Content Placeholder 6"/>
          <p:cNvSpPr txBox="1"/>
          <p:nvPr>
            <p:ph type="body" sz="quarter" idx="1"/>
          </p:nvPr>
        </p:nvSpPr>
        <p:spPr>
          <a:xfrm>
            <a:off x="190168" y="12273624"/>
            <a:ext cx="18132611" cy="1011635"/>
          </a:xfrm>
          <a:prstGeom prst="rect">
            <a:avLst/>
          </a:prstGeom>
        </p:spPr>
        <p:txBody>
          <a:bodyPr/>
          <a:lstStyle/>
          <a:p>
            <a:pPr marL="0" indent="0" defTabSz="914400">
              <a:lnSpc>
                <a:spcPct val="100000"/>
              </a:lnSpc>
              <a:spcBef>
                <a:spcPts val="0"/>
              </a:spcBef>
              <a:buSzTx/>
              <a:buFontTx/>
              <a:buNone/>
              <a:defRPr sz="2400">
                <a:latin typeface="+mj-lt"/>
                <a:ea typeface="+mj-ea"/>
                <a:cs typeface="+mj-cs"/>
                <a:sym typeface="Helvetica"/>
              </a:defRPr>
            </a:pPr>
            <a:r>
              <a:t>CHemoarchitectonic Atlas of the Mammalian Brain</a:t>
            </a:r>
            <a:br/>
            <a:r>
              <a:t>Kouichi Nakamura &amp; Peter Magill, Univ of Oxford</a:t>
            </a:r>
          </a:p>
        </p:txBody>
      </p:sp>
      <p:sp>
        <p:nvSpPr>
          <p:cNvPr id="798"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99" name="Picture 3" descr="Picture 3"/>
          <p:cNvPicPr>
            <a:picLocks noChangeAspect="1"/>
          </p:cNvPicPr>
          <p:nvPr/>
        </p:nvPicPr>
        <p:blipFill>
          <a:blip r:embed="rId2">
            <a:extLst/>
          </a:blip>
          <a:stretch>
            <a:fillRect/>
          </a:stretch>
        </p:blipFill>
        <p:spPr>
          <a:xfrm>
            <a:off x="4362643" y="2178103"/>
            <a:ext cx="16251381" cy="9965904"/>
          </a:xfrm>
          <a:prstGeom prst="rect">
            <a:avLst/>
          </a:prstGeom>
          <a:ln w="12700">
            <a:miter lim="400000"/>
          </a:ln>
        </p:spPr>
      </p:pic>
      <p:pic>
        <p:nvPicPr>
          <p:cNvPr id="800" name="Picture 5" descr="Picture 5"/>
          <p:cNvPicPr>
            <a:picLocks noChangeAspect="1"/>
          </p:cNvPicPr>
          <p:nvPr/>
        </p:nvPicPr>
        <p:blipFill>
          <a:blip r:embed="rId3">
            <a:extLst/>
          </a:blip>
          <a:stretch>
            <a:fillRect/>
          </a:stretch>
        </p:blipFill>
        <p:spPr>
          <a:xfrm>
            <a:off x="18749433" y="2169213"/>
            <a:ext cx="1828801" cy="2188217"/>
          </a:xfrm>
          <a:prstGeom prst="rect">
            <a:avLst/>
          </a:prstGeom>
          <a:ln w="12700">
            <a:miter lim="400000"/>
          </a:ln>
        </p:spPr>
      </p:pic>
      <p:pic>
        <p:nvPicPr>
          <p:cNvPr id="801" name="Google Shape;155;p20" descr="Google Shape;155;p20"/>
          <p:cNvPicPr>
            <a:picLocks noChangeAspect="1"/>
          </p:cNvPicPr>
          <p:nvPr/>
        </p:nvPicPr>
        <p:blipFill>
          <a:blip r:embed="rId4">
            <a:extLst/>
          </a:blip>
          <a:stretch>
            <a:fillRect/>
          </a:stretch>
        </p:blipFill>
        <p:spPr>
          <a:xfrm>
            <a:off x="3200399" y="379999"/>
            <a:ext cx="5798454" cy="1011569"/>
          </a:xfrm>
          <a:prstGeom prst="rect">
            <a:avLst/>
          </a:prstGeom>
          <a:ln w="12700">
            <a:miter lim="400000"/>
          </a:ln>
        </p:spPr>
      </p:pic>
      <p:grpSp>
        <p:nvGrpSpPr>
          <p:cNvPr id="804" name="Group"/>
          <p:cNvGrpSpPr/>
          <p:nvPr/>
        </p:nvGrpSpPr>
        <p:grpSpPr>
          <a:xfrm>
            <a:off x="-58907" y="-49425"/>
            <a:ext cx="2812799" cy="1870483"/>
            <a:chOff x="0" y="0"/>
            <a:chExt cx="2812797" cy="1870481"/>
          </a:xfrm>
        </p:grpSpPr>
        <p:sp>
          <p:nvSpPr>
            <p:cNvPr id="802"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803"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6" name="Slide Number Placeholder 2"/>
          <p:cNvSpPr txBox="1"/>
          <p:nvPr>
            <p:ph type="sldNum" sz="quarter" idx="2"/>
          </p:nvPr>
        </p:nvSpPr>
        <p:spPr>
          <a:xfrm>
            <a:off x="23564374" y="13268960"/>
            <a:ext cx="506359" cy="513081"/>
          </a:xfrm>
          <a:prstGeom prst="rect">
            <a:avLst/>
          </a:prstGeom>
          <a:extLst>
            <a:ext uri="{C572A759-6A51-4108-AA02-DFA0A04FC94B}">
              <ma14:wrappingTextBoxFlag xmlns:ma14="http://schemas.microsoft.com/office/mac/drawingml/2011/main" val="1"/>
            </a:ext>
          </a:extLst>
        </p:spPr>
        <p:txBody>
          <a:bodyPr/>
          <a:lstStyle>
            <a:lvl1pPr algn="r" defTabSz="914400">
              <a:defRPr sz="2200">
                <a:solidFill>
                  <a:srgbClr val="808080"/>
                </a:solidFill>
                <a:latin typeface="HelveticaNeueLT Pro 45 Lt"/>
                <a:ea typeface="HelveticaNeueLT Pro 45 Lt"/>
                <a:cs typeface="HelveticaNeueLT Pro 45 Lt"/>
                <a:sym typeface="HelveticaNeueLT Pro 45 Lt"/>
              </a:defRPr>
            </a:lvl1pPr>
          </a:lstStyle>
          <a:p>
            <a:pPr/>
            <a:fld id="{86CB4B4D-7CA3-9044-876B-883B54F8677D}" type="slidenum"/>
          </a:p>
        </p:txBody>
      </p:sp>
      <p:grpSp>
        <p:nvGrpSpPr>
          <p:cNvPr id="814" name="Group"/>
          <p:cNvGrpSpPr/>
          <p:nvPr/>
        </p:nvGrpSpPr>
        <p:grpSpPr>
          <a:xfrm>
            <a:off x="3610580" y="2493944"/>
            <a:ext cx="17438138" cy="9337712"/>
            <a:chOff x="0" y="0"/>
            <a:chExt cx="17438137" cy="9337710"/>
          </a:xfrm>
        </p:grpSpPr>
        <p:pic>
          <p:nvPicPr>
            <p:cNvPr id="807" name="Picture 2" descr="Picture 2"/>
            <p:cNvPicPr>
              <a:picLocks noChangeAspect="1"/>
            </p:cNvPicPr>
            <p:nvPr/>
          </p:nvPicPr>
          <p:blipFill>
            <a:blip r:embed="rId2">
              <a:extLst/>
            </a:blip>
            <a:stretch>
              <a:fillRect/>
            </a:stretch>
          </p:blipFill>
          <p:spPr>
            <a:xfrm>
              <a:off x="131522" y="168886"/>
              <a:ext cx="7740304" cy="2033256"/>
            </a:xfrm>
            <a:prstGeom prst="rect">
              <a:avLst/>
            </a:prstGeom>
            <a:ln w="12700" cap="flat">
              <a:noFill/>
              <a:miter lim="400000"/>
            </a:ln>
            <a:effectLst/>
          </p:spPr>
        </p:pic>
        <p:pic>
          <p:nvPicPr>
            <p:cNvPr id="808" name="Picture 4" descr="Picture 4"/>
            <p:cNvPicPr>
              <a:picLocks noChangeAspect="1"/>
            </p:cNvPicPr>
            <p:nvPr/>
          </p:nvPicPr>
          <p:blipFill>
            <a:blip r:embed="rId3">
              <a:extLst/>
            </a:blip>
            <a:stretch>
              <a:fillRect/>
            </a:stretch>
          </p:blipFill>
          <p:spPr>
            <a:xfrm>
              <a:off x="131522" y="2151973"/>
              <a:ext cx="9310412" cy="2599661"/>
            </a:xfrm>
            <a:prstGeom prst="rect">
              <a:avLst/>
            </a:prstGeom>
            <a:ln w="12700" cap="flat">
              <a:noFill/>
              <a:miter lim="400000"/>
            </a:ln>
            <a:effectLst/>
          </p:spPr>
        </p:pic>
        <p:pic>
          <p:nvPicPr>
            <p:cNvPr id="809" name="Picture 6" descr="Picture 6"/>
            <p:cNvPicPr>
              <a:picLocks noChangeAspect="1"/>
            </p:cNvPicPr>
            <p:nvPr/>
          </p:nvPicPr>
          <p:blipFill>
            <a:blip r:embed="rId4">
              <a:extLst/>
            </a:blip>
            <a:stretch>
              <a:fillRect/>
            </a:stretch>
          </p:blipFill>
          <p:spPr>
            <a:xfrm>
              <a:off x="9654695" y="0"/>
              <a:ext cx="7040066" cy="3566888"/>
            </a:xfrm>
            <a:prstGeom prst="rect">
              <a:avLst/>
            </a:prstGeom>
            <a:ln w="12700" cap="flat">
              <a:noFill/>
              <a:miter lim="400000"/>
            </a:ln>
            <a:effectLst/>
          </p:spPr>
        </p:pic>
        <p:pic>
          <p:nvPicPr>
            <p:cNvPr id="810" name="Picture 7" descr="Picture 7"/>
            <p:cNvPicPr>
              <a:picLocks noChangeAspect="1"/>
            </p:cNvPicPr>
            <p:nvPr/>
          </p:nvPicPr>
          <p:blipFill>
            <a:blip r:embed="rId5">
              <a:extLst/>
            </a:blip>
            <a:stretch>
              <a:fillRect/>
            </a:stretch>
          </p:blipFill>
          <p:spPr>
            <a:xfrm>
              <a:off x="9654695" y="3422530"/>
              <a:ext cx="6774953" cy="2178487"/>
            </a:xfrm>
            <a:prstGeom prst="rect">
              <a:avLst/>
            </a:prstGeom>
            <a:ln w="12700" cap="flat">
              <a:noFill/>
              <a:miter lim="400000"/>
            </a:ln>
            <a:effectLst/>
          </p:spPr>
        </p:pic>
        <p:pic>
          <p:nvPicPr>
            <p:cNvPr id="811" name="Picture 8" descr="Picture 8"/>
            <p:cNvPicPr>
              <a:picLocks noChangeAspect="1"/>
            </p:cNvPicPr>
            <p:nvPr/>
          </p:nvPicPr>
          <p:blipFill>
            <a:blip r:embed="rId6">
              <a:extLst/>
            </a:blip>
            <a:stretch>
              <a:fillRect/>
            </a:stretch>
          </p:blipFill>
          <p:spPr>
            <a:xfrm>
              <a:off x="72822" y="4710686"/>
              <a:ext cx="8719069" cy="1705011"/>
            </a:xfrm>
            <a:prstGeom prst="rect">
              <a:avLst/>
            </a:prstGeom>
            <a:ln w="12700" cap="flat">
              <a:noFill/>
              <a:miter lim="400000"/>
            </a:ln>
            <a:effectLst/>
          </p:spPr>
        </p:pic>
        <p:pic>
          <p:nvPicPr>
            <p:cNvPr id="812" name="Picture 9" descr="Picture 9"/>
            <p:cNvPicPr>
              <a:picLocks noChangeAspect="1"/>
            </p:cNvPicPr>
            <p:nvPr/>
          </p:nvPicPr>
          <p:blipFill>
            <a:blip r:embed="rId7">
              <a:extLst/>
            </a:blip>
            <a:stretch>
              <a:fillRect/>
            </a:stretch>
          </p:blipFill>
          <p:spPr>
            <a:xfrm>
              <a:off x="9676814" y="5576164"/>
              <a:ext cx="7761324" cy="3761547"/>
            </a:xfrm>
            <a:prstGeom prst="rect">
              <a:avLst/>
            </a:prstGeom>
            <a:ln w="12700" cap="flat">
              <a:noFill/>
              <a:miter lim="400000"/>
            </a:ln>
            <a:effectLst/>
          </p:spPr>
        </p:pic>
        <p:pic>
          <p:nvPicPr>
            <p:cNvPr id="813" name="Picture 10" descr="Picture 10"/>
            <p:cNvPicPr>
              <a:picLocks noChangeAspect="1"/>
            </p:cNvPicPr>
            <p:nvPr/>
          </p:nvPicPr>
          <p:blipFill>
            <a:blip r:embed="rId8">
              <a:extLst/>
            </a:blip>
            <a:stretch>
              <a:fillRect/>
            </a:stretch>
          </p:blipFill>
          <p:spPr>
            <a:xfrm>
              <a:off x="0" y="6365388"/>
              <a:ext cx="9100231" cy="2972323"/>
            </a:xfrm>
            <a:prstGeom prst="rect">
              <a:avLst/>
            </a:prstGeom>
            <a:ln w="12700" cap="flat">
              <a:noFill/>
              <a:miter lim="400000"/>
            </a:ln>
            <a:effectLst/>
          </p:spPr>
        </p:pic>
      </p:grpSp>
      <p:pic>
        <p:nvPicPr>
          <p:cNvPr id="815" name="Google Shape;155;p20" descr="Google Shape;155;p20"/>
          <p:cNvPicPr>
            <a:picLocks noChangeAspect="1"/>
          </p:cNvPicPr>
          <p:nvPr/>
        </p:nvPicPr>
        <p:blipFill>
          <a:blip r:embed="rId9">
            <a:extLst/>
          </a:blip>
          <a:stretch>
            <a:fillRect/>
          </a:stretch>
        </p:blipFill>
        <p:spPr>
          <a:xfrm>
            <a:off x="3200399" y="379999"/>
            <a:ext cx="5798454" cy="1011569"/>
          </a:xfrm>
          <a:prstGeom prst="rect">
            <a:avLst/>
          </a:prstGeom>
          <a:ln w="12700">
            <a:miter lim="400000"/>
          </a:ln>
        </p:spPr>
      </p:pic>
      <p:grpSp>
        <p:nvGrpSpPr>
          <p:cNvPr id="818" name="Group"/>
          <p:cNvGrpSpPr/>
          <p:nvPr/>
        </p:nvGrpSpPr>
        <p:grpSpPr>
          <a:xfrm>
            <a:off x="-58907" y="-49425"/>
            <a:ext cx="2812799" cy="1870483"/>
            <a:chOff x="0" y="0"/>
            <a:chExt cx="2812797" cy="1870481"/>
          </a:xfrm>
        </p:grpSpPr>
        <p:sp>
          <p:nvSpPr>
            <p:cNvPr id="816"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817"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0" name="Google Shape;303;p29"/>
          <p:cNvSpPr txBox="1"/>
          <p:nvPr>
            <p:ph type="title"/>
          </p:nvPr>
        </p:nvSpPr>
        <p:spPr>
          <a:xfrm>
            <a:off x="3083217" y="204461"/>
            <a:ext cx="16466721" cy="1362711"/>
          </a:xfrm>
          <a:prstGeom prst="rect">
            <a:avLst/>
          </a:prstGeom>
        </p:spPr>
        <p:txBody>
          <a:bodyPr/>
          <a:lstStyle>
            <a:lvl1pPr>
              <a:defRPr sz="6600"/>
            </a:lvl1pPr>
          </a:lstStyle>
          <a:p>
            <a:pPr>
              <a:defRPr>
                <a:effectLst/>
              </a:defRPr>
            </a:pPr>
            <a:r>
              <a:t>Intermezzo</a:t>
            </a:r>
          </a:p>
        </p:txBody>
      </p:sp>
      <p:sp>
        <p:nvSpPr>
          <p:cNvPr id="821" name="Google Shape;304;p29"/>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824" name="Group"/>
          <p:cNvGrpSpPr/>
          <p:nvPr/>
        </p:nvGrpSpPr>
        <p:grpSpPr>
          <a:xfrm>
            <a:off x="-58907" y="-49425"/>
            <a:ext cx="2812799" cy="1870483"/>
            <a:chOff x="0" y="0"/>
            <a:chExt cx="2812797" cy="1870481"/>
          </a:xfrm>
        </p:grpSpPr>
        <p:sp>
          <p:nvSpPr>
            <p:cNvPr id="822"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823" name="2005"/>
            <p:cNvSpPr/>
            <p:nvPr/>
          </p:nvSpPr>
          <p:spPr>
            <a:xfrm>
              <a:off x="0" y="48384"/>
              <a:ext cx="1897574" cy="1772528"/>
            </a:xfrm>
            <a:prstGeom prst="rect">
              <a:avLst/>
            </a:prstGeom>
            <a:solidFill>
              <a:srgbClr val="182E4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2005</a:t>
              </a:r>
            </a:p>
          </p:txBody>
        </p:sp>
      </p:grpSp>
      <p:pic>
        <p:nvPicPr>
          <p:cNvPr id="825" name="Image" descr="Image"/>
          <p:cNvPicPr>
            <a:picLocks noChangeAspect="1"/>
          </p:cNvPicPr>
          <p:nvPr/>
        </p:nvPicPr>
        <p:blipFill>
          <a:blip r:embed="rId2">
            <a:extLst/>
          </a:blip>
          <a:stretch>
            <a:fillRect/>
          </a:stretch>
        </p:blipFill>
        <p:spPr>
          <a:xfrm>
            <a:off x="14098443" y="4800599"/>
            <a:ext cx="7644040" cy="5350829"/>
          </a:xfrm>
          <a:prstGeom prst="rect">
            <a:avLst/>
          </a:prstGeom>
          <a:ln w="12700">
            <a:miter lim="400000"/>
          </a:ln>
        </p:spPr>
      </p:pic>
      <p:pic>
        <p:nvPicPr>
          <p:cNvPr id="826" name="Image" descr="Image"/>
          <p:cNvPicPr>
            <a:picLocks noChangeAspect="1"/>
          </p:cNvPicPr>
          <p:nvPr/>
        </p:nvPicPr>
        <p:blipFill>
          <a:blip r:embed="rId3">
            <a:extLst/>
          </a:blip>
          <a:stretch>
            <a:fillRect/>
          </a:stretch>
        </p:blipFill>
        <p:spPr>
          <a:xfrm>
            <a:off x="3155950" y="7578927"/>
            <a:ext cx="7620000" cy="4957711"/>
          </a:xfrm>
          <a:prstGeom prst="rect">
            <a:avLst/>
          </a:prstGeom>
          <a:ln w="12700">
            <a:miter lim="400000"/>
          </a:ln>
        </p:spPr>
      </p:pic>
      <p:pic>
        <p:nvPicPr>
          <p:cNvPr id="827" name="Image" descr="Image"/>
          <p:cNvPicPr>
            <a:picLocks noChangeAspect="1"/>
          </p:cNvPicPr>
          <p:nvPr/>
        </p:nvPicPr>
        <p:blipFill>
          <a:blip r:embed="rId4">
            <a:extLst/>
          </a:blip>
          <a:stretch>
            <a:fillRect/>
          </a:stretch>
        </p:blipFill>
        <p:spPr>
          <a:xfrm>
            <a:off x="3155950" y="7578927"/>
            <a:ext cx="7620000" cy="4957711"/>
          </a:xfrm>
          <a:prstGeom prst="rect">
            <a:avLst/>
          </a:prstGeom>
          <a:ln w="12700">
            <a:miter lim="400000"/>
          </a:ln>
        </p:spPr>
      </p:pic>
      <p:pic>
        <p:nvPicPr>
          <p:cNvPr id="828" name="Image" descr="Image"/>
          <p:cNvPicPr>
            <a:picLocks noChangeAspect="1"/>
          </p:cNvPicPr>
          <p:nvPr/>
        </p:nvPicPr>
        <p:blipFill>
          <a:blip r:embed="rId5">
            <a:extLst/>
          </a:blip>
          <a:stretch>
            <a:fillRect/>
          </a:stretch>
        </p:blipFill>
        <p:spPr>
          <a:xfrm>
            <a:off x="3155950" y="7578927"/>
            <a:ext cx="7620000" cy="4957711"/>
          </a:xfrm>
          <a:prstGeom prst="rect">
            <a:avLst/>
          </a:prstGeom>
          <a:ln w="12700">
            <a:miter lim="400000"/>
          </a:ln>
        </p:spPr>
      </p:pic>
      <p:pic>
        <p:nvPicPr>
          <p:cNvPr id="829" name="Image" descr="Image"/>
          <p:cNvPicPr>
            <a:picLocks noChangeAspect="1"/>
          </p:cNvPicPr>
          <p:nvPr/>
        </p:nvPicPr>
        <p:blipFill>
          <a:blip r:embed="rId6">
            <a:extLst/>
          </a:blip>
          <a:stretch>
            <a:fillRect/>
          </a:stretch>
        </p:blipFill>
        <p:spPr>
          <a:xfrm>
            <a:off x="3155950" y="2038119"/>
            <a:ext cx="7620000" cy="5069861"/>
          </a:xfrm>
          <a:prstGeom prst="rect">
            <a:avLst/>
          </a:prstGeom>
          <a:ln w="12700">
            <a:miter lim="400000"/>
          </a:ln>
        </p:spPr>
      </p:pic>
      <p:pic>
        <p:nvPicPr>
          <p:cNvPr id="830" name="Image" descr="Image"/>
          <p:cNvPicPr>
            <a:picLocks noChangeAspect="1"/>
          </p:cNvPicPr>
          <p:nvPr/>
        </p:nvPicPr>
        <p:blipFill>
          <a:blip r:embed="rId7">
            <a:extLst/>
          </a:blip>
          <a:stretch>
            <a:fillRect/>
          </a:stretch>
        </p:blipFill>
        <p:spPr>
          <a:xfrm>
            <a:off x="3155950" y="2038119"/>
            <a:ext cx="7620000" cy="5069861"/>
          </a:xfrm>
          <a:prstGeom prst="rect">
            <a:avLst/>
          </a:prstGeom>
          <a:ln w="12700">
            <a:miter lim="400000"/>
          </a:ln>
        </p:spPr>
      </p:pic>
      <p:pic>
        <p:nvPicPr>
          <p:cNvPr id="831" name="Image" descr="Image"/>
          <p:cNvPicPr>
            <a:picLocks noChangeAspect="1"/>
          </p:cNvPicPr>
          <p:nvPr/>
        </p:nvPicPr>
        <p:blipFill>
          <a:blip r:embed="rId8">
            <a:extLst/>
          </a:blip>
          <a:stretch>
            <a:fillRect/>
          </a:stretch>
        </p:blipFill>
        <p:spPr>
          <a:xfrm>
            <a:off x="3155950" y="2038119"/>
            <a:ext cx="7620000" cy="5069861"/>
          </a:xfrm>
          <a:prstGeom prst="rect">
            <a:avLst/>
          </a:prstGeom>
          <a:ln w="12700">
            <a:miter lim="400000"/>
          </a:ln>
        </p:spPr>
      </p:pic>
      <p:sp>
        <p:nvSpPr>
          <p:cNvPr id="832" name="Use"/>
          <p:cNvSpPr txBox="1"/>
          <p:nvPr/>
        </p:nvSpPr>
        <p:spPr>
          <a:xfrm>
            <a:off x="3639395" y="2038119"/>
            <a:ext cx="895222"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Use</a:t>
            </a:r>
          </a:p>
        </p:txBody>
      </p:sp>
      <p:sp>
        <p:nvSpPr>
          <p:cNvPr id="833" name="≠funding"/>
          <p:cNvSpPr txBox="1"/>
          <p:nvPr/>
        </p:nvSpPr>
        <p:spPr>
          <a:xfrm>
            <a:off x="10598995" y="3591212"/>
            <a:ext cx="1843778"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≠funding</a:t>
            </a:r>
          </a:p>
        </p:txBody>
      </p:sp>
      <p:sp>
        <p:nvSpPr>
          <p:cNvPr id="834" name="Rectangle"/>
          <p:cNvSpPr/>
          <p:nvPr/>
        </p:nvSpPr>
        <p:spPr>
          <a:xfrm>
            <a:off x="3149600" y="7590728"/>
            <a:ext cx="7594600" cy="4934109"/>
          </a:xfrm>
          <a:prstGeom prst="rect">
            <a:avLst/>
          </a:prstGeom>
          <a:ln w="139700">
            <a:solidFill>
              <a:srgbClr val="000000"/>
            </a:solidFill>
            <a:miter/>
          </a:ln>
        </p:spPr>
        <p:txBody>
          <a:bodyPr tIns="91439" bIns="91439" anchor="ctr"/>
          <a:lstStyle/>
          <a:p>
            <a:pPr/>
          </a:p>
        </p:txBody>
      </p:sp>
      <p:sp>
        <p:nvSpPr>
          <p:cNvPr id="835" name="Project"/>
          <p:cNvSpPr txBox="1"/>
          <p:nvPr/>
        </p:nvSpPr>
        <p:spPr>
          <a:xfrm>
            <a:off x="8887407" y="9130458"/>
            <a:ext cx="1508245"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Project</a:t>
            </a:r>
          </a:p>
        </p:txBody>
      </p:sp>
      <p:grpSp>
        <p:nvGrpSpPr>
          <p:cNvPr id="838" name="Group"/>
          <p:cNvGrpSpPr/>
          <p:nvPr/>
        </p:nvGrpSpPr>
        <p:grpSpPr>
          <a:xfrm>
            <a:off x="8818303" y="8486350"/>
            <a:ext cx="1252644" cy="741682"/>
            <a:chOff x="0" y="0"/>
            <a:chExt cx="1252642" cy="741680"/>
          </a:xfrm>
        </p:grpSpPr>
        <p:sp>
          <p:nvSpPr>
            <p:cNvPr id="836" name="PRs"/>
            <p:cNvSpPr txBox="1"/>
            <p:nvPr/>
          </p:nvSpPr>
          <p:spPr>
            <a:xfrm>
              <a:off x="393810" y="0"/>
              <a:ext cx="858833" cy="741680"/>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p>
              <a:pPr/>
              <a:r>
                <a:t>PRs</a:t>
              </a:r>
            </a:p>
          </p:txBody>
        </p:sp>
        <p:sp>
          <p:nvSpPr>
            <p:cNvPr id="837" name="Line"/>
            <p:cNvSpPr/>
            <p:nvPr/>
          </p:nvSpPr>
          <p:spPr>
            <a:xfrm flipV="1">
              <a:off x="0" y="281720"/>
              <a:ext cx="449853" cy="1"/>
            </a:xfrm>
            <a:prstGeom prst="line">
              <a:avLst/>
            </a:prstGeom>
            <a:noFill/>
            <a:ln w="25400" cap="flat">
              <a:solidFill>
                <a:srgbClr val="007355"/>
              </a:solidFill>
              <a:prstDash val="solid"/>
              <a:miter lim="800000"/>
            </a:ln>
            <a:effectLst/>
          </p:spPr>
          <p:txBody>
            <a:bodyPr wrap="square" lIns="91439" tIns="91439" rIns="91439" bIns="91439" numCol="1" anchor="t">
              <a:noAutofit/>
            </a:bodyPr>
            <a:lstStyle/>
            <a:p>
              <a:pPr/>
            </a:p>
          </p:txBody>
        </p:sp>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2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83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83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83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83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826"/>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7" fill="hold">
                                  <p:stCondLst>
                                    <p:cond delay="0"/>
                                  </p:stCondLst>
                                  <p:iterate type="el" backwards="0">
                                    <p:tmAbs val="0"/>
                                  </p:iterate>
                                  <p:childTnLst>
                                    <p:set>
                                      <p:cBhvr>
                                        <p:cTn id="28" fill="hold"/>
                                        <p:tgtEl>
                                          <p:spTgt spid="835"/>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8" fill="hold">
                                  <p:stCondLst>
                                    <p:cond delay="0"/>
                                  </p:stCondLst>
                                  <p:iterate type="el" backwards="0">
                                    <p:tmAbs val="0"/>
                                  </p:iterate>
                                  <p:childTnLst>
                                    <p:set>
                                      <p:cBhvr>
                                        <p:cTn id="31" fill="hold"/>
                                        <p:tgtEl>
                                          <p:spTgt spid="83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0" presetID="1" grpId="9" fill="hold">
                                  <p:stCondLst>
                                    <p:cond delay="0"/>
                                  </p:stCondLst>
                                  <p:iterate type="el" backwards="0">
                                    <p:tmAbs val="0"/>
                                  </p:iterate>
                                  <p:childTnLst>
                                    <p:set>
                                      <p:cBhvr>
                                        <p:cTn id="35" fill="hold"/>
                                        <p:tgtEl>
                                          <p:spTgt spid="827"/>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0" fill="hold">
                                  <p:stCondLst>
                                    <p:cond delay="0"/>
                                  </p:stCondLst>
                                  <p:iterate type="el" backwards="0">
                                    <p:tmAbs val="0"/>
                                  </p:iterate>
                                  <p:childTnLst>
                                    <p:set>
                                      <p:cBhvr>
                                        <p:cTn id="38" fill="hold"/>
                                        <p:tgtEl>
                                          <p:spTgt spid="8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1" fill="hold">
                                  <p:stCondLst>
                                    <p:cond delay="0"/>
                                  </p:stCondLst>
                                  <p:iterate type="el" backwards="0">
                                    <p:tmAbs val="0"/>
                                  </p:iterate>
                                  <p:childTnLst>
                                    <p:set>
                                      <p:cBhvr>
                                        <p:cTn id="42" fill="hold"/>
                                        <p:tgtEl>
                                          <p:spTgt spid="8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8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0" grpId="3"/>
      <p:bldP build="whole" bldLvl="1" animBg="1" rev="0" advAuto="0" spid="838" grpId="10"/>
      <p:bldP build="whole" bldLvl="1" animBg="1" rev="0" advAuto="0" spid="831" grpId="4"/>
      <p:bldP build="whole" bldLvl="1" animBg="1" rev="0" advAuto="0" spid="828" grpId="11"/>
      <p:bldP build="whole" bldLvl="1" animBg="1" rev="0" advAuto="0" spid="825" grpId="12"/>
      <p:bldP build="whole" bldLvl="1" animBg="1" rev="0" advAuto="0" spid="826" grpId="6"/>
      <p:bldP build="whole" bldLvl="1" animBg="1" rev="0" advAuto="0" spid="835" grpId="7"/>
      <p:bldP build="whole" bldLvl="1" animBg="1" rev="0" advAuto="0" spid="833" grpId="5"/>
      <p:bldP build="whole" bldLvl="1" animBg="1" rev="0" advAuto="0" spid="832" grpId="2"/>
      <p:bldP build="whole" bldLvl="1" animBg="1" rev="0" advAuto="0" spid="827" grpId="9"/>
      <p:bldP build="whole" bldLvl="1" animBg="1" rev="0" advAuto="0" spid="834" grpId="8"/>
      <p:bldP build="whole" bldLvl="1" animBg="1" rev="0" advAuto="0" spid="829"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0"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845" name="Group"/>
          <p:cNvGrpSpPr/>
          <p:nvPr/>
        </p:nvGrpSpPr>
        <p:grpSpPr>
          <a:xfrm>
            <a:off x="-50911" y="-49823"/>
            <a:ext cx="2812799" cy="1870483"/>
            <a:chOff x="0" y="0"/>
            <a:chExt cx="2812797" cy="1870481"/>
          </a:xfrm>
        </p:grpSpPr>
        <p:grpSp>
          <p:nvGrpSpPr>
            <p:cNvPr id="843" name="Group"/>
            <p:cNvGrpSpPr/>
            <p:nvPr/>
          </p:nvGrpSpPr>
          <p:grpSpPr>
            <a:xfrm>
              <a:off x="0" y="-1"/>
              <a:ext cx="2812798" cy="1870483"/>
              <a:chOff x="0" y="0"/>
              <a:chExt cx="2812797" cy="1870481"/>
            </a:xfrm>
          </p:grpSpPr>
          <p:sp>
            <p:nvSpPr>
              <p:cNvPr id="841"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842"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844"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846" name="Image" descr="Image"/>
          <p:cNvPicPr>
            <a:picLocks noChangeAspect="1"/>
          </p:cNvPicPr>
          <p:nvPr/>
        </p:nvPicPr>
        <p:blipFill>
          <a:blip r:embed="rId2">
            <a:extLst/>
          </a:blip>
          <a:stretch>
            <a:fillRect/>
          </a:stretch>
        </p:blipFill>
        <p:spPr>
          <a:xfrm>
            <a:off x="3266276" y="285212"/>
            <a:ext cx="3086775" cy="1200413"/>
          </a:xfrm>
          <a:prstGeom prst="rect">
            <a:avLst/>
          </a:prstGeom>
          <a:ln w="12700">
            <a:miter lim="400000"/>
          </a:ln>
        </p:spPr>
      </p:pic>
      <p:pic>
        <p:nvPicPr>
          <p:cNvPr id="847" name="Image" descr="Image"/>
          <p:cNvPicPr>
            <a:picLocks noChangeAspect="1"/>
          </p:cNvPicPr>
          <p:nvPr/>
        </p:nvPicPr>
        <p:blipFill>
          <a:blip r:embed="rId3">
            <a:extLst/>
          </a:blip>
          <a:srcRect l="0" t="0" r="0" b="0"/>
          <a:stretch>
            <a:fillRect/>
          </a:stretch>
        </p:blipFill>
        <p:spPr>
          <a:xfrm>
            <a:off x="10463571" y="3094156"/>
            <a:ext cx="13076462" cy="7937911"/>
          </a:xfrm>
          <a:prstGeom prst="rect">
            <a:avLst/>
          </a:prstGeom>
          <a:ln w="12700">
            <a:miter lim="400000"/>
          </a:ln>
        </p:spPr>
      </p:pic>
      <p:sp>
        <p:nvSpPr>
          <p:cNvPr id="848" name="Euro-BioImaging– ELIXIR Image Data Strategy…"/>
          <p:cNvSpPr txBox="1"/>
          <p:nvPr/>
        </p:nvSpPr>
        <p:spPr>
          <a:xfrm>
            <a:off x="7386042" y="11749186"/>
            <a:ext cx="10458582" cy="868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defTabSz="457200">
              <a:defRPr b="1" sz="2700">
                <a:latin typeface="Leelawadee UI"/>
                <a:ea typeface="Leelawadee UI"/>
                <a:cs typeface="Leelawadee UI"/>
                <a:sym typeface="Leelawadee UI"/>
              </a:defRPr>
            </a:pPr>
            <a:r>
              <a:t>Euro-BioImaging– ELIXIR Image Data Strategy</a:t>
            </a:r>
          </a:p>
          <a:p>
            <a:pPr>
              <a:defRPr sz="1800">
                <a:latin typeface="Leelawadee UI"/>
                <a:ea typeface="Leelawadee UI"/>
                <a:cs typeface="Leelawadee UI"/>
                <a:sym typeface="Leelawadee UI"/>
              </a:defRPr>
            </a:pPr>
            <a:r>
              <a:rPr u="sng">
                <a:solidFill>
                  <a:schemeClr val="accent1"/>
                </a:solidFill>
                <a:uFill>
                  <a:solidFill>
                    <a:schemeClr val="accent1"/>
                  </a:solidFill>
                </a:uFill>
                <a:hlinkClick r:id="rId4" invalidUrl="" action="" tgtFrame="" tooltip="" history="1" highlightClick="0" endSnd="0"/>
              </a:rPr>
              <a:t>https://elixir-europe.org/sites/default/files/documents/euro-bioimaging_elixir_image_data_strategy.pdf</a:t>
            </a:r>
            <a:r>
              <a:t> </a:t>
            </a:r>
          </a:p>
        </p:txBody>
      </p:sp>
      <p:pic>
        <p:nvPicPr>
          <p:cNvPr id="849" name="Image" descr="Image"/>
          <p:cNvPicPr>
            <a:picLocks noChangeAspect="1"/>
          </p:cNvPicPr>
          <p:nvPr/>
        </p:nvPicPr>
        <p:blipFill>
          <a:blip r:embed="rId5">
            <a:extLst/>
          </a:blip>
          <a:stretch>
            <a:fillRect/>
          </a:stretch>
        </p:blipFill>
        <p:spPr>
          <a:xfrm>
            <a:off x="2753186" y="3514368"/>
            <a:ext cx="7147185" cy="779188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48"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1"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52" name="Picture 12" descr="Picture 12"/>
          <p:cNvPicPr>
            <a:picLocks noChangeAspect="1"/>
          </p:cNvPicPr>
          <p:nvPr/>
        </p:nvPicPr>
        <p:blipFill>
          <a:blip r:embed="rId2">
            <a:extLst/>
          </a:blip>
          <a:stretch>
            <a:fillRect/>
          </a:stretch>
        </p:blipFill>
        <p:spPr>
          <a:xfrm>
            <a:off x="4115646" y="2713958"/>
            <a:ext cx="14401451" cy="9144647"/>
          </a:xfrm>
          <a:prstGeom prst="rect">
            <a:avLst/>
          </a:prstGeom>
          <a:ln w="12700">
            <a:miter lim="400000"/>
          </a:ln>
        </p:spPr>
      </p:pic>
      <p:sp>
        <p:nvSpPr>
          <p:cNvPr id="853" name="TextBox 7"/>
          <p:cNvSpPr txBox="1"/>
          <p:nvPr/>
        </p:nvSpPr>
        <p:spPr>
          <a:xfrm>
            <a:off x="5284637" y="6571632"/>
            <a:ext cx="2200827" cy="1220065"/>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algn="r" defTabSz="914400">
              <a:lnSpc>
                <a:spcPts val="4000"/>
              </a:lnSpc>
              <a:defRPr b="1">
                <a:solidFill>
                  <a:srgbClr val="123676"/>
                </a:solidFill>
              </a:defRPr>
            </a:pPr>
            <a:r>
              <a:t>Integrated</a:t>
            </a:r>
          </a:p>
          <a:p>
            <a:pPr defTabSz="914400">
              <a:lnSpc>
                <a:spcPts val="4000"/>
              </a:lnSpc>
              <a:defRPr b="1">
                <a:solidFill>
                  <a:srgbClr val="123676"/>
                </a:solidFill>
              </a:defRPr>
            </a:pPr>
            <a:r>
              <a:t>studies</a:t>
            </a:r>
          </a:p>
        </p:txBody>
      </p:sp>
      <p:sp>
        <p:nvSpPr>
          <p:cNvPr id="854" name="Straight Arrow Connector 8"/>
          <p:cNvSpPr/>
          <p:nvPr/>
        </p:nvSpPr>
        <p:spPr>
          <a:xfrm flipH="1">
            <a:off x="7644761" y="4735828"/>
            <a:ext cx="1" cy="6106635"/>
          </a:xfrm>
          <a:prstGeom prst="line">
            <a:avLst/>
          </a:prstGeom>
          <a:ln w="76200">
            <a:solidFill>
              <a:srgbClr val="123676"/>
            </a:solidFill>
            <a:tailEnd type="triangle"/>
          </a:ln>
          <a:effectLst>
            <a:outerShdw sx="100000" sy="100000" kx="0" ky="0" algn="b" rotWithShape="0" blurRad="76200" dist="38100" dir="5400000">
              <a:srgbClr val="000000">
                <a:alpha val="35000"/>
              </a:srgbClr>
            </a:outerShdw>
          </a:effectLst>
        </p:spPr>
        <p:txBody>
          <a:bodyPr tIns="91439" bIns="91439"/>
          <a:lstStyle/>
          <a:p>
            <a:pPr defTabSz="914400"/>
          </a:p>
        </p:txBody>
      </p:sp>
      <p:sp>
        <p:nvSpPr>
          <p:cNvPr id="855" name="TextBox 9"/>
          <p:cNvSpPr txBox="1"/>
          <p:nvPr/>
        </p:nvSpPr>
        <p:spPr>
          <a:xfrm>
            <a:off x="18293548" y="9557232"/>
            <a:ext cx="1755617" cy="1220064"/>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defTabSz="914400">
              <a:lnSpc>
                <a:spcPts val="4000"/>
              </a:lnSpc>
              <a:defRPr b="1">
                <a:solidFill>
                  <a:srgbClr val="123676"/>
                </a:solidFill>
              </a:defRPr>
            </a:pPr>
            <a:r>
              <a:t>Analysis</a:t>
            </a:r>
          </a:p>
          <a:p>
            <a:pPr defTabSz="914400">
              <a:lnSpc>
                <a:spcPts val="4000"/>
              </a:lnSpc>
              <a:defRPr b="1">
                <a:solidFill>
                  <a:srgbClr val="123676"/>
                </a:solidFill>
              </a:defRPr>
            </a:pPr>
            <a:r>
              <a:t>results</a:t>
            </a:r>
          </a:p>
        </p:txBody>
      </p:sp>
      <p:sp>
        <p:nvSpPr>
          <p:cNvPr id="856" name="TextBox 10"/>
          <p:cNvSpPr txBox="1"/>
          <p:nvPr/>
        </p:nvSpPr>
        <p:spPr>
          <a:xfrm>
            <a:off x="18293548" y="7388770"/>
            <a:ext cx="2727187" cy="1220064"/>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defTabSz="914400">
              <a:lnSpc>
                <a:spcPts val="4000"/>
              </a:lnSpc>
              <a:defRPr b="1">
                <a:solidFill>
                  <a:srgbClr val="123676"/>
                </a:solidFill>
              </a:defRPr>
            </a:pPr>
            <a:r>
              <a:t>Biomolecular</a:t>
            </a:r>
          </a:p>
          <a:p>
            <a:pPr defTabSz="914400">
              <a:lnSpc>
                <a:spcPts val="4000"/>
              </a:lnSpc>
              <a:defRPr b="1">
                <a:solidFill>
                  <a:srgbClr val="123676"/>
                </a:solidFill>
              </a:defRPr>
            </a:pPr>
            <a:r>
              <a:t>annotations</a:t>
            </a:r>
          </a:p>
        </p:txBody>
      </p:sp>
      <p:sp>
        <p:nvSpPr>
          <p:cNvPr id="857" name="TextBox 11"/>
          <p:cNvSpPr txBox="1"/>
          <p:nvPr/>
        </p:nvSpPr>
        <p:spPr>
          <a:xfrm>
            <a:off x="18293548" y="5216371"/>
            <a:ext cx="2738459" cy="1220065"/>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defTabSz="914400">
              <a:lnSpc>
                <a:spcPts val="4000"/>
              </a:lnSpc>
              <a:defRPr b="1">
                <a:solidFill>
                  <a:srgbClr val="123676"/>
                </a:solidFill>
              </a:defRPr>
            </a:pPr>
            <a:r>
              <a:t>Experimental</a:t>
            </a:r>
          </a:p>
          <a:p>
            <a:pPr defTabSz="914400">
              <a:lnSpc>
                <a:spcPts val="4000"/>
              </a:lnSpc>
              <a:defRPr b="1">
                <a:solidFill>
                  <a:srgbClr val="123676"/>
                </a:solidFill>
              </a:defRPr>
            </a:pPr>
            <a:r>
              <a:t>metadata</a:t>
            </a:r>
          </a:p>
        </p:txBody>
      </p:sp>
      <p:sp>
        <p:nvSpPr>
          <p:cNvPr id="858" name="TextBox 13"/>
          <p:cNvSpPr txBox="1"/>
          <p:nvPr/>
        </p:nvSpPr>
        <p:spPr>
          <a:xfrm>
            <a:off x="9093443" y="10571024"/>
            <a:ext cx="5018191" cy="705243"/>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r" defTabSz="914400">
              <a:lnSpc>
                <a:spcPts val="4000"/>
              </a:lnSpc>
              <a:defRPr b="1" sz="3400">
                <a:solidFill>
                  <a:srgbClr val="123676"/>
                </a:solidFill>
              </a:defRPr>
            </a:lvl1pPr>
          </a:lstStyle>
          <a:p>
            <a:pPr/>
            <a:r>
              <a:t>Thumbnails (of 5D Images)</a:t>
            </a:r>
          </a:p>
        </p:txBody>
      </p:sp>
      <p:grpSp>
        <p:nvGrpSpPr>
          <p:cNvPr id="861" name="Group"/>
          <p:cNvGrpSpPr/>
          <p:nvPr/>
        </p:nvGrpSpPr>
        <p:grpSpPr>
          <a:xfrm>
            <a:off x="1748002" y="5179755"/>
            <a:ext cx="2217057" cy="1639467"/>
            <a:chOff x="0" y="0"/>
            <a:chExt cx="2217056" cy="1639465"/>
          </a:xfrm>
        </p:grpSpPr>
        <p:sp>
          <p:nvSpPr>
            <p:cNvPr id="859" name="TextBox 18"/>
            <p:cNvSpPr txBox="1"/>
            <p:nvPr/>
          </p:nvSpPr>
          <p:spPr>
            <a:xfrm>
              <a:off x="0" y="968330"/>
              <a:ext cx="2217057" cy="67113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Geographic HCS</a:t>
              </a:r>
            </a:p>
          </p:txBody>
        </p:sp>
        <p:pic>
          <p:nvPicPr>
            <p:cNvPr id="860" name="Picture 21" descr="Picture 21"/>
            <p:cNvPicPr>
              <a:picLocks noChangeAspect="1"/>
            </p:cNvPicPr>
            <p:nvPr/>
          </p:nvPicPr>
          <p:blipFill>
            <a:blip r:embed="rId3">
              <a:extLst/>
            </a:blip>
            <a:srcRect l="34470" t="16063" r="14044" b="19299"/>
            <a:stretch>
              <a:fillRect/>
            </a:stretch>
          </p:blipFill>
          <p:spPr>
            <a:xfrm>
              <a:off x="84710" y="0"/>
              <a:ext cx="1150609" cy="1145746"/>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64" name="Group"/>
          <p:cNvGrpSpPr/>
          <p:nvPr/>
        </p:nvGrpSpPr>
        <p:grpSpPr>
          <a:xfrm>
            <a:off x="1748002" y="8517063"/>
            <a:ext cx="2138309" cy="1430178"/>
            <a:chOff x="0" y="0"/>
            <a:chExt cx="2138308" cy="1430177"/>
          </a:xfrm>
        </p:grpSpPr>
        <p:sp>
          <p:nvSpPr>
            <p:cNvPr id="862" name="TextBox 16"/>
            <p:cNvSpPr txBox="1"/>
            <p:nvPr/>
          </p:nvSpPr>
          <p:spPr>
            <a:xfrm>
              <a:off x="0" y="759042"/>
              <a:ext cx="2138309" cy="67113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Histopathology</a:t>
              </a:r>
            </a:p>
          </p:txBody>
        </p:sp>
        <p:pic>
          <p:nvPicPr>
            <p:cNvPr id="863" name="Picture 22" descr="Picture 22"/>
            <p:cNvPicPr>
              <a:picLocks noChangeAspect="1"/>
            </p:cNvPicPr>
            <p:nvPr/>
          </p:nvPicPr>
          <p:blipFill>
            <a:blip r:embed="rId4">
              <a:extLst/>
            </a:blip>
            <a:srcRect l="27186" t="16064" r="6530" b="17264"/>
            <a:stretch>
              <a:fillRect/>
            </a:stretch>
          </p:blipFill>
          <p:spPr>
            <a:xfrm>
              <a:off x="84712" y="0"/>
              <a:ext cx="1026359" cy="902415"/>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67" name="Group"/>
          <p:cNvGrpSpPr/>
          <p:nvPr/>
        </p:nvGrpSpPr>
        <p:grpSpPr>
          <a:xfrm>
            <a:off x="1748002" y="10091422"/>
            <a:ext cx="1129384" cy="1514124"/>
            <a:chOff x="0" y="0"/>
            <a:chExt cx="1129382" cy="1514123"/>
          </a:xfrm>
        </p:grpSpPr>
        <p:sp>
          <p:nvSpPr>
            <p:cNvPr id="865" name="TextBox 15"/>
            <p:cNvSpPr txBox="1"/>
            <p:nvPr/>
          </p:nvSpPr>
          <p:spPr>
            <a:xfrm>
              <a:off x="0" y="842987"/>
              <a:ext cx="1102118" cy="67113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3D-Sim</a:t>
              </a:r>
            </a:p>
          </p:txBody>
        </p:sp>
        <p:pic>
          <p:nvPicPr>
            <p:cNvPr id="866" name="Picture 23" descr="Picture 23"/>
            <p:cNvPicPr>
              <a:picLocks noChangeAspect="1"/>
            </p:cNvPicPr>
            <p:nvPr/>
          </p:nvPicPr>
          <p:blipFill>
            <a:blip r:embed="rId5">
              <a:extLst/>
            </a:blip>
            <a:srcRect l="33330" t="14229" r="14046" b="19493"/>
            <a:stretch>
              <a:fillRect/>
            </a:stretch>
          </p:blipFill>
          <p:spPr>
            <a:xfrm>
              <a:off x="84712" y="0"/>
              <a:ext cx="1044671" cy="1043512"/>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70" name="Group"/>
          <p:cNvGrpSpPr/>
          <p:nvPr/>
        </p:nvGrpSpPr>
        <p:grpSpPr>
          <a:xfrm>
            <a:off x="1748002" y="11677712"/>
            <a:ext cx="2324959" cy="1574207"/>
            <a:chOff x="0" y="0"/>
            <a:chExt cx="2324958" cy="1574205"/>
          </a:xfrm>
        </p:grpSpPr>
        <p:sp>
          <p:nvSpPr>
            <p:cNvPr id="868" name="TextBox 14"/>
            <p:cNvSpPr txBox="1"/>
            <p:nvPr/>
          </p:nvSpPr>
          <p:spPr>
            <a:xfrm>
              <a:off x="0" y="903069"/>
              <a:ext cx="2324959" cy="67113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Super-resolution</a:t>
              </a:r>
            </a:p>
          </p:txBody>
        </p:sp>
        <p:pic>
          <p:nvPicPr>
            <p:cNvPr id="869" name="Picture 24" descr="Picture 24"/>
            <p:cNvPicPr>
              <a:picLocks noChangeAspect="1"/>
            </p:cNvPicPr>
            <p:nvPr/>
          </p:nvPicPr>
          <p:blipFill>
            <a:blip r:embed="rId6">
              <a:extLst/>
            </a:blip>
            <a:srcRect l="33330" t="14425" r="14046" b="20658"/>
            <a:stretch>
              <a:fillRect/>
            </a:stretch>
          </p:blipFill>
          <p:spPr>
            <a:xfrm>
              <a:off x="84712" y="0"/>
              <a:ext cx="1044671" cy="1022119"/>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73" name="Group"/>
          <p:cNvGrpSpPr/>
          <p:nvPr/>
        </p:nvGrpSpPr>
        <p:grpSpPr>
          <a:xfrm>
            <a:off x="1748002" y="1909396"/>
            <a:ext cx="1964433" cy="1776473"/>
            <a:chOff x="0" y="0"/>
            <a:chExt cx="1964432" cy="1776471"/>
          </a:xfrm>
        </p:grpSpPr>
        <p:sp>
          <p:nvSpPr>
            <p:cNvPr id="871" name="TextBox 20"/>
            <p:cNvSpPr txBox="1"/>
            <p:nvPr/>
          </p:nvSpPr>
          <p:spPr>
            <a:xfrm>
              <a:off x="0" y="856991"/>
              <a:ext cx="1964433" cy="9194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p>
              <a:pPr defTabSz="914400">
                <a:defRPr b="1" sz="2400">
                  <a:solidFill>
                    <a:srgbClr val="003776"/>
                  </a:solidFill>
                </a:defRPr>
              </a:pPr>
              <a:r>
                <a:t>Gene Product</a:t>
              </a:r>
            </a:p>
            <a:p>
              <a:pPr defTabSz="914400">
                <a:defRPr b="1" sz="2400">
                  <a:solidFill>
                    <a:srgbClr val="003776"/>
                  </a:solidFill>
                </a:defRPr>
              </a:pPr>
              <a:r>
                <a:t>Targeting HCS</a:t>
              </a:r>
            </a:p>
          </p:txBody>
        </p:sp>
        <p:pic>
          <p:nvPicPr>
            <p:cNvPr id="872" name="Picture 38" descr="Picture 38"/>
            <p:cNvPicPr>
              <a:picLocks noChangeAspect="1"/>
            </p:cNvPicPr>
            <p:nvPr/>
          </p:nvPicPr>
          <p:blipFill>
            <a:blip r:embed="rId7">
              <a:extLst/>
            </a:blip>
            <a:srcRect l="22875" t="18536" r="33826" b="46681"/>
            <a:stretch>
              <a:fillRect/>
            </a:stretch>
          </p:blipFill>
          <p:spPr>
            <a:xfrm>
              <a:off x="84712" y="0"/>
              <a:ext cx="1825325" cy="927915"/>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76" name="Group"/>
          <p:cNvGrpSpPr/>
          <p:nvPr/>
        </p:nvGrpSpPr>
        <p:grpSpPr>
          <a:xfrm>
            <a:off x="1748002" y="3622166"/>
            <a:ext cx="2083913" cy="1521982"/>
            <a:chOff x="0" y="0"/>
            <a:chExt cx="2083912" cy="1521981"/>
          </a:xfrm>
        </p:grpSpPr>
        <p:sp>
          <p:nvSpPr>
            <p:cNvPr id="874" name="TextBox 19"/>
            <p:cNvSpPr txBox="1"/>
            <p:nvPr/>
          </p:nvSpPr>
          <p:spPr>
            <a:xfrm>
              <a:off x="0" y="850845"/>
              <a:ext cx="1738711" cy="671137"/>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Genetic HCS</a:t>
              </a:r>
            </a:p>
          </p:txBody>
        </p:sp>
        <p:pic>
          <p:nvPicPr>
            <p:cNvPr id="875" name="Picture 43" descr="Picture 43"/>
            <p:cNvPicPr>
              <a:picLocks noChangeAspect="1"/>
            </p:cNvPicPr>
            <p:nvPr/>
          </p:nvPicPr>
          <p:blipFill>
            <a:blip r:embed="rId8">
              <a:extLst/>
            </a:blip>
            <a:srcRect l="20000" t="20397" r="7499" b="13589"/>
            <a:stretch>
              <a:fillRect/>
            </a:stretch>
          </p:blipFill>
          <p:spPr>
            <a:xfrm>
              <a:off x="68846" y="0"/>
              <a:ext cx="2015067" cy="1011525"/>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79" name="Group"/>
          <p:cNvGrpSpPr/>
          <p:nvPr/>
        </p:nvGrpSpPr>
        <p:grpSpPr>
          <a:xfrm>
            <a:off x="1748002" y="6967525"/>
            <a:ext cx="1923857" cy="1296592"/>
            <a:chOff x="0" y="0"/>
            <a:chExt cx="1923856" cy="1296590"/>
          </a:xfrm>
        </p:grpSpPr>
        <p:sp>
          <p:nvSpPr>
            <p:cNvPr id="877" name="TextBox 17"/>
            <p:cNvSpPr txBox="1"/>
            <p:nvPr/>
          </p:nvSpPr>
          <p:spPr>
            <a:xfrm>
              <a:off x="0" y="625455"/>
              <a:ext cx="1923857" cy="67113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defTabSz="914400">
                <a:lnSpc>
                  <a:spcPts val="4000"/>
                </a:lnSpc>
                <a:defRPr b="1" sz="2400">
                  <a:solidFill>
                    <a:srgbClr val="003776"/>
                  </a:solidFill>
                </a:defRPr>
              </a:lvl1pPr>
            </a:lstStyle>
            <a:p>
              <a:pPr/>
              <a:r>
                <a:t>Chemical HCS</a:t>
              </a:r>
            </a:p>
          </p:txBody>
        </p:sp>
        <p:pic>
          <p:nvPicPr>
            <p:cNvPr id="878" name="Picture 47" descr="Picture 47"/>
            <p:cNvPicPr>
              <a:picLocks noChangeAspect="1"/>
            </p:cNvPicPr>
            <p:nvPr/>
          </p:nvPicPr>
          <p:blipFill>
            <a:blip r:embed="rId9">
              <a:extLst/>
            </a:blip>
            <a:srcRect l="18939" t="17338" r="19919" b="34062"/>
            <a:stretch>
              <a:fillRect/>
            </a:stretch>
          </p:blipFill>
          <p:spPr>
            <a:xfrm>
              <a:off x="84712" y="0"/>
              <a:ext cx="1599601" cy="804594"/>
            </a:xfrm>
            <a:prstGeom prst="rect">
              <a:avLst/>
            </a:prstGeom>
            <a:ln w="12700" cap="flat">
              <a:noFill/>
              <a:miter lim="400000"/>
            </a:ln>
            <a:effectLst>
              <a:outerShdw sx="100000" sy="100000" kx="0" ky="0" algn="b" rotWithShape="0" blurRad="584200" dist="279400" dir="2700000">
                <a:srgbClr val="333333">
                  <a:alpha val="64999"/>
                </a:srgbClr>
              </a:outerShdw>
            </a:effectLst>
          </p:spPr>
        </p:pic>
      </p:grpSp>
      <p:grpSp>
        <p:nvGrpSpPr>
          <p:cNvPr id="882" name="Group 41"/>
          <p:cNvGrpSpPr/>
          <p:nvPr/>
        </p:nvGrpSpPr>
        <p:grpSpPr>
          <a:xfrm>
            <a:off x="21431758" y="4478950"/>
            <a:ext cx="2224041" cy="1909377"/>
            <a:chOff x="0" y="0"/>
            <a:chExt cx="2224040" cy="1909376"/>
          </a:xfrm>
        </p:grpSpPr>
        <p:sp>
          <p:nvSpPr>
            <p:cNvPr id="880" name="TextBox 42"/>
            <p:cNvSpPr txBox="1"/>
            <p:nvPr/>
          </p:nvSpPr>
          <p:spPr>
            <a:xfrm>
              <a:off x="0" y="989896"/>
              <a:ext cx="2224041" cy="9194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p>
              <a:pPr algn="ctr" defTabSz="914400">
                <a:defRPr b="1" sz="2400">
                  <a:solidFill>
                    <a:srgbClr val="123676"/>
                  </a:solidFill>
                </a:defRPr>
              </a:pPr>
              <a:r>
                <a:t>Cross-data</a:t>
              </a:r>
            </a:p>
            <a:p>
              <a:pPr algn="ctr" defTabSz="914400">
                <a:defRPr b="1" sz="2400">
                  <a:solidFill>
                    <a:srgbClr val="123676"/>
                  </a:solidFill>
                </a:defRPr>
              </a:pPr>
              <a:r>
                <a:t>browsing</a:t>
              </a:r>
            </a:p>
          </p:txBody>
        </p:sp>
        <p:pic>
          <p:nvPicPr>
            <p:cNvPr id="881" name="Picture 45" descr="Picture 45"/>
            <p:cNvPicPr>
              <a:picLocks noChangeAspect="1"/>
            </p:cNvPicPr>
            <p:nvPr/>
          </p:nvPicPr>
          <p:blipFill>
            <a:blip r:embed="rId10">
              <a:extLst/>
            </a:blip>
            <a:stretch>
              <a:fillRect/>
            </a:stretch>
          </p:blipFill>
          <p:spPr>
            <a:xfrm>
              <a:off x="489719" y="0"/>
              <a:ext cx="1244601" cy="838200"/>
            </a:xfrm>
            <a:prstGeom prst="rect">
              <a:avLst/>
            </a:prstGeom>
            <a:ln w="12700" cap="flat">
              <a:noFill/>
              <a:miter lim="400000"/>
            </a:ln>
            <a:effectLst/>
          </p:spPr>
        </p:pic>
      </p:grpSp>
      <p:sp>
        <p:nvSpPr>
          <p:cNvPr id="883" name="Straight Connector 26"/>
          <p:cNvSpPr/>
          <p:nvPr/>
        </p:nvSpPr>
        <p:spPr>
          <a:xfrm flipV="1">
            <a:off x="2763880" y="9551487"/>
            <a:ext cx="2097103" cy="2590108"/>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4" name="Straight Connector 28"/>
          <p:cNvSpPr/>
          <p:nvPr/>
        </p:nvSpPr>
        <p:spPr>
          <a:xfrm flipV="1">
            <a:off x="2841304" y="9057755"/>
            <a:ext cx="2016186" cy="1301697"/>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5" name="Straight Connector 32"/>
          <p:cNvSpPr/>
          <p:nvPr/>
        </p:nvSpPr>
        <p:spPr>
          <a:xfrm flipV="1">
            <a:off x="2654880" y="8592184"/>
            <a:ext cx="2205244" cy="469768"/>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6" name="Straight Connector 35"/>
          <p:cNvSpPr/>
          <p:nvPr/>
        </p:nvSpPr>
        <p:spPr>
          <a:xfrm>
            <a:off x="2963507" y="5849587"/>
            <a:ext cx="1846526" cy="2198118"/>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7" name="Straight Connector 39"/>
          <p:cNvSpPr/>
          <p:nvPr/>
        </p:nvSpPr>
        <p:spPr>
          <a:xfrm>
            <a:off x="3456674" y="2392088"/>
            <a:ext cx="1410446" cy="3394765"/>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8" name="Straight Connector 44"/>
          <p:cNvSpPr/>
          <p:nvPr/>
        </p:nvSpPr>
        <p:spPr>
          <a:xfrm>
            <a:off x="3470132" y="4301883"/>
            <a:ext cx="1389297" cy="1795626"/>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sp>
        <p:nvSpPr>
          <p:cNvPr id="889" name="Straight Connector 48"/>
          <p:cNvSpPr/>
          <p:nvPr/>
        </p:nvSpPr>
        <p:spPr>
          <a:xfrm>
            <a:off x="3225758" y="7546300"/>
            <a:ext cx="1634399" cy="895172"/>
          </a:xfrm>
          <a:prstGeom prst="line">
            <a:avLst/>
          </a:prstGeom>
          <a:ln w="38100">
            <a:solidFill>
              <a:srgbClr val="BFBFBF"/>
            </a:solidFill>
            <a:headEnd type="oval"/>
            <a:tailEnd type="oval"/>
          </a:ln>
          <a:effectLst>
            <a:outerShdw sx="100000" sy="100000" kx="0" ky="0" algn="b" rotWithShape="0" blurRad="76200" dist="38100" dir="5400000">
              <a:srgbClr val="000000">
                <a:alpha val="38000"/>
              </a:srgbClr>
            </a:outerShdw>
          </a:effectLst>
        </p:spPr>
        <p:txBody>
          <a:bodyPr tIns="91439" bIns="91439"/>
          <a:lstStyle/>
          <a:p>
            <a:pPr defTabSz="914400"/>
          </a:p>
        </p:txBody>
      </p:sp>
      <p:grpSp>
        <p:nvGrpSpPr>
          <p:cNvPr id="892" name="Group 46"/>
          <p:cNvGrpSpPr/>
          <p:nvPr/>
        </p:nvGrpSpPr>
        <p:grpSpPr>
          <a:xfrm>
            <a:off x="21431758" y="9617264"/>
            <a:ext cx="2224041" cy="1960177"/>
            <a:chOff x="0" y="0"/>
            <a:chExt cx="2224040" cy="1960176"/>
          </a:xfrm>
        </p:grpSpPr>
        <p:sp>
          <p:nvSpPr>
            <p:cNvPr id="890" name="TextBox 49"/>
            <p:cNvSpPr txBox="1"/>
            <p:nvPr/>
          </p:nvSpPr>
          <p:spPr>
            <a:xfrm>
              <a:off x="0" y="1040696"/>
              <a:ext cx="2224041" cy="9194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p>
              <a:pPr algn="ctr" defTabSz="914400">
                <a:defRPr b="1" sz="2400">
                  <a:solidFill>
                    <a:srgbClr val="123676"/>
                  </a:solidFill>
                </a:defRPr>
              </a:pPr>
              <a:r>
                <a:t>Download</a:t>
              </a:r>
              <a:br/>
              <a:r>
                <a:t>(local analysis)</a:t>
              </a:r>
            </a:p>
          </p:txBody>
        </p:sp>
        <p:pic>
          <p:nvPicPr>
            <p:cNvPr id="891" name="Picture 50" descr="Picture 50"/>
            <p:cNvPicPr>
              <a:picLocks noChangeAspect="1"/>
            </p:cNvPicPr>
            <p:nvPr/>
          </p:nvPicPr>
          <p:blipFill>
            <a:blip r:embed="rId11">
              <a:extLst/>
            </a:blip>
            <a:stretch>
              <a:fillRect/>
            </a:stretch>
          </p:blipFill>
          <p:spPr>
            <a:xfrm>
              <a:off x="743719" y="0"/>
              <a:ext cx="736601" cy="889000"/>
            </a:xfrm>
            <a:prstGeom prst="rect">
              <a:avLst/>
            </a:prstGeom>
            <a:ln w="12700" cap="flat">
              <a:noFill/>
              <a:miter lim="400000"/>
            </a:ln>
            <a:effectLst/>
          </p:spPr>
        </p:pic>
      </p:grpSp>
      <p:grpSp>
        <p:nvGrpSpPr>
          <p:cNvPr id="895" name="Group 51"/>
          <p:cNvGrpSpPr/>
          <p:nvPr/>
        </p:nvGrpSpPr>
        <p:grpSpPr>
          <a:xfrm>
            <a:off x="21435845" y="7048107"/>
            <a:ext cx="2224041" cy="1909377"/>
            <a:chOff x="0" y="0"/>
            <a:chExt cx="2224040" cy="1909376"/>
          </a:xfrm>
        </p:grpSpPr>
        <p:sp>
          <p:nvSpPr>
            <p:cNvPr id="893" name="TextBox 52"/>
            <p:cNvSpPr txBox="1"/>
            <p:nvPr/>
          </p:nvSpPr>
          <p:spPr>
            <a:xfrm>
              <a:off x="0" y="989896"/>
              <a:ext cx="2224041" cy="9194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p>
              <a:pPr algn="ctr" defTabSz="914400">
                <a:defRPr b="1" sz="2400">
                  <a:solidFill>
                    <a:srgbClr val="123676"/>
                  </a:solidFill>
                </a:defRPr>
              </a:pPr>
              <a:r>
                <a:t>Cloud</a:t>
              </a:r>
            </a:p>
            <a:p>
              <a:pPr algn="ctr" defTabSz="914400">
                <a:defRPr b="1" sz="2400">
                  <a:solidFill>
                    <a:srgbClr val="123676"/>
                  </a:solidFill>
                </a:defRPr>
              </a:pPr>
              <a:r>
                <a:t>analysis</a:t>
              </a:r>
            </a:p>
          </p:txBody>
        </p:sp>
        <p:pic>
          <p:nvPicPr>
            <p:cNvPr id="894" name="Picture 53" descr="Picture 53"/>
            <p:cNvPicPr>
              <a:picLocks noChangeAspect="1"/>
            </p:cNvPicPr>
            <p:nvPr/>
          </p:nvPicPr>
          <p:blipFill>
            <a:blip r:embed="rId12">
              <a:extLst/>
            </a:blip>
            <a:stretch>
              <a:fillRect/>
            </a:stretch>
          </p:blipFill>
          <p:spPr>
            <a:xfrm>
              <a:off x="489719" y="0"/>
              <a:ext cx="1244601" cy="838200"/>
            </a:xfrm>
            <a:prstGeom prst="rect">
              <a:avLst/>
            </a:prstGeom>
            <a:ln w="12700" cap="flat">
              <a:noFill/>
              <a:miter lim="400000"/>
            </a:ln>
            <a:effectLst/>
          </p:spPr>
        </p:pic>
      </p:grpSp>
      <p:sp>
        <p:nvSpPr>
          <p:cNvPr id="896" name="Title 1"/>
          <p:cNvSpPr txBox="1"/>
          <p:nvPr/>
        </p:nvSpPr>
        <p:spPr>
          <a:xfrm>
            <a:off x="4889443" y="2117015"/>
            <a:ext cx="13045192" cy="989025"/>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lvl1pPr algn="ctr" defTabSz="914400">
              <a:defRPr>
                <a:solidFill>
                  <a:srgbClr val="123676"/>
                </a:solidFill>
                <a:effectLst>
                  <a:outerShdw sx="100000" sy="100000" kx="0" ky="0" algn="b" rotWithShape="0" blurRad="127000" dist="38100" dir="5400000">
                    <a:srgbClr val="595959">
                      <a:alpha val="25000"/>
                    </a:srgbClr>
                  </a:outerShdw>
                </a:effectLst>
                <a:latin typeface="Montserrat"/>
                <a:ea typeface="Montserrat"/>
                <a:cs typeface="Montserrat"/>
                <a:sym typeface="Montserrat"/>
              </a:defRPr>
            </a:lvl1pPr>
          </a:lstStyle>
          <a:p>
            <a:pPr/>
            <a:r>
              <a:t>https://idr.openmicroscopy.org</a:t>
            </a:r>
          </a:p>
        </p:txBody>
      </p:sp>
      <p:grpSp>
        <p:nvGrpSpPr>
          <p:cNvPr id="901" name="Group"/>
          <p:cNvGrpSpPr/>
          <p:nvPr/>
        </p:nvGrpSpPr>
        <p:grpSpPr>
          <a:xfrm>
            <a:off x="-50911" y="-49823"/>
            <a:ext cx="2812799" cy="1870483"/>
            <a:chOff x="0" y="0"/>
            <a:chExt cx="2812797" cy="1870481"/>
          </a:xfrm>
        </p:grpSpPr>
        <p:grpSp>
          <p:nvGrpSpPr>
            <p:cNvPr id="899" name="Group"/>
            <p:cNvGrpSpPr/>
            <p:nvPr/>
          </p:nvGrpSpPr>
          <p:grpSpPr>
            <a:xfrm>
              <a:off x="0" y="-1"/>
              <a:ext cx="2812798" cy="1870483"/>
              <a:chOff x="0" y="0"/>
              <a:chExt cx="2812797" cy="1870481"/>
            </a:xfrm>
          </p:grpSpPr>
          <p:sp>
            <p:nvSpPr>
              <p:cNvPr id="89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898"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00"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02" name="Image" descr="Image"/>
          <p:cNvPicPr>
            <a:picLocks noChangeAspect="1"/>
          </p:cNvPicPr>
          <p:nvPr/>
        </p:nvPicPr>
        <p:blipFill>
          <a:blip r:embed="rId13">
            <a:extLst/>
          </a:blip>
          <a:stretch>
            <a:fillRect/>
          </a:stretch>
        </p:blipFill>
        <p:spPr>
          <a:xfrm>
            <a:off x="3266276" y="285212"/>
            <a:ext cx="3086775" cy="1200413"/>
          </a:xfrm>
          <a:prstGeom prst="rect">
            <a:avLst/>
          </a:prstGeom>
          <a:ln w="12700">
            <a:miter lim="400000"/>
          </a:ln>
        </p:spPr>
      </p:pic>
      <p:sp>
        <p:nvSpPr>
          <p:cNvPr id="903" name="Williams et al. (2017) The Image Data Resource: A Bioimage Data Integration and Publication Platform. Nature Methods 14(8), 775-781. Published 19 June 2017 DOI: 10.1038/nmeth.4326…"/>
          <p:cNvSpPr txBox="1"/>
          <p:nvPr/>
        </p:nvSpPr>
        <p:spPr>
          <a:xfrm>
            <a:off x="5203588" y="11999959"/>
            <a:ext cx="7620001" cy="1193687"/>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lstStyle/>
          <a:p>
            <a:pPr defTabSz="457200">
              <a:spcBef>
                <a:spcPts val="100"/>
              </a:spcBef>
              <a:defRPr i="1" sz="1600">
                <a:solidFill>
                  <a:srgbClr val="455A64"/>
                </a:solidFill>
                <a:latin typeface="Helvetica Neue"/>
                <a:ea typeface="Helvetica Neue"/>
                <a:cs typeface="Helvetica Neue"/>
                <a:sym typeface="Helvetica Neue"/>
              </a:defRPr>
            </a:pPr>
            <a:r>
              <a:t>Williams et al. (2017) </a:t>
            </a:r>
            <a:r>
              <a:rPr b="1"/>
              <a:t>The Image Data Resource: A Bioimage Data Integration and Publication Platform.</a:t>
            </a:r>
            <a:r>
              <a:t> Nature Methods 14(8), 775-781. Published 19 June 2017 </a:t>
            </a:r>
            <a:r>
              <a:t>DOI: </a:t>
            </a:r>
            <a:r>
              <a:rPr u="sng">
                <a:solidFill>
                  <a:schemeClr val="accent1"/>
                </a:solidFill>
                <a:uFill>
                  <a:solidFill>
                    <a:schemeClr val="accent1"/>
                  </a:solidFill>
                </a:uFill>
                <a:hlinkClick r:id="rId14" invalidUrl="" action="" tgtFrame="" tooltip="" history="1" highlightClick="0" endSnd="0"/>
              </a:rPr>
              <a:t>10.1038/nmeth.4326</a:t>
            </a:r>
            <a:r>
              <a:t> </a:t>
            </a:r>
          </a:p>
          <a:p>
            <a:pPr algn="r" defTabSz="457200">
              <a:lnSpc>
                <a:spcPts val="2100"/>
              </a:lnSpc>
              <a:spcBef>
                <a:spcPts val="100"/>
              </a:spcBef>
              <a:defRPr b="1" i="1" sz="1600">
                <a:solidFill>
                  <a:srgbClr val="1D8DCD"/>
                </a:solidFill>
                <a:latin typeface="Helvetica Neue"/>
                <a:ea typeface="Helvetica Neue"/>
                <a:cs typeface="Helvetica Neue"/>
                <a:sym typeface="Helvetica Neue"/>
              </a:defRPr>
            </a:pPr>
            <a:r>
              <a:rPr u="sng">
                <a:solidFill>
                  <a:schemeClr val="accent1"/>
                </a:solidFill>
                <a:uFill>
                  <a:solidFill>
                    <a:schemeClr val="accent1"/>
                  </a:solidFill>
                </a:uFill>
                <a:hlinkClick r:id="rId15" invalidUrl="" action="" tgtFrame="" tooltip="" history="1" highlightClick="0" endSnd="0"/>
              </a:rPr>
              <a:t>https://bit.ly/citing-ome</a:t>
            </a:r>
            <a:r>
              <a:rPr b="0">
                <a:solidFill>
                  <a:srgbClr val="455A64"/>
                </a:solidFill>
              </a:rPr>
              <a:t>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906" name="Table 3"/>
          <p:cNvGraphicFramePr/>
          <p:nvPr/>
        </p:nvGraphicFramePr>
        <p:xfrm>
          <a:off x="2440697" y="2682071"/>
          <a:ext cx="7918403" cy="8157392"/>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615470"/>
                <a:gridCol w="3277531"/>
              </a:tblGrid>
              <a:tr h="861007">
                <a:tc gridSpan="2">
                  <a:txBody>
                    <a:bodyPr/>
                    <a:lstStyle/>
                    <a:p>
                      <a:pPr algn="ctr" defTabSz="1828800">
                        <a:defRPr b="0" sz="1800">
                          <a:solidFill>
                            <a:srgbClr val="000000"/>
                          </a:solidFill>
                        </a:defRPr>
                      </a:pPr>
                      <a:r>
                        <a:rPr b="1" sz="4500">
                          <a:sym typeface="Calibri"/>
                        </a:rPr>
                        <a:t>October 2023 Metrics</a:t>
                      </a:r>
                    </a:p>
                  </a:txBody>
                  <a:tcPr marL="44020" marR="44020" marT="44020" marB="44020" anchor="t" anchorCtr="0" horzOverflow="overflow">
                    <a:lnL w="25400">
                      <a:miter lim="400000"/>
                    </a:lnL>
                    <a:lnR w="25400">
                      <a:miter lim="400000"/>
                    </a:lnR>
                    <a:lnT w="25400">
                      <a:solidFill>
                        <a:srgbClr val="4472C4"/>
                      </a:solidFill>
                    </a:lnT>
                    <a:lnB w="25400">
                      <a:solidFill>
                        <a:srgbClr val="4472C4"/>
                      </a:solidFill>
                    </a:lnB>
                    <a:noFill/>
                  </a:tcPr>
                </a:tc>
                <a:tc hMerge="1">
                  <a:tcPr/>
                </a:tc>
              </a:tr>
              <a:tr h="964886">
                <a:tc>
                  <a:txBody>
                    <a:bodyPr/>
                    <a:lstStyle/>
                    <a:p>
                      <a:pPr algn="l" defTabSz="1828800">
                        <a:defRPr sz="1800"/>
                      </a:pPr>
                      <a:r>
                        <a:rPr sz="4500">
                          <a:sym typeface="Calibri"/>
                        </a:rPr>
                        <a:t>Raw data size</a:t>
                      </a:r>
                    </a:p>
                  </a:txBody>
                  <a:tcPr marL="44020" marR="44020" marT="44020" marB="44020" anchor="t" anchorCtr="0" horzOverflow="overflow">
                    <a:lnL w="25400">
                      <a:miter lim="400000"/>
                    </a:lnL>
                    <a:lnR w="25400">
                      <a:miter lim="400000"/>
                    </a:lnR>
                    <a:lnT w="25400">
                      <a:solidFill>
                        <a:srgbClr val="4472C4"/>
                      </a:solidFill>
                    </a:lnT>
                    <a:lnB w="25400">
                      <a:miter lim="400000"/>
                    </a:lnB>
                    <a:solidFill>
                      <a:srgbClr val="4472C4">
                        <a:alpha val="20000"/>
                      </a:srgbClr>
                    </a:solidFill>
                  </a:tcPr>
                </a:tc>
                <a:tc>
                  <a:txBody>
                    <a:bodyPr/>
                    <a:lstStyle/>
                    <a:p>
                      <a:pPr algn="ctr" defTabSz="1828800">
                        <a:defRPr sz="4500">
                          <a:sym typeface="Calibri"/>
                        </a:defRPr>
                      </a:pPr>
                      <a:r>
                        <a:t>385 </a:t>
                      </a:r>
                      <a:r>
                        <a:t>TB</a:t>
                      </a:r>
                    </a:p>
                  </a:txBody>
                  <a:tcPr marL="44020" marR="44020" marT="44020" marB="44020" anchor="t" anchorCtr="0" horzOverflow="overflow">
                    <a:lnL w="25400">
                      <a:miter lim="400000"/>
                    </a:lnL>
                    <a:lnR w="25400">
                      <a:miter lim="400000"/>
                    </a:lnR>
                    <a:lnT w="25400">
                      <a:solidFill>
                        <a:srgbClr val="4472C4"/>
                      </a:solidFill>
                    </a:lnT>
                    <a:lnB w="25400">
                      <a:miter lim="400000"/>
                    </a:lnB>
                    <a:solidFill>
                      <a:srgbClr val="4472C4">
                        <a:alpha val="20000"/>
                      </a:srgbClr>
                    </a:solidFill>
                  </a:tcPr>
                </a:tc>
              </a:tr>
              <a:tr h="900871">
                <a:tc>
                  <a:txBody>
                    <a:bodyPr/>
                    <a:lstStyle/>
                    <a:p>
                      <a:pPr algn="l" defTabSz="1828800">
                        <a:defRPr sz="1800"/>
                      </a:pPr>
                      <a:r>
                        <a:rPr sz="4500">
                          <a:sym typeface="Calibri"/>
                        </a:rPr>
                        <a:t>Image files</a:t>
                      </a:r>
                    </a:p>
                  </a:txBody>
                  <a:tcPr marL="44020" marR="44020" marT="44020" marB="44020" anchor="t" anchorCtr="0" horzOverflow="overflow">
                    <a:lnL w="25400">
                      <a:miter lim="400000"/>
                    </a:lnL>
                    <a:lnR w="25400">
                      <a:miter lim="400000"/>
                    </a:lnR>
                    <a:lnT w="25400">
                      <a:miter lim="400000"/>
                    </a:lnT>
                    <a:lnB w="25400">
                      <a:miter lim="400000"/>
                    </a:lnB>
                    <a:noFill/>
                  </a:tcPr>
                </a:tc>
                <a:tc>
                  <a:txBody>
                    <a:bodyPr/>
                    <a:lstStyle/>
                    <a:p>
                      <a:pPr algn="ctr" defTabSz="1828800">
                        <a:defRPr sz="1800"/>
                      </a:pPr>
                      <a:r>
                        <a:rPr sz="4500">
                          <a:sym typeface="Calibri"/>
                        </a:rPr>
                        <a:t>38 M</a:t>
                      </a:r>
                    </a:p>
                  </a:txBody>
                  <a:tcPr marL="44020" marR="44020" marT="44020" marB="44020" anchor="t" anchorCtr="0" horzOverflow="overflow">
                    <a:lnL w="25400">
                      <a:miter lim="400000"/>
                    </a:lnL>
                    <a:lnR w="25400">
                      <a:miter lim="400000"/>
                    </a:lnR>
                    <a:lnT w="25400">
                      <a:miter lim="400000"/>
                    </a:lnT>
                    <a:lnB w="25400">
                      <a:miter lim="400000"/>
                    </a:lnB>
                    <a:noFill/>
                  </a:tcPr>
                </a:tc>
              </a:tr>
              <a:tr h="900871">
                <a:tc>
                  <a:txBody>
                    <a:bodyPr/>
                    <a:lstStyle/>
                    <a:p>
                      <a:pPr algn="l" defTabSz="1828800">
                        <a:defRPr sz="1800"/>
                      </a:pPr>
                      <a:r>
                        <a:rPr sz="4500">
                          <a:sym typeface="Calibri"/>
                        </a:rPr>
                        <a:t>5D Images</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c>
                  <a:txBody>
                    <a:bodyPr/>
                    <a:lstStyle/>
                    <a:p>
                      <a:pPr algn="ctr" defTabSz="1828800">
                        <a:defRPr sz="1800"/>
                      </a:pPr>
                      <a:r>
                        <a:rPr sz="4500">
                          <a:sym typeface="Calibri"/>
                        </a:rPr>
                        <a:t>14 M</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r>
              <a:tr h="900871">
                <a:tc>
                  <a:txBody>
                    <a:bodyPr/>
                    <a:lstStyle/>
                    <a:p>
                      <a:pPr algn="l" defTabSz="1828800">
                        <a:defRPr sz="1800"/>
                      </a:pPr>
                      <a:r>
                        <a:rPr sz="4500">
                          <a:sym typeface="Calibri"/>
                        </a:rPr>
                        <a:t>2D Planes</a:t>
                      </a:r>
                    </a:p>
                  </a:txBody>
                  <a:tcPr marL="44020" marR="44020" marT="44020" marB="44020" anchor="t" anchorCtr="0" horzOverflow="overflow">
                    <a:lnL w="25400">
                      <a:miter lim="400000"/>
                    </a:lnL>
                    <a:lnR w="25400">
                      <a:miter lim="400000"/>
                    </a:lnR>
                    <a:lnT w="25400">
                      <a:miter lim="400000"/>
                    </a:lnT>
                    <a:lnB w="25400">
                      <a:miter lim="400000"/>
                    </a:lnB>
                    <a:noFill/>
                  </a:tcPr>
                </a:tc>
                <a:tc>
                  <a:txBody>
                    <a:bodyPr/>
                    <a:lstStyle/>
                    <a:p>
                      <a:pPr algn="ctr" defTabSz="1828800">
                        <a:defRPr sz="1800"/>
                      </a:pPr>
                      <a:r>
                        <a:rPr sz="4500">
                          <a:sym typeface="Calibri"/>
                        </a:rPr>
                        <a:t>118 M</a:t>
                      </a:r>
                    </a:p>
                  </a:txBody>
                  <a:tcPr marL="44020" marR="44020" marT="44020" marB="44020" anchor="t" anchorCtr="0" horzOverflow="overflow">
                    <a:lnL w="25400">
                      <a:miter lim="400000"/>
                    </a:lnL>
                    <a:lnR w="25400">
                      <a:miter lim="400000"/>
                    </a:lnR>
                    <a:lnT w="25400">
                      <a:miter lim="400000"/>
                    </a:lnT>
                    <a:lnB w="25400">
                      <a:miter lim="400000"/>
                    </a:lnB>
                    <a:noFill/>
                  </a:tcPr>
                </a:tc>
              </a:tr>
              <a:tr h="900871">
                <a:tc>
                  <a:txBody>
                    <a:bodyPr/>
                    <a:lstStyle/>
                    <a:p>
                      <a:pPr algn="l" defTabSz="1828800">
                        <a:defRPr sz="1800"/>
                      </a:pPr>
                      <a:r>
                        <a:rPr sz="4500">
                          <a:sym typeface="Calibri"/>
                        </a:rPr>
                        <a:t>Organisms</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c>
                  <a:txBody>
                    <a:bodyPr/>
                    <a:lstStyle/>
                    <a:p>
                      <a:pPr algn="ctr" defTabSz="1828800">
                        <a:defRPr sz="1800"/>
                      </a:pPr>
                      <a:r>
                        <a:rPr sz="4500">
                          <a:sym typeface="Calibri"/>
                        </a:rPr>
                        <a:t>71</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r>
              <a:tr h="900871">
                <a:tc>
                  <a:txBody>
                    <a:bodyPr/>
                    <a:lstStyle/>
                    <a:p>
                      <a:pPr algn="l" defTabSz="1828800">
                        <a:defRPr sz="1800"/>
                      </a:pPr>
                      <a:r>
                        <a:rPr sz="4500">
                          <a:sym typeface="Calibri"/>
                        </a:rPr>
                        <a:t>Genes</a:t>
                      </a:r>
                    </a:p>
                  </a:txBody>
                  <a:tcPr marL="44020" marR="44020" marT="44020" marB="44020" anchor="t" anchorCtr="0" horzOverflow="overflow">
                    <a:lnL w="25400">
                      <a:miter lim="400000"/>
                    </a:lnL>
                    <a:lnR w="25400">
                      <a:miter lim="400000"/>
                    </a:lnR>
                    <a:lnT w="25400">
                      <a:miter lim="400000"/>
                    </a:lnT>
                    <a:lnB w="25400">
                      <a:miter lim="400000"/>
                    </a:lnB>
                    <a:noFill/>
                  </a:tcPr>
                </a:tc>
                <a:tc>
                  <a:txBody>
                    <a:bodyPr/>
                    <a:lstStyle/>
                    <a:p>
                      <a:pPr algn="ctr" defTabSz="1828800">
                        <a:defRPr sz="1800"/>
                      </a:pPr>
                      <a:r>
                        <a:rPr sz="4500">
                          <a:sym typeface="Calibri"/>
                        </a:rPr>
                        <a:t>89 K</a:t>
                      </a:r>
                    </a:p>
                  </a:txBody>
                  <a:tcPr marL="44020" marR="44020" marT="44020" marB="44020" anchor="t" anchorCtr="0" horzOverflow="overflow">
                    <a:lnL w="25400">
                      <a:miter lim="400000"/>
                    </a:lnL>
                    <a:lnR w="25400">
                      <a:miter lim="400000"/>
                    </a:lnR>
                    <a:lnT w="25400">
                      <a:miter lim="400000"/>
                    </a:lnT>
                    <a:lnB w="25400">
                      <a:miter lim="400000"/>
                    </a:lnB>
                    <a:noFill/>
                  </a:tcPr>
                </a:tc>
              </a:tr>
              <a:tr h="900871">
                <a:tc>
                  <a:txBody>
                    <a:bodyPr/>
                    <a:lstStyle/>
                    <a:p>
                      <a:pPr algn="l" defTabSz="1828800">
                        <a:defRPr sz="1800"/>
                      </a:pPr>
                      <a:r>
                        <a:rPr sz="4500">
                          <a:sym typeface="Calibri"/>
                        </a:rPr>
                        <a:t>Antibodies</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c>
                  <a:txBody>
                    <a:bodyPr/>
                    <a:lstStyle/>
                    <a:p>
                      <a:pPr algn="ctr" defTabSz="1828800">
                        <a:defRPr sz="1800"/>
                      </a:pPr>
                      <a:r>
                        <a:rPr sz="4500">
                          <a:sym typeface="Calibri"/>
                        </a:rPr>
                        <a:t>12 K</a:t>
                      </a:r>
                    </a:p>
                  </a:txBody>
                  <a:tcPr marL="44020" marR="44020" marT="44020" marB="44020" anchor="t" anchorCtr="0" horzOverflow="overflow">
                    <a:lnL w="25400">
                      <a:miter lim="400000"/>
                    </a:lnL>
                    <a:lnR w="25400">
                      <a:miter lim="400000"/>
                    </a:lnR>
                    <a:lnT w="25400">
                      <a:miter lim="400000"/>
                    </a:lnT>
                    <a:lnB w="25400">
                      <a:miter lim="400000"/>
                    </a:lnB>
                    <a:solidFill>
                      <a:srgbClr val="4472C4">
                        <a:alpha val="20000"/>
                      </a:srgbClr>
                    </a:solidFill>
                  </a:tcPr>
                </a:tc>
              </a:tr>
              <a:tr h="900871">
                <a:tc>
                  <a:txBody>
                    <a:bodyPr/>
                    <a:lstStyle/>
                    <a:p>
                      <a:pPr algn="l" defTabSz="1828800">
                        <a:defRPr sz="1800"/>
                      </a:pPr>
                      <a:r>
                        <a:rPr sz="4500">
                          <a:sym typeface="Calibri"/>
                        </a:rPr>
                        <a:t>Compounds</a:t>
                      </a:r>
                    </a:p>
                  </a:txBody>
                  <a:tcPr marL="44020" marR="44020" marT="44020" marB="44020" anchor="t" anchorCtr="0" horzOverflow="overflow">
                    <a:lnL w="25400">
                      <a:miter lim="400000"/>
                    </a:lnL>
                    <a:lnR w="25400">
                      <a:miter lim="400000"/>
                    </a:lnR>
                    <a:lnT w="25400">
                      <a:miter lim="400000"/>
                    </a:lnT>
                    <a:lnB w="25400">
                      <a:solidFill>
                        <a:srgbClr val="4472C4"/>
                      </a:solidFill>
                    </a:lnB>
                    <a:noFill/>
                  </a:tcPr>
                </a:tc>
                <a:tc>
                  <a:txBody>
                    <a:bodyPr/>
                    <a:lstStyle/>
                    <a:p>
                      <a:pPr algn="ctr">
                        <a:defRPr sz="1800"/>
                      </a:pPr>
                      <a:r>
                        <a:rPr sz="4500">
                          <a:sym typeface="Calibri"/>
                        </a:rPr>
                        <a:t>40 K</a:t>
                      </a:r>
                    </a:p>
                  </a:txBody>
                  <a:tcPr marL="44020" marR="44020" marT="44020" marB="44020" anchor="t" anchorCtr="0" horzOverflow="overflow">
                    <a:lnL w="25400">
                      <a:miter lim="400000"/>
                    </a:lnL>
                    <a:lnR w="25400">
                      <a:miter lim="400000"/>
                    </a:lnR>
                    <a:lnT w="25400">
                      <a:miter lim="400000"/>
                    </a:lnT>
                    <a:lnB w="25400">
                      <a:solidFill>
                        <a:srgbClr val="4472C4"/>
                      </a:solidFill>
                    </a:lnB>
                    <a:noFill/>
                  </a:tcPr>
                </a:tc>
              </a:tr>
            </a:tbl>
          </a:graphicData>
        </a:graphic>
      </p:graphicFrame>
      <p:grpSp>
        <p:nvGrpSpPr>
          <p:cNvPr id="911" name="Group"/>
          <p:cNvGrpSpPr/>
          <p:nvPr/>
        </p:nvGrpSpPr>
        <p:grpSpPr>
          <a:xfrm>
            <a:off x="-50911" y="-49823"/>
            <a:ext cx="2812799" cy="1870483"/>
            <a:chOff x="0" y="0"/>
            <a:chExt cx="2812797" cy="1870481"/>
          </a:xfrm>
        </p:grpSpPr>
        <p:grpSp>
          <p:nvGrpSpPr>
            <p:cNvPr id="909" name="Group"/>
            <p:cNvGrpSpPr/>
            <p:nvPr/>
          </p:nvGrpSpPr>
          <p:grpSpPr>
            <a:xfrm>
              <a:off x="0" y="-1"/>
              <a:ext cx="2812798" cy="1870483"/>
              <a:chOff x="0" y="0"/>
              <a:chExt cx="2812797" cy="1870481"/>
            </a:xfrm>
          </p:grpSpPr>
          <p:sp>
            <p:nvSpPr>
              <p:cNvPr id="90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08"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10"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12" name="Image" descr="Image"/>
          <p:cNvPicPr>
            <a:picLocks noChangeAspect="1"/>
          </p:cNvPicPr>
          <p:nvPr/>
        </p:nvPicPr>
        <p:blipFill>
          <a:blip r:embed="rId2">
            <a:extLst/>
          </a:blip>
          <a:stretch>
            <a:fillRect/>
          </a:stretch>
        </p:blipFill>
        <p:spPr>
          <a:xfrm>
            <a:off x="3266276" y="285212"/>
            <a:ext cx="3086775" cy="1200413"/>
          </a:xfrm>
          <a:prstGeom prst="rect">
            <a:avLst/>
          </a:prstGeom>
          <a:ln w="12700">
            <a:miter lim="400000"/>
          </a:ln>
        </p:spPr>
      </p:pic>
      <p:graphicFrame>
        <p:nvGraphicFramePr>
          <p:cNvPr id="913" name="Table 5"/>
          <p:cNvGraphicFramePr/>
          <p:nvPr/>
        </p:nvGraphicFramePr>
        <p:xfrm>
          <a:off x="12092089" y="2644617"/>
          <a:ext cx="10519000" cy="823148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72593"/>
                <a:gridCol w="6421006"/>
              </a:tblGrid>
              <a:tr h="820689">
                <a:tc>
                  <a:txBody>
                    <a:bodyPr/>
                    <a:lstStyle/>
                    <a:p>
                      <a:pPr algn="l" defTabSz="1828800">
                        <a:defRPr b="0" sz="1800">
                          <a:solidFill>
                            <a:srgbClr val="000000"/>
                          </a:solidFill>
                        </a:defRPr>
                      </a:pPr>
                      <a:r>
                        <a:rPr sz="2400">
                          <a:latin typeface="Arial"/>
                          <a:ea typeface="Arial"/>
                          <a:cs typeface="Arial"/>
                          <a:sym typeface="Arial"/>
                        </a:rPr>
                        <a:t>Organism</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c>
                  <a:txBody>
                    <a:bodyPr/>
                    <a:lstStyle/>
                    <a:p>
                      <a:pPr algn="l" defTabSz="1828800">
                        <a:defRPr b="0" sz="2400">
                          <a:solidFill>
                            <a:srgbClr val="000000"/>
                          </a:solidFill>
                          <a:latin typeface="Arial"/>
                          <a:ea typeface="Arial"/>
                          <a:cs typeface="Arial"/>
                          <a:sym typeface="Arial"/>
                        </a:defRPr>
                      </a:pPr>
                      <a:r>
                        <a:t>NCBITaxon</a:t>
                      </a:r>
                      <a:r>
                        <a:rPr b="1"/>
                        <a:t> </a:t>
                      </a:r>
                      <a:endParaRPr b="1"/>
                    </a:p>
                    <a:p>
                      <a:pPr algn="l" defTabSz="1828800">
                        <a:defRPr b="0" sz="2400">
                          <a:solidFill>
                            <a:schemeClr val="accent1"/>
                          </a:solidFill>
                          <a:latin typeface="Arial"/>
                          <a:ea typeface="Arial"/>
                          <a:cs typeface="Arial"/>
                          <a:sym typeface="Arial"/>
                        </a:defRPr>
                      </a:pPr>
                      <a:r>
                        <a:rPr>
                          <a:uFill>
                            <a:solidFill>
                              <a:srgbClr val="0000FF"/>
                            </a:solidFill>
                          </a:uFill>
                          <a:hlinkClick r:id="rId3" invalidUrl="" action="" tgtFrame="" tooltip="" history="1" highlightClick="0" endSnd="0"/>
                        </a:rPr>
                        <a:t>https://www.ncbi.nlm.nih.gov/taxonomy</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r>
              <a:tr h="820689">
                <a:tc>
                  <a:txBody>
                    <a:bodyPr/>
                    <a:lstStyle/>
                    <a:p>
                      <a:pPr algn="l" defTabSz="1828800">
                        <a:defRPr sz="1800"/>
                      </a:pPr>
                      <a:r>
                        <a:rPr sz="2400">
                          <a:latin typeface="Arial"/>
                          <a:ea typeface="Arial"/>
                          <a:cs typeface="Arial"/>
                          <a:sym typeface="Arial"/>
                        </a:rPr>
                        <a:t>Study Type</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c>
                  <a:txBody>
                    <a:bodyPr/>
                    <a:lstStyle/>
                    <a:p>
                      <a:pPr algn="l" defTabSz="1828800">
                        <a:defRPr sz="2400">
                          <a:latin typeface="Arial"/>
                          <a:ea typeface="Arial"/>
                          <a:cs typeface="Arial"/>
                          <a:sym typeface="Arial"/>
                        </a:defRPr>
                      </a:pPr>
                      <a:r>
                        <a:t>Experimental Factor Ontology (EFO)</a:t>
                      </a:r>
                    </a:p>
                    <a:p>
                      <a:pPr algn="l" defTabSz="1828800">
                        <a:defRPr sz="2400">
                          <a:solidFill>
                            <a:schemeClr val="accent1"/>
                          </a:solidFill>
                          <a:latin typeface="Arial"/>
                          <a:ea typeface="Arial"/>
                          <a:cs typeface="Arial"/>
                          <a:sym typeface="Arial"/>
                        </a:defRPr>
                      </a:pPr>
                      <a:r>
                        <a:rPr>
                          <a:uFill>
                            <a:solidFill>
                              <a:srgbClr val="0000FF"/>
                            </a:solidFill>
                          </a:uFill>
                          <a:hlinkClick r:id="rId4" invalidUrl="" action="" tgtFrame="" tooltip="" history="1" highlightClick="0" endSnd="0"/>
                        </a:rPr>
                        <a:t>https://www.ebi.ac.uk/efo/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r>
              <a:tr h="820689">
                <a:tc>
                  <a:txBody>
                    <a:bodyPr/>
                    <a:lstStyle/>
                    <a:p>
                      <a:pPr algn="l" defTabSz="1828800">
                        <a:defRPr sz="1800"/>
                      </a:pPr>
                      <a:r>
                        <a:rPr sz="2400">
                          <a:latin typeface="Arial"/>
                          <a:ea typeface="Arial"/>
                          <a:cs typeface="Arial"/>
                          <a:sym typeface="Arial"/>
                        </a:rPr>
                        <a:t>Screen Type (HCS)</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c>
                  <a:txBody>
                    <a:bodyPr/>
                    <a:lstStyle/>
                    <a:p>
                      <a:pPr algn="l" defTabSz="1828800">
                        <a:defRPr sz="2400">
                          <a:latin typeface="Arial"/>
                          <a:ea typeface="Arial"/>
                          <a:cs typeface="Arial"/>
                          <a:sym typeface="Arial"/>
                        </a:defRPr>
                      </a:pPr>
                      <a:r>
                        <a:t>Experimental Factor Ontology (EFO)</a:t>
                      </a:r>
                    </a:p>
                    <a:p>
                      <a:pPr algn="l" defTabSz="1828800">
                        <a:defRPr sz="2400">
                          <a:solidFill>
                            <a:schemeClr val="accent1"/>
                          </a:solidFill>
                          <a:latin typeface="Arial"/>
                          <a:ea typeface="Arial"/>
                          <a:cs typeface="Arial"/>
                          <a:sym typeface="Arial"/>
                        </a:defRPr>
                      </a:pPr>
                      <a:r>
                        <a:rPr>
                          <a:uFill>
                            <a:solidFill>
                              <a:srgbClr val="0000FF"/>
                            </a:solidFill>
                          </a:uFill>
                          <a:hlinkClick r:id="rId4" invalidUrl="" action="" tgtFrame="" tooltip="" history="1" highlightClick="0" endSnd="0"/>
                        </a:rPr>
                        <a:t>https://www.ebi.ac.uk/efo/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r>
              <a:tr h="820689">
                <a:tc>
                  <a:txBody>
                    <a:bodyPr/>
                    <a:lstStyle/>
                    <a:p>
                      <a:pPr algn="l" defTabSz="1828800">
                        <a:defRPr sz="1800"/>
                      </a:pPr>
                      <a:r>
                        <a:rPr sz="2400">
                          <a:latin typeface="Arial"/>
                          <a:ea typeface="Arial"/>
                          <a:cs typeface="Arial"/>
                          <a:sym typeface="Arial"/>
                        </a:rPr>
                        <a:t>Screen Technology Type (HCS)</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c>
                  <a:txBody>
                    <a:bodyPr/>
                    <a:lstStyle/>
                    <a:p>
                      <a:pPr algn="l" defTabSz="1828800">
                        <a:defRPr sz="2400">
                          <a:latin typeface="Arial"/>
                          <a:ea typeface="Arial"/>
                          <a:cs typeface="Arial"/>
                          <a:sym typeface="Arial"/>
                        </a:defRPr>
                      </a:pPr>
                      <a:r>
                        <a:t>Experimental Factor Ontology (EFO)</a:t>
                      </a:r>
                    </a:p>
                    <a:p>
                      <a:pPr algn="l" defTabSz="1828800">
                        <a:defRPr sz="2400">
                          <a:solidFill>
                            <a:schemeClr val="accent1"/>
                          </a:solidFill>
                          <a:latin typeface="Arial"/>
                          <a:ea typeface="Arial"/>
                          <a:cs typeface="Arial"/>
                          <a:sym typeface="Arial"/>
                        </a:defRPr>
                      </a:pPr>
                      <a:r>
                        <a:rPr>
                          <a:uFill>
                            <a:solidFill>
                              <a:srgbClr val="0000FF"/>
                            </a:solidFill>
                          </a:uFill>
                          <a:hlinkClick r:id="rId4" invalidUrl="" action="" tgtFrame="" tooltip="" history="1" highlightClick="0" endSnd="0"/>
                        </a:rPr>
                        <a:t>https://www.ebi.ac.uk/efo/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r>
              <a:tr h="820689">
                <a:tc>
                  <a:txBody>
                    <a:bodyPr/>
                    <a:lstStyle/>
                    <a:p>
                      <a:pPr algn="l" defTabSz="1828800">
                        <a:defRPr sz="1800"/>
                      </a:pPr>
                      <a:r>
                        <a:rPr sz="2400">
                          <a:latin typeface="Arial"/>
                          <a:ea typeface="Arial"/>
                          <a:cs typeface="Arial"/>
                          <a:sym typeface="Arial"/>
                        </a:rPr>
                        <a:t>Library Type (HCS)</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c>
                  <a:txBody>
                    <a:bodyPr/>
                    <a:lstStyle/>
                    <a:p>
                      <a:pPr algn="l" defTabSz="1828800">
                        <a:defRPr sz="2400">
                          <a:latin typeface="Arial"/>
                          <a:ea typeface="Arial"/>
                          <a:cs typeface="Arial"/>
                          <a:sym typeface="Arial"/>
                        </a:defRPr>
                      </a:pPr>
                      <a:r>
                        <a:t>Experimental Factor Ontology (EFO)</a:t>
                      </a:r>
                    </a:p>
                    <a:p>
                      <a:pPr algn="l" defTabSz="1828800">
                        <a:defRPr sz="2400">
                          <a:solidFill>
                            <a:schemeClr val="accent1"/>
                          </a:solidFill>
                          <a:latin typeface="Arial"/>
                          <a:ea typeface="Arial"/>
                          <a:cs typeface="Arial"/>
                          <a:sym typeface="Arial"/>
                        </a:defRPr>
                      </a:pPr>
                      <a:r>
                        <a:rPr>
                          <a:uFill>
                            <a:solidFill>
                              <a:srgbClr val="0000FF"/>
                            </a:solidFill>
                          </a:uFill>
                          <a:hlinkClick r:id="rId4" invalidUrl="" action="" tgtFrame="" tooltip="" history="1" highlightClick="0" endSnd="0"/>
                        </a:rPr>
                        <a:t>https://www.ebi.ac.uk/efo/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r>
              <a:tr h="820689">
                <a:tc>
                  <a:txBody>
                    <a:bodyPr/>
                    <a:lstStyle/>
                    <a:p>
                      <a:pPr algn="l" defTabSz="1828800">
                        <a:defRPr sz="1800"/>
                      </a:pPr>
                      <a:r>
                        <a:rPr sz="2400">
                          <a:latin typeface="Arial"/>
                          <a:ea typeface="Arial"/>
                          <a:cs typeface="Arial"/>
                          <a:sym typeface="Arial"/>
                        </a:rPr>
                        <a:t>Protocol</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c>
                  <a:txBody>
                    <a:bodyPr/>
                    <a:lstStyle/>
                    <a:p>
                      <a:pPr algn="l" defTabSz="1828800">
                        <a:defRPr sz="2400">
                          <a:latin typeface="Arial"/>
                          <a:ea typeface="Arial"/>
                          <a:cs typeface="Arial"/>
                          <a:sym typeface="Arial"/>
                        </a:defRPr>
                      </a:pPr>
                      <a:r>
                        <a:t>Experimental Factor Ontology (EFO)</a:t>
                      </a:r>
                    </a:p>
                    <a:p>
                      <a:pPr algn="l" defTabSz="1828800">
                        <a:defRPr sz="2400">
                          <a:solidFill>
                            <a:schemeClr val="accent1"/>
                          </a:solidFill>
                          <a:latin typeface="Arial"/>
                          <a:ea typeface="Arial"/>
                          <a:cs typeface="Arial"/>
                          <a:sym typeface="Arial"/>
                        </a:defRPr>
                      </a:pPr>
                      <a:r>
                        <a:rPr>
                          <a:uFill>
                            <a:solidFill>
                              <a:srgbClr val="0000FF"/>
                            </a:solidFill>
                          </a:uFill>
                          <a:hlinkClick r:id="rId4" invalidUrl="" action="" tgtFrame="" tooltip="" history="1" highlightClick="0" endSnd="0"/>
                        </a:rPr>
                        <a:t>https://www.ebi.ac.uk/efo/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r>
              <a:tr h="820689">
                <a:tc>
                  <a:txBody>
                    <a:bodyPr/>
                    <a:lstStyle/>
                    <a:p>
                      <a:pPr algn="l" defTabSz="1828800">
                        <a:defRPr sz="1800"/>
                      </a:pPr>
                      <a:r>
                        <a:rPr sz="2400">
                          <a:latin typeface="Arial"/>
                          <a:ea typeface="Arial"/>
                          <a:cs typeface="Arial"/>
                          <a:sym typeface="Arial"/>
                        </a:rPr>
                        <a:t>Imaging Method</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c>
                  <a:txBody>
                    <a:bodyPr/>
                    <a:lstStyle/>
                    <a:p>
                      <a:pPr algn="l" defTabSz="1828800">
                        <a:defRPr sz="2400">
                          <a:latin typeface="Arial"/>
                          <a:ea typeface="Arial"/>
                          <a:cs typeface="Arial"/>
                          <a:sym typeface="Arial"/>
                        </a:defRPr>
                      </a:pPr>
                      <a:r>
                        <a:t>Biological Imaging Methods Ontology (FBbi)</a:t>
                      </a:r>
                    </a:p>
                    <a:p>
                      <a:pPr algn="l" defTabSz="1828800">
                        <a:defRPr sz="2400">
                          <a:solidFill>
                            <a:schemeClr val="accent1"/>
                          </a:solidFill>
                          <a:latin typeface="Arial"/>
                          <a:ea typeface="Arial"/>
                          <a:cs typeface="Arial"/>
                          <a:sym typeface="Arial"/>
                        </a:defRPr>
                      </a:pPr>
                      <a:r>
                        <a:rPr>
                          <a:uFill>
                            <a:solidFill>
                              <a:srgbClr val="0000FF"/>
                            </a:solidFill>
                          </a:uFill>
                          <a:hlinkClick r:id="rId5" invalidUrl="" action="" tgtFrame="" tooltip="" history="1" highlightClick="0" endSnd="0"/>
                        </a:rPr>
                        <a:t>https://www.ebi.ac.uk/ols/ontologies/fbbi</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r>
              <a:tr h="820689">
                <a:tc>
                  <a:txBody>
                    <a:bodyPr/>
                    <a:lstStyle/>
                    <a:p>
                      <a:pPr algn="l" defTabSz="1828800">
                        <a:defRPr sz="1800"/>
                      </a:pPr>
                      <a:r>
                        <a:rPr sz="2400">
                          <a:latin typeface="Arial"/>
                          <a:ea typeface="Arial"/>
                          <a:cs typeface="Arial"/>
                          <a:sym typeface="Arial"/>
                        </a:rPr>
                        <a:t>Phenotype</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c>
                  <a:txBody>
                    <a:bodyPr/>
                    <a:lstStyle/>
                    <a:p>
                      <a:pPr algn="l" defTabSz="1828800">
                        <a:defRPr sz="2400">
                          <a:latin typeface="Arial"/>
                          <a:ea typeface="Arial"/>
                          <a:cs typeface="Arial"/>
                          <a:sym typeface="Arial"/>
                        </a:defRPr>
                      </a:pPr>
                      <a:r>
                        <a:t>Cellular Microscopy Phenotype Ontology (CMPO) </a:t>
                      </a:r>
                      <a:r>
                        <a:rPr>
                          <a:solidFill>
                            <a:schemeClr val="accent1"/>
                          </a:solidFill>
                          <a:uFill>
                            <a:solidFill>
                              <a:srgbClr val="0000FF"/>
                            </a:solidFill>
                          </a:uFill>
                          <a:hlinkClick r:id="rId6" invalidUrl="" action="" tgtFrame="" tooltip="" history="1" highlightClick="0" endSnd="0"/>
                        </a:rPr>
                        <a:t>https://www.ebi.ac.uk/cmpo/</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r>
              <a:tr h="820689">
                <a:tc>
                  <a:txBody>
                    <a:bodyPr/>
                    <a:lstStyle/>
                    <a:p>
                      <a:pPr algn="l" defTabSz="1828800">
                        <a:defRPr sz="1800"/>
                      </a:pPr>
                      <a:r>
                        <a:rPr sz="2400">
                          <a:latin typeface="Arial"/>
                          <a:ea typeface="Arial"/>
                          <a:cs typeface="Arial"/>
                          <a:sym typeface="Arial"/>
                        </a:rPr>
                        <a:t>Clinical/Pathology</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c>
                  <a:txBody>
                    <a:bodyPr/>
                    <a:lstStyle/>
                    <a:p>
                      <a:pPr algn="l" defTabSz="1828800">
                        <a:defRPr sz="2400">
                          <a:latin typeface="Arial"/>
                          <a:ea typeface="Arial"/>
                          <a:cs typeface="Arial"/>
                          <a:sym typeface="Arial"/>
                        </a:defRPr>
                      </a:pPr>
                      <a:r>
                        <a:t>SNOMED CT</a:t>
                      </a:r>
                    </a:p>
                    <a:p>
                      <a:pPr algn="l" defTabSz="1828800">
                        <a:defRPr sz="2400">
                          <a:latin typeface="Arial"/>
                          <a:ea typeface="Arial"/>
                          <a:cs typeface="Arial"/>
                          <a:sym typeface="Arial"/>
                        </a:defRPr>
                      </a:pPr>
                      <a:r>
                        <a:rPr>
                          <a:solidFill>
                            <a:schemeClr val="accent1"/>
                          </a:solidFill>
                          <a:uFill>
                            <a:solidFill>
                              <a:schemeClr val="accent1"/>
                            </a:solidFill>
                          </a:uFill>
                          <a:hlinkClick r:id="rId7" invalidUrl="" action="" tgtFrame="" tooltip="" history="1" highlightClick="0" endSnd="0"/>
                        </a:rPr>
                        <a:t>https://bioportal.bioontology.org/ontologies/</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E9EFF7"/>
                    </a:solidFill>
                  </a:tcPr>
                </a:tc>
              </a:tr>
              <a:tr h="820689">
                <a:tc>
                  <a:txBody>
                    <a:bodyPr/>
                    <a:lstStyle/>
                    <a:p>
                      <a:pPr algn="l" defTabSz="1828800">
                        <a:defRPr sz="1800"/>
                      </a:pPr>
                      <a:r>
                        <a:rPr sz="2400">
                          <a:latin typeface="Arial"/>
                          <a:ea typeface="Arial"/>
                          <a:cs typeface="Arial"/>
                          <a:sym typeface="Arial"/>
                        </a:rPr>
                        <a:t>Compounds</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c>
                  <a:txBody>
                    <a:bodyPr/>
                    <a:lstStyle/>
                    <a:p>
                      <a:pPr algn="l" defTabSz="1828800">
                        <a:defRPr sz="2400">
                          <a:latin typeface="Arial"/>
                          <a:ea typeface="Arial"/>
                          <a:cs typeface="Arial"/>
                          <a:sym typeface="Arial"/>
                        </a:defRPr>
                      </a:pPr>
                      <a:r>
                        <a:t>PubChem</a:t>
                      </a:r>
                    </a:p>
                    <a:p>
                      <a:pPr algn="l" defTabSz="1828800">
                        <a:defRPr sz="2400">
                          <a:solidFill>
                            <a:schemeClr val="accent1"/>
                          </a:solidFill>
                          <a:latin typeface="Arial"/>
                          <a:ea typeface="Arial"/>
                          <a:cs typeface="Arial"/>
                          <a:sym typeface="Arial"/>
                        </a:defRPr>
                      </a:pPr>
                      <a:r>
                        <a:rPr>
                          <a:uFill>
                            <a:solidFill>
                              <a:srgbClr val="0000FF"/>
                            </a:solidFill>
                          </a:uFill>
                          <a:hlinkClick r:id="rId8" invalidUrl="" action="" tgtFrame="" tooltip="" history="1" highlightClick="0" endSnd="0"/>
                        </a:rPr>
                        <a:t>https://pubchem.ncbi.nlm.nih.gov/</a:t>
                      </a:r>
                    </a:p>
                  </a:txBody>
                  <a:tcPr marL="45720" marR="45720" marT="45720" marB="45720" anchor="t" anchorCtr="0" horzOverflow="overflow">
                    <a:lnL w="25400">
                      <a:solidFill>
                        <a:srgbClr val="5B9BD5"/>
                      </a:solidFill>
                    </a:lnL>
                    <a:lnR w="25400">
                      <a:solidFill>
                        <a:srgbClr val="5B9BD5"/>
                      </a:solidFill>
                    </a:lnR>
                    <a:lnT w="25400">
                      <a:solidFill>
                        <a:srgbClr val="5B9BD5"/>
                      </a:solidFill>
                    </a:lnT>
                    <a:lnB w="25400">
                      <a:solidFill>
                        <a:srgbClr val="5B9BD5"/>
                      </a:solidFill>
                    </a:lnB>
                    <a:solidFill>
                      <a:srgbClr val="D0DEEF"/>
                    </a:solidFill>
                  </a:tcPr>
                </a:tc>
              </a:tr>
            </a:tbl>
          </a:graphicData>
        </a:graphic>
      </p:graphicFrame>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13"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5"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16" name="Picture 3" descr="Picture 3"/>
          <p:cNvPicPr>
            <a:picLocks noChangeAspect="1"/>
          </p:cNvPicPr>
          <p:nvPr/>
        </p:nvPicPr>
        <p:blipFill>
          <a:blip r:embed="rId2">
            <a:extLst/>
          </a:blip>
          <a:stretch>
            <a:fillRect/>
          </a:stretch>
        </p:blipFill>
        <p:spPr>
          <a:xfrm>
            <a:off x="3496586" y="2622888"/>
            <a:ext cx="17390828" cy="9574849"/>
          </a:xfrm>
          <a:prstGeom prst="rect">
            <a:avLst/>
          </a:prstGeom>
          <a:ln w="12700">
            <a:miter lim="400000"/>
          </a:ln>
        </p:spPr>
      </p:pic>
      <p:sp>
        <p:nvSpPr>
          <p:cNvPr id="917" name="Title 1"/>
          <p:cNvSpPr txBox="1"/>
          <p:nvPr/>
        </p:nvSpPr>
        <p:spPr>
          <a:xfrm>
            <a:off x="4053840" y="10319720"/>
            <a:ext cx="16276320" cy="1656081"/>
          </a:xfrm>
          <a:prstGeom prst="rect">
            <a:avLst/>
          </a:prstGeom>
          <a:ln w="25400">
            <a:miter lim="400000"/>
          </a:ln>
          <a:extLst>
            <a:ext uri="{C572A759-6A51-4108-AA02-DFA0A04FC94B}">
              <ma14:wrappingTextBoxFlag xmlns:ma14="http://schemas.microsoft.com/office/mac/drawingml/2011/main" val="1"/>
            </a:ext>
          </a:extLst>
        </p:spPr>
        <p:txBody>
          <a:bodyPr tIns="91439" bIns="91439" anchor="ctr">
            <a:spAutoFit/>
          </a:bodyPr>
          <a:lstStyle/>
          <a:p>
            <a:pPr algn="ctr" defTabSz="914400">
              <a:defRPr i="1" sz="4800">
                <a:solidFill>
                  <a:srgbClr val="0D0D0D"/>
                </a:solidFill>
                <a:effectLst>
                  <a:outerShdw sx="100000" sy="100000" kx="0" ky="0" algn="b" rotWithShape="0" blurRad="127000" dist="38100" dir="5400000">
                    <a:srgbClr val="595959">
                      <a:alpha val="25000"/>
                    </a:srgbClr>
                  </a:outerShdw>
                </a:effectLst>
                <a:latin typeface="Montserrat"/>
                <a:ea typeface="Montserrat"/>
                <a:cs typeface="Montserrat"/>
                <a:sym typeface="Montserrat"/>
              </a:defRPr>
            </a:pPr>
            <a:r>
              <a:t>~ 78,000 Unique IPs</a:t>
            </a:r>
            <a:endParaRPr sz="5600">
              <a:solidFill>
                <a:srgbClr val="133476"/>
              </a:solidFill>
            </a:endParaRPr>
          </a:p>
          <a:p>
            <a:pPr algn="ctr" defTabSz="914400">
              <a:defRPr i="1" sz="4800">
                <a:solidFill>
                  <a:srgbClr val="0D0D0D"/>
                </a:solidFill>
                <a:effectLst>
                  <a:outerShdw sx="100000" sy="100000" kx="0" ky="0" algn="b" rotWithShape="0" blurRad="127000" dist="38100" dir="5400000">
                    <a:srgbClr val="595959">
                      <a:alpha val="25000"/>
                    </a:srgbClr>
                  </a:outerShdw>
                </a:effectLst>
                <a:latin typeface="Montserrat"/>
                <a:ea typeface="Montserrat"/>
                <a:cs typeface="Montserrat"/>
                <a:sym typeface="Montserrat"/>
              </a:defRPr>
            </a:pPr>
            <a:r>
              <a:t>~34 M hits</a:t>
            </a:r>
          </a:p>
        </p:txBody>
      </p:sp>
      <p:grpSp>
        <p:nvGrpSpPr>
          <p:cNvPr id="922" name="Group"/>
          <p:cNvGrpSpPr/>
          <p:nvPr/>
        </p:nvGrpSpPr>
        <p:grpSpPr>
          <a:xfrm>
            <a:off x="-50911" y="-49823"/>
            <a:ext cx="2812799" cy="1870483"/>
            <a:chOff x="0" y="0"/>
            <a:chExt cx="2812797" cy="1870481"/>
          </a:xfrm>
        </p:grpSpPr>
        <p:grpSp>
          <p:nvGrpSpPr>
            <p:cNvPr id="920" name="Group"/>
            <p:cNvGrpSpPr/>
            <p:nvPr/>
          </p:nvGrpSpPr>
          <p:grpSpPr>
            <a:xfrm>
              <a:off x="0" y="-1"/>
              <a:ext cx="2812798" cy="1870483"/>
              <a:chOff x="0" y="0"/>
              <a:chExt cx="2812797" cy="1870481"/>
            </a:xfrm>
          </p:grpSpPr>
          <p:sp>
            <p:nvSpPr>
              <p:cNvPr id="91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19"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21"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23" name="Image" descr="Image"/>
          <p:cNvPicPr>
            <a:picLocks noChangeAspect="1"/>
          </p:cNvPicPr>
          <p:nvPr/>
        </p:nvPicPr>
        <p:blipFill>
          <a:blip r:embed="rId3">
            <a:extLst/>
          </a:blip>
          <a:stretch>
            <a:fillRect/>
          </a:stretch>
        </p:blipFill>
        <p:spPr>
          <a:xfrm>
            <a:off x="3266276" y="285212"/>
            <a:ext cx="3086775" cy="1200413"/>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26" name="Picture 32" descr="Picture 32"/>
          <p:cNvPicPr>
            <a:picLocks noChangeAspect="1"/>
          </p:cNvPicPr>
          <p:nvPr/>
        </p:nvPicPr>
        <p:blipFill>
          <a:blip r:embed="rId2">
            <a:extLst/>
          </a:blip>
          <a:stretch>
            <a:fillRect/>
          </a:stretch>
        </p:blipFill>
        <p:spPr>
          <a:xfrm>
            <a:off x="8275071" y="5533423"/>
            <a:ext cx="3226573" cy="1404157"/>
          </a:xfrm>
          <a:prstGeom prst="rect">
            <a:avLst/>
          </a:prstGeom>
          <a:ln w="12700">
            <a:miter lim="400000"/>
          </a:ln>
        </p:spPr>
      </p:pic>
      <p:pic>
        <p:nvPicPr>
          <p:cNvPr id="927" name="Picture 33" descr="Picture 33"/>
          <p:cNvPicPr>
            <a:picLocks noChangeAspect="1"/>
          </p:cNvPicPr>
          <p:nvPr/>
        </p:nvPicPr>
        <p:blipFill>
          <a:blip r:embed="rId3">
            <a:extLst/>
          </a:blip>
          <a:stretch>
            <a:fillRect/>
          </a:stretch>
        </p:blipFill>
        <p:spPr>
          <a:xfrm>
            <a:off x="6802853" y="9469994"/>
            <a:ext cx="1243909" cy="1651745"/>
          </a:xfrm>
          <a:prstGeom prst="rect">
            <a:avLst/>
          </a:prstGeom>
          <a:ln w="12700">
            <a:miter lim="400000"/>
          </a:ln>
        </p:spPr>
      </p:pic>
      <p:pic>
        <p:nvPicPr>
          <p:cNvPr id="928" name="Picture 34" descr="Picture 34"/>
          <p:cNvPicPr>
            <a:picLocks noChangeAspect="1"/>
          </p:cNvPicPr>
          <p:nvPr/>
        </p:nvPicPr>
        <p:blipFill>
          <a:blip r:embed="rId4">
            <a:extLst/>
          </a:blip>
          <a:stretch>
            <a:fillRect/>
          </a:stretch>
        </p:blipFill>
        <p:spPr>
          <a:xfrm>
            <a:off x="4863098" y="4097842"/>
            <a:ext cx="3188321" cy="1353183"/>
          </a:xfrm>
          <a:prstGeom prst="rect">
            <a:avLst/>
          </a:prstGeom>
          <a:ln w="12700">
            <a:miter lim="400000"/>
          </a:ln>
        </p:spPr>
      </p:pic>
      <p:pic>
        <p:nvPicPr>
          <p:cNvPr id="929" name="Picture 35" descr="Picture 35"/>
          <p:cNvPicPr>
            <a:picLocks noChangeAspect="1"/>
          </p:cNvPicPr>
          <p:nvPr/>
        </p:nvPicPr>
        <p:blipFill>
          <a:blip r:embed="rId5">
            <a:extLst/>
          </a:blip>
          <a:stretch>
            <a:fillRect/>
          </a:stretch>
        </p:blipFill>
        <p:spPr>
          <a:xfrm>
            <a:off x="4880836" y="5786685"/>
            <a:ext cx="3152851" cy="246973"/>
          </a:xfrm>
          <a:prstGeom prst="rect">
            <a:avLst/>
          </a:prstGeom>
          <a:ln w="12700">
            <a:miter lim="400000"/>
          </a:ln>
        </p:spPr>
      </p:pic>
      <p:pic>
        <p:nvPicPr>
          <p:cNvPr id="930" name="Picture 36" descr="Picture 36"/>
          <p:cNvPicPr>
            <a:picLocks noChangeAspect="1"/>
          </p:cNvPicPr>
          <p:nvPr/>
        </p:nvPicPr>
        <p:blipFill>
          <a:blip r:embed="rId6">
            <a:extLst/>
          </a:blip>
          <a:stretch>
            <a:fillRect/>
          </a:stretch>
        </p:blipFill>
        <p:spPr>
          <a:xfrm>
            <a:off x="4863098" y="6052535"/>
            <a:ext cx="3188321" cy="1197494"/>
          </a:xfrm>
          <a:prstGeom prst="rect">
            <a:avLst/>
          </a:prstGeom>
          <a:ln w="12700">
            <a:miter lim="400000"/>
          </a:ln>
        </p:spPr>
      </p:pic>
      <p:pic>
        <p:nvPicPr>
          <p:cNvPr id="931" name="Picture 37" descr="Picture 37"/>
          <p:cNvPicPr>
            <a:picLocks noChangeAspect="1"/>
          </p:cNvPicPr>
          <p:nvPr/>
        </p:nvPicPr>
        <p:blipFill>
          <a:blip r:embed="rId7">
            <a:extLst/>
          </a:blip>
          <a:stretch>
            <a:fillRect/>
          </a:stretch>
        </p:blipFill>
        <p:spPr>
          <a:xfrm>
            <a:off x="4863098" y="7382071"/>
            <a:ext cx="3188321" cy="853017"/>
          </a:xfrm>
          <a:prstGeom prst="rect">
            <a:avLst/>
          </a:prstGeom>
          <a:ln w="12700">
            <a:miter lim="400000"/>
          </a:ln>
        </p:spPr>
      </p:pic>
      <p:pic>
        <p:nvPicPr>
          <p:cNvPr id="932" name="Picture 2" descr="Picture 2"/>
          <p:cNvPicPr>
            <a:picLocks noChangeAspect="1"/>
          </p:cNvPicPr>
          <p:nvPr/>
        </p:nvPicPr>
        <p:blipFill>
          <a:blip r:embed="rId8">
            <a:extLst/>
          </a:blip>
          <a:stretch>
            <a:fillRect/>
          </a:stretch>
        </p:blipFill>
        <p:spPr>
          <a:xfrm>
            <a:off x="8275073" y="7107696"/>
            <a:ext cx="1577027" cy="1577027"/>
          </a:xfrm>
          <a:prstGeom prst="rect">
            <a:avLst/>
          </a:prstGeom>
          <a:ln w="12700">
            <a:miter lim="400000"/>
          </a:ln>
        </p:spPr>
      </p:pic>
      <p:sp>
        <p:nvSpPr>
          <p:cNvPr id="933" name="TextBox 39"/>
          <p:cNvSpPr txBox="1"/>
          <p:nvPr/>
        </p:nvSpPr>
        <p:spPr>
          <a:xfrm>
            <a:off x="4625054" y="2253495"/>
            <a:ext cx="7962602" cy="9321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lvl="1" indent="0" defTabSz="914400">
              <a:defRPr b="1" i="1" sz="4800"/>
            </a:pPr>
            <a:r>
              <a:t>&gt;100 cross-published studies </a:t>
            </a:r>
          </a:p>
        </p:txBody>
      </p:sp>
      <p:sp>
        <p:nvSpPr>
          <p:cNvPr id="934" name="TextBox 40"/>
          <p:cNvSpPr txBox="1"/>
          <p:nvPr/>
        </p:nvSpPr>
        <p:spPr>
          <a:xfrm>
            <a:off x="13444151" y="2223578"/>
            <a:ext cx="7098790" cy="16814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p>
            <a:pPr lvl="1" indent="0" defTabSz="914400">
              <a:defRPr b="1" i="1" sz="4800"/>
            </a:pPr>
            <a:r>
              <a:t>cross-referenced via accessions and DOIs</a:t>
            </a:r>
          </a:p>
        </p:txBody>
      </p:sp>
      <p:pic>
        <p:nvPicPr>
          <p:cNvPr id="935" name="Picture 2" descr="Picture 2"/>
          <p:cNvPicPr>
            <a:picLocks noChangeAspect="1"/>
          </p:cNvPicPr>
          <p:nvPr/>
        </p:nvPicPr>
        <p:blipFill>
          <a:blip r:embed="rId9">
            <a:extLst/>
          </a:blip>
          <a:stretch>
            <a:fillRect/>
          </a:stretch>
        </p:blipFill>
        <p:spPr>
          <a:xfrm>
            <a:off x="8275073" y="8843233"/>
            <a:ext cx="3257655" cy="1577027"/>
          </a:xfrm>
          <a:prstGeom prst="rect">
            <a:avLst/>
          </a:prstGeom>
          <a:ln w="12700">
            <a:miter lim="400000"/>
          </a:ln>
        </p:spPr>
      </p:pic>
      <p:pic>
        <p:nvPicPr>
          <p:cNvPr id="936" name="Picture 42" descr="Picture 42"/>
          <p:cNvPicPr>
            <a:picLocks noChangeAspect="1"/>
          </p:cNvPicPr>
          <p:nvPr/>
        </p:nvPicPr>
        <p:blipFill>
          <a:blip r:embed="rId10">
            <a:extLst/>
          </a:blip>
          <a:srcRect l="6318" t="16557" r="4877" b="11653"/>
          <a:stretch>
            <a:fillRect/>
          </a:stretch>
        </p:blipFill>
        <p:spPr>
          <a:xfrm>
            <a:off x="12192000" y="8178902"/>
            <a:ext cx="8699489" cy="3860877"/>
          </a:xfrm>
          <a:prstGeom prst="rect">
            <a:avLst/>
          </a:prstGeom>
          <a:ln w="12700">
            <a:miter lim="400000"/>
          </a:ln>
        </p:spPr>
      </p:pic>
      <p:pic>
        <p:nvPicPr>
          <p:cNvPr id="937" name="Picture 43" descr="Picture 43"/>
          <p:cNvPicPr>
            <a:picLocks noChangeAspect="1"/>
          </p:cNvPicPr>
          <p:nvPr/>
        </p:nvPicPr>
        <p:blipFill>
          <a:blip r:embed="rId11">
            <a:extLst/>
          </a:blip>
          <a:srcRect l="4769" t="21365" r="4201" b="22297"/>
          <a:stretch>
            <a:fillRect/>
          </a:stretch>
        </p:blipFill>
        <p:spPr>
          <a:xfrm>
            <a:off x="12042347" y="4097842"/>
            <a:ext cx="8849143" cy="2392735"/>
          </a:xfrm>
          <a:prstGeom prst="rect">
            <a:avLst/>
          </a:prstGeom>
          <a:ln w="12700">
            <a:miter lim="400000"/>
          </a:ln>
        </p:spPr>
      </p:pic>
      <p:sp>
        <p:nvSpPr>
          <p:cNvPr id="938" name="Straight Arrow Connector 44"/>
          <p:cNvSpPr/>
          <p:nvPr/>
        </p:nvSpPr>
        <p:spPr>
          <a:xfrm>
            <a:off x="15853745" y="6580569"/>
            <a:ext cx="1" cy="1439653"/>
          </a:xfrm>
          <a:prstGeom prst="line">
            <a:avLst/>
          </a:prstGeom>
          <a:ln w="50800">
            <a:solidFill>
              <a:srgbClr val="000000"/>
            </a:solidFill>
            <a:miter/>
            <a:tailEnd type="triangle"/>
          </a:ln>
        </p:spPr>
        <p:txBody>
          <a:bodyPr tIns="91439" bIns="91439"/>
          <a:lstStyle/>
          <a:p>
            <a:pPr defTabSz="914400"/>
          </a:p>
        </p:txBody>
      </p:sp>
      <p:sp>
        <p:nvSpPr>
          <p:cNvPr id="939" name="Straight Arrow Connector 45"/>
          <p:cNvSpPr/>
          <p:nvPr/>
        </p:nvSpPr>
        <p:spPr>
          <a:xfrm flipV="1">
            <a:off x="14176599" y="6677793"/>
            <a:ext cx="3" cy="3002217"/>
          </a:xfrm>
          <a:prstGeom prst="line">
            <a:avLst/>
          </a:prstGeom>
          <a:ln w="50800">
            <a:solidFill>
              <a:srgbClr val="000000"/>
            </a:solidFill>
            <a:miter/>
            <a:tailEnd type="triangle"/>
          </a:ln>
        </p:spPr>
        <p:txBody>
          <a:bodyPr tIns="91439" bIns="91439"/>
          <a:lstStyle/>
          <a:p>
            <a:pPr defTabSz="914400"/>
          </a:p>
        </p:txBody>
      </p:sp>
      <p:pic>
        <p:nvPicPr>
          <p:cNvPr id="940" name="Picture 4" descr="Picture 4"/>
          <p:cNvPicPr>
            <a:picLocks noChangeAspect="1"/>
          </p:cNvPicPr>
          <p:nvPr/>
        </p:nvPicPr>
        <p:blipFill>
          <a:blip r:embed="rId12">
            <a:extLst/>
          </a:blip>
          <a:stretch>
            <a:fillRect/>
          </a:stretch>
        </p:blipFill>
        <p:spPr>
          <a:xfrm>
            <a:off x="4845541" y="8451985"/>
            <a:ext cx="3179011" cy="751403"/>
          </a:xfrm>
          <a:prstGeom prst="rect">
            <a:avLst/>
          </a:prstGeom>
          <a:ln w="12700">
            <a:miter lim="400000"/>
          </a:ln>
        </p:spPr>
      </p:pic>
      <p:pic>
        <p:nvPicPr>
          <p:cNvPr id="941" name="Picture 6" descr="Picture 6"/>
          <p:cNvPicPr>
            <a:picLocks noChangeAspect="1"/>
          </p:cNvPicPr>
          <p:nvPr/>
        </p:nvPicPr>
        <p:blipFill>
          <a:blip r:embed="rId13">
            <a:extLst/>
          </a:blip>
          <a:stretch>
            <a:fillRect/>
          </a:stretch>
        </p:blipFill>
        <p:spPr>
          <a:xfrm>
            <a:off x="8275071" y="4154289"/>
            <a:ext cx="3219349" cy="1191607"/>
          </a:xfrm>
          <a:prstGeom prst="rect">
            <a:avLst/>
          </a:prstGeom>
          <a:ln w="12700">
            <a:miter lim="400000"/>
          </a:ln>
        </p:spPr>
      </p:pic>
      <p:sp>
        <p:nvSpPr>
          <p:cNvPr id="942" name="Title 1"/>
          <p:cNvSpPr txBox="1"/>
          <p:nvPr/>
        </p:nvSpPr>
        <p:spPr>
          <a:xfrm>
            <a:off x="3856286" y="11857366"/>
            <a:ext cx="16276321" cy="125185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lvl1pPr algn="ctr" defTabSz="914400">
              <a:defRPr>
                <a:solidFill>
                  <a:srgbClr val="0D0D0D"/>
                </a:solidFill>
                <a:effectLst>
                  <a:outerShdw sx="100000" sy="100000" kx="0" ky="0" algn="b" rotWithShape="0" blurRad="127000" dist="38100" dir="5400000">
                    <a:srgbClr val="595959">
                      <a:alpha val="25000"/>
                    </a:srgbClr>
                  </a:outerShdw>
                </a:effectLst>
                <a:latin typeface="Arial"/>
                <a:ea typeface="Arial"/>
                <a:cs typeface="Arial"/>
                <a:sym typeface="Arial"/>
              </a:defRPr>
            </a:lvl1pPr>
          </a:lstStyle>
          <a:p>
            <a:pPr/>
            <a:r>
              <a:t>https://idr.openmicroscopy.org/about/studies.html</a:t>
            </a:r>
          </a:p>
        </p:txBody>
      </p:sp>
      <p:grpSp>
        <p:nvGrpSpPr>
          <p:cNvPr id="947" name="Group"/>
          <p:cNvGrpSpPr/>
          <p:nvPr/>
        </p:nvGrpSpPr>
        <p:grpSpPr>
          <a:xfrm>
            <a:off x="-50911" y="-49823"/>
            <a:ext cx="2812799" cy="1870483"/>
            <a:chOff x="0" y="0"/>
            <a:chExt cx="2812797" cy="1870481"/>
          </a:xfrm>
        </p:grpSpPr>
        <p:grpSp>
          <p:nvGrpSpPr>
            <p:cNvPr id="945" name="Group"/>
            <p:cNvGrpSpPr/>
            <p:nvPr/>
          </p:nvGrpSpPr>
          <p:grpSpPr>
            <a:xfrm>
              <a:off x="0" y="-1"/>
              <a:ext cx="2812798" cy="1870483"/>
              <a:chOff x="0" y="0"/>
              <a:chExt cx="2812797" cy="1870481"/>
            </a:xfrm>
          </p:grpSpPr>
          <p:sp>
            <p:nvSpPr>
              <p:cNvPr id="94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44"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46"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48" name="Image" descr="Image"/>
          <p:cNvPicPr>
            <a:picLocks noChangeAspect="1"/>
          </p:cNvPicPr>
          <p:nvPr/>
        </p:nvPicPr>
        <p:blipFill>
          <a:blip r:embed="rId14">
            <a:extLst/>
          </a:blip>
          <a:stretch>
            <a:fillRect/>
          </a:stretch>
        </p:blipFill>
        <p:spPr>
          <a:xfrm>
            <a:off x="3266276" y="285212"/>
            <a:ext cx="3086775" cy="1200413"/>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0" name="Title 1"/>
          <p:cNvSpPr txBox="1"/>
          <p:nvPr>
            <p:ph type="title"/>
          </p:nvPr>
        </p:nvSpPr>
        <p:spPr>
          <a:xfrm>
            <a:off x="728133" y="10932214"/>
            <a:ext cx="6589457" cy="1362711"/>
          </a:xfrm>
          <a:prstGeom prst="rect">
            <a:avLst/>
          </a:prstGeom>
        </p:spPr>
        <p:txBody>
          <a:bodyPr/>
          <a:lstStyle>
            <a:lvl1pPr defTabSz="841247">
              <a:defRPr sz="4048"/>
            </a:lvl1pPr>
          </a:lstStyle>
          <a:p>
            <a:pPr>
              <a:defRPr>
                <a:effectLst/>
              </a:defRPr>
            </a:pPr>
            <a:r>
              <a:t>Tissue Data: Human Protein Atlas</a:t>
            </a:r>
          </a:p>
        </p:txBody>
      </p:sp>
      <p:sp>
        <p:nvSpPr>
          <p:cNvPr id="951"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52" name="Picture 43" descr="Picture 43"/>
          <p:cNvPicPr>
            <a:picLocks noChangeAspect="1"/>
          </p:cNvPicPr>
          <p:nvPr/>
        </p:nvPicPr>
        <p:blipFill>
          <a:blip r:embed="rId2">
            <a:extLst/>
          </a:blip>
          <a:srcRect l="6228" t="11189" r="5901" b="11723"/>
          <a:stretch>
            <a:fillRect/>
          </a:stretch>
        </p:blipFill>
        <p:spPr>
          <a:xfrm>
            <a:off x="4001207" y="2190762"/>
            <a:ext cx="7772188" cy="7266567"/>
          </a:xfrm>
          <a:prstGeom prst="rect">
            <a:avLst/>
          </a:prstGeom>
          <a:ln w="12700">
            <a:miter lim="400000"/>
          </a:ln>
        </p:spPr>
      </p:pic>
      <p:sp>
        <p:nvSpPr>
          <p:cNvPr id="953" name="Title 1"/>
          <p:cNvSpPr txBox="1"/>
          <p:nvPr/>
        </p:nvSpPr>
        <p:spPr>
          <a:xfrm>
            <a:off x="-640620" y="11894950"/>
            <a:ext cx="8440217" cy="125185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lvl1pPr algn="ctr" defTabSz="914400">
              <a:defRPr>
                <a:solidFill>
                  <a:srgbClr val="0D0D0D"/>
                </a:solidFill>
                <a:effectLst>
                  <a:outerShdw sx="100000" sy="100000" kx="0" ky="0" algn="b" rotWithShape="0" blurRad="127000" dist="38100" dir="5400000">
                    <a:srgbClr val="595959">
                      <a:alpha val="25000"/>
                    </a:srgbClr>
                  </a:outerShdw>
                </a:effectLst>
                <a:latin typeface="Montserrat"/>
                <a:ea typeface="Montserrat"/>
                <a:cs typeface="Montserrat"/>
                <a:sym typeface="Montserrat"/>
              </a:defRPr>
            </a:lvl1pPr>
          </a:lstStyle>
          <a:p>
            <a:pPr/>
            <a:r>
              <a:t>https://www.proteinatlas.org</a:t>
            </a:r>
          </a:p>
        </p:txBody>
      </p:sp>
      <p:pic>
        <p:nvPicPr>
          <p:cNvPr id="954" name="Picture 26" descr="Picture 26"/>
          <p:cNvPicPr>
            <a:picLocks noChangeAspect="1"/>
          </p:cNvPicPr>
          <p:nvPr/>
        </p:nvPicPr>
        <p:blipFill>
          <a:blip r:embed="rId3">
            <a:extLst/>
          </a:blip>
          <a:srcRect l="4190" t="15132" r="4226" b="8338"/>
          <a:stretch>
            <a:fillRect/>
          </a:stretch>
        </p:blipFill>
        <p:spPr>
          <a:xfrm>
            <a:off x="7055414" y="5629928"/>
            <a:ext cx="11272174" cy="7127484"/>
          </a:xfrm>
          <a:prstGeom prst="rect">
            <a:avLst/>
          </a:prstGeom>
          <a:ln w="12700">
            <a:miter lim="400000"/>
          </a:ln>
        </p:spPr>
      </p:pic>
      <p:sp>
        <p:nvSpPr>
          <p:cNvPr id="955" name="Straight Arrow Connector 30"/>
          <p:cNvSpPr/>
          <p:nvPr/>
        </p:nvSpPr>
        <p:spPr>
          <a:xfrm>
            <a:off x="11243135" y="4391733"/>
            <a:ext cx="4" cy="7127603"/>
          </a:xfrm>
          <a:prstGeom prst="line">
            <a:avLst/>
          </a:prstGeom>
          <a:ln w="50800">
            <a:solidFill>
              <a:srgbClr val="FF0000"/>
            </a:solidFill>
            <a:tailEnd type="triangle"/>
          </a:ln>
          <a:effectLst>
            <a:outerShdw sx="100000" sy="100000" kx="0" ky="0" algn="b" rotWithShape="0" blurRad="76200" dist="38100" dir="5400000">
              <a:srgbClr val="000000">
                <a:alpha val="38000"/>
              </a:srgbClr>
            </a:outerShdw>
          </a:effectLst>
        </p:spPr>
        <p:txBody>
          <a:bodyPr tIns="91439" bIns="91439"/>
          <a:lstStyle/>
          <a:p>
            <a:pPr defTabSz="914400"/>
          </a:p>
        </p:txBody>
      </p:sp>
      <p:pic>
        <p:nvPicPr>
          <p:cNvPr id="956" name="Picture 46" descr="Picture 46"/>
          <p:cNvPicPr>
            <a:picLocks noChangeAspect="1"/>
          </p:cNvPicPr>
          <p:nvPr/>
        </p:nvPicPr>
        <p:blipFill>
          <a:blip r:embed="rId4">
            <a:extLst/>
          </a:blip>
          <a:srcRect l="3841" t="11327" r="3882" b="7981"/>
          <a:stretch>
            <a:fillRect/>
          </a:stretch>
        </p:blipFill>
        <p:spPr>
          <a:xfrm>
            <a:off x="12192002" y="2039007"/>
            <a:ext cx="8867023" cy="5150071"/>
          </a:xfrm>
          <a:prstGeom prst="rect">
            <a:avLst/>
          </a:prstGeom>
          <a:ln w="12700">
            <a:miter lim="400000"/>
          </a:ln>
        </p:spPr>
      </p:pic>
      <p:grpSp>
        <p:nvGrpSpPr>
          <p:cNvPr id="961" name="Group"/>
          <p:cNvGrpSpPr/>
          <p:nvPr/>
        </p:nvGrpSpPr>
        <p:grpSpPr>
          <a:xfrm>
            <a:off x="-50911" y="-49823"/>
            <a:ext cx="2812799" cy="1870483"/>
            <a:chOff x="0" y="0"/>
            <a:chExt cx="2812797" cy="1870481"/>
          </a:xfrm>
        </p:grpSpPr>
        <p:grpSp>
          <p:nvGrpSpPr>
            <p:cNvPr id="959" name="Group"/>
            <p:cNvGrpSpPr/>
            <p:nvPr/>
          </p:nvGrpSpPr>
          <p:grpSpPr>
            <a:xfrm>
              <a:off x="0" y="-1"/>
              <a:ext cx="2812798" cy="1870483"/>
              <a:chOff x="0" y="0"/>
              <a:chExt cx="2812797" cy="1870481"/>
            </a:xfrm>
          </p:grpSpPr>
          <p:sp>
            <p:nvSpPr>
              <p:cNvPr id="95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58"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60"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62" name="Image" descr="Image"/>
          <p:cNvPicPr>
            <a:picLocks noChangeAspect="1"/>
          </p:cNvPicPr>
          <p:nvPr/>
        </p:nvPicPr>
        <p:blipFill>
          <a:blip r:embed="rId5">
            <a:extLst/>
          </a:blip>
          <a:stretch>
            <a:fillRect/>
          </a:stretch>
        </p:blipFill>
        <p:spPr>
          <a:xfrm>
            <a:off x="3266276" y="285212"/>
            <a:ext cx="3086775" cy="12004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5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954"/>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9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55" grpId="1"/>
      <p:bldP build="whole" bldLvl="1" animBg="1" rev="0" advAuto="0" spid="954" grpId="2"/>
      <p:bldP build="whole" bldLvl="1" animBg="1" rev="0" advAuto="0" spid="956" grpId="3"/>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4" name="Title 1"/>
          <p:cNvSpPr txBox="1"/>
          <p:nvPr>
            <p:ph type="title"/>
          </p:nvPr>
        </p:nvSpPr>
        <p:spPr>
          <a:xfrm>
            <a:off x="188294" y="11524881"/>
            <a:ext cx="11876493" cy="1362711"/>
          </a:xfrm>
          <a:prstGeom prst="rect">
            <a:avLst/>
          </a:prstGeom>
        </p:spPr>
        <p:txBody>
          <a:bodyPr/>
          <a:lstStyle>
            <a:lvl1pPr defTabSz="859536">
              <a:defRPr sz="4136"/>
            </a:lvl1pPr>
          </a:lstStyle>
          <a:p>
            <a:pPr>
              <a:defRPr>
                <a:effectLst/>
              </a:defRPr>
            </a:pPr>
            <a:r>
              <a:t>In Situ Sequencing - Linking Multimodal Metadata</a:t>
            </a:r>
          </a:p>
        </p:txBody>
      </p:sp>
      <p:sp>
        <p:nvSpPr>
          <p:cNvPr id="965"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66" name="Title 1"/>
          <p:cNvSpPr txBox="1"/>
          <p:nvPr/>
        </p:nvSpPr>
        <p:spPr>
          <a:xfrm>
            <a:off x="168955" y="12233989"/>
            <a:ext cx="17370285" cy="125185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defTabSz="914400">
              <a:defRPr>
                <a:solidFill>
                  <a:srgbClr val="0D0D0D"/>
                </a:solidFill>
                <a:effectLst>
                  <a:outerShdw sx="100000" sy="100000" kx="0" ky="0" algn="b" rotWithShape="0" blurRad="127000" dist="38100" dir="5400000">
                    <a:srgbClr val="595959">
                      <a:alpha val="25000"/>
                    </a:srgbClr>
                  </a:outerShdw>
                </a:effectLst>
                <a:latin typeface="Arial"/>
                <a:ea typeface="Arial"/>
                <a:cs typeface="Arial"/>
                <a:sym typeface="Arial"/>
              </a:defRPr>
            </a:pPr>
            <a:r>
              <a:t>idr0101, Payne et al </a:t>
            </a:r>
            <a:r>
              <a:rPr i="1"/>
              <a:t>Science</a:t>
            </a:r>
            <a:r>
              <a:t> DOI</a:t>
            </a:r>
            <a:r>
              <a:rPr>
                <a:solidFill>
                  <a:srgbClr val="000000"/>
                </a:solidFill>
              </a:rPr>
              <a:t>:</a:t>
            </a:r>
            <a:r>
              <a:rPr>
                <a:solidFill>
                  <a:srgbClr val="000000"/>
                </a:solidFill>
              </a:rPr>
              <a:t>10.17867/10000169</a:t>
            </a:r>
          </a:p>
        </p:txBody>
      </p:sp>
      <p:grpSp>
        <p:nvGrpSpPr>
          <p:cNvPr id="969" name="Group"/>
          <p:cNvGrpSpPr/>
          <p:nvPr/>
        </p:nvGrpSpPr>
        <p:grpSpPr>
          <a:xfrm>
            <a:off x="3675528" y="2736054"/>
            <a:ext cx="17032945" cy="8659894"/>
            <a:chOff x="0" y="0"/>
            <a:chExt cx="17032943" cy="8659893"/>
          </a:xfrm>
        </p:grpSpPr>
        <p:pic>
          <p:nvPicPr>
            <p:cNvPr id="967" name="Picture 8" descr="Picture 8"/>
            <p:cNvPicPr>
              <a:picLocks noChangeAspect="1"/>
            </p:cNvPicPr>
            <p:nvPr/>
          </p:nvPicPr>
          <p:blipFill>
            <a:blip r:embed="rId2">
              <a:extLst/>
            </a:blip>
            <a:stretch>
              <a:fillRect/>
            </a:stretch>
          </p:blipFill>
          <p:spPr>
            <a:xfrm>
              <a:off x="0" y="0"/>
              <a:ext cx="16312701" cy="8235966"/>
            </a:xfrm>
            <a:prstGeom prst="rect">
              <a:avLst/>
            </a:prstGeom>
            <a:ln w="12700" cap="flat">
              <a:noFill/>
              <a:miter lim="400000"/>
            </a:ln>
            <a:effectLst/>
          </p:spPr>
        </p:pic>
        <p:pic>
          <p:nvPicPr>
            <p:cNvPr id="968" name="Picture 5" descr="Picture 5"/>
            <p:cNvPicPr>
              <a:picLocks noChangeAspect="1"/>
            </p:cNvPicPr>
            <p:nvPr/>
          </p:nvPicPr>
          <p:blipFill>
            <a:blip r:embed="rId3">
              <a:extLst/>
            </a:blip>
            <a:srcRect l="8983" t="8930" r="784" b="2508"/>
            <a:stretch>
              <a:fillRect/>
            </a:stretch>
          </p:blipFill>
          <p:spPr>
            <a:xfrm>
              <a:off x="4898328" y="0"/>
              <a:ext cx="12134616" cy="8659894"/>
            </a:xfrm>
            <a:prstGeom prst="rect">
              <a:avLst/>
            </a:prstGeom>
            <a:ln w="12700" cap="flat">
              <a:noFill/>
              <a:miter lim="400000"/>
            </a:ln>
            <a:effectLst/>
          </p:spPr>
        </p:pic>
      </p:grpSp>
      <p:grpSp>
        <p:nvGrpSpPr>
          <p:cNvPr id="974" name="Group"/>
          <p:cNvGrpSpPr/>
          <p:nvPr/>
        </p:nvGrpSpPr>
        <p:grpSpPr>
          <a:xfrm>
            <a:off x="-50911" y="-49823"/>
            <a:ext cx="2812799" cy="1870483"/>
            <a:chOff x="0" y="0"/>
            <a:chExt cx="2812797" cy="1870481"/>
          </a:xfrm>
        </p:grpSpPr>
        <p:grpSp>
          <p:nvGrpSpPr>
            <p:cNvPr id="972" name="Group"/>
            <p:cNvGrpSpPr/>
            <p:nvPr/>
          </p:nvGrpSpPr>
          <p:grpSpPr>
            <a:xfrm>
              <a:off x="0" y="-1"/>
              <a:ext cx="2812798" cy="1870483"/>
              <a:chOff x="0" y="0"/>
              <a:chExt cx="2812797" cy="1870481"/>
            </a:xfrm>
          </p:grpSpPr>
          <p:sp>
            <p:nvSpPr>
              <p:cNvPr id="97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71"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73"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75" name="Image" descr="Image"/>
          <p:cNvPicPr>
            <a:picLocks noChangeAspect="1"/>
          </p:cNvPicPr>
          <p:nvPr/>
        </p:nvPicPr>
        <p:blipFill>
          <a:blip r:embed="rId4">
            <a:extLst/>
          </a:blip>
          <a:stretch>
            <a:fillRect/>
          </a:stretch>
        </p:blipFill>
        <p:spPr>
          <a:xfrm>
            <a:off x="3266276" y="285212"/>
            <a:ext cx="3086775" cy="1200413"/>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7"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78" name="Picture 3" descr="Picture 3"/>
          <p:cNvPicPr>
            <a:picLocks noChangeAspect="1"/>
          </p:cNvPicPr>
          <p:nvPr/>
        </p:nvPicPr>
        <p:blipFill>
          <a:blip r:embed="rId2">
            <a:extLst/>
          </a:blip>
          <a:srcRect l="0" t="0" r="0" b="5915"/>
          <a:stretch>
            <a:fillRect/>
          </a:stretch>
        </p:blipFill>
        <p:spPr>
          <a:xfrm>
            <a:off x="1273142" y="2100085"/>
            <a:ext cx="21315925" cy="10027533"/>
          </a:xfrm>
          <a:prstGeom prst="rect">
            <a:avLst/>
          </a:prstGeom>
          <a:ln w="12700">
            <a:miter lim="400000"/>
          </a:ln>
        </p:spPr>
      </p:pic>
      <p:grpSp>
        <p:nvGrpSpPr>
          <p:cNvPr id="983" name="Group"/>
          <p:cNvGrpSpPr/>
          <p:nvPr/>
        </p:nvGrpSpPr>
        <p:grpSpPr>
          <a:xfrm>
            <a:off x="-50911" y="-49823"/>
            <a:ext cx="2812799" cy="1870483"/>
            <a:chOff x="0" y="0"/>
            <a:chExt cx="2812797" cy="1870481"/>
          </a:xfrm>
        </p:grpSpPr>
        <p:grpSp>
          <p:nvGrpSpPr>
            <p:cNvPr id="981" name="Group"/>
            <p:cNvGrpSpPr/>
            <p:nvPr/>
          </p:nvGrpSpPr>
          <p:grpSpPr>
            <a:xfrm>
              <a:off x="0" y="-1"/>
              <a:ext cx="2812798" cy="1870483"/>
              <a:chOff x="0" y="0"/>
              <a:chExt cx="2812797" cy="1870481"/>
            </a:xfrm>
          </p:grpSpPr>
          <p:sp>
            <p:nvSpPr>
              <p:cNvPr id="979"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80"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82"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84" name="Image" descr="Image"/>
          <p:cNvPicPr>
            <a:picLocks noChangeAspect="1"/>
          </p:cNvPicPr>
          <p:nvPr/>
        </p:nvPicPr>
        <p:blipFill>
          <a:blip r:embed="rId3">
            <a:extLst/>
          </a:blip>
          <a:stretch>
            <a:fillRect/>
          </a:stretch>
        </p:blipFill>
        <p:spPr>
          <a:xfrm>
            <a:off x="3266276" y="285212"/>
            <a:ext cx="3086775" cy="1200413"/>
          </a:xfrm>
          <a:prstGeom prst="rect">
            <a:avLst/>
          </a:prstGeom>
          <a:ln w="12700">
            <a:miter lim="400000"/>
          </a:ln>
        </p:spPr>
      </p:pic>
      <p:sp>
        <p:nvSpPr>
          <p:cNvPr id="985" name="Title 1"/>
          <p:cNvSpPr txBox="1"/>
          <p:nvPr/>
        </p:nvSpPr>
        <p:spPr>
          <a:xfrm>
            <a:off x="168955" y="12233989"/>
            <a:ext cx="17370285" cy="125185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defTabSz="914400">
              <a:defRPr>
                <a:solidFill>
                  <a:srgbClr val="0D0D0D"/>
                </a:solidFill>
                <a:effectLst>
                  <a:outerShdw sx="100000" sy="100000" kx="0" ky="0" algn="b" rotWithShape="0" blurRad="127000" dist="38100" dir="5400000">
                    <a:srgbClr val="595959">
                      <a:alpha val="25000"/>
                    </a:srgbClr>
                  </a:outerShdw>
                </a:effectLst>
                <a:latin typeface="Arial"/>
                <a:ea typeface="Arial"/>
                <a:cs typeface="Arial"/>
                <a:sym typeface="Arial"/>
              </a:defRPr>
            </a:pPr>
            <a:r>
              <a:t>idr0101, Payne et al </a:t>
            </a:r>
            <a:r>
              <a:rPr i="1"/>
              <a:t>Science</a:t>
            </a:r>
            <a:r>
              <a:t> DOI</a:t>
            </a:r>
            <a:r>
              <a:rPr>
                <a:solidFill>
                  <a:srgbClr val="000000"/>
                </a:solidFill>
              </a:rPr>
              <a:t>:</a:t>
            </a:r>
            <a:r>
              <a:rPr>
                <a:solidFill>
                  <a:srgbClr val="000000"/>
                </a:solidFill>
              </a:rPr>
              <a:t>10.17867/10000169</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7" name="Slide Number Placeholder 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88" name="Title 1"/>
          <p:cNvSpPr txBox="1"/>
          <p:nvPr/>
        </p:nvSpPr>
        <p:spPr>
          <a:xfrm>
            <a:off x="206159" y="12230375"/>
            <a:ext cx="22208984" cy="125185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defTabSz="914400">
              <a:defRPr>
                <a:solidFill>
                  <a:srgbClr val="0D0D0D"/>
                </a:solidFill>
                <a:effectLst>
                  <a:outerShdw sx="100000" sy="100000" kx="0" ky="0" algn="b" rotWithShape="0" blurRad="127000" dist="38100" dir="5400000">
                    <a:srgbClr val="595959">
                      <a:alpha val="25000"/>
                    </a:srgbClr>
                  </a:outerShdw>
                </a:effectLst>
                <a:latin typeface="Arial"/>
                <a:ea typeface="Arial"/>
                <a:cs typeface="Arial"/>
                <a:sym typeface="Arial"/>
              </a:defRPr>
            </a:pPr>
            <a:r>
              <a:t>Jhu et al, 2022, Nature Methods</a:t>
            </a:r>
            <a:r>
              <a:rPr>
                <a:solidFill>
                  <a:srgbClr val="133476"/>
                </a:solidFill>
              </a:rPr>
              <a:t>		</a:t>
            </a:r>
            <a:r>
              <a:rPr u="sng">
                <a:solidFill>
                  <a:schemeClr val="accent1"/>
                </a:solidFill>
                <a:uFill>
                  <a:solidFill>
                    <a:schemeClr val="accent1"/>
                  </a:solidFill>
                </a:uFill>
                <a:hlinkClick r:id="rId2" invalidUrl="" action="" tgtFrame="" tooltip="" history="1" highlightClick="0" endSnd="0"/>
              </a:rPr>
              <a:t>https://vis.nucleome.org/static/apps/IDR_demo/</a:t>
            </a:r>
            <a:r>
              <a:rPr>
                <a:solidFill>
                  <a:srgbClr val="000000"/>
                </a:solidFill>
              </a:rPr>
              <a:t> </a:t>
            </a:r>
          </a:p>
        </p:txBody>
      </p:sp>
      <p:pic>
        <p:nvPicPr>
          <p:cNvPr id="989" name="Picture 4" descr="Picture 4"/>
          <p:cNvPicPr>
            <a:picLocks noChangeAspect="1"/>
          </p:cNvPicPr>
          <p:nvPr/>
        </p:nvPicPr>
        <p:blipFill>
          <a:blip r:embed="rId3">
            <a:extLst/>
          </a:blip>
          <a:srcRect l="0" t="0" r="0" b="845"/>
          <a:stretch>
            <a:fillRect/>
          </a:stretch>
        </p:blipFill>
        <p:spPr>
          <a:xfrm>
            <a:off x="2538214" y="1692180"/>
            <a:ext cx="19307407" cy="10331859"/>
          </a:xfrm>
          <a:prstGeom prst="rect">
            <a:avLst/>
          </a:prstGeom>
          <a:ln w="12700">
            <a:miter lim="400000"/>
          </a:ln>
        </p:spPr>
      </p:pic>
      <p:grpSp>
        <p:nvGrpSpPr>
          <p:cNvPr id="994" name="Group"/>
          <p:cNvGrpSpPr/>
          <p:nvPr/>
        </p:nvGrpSpPr>
        <p:grpSpPr>
          <a:xfrm>
            <a:off x="-50911" y="-49823"/>
            <a:ext cx="2812799" cy="1870483"/>
            <a:chOff x="0" y="0"/>
            <a:chExt cx="2812797" cy="1870481"/>
          </a:xfrm>
        </p:grpSpPr>
        <p:grpSp>
          <p:nvGrpSpPr>
            <p:cNvPr id="992" name="Group"/>
            <p:cNvGrpSpPr/>
            <p:nvPr/>
          </p:nvGrpSpPr>
          <p:grpSpPr>
            <a:xfrm>
              <a:off x="0" y="-1"/>
              <a:ext cx="2812798" cy="1870483"/>
              <a:chOff x="0" y="0"/>
              <a:chExt cx="2812797" cy="1870481"/>
            </a:xfrm>
          </p:grpSpPr>
          <p:sp>
            <p:nvSpPr>
              <p:cNvPr id="99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991"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993"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995" name="Image" descr="Image"/>
          <p:cNvPicPr>
            <a:picLocks noChangeAspect="1"/>
          </p:cNvPicPr>
          <p:nvPr/>
        </p:nvPicPr>
        <p:blipFill>
          <a:blip r:embed="rId4">
            <a:extLst/>
          </a:blip>
          <a:stretch>
            <a:fillRect/>
          </a:stretch>
        </p:blipFill>
        <p:spPr>
          <a:xfrm>
            <a:off x="3266276" y="285212"/>
            <a:ext cx="3086775" cy="1200413"/>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7" name="Google Shape;303;p29"/>
          <p:cNvSpPr txBox="1"/>
          <p:nvPr>
            <p:ph type="title"/>
          </p:nvPr>
        </p:nvSpPr>
        <p:spPr>
          <a:xfrm>
            <a:off x="3083217" y="204461"/>
            <a:ext cx="16466721" cy="1362711"/>
          </a:xfrm>
          <a:prstGeom prst="rect">
            <a:avLst/>
          </a:prstGeom>
        </p:spPr>
        <p:txBody>
          <a:bodyPr/>
          <a:lstStyle>
            <a:lvl1pPr>
              <a:defRPr sz="6600"/>
            </a:lvl1pPr>
          </a:lstStyle>
          <a:p>
            <a:pPr>
              <a:defRPr>
                <a:effectLst/>
              </a:defRPr>
            </a:pPr>
            <a:r>
              <a:t>Intermezzo</a:t>
            </a:r>
          </a:p>
        </p:txBody>
      </p:sp>
      <p:sp>
        <p:nvSpPr>
          <p:cNvPr id="998" name="Google Shape;304;p29"/>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003" name="Group"/>
          <p:cNvGrpSpPr/>
          <p:nvPr/>
        </p:nvGrpSpPr>
        <p:grpSpPr>
          <a:xfrm>
            <a:off x="-50911" y="-49823"/>
            <a:ext cx="2812799" cy="1870483"/>
            <a:chOff x="0" y="0"/>
            <a:chExt cx="2812797" cy="1870481"/>
          </a:xfrm>
        </p:grpSpPr>
        <p:grpSp>
          <p:nvGrpSpPr>
            <p:cNvPr id="1001" name="Group"/>
            <p:cNvGrpSpPr/>
            <p:nvPr/>
          </p:nvGrpSpPr>
          <p:grpSpPr>
            <a:xfrm>
              <a:off x="0" y="-1"/>
              <a:ext cx="2812798" cy="1870483"/>
              <a:chOff x="0" y="0"/>
              <a:chExt cx="2812797" cy="1870481"/>
            </a:xfrm>
          </p:grpSpPr>
          <p:sp>
            <p:nvSpPr>
              <p:cNvPr id="999"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000"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lumOff val="-8509"/>
                      </a:schemeClr>
                    </a:solidFill>
                  </a:defRPr>
                </a:pPr>
              </a:p>
            </p:txBody>
          </p:sp>
        </p:grpSp>
        <p:sp>
          <p:nvSpPr>
            <p:cNvPr id="1002" name="2016"/>
            <p:cNvSpPr txBox="1"/>
            <p:nvPr/>
          </p:nvSpPr>
          <p:spPr>
            <a:xfrm>
              <a:off x="529749" y="614853"/>
              <a:ext cx="1122482" cy="7416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grpSp>
      <p:pic>
        <p:nvPicPr>
          <p:cNvPr id="1004" name="Image" descr="Image"/>
          <p:cNvPicPr>
            <a:picLocks noChangeAspect="1"/>
          </p:cNvPicPr>
          <p:nvPr/>
        </p:nvPicPr>
        <p:blipFill>
          <a:blip r:embed="rId2">
            <a:extLst/>
          </a:blip>
          <a:stretch>
            <a:fillRect/>
          </a:stretch>
        </p:blipFill>
        <p:spPr>
          <a:xfrm>
            <a:off x="14961265" y="2920763"/>
            <a:ext cx="7147184" cy="7147185"/>
          </a:xfrm>
          <a:prstGeom prst="rect">
            <a:avLst/>
          </a:prstGeom>
          <a:ln w="12700">
            <a:miter lim="400000"/>
          </a:ln>
        </p:spPr>
      </p:pic>
      <p:pic>
        <p:nvPicPr>
          <p:cNvPr id="1005" name="Image" descr="Image"/>
          <p:cNvPicPr>
            <a:picLocks noChangeAspect="1"/>
          </p:cNvPicPr>
          <p:nvPr/>
        </p:nvPicPr>
        <p:blipFill>
          <a:blip r:embed="rId3">
            <a:extLst/>
          </a:blip>
          <a:stretch>
            <a:fillRect/>
          </a:stretch>
        </p:blipFill>
        <p:spPr>
          <a:xfrm>
            <a:off x="3434674" y="5752695"/>
            <a:ext cx="8203639" cy="333616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04" grpId="2"/>
      <p:bldP build="whole" bldLvl="1" animBg="1" rev="0" advAuto="0" spid="1005"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010" name="Google Shape;162;p21"/>
          <p:cNvGrpSpPr/>
          <p:nvPr/>
        </p:nvGrpSpPr>
        <p:grpSpPr>
          <a:xfrm>
            <a:off x="7243830" y="3224439"/>
            <a:ext cx="5136002" cy="8614402"/>
            <a:chOff x="0" y="0"/>
            <a:chExt cx="5136000" cy="8614400"/>
          </a:xfrm>
        </p:grpSpPr>
        <p:sp>
          <p:nvSpPr>
            <p:cNvPr id="1008" name="Rectangle"/>
            <p:cNvSpPr/>
            <p:nvPr/>
          </p:nvSpPr>
          <p:spPr>
            <a:xfrm>
              <a:off x="-1" y="-1"/>
              <a:ext cx="5136002" cy="8614402"/>
            </a:xfrm>
            <a:prstGeom prst="rect">
              <a:avLst/>
            </a:prstGeom>
            <a:solidFill>
              <a:srgbClr val="B3C6E7">
                <a:alpha val="54900"/>
              </a:srgbClr>
            </a:solidFill>
            <a:ln w="25400" cap="flat">
              <a:solidFill>
                <a:srgbClr val="757070"/>
              </a:solidFill>
              <a:prstDash val="solid"/>
              <a:miter lim="800000"/>
            </a:ln>
            <a:effectLst/>
          </p:spPr>
          <p:txBody>
            <a:bodyPr wrap="square" lIns="0" tIns="0" rIns="0" bIns="0" numCol="1" anchor="b">
              <a:noAutofit/>
            </a:bodyPr>
            <a:lstStyle/>
            <a:p>
              <a:pPr algn="ctr" defTabSz="2438400">
                <a:defRPr sz="2800">
                  <a:latin typeface="Arial"/>
                  <a:ea typeface="Arial"/>
                  <a:cs typeface="Arial"/>
                  <a:sym typeface="Arial"/>
                </a:defRPr>
              </a:pPr>
            </a:p>
          </p:txBody>
        </p:sp>
        <p:sp>
          <p:nvSpPr>
            <p:cNvPr id="1009" name="Remote Storage"/>
            <p:cNvSpPr txBox="1"/>
            <p:nvPr/>
          </p:nvSpPr>
          <p:spPr>
            <a:xfrm>
              <a:off x="108399" y="7731267"/>
              <a:ext cx="4919202" cy="7416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b">
              <a:spAutoFit/>
            </a:bodyPr>
            <a:lstStyle>
              <a:lvl1pPr algn="ctr" defTabSz="2438400">
                <a:defRPr>
                  <a:solidFill>
                    <a:srgbClr val="595959"/>
                  </a:solidFill>
                </a:defRPr>
              </a:lvl1pPr>
            </a:lstStyle>
            <a:p>
              <a:pPr/>
              <a:r>
                <a:t>Remote Storage</a:t>
              </a:r>
            </a:p>
          </p:txBody>
        </p:sp>
      </p:grpSp>
      <p:grpSp>
        <p:nvGrpSpPr>
          <p:cNvPr id="1013" name="Google Shape;163;p21"/>
          <p:cNvGrpSpPr/>
          <p:nvPr/>
        </p:nvGrpSpPr>
        <p:grpSpPr>
          <a:xfrm>
            <a:off x="1882272" y="3224439"/>
            <a:ext cx="5136002" cy="8614402"/>
            <a:chOff x="0" y="0"/>
            <a:chExt cx="5136000" cy="8614400"/>
          </a:xfrm>
        </p:grpSpPr>
        <p:sp>
          <p:nvSpPr>
            <p:cNvPr id="1011" name="Rectangle"/>
            <p:cNvSpPr/>
            <p:nvPr/>
          </p:nvSpPr>
          <p:spPr>
            <a:xfrm>
              <a:off x="-1" y="-1"/>
              <a:ext cx="5136002" cy="8614402"/>
            </a:xfrm>
            <a:prstGeom prst="rect">
              <a:avLst/>
            </a:prstGeom>
            <a:solidFill>
              <a:srgbClr val="B3C6E7">
                <a:alpha val="54900"/>
              </a:srgbClr>
            </a:solidFill>
            <a:ln w="25400" cap="flat">
              <a:solidFill>
                <a:srgbClr val="757070"/>
              </a:solidFill>
              <a:prstDash val="solid"/>
              <a:miter lim="800000"/>
            </a:ln>
            <a:effectLst/>
          </p:spPr>
          <p:txBody>
            <a:bodyPr wrap="square" lIns="0" tIns="0" rIns="0" bIns="0" numCol="1" anchor="b">
              <a:noAutofit/>
            </a:bodyPr>
            <a:lstStyle/>
            <a:p>
              <a:pPr algn="ctr" defTabSz="2438400">
                <a:defRPr sz="2800">
                  <a:latin typeface="Arial"/>
                  <a:ea typeface="Arial"/>
                  <a:cs typeface="Arial"/>
                  <a:sym typeface="Arial"/>
                </a:defRPr>
              </a:pPr>
            </a:p>
          </p:txBody>
        </p:sp>
        <p:sp>
          <p:nvSpPr>
            <p:cNvPr id="1012" name="Local Storage"/>
            <p:cNvSpPr txBox="1"/>
            <p:nvPr/>
          </p:nvSpPr>
          <p:spPr>
            <a:xfrm>
              <a:off x="108399" y="7731267"/>
              <a:ext cx="4919202" cy="7416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b">
              <a:spAutoFit/>
            </a:bodyPr>
            <a:lstStyle>
              <a:lvl1pPr algn="ctr" defTabSz="2438400">
                <a:defRPr>
                  <a:solidFill>
                    <a:srgbClr val="595959"/>
                  </a:solidFill>
                </a:defRPr>
              </a:lvl1pPr>
            </a:lstStyle>
            <a:p>
              <a:pPr/>
              <a:r>
                <a:t>Local Storage</a:t>
              </a:r>
            </a:p>
          </p:txBody>
        </p:sp>
      </p:grpSp>
      <p:grpSp>
        <p:nvGrpSpPr>
          <p:cNvPr id="1016" name="Google Shape;164;p21"/>
          <p:cNvGrpSpPr/>
          <p:nvPr/>
        </p:nvGrpSpPr>
        <p:grpSpPr>
          <a:xfrm>
            <a:off x="12605390" y="3224439"/>
            <a:ext cx="5136001" cy="8614402"/>
            <a:chOff x="0" y="0"/>
            <a:chExt cx="5136000" cy="8614400"/>
          </a:xfrm>
        </p:grpSpPr>
        <p:sp>
          <p:nvSpPr>
            <p:cNvPr id="1014" name="Rectangle"/>
            <p:cNvSpPr/>
            <p:nvPr/>
          </p:nvSpPr>
          <p:spPr>
            <a:xfrm>
              <a:off x="-1" y="-1"/>
              <a:ext cx="5136002" cy="8614402"/>
            </a:xfrm>
            <a:prstGeom prst="rect">
              <a:avLst/>
            </a:prstGeom>
            <a:solidFill>
              <a:srgbClr val="B3C6E7">
                <a:alpha val="54900"/>
              </a:srgbClr>
            </a:solidFill>
            <a:ln w="25400" cap="flat">
              <a:solidFill>
                <a:srgbClr val="757070"/>
              </a:solidFill>
              <a:prstDash val="solid"/>
              <a:miter lim="800000"/>
            </a:ln>
            <a:effectLst/>
          </p:spPr>
          <p:txBody>
            <a:bodyPr wrap="square" lIns="0" tIns="0" rIns="0" bIns="0" numCol="1" anchor="b">
              <a:noAutofit/>
            </a:bodyPr>
            <a:lstStyle/>
            <a:p>
              <a:pPr algn="ctr" defTabSz="2438400">
                <a:defRPr sz="2800">
                  <a:latin typeface="Arial"/>
                  <a:ea typeface="Arial"/>
                  <a:cs typeface="Arial"/>
                  <a:sym typeface="Arial"/>
                </a:defRPr>
              </a:pPr>
            </a:p>
          </p:txBody>
        </p:sp>
        <p:sp>
          <p:nvSpPr>
            <p:cNvPr id="1015" name="Centralized Storage"/>
            <p:cNvSpPr txBox="1"/>
            <p:nvPr/>
          </p:nvSpPr>
          <p:spPr>
            <a:xfrm>
              <a:off x="108399" y="7731267"/>
              <a:ext cx="4919202" cy="7416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b">
              <a:spAutoFit/>
            </a:bodyPr>
            <a:lstStyle>
              <a:lvl1pPr algn="ctr" defTabSz="2438400">
                <a:defRPr>
                  <a:solidFill>
                    <a:srgbClr val="595959"/>
                  </a:solidFill>
                </a:defRPr>
              </a:lvl1pPr>
            </a:lstStyle>
            <a:p>
              <a:pPr/>
              <a:r>
                <a:t>Centralized Storage</a:t>
              </a:r>
            </a:p>
          </p:txBody>
        </p:sp>
      </p:grpSp>
      <p:grpSp>
        <p:nvGrpSpPr>
          <p:cNvPr id="1019" name="Google Shape;165;p21"/>
          <p:cNvGrpSpPr/>
          <p:nvPr/>
        </p:nvGrpSpPr>
        <p:grpSpPr>
          <a:xfrm>
            <a:off x="17966949" y="3224439"/>
            <a:ext cx="5136002" cy="8614402"/>
            <a:chOff x="0" y="0"/>
            <a:chExt cx="5136000" cy="8614400"/>
          </a:xfrm>
        </p:grpSpPr>
        <p:sp>
          <p:nvSpPr>
            <p:cNvPr id="1017" name="Rectangle"/>
            <p:cNvSpPr/>
            <p:nvPr/>
          </p:nvSpPr>
          <p:spPr>
            <a:xfrm>
              <a:off x="-1" y="-1"/>
              <a:ext cx="5136002" cy="8614402"/>
            </a:xfrm>
            <a:prstGeom prst="rect">
              <a:avLst/>
            </a:prstGeom>
            <a:solidFill>
              <a:srgbClr val="B3C6E7">
                <a:alpha val="54900"/>
              </a:srgbClr>
            </a:solidFill>
            <a:ln w="25400" cap="flat">
              <a:solidFill>
                <a:srgbClr val="757070"/>
              </a:solidFill>
              <a:prstDash val="lgDash"/>
              <a:miter lim="800000"/>
            </a:ln>
            <a:effectLst/>
          </p:spPr>
          <p:txBody>
            <a:bodyPr wrap="square" lIns="0" tIns="0" rIns="0" bIns="0" numCol="1" anchor="b">
              <a:noAutofit/>
            </a:bodyPr>
            <a:lstStyle/>
            <a:p>
              <a:pPr algn="ctr" defTabSz="2438400">
                <a:defRPr sz="2800">
                  <a:latin typeface="Arial"/>
                  <a:ea typeface="Arial"/>
                  <a:cs typeface="Arial"/>
                  <a:sym typeface="Arial"/>
                </a:defRPr>
              </a:pPr>
            </a:p>
          </p:txBody>
        </p:sp>
        <p:sp>
          <p:nvSpPr>
            <p:cNvPr id="1018" name="Object Storage"/>
            <p:cNvSpPr txBox="1"/>
            <p:nvPr/>
          </p:nvSpPr>
          <p:spPr>
            <a:xfrm>
              <a:off x="108399" y="7731267"/>
              <a:ext cx="4919202" cy="7416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b">
              <a:spAutoFit/>
            </a:bodyPr>
            <a:lstStyle>
              <a:lvl1pPr algn="ctr" defTabSz="2438400">
                <a:defRPr>
                  <a:solidFill>
                    <a:srgbClr val="595959"/>
                  </a:solidFill>
                </a:defRPr>
              </a:lvl1pPr>
            </a:lstStyle>
            <a:p>
              <a:pPr/>
              <a:r>
                <a:t>Object Storage</a:t>
              </a:r>
            </a:p>
          </p:txBody>
        </p:sp>
      </p:grpSp>
      <p:sp>
        <p:nvSpPr>
          <p:cNvPr id="1020" name="Google Shape;166;p21"/>
          <p:cNvSpPr txBox="1"/>
          <p:nvPr/>
        </p:nvSpPr>
        <p:spPr>
          <a:xfrm rot="5400000">
            <a:off x="22103790" y="10372000"/>
            <a:ext cx="2890668" cy="741601"/>
          </a:xfrm>
          <a:prstGeom prst="rect">
            <a:avLst/>
          </a:prstGeom>
          <a:ln w="25400">
            <a:miter lim="400000"/>
          </a:ln>
          <a:extLst>
            <a:ext uri="{C572A759-6A51-4108-AA02-DFA0A04FC94B}">
              <ma14:wrappingTextBoxFlag xmlns:ma14="http://schemas.microsoft.com/office/mac/drawingml/2011/main" val="1"/>
            </a:ext>
          </a:extLst>
        </p:spPr>
        <p:txBody>
          <a:bodyPr lIns="91399" tIns="91399" rIns="91399" bIns="91399">
            <a:spAutoFit/>
          </a:bodyPr>
          <a:lstStyle>
            <a:lvl1pPr algn="ctr" defTabSz="2438400">
              <a:defRPr>
                <a:solidFill>
                  <a:srgbClr val="595959"/>
                </a:solidFill>
              </a:defRPr>
            </a:lvl1pPr>
          </a:lstStyle>
          <a:p>
            <a:pPr/>
            <a:r>
              <a:t>Complexity</a:t>
            </a:r>
          </a:p>
        </p:txBody>
      </p:sp>
      <p:sp>
        <p:nvSpPr>
          <p:cNvPr id="1021" name="Google Shape;167;p21"/>
          <p:cNvSpPr/>
          <p:nvPr/>
        </p:nvSpPr>
        <p:spPr>
          <a:xfrm rot="5400000">
            <a:off x="13647921" y="4612978"/>
            <a:ext cx="3033202" cy="5011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127000" cap="rnd">
            <a:solidFill>
              <a:srgbClr val="4285F4"/>
            </a:solidFill>
            <a:miter/>
          </a:ln>
        </p:spPr>
        <p:txBody>
          <a:bodyPr lIns="0" tIns="0" rIns="0" bIns="0" anchor="ctr"/>
          <a:lstStyle/>
          <a:p>
            <a:pPr algn="ctr" defTabSz="2438400"/>
          </a:p>
        </p:txBody>
      </p:sp>
      <p:sp>
        <p:nvSpPr>
          <p:cNvPr id="1022" name="Google Shape;168;p21"/>
          <p:cNvSpPr/>
          <p:nvPr/>
        </p:nvSpPr>
        <p:spPr>
          <a:xfrm rot="5400000">
            <a:off x="19027179" y="3064917"/>
            <a:ext cx="3033201" cy="5011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127000" cap="rnd">
            <a:solidFill>
              <a:srgbClr val="4285F4"/>
            </a:solidFill>
            <a:miter/>
          </a:ln>
        </p:spPr>
        <p:txBody>
          <a:bodyPr lIns="0" tIns="0" rIns="0" bIns="0" anchor="ctr"/>
          <a:lstStyle/>
          <a:p>
            <a:pPr algn="ctr" defTabSz="2438400"/>
          </a:p>
        </p:txBody>
      </p:sp>
      <p:sp>
        <p:nvSpPr>
          <p:cNvPr id="1023" name="Google Shape;169;p21"/>
          <p:cNvSpPr txBox="1"/>
          <p:nvPr/>
        </p:nvSpPr>
        <p:spPr>
          <a:xfrm>
            <a:off x="464075" y="2431442"/>
            <a:ext cx="1091468" cy="741601"/>
          </a:xfrm>
          <a:prstGeom prst="rect">
            <a:avLst/>
          </a:prstGeom>
          <a:ln w="25400">
            <a:miter lim="400000"/>
          </a:ln>
          <a:extLst>
            <a:ext uri="{C572A759-6A51-4108-AA02-DFA0A04FC94B}">
              <ma14:wrappingTextBoxFlag xmlns:ma14="http://schemas.microsoft.com/office/mac/drawingml/2011/main" val="1"/>
            </a:ext>
          </a:extLst>
        </p:spPr>
        <p:txBody>
          <a:bodyPr lIns="91399" tIns="91399" rIns="91399" bIns="91399">
            <a:spAutoFit/>
          </a:bodyPr>
          <a:lstStyle>
            <a:lvl1pPr algn="r" defTabSz="2438400">
              <a:defRPr>
                <a:solidFill>
                  <a:srgbClr val="595959"/>
                </a:solidFill>
              </a:defRPr>
            </a:lvl1pPr>
          </a:lstStyle>
          <a:p>
            <a:pPr/>
            <a:r>
              <a:t>Cost</a:t>
            </a:r>
          </a:p>
        </p:txBody>
      </p:sp>
      <p:sp>
        <p:nvSpPr>
          <p:cNvPr id="1024" name="Google Shape;170;p21"/>
          <p:cNvSpPr/>
          <p:nvPr/>
        </p:nvSpPr>
        <p:spPr>
          <a:xfrm>
            <a:off x="1099990" y="10828819"/>
            <a:ext cx="21949601" cy="1"/>
          </a:xfrm>
          <a:prstGeom prst="line">
            <a:avLst/>
          </a:prstGeom>
          <a:ln w="127000" cap="rnd">
            <a:solidFill>
              <a:srgbClr val="595959"/>
            </a:solidFill>
            <a:miter/>
            <a:tailEnd type="triangle"/>
          </a:ln>
        </p:spPr>
        <p:txBody>
          <a:bodyPr lIns="0" tIns="0" rIns="0" bIns="0"/>
          <a:lstStyle/>
          <a:p>
            <a:pPr defTabSz="2438400">
              <a:defRPr>
                <a:latin typeface="Arial"/>
                <a:ea typeface="Arial"/>
                <a:cs typeface="Arial"/>
                <a:sym typeface="Arial"/>
              </a:defRPr>
            </a:pPr>
          </a:p>
        </p:txBody>
      </p:sp>
      <p:grpSp>
        <p:nvGrpSpPr>
          <p:cNvPr id="1027" name="Google Shape;173;p21"/>
          <p:cNvGrpSpPr/>
          <p:nvPr/>
        </p:nvGrpSpPr>
        <p:grpSpPr>
          <a:xfrm>
            <a:off x="3207136" y="5852755"/>
            <a:ext cx="1828801" cy="4951201"/>
            <a:chOff x="0" y="0"/>
            <a:chExt cx="1828800" cy="4951200"/>
          </a:xfrm>
        </p:grpSpPr>
        <p:sp>
          <p:nvSpPr>
            <p:cNvPr id="1025" name="Rectangle"/>
            <p:cNvSpPr/>
            <p:nvPr/>
          </p:nvSpPr>
          <p:spPr>
            <a:xfrm>
              <a:off x="0" y="-1"/>
              <a:ext cx="1828800" cy="4951202"/>
            </a:xfrm>
            <a:prstGeom prst="rect">
              <a:avLst/>
            </a:prstGeom>
            <a:solidFill>
              <a:srgbClr val="AEABAB">
                <a:alpha val="49800"/>
              </a:srgbClr>
            </a:solidFill>
            <a:ln w="12700" cap="flat">
              <a:noFill/>
              <a:miter lim="400000"/>
            </a:ln>
            <a:effectLst/>
          </p:spPr>
          <p:txBody>
            <a:bodyPr wrap="square" lIns="0" tIns="0" rIns="0" bIns="0" numCol="1" anchor="t">
              <a:noAutofit/>
            </a:bodyPr>
            <a:lstStyle/>
            <a:p>
              <a:pPr algn="ctr" defTabSz="2438400">
                <a:defRPr sz="2800">
                  <a:latin typeface="Arial"/>
                  <a:ea typeface="Arial"/>
                  <a:cs typeface="Arial"/>
                  <a:sym typeface="Arial"/>
                </a:defRPr>
              </a:pPr>
            </a:p>
          </p:txBody>
        </p:sp>
        <p:sp>
          <p:nvSpPr>
            <p:cNvPr id="1026" name="10e3…"/>
            <p:cNvSpPr txBox="1"/>
            <p:nvPr/>
          </p:nvSpPr>
          <p:spPr>
            <a:xfrm>
              <a:off x="91466" y="-1"/>
              <a:ext cx="1645868" cy="40944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t">
              <a:spAutoFit/>
            </a:bodyPr>
            <a:lstStyle/>
            <a:p>
              <a:pPr algn="ctr" defTabSz="2438400">
                <a:defRPr>
                  <a:latin typeface="Arial"/>
                  <a:ea typeface="Arial"/>
                  <a:cs typeface="Arial"/>
                  <a:sym typeface="Arial"/>
                </a:defRPr>
              </a:pPr>
              <a:endParaRPr>
                <a:solidFill>
                  <a:srgbClr val="262626"/>
                </a:solidFill>
                <a:latin typeface="+mn-lt"/>
                <a:ea typeface="+mn-ea"/>
                <a:cs typeface="+mn-cs"/>
                <a:sym typeface="Calibri"/>
              </a:endParaRPr>
            </a:p>
            <a:p>
              <a:pPr algn="ctr" defTabSz="2438400">
                <a:defRPr>
                  <a:solidFill>
                    <a:srgbClr val="262626"/>
                  </a:solidFill>
                </a:defRPr>
              </a:pPr>
              <a:r>
                <a:t>10e3</a:t>
              </a:r>
              <a:endParaRPr sz="2800"/>
            </a:p>
            <a:p>
              <a:pPr defTabSz="2438400">
                <a:defRPr>
                  <a:latin typeface="Arial"/>
                  <a:ea typeface="Arial"/>
                  <a:cs typeface="Arial"/>
                  <a:sym typeface="Arial"/>
                </a:defRPr>
              </a:pPr>
              <a:endParaRPr>
                <a:solidFill>
                  <a:srgbClr val="262626"/>
                </a:solidFill>
                <a:latin typeface="+mn-lt"/>
                <a:ea typeface="+mn-ea"/>
                <a:cs typeface="+mn-cs"/>
                <a:sym typeface="Calibri"/>
              </a:endParaRPr>
            </a:p>
            <a:p>
              <a:pPr algn="ctr" defTabSz="2438400">
                <a:defRPr>
                  <a:solidFill>
                    <a:srgbClr val="262626"/>
                  </a:solidFill>
                </a:defRPr>
              </a:pPr>
              <a:r>
                <a:t>unique</a:t>
              </a:r>
              <a:endParaRPr sz="2800"/>
            </a:p>
            <a:p>
              <a:pPr algn="ctr" defTabSz="2438400">
                <a:defRPr>
                  <a:solidFill>
                    <a:srgbClr val="262626"/>
                  </a:solidFill>
                </a:defRPr>
              </a:pPr>
              <a:r>
                <a:t>users</a:t>
              </a:r>
              <a:br/>
              <a:r>
                <a:t>per</a:t>
              </a:r>
              <a:br/>
              <a:r>
                <a:t>month</a:t>
              </a:r>
            </a:p>
          </p:txBody>
        </p:sp>
      </p:grpSp>
      <p:grpSp>
        <p:nvGrpSpPr>
          <p:cNvPr id="1030" name="Google Shape;174;p21"/>
          <p:cNvGrpSpPr/>
          <p:nvPr/>
        </p:nvGrpSpPr>
        <p:grpSpPr>
          <a:xfrm>
            <a:off x="8705350" y="7769962"/>
            <a:ext cx="2212802" cy="3034401"/>
            <a:chOff x="0" y="0"/>
            <a:chExt cx="2212800" cy="3034400"/>
          </a:xfrm>
        </p:grpSpPr>
        <p:sp>
          <p:nvSpPr>
            <p:cNvPr id="1028" name="Rectangle"/>
            <p:cNvSpPr/>
            <p:nvPr/>
          </p:nvSpPr>
          <p:spPr>
            <a:xfrm>
              <a:off x="0" y="0"/>
              <a:ext cx="2212801" cy="3034401"/>
            </a:xfrm>
            <a:prstGeom prst="rect">
              <a:avLst/>
            </a:prstGeom>
            <a:solidFill>
              <a:srgbClr val="AEABAB">
                <a:alpha val="49800"/>
              </a:srgbClr>
            </a:solidFill>
            <a:ln w="12700" cap="flat">
              <a:noFill/>
              <a:miter lim="400000"/>
            </a:ln>
            <a:effectLst/>
          </p:spPr>
          <p:txBody>
            <a:bodyPr wrap="square" lIns="0" tIns="0" rIns="0" bIns="0" numCol="1" anchor="t">
              <a:noAutofit/>
            </a:bodyPr>
            <a:lstStyle/>
            <a:p>
              <a:pPr algn="ctr" defTabSz="2438400">
                <a:defRPr sz="2800">
                  <a:latin typeface="Arial"/>
                  <a:ea typeface="Arial"/>
                  <a:cs typeface="Arial"/>
                  <a:sym typeface="Arial"/>
                </a:defRPr>
              </a:pPr>
            </a:p>
          </p:txBody>
        </p:sp>
        <p:sp>
          <p:nvSpPr>
            <p:cNvPr id="1029" name="10e2…"/>
            <p:cNvSpPr/>
            <p:nvPr/>
          </p:nvSpPr>
          <p:spPr>
            <a:xfrm>
              <a:off x="91466" y="0"/>
              <a:ext cx="2029868"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t">
              <a:spAutoFit/>
            </a:bodyPr>
            <a:lstStyle/>
            <a:p>
              <a:pPr algn="ctr" defTabSz="2438400">
                <a:defRPr>
                  <a:latin typeface="Arial"/>
                  <a:ea typeface="Arial"/>
                  <a:cs typeface="Arial"/>
                  <a:sym typeface="Arial"/>
                </a:defRPr>
              </a:pPr>
              <a:endParaRPr>
                <a:solidFill>
                  <a:srgbClr val="262626"/>
                </a:solidFill>
                <a:latin typeface="+mn-lt"/>
                <a:ea typeface="+mn-ea"/>
                <a:cs typeface="+mn-cs"/>
                <a:sym typeface="Calibri"/>
              </a:endParaRPr>
            </a:p>
            <a:p>
              <a:pPr algn="ctr" defTabSz="2438400">
                <a:defRPr>
                  <a:solidFill>
                    <a:srgbClr val="262626"/>
                  </a:solidFill>
                </a:defRPr>
              </a:pPr>
              <a:r>
                <a:t>10e2</a:t>
              </a:r>
              <a:endParaRPr sz="2800"/>
            </a:p>
            <a:p>
              <a:pPr algn="ctr" defTabSz="2438400">
                <a:defRPr>
                  <a:latin typeface="Arial"/>
                  <a:ea typeface="Arial"/>
                  <a:cs typeface="Arial"/>
                  <a:sym typeface="Arial"/>
                </a:defRPr>
              </a:pPr>
              <a:endParaRPr>
                <a:solidFill>
                  <a:srgbClr val="262626"/>
                </a:solidFill>
                <a:latin typeface="+mn-lt"/>
                <a:ea typeface="+mn-ea"/>
                <a:cs typeface="+mn-cs"/>
                <a:sym typeface="Calibri"/>
              </a:endParaRPr>
            </a:p>
            <a:p>
              <a:pPr algn="ctr" defTabSz="2438400">
                <a:defRPr>
                  <a:solidFill>
                    <a:srgbClr val="262626"/>
                  </a:solidFill>
                </a:defRPr>
              </a:pPr>
              <a:r>
                <a:t>servers</a:t>
              </a:r>
              <a:endParaRPr sz="2800"/>
            </a:p>
            <a:p>
              <a:pPr algn="ctr" defTabSz="2438400">
                <a:defRPr>
                  <a:solidFill>
                    <a:srgbClr val="262626"/>
                  </a:solidFill>
                </a:defRPr>
              </a:pPr>
              <a:r>
                <a:t>p.m.</a:t>
              </a:r>
            </a:p>
          </p:txBody>
        </p:sp>
      </p:grpSp>
      <p:grpSp>
        <p:nvGrpSpPr>
          <p:cNvPr id="1035" name="Google Shape;202;p21"/>
          <p:cNvGrpSpPr/>
          <p:nvPr/>
        </p:nvGrpSpPr>
        <p:grpSpPr>
          <a:xfrm>
            <a:off x="2444360" y="3712858"/>
            <a:ext cx="4817738" cy="1903185"/>
            <a:chOff x="0" y="0"/>
            <a:chExt cx="4817736" cy="1903183"/>
          </a:xfrm>
        </p:grpSpPr>
        <p:pic>
          <p:nvPicPr>
            <p:cNvPr id="1031" name="Google Shape;203;p21" descr="Google Shape;203;p21"/>
            <p:cNvPicPr>
              <a:picLocks noChangeAspect="1"/>
            </p:cNvPicPr>
            <p:nvPr/>
          </p:nvPicPr>
          <p:blipFill>
            <a:blip r:embed="rId2">
              <a:extLst/>
            </a:blip>
            <a:stretch>
              <a:fillRect/>
            </a:stretch>
          </p:blipFill>
          <p:spPr>
            <a:xfrm>
              <a:off x="218532" y="0"/>
              <a:ext cx="3574649" cy="390811"/>
            </a:xfrm>
            <a:prstGeom prst="rect">
              <a:avLst/>
            </a:prstGeom>
            <a:ln w="12700" cap="flat">
              <a:noFill/>
              <a:miter lim="400000"/>
            </a:ln>
            <a:effectLst/>
          </p:spPr>
        </p:pic>
        <p:sp>
          <p:nvSpPr>
            <p:cNvPr id="1032" name="Google Shape;204;p21"/>
            <p:cNvSpPr txBox="1"/>
            <p:nvPr/>
          </p:nvSpPr>
          <p:spPr>
            <a:xfrm>
              <a:off x="544535" y="946450"/>
              <a:ext cx="4273202" cy="956734"/>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2438400">
                <a:defRPr b="1" sz="2800">
                  <a:solidFill>
                    <a:srgbClr val="3F3F3F"/>
                  </a:solidFill>
                </a:defRPr>
              </a:pPr>
              <a:r>
                <a:t>Extract metadata</a:t>
              </a:r>
            </a:p>
            <a:p>
              <a:pPr defTabSz="2438400">
                <a:spcBef>
                  <a:spcPts val="500"/>
                </a:spcBef>
                <a:defRPr b="1" sz="2800">
                  <a:solidFill>
                    <a:srgbClr val="3F3F3F"/>
                  </a:solidFill>
                </a:defRPr>
              </a:pPr>
              <a:r>
                <a:t>Extract pixels</a:t>
              </a:r>
            </a:p>
          </p:txBody>
        </p:sp>
        <p:pic>
          <p:nvPicPr>
            <p:cNvPr id="1033" name="Google Shape;205;p21" descr="Google Shape;205;p21"/>
            <p:cNvPicPr>
              <a:picLocks noChangeAspect="1"/>
            </p:cNvPicPr>
            <p:nvPr/>
          </p:nvPicPr>
          <p:blipFill>
            <a:blip r:embed="rId3">
              <a:extLst/>
            </a:blip>
            <a:stretch>
              <a:fillRect/>
            </a:stretch>
          </p:blipFill>
          <p:spPr>
            <a:xfrm>
              <a:off x="0" y="859894"/>
              <a:ext cx="492203" cy="492203"/>
            </a:xfrm>
            <a:prstGeom prst="rect">
              <a:avLst/>
            </a:prstGeom>
            <a:ln w="12700" cap="flat">
              <a:noFill/>
              <a:miter lim="400000"/>
            </a:ln>
            <a:effectLst/>
          </p:spPr>
        </p:pic>
        <p:pic>
          <p:nvPicPr>
            <p:cNvPr id="1034" name="Google Shape;206;p21" descr="Google Shape;206;p21"/>
            <p:cNvPicPr>
              <a:picLocks noChangeAspect="1"/>
            </p:cNvPicPr>
            <p:nvPr/>
          </p:nvPicPr>
          <p:blipFill>
            <a:blip r:embed="rId4">
              <a:extLst/>
            </a:blip>
            <a:stretch>
              <a:fillRect/>
            </a:stretch>
          </p:blipFill>
          <p:spPr>
            <a:xfrm>
              <a:off x="0" y="1391736"/>
              <a:ext cx="492203" cy="492203"/>
            </a:xfrm>
            <a:prstGeom prst="rect">
              <a:avLst/>
            </a:prstGeom>
            <a:ln w="12700" cap="flat">
              <a:noFill/>
              <a:miter lim="400000"/>
            </a:ln>
            <a:effectLst/>
          </p:spPr>
        </p:pic>
      </p:grpSp>
      <p:grpSp>
        <p:nvGrpSpPr>
          <p:cNvPr id="1040" name="Google Shape;207;p21"/>
          <p:cNvGrpSpPr/>
          <p:nvPr/>
        </p:nvGrpSpPr>
        <p:grpSpPr>
          <a:xfrm>
            <a:off x="7786196" y="3684647"/>
            <a:ext cx="4593332" cy="1931394"/>
            <a:chOff x="0" y="0"/>
            <a:chExt cx="4593331" cy="1931392"/>
          </a:xfrm>
        </p:grpSpPr>
        <p:pic>
          <p:nvPicPr>
            <p:cNvPr id="1036" name="Google Shape;208;p21" descr="Google Shape;208;p21"/>
            <p:cNvPicPr>
              <a:picLocks noChangeAspect="1"/>
            </p:cNvPicPr>
            <p:nvPr/>
          </p:nvPicPr>
          <p:blipFill>
            <a:blip r:embed="rId5">
              <a:extLst/>
            </a:blip>
            <a:stretch>
              <a:fillRect/>
            </a:stretch>
          </p:blipFill>
          <p:spPr>
            <a:xfrm>
              <a:off x="743779" y="0"/>
              <a:ext cx="2563601" cy="447230"/>
            </a:xfrm>
            <a:prstGeom prst="rect">
              <a:avLst/>
            </a:prstGeom>
            <a:ln w="12700" cap="flat">
              <a:noFill/>
              <a:miter lim="400000"/>
            </a:ln>
            <a:effectLst/>
          </p:spPr>
        </p:pic>
        <p:sp>
          <p:nvSpPr>
            <p:cNvPr id="1037" name="Google Shape;209;p21"/>
            <p:cNvSpPr txBox="1"/>
            <p:nvPr/>
          </p:nvSpPr>
          <p:spPr>
            <a:xfrm>
              <a:off x="509133" y="974659"/>
              <a:ext cx="4084199" cy="956734"/>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2438400">
                <a:defRPr b="1" sz="2800">
                  <a:solidFill>
                    <a:srgbClr val="3F3F3F"/>
                  </a:solidFill>
                </a:defRPr>
              </a:pPr>
              <a:r>
                <a:t>Collaborative annotation</a:t>
              </a:r>
            </a:p>
            <a:p>
              <a:pPr defTabSz="2438400">
                <a:spcBef>
                  <a:spcPts val="500"/>
                </a:spcBef>
                <a:defRPr b="1" sz="2800">
                  <a:solidFill>
                    <a:srgbClr val="3F3F3F"/>
                  </a:solidFill>
                </a:defRPr>
              </a:pPr>
              <a:r>
                <a:t>Remote viewing</a:t>
              </a:r>
            </a:p>
          </p:txBody>
        </p:sp>
        <p:pic>
          <p:nvPicPr>
            <p:cNvPr id="1038" name="Google Shape;210;p21" descr="Google Shape;210;p21"/>
            <p:cNvPicPr>
              <a:picLocks noChangeAspect="1"/>
            </p:cNvPicPr>
            <p:nvPr/>
          </p:nvPicPr>
          <p:blipFill>
            <a:blip r:embed="rId3">
              <a:extLst/>
            </a:blip>
            <a:stretch>
              <a:fillRect/>
            </a:stretch>
          </p:blipFill>
          <p:spPr>
            <a:xfrm>
              <a:off x="0" y="888103"/>
              <a:ext cx="492202" cy="492203"/>
            </a:xfrm>
            <a:prstGeom prst="rect">
              <a:avLst/>
            </a:prstGeom>
            <a:ln w="12700" cap="flat">
              <a:noFill/>
              <a:miter lim="400000"/>
            </a:ln>
            <a:effectLst/>
          </p:spPr>
        </p:pic>
        <p:pic>
          <p:nvPicPr>
            <p:cNvPr id="1039" name="Google Shape;211;p21" descr="Google Shape;211;p21"/>
            <p:cNvPicPr>
              <a:picLocks noChangeAspect="1"/>
            </p:cNvPicPr>
            <p:nvPr/>
          </p:nvPicPr>
          <p:blipFill>
            <a:blip r:embed="rId4">
              <a:extLst/>
            </a:blip>
            <a:stretch>
              <a:fillRect/>
            </a:stretch>
          </p:blipFill>
          <p:spPr>
            <a:xfrm>
              <a:off x="0" y="1419945"/>
              <a:ext cx="492202" cy="492202"/>
            </a:xfrm>
            <a:prstGeom prst="rect">
              <a:avLst/>
            </a:prstGeom>
            <a:ln w="12700" cap="flat">
              <a:noFill/>
              <a:miter lim="400000"/>
            </a:ln>
            <a:effectLst/>
          </p:spPr>
        </p:pic>
      </p:grpSp>
      <p:grpSp>
        <p:nvGrpSpPr>
          <p:cNvPr id="1045" name="Google Shape;212;p21"/>
          <p:cNvGrpSpPr/>
          <p:nvPr/>
        </p:nvGrpSpPr>
        <p:grpSpPr>
          <a:xfrm>
            <a:off x="13226879" y="3616661"/>
            <a:ext cx="4757875" cy="1999380"/>
            <a:chOff x="0" y="0"/>
            <a:chExt cx="4757874" cy="1999379"/>
          </a:xfrm>
        </p:grpSpPr>
        <p:pic>
          <p:nvPicPr>
            <p:cNvPr id="1041" name="Google Shape;213;p21" descr="Google Shape;213;p21"/>
            <p:cNvPicPr>
              <a:picLocks noChangeAspect="1"/>
            </p:cNvPicPr>
            <p:nvPr/>
          </p:nvPicPr>
          <p:blipFill>
            <a:blip r:embed="rId6">
              <a:extLst/>
            </a:blip>
            <a:stretch>
              <a:fillRect/>
            </a:stretch>
          </p:blipFill>
          <p:spPr>
            <a:xfrm>
              <a:off x="1196626" y="0"/>
              <a:ext cx="1499655" cy="583200"/>
            </a:xfrm>
            <a:prstGeom prst="rect">
              <a:avLst/>
            </a:prstGeom>
            <a:ln w="12700" cap="flat">
              <a:noFill/>
              <a:miter lim="400000"/>
            </a:ln>
            <a:effectLst/>
          </p:spPr>
        </p:pic>
        <p:sp>
          <p:nvSpPr>
            <p:cNvPr id="1042" name="Google Shape;214;p21"/>
            <p:cNvSpPr txBox="1"/>
            <p:nvPr/>
          </p:nvSpPr>
          <p:spPr>
            <a:xfrm>
              <a:off x="521273" y="1042645"/>
              <a:ext cx="4236602" cy="95673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2438400">
                <a:defRPr b="1" sz="2800">
                  <a:solidFill>
                    <a:srgbClr val="3F3F3F"/>
                  </a:solidFill>
                </a:defRPr>
              </a:pPr>
              <a:r>
                <a:t>Curated metadata</a:t>
              </a:r>
            </a:p>
            <a:p>
              <a:pPr defTabSz="2438400">
                <a:spcBef>
                  <a:spcPts val="500"/>
                </a:spcBef>
                <a:defRPr b="1" sz="2800">
                  <a:solidFill>
                    <a:srgbClr val="3F3F3F"/>
                  </a:solidFill>
                </a:defRPr>
              </a:pPr>
              <a:r>
                <a:t>Scalable infrastructure</a:t>
              </a:r>
            </a:p>
          </p:txBody>
        </p:sp>
        <p:pic>
          <p:nvPicPr>
            <p:cNvPr id="1043" name="Google Shape;215;p21" descr="Google Shape;215;p21"/>
            <p:cNvPicPr>
              <a:picLocks noChangeAspect="1"/>
            </p:cNvPicPr>
            <p:nvPr/>
          </p:nvPicPr>
          <p:blipFill>
            <a:blip r:embed="rId3">
              <a:extLst/>
            </a:blip>
            <a:stretch>
              <a:fillRect/>
            </a:stretch>
          </p:blipFill>
          <p:spPr>
            <a:xfrm>
              <a:off x="0" y="956089"/>
              <a:ext cx="492203" cy="492203"/>
            </a:xfrm>
            <a:prstGeom prst="rect">
              <a:avLst/>
            </a:prstGeom>
            <a:ln w="12700" cap="flat">
              <a:noFill/>
              <a:miter lim="400000"/>
            </a:ln>
            <a:effectLst/>
          </p:spPr>
        </p:pic>
        <p:pic>
          <p:nvPicPr>
            <p:cNvPr id="1044" name="Google Shape;216;p21" descr="Google Shape;216;p21"/>
            <p:cNvPicPr>
              <a:picLocks noChangeAspect="1"/>
            </p:cNvPicPr>
            <p:nvPr/>
          </p:nvPicPr>
          <p:blipFill>
            <a:blip r:embed="rId4">
              <a:extLst/>
            </a:blip>
            <a:stretch>
              <a:fillRect/>
            </a:stretch>
          </p:blipFill>
          <p:spPr>
            <a:xfrm>
              <a:off x="0" y="1487931"/>
              <a:ext cx="492203" cy="492203"/>
            </a:xfrm>
            <a:prstGeom prst="rect">
              <a:avLst/>
            </a:prstGeom>
            <a:ln w="12700" cap="flat">
              <a:noFill/>
              <a:miter lim="400000"/>
            </a:ln>
            <a:effectLst/>
          </p:spPr>
        </p:pic>
      </p:grpSp>
      <p:grpSp>
        <p:nvGrpSpPr>
          <p:cNvPr id="1052" name="Google Shape;217;p21"/>
          <p:cNvGrpSpPr/>
          <p:nvPr/>
        </p:nvGrpSpPr>
        <p:grpSpPr>
          <a:xfrm>
            <a:off x="18606140" y="3435874"/>
            <a:ext cx="4740172" cy="2180167"/>
            <a:chOff x="0" y="0"/>
            <a:chExt cx="4740171" cy="2180166"/>
          </a:xfrm>
        </p:grpSpPr>
        <p:grpSp>
          <p:nvGrpSpPr>
            <p:cNvPr id="1048" name="Google Shape;218;p21"/>
            <p:cNvGrpSpPr/>
            <p:nvPr/>
          </p:nvGrpSpPr>
          <p:grpSpPr>
            <a:xfrm>
              <a:off x="136403" y="0"/>
              <a:ext cx="3585039" cy="944836"/>
              <a:chOff x="0" y="0"/>
              <a:chExt cx="3585037" cy="944835"/>
            </a:xfrm>
          </p:grpSpPr>
          <p:pic>
            <p:nvPicPr>
              <p:cNvPr id="1046" name="Google Shape;219;p21" descr="Google Shape;219;p21"/>
              <p:cNvPicPr>
                <a:picLocks noChangeAspect="1"/>
              </p:cNvPicPr>
              <p:nvPr/>
            </p:nvPicPr>
            <p:blipFill>
              <a:blip r:embed="rId7">
                <a:extLst/>
              </a:blip>
              <a:stretch>
                <a:fillRect/>
              </a:stretch>
            </p:blipFill>
            <p:spPr>
              <a:xfrm>
                <a:off x="-1" y="69772"/>
                <a:ext cx="1951541" cy="673473"/>
              </a:xfrm>
              <a:prstGeom prst="rect">
                <a:avLst/>
              </a:prstGeom>
              <a:ln w="12700" cap="flat">
                <a:noFill/>
                <a:miter lim="400000"/>
              </a:ln>
              <a:effectLst/>
            </p:spPr>
          </p:pic>
          <p:pic>
            <p:nvPicPr>
              <p:cNvPr id="1047" name="Google Shape;220;p21" descr="Google Shape;220;p21"/>
              <p:cNvPicPr>
                <a:picLocks noChangeAspect="1"/>
              </p:cNvPicPr>
              <p:nvPr/>
            </p:nvPicPr>
            <p:blipFill>
              <a:blip r:embed="rId8">
                <a:extLst/>
              </a:blip>
              <a:stretch>
                <a:fillRect/>
              </a:stretch>
            </p:blipFill>
            <p:spPr>
              <a:xfrm>
                <a:off x="1704719" y="0"/>
                <a:ext cx="1880319" cy="944836"/>
              </a:xfrm>
              <a:prstGeom prst="rect">
                <a:avLst/>
              </a:prstGeom>
              <a:ln w="12700" cap="flat">
                <a:noFill/>
                <a:miter lim="400000"/>
              </a:ln>
              <a:effectLst/>
            </p:spPr>
          </p:pic>
        </p:grpSp>
        <p:sp>
          <p:nvSpPr>
            <p:cNvPr id="1049" name="Google Shape;221;p21"/>
            <p:cNvSpPr txBox="1"/>
            <p:nvPr/>
          </p:nvSpPr>
          <p:spPr>
            <a:xfrm>
              <a:off x="528774" y="1223432"/>
              <a:ext cx="4211398" cy="95673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2438400">
                <a:defRPr b="1" sz="2800">
                  <a:solidFill>
                    <a:srgbClr val="3F3F3F"/>
                  </a:solidFill>
                </a:defRPr>
              </a:pPr>
              <a:r>
                <a:t>Extensible metadata</a:t>
              </a:r>
            </a:p>
            <a:p>
              <a:pPr defTabSz="2438400">
                <a:spcBef>
                  <a:spcPts val="500"/>
                </a:spcBef>
                <a:defRPr b="1" sz="2800">
                  <a:solidFill>
                    <a:srgbClr val="3F3F3F"/>
                  </a:solidFill>
                </a:defRPr>
              </a:pPr>
              <a:r>
                <a:t>Chunked, cloud access</a:t>
              </a:r>
            </a:p>
          </p:txBody>
        </p:sp>
        <p:pic>
          <p:nvPicPr>
            <p:cNvPr id="1050" name="Google Shape;222;p21" descr="Google Shape;222;p21"/>
            <p:cNvPicPr>
              <a:picLocks noChangeAspect="1"/>
            </p:cNvPicPr>
            <p:nvPr/>
          </p:nvPicPr>
          <p:blipFill>
            <a:blip r:embed="rId3">
              <a:extLst/>
            </a:blip>
            <a:stretch>
              <a:fillRect/>
            </a:stretch>
          </p:blipFill>
          <p:spPr>
            <a:xfrm>
              <a:off x="0" y="1136876"/>
              <a:ext cx="492202" cy="492203"/>
            </a:xfrm>
            <a:prstGeom prst="rect">
              <a:avLst/>
            </a:prstGeom>
            <a:ln w="12700" cap="flat">
              <a:noFill/>
              <a:miter lim="400000"/>
            </a:ln>
            <a:effectLst/>
          </p:spPr>
        </p:pic>
        <p:pic>
          <p:nvPicPr>
            <p:cNvPr id="1051" name="Google Shape;223;p21" descr="Google Shape;223;p21"/>
            <p:cNvPicPr>
              <a:picLocks noChangeAspect="1"/>
            </p:cNvPicPr>
            <p:nvPr/>
          </p:nvPicPr>
          <p:blipFill>
            <a:blip r:embed="rId4">
              <a:extLst/>
            </a:blip>
            <a:stretch>
              <a:fillRect/>
            </a:stretch>
          </p:blipFill>
          <p:spPr>
            <a:xfrm>
              <a:off x="0" y="1668718"/>
              <a:ext cx="492202" cy="492203"/>
            </a:xfrm>
            <a:prstGeom prst="rect">
              <a:avLst/>
            </a:prstGeom>
            <a:ln w="12700" cap="flat">
              <a:noFill/>
              <a:miter lim="400000"/>
            </a:ln>
            <a:effectLst/>
          </p:spPr>
        </p:pic>
      </p:grpSp>
      <p:sp>
        <p:nvSpPr>
          <p:cNvPr id="1053" name="Google Shape;224;p21"/>
          <p:cNvSpPr/>
          <p:nvPr/>
        </p:nvSpPr>
        <p:spPr>
          <a:xfrm flipV="1">
            <a:off x="1103377" y="3224704"/>
            <a:ext cx="1" cy="7608801"/>
          </a:xfrm>
          <a:prstGeom prst="line">
            <a:avLst/>
          </a:prstGeom>
          <a:ln w="127000" cap="rnd">
            <a:solidFill>
              <a:srgbClr val="595959"/>
            </a:solidFill>
            <a:miter/>
            <a:tailEnd type="triangle"/>
          </a:ln>
        </p:spPr>
        <p:txBody>
          <a:bodyPr lIns="0" tIns="0" rIns="0" bIns="0"/>
          <a:lstStyle/>
          <a:p>
            <a:pPr defTabSz="2438400">
              <a:defRPr>
                <a:latin typeface="Arial"/>
                <a:ea typeface="Arial"/>
                <a:cs typeface="Arial"/>
                <a:sym typeface="Arial"/>
              </a:defRPr>
            </a:pPr>
          </a:p>
        </p:txBody>
      </p:sp>
      <p:sp>
        <p:nvSpPr>
          <p:cNvPr id="1054" name="Google Shape;225;p21"/>
          <p:cNvSpPr/>
          <p:nvPr/>
        </p:nvSpPr>
        <p:spPr>
          <a:xfrm rot="5400000">
            <a:off x="8339752" y="5767431"/>
            <a:ext cx="3033202" cy="5024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127000" cap="rnd">
            <a:solidFill>
              <a:srgbClr val="4285F4"/>
            </a:solidFill>
            <a:miter/>
          </a:ln>
        </p:spPr>
        <p:txBody>
          <a:bodyPr lIns="0" tIns="0" rIns="0" bIns="0" anchor="ctr"/>
          <a:lstStyle/>
          <a:p>
            <a:pPr algn="ctr" defTabSz="2438400"/>
          </a:p>
        </p:txBody>
      </p:sp>
      <p:sp>
        <p:nvSpPr>
          <p:cNvPr id="1055" name="Google Shape;226;p21"/>
          <p:cNvSpPr/>
          <p:nvPr/>
        </p:nvSpPr>
        <p:spPr>
          <a:xfrm rot="5400000">
            <a:off x="3025415" y="6790963"/>
            <a:ext cx="3044401" cy="4992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127000" cap="rnd">
            <a:solidFill>
              <a:srgbClr val="4285F4"/>
            </a:solidFill>
            <a:miter/>
          </a:ln>
        </p:spPr>
        <p:txBody>
          <a:bodyPr lIns="0" tIns="0" rIns="0" bIns="0" anchor="ctr"/>
          <a:lstStyle/>
          <a:p>
            <a:pPr algn="ctr" defTabSz="2438400"/>
          </a:p>
        </p:txBody>
      </p:sp>
      <p:grpSp>
        <p:nvGrpSpPr>
          <p:cNvPr id="1058" name="Google Shape;227;p21"/>
          <p:cNvGrpSpPr/>
          <p:nvPr/>
        </p:nvGrpSpPr>
        <p:grpSpPr>
          <a:xfrm>
            <a:off x="14158791" y="8865143"/>
            <a:ext cx="2212801" cy="1939201"/>
            <a:chOff x="0" y="0"/>
            <a:chExt cx="2212800" cy="1939200"/>
          </a:xfrm>
        </p:grpSpPr>
        <p:sp>
          <p:nvSpPr>
            <p:cNvPr id="1056" name="Rectangle"/>
            <p:cNvSpPr/>
            <p:nvPr/>
          </p:nvSpPr>
          <p:spPr>
            <a:xfrm>
              <a:off x="-1" y="0"/>
              <a:ext cx="2212802" cy="1939201"/>
            </a:xfrm>
            <a:prstGeom prst="rect">
              <a:avLst/>
            </a:prstGeom>
            <a:solidFill>
              <a:srgbClr val="AEABAB">
                <a:alpha val="49800"/>
              </a:srgbClr>
            </a:solidFill>
            <a:ln w="12700" cap="flat">
              <a:noFill/>
              <a:miter lim="400000"/>
            </a:ln>
            <a:effectLst/>
          </p:spPr>
          <p:txBody>
            <a:bodyPr wrap="square" lIns="0" tIns="0" rIns="0" bIns="0" numCol="1" anchor="t">
              <a:noAutofit/>
            </a:bodyPr>
            <a:lstStyle/>
            <a:p>
              <a:pPr defTabSz="2438400">
                <a:defRPr sz="2800">
                  <a:latin typeface="Arial"/>
                  <a:ea typeface="Arial"/>
                  <a:cs typeface="Arial"/>
                  <a:sym typeface="Arial"/>
                </a:defRPr>
              </a:pPr>
            </a:p>
          </p:txBody>
        </p:sp>
        <p:sp>
          <p:nvSpPr>
            <p:cNvPr id="1057" name="10e1…"/>
            <p:cNvSpPr txBox="1"/>
            <p:nvPr/>
          </p:nvSpPr>
          <p:spPr>
            <a:xfrm>
              <a:off x="91466" y="0"/>
              <a:ext cx="2029868" cy="185920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399" tIns="91399" rIns="91399" bIns="91399" numCol="1" anchor="t">
              <a:spAutoFit/>
            </a:bodyPr>
            <a:lstStyle/>
            <a:p>
              <a:pPr algn="ctr" defTabSz="2438400">
                <a:defRPr>
                  <a:latin typeface="Arial"/>
                  <a:ea typeface="Arial"/>
                  <a:cs typeface="Arial"/>
                  <a:sym typeface="Arial"/>
                </a:defRPr>
              </a:pPr>
              <a:endParaRPr>
                <a:solidFill>
                  <a:srgbClr val="262626"/>
                </a:solidFill>
                <a:latin typeface="+mn-lt"/>
                <a:ea typeface="+mn-ea"/>
                <a:cs typeface="+mn-cs"/>
                <a:sym typeface="Calibri"/>
              </a:endParaRPr>
            </a:p>
            <a:p>
              <a:pPr algn="ctr" defTabSz="2438400">
                <a:defRPr>
                  <a:solidFill>
                    <a:srgbClr val="262626"/>
                  </a:solidFill>
                </a:defRPr>
              </a:pPr>
              <a:r>
                <a:t>10e1</a:t>
              </a:r>
              <a:endParaRPr sz="2800"/>
            </a:p>
            <a:p>
              <a:pPr defTabSz="2438400">
                <a:defRPr>
                  <a:solidFill>
                    <a:srgbClr val="262626"/>
                  </a:solidFill>
                </a:defRPr>
              </a:pPr>
              <a:r>
                <a:t>subs p.a.</a:t>
              </a:r>
            </a:p>
          </p:txBody>
        </p:sp>
      </p:grpSp>
      <p:grpSp>
        <p:nvGrpSpPr>
          <p:cNvPr id="1061" name="Group"/>
          <p:cNvGrpSpPr/>
          <p:nvPr/>
        </p:nvGrpSpPr>
        <p:grpSpPr>
          <a:xfrm>
            <a:off x="-58907" y="-49425"/>
            <a:ext cx="2812799" cy="1870483"/>
            <a:chOff x="0" y="0"/>
            <a:chExt cx="2812797" cy="1870481"/>
          </a:xfrm>
        </p:grpSpPr>
        <p:sp>
          <p:nvSpPr>
            <p:cNvPr id="1059"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060"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062" name="ome-files.png" descr="ome-files.png"/>
          <p:cNvPicPr>
            <a:picLocks noChangeAspect="1"/>
          </p:cNvPicPr>
          <p:nvPr/>
        </p:nvPicPr>
        <p:blipFill>
          <a:blip r:embed="rId9">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0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0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035"/>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6" fill="hold">
                                  <p:stCondLst>
                                    <p:cond delay="0"/>
                                  </p:stCondLst>
                                  <p:iterate type="el" backwards="0">
                                    <p:tmAbs val="0"/>
                                  </p:iterate>
                                  <p:childTnLst>
                                    <p:set>
                                      <p:cBhvr>
                                        <p:cTn id="25" fill="hold"/>
                                        <p:tgtEl>
                                          <p:spTgt spid="102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7" fill="hold">
                                  <p:stCondLst>
                                    <p:cond delay="0"/>
                                  </p:stCondLst>
                                  <p:iterate type="el" backwards="0">
                                    <p:tmAbs val="0"/>
                                  </p:iterate>
                                  <p:childTnLst>
                                    <p:set>
                                      <p:cBhvr>
                                        <p:cTn id="29" fill="hold"/>
                                        <p:tgtEl>
                                          <p:spTgt spid="1040"/>
                                        </p:tgtEl>
                                        <p:attrNameLst>
                                          <p:attrName>style.visibility</p:attrName>
                                        </p:attrNameLst>
                                      </p:cBhvr>
                                      <p:to>
                                        <p:strVal val="visible"/>
                                      </p:to>
                                    </p:set>
                                  </p:childTnLst>
                                </p:cTn>
                              </p:par>
                            </p:childTnLst>
                          </p:cTn>
                        </p:par>
                        <p:par>
                          <p:cTn id="30" fill="hold">
                            <p:stCondLst>
                              <p:cond delay="0"/>
                            </p:stCondLst>
                            <p:childTnLst>
                              <p:par>
                                <p:cTn id="31" presetClass="entr" nodeType="afterEffect" presetSubtype="0" presetID="1" grpId="8" fill="hold">
                                  <p:stCondLst>
                                    <p:cond delay="0"/>
                                  </p:stCondLst>
                                  <p:iterate type="el" backwards="0">
                                    <p:tmAbs val="0"/>
                                  </p:iterate>
                                  <p:childTnLst>
                                    <p:set>
                                      <p:cBhvr>
                                        <p:cTn id="32" fill="hold"/>
                                        <p:tgtEl>
                                          <p:spTgt spid="10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9" fill="hold">
                                  <p:stCondLst>
                                    <p:cond delay="0"/>
                                  </p:stCondLst>
                                  <p:iterate type="el" backwards="0">
                                    <p:tmAbs val="0"/>
                                  </p:iterate>
                                  <p:childTnLst>
                                    <p:set>
                                      <p:cBhvr>
                                        <p:cTn id="36" fill="hold"/>
                                        <p:tgtEl>
                                          <p:spTgt spid="1045"/>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0" fill="hold">
                                  <p:stCondLst>
                                    <p:cond delay="0"/>
                                  </p:stCondLst>
                                  <p:iterate type="el" backwards="0">
                                    <p:tmAbs val="0"/>
                                  </p:iterate>
                                  <p:childTnLst>
                                    <p:set>
                                      <p:cBhvr>
                                        <p:cTn id="39" fill="hold"/>
                                        <p:tgtEl>
                                          <p:spTgt spid="105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0" presetID="1" grpId="11" fill="hold">
                                  <p:stCondLst>
                                    <p:cond delay="0"/>
                                  </p:stCondLst>
                                  <p:iterate type="el" backwards="0">
                                    <p:tmAbs val="0"/>
                                  </p:iterate>
                                  <p:childTnLst>
                                    <p:set>
                                      <p:cBhvr>
                                        <p:cTn id="43" fill="hold"/>
                                        <p:tgtEl>
                                          <p:spTgt spid="1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10" grpId="2"/>
      <p:bldP build="whole" bldLvl="1" animBg="1" rev="0" advAuto="0" spid="1016" grpId="3"/>
      <p:bldP build="whole" bldLvl="1" animBg="1" rev="0" advAuto="0" spid="1035" grpId="5"/>
      <p:bldP build="whole" bldLvl="1" animBg="1" rev="0" advAuto="0" spid="1058" grpId="10"/>
      <p:bldP build="whole" bldLvl="1" animBg="1" rev="0" advAuto="0" spid="1030" grpId="8"/>
      <p:bldP build="whole" bldLvl="1" animBg="1" rev="0" advAuto="0" spid="1045" grpId="9"/>
      <p:bldP build="whole" bldLvl="1" animBg="1" rev="0" advAuto="0" spid="1027" grpId="6"/>
      <p:bldP build="whole" bldLvl="1" animBg="1" rev="0" advAuto="0" spid="1052" grpId="11"/>
      <p:bldP build="whole" bldLvl="1" animBg="1" rev="0" advAuto="0" spid="1040" grpId="7"/>
      <p:bldP build="whole" bldLvl="1" animBg="1" rev="0" advAuto="0" spid="1013" grpId="1"/>
      <p:bldP build="whole" bldLvl="1" animBg="1" rev="0" advAuto="0" spid="1019" grpId="4"/>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4" name="Rectangle 45"/>
          <p:cNvSpPr/>
          <p:nvPr/>
        </p:nvSpPr>
        <p:spPr>
          <a:xfrm>
            <a:off x="-279816" y="6256499"/>
            <a:ext cx="24943632" cy="628447"/>
          </a:xfrm>
          <a:prstGeom prst="rect">
            <a:avLst/>
          </a:prstGeom>
          <a:solidFill>
            <a:srgbClr val="BDCE18">
              <a:alpha val="26039"/>
            </a:srgbClr>
          </a:solidFill>
          <a:ln w="12700">
            <a:miter lim="400000"/>
          </a:ln>
        </p:spPr>
        <p:txBody>
          <a:bodyPr tIns="91439" bIns="91439" anchor="ctr"/>
          <a:lstStyle/>
          <a:p>
            <a:pPr algn="ctr" defTabSz="825500">
              <a:defRPr sz="3200">
                <a:latin typeface="Helvetica Neue Medium"/>
                <a:ea typeface="Helvetica Neue Medium"/>
                <a:cs typeface="Helvetica Neue Medium"/>
                <a:sym typeface="Helvetica Neue Medium"/>
              </a:defRPr>
            </a:pPr>
          </a:p>
        </p:txBody>
      </p:sp>
      <p:grpSp>
        <p:nvGrpSpPr>
          <p:cNvPr id="1086" name="Group 96"/>
          <p:cNvGrpSpPr/>
          <p:nvPr/>
        </p:nvGrpSpPr>
        <p:grpSpPr>
          <a:xfrm>
            <a:off x="16063128" y="8855588"/>
            <a:ext cx="7056701" cy="3127009"/>
            <a:chOff x="0" y="0"/>
            <a:chExt cx="7056700" cy="3127007"/>
          </a:xfrm>
        </p:grpSpPr>
        <p:grpSp>
          <p:nvGrpSpPr>
            <p:cNvPr id="1067" name="Rectangle 97"/>
            <p:cNvGrpSpPr/>
            <p:nvPr/>
          </p:nvGrpSpPr>
          <p:grpSpPr>
            <a:xfrm>
              <a:off x="0" y="0"/>
              <a:ext cx="7024400" cy="3127008"/>
              <a:chOff x="0" y="0"/>
              <a:chExt cx="7024399" cy="3127007"/>
            </a:xfrm>
          </p:grpSpPr>
          <p:sp>
            <p:nvSpPr>
              <p:cNvPr id="1065" name="Rectangle"/>
              <p:cNvSpPr/>
              <p:nvPr/>
            </p:nvSpPr>
            <p:spPr>
              <a:xfrm>
                <a:off x="0" y="0"/>
                <a:ext cx="7024400" cy="3127008"/>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a:solidFill>
                      <a:srgbClr val="FFFFFF"/>
                    </a:solidFill>
                  </a:defRPr>
                </a:pPr>
              </a:p>
            </p:txBody>
          </p:sp>
          <p:sp>
            <p:nvSpPr>
              <p:cNvPr id="1066" name="Analysis clients &amp; libraries"/>
              <p:cNvSpPr txBox="1"/>
              <p:nvPr/>
            </p:nvSpPr>
            <p:spPr>
              <a:xfrm>
                <a:off x="104140" y="12700"/>
                <a:ext cx="6816120" cy="6527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lgn="ctr">
                  <a:defRPr b="1" sz="3000">
                    <a:solidFill>
                      <a:srgbClr val="44546A"/>
                    </a:solidFill>
                  </a:defRPr>
                </a:lvl1pPr>
              </a:lstStyle>
              <a:p>
                <a:pPr/>
                <a:r>
                  <a:t>Analysis clients &amp; libraries</a:t>
                </a:r>
              </a:p>
            </p:txBody>
          </p:sp>
        </p:grpSp>
        <p:pic>
          <p:nvPicPr>
            <p:cNvPr id="1068" name="Google Shape;201;g6fdfddd53f_16_145" descr="Google Shape;201;g6fdfddd53f_16_145"/>
            <p:cNvPicPr>
              <a:picLocks noChangeAspect="1"/>
            </p:cNvPicPr>
            <p:nvPr/>
          </p:nvPicPr>
          <p:blipFill>
            <a:blip r:embed="rId2">
              <a:extLst/>
            </a:blip>
            <a:stretch>
              <a:fillRect/>
            </a:stretch>
          </p:blipFill>
          <p:spPr>
            <a:xfrm>
              <a:off x="5489702" y="2272275"/>
              <a:ext cx="1447839" cy="548371"/>
            </a:xfrm>
            <a:prstGeom prst="rect">
              <a:avLst/>
            </a:prstGeom>
            <a:ln w="12700" cap="flat">
              <a:noFill/>
              <a:miter lim="400000"/>
            </a:ln>
            <a:effectLst/>
          </p:spPr>
        </p:pic>
        <p:pic>
          <p:nvPicPr>
            <p:cNvPr id="1069" name="Google Shape;215;g6fdfddd53f_16_145" descr="Google Shape;215;g6fdfddd53f_16_145"/>
            <p:cNvPicPr>
              <a:picLocks noChangeAspect="1"/>
            </p:cNvPicPr>
            <p:nvPr/>
          </p:nvPicPr>
          <p:blipFill>
            <a:blip r:embed="rId3">
              <a:extLst/>
            </a:blip>
            <a:stretch>
              <a:fillRect/>
            </a:stretch>
          </p:blipFill>
          <p:spPr>
            <a:xfrm>
              <a:off x="4710614" y="2236016"/>
              <a:ext cx="493886" cy="382762"/>
            </a:xfrm>
            <a:prstGeom prst="rect">
              <a:avLst/>
            </a:prstGeom>
            <a:ln w="12700" cap="flat">
              <a:noFill/>
              <a:miter lim="400000"/>
            </a:ln>
            <a:effectLst/>
          </p:spPr>
        </p:pic>
        <p:pic>
          <p:nvPicPr>
            <p:cNvPr id="1070" name="Google Shape;189;g6fdfddd53f_16_145" descr="Google Shape;189;g6fdfddd53f_16_145"/>
            <p:cNvPicPr>
              <a:picLocks noChangeAspect="1"/>
            </p:cNvPicPr>
            <p:nvPr/>
          </p:nvPicPr>
          <p:blipFill>
            <a:blip r:embed="rId4">
              <a:extLst/>
            </a:blip>
            <a:stretch>
              <a:fillRect/>
            </a:stretch>
          </p:blipFill>
          <p:spPr>
            <a:xfrm>
              <a:off x="5007461" y="1605826"/>
              <a:ext cx="857735" cy="461976"/>
            </a:xfrm>
            <a:prstGeom prst="rect">
              <a:avLst/>
            </a:prstGeom>
            <a:ln w="12700" cap="flat">
              <a:noFill/>
              <a:miter lim="400000"/>
            </a:ln>
            <a:effectLst/>
          </p:spPr>
        </p:pic>
        <p:pic>
          <p:nvPicPr>
            <p:cNvPr id="1071" name="Google Shape;187;g6fdfddd53f_16_145" descr="Google Shape;187;g6fdfddd53f_16_145"/>
            <p:cNvPicPr>
              <a:picLocks noChangeAspect="1"/>
            </p:cNvPicPr>
            <p:nvPr/>
          </p:nvPicPr>
          <p:blipFill>
            <a:blip r:embed="rId5">
              <a:extLst/>
            </a:blip>
            <a:stretch>
              <a:fillRect/>
            </a:stretch>
          </p:blipFill>
          <p:spPr>
            <a:xfrm>
              <a:off x="91134" y="825199"/>
              <a:ext cx="567156" cy="567156"/>
            </a:xfrm>
            <a:prstGeom prst="rect">
              <a:avLst/>
            </a:prstGeom>
            <a:ln w="12700" cap="flat">
              <a:noFill/>
              <a:miter lim="400000"/>
            </a:ln>
            <a:effectLst/>
          </p:spPr>
        </p:pic>
        <p:pic>
          <p:nvPicPr>
            <p:cNvPr id="1072" name="Google Shape;193;g6fdfddd53f_16_145" descr="Google Shape;193;g6fdfddd53f_16_145"/>
            <p:cNvPicPr>
              <a:picLocks noChangeAspect="1"/>
            </p:cNvPicPr>
            <p:nvPr/>
          </p:nvPicPr>
          <p:blipFill>
            <a:blip r:embed="rId6">
              <a:extLst/>
            </a:blip>
            <a:stretch>
              <a:fillRect/>
            </a:stretch>
          </p:blipFill>
          <p:spPr>
            <a:xfrm>
              <a:off x="2316528" y="1622085"/>
              <a:ext cx="1441866" cy="355390"/>
            </a:xfrm>
            <a:prstGeom prst="rect">
              <a:avLst/>
            </a:prstGeom>
            <a:ln w="12700" cap="flat">
              <a:noFill/>
              <a:miter lim="400000"/>
            </a:ln>
            <a:effectLst/>
          </p:spPr>
        </p:pic>
        <p:pic>
          <p:nvPicPr>
            <p:cNvPr id="1073" name="Google Shape;191;g6fdfddd53f_16_145" descr="Google Shape;191;g6fdfddd53f_16_145"/>
            <p:cNvPicPr>
              <a:picLocks noChangeAspect="1"/>
            </p:cNvPicPr>
            <p:nvPr/>
          </p:nvPicPr>
          <p:blipFill>
            <a:blip r:embed="rId7">
              <a:extLst/>
            </a:blip>
            <a:stretch>
              <a:fillRect/>
            </a:stretch>
          </p:blipFill>
          <p:spPr>
            <a:xfrm>
              <a:off x="91134" y="1532360"/>
              <a:ext cx="608910" cy="608910"/>
            </a:xfrm>
            <a:prstGeom prst="rect">
              <a:avLst/>
            </a:prstGeom>
            <a:ln w="12700" cap="flat">
              <a:noFill/>
              <a:miter lim="400000"/>
            </a:ln>
            <a:effectLst/>
          </p:spPr>
        </p:pic>
        <p:pic>
          <p:nvPicPr>
            <p:cNvPr id="1074" name="Google Shape;203;g6fdfddd53f_16_145" descr="Google Shape;203;g6fdfddd53f_16_145"/>
            <p:cNvPicPr>
              <a:picLocks noChangeAspect="1"/>
            </p:cNvPicPr>
            <p:nvPr/>
          </p:nvPicPr>
          <p:blipFill>
            <a:blip r:embed="rId8">
              <a:extLst/>
            </a:blip>
            <a:stretch>
              <a:fillRect/>
            </a:stretch>
          </p:blipFill>
          <p:spPr>
            <a:xfrm>
              <a:off x="5660568" y="927755"/>
              <a:ext cx="1396133" cy="362045"/>
            </a:xfrm>
            <a:prstGeom prst="rect">
              <a:avLst/>
            </a:prstGeom>
            <a:ln w="12700" cap="flat">
              <a:noFill/>
              <a:miter lim="400000"/>
            </a:ln>
            <a:effectLst/>
          </p:spPr>
        </p:pic>
        <p:pic>
          <p:nvPicPr>
            <p:cNvPr id="1075" name="Google Shape;211;g6fdfddd53f_16_145" descr="Google Shape;211;g6fdfddd53f_16_145"/>
            <p:cNvPicPr>
              <a:picLocks noChangeAspect="1"/>
            </p:cNvPicPr>
            <p:nvPr/>
          </p:nvPicPr>
          <p:blipFill>
            <a:blip r:embed="rId9">
              <a:extLst/>
            </a:blip>
            <a:stretch>
              <a:fillRect/>
            </a:stretch>
          </p:blipFill>
          <p:spPr>
            <a:xfrm>
              <a:off x="6213621" y="1595197"/>
              <a:ext cx="483228" cy="483229"/>
            </a:xfrm>
            <a:prstGeom prst="rect">
              <a:avLst/>
            </a:prstGeom>
            <a:ln w="12700" cap="flat">
              <a:noFill/>
              <a:miter lim="400000"/>
            </a:ln>
            <a:effectLst/>
          </p:spPr>
        </p:pic>
        <p:grpSp>
          <p:nvGrpSpPr>
            <p:cNvPr id="1078" name="Google Shape;207;g6fdfddd53f_16_145"/>
            <p:cNvGrpSpPr/>
            <p:nvPr/>
          </p:nvGrpSpPr>
          <p:grpSpPr>
            <a:xfrm>
              <a:off x="917273" y="1671189"/>
              <a:ext cx="1124018" cy="432315"/>
              <a:chOff x="0" y="0"/>
              <a:chExt cx="1124016" cy="432313"/>
            </a:xfrm>
          </p:grpSpPr>
          <p:sp>
            <p:nvSpPr>
              <p:cNvPr id="1076" name="Rectangle"/>
              <p:cNvSpPr/>
              <p:nvPr/>
            </p:nvSpPr>
            <p:spPr>
              <a:xfrm>
                <a:off x="0" y="0"/>
                <a:ext cx="1124017" cy="432314"/>
              </a:xfrm>
              <a:prstGeom prst="rect">
                <a:avLst/>
              </a:prstGeom>
              <a:solidFill>
                <a:srgbClr val="7F7F7F"/>
              </a:solidFill>
              <a:ln w="12700" cap="flat">
                <a:noFill/>
                <a:miter lim="400000"/>
              </a:ln>
              <a:effectLst/>
            </p:spPr>
            <p:txBody>
              <a:bodyPr wrap="square" lIns="91439" tIns="91439" rIns="91439" bIns="91439" numCol="1" anchor="ctr">
                <a:noAutofit/>
              </a:bodyPr>
              <a:lstStyle/>
              <a:p>
                <a:pPr/>
              </a:p>
            </p:txBody>
          </p:sp>
          <p:pic>
            <p:nvPicPr>
              <p:cNvPr id="1077" name="image18.png" descr="image18.png"/>
              <p:cNvPicPr>
                <a:picLocks noChangeAspect="1"/>
              </p:cNvPicPr>
              <p:nvPr/>
            </p:nvPicPr>
            <p:blipFill>
              <a:blip r:embed="rId10">
                <a:extLst/>
              </a:blip>
              <a:stretch>
                <a:fillRect/>
              </a:stretch>
            </p:blipFill>
            <p:spPr>
              <a:xfrm>
                <a:off x="0" y="0"/>
                <a:ext cx="1124017" cy="432314"/>
              </a:xfrm>
              <a:prstGeom prst="rect">
                <a:avLst/>
              </a:prstGeom>
              <a:ln w="12700" cap="flat">
                <a:noFill/>
                <a:miter lim="400000"/>
              </a:ln>
              <a:effectLst/>
            </p:spPr>
          </p:pic>
        </p:grpSp>
        <p:pic>
          <p:nvPicPr>
            <p:cNvPr id="1079" name="Google Shape;209;g6fdfddd53f_16_145" descr="Google Shape;209;g6fdfddd53f_16_145"/>
            <p:cNvPicPr>
              <a:picLocks noChangeAspect="1"/>
            </p:cNvPicPr>
            <p:nvPr/>
          </p:nvPicPr>
          <p:blipFill>
            <a:blip r:embed="rId11">
              <a:extLst/>
            </a:blip>
            <a:stretch>
              <a:fillRect/>
            </a:stretch>
          </p:blipFill>
          <p:spPr>
            <a:xfrm>
              <a:off x="2671383" y="961905"/>
              <a:ext cx="1468713" cy="293744"/>
            </a:xfrm>
            <a:prstGeom prst="rect">
              <a:avLst/>
            </a:prstGeom>
            <a:ln w="12700" cap="flat">
              <a:noFill/>
              <a:miter lim="400000"/>
            </a:ln>
            <a:effectLst/>
          </p:spPr>
        </p:pic>
        <p:pic>
          <p:nvPicPr>
            <p:cNvPr id="1080" name="Google Shape;199;g6fdfddd53f_16_145" descr="Google Shape;199;g6fdfddd53f_16_145"/>
            <p:cNvPicPr>
              <a:picLocks noChangeAspect="1"/>
            </p:cNvPicPr>
            <p:nvPr/>
          </p:nvPicPr>
          <p:blipFill>
            <a:blip r:embed="rId12">
              <a:extLst/>
            </a:blip>
            <a:stretch>
              <a:fillRect/>
            </a:stretch>
          </p:blipFill>
          <p:spPr>
            <a:xfrm>
              <a:off x="4093915" y="963302"/>
              <a:ext cx="1521880" cy="290950"/>
            </a:xfrm>
            <a:prstGeom prst="rect">
              <a:avLst/>
            </a:prstGeom>
            <a:ln w="12700" cap="flat">
              <a:noFill/>
              <a:miter lim="400000"/>
            </a:ln>
            <a:effectLst/>
          </p:spPr>
        </p:pic>
        <p:pic>
          <p:nvPicPr>
            <p:cNvPr id="1081" name="Google Shape;197;g6fdfddd53f_16_145" descr="Google Shape;197;g6fdfddd53f_16_145"/>
            <p:cNvPicPr>
              <a:picLocks noChangeAspect="1"/>
            </p:cNvPicPr>
            <p:nvPr/>
          </p:nvPicPr>
          <p:blipFill>
            <a:blip r:embed="rId13">
              <a:extLst/>
            </a:blip>
            <a:stretch>
              <a:fillRect/>
            </a:stretch>
          </p:blipFill>
          <p:spPr>
            <a:xfrm>
              <a:off x="998140" y="880160"/>
              <a:ext cx="1839656" cy="457235"/>
            </a:xfrm>
            <a:prstGeom prst="rect">
              <a:avLst/>
            </a:prstGeom>
            <a:ln w="12700" cap="flat">
              <a:noFill/>
              <a:miter lim="400000"/>
            </a:ln>
            <a:effectLst/>
          </p:spPr>
        </p:pic>
        <p:pic>
          <p:nvPicPr>
            <p:cNvPr id="1082" name="Google Shape;205;g6fdfddd53f_16_145" descr="Google Shape;205;g6fdfddd53f_16_145"/>
            <p:cNvPicPr>
              <a:picLocks noChangeAspect="1"/>
            </p:cNvPicPr>
            <p:nvPr/>
          </p:nvPicPr>
          <p:blipFill>
            <a:blip r:embed="rId14">
              <a:extLst/>
            </a:blip>
            <a:srcRect l="0" t="10776" r="0" b="9254"/>
            <a:stretch>
              <a:fillRect/>
            </a:stretch>
          </p:blipFill>
          <p:spPr>
            <a:xfrm>
              <a:off x="3962598" y="1525119"/>
              <a:ext cx="779552" cy="623387"/>
            </a:xfrm>
            <a:prstGeom prst="rect">
              <a:avLst/>
            </a:prstGeom>
            <a:ln w="12700" cap="flat">
              <a:noFill/>
              <a:miter lim="400000"/>
            </a:ln>
            <a:effectLst/>
          </p:spPr>
        </p:pic>
        <p:pic>
          <p:nvPicPr>
            <p:cNvPr id="1083" name="Google Shape;195;g6fdfddd53f_16_145" descr="Google Shape;195;g6fdfddd53f_16_145"/>
            <p:cNvPicPr>
              <a:picLocks noChangeAspect="1"/>
            </p:cNvPicPr>
            <p:nvPr/>
          </p:nvPicPr>
          <p:blipFill>
            <a:blip r:embed="rId15">
              <a:extLst/>
            </a:blip>
            <a:stretch>
              <a:fillRect/>
            </a:stretch>
          </p:blipFill>
          <p:spPr>
            <a:xfrm>
              <a:off x="147800" y="2346986"/>
              <a:ext cx="1538948" cy="407821"/>
            </a:xfrm>
            <a:prstGeom prst="rect">
              <a:avLst/>
            </a:prstGeom>
            <a:ln w="12700" cap="flat">
              <a:noFill/>
              <a:miter lim="400000"/>
            </a:ln>
            <a:effectLst/>
          </p:spPr>
        </p:pic>
        <p:pic>
          <p:nvPicPr>
            <p:cNvPr id="1084" name="Picture 2" descr="Picture 2"/>
            <p:cNvPicPr>
              <a:picLocks noChangeAspect="1"/>
            </p:cNvPicPr>
            <p:nvPr/>
          </p:nvPicPr>
          <p:blipFill>
            <a:blip r:embed="rId16">
              <a:extLst/>
            </a:blip>
            <a:stretch>
              <a:fillRect/>
            </a:stretch>
          </p:blipFill>
          <p:spPr>
            <a:xfrm>
              <a:off x="3073991" y="2236016"/>
              <a:ext cx="1304564" cy="528479"/>
            </a:xfrm>
            <a:prstGeom prst="rect">
              <a:avLst/>
            </a:prstGeom>
            <a:ln w="12700" cap="flat">
              <a:noFill/>
              <a:miter lim="400000"/>
            </a:ln>
            <a:effectLst/>
          </p:spPr>
        </p:pic>
        <p:pic>
          <p:nvPicPr>
            <p:cNvPr id="1085" name="Picture 2" descr="Picture 2"/>
            <p:cNvPicPr>
              <a:picLocks noChangeAspect="1"/>
            </p:cNvPicPr>
            <p:nvPr/>
          </p:nvPicPr>
          <p:blipFill>
            <a:blip r:embed="rId17">
              <a:extLst/>
            </a:blip>
            <a:stretch>
              <a:fillRect/>
            </a:stretch>
          </p:blipFill>
          <p:spPr>
            <a:xfrm>
              <a:off x="2245495" y="2174981"/>
              <a:ext cx="496437" cy="661915"/>
            </a:xfrm>
            <a:prstGeom prst="rect">
              <a:avLst/>
            </a:prstGeom>
            <a:ln w="12700" cap="flat">
              <a:noFill/>
              <a:miter lim="400000"/>
            </a:ln>
            <a:effectLst/>
          </p:spPr>
        </p:pic>
      </p:grpSp>
      <p:sp>
        <p:nvSpPr>
          <p:cNvPr id="1087" name="Rectangle 15"/>
          <p:cNvSpPr txBox="1"/>
          <p:nvPr/>
        </p:nvSpPr>
        <p:spPr>
          <a:xfrm rot="5400000">
            <a:off x="23075608" y="3166119"/>
            <a:ext cx="1677240"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b="1">
                <a:solidFill>
                  <a:srgbClr val="44546A"/>
                </a:solidFill>
              </a:defRPr>
            </a:lvl1pPr>
          </a:lstStyle>
          <a:p>
            <a:pPr/>
            <a:r>
              <a:t>Remote</a:t>
            </a:r>
          </a:p>
        </p:txBody>
      </p:sp>
      <p:sp>
        <p:nvSpPr>
          <p:cNvPr id="1088" name="Rectangle 134"/>
          <p:cNvSpPr txBox="1"/>
          <p:nvPr/>
        </p:nvSpPr>
        <p:spPr>
          <a:xfrm rot="5400000">
            <a:off x="23333565" y="9678717"/>
            <a:ext cx="1161326"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b="1">
                <a:solidFill>
                  <a:srgbClr val="44546A"/>
                </a:solidFill>
              </a:defRPr>
            </a:lvl1pPr>
          </a:lstStyle>
          <a:p>
            <a:pPr/>
            <a:r>
              <a:t>Local</a:t>
            </a:r>
          </a:p>
        </p:txBody>
      </p:sp>
      <p:sp>
        <p:nvSpPr>
          <p:cNvPr id="1089" name="Rectangle 2"/>
          <p:cNvSpPr/>
          <p:nvPr/>
        </p:nvSpPr>
        <p:spPr>
          <a:xfrm>
            <a:off x="8526002" y="9070521"/>
            <a:ext cx="728053" cy="780757"/>
          </a:xfrm>
          <a:prstGeom prst="rect">
            <a:avLst/>
          </a:prstGeom>
          <a:solidFill>
            <a:srgbClr val="FFFFFF"/>
          </a:solidFill>
          <a:ln w="12700">
            <a:miter lim="400000"/>
          </a:ln>
        </p:spPr>
        <p:txBody>
          <a:bodyPr tIns="91439" bIns="91439" anchor="ctr"/>
          <a:lstStyle/>
          <a:p>
            <a:pPr algn="ctr">
              <a:defRPr>
                <a:solidFill>
                  <a:srgbClr val="FFFFFF"/>
                </a:solidFill>
              </a:defRPr>
            </a:pPr>
          </a:p>
        </p:txBody>
      </p:sp>
      <p:sp>
        <p:nvSpPr>
          <p:cNvPr id="1090" name="Elbow Connector 159"/>
          <p:cNvSpPr/>
          <p:nvPr/>
        </p:nvSpPr>
        <p:spPr>
          <a:xfrm>
            <a:off x="7801644" y="10129708"/>
            <a:ext cx="8061537" cy="308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139700">
            <a:solidFill>
              <a:srgbClr val="44546A"/>
            </a:solidFill>
            <a:tailEnd type="triangle"/>
          </a:ln>
        </p:spPr>
        <p:txBody>
          <a:bodyPr tIns="91439" bIns="91439" anchor="ctr"/>
          <a:lstStyle/>
          <a:p>
            <a:pPr/>
          </a:p>
        </p:txBody>
      </p:sp>
      <p:grpSp>
        <p:nvGrpSpPr>
          <p:cNvPr id="1097" name="Group 120"/>
          <p:cNvGrpSpPr/>
          <p:nvPr/>
        </p:nvGrpSpPr>
        <p:grpSpPr>
          <a:xfrm>
            <a:off x="10339282" y="9655320"/>
            <a:ext cx="2644117" cy="961393"/>
            <a:chOff x="0" y="-9375"/>
            <a:chExt cx="2644116" cy="961391"/>
          </a:xfrm>
        </p:grpSpPr>
        <p:grpSp>
          <p:nvGrpSpPr>
            <p:cNvPr id="1093" name="Rounded Rectangle 121"/>
            <p:cNvGrpSpPr/>
            <p:nvPr/>
          </p:nvGrpSpPr>
          <p:grpSpPr>
            <a:xfrm>
              <a:off x="-1" y="-9376"/>
              <a:ext cx="2644118" cy="961392"/>
              <a:chOff x="0" y="-9375"/>
              <a:chExt cx="2644116" cy="961391"/>
            </a:xfrm>
          </p:grpSpPr>
          <p:sp>
            <p:nvSpPr>
              <p:cNvPr id="1091" name="Rounded Rectangle"/>
              <p:cNvSpPr/>
              <p:nvPr/>
            </p:nvSpPr>
            <p:spPr>
              <a:xfrm>
                <a:off x="0" y="0"/>
                <a:ext cx="2644117" cy="942641"/>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defRPr>
                    <a:solidFill>
                      <a:srgbClr val="FFFFFF"/>
                    </a:solidFill>
                  </a:defRPr>
                </a:pPr>
              </a:p>
            </p:txBody>
          </p:sp>
          <p:sp>
            <p:nvSpPr>
              <p:cNvPr id="1092" name="On-the-fly…"/>
              <p:cNvSpPr txBox="1"/>
              <p:nvPr/>
            </p:nvSpPr>
            <p:spPr>
              <a:xfrm>
                <a:off x="120310" y="-9376"/>
                <a:ext cx="2403496" cy="96139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p>
                <a:pPr>
                  <a:defRPr sz="2600">
                    <a:solidFill>
                      <a:srgbClr val="FFFFFF"/>
                    </a:solidFill>
                  </a:defRPr>
                </a:pPr>
                <a:r>
                  <a:t>On-the-fly</a:t>
                </a:r>
              </a:p>
              <a:p>
                <a:pPr>
                  <a:defRPr sz="2600">
                    <a:solidFill>
                      <a:srgbClr val="FFFFFF"/>
                    </a:solidFill>
                  </a:defRPr>
                </a:pPr>
                <a:r>
                  <a:t>translation</a:t>
                </a:r>
              </a:p>
            </p:txBody>
          </p:sp>
        </p:grpSp>
        <p:grpSp>
          <p:nvGrpSpPr>
            <p:cNvPr id="1096" name="Picture 122"/>
            <p:cNvGrpSpPr/>
            <p:nvPr/>
          </p:nvGrpSpPr>
          <p:grpSpPr>
            <a:xfrm>
              <a:off x="1852717" y="119360"/>
              <a:ext cx="526191" cy="631431"/>
              <a:chOff x="0" y="0"/>
              <a:chExt cx="526190" cy="631430"/>
            </a:xfrm>
          </p:grpSpPr>
          <p:sp>
            <p:nvSpPr>
              <p:cNvPr id="1094" name="Rectangle"/>
              <p:cNvSpPr/>
              <p:nvPr/>
            </p:nvSpPr>
            <p:spPr>
              <a:xfrm>
                <a:off x="0" y="0"/>
                <a:ext cx="526191" cy="631431"/>
              </a:xfrm>
              <a:prstGeom prst="rect">
                <a:avLst/>
              </a:prstGeom>
              <a:solidFill>
                <a:srgbClr val="000000">
                  <a:alpha val="0"/>
                </a:srgbClr>
              </a:solidFill>
              <a:ln w="12700" cap="flat">
                <a:noFill/>
                <a:miter lim="400000"/>
              </a:ln>
              <a:effectLst/>
            </p:spPr>
            <p:txBody>
              <a:bodyPr wrap="square" lIns="91439" tIns="91439" rIns="91439" bIns="91439" numCol="1" anchor="ctr">
                <a:noAutofit/>
              </a:bodyPr>
              <a:lstStyle/>
              <a:p>
                <a:pPr/>
              </a:p>
            </p:txBody>
          </p:sp>
          <p:pic>
            <p:nvPicPr>
              <p:cNvPr id="1095" name="image26.png" descr="image26.png"/>
              <p:cNvPicPr>
                <a:picLocks noChangeAspect="1"/>
              </p:cNvPicPr>
              <p:nvPr/>
            </p:nvPicPr>
            <p:blipFill>
              <a:blip r:embed="rId18">
                <a:extLst/>
              </a:blip>
              <a:stretch>
                <a:fillRect/>
              </a:stretch>
            </p:blipFill>
            <p:spPr>
              <a:xfrm>
                <a:off x="0" y="0"/>
                <a:ext cx="526191" cy="631431"/>
              </a:xfrm>
              <a:prstGeom prst="rect">
                <a:avLst/>
              </a:prstGeom>
              <a:ln w="12700" cap="flat">
                <a:noFill/>
                <a:miter lim="400000"/>
              </a:ln>
              <a:effectLst/>
            </p:spPr>
          </p:pic>
        </p:grpSp>
      </p:grpSp>
      <p:grpSp>
        <p:nvGrpSpPr>
          <p:cNvPr id="1116" name="Group 42"/>
          <p:cNvGrpSpPr/>
          <p:nvPr/>
        </p:nvGrpSpPr>
        <p:grpSpPr>
          <a:xfrm>
            <a:off x="790046" y="8854437"/>
            <a:ext cx="7024401" cy="3127009"/>
            <a:chOff x="0" y="0"/>
            <a:chExt cx="7024399" cy="3127007"/>
          </a:xfrm>
        </p:grpSpPr>
        <p:grpSp>
          <p:nvGrpSpPr>
            <p:cNvPr id="1100" name="Rectangle 43"/>
            <p:cNvGrpSpPr/>
            <p:nvPr/>
          </p:nvGrpSpPr>
          <p:grpSpPr>
            <a:xfrm>
              <a:off x="0" y="0"/>
              <a:ext cx="7024400" cy="3127008"/>
              <a:chOff x="0" y="0"/>
              <a:chExt cx="7024399" cy="3127007"/>
            </a:xfrm>
          </p:grpSpPr>
          <p:sp>
            <p:nvSpPr>
              <p:cNvPr id="1098" name="Rectangle"/>
              <p:cNvSpPr/>
              <p:nvPr/>
            </p:nvSpPr>
            <p:spPr>
              <a:xfrm>
                <a:off x="0" y="0"/>
                <a:ext cx="7024400" cy="3127008"/>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a:solidFill>
                      <a:srgbClr val="FFFFFF"/>
                    </a:solidFill>
                  </a:defRPr>
                </a:pPr>
              </a:p>
            </p:txBody>
          </p:sp>
          <p:sp>
            <p:nvSpPr>
              <p:cNvPr id="1099" name="Proprietary File Formats (PFF)"/>
              <p:cNvSpPr txBox="1"/>
              <p:nvPr/>
            </p:nvSpPr>
            <p:spPr>
              <a:xfrm>
                <a:off x="104140" y="12700"/>
                <a:ext cx="6816120" cy="6527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lgn="ctr">
                  <a:defRPr b="1" sz="3000">
                    <a:solidFill>
                      <a:srgbClr val="44546A"/>
                    </a:solidFill>
                  </a:defRPr>
                </a:lvl1pPr>
              </a:lstStyle>
              <a:p>
                <a:pPr/>
                <a:r>
                  <a:t>Proprietary File Formats (PFF)</a:t>
                </a:r>
              </a:p>
            </p:txBody>
          </p:sp>
        </p:grpSp>
        <p:grpSp>
          <p:nvGrpSpPr>
            <p:cNvPr id="1115" name="Group 46"/>
            <p:cNvGrpSpPr/>
            <p:nvPr/>
          </p:nvGrpSpPr>
          <p:grpSpPr>
            <a:xfrm>
              <a:off x="327675" y="818814"/>
              <a:ext cx="6308836" cy="2010412"/>
              <a:chOff x="0" y="0"/>
              <a:chExt cx="6308834" cy="2010411"/>
            </a:xfrm>
          </p:grpSpPr>
          <p:pic>
            <p:nvPicPr>
              <p:cNvPr id="1101" name="Google Shape;240;g6fdfddd53f_16_145" descr="Google Shape;240;g6fdfddd53f_16_145"/>
              <p:cNvPicPr>
                <a:picLocks noChangeAspect="1"/>
              </p:cNvPicPr>
              <p:nvPr/>
            </p:nvPicPr>
            <p:blipFill>
              <a:blip r:embed="rId19">
                <a:extLst/>
              </a:blip>
              <a:stretch>
                <a:fillRect/>
              </a:stretch>
            </p:blipFill>
            <p:spPr>
              <a:xfrm>
                <a:off x="4036614" y="153241"/>
                <a:ext cx="1183242" cy="619048"/>
              </a:xfrm>
              <a:prstGeom prst="rect">
                <a:avLst/>
              </a:prstGeom>
              <a:ln w="12700" cap="flat">
                <a:noFill/>
                <a:miter lim="400000"/>
              </a:ln>
              <a:effectLst/>
            </p:spPr>
          </p:pic>
          <p:pic>
            <p:nvPicPr>
              <p:cNvPr id="1102" name="Google Shape;218;g6fdfddd53f_16_145" descr="Google Shape;218;g6fdfddd53f_16_145"/>
              <p:cNvPicPr>
                <a:picLocks noChangeAspect="1"/>
              </p:cNvPicPr>
              <p:nvPr/>
            </p:nvPicPr>
            <p:blipFill>
              <a:blip r:embed="rId20">
                <a:extLst/>
              </a:blip>
              <a:stretch>
                <a:fillRect/>
              </a:stretch>
            </p:blipFill>
            <p:spPr>
              <a:xfrm>
                <a:off x="810" y="216730"/>
                <a:ext cx="686663" cy="686663"/>
              </a:xfrm>
              <a:prstGeom prst="rect">
                <a:avLst/>
              </a:prstGeom>
              <a:ln w="12700" cap="flat">
                <a:noFill/>
                <a:miter lim="400000"/>
              </a:ln>
              <a:effectLst/>
            </p:spPr>
          </p:pic>
          <p:pic>
            <p:nvPicPr>
              <p:cNvPr id="1103" name="Google Shape;220;g6fdfddd53f_16_145" descr="Google Shape;220;g6fdfddd53f_16_145"/>
              <p:cNvPicPr>
                <a:picLocks noChangeAspect="1"/>
              </p:cNvPicPr>
              <p:nvPr/>
            </p:nvPicPr>
            <p:blipFill>
              <a:blip r:embed="rId21">
                <a:extLst/>
              </a:blip>
              <a:stretch>
                <a:fillRect/>
              </a:stretch>
            </p:blipFill>
            <p:spPr>
              <a:xfrm>
                <a:off x="2599071" y="222759"/>
                <a:ext cx="1106308" cy="264552"/>
              </a:xfrm>
              <a:prstGeom prst="rect">
                <a:avLst/>
              </a:prstGeom>
              <a:ln w="12700" cap="flat">
                <a:noFill/>
                <a:miter lim="400000"/>
              </a:ln>
              <a:effectLst/>
            </p:spPr>
          </p:pic>
          <p:pic>
            <p:nvPicPr>
              <p:cNvPr id="1104" name="Google Shape;238;g6fdfddd53f_16_145" descr="Google Shape;238;g6fdfddd53f_16_145"/>
              <p:cNvPicPr>
                <a:picLocks noChangeAspect="1"/>
              </p:cNvPicPr>
              <p:nvPr/>
            </p:nvPicPr>
            <p:blipFill>
              <a:blip r:embed="rId22">
                <a:extLst/>
              </a:blip>
              <a:stretch>
                <a:fillRect/>
              </a:stretch>
            </p:blipFill>
            <p:spPr>
              <a:xfrm>
                <a:off x="3635249" y="1298380"/>
                <a:ext cx="819262" cy="546175"/>
              </a:xfrm>
              <a:prstGeom prst="rect">
                <a:avLst/>
              </a:prstGeom>
              <a:ln w="12700" cap="flat">
                <a:noFill/>
                <a:miter lim="400000"/>
              </a:ln>
              <a:effectLst/>
            </p:spPr>
          </p:pic>
          <p:pic>
            <p:nvPicPr>
              <p:cNvPr id="1105" name="Google Shape;222;g6fdfddd53f_16_145" descr="Google Shape;222;g6fdfddd53f_16_145"/>
              <p:cNvPicPr>
                <a:picLocks noChangeAspect="1"/>
              </p:cNvPicPr>
              <p:nvPr/>
            </p:nvPicPr>
            <p:blipFill>
              <a:blip r:embed="rId23">
                <a:extLst/>
              </a:blip>
              <a:stretch>
                <a:fillRect/>
              </a:stretch>
            </p:blipFill>
            <p:spPr>
              <a:xfrm>
                <a:off x="907786" y="281117"/>
                <a:ext cx="2165428" cy="282939"/>
              </a:xfrm>
              <a:prstGeom prst="rect">
                <a:avLst/>
              </a:prstGeom>
              <a:ln w="12700" cap="flat">
                <a:noFill/>
                <a:miter lim="400000"/>
              </a:ln>
              <a:effectLst/>
            </p:spPr>
          </p:pic>
          <p:pic>
            <p:nvPicPr>
              <p:cNvPr id="1106" name="Google Shape;242;g6fdfddd53f_16_145" descr="Google Shape;242;g6fdfddd53f_16_145"/>
              <p:cNvPicPr>
                <a:picLocks noChangeAspect="1"/>
              </p:cNvPicPr>
              <p:nvPr/>
            </p:nvPicPr>
            <p:blipFill>
              <a:blip r:embed="rId24">
                <a:extLst/>
              </a:blip>
              <a:stretch>
                <a:fillRect/>
              </a:stretch>
            </p:blipFill>
            <p:spPr>
              <a:xfrm>
                <a:off x="4586926" y="1537044"/>
                <a:ext cx="1555227" cy="228100"/>
              </a:xfrm>
              <a:prstGeom prst="rect">
                <a:avLst/>
              </a:prstGeom>
              <a:ln w="12700" cap="flat">
                <a:noFill/>
                <a:miter lim="400000"/>
              </a:ln>
              <a:effectLst/>
            </p:spPr>
          </p:pic>
          <p:pic>
            <p:nvPicPr>
              <p:cNvPr id="1107" name="Google Shape;228;g6fdfddd53f_16_145" descr="Google Shape;228;g6fdfddd53f_16_145"/>
              <p:cNvPicPr>
                <a:picLocks noChangeAspect="1"/>
              </p:cNvPicPr>
              <p:nvPr/>
            </p:nvPicPr>
            <p:blipFill>
              <a:blip r:embed="rId25">
                <a:extLst/>
              </a:blip>
              <a:stretch>
                <a:fillRect/>
              </a:stretch>
            </p:blipFill>
            <p:spPr>
              <a:xfrm>
                <a:off x="0" y="1204209"/>
                <a:ext cx="806202" cy="806203"/>
              </a:xfrm>
              <a:prstGeom prst="rect">
                <a:avLst/>
              </a:prstGeom>
              <a:ln w="12700" cap="flat">
                <a:noFill/>
                <a:miter lim="400000"/>
              </a:ln>
              <a:effectLst/>
            </p:spPr>
          </p:pic>
          <p:pic>
            <p:nvPicPr>
              <p:cNvPr id="1108" name="Google Shape;230;g6fdfddd53f_16_145" descr="Google Shape;230;g6fdfddd53f_16_145"/>
              <p:cNvPicPr>
                <a:picLocks noChangeAspect="1"/>
              </p:cNvPicPr>
              <p:nvPr/>
            </p:nvPicPr>
            <p:blipFill>
              <a:blip r:embed="rId26">
                <a:extLst/>
              </a:blip>
              <a:stretch>
                <a:fillRect/>
              </a:stretch>
            </p:blipFill>
            <p:spPr>
              <a:xfrm>
                <a:off x="1140561" y="1311377"/>
                <a:ext cx="974040" cy="591865"/>
              </a:xfrm>
              <a:prstGeom prst="rect">
                <a:avLst/>
              </a:prstGeom>
              <a:ln w="12700" cap="flat">
                <a:noFill/>
                <a:miter lim="400000"/>
              </a:ln>
              <a:effectLst/>
            </p:spPr>
          </p:pic>
          <p:pic>
            <p:nvPicPr>
              <p:cNvPr id="1109" name="Google Shape;224;g6fdfddd53f_16_145" descr="Google Shape;224;g6fdfddd53f_16_145"/>
              <p:cNvPicPr>
                <a:picLocks noChangeAspect="1"/>
              </p:cNvPicPr>
              <p:nvPr/>
            </p:nvPicPr>
            <p:blipFill>
              <a:blip r:embed="rId27">
                <a:extLst/>
              </a:blip>
              <a:srcRect l="0" t="0" r="50660" b="0"/>
              <a:stretch>
                <a:fillRect/>
              </a:stretch>
            </p:blipFill>
            <p:spPr>
              <a:xfrm>
                <a:off x="1098812" y="857084"/>
                <a:ext cx="1629225" cy="304141"/>
              </a:xfrm>
              <a:prstGeom prst="rect">
                <a:avLst/>
              </a:prstGeom>
              <a:ln w="12700" cap="flat">
                <a:noFill/>
                <a:miter lim="400000"/>
              </a:ln>
              <a:effectLst/>
            </p:spPr>
          </p:pic>
          <p:pic>
            <p:nvPicPr>
              <p:cNvPr id="1110" name="Google Shape;236;g6fdfddd53f_16_145" descr="Google Shape;236;g6fdfddd53f_16_145"/>
              <p:cNvPicPr>
                <a:picLocks noChangeAspect="1"/>
              </p:cNvPicPr>
              <p:nvPr/>
            </p:nvPicPr>
            <p:blipFill>
              <a:blip r:embed="rId28">
                <a:extLst/>
              </a:blip>
              <a:stretch>
                <a:fillRect/>
              </a:stretch>
            </p:blipFill>
            <p:spPr>
              <a:xfrm>
                <a:off x="3876032" y="868299"/>
                <a:ext cx="1415123" cy="321619"/>
              </a:xfrm>
              <a:prstGeom prst="rect">
                <a:avLst/>
              </a:prstGeom>
              <a:ln w="12700" cap="flat">
                <a:noFill/>
                <a:miter lim="400000"/>
              </a:ln>
              <a:effectLst/>
            </p:spPr>
          </p:pic>
          <p:pic>
            <p:nvPicPr>
              <p:cNvPr id="1111" name="Google Shape;232;g6fdfddd53f_16_145" descr="Google Shape;232;g6fdfddd53f_16_145"/>
              <p:cNvPicPr>
                <a:picLocks noChangeAspect="1"/>
              </p:cNvPicPr>
              <p:nvPr/>
            </p:nvPicPr>
            <p:blipFill>
              <a:blip r:embed="rId29">
                <a:extLst/>
              </a:blip>
              <a:stretch>
                <a:fillRect/>
              </a:stretch>
            </p:blipFill>
            <p:spPr>
              <a:xfrm>
                <a:off x="2431745" y="1367965"/>
                <a:ext cx="946341" cy="448555"/>
              </a:xfrm>
              <a:prstGeom prst="rect">
                <a:avLst/>
              </a:prstGeom>
              <a:ln w="12700" cap="flat">
                <a:noFill/>
                <a:miter lim="400000"/>
              </a:ln>
              <a:effectLst/>
            </p:spPr>
          </p:pic>
          <p:pic>
            <p:nvPicPr>
              <p:cNvPr id="1112" name="Google Shape;243;g6fdfddd53f_16_145" descr="Google Shape;243;g6fdfddd53f_16_145"/>
              <p:cNvPicPr>
                <a:picLocks noChangeAspect="1"/>
              </p:cNvPicPr>
              <p:nvPr/>
            </p:nvPicPr>
            <p:blipFill>
              <a:blip r:embed="rId30">
                <a:extLst/>
              </a:blip>
              <a:srcRect l="49965" t="0" r="0" b="0"/>
              <a:stretch>
                <a:fillRect/>
              </a:stretch>
            </p:blipFill>
            <p:spPr>
              <a:xfrm>
                <a:off x="4965026" y="-1"/>
                <a:ext cx="1343809" cy="467560"/>
              </a:xfrm>
              <a:prstGeom prst="rect">
                <a:avLst/>
              </a:prstGeom>
              <a:ln w="12700" cap="flat">
                <a:noFill/>
                <a:miter lim="400000"/>
              </a:ln>
              <a:effectLst/>
            </p:spPr>
          </p:pic>
          <p:pic>
            <p:nvPicPr>
              <p:cNvPr id="1113" name="Google Shape;234;g6fdfddd53f_16_145" descr="Google Shape;234;g6fdfddd53f_16_145"/>
              <p:cNvPicPr>
                <a:picLocks noChangeAspect="1"/>
              </p:cNvPicPr>
              <p:nvPr/>
            </p:nvPicPr>
            <p:blipFill>
              <a:blip r:embed="rId31">
                <a:extLst/>
              </a:blip>
              <a:stretch>
                <a:fillRect/>
              </a:stretch>
            </p:blipFill>
            <p:spPr>
              <a:xfrm>
                <a:off x="2904914" y="582615"/>
                <a:ext cx="754774" cy="641556"/>
              </a:xfrm>
              <a:prstGeom prst="rect">
                <a:avLst/>
              </a:prstGeom>
              <a:ln w="12700" cap="flat">
                <a:noFill/>
                <a:miter lim="400000"/>
              </a:ln>
              <a:effectLst/>
            </p:spPr>
          </p:pic>
          <p:pic>
            <p:nvPicPr>
              <p:cNvPr id="1114" name="Google Shape;226;g6fdfddd53f_16_145" descr="Google Shape;226;g6fdfddd53f_16_145"/>
              <p:cNvPicPr>
                <a:picLocks noChangeAspect="1"/>
              </p:cNvPicPr>
              <p:nvPr/>
            </p:nvPicPr>
            <p:blipFill>
              <a:blip r:embed="rId32">
                <a:extLst/>
              </a:blip>
              <a:stretch>
                <a:fillRect/>
              </a:stretch>
            </p:blipFill>
            <p:spPr>
              <a:xfrm>
                <a:off x="5417911" y="622432"/>
                <a:ext cx="699301" cy="699301"/>
              </a:xfrm>
              <a:prstGeom prst="rect">
                <a:avLst/>
              </a:prstGeom>
              <a:ln w="12700" cap="flat">
                <a:noFill/>
                <a:miter lim="400000"/>
              </a:ln>
              <a:effectLst/>
            </p:spPr>
          </p:pic>
        </p:grpSp>
      </p:grpSp>
      <p:grpSp>
        <p:nvGrpSpPr>
          <p:cNvPr id="1119" name="Rectangle 6"/>
          <p:cNvGrpSpPr/>
          <p:nvPr/>
        </p:nvGrpSpPr>
        <p:grpSpPr>
          <a:xfrm>
            <a:off x="1917381" y="2150570"/>
            <a:ext cx="20232604" cy="2538618"/>
            <a:chOff x="0" y="-141807"/>
            <a:chExt cx="20232602" cy="2538616"/>
          </a:xfrm>
        </p:grpSpPr>
        <p:sp>
          <p:nvSpPr>
            <p:cNvPr id="1117" name="Rectangle"/>
            <p:cNvSpPr/>
            <p:nvPr/>
          </p:nvSpPr>
          <p:spPr>
            <a:xfrm>
              <a:off x="-1" y="481673"/>
              <a:ext cx="20232604" cy="1915137"/>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b="1" sz="3000">
                  <a:solidFill>
                    <a:srgbClr val="44546A"/>
                  </a:solidFill>
                </a:defRPr>
              </a:pPr>
            </a:p>
          </p:txBody>
        </p:sp>
        <p:sp>
          <p:nvSpPr>
            <p:cNvPr id="1118" name="Imaging repositories"/>
            <p:cNvSpPr txBox="1"/>
            <p:nvPr/>
          </p:nvSpPr>
          <p:spPr>
            <a:xfrm>
              <a:off x="93910" y="-141808"/>
              <a:ext cx="20044782" cy="75647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a:defRPr b="1" sz="3000">
                  <a:solidFill>
                    <a:srgbClr val="44546A"/>
                  </a:solidFill>
                </a:defRPr>
              </a:pPr>
              <a:r>
                <a:t>Imaging repositories</a:t>
              </a:r>
              <a:br/>
            </a:p>
          </p:txBody>
        </p:sp>
      </p:grpSp>
      <p:sp>
        <p:nvSpPr>
          <p:cNvPr id="1120" name="Elbow Connector 13"/>
          <p:cNvSpPr/>
          <p:nvPr/>
        </p:nvSpPr>
        <p:spPr>
          <a:xfrm rot="16200000">
            <a:off x="1707461" y="6800377"/>
            <a:ext cx="4103063" cy="15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21600"/>
                </a:lnTo>
                <a:lnTo>
                  <a:pt x="10800" y="0"/>
                </a:lnTo>
                <a:lnTo>
                  <a:pt x="21600" y="0"/>
                </a:lnTo>
              </a:path>
            </a:pathLst>
          </a:custGeom>
          <a:ln w="139700">
            <a:solidFill>
              <a:srgbClr val="44546A"/>
            </a:solidFill>
            <a:tailEnd type="triangle"/>
          </a:ln>
        </p:spPr>
        <p:txBody>
          <a:bodyPr tIns="91439" bIns="91439" anchor="ctr"/>
          <a:lstStyle/>
          <a:p>
            <a:pPr/>
          </a:p>
        </p:txBody>
      </p:sp>
      <p:grpSp>
        <p:nvGrpSpPr>
          <p:cNvPr id="1123" name="Rounded Rectangle 41"/>
          <p:cNvGrpSpPr/>
          <p:nvPr/>
        </p:nvGrpSpPr>
        <p:grpSpPr>
          <a:xfrm>
            <a:off x="2923128" y="6221970"/>
            <a:ext cx="1741303" cy="697505"/>
            <a:chOff x="0" y="0"/>
            <a:chExt cx="1741302" cy="697503"/>
          </a:xfrm>
        </p:grpSpPr>
        <p:sp>
          <p:nvSpPr>
            <p:cNvPr id="1121" name="Rounded Rectangle"/>
            <p:cNvSpPr/>
            <p:nvPr/>
          </p:nvSpPr>
          <p:spPr>
            <a:xfrm>
              <a:off x="0" y="0"/>
              <a:ext cx="1741303" cy="697504"/>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lgn="ctr">
                <a:defRPr>
                  <a:solidFill>
                    <a:srgbClr val="FFFFFF"/>
                  </a:solidFill>
                </a:defRPr>
              </a:pPr>
            </a:p>
          </p:txBody>
        </p:sp>
        <p:sp>
          <p:nvSpPr>
            <p:cNvPr id="1122" name="Upload"/>
            <p:cNvSpPr txBox="1"/>
            <p:nvPr/>
          </p:nvSpPr>
          <p:spPr>
            <a:xfrm>
              <a:off x="108344" y="71255"/>
              <a:ext cx="1524614" cy="55499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lvl1pPr algn="ctr">
                <a:defRPr sz="2600">
                  <a:solidFill>
                    <a:srgbClr val="FFFFFF"/>
                  </a:solidFill>
                </a:defRPr>
              </a:lvl1pPr>
            </a:lstStyle>
            <a:p>
              <a:pPr/>
              <a:r>
                <a:t>Upload</a:t>
              </a:r>
            </a:p>
          </p:txBody>
        </p:sp>
      </p:grpSp>
      <p:grpSp>
        <p:nvGrpSpPr>
          <p:cNvPr id="1126" name="Group 27"/>
          <p:cNvGrpSpPr/>
          <p:nvPr/>
        </p:nvGrpSpPr>
        <p:grpSpPr>
          <a:xfrm>
            <a:off x="8946824" y="7055043"/>
            <a:ext cx="5499373" cy="1592021"/>
            <a:chOff x="0" y="0"/>
            <a:chExt cx="5499372" cy="1592019"/>
          </a:xfrm>
        </p:grpSpPr>
        <p:pic>
          <p:nvPicPr>
            <p:cNvPr id="1124" name="Picture 28" descr="Picture 28"/>
            <p:cNvPicPr>
              <a:picLocks noChangeAspect="1"/>
            </p:cNvPicPr>
            <p:nvPr/>
          </p:nvPicPr>
          <p:blipFill>
            <a:blip r:embed="rId33">
              <a:alphaModFix amt="30000"/>
              <a:extLst/>
            </a:blip>
            <a:stretch>
              <a:fillRect/>
            </a:stretch>
          </p:blipFill>
          <p:spPr>
            <a:xfrm>
              <a:off x="-1" y="0"/>
              <a:ext cx="5499374" cy="1592020"/>
            </a:xfrm>
            <a:prstGeom prst="rect">
              <a:avLst/>
            </a:prstGeom>
            <a:ln w="12700" cap="flat">
              <a:noFill/>
              <a:miter lim="400000"/>
            </a:ln>
            <a:effectLst/>
          </p:spPr>
        </p:pic>
        <p:pic>
          <p:nvPicPr>
            <p:cNvPr id="1125" name="Picture 29" descr="Picture 29"/>
            <p:cNvPicPr>
              <a:picLocks noChangeAspect="1"/>
            </p:cNvPicPr>
            <p:nvPr/>
          </p:nvPicPr>
          <p:blipFill>
            <a:blip r:embed="rId33">
              <a:extLst/>
            </a:blip>
            <a:srcRect l="36601" t="34481" r="0" b="28110"/>
            <a:stretch>
              <a:fillRect/>
            </a:stretch>
          </p:blipFill>
          <p:spPr>
            <a:xfrm>
              <a:off x="2012819" y="548952"/>
              <a:ext cx="3486554" cy="595542"/>
            </a:xfrm>
            <a:prstGeom prst="rect">
              <a:avLst/>
            </a:prstGeom>
            <a:ln w="12700" cap="flat">
              <a:noFill/>
              <a:miter lim="400000"/>
            </a:ln>
            <a:effectLst/>
          </p:spPr>
        </p:pic>
      </p:grpSp>
      <p:grpSp>
        <p:nvGrpSpPr>
          <p:cNvPr id="1133" name="Group"/>
          <p:cNvGrpSpPr/>
          <p:nvPr/>
        </p:nvGrpSpPr>
        <p:grpSpPr>
          <a:xfrm>
            <a:off x="2738708" y="2876110"/>
            <a:ext cx="17845345" cy="1592021"/>
            <a:chOff x="0" y="0"/>
            <a:chExt cx="17845345" cy="1592019"/>
          </a:xfrm>
        </p:grpSpPr>
        <p:pic>
          <p:nvPicPr>
            <p:cNvPr id="1127" name="Picture 11" descr="Picture 11"/>
            <p:cNvPicPr>
              <a:picLocks noChangeAspect="1"/>
            </p:cNvPicPr>
            <p:nvPr/>
          </p:nvPicPr>
          <p:blipFill>
            <a:blip r:embed="rId34">
              <a:extLst/>
            </a:blip>
            <a:srcRect l="0" t="0" r="0" b="0"/>
            <a:stretch>
              <a:fillRect/>
            </a:stretch>
          </p:blipFill>
          <p:spPr>
            <a:xfrm>
              <a:off x="0" y="259159"/>
              <a:ext cx="2760266" cy="1073437"/>
            </a:xfrm>
            <a:prstGeom prst="rect">
              <a:avLst/>
            </a:prstGeom>
            <a:ln w="12700" cap="flat">
              <a:noFill/>
              <a:miter lim="400000"/>
            </a:ln>
            <a:effectLst/>
          </p:spPr>
        </p:pic>
        <p:pic>
          <p:nvPicPr>
            <p:cNvPr id="1128" name="Image" descr="Image"/>
            <p:cNvPicPr>
              <a:picLocks noChangeAspect="1"/>
            </p:cNvPicPr>
            <p:nvPr/>
          </p:nvPicPr>
          <p:blipFill>
            <a:blip r:embed="rId35">
              <a:extLst/>
            </a:blip>
            <a:srcRect l="0" t="0" r="0" b="0"/>
            <a:stretch>
              <a:fillRect/>
            </a:stretch>
          </p:blipFill>
          <p:spPr>
            <a:xfrm>
              <a:off x="9146633" y="190577"/>
              <a:ext cx="4304773" cy="1211036"/>
            </a:xfrm>
            <a:prstGeom prst="rect">
              <a:avLst/>
            </a:prstGeom>
            <a:ln w="12700" cap="flat">
              <a:noFill/>
              <a:miter lim="400000"/>
            </a:ln>
            <a:effectLst/>
          </p:spPr>
        </p:pic>
        <p:pic>
          <p:nvPicPr>
            <p:cNvPr id="1129" name="Image" descr="Image"/>
            <p:cNvPicPr>
              <a:picLocks noChangeAspect="1"/>
            </p:cNvPicPr>
            <p:nvPr/>
          </p:nvPicPr>
          <p:blipFill>
            <a:blip r:embed="rId36">
              <a:extLst/>
            </a:blip>
            <a:srcRect l="0" t="0" r="5605" b="0"/>
            <a:stretch>
              <a:fillRect/>
            </a:stretch>
          </p:blipFill>
          <p:spPr>
            <a:xfrm>
              <a:off x="14671853" y="0"/>
              <a:ext cx="3173493" cy="1592020"/>
            </a:xfrm>
            <a:prstGeom prst="rect">
              <a:avLst/>
            </a:prstGeom>
            <a:ln w="12700" cap="flat">
              <a:noFill/>
              <a:miter lim="400000"/>
            </a:ln>
            <a:effectLst/>
          </p:spPr>
        </p:pic>
        <p:grpSp>
          <p:nvGrpSpPr>
            <p:cNvPr id="1132" name="Group"/>
            <p:cNvGrpSpPr/>
            <p:nvPr/>
          </p:nvGrpSpPr>
          <p:grpSpPr>
            <a:xfrm>
              <a:off x="3912259" y="59859"/>
              <a:ext cx="4854700" cy="1472302"/>
              <a:chOff x="0" y="0"/>
              <a:chExt cx="4854698" cy="1472301"/>
            </a:xfrm>
          </p:grpSpPr>
          <p:pic>
            <p:nvPicPr>
              <p:cNvPr id="1130" name="Picture 4" descr="Picture 4"/>
              <p:cNvPicPr>
                <a:picLocks noChangeAspect="1"/>
              </p:cNvPicPr>
              <p:nvPr/>
            </p:nvPicPr>
            <p:blipFill>
              <a:blip r:embed="rId37">
                <a:extLst/>
              </a:blip>
              <a:srcRect l="23793" t="16565" r="0" b="32464"/>
              <a:stretch>
                <a:fillRect/>
              </a:stretch>
            </p:blipFill>
            <p:spPr>
              <a:xfrm>
                <a:off x="0" y="0"/>
                <a:ext cx="2201241" cy="1472302"/>
              </a:xfrm>
              <a:prstGeom prst="rect">
                <a:avLst/>
              </a:prstGeom>
              <a:ln w="12700" cap="flat">
                <a:noFill/>
                <a:miter lim="400000"/>
              </a:ln>
              <a:effectLst/>
            </p:spPr>
          </p:pic>
          <p:pic>
            <p:nvPicPr>
              <p:cNvPr id="1131" name="Picture 4" descr="Picture 4"/>
              <p:cNvPicPr>
                <a:picLocks noChangeAspect="1"/>
              </p:cNvPicPr>
              <p:nvPr/>
            </p:nvPicPr>
            <p:blipFill>
              <a:blip r:embed="rId37">
                <a:extLst/>
              </a:blip>
              <a:srcRect l="0" t="64870" r="0" b="19701"/>
              <a:stretch>
                <a:fillRect/>
              </a:stretch>
            </p:blipFill>
            <p:spPr>
              <a:xfrm>
                <a:off x="1475900" y="475654"/>
                <a:ext cx="3378799" cy="521275"/>
              </a:xfrm>
              <a:prstGeom prst="rect">
                <a:avLst/>
              </a:prstGeom>
              <a:ln w="12700" cap="flat">
                <a:noFill/>
                <a:miter lim="400000"/>
              </a:ln>
              <a:effectLst/>
            </p:spPr>
          </p:pic>
        </p:grpSp>
      </p:grpSp>
      <p:sp>
        <p:nvSpPr>
          <p:cNvPr id="1134" name="Foliennummernplatzhalter 5"/>
          <p:cNvSpPr txBox="1"/>
          <p:nvPr>
            <p:ph type="sldNum" sz="quarter" idx="2"/>
          </p:nvPr>
        </p:nvSpPr>
        <p:spPr>
          <a:xfrm>
            <a:off x="23830245" y="13294359"/>
            <a:ext cx="449854" cy="462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137" name="Group"/>
          <p:cNvGrpSpPr/>
          <p:nvPr/>
        </p:nvGrpSpPr>
        <p:grpSpPr>
          <a:xfrm>
            <a:off x="-58907" y="-49425"/>
            <a:ext cx="2812799" cy="1870483"/>
            <a:chOff x="0" y="0"/>
            <a:chExt cx="2812797" cy="1870481"/>
          </a:xfrm>
        </p:grpSpPr>
        <p:sp>
          <p:nvSpPr>
            <p:cNvPr id="1135"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136"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138" name="ome-files.png" descr="ome-files.png"/>
          <p:cNvPicPr>
            <a:picLocks noChangeAspect="1"/>
          </p:cNvPicPr>
          <p:nvPr/>
        </p:nvPicPr>
        <p:blipFill>
          <a:blip r:embed="rId38">
            <a:extLst/>
          </a:blip>
          <a:stretch>
            <a:fillRect/>
          </a:stretch>
        </p:blipFill>
        <p:spPr>
          <a:xfrm>
            <a:off x="3104905" y="403271"/>
            <a:ext cx="6714332" cy="965091"/>
          </a:xfrm>
          <a:prstGeom prst="rect">
            <a:avLst/>
          </a:prstGeom>
          <a:ln w="12700">
            <a:miter lim="400000"/>
          </a:ln>
        </p:spPr>
      </p:pic>
      <p:sp>
        <p:nvSpPr>
          <p:cNvPr id="1139" name="Elbow Connector 161"/>
          <p:cNvSpPr/>
          <p:nvPr/>
        </p:nvSpPr>
        <p:spPr>
          <a:xfrm rot="5400000">
            <a:off x="3789400" y="6844692"/>
            <a:ext cx="4283599" cy="1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139700">
            <a:solidFill>
              <a:srgbClr val="44546A"/>
            </a:solidFill>
            <a:tailEnd type="triangle"/>
          </a:ln>
        </p:spPr>
        <p:txBody>
          <a:bodyPr tIns="91439" bIns="91439" anchor="ctr"/>
          <a:lstStyle/>
          <a:p>
            <a:pPr/>
          </a:p>
        </p:txBody>
      </p:sp>
      <p:grpSp>
        <p:nvGrpSpPr>
          <p:cNvPr id="1142" name="Rounded Rectangle 205"/>
          <p:cNvGrpSpPr/>
          <p:nvPr/>
        </p:nvGrpSpPr>
        <p:grpSpPr>
          <a:xfrm>
            <a:off x="5081338" y="6221970"/>
            <a:ext cx="1741303" cy="697505"/>
            <a:chOff x="0" y="0"/>
            <a:chExt cx="1741302" cy="697503"/>
          </a:xfrm>
        </p:grpSpPr>
        <p:sp>
          <p:nvSpPr>
            <p:cNvPr id="1140" name="Rounded Rectangle"/>
            <p:cNvSpPr/>
            <p:nvPr/>
          </p:nvSpPr>
          <p:spPr>
            <a:xfrm>
              <a:off x="0" y="0"/>
              <a:ext cx="1741303" cy="697504"/>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lgn="ctr">
                <a:defRPr>
                  <a:solidFill>
                    <a:srgbClr val="FFFFFF"/>
                  </a:solidFill>
                </a:defRPr>
              </a:pPr>
            </a:p>
          </p:txBody>
        </p:sp>
        <p:sp>
          <p:nvSpPr>
            <p:cNvPr id="1141" name="Download"/>
            <p:cNvSpPr txBox="1"/>
            <p:nvPr/>
          </p:nvSpPr>
          <p:spPr>
            <a:xfrm>
              <a:off x="108344" y="71255"/>
              <a:ext cx="1524614" cy="55499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lvl1pPr algn="ctr">
                <a:defRPr sz="2600">
                  <a:solidFill>
                    <a:srgbClr val="FFFFFF"/>
                  </a:solidFill>
                </a:defRPr>
              </a:lvl1pPr>
            </a:lstStyle>
            <a:p>
              <a:pPr/>
              <a:r>
                <a:t>Download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4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42" grpId="1"/>
      <p:bldP build="whole" bldLvl="1" animBg="1" rev="0" advAuto="0" spid="1139" grpId="2"/>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4" name="Rectangle 45"/>
          <p:cNvSpPr/>
          <p:nvPr/>
        </p:nvSpPr>
        <p:spPr>
          <a:xfrm>
            <a:off x="-279816" y="6256499"/>
            <a:ext cx="24943632" cy="628447"/>
          </a:xfrm>
          <a:prstGeom prst="rect">
            <a:avLst/>
          </a:prstGeom>
          <a:solidFill>
            <a:srgbClr val="BDCE18">
              <a:alpha val="26039"/>
            </a:srgbClr>
          </a:solidFill>
          <a:ln w="12700">
            <a:miter lim="400000"/>
          </a:ln>
        </p:spPr>
        <p:txBody>
          <a:bodyPr tIns="91439" bIns="91439" anchor="ctr"/>
          <a:lstStyle/>
          <a:p>
            <a:pPr algn="ctr" defTabSz="825500">
              <a:defRPr sz="3200">
                <a:latin typeface="Helvetica Neue Medium"/>
                <a:ea typeface="Helvetica Neue Medium"/>
                <a:cs typeface="Helvetica Neue Medium"/>
                <a:sym typeface="Helvetica Neue Medium"/>
              </a:defRPr>
            </a:pPr>
          </a:p>
        </p:txBody>
      </p:sp>
      <p:grpSp>
        <p:nvGrpSpPr>
          <p:cNvPr id="1166" name="Group 96"/>
          <p:cNvGrpSpPr/>
          <p:nvPr/>
        </p:nvGrpSpPr>
        <p:grpSpPr>
          <a:xfrm>
            <a:off x="16063128" y="8855588"/>
            <a:ext cx="7056701" cy="3127009"/>
            <a:chOff x="0" y="0"/>
            <a:chExt cx="7056700" cy="3127007"/>
          </a:xfrm>
        </p:grpSpPr>
        <p:grpSp>
          <p:nvGrpSpPr>
            <p:cNvPr id="1147" name="Rectangle 97"/>
            <p:cNvGrpSpPr/>
            <p:nvPr/>
          </p:nvGrpSpPr>
          <p:grpSpPr>
            <a:xfrm>
              <a:off x="0" y="0"/>
              <a:ext cx="7024400" cy="3127008"/>
              <a:chOff x="0" y="0"/>
              <a:chExt cx="7024399" cy="3127007"/>
            </a:xfrm>
          </p:grpSpPr>
          <p:sp>
            <p:nvSpPr>
              <p:cNvPr id="1145" name="Rectangle"/>
              <p:cNvSpPr/>
              <p:nvPr/>
            </p:nvSpPr>
            <p:spPr>
              <a:xfrm>
                <a:off x="0" y="0"/>
                <a:ext cx="7024400" cy="3127008"/>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a:solidFill>
                      <a:srgbClr val="FFFFFF"/>
                    </a:solidFill>
                  </a:defRPr>
                </a:pPr>
              </a:p>
            </p:txBody>
          </p:sp>
          <p:sp>
            <p:nvSpPr>
              <p:cNvPr id="1146" name="Analysis clients &amp; libraries"/>
              <p:cNvSpPr txBox="1"/>
              <p:nvPr/>
            </p:nvSpPr>
            <p:spPr>
              <a:xfrm>
                <a:off x="104140" y="12700"/>
                <a:ext cx="6816120" cy="6527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lgn="ctr">
                  <a:defRPr b="1" sz="3000">
                    <a:solidFill>
                      <a:srgbClr val="44546A"/>
                    </a:solidFill>
                  </a:defRPr>
                </a:lvl1pPr>
              </a:lstStyle>
              <a:p>
                <a:pPr/>
                <a:r>
                  <a:t>Analysis clients &amp; libraries</a:t>
                </a:r>
              </a:p>
            </p:txBody>
          </p:sp>
        </p:grpSp>
        <p:pic>
          <p:nvPicPr>
            <p:cNvPr id="1148" name="Google Shape;201;g6fdfddd53f_16_145" descr="Google Shape;201;g6fdfddd53f_16_145"/>
            <p:cNvPicPr>
              <a:picLocks noChangeAspect="1"/>
            </p:cNvPicPr>
            <p:nvPr/>
          </p:nvPicPr>
          <p:blipFill>
            <a:blip r:embed="rId2">
              <a:extLst/>
            </a:blip>
            <a:stretch>
              <a:fillRect/>
            </a:stretch>
          </p:blipFill>
          <p:spPr>
            <a:xfrm>
              <a:off x="5489702" y="2272275"/>
              <a:ext cx="1447839" cy="548371"/>
            </a:xfrm>
            <a:prstGeom prst="rect">
              <a:avLst/>
            </a:prstGeom>
            <a:ln w="12700" cap="flat">
              <a:noFill/>
              <a:miter lim="400000"/>
            </a:ln>
            <a:effectLst/>
          </p:spPr>
        </p:pic>
        <p:pic>
          <p:nvPicPr>
            <p:cNvPr id="1149" name="Google Shape;215;g6fdfddd53f_16_145" descr="Google Shape;215;g6fdfddd53f_16_145"/>
            <p:cNvPicPr>
              <a:picLocks noChangeAspect="1"/>
            </p:cNvPicPr>
            <p:nvPr/>
          </p:nvPicPr>
          <p:blipFill>
            <a:blip r:embed="rId3">
              <a:extLst/>
            </a:blip>
            <a:stretch>
              <a:fillRect/>
            </a:stretch>
          </p:blipFill>
          <p:spPr>
            <a:xfrm>
              <a:off x="4710614" y="2236016"/>
              <a:ext cx="493886" cy="382762"/>
            </a:xfrm>
            <a:prstGeom prst="rect">
              <a:avLst/>
            </a:prstGeom>
            <a:ln w="12700" cap="flat">
              <a:noFill/>
              <a:miter lim="400000"/>
            </a:ln>
            <a:effectLst/>
          </p:spPr>
        </p:pic>
        <p:pic>
          <p:nvPicPr>
            <p:cNvPr id="1150" name="Google Shape;189;g6fdfddd53f_16_145" descr="Google Shape;189;g6fdfddd53f_16_145"/>
            <p:cNvPicPr>
              <a:picLocks noChangeAspect="1"/>
            </p:cNvPicPr>
            <p:nvPr/>
          </p:nvPicPr>
          <p:blipFill>
            <a:blip r:embed="rId4">
              <a:extLst/>
            </a:blip>
            <a:stretch>
              <a:fillRect/>
            </a:stretch>
          </p:blipFill>
          <p:spPr>
            <a:xfrm>
              <a:off x="5007461" y="1605826"/>
              <a:ext cx="857735" cy="461976"/>
            </a:xfrm>
            <a:prstGeom prst="rect">
              <a:avLst/>
            </a:prstGeom>
            <a:ln w="12700" cap="flat">
              <a:noFill/>
              <a:miter lim="400000"/>
            </a:ln>
            <a:effectLst/>
          </p:spPr>
        </p:pic>
        <p:pic>
          <p:nvPicPr>
            <p:cNvPr id="1151" name="Google Shape;187;g6fdfddd53f_16_145" descr="Google Shape;187;g6fdfddd53f_16_145"/>
            <p:cNvPicPr>
              <a:picLocks noChangeAspect="1"/>
            </p:cNvPicPr>
            <p:nvPr/>
          </p:nvPicPr>
          <p:blipFill>
            <a:blip r:embed="rId5">
              <a:extLst/>
            </a:blip>
            <a:stretch>
              <a:fillRect/>
            </a:stretch>
          </p:blipFill>
          <p:spPr>
            <a:xfrm>
              <a:off x="91134" y="825199"/>
              <a:ext cx="567156" cy="567156"/>
            </a:xfrm>
            <a:prstGeom prst="rect">
              <a:avLst/>
            </a:prstGeom>
            <a:ln w="12700" cap="flat">
              <a:noFill/>
              <a:miter lim="400000"/>
            </a:ln>
            <a:effectLst/>
          </p:spPr>
        </p:pic>
        <p:pic>
          <p:nvPicPr>
            <p:cNvPr id="1152" name="Google Shape;193;g6fdfddd53f_16_145" descr="Google Shape;193;g6fdfddd53f_16_145"/>
            <p:cNvPicPr>
              <a:picLocks noChangeAspect="1"/>
            </p:cNvPicPr>
            <p:nvPr/>
          </p:nvPicPr>
          <p:blipFill>
            <a:blip r:embed="rId6">
              <a:extLst/>
            </a:blip>
            <a:stretch>
              <a:fillRect/>
            </a:stretch>
          </p:blipFill>
          <p:spPr>
            <a:xfrm>
              <a:off x="2316528" y="1622085"/>
              <a:ext cx="1441866" cy="355390"/>
            </a:xfrm>
            <a:prstGeom prst="rect">
              <a:avLst/>
            </a:prstGeom>
            <a:ln w="12700" cap="flat">
              <a:noFill/>
              <a:miter lim="400000"/>
            </a:ln>
            <a:effectLst/>
          </p:spPr>
        </p:pic>
        <p:pic>
          <p:nvPicPr>
            <p:cNvPr id="1153" name="Google Shape;191;g6fdfddd53f_16_145" descr="Google Shape;191;g6fdfddd53f_16_145"/>
            <p:cNvPicPr>
              <a:picLocks noChangeAspect="1"/>
            </p:cNvPicPr>
            <p:nvPr/>
          </p:nvPicPr>
          <p:blipFill>
            <a:blip r:embed="rId7">
              <a:extLst/>
            </a:blip>
            <a:stretch>
              <a:fillRect/>
            </a:stretch>
          </p:blipFill>
          <p:spPr>
            <a:xfrm>
              <a:off x="91134" y="1532360"/>
              <a:ext cx="608910" cy="608910"/>
            </a:xfrm>
            <a:prstGeom prst="rect">
              <a:avLst/>
            </a:prstGeom>
            <a:ln w="12700" cap="flat">
              <a:noFill/>
              <a:miter lim="400000"/>
            </a:ln>
            <a:effectLst/>
          </p:spPr>
        </p:pic>
        <p:pic>
          <p:nvPicPr>
            <p:cNvPr id="1154" name="Google Shape;203;g6fdfddd53f_16_145" descr="Google Shape;203;g6fdfddd53f_16_145"/>
            <p:cNvPicPr>
              <a:picLocks noChangeAspect="1"/>
            </p:cNvPicPr>
            <p:nvPr/>
          </p:nvPicPr>
          <p:blipFill>
            <a:blip r:embed="rId8">
              <a:extLst/>
            </a:blip>
            <a:stretch>
              <a:fillRect/>
            </a:stretch>
          </p:blipFill>
          <p:spPr>
            <a:xfrm>
              <a:off x="5660568" y="927755"/>
              <a:ext cx="1396133" cy="362045"/>
            </a:xfrm>
            <a:prstGeom prst="rect">
              <a:avLst/>
            </a:prstGeom>
            <a:ln w="12700" cap="flat">
              <a:noFill/>
              <a:miter lim="400000"/>
            </a:ln>
            <a:effectLst/>
          </p:spPr>
        </p:pic>
        <p:pic>
          <p:nvPicPr>
            <p:cNvPr id="1155" name="Google Shape;211;g6fdfddd53f_16_145" descr="Google Shape;211;g6fdfddd53f_16_145"/>
            <p:cNvPicPr>
              <a:picLocks noChangeAspect="1"/>
            </p:cNvPicPr>
            <p:nvPr/>
          </p:nvPicPr>
          <p:blipFill>
            <a:blip r:embed="rId9">
              <a:extLst/>
            </a:blip>
            <a:stretch>
              <a:fillRect/>
            </a:stretch>
          </p:blipFill>
          <p:spPr>
            <a:xfrm>
              <a:off x="6213621" y="1595197"/>
              <a:ext cx="483228" cy="483229"/>
            </a:xfrm>
            <a:prstGeom prst="rect">
              <a:avLst/>
            </a:prstGeom>
            <a:ln w="12700" cap="flat">
              <a:noFill/>
              <a:miter lim="400000"/>
            </a:ln>
            <a:effectLst/>
          </p:spPr>
        </p:pic>
        <p:grpSp>
          <p:nvGrpSpPr>
            <p:cNvPr id="1158" name="Google Shape;207;g6fdfddd53f_16_145"/>
            <p:cNvGrpSpPr/>
            <p:nvPr/>
          </p:nvGrpSpPr>
          <p:grpSpPr>
            <a:xfrm>
              <a:off x="917273" y="1671189"/>
              <a:ext cx="1124018" cy="432315"/>
              <a:chOff x="0" y="0"/>
              <a:chExt cx="1124016" cy="432313"/>
            </a:xfrm>
          </p:grpSpPr>
          <p:sp>
            <p:nvSpPr>
              <p:cNvPr id="1156" name="Rectangle"/>
              <p:cNvSpPr/>
              <p:nvPr/>
            </p:nvSpPr>
            <p:spPr>
              <a:xfrm>
                <a:off x="0" y="0"/>
                <a:ext cx="1124017" cy="432314"/>
              </a:xfrm>
              <a:prstGeom prst="rect">
                <a:avLst/>
              </a:prstGeom>
              <a:solidFill>
                <a:srgbClr val="7F7F7F"/>
              </a:solidFill>
              <a:ln w="12700" cap="flat">
                <a:noFill/>
                <a:miter lim="400000"/>
              </a:ln>
              <a:effectLst/>
            </p:spPr>
            <p:txBody>
              <a:bodyPr wrap="square" lIns="91439" tIns="91439" rIns="91439" bIns="91439" numCol="1" anchor="ctr">
                <a:noAutofit/>
              </a:bodyPr>
              <a:lstStyle/>
              <a:p>
                <a:pPr/>
              </a:p>
            </p:txBody>
          </p:sp>
          <p:pic>
            <p:nvPicPr>
              <p:cNvPr id="1157" name="image18.png" descr="image18.png"/>
              <p:cNvPicPr>
                <a:picLocks noChangeAspect="1"/>
              </p:cNvPicPr>
              <p:nvPr/>
            </p:nvPicPr>
            <p:blipFill>
              <a:blip r:embed="rId10">
                <a:extLst/>
              </a:blip>
              <a:stretch>
                <a:fillRect/>
              </a:stretch>
            </p:blipFill>
            <p:spPr>
              <a:xfrm>
                <a:off x="0" y="0"/>
                <a:ext cx="1124017" cy="432314"/>
              </a:xfrm>
              <a:prstGeom prst="rect">
                <a:avLst/>
              </a:prstGeom>
              <a:ln w="12700" cap="flat">
                <a:noFill/>
                <a:miter lim="400000"/>
              </a:ln>
              <a:effectLst/>
            </p:spPr>
          </p:pic>
        </p:grpSp>
        <p:pic>
          <p:nvPicPr>
            <p:cNvPr id="1159" name="Google Shape;209;g6fdfddd53f_16_145" descr="Google Shape;209;g6fdfddd53f_16_145"/>
            <p:cNvPicPr>
              <a:picLocks noChangeAspect="1"/>
            </p:cNvPicPr>
            <p:nvPr/>
          </p:nvPicPr>
          <p:blipFill>
            <a:blip r:embed="rId11">
              <a:extLst/>
            </a:blip>
            <a:stretch>
              <a:fillRect/>
            </a:stretch>
          </p:blipFill>
          <p:spPr>
            <a:xfrm>
              <a:off x="2671383" y="961905"/>
              <a:ext cx="1468713" cy="293744"/>
            </a:xfrm>
            <a:prstGeom prst="rect">
              <a:avLst/>
            </a:prstGeom>
            <a:ln w="12700" cap="flat">
              <a:noFill/>
              <a:miter lim="400000"/>
            </a:ln>
            <a:effectLst/>
          </p:spPr>
        </p:pic>
        <p:pic>
          <p:nvPicPr>
            <p:cNvPr id="1160" name="Google Shape;199;g6fdfddd53f_16_145" descr="Google Shape;199;g6fdfddd53f_16_145"/>
            <p:cNvPicPr>
              <a:picLocks noChangeAspect="1"/>
            </p:cNvPicPr>
            <p:nvPr/>
          </p:nvPicPr>
          <p:blipFill>
            <a:blip r:embed="rId12">
              <a:extLst/>
            </a:blip>
            <a:stretch>
              <a:fillRect/>
            </a:stretch>
          </p:blipFill>
          <p:spPr>
            <a:xfrm>
              <a:off x="4093915" y="963302"/>
              <a:ext cx="1521880" cy="290950"/>
            </a:xfrm>
            <a:prstGeom prst="rect">
              <a:avLst/>
            </a:prstGeom>
            <a:ln w="12700" cap="flat">
              <a:noFill/>
              <a:miter lim="400000"/>
            </a:ln>
            <a:effectLst/>
          </p:spPr>
        </p:pic>
        <p:pic>
          <p:nvPicPr>
            <p:cNvPr id="1161" name="Google Shape;197;g6fdfddd53f_16_145" descr="Google Shape;197;g6fdfddd53f_16_145"/>
            <p:cNvPicPr>
              <a:picLocks noChangeAspect="1"/>
            </p:cNvPicPr>
            <p:nvPr/>
          </p:nvPicPr>
          <p:blipFill>
            <a:blip r:embed="rId13">
              <a:extLst/>
            </a:blip>
            <a:stretch>
              <a:fillRect/>
            </a:stretch>
          </p:blipFill>
          <p:spPr>
            <a:xfrm>
              <a:off x="998140" y="880160"/>
              <a:ext cx="1839656" cy="457235"/>
            </a:xfrm>
            <a:prstGeom prst="rect">
              <a:avLst/>
            </a:prstGeom>
            <a:ln w="12700" cap="flat">
              <a:noFill/>
              <a:miter lim="400000"/>
            </a:ln>
            <a:effectLst/>
          </p:spPr>
        </p:pic>
        <p:pic>
          <p:nvPicPr>
            <p:cNvPr id="1162" name="Google Shape;205;g6fdfddd53f_16_145" descr="Google Shape;205;g6fdfddd53f_16_145"/>
            <p:cNvPicPr>
              <a:picLocks noChangeAspect="1"/>
            </p:cNvPicPr>
            <p:nvPr/>
          </p:nvPicPr>
          <p:blipFill>
            <a:blip r:embed="rId14">
              <a:extLst/>
            </a:blip>
            <a:srcRect l="0" t="10776" r="0" b="9254"/>
            <a:stretch>
              <a:fillRect/>
            </a:stretch>
          </p:blipFill>
          <p:spPr>
            <a:xfrm>
              <a:off x="3962598" y="1525119"/>
              <a:ext cx="779552" cy="623387"/>
            </a:xfrm>
            <a:prstGeom prst="rect">
              <a:avLst/>
            </a:prstGeom>
            <a:ln w="12700" cap="flat">
              <a:noFill/>
              <a:miter lim="400000"/>
            </a:ln>
            <a:effectLst/>
          </p:spPr>
        </p:pic>
        <p:pic>
          <p:nvPicPr>
            <p:cNvPr id="1163" name="Google Shape;195;g6fdfddd53f_16_145" descr="Google Shape;195;g6fdfddd53f_16_145"/>
            <p:cNvPicPr>
              <a:picLocks noChangeAspect="1"/>
            </p:cNvPicPr>
            <p:nvPr/>
          </p:nvPicPr>
          <p:blipFill>
            <a:blip r:embed="rId15">
              <a:extLst/>
            </a:blip>
            <a:stretch>
              <a:fillRect/>
            </a:stretch>
          </p:blipFill>
          <p:spPr>
            <a:xfrm>
              <a:off x="147800" y="2346986"/>
              <a:ext cx="1538948" cy="407821"/>
            </a:xfrm>
            <a:prstGeom prst="rect">
              <a:avLst/>
            </a:prstGeom>
            <a:ln w="12700" cap="flat">
              <a:noFill/>
              <a:miter lim="400000"/>
            </a:ln>
            <a:effectLst/>
          </p:spPr>
        </p:pic>
        <p:pic>
          <p:nvPicPr>
            <p:cNvPr id="1164" name="Picture 2" descr="Picture 2"/>
            <p:cNvPicPr>
              <a:picLocks noChangeAspect="1"/>
            </p:cNvPicPr>
            <p:nvPr/>
          </p:nvPicPr>
          <p:blipFill>
            <a:blip r:embed="rId16">
              <a:extLst/>
            </a:blip>
            <a:stretch>
              <a:fillRect/>
            </a:stretch>
          </p:blipFill>
          <p:spPr>
            <a:xfrm>
              <a:off x="3073991" y="2236016"/>
              <a:ext cx="1304564" cy="528479"/>
            </a:xfrm>
            <a:prstGeom prst="rect">
              <a:avLst/>
            </a:prstGeom>
            <a:ln w="12700" cap="flat">
              <a:noFill/>
              <a:miter lim="400000"/>
            </a:ln>
            <a:effectLst/>
          </p:spPr>
        </p:pic>
        <p:pic>
          <p:nvPicPr>
            <p:cNvPr id="1165" name="Picture 2" descr="Picture 2"/>
            <p:cNvPicPr>
              <a:picLocks noChangeAspect="1"/>
            </p:cNvPicPr>
            <p:nvPr/>
          </p:nvPicPr>
          <p:blipFill>
            <a:blip r:embed="rId17">
              <a:extLst/>
            </a:blip>
            <a:stretch>
              <a:fillRect/>
            </a:stretch>
          </p:blipFill>
          <p:spPr>
            <a:xfrm>
              <a:off x="2245495" y="2174981"/>
              <a:ext cx="496437" cy="661915"/>
            </a:xfrm>
            <a:prstGeom prst="rect">
              <a:avLst/>
            </a:prstGeom>
            <a:ln w="12700" cap="flat">
              <a:noFill/>
              <a:miter lim="400000"/>
            </a:ln>
            <a:effectLst/>
          </p:spPr>
        </p:pic>
      </p:grpSp>
      <p:sp>
        <p:nvSpPr>
          <p:cNvPr id="1167" name="Rectangle 15"/>
          <p:cNvSpPr txBox="1"/>
          <p:nvPr/>
        </p:nvSpPr>
        <p:spPr>
          <a:xfrm rot="5400000">
            <a:off x="23075608" y="3166119"/>
            <a:ext cx="1677240"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b="1">
                <a:solidFill>
                  <a:srgbClr val="44546A"/>
                </a:solidFill>
              </a:defRPr>
            </a:lvl1pPr>
          </a:lstStyle>
          <a:p>
            <a:pPr/>
            <a:r>
              <a:t>Remote</a:t>
            </a:r>
          </a:p>
        </p:txBody>
      </p:sp>
      <p:sp>
        <p:nvSpPr>
          <p:cNvPr id="1168" name="Rectangle 134"/>
          <p:cNvSpPr txBox="1"/>
          <p:nvPr/>
        </p:nvSpPr>
        <p:spPr>
          <a:xfrm rot="5400000">
            <a:off x="23333565" y="9678717"/>
            <a:ext cx="1161326"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b="1">
                <a:solidFill>
                  <a:srgbClr val="44546A"/>
                </a:solidFill>
              </a:defRPr>
            </a:lvl1pPr>
          </a:lstStyle>
          <a:p>
            <a:pPr/>
            <a:r>
              <a:t>Local</a:t>
            </a:r>
          </a:p>
        </p:txBody>
      </p:sp>
      <p:sp>
        <p:nvSpPr>
          <p:cNvPr id="1169" name="Rectangle 2"/>
          <p:cNvSpPr/>
          <p:nvPr/>
        </p:nvSpPr>
        <p:spPr>
          <a:xfrm>
            <a:off x="8526002" y="9070521"/>
            <a:ext cx="728053" cy="780757"/>
          </a:xfrm>
          <a:prstGeom prst="rect">
            <a:avLst/>
          </a:prstGeom>
          <a:solidFill>
            <a:srgbClr val="FFFFFF"/>
          </a:solidFill>
          <a:ln w="12700">
            <a:miter lim="400000"/>
          </a:ln>
        </p:spPr>
        <p:txBody>
          <a:bodyPr tIns="91439" bIns="91439" anchor="ctr"/>
          <a:lstStyle/>
          <a:p>
            <a:pPr algn="ctr">
              <a:defRPr>
                <a:solidFill>
                  <a:srgbClr val="FFFFFF"/>
                </a:solidFill>
              </a:defRPr>
            </a:pPr>
          </a:p>
        </p:txBody>
      </p:sp>
      <p:sp>
        <p:nvSpPr>
          <p:cNvPr id="1170" name="Elbow Connector 159"/>
          <p:cNvSpPr/>
          <p:nvPr/>
        </p:nvSpPr>
        <p:spPr>
          <a:xfrm>
            <a:off x="7801644" y="10129708"/>
            <a:ext cx="8061537" cy="308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139700">
            <a:solidFill>
              <a:srgbClr val="44546A"/>
            </a:solidFill>
            <a:tailEnd type="triangle"/>
          </a:ln>
        </p:spPr>
        <p:txBody>
          <a:bodyPr tIns="91439" bIns="91439" anchor="ctr"/>
          <a:lstStyle/>
          <a:p>
            <a:pPr/>
          </a:p>
        </p:txBody>
      </p:sp>
      <p:grpSp>
        <p:nvGrpSpPr>
          <p:cNvPr id="1177" name="Group 120"/>
          <p:cNvGrpSpPr/>
          <p:nvPr/>
        </p:nvGrpSpPr>
        <p:grpSpPr>
          <a:xfrm>
            <a:off x="10339282" y="9655320"/>
            <a:ext cx="2644117" cy="961393"/>
            <a:chOff x="0" y="-9375"/>
            <a:chExt cx="2644116" cy="961391"/>
          </a:xfrm>
        </p:grpSpPr>
        <p:grpSp>
          <p:nvGrpSpPr>
            <p:cNvPr id="1173" name="Rounded Rectangle 121"/>
            <p:cNvGrpSpPr/>
            <p:nvPr/>
          </p:nvGrpSpPr>
          <p:grpSpPr>
            <a:xfrm>
              <a:off x="-1" y="-9376"/>
              <a:ext cx="2644118" cy="961392"/>
              <a:chOff x="0" y="-9375"/>
              <a:chExt cx="2644116" cy="961391"/>
            </a:xfrm>
          </p:grpSpPr>
          <p:sp>
            <p:nvSpPr>
              <p:cNvPr id="1171" name="Rounded Rectangle"/>
              <p:cNvSpPr/>
              <p:nvPr/>
            </p:nvSpPr>
            <p:spPr>
              <a:xfrm>
                <a:off x="0" y="0"/>
                <a:ext cx="2644117" cy="942641"/>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defRPr>
                    <a:solidFill>
                      <a:srgbClr val="FFFFFF"/>
                    </a:solidFill>
                  </a:defRPr>
                </a:pPr>
              </a:p>
            </p:txBody>
          </p:sp>
          <p:sp>
            <p:nvSpPr>
              <p:cNvPr id="1172" name="On-the-fly…"/>
              <p:cNvSpPr txBox="1"/>
              <p:nvPr/>
            </p:nvSpPr>
            <p:spPr>
              <a:xfrm>
                <a:off x="120310" y="-9376"/>
                <a:ext cx="2403496" cy="961392"/>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p>
                <a:pPr>
                  <a:defRPr sz="2600">
                    <a:solidFill>
                      <a:srgbClr val="FFFFFF"/>
                    </a:solidFill>
                  </a:defRPr>
                </a:pPr>
                <a:r>
                  <a:t>On-the-fly</a:t>
                </a:r>
              </a:p>
              <a:p>
                <a:pPr>
                  <a:defRPr sz="2600">
                    <a:solidFill>
                      <a:srgbClr val="FFFFFF"/>
                    </a:solidFill>
                  </a:defRPr>
                </a:pPr>
                <a:r>
                  <a:t>translation</a:t>
                </a:r>
              </a:p>
            </p:txBody>
          </p:sp>
        </p:grpSp>
        <p:grpSp>
          <p:nvGrpSpPr>
            <p:cNvPr id="1176" name="Picture 122"/>
            <p:cNvGrpSpPr/>
            <p:nvPr/>
          </p:nvGrpSpPr>
          <p:grpSpPr>
            <a:xfrm>
              <a:off x="1852717" y="119360"/>
              <a:ext cx="526191" cy="631431"/>
              <a:chOff x="0" y="0"/>
              <a:chExt cx="526190" cy="631430"/>
            </a:xfrm>
          </p:grpSpPr>
          <p:sp>
            <p:nvSpPr>
              <p:cNvPr id="1174" name="Rectangle"/>
              <p:cNvSpPr/>
              <p:nvPr/>
            </p:nvSpPr>
            <p:spPr>
              <a:xfrm>
                <a:off x="0" y="0"/>
                <a:ext cx="526191" cy="631431"/>
              </a:xfrm>
              <a:prstGeom prst="rect">
                <a:avLst/>
              </a:prstGeom>
              <a:solidFill>
                <a:srgbClr val="000000">
                  <a:alpha val="0"/>
                </a:srgbClr>
              </a:solidFill>
              <a:ln w="12700" cap="flat">
                <a:noFill/>
                <a:miter lim="400000"/>
              </a:ln>
              <a:effectLst/>
            </p:spPr>
            <p:txBody>
              <a:bodyPr wrap="square" lIns="91439" tIns="91439" rIns="91439" bIns="91439" numCol="1" anchor="ctr">
                <a:noAutofit/>
              </a:bodyPr>
              <a:lstStyle/>
              <a:p>
                <a:pPr/>
              </a:p>
            </p:txBody>
          </p:sp>
          <p:pic>
            <p:nvPicPr>
              <p:cNvPr id="1175" name="image26.png" descr="image26.png"/>
              <p:cNvPicPr>
                <a:picLocks noChangeAspect="1"/>
              </p:cNvPicPr>
              <p:nvPr/>
            </p:nvPicPr>
            <p:blipFill>
              <a:blip r:embed="rId18">
                <a:extLst/>
              </a:blip>
              <a:stretch>
                <a:fillRect/>
              </a:stretch>
            </p:blipFill>
            <p:spPr>
              <a:xfrm>
                <a:off x="0" y="0"/>
                <a:ext cx="526191" cy="631431"/>
              </a:xfrm>
              <a:prstGeom prst="rect">
                <a:avLst/>
              </a:prstGeom>
              <a:ln w="12700" cap="flat">
                <a:noFill/>
                <a:miter lim="400000"/>
              </a:ln>
              <a:effectLst/>
            </p:spPr>
          </p:pic>
        </p:grpSp>
      </p:grpSp>
      <p:grpSp>
        <p:nvGrpSpPr>
          <p:cNvPr id="1196" name="Group 42"/>
          <p:cNvGrpSpPr/>
          <p:nvPr/>
        </p:nvGrpSpPr>
        <p:grpSpPr>
          <a:xfrm>
            <a:off x="790046" y="8854437"/>
            <a:ext cx="7024401" cy="3127009"/>
            <a:chOff x="0" y="0"/>
            <a:chExt cx="7024399" cy="3127007"/>
          </a:xfrm>
        </p:grpSpPr>
        <p:grpSp>
          <p:nvGrpSpPr>
            <p:cNvPr id="1180" name="Rectangle 43"/>
            <p:cNvGrpSpPr/>
            <p:nvPr/>
          </p:nvGrpSpPr>
          <p:grpSpPr>
            <a:xfrm>
              <a:off x="0" y="0"/>
              <a:ext cx="7024400" cy="3127008"/>
              <a:chOff x="0" y="0"/>
              <a:chExt cx="7024399" cy="3127007"/>
            </a:xfrm>
          </p:grpSpPr>
          <p:sp>
            <p:nvSpPr>
              <p:cNvPr id="1178" name="Rectangle"/>
              <p:cNvSpPr/>
              <p:nvPr/>
            </p:nvSpPr>
            <p:spPr>
              <a:xfrm>
                <a:off x="0" y="0"/>
                <a:ext cx="7024400" cy="3127008"/>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a:solidFill>
                      <a:srgbClr val="FFFFFF"/>
                    </a:solidFill>
                  </a:defRPr>
                </a:pPr>
              </a:p>
            </p:txBody>
          </p:sp>
          <p:sp>
            <p:nvSpPr>
              <p:cNvPr id="1179" name="Proprietary File Formats (PFF)"/>
              <p:cNvSpPr txBox="1"/>
              <p:nvPr/>
            </p:nvSpPr>
            <p:spPr>
              <a:xfrm>
                <a:off x="104140" y="12700"/>
                <a:ext cx="6816120" cy="652781"/>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spAutoFit/>
              </a:bodyPr>
              <a:lstStyle>
                <a:lvl1pPr algn="ctr">
                  <a:defRPr b="1" sz="3000">
                    <a:solidFill>
                      <a:srgbClr val="44546A"/>
                    </a:solidFill>
                  </a:defRPr>
                </a:lvl1pPr>
              </a:lstStyle>
              <a:p>
                <a:pPr/>
                <a:r>
                  <a:t>Proprietary File Formats (PFF)</a:t>
                </a:r>
              </a:p>
            </p:txBody>
          </p:sp>
        </p:grpSp>
        <p:grpSp>
          <p:nvGrpSpPr>
            <p:cNvPr id="1195" name="Group 46"/>
            <p:cNvGrpSpPr/>
            <p:nvPr/>
          </p:nvGrpSpPr>
          <p:grpSpPr>
            <a:xfrm>
              <a:off x="327675" y="818814"/>
              <a:ext cx="6308836" cy="2010412"/>
              <a:chOff x="0" y="0"/>
              <a:chExt cx="6308834" cy="2010411"/>
            </a:xfrm>
          </p:grpSpPr>
          <p:pic>
            <p:nvPicPr>
              <p:cNvPr id="1181" name="Google Shape;240;g6fdfddd53f_16_145" descr="Google Shape;240;g6fdfddd53f_16_145"/>
              <p:cNvPicPr>
                <a:picLocks noChangeAspect="1"/>
              </p:cNvPicPr>
              <p:nvPr/>
            </p:nvPicPr>
            <p:blipFill>
              <a:blip r:embed="rId19">
                <a:extLst/>
              </a:blip>
              <a:stretch>
                <a:fillRect/>
              </a:stretch>
            </p:blipFill>
            <p:spPr>
              <a:xfrm>
                <a:off x="4036614" y="153241"/>
                <a:ext cx="1183242" cy="619048"/>
              </a:xfrm>
              <a:prstGeom prst="rect">
                <a:avLst/>
              </a:prstGeom>
              <a:ln w="12700" cap="flat">
                <a:noFill/>
                <a:miter lim="400000"/>
              </a:ln>
              <a:effectLst/>
            </p:spPr>
          </p:pic>
          <p:pic>
            <p:nvPicPr>
              <p:cNvPr id="1182" name="Google Shape;218;g6fdfddd53f_16_145" descr="Google Shape;218;g6fdfddd53f_16_145"/>
              <p:cNvPicPr>
                <a:picLocks noChangeAspect="1"/>
              </p:cNvPicPr>
              <p:nvPr/>
            </p:nvPicPr>
            <p:blipFill>
              <a:blip r:embed="rId20">
                <a:extLst/>
              </a:blip>
              <a:stretch>
                <a:fillRect/>
              </a:stretch>
            </p:blipFill>
            <p:spPr>
              <a:xfrm>
                <a:off x="810" y="216730"/>
                <a:ext cx="686663" cy="686663"/>
              </a:xfrm>
              <a:prstGeom prst="rect">
                <a:avLst/>
              </a:prstGeom>
              <a:ln w="12700" cap="flat">
                <a:noFill/>
                <a:miter lim="400000"/>
              </a:ln>
              <a:effectLst/>
            </p:spPr>
          </p:pic>
          <p:pic>
            <p:nvPicPr>
              <p:cNvPr id="1183" name="Google Shape;220;g6fdfddd53f_16_145" descr="Google Shape;220;g6fdfddd53f_16_145"/>
              <p:cNvPicPr>
                <a:picLocks noChangeAspect="1"/>
              </p:cNvPicPr>
              <p:nvPr/>
            </p:nvPicPr>
            <p:blipFill>
              <a:blip r:embed="rId21">
                <a:extLst/>
              </a:blip>
              <a:stretch>
                <a:fillRect/>
              </a:stretch>
            </p:blipFill>
            <p:spPr>
              <a:xfrm>
                <a:off x="2599071" y="222759"/>
                <a:ext cx="1106308" cy="264552"/>
              </a:xfrm>
              <a:prstGeom prst="rect">
                <a:avLst/>
              </a:prstGeom>
              <a:ln w="12700" cap="flat">
                <a:noFill/>
                <a:miter lim="400000"/>
              </a:ln>
              <a:effectLst/>
            </p:spPr>
          </p:pic>
          <p:pic>
            <p:nvPicPr>
              <p:cNvPr id="1184" name="Google Shape;238;g6fdfddd53f_16_145" descr="Google Shape;238;g6fdfddd53f_16_145"/>
              <p:cNvPicPr>
                <a:picLocks noChangeAspect="1"/>
              </p:cNvPicPr>
              <p:nvPr/>
            </p:nvPicPr>
            <p:blipFill>
              <a:blip r:embed="rId22">
                <a:extLst/>
              </a:blip>
              <a:stretch>
                <a:fillRect/>
              </a:stretch>
            </p:blipFill>
            <p:spPr>
              <a:xfrm>
                <a:off x="3635249" y="1298380"/>
                <a:ext cx="819262" cy="546175"/>
              </a:xfrm>
              <a:prstGeom prst="rect">
                <a:avLst/>
              </a:prstGeom>
              <a:ln w="12700" cap="flat">
                <a:noFill/>
                <a:miter lim="400000"/>
              </a:ln>
              <a:effectLst/>
            </p:spPr>
          </p:pic>
          <p:pic>
            <p:nvPicPr>
              <p:cNvPr id="1185" name="Google Shape;222;g6fdfddd53f_16_145" descr="Google Shape;222;g6fdfddd53f_16_145"/>
              <p:cNvPicPr>
                <a:picLocks noChangeAspect="1"/>
              </p:cNvPicPr>
              <p:nvPr/>
            </p:nvPicPr>
            <p:blipFill>
              <a:blip r:embed="rId23">
                <a:extLst/>
              </a:blip>
              <a:stretch>
                <a:fillRect/>
              </a:stretch>
            </p:blipFill>
            <p:spPr>
              <a:xfrm>
                <a:off x="907786" y="281117"/>
                <a:ext cx="2165428" cy="282939"/>
              </a:xfrm>
              <a:prstGeom prst="rect">
                <a:avLst/>
              </a:prstGeom>
              <a:ln w="12700" cap="flat">
                <a:noFill/>
                <a:miter lim="400000"/>
              </a:ln>
              <a:effectLst/>
            </p:spPr>
          </p:pic>
          <p:pic>
            <p:nvPicPr>
              <p:cNvPr id="1186" name="Google Shape;242;g6fdfddd53f_16_145" descr="Google Shape;242;g6fdfddd53f_16_145"/>
              <p:cNvPicPr>
                <a:picLocks noChangeAspect="1"/>
              </p:cNvPicPr>
              <p:nvPr/>
            </p:nvPicPr>
            <p:blipFill>
              <a:blip r:embed="rId24">
                <a:extLst/>
              </a:blip>
              <a:stretch>
                <a:fillRect/>
              </a:stretch>
            </p:blipFill>
            <p:spPr>
              <a:xfrm>
                <a:off x="4586926" y="1537044"/>
                <a:ext cx="1555227" cy="228100"/>
              </a:xfrm>
              <a:prstGeom prst="rect">
                <a:avLst/>
              </a:prstGeom>
              <a:ln w="12700" cap="flat">
                <a:noFill/>
                <a:miter lim="400000"/>
              </a:ln>
              <a:effectLst/>
            </p:spPr>
          </p:pic>
          <p:pic>
            <p:nvPicPr>
              <p:cNvPr id="1187" name="Google Shape;228;g6fdfddd53f_16_145" descr="Google Shape;228;g6fdfddd53f_16_145"/>
              <p:cNvPicPr>
                <a:picLocks noChangeAspect="1"/>
              </p:cNvPicPr>
              <p:nvPr/>
            </p:nvPicPr>
            <p:blipFill>
              <a:blip r:embed="rId25">
                <a:extLst/>
              </a:blip>
              <a:stretch>
                <a:fillRect/>
              </a:stretch>
            </p:blipFill>
            <p:spPr>
              <a:xfrm>
                <a:off x="0" y="1204209"/>
                <a:ext cx="806202" cy="806203"/>
              </a:xfrm>
              <a:prstGeom prst="rect">
                <a:avLst/>
              </a:prstGeom>
              <a:ln w="12700" cap="flat">
                <a:noFill/>
                <a:miter lim="400000"/>
              </a:ln>
              <a:effectLst/>
            </p:spPr>
          </p:pic>
          <p:pic>
            <p:nvPicPr>
              <p:cNvPr id="1188" name="Google Shape;230;g6fdfddd53f_16_145" descr="Google Shape;230;g6fdfddd53f_16_145"/>
              <p:cNvPicPr>
                <a:picLocks noChangeAspect="1"/>
              </p:cNvPicPr>
              <p:nvPr/>
            </p:nvPicPr>
            <p:blipFill>
              <a:blip r:embed="rId26">
                <a:extLst/>
              </a:blip>
              <a:stretch>
                <a:fillRect/>
              </a:stretch>
            </p:blipFill>
            <p:spPr>
              <a:xfrm>
                <a:off x="1140561" y="1311377"/>
                <a:ext cx="974040" cy="591865"/>
              </a:xfrm>
              <a:prstGeom prst="rect">
                <a:avLst/>
              </a:prstGeom>
              <a:ln w="12700" cap="flat">
                <a:noFill/>
                <a:miter lim="400000"/>
              </a:ln>
              <a:effectLst/>
            </p:spPr>
          </p:pic>
          <p:pic>
            <p:nvPicPr>
              <p:cNvPr id="1189" name="Google Shape;224;g6fdfddd53f_16_145" descr="Google Shape;224;g6fdfddd53f_16_145"/>
              <p:cNvPicPr>
                <a:picLocks noChangeAspect="1"/>
              </p:cNvPicPr>
              <p:nvPr/>
            </p:nvPicPr>
            <p:blipFill>
              <a:blip r:embed="rId27">
                <a:extLst/>
              </a:blip>
              <a:srcRect l="0" t="0" r="50660" b="0"/>
              <a:stretch>
                <a:fillRect/>
              </a:stretch>
            </p:blipFill>
            <p:spPr>
              <a:xfrm>
                <a:off x="1098812" y="857084"/>
                <a:ext cx="1629225" cy="304141"/>
              </a:xfrm>
              <a:prstGeom prst="rect">
                <a:avLst/>
              </a:prstGeom>
              <a:ln w="12700" cap="flat">
                <a:noFill/>
                <a:miter lim="400000"/>
              </a:ln>
              <a:effectLst/>
            </p:spPr>
          </p:pic>
          <p:pic>
            <p:nvPicPr>
              <p:cNvPr id="1190" name="Google Shape;236;g6fdfddd53f_16_145" descr="Google Shape;236;g6fdfddd53f_16_145"/>
              <p:cNvPicPr>
                <a:picLocks noChangeAspect="1"/>
              </p:cNvPicPr>
              <p:nvPr/>
            </p:nvPicPr>
            <p:blipFill>
              <a:blip r:embed="rId28">
                <a:extLst/>
              </a:blip>
              <a:stretch>
                <a:fillRect/>
              </a:stretch>
            </p:blipFill>
            <p:spPr>
              <a:xfrm>
                <a:off x="3876032" y="868299"/>
                <a:ext cx="1415123" cy="321619"/>
              </a:xfrm>
              <a:prstGeom prst="rect">
                <a:avLst/>
              </a:prstGeom>
              <a:ln w="12700" cap="flat">
                <a:noFill/>
                <a:miter lim="400000"/>
              </a:ln>
              <a:effectLst/>
            </p:spPr>
          </p:pic>
          <p:pic>
            <p:nvPicPr>
              <p:cNvPr id="1191" name="Google Shape;232;g6fdfddd53f_16_145" descr="Google Shape;232;g6fdfddd53f_16_145"/>
              <p:cNvPicPr>
                <a:picLocks noChangeAspect="1"/>
              </p:cNvPicPr>
              <p:nvPr/>
            </p:nvPicPr>
            <p:blipFill>
              <a:blip r:embed="rId29">
                <a:extLst/>
              </a:blip>
              <a:stretch>
                <a:fillRect/>
              </a:stretch>
            </p:blipFill>
            <p:spPr>
              <a:xfrm>
                <a:off x="2431745" y="1367965"/>
                <a:ext cx="946341" cy="448555"/>
              </a:xfrm>
              <a:prstGeom prst="rect">
                <a:avLst/>
              </a:prstGeom>
              <a:ln w="12700" cap="flat">
                <a:noFill/>
                <a:miter lim="400000"/>
              </a:ln>
              <a:effectLst/>
            </p:spPr>
          </p:pic>
          <p:pic>
            <p:nvPicPr>
              <p:cNvPr id="1192" name="Google Shape;243;g6fdfddd53f_16_145" descr="Google Shape;243;g6fdfddd53f_16_145"/>
              <p:cNvPicPr>
                <a:picLocks noChangeAspect="1"/>
              </p:cNvPicPr>
              <p:nvPr/>
            </p:nvPicPr>
            <p:blipFill>
              <a:blip r:embed="rId30">
                <a:extLst/>
              </a:blip>
              <a:srcRect l="49965" t="0" r="0" b="0"/>
              <a:stretch>
                <a:fillRect/>
              </a:stretch>
            </p:blipFill>
            <p:spPr>
              <a:xfrm>
                <a:off x="4965026" y="-1"/>
                <a:ext cx="1343809" cy="467560"/>
              </a:xfrm>
              <a:prstGeom prst="rect">
                <a:avLst/>
              </a:prstGeom>
              <a:ln w="12700" cap="flat">
                <a:noFill/>
                <a:miter lim="400000"/>
              </a:ln>
              <a:effectLst/>
            </p:spPr>
          </p:pic>
          <p:pic>
            <p:nvPicPr>
              <p:cNvPr id="1193" name="Google Shape;234;g6fdfddd53f_16_145" descr="Google Shape;234;g6fdfddd53f_16_145"/>
              <p:cNvPicPr>
                <a:picLocks noChangeAspect="1"/>
              </p:cNvPicPr>
              <p:nvPr/>
            </p:nvPicPr>
            <p:blipFill>
              <a:blip r:embed="rId31">
                <a:extLst/>
              </a:blip>
              <a:stretch>
                <a:fillRect/>
              </a:stretch>
            </p:blipFill>
            <p:spPr>
              <a:xfrm>
                <a:off x="2904914" y="582615"/>
                <a:ext cx="754774" cy="641556"/>
              </a:xfrm>
              <a:prstGeom prst="rect">
                <a:avLst/>
              </a:prstGeom>
              <a:ln w="12700" cap="flat">
                <a:noFill/>
                <a:miter lim="400000"/>
              </a:ln>
              <a:effectLst/>
            </p:spPr>
          </p:pic>
          <p:pic>
            <p:nvPicPr>
              <p:cNvPr id="1194" name="Google Shape;226;g6fdfddd53f_16_145" descr="Google Shape;226;g6fdfddd53f_16_145"/>
              <p:cNvPicPr>
                <a:picLocks noChangeAspect="1"/>
              </p:cNvPicPr>
              <p:nvPr/>
            </p:nvPicPr>
            <p:blipFill>
              <a:blip r:embed="rId32">
                <a:extLst/>
              </a:blip>
              <a:stretch>
                <a:fillRect/>
              </a:stretch>
            </p:blipFill>
            <p:spPr>
              <a:xfrm>
                <a:off x="5417911" y="622432"/>
                <a:ext cx="699301" cy="699301"/>
              </a:xfrm>
              <a:prstGeom prst="rect">
                <a:avLst/>
              </a:prstGeom>
              <a:ln w="12700" cap="flat">
                <a:noFill/>
                <a:miter lim="400000"/>
              </a:ln>
              <a:effectLst/>
            </p:spPr>
          </p:pic>
        </p:grpSp>
      </p:grpSp>
      <p:grpSp>
        <p:nvGrpSpPr>
          <p:cNvPr id="1199" name="Rectangle 6"/>
          <p:cNvGrpSpPr/>
          <p:nvPr/>
        </p:nvGrpSpPr>
        <p:grpSpPr>
          <a:xfrm>
            <a:off x="1917381" y="2150570"/>
            <a:ext cx="20232604" cy="2538618"/>
            <a:chOff x="0" y="-141807"/>
            <a:chExt cx="20232602" cy="2538616"/>
          </a:xfrm>
        </p:grpSpPr>
        <p:sp>
          <p:nvSpPr>
            <p:cNvPr id="1197" name="Rectangle"/>
            <p:cNvSpPr/>
            <p:nvPr/>
          </p:nvSpPr>
          <p:spPr>
            <a:xfrm>
              <a:off x="-1" y="481673"/>
              <a:ext cx="20232604" cy="1915137"/>
            </a:xfrm>
            <a:prstGeom prst="rect">
              <a:avLst/>
            </a:prstGeom>
            <a:solidFill>
              <a:srgbClr val="FFFFFF"/>
            </a:solidFill>
            <a:ln w="25400" cap="flat">
              <a:solidFill>
                <a:srgbClr val="44546A"/>
              </a:solidFill>
              <a:prstDash val="solid"/>
              <a:miter lim="800000"/>
            </a:ln>
            <a:effectLst/>
          </p:spPr>
          <p:txBody>
            <a:bodyPr wrap="square" lIns="91439" tIns="91439" rIns="91439" bIns="91439" numCol="1" anchor="t">
              <a:noAutofit/>
            </a:bodyPr>
            <a:lstStyle/>
            <a:p>
              <a:pPr algn="ctr">
                <a:defRPr b="1" sz="3000">
                  <a:solidFill>
                    <a:srgbClr val="44546A"/>
                  </a:solidFill>
                </a:defRPr>
              </a:pPr>
            </a:p>
          </p:txBody>
        </p:sp>
        <p:sp>
          <p:nvSpPr>
            <p:cNvPr id="1198" name="Imaging repositories"/>
            <p:cNvSpPr txBox="1"/>
            <p:nvPr/>
          </p:nvSpPr>
          <p:spPr>
            <a:xfrm>
              <a:off x="93910" y="-141808"/>
              <a:ext cx="20044782" cy="75647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ctr">
                <a:defRPr b="1" sz="3000">
                  <a:solidFill>
                    <a:srgbClr val="44546A"/>
                  </a:solidFill>
                </a:defRPr>
              </a:pPr>
              <a:r>
                <a:t>Imaging repositories</a:t>
              </a:r>
              <a:br/>
            </a:p>
          </p:txBody>
        </p:sp>
      </p:grpSp>
      <p:sp>
        <p:nvSpPr>
          <p:cNvPr id="1200" name="Elbow Connector 13"/>
          <p:cNvSpPr/>
          <p:nvPr/>
        </p:nvSpPr>
        <p:spPr>
          <a:xfrm rot="16200000">
            <a:off x="1707461" y="6800377"/>
            <a:ext cx="4103063" cy="15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21600"/>
                </a:lnTo>
                <a:lnTo>
                  <a:pt x="10800" y="0"/>
                </a:lnTo>
                <a:lnTo>
                  <a:pt x="21600" y="0"/>
                </a:lnTo>
              </a:path>
            </a:pathLst>
          </a:custGeom>
          <a:ln w="139700">
            <a:solidFill>
              <a:srgbClr val="44546A"/>
            </a:solidFill>
            <a:tailEnd type="triangle"/>
          </a:ln>
        </p:spPr>
        <p:txBody>
          <a:bodyPr tIns="91439" bIns="91439" anchor="ctr"/>
          <a:lstStyle/>
          <a:p>
            <a:pPr/>
          </a:p>
        </p:txBody>
      </p:sp>
      <p:grpSp>
        <p:nvGrpSpPr>
          <p:cNvPr id="1203" name="Rounded Rectangle 41"/>
          <p:cNvGrpSpPr/>
          <p:nvPr/>
        </p:nvGrpSpPr>
        <p:grpSpPr>
          <a:xfrm>
            <a:off x="2923128" y="6221970"/>
            <a:ext cx="1741303" cy="697505"/>
            <a:chOff x="0" y="0"/>
            <a:chExt cx="1741302" cy="697503"/>
          </a:xfrm>
        </p:grpSpPr>
        <p:sp>
          <p:nvSpPr>
            <p:cNvPr id="1201" name="Rounded Rectangle"/>
            <p:cNvSpPr/>
            <p:nvPr/>
          </p:nvSpPr>
          <p:spPr>
            <a:xfrm>
              <a:off x="0" y="0"/>
              <a:ext cx="1741303" cy="697504"/>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lgn="ctr">
                <a:defRPr>
                  <a:solidFill>
                    <a:srgbClr val="FFFFFF"/>
                  </a:solidFill>
                </a:defRPr>
              </a:pPr>
            </a:p>
          </p:txBody>
        </p:sp>
        <p:sp>
          <p:nvSpPr>
            <p:cNvPr id="1202" name="Upload"/>
            <p:cNvSpPr txBox="1"/>
            <p:nvPr/>
          </p:nvSpPr>
          <p:spPr>
            <a:xfrm>
              <a:off x="108344" y="71255"/>
              <a:ext cx="1524614" cy="55499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lvl1pPr algn="ctr">
                <a:defRPr sz="2600">
                  <a:solidFill>
                    <a:srgbClr val="FFFFFF"/>
                  </a:solidFill>
                </a:defRPr>
              </a:lvl1pPr>
            </a:lstStyle>
            <a:p>
              <a:pPr/>
              <a:r>
                <a:t>Upload</a:t>
              </a:r>
            </a:p>
          </p:txBody>
        </p:sp>
      </p:grpSp>
      <p:grpSp>
        <p:nvGrpSpPr>
          <p:cNvPr id="1206" name="Group 27"/>
          <p:cNvGrpSpPr/>
          <p:nvPr/>
        </p:nvGrpSpPr>
        <p:grpSpPr>
          <a:xfrm>
            <a:off x="8946824" y="7055043"/>
            <a:ext cx="5499373" cy="1592021"/>
            <a:chOff x="0" y="0"/>
            <a:chExt cx="5499372" cy="1592019"/>
          </a:xfrm>
        </p:grpSpPr>
        <p:pic>
          <p:nvPicPr>
            <p:cNvPr id="1204" name="Picture 28" descr="Picture 28"/>
            <p:cNvPicPr>
              <a:picLocks noChangeAspect="1"/>
            </p:cNvPicPr>
            <p:nvPr/>
          </p:nvPicPr>
          <p:blipFill>
            <a:blip r:embed="rId33">
              <a:alphaModFix amt="30000"/>
              <a:extLst/>
            </a:blip>
            <a:stretch>
              <a:fillRect/>
            </a:stretch>
          </p:blipFill>
          <p:spPr>
            <a:xfrm>
              <a:off x="-1" y="0"/>
              <a:ext cx="5499374" cy="1592020"/>
            </a:xfrm>
            <a:prstGeom prst="rect">
              <a:avLst/>
            </a:prstGeom>
            <a:ln w="12700" cap="flat">
              <a:noFill/>
              <a:miter lim="400000"/>
            </a:ln>
            <a:effectLst/>
          </p:spPr>
        </p:pic>
        <p:pic>
          <p:nvPicPr>
            <p:cNvPr id="1205" name="Picture 29" descr="Picture 29"/>
            <p:cNvPicPr>
              <a:picLocks noChangeAspect="1"/>
            </p:cNvPicPr>
            <p:nvPr/>
          </p:nvPicPr>
          <p:blipFill>
            <a:blip r:embed="rId33">
              <a:extLst/>
            </a:blip>
            <a:srcRect l="36221" t="0" r="379" b="66139"/>
            <a:stretch>
              <a:fillRect/>
            </a:stretch>
          </p:blipFill>
          <p:spPr>
            <a:xfrm>
              <a:off x="1991942" y="8187"/>
              <a:ext cx="3486554" cy="539059"/>
            </a:xfrm>
            <a:prstGeom prst="rect">
              <a:avLst/>
            </a:prstGeom>
            <a:ln w="12700" cap="flat">
              <a:noFill/>
              <a:miter lim="400000"/>
            </a:ln>
            <a:effectLst/>
          </p:spPr>
        </p:pic>
      </p:grpSp>
      <p:grpSp>
        <p:nvGrpSpPr>
          <p:cNvPr id="1213" name="Group"/>
          <p:cNvGrpSpPr/>
          <p:nvPr/>
        </p:nvGrpSpPr>
        <p:grpSpPr>
          <a:xfrm>
            <a:off x="2738708" y="2876110"/>
            <a:ext cx="17845345" cy="1592021"/>
            <a:chOff x="0" y="0"/>
            <a:chExt cx="17845345" cy="1592019"/>
          </a:xfrm>
        </p:grpSpPr>
        <p:pic>
          <p:nvPicPr>
            <p:cNvPr id="1207" name="Picture 11" descr="Picture 11"/>
            <p:cNvPicPr>
              <a:picLocks noChangeAspect="1"/>
            </p:cNvPicPr>
            <p:nvPr/>
          </p:nvPicPr>
          <p:blipFill>
            <a:blip r:embed="rId34">
              <a:extLst/>
            </a:blip>
            <a:srcRect l="0" t="0" r="0" b="0"/>
            <a:stretch>
              <a:fillRect/>
            </a:stretch>
          </p:blipFill>
          <p:spPr>
            <a:xfrm>
              <a:off x="0" y="259159"/>
              <a:ext cx="2760266" cy="1073437"/>
            </a:xfrm>
            <a:prstGeom prst="rect">
              <a:avLst/>
            </a:prstGeom>
            <a:ln w="12700" cap="flat">
              <a:noFill/>
              <a:miter lim="400000"/>
            </a:ln>
            <a:effectLst/>
          </p:spPr>
        </p:pic>
        <p:pic>
          <p:nvPicPr>
            <p:cNvPr id="1208" name="Image" descr="Image"/>
            <p:cNvPicPr>
              <a:picLocks noChangeAspect="1"/>
            </p:cNvPicPr>
            <p:nvPr/>
          </p:nvPicPr>
          <p:blipFill>
            <a:blip r:embed="rId35">
              <a:extLst/>
            </a:blip>
            <a:srcRect l="0" t="0" r="0" b="0"/>
            <a:stretch>
              <a:fillRect/>
            </a:stretch>
          </p:blipFill>
          <p:spPr>
            <a:xfrm>
              <a:off x="9146633" y="190577"/>
              <a:ext cx="4304773" cy="1211036"/>
            </a:xfrm>
            <a:prstGeom prst="rect">
              <a:avLst/>
            </a:prstGeom>
            <a:ln w="12700" cap="flat">
              <a:noFill/>
              <a:miter lim="400000"/>
            </a:ln>
            <a:effectLst/>
          </p:spPr>
        </p:pic>
        <p:pic>
          <p:nvPicPr>
            <p:cNvPr id="1209" name="Image" descr="Image"/>
            <p:cNvPicPr>
              <a:picLocks noChangeAspect="1"/>
            </p:cNvPicPr>
            <p:nvPr/>
          </p:nvPicPr>
          <p:blipFill>
            <a:blip r:embed="rId36">
              <a:extLst/>
            </a:blip>
            <a:srcRect l="0" t="0" r="5605" b="0"/>
            <a:stretch>
              <a:fillRect/>
            </a:stretch>
          </p:blipFill>
          <p:spPr>
            <a:xfrm>
              <a:off x="14671853" y="0"/>
              <a:ext cx="3173493" cy="1592020"/>
            </a:xfrm>
            <a:prstGeom prst="rect">
              <a:avLst/>
            </a:prstGeom>
            <a:ln w="12700" cap="flat">
              <a:noFill/>
              <a:miter lim="400000"/>
            </a:ln>
            <a:effectLst/>
          </p:spPr>
        </p:pic>
        <p:grpSp>
          <p:nvGrpSpPr>
            <p:cNvPr id="1212" name="Group"/>
            <p:cNvGrpSpPr/>
            <p:nvPr/>
          </p:nvGrpSpPr>
          <p:grpSpPr>
            <a:xfrm>
              <a:off x="3912259" y="59859"/>
              <a:ext cx="4854700" cy="1472302"/>
              <a:chOff x="0" y="0"/>
              <a:chExt cx="4854698" cy="1472301"/>
            </a:xfrm>
          </p:grpSpPr>
          <p:pic>
            <p:nvPicPr>
              <p:cNvPr id="1210" name="Picture 4" descr="Picture 4"/>
              <p:cNvPicPr>
                <a:picLocks noChangeAspect="1"/>
              </p:cNvPicPr>
              <p:nvPr/>
            </p:nvPicPr>
            <p:blipFill>
              <a:blip r:embed="rId37">
                <a:extLst/>
              </a:blip>
              <a:srcRect l="23793" t="16565" r="0" b="32464"/>
              <a:stretch>
                <a:fillRect/>
              </a:stretch>
            </p:blipFill>
            <p:spPr>
              <a:xfrm>
                <a:off x="0" y="0"/>
                <a:ext cx="2201241" cy="1472302"/>
              </a:xfrm>
              <a:prstGeom prst="rect">
                <a:avLst/>
              </a:prstGeom>
              <a:ln w="12700" cap="flat">
                <a:noFill/>
                <a:miter lim="400000"/>
              </a:ln>
              <a:effectLst/>
            </p:spPr>
          </p:pic>
          <p:pic>
            <p:nvPicPr>
              <p:cNvPr id="1211" name="Picture 4" descr="Picture 4"/>
              <p:cNvPicPr>
                <a:picLocks noChangeAspect="1"/>
              </p:cNvPicPr>
              <p:nvPr/>
            </p:nvPicPr>
            <p:blipFill>
              <a:blip r:embed="rId37">
                <a:extLst/>
              </a:blip>
              <a:srcRect l="0" t="64870" r="0" b="19701"/>
              <a:stretch>
                <a:fillRect/>
              </a:stretch>
            </p:blipFill>
            <p:spPr>
              <a:xfrm>
                <a:off x="1475900" y="475654"/>
                <a:ext cx="3378799" cy="521275"/>
              </a:xfrm>
              <a:prstGeom prst="rect">
                <a:avLst/>
              </a:prstGeom>
              <a:ln w="12700" cap="flat">
                <a:noFill/>
                <a:miter lim="400000"/>
              </a:ln>
              <a:effectLst/>
            </p:spPr>
          </p:pic>
        </p:grpSp>
      </p:grpSp>
      <p:sp>
        <p:nvSpPr>
          <p:cNvPr id="1214" name="Foliennummernplatzhalter 5"/>
          <p:cNvSpPr txBox="1"/>
          <p:nvPr>
            <p:ph type="sldNum" sz="quarter" idx="2"/>
          </p:nvPr>
        </p:nvSpPr>
        <p:spPr>
          <a:xfrm>
            <a:off x="23830245" y="13294359"/>
            <a:ext cx="449854" cy="462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217" name="Group"/>
          <p:cNvGrpSpPr/>
          <p:nvPr/>
        </p:nvGrpSpPr>
        <p:grpSpPr>
          <a:xfrm>
            <a:off x="-58907" y="-49425"/>
            <a:ext cx="2812799" cy="1870483"/>
            <a:chOff x="0" y="0"/>
            <a:chExt cx="2812797" cy="1870481"/>
          </a:xfrm>
        </p:grpSpPr>
        <p:sp>
          <p:nvSpPr>
            <p:cNvPr id="1215"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216"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218" name="ome-files.png" descr="ome-files.png"/>
          <p:cNvPicPr>
            <a:picLocks noChangeAspect="1"/>
          </p:cNvPicPr>
          <p:nvPr/>
        </p:nvPicPr>
        <p:blipFill>
          <a:blip r:embed="rId38">
            <a:extLst/>
          </a:blip>
          <a:stretch>
            <a:fillRect/>
          </a:stretch>
        </p:blipFill>
        <p:spPr>
          <a:xfrm>
            <a:off x="3104905" y="403271"/>
            <a:ext cx="6714332" cy="965091"/>
          </a:xfrm>
          <a:prstGeom prst="rect">
            <a:avLst/>
          </a:prstGeom>
          <a:ln w="12700">
            <a:miter lim="400000"/>
          </a:ln>
        </p:spPr>
      </p:pic>
      <p:sp>
        <p:nvSpPr>
          <p:cNvPr id="1219" name="Elbow Connector 161"/>
          <p:cNvSpPr/>
          <p:nvPr/>
        </p:nvSpPr>
        <p:spPr>
          <a:xfrm rot="5400000">
            <a:off x="3789400" y="6844692"/>
            <a:ext cx="4283599" cy="1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139700">
            <a:solidFill>
              <a:schemeClr val="accent3"/>
            </a:solidFill>
            <a:tailEnd type="triangle"/>
          </a:ln>
        </p:spPr>
        <p:txBody>
          <a:bodyPr tIns="91439" bIns="91439" anchor="ctr"/>
          <a:lstStyle/>
          <a:p>
            <a:pPr/>
          </a:p>
        </p:txBody>
      </p:sp>
      <p:grpSp>
        <p:nvGrpSpPr>
          <p:cNvPr id="1222" name="Rounded Rectangle 205"/>
          <p:cNvGrpSpPr/>
          <p:nvPr/>
        </p:nvGrpSpPr>
        <p:grpSpPr>
          <a:xfrm>
            <a:off x="5081338" y="6221970"/>
            <a:ext cx="1741303" cy="697505"/>
            <a:chOff x="0" y="0"/>
            <a:chExt cx="1741302" cy="697503"/>
          </a:xfrm>
        </p:grpSpPr>
        <p:sp>
          <p:nvSpPr>
            <p:cNvPr id="1220" name="Rounded Rectangle"/>
            <p:cNvSpPr/>
            <p:nvPr/>
          </p:nvSpPr>
          <p:spPr>
            <a:xfrm>
              <a:off x="0" y="0"/>
              <a:ext cx="1741303" cy="697504"/>
            </a:xfrm>
            <a:prstGeom prst="roundRect">
              <a:avLst>
                <a:gd name="adj" fmla="val 16667"/>
              </a:avLst>
            </a:prstGeom>
            <a:solidFill>
              <a:schemeClr val="accent3"/>
            </a:solidFill>
            <a:ln w="12700" cap="flat">
              <a:noFill/>
              <a:miter lim="400000"/>
            </a:ln>
            <a:effectLst/>
          </p:spPr>
          <p:txBody>
            <a:bodyPr wrap="square" lIns="91439" tIns="91439" rIns="91439" bIns="91439" numCol="1" anchor="ctr">
              <a:noAutofit/>
            </a:bodyPr>
            <a:lstStyle/>
            <a:p>
              <a:pPr algn="ctr">
                <a:defRPr>
                  <a:solidFill>
                    <a:srgbClr val="FFFFFF"/>
                  </a:solidFill>
                </a:defRPr>
              </a:pPr>
            </a:p>
          </p:txBody>
        </p:sp>
        <p:sp>
          <p:nvSpPr>
            <p:cNvPr id="1221" name="Download"/>
            <p:cNvSpPr txBox="1"/>
            <p:nvPr/>
          </p:nvSpPr>
          <p:spPr>
            <a:xfrm>
              <a:off x="108344" y="71255"/>
              <a:ext cx="1524614" cy="55499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lvl1pPr algn="ctr">
                <a:defRPr sz="2600">
                  <a:solidFill>
                    <a:srgbClr val="FFFFFF"/>
                  </a:solidFill>
                </a:defRPr>
              </a:lvl1pPr>
            </a:lstStyle>
            <a:p>
              <a:pPr/>
              <a:r>
                <a:t>Download</a:t>
              </a:r>
            </a:p>
          </p:txBody>
        </p:sp>
      </p:grpSp>
      <p:sp>
        <p:nvSpPr>
          <p:cNvPr id="1223" name="Elbow Connector 161"/>
          <p:cNvSpPr/>
          <p:nvPr/>
        </p:nvSpPr>
        <p:spPr>
          <a:xfrm rot="5400000">
            <a:off x="17428889" y="6857465"/>
            <a:ext cx="4283600" cy="1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139700">
            <a:solidFill>
              <a:srgbClr val="44546A"/>
            </a:solidFill>
            <a:tailEnd type="triangle"/>
          </a:ln>
        </p:spPr>
        <p:txBody>
          <a:bodyPr tIns="91439" bIns="91439" anchor="ctr"/>
          <a:lstStyle/>
          <a:p>
            <a:pPr/>
          </a:p>
        </p:txBody>
      </p:sp>
      <p:grpSp>
        <p:nvGrpSpPr>
          <p:cNvPr id="1226" name="Rounded Rectangle 205"/>
          <p:cNvGrpSpPr/>
          <p:nvPr/>
        </p:nvGrpSpPr>
        <p:grpSpPr>
          <a:xfrm>
            <a:off x="18720827" y="6234743"/>
            <a:ext cx="1741303" cy="697505"/>
            <a:chOff x="0" y="0"/>
            <a:chExt cx="1741302" cy="697503"/>
          </a:xfrm>
        </p:grpSpPr>
        <p:sp>
          <p:nvSpPr>
            <p:cNvPr id="1224" name="Rounded Rectangle"/>
            <p:cNvSpPr/>
            <p:nvPr/>
          </p:nvSpPr>
          <p:spPr>
            <a:xfrm>
              <a:off x="0" y="0"/>
              <a:ext cx="1741303" cy="697504"/>
            </a:xfrm>
            <a:prstGeom prst="roundRect">
              <a:avLst>
                <a:gd name="adj" fmla="val 16667"/>
              </a:avLst>
            </a:prstGeom>
            <a:solidFill>
              <a:srgbClr val="44546A"/>
            </a:solidFill>
            <a:ln w="12700" cap="flat">
              <a:noFill/>
              <a:miter lim="400000"/>
            </a:ln>
            <a:effectLst/>
          </p:spPr>
          <p:txBody>
            <a:bodyPr wrap="square" lIns="91439" tIns="91439" rIns="91439" bIns="91439" numCol="1" anchor="ctr">
              <a:noAutofit/>
            </a:bodyPr>
            <a:lstStyle/>
            <a:p>
              <a:pPr algn="ctr">
                <a:defRPr>
                  <a:solidFill>
                    <a:srgbClr val="FFFFFF"/>
                  </a:solidFill>
                </a:defRPr>
              </a:pPr>
            </a:p>
          </p:txBody>
        </p:sp>
        <p:sp>
          <p:nvSpPr>
            <p:cNvPr id="1225" name="???"/>
            <p:cNvSpPr txBox="1"/>
            <p:nvPr/>
          </p:nvSpPr>
          <p:spPr>
            <a:xfrm>
              <a:off x="108344" y="71255"/>
              <a:ext cx="1524614" cy="554993"/>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74295" tIns="74295" rIns="74295" bIns="74295" numCol="1" anchor="ctr">
              <a:spAutoFit/>
            </a:bodyPr>
            <a:lstStyle>
              <a:lvl1pPr algn="ctr">
                <a:defRPr sz="2600">
                  <a:solidFill>
                    <a:srgbClr val="FFFFFF"/>
                  </a:solidFill>
                </a:defRPr>
              </a:lvl1pPr>
            </a:lstStyle>
            <a:p>
              <a:pPr/>
              <a:r>
                <a:t>???</a:t>
              </a:r>
            </a:p>
          </p:txBody>
        </p:sp>
      </p:gr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8" name="Google Shape;234;p22"/>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29" name="Moore et al. (2021). OME-NGFF: a next-generation file format for expanding bioimaging data-access strategies. Nature methods (2021). Published: 29 November 2021 DOI: 10.1038/s41592-021-01326-w…"/>
          <p:cNvSpPr txBox="1"/>
          <p:nvPr/>
        </p:nvSpPr>
        <p:spPr>
          <a:xfrm>
            <a:off x="5236205" y="11724408"/>
            <a:ext cx="7620001" cy="1523187"/>
          </a:xfrm>
          <a:prstGeom prst="rect">
            <a:avLst/>
          </a:prstGeom>
          <a:ln w="38100" cap="sq">
            <a:solidFill>
              <a:srgbClr val="AFABAB"/>
            </a:solidFill>
            <a:prstDash val="sysDot"/>
          </a:ln>
          <a:extLst>
            <a:ext uri="{C572A759-6A51-4108-AA02-DFA0A04FC94B}">
              <ma14:wrappingTextBoxFlag xmlns:ma14="http://schemas.microsoft.com/office/mac/drawingml/2011/main" val="1"/>
            </a:ext>
          </a:extLst>
        </p:spPr>
        <p:txBody>
          <a:bodyPr tIns="91439" bIns="91439">
            <a:spAutoFit/>
          </a:bodyPr>
          <a:lstStyle/>
          <a:p>
            <a:pPr defTabSz="457200">
              <a:spcBef>
                <a:spcPts val="1000"/>
              </a:spcBef>
              <a:defRPr i="1" sz="1600">
                <a:solidFill>
                  <a:srgbClr val="455A64"/>
                </a:solidFill>
                <a:latin typeface="Helvetica Neue"/>
                <a:ea typeface="Helvetica Neue"/>
                <a:cs typeface="Helvetica Neue"/>
                <a:sym typeface="Helvetica Neue"/>
              </a:defRPr>
            </a:pPr>
            <a:r>
              <a:t>Moore et al. (2021). </a:t>
            </a:r>
            <a:r>
              <a:rPr b="1"/>
              <a:t>OME-NGFF: a next-generation file format for expanding bioimaging data-access strategies.</a:t>
            </a:r>
            <a:r>
              <a:t> Nature methods (2021). Published: 29 November 2021 </a:t>
            </a:r>
            <a:r>
              <a:t>DOI: </a:t>
            </a:r>
            <a:r>
              <a:rPr u="sng">
                <a:solidFill>
                  <a:schemeClr val="accent1"/>
                </a:solidFill>
                <a:uFill>
                  <a:solidFill>
                    <a:schemeClr val="accent1"/>
                  </a:solidFill>
                </a:uFill>
                <a:hlinkClick r:id="rId2" invalidUrl="" action="" tgtFrame="" tooltip="" history="1" highlightClick="0" endSnd="0"/>
              </a:rPr>
              <a:t>10.1038/s41592-021-01326-w</a:t>
            </a:r>
            <a:r>
              <a:t> </a:t>
            </a:r>
          </a:p>
          <a:p>
            <a:pPr algn="r" defTabSz="457200">
              <a:spcBef>
                <a:spcPts val="100"/>
              </a:spcBef>
              <a:defRPr b="1" sz="1600">
                <a:solidFill>
                  <a:srgbClr val="1D8DCD"/>
                </a:solidFill>
                <a:latin typeface="Helvetica Neue"/>
                <a:ea typeface="Helvetica Neue"/>
                <a:cs typeface="Helvetica Neue"/>
                <a:sym typeface="Helvetica Neue"/>
              </a:defRPr>
            </a:pPr>
            <a:br>
              <a:rPr b="0">
                <a:solidFill>
                  <a:srgbClr val="455A64"/>
                </a:solidFill>
              </a:rPr>
            </a:br>
            <a:r>
              <a:rPr u="sng">
                <a:solidFill>
                  <a:schemeClr val="accent1"/>
                </a:solidFill>
                <a:uFill>
                  <a:solidFill>
                    <a:schemeClr val="accent1"/>
                  </a:solidFill>
                </a:uFill>
                <a:hlinkClick r:id="rId3" invalidUrl="" action="" tgtFrame="" tooltip="" history="1" highlightClick="0" endSnd="0"/>
              </a:rPr>
              <a:t>https://bit.ly/citing-ome</a:t>
            </a:r>
            <a:r>
              <a:rPr b="0">
                <a:solidFill>
                  <a:srgbClr val="455A64"/>
                </a:solidFill>
              </a:rPr>
              <a:t> </a:t>
            </a:r>
          </a:p>
        </p:txBody>
      </p:sp>
      <p:grpSp>
        <p:nvGrpSpPr>
          <p:cNvPr id="1232" name="Group"/>
          <p:cNvGrpSpPr/>
          <p:nvPr/>
        </p:nvGrpSpPr>
        <p:grpSpPr>
          <a:xfrm>
            <a:off x="-58907" y="-49425"/>
            <a:ext cx="2812799" cy="1870483"/>
            <a:chOff x="0" y="0"/>
            <a:chExt cx="2812797" cy="1870481"/>
          </a:xfrm>
        </p:grpSpPr>
        <p:sp>
          <p:nvSpPr>
            <p:cNvPr id="123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231"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233" name="ome-files.png" descr="ome-files.png"/>
          <p:cNvPicPr>
            <a:picLocks noChangeAspect="1"/>
          </p:cNvPicPr>
          <p:nvPr/>
        </p:nvPicPr>
        <p:blipFill>
          <a:blip r:embed="rId4">
            <a:extLst/>
          </a:blip>
          <a:stretch>
            <a:fillRect/>
          </a:stretch>
        </p:blipFill>
        <p:spPr>
          <a:xfrm>
            <a:off x="3104905" y="403271"/>
            <a:ext cx="6714332" cy="965091"/>
          </a:xfrm>
          <a:prstGeom prst="rect">
            <a:avLst/>
          </a:prstGeom>
          <a:ln w="12700">
            <a:miter lim="400000"/>
          </a:ln>
        </p:spPr>
      </p:pic>
      <p:grpSp>
        <p:nvGrpSpPr>
          <p:cNvPr id="1344" name="Group"/>
          <p:cNvGrpSpPr/>
          <p:nvPr/>
        </p:nvGrpSpPr>
        <p:grpSpPr>
          <a:xfrm>
            <a:off x="1911553" y="2683899"/>
            <a:ext cx="20560894" cy="8348202"/>
            <a:chOff x="0" y="0"/>
            <a:chExt cx="20560893" cy="8348200"/>
          </a:xfrm>
        </p:grpSpPr>
        <p:sp>
          <p:nvSpPr>
            <p:cNvPr id="1234" name="Rechteck 31"/>
            <p:cNvSpPr/>
            <p:nvPr/>
          </p:nvSpPr>
          <p:spPr>
            <a:xfrm>
              <a:off x="12713903" y="0"/>
              <a:ext cx="4626333" cy="8213789"/>
            </a:xfrm>
            <a:prstGeom prst="rect">
              <a:avLst/>
            </a:prstGeom>
            <a:solidFill>
              <a:srgbClr val="F2F2F2">
                <a:alpha val="60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235" name="Textfeld 16"/>
            <p:cNvSpPr txBox="1"/>
            <p:nvPr/>
          </p:nvSpPr>
          <p:spPr>
            <a:xfrm>
              <a:off x="6825253" y="7877273"/>
              <a:ext cx="5424670" cy="47092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lvl1pPr>
            </a:lstStyle>
            <a:p>
              <a:pPr/>
              <a:r>
                <a:t>Chunkable file format</a:t>
              </a:r>
            </a:p>
          </p:txBody>
        </p:sp>
        <p:grpSp>
          <p:nvGrpSpPr>
            <p:cNvPr id="1238" name="Gruppieren 3"/>
            <p:cNvGrpSpPr/>
            <p:nvPr/>
          </p:nvGrpSpPr>
          <p:grpSpPr>
            <a:xfrm>
              <a:off x="10445807" y="297577"/>
              <a:ext cx="2074760" cy="3213196"/>
              <a:chOff x="0" y="0"/>
              <a:chExt cx="2074759" cy="3213194"/>
            </a:xfrm>
          </p:grpSpPr>
          <p:pic>
            <p:nvPicPr>
              <p:cNvPr id="1236" name="Inhaltsplatzhalter 10" descr="Inhaltsplatzhalter 10"/>
              <p:cNvPicPr>
                <a:picLocks noChangeAspect="1"/>
              </p:cNvPicPr>
              <p:nvPr/>
            </p:nvPicPr>
            <p:blipFill>
              <a:blip r:embed="rId5">
                <a:extLst/>
              </a:blip>
              <a:srcRect l="2146" t="43221" r="47908" b="0"/>
              <a:stretch>
                <a:fillRect/>
              </a:stretch>
            </p:blipFill>
            <p:spPr>
              <a:xfrm>
                <a:off x="0" y="0"/>
                <a:ext cx="2031318" cy="3213195"/>
              </a:xfrm>
              <a:prstGeom prst="rect">
                <a:avLst/>
              </a:prstGeom>
              <a:ln w="12700" cap="flat">
                <a:noFill/>
                <a:miter lim="400000"/>
              </a:ln>
              <a:effectLst/>
            </p:spPr>
          </p:pic>
          <p:sp>
            <p:nvSpPr>
              <p:cNvPr id="1237" name="Rechteck 2"/>
              <p:cNvSpPr/>
              <p:nvPr/>
            </p:nvSpPr>
            <p:spPr>
              <a:xfrm>
                <a:off x="1676952" y="2291967"/>
                <a:ext cx="397808" cy="718075"/>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sp>
          <p:nvSpPr>
            <p:cNvPr id="1239" name="Textfeld 32"/>
            <p:cNvSpPr txBox="1"/>
            <p:nvPr/>
          </p:nvSpPr>
          <p:spPr>
            <a:xfrm>
              <a:off x="6720017" y="821277"/>
              <a:ext cx="5424670" cy="47092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lvl1pPr>
            </a:lstStyle>
            <a:p>
              <a:pPr/>
              <a:r>
                <a:t>Monolithic file format</a:t>
              </a:r>
            </a:p>
          </p:txBody>
        </p:sp>
        <p:grpSp>
          <p:nvGrpSpPr>
            <p:cNvPr id="1242" name="Gruppieren 28"/>
            <p:cNvGrpSpPr/>
            <p:nvPr/>
          </p:nvGrpSpPr>
          <p:grpSpPr>
            <a:xfrm>
              <a:off x="18001150" y="328876"/>
              <a:ext cx="2179501" cy="3181953"/>
              <a:chOff x="0" y="0"/>
              <a:chExt cx="2179499" cy="3181952"/>
            </a:xfrm>
          </p:grpSpPr>
          <p:pic>
            <p:nvPicPr>
              <p:cNvPr id="1240" name="Inhaltsplatzhalter 10" descr="Inhaltsplatzhalter 10"/>
              <p:cNvPicPr>
                <a:picLocks noChangeAspect="1"/>
              </p:cNvPicPr>
              <p:nvPr/>
            </p:nvPicPr>
            <p:blipFill>
              <a:blip r:embed="rId5">
                <a:extLst/>
              </a:blip>
              <a:srcRect l="2147" t="43774" r="47964" b="0"/>
              <a:stretch>
                <a:fillRect/>
              </a:stretch>
            </p:blipFill>
            <p:spPr>
              <a:xfrm>
                <a:off x="0" y="0"/>
                <a:ext cx="2028966" cy="3181953"/>
              </a:xfrm>
              <a:prstGeom prst="rect">
                <a:avLst/>
              </a:prstGeom>
              <a:ln w="12700" cap="flat">
                <a:noFill/>
                <a:miter lim="400000"/>
              </a:ln>
              <a:effectLst/>
            </p:spPr>
          </p:pic>
          <p:sp>
            <p:nvSpPr>
              <p:cNvPr id="1241" name="Rechteck 33"/>
              <p:cNvSpPr/>
              <p:nvPr/>
            </p:nvSpPr>
            <p:spPr>
              <a:xfrm>
                <a:off x="1652138" y="2201022"/>
                <a:ext cx="527362" cy="718075"/>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sp>
          <p:nvSpPr>
            <p:cNvPr id="1243" name="Textfeld 64"/>
            <p:cNvSpPr txBox="1"/>
            <p:nvPr/>
          </p:nvSpPr>
          <p:spPr>
            <a:xfrm>
              <a:off x="16490475" y="2611320"/>
              <a:ext cx="889482" cy="3536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solidFill>
                    <a:srgbClr val="808080"/>
                  </a:solidFill>
                </a:defRPr>
              </a:lvl1pPr>
            </a:lstStyle>
            <a:p>
              <a:pPr/>
              <a:r>
                <a:t>SPLIT</a:t>
              </a:r>
            </a:p>
          </p:txBody>
        </p:sp>
        <p:sp>
          <p:nvSpPr>
            <p:cNvPr id="1244" name="Textfeld 65"/>
            <p:cNvSpPr txBox="1"/>
            <p:nvPr/>
          </p:nvSpPr>
          <p:spPr>
            <a:xfrm>
              <a:off x="12719863" y="2598104"/>
              <a:ext cx="1901718" cy="3536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solidFill>
                    <a:srgbClr val="808080"/>
                  </a:solidFill>
                </a:defRPr>
              </a:lvl1pPr>
            </a:lstStyle>
            <a:p>
              <a:pPr/>
              <a:r>
                <a:t>CONCATENATE</a:t>
              </a:r>
            </a:p>
          </p:txBody>
        </p:sp>
        <p:grpSp>
          <p:nvGrpSpPr>
            <p:cNvPr id="1247" name="Gruppieren 60"/>
            <p:cNvGrpSpPr/>
            <p:nvPr/>
          </p:nvGrpSpPr>
          <p:grpSpPr>
            <a:xfrm>
              <a:off x="7356976" y="1567843"/>
              <a:ext cx="2529977" cy="2001069"/>
              <a:chOff x="0" y="0"/>
              <a:chExt cx="2529975" cy="2001068"/>
            </a:xfrm>
          </p:grpSpPr>
          <p:pic>
            <p:nvPicPr>
              <p:cNvPr id="1245" name="Inhaltsplatzhalter 10" descr="Inhaltsplatzhalter 10"/>
              <p:cNvPicPr>
                <a:picLocks noChangeAspect="1"/>
              </p:cNvPicPr>
              <p:nvPr/>
            </p:nvPicPr>
            <p:blipFill>
              <a:blip r:embed="rId5">
                <a:extLst/>
              </a:blip>
              <a:srcRect l="53730" t="0" r="0" b="73698"/>
              <a:stretch>
                <a:fillRect/>
              </a:stretch>
            </p:blipFill>
            <p:spPr>
              <a:xfrm>
                <a:off x="0" y="0"/>
                <a:ext cx="2529976" cy="2001069"/>
              </a:xfrm>
              <a:prstGeom prst="rect">
                <a:avLst/>
              </a:prstGeom>
              <a:ln w="12700" cap="flat">
                <a:noFill/>
                <a:miter lim="400000"/>
              </a:ln>
              <a:effectLst/>
            </p:spPr>
          </p:pic>
          <p:sp>
            <p:nvSpPr>
              <p:cNvPr id="1246" name="Rechteck 70"/>
              <p:cNvSpPr/>
              <p:nvPr/>
            </p:nvSpPr>
            <p:spPr>
              <a:xfrm>
                <a:off x="238519" y="610223"/>
                <a:ext cx="1052033" cy="13161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3" y="0"/>
                    </a:moveTo>
                    <a:lnTo>
                      <a:pt x="21600" y="2694"/>
                    </a:lnTo>
                    <a:lnTo>
                      <a:pt x="20834" y="21600"/>
                    </a:lnTo>
                    <a:lnTo>
                      <a:pt x="0" y="18294"/>
                    </a:lnTo>
                    <a:cubicBezTo>
                      <a:pt x="51" y="12196"/>
                      <a:pt x="102" y="6098"/>
                      <a:pt x="153" y="0"/>
                    </a:cubicBezTo>
                    <a:close/>
                  </a:path>
                </a:pathLst>
              </a:custGeom>
              <a:solidFill>
                <a:srgbClr val="ABACFD">
                  <a:alpha val="26000"/>
                </a:srgbClr>
              </a:solidFill>
              <a:ln w="22225" cap="flat">
                <a:solidFill>
                  <a:srgbClr val="ABACFD"/>
                </a:solidFill>
                <a:prstDash val="solid"/>
                <a:miter lim="800000"/>
              </a:ln>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50" name="Gruppieren 59"/>
            <p:cNvGrpSpPr/>
            <p:nvPr/>
          </p:nvGrpSpPr>
          <p:grpSpPr>
            <a:xfrm>
              <a:off x="7356976" y="5214013"/>
              <a:ext cx="2529977" cy="2001069"/>
              <a:chOff x="0" y="0"/>
              <a:chExt cx="2529975" cy="2001068"/>
            </a:xfrm>
          </p:grpSpPr>
          <p:pic>
            <p:nvPicPr>
              <p:cNvPr id="1248" name="Inhaltsplatzhalter 10" descr="Inhaltsplatzhalter 10"/>
              <p:cNvPicPr>
                <a:picLocks noChangeAspect="1"/>
              </p:cNvPicPr>
              <p:nvPr/>
            </p:nvPicPr>
            <p:blipFill>
              <a:blip r:embed="rId5">
                <a:extLst/>
              </a:blip>
              <a:srcRect l="53730" t="0" r="0" b="73698"/>
              <a:stretch>
                <a:fillRect/>
              </a:stretch>
            </p:blipFill>
            <p:spPr>
              <a:xfrm>
                <a:off x="0" y="0"/>
                <a:ext cx="2529976" cy="2001069"/>
              </a:xfrm>
              <a:prstGeom prst="rect">
                <a:avLst/>
              </a:prstGeom>
              <a:ln w="12700" cap="flat">
                <a:noFill/>
                <a:miter lim="400000"/>
              </a:ln>
              <a:effectLst/>
            </p:spPr>
          </p:pic>
          <p:sp>
            <p:nvSpPr>
              <p:cNvPr id="1249" name="Rechteck 70"/>
              <p:cNvSpPr/>
              <p:nvPr/>
            </p:nvSpPr>
            <p:spPr>
              <a:xfrm>
                <a:off x="238519" y="610223"/>
                <a:ext cx="1052033" cy="13161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3" y="0"/>
                    </a:moveTo>
                    <a:lnTo>
                      <a:pt x="21600" y="2694"/>
                    </a:lnTo>
                    <a:lnTo>
                      <a:pt x="20834" y="21600"/>
                    </a:lnTo>
                    <a:lnTo>
                      <a:pt x="0" y="18294"/>
                    </a:lnTo>
                    <a:cubicBezTo>
                      <a:pt x="51" y="12196"/>
                      <a:pt x="102" y="6098"/>
                      <a:pt x="153" y="0"/>
                    </a:cubicBezTo>
                    <a:close/>
                  </a:path>
                </a:pathLst>
              </a:custGeom>
              <a:solidFill>
                <a:srgbClr val="ABACFD">
                  <a:alpha val="26000"/>
                </a:srgbClr>
              </a:solidFill>
              <a:ln w="25400" cap="flat">
                <a:solidFill>
                  <a:srgbClr val="ABACFD"/>
                </a:solidFill>
                <a:prstDash val="solid"/>
                <a:miter lim="800000"/>
              </a:ln>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58" name="Gruppieren 42"/>
            <p:cNvGrpSpPr/>
            <p:nvPr/>
          </p:nvGrpSpPr>
          <p:grpSpPr>
            <a:xfrm>
              <a:off x="17787269" y="4724565"/>
              <a:ext cx="2033915" cy="3173233"/>
              <a:chOff x="0" y="0"/>
              <a:chExt cx="2033914" cy="3173232"/>
            </a:xfrm>
          </p:grpSpPr>
          <p:grpSp>
            <p:nvGrpSpPr>
              <p:cNvPr id="1255" name="Gruppieren 128"/>
              <p:cNvGrpSpPr/>
              <p:nvPr/>
            </p:nvGrpSpPr>
            <p:grpSpPr>
              <a:xfrm>
                <a:off x="-1" y="0"/>
                <a:ext cx="2033916" cy="3173233"/>
                <a:chOff x="0" y="0"/>
                <a:chExt cx="2033914" cy="3173232"/>
              </a:xfrm>
            </p:grpSpPr>
            <p:pic>
              <p:nvPicPr>
                <p:cNvPr id="1251" name="Inhaltsplatzhalter 10" descr="Inhaltsplatzhalter 10"/>
                <p:cNvPicPr>
                  <a:picLocks noChangeAspect="1"/>
                </p:cNvPicPr>
                <p:nvPr/>
              </p:nvPicPr>
              <p:blipFill>
                <a:blip r:embed="rId5">
                  <a:extLst/>
                </a:blip>
                <a:srcRect l="43890" t="37088" r="0" b="0"/>
                <a:stretch>
                  <a:fillRect/>
                </a:stretch>
              </p:blipFill>
              <p:spPr>
                <a:xfrm>
                  <a:off x="-1" y="0"/>
                  <a:ext cx="2033916" cy="3173233"/>
                </a:xfrm>
                <a:prstGeom prst="rect">
                  <a:avLst/>
                </a:prstGeom>
                <a:ln w="12700" cap="flat">
                  <a:noFill/>
                  <a:miter lim="400000"/>
                </a:ln>
                <a:effectLst/>
              </p:spPr>
            </p:pic>
            <p:grpSp>
              <p:nvGrpSpPr>
                <p:cNvPr id="1254" name="Gruppieren 130"/>
                <p:cNvGrpSpPr/>
                <p:nvPr/>
              </p:nvGrpSpPr>
              <p:grpSpPr>
                <a:xfrm>
                  <a:off x="-1" y="632187"/>
                  <a:ext cx="530085" cy="972844"/>
                  <a:chOff x="0" y="0"/>
                  <a:chExt cx="530083" cy="972842"/>
                </a:xfrm>
              </p:grpSpPr>
              <p:sp>
                <p:nvSpPr>
                  <p:cNvPr id="1252" name="Rechteck 131"/>
                  <p:cNvSpPr/>
                  <p:nvPr/>
                </p:nvSpPr>
                <p:spPr>
                  <a:xfrm>
                    <a:off x="-1" y="-1"/>
                    <a:ext cx="479763" cy="972844"/>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253" name="Rechteck 132"/>
                  <p:cNvSpPr/>
                  <p:nvPr/>
                </p:nvSpPr>
                <p:spPr>
                  <a:xfrm>
                    <a:off x="50322" y="42415"/>
                    <a:ext cx="479762" cy="425413"/>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grpSp>
          <p:sp>
            <p:nvSpPr>
              <p:cNvPr id="1256" name="Rechteck 139"/>
              <p:cNvSpPr/>
              <p:nvPr/>
            </p:nvSpPr>
            <p:spPr>
              <a:xfrm>
                <a:off x="1084406" y="932090"/>
                <a:ext cx="735248" cy="118331"/>
              </a:xfrm>
              <a:prstGeom prst="rect">
                <a:avLst/>
              </a:prstGeom>
              <a:solidFill>
                <a:srgbClr val="ABACFD">
                  <a:alpha val="27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257" name="Rechteck 140"/>
              <p:cNvSpPr/>
              <p:nvPr/>
            </p:nvSpPr>
            <p:spPr>
              <a:xfrm>
                <a:off x="1066193" y="1235628"/>
                <a:ext cx="735247" cy="118330"/>
              </a:xfrm>
              <a:prstGeom prst="rect">
                <a:avLst/>
              </a:prstGeom>
              <a:solidFill>
                <a:srgbClr val="ABACFD">
                  <a:alpha val="27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66" name="Gruppieren 54"/>
            <p:cNvGrpSpPr/>
            <p:nvPr/>
          </p:nvGrpSpPr>
          <p:grpSpPr>
            <a:xfrm>
              <a:off x="9988807" y="4724565"/>
              <a:ext cx="2223475" cy="3173233"/>
              <a:chOff x="0" y="0"/>
              <a:chExt cx="2223473" cy="3173232"/>
            </a:xfrm>
          </p:grpSpPr>
          <p:grpSp>
            <p:nvGrpSpPr>
              <p:cNvPr id="1263" name="Gruppieren 9"/>
              <p:cNvGrpSpPr/>
              <p:nvPr/>
            </p:nvGrpSpPr>
            <p:grpSpPr>
              <a:xfrm>
                <a:off x="0" y="0"/>
                <a:ext cx="2223475" cy="3173233"/>
                <a:chOff x="0" y="0"/>
                <a:chExt cx="2223473" cy="3173232"/>
              </a:xfrm>
            </p:grpSpPr>
            <p:pic>
              <p:nvPicPr>
                <p:cNvPr id="1259" name="Inhaltsplatzhalter 10" descr="Inhaltsplatzhalter 10"/>
                <p:cNvPicPr>
                  <a:picLocks noChangeAspect="1"/>
                </p:cNvPicPr>
                <p:nvPr/>
              </p:nvPicPr>
              <p:blipFill>
                <a:blip r:embed="rId5">
                  <a:extLst/>
                </a:blip>
                <a:srcRect l="43890" t="37088" r="0" b="0"/>
                <a:stretch>
                  <a:fillRect/>
                </a:stretch>
              </p:blipFill>
              <p:spPr>
                <a:xfrm>
                  <a:off x="189558" y="0"/>
                  <a:ext cx="2033916" cy="3173233"/>
                </a:xfrm>
                <a:prstGeom prst="rect">
                  <a:avLst/>
                </a:prstGeom>
                <a:ln w="12700" cap="flat">
                  <a:noFill/>
                  <a:miter lim="400000"/>
                </a:ln>
                <a:effectLst/>
              </p:spPr>
            </p:pic>
            <p:grpSp>
              <p:nvGrpSpPr>
                <p:cNvPr id="1262" name="Gruppieren 13"/>
                <p:cNvGrpSpPr/>
                <p:nvPr/>
              </p:nvGrpSpPr>
              <p:grpSpPr>
                <a:xfrm>
                  <a:off x="-1" y="664347"/>
                  <a:ext cx="719644" cy="972844"/>
                  <a:chOff x="0" y="0"/>
                  <a:chExt cx="719642" cy="972842"/>
                </a:xfrm>
              </p:grpSpPr>
              <p:sp>
                <p:nvSpPr>
                  <p:cNvPr id="1260" name="Rechteck 14"/>
                  <p:cNvSpPr/>
                  <p:nvPr/>
                </p:nvSpPr>
                <p:spPr>
                  <a:xfrm>
                    <a:off x="-1" y="-1"/>
                    <a:ext cx="479763" cy="972844"/>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261" name="Rechteck 15"/>
                  <p:cNvSpPr/>
                  <p:nvPr/>
                </p:nvSpPr>
                <p:spPr>
                  <a:xfrm>
                    <a:off x="239880" y="10254"/>
                    <a:ext cx="479763" cy="425414"/>
                  </a:xfrm>
                  <a:prstGeom prst="rect">
                    <a:avLst/>
                  </a:prstGeom>
                  <a:solidFill>
                    <a:srgbClr val="FFFFFF"/>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grpSp>
          <p:sp>
            <p:nvSpPr>
              <p:cNvPr id="1264" name="Rechteck 141"/>
              <p:cNvSpPr/>
              <p:nvPr/>
            </p:nvSpPr>
            <p:spPr>
              <a:xfrm>
                <a:off x="1246758" y="932266"/>
                <a:ext cx="735247" cy="118330"/>
              </a:xfrm>
              <a:prstGeom prst="rect">
                <a:avLst/>
              </a:prstGeom>
              <a:solidFill>
                <a:srgbClr val="ABACFD">
                  <a:alpha val="27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265" name="Rechteck 142"/>
              <p:cNvSpPr/>
              <p:nvPr/>
            </p:nvSpPr>
            <p:spPr>
              <a:xfrm>
                <a:off x="1228544" y="1235803"/>
                <a:ext cx="735247" cy="118331"/>
              </a:xfrm>
              <a:prstGeom prst="rect">
                <a:avLst/>
              </a:prstGeom>
              <a:solidFill>
                <a:srgbClr val="ABACFD">
                  <a:alpha val="27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99" name="Gruppieren 41"/>
            <p:cNvGrpSpPr/>
            <p:nvPr/>
          </p:nvGrpSpPr>
          <p:grpSpPr>
            <a:xfrm>
              <a:off x="12203665" y="254372"/>
              <a:ext cx="6072056" cy="2250779"/>
              <a:chOff x="11338" y="0"/>
              <a:chExt cx="6072054" cy="2250778"/>
            </a:xfrm>
          </p:grpSpPr>
          <p:grpSp>
            <p:nvGrpSpPr>
              <p:cNvPr id="1272" name="Gruppieren 39"/>
              <p:cNvGrpSpPr/>
              <p:nvPr/>
            </p:nvGrpSpPr>
            <p:grpSpPr>
              <a:xfrm>
                <a:off x="4479003" y="147927"/>
                <a:ext cx="1604391" cy="1954926"/>
                <a:chOff x="0" y="0"/>
                <a:chExt cx="1604390" cy="1954925"/>
              </a:xfrm>
            </p:grpSpPr>
            <p:sp>
              <p:nvSpPr>
                <p:cNvPr id="1267" name="Gerader Verbinder 35"/>
                <p:cNvSpPr/>
                <p:nvPr/>
              </p:nvSpPr>
              <p:spPr>
                <a:xfrm>
                  <a:off x="-1" y="-1"/>
                  <a:ext cx="1561973" cy="97453"/>
                </a:xfrm>
                <a:prstGeom prst="line">
                  <a:avLst/>
                </a:prstGeom>
                <a:noFill/>
                <a:ln w="6350" cap="flat">
                  <a:solidFill>
                    <a:srgbClr val="A6A6A6"/>
                  </a:solidFill>
                  <a:prstDash val="dash"/>
                  <a:miter lim="800000"/>
                  <a:headEnd type="triangle" w="med" len="med"/>
                  <a:tailEnd type="oval" w="med" len="med"/>
                </a:ln>
                <a:effectLst/>
              </p:spPr>
              <p:txBody>
                <a:bodyPr wrap="square" lIns="45719" tIns="45719" rIns="45719" bIns="45719" numCol="1" anchor="t">
                  <a:noAutofit/>
                </a:bodyPr>
                <a:lstStyle/>
                <a:p>
                  <a:pPr defTabSz="914400">
                    <a:defRPr sz="1800"/>
                  </a:pPr>
                </a:p>
              </p:txBody>
            </p:sp>
            <p:sp>
              <p:nvSpPr>
                <p:cNvPr id="1268" name="Gerader Verbinder 37"/>
                <p:cNvSpPr/>
                <p:nvPr/>
              </p:nvSpPr>
              <p:spPr>
                <a:xfrm flipV="1">
                  <a:off x="0" y="83922"/>
                  <a:ext cx="1576152" cy="387717"/>
                </a:xfrm>
                <a:prstGeom prst="line">
                  <a:avLst/>
                </a:prstGeom>
                <a:noFill/>
                <a:ln w="6350" cap="flat">
                  <a:solidFill>
                    <a:srgbClr val="A6A6A6"/>
                  </a:solidFill>
                  <a:prstDash val="dash"/>
                  <a:miter lim="800000"/>
                  <a:headEnd type="triangle" w="med" len="med"/>
                </a:ln>
                <a:effectLst/>
              </p:spPr>
              <p:txBody>
                <a:bodyPr wrap="square" lIns="45719" tIns="45719" rIns="45719" bIns="45719" numCol="1" anchor="t">
                  <a:noAutofit/>
                </a:bodyPr>
                <a:lstStyle/>
                <a:p>
                  <a:pPr defTabSz="914400">
                    <a:defRPr sz="1800"/>
                  </a:pPr>
                </a:p>
              </p:txBody>
            </p:sp>
            <p:sp>
              <p:nvSpPr>
                <p:cNvPr id="1269" name="Gerader Verbinder 40"/>
                <p:cNvSpPr/>
                <p:nvPr/>
              </p:nvSpPr>
              <p:spPr>
                <a:xfrm flipV="1">
                  <a:off x="-1" y="116086"/>
                  <a:ext cx="1560509" cy="833658"/>
                </a:xfrm>
                <a:prstGeom prst="line">
                  <a:avLst/>
                </a:prstGeom>
                <a:noFill/>
                <a:ln w="6350" cap="flat">
                  <a:solidFill>
                    <a:srgbClr val="A6A6A6"/>
                  </a:solidFill>
                  <a:prstDash val="dash"/>
                  <a:miter lim="800000"/>
                  <a:headEnd type="triangle" w="med" len="med"/>
                </a:ln>
                <a:effectLst/>
              </p:spPr>
              <p:txBody>
                <a:bodyPr wrap="square" lIns="45719" tIns="45719" rIns="45719" bIns="45719" numCol="1" anchor="t">
                  <a:noAutofit/>
                </a:bodyPr>
                <a:lstStyle/>
                <a:p>
                  <a:pPr defTabSz="914400">
                    <a:defRPr sz="1800"/>
                  </a:pPr>
                </a:p>
              </p:txBody>
            </p:sp>
            <p:sp>
              <p:nvSpPr>
                <p:cNvPr id="1270" name="Gerader Verbinder 43"/>
                <p:cNvSpPr/>
                <p:nvPr/>
              </p:nvSpPr>
              <p:spPr>
                <a:xfrm flipV="1">
                  <a:off x="-1" y="70260"/>
                  <a:ext cx="1604392" cy="1362462"/>
                </a:xfrm>
                <a:prstGeom prst="line">
                  <a:avLst/>
                </a:prstGeom>
                <a:noFill/>
                <a:ln w="6350" cap="flat">
                  <a:solidFill>
                    <a:srgbClr val="A6A6A6"/>
                  </a:solidFill>
                  <a:prstDash val="dash"/>
                  <a:miter lim="800000"/>
                  <a:headEnd type="triangle" w="med" len="med"/>
                </a:ln>
                <a:effectLst/>
              </p:spPr>
              <p:txBody>
                <a:bodyPr wrap="square" lIns="45719" tIns="45719" rIns="45719" bIns="45719" numCol="1" anchor="t">
                  <a:noAutofit/>
                </a:bodyPr>
                <a:lstStyle/>
                <a:p>
                  <a:pPr defTabSz="914400">
                    <a:defRPr sz="1800"/>
                  </a:pPr>
                </a:p>
              </p:txBody>
            </p:sp>
            <p:sp>
              <p:nvSpPr>
                <p:cNvPr id="1271" name="Gerader Verbinder 46"/>
                <p:cNvSpPr/>
                <p:nvPr/>
              </p:nvSpPr>
              <p:spPr>
                <a:xfrm flipV="1">
                  <a:off x="-1" y="97360"/>
                  <a:ext cx="1560509" cy="1857566"/>
                </a:xfrm>
                <a:prstGeom prst="line">
                  <a:avLst/>
                </a:prstGeom>
                <a:noFill/>
                <a:ln w="6350" cap="flat">
                  <a:solidFill>
                    <a:srgbClr val="A6A6A6"/>
                  </a:solidFill>
                  <a:prstDash val="dash"/>
                  <a:miter lim="800000"/>
                  <a:headEnd type="triangle" w="med" len="med"/>
                </a:ln>
                <a:effectLst/>
              </p:spPr>
              <p:txBody>
                <a:bodyPr wrap="square" lIns="45719" tIns="45719" rIns="45719" bIns="45719" numCol="1" anchor="t">
                  <a:noAutofit/>
                </a:bodyPr>
                <a:lstStyle/>
                <a:p>
                  <a:pPr defTabSz="914400">
                    <a:defRPr sz="1800"/>
                  </a:pPr>
                </a:p>
              </p:txBody>
            </p:sp>
          </p:grpSp>
          <p:grpSp>
            <p:nvGrpSpPr>
              <p:cNvPr id="1278" name="Gruppieren 38"/>
              <p:cNvGrpSpPr/>
              <p:nvPr/>
            </p:nvGrpSpPr>
            <p:grpSpPr>
              <a:xfrm>
                <a:off x="11338" y="147927"/>
                <a:ext cx="1201598" cy="1954926"/>
                <a:chOff x="11338" y="0"/>
                <a:chExt cx="1201597" cy="1954925"/>
              </a:xfrm>
            </p:grpSpPr>
            <p:sp>
              <p:nvSpPr>
                <p:cNvPr id="1273" name="Gerader Verbinder 51"/>
                <p:cNvSpPr/>
                <p:nvPr/>
              </p:nvSpPr>
              <p:spPr>
                <a:xfrm flipH="1">
                  <a:off x="11338" y="0"/>
                  <a:ext cx="1201598" cy="84026"/>
                </a:xfrm>
                <a:prstGeom prst="line">
                  <a:avLst/>
                </a:prstGeom>
                <a:noFill/>
                <a:ln w="6350" cap="flat">
                  <a:solidFill>
                    <a:srgbClr val="A6A6A6"/>
                  </a:solidFill>
                  <a:prstDash val="dash"/>
                  <a:miter lim="800000"/>
                  <a:tailEnd type="oval" w="med" len="med"/>
                </a:ln>
                <a:effectLst/>
              </p:spPr>
              <p:txBody>
                <a:bodyPr wrap="square" lIns="45719" tIns="45719" rIns="45719" bIns="45719" numCol="1" anchor="t">
                  <a:noAutofit/>
                </a:bodyPr>
                <a:lstStyle/>
                <a:p>
                  <a:pPr defTabSz="914400">
                    <a:defRPr sz="1800"/>
                  </a:pPr>
                </a:p>
              </p:txBody>
            </p:sp>
            <p:sp>
              <p:nvSpPr>
                <p:cNvPr id="1274" name="Gerader Verbinder 52"/>
                <p:cNvSpPr/>
                <p:nvPr/>
              </p:nvSpPr>
              <p:spPr>
                <a:xfrm flipH="1" flipV="1">
                  <a:off x="89656" y="102392"/>
                  <a:ext cx="1113406" cy="369247"/>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sp>
              <p:nvSpPr>
                <p:cNvPr id="1275" name="Gerader Verbinder 55"/>
                <p:cNvSpPr/>
                <p:nvPr/>
              </p:nvSpPr>
              <p:spPr>
                <a:xfrm flipH="1" flipV="1">
                  <a:off x="89656" y="121279"/>
                  <a:ext cx="1113406" cy="828465"/>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sp>
              <p:nvSpPr>
                <p:cNvPr id="1276" name="Gerader Verbinder 58"/>
                <p:cNvSpPr/>
                <p:nvPr/>
              </p:nvSpPr>
              <p:spPr>
                <a:xfrm flipH="1" flipV="1">
                  <a:off x="111628" y="185282"/>
                  <a:ext cx="1091434" cy="1247440"/>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sp>
              <p:nvSpPr>
                <p:cNvPr id="1277" name="Gerader Verbinder 61"/>
                <p:cNvSpPr/>
                <p:nvPr/>
              </p:nvSpPr>
              <p:spPr>
                <a:xfrm flipH="1" flipV="1">
                  <a:off x="40964" y="135184"/>
                  <a:ext cx="1162098" cy="1819742"/>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grpSp>
          <p:grpSp>
            <p:nvGrpSpPr>
              <p:cNvPr id="1298" name="Gruppieren 36"/>
              <p:cNvGrpSpPr/>
              <p:nvPr/>
            </p:nvGrpSpPr>
            <p:grpSpPr>
              <a:xfrm>
                <a:off x="1203061" y="-1"/>
                <a:ext cx="3275944" cy="2250780"/>
                <a:chOff x="0" y="0"/>
                <a:chExt cx="3275942" cy="2250778"/>
              </a:xfrm>
            </p:grpSpPr>
            <p:grpSp>
              <p:nvGrpSpPr>
                <p:cNvPr id="1284" name="Gruppieren 27"/>
                <p:cNvGrpSpPr/>
                <p:nvPr/>
              </p:nvGrpSpPr>
              <p:grpSpPr>
                <a:xfrm>
                  <a:off x="0" y="-1"/>
                  <a:ext cx="498282" cy="2250780"/>
                  <a:chOff x="0" y="0"/>
                  <a:chExt cx="498280" cy="2250778"/>
                </a:xfrm>
              </p:grpSpPr>
              <p:sp>
                <p:nvSpPr>
                  <p:cNvPr id="1279" name="Rechteck 4"/>
                  <p:cNvSpPr/>
                  <p:nvPr/>
                </p:nvSpPr>
                <p:spPr>
                  <a:xfrm>
                    <a:off x="0" y="0"/>
                    <a:ext cx="498281" cy="295853"/>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0" name="Rechteck 17"/>
                  <p:cNvSpPr/>
                  <p:nvPr/>
                </p:nvSpPr>
                <p:spPr>
                  <a:xfrm>
                    <a:off x="0" y="471638"/>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1" name="Rechteck 18"/>
                  <p:cNvSpPr/>
                  <p:nvPr/>
                </p:nvSpPr>
                <p:spPr>
                  <a:xfrm>
                    <a:off x="0" y="949743"/>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2" name="Rechteck 19"/>
                  <p:cNvSpPr/>
                  <p:nvPr/>
                </p:nvSpPr>
                <p:spPr>
                  <a:xfrm>
                    <a:off x="0" y="1432721"/>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3" name="Rechteck 20"/>
                  <p:cNvSpPr/>
                  <p:nvPr/>
                </p:nvSpPr>
                <p:spPr>
                  <a:xfrm>
                    <a:off x="0" y="1954925"/>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90" name="Gruppieren 7"/>
                <p:cNvGrpSpPr/>
                <p:nvPr/>
              </p:nvGrpSpPr>
              <p:grpSpPr>
                <a:xfrm>
                  <a:off x="2777662" y="-1"/>
                  <a:ext cx="498282" cy="2250780"/>
                  <a:chOff x="0" y="0"/>
                  <a:chExt cx="498280" cy="2250778"/>
                </a:xfrm>
              </p:grpSpPr>
              <p:sp>
                <p:nvSpPr>
                  <p:cNvPr id="1285" name="Rechteck 22"/>
                  <p:cNvSpPr/>
                  <p:nvPr/>
                </p:nvSpPr>
                <p:spPr>
                  <a:xfrm>
                    <a:off x="0" y="0"/>
                    <a:ext cx="498281" cy="295853"/>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6" name="Rechteck 23"/>
                  <p:cNvSpPr/>
                  <p:nvPr/>
                </p:nvSpPr>
                <p:spPr>
                  <a:xfrm>
                    <a:off x="0" y="471638"/>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7" name="Rechteck 24"/>
                  <p:cNvSpPr/>
                  <p:nvPr/>
                </p:nvSpPr>
                <p:spPr>
                  <a:xfrm>
                    <a:off x="0" y="949743"/>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8" name="Rechteck 25"/>
                  <p:cNvSpPr/>
                  <p:nvPr/>
                </p:nvSpPr>
                <p:spPr>
                  <a:xfrm>
                    <a:off x="0" y="1432721"/>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289" name="Rechteck 26"/>
                  <p:cNvSpPr/>
                  <p:nvPr/>
                </p:nvSpPr>
                <p:spPr>
                  <a:xfrm>
                    <a:off x="0" y="1954925"/>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296" name="Gruppieren 117"/>
                <p:cNvGrpSpPr/>
                <p:nvPr/>
              </p:nvGrpSpPr>
              <p:grpSpPr>
                <a:xfrm>
                  <a:off x="834918" y="947334"/>
                  <a:ext cx="1640910" cy="295854"/>
                  <a:chOff x="0" y="0"/>
                  <a:chExt cx="1640908" cy="295852"/>
                </a:xfrm>
              </p:grpSpPr>
              <p:sp>
                <p:nvSpPr>
                  <p:cNvPr id="1291" name="Rechteck 21"/>
                  <p:cNvSpPr/>
                  <p:nvPr/>
                </p:nvSpPr>
                <p:spPr>
                  <a:xfrm>
                    <a:off x="-1" y="-1"/>
                    <a:ext cx="1640910" cy="295854"/>
                  </a:xfrm>
                  <a:prstGeom prst="rect">
                    <a:avLst/>
                  </a:prstGeom>
                  <a:solidFill>
                    <a:srgbClr val="D0CECE"/>
                  </a:solidFill>
                  <a:ln w="12700" cap="flat">
                    <a:solidFill>
                      <a:srgbClr val="808080"/>
                    </a:solidFill>
                    <a:prstDash val="solid"/>
                    <a:miter lim="800000"/>
                  </a:ln>
                  <a:effectLst/>
                </p:spPr>
                <p:txBody>
                  <a:bodyPr wrap="square" lIns="45719" tIns="45719" rIns="45719" bIns="45719" numCol="1" anchor="ctr">
                    <a:noAutofit/>
                  </a:bodyPr>
                  <a:lstStyle/>
                  <a:p>
                    <a:pPr algn="ctr" defTabSz="914400">
                      <a:defRPr sz="1800">
                        <a:solidFill>
                          <a:srgbClr val="FFFFFF"/>
                        </a:solidFill>
                      </a:defRPr>
                    </a:pPr>
                  </a:p>
                </p:txBody>
              </p:sp>
              <p:sp>
                <p:nvSpPr>
                  <p:cNvPr id="1292" name="Chevron 66"/>
                  <p:cNvSpPr/>
                  <p:nvPr/>
                </p:nvSpPr>
                <p:spPr>
                  <a:xfrm flipH="1">
                    <a:off x="483049"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293" name="Chevron 67"/>
                  <p:cNvSpPr/>
                  <p:nvPr/>
                </p:nvSpPr>
                <p:spPr>
                  <a:xfrm flipH="1">
                    <a:off x="794008"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294" name="Chevron 68"/>
                  <p:cNvSpPr/>
                  <p:nvPr/>
                </p:nvSpPr>
                <p:spPr>
                  <a:xfrm flipH="1">
                    <a:off x="1112773"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295" name="Chevron 69"/>
                  <p:cNvSpPr/>
                  <p:nvPr/>
                </p:nvSpPr>
                <p:spPr>
                  <a:xfrm flipH="1">
                    <a:off x="203634"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grpSp>
            <p:sp>
              <p:nvSpPr>
                <p:cNvPr id="1297" name="Textfeld 87"/>
                <p:cNvSpPr txBox="1"/>
                <p:nvPr/>
              </p:nvSpPr>
              <p:spPr>
                <a:xfrm>
                  <a:off x="1134227" y="1227794"/>
                  <a:ext cx="1346936" cy="35360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1100">
                      <a:solidFill>
                        <a:srgbClr val="808080"/>
                      </a:solidFill>
                    </a:defRPr>
                  </a:lvl1pPr>
                </a:lstStyle>
                <a:p>
                  <a:pPr/>
                  <a:r>
                    <a:t>NETWORK</a:t>
                  </a:r>
                </a:p>
              </p:txBody>
            </p:sp>
          </p:grpSp>
        </p:grpSp>
        <p:grpSp>
          <p:nvGrpSpPr>
            <p:cNvPr id="1320" name="Gruppieren 48"/>
            <p:cNvGrpSpPr/>
            <p:nvPr/>
          </p:nvGrpSpPr>
          <p:grpSpPr>
            <a:xfrm>
              <a:off x="11969466" y="5713289"/>
              <a:ext cx="6705790" cy="1275936"/>
              <a:chOff x="0" y="3365"/>
              <a:chExt cx="6705789" cy="1275935"/>
            </a:xfrm>
          </p:grpSpPr>
          <p:grpSp>
            <p:nvGrpSpPr>
              <p:cNvPr id="1302" name="Gruppieren 47"/>
              <p:cNvGrpSpPr/>
              <p:nvPr/>
            </p:nvGrpSpPr>
            <p:grpSpPr>
              <a:xfrm>
                <a:off x="4862849" y="3365"/>
                <a:ext cx="1842941" cy="1132928"/>
                <a:chOff x="0" y="3365"/>
                <a:chExt cx="1842939" cy="1132927"/>
              </a:xfrm>
            </p:grpSpPr>
            <p:sp>
              <p:nvSpPr>
                <p:cNvPr id="1300" name="Gerader Verbinder 133"/>
                <p:cNvSpPr/>
                <p:nvPr/>
              </p:nvSpPr>
              <p:spPr>
                <a:xfrm flipV="1">
                  <a:off x="16866" y="296922"/>
                  <a:ext cx="1809137" cy="839371"/>
                </a:xfrm>
                <a:prstGeom prst="line">
                  <a:avLst/>
                </a:prstGeom>
                <a:noFill/>
                <a:ln w="6350" cap="flat">
                  <a:solidFill>
                    <a:srgbClr val="A6A6A6"/>
                  </a:solidFill>
                  <a:prstDash val="dash"/>
                  <a:miter lim="800000"/>
                  <a:headEnd type="triangle" w="med" len="med"/>
                  <a:tailEnd type="oval" w="med" len="med"/>
                </a:ln>
                <a:effectLst/>
              </p:spPr>
              <p:txBody>
                <a:bodyPr wrap="square" lIns="45719" tIns="45719" rIns="45719" bIns="45719" numCol="1" anchor="t">
                  <a:noAutofit/>
                </a:bodyPr>
                <a:lstStyle/>
                <a:p>
                  <a:pPr defTabSz="914400">
                    <a:defRPr sz="1800"/>
                  </a:pPr>
                </a:p>
              </p:txBody>
            </p:sp>
            <p:sp>
              <p:nvSpPr>
                <p:cNvPr id="1301" name="Gerader Verbinder 136"/>
                <p:cNvSpPr/>
                <p:nvPr/>
              </p:nvSpPr>
              <p:spPr>
                <a:xfrm flipV="1">
                  <a:off x="0" y="3365"/>
                  <a:ext cx="1842940" cy="571208"/>
                </a:xfrm>
                <a:prstGeom prst="line">
                  <a:avLst/>
                </a:prstGeom>
                <a:noFill/>
                <a:ln w="6350" cap="flat">
                  <a:solidFill>
                    <a:srgbClr val="A6A6A6"/>
                  </a:solidFill>
                  <a:prstDash val="dash"/>
                  <a:miter lim="800000"/>
                  <a:headEnd type="triangle" w="med" len="med"/>
                  <a:tailEnd type="oval" w="med" len="med"/>
                </a:ln>
                <a:effectLst/>
              </p:spPr>
              <p:txBody>
                <a:bodyPr wrap="square" lIns="45719" tIns="45719" rIns="45719" bIns="45719" numCol="1" anchor="t">
                  <a:noAutofit/>
                </a:bodyPr>
                <a:lstStyle/>
                <a:p>
                  <a:pPr defTabSz="914400">
                    <a:defRPr sz="1800"/>
                  </a:pPr>
                </a:p>
              </p:txBody>
            </p:sp>
          </p:grpSp>
          <p:grpSp>
            <p:nvGrpSpPr>
              <p:cNvPr id="1305" name="Gruppieren 45"/>
              <p:cNvGrpSpPr/>
              <p:nvPr/>
            </p:nvGrpSpPr>
            <p:grpSpPr>
              <a:xfrm>
                <a:off x="-1" y="11452"/>
                <a:ext cx="1382806" cy="1119168"/>
                <a:chOff x="0" y="0"/>
                <a:chExt cx="1382804" cy="1119167"/>
              </a:xfrm>
            </p:grpSpPr>
            <p:sp>
              <p:nvSpPr>
                <p:cNvPr id="1303" name="Gerader Verbinder 143"/>
                <p:cNvSpPr/>
                <p:nvPr/>
              </p:nvSpPr>
              <p:spPr>
                <a:xfrm flipH="1" flipV="1">
                  <a:off x="-1" y="297981"/>
                  <a:ext cx="1382806" cy="821187"/>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sp>
              <p:nvSpPr>
                <p:cNvPr id="1304" name="Gerader Verbinder 145"/>
                <p:cNvSpPr/>
                <p:nvPr/>
              </p:nvSpPr>
              <p:spPr>
                <a:xfrm flipH="1" flipV="1">
                  <a:off x="0" y="0"/>
                  <a:ext cx="1382804" cy="547269"/>
                </a:xfrm>
                <a:prstGeom prst="line">
                  <a:avLst/>
                </a:prstGeom>
                <a:noFill/>
                <a:ln w="6350" cap="flat">
                  <a:solidFill>
                    <a:srgbClr val="A6A6A6"/>
                  </a:solidFill>
                  <a:prstDash val="dash"/>
                  <a:miter lim="800000"/>
                  <a:tailEnd type="triangle" w="med" len="med"/>
                </a:ln>
                <a:effectLst/>
              </p:spPr>
              <p:txBody>
                <a:bodyPr wrap="square" lIns="45719" tIns="45719" rIns="45719" bIns="45719" numCol="1" anchor="t">
                  <a:noAutofit/>
                </a:bodyPr>
                <a:lstStyle/>
                <a:p>
                  <a:pPr defTabSz="914400">
                    <a:defRPr sz="1800"/>
                  </a:pPr>
                </a:p>
              </p:txBody>
            </p:sp>
          </p:grpSp>
          <p:grpSp>
            <p:nvGrpSpPr>
              <p:cNvPr id="1319" name="Gruppieren 44"/>
              <p:cNvGrpSpPr/>
              <p:nvPr/>
            </p:nvGrpSpPr>
            <p:grpSpPr>
              <a:xfrm>
                <a:off x="1382803" y="410794"/>
                <a:ext cx="3480047" cy="868507"/>
                <a:chOff x="0" y="0"/>
                <a:chExt cx="3480046" cy="868505"/>
              </a:xfrm>
            </p:grpSpPr>
            <p:grpSp>
              <p:nvGrpSpPr>
                <p:cNvPr id="1308" name="Gruppieren 124"/>
                <p:cNvGrpSpPr/>
                <p:nvPr/>
              </p:nvGrpSpPr>
              <p:grpSpPr>
                <a:xfrm>
                  <a:off x="0" y="-1"/>
                  <a:ext cx="498281" cy="818058"/>
                  <a:chOff x="0" y="0"/>
                  <a:chExt cx="498280" cy="818056"/>
                </a:xfrm>
              </p:grpSpPr>
              <p:sp>
                <p:nvSpPr>
                  <p:cNvPr id="1306" name="Rechteck 98"/>
                  <p:cNvSpPr/>
                  <p:nvPr/>
                </p:nvSpPr>
                <p:spPr>
                  <a:xfrm>
                    <a:off x="0" y="-1"/>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307" name="Rechteck 99"/>
                  <p:cNvSpPr/>
                  <p:nvPr/>
                </p:nvSpPr>
                <p:spPr>
                  <a:xfrm>
                    <a:off x="0" y="522203"/>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grpSp>
            <p:grpSp>
              <p:nvGrpSpPr>
                <p:cNvPr id="1314" name="Gruppieren 118"/>
                <p:cNvGrpSpPr/>
                <p:nvPr/>
              </p:nvGrpSpPr>
              <p:grpSpPr>
                <a:xfrm>
                  <a:off x="919568" y="226351"/>
                  <a:ext cx="1640910" cy="295853"/>
                  <a:chOff x="0" y="0"/>
                  <a:chExt cx="1640908" cy="295852"/>
                </a:xfrm>
              </p:grpSpPr>
              <p:sp>
                <p:nvSpPr>
                  <p:cNvPr id="1309" name="Rechteck 119"/>
                  <p:cNvSpPr/>
                  <p:nvPr/>
                </p:nvSpPr>
                <p:spPr>
                  <a:xfrm>
                    <a:off x="-1" y="-1"/>
                    <a:ext cx="1640910" cy="295854"/>
                  </a:xfrm>
                  <a:prstGeom prst="rect">
                    <a:avLst/>
                  </a:prstGeom>
                  <a:solidFill>
                    <a:srgbClr val="D0CECE"/>
                  </a:solidFill>
                  <a:ln w="12700" cap="flat">
                    <a:solidFill>
                      <a:srgbClr val="808080"/>
                    </a:solidFill>
                    <a:prstDash val="solid"/>
                    <a:miter lim="800000"/>
                  </a:ln>
                  <a:effectLst/>
                </p:spPr>
                <p:txBody>
                  <a:bodyPr wrap="square" lIns="45719" tIns="45719" rIns="45719" bIns="45719" numCol="1" anchor="ctr">
                    <a:noAutofit/>
                  </a:bodyPr>
                  <a:lstStyle/>
                  <a:p>
                    <a:pPr algn="ctr" defTabSz="914400">
                      <a:defRPr sz="1800">
                        <a:solidFill>
                          <a:srgbClr val="FFFFFF"/>
                        </a:solidFill>
                      </a:defRPr>
                    </a:pPr>
                  </a:p>
                </p:txBody>
              </p:sp>
              <p:sp>
                <p:nvSpPr>
                  <p:cNvPr id="1310" name="Chevron 120"/>
                  <p:cNvSpPr/>
                  <p:nvPr/>
                </p:nvSpPr>
                <p:spPr>
                  <a:xfrm flipH="1">
                    <a:off x="483049"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311" name="Chevron 121"/>
                  <p:cNvSpPr/>
                  <p:nvPr/>
                </p:nvSpPr>
                <p:spPr>
                  <a:xfrm flipH="1">
                    <a:off x="794008"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312" name="Chevron 122"/>
                  <p:cNvSpPr/>
                  <p:nvPr/>
                </p:nvSpPr>
                <p:spPr>
                  <a:xfrm flipH="1">
                    <a:off x="1112773"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sp>
                <p:nvSpPr>
                  <p:cNvPr id="1313" name="Chevron 123"/>
                  <p:cNvSpPr/>
                  <p:nvPr/>
                </p:nvSpPr>
                <p:spPr>
                  <a:xfrm flipH="1">
                    <a:off x="203634" y="13601"/>
                    <a:ext cx="111098" cy="267675"/>
                  </a:xfrm>
                  <a:prstGeom prst="chevron">
                    <a:avLst>
                      <a:gd name="adj" fmla="val 50000"/>
                    </a:avLst>
                  </a:prstGeom>
                  <a:solidFill>
                    <a:srgbClr val="F2F2F2"/>
                  </a:solidFill>
                  <a:ln w="12700" cap="flat">
                    <a:noFill/>
                    <a:miter lim="400000"/>
                  </a:ln>
                  <a:effectLst/>
                </p:spPr>
                <p:txBody>
                  <a:bodyPr wrap="square" lIns="45719" tIns="45719" rIns="45719" bIns="45719" numCol="1" anchor="ctr">
                    <a:noAutofit/>
                  </a:bodyPr>
                  <a:lstStyle/>
                  <a:p>
                    <a:pPr algn="ctr" defTabSz="914400">
                      <a:defRPr sz="1800"/>
                    </a:pPr>
                  </a:p>
                </p:txBody>
              </p:sp>
            </p:grpSp>
            <p:grpSp>
              <p:nvGrpSpPr>
                <p:cNvPr id="1317" name="Gruppieren 125"/>
                <p:cNvGrpSpPr/>
                <p:nvPr/>
              </p:nvGrpSpPr>
              <p:grpSpPr>
                <a:xfrm>
                  <a:off x="2981765" y="15851"/>
                  <a:ext cx="498282" cy="818058"/>
                  <a:chOff x="0" y="0"/>
                  <a:chExt cx="498280" cy="818056"/>
                </a:xfrm>
              </p:grpSpPr>
              <p:sp>
                <p:nvSpPr>
                  <p:cNvPr id="1315" name="Rechteck 126"/>
                  <p:cNvSpPr/>
                  <p:nvPr/>
                </p:nvSpPr>
                <p:spPr>
                  <a:xfrm>
                    <a:off x="0" y="-1"/>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sp>
                <p:nvSpPr>
                  <p:cNvPr id="1316" name="Rechteck 127"/>
                  <p:cNvSpPr/>
                  <p:nvPr/>
                </p:nvSpPr>
                <p:spPr>
                  <a:xfrm>
                    <a:off x="0" y="522203"/>
                    <a:ext cx="498281" cy="295854"/>
                  </a:xfrm>
                  <a:prstGeom prst="rect">
                    <a:avLst/>
                  </a:prstGeom>
                  <a:solidFill>
                    <a:srgbClr val="D0CECE"/>
                  </a:solidFill>
                  <a:ln w="12700" cap="flat">
                    <a:solidFill>
                      <a:srgbClr val="808080"/>
                    </a:solidFill>
                    <a:prstDash val="solid"/>
                    <a:miter lim="800000"/>
                  </a:ln>
                  <a:effectLst>
                    <a:outerShdw sx="100000" sy="100000" kx="0" ky="0" algn="b" rotWithShape="0" blurRad="50800" dist="38100" dir="2700000">
                      <a:srgbClr val="000000">
                        <a:alpha val="40000"/>
                      </a:srgbClr>
                    </a:outerShdw>
                  </a:effectLst>
                </p:spPr>
                <p:txBody>
                  <a:bodyPr wrap="square" lIns="45719" tIns="45719" rIns="45719" bIns="45719" numCol="1" anchor="ctr">
                    <a:noAutofit/>
                  </a:bodyPr>
                  <a:lstStyle/>
                  <a:p>
                    <a:pPr algn="ctr" defTabSz="914400">
                      <a:defRPr sz="1800">
                        <a:solidFill>
                          <a:srgbClr val="FFFFFF"/>
                        </a:solidFill>
                      </a:defRPr>
                    </a:pPr>
                  </a:p>
                </p:txBody>
              </p:sp>
            </p:grpSp>
            <p:sp>
              <p:nvSpPr>
                <p:cNvPr id="1318" name="Textfeld 89"/>
                <p:cNvSpPr txBox="1"/>
                <p:nvPr/>
              </p:nvSpPr>
              <p:spPr>
                <a:xfrm>
                  <a:off x="1134227" y="514898"/>
                  <a:ext cx="1346936" cy="35360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1100">
                      <a:solidFill>
                        <a:srgbClr val="808080"/>
                      </a:solidFill>
                    </a:defRPr>
                  </a:lvl1pPr>
                </a:lstStyle>
                <a:p>
                  <a:pPr/>
                  <a:r>
                    <a:t>NETWORK</a:t>
                  </a:r>
                </a:p>
              </p:txBody>
            </p:sp>
          </p:grpSp>
        </p:grpSp>
        <p:sp>
          <p:nvSpPr>
            <p:cNvPr id="1321" name="Textfeld 90"/>
            <p:cNvSpPr txBox="1"/>
            <p:nvPr/>
          </p:nvSpPr>
          <p:spPr>
            <a:xfrm>
              <a:off x="13649709" y="3752154"/>
              <a:ext cx="3627318" cy="47092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lvl1pPr>
            </a:lstStyle>
            <a:p>
              <a:pPr/>
              <a:r>
                <a:t>Access via network</a:t>
              </a:r>
            </a:p>
          </p:txBody>
        </p:sp>
        <p:sp>
          <p:nvSpPr>
            <p:cNvPr id="1322" name="Textfeld 34"/>
            <p:cNvSpPr txBox="1"/>
            <p:nvPr/>
          </p:nvSpPr>
          <p:spPr>
            <a:xfrm>
              <a:off x="17392270" y="3752154"/>
              <a:ext cx="3168624" cy="47092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lvl1pPr>
            </a:lstStyle>
            <a:p>
              <a:pPr/>
              <a:r>
                <a:t>External data storage</a:t>
              </a:r>
            </a:p>
          </p:txBody>
        </p:sp>
        <p:sp>
          <p:nvSpPr>
            <p:cNvPr id="1323" name="Textfeld 92"/>
            <p:cNvSpPr txBox="1"/>
            <p:nvPr/>
          </p:nvSpPr>
          <p:spPr>
            <a:xfrm>
              <a:off x="10036127" y="3752154"/>
              <a:ext cx="3168625" cy="47092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defRPr b="1" sz="2500"/>
              </a:lvl1pPr>
            </a:lstStyle>
            <a:p>
              <a:pPr/>
              <a:r>
                <a:t>Local computer</a:t>
              </a:r>
            </a:p>
          </p:txBody>
        </p:sp>
        <p:pic>
          <p:nvPicPr>
            <p:cNvPr id="1324" name="Grafik 105" descr="Grafik 105"/>
            <p:cNvPicPr>
              <a:picLocks noChangeAspect="1"/>
            </p:cNvPicPr>
            <p:nvPr/>
          </p:nvPicPr>
          <p:blipFill>
            <a:blip r:embed="rId6">
              <a:extLst/>
            </a:blip>
            <a:stretch>
              <a:fillRect/>
            </a:stretch>
          </p:blipFill>
          <p:spPr>
            <a:xfrm>
              <a:off x="2975842" y="1560152"/>
              <a:ext cx="3913124" cy="4153571"/>
            </a:xfrm>
            <a:prstGeom prst="rect">
              <a:avLst/>
            </a:prstGeom>
            <a:ln w="12700" cap="flat">
              <a:noFill/>
              <a:miter lim="400000"/>
            </a:ln>
            <a:effectLst/>
          </p:spPr>
        </p:pic>
        <p:sp>
          <p:nvSpPr>
            <p:cNvPr id="1325" name="Rechteck 233"/>
            <p:cNvSpPr/>
            <p:nvPr/>
          </p:nvSpPr>
          <p:spPr>
            <a:xfrm>
              <a:off x="3255750" y="2548226"/>
              <a:ext cx="1839219" cy="28191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130"/>
                  </a:lnTo>
                  <a:lnTo>
                    <a:pt x="21368" y="21600"/>
                  </a:lnTo>
                  <a:lnTo>
                    <a:pt x="2702" y="12359"/>
                  </a:lnTo>
                  <a:lnTo>
                    <a:pt x="0" y="0"/>
                  </a:lnTo>
                  <a:close/>
                </a:path>
              </a:pathLst>
            </a:custGeom>
            <a:noFill/>
            <a:ln w="34925" cap="flat">
              <a:solidFill>
                <a:srgbClr val="ABACFD"/>
              </a:solidFill>
              <a:prstDash val="solid"/>
              <a:miter lim="800000"/>
            </a:ln>
            <a:effectLst/>
          </p:spPr>
          <p:txBody>
            <a:bodyPr wrap="square" lIns="45719" tIns="45719" rIns="45719" bIns="45719" numCol="1" anchor="ctr">
              <a:noAutofit/>
            </a:bodyPr>
            <a:lstStyle/>
            <a:p>
              <a:pPr algn="ctr" defTabSz="914400">
                <a:defRPr sz="1800">
                  <a:solidFill>
                    <a:srgbClr val="FFFFFF"/>
                  </a:solidFill>
                </a:defRPr>
              </a:pPr>
            </a:p>
          </p:txBody>
        </p:sp>
        <p:sp>
          <p:nvSpPr>
            <p:cNvPr id="1326" name="Gewinkelter Verbinder 88"/>
            <p:cNvSpPr/>
            <p:nvPr/>
          </p:nvSpPr>
          <p:spPr>
            <a:xfrm>
              <a:off x="7954575" y="7079694"/>
              <a:ext cx="2753873" cy="3456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2" y="0"/>
                  </a:lnTo>
                  <a:lnTo>
                    <a:pt x="32" y="21600"/>
                  </a:lnTo>
                  <a:lnTo>
                    <a:pt x="21600" y="21600"/>
                  </a:lnTo>
                </a:path>
              </a:pathLst>
            </a:custGeom>
            <a:noFill/>
            <a:ln w="9525" cap="flat">
              <a:solidFill>
                <a:srgbClr val="7F7F7F"/>
              </a:solidFill>
              <a:prstDash val="solid"/>
              <a:miter lim="800000"/>
              <a:headEnd type="triangle" w="med" len="med"/>
              <a:tailEnd type="oval" w="med" len="med"/>
            </a:ln>
            <a:effectLst/>
          </p:spPr>
          <p:txBody>
            <a:bodyPr wrap="square" lIns="45719" tIns="45719" rIns="45719" bIns="45719" numCol="1" anchor="ctr">
              <a:noAutofit/>
            </a:bodyPr>
            <a:lstStyle/>
            <a:p>
              <a:pPr defTabSz="914400">
                <a:defRPr sz="1800"/>
              </a:pPr>
            </a:p>
          </p:txBody>
        </p:sp>
        <p:grpSp>
          <p:nvGrpSpPr>
            <p:cNvPr id="1329" name="Gruppieren 75"/>
            <p:cNvGrpSpPr/>
            <p:nvPr/>
          </p:nvGrpSpPr>
          <p:grpSpPr>
            <a:xfrm>
              <a:off x="11420312" y="6981420"/>
              <a:ext cx="197724" cy="264873"/>
              <a:chOff x="0" y="0"/>
              <a:chExt cx="197723" cy="264872"/>
            </a:xfrm>
          </p:grpSpPr>
          <p:sp>
            <p:nvSpPr>
              <p:cNvPr id="1327" name="Rechteck 72"/>
              <p:cNvSpPr/>
              <p:nvPr/>
            </p:nvSpPr>
            <p:spPr>
              <a:xfrm>
                <a:off x="54167" y="-1"/>
                <a:ext cx="143557" cy="264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603"/>
                    </a:moveTo>
                    <a:lnTo>
                      <a:pt x="19340" y="0"/>
                    </a:lnTo>
                    <a:cubicBezTo>
                      <a:pt x="20595" y="6020"/>
                      <a:pt x="18084" y="10269"/>
                      <a:pt x="21600" y="16288"/>
                    </a:cubicBezTo>
                    <a:lnTo>
                      <a:pt x="0" y="21600"/>
                    </a:lnTo>
                    <a:lnTo>
                      <a:pt x="0" y="4603"/>
                    </a:lnTo>
                    <a:close/>
                  </a:path>
                </a:pathLst>
              </a:custGeom>
              <a:solidFill>
                <a:srgbClr val="ABACFD">
                  <a:alpha val="73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28" name="Rechteck 73"/>
              <p:cNvSpPr/>
              <p:nvPr/>
            </p:nvSpPr>
            <p:spPr>
              <a:xfrm>
                <a:off x="0" y="98273"/>
                <a:ext cx="71627" cy="158832"/>
              </a:xfrm>
              <a:prstGeom prst="rect">
                <a:avLst/>
              </a:prstGeom>
              <a:solidFill>
                <a:srgbClr val="ABACFD">
                  <a:alpha val="73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sp>
          <p:nvSpPr>
            <p:cNvPr id="1330" name="Gewinkelter Verbinder 93"/>
            <p:cNvSpPr/>
            <p:nvPr/>
          </p:nvSpPr>
          <p:spPr>
            <a:xfrm flipH="1" rot="10800000">
              <a:off x="9148371" y="7045472"/>
              <a:ext cx="2312979" cy="3798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0" y="0"/>
                  </a:lnTo>
                  <a:lnTo>
                    <a:pt x="70" y="21600"/>
                  </a:lnTo>
                  <a:lnTo>
                    <a:pt x="21600" y="21600"/>
                  </a:lnTo>
                </a:path>
              </a:pathLst>
            </a:custGeom>
            <a:noFill/>
            <a:ln w="9525" cap="flat">
              <a:solidFill>
                <a:srgbClr val="7F7F7F"/>
              </a:solidFill>
              <a:prstDash val="solid"/>
              <a:miter lim="800000"/>
              <a:tailEnd type="oval" w="med" len="med"/>
            </a:ln>
            <a:effectLst/>
          </p:spPr>
          <p:txBody>
            <a:bodyPr wrap="square" lIns="45719" tIns="45719" rIns="45719" bIns="45719" numCol="1" anchor="ctr">
              <a:noAutofit/>
            </a:bodyPr>
            <a:lstStyle/>
            <a:p>
              <a:pPr defTabSz="914400">
                <a:defRPr sz="1800"/>
              </a:pPr>
            </a:p>
          </p:txBody>
        </p:sp>
        <p:grpSp>
          <p:nvGrpSpPr>
            <p:cNvPr id="1335" name="Gruppieren 77"/>
            <p:cNvGrpSpPr/>
            <p:nvPr/>
          </p:nvGrpSpPr>
          <p:grpSpPr>
            <a:xfrm>
              <a:off x="18957926" y="6953698"/>
              <a:ext cx="280999" cy="281719"/>
              <a:chOff x="0" y="0"/>
              <a:chExt cx="280997" cy="281718"/>
            </a:xfrm>
          </p:grpSpPr>
          <p:grpSp>
            <p:nvGrpSpPr>
              <p:cNvPr id="1333" name="Gruppieren 134"/>
              <p:cNvGrpSpPr/>
              <p:nvPr/>
            </p:nvGrpSpPr>
            <p:grpSpPr>
              <a:xfrm>
                <a:off x="83274" y="16846"/>
                <a:ext cx="197724" cy="264873"/>
                <a:chOff x="0" y="0"/>
                <a:chExt cx="197723" cy="264872"/>
              </a:xfrm>
            </p:grpSpPr>
            <p:sp>
              <p:nvSpPr>
                <p:cNvPr id="1331" name="Rechteck 72"/>
                <p:cNvSpPr/>
                <p:nvPr/>
              </p:nvSpPr>
              <p:spPr>
                <a:xfrm>
                  <a:off x="54167" y="-1"/>
                  <a:ext cx="143557" cy="264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603"/>
                      </a:moveTo>
                      <a:lnTo>
                        <a:pt x="19340" y="0"/>
                      </a:lnTo>
                      <a:cubicBezTo>
                        <a:pt x="20595" y="6020"/>
                        <a:pt x="18084" y="10269"/>
                        <a:pt x="21600" y="16288"/>
                      </a:cubicBezTo>
                      <a:lnTo>
                        <a:pt x="0" y="21600"/>
                      </a:lnTo>
                      <a:lnTo>
                        <a:pt x="0" y="4603"/>
                      </a:lnTo>
                      <a:close/>
                    </a:path>
                  </a:pathLst>
                </a:custGeom>
                <a:solidFill>
                  <a:srgbClr val="ABACFD">
                    <a:alpha val="73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32" name="Rechteck 137"/>
                <p:cNvSpPr/>
                <p:nvPr/>
              </p:nvSpPr>
              <p:spPr>
                <a:xfrm>
                  <a:off x="0" y="40068"/>
                  <a:ext cx="71627" cy="217037"/>
                </a:xfrm>
                <a:prstGeom prst="rect">
                  <a:avLst/>
                </a:prstGeom>
                <a:solidFill>
                  <a:srgbClr val="ABACFD">
                    <a:alpha val="73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sp>
            <p:nvSpPr>
              <p:cNvPr id="1334" name="Rechteck 76"/>
              <p:cNvSpPr/>
              <p:nvPr/>
            </p:nvSpPr>
            <p:spPr>
              <a:xfrm>
                <a:off x="-1" y="-1"/>
                <a:ext cx="248237" cy="718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089" y="0"/>
                    </a:moveTo>
                    <a:lnTo>
                      <a:pt x="21600" y="7851"/>
                    </a:lnTo>
                    <a:lnTo>
                      <a:pt x="10563" y="21600"/>
                    </a:lnTo>
                    <a:lnTo>
                      <a:pt x="0" y="14870"/>
                    </a:lnTo>
                    <a:lnTo>
                      <a:pt x="9089" y="0"/>
                    </a:lnTo>
                    <a:close/>
                  </a:path>
                </a:pathLst>
              </a:custGeom>
              <a:solidFill>
                <a:srgbClr val="ABACFD">
                  <a:alpha val="73000"/>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grpSp>
        <p:sp>
          <p:nvSpPr>
            <p:cNvPr id="1336" name="Rechteck 78"/>
            <p:cNvSpPr/>
            <p:nvPr/>
          </p:nvSpPr>
          <p:spPr>
            <a:xfrm>
              <a:off x="10919906" y="2254399"/>
              <a:ext cx="698130" cy="116092"/>
            </a:xfrm>
            <a:prstGeom prst="rect">
              <a:avLst/>
            </a:prstGeom>
            <a:solidFill>
              <a:srgbClr val="ABACFD">
                <a:alpha val="64999"/>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37" name="Gewinkelter Verbinder 74"/>
            <p:cNvSpPr/>
            <p:nvPr/>
          </p:nvSpPr>
          <p:spPr>
            <a:xfrm flipH="1" rot="10800000">
              <a:off x="8594806" y="2298864"/>
              <a:ext cx="2289535" cy="6313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noFill/>
            <a:ln w="9525" cap="flat">
              <a:solidFill>
                <a:srgbClr val="808080"/>
              </a:solidFill>
              <a:prstDash val="solid"/>
              <a:miter lim="800000"/>
              <a:headEnd type="triangle" w="med" len="med"/>
              <a:tailEnd type="oval" w="med" len="med"/>
            </a:ln>
            <a:effectLst/>
          </p:spPr>
          <p:txBody>
            <a:bodyPr wrap="square" lIns="45719" tIns="45719" rIns="45719" bIns="45719" numCol="1" anchor="ctr">
              <a:noAutofit/>
            </a:bodyPr>
            <a:lstStyle/>
            <a:p>
              <a:pPr defTabSz="914400">
                <a:defRPr sz="1800"/>
              </a:pPr>
            </a:p>
          </p:txBody>
        </p:sp>
        <p:sp>
          <p:nvSpPr>
            <p:cNvPr id="1338" name="Rechteck 144"/>
            <p:cNvSpPr/>
            <p:nvPr/>
          </p:nvSpPr>
          <p:spPr>
            <a:xfrm>
              <a:off x="10805421" y="3117697"/>
              <a:ext cx="698129" cy="116092"/>
            </a:xfrm>
            <a:prstGeom prst="rect">
              <a:avLst/>
            </a:prstGeom>
            <a:solidFill>
              <a:srgbClr val="ABACFD">
                <a:alpha val="64999"/>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39" name="Rechteck 146"/>
            <p:cNvSpPr/>
            <p:nvPr/>
          </p:nvSpPr>
          <p:spPr>
            <a:xfrm>
              <a:off x="18472289" y="2268491"/>
              <a:ext cx="698130" cy="116092"/>
            </a:xfrm>
            <a:prstGeom prst="rect">
              <a:avLst/>
            </a:prstGeom>
            <a:solidFill>
              <a:srgbClr val="ABACFD">
                <a:alpha val="64999"/>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40" name="Rechteck 147"/>
            <p:cNvSpPr/>
            <p:nvPr/>
          </p:nvSpPr>
          <p:spPr>
            <a:xfrm>
              <a:off x="18356040" y="3108580"/>
              <a:ext cx="698130" cy="116092"/>
            </a:xfrm>
            <a:prstGeom prst="rect">
              <a:avLst/>
            </a:prstGeom>
            <a:solidFill>
              <a:srgbClr val="ABACFD">
                <a:alpha val="64999"/>
              </a:srgbClr>
            </a:solidFill>
            <a:ln w="12700" cap="flat">
              <a:noFill/>
              <a:miter lim="400000"/>
            </a:ln>
            <a:effectLst/>
          </p:spPr>
          <p:txBody>
            <a:bodyPr wrap="square" lIns="45719" tIns="45719" rIns="45719" bIns="45719" numCol="1" anchor="ctr">
              <a:noAutofit/>
            </a:bodyPr>
            <a:lstStyle/>
            <a:p>
              <a:pPr algn="ctr" defTabSz="914400">
                <a:defRPr sz="1800">
                  <a:solidFill>
                    <a:srgbClr val="FFFFFF"/>
                  </a:solidFill>
                </a:defRPr>
              </a:pPr>
            </a:p>
          </p:txBody>
        </p:sp>
        <p:sp>
          <p:nvSpPr>
            <p:cNvPr id="1341" name="Gewinkelter Verbinder 80"/>
            <p:cNvSpPr/>
            <p:nvPr/>
          </p:nvSpPr>
          <p:spPr>
            <a:xfrm flipH="1" rot="16200000">
              <a:off x="10002953" y="2410544"/>
              <a:ext cx="878441" cy="6550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21478" y="21600"/>
                  </a:lnTo>
                </a:path>
              </a:pathLst>
            </a:custGeom>
            <a:noFill/>
            <a:ln w="6350" cap="flat">
              <a:solidFill>
                <a:srgbClr val="808080"/>
              </a:solidFill>
              <a:prstDash val="solid"/>
              <a:miter lim="800000"/>
              <a:tailEnd type="oval" w="med" len="med"/>
            </a:ln>
            <a:effectLst/>
          </p:spPr>
          <p:txBody>
            <a:bodyPr wrap="square" lIns="45719" tIns="45719" rIns="45719" bIns="45719" numCol="1" anchor="ctr">
              <a:noAutofit/>
            </a:bodyPr>
            <a:lstStyle/>
            <a:p>
              <a:pPr defTabSz="914400">
                <a:defRPr sz="1800"/>
              </a:pPr>
            </a:p>
          </p:txBody>
        </p:sp>
        <p:pic>
          <p:nvPicPr>
            <p:cNvPr id="1342" name="Inhaltsplatzhalter 5" descr="Inhaltsplatzhalter 5"/>
            <p:cNvPicPr>
              <a:picLocks noChangeAspect="1"/>
            </p:cNvPicPr>
            <p:nvPr/>
          </p:nvPicPr>
          <p:blipFill>
            <a:blip r:embed="rId7">
              <a:extLst/>
            </a:blip>
            <a:stretch>
              <a:fillRect/>
            </a:stretch>
          </p:blipFill>
          <p:spPr>
            <a:xfrm>
              <a:off x="0" y="3336190"/>
              <a:ext cx="6216242" cy="3755647"/>
            </a:xfrm>
            <a:prstGeom prst="rect">
              <a:avLst/>
            </a:prstGeom>
            <a:ln w="12700" cap="flat">
              <a:noFill/>
              <a:miter lim="400000"/>
            </a:ln>
            <a:effectLst/>
          </p:spPr>
        </p:pic>
        <p:pic>
          <p:nvPicPr>
            <p:cNvPr id="1343" name="Grafik 114" descr="Grafik 114"/>
            <p:cNvPicPr>
              <a:picLocks noChangeAspect="1"/>
            </p:cNvPicPr>
            <p:nvPr/>
          </p:nvPicPr>
          <p:blipFill>
            <a:blip r:embed="rId8">
              <a:extLst/>
            </a:blip>
            <a:srcRect l="9373" t="21666" r="11662" b="19028"/>
            <a:stretch>
              <a:fillRect/>
            </a:stretch>
          </p:blipFill>
          <p:spPr>
            <a:xfrm>
              <a:off x="1461430" y="4068219"/>
              <a:ext cx="3310138" cy="234209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6" name="Google Shape;243;p23"/>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47" name="Google Shape;244;p23" descr="Google Shape;244;p23"/>
          <p:cNvPicPr>
            <a:picLocks noChangeAspect="1"/>
          </p:cNvPicPr>
          <p:nvPr/>
        </p:nvPicPr>
        <p:blipFill>
          <a:blip r:embed="rId2">
            <a:extLst/>
          </a:blip>
          <a:stretch>
            <a:fillRect/>
          </a:stretch>
        </p:blipFill>
        <p:spPr>
          <a:xfrm>
            <a:off x="4340349" y="3291839"/>
            <a:ext cx="15703300" cy="8827010"/>
          </a:xfrm>
          <a:prstGeom prst="rect">
            <a:avLst/>
          </a:prstGeom>
          <a:ln w="12700">
            <a:miter lim="400000"/>
          </a:ln>
        </p:spPr>
      </p:pic>
      <p:grpSp>
        <p:nvGrpSpPr>
          <p:cNvPr id="1350" name="Group"/>
          <p:cNvGrpSpPr/>
          <p:nvPr/>
        </p:nvGrpSpPr>
        <p:grpSpPr>
          <a:xfrm>
            <a:off x="-58907" y="-49425"/>
            <a:ext cx="2812799" cy="1870483"/>
            <a:chOff x="0" y="0"/>
            <a:chExt cx="2812797" cy="1870481"/>
          </a:xfrm>
        </p:grpSpPr>
        <p:sp>
          <p:nvSpPr>
            <p:cNvPr id="134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49"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351" name="ome-files.png" descr="ome-files.png"/>
          <p:cNvPicPr>
            <a:picLocks noChangeAspect="1"/>
          </p:cNvPicPr>
          <p:nvPr/>
        </p:nvPicPr>
        <p:blipFill>
          <a:blip r:embed="rId3">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3" name="Google Shape;251;p24"/>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54" name="Google Shape;252;p24" descr="Google Shape;252;p24"/>
          <p:cNvPicPr>
            <a:picLocks noChangeAspect="1"/>
          </p:cNvPicPr>
          <p:nvPr/>
        </p:nvPicPr>
        <p:blipFill>
          <a:blip r:embed="rId2">
            <a:extLst/>
          </a:blip>
          <a:stretch>
            <a:fillRect/>
          </a:stretch>
        </p:blipFill>
        <p:spPr>
          <a:xfrm>
            <a:off x="4343402" y="3291839"/>
            <a:ext cx="15697198" cy="8829665"/>
          </a:xfrm>
          <a:prstGeom prst="rect">
            <a:avLst/>
          </a:prstGeom>
          <a:ln w="12700">
            <a:miter lim="400000"/>
          </a:ln>
        </p:spPr>
      </p:pic>
      <p:pic>
        <p:nvPicPr>
          <p:cNvPr id="1355" name="ome-files.png" descr="ome-files.png"/>
          <p:cNvPicPr>
            <a:picLocks noChangeAspect="1"/>
          </p:cNvPicPr>
          <p:nvPr/>
        </p:nvPicPr>
        <p:blipFill>
          <a:blip r:embed="rId3">
            <a:extLst/>
          </a:blip>
          <a:stretch>
            <a:fillRect/>
          </a:stretch>
        </p:blipFill>
        <p:spPr>
          <a:xfrm>
            <a:off x="3104905" y="403271"/>
            <a:ext cx="6714332" cy="965091"/>
          </a:xfrm>
          <a:prstGeom prst="rect">
            <a:avLst/>
          </a:prstGeom>
          <a:ln w="12700">
            <a:miter lim="400000"/>
          </a:ln>
        </p:spPr>
      </p:pic>
      <p:grpSp>
        <p:nvGrpSpPr>
          <p:cNvPr id="1358" name="Group"/>
          <p:cNvGrpSpPr/>
          <p:nvPr/>
        </p:nvGrpSpPr>
        <p:grpSpPr>
          <a:xfrm>
            <a:off x="-58907" y="-49425"/>
            <a:ext cx="2812799" cy="1870483"/>
            <a:chOff x="0" y="0"/>
            <a:chExt cx="2812797" cy="1870481"/>
          </a:xfrm>
        </p:grpSpPr>
        <p:sp>
          <p:nvSpPr>
            <p:cNvPr id="1356"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57"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0" name="Google Shape;83;p15"/>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363" name="Group"/>
          <p:cNvGrpSpPr/>
          <p:nvPr/>
        </p:nvGrpSpPr>
        <p:grpSpPr>
          <a:xfrm>
            <a:off x="1182345" y="3899301"/>
            <a:ext cx="22019310" cy="5302223"/>
            <a:chOff x="0" y="0"/>
            <a:chExt cx="22019308" cy="5302221"/>
          </a:xfrm>
        </p:grpSpPr>
        <p:pic>
          <p:nvPicPr>
            <p:cNvPr id="1361" name="Image" descr="Image"/>
            <p:cNvPicPr>
              <a:picLocks noChangeAspect="1"/>
            </p:cNvPicPr>
            <p:nvPr/>
          </p:nvPicPr>
          <p:blipFill>
            <a:blip r:embed="rId2">
              <a:extLst/>
            </a:blip>
            <a:srcRect l="0" t="0" r="0" b="14790"/>
            <a:stretch>
              <a:fillRect/>
            </a:stretch>
          </p:blipFill>
          <p:spPr>
            <a:xfrm>
              <a:off x="7177293" y="0"/>
              <a:ext cx="14842016" cy="5302222"/>
            </a:xfrm>
            <a:prstGeom prst="rect">
              <a:avLst/>
            </a:prstGeom>
            <a:ln w="12700" cap="flat">
              <a:noFill/>
              <a:miter lim="400000"/>
            </a:ln>
            <a:effectLst/>
          </p:spPr>
        </p:pic>
        <p:pic>
          <p:nvPicPr>
            <p:cNvPr id="1362" name="Image" descr="Image"/>
            <p:cNvPicPr>
              <a:picLocks noChangeAspect="1"/>
            </p:cNvPicPr>
            <p:nvPr/>
          </p:nvPicPr>
          <p:blipFill>
            <a:blip r:embed="rId3">
              <a:extLst/>
            </a:blip>
            <a:stretch>
              <a:fillRect/>
            </a:stretch>
          </p:blipFill>
          <p:spPr>
            <a:xfrm>
              <a:off x="0" y="84412"/>
              <a:ext cx="6971228" cy="5133461"/>
            </a:xfrm>
            <a:prstGeom prst="rect">
              <a:avLst/>
            </a:prstGeom>
            <a:ln w="12700" cap="flat">
              <a:noFill/>
              <a:miter lim="400000"/>
            </a:ln>
            <a:effectLst/>
          </p:spPr>
        </p:pic>
      </p:grpSp>
      <p:sp>
        <p:nvSpPr>
          <p:cNvPr id="1364" name="https://www.nature.com/articles/d41586-023-03064-9"/>
          <p:cNvSpPr txBox="1"/>
          <p:nvPr/>
        </p:nvSpPr>
        <p:spPr>
          <a:xfrm>
            <a:off x="12770329" y="9903774"/>
            <a:ext cx="10424538"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a:solidFill>
                  <a:schemeClr val="accent1"/>
                </a:solidFill>
              </a:defRPr>
            </a:lvl1pPr>
          </a:lstStyle>
          <a:p>
            <a:pPr/>
            <a:r>
              <a:t>https://www.nature.com/articles/d41586-023-03064-9</a:t>
            </a:r>
          </a:p>
        </p:txBody>
      </p:sp>
      <p:grpSp>
        <p:nvGrpSpPr>
          <p:cNvPr id="1367" name="Group"/>
          <p:cNvGrpSpPr/>
          <p:nvPr/>
        </p:nvGrpSpPr>
        <p:grpSpPr>
          <a:xfrm>
            <a:off x="-58907" y="-49425"/>
            <a:ext cx="2812799" cy="1870483"/>
            <a:chOff x="0" y="0"/>
            <a:chExt cx="2812797" cy="1870481"/>
          </a:xfrm>
        </p:grpSpPr>
        <p:sp>
          <p:nvSpPr>
            <p:cNvPr id="1365"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66"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368" name="ome-files.png" descr="ome-files.png"/>
          <p:cNvPicPr>
            <a:picLocks noChangeAspect="1"/>
          </p:cNvPicPr>
          <p:nvPr/>
        </p:nvPicPr>
        <p:blipFill>
          <a:blip r:embed="rId4">
            <a:extLst/>
          </a:blip>
          <a:stretch>
            <a:fillRect/>
          </a:stretch>
        </p:blipFill>
        <p:spPr>
          <a:xfrm>
            <a:off x="3104905" y="403271"/>
            <a:ext cx="6714332" cy="965091"/>
          </a:xfrm>
          <a:prstGeom prst="rect">
            <a:avLst/>
          </a:prstGeom>
          <a:ln w="12700">
            <a:miter lim="400000"/>
          </a:ln>
        </p:spPr>
      </p:pic>
      <p:sp>
        <p:nvSpPr>
          <p:cNvPr id="1369" name="https://news.ycombinator.com/item?id=37737318"/>
          <p:cNvSpPr txBox="1"/>
          <p:nvPr/>
        </p:nvSpPr>
        <p:spPr>
          <a:xfrm>
            <a:off x="12796058" y="10533879"/>
            <a:ext cx="9664845"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rPr>
                <a:solidFill>
                  <a:schemeClr val="accent1"/>
                </a:solidFill>
                <a:uFill>
                  <a:solidFill>
                    <a:schemeClr val="accent1"/>
                  </a:solidFill>
                </a:uFill>
                <a:hlinkClick r:id="rId5" invalidUrl="" action="" tgtFrame="" tooltip="" history="1" highlightClick="0" endSnd="0"/>
              </a:rPr>
              <a:t>https://news.ycombinator.com/item?id=37737318</a:t>
            </a:r>
            <a:r>
              <a:t> </a:t>
            </a:r>
          </a:p>
        </p:txBody>
      </p:sp>
      <p:grpSp>
        <p:nvGrpSpPr>
          <p:cNvPr id="1372" name="Group"/>
          <p:cNvGrpSpPr/>
          <p:nvPr/>
        </p:nvGrpSpPr>
        <p:grpSpPr>
          <a:xfrm>
            <a:off x="-58907" y="-49425"/>
            <a:ext cx="2812799" cy="1870483"/>
            <a:chOff x="0" y="0"/>
            <a:chExt cx="2812797" cy="1870481"/>
          </a:xfrm>
        </p:grpSpPr>
        <p:sp>
          <p:nvSpPr>
            <p:cNvPr id="137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71"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373" name="ome-files.png" descr="ome-files.png"/>
          <p:cNvPicPr>
            <a:picLocks noChangeAspect="1"/>
          </p:cNvPicPr>
          <p:nvPr/>
        </p:nvPicPr>
        <p:blipFill>
          <a:blip r:embed="rId4">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9" grpId="1"/>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5" name="Google Shape;83;p15"/>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76" name="Image" descr="Image"/>
          <p:cNvPicPr>
            <a:picLocks noChangeAspect="1"/>
          </p:cNvPicPr>
          <p:nvPr/>
        </p:nvPicPr>
        <p:blipFill>
          <a:blip r:embed="rId2">
            <a:extLst/>
          </a:blip>
          <a:stretch>
            <a:fillRect/>
          </a:stretch>
        </p:blipFill>
        <p:spPr>
          <a:xfrm>
            <a:off x="1504531" y="5186708"/>
            <a:ext cx="6350001" cy="3594101"/>
          </a:xfrm>
          <a:prstGeom prst="rect">
            <a:avLst/>
          </a:prstGeom>
          <a:ln w="12700">
            <a:miter lim="400000"/>
          </a:ln>
        </p:spPr>
      </p:pic>
      <p:sp>
        <p:nvSpPr>
          <p:cNvPr id="1377" name="https://xkcd.com/927/"/>
          <p:cNvSpPr txBox="1"/>
          <p:nvPr/>
        </p:nvSpPr>
        <p:spPr>
          <a:xfrm>
            <a:off x="2782994" y="8875878"/>
            <a:ext cx="4411956" cy="7416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a:solidFill>
                  <a:schemeClr val="accent1"/>
                </a:solidFill>
              </a:defRPr>
            </a:lvl1pPr>
          </a:lstStyle>
          <a:p>
            <a:pPr/>
            <a:r>
              <a:t>https://xkcd.com/927/</a:t>
            </a:r>
          </a:p>
        </p:txBody>
      </p:sp>
      <p:grpSp>
        <p:nvGrpSpPr>
          <p:cNvPr id="1380" name="Group"/>
          <p:cNvGrpSpPr/>
          <p:nvPr/>
        </p:nvGrpSpPr>
        <p:grpSpPr>
          <a:xfrm>
            <a:off x="-58907" y="-49425"/>
            <a:ext cx="2812799" cy="1870483"/>
            <a:chOff x="0" y="0"/>
            <a:chExt cx="2812797" cy="1870481"/>
          </a:xfrm>
        </p:grpSpPr>
        <p:sp>
          <p:nvSpPr>
            <p:cNvPr id="137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79"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381" name="ome-files.png" descr="ome-files.png"/>
          <p:cNvPicPr>
            <a:picLocks noChangeAspect="1"/>
          </p:cNvPicPr>
          <p:nvPr/>
        </p:nvPicPr>
        <p:blipFill>
          <a:blip r:embed="rId3">
            <a:extLst/>
          </a:blip>
          <a:stretch>
            <a:fillRect/>
          </a:stretch>
        </p:blipFill>
        <p:spPr>
          <a:xfrm>
            <a:off x="3104905" y="403271"/>
            <a:ext cx="6714332" cy="965091"/>
          </a:xfrm>
          <a:prstGeom prst="rect">
            <a:avLst/>
          </a:prstGeom>
          <a:ln w="12700">
            <a:miter lim="400000"/>
          </a:ln>
        </p:spPr>
      </p:pic>
      <p:sp>
        <p:nvSpPr>
          <p:cNvPr id="1402" name="Connection Line"/>
          <p:cNvSpPr/>
          <p:nvPr/>
        </p:nvSpPr>
        <p:spPr>
          <a:xfrm>
            <a:off x="10291021" y="6615244"/>
            <a:ext cx="1280584" cy="1280584"/>
          </a:xfrm>
          <a:custGeom>
            <a:avLst/>
            <a:gdLst/>
            <a:ahLst/>
            <a:cxnLst>
              <a:cxn ang="0">
                <a:pos x="wd2" y="hd2"/>
              </a:cxn>
              <a:cxn ang="5400000">
                <a:pos x="wd2" y="hd2"/>
              </a:cxn>
              <a:cxn ang="10800000">
                <a:pos x="wd2" y="hd2"/>
              </a:cxn>
              <a:cxn ang="16200000">
                <a:pos x="wd2" y="hd2"/>
              </a:cxn>
            </a:cxnLst>
            <a:rect l="0" t="0" r="r" b="b"/>
            <a:pathLst>
              <a:path w="20419" h="20419" fill="norm" stroke="1" extrusionOk="0">
                <a:moveTo>
                  <a:pt x="169" y="20419"/>
                </a:moveTo>
                <a:cubicBezTo>
                  <a:pt x="-1181" y="5569"/>
                  <a:pt x="5569" y="-1181"/>
                  <a:pt x="20419" y="169"/>
                </a:cubicBezTo>
              </a:path>
            </a:pathLst>
          </a:custGeom>
          <a:ln w="25400">
            <a:solidFill>
              <a:srgbClr val="FFFFFF"/>
            </a:solidFill>
            <a:miter lim="400000"/>
          </a:ln>
        </p:spPr>
        <p:txBody>
          <a:bodyPr/>
          <a:lstStyle/>
          <a:p>
            <a:pPr/>
          </a:p>
        </p:txBody>
      </p:sp>
      <p:sp>
        <p:nvSpPr>
          <p:cNvPr id="1403" name="Connection Line"/>
          <p:cNvSpPr/>
          <p:nvPr/>
        </p:nvSpPr>
        <p:spPr>
          <a:xfrm>
            <a:off x="10418021" y="6742244"/>
            <a:ext cx="1280584" cy="1280584"/>
          </a:xfrm>
          <a:custGeom>
            <a:avLst/>
            <a:gdLst/>
            <a:ahLst/>
            <a:cxnLst>
              <a:cxn ang="0">
                <a:pos x="wd2" y="hd2"/>
              </a:cxn>
              <a:cxn ang="5400000">
                <a:pos x="wd2" y="hd2"/>
              </a:cxn>
              <a:cxn ang="10800000">
                <a:pos x="wd2" y="hd2"/>
              </a:cxn>
              <a:cxn ang="16200000">
                <a:pos x="wd2" y="hd2"/>
              </a:cxn>
            </a:cxnLst>
            <a:rect l="0" t="0" r="r" b="b"/>
            <a:pathLst>
              <a:path w="20419" h="20419" fill="norm" stroke="1" extrusionOk="0">
                <a:moveTo>
                  <a:pt x="169" y="20419"/>
                </a:moveTo>
                <a:cubicBezTo>
                  <a:pt x="-1181" y="5569"/>
                  <a:pt x="5569" y="-1181"/>
                  <a:pt x="20419" y="169"/>
                </a:cubicBezTo>
              </a:path>
            </a:pathLst>
          </a:custGeom>
          <a:ln w="25400">
            <a:solidFill>
              <a:srgbClr val="FFFFFF"/>
            </a:solidFill>
            <a:miter lim="400000"/>
          </a:ln>
        </p:spPr>
        <p:txBody>
          <a:bodyPr/>
          <a:lstStyle/>
          <a:p>
            <a:pPr/>
          </a:p>
        </p:txBody>
      </p:sp>
      <p:grpSp>
        <p:nvGrpSpPr>
          <p:cNvPr id="1397" name="Group"/>
          <p:cNvGrpSpPr/>
          <p:nvPr/>
        </p:nvGrpSpPr>
        <p:grpSpPr>
          <a:xfrm>
            <a:off x="9740083" y="2804646"/>
            <a:ext cx="13172358" cy="7150828"/>
            <a:chOff x="0" y="-1207397"/>
            <a:chExt cx="13172357" cy="7150826"/>
          </a:xfrm>
        </p:grpSpPr>
        <p:grpSp>
          <p:nvGrpSpPr>
            <p:cNvPr id="1386" name="Group"/>
            <p:cNvGrpSpPr/>
            <p:nvPr/>
          </p:nvGrpSpPr>
          <p:grpSpPr>
            <a:xfrm>
              <a:off x="0" y="421334"/>
              <a:ext cx="4379452" cy="5522096"/>
              <a:chOff x="0" y="0"/>
              <a:chExt cx="4379451" cy="5522095"/>
            </a:xfrm>
          </p:grpSpPr>
          <p:pic>
            <p:nvPicPr>
              <p:cNvPr id="1384" name="Image" descr="Image"/>
              <p:cNvPicPr>
                <a:picLocks noChangeAspect="1"/>
              </p:cNvPicPr>
              <p:nvPr/>
            </p:nvPicPr>
            <p:blipFill>
              <a:blip r:embed="rId4">
                <a:extLst/>
              </a:blip>
              <a:stretch>
                <a:fillRect/>
              </a:stretch>
            </p:blipFill>
            <p:spPr>
              <a:xfrm>
                <a:off x="0" y="0"/>
                <a:ext cx="4379452" cy="5334663"/>
              </a:xfrm>
              <a:prstGeom prst="rect">
                <a:avLst/>
              </a:prstGeom>
              <a:ln w="12700" cap="flat">
                <a:noFill/>
                <a:miter lim="400000"/>
              </a:ln>
              <a:effectLst/>
            </p:spPr>
          </p:pic>
          <p:sp>
            <p:nvSpPr>
              <p:cNvPr id="1385" name="https://openorganelle.janelia.org/datasets"/>
              <p:cNvSpPr txBox="1"/>
              <p:nvPr/>
            </p:nvSpPr>
            <p:spPr>
              <a:xfrm>
                <a:off x="166681" y="5198581"/>
                <a:ext cx="4046089" cy="32351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sz="1200">
                    <a:solidFill>
                      <a:schemeClr val="accent1">
                        <a:lumOff val="-8509"/>
                      </a:schemeClr>
                    </a:solidFill>
                    <a:latin typeface="Helvetica Neue"/>
                    <a:ea typeface="Helvetica Neue"/>
                    <a:cs typeface="Helvetica Neue"/>
                    <a:sym typeface="Helvetica Neue"/>
                  </a:defRPr>
                </a:lvl1pPr>
              </a:lstStyle>
              <a:p>
                <a:pPr/>
                <a:r>
                  <a:t>https://openorganelle.janelia.org/datasets</a:t>
                </a:r>
              </a:p>
            </p:txBody>
          </p:sp>
        </p:grpSp>
        <p:grpSp>
          <p:nvGrpSpPr>
            <p:cNvPr id="1389" name="Group"/>
            <p:cNvGrpSpPr/>
            <p:nvPr/>
          </p:nvGrpSpPr>
          <p:grpSpPr>
            <a:xfrm>
              <a:off x="4396751" y="421334"/>
              <a:ext cx="4379153" cy="5522096"/>
              <a:chOff x="0" y="0"/>
              <a:chExt cx="4379152" cy="5522095"/>
            </a:xfrm>
          </p:grpSpPr>
          <p:pic>
            <p:nvPicPr>
              <p:cNvPr id="1387" name="Image" descr="Image"/>
              <p:cNvPicPr>
                <a:picLocks noChangeAspect="1"/>
              </p:cNvPicPr>
              <p:nvPr/>
            </p:nvPicPr>
            <p:blipFill>
              <a:blip r:embed="rId5">
                <a:extLst/>
              </a:blip>
              <a:stretch>
                <a:fillRect/>
              </a:stretch>
            </p:blipFill>
            <p:spPr>
              <a:xfrm>
                <a:off x="0" y="0"/>
                <a:ext cx="4379153" cy="5334299"/>
              </a:xfrm>
              <a:prstGeom prst="rect">
                <a:avLst/>
              </a:prstGeom>
              <a:ln w="12700" cap="flat">
                <a:noFill/>
                <a:miter lim="400000"/>
              </a:ln>
              <a:effectLst/>
            </p:spPr>
          </p:pic>
          <p:sp>
            <p:nvSpPr>
              <p:cNvPr id="1388" name="https://webknossos.org/"/>
              <p:cNvSpPr txBox="1"/>
              <p:nvPr/>
            </p:nvSpPr>
            <p:spPr>
              <a:xfrm>
                <a:off x="984897" y="5198581"/>
                <a:ext cx="2409359" cy="32351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sz="1200">
                    <a:solidFill>
                      <a:schemeClr val="accent1">
                        <a:lumOff val="-8509"/>
                      </a:schemeClr>
                    </a:solidFill>
                    <a:latin typeface="Helvetica Neue"/>
                    <a:ea typeface="Helvetica Neue"/>
                    <a:cs typeface="Helvetica Neue"/>
                    <a:sym typeface="Helvetica Neue"/>
                  </a:defRPr>
                </a:lvl1pPr>
              </a:lstStyle>
              <a:p>
                <a:pPr/>
                <a:r>
                  <a:t>https://webknossos.org/</a:t>
                </a:r>
              </a:p>
            </p:txBody>
          </p:sp>
        </p:grpSp>
        <p:grpSp>
          <p:nvGrpSpPr>
            <p:cNvPr id="1392" name="Group"/>
            <p:cNvGrpSpPr/>
            <p:nvPr/>
          </p:nvGrpSpPr>
          <p:grpSpPr>
            <a:xfrm>
              <a:off x="8793205" y="421334"/>
              <a:ext cx="4379153" cy="5522096"/>
              <a:chOff x="0" y="0"/>
              <a:chExt cx="4379152" cy="5522095"/>
            </a:xfrm>
          </p:grpSpPr>
          <p:pic>
            <p:nvPicPr>
              <p:cNvPr id="1390" name="Image" descr="Image"/>
              <p:cNvPicPr>
                <a:picLocks noChangeAspect="1"/>
              </p:cNvPicPr>
              <p:nvPr/>
            </p:nvPicPr>
            <p:blipFill>
              <a:blip r:embed="rId6">
                <a:extLst/>
              </a:blip>
              <a:stretch>
                <a:fillRect/>
              </a:stretch>
            </p:blipFill>
            <p:spPr>
              <a:xfrm>
                <a:off x="0" y="0"/>
                <a:ext cx="4379153" cy="5334299"/>
              </a:xfrm>
              <a:prstGeom prst="rect">
                <a:avLst/>
              </a:prstGeom>
              <a:ln w="12700" cap="flat">
                <a:noFill/>
                <a:miter lim="400000"/>
              </a:ln>
              <a:effectLst/>
            </p:spPr>
          </p:pic>
          <p:sp>
            <p:nvSpPr>
              <p:cNvPr id="1391" name="https://github.com/google/neuroglancer"/>
              <p:cNvSpPr txBox="1"/>
              <p:nvPr/>
            </p:nvSpPr>
            <p:spPr>
              <a:xfrm>
                <a:off x="243474" y="5198581"/>
                <a:ext cx="3892205" cy="323515"/>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sz="1200">
                    <a:solidFill>
                      <a:schemeClr val="accent1">
                        <a:lumOff val="-8509"/>
                      </a:schemeClr>
                    </a:solidFill>
                    <a:latin typeface="Helvetica Neue"/>
                    <a:ea typeface="Helvetica Neue"/>
                    <a:cs typeface="Helvetica Neue"/>
                    <a:sym typeface="Helvetica Neue"/>
                  </a:defRPr>
                </a:lvl1pPr>
              </a:lstStyle>
              <a:p>
                <a:pPr/>
                <a:r>
                  <a:t>https://github.com/google/neuroglancer</a:t>
                </a:r>
              </a:p>
            </p:txBody>
          </p:sp>
        </p:grpSp>
        <p:sp>
          <p:nvSpPr>
            <p:cNvPr id="1393" name="N5"/>
            <p:cNvSpPr txBox="1"/>
            <p:nvPr/>
          </p:nvSpPr>
          <p:spPr>
            <a:xfrm>
              <a:off x="1099272" y="0"/>
              <a:ext cx="2180908" cy="51456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b="1" sz="2600">
                  <a:solidFill>
                    <a:schemeClr val="accent1">
                      <a:lumOff val="-8509"/>
                    </a:schemeClr>
                  </a:solidFill>
                  <a:latin typeface="Helvetica Neue"/>
                  <a:ea typeface="Helvetica Neue"/>
                  <a:cs typeface="Helvetica Neue"/>
                  <a:sym typeface="Helvetica Neue"/>
                </a:defRPr>
              </a:lvl1pPr>
            </a:lstStyle>
            <a:p>
              <a:pPr/>
              <a:r>
                <a:t>N5</a:t>
              </a:r>
            </a:p>
          </p:txBody>
        </p:sp>
        <p:sp>
          <p:nvSpPr>
            <p:cNvPr id="1394" name="WKW"/>
            <p:cNvSpPr txBox="1"/>
            <p:nvPr/>
          </p:nvSpPr>
          <p:spPr>
            <a:xfrm>
              <a:off x="5495874" y="0"/>
              <a:ext cx="2180908" cy="51456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b="1" sz="2600">
                  <a:solidFill>
                    <a:schemeClr val="accent1">
                      <a:lumOff val="-8509"/>
                    </a:schemeClr>
                  </a:solidFill>
                  <a:latin typeface="Helvetica Neue"/>
                  <a:ea typeface="Helvetica Neue"/>
                  <a:cs typeface="Helvetica Neue"/>
                  <a:sym typeface="Helvetica Neue"/>
                </a:defRPr>
              </a:lvl1pPr>
            </a:lstStyle>
            <a:p>
              <a:pPr/>
              <a:r>
                <a:t>WKW</a:t>
              </a:r>
            </a:p>
          </p:txBody>
        </p:sp>
        <p:sp>
          <p:nvSpPr>
            <p:cNvPr id="1395" name="Precomputed"/>
            <p:cNvSpPr txBox="1"/>
            <p:nvPr/>
          </p:nvSpPr>
          <p:spPr>
            <a:xfrm>
              <a:off x="9597625" y="0"/>
              <a:ext cx="2770313" cy="51456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b="1" sz="2600">
                  <a:solidFill>
                    <a:schemeClr val="accent1">
                      <a:lumOff val="-8509"/>
                    </a:schemeClr>
                  </a:solidFill>
                  <a:latin typeface="Helvetica Neue"/>
                  <a:ea typeface="Helvetica Neue"/>
                  <a:cs typeface="Helvetica Neue"/>
                  <a:sym typeface="Helvetica Neue"/>
                </a:defRPr>
              </a:lvl1pPr>
            </a:lstStyle>
            <a:p>
              <a:pPr/>
              <a:r>
                <a:t>Precomputed</a:t>
              </a:r>
            </a:p>
          </p:txBody>
        </p:sp>
        <p:sp>
          <p:nvSpPr>
            <p:cNvPr id="1396" name="Volume EM"/>
            <p:cNvSpPr txBox="1"/>
            <p:nvPr/>
          </p:nvSpPr>
          <p:spPr>
            <a:xfrm>
              <a:off x="4147532" y="-1207398"/>
              <a:ext cx="4877592" cy="101389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2438338">
                <a:defRPr b="1" sz="4000">
                  <a:solidFill>
                    <a:schemeClr val="accent1">
                      <a:lumOff val="-8509"/>
                    </a:schemeClr>
                  </a:solidFill>
                  <a:latin typeface="Helvetica Neue"/>
                  <a:ea typeface="Helvetica Neue"/>
                  <a:cs typeface="Helvetica Neue"/>
                  <a:sym typeface="Helvetica Neue"/>
                </a:defRPr>
              </a:lvl1pPr>
            </a:lstStyle>
            <a:p>
              <a:pPr/>
              <a:r>
                <a:t>Volume EM</a:t>
              </a:r>
            </a:p>
          </p:txBody>
        </p:sp>
      </p:grpSp>
      <p:grpSp>
        <p:nvGrpSpPr>
          <p:cNvPr id="1400" name="Group"/>
          <p:cNvGrpSpPr/>
          <p:nvPr/>
        </p:nvGrpSpPr>
        <p:grpSpPr>
          <a:xfrm>
            <a:off x="-58907" y="-49425"/>
            <a:ext cx="2812799" cy="1870483"/>
            <a:chOff x="0" y="0"/>
            <a:chExt cx="2812797" cy="1870481"/>
          </a:xfrm>
        </p:grpSpPr>
        <p:sp>
          <p:nvSpPr>
            <p:cNvPr id="1398"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399"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401" name="ome-files.png" descr="ome-files.png"/>
          <p:cNvPicPr>
            <a:picLocks noChangeAspect="1"/>
          </p:cNvPicPr>
          <p:nvPr/>
        </p:nvPicPr>
        <p:blipFill>
          <a:blip r:embed="rId3">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7" grpId="1"/>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5" name="Inhaltsfolie Stil 1"/>
          <p:cNvSpPr txBox="1"/>
          <p:nvPr>
            <p:ph type="body" idx="1"/>
          </p:nvPr>
        </p:nvSpPr>
        <p:spPr>
          <a:xfrm>
            <a:off x="1676400" y="3386666"/>
            <a:ext cx="21691600" cy="9712327"/>
          </a:xfrm>
          <a:prstGeom prst="rect">
            <a:avLst/>
          </a:prstGeom>
        </p:spPr>
        <p:txBody>
          <a:bodyPr/>
          <a:lstStyle/>
          <a:p>
            <a:pPr/>
          </a:p>
        </p:txBody>
      </p:sp>
      <p:sp>
        <p:nvSpPr>
          <p:cNvPr id="14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07" name="Google Shape;356;p42" descr="Google Shape;356;p42"/>
          <p:cNvPicPr>
            <a:picLocks noChangeAspect="1"/>
          </p:cNvPicPr>
          <p:nvPr/>
        </p:nvPicPr>
        <p:blipFill>
          <a:blip r:embed="rId2">
            <a:extLst/>
          </a:blip>
          <a:stretch>
            <a:fillRect/>
          </a:stretch>
        </p:blipFill>
        <p:spPr>
          <a:xfrm>
            <a:off x="506896" y="1690437"/>
            <a:ext cx="11360798" cy="11107515"/>
          </a:xfrm>
          <a:prstGeom prst="rect">
            <a:avLst/>
          </a:prstGeom>
          <a:ln w="12700">
            <a:miter lim="400000"/>
          </a:ln>
        </p:spPr>
      </p:pic>
      <p:grpSp>
        <p:nvGrpSpPr>
          <p:cNvPr id="1410" name="Google Shape;366;p42"/>
          <p:cNvGrpSpPr/>
          <p:nvPr/>
        </p:nvGrpSpPr>
        <p:grpSpPr>
          <a:xfrm>
            <a:off x="5827755" y="8686765"/>
            <a:ext cx="9880923" cy="870499"/>
            <a:chOff x="0" y="0"/>
            <a:chExt cx="9880922" cy="870497"/>
          </a:xfrm>
        </p:grpSpPr>
        <p:sp>
          <p:nvSpPr>
            <p:cNvPr id="1408" name="Google Shape;367;p42"/>
            <p:cNvSpPr/>
            <p:nvPr/>
          </p:nvSpPr>
          <p:spPr>
            <a:xfrm flipH="1">
              <a:off x="-1" y="422770"/>
              <a:ext cx="1790402" cy="18399"/>
            </a:xfrm>
            <a:prstGeom prst="line">
              <a:avLst/>
            </a:prstGeom>
            <a:noFill/>
            <a:ln w="25400" cap="flat">
              <a:solidFill>
                <a:srgbClr val="595959"/>
              </a:solidFill>
              <a:prstDash val="solid"/>
              <a:round/>
              <a:tailEnd type="triangle" w="med" len="med"/>
            </a:ln>
            <a:effectLst/>
          </p:spPr>
          <p:txBody>
            <a:bodyPr wrap="square" lIns="0" tIns="0" rIns="0" bIns="0" numCol="1" anchor="t">
              <a:noAutofit/>
            </a:bodyPr>
            <a:lstStyle/>
            <a:p>
              <a:pPr defTabSz="2438400">
                <a:defRPr>
                  <a:latin typeface="Arial"/>
                  <a:ea typeface="Arial"/>
                  <a:cs typeface="Arial"/>
                  <a:sym typeface="Arial"/>
                </a:defRPr>
              </a:pPr>
            </a:p>
          </p:txBody>
        </p:sp>
        <p:sp>
          <p:nvSpPr>
            <p:cNvPr id="1409" name="Google Shape;368;p42"/>
            <p:cNvSpPr txBox="1"/>
            <p:nvPr/>
          </p:nvSpPr>
          <p:spPr>
            <a:xfrm>
              <a:off x="1792922" y="0"/>
              <a:ext cx="8088001" cy="87049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600">
                  <a:latin typeface="Arial"/>
                  <a:ea typeface="Arial"/>
                  <a:cs typeface="Arial"/>
                  <a:sym typeface="Arial"/>
                </a:defRPr>
              </a:lvl1pPr>
            </a:lstStyle>
            <a:p>
              <a:pPr/>
              <a:r>
                <a:t>image (png)</a:t>
              </a:r>
            </a:p>
          </p:txBody>
        </p:sp>
      </p:grpSp>
      <p:grpSp>
        <p:nvGrpSpPr>
          <p:cNvPr id="1413" name="Google Shape;369;p42"/>
          <p:cNvGrpSpPr/>
          <p:nvPr/>
        </p:nvGrpSpPr>
        <p:grpSpPr>
          <a:xfrm>
            <a:off x="5833290" y="7264365"/>
            <a:ext cx="9875386" cy="870498"/>
            <a:chOff x="0" y="0"/>
            <a:chExt cx="9875384" cy="870497"/>
          </a:xfrm>
        </p:grpSpPr>
        <p:sp>
          <p:nvSpPr>
            <p:cNvPr id="1411" name="Google Shape;370;p42"/>
            <p:cNvSpPr txBox="1"/>
            <p:nvPr/>
          </p:nvSpPr>
          <p:spPr>
            <a:xfrm>
              <a:off x="1787386" y="0"/>
              <a:ext cx="8087999" cy="87049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600">
                  <a:latin typeface="Arial"/>
                  <a:ea typeface="Arial"/>
                  <a:cs typeface="Arial"/>
                  <a:sym typeface="Arial"/>
                </a:defRPr>
              </a:lvl1pPr>
            </a:lstStyle>
            <a:p>
              <a:pPr/>
              <a:r>
                <a:t>expression data (matrices)</a:t>
              </a:r>
            </a:p>
          </p:txBody>
        </p:sp>
        <p:sp>
          <p:nvSpPr>
            <p:cNvPr id="1412" name="Google Shape;371;p42"/>
            <p:cNvSpPr/>
            <p:nvPr/>
          </p:nvSpPr>
          <p:spPr>
            <a:xfrm flipH="1">
              <a:off x="0" y="497261"/>
              <a:ext cx="1799998" cy="66401"/>
            </a:xfrm>
            <a:prstGeom prst="line">
              <a:avLst/>
            </a:prstGeom>
            <a:noFill/>
            <a:ln w="25400" cap="flat">
              <a:solidFill>
                <a:srgbClr val="595959"/>
              </a:solidFill>
              <a:prstDash val="solid"/>
              <a:round/>
              <a:tailEnd type="triangle" w="med" len="med"/>
            </a:ln>
            <a:effectLst/>
          </p:spPr>
          <p:txBody>
            <a:bodyPr wrap="square" lIns="0" tIns="0" rIns="0" bIns="0" numCol="1" anchor="t">
              <a:noAutofit/>
            </a:bodyPr>
            <a:lstStyle/>
            <a:p>
              <a:pPr defTabSz="2438400">
                <a:defRPr>
                  <a:latin typeface="Arial"/>
                  <a:ea typeface="Arial"/>
                  <a:cs typeface="Arial"/>
                  <a:sym typeface="Arial"/>
                </a:defRPr>
              </a:pPr>
            </a:p>
          </p:txBody>
        </p:sp>
      </p:grpSp>
      <p:grpSp>
        <p:nvGrpSpPr>
          <p:cNvPr id="1416" name="Google Shape;372;p42"/>
          <p:cNvGrpSpPr/>
          <p:nvPr/>
        </p:nvGrpSpPr>
        <p:grpSpPr>
          <a:xfrm>
            <a:off x="5833290" y="8280365"/>
            <a:ext cx="9875386" cy="870498"/>
            <a:chOff x="0" y="0"/>
            <a:chExt cx="9875384" cy="870497"/>
          </a:xfrm>
        </p:grpSpPr>
        <p:sp>
          <p:nvSpPr>
            <p:cNvPr id="1414" name="Google Shape;373;p42"/>
            <p:cNvSpPr txBox="1"/>
            <p:nvPr/>
          </p:nvSpPr>
          <p:spPr>
            <a:xfrm>
              <a:off x="1787386" y="0"/>
              <a:ext cx="8087999" cy="87049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600">
                  <a:latin typeface="Arial"/>
                  <a:ea typeface="Arial"/>
                  <a:cs typeface="Arial"/>
                  <a:sym typeface="Arial"/>
                </a:defRPr>
              </a:lvl1pPr>
            </a:lstStyle>
            <a:p>
              <a:pPr/>
              <a:r>
                <a:t>scaling factors (json)</a:t>
              </a:r>
            </a:p>
          </p:txBody>
        </p:sp>
        <p:sp>
          <p:nvSpPr>
            <p:cNvPr id="1415" name="Google Shape;374;p42"/>
            <p:cNvSpPr/>
            <p:nvPr/>
          </p:nvSpPr>
          <p:spPr>
            <a:xfrm flipH="1">
              <a:off x="0" y="497261"/>
              <a:ext cx="1799998" cy="66401"/>
            </a:xfrm>
            <a:prstGeom prst="line">
              <a:avLst/>
            </a:prstGeom>
            <a:noFill/>
            <a:ln w="25400" cap="flat">
              <a:solidFill>
                <a:srgbClr val="595959"/>
              </a:solidFill>
              <a:prstDash val="solid"/>
              <a:round/>
              <a:tailEnd type="triangle" w="med" len="med"/>
            </a:ln>
            <a:effectLst/>
          </p:spPr>
          <p:txBody>
            <a:bodyPr wrap="square" lIns="0" tIns="0" rIns="0" bIns="0" numCol="1" anchor="t">
              <a:noAutofit/>
            </a:bodyPr>
            <a:lstStyle/>
            <a:p>
              <a:pPr defTabSz="2438400">
                <a:defRPr>
                  <a:latin typeface="Arial"/>
                  <a:ea typeface="Arial"/>
                  <a:cs typeface="Arial"/>
                  <a:sym typeface="Arial"/>
                </a:defRPr>
              </a:pPr>
            </a:p>
          </p:txBody>
        </p:sp>
      </p:grpSp>
      <p:grpSp>
        <p:nvGrpSpPr>
          <p:cNvPr id="1419" name="Google Shape;375;p42"/>
          <p:cNvGrpSpPr/>
          <p:nvPr/>
        </p:nvGrpSpPr>
        <p:grpSpPr>
          <a:xfrm>
            <a:off x="5827755" y="9052693"/>
            <a:ext cx="7559735" cy="870499"/>
            <a:chOff x="0" y="0"/>
            <a:chExt cx="7559733" cy="870497"/>
          </a:xfrm>
        </p:grpSpPr>
        <p:sp>
          <p:nvSpPr>
            <p:cNvPr id="1417" name="Google Shape;376;p42"/>
            <p:cNvSpPr txBox="1"/>
            <p:nvPr/>
          </p:nvSpPr>
          <p:spPr>
            <a:xfrm>
              <a:off x="1743733" y="0"/>
              <a:ext cx="5816001" cy="87049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600">
                  <a:latin typeface="Arial"/>
                  <a:ea typeface="Arial"/>
                  <a:cs typeface="Arial"/>
                  <a:sym typeface="Arial"/>
                </a:defRPr>
              </a:lvl1pPr>
            </a:lstStyle>
            <a:p>
              <a:pPr/>
              <a:r>
                <a:t>positions (matrices)</a:t>
              </a:r>
            </a:p>
          </p:txBody>
        </p:sp>
        <p:sp>
          <p:nvSpPr>
            <p:cNvPr id="1418" name="Google Shape;377;p42"/>
            <p:cNvSpPr/>
            <p:nvPr/>
          </p:nvSpPr>
          <p:spPr>
            <a:xfrm flipH="1">
              <a:off x="-1" y="508679"/>
              <a:ext cx="1790402" cy="18399"/>
            </a:xfrm>
            <a:prstGeom prst="line">
              <a:avLst/>
            </a:prstGeom>
            <a:noFill/>
            <a:ln w="25400" cap="flat">
              <a:solidFill>
                <a:srgbClr val="595959"/>
              </a:solidFill>
              <a:prstDash val="solid"/>
              <a:round/>
              <a:tailEnd type="triangle" w="med" len="med"/>
            </a:ln>
            <a:effectLst/>
          </p:spPr>
          <p:txBody>
            <a:bodyPr wrap="square" lIns="0" tIns="0" rIns="0" bIns="0" numCol="1" anchor="t">
              <a:noAutofit/>
            </a:bodyPr>
            <a:lstStyle/>
            <a:p>
              <a:pPr defTabSz="2438400">
                <a:defRPr>
                  <a:latin typeface="Arial"/>
                  <a:ea typeface="Arial"/>
                  <a:cs typeface="Arial"/>
                  <a:sym typeface="Arial"/>
                </a:defRPr>
              </a:pPr>
            </a:p>
          </p:txBody>
        </p:sp>
      </p:grpSp>
      <p:grpSp>
        <p:nvGrpSpPr>
          <p:cNvPr id="1422" name="Google Shape;378;p42"/>
          <p:cNvGrpSpPr/>
          <p:nvPr/>
        </p:nvGrpSpPr>
        <p:grpSpPr>
          <a:xfrm>
            <a:off x="6437355" y="9666165"/>
            <a:ext cx="9880923" cy="870499"/>
            <a:chOff x="0" y="0"/>
            <a:chExt cx="9880922" cy="870497"/>
          </a:xfrm>
        </p:grpSpPr>
        <p:sp>
          <p:nvSpPr>
            <p:cNvPr id="1420" name="Google Shape;379;p42"/>
            <p:cNvSpPr/>
            <p:nvPr/>
          </p:nvSpPr>
          <p:spPr>
            <a:xfrm flipH="1">
              <a:off x="-1" y="422770"/>
              <a:ext cx="1790402" cy="18399"/>
            </a:xfrm>
            <a:prstGeom prst="line">
              <a:avLst/>
            </a:prstGeom>
            <a:noFill/>
            <a:ln w="25400" cap="flat">
              <a:solidFill>
                <a:srgbClr val="595959"/>
              </a:solidFill>
              <a:prstDash val="solid"/>
              <a:round/>
              <a:tailEnd type="triangle" w="med" len="med"/>
            </a:ln>
            <a:effectLst/>
          </p:spPr>
          <p:txBody>
            <a:bodyPr wrap="square" lIns="0" tIns="0" rIns="0" bIns="0" numCol="1" anchor="t">
              <a:noAutofit/>
            </a:bodyPr>
            <a:lstStyle/>
            <a:p>
              <a:pPr defTabSz="2438400">
                <a:defRPr>
                  <a:latin typeface="Arial"/>
                  <a:ea typeface="Arial"/>
                  <a:cs typeface="Arial"/>
                  <a:sym typeface="Arial"/>
                </a:defRPr>
              </a:pPr>
            </a:p>
          </p:txBody>
        </p:sp>
        <p:sp>
          <p:nvSpPr>
            <p:cNvPr id="1421" name="Google Shape;380;p42"/>
            <p:cNvSpPr txBox="1"/>
            <p:nvPr/>
          </p:nvSpPr>
          <p:spPr>
            <a:xfrm>
              <a:off x="1792922" y="0"/>
              <a:ext cx="8088001" cy="870498"/>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600">
                  <a:latin typeface="Arial"/>
                  <a:ea typeface="Arial"/>
                  <a:cs typeface="Arial"/>
                  <a:sym typeface="Arial"/>
                </a:defRPr>
              </a:lvl1pPr>
            </a:lstStyle>
            <a:p>
              <a:pPr/>
              <a:r>
                <a:t>large images (png, 40k x 40k pixels)</a:t>
              </a:r>
            </a:p>
          </p:txBody>
        </p:sp>
      </p:grpSp>
      <p:grpSp>
        <p:nvGrpSpPr>
          <p:cNvPr id="1432" name="Google Shape;381;p42"/>
          <p:cNvGrpSpPr/>
          <p:nvPr/>
        </p:nvGrpSpPr>
        <p:grpSpPr>
          <a:xfrm>
            <a:off x="11116683" y="5930226"/>
            <a:ext cx="13003268" cy="6487791"/>
            <a:chOff x="2" y="0"/>
            <a:chExt cx="13003267" cy="6487790"/>
          </a:xfrm>
        </p:grpSpPr>
        <p:grpSp>
          <p:nvGrpSpPr>
            <p:cNvPr id="1425" name="Google Shape;382;p42"/>
            <p:cNvGrpSpPr/>
            <p:nvPr/>
          </p:nvGrpSpPr>
          <p:grpSpPr>
            <a:xfrm>
              <a:off x="880021" y="-1"/>
              <a:ext cx="12123250" cy="1863602"/>
              <a:chOff x="0" y="0"/>
              <a:chExt cx="12123248" cy="1863600"/>
            </a:xfrm>
          </p:grpSpPr>
          <p:pic>
            <p:nvPicPr>
              <p:cNvPr id="1423" name="Google Shape;383;p42" descr="Google Shape;383;p42"/>
              <p:cNvPicPr>
                <a:picLocks noChangeAspect="1"/>
              </p:cNvPicPr>
              <p:nvPr/>
            </p:nvPicPr>
            <p:blipFill>
              <a:blip r:embed="rId3">
                <a:extLst/>
              </a:blip>
              <a:stretch>
                <a:fillRect/>
              </a:stretch>
            </p:blipFill>
            <p:spPr>
              <a:xfrm>
                <a:off x="3915200" y="0"/>
                <a:ext cx="8208050" cy="1863601"/>
              </a:xfrm>
              <a:prstGeom prst="rect">
                <a:avLst/>
              </a:prstGeom>
              <a:ln w="12700" cap="flat">
                <a:noFill/>
                <a:miter lim="400000"/>
              </a:ln>
              <a:effectLst/>
            </p:spPr>
          </p:pic>
          <p:sp>
            <p:nvSpPr>
              <p:cNvPr id="1424" name="Google Shape;384;p42"/>
              <p:cNvSpPr/>
              <p:nvPr/>
            </p:nvSpPr>
            <p:spPr>
              <a:xfrm flipH="1">
                <a:off x="0" y="931799"/>
                <a:ext cx="3915201" cy="916802"/>
              </a:xfrm>
              <a:prstGeom prst="line">
                <a:avLst/>
              </a:prstGeom>
              <a:noFill/>
              <a:ln w="25400" cap="flat">
                <a:solidFill>
                  <a:srgbClr val="595959"/>
                </a:solidFill>
                <a:prstDash val="solid"/>
                <a:round/>
              </a:ln>
              <a:effectLst/>
            </p:spPr>
            <p:txBody>
              <a:bodyPr wrap="square" lIns="0" tIns="0" rIns="0" bIns="0" numCol="1" anchor="t">
                <a:noAutofit/>
              </a:bodyPr>
              <a:lstStyle/>
              <a:p>
                <a:pPr defTabSz="2438400">
                  <a:defRPr>
                    <a:latin typeface="Arial"/>
                    <a:ea typeface="Arial"/>
                    <a:cs typeface="Arial"/>
                    <a:sym typeface="Arial"/>
                  </a:defRPr>
                </a:pPr>
              </a:p>
            </p:txBody>
          </p:sp>
        </p:grpSp>
        <p:grpSp>
          <p:nvGrpSpPr>
            <p:cNvPr id="1428" name="Google Shape;385;p42"/>
            <p:cNvGrpSpPr/>
            <p:nvPr/>
          </p:nvGrpSpPr>
          <p:grpSpPr>
            <a:xfrm>
              <a:off x="2" y="2181698"/>
              <a:ext cx="12596861" cy="1761201"/>
              <a:chOff x="2" y="0"/>
              <a:chExt cx="12596859" cy="1761200"/>
            </a:xfrm>
          </p:grpSpPr>
          <p:pic>
            <p:nvPicPr>
              <p:cNvPr id="1426" name="Google Shape;386;p42" descr="Google Shape;386;p42"/>
              <p:cNvPicPr>
                <a:picLocks noChangeAspect="1"/>
              </p:cNvPicPr>
              <p:nvPr/>
            </p:nvPicPr>
            <p:blipFill>
              <a:blip r:embed="rId4">
                <a:extLst/>
              </a:blip>
              <a:stretch>
                <a:fillRect/>
              </a:stretch>
            </p:blipFill>
            <p:spPr>
              <a:xfrm>
                <a:off x="4795194" y="0"/>
                <a:ext cx="7801669" cy="1761201"/>
              </a:xfrm>
              <a:prstGeom prst="rect">
                <a:avLst/>
              </a:prstGeom>
              <a:ln w="12700" cap="flat">
                <a:noFill/>
                <a:miter lim="400000"/>
              </a:ln>
              <a:effectLst/>
            </p:spPr>
          </p:pic>
          <p:sp>
            <p:nvSpPr>
              <p:cNvPr id="1427" name="Google Shape;387;p42"/>
              <p:cNvSpPr/>
              <p:nvPr/>
            </p:nvSpPr>
            <p:spPr>
              <a:xfrm flipH="1" flipV="1">
                <a:off x="2" y="616037"/>
                <a:ext cx="4591998" cy="410401"/>
              </a:xfrm>
              <a:prstGeom prst="line">
                <a:avLst/>
              </a:prstGeom>
              <a:noFill/>
              <a:ln w="25400" cap="flat">
                <a:solidFill>
                  <a:srgbClr val="595959"/>
                </a:solidFill>
                <a:prstDash val="solid"/>
                <a:round/>
              </a:ln>
              <a:effectLst/>
            </p:spPr>
            <p:txBody>
              <a:bodyPr wrap="square" lIns="0" tIns="0" rIns="0" bIns="0" numCol="1" anchor="t">
                <a:noAutofit/>
              </a:bodyPr>
              <a:lstStyle/>
              <a:p>
                <a:pPr defTabSz="2438400">
                  <a:defRPr>
                    <a:latin typeface="Arial"/>
                    <a:ea typeface="Arial"/>
                    <a:cs typeface="Arial"/>
                    <a:sym typeface="Arial"/>
                  </a:defRPr>
                </a:pPr>
              </a:p>
            </p:txBody>
          </p:sp>
        </p:grpSp>
        <p:grpSp>
          <p:nvGrpSpPr>
            <p:cNvPr id="1431" name="Google Shape;388;p42"/>
            <p:cNvGrpSpPr/>
            <p:nvPr/>
          </p:nvGrpSpPr>
          <p:grpSpPr>
            <a:xfrm>
              <a:off x="265541" y="3654000"/>
              <a:ext cx="8579490" cy="2833791"/>
              <a:chOff x="0" y="0"/>
              <a:chExt cx="8579488" cy="2833789"/>
            </a:xfrm>
          </p:grpSpPr>
          <p:pic>
            <p:nvPicPr>
              <p:cNvPr id="1429" name="Google Shape;389;p42" descr="Google Shape;389;p42"/>
              <p:cNvPicPr>
                <a:picLocks noChangeAspect="1"/>
              </p:cNvPicPr>
              <p:nvPr/>
            </p:nvPicPr>
            <p:blipFill>
              <a:blip r:embed="rId5">
                <a:extLst/>
              </a:blip>
              <a:stretch>
                <a:fillRect/>
              </a:stretch>
            </p:blipFill>
            <p:spPr>
              <a:xfrm>
                <a:off x="4529666" y="606999"/>
                <a:ext cx="4049824" cy="2226791"/>
              </a:xfrm>
              <a:prstGeom prst="rect">
                <a:avLst/>
              </a:prstGeom>
              <a:ln w="12700" cap="flat">
                <a:noFill/>
                <a:miter lim="400000"/>
              </a:ln>
              <a:effectLst/>
            </p:spPr>
          </p:pic>
          <p:sp>
            <p:nvSpPr>
              <p:cNvPr id="1430" name="Google Shape;390;p42"/>
              <p:cNvSpPr/>
              <p:nvPr/>
            </p:nvSpPr>
            <p:spPr>
              <a:xfrm flipH="1" flipV="1">
                <a:off x="0" y="0"/>
                <a:ext cx="4392801" cy="614400"/>
              </a:xfrm>
              <a:prstGeom prst="line">
                <a:avLst/>
              </a:prstGeom>
              <a:noFill/>
              <a:ln w="25400" cap="flat">
                <a:solidFill>
                  <a:srgbClr val="595959"/>
                </a:solidFill>
                <a:prstDash val="solid"/>
                <a:round/>
              </a:ln>
              <a:effectLst/>
            </p:spPr>
            <p:txBody>
              <a:bodyPr wrap="square" lIns="0" tIns="0" rIns="0" bIns="0" numCol="1" anchor="t">
                <a:noAutofit/>
              </a:bodyPr>
              <a:lstStyle/>
              <a:p>
                <a:pPr defTabSz="2438400">
                  <a:defRPr>
                    <a:latin typeface="Arial"/>
                    <a:ea typeface="Arial"/>
                    <a:cs typeface="Arial"/>
                    <a:sym typeface="Arial"/>
                  </a:defRPr>
                </a:pPr>
              </a:p>
            </p:txBody>
          </p:sp>
        </p:grpSp>
      </p:grpSp>
      <p:grpSp>
        <p:nvGrpSpPr>
          <p:cNvPr id="1435" name="Group"/>
          <p:cNvGrpSpPr/>
          <p:nvPr/>
        </p:nvGrpSpPr>
        <p:grpSpPr>
          <a:xfrm>
            <a:off x="15911887" y="2044212"/>
            <a:ext cx="6543908" cy="3839684"/>
            <a:chOff x="0" y="0"/>
            <a:chExt cx="6543906" cy="3839683"/>
          </a:xfrm>
        </p:grpSpPr>
        <p:pic>
          <p:nvPicPr>
            <p:cNvPr id="1433" name="Google Shape;391;p42" descr="Google Shape;391;p42"/>
            <p:cNvPicPr>
              <a:picLocks noChangeAspect="1"/>
            </p:cNvPicPr>
            <p:nvPr/>
          </p:nvPicPr>
          <p:blipFill>
            <a:blip r:embed="rId6">
              <a:extLst/>
            </a:blip>
            <a:srcRect l="0" t="0" r="0" b="2457"/>
            <a:stretch>
              <a:fillRect/>
            </a:stretch>
          </p:blipFill>
          <p:spPr>
            <a:xfrm>
              <a:off x="0" y="178079"/>
              <a:ext cx="2855269" cy="3483523"/>
            </a:xfrm>
            <a:prstGeom prst="rect">
              <a:avLst/>
            </a:prstGeom>
            <a:ln w="12700" cap="flat">
              <a:noFill/>
              <a:miter lim="400000"/>
            </a:ln>
            <a:effectLst/>
          </p:spPr>
        </p:pic>
        <p:pic>
          <p:nvPicPr>
            <p:cNvPr id="1434" name="Google Shape;392;p42" descr="Google Shape;392;p42"/>
            <p:cNvPicPr>
              <a:picLocks noChangeAspect="1"/>
            </p:cNvPicPr>
            <p:nvPr/>
          </p:nvPicPr>
          <p:blipFill>
            <a:blip r:embed="rId7">
              <a:extLst/>
            </a:blip>
            <a:srcRect l="65559" t="39696" r="1994" b="0"/>
            <a:stretch>
              <a:fillRect/>
            </a:stretch>
          </p:blipFill>
          <p:spPr>
            <a:xfrm>
              <a:off x="3026750" y="0"/>
              <a:ext cx="3517157" cy="3839684"/>
            </a:xfrm>
            <a:prstGeom prst="rect">
              <a:avLst/>
            </a:prstGeom>
            <a:ln w="12700" cap="flat">
              <a:noFill/>
              <a:miter lim="400000"/>
            </a:ln>
            <a:effectLst/>
          </p:spPr>
        </p:pic>
      </p:grpSp>
      <p:grpSp>
        <p:nvGrpSpPr>
          <p:cNvPr id="1439" name="Google Shape;402;p42"/>
          <p:cNvGrpSpPr/>
          <p:nvPr/>
        </p:nvGrpSpPr>
        <p:grpSpPr>
          <a:xfrm>
            <a:off x="7295688" y="11505765"/>
            <a:ext cx="7575868" cy="55843"/>
            <a:chOff x="0" y="0"/>
            <a:chExt cx="7575867" cy="55842"/>
          </a:xfrm>
        </p:grpSpPr>
        <p:sp>
          <p:nvSpPr>
            <p:cNvPr id="1436" name="Google Shape;403;p42"/>
            <p:cNvSpPr/>
            <p:nvPr/>
          </p:nvSpPr>
          <p:spPr>
            <a:xfrm>
              <a:off x="409466" y="55842"/>
              <a:ext cx="7166402"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p>
              <a:pPr defTabSz="2438400">
                <a:defRPr sz="1800">
                  <a:solidFill>
                    <a:srgbClr val="009E49"/>
                  </a:solidFill>
                  <a:latin typeface="Libre Franklin"/>
                  <a:ea typeface="Libre Franklin"/>
                  <a:cs typeface="Libre Franklin"/>
                  <a:sym typeface="Libre Franklin"/>
                </a:defRPr>
              </a:pPr>
              <a:r>
                <a:t>“raw” data</a:t>
              </a:r>
              <a:r>
                <a:rPr>
                  <a:solidFill>
                    <a:srgbClr val="000000"/>
                  </a:solidFill>
                </a:rPr>
                <a:t>                 processed data</a:t>
              </a:r>
            </a:p>
          </p:txBody>
        </p:sp>
        <p:sp>
          <p:nvSpPr>
            <p:cNvPr id="1437" name="Google Shape;404;p42"/>
            <p:cNvSpPr/>
            <p:nvPr/>
          </p:nvSpPr>
          <p:spPr>
            <a:xfrm>
              <a:off x="0" y="0"/>
              <a:ext cx="856001"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800">
                  <a:solidFill>
                    <a:srgbClr val="009E49"/>
                  </a:solidFill>
                  <a:latin typeface="Libre Franklin"/>
                  <a:ea typeface="Libre Franklin"/>
                  <a:cs typeface="Libre Franklin"/>
                  <a:sym typeface="Libre Franklin"/>
                </a:defRPr>
              </a:lvl1pPr>
            </a:lstStyle>
            <a:p>
              <a:pPr/>
              <a:r>
                <a:t>◼︎</a:t>
              </a:r>
            </a:p>
          </p:txBody>
        </p:sp>
        <p:sp>
          <p:nvSpPr>
            <p:cNvPr id="1438" name="Google Shape;405;p42"/>
            <p:cNvSpPr/>
            <p:nvPr/>
          </p:nvSpPr>
          <p:spPr>
            <a:xfrm>
              <a:off x="2032000" y="0"/>
              <a:ext cx="856001"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val="1"/>
              </a:ext>
            </a:extLst>
          </p:spPr>
          <p:txBody>
            <a:bodyPr wrap="square" lIns="243799" tIns="243799" rIns="243799" bIns="243799" numCol="1" anchor="t">
              <a:spAutoFit/>
            </a:bodyPr>
            <a:lstStyle>
              <a:lvl1pPr defTabSz="2438400">
                <a:defRPr sz="2800">
                  <a:latin typeface="Libre Franklin"/>
                  <a:ea typeface="Libre Franklin"/>
                  <a:cs typeface="Libre Franklin"/>
                  <a:sym typeface="Libre Franklin"/>
                </a:defRPr>
              </a:lvl1pPr>
            </a:lstStyle>
            <a:p>
              <a:pPr/>
              <a:r>
                <a:t>◼︎</a:t>
              </a:r>
            </a:p>
          </p:txBody>
        </p:sp>
      </p:grpSp>
      <p:sp>
        <p:nvSpPr>
          <p:cNvPr id="1440" name="Google Shape;394;p42"/>
          <p:cNvSpPr/>
          <p:nvPr/>
        </p:nvSpPr>
        <p:spPr>
          <a:xfrm>
            <a:off x="4140930" y="5282646"/>
            <a:ext cx="11360798" cy="1"/>
          </a:xfrm>
          <a:prstGeom prst="line">
            <a:avLst/>
          </a:prstGeom>
          <a:ln w="101600">
            <a:solidFill>
              <a:srgbClr val="52BB29"/>
            </a:solidFill>
            <a:tailEnd type="triangle"/>
          </a:ln>
        </p:spPr>
        <p:txBody>
          <a:bodyPr lIns="0" tIns="0" rIns="0" bIns="0"/>
          <a:lstStyle/>
          <a:p>
            <a:pPr defTabSz="2438400">
              <a:defRPr>
                <a:latin typeface="Arial"/>
                <a:ea typeface="Arial"/>
                <a:cs typeface="Arial"/>
                <a:sym typeface="Arial"/>
              </a:defRPr>
            </a:pPr>
          </a:p>
        </p:txBody>
      </p:sp>
      <p:sp>
        <p:nvSpPr>
          <p:cNvPr id="1441" name="Google Shape;394;p42"/>
          <p:cNvSpPr/>
          <p:nvPr/>
        </p:nvSpPr>
        <p:spPr>
          <a:xfrm flipH="1">
            <a:off x="4192498" y="5273604"/>
            <a:ext cx="1" cy="2090454"/>
          </a:xfrm>
          <a:prstGeom prst="line">
            <a:avLst/>
          </a:prstGeom>
          <a:ln w="101600">
            <a:solidFill>
              <a:srgbClr val="52BB29"/>
            </a:solidFill>
          </a:ln>
        </p:spPr>
        <p:txBody>
          <a:bodyPr lIns="0" tIns="0" rIns="0" bIns="0"/>
          <a:lstStyle/>
          <a:p>
            <a:pPr defTabSz="2438400">
              <a:defRPr>
                <a:latin typeface="Arial"/>
                <a:ea typeface="Arial"/>
                <a:cs typeface="Arial"/>
                <a:sym typeface="Arial"/>
              </a:defRPr>
            </a:pPr>
          </a:p>
        </p:txBody>
      </p:sp>
      <p:sp>
        <p:nvSpPr>
          <p:cNvPr id="1442" name="Rectangle"/>
          <p:cNvSpPr/>
          <p:nvPr/>
        </p:nvSpPr>
        <p:spPr>
          <a:xfrm>
            <a:off x="1504950" y="7385066"/>
            <a:ext cx="5233244" cy="2995167"/>
          </a:xfrm>
          <a:prstGeom prst="rect">
            <a:avLst/>
          </a:prstGeom>
          <a:ln w="101600">
            <a:solidFill>
              <a:srgbClr val="52BB29"/>
            </a:solidFill>
          </a:ln>
        </p:spPr>
        <p:txBody>
          <a:bodyPr lIns="50800" tIns="50800" rIns="50800" bIns="50800" anchor="ctr"/>
          <a:lstStyle/>
          <a:p>
            <a:pPr algn="ctr" defTabSz="825500">
              <a:defRPr sz="3200">
                <a:latin typeface="Helvetica Neue Medium"/>
                <a:ea typeface="Helvetica Neue Medium"/>
                <a:cs typeface="Helvetica Neue Medium"/>
                <a:sym typeface="Helvetica Neue Medium"/>
              </a:defRPr>
            </a:pPr>
          </a:p>
        </p:txBody>
      </p:sp>
      <p:grpSp>
        <p:nvGrpSpPr>
          <p:cNvPr id="1445" name="Group"/>
          <p:cNvGrpSpPr/>
          <p:nvPr/>
        </p:nvGrpSpPr>
        <p:grpSpPr>
          <a:xfrm>
            <a:off x="-58907" y="-49425"/>
            <a:ext cx="2812799" cy="1870483"/>
            <a:chOff x="0" y="0"/>
            <a:chExt cx="2812797" cy="1870481"/>
          </a:xfrm>
        </p:grpSpPr>
        <p:sp>
          <p:nvSpPr>
            <p:cNvPr id="144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444"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446" name="ome-files.png" descr="ome-files.png"/>
          <p:cNvPicPr>
            <a:picLocks noChangeAspect="1"/>
          </p:cNvPicPr>
          <p:nvPr/>
        </p:nvPicPr>
        <p:blipFill>
          <a:blip r:embed="rId8">
            <a:extLst/>
          </a:blip>
          <a:stretch>
            <a:fillRect/>
          </a:stretch>
        </p:blipFill>
        <p:spPr>
          <a:xfrm>
            <a:off x="3104905" y="403271"/>
            <a:ext cx="6714332" cy="965091"/>
          </a:xfrm>
          <a:prstGeom prst="rect">
            <a:avLst/>
          </a:prstGeom>
          <a:ln w="12700">
            <a:miter lim="400000"/>
          </a:ln>
        </p:spPr>
      </p:pic>
      <p:sp>
        <p:nvSpPr>
          <p:cNvPr id="1447" name="Spatial Transcriptomics"/>
          <p:cNvSpPr txBox="1"/>
          <p:nvPr/>
        </p:nvSpPr>
        <p:spPr>
          <a:xfrm>
            <a:off x="8481401" y="4161632"/>
            <a:ext cx="8081597" cy="1013896"/>
          </a:xfrm>
          <a:prstGeom prst="rect">
            <a:avLst/>
          </a:prstGeom>
          <a:ln w="254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2438338">
              <a:defRPr b="1" sz="4000">
                <a:solidFill>
                  <a:srgbClr val="52BB2A"/>
                </a:solidFill>
                <a:latin typeface="Helvetica Neue"/>
                <a:ea typeface="Helvetica Neue"/>
                <a:cs typeface="Helvetica Neue"/>
                <a:sym typeface="Helvetica Neue"/>
              </a:defRPr>
            </a:lvl1pPr>
          </a:lstStyle>
          <a:p>
            <a:pPr/>
            <a:r>
              <a:t>Spatial Transcriptomics</a:t>
            </a:r>
          </a:p>
        </p:txBody>
      </p:sp>
      <p:sp>
        <p:nvSpPr>
          <p:cNvPr id="1448" name="Slide courtesy: Luca Marconato (EMBL)"/>
          <p:cNvSpPr txBox="1"/>
          <p:nvPr/>
        </p:nvSpPr>
        <p:spPr>
          <a:xfrm>
            <a:off x="20205579" y="12546389"/>
            <a:ext cx="3937242" cy="349556"/>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338">
              <a:defRPr sz="1700">
                <a:solidFill>
                  <a:schemeClr val="accent1">
                    <a:lumOff val="-8509"/>
                  </a:schemeClr>
                </a:solidFill>
                <a:latin typeface="Helvetica Neue"/>
                <a:ea typeface="Helvetica Neue"/>
                <a:cs typeface="Helvetica Neue"/>
                <a:sym typeface="Helvetica Neue"/>
              </a:defRPr>
            </a:lvl1pPr>
          </a:lstStyle>
          <a:p>
            <a:pPr/>
            <a:r>
              <a:t>Slide courtesy: Luca Marconato (EMBL)</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51" name="Google Shape;188;p19"/>
          <p:cNvSpPr/>
          <p:nvPr/>
        </p:nvSpPr>
        <p:spPr>
          <a:xfrm>
            <a:off x="41002" y="6084106"/>
            <a:ext cx="24301996" cy="1"/>
          </a:xfrm>
          <a:prstGeom prst="line">
            <a:avLst/>
          </a:prstGeom>
          <a:ln w="25400">
            <a:solidFill>
              <a:srgbClr val="595959"/>
            </a:solidFill>
          </a:ln>
        </p:spPr>
        <p:txBody>
          <a:bodyPr lIns="0" tIns="0" rIns="0" bIns="0"/>
          <a:lstStyle/>
          <a:p>
            <a:pPr defTabSz="2438400">
              <a:defRPr>
                <a:latin typeface="Arial"/>
                <a:ea typeface="Arial"/>
                <a:cs typeface="Arial"/>
                <a:sym typeface="Arial"/>
              </a:defRPr>
            </a:pPr>
          </a:p>
        </p:txBody>
      </p:sp>
      <p:sp>
        <p:nvSpPr>
          <p:cNvPr id="1452" name="Google Shape;190;p19"/>
          <p:cNvSpPr txBox="1"/>
          <p:nvPr/>
        </p:nvSpPr>
        <p:spPr>
          <a:xfrm>
            <a:off x="15256262" y="10891224"/>
            <a:ext cx="6483113" cy="1539444"/>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spAutoFit/>
          </a:bodyPr>
          <a:lstStyle>
            <a:lvl1pPr algn="ctr" defTabSz="2438400">
              <a:defRPr b="1">
                <a:latin typeface="Arial"/>
                <a:ea typeface="Arial"/>
                <a:cs typeface="Arial"/>
                <a:sym typeface="Arial"/>
              </a:defRPr>
            </a:lvl1pPr>
          </a:lstStyle>
          <a:p>
            <a:pPr/>
            <a:r>
              <a:t>Interactive visualization and annotation</a:t>
            </a:r>
          </a:p>
        </p:txBody>
      </p:sp>
      <p:pic>
        <p:nvPicPr>
          <p:cNvPr id="1453" name="Google Shape;195;p19" descr="Google Shape;195;p19"/>
          <p:cNvPicPr>
            <a:picLocks noChangeAspect="1"/>
          </p:cNvPicPr>
          <p:nvPr/>
        </p:nvPicPr>
        <p:blipFill>
          <a:blip r:embed="rId2">
            <a:extLst/>
          </a:blip>
          <a:stretch>
            <a:fillRect/>
          </a:stretch>
        </p:blipFill>
        <p:spPr>
          <a:xfrm>
            <a:off x="16502857" y="2112765"/>
            <a:ext cx="4862327" cy="1603201"/>
          </a:xfrm>
          <a:prstGeom prst="rect">
            <a:avLst/>
          </a:prstGeom>
          <a:ln w="12700">
            <a:miter lim="400000"/>
          </a:ln>
        </p:spPr>
      </p:pic>
      <p:sp>
        <p:nvSpPr>
          <p:cNvPr id="1454" name="Google Shape;196;p19"/>
          <p:cNvSpPr txBox="1"/>
          <p:nvPr/>
        </p:nvSpPr>
        <p:spPr>
          <a:xfrm>
            <a:off x="1805370" y="11043624"/>
            <a:ext cx="6928669" cy="1539444"/>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spAutoFit/>
          </a:bodyPr>
          <a:lstStyle>
            <a:lvl1pPr algn="ctr" defTabSz="2438400">
              <a:defRPr b="1">
                <a:latin typeface="Arial"/>
                <a:ea typeface="Arial"/>
                <a:cs typeface="Arial"/>
                <a:sym typeface="Arial"/>
              </a:defRPr>
            </a:lvl1pPr>
          </a:lstStyle>
          <a:p>
            <a:pPr/>
            <a:r>
              <a:t>Very large images, standard cloud-native formats</a:t>
            </a:r>
          </a:p>
        </p:txBody>
      </p:sp>
      <p:sp>
        <p:nvSpPr>
          <p:cNvPr id="1455" name="Google Shape;200;p19"/>
          <p:cNvSpPr/>
          <p:nvPr/>
        </p:nvSpPr>
        <p:spPr>
          <a:xfrm flipV="1">
            <a:off x="12192000" y="6082067"/>
            <a:ext cx="1" cy="6730262"/>
          </a:xfrm>
          <a:prstGeom prst="line">
            <a:avLst/>
          </a:prstGeom>
          <a:ln w="25400">
            <a:solidFill>
              <a:srgbClr val="595959"/>
            </a:solidFill>
          </a:ln>
        </p:spPr>
        <p:txBody>
          <a:bodyPr lIns="0" tIns="0" rIns="0" bIns="0"/>
          <a:lstStyle/>
          <a:p>
            <a:pPr defTabSz="2438400">
              <a:defRPr>
                <a:latin typeface="Arial"/>
                <a:ea typeface="Arial"/>
                <a:cs typeface="Arial"/>
                <a:sym typeface="Arial"/>
              </a:defRPr>
            </a:pPr>
          </a:p>
        </p:txBody>
      </p:sp>
      <p:sp>
        <p:nvSpPr>
          <p:cNvPr id="1456" name="Google Shape;204;p19"/>
          <p:cNvSpPr txBox="1"/>
          <p:nvPr/>
        </p:nvSpPr>
        <p:spPr>
          <a:xfrm>
            <a:off x="8751241" y="1418464"/>
            <a:ext cx="7406758" cy="1539443"/>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spAutoFit/>
          </a:bodyPr>
          <a:lstStyle/>
          <a:p>
            <a:pPr algn="ctr" defTabSz="2438400">
              <a:defRPr b="1">
                <a:latin typeface="Arial"/>
                <a:ea typeface="Arial"/>
                <a:cs typeface="Arial"/>
                <a:sym typeface="Arial"/>
              </a:defRPr>
            </a:pPr>
            <a:r>
              <a:t>Single cell and</a:t>
            </a:r>
          </a:p>
          <a:p>
            <a:pPr algn="ctr" defTabSz="2438400">
              <a:defRPr b="1">
                <a:latin typeface="Arial"/>
                <a:ea typeface="Arial"/>
                <a:cs typeface="Arial"/>
                <a:sym typeface="Arial"/>
              </a:defRPr>
            </a:pPr>
            <a:r>
              <a:t>spatial omics data analysis</a:t>
            </a:r>
          </a:p>
        </p:txBody>
      </p:sp>
      <p:pic>
        <p:nvPicPr>
          <p:cNvPr id="1457" name="Google Shape;207;p19" descr="Google Shape;207;p19"/>
          <p:cNvPicPr>
            <a:picLocks noChangeAspect="1"/>
          </p:cNvPicPr>
          <p:nvPr/>
        </p:nvPicPr>
        <p:blipFill>
          <a:blip r:embed="rId3">
            <a:extLst/>
          </a:blip>
          <a:stretch>
            <a:fillRect/>
          </a:stretch>
        </p:blipFill>
        <p:spPr>
          <a:xfrm>
            <a:off x="5830251" y="1816099"/>
            <a:ext cx="3016398" cy="2949889"/>
          </a:xfrm>
          <a:prstGeom prst="rect">
            <a:avLst/>
          </a:prstGeom>
          <a:ln w="12700">
            <a:miter lim="400000"/>
          </a:ln>
        </p:spPr>
      </p:pic>
      <p:sp>
        <p:nvSpPr>
          <p:cNvPr id="1458" name="Google Shape;208;p19"/>
          <p:cNvSpPr txBox="1"/>
          <p:nvPr/>
        </p:nvSpPr>
        <p:spPr>
          <a:xfrm>
            <a:off x="3572904" y="2411343"/>
            <a:ext cx="3393601" cy="1006044"/>
          </a:xfrm>
          <a:prstGeom prst="rect">
            <a:avLst/>
          </a:prstGeom>
          <a:ln w="25400">
            <a:miter lim="400000"/>
          </a:ln>
          <a:extLst>
            <a:ext uri="{C572A759-6A51-4108-AA02-DFA0A04FC94B}">
              <ma14:wrappingTextBoxFlag xmlns:ma14="http://schemas.microsoft.com/office/mac/drawingml/2011/main" val="1"/>
            </a:ext>
          </a:extLst>
        </p:spPr>
        <p:txBody>
          <a:bodyPr lIns="243799" tIns="243799" rIns="243799" bIns="243799">
            <a:spAutoFit/>
          </a:bodyPr>
          <a:lstStyle>
            <a:lvl1pPr defTabSz="2438400">
              <a:defRPr>
                <a:latin typeface="Arial"/>
                <a:ea typeface="Arial"/>
                <a:cs typeface="Arial"/>
                <a:sym typeface="Arial"/>
              </a:defRPr>
            </a:lvl1pPr>
          </a:lstStyle>
          <a:p>
            <a:pPr/>
            <a:r>
              <a:t>AnnData</a:t>
            </a:r>
          </a:p>
        </p:txBody>
      </p:sp>
      <p:pic>
        <p:nvPicPr>
          <p:cNvPr id="1459" name="Google Shape;209;p19" descr="Google Shape;209;p19"/>
          <p:cNvPicPr>
            <a:picLocks noChangeAspect="1"/>
          </p:cNvPicPr>
          <p:nvPr/>
        </p:nvPicPr>
        <p:blipFill>
          <a:blip r:embed="rId4">
            <a:extLst/>
          </a:blip>
          <a:stretch>
            <a:fillRect/>
          </a:stretch>
        </p:blipFill>
        <p:spPr>
          <a:xfrm>
            <a:off x="16935050" y="3815476"/>
            <a:ext cx="4108001" cy="1803692"/>
          </a:xfrm>
          <a:prstGeom prst="rect">
            <a:avLst/>
          </a:prstGeom>
          <a:ln w="12700">
            <a:miter lim="400000"/>
          </a:ln>
        </p:spPr>
      </p:pic>
      <p:pic>
        <p:nvPicPr>
          <p:cNvPr id="1460" name="Google Shape;210;p19" descr="Google Shape;210;p19"/>
          <p:cNvPicPr>
            <a:picLocks noChangeAspect="1"/>
          </p:cNvPicPr>
          <p:nvPr/>
        </p:nvPicPr>
        <p:blipFill>
          <a:blip r:embed="rId5">
            <a:extLst/>
          </a:blip>
          <a:stretch>
            <a:fillRect/>
          </a:stretch>
        </p:blipFill>
        <p:spPr>
          <a:xfrm>
            <a:off x="153617" y="6341058"/>
            <a:ext cx="3619635" cy="1249574"/>
          </a:xfrm>
          <a:prstGeom prst="rect">
            <a:avLst/>
          </a:prstGeom>
          <a:ln w="12700">
            <a:miter lim="400000"/>
          </a:ln>
        </p:spPr>
      </p:pic>
      <p:grpSp>
        <p:nvGrpSpPr>
          <p:cNvPr id="1465" name="Google Shape;211;p19"/>
          <p:cNvGrpSpPr/>
          <p:nvPr/>
        </p:nvGrpSpPr>
        <p:grpSpPr>
          <a:xfrm>
            <a:off x="9726150" y="3943327"/>
            <a:ext cx="4931701" cy="4281558"/>
            <a:chOff x="0" y="0"/>
            <a:chExt cx="4931699" cy="4281556"/>
          </a:xfrm>
        </p:grpSpPr>
        <p:sp>
          <p:nvSpPr>
            <p:cNvPr id="1461" name="Google Shape;212;p19"/>
            <p:cNvSpPr/>
            <p:nvPr/>
          </p:nvSpPr>
          <p:spPr>
            <a:xfrm>
              <a:off x="10823" y="0"/>
              <a:ext cx="4920877" cy="4281557"/>
            </a:xfrm>
            <a:prstGeom prst="rect">
              <a:avLst/>
            </a:prstGeom>
            <a:solidFill>
              <a:srgbClr val="FFFFFF"/>
            </a:solidFill>
            <a:ln w="25400" cap="flat">
              <a:solidFill>
                <a:srgbClr val="595959"/>
              </a:solidFill>
              <a:prstDash val="solid"/>
              <a:round/>
            </a:ln>
            <a:effectLst/>
          </p:spPr>
          <p:txBody>
            <a:bodyPr wrap="square" lIns="0" tIns="0" rIns="0" bIns="0" numCol="1" anchor="ctr">
              <a:noAutofit/>
            </a:bodyPr>
            <a:lstStyle/>
            <a:p>
              <a:pPr defTabSz="2438400">
                <a:defRPr>
                  <a:latin typeface="Arial"/>
                  <a:ea typeface="Arial"/>
                  <a:cs typeface="Arial"/>
                  <a:sym typeface="Arial"/>
                </a:defRPr>
              </a:pPr>
            </a:p>
          </p:txBody>
        </p:sp>
        <p:grpSp>
          <p:nvGrpSpPr>
            <p:cNvPr id="1464" name="Google Shape;213;p19"/>
            <p:cNvGrpSpPr/>
            <p:nvPr/>
          </p:nvGrpSpPr>
          <p:grpSpPr>
            <a:xfrm>
              <a:off x="0" y="26738"/>
              <a:ext cx="4919156" cy="4002491"/>
              <a:chOff x="0" y="0"/>
              <a:chExt cx="4919155" cy="4002490"/>
            </a:xfrm>
          </p:grpSpPr>
          <p:pic>
            <p:nvPicPr>
              <p:cNvPr id="1462" name="Google Shape;214;p19" descr="Google Shape;214;p19"/>
              <p:cNvPicPr>
                <a:picLocks noChangeAspect="1"/>
              </p:cNvPicPr>
              <p:nvPr/>
            </p:nvPicPr>
            <p:blipFill>
              <a:blip r:embed="rId6">
                <a:extLst/>
              </a:blip>
              <a:stretch>
                <a:fillRect/>
              </a:stretch>
            </p:blipFill>
            <p:spPr>
              <a:xfrm>
                <a:off x="591413" y="973984"/>
                <a:ext cx="3711029" cy="3028507"/>
              </a:xfrm>
              <a:prstGeom prst="rect">
                <a:avLst/>
              </a:prstGeom>
              <a:ln w="12700" cap="flat">
                <a:noFill/>
                <a:miter lim="400000"/>
              </a:ln>
              <a:effectLst/>
            </p:spPr>
          </p:pic>
          <p:sp>
            <p:nvSpPr>
              <p:cNvPr id="1463" name="Google Shape;215;p19"/>
              <p:cNvSpPr txBox="1"/>
              <p:nvPr/>
            </p:nvSpPr>
            <p:spPr>
              <a:xfrm>
                <a:off x="0" y="0"/>
                <a:ext cx="4919156" cy="88795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2438400">
                  <a:defRPr b="1">
                    <a:latin typeface="Libre Franklin"/>
                    <a:ea typeface="Libre Franklin"/>
                    <a:cs typeface="Libre Franklin"/>
                    <a:sym typeface="Libre Franklin"/>
                  </a:defRPr>
                </a:lvl1pPr>
              </a:lstStyle>
              <a:p>
                <a:pPr/>
                <a:r>
                  <a:t>SpatialData</a:t>
                </a:r>
              </a:p>
            </p:txBody>
          </p:sp>
        </p:grpSp>
      </p:grpSp>
      <p:pic>
        <p:nvPicPr>
          <p:cNvPr id="1466" name="Image" descr="Image"/>
          <p:cNvPicPr>
            <a:picLocks noChangeAspect="1"/>
          </p:cNvPicPr>
          <p:nvPr/>
        </p:nvPicPr>
        <p:blipFill>
          <a:blip r:embed="rId7">
            <a:extLst/>
          </a:blip>
          <a:stretch>
            <a:fillRect/>
          </a:stretch>
        </p:blipFill>
        <p:spPr>
          <a:xfrm>
            <a:off x="107304" y="3996171"/>
            <a:ext cx="5492516" cy="1766103"/>
          </a:xfrm>
          <a:prstGeom prst="rect">
            <a:avLst/>
          </a:prstGeom>
          <a:ln w="12700">
            <a:miter lim="400000"/>
          </a:ln>
        </p:spPr>
      </p:pic>
      <p:pic>
        <p:nvPicPr>
          <p:cNvPr id="1467" name="Image" descr="Image"/>
          <p:cNvPicPr>
            <a:picLocks noChangeAspect="1"/>
          </p:cNvPicPr>
          <p:nvPr/>
        </p:nvPicPr>
        <p:blipFill>
          <a:blip r:embed="rId8">
            <a:extLst/>
          </a:blip>
          <a:stretch>
            <a:fillRect/>
          </a:stretch>
        </p:blipFill>
        <p:spPr>
          <a:xfrm>
            <a:off x="21737305" y="6363512"/>
            <a:ext cx="2013062" cy="2684083"/>
          </a:xfrm>
          <a:prstGeom prst="rect">
            <a:avLst/>
          </a:prstGeom>
          <a:ln w="12700">
            <a:miter lim="400000"/>
          </a:ln>
        </p:spPr>
      </p:pic>
      <p:pic>
        <p:nvPicPr>
          <p:cNvPr id="1468" name="Google Shape;367;p25" descr="Google Shape;367;p25"/>
          <p:cNvPicPr>
            <a:picLocks noChangeAspect="1"/>
          </p:cNvPicPr>
          <p:nvPr/>
        </p:nvPicPr>
        <p:blipFill>
          <a:blip r:embed="rId9">
            <a:extLst/>
          </a:blip>
          <a:srcRect l="0" t="2638" r="17904" b="0"/>
          <a:stretch>
            <a:fillRect/>
          </a:stretch>
        </p:blipFill>
        <p:spPr>
          <a:xfrm>
            <a:off x="16323736" y="7996817"/>
            <a:ext cx="4348281" cy="2900772"/>
          </a:xfrm>
          <a:prstGeom prst="rect">
            <a:avLst/>
          </a:prstGeom>
          <a:ln w="12700">
            <a:miter lim="400000"/>
          </a:ln>
        </p:spPr>
      </p:pic>
      <p:grpSp>
        <p:nvGrpSpPr>
          <p:cNvPr id="1471" name="Group"/>
          <p:cNvGrpSpPr/>
          <p:nvPr/>
        </p:nvGrpSpPr>
        <p:grpSpPr>
          <a:xfrm>
            <a:off x="2246049" y="7402224"/>
            <a:ext cx="6502682" cy="3530096"/>
            <a:chOff x="0" y="0"/>
            <a:chExt cx="6502681" cy="3530095"/>
          </a:xfrm>
        </p:grpSpPr>
        <p:pic>
          <p:nvPicPr>
            <p:cNvPr id="1469" name="Picture 1" descr="Picture 1"/>
            <p:cNvPicPr>
              <a:picLocks noChangeAspect="1"/>
            </p:cNvPicPr>
            <p:nvPr/>
          </p:nvPicPr>
          <p:blipFill>
            <a:blip r:embed="rId10">
              <a:extLst/>
            </a:blip>
            <a:srcRect l="0" t="0" r="0" b="0"/>
            <a:stretch>
              <a:fillRect/>
            </a:stretch>
          </p:blipFill>
          <p:spPr>
            <a:xfrm>
              <a:off x="0" y="125680"/>
              <a:ext cx="4862326" cy="3404416"/>
            </a:xfrm>
            <a:prstGeom prst="rect">
              <a:avLst/>
            </a:prstGeom>
            <a:ln w="12700" cap="flat">
              <a:noFill/>
              <a:miter lim="400000"/>
            </a:ln>
            <a:effectLst/>
          </p:spPr>
        </p:pic>
        <p:pic>
          <p:nvPicPr>
            <p:cNvPr id="1470" name="Group 30" descr="Group 30"/>
            <p:cNvPicPr>
              <a:picLocks noChangeAspect="1"/>
            </p:cNvPicPr>
            <p:nvPr/>
          </p:nvPicPr>
          <p:blipFill>
            <a:blip r:embed="rId11">
              <a:extLst/>
            </a:blip>
            <a:srcRect l="0" t="31974" r="0" b="30817"/>
            <a:stretch>
              <a:fillRect/>
            </a:stretch>
          </p:blipFill>
          <p:spPr>
            <a:xfrm>
              <a:off x="4040005" y="0"/>
              <a:ext cx="2462677" cy="916344"/>
            </a:xfrm>
            <a:prstGeom prst="rect">
              <a:avLst/>
            </a:prstGeom>
            <a:ln w="12700" cap="flat">
              <a:noFill/>
              <a:miter lim="400000"/>
            </a:ln>
            <a:effectLst/>
          </p:spPr>
        </p:pic>
      </p:grpSp>
      <p:grpSp>
        <p:nvGrpSpPr>
          <p:cNvPr id="1474" name="Group"/>
          <p:cNvGrpSpPr/>
          <p:nvPr/>
        </p:nvGrpSpPr>
        <p:grpSpPr>
          <a:xfrm>
            <a:off x="-58907" y="-49425"/>
            <a:ext cx="2812799" cy="1870483"/>
            <a:chOff x="0" y="0"/>
            <a:chExt cx="2812797" cy="1870481"/>
          </a:xfrm>
        </p:grpSpPr>
        <p:sp>
          <p:nvSpPr>
            <p:cNvPr id="1472"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473" name="2018"/>
            <p:cNvSpPr/>
            <p:nvPr/>
          </p:nvSpPr>
          <p:spPr>
            <a:xfrm>
              <a:off x="0" y="48384"/>
              <a:ext cx="1897574" cy="1772528"/>
            </a:xfrm>
            <a:prstGeom prst="rect">
              <a:avLst/>
            </a:prstGeom>
            <a:solidFill>
              <a:schemeClr val="accent2"/>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2018</a:t>
              </a:r>
            </a:p>
          </p:txBody>
        </p:sp>
      </p:grpSp>
      <p:pic>
        <p:nvPicPr>
          <p:cNvPr id="1475" name="ome-files.png" descr="ome-files.png"/>
          <p:cNvPicPr>
            <a:picLocks noChangeAspect="1"/>
          </p:cNvPicPr>
          <p:nvPr/>
        </p:nvPicPr>
        <p:blipFill>
          <a:blip r:embed="rId12">
            <a:extLst/>
          </a:blip>
          <a:stretch>
            <a:fillRect/>
          </a:stretch>
        </p:blipFill>
        <p:spPr>
          <a:xfrm>
            <a:off x="3104905" y="403271"/>
            <a:ext cx="6714332" cy="965091"/>
          </a:xfrm>
          <a:prstGeom prst="rect">
            <a:avLst/>
          </a:prstGeom>
          <a:ln w="12700">
            <a:miter lim="400000"/>
          </a:ln>
        </p:spPr>
      </p:pic>
      <p:grpSp>
        <p:nvGrpSpPr>
          <p:cNvPr id="1478" name="Group"/>
          <p:cNvGrpSpPr/>
          <p:nvPr/>
        </p:nvGrpSpPr>
        <p:grpSpPr>
          <a:xfrm>
            <a:off x="-58907" y="-49425"/>
            <a:ext cx="2812799" cy="1870483"/>
            <a:chOff x="0" y="0"/>
            <a:chExt cx="2812797" cy="1870481"/>
          </a:xfrm>
        </p:grpSpPr>
        <p:sp>
          <p:nvSpPr>
            <p:cNvPr id="1476"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477"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479" name="ome-files.png" descr="ome-files.png"/>
          <p:cNvPicPr>
            <a:picLocks noChangeAspect="1"/>
          </p:cNvPicPr>
          <p:nvPr/>
        </p:nvPicPr>
        <p:blipFill>
          <a:blip r:embed="rId12">
            <a:extLst/>
          </a:blip>
          <a:stretch>
            <a:fillRect/>
          </a:stretch>
        </p:blipFill>
        <p:spPr>
          <a:xfrm>
            <a:off x="3104905" y="403271"/>
            <a:ext cx="6714332" cy="965091"/>
          </a:xfrm>
          <a:prstGeom prst="rect">
            <a:avLst/>
          </a:prstGeom>
          <a:ln w="12700">
            <a:miter lim="400000"/>
          </a:ln>
        </p:spPr>
      </p:pic>
      <p:sp>
        <p:nvSpPr>
          <p:cNvPr id="1480" name="Slide courtesy: Luca Marconato (EMBL)"/>
          <p:cNvSpPr txBox="1"/>
          <p:nvPr/>
        </p:nvSpPr>
        <p:spPr>
          <a:xfrm>
            <a:off x="20205579" y="12546389"/>
            <a:ext cx="3937242" cy="349556"/>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338">
              <a:defRPr sz="1700">
                <a:solidFill>
                  <a:schemeClr val="accent1">
                    <a:lumOff val="-8509"/>
                  </a:schemeClr>
                </a:solidFill>
                <a:latin typeface="Helvetica Neue"/>
                <a:ea typeface="Helvetica Neue"/>
                <a:cs typeface="Helvetica Neue"/>
                <a:sym typeface="Helvetica Neue"/>
              </a:defRPr>
            </a:lvl1pPr>
          </a:lstStyle>
          <a:p>
            <a:pPr/>
            <a:r>
              <a:t>Slide courtesy: Luca Marconato (EMBL)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65" grpId="1"/>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2" name="Issues…"/>
          <p:cNvSpPr txBox="1"/>
          <p:nvPr>
            <p:ph type="body" idx="1"/>
          </p:nvPr>
        </p:nvSpPr>
        <p:spPr>
          <a:xfrm>
            <a:off x="1826864" y="3945466"/>
            <a:ext cx="21691601" cy="9712327"/>
          </a:xfrm>
          <a:prstGeom prst="rect">
            <a:avLst/>
          </a:prstGeom>
        </p:spPr>
        <p:txBody>
          <a:bodyPr/>
          <a:lstStyle/>
          <a:p>
            <a:pPr>
              <a:defRPr b="1"/>
            </a:pPr>
            <a:r>
              <a:t>Issues</a:t>
            </a:r>
          </a:p>
          <a:p>
            <a:pPr lvl="1"/>
            <a:r>
              <a:t>Java</a:t>
            </a:r>
          </a:p>
          <a:p>
            <a:pPr lvl="1"/>
            <a:r>
              <a:t>Mixed formats</a:t>
            </a:r>
          </a:p>
        </p:txBody>
      </p:sp>
      <p:sp>
        <p:nvSpPr>
          <p:cNvPr id="14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84" name="Image" descr="Image"/>
          <p:cNvPicPr>
            <a:picLocks noChangeAspect="1"/>
          </p:cNvPicPr>
          <p:nvPr/>
        </p:nvPicPr>
        <p:blipFill>
          <a:blip r:embed="rId2">
            <a:extLst/>
          </a:blip>
          <a:stretch>
            <a:fillRect/>
          </a:stretch>
        </p:blipFill>
        <p:spPr>
          <a:xfrm>
            <a:off x="13619153" y="2558799"/>
            <a:ext cx="9291014" cy="2914539"/>
          </a:xfrm>
          <a:prstGeom prst="rect">
            <a:avLst/>
          </a:prstGeom>
          <a:ln w="12700">
            <a:miter lim="400000"/>
          </a:ln>
        </p:spPr>
      </p:pic>
      <p:pic>
        <p:nvPicPr>
          <p:cNvPr id="1485" name="Google Shape;289;p28" descr="Google Shape;289;p28"/>
          <p:cNvPicPr>
            <a:picLocks noChangeAspect="1"/>
          </p:cNvPicPr>
          <p:nvPr/>
        </p:nvPicPr>
        <p:blipFill>
          <a:blip r:embed="rId3">
            <a:extLst/>
          </a:blip>
          <a:srcRect l="0" t="9689" r="0" b="0"/>
          <a:stretch>
            <a:fillRect/>
          </a:stretch>
        </p:blipFill>
        <p:spPr>
          <a:xfrm>
            <a:off x="808515" y="2493099"/>
            <a:ext cx="11935355" cy="9658721"/>
          </a:xfrm>
          <a:prstGeom prst="rect">
            <a:avLst/>
          </a:prstGeom>
          <a:ln w="12700">
            <a:miter lim="400000"/>
          </a:ln>
        </p:spPr>
      </p:pic>
      <p:grpSp>
        <p:nvGrpSpPr>
          <p:cNvPr id="1492" name="Group"/>
          <p:cNvGrpSpPr/>
          <p:nvPr/>
        </p:nvGrpSpPr>
        <p:grpSpPr>
          <a:xfrm>
            <a:off x="13104516" y="6635085"/>
            <a:ext cx="10470969" cy="5079374"/>
            <a:chOff x="0" y="0"/>
            <a:chExt cx="10470967" cy="5079372"/>
          </a:xfrm>
        </p:grpSpPr>
        <p:pic>
          <p:nvPicPr>
            <p:cNvPr id="1486" name="NdtLvBRcAqy75sitMVNY3NDNnZ9_5IgOLK52qB_-A6Ft_r9ALI3DofeSuge9-_jp5fmgdKMVe9yLLVtlm-FLveZ7n-sfX7Kw3P1Wp_Z3jcEPqKm8Nde_KdD1LZwvzIwQAW0I94ADsQHKr3sNk5T2XDVCxQ=s2048.png" descr="NdtLvBRcAqy75sitMVNY3NDNnZ9_5IgOLK52qB_-A6Ft_r9ALI3DofeSuge9-_jp5fmgdKMVe9yLLVtlm-FLveZ7n-sfX7Kw3P1Wp_Z3jcEPqKm8Nde_KdD1LZwvzIwQAW0I94ADsQHKr3sNk5T2XDVCxQ=s2048.png"/>
            <p:cNvPicPr>
              <a:picLocks noChangeAspect="1"/>
            </p:cNvPicPr>
            <p:nvPr/>
          </p:nvPicPr>
          <p:blipFill>
            <a:blip r:embed="rId4">
              <a:extLst/>
            </a:blip>
            <a:srcRect l="0" t="0" r="0" b="50128"/>
            <a:stretch>
              <a:fillRect/>
            </a:stretch>
          </p:blipFill>
          <p:spPr>
            <a:xfrm>
              <a:off x="7295967" y="0"/>
              <a:ext cx="3175001" cy="1796257"/>
            </a:xfrm>
            <a:prstGeom prst="rect">
              <a:avLst/>
            </a:prstGeom>
            <a:ln w="12700" cap="flat">
              <a:noFill/>
              <a:miter lim="400000"/>
            </a:ln>
            <a:effectLst/>
          </p:spPr>
        </p:pic>
        <p:pic>
          <p:nvPicPr>
            <p:cNvPr id="1487" name="NdtLvBRcAqy75sitMVNY3NDNnZ9_5IgOLK52qB_-A6Ft_r9ALI3DofeSuge9-_jp5fmgdKMVe9yLLVtlm-FLveZ7n-sfX7Kw3P1Wp_Z3jcEPqKm8Nde_KdD1LZwvzIwQAW0I94ADsQHKr3sNk5T2XDVCxQ=s2048.png" descr="NdtLvBRcAqy75sitMVNY3NDNnZ9_5IgOLK52qB_-A6Ft_r9ALI3DofeSuge9-_jp5fmgdKMVe9yLLVtlm-FLveZ7n-sfX7Kw3P1Wp_Z3jcEPqKm8Nde_KdD1LZwvzIwQAW0I94ADsQHKr3sNk5T2XDVCxQ=s2048.png"/>
            <p:cNvPicPr>
              <a:picLocks noChangeAspect="1"/>
            </p:cNvPicPr>
            <p:nvPr/>
          </p:nvPicPr>
          <p:blipFill>
            <a:blip r:embed="rId4">
              <a:extLst/>
            </a:blip>
            <a:srcRect l="0" t="48193" r="0" b="0"/>
            <a:stretch>
              <a:fillRect/>
            </a:stretch>
          </p:blipFill>
          <p:spPr>
            <a:xfrm>
              <a:off x="5509580" y="1573045"/>
              <a:ext cx="3175001" cy="1865964"/>
            </a:xfrm>
            <a:prstGeom prst="rect">
              <a:avLst/>
            </a:prstGeom>
            <a:ln w="12700" cap="flat">
              <a:noFill/>
              <a:miter lim="400000"/>
            </a:ln>
            <a:effectLst/>
          </p:spPr>
        </p:pic>
        <p:pic>
          <p:nvPicPr>
            <p:cNvPr id="1488" name="image49.png" descr="image49.png"/>
            <p:cNvPicPr>
              <a:picLocks noChangeAspect="1"/>
            </p:cNvPicPr>
            <p:nvPr/>
          </p:nvPicPr>
          <p:blipFill>
            <a:blip r:embed="rId5">
              <a:extLst/>
            </a:blip>
            <a:stretch>
              <a:fillRect/>
            </a:stretch>
          </p:blipFill>
          <p:spPr>
            <a:xfrm>
              <a:off x="0" y="0"/>
              <a:ext cx="3175000" cy="1984376"/>
            </a:xfrm>
            <a:prstGeom prst="rect">
              <a:avLst/>
            </a:prstGeom>
            <a:ln w="12700" cap="flat">
              <a:noFill/>
              <a:miter lim="400000"/>
            </a:ln>
            <a:effectLst/>
          </p:spPr>
        </p:pic>
        <p:pic>
          <p:nvPicPr>
            <p:cNvPr id="1489" name="image50.png" descr="image50.png"/>
            <p:cNvPicPr>
              <a:picLocks noChangeAspect="1"/>
            </p:cNvPicPr>
            <p:nvPr/>
          </p:nvPicPr>
          <p:blipFill>
            <a:blip r:embed="rId6">
              <a:extLst/>
            </a:blip>
            <a:stretch>
              <a:fillRect/>
            </a:stretch>
          </p:blipFill>
          <p:spPr>
            <a:xfrm>
              <a:off x="3572643" y="0"/>
              <a:ext cx="3175001" cy="1984375"/>
            </a:xfrm>
            <a:prstGeom prst="rect">
              <a:avLst/>
            </a:prstGeom>
            <a:ln w="12700" cap="flat">
              <a:noFill/>
              <a:miter lim="400000"/>
            </a:ln>
            <a:effectLst/>
          </p:spPr>
        </p:pic>
        <p:pic>
          <p:nvPicPr>
            <p:cNvPr id="1490" name="Google Shape;290;p28" descr="Google Shape;290;p28"/>
            <p:cNvPicPr>
              <a:picLocks noChangeAspect="1"/>
            </p:cNvPicPr>
            <p:nvPr/>
          </p:nvPicPr>
          <p:blipFill>
            <a:blip r:embed="rId7">
              <a:extLst/>
            </a:blip>
            <a:srcRect l="0" t="0" r="47014" b="0"/>
            <a:stretch>
              <a:fillRect/>
            </a:stretch>
          </p:blipFill>
          <p:spPr>
            <a:xfrm>
              <a:off x="3502793" y="3283312"/>
              <a:ext cx="3314541" cy="1796061"/>
            </a:xfrm>
            <a:prstGeom prst="rect">
              <a:avLst/>
            </a:prstGeom>
            <a:ln w="12700" cap="flat">
              <a:noFill/>
              <a:miter lim="400000"/>
            </a:ln>
            <a:effectLst/>
          </p:spPr>
        </p:pic>
        <p:pic>
          <p:nvPicPr>
            <p:cNvPr id="1491" name="Google Shape;291;p28" descr="Google Shape;291;p28"/>
            <p:cNvPicPr>
              <a:picLocks noChangeAspect="1"/>
            </p:cNvPicPr>
            <p:nvPr/>
          </p:nvPicPr>
          <p:blipFill>
            <a:blip r:embed="rId7">
              <a:extLst/>
            </a:blip>
            <a:srcRect l="52972" t="0" r="0" b="0"/>
            <a:stretch>
              <a:fillRect/>
            </a:stretch>
          </p:blipFill>
          <p:spPr>
            <a:xfrm>
              <a:off x="1608666" y="1536929"/>
              <a:ext cx="3175001" cy="1938399"/>
            </a:xfrm>
            <a:prstGeom prst="rect">
              <a:avLst/>
            </a:prstGeom>
            <a:ln w="12700" cap="flat">
              <a:noFill/>
              <a:miter lim="400000"/>
            </a:ln>
            <a:effectLst/>
          </p:spPr>
        </p:pic>
      </p:grpSp>
      <p:sp>
        <p:nvSpPr>
          <p:cNvPr id="1493" name="Slide courtesy: Luca Marconato (EMBL)"/>
          <p:cNvSpPr txBox="1"/>
          <p:nvPr/>
        </p:nvSpPr>
        <p:spPr>
          <a:xfrm>
            <a:off x="20205579" y="12546389"/>
            <a:ext cx="3937242" cy="349556"/>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338">
              <a:defRPr sz="1700">
                <a:solidFill>
                  <a:schemeClr val="accent1">
                    <a:lumOff val="-8509"/>
                  </a:schemeClr>
                </a:solidFill>
                <a:latin typeface="Helvetica Neue"/>
                <a:ea typeface="Helvetica Neue"/>
                <a:cs typeface="Helvetica Neue"/>
                <a:sym typeface="Helvetica Neue"/>
              </a:defRPr>
            </a:lvl1pPr>
          </a:lstStyle>
          <a:p>
            <a:pPr/>
            <a:r>
              <a:t>Slide courtesy: Luca Marconato (EMBL)</a:t>
            </a:r>
          </a:p>
        </p:txBody>
      </p:sp>
      <p:grpSp>
        <p:nvGrpSpPr>
          <p:cNvPr id="1496" name="Group"/>
          <p:cNvGrpSpPr/>
          <p:nvPr/>
        </p:nvGrpSpPr>
        <p:grpSpPr>
          <a:xfrm>
            <a:off x="-58907" y="-49425"/>
            <a:ext cx="2812799" cy="1870483"/>
            <a:chOff x="0" y="0"/>
            <a:chExt cx="2812797" cy="1870481"/>
          </a:xfrm>
        </p:grpSpPr>
        <p:sp>
          <p:nvSpPr>
            <p:cNvPr id="149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495"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497" name="ome-files.png" descr="ome-files.png"/>
          <p:cNvPicPr>
            <a:picLocks noChangeAspect="1"/>
          </p:cNvPicPr>
          <p:nvPr/>
        </p:nvPicPr>
        <p:blipFill>
          <a:blip r:embed="rId8">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4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4" grpId="1"/>
      <p:bldP build="whole" bldLvl="1" animBg="1" rev="0" advAuto="0" spid="1492" grpId="2"/>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00" name="Zarr…"/>
          <p:cNvSpPr/>
          <p:nvPr/>
        </p:nvSpPr>
        <p:spPr>
          <a:xfrm>
            <a:off x="2845139" y="10421331"/>
            <a:ext cx="10043386" cy="2032001"/>
          </a:xfrm>
          <a:prstGeom prst="rect">
            <a:avLst/>
          </a:prstGeom>
          <a:ln w="25400">
            <a:solidFill>
              <a:srgbClr val="E93089"/>
            </a:solidFill>
          </a:ln>
          <a:extLst>
            <a:ext uri="{C572A759-6A51-4108-AA02-DFA0A04FC94B}">
              <ma14:wrappingTextBoxFlag xmlns:ma14="http://schemas.microsoft.com/office/mac/drawingml/2011/main" val="1"/>
            </a:ext>
          </a:extLst>
        </p:spPr>
        <p:txBody>
          <a:bodyPr lIns="50800" tIns="50800" rIns="50800" bIns="50800"/>
          <a:lstStyle/>
          <a:p>
            <a:pPr defTabSz="825500">
              <a:spcBef>
                <a:spcPts val="400"/>
              </a:spcBef>
              <a:defRPr b="1" sz="3200">
                <a:latin typeface="Helvetica Neue"/>
                <a:ea typeface="Helvetica Neue"/>
                <a:cs typeface="Helvetica Neue"/>
                <a:sym typeface="Helvetica Neue"/>
              </a:defRPr>
            </a:pPr>
            <a:r>
              <a:t>Zarr</a:t>
            </a:r>
          </a:p>
          <a:p>
            <a:pPr defTabSz="825500">
              <a:spcBef>
                <a:spcPts val="400"/>
              </a:spcBef>
              <a:defRPr i="1" sz="1800">
                <a:latin typeface="Helvetica Neue"/>
                <a:ea typeface="Helvetica Neue"/>
                <a:cs typeface="Helvetica Neue"/>
                <a:sym typeface="Helvetica Neue"/>
              </a:defRPr>
            </a:pPr>
            <a:r>
              <a:t>CZI EOSS4 2021-2024</a:t>
            </a:r>
            <a:br/>
          </a:p>
          <a:p>
            <a:pPr defTabSz="825500">
              <a:spcBef>
                <a:spcPts val="400"/>
              </a:spcBef>
              <a:defRPr i="1" sz="2000">
                <a:latin typeface="Helvetica Neue"/>
                <a:ea typeface="Helvetica Neue"/>
                <a:cs typeface="Helvetica Neue"/>
                <a:sym typeface="Helvetica Neue"/>
              </a:defRPr>
            </a:pPr>
          </a:p>
          <a:p>
            <a:pPr defTabSz="825500">
              <a:spcBef>
                <a:spcPts val="400"/>
              </a:spcBef>
              <a:defRPr sz="20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Languages</a:t>
            </a:r>
            <a:r>
              <a:t>: C/C++, Java, Javascript, Julia, Python, R, Rust</a:t>
            </a:r>
          </a:p>
        </p:txBody>
      </p:sp>
      <p:pic>
        <p:nvPicPr>
          <p:cNvPr id="1501" name="Image" descr="Image"/>
          <p:cNvPicPr>
            <a:picLocks noChangeAspect="1"/>
          </p:cNvPicPr>
          <p:nvPr/>
        </p:nvPicPr>
        <p:blipFill>
          <a:blip r:embed="rId2">
            <a:extLst/>
          </a:blip>
          <a:srcRect l="17451" t="0" r="17451" b="33412"/>
          <a:stretch>
            <a:fillRect/>
          </a:stretch>
        </p:blipFill>
        <p:spPr>
          <a:xfrm>
            <a:off x="11017989" y="10861862"/>
            <a:ext cx="1125236" cy="1150982"/>
          </a:xfrm>
          <a:prstGeom prst="rect">
            <a:avLst/>
          </a:prstGeom>
          <a:ln w="12700">
            <a:miter lim="400000"/>
          </a:ln>
        </p:spPr>
      </p:pic>
      <p:grpSp>
        <p:nvGrpSpPr>
          <p:cNvPr id="1505" name="Group"/>
          <p:cNvGrpSpPr/>
          <p:nvPr/>
        </p:nvGrpSpPr>
        <p:grpSpPr>
          <a:xfrm>
            <a:off x="14105508" y="10892008"/>
            <a:ext cx="8296617" cy="1090646"/>
            <a:chOff x="0" y="0"/>
            <a:chExt cx="8296616" cy="1090645"/>
          </a:xfrm>
        </p:grpSpPr>
        <p:pic>
          <p:nvPicPr>
            <p:cNvPr id="1502" name="Image" descr="Image"/>
            <p:cNvPicPr>
              <a:picLocks noChangeAspect="1"/>
            </p:cNvPicPr>
            <p:nvPr/>
          </p:nvPicPr>
          <p:blipFill>
            <a:blip r:embed="rId3">
              <a:extLst/>
            </a:blip>
            <a:stretch>
              <a:fillRect/>
            </a:stretch>
          </p:blipFill>
          <p:spPr>
            <a:xfrm>
              <a:off x="0" y="187057"/>
              <a:ext cx="3570791" cy="716532"/>
            </a:xfrm>
            <a:prstGeom prst="rect">
              <a:avLst/>
            </a:prstGeom>
            <a:ln w="12700" cap="flat">
              <a:noFill/>
              <a:miter lim="400000"/>
            </a:ln>
            <a:effectLst/>
          </p:spPr>
        </p:pic>
        <p:pic>
          <p:nvPicPr>
            <p:cNvPr id="1503" name="Image" descr="Image"/>
            <p:cNvPicPr>
              <a:picLocks noChangeAspect="1"/>
            </p:cNvPicPr>
            <p:nvPr/>
          </p:nvPicPr>
          <p:blipFill>
            <a:blip r:embed="rId4">
              <a:extLst/>
            </a:blip>
            <a:srcRect l="11861" t="31642" r="11861" b="31642"/>
            <a:stretch>
              <a:fillRect/>
            </a:stretch>
          </p:blipFill>
          <p:spPr>
            <a:xfrm>
              <a:off x="3652410" y="185217"/>
              <a:ext cx="3338490" cy="720145"/>
            </a:xfrm>
            <a:prstGeom prst="rect">
              <a:avLst/>
            </a:prstGeom>
            <a:ln w="12700" cap="flat">
              <a:noFill/>
              <a:miter lim="400000"/>
            </a:ln>
            <a:effectLst/>
          </p:spPr>
        </p:pic>
        <p:pic>
          <p:nvPicPr>
            <p:cNvPr id="1504" name="Image" descr="Image"/>
            <p:cNvPicPr>
              <a:picLocks noChangeAspect="1"/>
            </p:cNvPicPr>
            <p:nvPr/>
          </p:nvPicPr>
          <p:blipFill>
            <a:blip r:embed="rId5">
              <a:extLst/>
            </a:blip>
            <a:srcRect l="21942" t="0" r="21942" b="0"/>
            <a:stretch>
              <a:fillRect/>
            </a:stretch>
          </p:blipFill>
          <p:spPr>
            <a:xfrm>
              <a:off x="7072574" y="0"/>
              <a:ext cx="1224043" cy="1090646"/>
            </a:xfrm>
            <a:prstGeom prst="rect">
              <a:avLst/>
            </a:prstGeom>
            <a:ln w="12700" cap="flat">
              <a:noFill/>
              <a:miter lim="400000"/>
            </a:ln>
            <a:effectLst/>
          </p:spPr>
        </p:pic>
      </p:grpSp>
      <p:sp>
        <p:nvSpPr>
          <p:cNvPr id="1506" name="SpatialData…"/>
          <p:cNvSpPr/>
          <p:nvPr/>
        </p:nvSpPr>
        <p:spPr>
          <a:xfrm>
            <a:off x="2845139" y="5701249"/>
            <a:ext cx="10043386" cy="2032001"/>
          </a:xfrm>
          <a:prstGeom prst="rect">
            <a:avLst/>
          </a:prstGeom>
          <a:ln w="25400">
            <a:solidFill>
              <a:srgbClr val="1DB100"/>
            </a:solidFill>
          </a:ln>
          <a:extLst>
            <a:ext uri="{C572A759-6A51-4108-AA02-DFA0A04FC94B}">
              <ma14:wrappingTextBoxFlag xmlns:ma14="http://schemas.microsoft.com/office/mac/drawingml/2011/main" val="1"/>
            </a:ext>
          </a:extLst>
        </p:spPr>
        <p:txBody>
          <a:bodyPr lIns="50800" tIns="50800" rIns="50800" bIns="50800"/>
          <a:lstStyle/>
          <a:p>
            <a:pPr defTabSz="825500">
              <a:spcBef>
                <a:spcPts val="400"/>
              </a:spcBef>
              <a:defRPr b="1" sz="3200">
                <a:latin typeface="Helvetica Neue"/>
                <a:ea typeface="Helvetica Neue"/>
                <a:cs typeface="Helvetica Neue"/>
                <a:sym typeface="Helvetica Neue"/>
              </a:defRPr>
            </a:pPr>
            <a:r>
              <a:t>SpatialData</a:t>
            </a:r>
          </a:p>
          <a:p>
            <a:pPr defTabSz="825500">
              <a:spcBef>
                <a:spcPts val="400"/>
              </a:spcBef>
              <a:defRPr i="1" sz="1800">
                <a:latin typeface="Helvetica Neue"/>
                <a:ea typeface="Helvetica Neue"/>
                <a:cs typeface="Helvetica Neue"/>
                <a:sym typeface="Helvetica Neue"/>
              </a:defRPr>
            </a:pPr>
            <a:r>
              <a:t>CZI Single Cell - Data Insights 2023-2025</a:t>
            </a:r>
            <a:br/>
          </a:p>
          <a:p>
            <a:pPr defTabSz="825500">
              <a:spcBef>
                <a:spcPts val="400"/>
              </a:spcBef>
              <a:defRPr sz="2000">
                <a:latin typeface="Helvetica Neue Medium"/>
                <a:ea typeface="Helvetica Neue Medium"/>
                <a:cs typeface="Helvetica Neue Medium"/>
                <a:sym typeface="Helvetica Neue Medium"/>
              </a:defRPr>
            </a:pPr>
          </a:p>
          <a:p>
            <a:pPr defTabSz="825500">
              <a:spcBef>
                <a:spcPts val="400"/>
              </a:spcBef>
              <a:defRPr sz="20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Languages</a:t>
            </a:r>
            <a:r>
              <a:t>: Javascript, Python, R</a:t>
            </a:r>
          </a:p>
        </p:txBody>
      </p:sp>
      <p:pic>
        <p:nvPicPr>
          <p:cNvPr id="1507" name="Image" descr="Image"/>
          <p:cNvPicPr>
            <a:picLocks noChangeAspect="1"/>
          </p:cNvPicPr>
          <p:nvPr/>
        </p:nvPicPr>
        <p:blipFill>
          <a:blip r:embed="rId6">
            <a:extLst/>
          </a:blip>
          <a:srcRect l="2320" t="0" r="73142" b="0"/>
          <a:stretch>
            <a:fillRect/>
          </a:stretch>
        </p:blipFill>
        <p:spPr>
          <a:xfrm>
            <a:off x="10942186" y="6110030"/>
            <a:ext cx="1276785" cy="1214309"/>
          </a:xfrm>
          <a:prstGeom prst="rect">
            <a:avLst/>
          </a:prstGeom>
          <a:ln w="12700">
            <a:miter lim="400000"/>
          </a:ln>
        </p:spPr>
      </p:pic>
      <p:grpSp>
        <p:nvGrpSpPr>
          <p:cNvPr id="1511" name="Group"/>
          <p:cNvGrpSpPr/>
          <p:nvPr/>
        </p:nvGrpSpPr>
        <p:grpSpPr>
          <a:xfrm>
            <a:off x="13739651" y="6228837"/>
            <a:ext cx="9028330" cy="976824"/>
            <a:chOff x="0" y="0"/>
            <a:chExt cx="9028328" cy="976823"/>
          </a:xfrm>
        </p:grpSpPr>
        <p:pic>
          <p:nvPicPr>
            <p:cNvPr id="1508" name="Image" descr="Image"/>
            <p:cNvPicPr>
              <a:picLocks noChangeAspect="1"/>
            </p:cNvPicPr>
            <p:nvPr/>
          </p:nvPicPr>
          <p:blipFill>
            <a:blip r:embed="rId7">
              <a:extLst/>
            </a:blip>
            <a:stretch>
              <a:fillRect/>
            </a:stretch>
          </p:blipFill>
          <p:spPr>
            <a:xfrm>
              <a:off x="0" y="0"/>
              <a:ext cx="2272610" cy="976824"/>
            </a:xfrm>
            <a:prstGeom prst="rect">
              <a:avLst/>
            </a:prstGeom>
            <a:ln w="12700" cap="flat">
              <a:noFill/>
              <a:miter lim="400000"/>
            </a:ln>
            <a:effectLst/>
          </p:spPr>
        </p:pic>
        <p:pic>
          <p:nvPicPr>
            <p:cNvPr id="1509" name="Image" descr="Image"/>
            <p:cNvPicPr>
              <a:picLocks noChangeAspect="1"/>
            </p:cNvPicPr>
            <p:nvPr/>
          </p:nvPicPr>
          <p:blipFill>
            <a:blip r:embed="rId8">
              <a:extLst/>
            </a:blip>
            <a:srcRect l="0" t="0" r="0" b="0"/>
            <a:stretch>
              <a:fillRect/>
            </a:stretch>
          </p:blipFill>
          <p:spPr>
            <a:xfrm>
              <a:off x="6361329" y="30021"/>
              <a:ext cx="2667000" cy="916782"/>
            </a:xfrm>
            <a:prstGeom prst="rect">
              <a:avLst/>
            </a:prstGeom>
            <a:ln w="12700" cap="flat">
              <a:noFill/>
              <a:miter lim="400000"/>
            </a:ln>
            <a:effectLst/>
          </p:spPr>
        </p:pic>
        <p:pic>
          <p:nvPicPr>
            <p:cNvPr id="1510" name="Image" descr="Image"/>
            <p:cNvPicPr>
              <a:picLocks noChangeAspect="1"/>
            </p:cNvPicPr>
            <p:nvPr/>
          </p:nvPicPr>
          <p:blipFill>
            <a:blip r:embed="rId9">
              <a:extLst/>
            </a:blip>
            <a:stretch>
              <a:fillRect/>
            </a:stretch>
          </p:blipFill>
          <p:spPr>
            <a:xfrm>
              <a:off x="2783723" y="270776"/>
              <a:ext cx="3066493" cy="404874"/>
            </a:xfrm>
            <a:prstGeom prst="rect">
              <a:avLst/>
            </a:prstGeom>
            <a:ln w="12700" cap="flat">
              <a:noFill/>
              <a:miter lim="400000"/>
            </a:ln>
            <a:effectLst/>
          </p:spPr>
        </p:pic>
      </p:grpSp>
      <p:sp>
        <p:nvSpPr>
          <p:cNvPr id="1512" name="NGFF…"/>
          <p:cNvSpPr/>
          <p:nvPr/>
        </p:nvSpPr>
        <p:spPr>
          <a:xfrm>
            <a:off x="2845139" y="8061290"/>
            <a:ext cx="10043386" cy="2032001"/>
          </a:xfrm>
          <a:prstGeom prst="rect">
            <a:avLst/>
          </a:prstGeom>
          <a:ln w="25400">
            <a:solidFill>
              <a:srgbClr val="003462"/>
            </a:solidFill>
          </a:ln>
          <a:extLst>
            <a:ext uri="{C572A759-6A51-4108-AA02-DFA0A04FC94B}">
              <ma14:wrappingTextBoxFlag xmlns:ma14="http://schemas.microsoft.com/office/mac/drawingml/2011/main" val="1"/>
            </a:ext>
          </a:extLst>
        </p:spPr>
        <p:txBody>
          <a:bodyPr lIns="50800" tIns="50800" rIns="50800" bIns="50800"/>
          <a:lstStyle/>
          <a:p>
            <a:pPr defTabSz="825500">
              <a:spcBef>
                <a:spcPts val="400"/>
              </a:spcBef>
              <a:defRPr b="1" sz="3200">
                <a:latin typeface="Helvetica Neue"/>
                <a:ea typeface="Helvetica Neue"/>
                <a:cs typeface="Helvetica Neue"/>
                <a:sym typeface="Helvetica Neue"/>
              </a:defRPr>
            </a:pPr>
            <a:r>
              <a:t>NGFF</a:t>
            </a:r>
          </a:p>
          <a:p>
            <a:pPr defTabSz="825500">
              <a:spcBef>
                <a:spcPts val="400"/>
              </a:spcBef>
              <a:defRPr i="1" sz="1800">
                <a:latin typeface="Helvetica Neue"/>
                <a:ea typeface="Helvetica Neue"/>
                <a:cs typeface="Helvetica Neue"/>
                <a:sym typeface="Helvetica Neue"/>
              </a:defRPr>
            </a:pPr>
            <a:r>
              <a:t>NFDI4BIOIMAGE 2023-2028</a:t>
            </a:r>
            <a:br/>
            <a:r>
              <a:t>CZI EOSS5 2022-2024</a:t>
            </a:r>
          </a:p>
          <a:p>
            <a:pPr defTabSz="825500">
              <a:spcBef>
                <a:spcPts val="400"/>
              </a:spcBef>
              <a:defRPr sz="2000">
                <a:latin typeface="Helvetica Neue Medium"/>
                <a:ea typeface="Helvetica Neue Medium"/>
                <a:cs typeface="Helvetica Neue Medium"/>
                <a:sym typeface="Helvetica Neue Medium"/>
              </a:defRPr>
            </a:pPr>
          </a:p>
          <a:p>
            <a:pPr defTabSz="825500">
              <a:spcBef>
                <a:spcPts val="400"/>
              </a:spcBef>
              <a:defRPr sz="20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Languages</a:t>
            </a:r>
            <a:r>
              <a:t>: Java, Javascript, Python</a:t>
            </a:r>
          </a:p>
        </p:txBody>
      </p:sp>
      <p:pic>
        <p:nvPicPr>
          <p:cNvPr id="1513" name="Image" descr="Image"/>
          <p:cNvPicPr>
            <a:picLocks noChangeAspect="1"/>
          </p:cNvPicPr>
          <p:nvPr/>
        </p:nvPicPr>
        <p:blipFill>
          <a:blip r:embed="rId10">
            <a:extLst/>
          </a:blip>
          <a:srcRect l="4494" t="13758" r="67204" b="12520"/>
          <a:stretch>
            <a:fillRect/>
          </a:stretch>
        </p:blipFill>
        <p:spPr>
          <a:xfrm>
            <a:off x="11037436" y="8588736"/>
            <a:ext cx="1086079" cy="977006"/>
          </a:xfrm>
          <a:prstGeom prst="rect">
            <a:avLst/>
          </a:prstGeom>
          <a:ln w="12700">
            <a:miter lim="400000"/>
          </a:ln>
        </p:spPr>
      </p:pic>
      <p:grpSp>
        <p:nvGrpSpPr>
          <p:cNvPr id="1518" name="Group"/>
          <p:cNvGrpSpPr/>
          <p:nvPr/>
        </p:nvGrpSpPr>
        <p:grpSpPr>
          <a:xfrm>
            <a:off x="13694115" y="8176989"/>
            <a:ext cx="9119401" cy="723636"/>
            <a:chOff x="0" y="0"/>
            <a:chExt cx="9119398" cy="723634"/>
          </a:xfrm>
        </p:grpSpPr>
        <p:pic>
          <p:nvPicPr>
            <p:cNvPr id="1514" name="Image" descr="Image"/>
            <p:cNvPicPr>
              <a:picLocks noChangeAspect="1"/>
            </p:cNvPicPr>
            <p:nvPr/>
          </p:nvPicPr>
          <p:blipFill>
            <a:blip r:embed="rId11">
              <a:extLst/>
            </a:blip>
            <a:srcRect l="0" t="1141" r="0" b="0"/>
            <a:stretch>
              <a:fillRect/>
            </a:stretch>
          </p:blipFill>
          <p:spPr>
            <a:xfrm>
              <a:off x="0" y="0"/>
              <a:ext cx="1804338" cy="723635"/>
            </a:xfrm>
            <a:prstGeom prst="rect">
              <a:avLst/>
            </a:prstGeom>
            <a:ln w="12700" cap="flat">
              <a:noFill/>
              <a:miter lim="400000"/>
            </a:ln>
            <a:effectLst/>
          </p:spPr>
        </p:pic>
        <p:pic>
          <p:nvPicPr>
            <p:cNvPr id="1515" name="Image" descr="Image"/>
            <p:cNvPicPr>
              <a:picLocks noChangeAspect="1"/>
            </p:cNvPicPr>
            <p:nvPr/>
          </p:nvPicPr>
          <p:blipFill>
            <a:blip r:embed="rId12">
              <a:extLst/>
            </a:blip>
            <a:srcRect l="7604" t="14827" r="7604" b="14827"/>
            <a:stretch>
              <a:fillRect/>
            </a:stretch>
          </p:blipFill>
          <p:spPr>
            <a:xfrm>
              <a:off x="7148646" y="107710"/>
              <a:ext cx="1970753" cy="508384"/>
            </a:xfrm>
            <a:prstGeom prst="rect">
              <a:avLst/>
            </a:prstGeom>
            <a:ln w="12700" cap="flat">
              <a:noFill/>
              <a:miter lim="400000"/>
            </a:ln>
            <a:effectLst/>
          </p:spPr>
        </p:pic>
        <p:pic>
          <p:nvPicPr>
            <p:cNvPr id="1516" name="Image" descr="Image"/>
            <p:cNvPicPr>
              <a:picLocks noChangeAspect="1"/>
            </p:cNvPicPr>
            <p:nvPr/>
          </p:nvPicPr>
          <p:blipFill>
            <a:blip r:embed="rId13">
              <a:extLst/>
            </a:blip>
            <a:srcRect l="14637" t="33586" r="14637" b="33586"/>
            <a:stretch>
              <a:fillRect/>
            </a:stretch>
          </p:blipFill>
          <p:spPr>
            <a:xfrm>
              <a:off x="2125843" y="86144"/>
              <a:ext cx="2477714" cy="551468"/>
            </a:xfrm>
            <a:prstGeom prst="rect">
              <a:avLst/>
            </a:prstGeom>
            <a:ln w="12700" cap="flat">
              <a:noFill/>
              <a:miter lim="400000"/>
            </a:ln>
            <a:effectLst/>
          </p:spPr>
        </p:pic>
        <p:pic>
          <p:nvPicPr>
            <p:cNvPr id="1517" name="Image" descr="Image"/>
            <p:cNvPicPr>
              <a:picLocks noChangeAspect="1"/>
            </p:cNvPicPr>
            <p:nvPr/>
          </p:nvPicPr>
          <p:blipFill>
            <a:blip r:embed="rId14">
              <a:extLst/>
            </a:blip>
            <a:stretch>
              <a:fillRect/>
            </a:stretch>
          </p:blipFill>
          <p:spPr>
            <a:xfrm>
              <a:off x="4822110" y="129059"/>
              <a:ext cx="1813614" cy="465495"/>
            </a:xfrm>
            <a:prstGeom prst="rect">
              <a:avLst/>
            </a:prstGeom>
            <a:ln w="12700" cap="flat">
              <a:noFill/>
              <a:miter lim="400000"/>
            </a:ln>
            <a:effectLst/>
          </p:spPr>
        </p:pic>
      </p:grpSp>
      <p:grpSp>
        <p:nvGrpSpPr>
          <p:cNvPr id="1523" name="Group"/>
          <p:cNvGrpSpPr/>
          <p:nvPr/>
        </p:nvGrpSpPr>
        <p:grpSpPr>
          <a:xfrm>
            <a:off x="14788357" y="9123589"/>
            <a:ext cx="7045442" cy="862808"/>
            <a:chOff x="0" y="-31397"/>
            <a:chExt cx="7045440" cy="862806"/>
          </a:xfrm>
        </p:grpSpPr>
        <p:pic>
          <p:nvPicPr>
            <p:cNvPr id="1519" name="Image" descr="Image"/>
            <p:cNvPicPr>
              <a:picLocks noChangeAspect="1"/>
            </p:cNvPicPr>
            <p:nvPr/>
          </p:nvPicPr>
          <p:blipFill>
            <a:blip r:embed="rId15">
              <a:extLst/>
            </a:blip>
            <a:stretch>
              <a:fillRect/>
            </a:stretch>
          </p:blipFill>
          <p:spPr>
            <a:xfrm>
              <a:off x="0" y="0"/>
              <a:ext cx="2595654" cy="822606"/>
            </a:xfrm>
            <a:prstGeom prst="rect">
              <a:avLst/>
            </a:prstGeom>
            <a:ln w="12700" cap="flat">
              <a:noFill/>
              <a:miter lim="400000"/>
            </a:ln>
            <a:effectLst/>
          </p:spPr>
        </p:pic>
        <p:pic>
          <p:nvPicPr>
            <p:cNvPr id="1520" name="Image" descr="Image"/>
            <p:cNvPicPr>
              <a:picLocks noChangeAspect="1"/>
            </p:cNvPicPr>
            <p:nvPr/>
          </p:nvPicPr>
          <p:blipFill>
            <a:blip r:embed="rId16">
              <a:extLst/>
            </a:blip>
            <a:srcRect l="8373" t="18861" r="8373" b="18861"/>
            <a:stretch>
              <a:fillRect/>
            </a:stretch>
          </p:blipFill>
          <p:spPr>
            <a:xfrm>
              <a:off x="3043007" y="202519"/>
              <a:ext cx="1804339" cy="417616"/>
            </a:xfrm>
            <a:prstGeom prst="rect">
              <a:avLst/>
            </a:prstGeom>
            <a:ln w="12700" cap="flat">
              <a:noFill/>
              <a:miter lim="400000"/>
            </a:ln>
            <a:effectLst/>
          </p:spPr>
        </p:pic>
        <p:pic>
          <p:nvPicPr>
            <p:cNvPr id="1521" name="Image" descr="Image"/>
            <p:cNvPicPr>
              <a:picLocks noChangeAspect="1"/>
            </p:cNvPicPr>
            <p:nvPr/>
          </p:nvPicPr>
          <p:blipFill>
            <a:blip r:embed="rId17">
              <a:extLst/>
            </a:blip>
            <a:stretch>
              <a:fillRect/>
            </a:stretch>
          </p:blipFill>
          <p:spPr>
            <a:xfrm>
              <a:off x="6537447" y="-31398"/>
              <a:ext cx="507994" cy="862808"/>
            </a:xfrm>
            <a:prstGeom prst="rect">
              <a:avLst/>
            </a:prstGeom>
            <a:ln w="12700" cap="flat">
              <a:noFill/>
              <a:miter lim="400000"/>
            </a:ln>
            <a:effectLst/>
          </p:spPr>
        </p:pic>
        <p:pic>
          <p:nvPicPr>
            <p:cNvPr id="1522" name="Image" descr="Image"/>
            <p:cNvPicPr>
              <a:picLocks noChangeAspect="1"/>
            </p:cNvPicPr>
            <p:nvPr/>
          </p:nvPicPr>
          <p:blipFill>
            <a:blip r:embed="rId18">
              <a:extLst/>
            </a:blip>
            <a:stretch>
              <a:fillRect/>
            </a:stretch>
          </p:blipFill>
          <p:spPr>
            <a:xfrm>
              <a:off x="5115875" y="127622"/>
              <a:ext cx="1097013" cy="567362"/>
            </a:xfrm>
            <a:prstGeom prst="rect">
              <a:avLst/>
            </a:prstGeom>
            <a:ln w="12700" cap="flat">
              <a:noFill/>
              <a:miter lim="400000"/>
            </a:ln>
            <a:effectLst/>
          </p:spPr>
        </p:pic>
      </p:grpSp>
      <p:sp>
        <p:nvSpPr>
          <p:cNvPr id="1524" name="Development"/>
          <p:cNvSpPr txBox="1"/>
          <p:nvPr/>
        </p:nvSpPr>
        <p:spPr>
          <a:xfrm>
            <a:off x="16913661" y="4788096"/>
            <a:ext cx="2680310" cy="585113"/>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825500">
              <a:spcBef>
                <a:spcPts val="400"/>
              </a:spcBef>
              <a:defRPr b="1" sz="3200">
                <a:latin typeface="Helvetica Neue"/>
                <a:ea typeface="Helvetica Neue"/>
                <a:cs typeface="Helvetica Neue"/>
                <a:sym typeface="Helvetica Neue"/>
              </a:defRPr>
            </a:lvl1pPr>
          </a:lstStyle>
          <a:p>
            <a:pPr/>
            <a:r>
              <a:t>Development</a:t>
            </a:r>
          </a:p>
        </p:txBody>
      </p:sp>
      <p:sp>
        <p:nvSpPr>
          <p:cNvPr id="1525" name="WebAtlas…"/>
          <p:cNvSpPr/>
          <p:nvPr/>
        </p:nvSpPr>
        <p:spPr>
          <a:xfrm>
            <a:off x="7607218" y="2716146"/>
            <a:ext cx="4876801" cy="1432971"/>
          </a:xfrm>
          <a:prstGeom prst="rect">
            <a:avLst/>
          </a:prstGeom>
          <a:ln w="25400">
            <a:solidFill>
              <a:srgbClr val="F9B900"/>
            </a:solidFill>
          </a:ln>
          <a:extLst>
            <a:ext uri="{C572A759-6A51-4108-AA02-DFA0A04FC94B}">
              <ma14:wrappingTextBoxFlag xmlns:ma14="http://schemas.microsoft.com/office/mac/drawingml/2011/main" val="1"/>
            </a:ext>
          </a:extLst>
        </p:spPr>
        <p:txBody>
          <a:bodyPr lIns="50800" tIns="50800" rIns="50800" bIns="50800"/>
          <a:lstStyle/>
          <a:p>
            <a:pPr defTabSz="825500">
              <a:spcBef>
                <a:spcPts val="400"/>
              </a:spcBef>
              <a:defRPr sz="32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WebAtlas</a:t>
            </a:r>
            <a:endParaRPr b="1">
              <a:latin typeface="Helvetica Neue"/>
              <a:ea typeface="Helvetica Neue"/>
              <a:cs typeface="Helvetica Neue"/>
              <a:sym typeface="Helvetica Neue"/>
            </a:endParaRPr>
          </a:p>
          <a:p>
            <a:pPr defTabSz="825500">
              <a:spcBef>
                <a:spcPts val="400"/>
              </a:spcBef>
              <a:defRPr i="1" sz="1800">
                <a:latin typeface="Helvetica Neue"/>
                <a:ea typeface="Helvetica Neue"/>
                <a:cs typeface="Helvetica Neue"/>
                <a:sym typeface="Helvetica Neue"/>
              </a:defRPr>
            </a:pPr>
            <a:r>
              <a:t>HCA</a:t>
            </a:r>
            <a:r>
              <a:rPr b="1"/>
              <a:t> </a:t>
            </a:r>
            <a:r>
              <a:t>WSSS Extension through 2023</a:t>
            </a:r>
          </a:p>
        </p:txBody>
      </p:sp>
      <p:grpSp>
        <p:nvGrpSpPr>
          <p:cNvPr id="1528" name="Group"/>
          <p:cNvGrpSpPr/>
          <p:nvPr/>
        </p:nvGrpSpPr>
        <p:grpSpPr>
          <a:xfrm>
            <a:off x="2451018" y="2716146"/>
            <a:ext cx="4876801" cy="1432971"/>
            <a:chOff x="0" y="0"/>
            <a:chExt cx="4876800" cy="1432969"/>
          </a:xfrm>
        </p:grpSpPr>
        <p:sp>
          <p:nvSpPr>
            <p:cNvPr id="1526" name="Napari…"/>
            <p:cNvSpPr/>
            <p:nvPr/>
          </p:nvSpPr>
          <p:spPr>
            <a:xfrm>
              <a:off x="0" y="0"/>
              <a:ext cx="4876800" cy="1432970"/>
            </a:xfrm>
            <a:prstGeom prst="rect">
              <a:avLst/>
            </a:prstGeom>
            <a:noFill/>
            <a:ln w="25400" cap="flat">
              <a:solidFill>
                <a:srgbClr val="5B7887"/>
              </a:solidFill>
              <a:prstDash val="solid"/>
              <a:round/>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defTabSz="825500">
                <a:spcBef>
                  <a:spcPts val="400"/>
                </a:spcBef>
                <a:defRPr b="1" sz="3200">
                  <a:latin typeface="Helvetica Neue"/>
                  <a:ea typeface="Helvetica Neue"/>
                  <a:cs typeface="Helvetica Neue"/>
                  <a:sym typeface="Helvetica Neue"/>
                </a:defRPr>
              </a:pPr>
              <a:r>
                <a:t>Napari</a:t>
              </a:r>
            </a:p>
            <a:p>
              <a:pPr defTabSz="825500">
                <a:spcBef>
                  <a:spcPts val="400"/>
                </a:spcBef>
                <a:defRPr i="1" sz="1800">
                  <a:latin typeface="Helvetica Neue"/>
                  <a:ea typeface="Helvetica Neue"/>
                  <a:cs typeface="Helvetica Neue"/>
                  <a:sym typeface="Helvetica Neue"/>
                </a:defRPr>
              </a:pPr>
              <a:r>
                <a:t>CZI Core Funding</a:t>
              </a:r>
            </a:p>
          </p:txBody>
        </p:sp>
        <p:pic>
          <p:nvPicPr>
            <p:cNvPr id="1527" name="Image" descr="Image"/>
            <p:cNvPicPr>
              <a:picLocks noChangeAspect="1"/>
            </p:cNvPicPr>
            <p:nvPr/>
          </p:nvPicPr>
          <p:blipFill>
            <a:blip r:embed="rId19">
              <a:extLst/>
            </a:blip>
            <a:stretch>
              <a:fillRect/>
            </a:stretch>
          </p:blipFill>
          <p:spPr>
            <a:xfrm>
              <a:off x="3565933" y="242990"/>
              <a:ext cx="946989" cy="946989"/>
            </a:xfrm>
            <a:prstGeom prst="rect">
              <a:avLst/>
            </a:prstGeom>
            <a:ln w="12700" cap="flat">
              <a:noFill/>
              <a:miter lim="400000"/>
            </a:ln>
            <a:effectLst/>
          </p:spPr>
        </p:pic>
      </p:grpSp>
      <p:grpSp>
        <p:nvGrpSpPr>
          <p:cNvPr id="1531" name="Group"/>
          <p:cNvGrpSpPr/>
          <p:nvPr/>
        </p:nvGrpSpPr>
        <p:grpSpPr>
          <a:xfrm>
            <a:off x="12763420" y="2716146"/>
            <a:ext cx="4876801" cy="1432971"/>
            <a:chOff x="0" y="0"/>
            <a:chExt cx="4876800" cy="1432969"/>
          </a:xfrm>
        </p:grpSpPr>
        <p:sp>
          <p:nvSpPr>
            <p:cNvPr id="1529" name="BIA…"/>
            <p:cNvSpPr/>
            <p:nvPr/>
          </p:nvSpPr>
          <p:spPr>
            <a:xfrm>
              <a:off x="0" y="0"/>
              <a:ext cx="4876800" cy="1432970"/>
            </a:xfrm>
            <a:prstGeom prst="rect">
              <a:avLst/>
            </a:prstGeom>
            <a:noFill/>
            <a:ln w="25400" cap="flat">
              <a:solidFill>
                <a:srgbClr val="EE220D"/>
              </a:solidFill>
              <a:prstDash val="solid"/>
              <a:round/>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defTabSz="825500">
                <a:spcBef>
                  <a:spcPts val="400"/>
                </a:spcBef>
                <a:defRPr sz="32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BIA</a:t>
              </a:r>
              <a:endParaRPr b="1">
                <a:latin typeface="Helvetica Neue"/>
                <a:ea typeface="Helvetica Neue"/>
                <a:cs typeface="Helvetica Neue"/>
                <a:sym typeface="Helvetica Neue"/>
              </a:endParaRPr>
            </a:p>
            <a:p>
              <a:pPr defTabSz="825500">
                <a:spcBef>
                  <a:spcPts val="400"/>
                </a:spcBef>
                <a:defRPr i="1" sz="1800">
                  <a:latin typeface="Helvetica Neue"/>
                  <a:ea typeface="Helvetica Neue"/>
                  <a:cs typeface="Helvetica Neue"/>
                  <a:sym typeface="Helvetica Neue"/>
                </a:defRPr>
              </a:pPr>
              <a:r>
                <a:t>EBI Core Funding</a:t>
              </a:r>
            </a:p>
          </p:txBody>
        </p:sp>
        <p:pic>
          <p:nvPicPr>
            <p:cNvPr id="1530" name="Picture 4" descr="Picture 4"/>
            <p:cNvPicPr>
              <a:picLocks noChangeAspect="1"/>
            </p:cNvPicPr>
            <p:nvPr/>
          </p:nvPicPr>
          <p:blipFill>
            <a:blip r:embed="rId20">
              <a:extLst/>
            </a:blip>
            <a:srcRect l="23793" t="20544" r="23793" b="32464"/>
            <a:stretch>
              <a:fillRect/>
            </a:stretch>
          </p:blipFill>
          <p:spPr>
            <a:xfrm>
              <a:off x="3426322" y="213048"/>
              <a:ext cx="1123136" cy="1006968"/>
            </a:xfrm>
            <a:prstGeom prst="rect">
              <a:avLst/>
            </a:prstGeom>
            <a:ln w="12700" cap="flat">
              <a:noFill/>
              <a:miter lim="400000"/>
            </a:ln>
            <a:effectLst/>
          </p:spPr>
        </p:pic>
      </p:grpSp>
      <p:sp>
        <p:nvSpPr>
          <p:cNvPr id="1532" name="…"/>
          <p:cNvSpPr txBox="1"/>
          <p:nvPr/>
        </p:nvSpPr>
        <p:spPr>
          <a:xfrm>
            <a:off x="22655041" y="1545808"/>
            <a:ext cx="520701" cy="1007160"/>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spcBef>
                <a:spcPts val="400"/>
              </a:spcBef>
              <a:defRPr b="1" sz="3200">
                <a:latin typeface="Helvetica Neue"/>
                <a:ea typeface="Helvetica Neue"/>
                <a:cs typeface="Helvetica Neue"/>
                <a:sym typeface="Helvetica Neue"/>
              </a:defRPr>
            </a:lvl1pPr>
          </a:lstStyle>
          <a:p>
            <a:pPr/>
            <a:r>
              <a:t>…</a:t>
            </a:r>
          </a:p>
        </p:txBody>
      </p:sp>
      <p:sp>
        <p:nvSpPr>
          <p:cNvPr id="1533" name="Group"/>
          <p:cNvSpPr/>
          <p:nvPr/>
        </p:nvSpPr>
        <p:spPr>
          <a:xfrm>
            <a:off x="17906920" y="2716146"/>
            <a:ext cx="4876801" cy="1432971"/>
          </a:xfrm>
          <a:prstGeom prst="rect">
            <a:avLst/>
          </a:prstGeom>
          <a:ln w="25400">
            <a:solidFill>
              <a:srgbClr val="FF9800"/>
            </a:solidFill>
          </a:ln>
          <a:extLst>
            <a:ext uri="{C572A759-6A51-4108-AA02-DFA0A04FC94B}">
              <ma14:wrappingTextBoxFlag xmlns:ma14="http://schemas.microsoft.com/office/mac/drawingml/2011/main" val="1"/>
            </a:ext>
          </a:extLst>
        </p:spPr>
        <p:txBody>
          <a:bodyPr lIns="50800" tIns="50800" rIns="50800" bIns="50800"/>
          <a:lstStyle/>
          <a:p>
            <a:pPr defTabSz="825500">
              <a:spcBef>
                <a:spcPts val="400"/>
              </a:spcBef>
              <a:defRPr sz="3200">
                <a:latin typeface="Helvetica Neue Medium"/>
                <a:ea typeface="Helvetica Neue Medium"/>
                <a:cs typeface="Helvetica Neue Medium"/>
                <a:sym typeface="Helvetica Neue Medium"/>
              </a:defRPr>
            </a:pPr>
            <a:r>
              <a:rPr b="1">
                <a:latin typeface="Helvetica Neue"/>
                <a:ea typeface="Helvetica Neue"/>
                <a:cs typeface="Helvetica Neue"/>
                <a:sym typeface="Helvetica Neue"/>
              </a:rPr>
              <a:t>IDR</a:t>
            </a:r>
            <a:endParaRPr b="1">
              <a:latin typeface="Helvetica Neue"/>
              <a:ea typeface="Helvetica Neue"/>
              <a:cs typeface="Helvetica Neue"/>
              <a:sym typeface="Helvetica Neue"/>
            </a:endParaRPr>
          </a:p>
          <a:p>
            <a:pPr defTabSz="825500">
              <a:spcBef>
                <a:spcPts val="400"/>
              </a:spcBef>
              <a:defRPr i="1" sz="1800">
                <a:latin typeface="Helvetica Neue"/>
                <a:ea typeface="Helvetica Neue"/>
                <a:cs typeface="Helvetica Neue"/>
                <a:sym typeface="Helvetica Neue"/>
              </a:defRPr>
            </a:pPr>
            <a:r>
              <a:t>Wellcome into 2024</a:t>
            </a:r>
          </a:p>
        </p:txBody>
      </p:sp>
      <p:sp>
        <p:nvSpPr>
          <p:cNvPr id="1534" name="Formats Stack"/>
          <p:cNvSpPr txBox="1"/>
          <p:nvPr/>
        </p:nvSpPr>
        <p:spPr>
          <a:xfrm>
            <a:off x="6189892" y="4788096"/>
            <a:ext cx="2944064" cy="585113"/>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825500">
              <a:spcBef>
                <a:spcPts val="400"/>
              </a:spcBef>
              <a:defRPr b="1" sz="3200">
                <a:latin typeface="Helvetica Neue"/>
                <a:ea typeface="Helvetica Neue"/>
                <a:cs typeface="Helvetica Neue"/>
                <a:sym typeface="Helvetica Neue"/>
              </a:defRPr>
            </a:lvl1pPr>
          </a:lstStyle>
          <a:p>
            <a:pPr/>
            <a:r>
              <a:t>Formats Stack</a:t>
            </a:r>
          </a:p>
        </p:txBody>
      </p:sp>
      <p:sp>
        <p:nvSpPr>
          <p:cNvPr id="1535" name="Consumers"/>
          <p:cNvSpPr txBox="1"/>
          <p:nvPr/>
        </p:nvSpPr>
        <p:spPr>
          <a:xfrm>
            <a:off x="11893437" y="1698026"/>
            <a:ext cx="2341779" cy="585112"/>
          </a:xfrm>
          <a:prstGeom prst="rect">
            <a:avLst/>
          </a:prstGeom>
          <a:ln w="254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825500">
              <a:spcBef>
                <a:spcPts val="400"/>
              </a:spcBef>
              <a:defRPr b="1" sz="3200">
                <a:latin typeface="Helvetica Neue"/>
                <a:ea typeface="Helvetica Neue"/>
                <a:cs typeface="Helvetica Neue"/>
                <a:sym typeface="Helvetica Neue"/>
              </a:defRPr>
            </a:lvl1pPr>
          </a:lstStyle>
          <a:p>
            <a:pPr/>
            <a:r>
              <a:t>Consumers</a:t>
            </a:r>
          </a:p>
        </p:txBody>
      </p:sp>
      <p:pic>
        <p:nvPicPr>
          <p:cNvPr id="1536" name="Picture 11" descr="Picture 11"/>
          <p:cNvPicPr>
            <a:picLocks noChangeAspect="1"/>
          </p:cNvPicPr>
          <p:nvPr/>
        </p:nvPicPr>
        <p:blipFill>
          <a:blip r:embed="rId21">
            <a:extLst/>
          </a:blip>
          <a:srcRect l="0" t="0" r="62403" b="0"/>
          <a:stretch>
            <a:fillRect/>
          </a:stretch>
        </p:blipFill>
        <p:spPr>
          <a:xfrm>
            <a:off x="21534749" y="2986544"/>
            <a:ext cx="862620" cy="892261"/>
          </a:xfrm>
          <a:prstGeom prst="rect">
            <a:avLst/>
          </a:prstGeom>
          <a:ln w="12700">
            <a:miter lim="400000"/>
          </a:ln>
        </p:spPr>
      </p:pic>
      <p:grpSp>
        <p:nvGrpSpPr>
          <p:cNvPr id="1539" name="Group"/>
          <p:cNvGrpSpPr/>
          <p:nvPr/>
        </p:nvGrpSpPr>
        <p:grpSpPr>
          <a:xfrm>
            <a:off x="-58907" y="-49425"/>
            <a:ext cx="2812799" cy="1870483"/>
            <a:chOff x="0" y="0"/>
            <a:chExt cx="2812797" cy="1870481"/>
          </a:xfrm>
        </p:grpSpPr>
        <p:sp>
          <p:nvSpPr>
            <p:cNvPr id="153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38"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540" name="ome-files.png" descr="ome-files.png"/>
          <p:cNvPicPr>
            <a:picLocks noChangeAspect="1"/>
          </p:cNvPicPr>
          <p:nvPr/>
        </p:nvPicPr>
        <p:blipFill>
          <a:blip r:embed="rId22">
            <a:extLst/>
          </a:blip>
          <a:stretch>
            <a:fillRect/>
          </a:stretch>
        </p:blipFill>
        <p:spPr>
          <a:xfrm>
            <a:off x="3104905" y="403271"/>
            <a:ext cx="6714332" cy="965091"/>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2" name="Google Shape;303;p29"/>
          <p:cNvSpPr txBox="1"/>
          <p:nvPr>
            <p:ph type="title"/>
          </p:nvPr>
        </p:nvSpPr>
        <p:spPr>
          <a:xfrm>
            <a:off x="3083217" y="204461"/>
            <a:ext cx="16466721" cy="1362711"/>
          </a:xfrm>
          <a:prstGeom prst="rect">
            <a:avLst/>
          </a:prstGeom>
        </p:spPr>
        <p:txBody>
          <a:bodyPr/>
          <a:lstStyle>
            <a:lvl1pPr>
              <a:defRPr sz="6600"/>
            </a:lvl1pPr>
          </a:lstStyle>
          <a:p>
            <a:pPr>
              <a:defRPr>
                <a:effectLst/>
              </a:defRPr>
            </a:pPr>
            <a:r>
              <a:t>Intermezzo</a:t>
            </a:r>
          </a:p>
        </p:txBody>
      </p:sp>
      <p:sp>
        <p:nvSpPr>
          <p:cNvPr id="1543" name="Google Shape;304;p29"/>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546" name="Group"/>
          <p:cNvGrpSpPr/>
          <p:nvPr/>
        </p:nvGrpSpPr>
        <p:grpSpPr>
          <a:xfrm>
            <a:off x="-58907" y="-49425"/>
            <a:ext cx="2812799" cy="1870483"/>
            <a:chOff x="0" y="0"/>
            <a:chExt cx="2812797" cy="1870481"/>
          </a:xfrm>
        </p:grpSpPr>
        <p:sp>
          <p:nvSpPr>
            <p:cNvPr id="154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45" name="Today"/>
            <p:cNvSpPr/>
            <p:nvPr/>
          </p:nvSpPr>
          <p:spPr>
            <a:xfrm>
              <a:off x="0" y="48384"/>
              <a:ext cx="1897574" cy="1772528"/>
            </a:xfrm>
            <a:prstGeom prst="rect">
              <a:avLst/>
            </a:prstGeom>
            <a:solidFill>
              <a:schemeClr val="accent2">
                <a:satOff val="-15117"/>
                <a:lumOff val="27647"/>
              </a:schemeClr>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1C4A87"/>
                  </a:solidFill>
                </a:defRPr>
              </a:lvl1pPr>
            </a:lstStyle>
            <a:p>
              <a:pPr/>
              <a:r>
                <a:t>Today</a:t>
              </a:r>
            </a:p>
          </p:txBody>
        </p:sp>
      </p:grpSp>
      <p:pic>
        <p:nvPicPr>
          <p:cNvPr id="1547" name="Image" descr="Image"/>
          <p:cNvPicPr>
            <a:picLocks noChangeAspect="1"/>
          </p:cNvPicPr>
          <p:nvPr/>
        </p:nvPicPr>
        <p:blipFill>
          <a:blip r:embed="rId2">
            <a:extLst/>
          </a:blip>
          <a:stretch>
            <a:fillRect/>
          </a:stretch>
        </p:blipFill>
        <p:spPr>
          <a:xfrm>
            <a:off x="8343900" y="4318000"/>
            <a:ext cx="7696200" cy="508000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9" name="Google Shape;72;p14"/>
          <p:cNvSpPr txBox="1"/>
          <p:nvPr>
            <p:ph type="title"/>
          </p:nvPr>
        </p:nvSpPr>
        <p:spPr>
          <a:prstGeom prst="rect">
            <a:avLst/>
          </a:prstGeom>
        </p:spPr>
        <p:txBody>
          <a:bodyPr/>
          <a:lstStyle>
            <a:lvl1pPr>
              <a:defRPr sz="6600"/>
            </a:lvl1pPr>
          </a:lstStyle>
          <a:p>
            <a:pPr>
              <a:defRPr>
                <a:effectLst/>
              </a:defRPr>
            </a:pPr>
            <a:r>
              <a:t>A brief history</a:t>
            </a:r>
          </a:p>
        </p:txBody>
      </p:sp>
      <p:sp>
        <p:nvSpPr>
          <p:cNvPr id="1550" name="Google Shape;74;p14"/>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51" name="Google Shape;75;p14" descr="Google Shape;75;p14"/>
          <p:cNvPicPr>
            <a:picLocks noChangeAspect="1"/>
          </p:cNvPicPr>
          <p:nvPr/>
        </p:nvPicPr>
        <p:blipFill>
          <a:blip r:embed="rId2">
            <a:extLst/>
          </a:blip>
          <a:stretch>
            <a:fillRect/>
          </a:stretch>
        </p:blipFill>
        <p:spPr>
          <a:xfrm>
            <a:off x="2903301" y="2993893"/>
            <a:ext cx="4348598" cy="3511814"/>
          </a:xfrm>
          <a:prstGeom prst="rect">
            <a:avLst/>
          </a:prstGeom>
          <a:ln w="12700">
            <a:miter lim="400000"/>
          </a:ln>
        </p:spPr>
      </p:pic>
      <p:pic>
        <p:nvPicPr>
          <p:cNvPr id="1552" name="Image" descr="Image"/>
          <p:cNvPicPr>
            <a:picLocks noChangeAspect="1"/>
          </p:cNvPicPr>
          <p:nvPr/>
        </p:nvPicPr>
        <p:blipFill>
          <a:blip r:embed="rId3">
            <a:extLst/>
          </a:blip>
          <a:stretch>
            <a:fillRect/>
          </a:stretch>
        </p:blipFill>
        <p:spPr>
          <a:xfrm>
            <a:off x="16364460" y="2993893"/>
            <a:ext cx="4591869" cy="3511814"/>
          </a:xfrm>
          <a:prstGeom prst="rect">
            <a:avLst/>
          </a:prstGeom>
          <a:ln w="12700">
            <a:miter lim="400000"/>
          </a:ln>
        </p:spPr>
      </p:pic>
      <p:sp>
        <p:nvSpPr>
          <p:cNvPr id="1553" name="Group"/>
          <p:cNvSpPr txBox="1"/>
          <p:nvPr/>
        </p:nvSpPr>
        <p:spPr>
          <a:xfrm>
            <a:off x="20800172" y="4430153"/>
            <a:ext cx="3252978" cy="2301350"/>
          </a:xfrm>
          <a:prstGeom prst="rect">
            <a:avLst/>
          </a:prstGeom>
          <a:ln w="25400">
            <a:miter lim="400000"/>
          </a:ln>
          <a:extLst>
            <a:ext uri="{C572A759-6A51-4108-AA02-DFA0A04FC94B}">
              <ma14:wrappingTextBoxFlag xmlns:ma14="http://schemas.microsoft.com/office/mac/drawingml/2011/main" val="1"/>
            </a:ext>
          </a:extLst>
        </p:spPr>
        <p:txBody>
          <a:bodyPr tIns="91439" bIns="91439"/>
          <a:lstStyle/>
          <a:p>
            <a:pPr defTabSz="2438400">
              <a:defRPr i="1" sz="1300">
                <a:solidFill>
                  <a:srgbClr val="06EEB6"/>
                </a:solidFill>
                <a:latin typeface="Arial"/>
                <a:ea typeface="Arial"/>
                <a:cs typeface="Arial"/>
                <a:sym typeface="Arial"/>
              </a:defRPr>
            </a:pPr>
            <a:r>
              <a:rPr>
                <a:solidFill>
                  <a:schemeClr val="accent1"/>
                </a:solidFill>
                <a:uFill>
                  <a:solidFill>
                    <a:srgbClr val="06EEB6"/>
                  </a:solidFill>
                </a:uFill>
                <a:hlinkClick r:id="rId4" invalidUrl="" action="" tgtFrame="" tooltip="" history="1" highlightClick="0" endSnd="0"/>
              </a:rPr>
              <a:t>"Bea computes"</a:t>
            </a:r>
            <a:r>
              <a:rPr>
                <a:solidFill>
                  <a:srgbClr val="ADBAC7"/>
                </a:solidFill>
              </a:rPr>
              <a:t>  by </a:t>
            </a:r>
            <a:r>
              <a:rPr>
                <a:solidFill>
                  <a:schemeClr val="accent1"/>
                </a:solidFill>
                <a:uFill>
                  <a:solidFill>
                    <a:srgbClr val="06EEB6"/>
                  </a:solidFill>
                </a:uFill>
                <a:hlinkClick r:id="rId5" invalidUrl="" action="" tgtFrame="" tooltip="" history="1" highlightClick="0" endSnd="0"/>
              </a:rPr>
              <a:t>Henning Falk</a:t>
            </a:r>
            <a:r>
              <a:rPr>
                <a:solidFill>
                  <a:srgbClr val="ADBAC7"/>
                </a:solidFill>
              </a:rPr>
              <a:t>, ©2022 </a:t>
            </a:r>
            <a:r>
              <a:rPr>
                <a:solidFill>
                  <a:schemeClr val="accent1"/>
                </a:solidFill>
                <a:uFill>
                  <a:solidFill>
                    <a:srgbClr val="06EEB6"/>
                  </a:solidFill>
                </a:uFill>
                <a:hlinkClick r:id="rId6" invalidUrl="" action="" tgtFrame="" tooltip="" history="1" highlightClick="0" endSnd="0"/>
              </a:rPr>
              <a:t>NumFOCUS</a:t>
            </a:r>
            <a:r>
              <a:rPr>
                <a:solidFill>
                  <a:srgbClr val="ADBAC7"/>
                </a:solidFill>
              </a:rPr>
              <a:t>, is used under a </a:t>
            </a:r>
            <a:r>
              <a:rPr>
                <a:solidFill>
                  <a:schemeClr val="accent1"/>
                </a:solidFill>
                <a:uFill>
                  <a:solidFill>
                    <a:srgbClr val="06EEB6"/>
                  </a:solidFill>
                </a:uFill>
                <a:hlinkClick r:id="rId7" invalidUrl="" action="" tgtFrame="" tooltip="" history="1" highlightClick="0" endSnd="0"/>
              </a:rPr>
              <a:t>CC BY 4.0</a:t>
            </a:r>
            <a:r>
              <a:rPr>
                <a:solidFill>
                  <a:srgbClr val="ADBAC7"/>
                </a:solidFill>
              </a:rPr>
              <a:t> license.</a:t>
            </a:r>
            <a:endParaRPr>
              <a:solidFill>
                <a:srgbClr val="ADBAC7"/>
              </a:solidFill>
            </a:endParaRPr>
          </a:p>
          <a:p>
            <a:pPr defTabSz="2438400">
              <a:defRPr i="1" sz="1300">
                <a:solidFill>
                  <a:srgbClr val="06EEB6"/>
                </a:solidFill>
                <a:latin typeface="Arial"/>
                <a:ea typeface="Arial"/>
                <a:cs typeface="Arial"/>
                <a:sym typeface="Arial"/>
              </a:defRPr>
            </a:pPr>
            <a:endParaRPr>
              <a:solidFill>
                <a:srgbClr val="ADBAC7"/>
              </a:solidFill>
            </a:endParaRPr>
          </a:p>
          <a:p>
            <a:pPr defTabSz="2438400">
              <a:defRPr i="1" sz="1300">
                <a:solidFill>
                  <a:srgbClr val="06EEB6"/>
                </a:solidFill>
                <a:latin typeface="Arial"/>
                <a:ea typeface="Arial"/>
                <a:cs typeface="Arial"/>
                <a:sym typeface="Arial"/>
              </a:defRPr>
            </a:pPr>
            <a:r>
              <a:rPr>
                <a:solidFill>
                  <a:schemeClr val="accent1"/>
                </a:solidFill>
                <a:uFill>
                  <a:solidFill>
                    <a:srgbClr val="06EEB6"/>
                  </a:solidFill>
                </a:uFill>
                <a:hlinkClick r:id="rId4" invalidUrl="" action="" tgtFrame="" tooltip="" history="1" highlightClick="0" endSnd="0"/>
              </a:rPr>
              <a:t>https://github.com/zarr-developers/zarr-illustrations-falk-2022#bea-computes</a:t>
            </a:r>
            <a:r>
              <a:rPr>
                <a:solidFill>
                  <a:srgbClr val="ADBAC7"/>
                </a:solidFill>
              </a:rPr>
              <a:t> </a:t>
            </a:r>
          </a:p>
        </p:txBody>
      </p:sp>
      <p:grpSp>
        <p:nvGrpSpPr>
          <p:cNvPr id="1600" name="Group"/>
          <p:cNvGrpSpPr/>
          <p:nvPr/>
        </p:nvGrpSpPr>
        <p:grpSpPr>
          <a:xfrm>
            <a:off x="3420893" y="6667772"/>
            <a:ext cx="18651739" cy="3516222"/>
            <a:chOff x="0" y="0"/>
            <a:chExt cx="18651738" cy="3516220"/>
          </a:xfrm>
        </p:grpSpPr>
        <p:grpSp>
          <p:nvGrpSpPr>
            <p:cNvPr id="1583" name="Group"/>
            <p:cNvGrpSpPr/>
            <p:nvPr/>
          </p:nvGrpSpPr>
          <p:grpSpPr>
            <a:xfrm>
              <a:off x="0" y="-1"/>
              <a:ext cx="18059805" cy="1870483"/>
              <a:chOff x="0" y="0"/>
              <a:chExt cx="18059804" cy="1870481"/>
            </a:xfrm>
          </p:grpSpPr>
          <p:grpSp>
            <p:nvGrpSpPr>
              <p:cNvPr id="1563" name="Group"/>
              <p:cNvGrpSpPr/>
              <p:nvPr/>
            </p:nvGrpSpPr>
            <p:grpSpPr>
              <a:xfrm>
                <a:off x="11385443" y="-1"/>
                <a:ext cx="6674362" cy="1870483"/>
                <a:chOff x="0" y="0"/>
                <a:chExt cx="6674360" cy="1870481"/>
              </a:xfrm>
            </p:grpSpPr>
            <p:grpSp>
              <p:nvGrpSpPr>
                <p:cNvPr id="1556" name="Group"/>
                <p:cNvGrpSpPr/>
                <p:nvPr/>
              </p:nvGrpSpPr>
              <p:grpSpPr>
                <a:xfrm>
                  <a:off x="3861563" y="-1"/>
                  <a:ext cx="2812798" cy="1870483"/>
                  <a:chOff x="0" y="0"/>
                  <a:chExt cx="2812797" cy="1870481"/>
                </a:xfrm>
              </p:grpSpPr>
              <p:sp>
                <p:nvSpPr>
                  <p:cNvPr id="155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27647"/>
                    </a:schemeClr>
                  </a:solidFill>
                  <a:ln w="25400" cap="flat">
                    <a:solidFill>
                      <a:srgbClr val="FFFFFF"/>
                    </a:solidFill>
                    <a:prstDash val="solid"/>
                    <a:miter lim="800000"/>
                  </a:ln>
                  <a:effectLst/>
                </p:spPr>
                <p:txBody>
                  <a:bodyPr wrap="square" lIns="0" tIns="0" rIns="0" bIns="0" numCol="1" anchor="ctr">
                    <a:normAutofit fontScale="100000" lnSpcReduction="0"/>
                  </a:bodyPr>
                  <a:lstStyle/>
                  <a:p>
                    <a:pPr algn="r"/>
                  </a:p>
                </p:txBody>
              </p:sp>
              <p:sp>
                <p:nvSpPr>
                  <p:cNvPr id="1555" name="Rectangle"/>
                  <p:cNvSpPr/>
                  <p:nvPr/>
                </p:nvSpPr>
                <p:spPr>
                  <a:xfrm>
                    <a:off x="0" y="48384"/>
                    <a:ext cx="1897574" cy="1772528"/>
                  </a:xfrm>
                  <a:prstGeom prst="rect">
                    <a:avLst/>
                  </a:prstGeom>
                  <a:solidFill>
                    <a:schemeClr val="accent2">
                      <a:satOff val="-15117"/>
                      <a:lumOff val="27647"/>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59" name="Group"/>
                <p:cNvGrpSpPr/>
                <p:nvPr/>
              </p:nvGrpSpPr>
              <p:grpSpPr>
                <a:xfrm>
                  <a:off x="1916549" y="-1"/>
                  <a:ext cx="2812799" cy="1870483"/>
                  <a:chOff x="0" y="0"/>
                  <a:chExt cx="2812797" cy="1870481"/>
                </a:xfrm>
              </p:grpSpPr>
              <p:sp>
                <p:nvSpPr>
                  <p:cNvPr id="155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atOff val="-15117"/>
                      <a:lumOff val="13823"/>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58" name="Rectangle"/>
                  <p:cNvSpPr/>
                  <p:nvPr/>
                </p:nvSpPr>
                <p:spPr>
                  <a:xfrm>
                    <a:off x="0" y="48384"/>
                    <a:ext cx="1897574" cy="1772528"/>
                  </a:xfrm>
                  <a:prstGeom prst="rect">
                    <a:avLst/>
                  </a:prstGeom>
                  <a:solidFill>
                    <a:schemeClr val="accent2">
                      <a:satOff val="-15117"/>
                      <a:lumOff val="13823"/>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62" name="Group"/>
                <p:cNvGrpSpPr/>
                <p:nvPr/>
              </p:nvGrpSpPr>
              <p:grpSpPr>
                <a:xfrm>
                  <a:off x="0" y="-1"/>
                  <a:ext cx="2812798" cy="1870483"/>
                  <a:chOff x="0" y="0"/>
                  <a:chExt cx="2812797" cy="1870481"/>
                </a:xfrm>
              </p:grpSpPr>
              <p:sp>
                <p:nvSpPr>
                  <p:cNvPr id="156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2"/>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61" name="Rectangle"/>
                  <p:cNvSpPr/>
                  <p:nvPr/>
                </p:nvSpPr>
                <p:spPr>
                  <a:xfrm>
                    <a:off x="0" y="48384"/>
                    <a:ext cx="1897574" cy="1772528"/>
                  </a:xfrm>
                  <a:prstGeom prst="rect">
                    <a:avLst/>
                  </a:prstGeom>
                  <a:solidFill>
                    <a:schemeClr val="accent2"/>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grpSp>
            <p:nvGrpSpPr>
              <p:cNvPr id="1566" name="Group"/>
              <p:cNvGrpSpPr/>
              <p:nvPr/>
            </p:nvGrpSpPr>
            <p:grpSpPr>
              <a:xfrm>
                <a:off x="9568516" y="-1"/>
                <a:ext cx="2812799" cy="1870483"/>
                <a:chOff x="0" y="0"/>
                <a:chExt cx="2812797" cy="1870481"/>
              </a:xfrm>
            </p:grpSpPr>
            <p:sp>
              <p:nvSpPr>
                <p:cNvPr id="1564"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atOff val="-25938"/>
                    <a:lumOff val="28725"/>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65" name="Rectangle"/>
                <p:cNvSpPr/>
                <p:nvPr/>
              </p:nvSpPr>
              <p:spPr>
                <a:xfrm>
                  <a:off x="0" y="48384"/>
                  <a:ext cx="1897574" cy="1772528"/>
                </a:xfrm>
                <a:prstGeom prst="rect">
                  <a:avLst/>
                </a:prstGeom>
                <a:solidFill>
                  <a:schemeClr val="accent1">
                    <a:satOff val="-25938"/>
                    <a:lumOff val="28725"/>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69" name="Group"/>
              <p:cNvGrpSpPr/>
              <p:nvPr/>
            </p:nvGrpSpPr>
            <p:grpSpPr>
              <a:xfrm>
                <a:off x="7623504" y="-1"/>
                <a:ext cx="2812798" cy="1870483"/>
                <a:chOff x="0" y="0"/>
                <a:chExt cx="2812797" cy="1870481"/>
              </a:xfrm>
            </p:grpSpPr>
            <p:sp>
              <p:nvSpPr>
                <p:cNvPr id="1567"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atOff val="-25938"/>
                    <a:lumOff val="14362"/>
                  </a:schemeClr>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68" name="Rectangle"/>
                <p:cNvSpPr/>
                <p:nvPr/>
              </p:nvSpPr>
              <p:spPr>
                <a:xfrm>
                  <a:off x="0" y="48384"/>
                  <a:ext cx="1897574" cy="1772528"/>
                </a:xfrm>
                <a:prstGeom prst="rect">
                  <a:avLst/>
                </a:prstGeom>
                <a:solidFill>
                  <a:schemeClr val="accent1">
                    <a:satOff val="-25938"/>
                    <a:lumOff val="14362"/>
                  </a:schemeClr>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72" name="Group"/>
              <p:cNvGrpSpPr/>
              <p:nvPr/>
            </p:nvGrpSpPr>
            <p:grpSpPr>
              <a:xfrm>
                <a:off x="5706953" y="-1"/>
                <a:ext cx="2812798" cy="1870483"/>
                <a:chOff x="0" y="0"/>
                <a:chExt cx="2812797" cy="1870481"/>
              </a:xfrm>
            </p:grpSpPr>
            <p:sp>
              <p:nvSpPr>
                <p:cNvPr id="1570"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71" name="Rectangle"/>
                <p:cNvSpPr/>
                <p:nvPr/>
              </p:nvSpPr>
              <p:spPr>
                <a:xfrm>
                  <a:off x="0" y="48384"/>
                  <a:ext cx="1897574" cy="1772528"/>
                </a:xfrm>
                <a:prstGeom prst="rect">
                  <a:avLst/>
                </a:prstGeom>
                <a:solidFill>
                  <a:schemeClr val="accent1"/>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75" name="Group"/>
              <p:cNvGrpSpPr/>
              <p:nvPr/>
            </p:nvGrpSpPr>
            <p:grpSpPr>
              <a:xfrm>
                <a:off x="3861562" y="-1"/>
                <a:ext cx="2812799" cy="1870483"/>
                <a:chOff x="0" y="0"/>
                <a:chExt cx="2812797" cy="1870481"/>
              </a:xfrm>
            </p:grpSpPr>
            <p:sp>
              <p:nvSpPr>
                <p:cNvPr id="1573"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284867"/>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74" name="Rectangle"/>
                <p:cNvSpPr/>
                <p:nvPr/>
              </p:nvSpPr>
              <p:spPr>
                <a:xfrm>
                  <a:off x="0" y="48384"/>
                  <a:ext cx="1897574" cy="1772528"/>
                </a:xfrm>
                <a:prstGeom prst="rect">
                  <a:avLst/>
                </a:prstGeom>
                <a:solidFill>
                  <a:srgbClr val="284867"/>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78" name="Group"/>
              <p:cNvGrpSpPr/>
              <p:nvPr/>
            </p:nvGrpSpPr>
            <p:grpSpPr>
              <a:xfrm>
                <a:off x="1916550" y="-1"/>
                <a:ext cx="2812798" cy="1870483"/>
                <a:chOff x="0" y="0"/>
                <a:chExt cx="2812797" cy="1870481"/>
              </a:xfrm>
            </p:grpSpPr>
            <p:sp>
              <p:nvSpPr>
                <p:cNvPr id="1576"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182E4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77" name="Rectangle"/>
                <p:cNvSpPr/>
                <p:nvPr/>
              </p:nvSpPr>
              <p:spPr>
                <a:xfrm>
                  <a:off x="0" y="48384"/>
                  <a:ext cx="1897574" cy="1772528"/>
                </a:xfrm>
                <a:prstGeom prst="rect">
                  <a:avLst/>
                </a:prstGeom>
                <a:solidFill>
                  <a:srgbClr val="182E4E"/>
                </a:solidFill>
                <a:ln w="12700" cap="flat">
                  <a:noFill/>
                  <a:miter lim="400000"/>
                </a:ln>
                <a:effectLst/>
              </p:spPr>
              <p:txBody>
                <a:bodyPr wrap="square" lIns="91439" tIns="91439" rIns="91439" bIns="91439" numCol="1" anchor="ctr">
                  <a:noAutofit/>
                </a:bodyPr>
                <a:lstStyle/>
                <a:p>
                  <a:pPr>
                    <a:defRPr>
                      <a:solidFill>
                        <a:schemeClr val="accent1"/>
                      </a:solidFill>
                    </a:defRPr>
                  </a:pPr>
                </a:p>
              </p:txBody>
            </p:sp>
          </p:grpSp>
          <p:grpSp>
            <p:nvGrpSpPr>
              <p:cNvPr id="1581" name="Group"/>
              <p:cNvGrpSpPr/>
              <p:nvPr/>
            </p:nvGrpSpPr>
            <p:grpSpPr>
              <a:xfrm>
                <a:off x="0" y="-1"/>
                <a:ext cx="2812798" cy="1870483"/>
                <a:chOff x="0" y="0"/>
                <a:chExt cx="2812797" cy="1870481"/>
              </a:xfrm>
            </p:grpSpPr>
            <p:sp>
              <p:nvSpPr>
                <p:cNvPr id="1579" name="Triangle"/>
                <p:cNvSpPr/>
                <p:nvPr/>
              </p:nvSpPr>
              <p:spPr>
                <a:xfrm rot="5400000">
                  <a:off x="1400969" y="458653"/>
                  <a:ext cx="1870482" cy="953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0B1C2E"/>
                </a:solidFill>
                <a:ln w="25400" cap="flat">
                  <a:solidFill>
                    <a:srgbClr val="FFFFFF"/>
                  </a:solidFill>
                  <a:prstDash val="solid"/>
                  <a:miter lim="800000"/>
                </a:ln>
                <a:effectLst/>
              </p:spPr>
              <p:txBody>
                <a:bodyPr wrap="square" lIns="91439" tIns="91439" rIns="91439" bIns="91439" numCol="1" anchor="ctr">
                  <a:noAutofit/>
                </a:bodyPr>
                <a:lstStyle/>
                <a:p>
                  <a:pPr/>
                </a:p>
              </p:txBody>
            </p:sp>
            <p:sp>
              <p:nvSpPr>
                <p:cNvPr id="1580" name="2000"/>
                <p:cNvSpPr/>
                <p:nvPr/>
              </p:nvSpPr>
              <p:spPr>
                <a:xfrm>
                  <a:off x="0" y="48384"/>
                  <a:ext cx="1897574" cy="1772528"/>
                </a:xfrm>
                <a:prstGeom prst="rect">
                  <a:avLst/>
                </a:prstGeom>
                <a:solidFill>
                  <a:srgbClr val="0B1C2E"/>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FFFFFF"/>
                      </a:solidFill>
                    </a:defRPr>
                  </a:lvl1pPr>
                </a:lstStyle>
                <a:p>
                  <a:pPr/>
                  <a:r>
                    <a:t>2000</a:t>
                  </a:r>
                </a:p>
              </p:txBody>
            </p:sp>
          </p:grpSp>
          <p:sp>
            <p:nvSpPr>
              <p:cNvPr id="1582" name="2024"/>
              <p:cNvSpPr txBox="1"/>
              <p:nvPr/>
            </p:nvSpPr>
            <p:spPr>
              <a:xfrm>
                <a:off x="16070260" y="456533"/>
                <a:ext cx="1677160" cy="957416"/>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noAutofit/>
              </a:bodyPr>
              <a:lstStyle>
                <a:lvl1pPr algn="ctr">
                  <a:defRPr>
                    <a:solidFill>
                      <a:srgbClr val="0B1C2E"/>
                    </a:solidFill>
                  </a:defRPr>
                </a:lvl1pPr>
              </a:lstStyle>
              <a:p>
                <a:pPr/>
                <a:r>
                  <a:t>2024</a:t>
                </a:r>
              </a:p>
            </p:txBody>
          </p:sp>
        </p:grpSp>
        <p:grpSp>
          <p:nvGrpSpPr>
            <p:cNvPr id="1599" name="Group"/>
            <p:cNvGrpSpPr/>
            <p:nvPr/>
          </p:nvGrpSpPr>
          <p:grpSpPr>
            <a:xfrm>
              <a:off x="320165" y="645201"/>
              <a:ext cx="18331574" cy="2871020"/>
              <a:chOff x="0" y="0"/>
              <a:chExt cx="18331572" cy="2871018"/>
            </a:xfrm>
          </p:grpSpPr>
          <p:sp>
            <p:nvSpPr>
              <p:cNvPr id="1584" name="2005"/>
              <p:cNvSpPr/>
              <p:nvPr/>
            </p:nvSpPr>
            <p:spPr>
              <a:xfrm>
                <a:off x="3160852" y="0"/>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FFFFFF"/>
                    </a:solidFill>
                  </a:defRPr>
                </a:lvl1pPr>
              </a:lstStyle>
              <a:p>
                <a:pPr/>
                <a:r>
                  <a:t>2005</a:t>
                </a:r>
              </a:p>
            </p:txBody>
          </p:sp>
          <p:sp>
            <p:nvSpPr>
              <p:cNvPr id="1585" name="2016"/>
              <p:cNvSpPr/>
              <p:nvPr/>
            </p:nvSpPr>
            <p:spPr>
              <a:xfrm>
                <a:off x="7005939" y="0"/>
                <a:ext cx="1270001" cy="1270000"/>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2016</a:t>
                </a:r>
              </a:p>
            </p:txBody>
          </p:sp>
          <p:sp>
            <p:nvSpPr>
              <p:cNvPr id="1586" name="2018"/>
              <p:cNvSpPr/>
              <p:nvPr/>
            </p:nvSpPr>
            <p:spPr>
              <a:xfrm>
                <a:off x="12679825" y="0"/>
                <a:ext cx="1270001" cy="1270001"/>
              </a:xfrm>
              <a:prstGeom prst="line">
                <a:avLst/>
              </a:prstGeom>
              <a:noFill/>
              <a:ln w="254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algn="ctr">
                  <a:defRPr>
                    <a:solidFill>
                      <a:srgbClr val="0B1C2E"/>
                    </a:solidFill>
                  </a:defRPr>
                </a:lvl1pPr>
              </a:lstStyle>
              <a:p>
                <a:pPr/>
                <a:r>
                  <a:t>2018</a:t>
                </a:r>
              </a:p>
            </p:txBody>
          </p:sp>
          <p:grpSp>
            <p:nvGrpSpPr>
              <p:cNvPr id="1598" name="Group"/>
              <p:cNvGrpSpPr/>
              <p:nvPr/>
            </p:nvGrpSpPr>
            <p:grpSpPr>
              <a:xfrm>
                <a:off x="-1" y="1299805"/>
                <a:ext cx="18331574" cy="1571214"/>
                <a:chOff x="0" y="0"/>
                <a:chExt cx="18331572" cy="1571213"/>
              </a:xfrm>
            </p:grpSpPr>
            <p:pic>
              <p:nvPicPr>
                <p:cNvPr id="1587" name="image4.png" descr="image4.png"/>
                <p:cNvPicPr>
                  <a:picLocks noChangeAspect="1"/>
                </p:cNvPicPr>
                <p:nvPr/>
              </p:nvPicPr>
              <p:blipFill>
                <a:blip r:embed="rId8">
                  <a:extLst/>
                </a:blip>
                <a:stretch>
                  <a:fillRect/>
                </a:stretch>
              </p:blipFill>
              <p:spPr>
                <a:xfrm>
                  <a:off x="0" y="48766"/>
                  <a:ext cx="1752876" cy="605344"/>
                </a:xfrm>
                <a:prstGeom prst="rect">
                  <a:avLst/>
                </a:prstGeom>
                <a:ln w="12700" cap="flat">
                  <a:noFill/>
                  <a:miter lim="400000"/>
                </a:ln>
                <a:effectLst/>
              </p:spPr>
            </p:pic>
            <p:pic>
              <p:nvPicPr>
                <p:cNvPr id="1588" name="ome-files.png" descr="ome-files.png"/>
                <p:cNvPicPr>
                  <a:picLocks noChangeAspect="1"/>
                </p:cNvPicPr>
                <p:nvPr/>
              </p:nvPicPr>
              <p:blipFill>
                <a:blip r:embed="rId9">
                  <a:extLst/>
                </a:blip>
                <a:stretch>
                  <a:fillRect/>
                </a:stretch>
              </p:blipFill>
              <p:spPr>
                <a:xfrm>
                  <a:off x="2339600" y="148237"/>
                  <a:ext cx="2473984" cy="355601"/>
                </a:xfrm>
                <a:prstGeom prst="rect">
                  <a:avLst/>
                </a:prstGeom>
                <a:ln w="12700" cap="flat">
                  <a:noFill/>
                  <a:miter lim="400000"/>
                </a:ln>
                <a:effectLst/>
              </p:spPr>
            </p:pic>
            <p:pic>
              <p:nvPicPr>
                <p:cNvPr id="1589" name="bio-formats.png" descr="bio-formats.png"/>
                <p:cNvPicPr>
                  <a:picLocks noChangeAspect="1"/>
                </p:cNvPicPr>
                <p:nvPr/>
              </p:nvPicPr>
              <p:blipFill>
                <a:blip r:embed="rId10">
                  <a:extLst/>
                </a:blip>
                <a:stretch>
                  <a:fillRect/>
                </a:stretch>
              </p:blipFill>
              <p:spPr>
                <a:xfrm>
                  <a:off x="2339600" y="681925"/>
                  <a:ext cx="3252978" cy="355601"/>
                </a:xfrm>
                <a:prstGeom prst="rect">
                  <a:avLst/>
                </a:prstGeom>
                <a:ln w="12700" cap="flat">
                  <a:noFill/>
                  <a:miter lim="400000"/>
                </a:ln>
                <a:effectLst/>
              </p:spPr>
            </p:pic>
            <p:pic>
              <p:nvPicPr>
                <p:cNvPr id="1590" name="omero.png" descr="omero.png"/>
                <p:cNvPicPr>
                  <a:picLocks noChangeAspect="1"/>
                </p:cNvPicPr>
                <p:nvPr/>
              </p:nvPicPr>
              <p:blipFill>
                <a:blip r:embed="rId11">
                  <a:extLst/>
                </a:blip>
                <a:stretch>
                  <a:fillRect/>
                </a:stretch>
              </p:blipFill>
              <p:spPr>
                <a:xfrm>
                  <a:off x="2339600" y="1215613"/>
                  <a:ext cx="2038748" cy="355601"/>
                </a:xfrm>
                <a:prstGeom prst="rect">
                  <a:avLst/>
                </a:prstGeom>
                <a:ln w="12700" cap="flat">
                  <a:noFill/>
                  <a:miter lim="400000"/>
                </a:ln>
                <a:effectLst/>
              </p:spPr>
            </p:pic>
            <p:pic>
              <p:nvPicPr>
                <p:cNvPr id="1591" name="Image" descr="Image"/>
                <p:cNvPicPr>
                  <a:picLocks noChangeAspect="1"/>
                </p:cNvPicPr>
                <p:nvPr/>
              </p:nvPicPr>
              <p:blipFill>
                <a:blip r:embed="rId12">
                  <a:extLst/>
                </a:blip>
                <a:stretch>
                  <a:fillRect/>
                </a:stretch>
              </p:blipFill>
              <p:spPr>
                <a:xfrm>
                  <a:off x="6184251" y="104378"/>
                  <a:ext cx="1469572" cy="571501"/>
                </a:xfrm>
                <a:prstGeom prst="rect">
                  <a:avLst/>
                </a:prstGeom>
                <a:ln w="12700" cap="flat">
                  <a:noFill/>
                  <a:miter lim="400000"/>
                </a:ln>
                <a:effectLst/>
              </p:spPr>
            </p:pic>
            <p:pic>
              <p:nvPicPr>
                <p:cNvPr id="1592" name="zarr-pink-horizontal-transparent.png" descr="zarr-pink-horizontal-transparent.png"/>
                <p:cNvPicPr>
                  <a:picLocks noChangeAspect="1"/>
                </p:cNvPicPr>
                <p:nvPr/>
              </p:nvPicPr>
              <p:blipFill>
                <a:blip r:embed="rId13">
                  <a:extLst/>
                </a:blip>
                <a:srcRect l="0" t="32316" r="0" b="32316"/>
                <a:stretch>
                  <a:fillRect/>
                </a:stretch>
              </p:blipFill>
              <p:spPr>
                <a:xfrm>
                  <a:off x="11747451" y="104377"/>
                  <a:ext cx="1615957" cy="571501"/>
                </a:xfrm>
                <a:prstGeom prst="rect">
                  <a:avLst/>
                </a:prstGeom>
                <a:ln w="12700" cap="flat">
                  <a:noFill/>
                  <a:miter lim="400000"/>
                </a:ln>
                <a:effectLst/>
              </p:spPr>
            </p:pic>
            <p:grpSp>
              <p:nvGrpSpPr>
                <p:cNvPr id="1597" name="Group"/>
                <p:cNvGrpSpPr/>
                <p:nvPr/>
              </p:nvGrpSpPr>
              <p:grpSpPr>
                <a:xfrm>
                  <a:off x="13373856" y="0"/>
                  <a:ext cx="4957717" cy="808007"/>
                  <a:chOff x="0" y="0"/>
                  <a:chExt cx="4957715" cy="808006"/>
                </a:xfrm>
              </p:grpSpPr>
              <p:pic>
                <p:nvPicPr>
                  <p:cNvPr id="1593" name="Grafik 6" descr="Grafik 6"/>
                  <p:cNvPicPr>
                    <a:picLocks noChangeAspect="1"/>
                  </p:cNvPicPr>
                  <p:nvPr/>
                </p:nvPicPr>
                <p:blipFill>
                  <a:blip r:embed="rId14">
                    <a:extLst/>
                  </a:blip>
                  <a:stretch>
                    <a:fillRect/>
                  </a:stretch>
                </p:blipFill>
                <p:spPr>
                  <a:xfrm>
                    <a:off x="2906151" y="69740"/>
                    <a:ext cx="2051565" cy="640776"/>
                  </a:xfrm>
                  <a:prstGeom prst="rect">
                    <a:avLst/>
                  </a:prstGeom>
                  <a:ln w="12700" cap="flat">
                    <a:noFill/>
                    <a:miter lim="400000"/>
                  </a:ln>
                  <a:effectLst/>
                </p:spPr>
              </p:pic>
              <p:pic>
                <p:nvPicPr>
                  <p:cNvPr id="1594" name="Image" descr="Image"/>
                  <p:cNvPicPr>
                    <a:picLocks noChangeAspect="1"/>
                  </p:cNvPicPr>
                  <p:nvPr/>
                </p:nvPicPr>
                <p:blipFill>
                  <a:blip r:embed="rId15">
                    <a:extLst/>
                  </a:blip>
                  <a:srcRect l="0" t="0" r="0" b="0"/>
                  <a:stretch>
                    <a:fillRect/>
                  </a:stretch>
                </p:blipFill>
                <p:spPr>
                  <a:xfrm>
                    <a:off x="740238" y="0"/>
                    <a:ext cx="986150" cy="780229"/>
                  </a:xfrm>
                  <a:prstGeom prst="rect">
                    <a:avLst/>
                  </a:prstGeom>
                  <a:ln w="12700" cap="flat">
                    <a:noFill/>
                    <a:miter lim="400000"/>
                  </a:ln>
                  <a:effectLst/>
                </p:spPr>
              </p:pic>
              <p:pic>
                <p:nvPicPr>
                  <p:cNvPr id="1595" name="Image" descr="Image"/>
                  <p:cNvPicPr>
                    <a:picLocks noChangeAspect="1"/>
                  </p:cNvPicPr>
                  <p:nvPr/>
                </p:nvPicPr>
                <p:blipFill>
                  <a:blip r:embed="rId16">
                    <a:extLst/>
                  </a:blip>
                  <a:srcRect l="0" t="0" r="0" b="0"/>
                  <a:stretch>
                    <a:fillRect/>
                  </a:stretch>
                </p:blipFill>
                <p:spPr>
                  <a:xfrm>
                    <a:off x="1819822" y="27781"/>
                    <a:ext cx="992975" cy="724872"/>
                  </a:xfrm>
                  <a:prstGeom prst="rect">
                    <a:avLst/>
                  </a:prstGeom>
                  <a:ln w="12700" cap="flat">
                    <a:noFill/>
                    <a:miter lim="400000"/>
                  </a:ln>
                  <a:effectLst/>
                </p:spPr>
              </p:pic>
              <p:pic>
                <p:nvPicPr>
                  <p:cNvPr id="1596" name="Image" descr="Image"/>
                  <p:cNvPicPr>
                    <a:picLocks noChangeAspect="1"/>
                  </p:cNvPicPr>
                  <p:nvPr/>
                </p:nvPicPr>
                <p:blipFill>
                  <a:blip r:embed="rId17">
                    <a:extLst/>
                  </a:blip>
                  <a:srcRect l="27692" t="21548" r="27692" b="34526"/>
                  <a:stretch>
                    <a:fillRect/>
                  </a:stretch>
                </p:blipFill>
                <p:spPr>
                  <a:xfrm>
                    <a:off x="0" y="87541"/>
                    <a:ext cx="731793" cy="720466"/>
                  </a:xfrm>
                  <a:prstGeom prst="rect">
                    <a:avLst/>
                  </a:prstGeom>
                  <a:ln w="12700" cap="flat">
                    <a:noFill/>
                    <a:miter lim="400000"/>
                  </a:ln>
                  <a:effectLst/>
                </p:spPr>
              </p:pic>
            </p:grpSp>
          </p:grpSp>
        </p:grpSp>
      </p:gr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612" name="Group"/>
          <p:cNvGrpSpPr/>
          <p:nvPr/>
        </p:nvGrpSpPr>
        <p:grpSpPr>
          <a:xfrm>
            <a:off x="8714835" y="3442294"/>
            <a:ext cx="6954279" cy="6831413"/>
            <a:chOff x="-51" y="0"/>
            <a:chExt cx="6954277" cy="6831412"/>
          </a:xfrm>
        </p:grpSpPr>
        <p:graphicFrame>
          <p:nvGraphicFramePr>
            <p:cNvPr id="1602" name="2D Donut Chart"/>
            <p:cNvGraphicFramePr/>
            <p:nvPr/>
          </p:nvGraphicFramePr>
          <p:xfrm>
            <a:off x="180888" y="58074"/>
            <a:ext cx="6773339" cy="6773340"/>
          </p:xfrm>
          <a:graphic xmlns:a="http://schemas.openxmlformats.org/drawingml/2006/main">
            <a:graphicData uri="http://schemas.openxmlformats.org/drawingml/2006/chart">
              <c:chart xmlns:c="http://schemas.openxmlformats.org/drawingml/2006/chart" r:id="rId2"/>
            </a:graphicData>
          </a:graphic>
        </p:graphicFrame>
        <p:grpSp>
          <p:nvGrpSpPr>
            <p:cNvPr id="1605" name="Group"/>
            <p:cNvGrpSpPr/>
            <p:nvPr/>
          </p:nvGrpSpPr>
          <p:grpSpPr>
            <a:xfrm rot="104295">
              <a:off x="3500364" y="18912"/>
              <a:ext cx="1271886" cy="1647056"/>
              <a:chOff x="-180" y="0"/>
              <a:chExt cx="1271884" cy="1647055"/>
            </a:xfrm>
          </p:grpSpPr>
          <p:sp>
            <p:nvSpPr>
              <p:cNvPr id="1603"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04"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rgbClr val="0D1C2E"/>
              </a:solidFill>
              <a:ln w="12700" cap="flat">
                <a:noFill/>
                <a:miter lim="400000"/>
              </a:ln>
              <a:effectLst/>
            </p:spPr>
            <p:txBody>
              <a:bodyPr wrap="square" lIns="91439" tIns="91439" rIns="91439" bIns="91439" numCol="1" anchor="ctr">
                <a:noAutofit/>
              </a:bodyPr>
              <a:lstStyle/>
              <a:p>
                <a:pPr/>
              </a:p>
            </p:txBody>
          </p:sp>
        </p:grpSp>
        <p:grpSp>
          <p:nvGrpSpPr>
            <p:cNvPr id="1608" name="Group"/>
            <p:cNvGrpSpPr/>
            <p:nvPr/>
          </p:nvGrpSpPr>
          <p:grpSpPr>
            <a:xfrm rot="7204802">
              <a:off x="4903295" y="4461808"/>
              <a:ext cx="1271886" cy="1647057"/>
              <a:chOff x="-180" y="0"/>
              <a:chExt cx="1271884" cy="1647055"/>
            </a:xfrm>
          </p:grpSpPr>
          <p:sp>
            <p:nvSpPr>
              <p:cNvPr id="1606"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07"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chemeClr val="accent1"/>
              </a:solidFill>
              <a:ln w="12700" cap="flat">
                <a:noFill/>
                <a:miter lim="400000"/>
              </a:ln>
              <a:effectLst/>
            </p:spPr>
            <p:txBody>
              <a:bodyPr wrap="square" lIns="91439" tIns="91439" rIns="91439" bIns="91439" numCol="1" anchor="ctr">
                <a:noAutofit/>
              </a:bodyPr>
              <a:lstStyle/>
              <a:p>
                <a:pPr/>
              </a:p>
            </p:txBody>
          </p:sp>
        </p:grpSp>
        <p:grpSp>
          <p:nvGrpSpPr>
            <p:cNvPr id="1611" name="Group"/>
            <p:cNvGrpSpPr/>
            <p:nvPr/>
          </p:nvGrpSpPr>
          <p:grpSpPr>
            <a:xfrm rot="14361381">
              <a:off x="396669" y="3482204"/>
              <a:ext cx="1271886" cy="1647056"/>
              <a:chOff x="-180" y="0"/>
              <a:chExt cx="1271884" cy="1647055"/>
            </a:xfrm>
          </p:grpSpPr>
          <p:sp>
            <p:nvSpPr>
              <p:cNvPr id="1609"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10"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chemeClr val="accent2"/>
              </a:solidFill>
              <a:ln w="12700" cap="flat">
                <a:noFill/>
                <a:miter lim="400000"/>
              </a:ln>
              <a:effectLst/>
            </p:spPr>
            <p:txBody>
              <a:bodyPr wrap="square" lIns="91439" tIns="91439" rIns="91439" bIns="91439" numCol="1" anchor="ctr">
                <a:noAutofit/>
              </a:bodyPr>
              <a:lstStyle/>
              <a:p>
                <a:pPr/>
              </a:p>
            </p:txBody>
          </p:sp>
        </p:grpSp>
      </p:grpSp>
      <p:sp>
        <p:nvSpPr>
          <p:cNvPr id="16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14" name="ome-files.png" descr="ome-files.png"/>
          <p:cNvPicPr>
            <a:picLocks noChangeAspect="1"/>
          </p:cNvPicPr>
          <p:nvPr/>
        </p:nvPicPr>
        <p:blipFill>
          <a:blip r:embed="rId3">
            <a:extLst/>
          </a:blip>
          <a:stretch>
            <a:fillRect/>
          </a:stretch>
        </p:blipFill>
        <p:spPr>
          <a:xfrm>
            <a:off x="15866020" y="4733160"/>
            <a:ext cx="7068524" cy="1016001"/>
          </a:xfrm>
          <a:prstGeom prst="rect">
            <a:avLst/>
          </a:prstGeom>
          <a:ln w="12700">
            <a:miter lim="400000"/>
          </a:ln>
        </p:spPr>
      </p:pic>
      <p:pic>
        <p:nvPicPr>
          <p:cNvPr id="1615" name="bio-formats.png" descr="bio-formats.png"/>
          <p:cNvPicPr>
            <a:picLocks noChangeAspect="1"/>
          </p:cNvPicPr>
          <p:nvPr/>
        </p:nvPicPr>
        <p:blipFill>
          <a:blip r:embed="rId4">
            <a:extLst/>
          </a:blip>
          <a:stretch>
            <a:fillRect/>
          </a:stretch>
        </p:blipFill>
        <p:spPr>
          <a:xfrm>
            <a:off x="7544889" y="10508652"/>
            <a:ext cx="9294222" cy="1016001"/>
          </a:xfrm>
          <a:prstGeom prst="rect">
            <a:avLst/>
          </a:prstGeom>
          <a:ln w="12700">
            <a:miter lim="400000"/>
          </a:ln>
        </p:spPr>
      </p:pic>
      <p:pic>
        <p:nvPicPr>
          <p:cNvPr id="1616" name="omero.png" descr="omero.png"/>
          <p:cNvPicPr>
            <a:picLocks noChangeAspect="1"/>
          </p:cNvPicPr>
          <p:nvPr/>
        </p:nvPicPr>
        <p:blipFill>
          <a:blip r:embed="rId5">
            <a:extLst/>
          </a:blip>
          <a:stretch>
            <a:fillRect/>
          </a:stretch>
        </p:blipFill>
        <p:spPr>
          <a:xfrm>
            <a:off x="2794588" y="4733160"/>
            <a:ext cx="5824992" cy="1016001"/>
          </a:xfrm>
          <a:prstGeom prst="rect">
            <a:avLst/>
          </a:prstGeom>
          <a:ln w="12700">
            <a:miter lim="400000"/>
          </a:ln>
        </p:spPr>
      </p:pic>
      <p:sp>
        <p:nvSpPr>
          <p:cNvPr id="1617" name="XML…"/>
          <p:cNvSpPr txBox="1"/>
          <p:nvPr/>
        </p:nvSpPr>
        <p:spPr>
          <a:xfrm>
            <a:off x="18671615" y="5910718"/>
            <a:ext cx="1376943" cy="18592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marL="360947" indent="-360947">
              <a:buSzPct val="100000"/>
              <a:buChar char="*"/>
            </a:pPr>
            <a:r>
              <a:t>XML</a:t>
            </a:r>
          </a:p>
          <a:p>
            <a:pPr marL="360947" indent="-360947">
              <a:buSzPct val="100000"/>
              <a:buChar char="*"/>
            </a:pPr>
            <a:r>
              <a:t>TIFF</a:t>
            </a:r>
          </a:p>
          <a:p>
            <a:pPr marL="360947" indent="-360947">
              <a:buSzPct val="100000"/>
              <a:buChar char="*"/>
            </a:pPr>
            <a:r>
              <a:t>Zarr</a:t>
            </a:r>
          </a:p>
        </p:txBody>
      </p:sp>
      <p:sp>
        <p:nvSpPr>
          <p:cNvPr id="1618" name="ImageJ Macros…"/>
          <p:cNvSpPr txBox="1"/>
          <p:nvPr/>
        </p:nvSpPr>
        <p:spPr>
          <a:xfrm>
            <a:off x="11217171" y="11625718"/>
            <a:ext cx="3319150" cy="13004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marL="360947" indent="-360947">
              <a:buSzPct val="100000"/>
              <a:buChar char="*"/>
            </a:pPr>
            <a:r>
              <a:t>ImageJ Macros</a:t>
            </a:r>
          </a:p>
          <a:p>
            <a:pPr marL="360947" indent="-360947">
              <a:buSzPct val="100000"/>
              <a:buChar char="*"/>
            </a:pPr>
            <a:r>
              <a:t>Library</a:t>
            </a:r>
          </a:p>
        </p:txBody>
      </p:sp>
      <p:sp>
        <p:nvSpPr>
          <p:cNvPr id="1619" name="OME.Perl…"/>
          <p:cNvSpPr txBox="1"/>
          <p:nvPr/>
        </p:nvSpPr>
        <p:spPr>
          <a:xfrm>
            <a:off x="4371871" y="6025018"/>
            <a:ext cx="2307640" cy="24180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marL="360947" indent="-360947">
              <a:buSzPct val="100000"/>
              <a:buChar char="*"/>
            </a:pPr>
            <a:r>
              <a:t>OME.Perl</a:t>
            </a:r>
          </a:p>
          <a:p>
            <a:pPr marL="360947" indent="-360947">
              <a:buSzPct val="100000"/>
              <a:buChar char="*"/>
            </a:pPr>
            <a:r>
              <a:t>OMERO3</a:t>
            </a:r>
          </a:p>
          <a:p>
            <a:pPr marL="360947" indent="-360947">
              <a:buSzPct val="100000"/>
              <a:buChar char="*"/>
            </a:pPr>
            <a:r>
              <a:t>OMERO4</a:t>
            </a:r>
          </a:p>
          <a:p>
            <a:pPr marL="360947" indent="-360947">
              <a:buSzPct val="100000"/>
              <a:buChar char="*"/>
            </a:pPr>
            <a:r>
              <a:t>OMERO5</a:t>
            </a:r>
          </a:p>
        </p:txBody>
      </p:sp>
      <p:pic>
        <p:nvPicPr>
          <p:cNvPr id="1620" name="Image" descr="Image"/>
          <p:cNvPicPr>
            <a:picLocks noChangeAspect="1"/>
          </p:cNvPicPr>
          <p:nvPr/>
        </p:nvPicPr>
        <p:blipFill>
          <a:blip r:embed="rId6">
            <a:extLst/>
          </a:blip>
          <a:stretch>
            <a:fillRect/>
          </a:stretch>
        </p:blipFill>
        <p:spPr>
          <a:xfrm>
            <a:off x="10595133" y="5341691"/>
            <a:ext cx="3193734" cy="33566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6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17" grpId="2"/>
      <p:bldP build="whole" bldLvl="1" animBg="1" rev="0" advAuto="0" spid="1618" grpId="3"/>
      <p:bldP build="whole" bldLvl="1" animBg="1" rev="0" advAuto="0" spid="1620" grpId="1"/>
      <p:bldP build="whole" bldLvl="1" animBg="1" rev="0" advAuto="0" spid="1619" grpId="4"/>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2" name="Double-click to edit"/>
          <p:cNvSpPr txBox="1"/>
          <p:nvPr>
            <p:ph type="title"/>
          </p:nvPr>
        </p:nvSpPr>
        <p:spPr>
          <a:prstGeom prst="rect">
            <a:avLst/>
          </a:prstGeom>
        </p:spPr>
        <p:txBody>
          <a:bodyPr/>
          <a:lstStyle/>
          <a:p>
            <a:pPr defTabSz="1591055">
              <a:defRPr sz="7656">
                <a:effectLst/>
              </a:defRPr>
            </a:pPr>
          </a:p>
        </p:txBody>
      </p:sp>
      <p:sp>
        <p:nvSpPr>
          <p:cNvPr id="16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634" name="Group"/>
          <p:cNvGrpSpPr/>
          <p:nvPr/>
        </p:nvGrpSpPr>
        <p:grpSpPr>
          <a:xfrm>
            <a:off x="8714835" y="3442294"/>
            <a:ext cx="6954279" cy="6831413"/>
            <a:chOff x="-51" y="0"/>
            <a:chExt cx="6954277" cy="6831412"/>
          </a:xfrm>
        </p:grpSpPr>
        <p:graphicFrame>
          <p:nvGraphicFramePr>
            <p:cNvPr id="1624" name="2D Donut Chart"/>
            <p:cNvGraphicFramePr/>
            <p:nvPr/>
          </p:nvGraphicFramePr>
          <p:xfrm>
            <a:off x="180888" y="58074"/>
            <a:ext cx="6773339" cy="6773340"/>
          </p:xfrm>
          <a:graphic xmlns:a="http://schemas.openxmlformats.org/drawingml/2006/main">
            <a:graphicData uri="http://schemas.openxmlformats.org/drawingml/2006/chart">
              <c:chart xmlns:c="http://schemas.openxmlformats.org/drawingml/2006/chart" r:id="rId2"/>
            </a:graphicData>
          </a:graphic>
        </p:graphicFrame>
        <p:grpSp>
          <p:nvGrpSpPr>
            <p:cNvPr id="1627" name="Group"/>
            <p:cNvGrpSpPr/>
            <p:nvPr/>
          </p:nvGrpSpPr>
          <p:grpSpPr>
            <a:xfrm rot="104295">
              <a:off x="3500364" y="18912"/>
              <a:ext cx="1271886" cy="1647056"/>
              <a:chOff x="-180" y="0"/>
              <a:chExt cx="1271884" cy="1647055"/>
            </a:xfrm>
          </p:grpSpPr>
          <p:sp>
            <p:nvSpPr>
              <p:cNvPr id="1625"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26"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rgbClr val="0D1C2E"/>
              </a:solidFill>
              <a:ln w="12700" cap="flat">
                <a:noFill/>
                <a:miter lim="400000"/>
              </a:ln>
              <a:effectLst/>
            </p:spPr>
            <p:txBody>
              <a:bodyPr wrap="square" lIns="91439" tIns="91439" rIns="91439" bIns="91439" numCol="1" anchor="ctr">
                <a:noAutofit/>
              </a:bodyPr>
              <a:lstStyle/>
              <a:p>
                <a:pPr/>
              </a:p>
            </p:txBody>
          </p:sp>
        </p:grpSp>
        <p:grpSp>
          <p:nvGrpSpPr>
            <p:cNvPr id="1630" name="Group"/>
            <p:cNvGrpSpPr/>
            <p:nvPr/>
          </p:nvGrpSpPr>
          <p:grpSpPr>
            <a:xfrm rot="7204802">
              <a:off x="4903295" y="4461808"/>
              <a:ext cx="1271886" cy="1647057"/>
              <a:chOff x="-180" y="0"/>
              <a:chExt cx="1271884" cy="1647055"/>
            </a:xfrm>
          </p:grpSpPr>
          <p:sp>
            <p:nvSpPr>
              <p:cNvPr id="1628"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29"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chemeClr val="accent1"/>
              </a:solidFill>
              <a:ln w="12700" cap="flat">
                <a:noFill/>
                <a:miter lim="400000"/>
              </a:ln>
              <a:effectLst/>
            </p:spPr>
            <p:txBody>
              <a:bodyPr wrap="square" lIns="91439" tIns="91439" rIns="91439" bIns="91439" numCol="1" anchor="ctr">
                <a:noAutofit/>
              </a:bodyPr>
              <a:lstStyle/>
              <a:p>
                <a:pPr/>
              </a:p>
            </p:txBody>
          </p:sp>
        </p:grpSp>
        <p:grpSp>
          <p:nvGrpSpPr>
            <p:cNvPr id="1633" name="Group"/>
            <p:cNvGrpSpPr/>
            <p:nvPr/>
          </p:nvGrpSpPr>
          <p:grpSpPr>
            <a:xfrm rot="14361381">
              <a:off x="396669" y="3482204"/>
              <a:ext cx="1271886" cy="1647056"/>
              <a:chOff x="-180" y="0"/>
              <a:chExt cx="1271884" cy="1647055"/>
            </a:xfrm>
          </p:grpSpPr>
          <p:sp>
            <p:nvSpPr>
              <p:cNvPr id="1631" name="Triangle"/>
              <p:cNvSpPr/>
              <p:nvPr/>
            </p:nvSpPr>
            <p:spPr>
              <a:xfrm rot="5429302">
                <a:off x="-163819" y="213315"/>
                <a:ext cx="1636714" cy="12204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6"/>
                    </a:lnTo>
                    <a:lnTo>
                      <a:pt x="0" y="21600"/>
                    </a:lnTo>
                    <a:close/>
                  </a:path>
                </a:pathLst>
              </a:custGeom>
              <a:solidFill>
                <a:srgbClr val="FFFFFF"/>
              </a:solidFill>
              <a:ln w="12700" cap="flat">
                <a:noFill/>
                <a:miter lim="400000"/>
              </a:ln>
              <a:effectLst/>
            </p:spPr>
            <p:txBody>
              <a:bodyPr wrap="square" lIns="91439" tIns="91439" rIns="91439" bIns="91439" numCol="1" anchor="ctr">
                <a:noAutofit/>
              </a:bodyPr>
              <a:lstStyle/>
              <a:p>
                <a:pPr/>
              </a:p>
            </p:txBody>
          </p:sp>
          <p:sp>
            <p:nvSpPr>
              <p:cNvPr id="1632" name="Triangle"/>
              <p:cNvSpPr/>
              <p:nvPr/>
            </p:nvSpPr>
            <p:spPr>
              <a:xfrm rot="5429302">
                <a:off x="-160378" y="252414"/>
                <a:ext cx="1474478" cy="11415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2" y="0"/>
                    </a:moveTo>
                    <a:lnTo>
                      <a:pt x="21600" y="21597"/>
                    </a:lnTo>
                    <a:lnTo>
                      <a:pt x="0" y="21600"/>
                    </a:lnTo>
                    <a:close/>
                  </a:path>
                </a:pathLst>
              </a:custGeom>
              <a:solidFill>
                <a:schemeClr val="accent2"/>
              </a:solidFill>
              <a:ln w="12700" cap="flat">
                <a:noFill/>
                <a:miter lim="400000"/>
              </a:ln>
              <a:effectLst/>
            </p:spPr>
            <p:txBody>
              <a:bodyPr wrap="square" lIns="91439" tIns="91439" rIns="91439" bIns="91439" numCol="1" anchor="ctr">
                <a:noAutofit/>
              </a:bodyPr>
              <a:lstStyle/>
              <a:p>
                <a:pPr/>
              </a:p>
            </p:txBody>
          </p:sp>
        </p:grpSp>
      </p:grpSp>
      <p:sp>
        <p:nvSpPr>
          <p:cNvPr id="1635" name="Convention"/>
          <p:cNvSpPr txBox="1"/>
          <p:nvPr/>
        </p:nvSpPr>
        <p:spPr>
          <a:xfrm>
            <a:off x="15760582" y="4743965"/>
            <a:ext cx="5029853" cy="14528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sz="8200">
                <a:solidFill>
                  <a:schemeClr val="accent1"/>
                </a:solidFill>
              </a:defRPr>
            </a:lvl1pPr>
          </a:lstStyle>
          <a:p>
            <a:pPr/>
            <a:r>
              <a:t>Convention</a:t>
            </a:r>
          </a:p>
        </p:txBody>
      </p:sp>
      <p:sp>
        <p:nvSpPr>
          <p:cNvPr id="1636" name="Conversion"/>
          <p:cNvSpPr txBox="1"/>
          <p:nvPr/>
        </p:nvSpPr>
        <p:spPr>
          <a:xfrm>
            <a:off x="9743940" y="10551394"/>
            <a:ext cx="4896119" cy="14528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sz="8200">
                <a:solidFill>
                  <a:schemeClr val="accent2"/>
                </a:solidFill>
              </a:defRPr>
            </a:lvl1pPr>
          </a:lstStyle>
          <a:p>
            <a:pPr/>
            <a:r>
              <a:t>Conversion</a:t>
            </a:r>
          </a:p>
        </p:txBody>
      </p:sp>
      <p:sp>
        <p:nvSpPr>
          <p:cNvPr id="1637" name="Collaboration"/>
          <p:cNvSpPr txBox="1"/>
          <p:nvPr/>
        </p:nvSpPr>
        <p:spPr>
          <a:xfrm>
            <a:off x="3005996" y="4743965"/>
            <a:ext cx="5888195" cy="14528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sz="8200">
                <a:solidFill>
                  <a:srgbClr val="0D1A2D"/>
                </a:solidFill>
              </a:defRPr>
            </a:lvl1pPr>
          </a:lstStyle>
          <a:p>
            <a:pPr/>
            <a:r>
              <a:t>Collaboration</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9" name="Titel 1"/>
          <p:cNvSpPr txBox="1"/>
          <p:nvPr>
            <p:ph type="title"/>
          </p:nvPr>
        </p:nvSpPr>
        <p:spPr>
          <a:xfrm>
            <a:off x="1676399" y="569014"/>
            <a:ext cx="18059806" cy="1362711"/>
          </a:xfrm>
          <a:prstGeom prst="rect">
            <a:avLst/>
          </a:prstGeom>
        </p:spPr>
        <p:txBody>
          <a:bodyPr/>
          <a:lstStyle>
            <a:lvl1pPr defTabSz="1810511">
              <a:defRPr sz="7722"/>
            </a:lvl1pPr>
          </a:lstStyle>
          <a:p>
            <a:pPr>
              <a:defRPr>
                <a:effectLst/>
              </a:defRPr>
            </a:pPr>
            <a:r>
              <a:t>Acknowledgments</a:t>
            </a:r>
          </a:p>
        </p:txBody>
      </p:sp>
      <p:pic>
        <p:nvPicPr>
          <p:cNvPr id="1640" name="Picture 2" descr="Picture 2"/>
          <p:cNvPicPr>
            <a:picLocks noChangeAspect="1"/>
          </p:cNvPicPr>
          <p:nvPr/>
        </p:nvPicPr>
        <p:blipFill>
          <a:blip r:embed="rId2">
            <a:extLst/>
          </a:blip>
          <a:stretch>
            <a:fillRect/>
          </a:stretch>
        </p:blipFill>
        <p:spPr>
          <a:xfrm>
            <a:off x="5511836" y="11479427"/>
            <a:ext cx="3143021" cy="1461871"/>
          </a:xfrm>
          <a:prstGeom prst="rect">
            <a:avLst/>
          </a:prstGeom>
          <a:ln w="12700">
            <a:miter lim="400000"/>
          </a:ln>
        </p:spPr>
      </p:pic>
      <p:sp>
        <p:nvSpPr>
          <p:cNvPr id="1641" name="Rechteck 6"/>
          <p:cNvSpPr txBox="1"/>
          <p:nvPr/>
        </p:nvSpPr>
        <p:spPr>
          <a:xfrm>
            <a:off x="239167" y="11456785"/>
            <a:ext cx="4823311" cy="1148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defRPr sz="1600">
                <a:latin typeface="Leelawadee UI"/>
                <a:ea typeface="Leelawadee UI"/>
                <a:cs typeface="Leelawadee UI"/>
                <a:sym typeface="Leelawadee UI"/>
              </a:defRPr>
            </a:lvl1pPr>
          </a:lstStyle>
          <a:p>
            <a:pPr/>
            <a:r>
              <a:t>Funded by the Deutsche Forschungsgemeinschaft (DFG, German  Research Foundation) under the National Research Data Infrasstructure – NFDI 46/1 – 501864659</a:t>
            </a:r>
          </a:p>
        </p:txBody>
      </p:sp>
      <p:pic>
        <p:nvPicPr>
          <p:cNvPr id="1642" name="Picture 4" descr="Picture 4"/>
          <p:cNvPicPr>
            <a:picLocks noChangeAspect="1"/>
          </p:cNvPicPr>
          <p:nvPr/>
        </p:nvPicPr>
        <p:blipFill>
          <a:blip r:embed="rId3">
            <a:extLst/>
          </a:blip>
          <a:stretch>
            <a:fillRect/>
          </a:stretch>
        </p:blipFill>
        <p:spPr>
          <a:xfrm>
            <a:off x="10181278" y="10981001"/>
            <a:ext cx="3072265" cy="2458725"/>
          </a:xfrm>
          <a:prstGeom prst="rect">
            <a:avLst/>
          </a:prstGeom>
          <a:ln w="12700">
            <a:miter lim="400000"/>
          </a:ln>
        </p:spPr>
      </p:pic>
      <p:sp>
        <p:nvSpPr>
          <p:cNvPr id="1643" name="Rechteck 9"/>
          <p:cNvSpPr txBox="1"/>
          <p:nvPr/>
        </p:nvSpPr>
        <p:spPr>
          <a:xfrm>
            <a:off x="12992878" y="11968322"/>
            <a:ext cx="8667062" cy="1021081"/>
          </a:xfrm>
          <a:prstGeom prst="rect">
            <a:avLst/>
          </a:prstGeom>
          <a:ln w="25400">
            <a:miter lim="400000"/>
          </a:ln>
          <a:extLst>
            <a:ext uri="{C572A759-6A51-4108-AA02-DFA0A04FC94B}">
              <ma14:wrappingTextBoxFlag xmlns:ma14="http://schemas.microsoft.com/office/mac/drawingml/2011/main" val="1"/>
            </a:ext>
          </a:extLst>
        </p:spPr>
        <p:txBody>
          <a:bodyPr tIns="91439" bIns="91439">
            <a:spAutoFit/>
          </a:bodyPr>
          <a:lstStyle>
            <a:lvl1pPr algn="just">
              <a:defRPr sz="1800">
                <a:latin typeface="Leelawadee UI"/>
                <a:ea typeface="Leelawadee UI"/>
                <a:cs typeface="Leelawadee UI"/>
                <a:sym typeface="Leelawadee UI"/>
              </a:defRPr>
            </a:lvl1pPr>
          </a:lstStyle>
          <a:p>
            <a:pPr/>
            <a:r>
              <a:t>The NFDI4BIOIMAGE consortium comprises legally independent partners and does not act autonomously towards third parties. The authors represent the contributions from their respective affiliated institutions and work together for the project.</a:t>
            </a:r>
          </a:p>
        </p:txBody>
      </p:sp>
      <p:sp>
        <p:nvSpPr>
          <p:cNvPr id="1644" name="Foliennummernplatzhalter 5"/>
          <p:cNvSpPr txBox="1"/>
          <p:nvPr>
            <p:ph type="sldNum" sz="quarter" idx="2"/>
          </p:nvPr>
        </p:nvSpPr>
        <p:spPr>
          <a:xfrm>
            <a:off x="23830245" y="13294359"/>
            <a:ext cx="449854" cy="462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653" name="Group"/>
          <p:cNvGrpSpPr/>
          <p:nvPr/>
        </p:nvGrpSpPr>
        <p:grpSpPr>
          <a:xfrm>
            <a:off x="1845398" y="2288075"/>
            <a:ext cx="3072266" cy="7879057"/>
            <a:chOff x="0" y="0"/>
            <a:chExt cx="3072264" cy="7879056"/>
          </a:xfrm>
        </p:grpSpPr>
        <p:pic>
          <p:nvPicPr>
            <p:cNvPr id="1645" name="Grafik 65" descr="Grafik 65"/>
            <p:cNvPicPr>
              <a:picLocks noChangeAspect="1"/>
            </p:cNvPicPr>
            <p:nvPr/>
          </p:nvPicPr>
          <p:blipFill>
            <a:blip r:embed="rId4">
              <a:extLst/>
            </a:blip>
            <a:srcRect l="8921" t="22741" r="0" b="22741"/>
            <a:stretch>
              <a:fillRect/>
            </a:stretch>
          </p:blipFill>
          <p:spPr>
            <a:xfrm>
              <a:off x="0" y="6526955"/>
              <a:ext cx="2258873" cy="1352102"/>
            </a:xfrm>
            <a:prstGeom prst="rect">
              <a:avLst/>
            </a:prstGeom>
            <a:ln w="12700" cap="flat">
              <a:noFill/>
              <a:miter lim="400000"/>
            </a:ln>
            <a:effectLst/>
          </p:spPr>
        </p:pic>
        <p:pic>
          <p:nvPicPr>
            <p:cNvPr id="1646" name="Grafik 15" descr="Grafik 15"/>
            <p:cNvPicPr>
              <a:picLocks noChangeAspect="1"/>
            </p:cNvPicPr>
            <p:nvPr/>
          </p:nvPicPr>
          <p:blipFill>
            <a:blip r:embed="rId5">
              <a:extLst/>
            </a:blip>
            <a:stretch>
              <a:fillRect/>
            </a:stretch>
          </p:blipFill>
          <p:spPr>
            <a:xfrm>
              <a:off x="0" y="1940606"/>
              <a:ext cx="2854008" cy="771988"/>
            </a:xfrm>
            <a:prstGeom prst="rect">
              <a:avLst/>
            </a:prstGeom>
            <a:ln w="12700" cap="flat">
              <a:noFill/>
              <a:miter lim="400000"/>
            </a:ln>
            <a:effectLst/>
          </p:spPr>
        </p:pic>
        <p:pic>
          <p:nvPicPr>
            <p:cNvPr id="1647" name="Grafik 17" descr="Grafik 17"/>
            <p:cNvPicPr>
              <a:picLocks noChangeAspect="1"/>
            </p:cNvPicPr>
            <p:nvPr/>
          </p:nvPicPr>
          <p:blipFill>
            <a:blip r:embed="rId6">
              <a:extLst/>
            </a:blip>
            <a:stretch>
              <a:fillRect/>
            </a:stretch>
          </p:blipFill>
          <p:spPr>
            <a:xfrm>
              <a:off x="82231" y="2956715"/>
              <a:ext cx="2842659" cy="843807"/>
            </a:xfrm>
            <a:prstGeom prst="rect">
              <a:avLst/>
            </a:prstGeom>
            <a:ln w="12700" cap="flat">
              <a:noFill/>
              <a:miter lim="400000"/>
            </a:ln>
            <a:effectLst/>
          </p:spPr>
        </p:pic>
        <p:pic>
          <p:nvPicPr>
            <p:cNvPr id="1648" name="Grafik 23" descr="Grafik 23"/>
            <p:cNvPicPr>
              <a:picLocks noChangeAspect="1"/>
            </p:cNvPicPr>
            <p:nvPr/>
          </p:nvPicPr>
          <p:blipFill>
            <a:blip r:embed="rId7">
              <a:extLst/>
            </a:blip>
            <a:stretch>
              <a:fillRect/>
            </a:stretch>
          </p:blipFill>
          <p:spPr>
            <a:xfrm>
              <a:off x="0" y="4310928"/>
              <a:ext cx="2854008" cy="1505511"/>
            </a:xfrm>
            <a:prstGeom prst="rect">
              <a:avLst/>
            </a:prstGeom>
            <a:ln w="12700" cap="flat">
              <a:noFill/>
              <a:miter lim="400000"/>
            </a:ln>
            <a:effectLst/>
          </p:spPr>
        </p:pic>
        <p:pic>
          <p:nvPicPr>
            <p:cNvPr id="1649" name="unknown.jpeg" descr="unknown.jpeg"/>
            <p:cNvPicPr>
              <a:picLocks noChangeAspect="1"/>
            </p:cNvPicPr>
            <p:nvPr/>
          </p:nvPicPr>
          <p:blipFill>
            <a:blip r:embed="rId8">
              <a:extLst/>
            </a:blip>
            <a:srcRect l="15165" t="0" r="0" b="0"/>
            <a:stretch>
              <a:fillRect/>
            </a:stretch>
          </p:blipFill>
          <p:spPr>
            <a:xfrm>
              <a:off x="85040" y="3939220"/>
              <a:ext cx="1934246" cy="557560"/>
            </a:xfrm>
            <a:prstGeom prst="rect">
              <a:avLst/>
            </a:prstGeom>
            <a:ln w="12700" cap="flat">
              <a:noFill/>
              <a:miter lim="400000"/>
            </a:ln>
            <a:effectLst/>
          </p:spPr>
        </p:pic>
        <p:pic>
          <p:nvPicPr>
            <p:cNvPr id="1650" name="QUAREP_logo_full_blue@900px.png" descr="QUAREP_logo_full_blue@900px.png"/>
            <p:cNvPicPr>
              <a:picLocks noChangeAspect="1"/>
            </p:cNvPicPr>
            <p:nvPr/>
          </p:nvPicPr>
          <p:blipFill>
            <a:blip r:embed="rId9">
              <a:extLst/>
            </a:blip>
            <a:stretch>
              <a:fillRect/>
            </a:stretch>
          </p:blipFill>
          <p:spPr>
            <a:xfrm>
              <a:off x="0" y="5731395"/>
              <a:ext cx="3072265" cy="621281"/>
            </a:xfrm>
            <a:prstGeom prst="rect">
              <a:avLst/>
            </a:prstGeom>
            <a:ln w="12700" cap="flat">
              <a:noFill/>
              <a:miter lim="400000"/>
            </a:ln>
            <a:effectLst/>
          </p:spPr>
        </p:pic>
        <p:pic>
          <p:nvPicPr>
            <p:cNvPr id="1651" name="Image" descr="Image"/>
            <p:cNvPicPr>
              <a:picLocks noChangeAspect="1"/>
            </p:cNvPicPr>
            <p:nvPr/>
          </p:nvPicPr>
          <p:blipFill>
            <a:blip r:embed="rId10">
              <a:extLst/>
            </a:blip>
            <a:srcRect l="0" t="1138" r="0" b="9068"/>
            <a:stretch>
              <a:fillRect/>
            </a:stretch>
          </p:blipFill>
          <p:spPr>
            <a:xfrm>
              <a:off x="0" y="0"/>
              <a:ext cx="2779748" cy="881285"/>
            </a:xfrm>
            <a:prstGeom prst="rect">
              <a:avLst/>
            </a:prstGeom>
            <a:ln w="12700" cap="flat">
              <a:noFill/>
              <a:miter lim="400000"/>
            </a:ln>
            <a:effectLst/>
          </p:spPr>
        </p:pic>
        <p:pic>
          <p:nvPicPr>
            <p:cNvPr id="1652" name="Grafik 13" descr="Grafik 13"/>
            <p:cNvPicPr>
              <a:picLocks noChangeAspect="1"/>
            </p:cNvPicPr>
            <p:nvPr/>
          </p:nvPicPr>
          <p:blipFill>
            <a:blip r:embed="rId11">
              <a:extLst/>
            </a:blip>
            <a:srcRect l="5093" t="10449" r="0" b="10449"/>
            <a:stretch>
              <a:fillRect/>
            </a:stretch>
          </p:blipFill>
          <p:spPr>
            <a:xfrm>
              <a:off x="78917" y="954070"/>
              <a:ext cx="2914537" cy="843819"/>
            </a:xfrm>
            <a:prstGeom prst="rect">
              <a:avLst/>
            </a:prstGeom>
            <a:ln w="12700" cap="flat">
              <a:noFill/>
              <a:miter lim="400000"/>
            </a:ln>
            <a:effectLst/>
          </p:spPr>
        </p:pic>
      </p:grpSp>
      <p:pic>
        <p:nvPicPr>
          <p:cNvPr id="1654" name="Image" descr="Image"/>
          <p:cNvPicPr>
            <a:picLocks noChangeAspect="1"/>
          </p:cNvPicPr>
          <p:nvPr/>
        </p:nvPicPr>
        <p:blipFill>
          <a:blip r:embed="rId12">
            <a:extLst/>
          </a:blip>
          <a:srcRect l="0" t="0" r="0" b="1233"/>
          <a:stretch>
            <a:fillRect/>
          </a:stretch>
        </p:blipFill>
        <p:spPr>
          <a:xfrm>
            <a:off x="7568507" y="2455108"/>
            <a:ext cx="8808792" cy="7544964"/>
          </a:xfrm>
          <a:prstGeom prst="rect">
            <a:avLst/>
          </a:prstGeom>
          <a:ln w="12700">
            <a:miter lim="400000"/>
          </a:ln>
        </p:spPr>
      </p:pic>
      <p:grpSp>
        <p:nvGrpSpPr>
          <p:cNvPr id="1659" name="Group"/>
          <p:cNvGrpSpPr/>
          <p:nvPr/>
        </p:nvGrpSpPr>
        <p:grpSpPr>
          <a:xfrm>
            <a:off x="17313085" y="3057796"/>
            <a:ext cx="5969814" cy="6923711"/>
            <a:chOff x="0" y="0"/>
            <a:chExt cx="5969812" cy="6923709"/>
          </a:xfrm>
        </p:grpSpPr>
        <p:sp>
          <p:nvSpPr>
            <p:cNvPr id="1655" name="openmicroscopy.org/about/#consortium"/>
            <p:cNvSpPr txBox="1"/>
            <p:nvPr/>
          </p:nvSpPr>
          <p:spPr>
            <a:xfrm>
              <a:off x="0" y="6462651"/>
              <a:ext cx="5969813" cy="461059"/>
            </a:xfrm>
            <a:prstGeom prst="rect">
              <a:avLst/>
            </a:prstGeom>
            <a:noFill/>
            <a:ln w="254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2438338">
                <a:defRPr b="1" sz="2400">
                  <a:solidFill>
                    <a:schemeClr val="accent1"/>
                  </a:solidFill>
                  <a:latin typeface="Helvetica Neue"/>
                  <a:ea typeface="Helvetica Neue"/>
                  <a:cs typeface="Helvetica Neue"/>
                  <a:sym typeface="Helvetica Neue"/>
                </a:defRPr>
              </a:lvl1pPr>
            </a:lstStyle>
            <a:p>
              <a:pPr/>
              <a:r>
                <a:t>openmicroscopy.org/about/#consortium</a:t>
              </a:r>
            </a:p>
          </p:txBody>
        </p:sp>
        <p:pic>
          <p:nvPicPr>
            <p:cNvPr id="1656" name="Group" descr="Group"/>
            <p:cNvPicPr>
              <a:picLocks noChangeAspect="1"/>
            </p:cNvPicPr>
            <p:nvPr/>
          </p:nvPicPr>
          <p:blipFill>
            <a:blip r:embed="rId13">
              <a:extLst/>
            </a:blip>
            <a:stretch>
              <a:fillRect/>
            </a:stretch>
          </p:blipFill>
          <p:spPr>
            <a:xfrm>
              <a:off x="1305575" y="0"/>
              <a:ext cx="3358663" cy="1125862"/>
            </a:xfrm>
            <a:prstGeom prst="rect">
              <a:avLst/>
            </a:prstGeom>
            <a:ln w="12700" cap="flat">
              <a:noFill/>
              <a:miter lim="400000"/>
            </a:ln>
            <a:effectLst/>
          </p:spPr>
        </p:pic>
        <p:pic>
          <p:nvPicPr>
            <p:cNvPr id="1657" name="Group" descr="Group"/>
            <p:cNvPicPr>
              <a:picLocks noChangeAspect="1"/>
            </p:cNvPicPr>
            <p:nvPr/>
          </p:nvPicPr>
          <p:blipFill>
            <a:blip r:embed="rId14">
              <a:extLst/>
            </a:blip>
            <a:srcRect l="12254" t="20078" r="0" b="15168"/>
            <a:stretch>
              <a:fillRect/>
            </a:stretch>
          </p:blipFill>
          <p:spPr>
            <a:xfrm>
              <a:off x="1023003" y="1927941"/>
              <a:ext cx="3923805" cy="1408596"/>
            </a:xfrm>
            <a:prstGeom prst="rect">
              <a:avLst/>
            </a:prstGeom>
            <a:ln w="12700" cap="flat">
              <a:noFill/>
              <a:miter lim="400000"/>
            </a:ln>
            <a:effectLst/>
          </p:spPr>
        </p:pic>
        <p:pic>
          <p:nvPicPr>
            <p:cNvPr id="1658" name="Image" descr="Image"/>
            <p:cNvPicPr>
              <a:picLocks noChangeAspect="1"/>
            </p:cNvPicPr>
            <p:nvPr/>
          </p:nvPicPr>
          <p:blipFill>
            <a:blip r:embed="rId15">
              <a:extLst/>
            </a:blip>
            <a:stretch>
              <a:fillRect/>
            </a:stretch>
          </p:blipFill>
          <p:spPr>
            <a:xfrm>
              <a:off x="1714906" y="3774446"/>
              <a:ext cx="2540001" cy="1854201"/>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3" grpId="1"/>
      <p:bldP build="whole" bldLvl="1" animBg="1" rev="0" advAuto="0" spid="1654" grpId="2"/>
      <p:bldP build="whole" bldLvl="1" animBg="1" rev="0" advAuto="0" spid="1659" grpId="3"/>
    </p:bldLst>
  </p:timing>
</p:sld>
</file>

<file path=ppt/theme/theme1.xml><?xml version="1.0" encoding="utf-8"?>
<a:theme xmlns:a="http://schemas.openxmlformats.org/drawingml/2006/main" xmlns:r="http://schemas.openxmlformats.org/officeDocument/2006/relationships" name="1_Office">
  <a:themeElements>
    <a:clrScheme name="1_Office">
      <a:dk1>
        <a:srgbClr val="000000"/>
      </a:dk1>
      <a:lt1>
        <a:srgbClr val="FFFFFF"/>
      </a:lt1>
      <a:dk2>
        <a:srgbClr val="A7A7A7"/>
      </a:dk2>
      <a:lt2>
        <a:srgbClr val="535353"/>
      </a:lt2>
      <a:accent1>
        <a:srgbClr val="0098D9"/>
      </a:accent1>
      <a:accent2>
        <a:srgbClr val="BDCC18"/>
      </a:accent2>
      <a:accent3>
        <a:srgbClr val="B5BAC1"/>
      </a:accent3>
      <a:accent4>
        <a:srgbClr val="FFC000"/>
      </a:accent4>
      <a:accent5>
        <a:srgbClr val="70AD47"/>
      </a:accent5>
      <a:accent6>
        <a:srgbClr val="954F72"/>
      </a:accent6>
      <a:hlink>
        <a:srgbClr val="0000FF"/>
      </a:hlink>
      <a:folHlink>
        <a:srgbClr val="FF00FF"/>
      </a:folHlink>
    </a:clrScheme>
    <a:fontScheme name="1_Office">
      <a:majorFont>
        <a:latin typeface="Helvetica"/>
        <a:ea typeface="Helvetica"/>
        <a:cs typeface="Helvetica"/>
      </a:majorFont>
      <a:minorFont>
        <a:latin typeface="Calibri"/>
        <a:ea typeface="Calibri"/>
        <a:cs typeface="Calibri"/>
      </a:minorFont>
    </a:fontScheme>
    <a:fmtScheme name="1_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Office">
  <a:themeElements>
    <a:clrScheme name="1_Office">
      <a:dk1>
        <a:srgbClr val="000000"/>
      </a:dk1>
      <a:lt1>
        <a:srgbClr val="FFFFFF"/>
      </a:lt1>
      <a:dk2>
        <a:srgbClr val="A7A7A7"/>
      </a:dk2>
      <a:lt2>
        <a:srgbClr val="535353"/>
      </a:lt2>
      <a:accent1>
        <a:srgbClr val="0098D9"/>
      </a:accent1>
      <a:accent2>
        <a:srgbClr val="BDCC18"/>
      </a:accent2>
      <a:accent3>
        <a:srgbClr val="B5BAC1"/>
      </a:accent3>
      <a:accent4>
        <a:srgbClr val="FFC000"/>
      </a:accent4>
      <a:accent5>
        <a:srgbClr val="70AD47"/>
      </a:accent5>
      <a:accent6>
        <a:srgbClr val="954F72"/>
      </a:accent6>
      <a:hlink>
        <a:srgbClr val="0000FF"/>
      </a:hlink>
      <a:folHlink>
        <a:srgbClr val="FF00FF"/>
      </a:folHlink>
    </a:clrScheme>
    <a:fontScheme name="1_Office">
      <a:majorFont>
        <a:latin typeface="Helvetica"/>
        <a:ea typeface="Helvetica"/>
        <a:cs typeface="Helvetica"/>
      </a:majorFont>
      <a:minorFont>
        <a:latin typeface="Calibri"/>
        <a:ea typeface="Calibri"/>
        <a:cs typeface="Calibri"/>
      </a:minorFont>
    </a:fontScheme>
    <a:fmtScheme name="1_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