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media/image4.svg" ContentType="image/svg"/>
  <Override PartName="/ppt/media/image6.svg" ContentType="image/svg"/>
  <Override PartName="/ppt/media/image9.svg" ContentType="image/sv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0.svg" ContentType="image/sv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90" r:id="rId22"/>
    <p:sldId id="291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9" r:id="rId33"/>
    <p:sldId id="288" r:id="rId3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8500"/>
    <a:srgbClr val="66CC66"/>
    <a:srgbClr val="E58400"/>
    <a:srgbClr val="262626"/>
    <a:srgbClr val="FBFBF7"/>
    <a:srgbClr val="E6E6E6"/>
    <a:srgbClr val="FFC981"/>
    <a:srgbClr val="C5C5EC"/>
    <a:srgbClr val="C5ECC5"/>
    <a:srgbClr val="DFF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6281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A1B6E-DA3C-D946-BA1C-141B05AF6737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6A67D-33FE-4749-8B1F-222D094831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107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6A67D-33FE-4749-8B1F-222D09483156}" type="slidenum">
              <a:rPr lang="de-DE" smtClean="0"/>
              <a:t>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1331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6A67D-33FE-4749-8B1F-222D09483156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3813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6A67D-33FE-4749-8B1F-222D09483156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737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1.wmf"/><Relationship Id="rId12" Type="http://schemas.openxmlformats.org/officeDocument/2006/relationships/image" Target="../media/image6.svg"/><Relationship Id="rId17" Type="http://schemas.openxmlformats.org/officeDocument/2006/relationships/image" Target="../media/image17.sv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5.png"/><Relationship Id="rId5" Type="http://schemas.openxmlformats.org/officeDocument/2006/relationships/image" Target="../media/image9.svg"/><Relationship Id="rId15" Type="http://schemas.openxmlformats.org/officeDocument/2006/relationships/image" Target="../media/image4.svg"/><Relationship Id="rId10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001A3F23-D445-814C-4369-EBC7394F0B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 flipV="1">
            <a:off x="8407400" y="4849536"/>
            <a:ext cx="3784600" cy="201412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67905AB-6365-0671-9CEC-ED9D322BB1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784600" cy="201412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7D164AA-A417-8D4C-1BDC-9E8861F8F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944280"/>
            <a:ext cx="10277520" cy="2270728"/>
          </a:xfrm>
        </p:spPr>
        <p:txBody>
          <a:bodyPr anchor="b"/>
          <a:lstStyle>
            <a:lvl1pPr algn="l">
              <a:defRPr sz="6000" b="0" i="0"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937E5F-F33B-4D8E-4727-46B000B46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760" y="4432018"/>
            <a:ext cx="10277520" cy="1424579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8F2490-6A34-C81F-075A-3BF448304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15.10.2024 | BeratungsCamp              Modul 1@SODa Barcamp 2024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143F88-4E32-AFDB-5F58-B59474518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125817" cy="365125"/>
          </a:xfrm>
        </p:spPr>
        <p:txBody>
          <a:bodyPr/>
          <a:lstStyle/>
          <a:p>
            <a:r>
              <a:rPr lang="de-DE"/>
              <a:t>Canan Hastik | Gudrun Schwenk</a:t>
            </a:r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597DF41F-7C6D-F4B4-A824-4C1387A2E9C6}"/>
              </a:ext>
            </a:extLst>
          </p:cNvPr>
          <p:cNvPicPr/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28657" y="420017"/>
            <a:ext cx="2266482" cy="718591"/>
          </a:xfrm>
          <a:prstGeom prst="rect">
            <a:avLst/>
          </a:prstGeom>
          <a:ln w="0">
            <a:noFill/>
          </a:ln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9B36E67-BA53-E701-C947-BD4D673D6DEE}"/>
              </a:ext>
            </a:extLst>
          </p:cNvPr>
          <p:cNvPicPr/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10707908" y="5765956"/>
            <a:ext cx="1288147" cy="905732"/>
          </a:xfrm>
          <a:prstGeom prst="rect">
            <a:avLst/>
          </a:prstGeom>
          <a:ln w="0">
            <a:noFill/>
          </a:ln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708C6B5-A619-3714-0360-D4D2DCA601E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712107" y="5711846"/>
            <a:ext cx="937550" cy="999464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30ED0E95-C41A-91CA-AA74-C826B326E31E}"/>
              </a:ext>
            </a:extLst>
          </p:cNvPr>
          <p:cNvSpPr/>
          <p:nvPr userDrawn="1"/>
        </p:nvSpPr>
        <p:spPr>
          <a:xfrm>
            <a:off x="11361960" y="4063773"/>
            <a:ext cx="498600" cy="498600"/>
          </a:xfrm>
          <a:prstGeom prst="ellipse">
            <a:avLst/>
          </a:prstGeom>
          <a:solidFill>
            <a:srgbClr val="FFA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strike="noStrike" spc="-1">
              <a:solidFill>
                <a:schemeClr val="lt1"/>
              </a:solidFill>
              <a:latin typeface="Neue Haas Grotesk Text Pro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98364EA6-8273-62FF-5A8F-7E9E0393AD12}"/>
              </a:ext>
            </a:extLst>
          </p:cNvPr>
          <p:cNvSpPr/>
          <p:nvPr userDrawn="1"/>
        </p:nvSpPr>
        <p:spPr>
          <a:xfrm flipV="1">
            <a:off x="577080" y="4305693"/>
            <a:ext cx="11037240" cy="35640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9000" rIns="90000" bIns="-9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25252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7554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4733D66-951F-691C-6AF1-1BC8E367C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784600" cy="2014122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37E36952-670A-7E52-624F-B98580F16E6C}"/>
              </a:ext>
            </a:extLst>
          </p:cNvPr>
          <p:cNvPicPr/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789560" y="6044760"/>
            <a:ext cx="1063800" cy="373680"/>
          </a:xfrm>
          <a:prstGeom prst="rect">
            <a:avLst/>
          </a:prstGeom>
          <a:ln w="0"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A2A27546-2743-1B1B-42EA-72898447DE2F}"/>
              </a:ext>
            </a:extLst>
          </p:cNvPr>
          <p:cNvPicPr/>
          <p:nvPr userDrawn="1"/>
        </p:nvPicPr>
        <p:blipFill>
          <a:blip r:embed="rId6"/>
          <a:srcRect l="10726" t="14104" r="7169" b="15684"/>
          <a:stretch/>
        </p:blipFill>
        <p:spPr>
          <a:xfrm>
            <a:off x="641520" y="6001920"/>
            <a:ext cx="1011600" cy="478440"/>
          </a:xfrm>
          <a:prstGeom prst="rect">
            <a:avLst/>
          </a:prstGeom>
          <a:ln w="0">
            <a:noFill/>
          </a:ln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7F2A35B8-FFBF-44AB-7A23-079590B00651}"/>
              </a:ext>
            </a:extLst>
          </p:cNvPr>
          <p:cNvPicPr/>
          <p:nvPr userDrawn="1"/>
        </p:nvPicPr>
        <p:blipFill>
          <a:blip r:embed="rId7"/>
          <a:stretch/>
        </p:blipFill>
        <p:spPr>
          <a:xfrm>
            <a:off x="3075840" y="6134760"/>
            <a:ext cx="2017440" cy="290160"/>
          </a:xfrm>
          <a:prstGeom prst="rect">
            <a:avLst/>
          </a:prstGeom>
          <a:ln w="0">
            <a:noFill/>
          </a:ln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6BD9FA28-A1EB-7473-9E02-2F3BDE07A20E}"/>
              </a:ext>
            </a:extLst>
          </p:cNvPr>
          <p:cNvPicPr/>
          <p:nvPr userDrawn="1"/>
        </p:nvPicPr>
        <p:blipFill>
          <a:blip r:embed="rId8"/>
          <a:stretch/>
        </p:blipFill>
        <p:spPr>
          <a:xfrm>
            <a:off x="5288400" y="6057720"/>
            <a:ext cx="602280" cy="357480"/>
          </a:xfrm>
          <a:prstGeom prst="rect">
            <a:avLst/>
          </a:prstGeom>
          <a:ln w="0">
            <a:noFill/>
          </a:ln>
        </p:spPr>
      </p:pic>
      <p:pic>
        <p:nvPicPr>
          <p:cNvPr id="12" name="Grafik 12">
            <a:extLst>
              <a:ext uri="{FF2B5EF4-FFF2-40B4-BE49-F238E27FC236}">
                <a16:creationId xmlns:a16="http://schemas.microsoft.com/office/drawing/2014/main" id="{F398D4BE-DE32-C700-413F-2EAFA3962018}"/>
              </a:ext>
            </a:extLst>
          </p:cNvPr>
          <p:cNvPicPr/>
          <p:nvPr userDrawn="1"/>
        </p:nvPicPr>
        <p:blipFill>
          <a:blip r:embed="rId9"/>
          <a:stretch/>
        </p:blipFill>
        <p:spPr>
          <a:xfrm>
            <a:off x="6095880" y="6102720"/>
            <a:ext cx="2261880" cy="276840"/>
          </a:xfrm>
          <a:prstGeom prst="rect">
            <a:avLst/>
          </a:prstGeom>
          <a:ln w="0">
            <a:noFill/>
          </a:ln>
        </p:spPr>
      </p:pic>
      <p:sp>
        <p:nvSpPr>
          <p:cNvPr id="18" name="PlaceHolder 1">
            <a:extLst>
              <a:ext uri="{FF2B5EF4-FFF2-40B4-BE49-F238E27FC236}">
                <a16:creationId xmlns:a16="http://schemas.microsoft.com/office/drawing/2014/main" id="{8FB1F051-AB30-6C33-75EE-8755299B3B4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784599" y="1754810"/>
            <a:ext cx="7334573" cy="3553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400" b="0" strike="noStrike" spc="-1" dirty="0">
              <a:solidFill>
                <a:schemeClr val="dk1"/>
              </a:solidFill>
              <a:latin typeface="Noto Sans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400" b="0" strike="noStrike" spc="-1" dirty="0">
              <a:solidFill>
                <a:schemeClr val="dk1"/>
              </a:solidFill>
              <a:latin typeface="Noto Sans"/>
            </a:endParaRPr>
          </a:p>
          <a:p>
            <a:pPr indent="0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400" b="0" strike="noStrike" spc="-1" dirty="0">
              <a:solidFill>
                <a:schemeClr val="dk1"/>
              </a:solidFill>
              <a:latin typeface="Noto Sans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64C7FD4-9D8C-8FA1-00FD-DD832E3A8862}"/>
              </a:ext>
            </a:extLst>
          </p:cNvPr>
          <p:cNvGrpSpPr/>
          <p:nvPr userDrawn="1"/>
        </p:nvGrpSpPr>
        <p:grpSpPr>
          <a:xfrm>
            <a:off x="0" y="5704560"/>
            <a:ext cx="12192000" cy="1166245"/>
            <a:chOff x="322524" y="5494436"/>
            <a:chExt cx="12192000" cy="1166245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FD678EAE-A155-5829-B561-29E7A006A020}"/>
                </a:ext>
              </a:extLst>
            </p:cNvPr>
            <p:cNvSpPr/>
            <p:nvPr userDrawn="1"/>
          </p:nvSpPr>
          <p:spPr>
            <a:xfrm>
              <a:off x="322524" y="5494436"/>
              <a:ext cx="12192000" cy="1166245"/>
            </a:xfrm>
            <a:prstGeom prst="rect">
              <a:avLst/>
            </a:prstGeom>
            <a:solidFill>
              <a:srgbClr val="D2F3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" name="Grafik 8">
              <a:extLst>
                <a:ext uri="{FF2B5EF4-FFF2-40B4-BE49-F238E27FC236}">
                  <a16:creationId xmlns:a16="http://schemas.microsoft.com/office/drawing/2014/main" id="{DD94C53D-ABF9-DB14-7933-C2E9C736095D}"/>
                </a:ext>
              </a:extLst>
            </p:cNvPr>
            <p:cNvPicPr/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/>
          </p:blipFill>
          <p:spPr>
            <a:xfrm>
              <a:off x="1861097" y="5910771"/>
              <a:ext cx="1063800" cy="373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" name="Grafik 9">
              <a:extLst>
                <a:ext uri="{FF2B5EF4-FFF2-40B4-BE49-F238E27FC236}">
                  <a16:creationId xmlns:a16="http://schemas.microsoft.com/office/drawing/2014/main" id="{BDDBE6A9-6CA7-712A-90A1-26DA20522AE6}"/>
                </a:ext>
              </a:extLst>
            </p:cNvPr>
            <p:cNvPicPr/>
            <p:nvPr userDrawn="1"/>
          </p:nvPicPr>
          <p:blipFill>
            <a:blip r:embed="rId6"/>
            <a:srcRect l="10726" t="14104" r="7169" b="15684"/>
            <a:stretch/>
          </p:blipFill>
          <p:spPr>
            <a:xfrm>
              <a:off x="713057" y="5867931"/>
              <a:ext cx="1011600" cy="478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" name="Grafik 10">
              <a:extLst>
                <a:ext uri="{FF2B5EF4-FFF2-40B4-BE49-F238E27FC236}">
                  <a16:creationId xmlns:a16="http://schemas.microsoft.com/office/drawing/2014/main" id="{25493642-4B9F-76FC-44AC-25BA183EFE9A}"/>
                </a:ext>
              </a:extLst>
            </p:cNvPr>
            <p:cNvPicPr/>
            <p:nvPr userDrawn="1"/>
          </p:nvPicPr>
          <p:blipFill>
            <a:blip r:embed="rId7"/>
            <a:stretch/>
          </p:blipFill>
          <p:spPr>
            <a:xfrm>
              <a:off x="3147377" y="6000771"/>
              <a:ext cx="2017440" cy="290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1" name="Grafik 11">
              <a:extLst>
                <a:ext uri="{FF2B5EF4-FFF2-40B4-BE49-F238E27FC236}">
                  <a16:creationId xmlns:a16="http://schemas.microsoft.com/office/drawing/2014/main" id="{6435074D-0353-94EA-9F2C-36E240365DC6}"/>
                </a:ext>
              </a:extLst>
            </p:cNvPr>
            <p:cNvPicPr/>
            <p:nvPr userDrawn="1"/>
          </p:nvPicPr>
          <p:blipFill>
            <a:blip r:embed="rId8"/>
            <a:stretch/>
          </p:blipFill>
          <p:spPr>
            <a:xfrm>
              <a:off x="5359937" y="5923731"/>
              <a:ext cx="602280" cy="357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" name="Grafik 12">
              <a:extLst>
                <a:ext uri="{FF2B5EF4-FFF2-40B4-BE49-F238E27FC236}">
                  <a16:creationId xmlns:a16="http://schemas.microsoft.com/office/drawing/2014/main" id="{2DE149B6-BF18-61FF-5072-57AE23A326F1}"/>
                </a:ext>
              </a:extLst>
            </p:cNvPr>
            <p:cNvPicPr/>
            <p:nvPr userDrawn="1"/>
          </p:nvPicPr>
          <p:blipFill>
            <a:blip r:embed="rId9"/>
            <a:stretch/>
          </p:blipFill>
          <p:spPr>
            <a:xfrm>
              <a:off x="6167417" y="5968731"/>
              <a:ext cx="2261880" cy="2768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3" name="Textfeld 7">
            <a:extLst>
              <a:ext uri="{FF2B5EF4-FFF2-40B4-BE49-F238E27FC236}">
                <a16:creationId xmlns:a16="http://schemas.microsoft.com/office/drawing/2014/main" id="{E3F49D5F-B287-4137-469B-5D3BE0DD5539}"/>
              </a:ext>
            </a:extLst>
          </p:cNvPr>
          <p:cNvSpPr/>
          <p:nvPr userDrawn="1"/>
        </p:nvSpPr>
        <p:spPr>
          <a:xfrm>
            <a:off x="9246017" y="5797800"/>
            <a:ext cx="845179" cy="2447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0" strike="noStrike" spc="-1" dirty="0">
                <a:solidFill>
                  <a:schemeClr val="dk1"/>
                </a:solidFill>
                <a:latin typeface="Noto Sans Medium"/>
                <a:ea typeface="Noto Sans Medium"/>
              </a:rPr>
              <a:t>Förderung</a:t>
            </a:r>
            <a:endParaRPr lang="de-DE" sz="1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" name="Grafik 14">
            <a:extLst>
              <a:ext uri="{FF2B5EF4-FFF2-40B4-BE49-F238E27FC236}">
                <a16:creationId xmlns:a16="http://schemas.microsoft.com/office/drawing/2014/main" id="{3749C72F-89A1-18DB-1DEB-0E552E3588E7}"/>
              </a:ext>
            </a:extLst>
          </p:cNvPr>
          <p:cNvPicPr/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10986535" y="5976822"/>
            <a:ext cx="874800" cy="621720"/>
          </a:xfrm>
          <a:prstGeom prst="rect">
            <a:avLst/>
          </a:prstGeom>
          <a:ln w="0">
            <a:noFill/>
          </a:ln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D63EB26C-2A4C-2762-FDC6-48878BDFF7A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327857" y="6178855"/>
            <a:ext cx="1452707" cy="343367"/>
          </a:xfrm>
          <a:prstGeom prst="rect">
            <a:avLst/>
          </a:prstGeom>
        </p:spPr>
      </p:pic>
      <p:sp>
        <p:nvSpPr>
          <p:cNvPr id="6" name="Textfeld 6">
            <a:extLst>
              <a:ext uri="{FF2B5EF4-FFF2-40B4-BE49-F238E27FC236}">
                <a16:creationId xmlns:a16="http://schemas.microsoft.com/office/drawing/2014/main" id="{039E98DA-DAB3-09A5-21A9-5ACA6DA4C2DE}"/>
              </a:ext>
            </a:extLst>
          </p:cNvPr>
          <p:cNvSpPr/>
          <p:nvPr userDrawn="1"/>
        </p:nvSpPr>
        <p:spPr>
          <a:xfrm>
            <a:off x="276690" y="5797708"/>
            <a:ext cx="154404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0" strike="noStrike" spc="-1" dirty="0">
                <a:solidFill>
                  <a:schemeClr val="dk1"/>
                </a:solidFill>
                <a:latin typeface="Noto Sans Medium"/>
                <a:ea typeface="Noto Sans Medium"/>
              </a:rPr>
              <a:t>Verbundpartner</a:t>
            </a:r>
            <a:endParaRPr lang="de-DE" sz="1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" name="Grafik 13">
            <a:extLst>
              <a:ext uri="{FF2B5EF4-FFF2-40B4-BE49-F238E27FC236}">
                <a16:creationId xmlns:a16="http://schemas.microsoft.com/office/drawing/2014/main" id="{361159C5-D43B-0622-43A5-8E2EE4B1E853}"/>
              </a:ext>
            </a:extLst>
          </p:cNvPr>
          <p:cNvPicPr/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228657" y="420017"/>
            <a:ext cx="2266482" cy="718591"/>
          </a:xfrm>
          <a:prstGeom prst="rect">
            <a:avLst/>
          </a:prstGeom>
          <a:ln w="0">
            <a:noFill/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6AF1BFA-4C94-4B8E-113C-E3E61A6C165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3570" y="2573383"/>
            <a:ext cx="2434320" cy="243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7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E054A-B3AD-E4DC-79B1-C9E12A589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550FC0-5951-BC99-543A-B16493A79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42FF91-FF09-549A-9638-875958079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15.10.2024 | BeratungsCamp              Modul 1@SODa Barcamp 2024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C57E57-0485-C795-FDBB-DA4809162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Canan Hastik | 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102A07-7BF4-43C9-39DB-A777F86CD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err="1"/>
              <a:t>SODa</a:t>
            </a:r>
            <a:r>
              <a:rPr lang="de-DE" dirty="0"/>
              <a:t> | </a:t>
            </a:r>
            <a:fld id="{C10856FD-3DB2-634C-8A68-86C9F540F8CD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55DE36A-EBCE-4EAD-19D9-0E68C5E376AB}"/>
              </a:ext>
            </a:extLst>
          </p:cNvPr>
          <p:cNvSpPr/>
          <p:nvPr userDrawn="1"/>
        </p:nvSpPr>
        <p:spPr>
          <a:xfrm>
            <a:off x="339600" y="802218"/>
            <a:ext cx="498600" cy="498600"/>
          </a:xfrm>
          <a:prstGeom prst="ellipse">
            <a:avLst/>
          </a:prstGeom>
          <a:solidFill>
            <a:srgbClr val="FFA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strike="noStrike" spc="-1">
              <a:solidFill>
                <a:schemeClr val="lt1"/>
              </a:solidFill>
              <a:latin typeface="Neue Haas Grotesk Text Pro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DFF1147E-C6AF-DBC9-B497-699184AD60D3}"/>
              </a:ext>
            </a:extLst>
          </p:cNvPr>
          <p:cNvSpPr/>
          <p:nvPr userDrawn="1"/>
        </p:nvSpPr>
        <p:spPr>
          <a:xfrm rot="16200000">
            <a:off x="5160" y="1038738"/>
            <a:ext cx="1179360" cy="35640"/>
          </a:xfrm>
          <a:prstGeom prst="rect">
            <a:avLst/>
          </a:prstGeom>
          <a:solidFill>
            <a:srgbClr val="25252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9000" rIns="90000" bIns="-9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25252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919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AFB25C-D36C-033B-C0F5-3B2B219FB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9912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41A589-88C1-E0F3-F75B-927549281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27C780-CBB2-3C00-D034-F91F9A554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15.10.2024 | BeratungsCamp              Modul 1@SODa Barcamp 2024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428C62-7AFF-44D0-F551-2EA87542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Canan Hastik | 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299D6C-6BFF-50CF-F904-04D109FF7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err="1"/>
              <a:t>SODa</a:t>
            </a:r>
            <a:r>
              <a:rPr lang="de-DE" dirty="0"/>
              <a:t> | </a:t>
            </a:r>
            <a:fld id="{C10856FD-3DB2-634C-8A68-86C9F540F8CD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28C43A6-28E7-6E18-2AA4-52EC853FA5D1}"/>
              </a:ext>
            </a:extLst>
          </p:cNvPr>
          <p:cNvSpPr/>
          <p:nvPr userDrawn="1"/>
        </p:nvSpPr>
        <p:spPr>
          <a:xfrm>
            <a:off x="11361960" y="4210920"/>
            <a:ext cx="498600" cy="498600"/>
          </a:xfrm>
          <a:prstGeom prst="ellipse">
            <a:avLst/>
          </a:prstGeom>
          <a:solidFill>
            <a:srgbClr val="FFA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strike="noStrike" spc="-1">
              <a:solidFill>
                <a:schemeClr val="lt1"/>
              </a:solidFill>
              <a:latin typeface="Neue Haas Grotesk Text Pro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BFBA9F35-9406-6A5E-9539-87A228AA6674}"/>
              </a:ext>
            </a:extLst>
          </p:cNvPr>
          <p:cNvSpPr/>
          <p:nvPr userDrawn="1"/>
        </p:nvSpPr>
        <p:spPr>
          <a:xfrm flipV="1">
            <a:off x="577080" y="4452840"/>
            <a:ext cx="11037240" cy="35640"/>
          </a:xfrm>
          <a:prstGeom prst="rect">
            <a:avLst/>
          </a:prstGeom>
          <a:solidFill>
            <a:srgbClr val="25252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9000" rIns="90000" bIns="-9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25252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98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E43CC6-7974-2417-9289-3E869347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9CF53F-3086-0454-564C-5AE5362F1E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1E2CBC-2552-9AEE-AFBA-72B8C159B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4275BFA-154D-61F3-BB7D-B652E392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15.10.2024 | BeratungsCamp              Modul 1@SODa Barcamp 2024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A5D48E4-D9EA-E1CA-68E7-340E6D803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Canan Hastik | Gudrun Schwenk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8156155-9CEB-DFB1-307B-A6C591D3A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err="1"/>
              <a:t>SODa</a:t>
            </a:r>
            <a:r>
              <a:rPr lang="de-DE" dirty="0"/>
              <a:t> | </a:t>
            </a:r>
            <a:fld id="{C10856FD-3DB2-634C-8A68-86C9F540F8CD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6400139-6EC3-F659-8FEA-9511B354A5D7}"/>
              </a:ext>
            </a:extLst>
          </p:cNvPr>
          <p:cNvSpPr/>
          <p:nvPr userDrawn="1"/>
        </p:nvSpPr>
        <p:spPr>
          <a:xfrm>
            <a:off x="339600" y="802218"/>
            <a:ext cx="498600" cy="498600"/>
          </a:xfrm>
          <a:prstGeom prst="ellipse">
            <a:avLst/>
          </a:prstGeom>
          <a:solidFill>
            <a:srgbClr val="FFA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strike="noStrike" spc="-1">
              <a:solidFill>
                <a:schemeClr val="lt1"/>
              </a:solidFill>
              <a:latin typeface="Neue Haas Grotesk Text Pro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B86EE662-4A89-AF0D-5DB4-BD1BE90F091D}"/>
              </a:ext>
            </a:extLst>
          </p:cNvPr>
          <p:cNvSpPr/>
          <p:nvPr userDrawn="1"/>
        </p:nvSpPr>
        <p:spPr>
          <a:xfrm rot="16200000">
            <a:off x="5160" y="1038738"/>
            <a:ext cx="1179360" cy="35640"/>
          </a:xfrm>
          <a:prstGeom prst="rect">
            <a:avLst/>
          </a:prstGeom>
          <a:solidFill>
            <a:srgbClr val="25252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9000" rIns="90000" bIns="-9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25252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6242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E97348-3AE0-E06F-126F-CD338A740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BF4562-A596-8C4E-4A16-A7836A299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5A6FB3A-7FB5-45C8-748D-8231FBAE2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A0D065E-8DC4-4E14-EAD6-1FA7558DB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0A8DF9E-F5E2-4081-32B1-AEF9ACEAA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312F8F9-078A-BF7F-56AA-44C76DB6D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15.10.2024 | BeratungsCamp              Modul 1@SODa Barcamp 2024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92D9CA-F01C-F912-346B-BB3AA0FE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Canan Hastik | Gudrun Schwenk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8723ECC-5E21-F51B-BDB8-8299FBDD7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err="1"/>
              <a:t>SODa</a:t>
            </a:r>
            <a:r>
              <a:rPr lang="de-DE" dirty="0"/>
              <a:t> | </a:t>
            </a:r>
            <a:fld id="{C10856FD-3DB2-634C-8A68-86C9F540F8CD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D2C957C-A89E-F8D6-7E6D-AE2496E7869C}"/>
              </a:ext>
            </a:extLst>
          </p:cNvPr>
          <p:cNvSpPr/>
          <p:nvPr userDrawn="1"/>
        </p:nvSpPr>
        <p:spPr>
          <a:xfrm>
            <a:off x="339600" y="802218"/>
            <a:ext cx="498600" cy="498600"/>
          </a:xfrm>
          <a:prstGeom prst="ellipse">
            <a:avLst/>
          </a:prstGeom>
          <a:solidFill>
            <a:srgbClr val="FFA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strike="noStrike" spc="-1">
              <a:solidFill>
                <a:schemeClr val="lt1"/>
              </a:solidFill>
              <a:latin typeface="Neue Haas Grotesk Text Pro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CAE3C481-AE9D-A5A9-D925-162344B953EB}"/>
              </a:ext>
            </a:extLst>
          </p:cNvPr>
          <p:cNvSpPr/>
          <p:nvPr userDrawn="1"/>
        </p:nvSpPr>
        <p:spPr>
          <a:xfrm rot="16200000">
            <a:off x="5160" y="1038738"/>
            <a:ext cx="1179360" cy="35640"/>
          </a:xfrm>
          <a:prstGeom prst="rect">
            <a:avLst/>
          </a:prstGeom>
          <a:solidFill>
            <a:srgbClr val="25252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9000" rIns="90000" bIns="-9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25252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914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4EA9D-357A-1196-B5B7-4DA0E633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3107CB-0D3D-9D5B-0D9D-58E6CA5EB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15.10.2024 | BeratungsCamp              Modul 1@SODa Barcamp 2024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35363F9-7E9D-B51D-F030-AA8A3357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Canan Hastik | Gudrun Schwenk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D8579B-79B2-C1F0-DE41-8C200B1F0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err="1"/>
              <a:t>SODa</a:t>
            </a:r>
            <a:r>
              <a:rPr lang="de-DE" dirty="0"/>
              <a:t> | </a:t>
            </a:r>
            <a:fld id="{C10856FD-3DB2-634C-8A68-86C9F540F8CD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9ECE33D-74BD-8D33-77C2-9766181E0DB3}"/>
              </a:ext>
            </a:extLst>
          </p:cNvPr>
          <p:cNvSpPr/>
          <p:nvPr userDrawn="1"/>
        </p:nvSpPr>
        <p:spPr>
          <a:xfrm>
            <a:off x="339600" y="802218"/>
            <a:ext cx="498600" cy="498600"/>
          </a:xfrm>
          <a:prstGeom prst="ellipse">
            <a:avLst/>
          </a:prstGeom>
          <a:solidFill>
            <a:srgbClr val="FFA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strike="noStrike" spc="-1">
              <a:solidFill>
                <a:schemeClr val="lt1"/>
              </a:solidFill>
              <a:latin typeface="Neue Haas Grotesk Text Pro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C4255C-82CB-4230-E429-24D892725FE1}"/>
              </a:ext>
            </a:extLst>
          </p:cNvPr>
          <p:cNvSpPr/>
          <p:nvPr userDrawn="1"/>
        </p:nvSpPr>
        <p:spPr>
          <a:xfrm rot="16200000">
            <a:off x="5160" y="1038738"/>
            <a:ext cx="1179360" cy="35640"/>
          </a:xfrm>
          <a:prstGeom prst="rect">
            <a:avLst/>
          </a:prstGeom>
          <a:solidFill>
            <a:srgbClr val="25252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9000" rIns="90000" bIns="-9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25252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1852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C9B75B4-6B33-1E46-B9A8-024CEF31A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15.10.2024 | BeratungsCamp              Modul 1@SODa Barcamp 2024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6D17F9-D353-707E-1F98-B0DD28345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Canan Hastik | Gudrun Schwenk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EE715E-F296-D427-2C1D-777161AFE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err="1"/>
              <a:t>SODa</a:t>
            </a:r>
            <a:r>
              <a:rPr lang="de-DE" dirty="0"/>
              <a:t> | </a:t>
            </a:r>
            <a:fld id="{C10856FD-3DB2-634C-8A68-86C9F540F8C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4251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8A1563-1A81-78E7-6EB4-B2C2237D4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385" y="1788179"/>
            <a:ext cx="7222003" cy="40728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408511-55C2-53B5-DA9C-82F8C0D86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796117"/>
            <a:ext cx="3198812" cy="40728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013D25-033F-F2E2-99F1-610C5D634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15.10.2024 | BeratungsCamp              Modul 1@SODa Barcamp 2024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98BB28-26C1-17DD-F557-13199B5C2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Canan Hastik | Gudrun Schwenk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A1F8D30-E7BF-E98A-C28C-6922F413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err="1"/>
              <a:t>SODa</a:t>
            </a:r>
            <a:r>
              <a:rPr lang="de-DE" dirty="0"/>
              <a:t> | </a:t>
            </a:r>
            <a:fld id="{C10856FD-3DB2-634C-8A68-86C9F540F8CD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0AA8CB5-E9EC-45B7-1DB8-60D3DD0C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AB65117-A124-2F30-146F-2E03D58864BE}"/>
              </a:ext>
            </a:extLst>
          </p:cNvPr>
          <p:cNvSpPr/>
          <p:nvPr userDrawn="1"/>
        </p:nvSpPr>
        <p:spPr>
          <a:xfrm>
            <a:off x="339600" y="802218"/>
            <a:ext cx="498600" cy="498600"/>
          </a:xfrm>
          <a:prstGeom prst="ellipse">
            <a:avLst/>
          </a:prstGeom>
          <a:solidFill>
            <a:srgbClr val="FFA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strike="noStrike" spc="-1">
              <a:solidFill>
                <a:schemeClr val="lt1"/>
              </a:solidFill>
              <a:latin typeface="Neue Haas Grotesk Text Pro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28945C3A-BB11-6D40-058A-E78107F2B057}"/>
              </a:ext>
            </a:extLst>
          </p:cNvPr>
          <p:cNvSpPr/>
          <p:nvPr userDrawn="1"/>
        </p:nvSpPr>
        <p:spPr>
          <a:xfrm rot="16200000">
            <a:off x="5160" y="1038738"/>
            <a:ext cx="1179360" cy="35640"/>
          </a:xfrm>
          <a:prstGeom prst="rect">
            <a:avLst/>
          </a:prstGeom>
          <a:solidFill>
            <a:srgbClr val="25252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9000" rIns="90000" bIns="-9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25252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258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5B93BE-A9A3-30CE-6E4A-F0E4E14C6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0C9DF3F-3E2B-638A-A7B4-579194F3E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6F740C-EDC7-09BC-26E5-C463EFF39B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de-DE"/>
              <a:t>15.10.2024 | BeratungsCamp              Modul 1@SODa Barcamp 2024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1FE665-5906-A307-C96E-2F1234417F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de-DE"/>
              <a:t>Canan Hastik | Gudrun Schwenk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EA2591-DEA3-6889-360E-1EB5ED90E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ln>
                  <a:noFill/>
                </a:ln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de-DE" dirty="0" err="1"/>
              <a:t>SODa</a:t>
            </a:r>
            <a:r>
              <a:rPr lang="de-DE" dirty="0"/>
              <a:t> | </a:t>
            </a:r>
            <a:fld id="{C10856FD-3DB2-634C-8A68-86C9F540F8C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756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gsd-ev.de/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nm.de/museum/abteilungen-anlaufstellen/museums-und-kulturinformatik" TargetMode="External"/><Relationship Id="rId2" Type="http://schemas.openxmlformats.org/officeDocument/2006/relationships/hyperlink" Target="https://igsd-ev.de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hyperlink" Target="https://www.gnm.de/" TargetMode="Externa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issenschaftliche-sammlungen.de/de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e.wikipedia.org/w/index.php?title=Soda&amp;oldid=247563147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6.png"/><Relationship Id="rId7" Type="http://schemas.openxmlformats.org/officeDocument/2006/relationships/hyperlink" Target="https://www.gnm.de/" TargetMode="External"/><Relationship Id="rId2" Type="http://schemas.openxmlformats.org/officeDocument/2006/relationships/hyperlink" Target="https://wissenschaftliche-sammlungen.de/de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21.png"/><Relationship Id="rId4" Type="http://schemas.openxmlformats.org/officeDocument/2006/relationships/hyperlink" Target="https://www.fau.de/" TargetMode="External"/><Relationship Id="rId9" Type="http://schemas.openxmlformats.org/officeDocument/2006/relationships/hyperlink" Target="https://igsd-ev.de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seumsbund.de/fachgruppen-und-arbeitskreise/arbeitskreis-konservierung-restaurierung/vorlagen-zum-leihverkehr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www.museumsbund.de/fachgruppen-und-arbeitskreise/arbeitskreis-konservierung-restaurierung/vorlagen-zum-leihverkehr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museumsbund.de/fachgruppen-und-arbeitskreise/arbeitskreis-konservierung-restaurierung/vorlagen-zum-leihverkehr/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hyperlink" Target="https://www.gnm.de/" TargetMode="External"/><Relationship Id="rId4" Type="http://schemas.openxmlformats.org/officeDocument/2006/relationships/hyperlink" Target="https://doi.org/10.5281/zenodo.14937799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medizinische-fakultaet-hd.uni-heidelberg.de/einrichtungen/institute/anatomie-und-zellbiologie/anatomische-sammlung" TargetMode="Externa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miro.com/app/board/uXjVK4l3VKM=/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sammlungen.io/de/archive" TargetMode="External"/><Relationship Id="rId13" Type="http://schemas.openxmlformats.org/officeDocument/2006/relationships/hyperlink" Target="https://de.wikipedia.org/w/index.php?title=Helen_Keller&amp;oldid=248534878" TargetMode="External"/><Relationship Id="rId3" Type="http://schemas.openxmlformats.org/officeDocument/2006/relationships/hyperlink" Target="https://www.museumsbund.de/fachgruppen-und-arbeitskreise/arbeitskreis-konservierung-restaurierung/vorlagen-zum-leihverkehr/" TargetMode="External"/><Relationship Id="rId7" Type="http://schemas.openxmlformats.org/officeDocument/2006/relationships/hyperlink" Target="https://nbn-resolving.org/urn:nbn:de:hbz:6:2-165088" TargetMode="External"/><Relationship Id="rId12" Type="http://schemas.openxmlformats.org/officeDocument/2006/relationships/hyperlink" Target="https://doi.org/10.11588/arthistoricum.565.c8979" TargetMode="External"/><Relationship Id="rId2" Type="http://schemas.openxmlformats.org/officeDocument/2006/relationships/hyperlink" Target="https://www-afb-org.translate.goog/blog/entry/happy-birthday-helen?_x_tr_sl=en&amp;_x_tr_tl=de&amp;_x_tr_hl=de&amp;_x_tr_pto=rq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wissenschaftliche-sammlungen.de/files/4416/2140/5696/Menschliche_berreste_im_Depot_V2.pdf" TargetMode="External"/><Relationship Id="rId11" Type="http://schemas.openxmlformats.org/officeDocument/2006/relationships/hyperlink" Target="https://kur.wisski.cloud/" TargetMode="External"/><Relationship Id="rId5" Type="http://schemas.openxmlformats.org/officeDocument/2006/relationships/hyperlink" Target="https://www.museumsbund.de/wp-content/uploads/2017/06/fg-doku-h16-restaurierung-terminologie-fg-doku-dmb-okt-2016.pdf" TargetMode="External"/><Relationship Id="rId10" Type="http://schemas.openxmlformats.org/officeDocument/2006/relationships/hyperlink" Target="https://doi.org/10.5281/zenodo.14937800" TargetMode="External"/><Relationship Id="rId4" Type="http://schemas.openxmlformats.org/officeDocument/2006/relationships/hyperlink" Target="https://rest.webgras.dev/images/ECCO/ECCO_professional_guidelines_I.pdf" TargetMode="External"/><Relationship Id="rId9" Type="http://schemas.openxmlformats.org/officeDocument/2006/relationships/hyperlink" Target="https://www.medizinische-fakultaet-hd.uni-heidelberg.de/einrichtungen/institute/anatomie-und-zellbiologie/anatomische-sammlung" TargetMode="External"/><Relationship Id="rId14" Type="http://schemas.openxmlformats.org/officeDocument/2006/relationships/hyperlink" Target="https://de.wikipedia.org/w/index.php?title=Soda&amp;oldid=247563147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igsd-ev.de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igsd-ev.d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985E78DC-6EB7-445C-90F8-CB2FA8969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10" y="4686640"/>
            <a:ext cx="2538173" cy="210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AB3D0F9-32EE-40CC-94C6-BC33F8214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944280"/>
            <a:ext cx="10277520" cy="2270728"/>
          </a:xfrm>
        </p:spPr>
        <p:txBody>
          <a:bodyPr>
            <a:normAutofit fontScale="90000"/>
          </a:bodyPr>
          <a:lstStyle/>
          <a:p>
            <a:r>
              <a:rPr lang="de-DE" dirty="0"/>
              <a:t>Fachexpertise </a:t>
            </a:r>
            <a:br>
              <a:rPr lang="de-DE" dirty="0"/>
            </a:br>
            <a:r>
              <a:rPr lang="de-DE" dirty="0"/>
              <a:t>Restaurierungs- und Konservierungsdokumentation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414A6D7-D43B-40E1-A5F3-52B4E50082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Gudrun Schwenk mit Robert </a:t>
            </a:r>
            <a:r>
              <a:rPr lang="de-DE" dirty="0" err="1"/>
              <a:t>Nasarek</a:t>
            </a:r>
            <a:endParaRPr lang="de-DE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336AFD4-F83C-4068-86A1-D668A5104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595" y="4846906"/>
            <a:ext cx="2345804" cy="186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748A2C-AE1C-423C-8660-A13234E97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7" y="1990826"/>
            <a:ext cx="5242645" cy="463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GSD-Logo.png">
            <a:hlinkClick r:id="rId6"/>
            <a:extLst>
              <a:ext uri="{FF2B5EF4-FFF2-40B4-BE49-F238E27FC236}">
                <a16:creationId xmlns:a16="http://schemas.microsoft.com/office/drawing/2014/main" id="{D66CC07B-D5C0-4185-8A64-245D7F8F5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958" y="250143"/>
            <a:ext cx="4221018" cy="99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Untertitel 2">
            <a:extLst>
              <a:ext uri="{FF2B5EF4-FFF2-40B4-BE49-F238E27FC236}">
                <a16:creationId xmlns:a16="http://schemas.microsoft.com/office/drawing/2014/main" id="{796EF32A-7BF3-42CA-AEAE-E7A8DC02240E}"/>
              </a:ext>
            </a:extLst>
          </p:cNvPr>
          <p:cNvSpPr txBox="1">
            <a:spLocks/>
          </p:cNvSpPr>
          <p:nvPr/>
        </p:nvSpPr>
        <p:spPr>
          <a:xfrm>
            <a:off x="6948785" y="6457152"/>
            <a:ext cx="3487301" cy="1424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CC BY 4.0</a:t>
            </a:r>
          </a:p>
        </p:txBody>
      </p:sp>
    </p:spTree>
    <p:extLst>
      <p:ext uri="{BB962C8B-B14F-4D97-AF65-F5344CB8AC3E}">
        <p14:creationId xmlns:p14="http://schemas.microsoft.com/office/powerpoint/2010/main" val="3655212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FE7883-3F74-4E41-8971-82F86FCA5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Wer sind wir?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30307F-2716-4A2E-83A6-07A155208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rgbClr val="E68500"/>
                </a:solidFill>
              </a:rPr>
              <a:t>Gudrun Schwenk </a:t>
            </a:r>
          </a:p>
          <a:p>
            <a:pPr lvl="1"/>
            <a:r>
              <a:rPr lang="de-DE" dirty="0"/>
              <a:t>in </a:t>
            </a:r>
            <a:r>
              <a:rPr lang="de-DE" dirty="0" err="1"/>
              <a:t>SODa</a:t>
            </a:r>
            <a:r>
              <a:rPr lang="de-DE" dirty="0"/>
              <a:t>: Restaurierungs- und Konservierungsdokumentation</a:t>
            </a:r>
          </a:p>
          <a:p>
            <a:pPr lvl="1"/>
            <a:r>
              <a:rPr lang="de-DE" dirty="0">
                <a:hlinkClick r:id="rId2"/>
              </a:rPr>
              <a:t>Interessengemeinschaft für semantische Datenverarbeitung e.V.</a:t>
            </a:r>
            <a:endParaRPr lang="de-DE" dirty="0"/>
          </a:p>
          <a:p>
            <a:pPr lvl="1"/>
            <a:r>
              <a:rPr lang="de-DE" dirty="0"/>
              <a:t>g.schwenk@igsd-ev.de</a:t>
            </a:r>
          </a:p>
          <a:p>
            <a:endParaRPr lang="de-DE" dirty="0"/>
          </a:p>
          <a:p>
            <a:r>
              <a:rPr lang="de-DE" dirty="0">
                <a:solidFill>
                  <a:srgbClr val="E68500"/>
                </a:solidFill>
              </a:rPr>
              <a:t>Robert </a:t>
            </a:r>
            <a:r>
              <a:rPr lang="de-DE" dirty="0" err="1">
                <a:solidFill>
                  <a:srgbClr val="E68500"/>
                </a:solidFill>
              </a:rPr>
              <a:t>Nasarek</a:t>
            </a:r>
            <a:r>
              <a:rPr lang="de-DE" dirty="0">
                <a:solidFill>
                  <a:srgbClr val="E68500"/>
                </a:solidFill>
              </a:rPr>
              <a:t> </a:t>
            </a:r>
          </a:p>
          <a:p>
            <a:pPr lvl="1"/>
            <a:r>
              <a:rPr lang="de-DE" dirty="0"/>
              <a:t>in </a:t>
            </a:r>
            <a:r>
              <a:rPr lang="de-DE" dirty="0" err="1"/>
              <a:t>SODa</a:t>
            </a:r>
            <a:r>
              <a:rPr lang="de-DE" dirty="0"/>
              <a:t>: Infrastrukturentwicklung</a:t>
            </a:r>
          </a:p>
          <a:p>
            <a:pPr lvl="1"/>
            <a:r>
              <a:rPr lang="de-DE" dirty="0">
                <a:hlinkClick r:id="rId3"/>
              </a:rPr>
              <a:t>Germanisches Nationalmuseum Nürnberg /</a:t>
            </a:r>
            <a:br>
              <a:rPr lang="de-DE" dirty="0">
                <a:hlinkClick r:id="rId3"/>
              </a:rPr>
            </a:br>
            <a:r>
              <a:rPr lang="de-DE" dirty="0">
                <a:hlinkClick r:id="rId3"/>
              </a:rPr>
              <a:t>Museums- und Kulturinformatik</a:t>
            </a:r>
            <a:endParaRPr lang="de-DE" dirty="0"/>
          </a:p>
          <a:p>
            <a:pPr lvl="1"/>
            <a:r>
              <a:rPr lang="de-DE" dirty="0"/>
              <a:t>r.nasarek@gnm.de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ECCC2D-C3EB-45FF-8C70-0521F2485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6B065-BB28-4B63-B3E1-F58B48966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1E1C5C-955C-4733-863E-57FA76B7A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7C88B8C-87C9-4C02-9906-66B11E797A9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9827373" y="1825625"/>
            <a:ext cx="1526427" cy="1038495"/>
          </a:xfrm>
          <a:prstGeom prst="rect">
            <a:avLst/>
          </a:prstGeom>
          <a:ln w="0">
            <a:noFill/>
          </a:ln>
        </p:spPr>
      </p:pic>
      <p:pic>
        <p:nvPicPr>
          <p:cNvPr id="8" name="Grafik 10">
            <a:hlinkClick r:id="rId5"/>
            <a:extLst>
              <a:ext uri="{FF2B5EF4-FFF2-40B4-BE49-F238E27FC236}">
                <a16:creationId xmlns:a16="http://schemas.microsoft.com/office/drawing/2014/main" id="{0D73A384-E3AF-4959-96AE-A8EDDA7EFA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757885" y="4045114"/>
            <a:ext cx="1595915" cy="950855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992836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6D1B73-24F9-40DF-89B3-BF734F57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Zwecke und Ziele des Kick-offs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6C7AFD-F545-43F9-999F-B3A9D5E5D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Kurzer Vortrag | 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21005E-AF8A-4207-B907-D7F15A5E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3</a:t>
            </a:r>
          </a:p>
        </p:txBody>
      </p:sp>
    </p:spTree>
    <p:extLst>
      <p:ext uri="{BB962C8B-B14F-4D97-AF65-F5344CB8AC3E}">
        <p14:creationId xmlns:p14="http://schemas.microsoft.com/office/powerpoint/2010/main" val="2902340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DC2281-E5A1-4442-9386-C2317EA40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Zwecke des Kick-offs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22D1F4-ACA7-44F1-86E6-40C7AFE24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Ins Gespräch kommen mit Ihnen und miteinander</a:t>
            </a:r>
          </a:p>
          <a:p>
            <a:r>
              <a:rPr lang="de-DE" dirty="0"/>
              <a:t>Ihre Arbeit, Ausgangslagen und Workflows kennenlernen</a:t>
            </a:r>
          </a:p>
          <a:p>
            <a:r>
              <a:rPr lang="de-DE" dirty="0"/>
              <a:t>Ihre Herausforderungen und Bedarfe kennenlernen</a:t>
            </a:r>
          </a:p>
          <a:p>
            <a:r>
              <a:rPr lang="de-DE" dirty="0"/>
              <a:t>Ihre Kompetenzen und Strategien kennenlernen</a:t>
            </a:r>
          </a:p>
          <a:p>
            <a:r>
              <a:rPr lang="de-DE" dirty="0"/>
              <a:t>Sie sollen </a:t>
            </a:r>
            <a:r>
              <a:rPr lang="de-DE" dirty="0" err="1"/>
              <a:t>SODa</a:t>
            </a:r>
            <a:r>
              <a:rPr lang="de-DE" dirty="0"/>
              <a:t> kennenlernen</a:t>
            </a:r>
          </a:p>
          <a:p>
            <a:r>
              <a:rPr lang="de-DE" dirty="0"/>
              <a:t>Sie sollen nach dem Kick-off eine Vorstellung davon haben, was </a:t>
            </a:r>
            <a:r>
              <a:rPr lang="de-DE" dirty="0" err="1"/>
              <a:t>SODa</a:t>
            </a:r>
            <a:r>
              <a:rPr lang="de-DE" dirty="0"/>
              <a:t> und die Fachexpertise Restaurierungs- und </a:t>
            </a:r>
            <a:r>
              <a:rPr lang="de-DE" dirty="0" err="1"/>
              <a:t>Konservierungsdokumentaton</a:t>
            </a:r>
            <a:r>
              <a:rPr lang="de-DE" dirty="0"/>
              <a:t> machen, wann und zu welchen Themen Sie sich melden können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E580C8-C873-4444-BEF2-E3B8EA0CB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F2454F-D0AC-4B12-9351-76F3282CD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4</a:t>
            </a:r>
          </a:p>
        </p:txBody>
      </p:sp>
      <p:sp>
        <p:nvSpPr>
          <p:cNvPr id="7" name="Sprechblase: oval 13">
            <a:extLst>
              <a:ext uri="{FF2B5EF4-FFF2-40B4-BE49-F238E27FC236}">
                <a16:creationId xmlns:a16="http://schemas.microsoft.com/office/drawing/2014/main" id="{C6D2C36E-F261-4305-918C-44ADFC611110}"/>
              </a:ext>
            </a:extLst>
          </p:cNvPr>
          <p:cNvSpPr/>
          <p:nvPr/>
        </p:nvSpPr>
        <p:spPr>
          <a:xfrm>
            <a:off x="8904266" y="681037"/>
            <a:ext cx="3060000" cy="17910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 w="38100">
            <a:solidFill>
              <a:srgbClr val="E685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2400" b="1" strike="noStrike" spc="-1" dirty="0">
                <a:solidFill>
                  <a:srgbClr val="E68500"/>
                </a:solidFill>
                <a:latin typeface="Space Grotesk+"/>
              </a:rPr>
              <a:t>In einen offenen Dialog treten</a:t>
            </a:r>
            <a:endParaRPr lang="de-DE" sz="2400" b="0" strike="noStrike" spc="-1" dirty="0">
              <a:solidFill>
                <a:srgbClr val="E68500"/>
              </a:solidFill>
              <a:latin typeface="Calibri"/>
            </a:endParaRPr>
          </a:p>
          <a:p>
            <a:pPr algn="ctr" defTabSz="457200"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408145D3-1A35-465F-A205-D0571B09BF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75981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4154E9-4BF2-4E6C-B834-EE72244C9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Teilnehmer*</a:t>
            </a:r>
            <a:r>
              <a:rPr lang="de-DE" dirty="0" err="1"/>
              <a:t>innenumfrage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8E9353-99FB-4302-818F-6E74063C4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16CA48-10C9-42C1-9129-82C2A7549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5</a:t>
            </a:r>
          </a:p>
        </p:txBody>
      </p:sp>
      <p:pic>
        <p:nvPicPr>
          <p:cNvPr id="6" name="Grafik 10">
            <a:extLst>
              <a:ext uri="{FF2B5EF4-FFF2-40B4-BE49-F238E27FC236}">
                <a16:creationId xmlns:a16="http://schemas.microsoft.com/office/drawing/2014/main" id="{162DF992-4708-4AE2-8406-E109EFA8F5F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8200" y="1690688"/>
            <a:ext cx="6768000" cy="4500000"/>
          </a:xfrm>
          <a:prstGeom prst="rect">
            <a:avLst/>
          </a:prstGeom>
          <a:ln w="0"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0132880-C298-48BE-A3B6-DBE9B3528C1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516000" y="5648168"/>
            <a:ext cx="1837800" cy="542520"/>
          </a:xfrm>
          <a:prstGeom prst="rect">
            <a:avLst/>
          </a:prstGeom>
          <a:ln w="0">
            <a:noFill/>
          </a:ln>
        </p:spPr>
      </p:pic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A9CA942B-A8D1-483D-9702-ADDDE7F9E4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263436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A4564C-A889-40E9-AFD8-ED0AAEF1B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627C6F-5670-48B7-88DE-187E06C58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dirty="0"/>
              <a:t>Einklang: Vorstellung Zwecke und Ziele des Kick-offs / </a:t>
            </a:r>
            <a:r>
              <a:rPr lang="de-DE" dirty="0">
                <a:solidFill>
                  <a:srgbClr val="E68500"/>
                </a:solidFill>
              </a:rPr>
              <a:t>Erwartungsabfrage </a:t>
            </a:r>
            <a:r>
              <a:rPr lang="de-DE" dirty="0"/>
              <a:t>(5 Minuten)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Wer und was ist </a:t>
            </a:r>
            <a:r>
              <a:rPr lang="de-DE" dirty="0" err="1"/>
              <a:t>SODa</a:t>
            </a:r>
            <a:r>
              <a:rPr lang="de-DE" dirty="0"/>
              <a:t> (5 Minuten)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solidFill>
                  <a:srgbClr val="E68500"/>
                </a:solidFill>
              </a:rPr>
              <a:t>Darf ich fragen, wer Sie sind? (Kurze Umfrage) </a:t>
            </a:r>
            <a:r>
              <a:rPr lang="de-DE" dirty="0"/>
              <a:t>(10 Minuten)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Impuls I: Fachexpertise Restaurierungs- und Konservierungsdokumentation (10 </a:t>
            </a:r>
            <a:r>
              <a:rPr lang="de-DE" dirty="0" err="1"/>
              <a:t>Minunten</a:t>
            </a:r>
            <a:r>
              <a:rPr lang="de-DE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Impuls II: Robert </a:t>
            </a:r>
            <a:r>
              <a:rPr lang="de-DE" dirty="0" err="1"/>
              <a:t>Nasarek</a:t>
            </a:r>
            <a:r>
              <a:rPr lang="de-DE" dirty="0"/>
              <a:t> (</a:t>
            </a:r>
            <a:r>
              <a:rPr lang="de-DE" dirty="0" err="1"/>
              <a:t>SODa</a:t>
            </a:r>
            <a:r>
              <a:rPr lang="de-DE" dirty="0"/>
              <a:t>/GNM): </a:t>
            </a:r>
            <a:r>
              <a:rPr lang="de-DE" dirty="0" err="1"/>
              <a:t>KuR.WissKI.Cloud</a:t>
            </a:r>
            <a:r>
              <a:rPr lang="de-DE" dirty="0"/>
              <a:t> (15 Minuten)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Impuls III: Sara Doll (Uni Heidelberg): Einblicke in die Arbeits- und Dokumentationspraxis der Anatomischen Sammlung des Instituts für Anatomie und Zellbiologie der Universität Heidelberg (15 Minuten)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solidFill>
                  <a:srgbClr val="E68500"/>
                </a:solidFill>
              </a:rPr>
              <a:t>Offene Diskussion </a:t>
            </a:r>
            <a:r>
              <a:rPr lang="de-DE" dirty="0"/>
              <a:t>und </a:t>
            </a:r>
            <a:r>
              <a:rPr lang="de-DE" dirty="0">
                <a:solidFill>
                  <a:srgbClr val="E68500"/>
                </a:solidFill>
              </a:rPr>
              <a:t>Erhebung der Bedarfe </a:t>
            </a:r>
            <a:r>
              <a:rPr lang="de-DE" dirty="0"/>
              <a:t>(20 Minuten)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Ausklang (5 Minuten)</a:t>
            </a:r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B6A23D-D37A-43F7-9178-D13E0894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D3F316-9984-4F3D-8BA8-C2C415D4F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6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55580D18-9E40-4B8E-A134-7C9D3F32BF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3310474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5AC6F8-8421-4346-9F80-8EC706D8F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Wer und was ist </a:t>
            </a:r>
            <a:r>
              <a:rPr lang="de-DE" dirty="0" err="1"/>
              <a:t>SODa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9C9D96-2B18-47A0-A1D5-A906CE252D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e-DE" dirty="0"/>
              <a:t>Johannes Schäffer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FCA567-DF14-40C5-9C4E-42761DE16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Johannes Schäffer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5DEB89D-60E4-4D8D-A883-6EFD44E2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7</a:t>
            </a:r>
          </a:p>
        </p:txBody>
      </p:sp>
      <p:pic>
        <p:nvPicPr>
          <p:cNvPr id="9" name="Grafik 8">
            <a:hlinkClick r:id="rId2"/>
            <a:extLst>
              <a:ext uri="{FF2B5EF4-FFF2-40B4-BE49-F238E27FC236}">
                <a16:creationId xmlns:a16="http://schemas.microsoft.com/office/drawing/2014/main" id="{6E3AF40F-255F-42DF-BC5B-9FAB699E7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8200" y="2645080"/>
            <a:ext cx="3082410" cy="1119524"/>
          </a:xfrm>
          <a:prstGeom prst="rect">
            <a:avLst/>
          </a:prstGeom>
          <a:ln w="0">
            <a:noFill/>
          </a:ln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DEDBA58C-0E52-4E10-8CF5-702EF317099C}"/>
              </a:ext>
            </a:extLst>
          </p:cNvPr>
          <p:cNvPicPr>
            <a:picLocks/>
          </p:cNvPicPr>
          <p:nvPr/>
        </p:nvPicPr>
        <p:blipFill>
          <a:blip r:embed="rId4"/>
          <a:srcRect r="29488"/>
          <a:stretch/>
        </p:blipFill>
        <p:spPr>
          <a:xfrm>
            <a:off x="6096000" y="1391055"/>
            <a:ext cx="5181600" cy="4785908"/>
          </a:xfrm>
          <a:prstGeom prst="rect">
            <a:avLst/>
          </a:prstGeom>
          <a:ln w="0">
            <a:noFill/>
          </a:ln>
        </p:spPr>
      </p:pic>
      <p:pic>
        <p:nvPicPr>
          <p:cNvPr id="11" name="Picture 5" descr="stamp-effects3">
            <a:extLst>
              <a:ext uri="{FF2B5EF4-FFF2-40B4-BE49-F238E27FC236}">
                <a16:creationId xmlns:a16="http://schemas.microsoft.com/office/drawing/2014/main" id="{35547AA1-EB54-4906-83F7-0EF50D3A727B}"/>
              </a:ext>
            </a:extLst>
          </p:cNvPr>
          <p:cNvPicPr/>
          <p:nvPr/>
        </p:nvPicPr>
        <p:blipFill>
          <a:blip r:embed="rId5"/>
          <a:stretch/>
        </p:blipFill>
        <p:spPr>
          <a:xfrm rot="18502200">
            <a:off x="2953067" y="3428145"/>
            <a:ext cx="2538360" cy="1753200"/>
          </a:xfrm>
          <a:prstGeom prst="rect">
            <a:avLst/>
          </a:prstGeom>
          <a:ln w="0">
            <a:noFill/>
          </a:ln>
        </p:spPr>
      </p:pic>
      <p:sp>
        <p:nvSpPr>
          <p:cNvPr id="13" name="Rechteck: abgerundete Ecken 14">
            <a:extLst>
              <a:ext uri="{FF2B5EF4-FFF2-40B4-BE49-F238E27FC236}">
                <a16:creationId xmlns:a16="http://schemas.microsoft.com/office/drawing/2014/main" id="{D8457C8F-FC00-4ABE-AEC8-5E8C2FF4C7DD}"/>
              </a:ext>
            </a:extLst>
          </p:cNvPr>
          <p:cNvSpPr/>
          <p:nvPr/>
        </p:nvSpPr>
        <p:spPr>
          <a:xfrm rot="18690000">
            <a:off x="7351598" y="2971352"/>
            <a:ext cx="2379892" cy="105624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6000" b="1" spc="-1" dirty="0" err="1">
                <a:solidFill>
                  <a:srgbClr val="E68500"/>
                </a:solidFill>
                <a:latin typeface="Raleway" pitchFamily="2" charset="0"/>
              </a:rPr>
              <a:t>SODa</a:t>
            </a:r>
            <a:endParaRPr lang="de-DE" sz="6000" b="1" strike="noStrike" spc="-1" dirty="0">
              <a:solidFill>
                <a:srgbClr val="E68500"/>
              </a:solidFill>
              <a:latin typeface="Raleway" pitchFamily="2" charset="0"/>
            </a:endParaRPr>
          </a:p>
        </p:txBody>
      </p:sp>
      <p:pic>
        <p:nvPicPr>
          <p:cNvPr id="14" name="Picture 5" descr="stamp-effects3">
            <a:extLst>
              <a:ext uri="{FF2B5EF4-FFF2-40B4-BE49-F238E27FC236}">
                <a16:creationId xmlns:a16="http://schemas.microsoft.com/office/drawing/2014/main" id="{53AB93E1-C8E7-4DAB-9238-7B1742AFB8B0}"/>
              </a:ext>
            </a:extLst>
          </p:cNvPr>
          <p:cNvPicPr/>
          <p:nvPr/>
        </p:nvPicPr>
        <p:blipFill>
          <a:blip r:embed="rId5"/>
          <a:stretch/>
        </p:blipFill>
        <p:spPr>
          <a:xfrm rot="18502200">
            <a:off x="7341419" y="2626960"/>
            <a:ext cx="2538360" cy="1753200"/>
          </a:xfrm>
          <a:prstGeom prst="rect">
            <a:avLst/>
          </a:prstGeom>
          <a:ln w="0">
            <a:noFill/>
          </a:ln>
        </p:spPr>
      </p:pic>
      <p:sp>
        <p:nvSpPr>
          <p:cNvPr id="15" name="Rechteck 17">
            <a:extLst>
              <a:ext uri="{FF2B5EF4-FFF2-40B4-BE49-F238E27FC236}">
                <a16:creationId xmlns:a16="http://schemas.microsoft.com/office/drawing/2014/main" id="{45A41A7D-0994-416D-BAEA-02F9C1A8C489}"/>
              </a:ext>
            </a:extLst>
          </p:cNvPr>
          <p:cNvSpPr/>
          <p:nvPr/>
        </p:nvSpPr>
        <p:spPr>
          <a:xfrm rot="16200000">
            <a:off x="2853917" y="2934880"/>
            <a:ext cx="608551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de-DE" sz="1000" dirty="0">
                <a:latin typeface="Noto Sans" panose="020B0502040504020204"/>
              </a:rPr>
              <a:t>Wikipedia (2024): Soda, </a:t>
            </a:r>
            <a:r>
              <a:rPr lang="de-DE" sz="1000" i="1" dirty="0">
                <a:latin typeface="Noto Sans" panose="020B0502040504020204"/>
              </a:rPr>
              <a:t>Wikipedia - Die freie Enzyklopädie</a:t>
            </a:r>
            <a:r>
              <a:rPr lang="de-DE" sz="1000" dirty="0">
                <a:latin typeface="Noto Sans" panose="020B0502040504020204"/>
              </a:rPr>
              <a:t>, [online] </a:t>
            </a:r>
            <a:r>
              <a:rPr lang="de-DE" sz="1000" dirty="0">
                <a:latin typeface="Noto Sans" panose="020B0502040504020204"/>
                <a:hlinkClick r:id="rId6"/>
              </a:rPr>
              <a:t>https://de.wikipedia.org/w/index.php?title=Soda&amp;oldid=247563147</a:t>
            </a:r>
            <a:r>
              <a:rPr lang="de-DE" sz="1000" dirty="0">
                <a:latin typeface="Noto Sans" panose="020B0502040504020204"/>
              </a:rPr>
              <a:t> [31.10.2024].</a:t>
            </a:r>
            <a:endParaRPr lang="de-DE" sz="1000" b="0" strike="noStrike" spc="-1" dirty="0">
              <a:solidFill>
                <a:srgbClr val="000000"/>
              </a:solidFill>
              <a:latin typeface="Noto Sans" panose="020B0502040504020204"/>
            </a:endParaRP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9EAD3709-0D8C-42B0-A135-8CFC1937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2584806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11C6BE-4174-4DE0-A76C-388D1EE8B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SODa</a:t>
            </a:r>
            <a:r>
              <a:rPr lang="de-DE" dirty="0"/>
              <a:t> – Sammlungen, Objekte, Datenkompetenzen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7A1191-C028-462C-B014-651874641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67388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Gemeinsam ein Datenkompetenzzentrum aufbauen</a:t>
            </a:r>
          </a:p>
          <a:p>
            <a:r>
              <a:rPr lang="de-DE" dirty="0">
                <a:solidFill>
                  <a:srgbClr val="E68500"/>
                </a:solidFill>
              </a:rPr>
              <a:t>Vermitteln:</a:t>
            </a:r>
            <a:r>
              <a:rPr lang="de-DE" dirty="0"/>
              <a:t> Beratung, elektronische Lernressourcen, Tutorials, Schaufenster, öffentliches Forum</a:t>
            </a:r>
          </a:p>
          <a:p>
            <a:r>
              <a:rPr lang="de-DE" dirty="0">
                <a:solidFill>
                  <a:srgbClr val="E68500"/>
                </a:solidFill>
              </a:rPr>
              <a:t>Vernetzen:</a:t>
            </a:r>
            <a:r>
              <a:rPr lang="de-DE" dirty="0"/>
              <a:t> Workshops, Summer Schools, </a:t>
            </a:r>
            <a:r>
              <a:rPr lang="de-DE" dirty="0" err="1"/>
              <a:t>Barcamps</a:t>
            </a:r>
            <a:r>
              <a:rPr lang="de-DE" dirty="0"/>
              <a:t>, NFDI, Zusammenarbeit mit weiteren Datenkompetenzzentren, Gremienarbeit</a:t>
            </a:r>
          </a:p>
          <a:p>
            <a:r>
              <a:rPr lang="de-DE" dirty="0">
                <a:solidFill>
                  <a:srgbClr val="E68500"/>
                </a:solidFill>
              </a:rPr>
              <a:t>Forschen:</a:t>
            </a:r>
            <a:r>
              <a:rPr lang="de-DE" dirty="0"/>
              <a:t> Digitale Methoden entwickeln, interdisziplinärer Methodentransfer, Arbeitsgruppen und Forschungskooperation</a:t>
            </a:r>
          </a:p>
          <a:p>
            <a:r>
              <a:rPr lang="de-DE" dirty="0"/>
              <a:t>Gemeinsam an und mit Daten arbeiten: </a:t>
            </a:r>
            <a:r>
              <a:rPr lang="de-DE" dirty="0" err="1"/>
              <a:t>SODa</a:t>
            </a:r>
            <a:r>
              <a:rPr lang="de-DE" dirty="0"/>
              <a:t>-Infrastruktur für das gemeinsame Erzeugen, Bearbeiten, Anreichern, Analysieren und Publizieren von Objekt- und Sammlungsdaten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83A10D-5FDD-4EB8-AC76-F44A3869E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Johannes Schäffer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67544B-9D51-4365-B41A-E878FA27A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8</a:t>
            </a:r>
          </a:p>
        </p:txBody>
      </p:sp>
      <p:pic>
        <p:nvPicPr>
          <p:cNvPr id="7" name="Grafik 8">
            <a:hlinkClick r:id="rId2"/>
            <a:extLst>
              <a:ext uri="{FF2B5EF4-FFF2-40B4-BE49-F238E27FC236}">
                <a16:creationId xmlns:a16="http://schemas.microsoft.com/office/drawing/2014/main" id="{0A565C1E-9BC6-4035-9242-7AE17C7F6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86591" y="5077399"/>
            <a:ext cx="1980000" cy="719134"/>
          </a:xfrm>
          <a:prstGeom prst="rect">
            <a:avLst/>
          </a:prstGeom>
          <a:ln w="0">
            <a:noFill/>
          </a:ln>
        </p:spPr>
      </p:pic>
      <p:pic>
        <p:nvPicPr>
          <p:cNvPr id="8" name="Grafik 9">
            <a:hlinkClick r:id="rId4"/>
            <a:extLst>
              <a:ext uri="{FF2B5EF4-FFF2-40B4-BE49-F238E27FC236}">
                <a16:creationId xmlns:a16="http://schemas.microsoft.com/office/drawing/2014/main" id="{861FF002-DF1E-4F94-8267-8D678E8A3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3581400" y="5384168"/>
            <a:ext cx="2520000" cy="362924"/>
          </a:xfrm>
          <a:prstGeom prst="rect">
            <a:avLst/>
          </a:prstGeom>
          <a:ln w="0">
            <a:noFill/>
          </a:ln>
        </p:spPr>
      </p:pic>
      <p:pic>
        <p:nvPicPr>
          <p:cNvPr id="9" name="Grafik 10">
            <a:hlinkClick r:id="rId7"/>
            <a:extLst>
              <a:ext uri="{FF2B5EF4-FFF2-40B4-BE49-F238E27FC236}">
                <a16:creationId xmlns:a16="http://schemas.microsoft.com/office/drawing/2014/main" id="{0643E100-72B4-42ED-AAE9-9C1D56AF4E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6716209" y="5077399"/>
            <a:ext cx="1368000" cy="815061"/>
          </a:xfrm>
          <a:prstGeom prst="rect">
            <a:avLst/>
          </a:prstGeom>
          <a:ln w="0">
            <a:noFill/>
          </a:ln>
        </p:spPr>
      </p:pic>
      <p:pic>
        <p:nvPicPr>
          <p:cNvPr id="10" name="Picture 2" descr="IGSD-Logo.png">
            <a:hlinkClick r:id="rId9"/>
            <a:extLst>
              <a:ext uri="{FF2B5EF4-FFF2-40B4-BE49-F238E27FC236}">
                <a16:creationId xmlns:a16="http://schemas.microsoft.com/office/drawing/2014/main" id="{571E2CDF-093D-4DC8-999D-0D12C6661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800" y="5158099"/>
            <a:ext cx="2772000" cy="65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1759FC5D-C973-4FED-AC0C-0F96565C36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2056616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F581F-120B-4753-8FE1-3FC11D3E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Darf ich fragen, wer Sie sind?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A98A8D-96AB-45A8-BC05-50748C8D0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Kleine Umfrage | 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3714A3-69D0-4316-9A74-2603AD805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9</a:t>
            </a:r>
          </a:p>
        </p:txBody>
      </p:sp>
    </p:spTree>
    <p:extLst>
      <p:ext uri="{BB962C8B-B14F-4D97-AF65-F5344CB8AC3E}">
        <p14:creationId xmlns:p14="http://schemas.microsoft.com/office/powerpoint/2010/main" val="21039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6A1BCD-3728-47C5-B425-F780DB69C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Teilnehmer*</a:t>
            </a:r>
            <a:r>
              <a:rPr lang="de-DE" dirty="0" err="1"/>
              <a:t>innenumfrage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B2B0A9-C03F-4E4B-AA8E-061F3CB5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1A749B0-469F-4DEE-83AF-BFD0B3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10</a:t>
            </a:r>
          </a:p>
        </p:txBody>
      </p:sp>
      <p:pic>
        <p:nvPicPr>
          <p:cNvPr id="6" name="Grafik 10">
            <a:extLst>
              <a:ext uri="{FF2B5EF4-FFF2-40B4-BE49-F238E27FC236}">
                <a16:creationId xmlns:a16="http://schemas.microsoft.com/office/drawing/2014/main" id="{C19109DD-2C6C-4F83-A7CF-7DEDC35436F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8200" y="1690688"/>
            <a:ext cx="6768000" cy="4500000"/>
          </a:xfrm>
          <a:prstGeom prst="rect">
            <a:avLst/>
          </a:prstGeom>
          <a:ln w="0"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95FA72C-9E68-475D-AE2B-DCB57884793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516000" y="5648168"/>
            <a:ext cx="1837800" cy="542520"/>
          </a:xfrm>
          <a:prstGeom prst="rect">
            <a:avLst/>
          </a:prstGeom>
          <a:ln w="0">
            <a:noFill/>
          </a:ln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488263F1-45B0-4C05-9B32-2EEDCE95C1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2756919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6A1BCD-3728-47C5-B425-F780DB69C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Teilnehmer*</a:t>
            </a:r>
            <a:r>
              <a:rPr lang="de-DE" dirty="0" err="1"/>
              <a:t>innenumfrage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B2B0A9-C03F-4E4B-AA8E-061F3CB5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1A749B0-469F-4DEE-83AF-BFD0B3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11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95FA72C-9E68-475D-AE2B-DCB57884793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516000" y="5648168"/>
            <a:ext cx="1837800" cy="542520"/>
          </a:xfrm>
          <a:prstGeom prst="rect">
            <a:avLst/>
          </a:prstGeom>
          <a:ln w="0">
            <a:noFill/>
          </a:ln>
        </p:spPr>
      </p:pic>
      <p:pic>
        <p:nvPicPr>
          <p:cNvPr id="8" name="Grafik 13">
            <a:extLst>
              <a:ext uri="{FF2B5EF4-FFF2-40B4-BE49-F238E27FC236}">
                <a16:creationId xmlns:a16="http://schemas.microsoft.com/office/drawing/2014/main" id="{1F8CFFFB-D0A7-409B-98C8-E7652307879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38200" y="1690688"/>
            <a:ext cx="6768000" cy="4500000"/>
          </a:xfrm>
          <a:prstGeom prst="rect">
            <a:avLst/>
          </a:prstGeom>
          <a:ln w="0">
            <a:noFill/>
          </a:ln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95CB590A-DC17-4B7C-B3C1-AABB86C937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3202727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6A1BCD-3728-47C5-B425-F780DB69C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Teilnehmer*</a:t>
            </a:r>
            <a:r>
              <a:rPr lang="de-DE" dirty="0" err="1"/>
              <a:t>innenumfrage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B2B0A9-C03F-4E4B-AA8E-061F3CB5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1A749B0-469F-4DEE-83AF-BFD0B3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12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95FA72C-9E68-475D-AE2B-DCB57884793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516000" y="5648168"/>
            <a:ext cx="1837800" cy="542520"/>
          </a:xfrm>
          <a:prstGeom prst="rect">
            <a:avLst/>
          </a:prstGeom>
          <a:ln w="0">
            <a:noFill/>
          </a:ln>
        </p:spPr>
      </p:pic>
      <p:pic>
        <p:nvPicPr>
          <p:cNvPr id="9" name="Grafik 15">
            <a:extLst>
              <a:ext uri="{FF2B5EF4-FFF2-40B4-BE49-F238E27FC236}">
                <a16:creationId xmlns:a16="http://schemas.microsoft.com/office/drawing/2014/main" id="{79633715-FEB9-4FB0-AFD0-EDBB00FF78D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38200" y="1690688"/>
            <a:ext cx="6768000" cy="4500000"/>
          </a:xfrm>
          <a:prstGeom prst="rect">
            <a:avLst/>
          </a:prstGeom>
          <a:ln w="0">
            <a:noFill/>
          </a:ln>
        </p:spPr>
      </p:pic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FB2603EF-B796-4DCE-8155-EF5AAAE8D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73799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17812-1FC8-4E83-9585-3A7C152B4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Impuls I: Konservierung und Restaurierung im Kontext wissenschaftlicher Sammlungen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7ECA5-C424-4EC3-833D-D208ADA035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Kurzer Vortrag | 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9CB529-327B-4F1F-B857-938A21C4F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13</a:t>
            </a:r>
          </a:p>
        </p:txBody>
      </p:sp>
    </p:spTree>
    <p:extLst>
      <p:ext uri="{BB962C8B-B14F-4D97-AF65-F5344CB8AC3E}">
        <p14:creationId xmlns:p14="http://schemas.microsoft.com/office/powerpoint/2010/main" val="2562094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45AFD3C-46AD-4E12-B4F9-2265FFDD5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2C27AE2-A7B3-47E0-87F7-E774550D5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14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DE3E93A7-0BF2-4EFB-A565-C5C1A33609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  <p:sp>
        <p:nvSpPr>
          <p:cNvPr id="6" name="Sprechblase: rechteckig 10">
            <a:extLst>
              <a:ext uri="{FF2B5EF4-FFF2-40B4-BE49-F238E27FC236}">
                <a16:creationId xmlns:a16="http://schemas.microsoft.com/office/drawing/2014/main" id="{3ED856E9-81B7-40D7-866C-B64BE116E0AC}"/>
              </a:ext>
            </a:extLst>
          </p:cNvPr>
          <p:cNvSpPr/>
          <p:nvPr/>
        </p:nvSpPr>
        <p:spPr>
          <a:xfrm>
            <a:off x="838200" y="516023"/>
            <a:ext cx="2652403" cy="1751040"/>
          </a:xfrm>
          <a:prstGeom prst="wedgeRectCallout">
            <a:avLst>
              <a:gd name="adj1" fmla="val -3110"/>
              <a:gd name="adj2" fmla="val 82692"/>
            </a:avLst>
          </a:prstGeom>
          <a:solidFill>
            <a:srgbClr val="66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b="0" strike="noStrike" spc="-1" dirty="0">
                <a:solidFill>
                  <a:schemeClr val="lt1"/>
                </a:solidFill>
                <a:latin typeface="Noto Sans" panose="020B0502040504020204"/>
              </a:rPr>
              <a:t>…sind </a:t>
            </a:r>
            <a:r>
              <a:rPr lang="de-DE" b="1" strike="noStrike" spc="-1" dirty="0">
                <a:solidFill>
                  <a:schemeClr val="lt1"/>
                </a:solidFill>
                <a:latin typeface="Noto Sans" panose="020B0502040504020204"/>
              </a:rPr>
              <a:t>Gebrauchssammlungen</a:t>
            </a:r>
            <a:r>
              <a:rPr lang="de-DE" b="0" strike="noStrike" spc="-1" dirty="0">
                <a:solidFill>
                  <a:schemeClr val="lt1"/>
                </a:solidFill>
                <a:latin typeface="Noto Sans" panose="020B0502040504020204"/>
              </a:rPr>
              <a:t>, die in erster Linie für </a:t>
            </a:r>
            <a:r>
              <a:rPr lang="de-DE" b="1" strike="noStrike" spc="-1" dirty="0">
                <a:solidFill>
                  <a:schemeClr val="lt1"/>
                </a:solidFill>
                <a:latin typeface="Noto Sans" panose="020B0502040504020204"/>
              </a:rPr>
              <a:t>Forschung und Lehre </a:t>
            </a:r>
            <a:r>
              <a:rPr lang="de-DE" b="0" strike="noStrike" spc="-1" dirty="0">
                <a:solidFill>
                  <a:schemeClr val="lt1"/>
                </a:solidFill>
                <a:latin typeface="Noto Sans" panose="020B0502040504020204"/>
              </a:rPr>
              <a:t>angelegt worden sind</a:t>
            </a:r>
            <a:endParaRPr lang="de-DE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7" name="Flussdiagramm: Alternativer Prozess 23">
            <a:extLst>
              <a:ext uri="{FF2B5EF4-FFF2-40B4-BE49-F238E27FC236}">
                <a16:creationId xmlns:a16="http://schemas.microsoft.com/office/drawing/2014/main" id="{DEA00CEC-1C6D-4A38-ABDE-D0CB6E90F293}"/>
              </a:ext>
            </a:extLst>
          </p:cNvPr>
          <p:cNvSpPr/>
          <p:nvPr/>
        </p:nvSpPr>
        <p:spPr>
          <a:xfrm>
            <a:off x="3001395" y="2758376"/>
            <a:ext cx="5815080" cy="793237"/>
          </a:xfrm>
          <a:prstGeom prst="flowChartAlternateProcess">
            <a:avLst/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2800" b="1" strike="noStrike" spc="-1" dirty="0">
                <a:solidFill>
                  <a:schemeClr val="lt1"/>
                </a:solidFill>
                <a:latin typeface="Noto Sans" panose="020B0502040504020204"/>
              </a:rPr>
              <a:t>Universitätssammlungen…</a:t>
            </a:r>
            <a:endParaRPr lang="de-DE" sz="28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8" name="Sprechblase: oval 18">
            <a:extLst>
              <a:ext uri="{FF2B5EF4-FFF2-40B4-BE49-F238E27FC236}">
                <a16:creationId xmlns:a16="http://schemas.microsoft.com/office/drawing/2014/main" id="{6C5940CF-A382-48E9-91A4-9AA9613EF86D}"/>
              </a:ext>
            </a:extLst>
          </p:cNvPr>
          <p:cNvSpPr/>
          <p:nvPr/>
        </p:nvSpPr>
        <p:spPr>
          <a:xfrm>
            <a:off x="4586676" y="392495"/>
            <a:ext cx="2907427" cy="1751039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 w="38100">
            <a:solidFill>
              <a:srgbClr val="66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b="0" strike="noStrike" spc="-1" dirty="0">
                <a:solidFill>
                  <a:srgbClr val="66CC66"/>
                </a:solidFill>
                <a:latin typeface="Noto Sans" panose="020B0502040504020204"/>
              </a:rPr>
              <a:t>…werden als </a:t>
            </a:r>
            <a:r>
              <a:rPr lang="de-DE" b="1" strike="noStrike" spc="-1" dirty="0">
                <a:solidFill>
                  <a:srgbClr val="66CC66"/>
                </a:solidFill>
                <a:latin typeface="Noto Sans" panose="020B0502040504020204"/>
              </a:rPr>
              <a:t>Labor </a:t>
            </a:r>
            <a:r>
              <a:rPr lang="de-DE" b="0" strike="noStrike" spc="-1" dirty="0">
                <a:solidFill>
                  <a:srgbClr val="66CC66"/>
                </a:solidFill>
                <a:latin typeface="Noto Sans" panose="020B0502040504020204"/>
              </a:rPr>
              <a:t>für die Beobachtung und Untersuchung von Objekten genutzt</a:t>
            </a:r>
          </a:p>
        </p:txBody>
      </p:sp>
      <p:sp>
        <p:nvSpPr>
          <p:cNvPr id="9" name="Sprechblase: oval 13">
            <a:extLst>
              <a:ext uri="{FF2B5EF4-FFF2-40B4-BE49-F238E27FC236}">
                <a16:creationId xmlns:a16="http://schemas.microsoft.com/office/drawing/2014/main" id="{B2737B73-5366-4D77-B1ED-EB25EEFDA6F3}"/>
              </a:ext>
            </a:extLst>
          </p:cNvPr>
          <p:cNvSpPr/>
          <p:nvPr/>
        </p:nvSpPr>
        <p:spPr>
          <a:xfrm>
            <a:off x="8552311" y="1206627"/>
            <a:ext cx="2698440" cy="1513439"/>
          </a:xfrm>
          <a:prstGeom prst="wedgeEllipseCallout">
            <a:avLst>
              <a:gd name="adj1" fmla="val -69853"/>
              <a:gd name="adj2" fmla="val 31658"/>
            </a:avLst>
          </a:prstGeom>
          <a:solidFill>
            <a:srgbClr val="66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b="0" strike="noStrike" spc="-1" dirty="0">
                <a:solidFill>
                  <a:schemeClr val="lt1"/>
                </a:solidFill>
                <a:latin typeface="Noto Sans" panose="020B0502040504020204"/>
              </a:rPr>
              <a:t>…</a:t>
            </a:r>
            <a:r>
              <a:rPr lang="de-DE" b="1" strike="noStrike" spc="-1" dirty="0">
                <a:solidFill>
                  <a:schemeClr val="lt1"/>
                </a:solidFill>
                <a:latin typeface="Noto Sans" panose="020B0502040504020204"/>
              </a:rPr>
              <a:t>bewahren</a:t>
            </a:r>
            <a:r>
              <a:rPr lang="de-DE" b="0" strike="noStrike" spc="-1" dirty="0">
                <a:solidFill>
                  <a:schemeClr val="lt1"/>
                </a:solidFill>
                <a:latin typeface="Noto Sans" panose="020B0502040504020204"/>
              </a:rPr>
              <a:t> Ressourcen für wissenschaftliche Studien</a:t>
            </a:r>
            <a:endParaRPr lang="de-DE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10" name="Sprechblase: oval 19">
            <a:extLst>
              <a:ext uri="{FF2B5EF4-FFF2-40B4-BE49-F238E27FC236}">
                <a16:creationId xmlns:a16="http://schemas.microsoft.com/office/drawing/2014/main" id="{C0F85484-C3A5-4D06-AE03-DE7D9B875CF0}"/>
              </a:ext>
            </a:extLst>
          </p:cNvPr>
          <p:cNvSpPr/>
          <p:nvPr/>
        </p:nvSpPr>
        <p:spPr>
          <a:xfrm>
            <a:off x="6606097" y="4185270"/>
            <a:ext cx="3094605" cy="1466103"/>
          </a:xfrm>
          <a:prstGeom prst="wedgeEllipseCallout">
            <a:avLst>
              <a:gd name="adj1" fmla="val -15937"/>
              <a:gd name="adj2" fmla="val -82494"/>
            </a:avLst>
          </a:prstGeom>
          <a:solidFill>
            <a:schemeClr val="bg1"/>
          </a:solidFill>
          <a:ln w="38100">
            <a:solidFill>
              <a:srgbClr val="66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2000" b="0" strike="noStrike" spc="-1" dirty="0">
                <a:solidFill>
                  <a:srgbClr val="66CC66"/>
                </a:solidFill>
                <a:latin typeface="Noto Sans" panose="020B0502040504020204"/>
              </a:rPr>
              <a:t>…</a:t>
            </a:r>
            <a:r>
              <a:rPr lang="de-DE" b="0" strike="noStrike" spc="-1" dirty="0">
                <a:solidFill>
                  <a:srgbClr val="66CC66"/>
                </a:solidFill>
                <a:latin typeface="Noto Sans" panose="020B0502040504020204"/>
              </a:rPr>
              <a:t>werden als </a:t>
            </a:r>
            <a:r>
              <a:rPr lang="de-DE" b="1" strike="noStrike" spc="-1" dirty="0">
                <a:solidFill>
                  <a:srgbClr val="66CC66"/>
                </a:solidFill>
                <a:latin typeface="Noto Sans" panose="020B0502040504020204"/>
              </a:rPr>
              <a:t>Instrument für Vermittlung von Wissen </a:t>
            </a:r>
            <a:r>
              <a:rPr lang="de-DE" b="0" strike="noStrike" spc="-1" dirty="0">
                <a:solidFill>
                  <a:srgbClr val="66CC66"/>
                </a:solidFill>
                <a:latin typeface="Noto Sans" panose="020B0502040504020204"/>
              </a:rPr>
              <a:t>eingesetzt</a:t>
            </a:r>
          </a:p>
        </p:txBody>
      </p:sp>
      <p:sp>
        <p:nvSpPr>
          <p:cNvPr id="11" name="Sprechblase: rechteckig 17">
            <a:extLst>
              <a:ext uri="{FF2B5EF4-FFF2-40B4-BE49-F238E27FC236}">
                <a16:creationId xmlns:a16="http://schemas.microsoft.com/office/drawing/2014/main" id="{281E0147-783E-4DA6-838A-C68675AD2BB9}"/>
              </a:ext>
            </a:extLst>
          </p:cNvPr>
          <p:cNvSpPr/>
          <p:nvPr/>
        </p:nvSpPr>
        <p:spPr>
          <a:xfrm>
            <a:off x="1642356" y="4137933"/>
            <a:ext cx="2304360" cy="1513440"/>
          </a:xfrm>
          <a:prstGeom prst="wedgeRectCallout">
            <a:avLst>
              <a:gd name="adj1" fmla="val 37900"/>
              <a:gd name="adj2" fmla="val -78195"/>
            </a:avLst>
          </a:prstGeom>
          <a:solidFill>
            <a:schemeClr val="bg1"/>
          </a:solidFill>
          <a:ln w="38100">
            <a:solidFill>
              <a:srgbClr val="66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b="0" strike="noStrike" spc="-1" dirty="0">
                <a:solidFill>
                  <a:srgbClr val="66CC66"/>
                </a:solidFill>
                <a:latin typeface="Noto Sans" panose="020B0502040504020204"/>
              </a:rPr>
              <a:t>…werden im Rahmen von Forschung und Lehre als </a:t>
            </a:r>
            <a:r>
              <a:rPr lang="de-DE" b="1" strike="noStrike" spc="-1" dirty="0">
                <a:solidFill>
                  <a:srgbClr val="66CC66"/>
                </a:solidFill>
                <a:latin typeface="Noto Sans" panose="020B0502040504020204"/>
              </a:rPr>
              <a:t>Infrastruktur</a:t>
            </a:r>
            <a:r>
              <a:rPr lang="de-DE" b="0" strike="noStrike" spc="-1" dirty="0">
                <a:solidFill>
                  <a:srgbClr val="66CC66"/>
                </a:solidFill>
                <a:latin typeface="Noto Sans" panose="020B0502040504020204"/>
              </a:rPr>
              <a:t> genutzt</a:t>
            </a:r>
          </a:p>
          <a:p>
            <a:pPr algn="ctr" defTabSz="457200"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Rechteck 17">
            <a:extLst>
              <a:ext uri="{FF2B5EF4-FFF2-40B4-BE49-F238E27FC236}">
                <a16:creationId xmlns:a16="http://schemas.microsoft.com/office/drawing/2014/main" id="{08D31E75-EA97-4761-8D5B-30B350A479AA}"/>
              </a:ext>
            </a:extLst>
          </p:cNvPr>
          <p:cNvSpPr/>
          <p:nvPr/>
        </p:nvSpPr>
        <p:spPr>
          <a:xfrm>
            <a:off x="9820157" y="6111583"/>
            <a:ext cx="6085510" cy="2447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de-DE" sz="1000" dirty="0">
                <a:latin typeface="Noto Sans" panose="020B0502040504020204"/>
              </a:rPr>
              <a:t>Vgl. Weber 2020: 131-132.</a:t>
            </a:r>
            <a:endParaRPr lang="de-DE" sz="1000" b="0" strike="noStrike" spc="-1" dirty="0">
              <a:solidFill>
                <a:srgbClr val="000000"/>
              </a:solidFill>
              <a:latin typeface="Noto Sans" panose="020B050204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515452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4A9C6D-5FDF-45A4-9757-6CD6EAC9E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Ziel und Zweck von wissenschaftlichen Sammlungen und der außerordentliche Stellenwert von Konservierung und Restaurierung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B1CB55-0955-401B-AF00-6C84F9890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AD8DF82-0B5B-4BD4-BC4B-975513721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15</a:t>
            </a:r>
          </a:p>
        </p:txBody>
      </p:sp>
      <p:sp>
        <p:nvSpPr>
          <p:cNvPr id="6" name="Flussdiagramm: Verbinder 26">
            <a:extLst>
              <a:ext uri="{FF2B5EF4-FFF2-40B4-BE49-F238E27FC236}">
                <a16:creationId xmlns:a16="http://schemas.microsoft.com/office/drawing/2014/main" id="{292A427A-0E04-4BA5-B5B3-E091FD96E6CC}"/>
              </a:ext>
            </a:extLst>
          </p:cNvPr>
          <p:cNvSpPr/>
          <p:nvPr/>
        </p:nvSpPr>
        <p:spPr>
          <a:xfrm>
            <a:off x="1111977" y="2193360"/>
            <a:ext cx="10545509" cy="3682160"/>
          </a:xfrm>
          <a:prstGeom prst="flowChartConnector">
            <a:avLst/>
          </a:prstGeom>
          <a:solidFill>
            <a:srgbClr val="66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de-DE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" name="Textfeld 27">
            <a:extLst>
              <a:ext uri="{FF2B5EF4-FFF2-40B4-BE49-F238E27FC236}">
                <a16:creationId xmlns:a16="http://schemas.microsoft.com/office/drawing/2014/main" id="{C7E5FE34-D1E7-4162-B543-E6546F8220B2}"/>
              </a:ext>
            </a:extLst>
          </p:cNvPr>
          <p:cNvSpPr/>
          <p:nvPr/>
        </p:nvSpPr>
        <p:spPr>
          <a:xfrm>
            <a:off x="4498200" y="5045977"/>
            <a:ext cx="518688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4800" b="1" strike="noStrike" spc="-1" dirty="0">
                <a:solidFill>
                  <a:schemeClr val="lt1"/>
                </a:solidFill>
                <a:latin typeface="Noto Sans" panose="020B0502040504020204"/>
              </a:rPr>
              <a:t>Restaurieren</a:t>
            </a:r>
            <a:endParaRPr lang="de-DE" sz="4800" b="0" strike="noStrike" spc="-1" dirty="0">
              <a:solidFill>
                <a:srgbClr val="000000"/>
              </a:solidFill>
              <a:latin typeface="Noto Sans" panose="020B0502040504020204"/>
            </a:endParaRPr>
          </a:p>
        </p:txBody>
      </p:sp>
      <p:sp>
        <p:nvSpPr>
          <p:cNvPr id="8" name="Textfeld 28">
            <a:extLst>
              <a:ext uri="{FF2B5EF4-FFF2-40B4-BE49-F238E27FC236}">
                <a16:creationId xmlns:a16="http://schemas.microsoft.com/office/drawing/2014/main" id="{ECCD17CC-FEE5-462B-BAFF-871501435313}"/>
              </a:ext>
            </a:extLst>
          </p:cNvPr>
          <p:cNvSpPr/>
          <p:nvPr/>
        </p:nvSpPr>
        <p:spPr>
          <a:xfrm>
            <a:off x="4446884" y="2159009"/>
            <a:ext cx="518688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4800" b="1" strike="noStrike" spc="-1" dirty="0">
                <a:solidFill>
                  <a:schemeClr val="lt1"/>
                </a:solidFill>
                <a:latin typeface="Noto Sans" panose="020B0502040504020204"/>
              </a:rPr>
              <a:t>Konservieren</a:t>
            </a:r>
            <a:endParaRPr lang="de-DE" sz="4800" b="0" strike="noStrike" spc="-1" dirty="0">
              <a:solidFill>
                <a:srgbClr val="000000"/>
              </a:solidFill>
              <a:latin typeface="Noto Sans" panose="020B0502040504020204"/>
            </a:endParaRPr>
          </a:p>
        </p:txBody>
      </p:sp>
      <p:sp>
        <p:nvSpPr>
          <p:cNvPr id="9" name="Ellipse 25">
            <a:extLst>
              <a:ext uri="{FF2B5EF4-FFF2-40B4-BE49-F238E27FC236}">
                <a16:creationId xmlns:a16="http://schemas.microsoft.com/office/drawing/2014/main" id="{D5FDCD03-52FB-4E97-AC13-FF0613890DEB}"/>
              </a:ext>
            </a:extLst>
          </p:cNvPr>
          <p:cNvSpPr/>
          <p:nvPr/>
        </p:nvSpPr>
        <p:spPr>
          <a:xfrm>
            <a:off x="767244" y="3076084"/>
            <a:ext cx="2626129" cy="2014147"/>
          </a:xfrm>
          <a:prstGeom prst="ellipse">
            <a:avLst/>
          </a:prstGeom>
          <a:solidFill>
            <a:schemeClr val="bg1"/>
          </a:solidFill>
          <a:ln>
            <a:solidFill>
              <a:srgbClr val="66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2400" b="1" strike="noStrike" spc="-1" dirty="0">
                <a:solidFill>
                  <a:srgbClr val="66CC66"/>
                </a:solidFill>
                <a:latin typeface="Noto Sans" panose="020B0502040504020204"/>
              </a:rPr>
              <a:t>Sammlungen entwickeln</a:t>
            </a:r>
            <a:endParaRPr lang="de-DE" sz="2400" b="0" strike="noStrike" spc="-1" dirty="0">
              <a:solidFill>
                <a:srgbClr val="66CC66"/>
              </a:solidFill>
              <a:latin typeface="Noto Sans" panose="020B0502040504020204"/>
            </a:endParaRPr>
          </a:p>
        </p:txBody>
      </p:sp>
      <p:sp>
        <p:nvSpPr>
          <p:cNvPr id="10" name="Ellipse 20">
            <a:extLst>
              <a:ext uri="{FF2B5EF4-FFF2-40B4-BE49-F238E27FC236}">
                <a16:creationId xmlns:a16="http://schemas.microsoft.com/office/drawing/2014/main" id="{85602188-8BEF-430A-A262-E685DA509825}"/>
              </a:ext>
            </a:extLst>
          </p:cNvPr>
          <p:cNvSpPr/>
          <p:nvPr/>
        </p:nvSpPr>
        <p:spPr>
          <a:xfrm>
            <a:off x="3021098" y="3065676"/>
            <a:ext cx="2693116" cy="2014147"/>
          </a:xfrm>
          <a:prstGeom prst="ellipse">
            <a:avLst/>
          </a:prstGeom>
          <a:solidFill>
            <a:schemeClr val="bg1"/>
          </a:solidFill>
          <a:ln>
            <a:solidFill>
              <a:srgbClr val="66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2400" b="1" strike="noStrike" spc="-1" dirty="0">
                <a:solidFill>
                  <a:srgbClr val="66CC66"/>
                </a:solidFill>
                <a:latin typeface="Noto Sans" panose="020B0502040504020204"/>
              </a:rPr>
              <a:t>Sammlungen sichtbar machen</a:t>
            </a:r>
            <a:endParaRPr lang="de-DE" sz="2400" b="0" strike="noStrike" spc="-1" dirty="0">
              <a:solidFill>
                <a:srgbClr val="66CC66"/>
              </a:solidFill>
              <a:latin typeface="Noto Sans" panose="020B0502040504020204"/>
            </a:endParaRPr>
          </a:p>
        </p:txBody>
      </p:sp>
      <p:sp>
        <p:nvSpPr>
          <p:cNvPr id="11" name="Ellipse 19">
            <a:extLst>
              <a:ext uri="{FF2B5EF4-FFF2-40B4-BE49-F238E27FC236}">
                <a16:creationId xmlns:a16="http://schemas.microsoft.com/office/drawing/2014/main" id="{259660E5-E260-4CFE-B0DD-7AA619EA7784}"/>
              </a:ext>
            </a:extLst>
          </p:cNvPr>
          <p:cNvSpPr/>
          <p:nvPr/>
        </p:nvSpPr>
        <p:spPr>
          <a:xfrm>
            <a:off x="5232774" y="2972744"/>
            <a:ext cx="2626128" cy="2166166"/>
          </a:xfrm>
          <a:prstGeom prst="ellipse">
            <a:avLst/>
          </a:prstGeom>
          <a:solidFill>
            <a:schemeClr val="bg1"/>
          </a:solidFill>
          <a:ln>
            <a:solidFill>
              <a:srgbClr val="66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2400" b="1" strike="noStrike" spc="-1" dirty="0">
                <a:solidFill>
                  <a:srgbClr val="66CC66"/>
                </a:solidFill>
                <a:latin typeface="Noto Sans" panose="020B0502040504020204"/>
              </a:rPr>
              <a:t>Sammlungen bewahren</a:t>
            </a:r>
            <a:endParaRPr lang="de-DE" sz="2400" b="0" strike="noStrike" spc="-1" dirty="0">
              <a:solidFill>
                <a:srgbClr val="66CC66"/>
              </a:solidFill>
              <a:latin typeface="Noto Sans" panose="020B0502040504020204"/>
            </a:endParaRPr>
          </a:p>
        </p:txBody>
      </p:sp>
      <p:sp>
        <p:nvSpPr>
          <p:cNvPr id="12" name="Ellipse 21">
            <a:extLst>
              <a:ext uri="{FF2B5EF4-FFF2-40B4-BE49-F238E27FC236}">
                <a16:creationId xmlns:a16="http://schemas.microsoft.com/office/drawing/2014/main" id="{49C03D75-8AE8-46D7-85BE-62BB95578DAE}"/>
              </a:ext>
            </a:extLst>
          </p:cNvPr>
          <p:cNvSpPr/>
          <p:nvPr/>
        </p:nvSpPr>
        <p:spPr>
          <a:xfrm>
            <a:off x="7553615" y="2982608"/>
            <a:ext cx="2626128" cy="2180281"/>
          </a:xfrm>
          <a:prstGeom prst="ellipse">
            <a:avLst/>
          </a:prstGeom>
          <a:solidFill>
            <a:schemeClr val="bg1"/>
          </a:solidFill>
          <a:ln>
            <a:solidFill>
              <a:srgbClr val="66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2400" b="1" strike="noStrike" spc="-1" dirty="0">
                <a:solidFill>
                  <a:srgbClr val="66CC66"/>
                </a:solidFill>
                <a:latin typeface="Noto Sans" panose="020B0502040504020204"/>
              </a:rPr>
              <a:t>Sammlungen nutzbar machen</a:t>
            </a:r>
            <a:endParaRPr lang="de-DE" sz="2400" b="0" strike="noStrike" spc="-1" dirty="0">
              <a:solidFill>
                <a:srgbClr val="66CC66"/>
              </a:solidFill>
              <a:latin typeface="Noto Sans" panose="020B0502040504020204"/>
            </a:endParaRPr>
          </a:p>
        </p:txBody>
      </p:sp>
      <p:sp>
        <p:nvSpPr>
          <p:cNvPr id="13" name="Ellipse 22">
            <a:extLst>
              <a:ext uri="{FF2B5EF4-FFF2-40B4-BE49-F238E27FC236}">
                <a16:creationId xmlns:a16="http://schemas.microsoft.com/office/drawing/2014/main" id="{6831A1F1-F9A2-4C7D-A356-929C540336FE}"/>
              </a:ext>
            </a:extLst>
          </p:cNvPr>
          <p:cNvSpPr/>
          <p:nvPr/>
        </p:nvSpPr>
        <p:spPr>
          <a:xfrm>
            <a:off x="9835011" y="3029973"/>
            <a:ext cx="2167208" cy="2008934"/>
          </a:xfrm>
          <a:prstGeom prst="ellipse">
            <a:avLst/>
          </a:prstGeom>
          <a:solidFill>
            <a:schemeClr val="bg1"/>
          </a:solidFill>
          <a:ln>
            <a:solidFill>
              <a:srgbClr val="66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2400" b="1" strike="noStrike" spc="-1" dirty="0">
                <a:solidFill>
                  <a:srgbClr val="66CC66"/>
                </a:solidFill>
                <a:latin typeface="Noto Sans" panose="020B0502040504020204"/>
              </a:rPr>
              <a:t>Objekte in Forschung und Lehre  nutzen</a:t>
            </a:r>
            <a:endParaRPr lang="de-DE" sz="2400" b="0" strike="noStrike" spc="-1" dirty="0">
              <a:solidFill>
                <a:srgbClr val="66CC66"/>
              </a:solidFill>
              <a:latin typeface="Noto Sans" panose="020B0502040504020204"/>
            </a:endParaRPr>
          </a:p>
        </p:txBody>
      </p:sp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83514ED6-26E4-4EC3-9884-0F00A18B0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292426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30AAA9-184C-4435-89B3-51F70E414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0F861AE-59C3-421F-B477-A955CBD42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17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3EC25623-585D-49EB-AA59-89F09E01AC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  <p:sp>
        <p:nvSpPr>
          <p:cNvPr id="6" name="Legende: mit Pfeil nach rechts 8">
            <a:extLst>
              <a:ext uri="{FF2B5EF4-FFF2-40B4-BE49-F238E27FC236}">
                <a16:creationId xmlns:a16="http://schemas.microsoft.com/office/drawing/2014/main" id="{CE9A8B51-0454-4E75-A18F-EC4F09002DE8}"/>
              </a:ext>
            </a:extLst>
          </p:cNvPr>
          <p:cNvSpPr/>
          <p:nvPr/>
        </p:nvSpPr>
        <p:spPr>
          <a:xfrm>
            <a:off x="1119497" y="386644"/>
            <a:ext cx="5752800" cy="247932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2800" b="1" strike="noStrike" spc="-1" dirty="0">
                <a:solidFill>
                  <a:schemeClr val="lt1"/>
                </a:solidFill>
                <a:latin typeface="Noto Sans" panose="020B0502040504020204"/>
              </a:rPr>
              <a:t>Spannungsverhältnis zwischen Bewahrung und Nutzung</a:t>
            </a:r>
            <a:endParaRPr lang="de-DE" sz="28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7" name="Legende: mit Pfeil nach rechts 9">
            <a:extLst>
              <a:ext uri="{FF2B5EF4-FFF2-40B4-BE49-F238E27FC236}">
                <a16:creationId xmlns:a16="http://schemas.microsoft.com/office/drawing/2014/main" id="{A4E9BFFE-2C09-481A-96B4-AC98ED8F4C4D}"/>
              </a:ext>
            </a:extLst>
          </p:cNvPr>
          <p:cNvSpPr/>
          <p:nvPr/>
        </p:nvSpPr>
        <p:spPr>
          <a:xfrm>
            <a:off x="1119497" y="3378011"/>
            <a:ext cx="5752800" cy="247932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2000" b="0" i="1" strike="noStrike" spc="-1" dirty="0">
                <a:solidFill>
                  <a:schemeClr val="lt1"/>
                </a:solidFill>
                <a:latin typeface="Noto Sans" panose="020B0502040504020204"/>
              </a:rPr>
              <a:t>„Häufig sind Sammlungen nicht adäquat untergebracht und werden unsachgemäß aufbewahrt. (…) Meist fehlt ein Etat, um Objekte zu pflegen und restaurieren zu können.“ </a:t>
            </a:r>
          </a:p>
          <a:p>
            <a:pPr defTabSz="457200">
              <a:lnSpc>
                <a:spcPct val="100000"/>
              </a:lnSpc>
            </a:pPr>
            <a:r>
              <a:rPr lang="de-DE" sz="1000" spc="-1" dirty="0">
                <a:solidFill>
                  <a:schemeClr val="lt1"/>
                </a:solidFill>
                <a:latin typeface="Noto Sans" panose="020B0502040504020204"/>
              </a:rPr>
              <a:t>Weber 2020: 138.</a:t>
            </a:r>
            <a:endParaRPr lang="de-DE" sz="10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053F78CA-DE93-422D-932D-EDDB7490477A}"/>
              </a:ext>
            </a:extLst>
          </p:cNvPr>
          <p:cNvSpPr/>
          <p:nvPr/>
        </p:nvSpPr>
        <p:spPr>
          <a:xfrm>
            <a:off x="7527120" y="1026866"/>
            <a:ext cx="4664880" cy="1383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2800" b="1" strike="noStrike" spc="-1" dirty="0">
                <a:solidFill>
                  <a:srgbClr val="66CC66"/>
                </a:solidFill>
                <a:latin typeface="Noto Sans" panose="020B0502040504020204"/>
              </a:rPr>
              <a:t>Große Wichtigkeit von Konservierung und Restaurierung</a:t>
            </a:r>
            <a:endParaRPr lang="de-DE" sz="2800" b="0" strike="noStrike" spc="-1" dirty="0">
              <a:solidFill>
                <a:srgbClr val="66CC66"/>
              </a:solidFill>
              <a:latin typeface="Noto Sans" panose="020B0502040504020204"/>
            </a:endParaRPr>
          </a:p>
        </p:txBody>
      </p:sp>
      <p:sp>
        <p:nvSpPr>
          <p:cNvPr id="9" name="Textfeld 11">
            <a:extLst>
              <a:ext uri="{FF2B5EF4-FFF2-40B4-BE49-F238E27FC236}">
                <a16:creationId xmlns:a16="http://schemas.microsoft.com/office/drawing/2014/main" id="{29329796-0F74-4160-914C-1BDD55AFFD04}"/>
              </a:ext>
            </a:extLst>
          </p:cNvPr>
          <p:cNvSpPr/>
          <p:nvPr/>
        </p:nvSpPr>
        <p:spPr>
          <a:xfrm>
            <a:off x="7527120" y="3328790"/>
            <a:ext cx="4664880" cy="2245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2800" b="1" strike="noStrike" spc="-1" dirty="0">
                <a:solidFill>
                  <a:srgbClr val="66CC66"/>
                </a:solidFill>
                <a:latin typeface="Noto Sans" panose="020B0502040504020204"/>
              </a:rPr>
              <a:t>Hohe Bedeutsamkeit einer stabilen und langfristigen Dokumentation und der Entwicklung effizienter Dokumentationsmethoden</a:t>
            </a:r>
            <a:endParaRPr lang="de-DE" sz="2800" b="0" strike="noStrike" spc="-1" dirty="0">
              <a:solidFill>
                <a:srgbClr val="66CC66"/>
              </a:solidFill>
              <a:latin typeface="Noto Sans" panose="020B050204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4125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6CF11F9-5779-4544-BA49-C98841FFA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683F6D-25B4-42F5-AC5E-92E87F92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18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7C0611BE-FC80-4D52-A31E-6F73342924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  <p:pic>
        <p:nvPicPr>
          <p:cNvPr id="6" name="Grafik 6">
            <a:extLst>
              <a:ext uri="{FF2B5EF4-FFF2-40B4-BE49-F238E27FC236}">
                <a16:creationId xmlns:a16="http://schemas.microsoft.com/office/drawing/2014/main" id="{02CA4E8C-C408-416A-9965-2AE2C914B31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44289" y="1024072"/>
            <a:ext cx="10127160" cy="3977280"/>
          </a:xfrm>
          <a:prstGeom prst="rect">
            <a:avLst/>
          </a:prstGeom>
          <a:ln w="0">
            <a:noFill/>
          </a:ln>
        </p:spPr>
      </p:pic>
      <p:sp>
        <p:nvSpPr>
          <p:cNvPr id="7" name="Rechteck 7">
            <a:extLst>
              <a:ext uri="{FF2B5EF4-FFF2-40B4-BE49-F238E27FC236}">
                <a16:creationId xmlns:a16="http://schemas.microsoft.com/office/drawing/2014/main" id="{E83A5FFB-FD34-42F8-8514-4D8426937868}"/>
              </a:ext>
            </a:extLst>
          </p:cNvPr>
          <p:cNvSpPr/>
          <p:nvPr/>
        </p:nvSpPr>
        <p:spPr>
          <a:xfrm>
            <a:off x="1119497" y="5284226"/>
            <a:ext cx="9970920" cy="5063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dk1"/>
                </a:solidFill>
                <a:latin typeface="Noto Sans" panose="020B0502040504020204"/>
              </a:rPr>
              <a:t>Strategien der Bestandserhaltung</a:t>
            </a:r>
            <a:endParaRPr lang="de-DE" sz="1600" b="0" strike="noStrike" spc="-1" dirty="0">
              <a:solidFill>
                <a:srgbClr val="000000"/>
              </a:solidFill>
              <a:latin typeface="Noto Sans" panose="020B0502040504020204"/>
            </a:endParaRPr>
          </a:p>
          <a:p>
            <a:pPr defTabSz="457200">
              <a:lnSpc>
                <a:spcPct val="100000"/>
              </a:lnSpc>
            </a:pPr>
            <a:r>
              <a:rPr lang="de-DE" sz="1100" b="0" strike="noStrike" spc="-1" dirty="0">
                <a:solidFill>
                  <a:schemeClr val="dk1"/>
                </a:solidFill>
                <a:latin typeface="Noto Sans" panose="020B0502040504020204"/>
              </a:rPr>
              <a:t>Abbildung aus: </a:t>
            </a:r>
            <a:r>
              <a:rPr lang="de-DE" sz="1100" b="0" strike="noStrike" spc="-1" dirty="0" err="1">
                <a:solidFill>
                  <a:schemeClr val="dk1"/>
                </a:solidFill>
                <a:latin typeface="Noto Sans" panose="020B0502040504020204"/>
              </a:rPr>
              <a:t>Glauert</a:t>
            </a:r>
            <a:r>
              <a:rPr lang="de-DE" sz="1100" b="0" strike="noStrike" spc="-1" dirty="0">
                <a:solidFill>
                  <a:schemeClr val="dk1"/>
                </a:solidFill>
                <a:latin typeface="Noto Sans" panose="020B0502040504020204"/>
              </a:rPr>
              <a:t> 2014: 28.</a:t>
            </a:r>
            <a:endParaRPr lang="de-DE" sz="1100" b="0" strike="noStrike" spc="-1" dirty="0">
              <a:solidFill>
                <a:srgbClr val="000000"/>
              </a:solidFill>
              <a:latin typeface="Noto Sans" panose="020B050204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2341541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BA4672-3F87-4114-B35B-C8D7D4F4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Herausforderungen der Konservierungs- und Restaurierungsdokumentation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8A48077-B8FC-423F-82AE-20DC30C5F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Kurzer Vortrag mit kleiner Umfrage | 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F18C6B-2B9D-4D33-B3A2-6D551E989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19</a:t>
            </a:r>
          </a:p>
        </p:txBody>
      </p:sp>
    </p:spTree>
    <p:extLst>
      <p:ext uri="{BB962C8B-B14F-4D97-AF65-F5344CB8AC3E}">
        <p14:creationId xmlns:p14="http://schemas.microsoft.com/office/powerpoint/2010/main" val="2746115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910496-28F8-48AA-B26F-5521F48E5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 wollen strukturierte und vergleichbare Daten erzeugen, aber…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E9E746-F677-44A5-BE01-0D6DDF8E1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3214A0D-A205-452E-9C78-FF8FE8CB4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20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5BC4A207-5D2C-43F7-BEFB-2BDB89AD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  <p:sp>
        <p:nvSpPr>
          <p:cNvPr id="8" name="Flussdiagramm: Prozess 8">
            <a:extLst>
              <a:ext uri="{FF2B5EF4-FFF2-40B4-BE49-F238E27FC236}">
                <a16:creationId xmlns:a16="http://schemas.microsoft.com/office/drawing/2014/main" id="{1F9859E3-0789-4640-B7B3-810039CAD389}"/>
              </a:ext>
            </a:extLst>
          </p:cNvPr>
          <p:cNvSpPr/>
          <p:nvPr/>
        </p:nvSpPr>
        <p:spPr>
          <a:xfrm>
            <a:off x="910171" y="2002224"/>
            <a:ext cx="2247120" cy="1540301"/>
          </a:xfrm>
          <a:prstGeom prst="flowChartProcess">
            <a:avLst/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Dokumentation muss eine enorme Fülle an </a:t>
            </a:r>
            <a:r>
              <a:rPr lang="de-DE" sz="1600" b="1" strike="noStrike" spc="-1" dirty="0">
                <a:solidFill>
                  <a:schemeClr val="lt1"/>
                </a:solidFill>
                <a:latin typeface="Noto Sans" panose="020B0502040504020204"/>
              </a:rPr>
              <a:t>vielfältigen Informationen </a:t>
            </a: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abbilden</a:t>
            </a:r>
            <a:endParaRPr lang="de-DE" sz="1600" b="0" strike="noStrike" spc="-1" dirty="0">
              <a:solidFill>
                <a:srgbClr val="FFFFFF"/>
              </a:solidFill>
              <a:latin typeface="Noto Sans" panose="020B0502040504020204"/>
            </a:endParaRPr>
          </a:p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(inhaltlich und formal)</a:t>
            </a:r>
            <a:endParaRPr lang="de-DE" sz="16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9" name="Flussdiagramm: Prozess 15">
            <a:extLst>
              <a:ext uri="{FF2B5EF4-FFF2-40B4-BE49-F238E27FC236}">
                <a16:creationId xmlns:a16="http://schemas.microsoft.com/office/drawing/2014/main" id="{90E4F149-2414-40A6-8B79-4F45311DE93E}"/>
              </a:ext>
            </a:extLst>
          </p:cNvPr>
          <p:cNvSpPr/>
          <p:nvPr/>
        </p:nvSpPr>
        <p:spPr>
          <a:xfrm>
            <a:off x="3210626" y="2002222"/>
            <a:ext cx="2079513" cy="1540301"/>
          </a:xfrm>
          <a:prstGeom prst="flowChartProcess">
            <a:avLst/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Dokumentiert werden äußerst komplexe, fachspezifische Informationen</a:t>
            </a:r>
            <a:endParaRPr lang="de-DE" sz="16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10" name="Flussdiagramm: Prozess 9">
            <a:extLst>
              <a:ext uri="{FF2B5EF4-FFF2-40B4-BE49-F238E27FC236}">
                <a16:creationId xmlns:a16="http://schemas.microsoft.com/office/drawing/2014/main" id="{055BD2E2-0705-4DA1-94CF-F0F89DDEEFFF}"/>
              </a:ext>
            </a:extLst>
          </p:cNvPr>
          <p:cNvSpPr/>
          <p:nvPr/>
        </p:nvSpPr>
        <p:spPr>
          <a:xfrm>
            <a:off x="5343474" y="2002222"/>
            <a:ext cx="2152440" cy="1540301"/>
          </a:xfrm>
          <a:prstGeom prst="flowChartProcess">
            <a:avLst/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Dokumentations-</a:t>
            </a:r>
            <a:endParaRPr lang="de-DE" sz="1600" b="0" strike="noStrike" spc="-1" dirty="0">
              <a:solidFill>
                <a:srgbClr val="FFFFFF"/>
              </a:solidFill>
              <a:latin typeface="Noto Sans" panose="020B0502040504020204"/>
            </a:endParaRPr>
          </a:p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 err="1">
                <a:solidFill>
                  <a:schemeClr val="lt1"/>
                </a:solidFill>
                <a:latin typeface="Noto Sans" panose="020B0502040504020204"/>
              </a:rPr>
              <a:t>zeitraum</a:t>
            </a: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 ist i. d. R. sehr lang</a:t>
            </a:r>
            <a:endParaRPr lang="de-DE" sz="16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11" name="Flussdiagramm: Prozess 10">
            <a:extLst>
              <a:ext uri="{FF2B5EF4-FFF2-40B4-BE49-F238E27FC236}">
                <a16:creationId xmlns:a16="http://schemas.microsoft.com/office/drawing/2014/main" id="{A68B9AB2-1095-41F3-BB9C-EC9922DB0ED6}"/>
              </a:ext>
            </a:extLst>
          </p:cNvPr>
          <p:cNvSpPr/>
          <p:nvPr/>
        </p:nvSpPr>
        <p:spPr>
          <a:xfrm>
            <a:off x="7549249" y="2002222"/>
            <a:ext cx="2079513" cy="3182334"/>
          </a:xfrm>
          <a:prstGeom prst="flowChartProcess">
            <a:avLst/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Dokumentation muss permanente </a:t>
            </a:r>
            <a:r>
              <a:rPr lang="de-DE" sz="1600" b="1" strike="noStrike" spc="-1" dirty="0">
                <a:solidFill>
                  <a:schemeClr val="lt1"/>
                </a:solidFill>
                <a:latin typeface="Noto Sans" panose="020B0502040504020204"/>
              </a:rPr>
              <a:t>Weiterentwicklung</a:t>
            </a: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 von Restaurierungsansprüchen, konservatorisch-technischen Maßnahmen, bildgebenden Verfahren und Dokumentationsmethoden berücksichtigen</a:t>
            </a:r>
            <a:endParaRPr lang="de-DE" sz="16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12" name="Flussdiagramm: Prozess 17">
            <a:extLst>
              <a:ext uri="{FF2B5EF4-FFF2-40B4-BE49-F238E27FC236}">
                <a16:creationId xmlns:a16="http://schemas.microsoft.com/office/drawing/2014/main" id="{5598A6CD-0F1C-4F2D-8E95-48CAA5D64B1A}"/>
              </a:ext>
            </a:extLst>
          </p:cNvPr>
          <p:cNvSpPr/>
          <p:nvPr/>
        </p:nvSpPr>
        <p:spPr>
          <a:xfrm>
            <a:off x="9682097" y="2002221"/>
            <a:ext cx="2079513" cy="1540301"/>
          </a:xfrm>
          <a:prstGeom prst="flowChartProcess">
            <a:avLst/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Daten werden interdisziplinär erzeugt, angereichert und nachgenutzt</a:t>
            </a:r>
            <a:endParaRPr lang="de-DE" sz="16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13" name="Flussdiagramm: Prozess 7">
            <a:extLst>
              <a:ext uri="{FF2B5EF4-FFF2-40B4-BE49-F238E27FC236}">
                <a16:creationId xmlns:a16="http://schemas.microsoft.com/office/drawing/2014/main" id="{897B2AFE-5750-4B3E-A890-ADA58005DC4A}"/>
              </a:ext>
            </a:extLst>
          </p:cNvPr>
          <p:cNvSpPr/>
          <p:nvPr/>
        </p:nvSpPr>
        <p:spPr>
          <a:xfrm>
            <a:off x="9682097" y="3749141"/>
            <a:ext cx="2079513" cy="1435415"/>
          </a:xfrm>
          <a:prstGeom prst="flowChartProcess">
            <a:avLst/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Dokumentation erfordert einen </a:t>
            </a:r>
            <a:r>
              <a:rPr lang="de-DE" sz="1600" b="1" strike="noStrike" spc="-1" dirty="0">
                <a:solidFill>
                  <a:schemeClr val="lt1"/>
                </a:solidFill>
                <a:latin typeface="Noto Sans" panose="020B0502040504020204"/>
              </a:rPr>
              <a:t>permanenten Datenaustausch </a:t>
            </a: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(</a:t>
            </a:r>
            <a:r>
              <a:rPr lang="de-DE" sz="1600" b="0" strike="noStrike" spc="-1" dirty="0" err="1">
                <a:solidFill>
                  <a:schemeClr val="lt1"/>
                </a:solidFill>
                <a:latin typeface="Noto Sans" panose="020B0502040504020204"/>
              </a:rPr>
              <a:t>ausserinstitutionell</a:t>
            </a: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 und interdisziplinär)</a:t>
            </a:r>
            <a:endParaRPr lang="de-DE" sz="16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  <p:sp>
        <p:nvSpPr>
          <p:cNvPr id="14" name="Flussdiagramm: Prozess 11">
            <a:extLst>
              <a:ext uri="{FF2B5EF4-FFF2-40B4-BE49-F238E27FC236}">
                <a16:creationId xmlns:a16="http://schemas.microsoft.com/office/drawing/2014/main" id="{F8DEEBB6-2EDF-4EAA-B08C-8362AF1EC948}"/>
              </a:ext>
            </a:extLst>
          </p:cNvPr>
          <p:cNvSpPr/>
          <p:nvPr/>
        </p:nvSpPr>
        <p:spPr>
          <a:xfrm>
            <a:off x="910171" y="3749143"/>
            <a:ext cx="2247120" cy="1435416"/>
          </a:xfrm>
          <a:prstGeom prst="flowChartProcess">
            <a:avLst/>
          </a:prstGeom>
          <a:solidFill>
            <a:srgbClr val="66CC66"/>
          </a:solidFill>
          <a:ln>
            <a:solidFill>
              <a:srgbClr val="E68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lt1"/>
                </a:solidFill>
                <a:latin typeface="Raleway" pitchFamily="2" charset="0"/>
              </a:rPr>
              <a:t>Dokumentation muss Informationen aus </a:t>
            </a:r>
            <a:r>
              <a:rPr lang="de-DE" sz="1600" b="1" strike="noStrike" spc="-1" dirty="0">
                <a:solidFill>
                  <a:schemeClr val="lt1"/>
                </a:solidFill>
                <a:latin typeface="Raleway" pitchFamily="2" charset="0"/>
              </a:rPr>
              <a:t>unterschiedlichen Disziplinen </a:t>
            </a:r>
            <a:r>
              <a:rPr lang="de-DE" sz="1600" b="0" strike="noStrike" spc="-1" dirty="0">
                <a:solidFill>
                  <a:schemeClr val="lt1"/>
                </a:solidFill>
                <a:latin typeface="Raleway" pitchFamily="2" charset="0"/>
              </a:rPr>
              <a:t>abbilden</a:t>
            </a:r>
            <a:endParaRPr lang="de-DE" sz="1600" b="0" strike="noStrike" spc="-1" dirty="0">
              <a:solidFill>
                <a:srgbClr val="FFFFFF"/>
              </a:solidFill>
              <a:latin typeface="Raleway" pitchFamily="2" charset="0"/>
            </a:endParaRPr>
          </a:p>
        </p:txBody>
      </p:sp>
      <p:sp>
        <p:nvSpPr>
          <p:cNvPr id="15" name="Flussdiagramm: Prozess 14">
            <a:extLst>
              <a:ext uri="{FF2B5EF4-FFF2-40B4-BE49-F238E27FC236}">
                <a16:creationId xmlns:a16="http://schemas.microsoft.com/office/drawing/2014/main" id="{29B34793-B877-4CE9-A9FE-A62406AC105D}"/>
              </a:ext>
            </a:extLst>
          </p:cNvPr>
          <p:cNvSpPr/>
          <p:nvPr/>
        </p:nvSpPr>
        <p:spPr>
          <a:xfrm>
            <a:off x="3210625" y="3749143"/>
            <a:ext cx="2079513" cy="1435416"/>
          </a:xfrm>
          <a:prstGeom prst="flowChartProcess">
            <a:avLst/>
          </a:prstGeom>
          <a:solidFill>
            <a:srgbClr val="66CC66"/>
          </a:solidFill>
          <a:ln>
            <a:solidFill>
              <a:srgbClr val="66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600" b="0" strike="noStrike" spc="-1" dirty="0">
                <a:solidFill>
                  <a:schemeClr val="lt1"/>
                </a:solidFill>
                <a:latin typeface="Noto Sans" panose="020B0502040504020204"/>
              </a:rPr>
              <a:t>Dokumentation erfordert ein hohes Maß an fachspezifischen Kenntnissen und Kompetenzen</a:t>
            </a:r>
            <a:endParaRPr lang="de-DE" sz="1600" b="0" strike="noStrike" spc="-1" dirty="0">
              <a:solidFill>
                <a:srgbClr val="FFFFFF"/>
              </a:solidFill>
              <a:latin typeface="Noto Sans" panose="020B050204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58458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3C6E8F60-0EE9-4DB1-9E63-72AC6583B0D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/>
              <a:t>Text- und Formularform</a:t>
            </a:r>
          </a:p>
          <a:p>
            <a:r>
              <a:rPr lang="de-DE" dirty="0"/>
              <a:t>Kerndaten, Maße, Materialien</a:t>
            </a:r>
          </a:p>
          <a:p>
            <a:r>
              <a:rPr lang="de-DE" dirty="0"/>
              <a:t>Aufbewahrungsrichtlinien</a:t>
            </a:r>
          </a:p>
          <a:p>
            <a:r>
              <a:rPr lang="de-DE" dirty="0"/>
              <a:t>Schutzbedingungen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67CFEA5B-E6FA-4189-9815-03D2C288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AF5016F-8371-434B-847B-B9C99758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257828-9CDD-4B5A-B46C-8BA8D036E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21</a:t>
            </a:r>
          </a:p>
        </p:txBody>
      </p:sp>
      <p:pic>
        <p:nvPicPr>
          <p:cNvPr id="6" name="Grafik 4">
            <a:extLst>
              <a:ext uri="{FF2B5EF4-FFF2-40B4-BE49-F238E27FC236}">
                <a16:creationId xmlns:a16="http://schemas.microsoft.com/office/drawing/2014/main" id="{B841BF9C-2A6D-4E13-848C-1DACD3E1EEB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70921" y="329024"/>
            <a:ext cx="4114440" cy="5825160"/>
          </a:xfrm>
          <a:prstGeom prst="rect">
            <a:avLst/>
          </a:prstGeom>
          <a:ln w="0">
            <a:noFill/>
          </a:ln>
        </p:spPr>
      </p:pic>
      <p:sp>
        <p:nvSpPr>
          <p:cNvPr id="10" name="Rechteck 6">
            <a:extLst>
              <a:ext uri="{FF2B5EF4-FFF2-40B4-BE49-F238E27FC236}">
                <a16:creationId xmlns:a16="http://schemas.microsoft.com/office/drawing/2014/main" id="{50BAD1F2-27D7-4AC3-A92E-E9A8B2DF2455}"/>
              </a:ext>
            </a:extLst>
          </p:cNvPr>
          <p:cNvSpPr/>
          <p:nvPr/>
        </p:nvSpPr>
        <p:spPr>
          <a:xfrm>
            <a:off x="6172200" y="4832199"/>
            <a:ext cx="5014440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de-DE" sz="1000" dirty="0">
                <a:latin typeface="Noto Sans" panose="020B0502040504020204"/>
              </a:rPr>
              <a:t>Erste Seite eines Muster-</a:t>
            </a:r>
            <a:r>
              <a:rPr lang="de-DE" sz="1000" dirty="0" err="1">
                <a:latin typeface="Noto Sans" panose="020B0502040504020204"/>
              </a:rPr>
              <a:t>Zustandprotokolls</a:t>
            </a:r>
            <a:r>
              <a:rPr lang="de-DE" sz="1000" dirty="0">
                <a:latin typeface="Noto Sans" panose="020B0502040504020204"/>
              </a:rPr>
              <a:t> für den Leihverkehr, Deutscher Museumsbund, AK Restaurierung/Konservierung</a:t>
            </a:r>
          </a:p>
          <a:p>
            <a:endParaRPr lang="de-DE" sz="1000" dirty="0">
              <a:latin typeface="Noto Sans" panose="020B0502040504020204"/>
            </a:endParaRPr>
          </a:p>
          <a:p>
            <a:r>
              <a:rPr lang="de-DE" sz="1000" dirty="0">
                <a:latin typeface="Noto Sans" panose="020B0502040504020204"/>
              </a:rPr>
              <a:t>Download unter:</a:t>
            </a:r>
          </a:p>
          <a:p>
            <a:r>
              <a:rPr lang="de-DE" sz="1000" dirty="0">
                <a:latin typeface="Noto Sans" panose="020B0502040504020204"/>
              </a:rPr>
              <a:t>Deutscher Museumsbund e.V., AK Konservierung-Restaurierung (o. J.): Vorlagen zum Leihverkehr, </a:t>
            </a:r>
            <a:r>
              <a:rPr lang="de-DE" sz="1000" i="1" dirty="0">
                <a:latin typeface="Noto Sans" panose="020B0502040504020204"/>
              </a:rPr>
              <a:t>Deutscher Museumsbund</a:t>
            </a:r>
            <a:r>
              <a:rPr lang="de-DE" sz="1000" dirty="0">
                <a:latin typeface="Noto Sans" panose="020B0502040504020204"/>
              </a:rPr>
              <a:t>, [online] </a:t>
            </a:r>
            <a:r>
              <a:rPr lang="de-DE" sz="1000" dirty="0">
                <a:latin typeface="Noto Sans" panose="020B0502040504020204"/>
                <a:hlinkClick r:id="rId3"/>
              </a:rPr>
              <a:t>http://www.museumsbund.de/fachgruppen-und-arbeitskreise/arbeitskreis-konservierung-restaurierung/vorlagen-zum-leihverkehr/ </a:t>
            </a:r>
            <a:r>
              <a:rPr lang="de-DE" sz="1000" dirty="0">
                <a:latin typeface="Noto Sans" panose="020B0502040504020204"/>
              </a:rPr>
              <a:t>[01.07.2024].</a:t>
            </a:r>
          </a:p>
        </p:txBody>
      </p:sp>
    </p:spTree>
    <p:extLst>
      <p:ext uri="{BB962C8B-B14F-4D97-AF65-F5344CB8AC3E}">
        <p14:creationId xmlns:p14="http://schemas.microsoft.com/office/powerpoint/2010/main" val="1284010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3C6E8F60-0EE9-4DB1-9E63-72AC6583B0D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/>
              <a:t>Kartierung von Schadstellen</a:t>
            </a:r>
          </a:p>
          <a:p>
            <a:r>
              <a:rPr lang="de-DE" dirty="0"/>
              <a:t>Objektaufnahmen</a:t>
            </a:r>
          </a:p>
          <a:p>
            <a:r>
              <a:rPr lang="de-DE" dirty="0">
                <a:sym typeface="Wingdings" panose="05000000000000000000" pitchFamily="2" charset="2"/>
              </a:rPr>
              <a:t> Gesamt- und Detailansichten</a:t>
            </a:r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67CFEA5B-E6FA-4189-9815-03D2C288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AF5016F-8371-434B-847B-B9C99758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257828-9CDD-4B5A-B46C-8BA8D036E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22</a:t>
            </a:r>
          </a:p>
        </p:txBody>
      </p:sp>
      <p:sp>
        <p:nvSpPr>
          <p:cNvPr id="10" name="Rechteck 6">
            <a:extLst>
              <a:ext uri="{FF2B5EF4-FFF2-40B4-BE49-F238E27FC236}">
                <a16:creationId xmlns:a16="http://schemas.microsoft.com/office/drawing/2014/main" id="{50BAD1F2-27D7-4AC3-A92E-E9A8B2DF2455}"/>
              </a:ext>
            </a:extLst>
          </p:cNvPr>
          <p:cNvSpPr/>
          <p:nvPr/>
        </p:nvSpPr>
        <p:spPr>
          <a:xfrm>
            <a:off x="6172200" y="4832199"/>
            <a:ext cx="5014440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de-DE" sz="1000" dirty="0">
                <a:latin typeface="Noto Sans" panose="020B0502040504020204"/>
              </a:rPr>
              <a:t>Zweite Seite eines Muster-</a:t>
            </a:r>
            <a:r>
              <a:rPr lang="de-DE" sz="1000" dirty="0" err="1">
                <a:latin typeface="Noto Sans" panose="020B0502040504020204"/>
              </a:rPr>
              <a:t>Zustandprotokolls</a:t>
            </a:r>
            <a:r>
              <a:rPr lang="de-DE" sz="1000" dirty="0">
                <a:latin typeface="Noto Sans" panose="020B0502040504020204"/>
              </a:rPr>
              <a:t> für den Leihverkehr, Deutscher Museumsbund, AK Restaurierung/Konservierung</a:t>
            </a:r>
          </a:p>
          <a:p>
            <a:endParaRPr lang="de-DE" sz="1000" dirty="0">
              <a:latin typeface="Noto Sans" panose="020B0502040504020204"/>
            </a:endParaRPr>
          </a:p>
          <a:p>
            <a:r>
              <a:rPr lang="de-DE" sz="1000" dirty="0">
                <a:latin typeface="Noto Sans" panose="020B0502040504020204"/>
              </a:rPr>
              <a:t>Download unter:</a:t>
            </a:r>
          </a:p>
          <a:p>
            <a:r>
              <a:rPr lang="de-DE" sz="1000" dirty="0">
                <a:latin typeface="Noto Sans" panose="020B0502040504020204"/>
              </a:rPr>
              <a:t>Deutscher Museumsbund e.V., AK Konservierung-Restaurierung (o. J.): Vorlagen zum Leihverkehr, </a:t>
            </a:r>
            <a:r>
              <a:rPr lang="de-DE" sz="1000" i="1" dirty="0">
                <a:latin typeface="Noto Sans" panose="020B0502040504020204"/>
              </a:rPr>
              <a:t>Deutscher Museumsbund</a:t>
            </a:r>
            <a:r>
              <a:rPr lang="de-DE" sz="1000" dirty="0">
                <a:latin typeface="Noto Sans" panose="020B0502040504020204"/>
              </a:rPr>
              <a:t>, [online] </a:t>
            </a:r>
            <a:r>
              <a:rPr lang="de-DE" sz="1000" dirty="0">
                <a:latin typeface="Noto Sans" panose="020B0502040504020204"/>
                <a:hlinkClick r:id="rId2"/>
              </a:rPr>
              <a:t>http://www.museumsbund.de/fachgruppen-und-arbeitskreise/arbeitskreis-konservierung-restaurierung/vorlagen-zum-leihverkehr/ </a:t>
            </a:r>
            <a:r>
              <a:rPr lang="de-DE" sz="1000" dirty="0">
                <a:latin typeface="Noto Sans" panose="020B0502040504020204"/>
              </a:rPr>
              <a:t>[01.07.2024].</a:t>
            </a:r>
          </a:p>
        </p:txBody>
      </p:sp>
      <p:pic>
        <p:nvPicPr>
          <p:cNvPr id="8" name="Grafik 4">
            <a:extLst>
              <a:ext uri="{FF2B5EF4-FFF2-40B4-BE49-F238E27FC236}">
                <a16:creationId xmlns:a16="http://schemas.microsoft.com/office/drawing/2014/main" id="{88C44A4D-EBA4-407F-A90E-26A352DCDA2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19497" y="360466"/>
            <a:ext cx="3905264" cy="5758717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499265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3C6E8F60-0EE9-4DB1-9E63-72AC6583B0D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/>
              <a:t>Zustands- und Maßnahmenprotokoll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67CFEA5B-E6FA-4189-9815-03D2C288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AF5016F-8371-434B-847B-B9C99758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257828-9CDD-4B5A-B46C-8BA8D036E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23</a:t>
            </a:r>
          </a:p>
        </p:txBody>
      </p:sp>
      <p:sp>
        <p:nvSpPr>
          <p:cNvPr id="10" name="Rechteck 6">
            <a:extLst>
              <a:ext uri="{FF2B5EF4-FFF2-40B4-BE49-F238E27FC236}">
                <a16:creationId xmlns:a16="http://schemas.microsoft.com/office/drawing/2014/main" id="{50BAD1F2-27D7-4AC3-A92E-E9A8B2DF2455}"/>
              </a:ext>
            </a:extLst>
          </p:cNvPr>
          <p:cNvSpPr/>
          <p:nvPr/>
        </p:nvSpPr>
        <p:spPr>
          <a:xfrm>
            <a:off x="6172200" y="4832199"/>
            <a:ext cx="5014440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de-DE" sz="1000" dirty="0">
                <a:latin typeface="Noto Sans" panose="020B0502040504020204"/>
              </a:rPr>
              <a:t>Vierte Seite eines Muster-</a:t>
            </a:r>
            <a:r>
              <a:rPr lang="de-DE" sz="1000" dirty="0" err="1">
                <a:latin typeface="Noto Sans" panose="020B0502040504020204"/>
              </a:rPr>
              <a:t>Zustandprotokolls</a:t>
            </a:r>
            <a:r>
              <a:rPr lang="de-DE" sz="1000" dirty="0">
                <a:latin typeface="Noto Sans" panose="020B0502040504020204"/>
              </a:rPr>
              <a:t> für den Leihverkehr, Deutscher Museumsbund, AK Restaurierung/Konservierung</a:t>
            </a:r>
          </a:p>
          <a:p>
            <a:endParaRPr lang="de-DE" sz="1000" dirty="0">
              <a:latin typeface="Noto Sans" panose="020B0502040504020204"/>
            </a:endParaRPr>
          </a:p>
          <a:p>
            <a:r>
              <a:rPr lang="de-DE" sz="1000" dirty="0">
                <a:latin typeface="Noto Sans" panose="020B0502040504020204"/>
              </a:rPr>
              <a:t>Download unter:</a:t>
            </a:r>
          </a:p>
          <a:p>
            <a:r>
              <a:rPr lang="de-DE" sz="1000" dirty="0">
                <a:latin typeface="Noto Sans" panose="020B0502040504020204"/>
              </a:rPr>
              <a:t>Deutscher Museumsbund e.V., AK Konservierung-Restaurierung (o. J.): Vorlagen zum Leihverkehr, </a:t>
            </a:r>
            <a:r>
              <a:rPr lang="de-DE" sz="1000" i="1" dirty="0">
                <a:latin typeface="Noto Sans" panose="020B0502040504020204"/>
              </a:rPr>
              <a:t>Deutscher Museumsbund</a:t>
            </a:r>
            <a:r>
              <a:rPr lang="de-DE" sz="1000" dirty="0">
                <a:latin typeface="Noto Sans" panose="020B0502040504020204"/>
              </a:rPr>
              <a:t>, [online] </a:t>
            </a:r>
            <a:r>
              <a:rPr lang="de-DE" sz="1000" dirty="0">
                <a:latin typeface="Noto Sans" panose="020B0502040504020204"/>
                <a:hlinkClick r:id="rId2"/>
              </a:rPr>
              <a:t>http://www.museumsbund.de/fachgruppen-und-arbeitskreise/arbeitskreis-konservierung-restaurierung/vorlagen-zum-leihverkehr/ </a:t>
            </a:r>
            <a:r>
              <a:rPr lang="de-DE" sz="1000" dirty="0">
                <a:latin typeface="Noto Sans" panose="020B0502040504020204"/>
              </a:rPr>
              <a:t>[01.07.2024].</a:t>
            </a:r>
          </a:p>
        </p:txBody>
      </p:sp>
      <p:pic>
        <p:nvPicPr>
          <p:cNvPr id="11" name="Grafik 8">
            <a:extLst>
              <a:ext uri="{FF2B5EF4-FFF2-40B4-BE49-F238E27FC236}">
                <a16:creationId xmlns:a16="http://schemas.microsoft.com/office/drawing/2014/main" id="{F3214FF8-6F3C-4BFB-B1F7-1A058BBA1BF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93427" y="421108"/>
            <a:ext cx="4017765" cy="5662597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545773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982B72-DCB8-4D28-8752-A02378139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Teilnehmer*</a:t>
            </a:r>
            <a:r>
              <a:rPr lang="de-DE" dirty="0" err="1"/>
              <a:t>innenumfrage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F0322C-9F66-42C7-93B6-9B787373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D3112-5A17-44D5-B9DA-94AF33A0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24</a:t>
            </a:r>
          </a:p>
        </p:txBody>
      </p:sp>
      <p:pic>
        <p:nvPicPr>
          <p:cNvPr id="7" name="Grafik 12">
            <a:extLst>
              <a:ext uri="{FF2B5EF4-FFF2-40B4-BE49-F238E27FC236}">
                <a16:creationId xmlns:a16="http://schemas.microsoft.com/office/drawing/2014/main" id="{643842C3-03BC-4D73-947F-ED17E39C61B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8200" y="2293418"/>
            <a:ext cx="8678031" cy="3460202"/>
          </a:xfrm>
          <a:prstGeom prst="rect">
            <a:avLst/>
          </a:prstGeom>
          <a:ln w="0">
            <a:noFill/>
          </a:ln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F1DE182F-7402-44A6-AA70-EF53BC45F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847D38C-7831-4EF4-B3FA-EBE8AF6F66D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516000" y="5648168"/>
            <a:ext cx="1837800" cy="5425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181100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B0A287-5EEA-4525-9B23-FDC30F51B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Fachexpertise will allgemein…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904B6-D271-4C94-9497-459FE04C6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… Kenntnisse und Fertigkeiten für eine strukturierte Dokumentation von konservierungs- und restaurierungsbezogener Daten entwickeln, vermitteln und dahingehend beraten</a:t>
            </a:r>
          </a:p>
          <a:p>
            <a:r>
              <a:rPr lang="de-DE" dirty="0"/>
              <a:t>Orientierung und Hilfe zur Normierung von konservierungs- und restaurierungsbezogenen Daten geben</a:t>
            </a:r>
          </a:p>
          <a:p>
            <a:r>
              <a:rPr lang="de-DE" dirty="0"/>
              <a:t>Unterstützung bei interdisziplinärer Datenerzeugung geben…</a:t>
            </a:r>
          </a:p>
          <a:p>
            <a:r>
              <a:rPr lang="de-DE" dirty="0"/>
              <a:t>…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77FD88-1A36-4BC0-AD6D-4BC89BF1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01DADF-5788-4525-9E90-979A061E5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25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67E69A32-202E-4E5C-A974-560FB2BFBC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2814826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853C6-6F3E-474F-8BA4-7F68582A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Konkret…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846B1A-87D4-4469-8607-65417D44E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… mit Ihren Dokumentationen und Daten arbeiten.</a:t>
            </a:r>
          </a:p>
          <a:p>
            <a:r>
              <a:rPr lang="de-DE" dirty="0"/>
              <a:t>… Vernetzung fördern.</a:t>
            </a:r>
          </a:p>
          <a:p>
            <a:r>
              <a:rPr lang="de-DE" dirty="0"/>
              <a:t>… Personen mit ähnlichen Problemen zusammenbringen und gemeinsam Lösungen erarbeiten.</a:t>
            </a:r>
          </a:p>
          <a:p>
            <a:r>
              <a:rPr lang="de-DE" dirty="0"/>
              <a:t>… </a:t>
            </a:r>
            <a:r>
              <a:rPr lang="de-DE" dirty="0" err="1"/>
              <a:t>Good</a:t>
            </a:r>
            <a:r>
              <a:rPr lang="de-DE" dirty="0"/>
              <a:t>-Practice / Best Practice Beispiele vermitteln.</a:t>
            </a:r>
          </a:p>
          <a:p>
            <a:r>
              <a:rPr lang="de-DE" dirty="0"/>
              <a:t>…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118399-2A7B-43A9-9EAE-42BCADB2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6E7D96-B73C-416F-9A76-AF32BCA4C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26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1DB97A1B-BE53-4621-B5C2-C395E07DB9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1629722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839D7E-9695-4234-B521-939F10EA8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Semantic</a:t>
            </a:r>
            <a:r>
              <a:rPr lang="de-DE" dirty="0"/>
              <a:t> Coworking Space (SCS)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6148DA-2996-401B-8F79-EA599BB97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Virtuelle Arbeits- und Kommunikationsumgebung, in der kollaborativ an (realen) Daten gearbeitet und geforscht werden kann.</a:t>
            </a:r>
          </a:p>
          <a:p>
            <a:r>
              <a:rPr lang="de-DE" dirty="0">
                <a:sym typeface="Wingdings" panose="05000000000000000000" pitchFamily="2" charset="2"/>
              </a:rPr>
              <a:t> „bring </a:t>
            </a:r>
            <a:r>
              <a:rPr lang="de-DE" dirty="0" err="1">
                <a:sym typeface="Wingdings" panose="05000000000000000000" pitchFamily="2" charset="2"/>
              </a:rPr>
              <a:t>your</a:t>
            </a:r>
            <a:r>
              <a:rPr lang="de-DE" dirty="0">
                <a:sym typeface="Wingdings" panose="05000000000000000000" pitchFamily="2" charset="2"/>
              </a:rPr>
              <a:t> own </a:t>
            </a:r>
            <a:r>
              <a:rPr lang="de-DE" dirty="0" err="1">
                <a:sym typeface="Wingdings" panose="05000000000000000000" pitchFamily="2" charset="2"/>
              </a:rPr>
              <a:t>data</a:t>
            </a:r>
            <a:r>
              <a:rPr lang="de-DE" dirty="0">
                <a:sym typeface="Wingdings" panose="05000000000000000000" pitchFamily="2" charset="2"/>
              </a:rPr>
              <a:t>“</a:t>
            </a:r>
          </a:p>
          <a:p>
            <a:r>
              <a:rPr lang="de-DE" dirty="0">
                <a:sym typeface="Wingdings" panose="05000000000000000000" pitchFamily="2" charset="2"/>
              </a:rPr>
              <a:t>Kostenfreie Cloud-Lösung</a:t>
            </a:r>
          </a:p>
          <a:p>
            <a:r>
              <a:rPr lang="de-DE" dirty="0">
                <a:sym typeface="Wingdings" panose="05000000000000000000" pitchFamily="2" charset="2"/>
              </a:rPr>
              <a:t>Tools zum Modellieren, Erschließen, Anreichern, Mapping, Analysieren und Auswerten von Daten</a:t>
            </a:r>
          </a:p>
          <a:p>
            <a:r>
              <a:rPr lang="de-DE" dirty="0">
                <a:sym typeface="Wingdings" panose="05000000000000000000" pitchFamily="2" charset="2"/>
              </a:rPr>
              <a:t>Werkzeuge: WissKI, </a:t>
            </a:r>
            <a:r>
              <a:rPr lang="de-DE" dirty="0" err="1">
                <a:sym typeface="Wingdings" panose="05000000000000000000" pitchFamily="2" charset="2"/>
              </a:rPr>
              <a:t>OpenRefine</a:t>
            </a:r>
            <a:r>
              <a:rPr lang="de-DE" dirty="0">
                <a:sym typeface="Wingdings" panose="05000000000000000000" pitchFamily="2" charset="2"/>
              </a:rPr>
              <a:t>, </a:t>
            </a:r>
            <a:r>
              <a:rPr lang="de-DE" dirty="0" err="1">
                <a:sym typeface="Wingdings" panose="05000000000000000000" pitchFamily="2" charset="2"/>
              </a:rPr>
              <a:t>Jupyter</a:t>
            </a:r>
            <a:r>
              <a:rPr lang="de-DE" dirty="0">
                <a:sym typeface="Wingdings" panose="05000000000000000000" pitchFamily="2" charset="2"/>
              </a:rPr>
              <a:t>, </a:t>
            </a:r>
            <a:r>
              <a:rPr lang="de-DE" dirty="0" err="1">
                <a:sym typeface="Wingdings" panose="05000000000000000000" pitchFamily="2" charset="2"/>
              </a:rPr>
              <a:t>WebProtégé</a:t>
            </a:r>
            <a:endParaRPr lang="de-DE" dirty="0">
              <a:sym typeface="Wingdings" panose="05000000000000000000" pitchFamily="2" charset="2"/>
            </a:endParaRPr>
          </a:p>
          <a:p>
            <a:pPr lvl="1"/>
            <a:r>
              <a:rPr lang="de-DE" dirty="0">
                <a:sym typeface="Wingdings" panose="05000000000000000000" pitchFamily="2" charset="2"/>
              </a:rPr>
              <a:t>Weiterentwicklung und Integration von Werkzeugen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6CB335-BE46-4E5C-895D-024004DC8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98A841-05C8-4FD6-B512-E2003393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27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3D9BD8BE-E988-4E89-972C-5FB90B89FD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3097715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9C48F1-824A-4750-85F0-F5FCB9E74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28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9758D1-E9BF-443A-B3AC-B5289B062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Impus</a:t>
            </a:r>
            <a:r>
              <a:rPr lang="de-DE" dirty="0"/>
              <a:t> II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1A97BE1-0C93-4B1A-B885-75A223C71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4310063" algn="l"/>
              </a:tabLst>
            </a:pPr>
            <a:r>
              <a:rPr lang="de-DE" dirty="0"/>
              <a:t>Robert </a:t>
            </a:r>
            <a:r>
              <a:rPr lang="de-DE" dirty="0" err="1"/>
              <a:t>Nasarek</a:t>
            </a:r>
            <a:r>
              <a:rPr lang="de-DE" dirty="0"/>
              <a:t> – </a:t>
            </a:r>
            <a:r>
              <a:rPr lang="de-DE" dirty="0" err="1"/>
              <a:t>SODa</a:t>
            </a:r>
            <a:r>
              <a:rPr lang="de-DE" dirty="0"/>
              <a:t> Infrastrukturentwicklung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F1525F6-1529-45BC-9C8B-9038A7859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50" y="707027"/>
            <a:ext cx="4098978" cy="2298030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0E60F95A-611E-4E51-AB15-14F296AD31B6}"/>
              </a:ext>
            </a:extLst>
          </p:cNvPr>
          <p:cNvSpPr/>
          <p:nvPr/>
        </p:nvSpPr>
        <p:spPr>
          <a:xfrm>
            <a:off x="4958845" y="2635725"/>
            <a:ext cx="3180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Noto Sans" panose="020B0502040504020204"/>
              </a:rPr>
              <a:t>DOI </a:t>
            </a:r>
            <a:r>
              <a:rPr lang="de-DE" dirty="0">
                <a:latin typeface="Noto Sans" panose="020B0502040504020204"/>
                <a:hlinkClick r:id="rId4"/>
              </a:rPr>
              <a:t>10.5281/zenodo.14937799</a:t>
            </a:r>
            <a:r>
              <a:rPr lang="de-DE" dirty="0">
                <a:latin typeface="Noto Sans" panose="020B0502040504020204"/>
              </a:rPr>
              <a:t>.</a:t>
            </a:r>
          </a:p>
        </p:txBody>
      </p:sp>
      <p:pic>
        <p:nvPicPr>
          <p:cNvPr id="14" name="Grafik 10">
            <a:hlinkClick r:id="rId5"/>
            <a:extLst>
              <a:ext uri="{FF2B5EF4-FFF2-40B4-BE49-F238E27FC236}">
                <a16:creationId xmlns:a16="http://schemas.microsoft.com/office/drawing/2014/main" id="{FB76F1B7-5DAE-4C1B-A421-556382631D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31850" y="5405495"/>
            <a:ext cx="1595915" cy="950855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526282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51D2FE-ABD7-44D1-B517-82E9AC8C0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Impuls III: Einblicke in die Arbeits- und Dokumentationspraxis der Anatomischen Sammlung des Instituts für Anatomie und Zellbiologie der Uni Heidelberg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9B378B-D38A-4141-8157-887110E69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Dr. Sara Doll - Sammlungsbeauftragte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9C048D-B26A-4662-A6A0-C49556F0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29</a:t>
            </a:r>
          </a:p>
        </p:txBody>
      </p:sp>
      <p:pic>
        <p:nvPicPr>
          <p:cNvPr id="8" name="Grafik 7">
            <a:hlinkClick r:id="rId2"/>
            <a:extLst>
              <a:ext uri="{FF2B5EF4-FFF2-40B4-BE49-F238E27FC236}">
                <a16:creationId xmlns:a16="http://schemas.microsoft.com/office/drawing/2014/main" id="{ABFAE956-D107-4AC8-8C9F-E1F2BC2DD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50" y="5160044"/>
            <a:ext cx="1191503" cy="119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86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1CB69-8526-4313-9825-BD4B3DC23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Bedarfe, Wünsche, Feedback?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3007C4F-1F87-4C69-87F8-8EA8A011F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u="sng" spc="-1" dirty="0">
                <a:solidFill>
                  <a:srgbClr val="E685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https://miro.com/app/board/uXjVK4l3VKM=/</a:t>
            </a:r>
            <a:endParaRPr lang="en-US" spc="-1" dirty="0">
              <a:solidFill>
                <a:srgbClr val="E68500"/>
              </a:solidFill>
            </a:endParaRPr>
          </a:p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CED9BB-18F1-4980-B97E-9FB25C4D9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30</a:t>
            </a:r>
          </a:p>
        </p:txBody>
      </p:sp>
    </p:spTree>
    <p:extLst>
      <p:ext uri="{BB962C8B-B14F-4D97-AF65-F5344CB8AC3E}">
        <p14:creationId xmlns:p14="http://schemas.microsoft.com/office/powerpoint/2010/main" val="5549553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3ED07-5390-4010-A810-587F111D6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SODa</a:t>
            </a:r>
            <a:r>
              <a:rPr lang="de-DE" dirty="0"/>
              <a:t> Kick-offs und erstes </a:t>
            </a:r>
            <a:r>
              <a:rPr lang="de-DE" dirty="0" err="1"/>
              <a:t>Barcamp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D936B4-6EFC-4DDD-A3A9-AF29EA9A3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Vergangene Termine:</a:t>
            </a:r>
          </a:p>
          <a:p>
            <a:r>
              <a:rPr lang="de-DE" dirty="0"/>
              <a:t>04.07. 10 Uhr: </a:t>
            </a:r>
            <a:r>
              <a:rPr lang="de-DE" dirty="0">
                <a:solidFill>
                  <a:srgbClr val="66CC66"/>
                </a:solidFill>
              </a:rPr>
              <a:t>Ethik &amp; Recht</a:t>
            </a:r>
          </a:p>
          <a:p>
            <a:r>
              <a:rPr lang="de-DE" dirty="0"/>
              <a:t>08.07. 13 Uhr: </a:t>
            </a:r>
            <a:r>
              <a:rPr lang="de-DE" dirty="0">
                <a:solidFill>
                  <a:srgbClr val="66CC66"/>
                </a:solidFill>
              </a:rPr>
              <a:t>Analyse strukturierter Daten</a:t>
            </a:r>
          </a:p>
          <a:p>
            <a:r>
              <a:rPr lang="de-DE" dirty="0"/>
              <a:t>17.09. 13 Uhr: </a:t>
            </a:r>
            <a:r>
              <a:rPr lang="de-DE" dirty="0">
                <a:solidFill>
                  <a:srgbClr val="66CC66"/>
                </a:solidFill>
              </a:rPr>
              <a:t>Digitale </a:t>
            </a:r>
            <a:r>
              <a:rPr lang="de-DE" dirty="0" err="1">
                <a:solidFill>
                  <a:srgbClr val="66CC66"/>
                </a:solidFill>
              </a:rPr>
              <a:t>Provenienzforschung</a:t>
            </a:r>
            <a:endParaRPr lang="de-DE" dirty="0">
              <a:solidFill>
                <a:srgbClr val="66CC66"/>
              </a:solidFill>
            </a:endParaRPr>
          </a:p>
          <a:p>
            <a:endParaRPr lang="de-DE" dirty="0"/>
          </a:p>
          <a:p>
            <a:r>
              <a:rPr lang="de-DE" dirty="0"/>
              <a:t>14.-16.10: </a:t>
            </a:r>
            <a:r>
              <a:rPr lang="de-DE" dirty="0" err="1">
                <a:solidFill>
                  <a:srgbClr val="66CC66"/>
                </a:solidFill>
              </a:rPr>
              <a:t>SODa</a:t>
            </a:r>
            <a:r>
              <a:rPr lang="de-DE" dirty="0">
                <a:solidFill>
                  <a:srgbClr val="66CC66"/>
                </a:solidFill>
              </a:rPr>
              <a:t> </a:t>
            </a:r>
            <a:r>
              <a:rPr lang="de-DE" dirty="0" err="1">
                <a:solidFill>
                  <a:srgbClr val="66CC66"/>
                </a:solidFill>
              </a:rPr>
              <a:t>Barcamp</a:t>
            </a:r>
            <a:r>
              <a:rPr lang="de-DE" dirty="0">
                <a:solidFill>
                  <a:srgbClr val="66CC66"/>
                </a:solidFill>
              </a:rPr>
              <a:t> </a:t>
            </a:r>
            <a:r>
              <a:rPr lang="de-DE" dirty="0"/>
              <a:t>in Berlin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3BFDF0-0B27-4F14-940B-3D02E34A5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7CF733-53C9-4240-ADAF-2EDECD2EB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|31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87E47F09-98D3-41F1-BEA6-07CD37E4B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289469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783ABE-A0E9-4F92-8E1D-35DDC6446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Literatur-, Quellen und Abbildungsverzeichnis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AD8B4B-4CA2-4859-8FA4-57FE4F2A5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de-DE" sz="3100" dirty="0"/>
              <a:t>American </a:t>
            </a:r>
            <a:r>
              <a:rPr lang="de-DE" sz="3100" dirty="0" err="1"/>
              <a:t>Foundation</a:t>
            </a:r>
            <a:r>
              <a:rPr lang="de-DE" sz="3100" dirty="0"/>
              <a:t> </a:t>
            </a:r>
            <a:r>
              <a:rPr lang="de-DE" sz="3100" dirty="0" err="1"/>
              <a:t>for</a:t>
            </a:r>
            <a:r>
              <a:rPr lang="de-DE" sz="3100" dirty="0"/>
              <a:t> </a:t>
            </a:r>
            <a:r>
              <a:rPr lang="de-DE" sz="3100" dirty="0" err="1"/>
              <a:t>the</a:t>
            </a:r>
            <a:r>
              <a:rPr lang="de-DE" sz="3100" dirty="0"/>
              <a:t> Blind (2024): AFB Blog Helen Keller: „Alleine können wir so wenig tun. Gemeinsam können wir so viel tun“, </a:t>
            </a:r>
            <a:r>
              <a:rPr lang="de-DE" sz="3100" i="1" dirty="0"/>
              <a:t>AFB American </a:t>
            </a:r>
            <a:r>
              <a:rPr lang="de-DE" sz="3100" i="1" dirty="0" err="1"/>
              <a:t>Foundation</a:t>
            </a:r>
            <a:r>
              <a:rPr lang="de-DE" sz="3100" i="1" dirty="0"/>
              <a:t> </a:t>
            </a:r>
            <a:r>
              <a:rPr lang="de-DE" sz="3100" i="1" dirty="0" err="1"/>
              <a:t>for</a:t>
            </a:r>
            <a:r>
              <a:rPr lang="de-DE" sz="3100" i="1" dirty="0"/>
              <a:t> </a:t>
            </a:r>
            <a:r>
              <a:rPr lang="de-DE" sz="3100" i="1" dirty="0" err="1"/>
              <a:t>the</a:t>
            </a:r>
            <a:r>
              <a:rPr lang="de-DE" sz="3100" i="1" dirty="0"/>
              <a:t> Blind</a:t>
            </a:r>
            <a:r>
              <a:rPr lang="de-DE" sz="3100" dirty="0"/>
              <a:t>, [online] </a:t>
            </a:r>
            <a:r>
              <a:rPr lang="de-DE" sz="3100" dirty="0">
                <a:hlinkClick r:id="rId2"/>
              </a:rPr>
              <a:t>https://www-afb-org.translate.goog/blog/entry/happy-birthday-helen?_x_tr_sl=en&amp;_x_tr_tl=de&amp;_x_tr_hl=de&amp;_x_tr_pto=rq</a:t>
            </a:r>
            <a:r>
              <a:rPr lang="de-DE" sz="3100" dirty="0"/>
              <a:t> [31.10.2024]. </a:t>
            </a:r>
          </a:p>
          <a:p>
            <a:r>
              <a:rPr lang="de-DE" sz="3100" dirty="0"/>
              <a:t>Deutscher Museumsbund e.V., AK Konservierung-Restaurierung (o. J.): Vorlagen zum Leihverkehr, </a:t>
            </a:r>
            <a:r>
              <a:rPr lang="de-DE" sz="3100" i="1" dirty="0"/>
              <a:t>Deutscher Museumsbund</a:t>
            </a:r>
            <a:r>
              <a:rPr lang="de-DE" sz="3100" dirty="0"/>
              <a:t>, [online] </a:t>
            </a:r>
            <a:r>
              <a:rPr lang="de-DE" sz="3100" dirty="0">
                <a:hlinkClick r:id="rId3"/>
              </a:rPr>
              <a:t>http://www.museumsbund.de/fachgruppen-und-arbeitskreise/arbeitskreis-konservierung-restaurierung/vorlagen-zum-leihverkehr/ </a:t>
            </a:r>
            <a:r>
              <a:rPr lang="de-DE" sz="3100" dirty="0"/>
              <a:t>[01.07.2024].</a:t>
            </a:r>
          </a:p>
          <a:p>
            <a:r>
              <a:rPr lang="de-DE" sz="3100" dirty="0">
                <a:hlinkClick r:id="rId4"/>
              </a:rPr>
              <a:t>E.C.C.O. European </a:t>
            </a:r>
            <a:r>
              <a:rPr lang="de-DE" sz="3100" dirty="0" err="1">
                <a:hlinkClick r:id="rId4"/>
              </a:rPr>
              <a:t>Confederation</a:t>
            </a:r>
            <a:r>
              <a:rPr lang="de-DE" sz="3100" dirty="0">
                <a:hlinkClick r:id="rId4"/>
              </a:rPr>
              <a:t> </a:t>
            </a:r>
            <a:r>
              <a:rPr lang="de-DE" sz="3100" dirty="0" err="1">
                <a:hlinkClick r:id="rId4"/>
              </a:rPr>
              <a:t>of</a:t>
            </a:r>
            <a:r>
              <a:rPr lang="de-DE" sz="3100" dirty="0">
                <a:hlinkClick r:id="rId4"/>
              </a:rPr>
              <a:t> </a:t>
            </a:r>
            <a:r>
              <a:rPr lang="de-DE" sz="3100" dirty="0" err="1">
                <a:hlinkClick r:id="rId4"/>
              </a:rPr>
              <a:t>Conservator-Restorers</a:t>
            </a:r>
            <a:r>
              <a:rPr lang="de-DE" sz="3100" dirty="0">
                <a:hlinkClick r:id="rId4"/>
              </a:rPr>
              <a:t>’ </a:t>
            </a:r>
            <a:r>
              <a:rPr lang="de-DE" sz="3100" dirty="0" err="1">
                <a:hlinkClick r:id="rId4"/>
              </a:rPr>
              <a:t>Organisations</a:t>
            </a:r>
            <a:r>
              <a:rPr lang="de-DE" sz="3100" dirty="0">
                <a:hlinkClick r:id="rId4"/>
              </a:rPr>
              <a:t> A.I.S.B.L. (2002): E.C.C.O. Professional </a:t>
            </a:r>
            <a:r>
              <a:rPr lang="de-DE" sz="3100" dirty="0" err="1">
                <a:hlinkClick r:id="rId4"/>
              </a:rPr>
              <a:t>Guidlines</a:t>
            </a:r>
            <a:r>
              <a:rPr lang="de-DE" sz="3100" dirty="0">
                <a:hlinkClick r:id="rId4"/>
              </a:rPr>
              <a:t> (I), [online].</a:t>
            </a:r>
            <a:endParaRPr lang="de-DE" sz="3100" dirty="0"/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3100" dirty="0" err="1">
                <a:hlinkClick r:id="rId5"/>
              </a:rPr>
              <a:t>Ermert</a:t>
            </a:r>
            <a:r>
              <a:rPr lang="de-DE" sz="3100" dirty="0">
                <a:hlinkClick r:id="rId5"/>
              </a:rPr>
              <a:t>, Axel; Institut für Museumsforschung Staatliche Museen zu Berlin und Deutscher </a:t>
            </a:r>
            <a:r>
              <a:rPr lang="de-DE" sz="3100" dirty="0" err="1">
                <a:hlinkClick r:id="rId5"/>
              </a:rPr>
              <a:t>Muserumsbund</a:t>
            </a:r>
            <a:r>
              <a:rPr lang="de-DE" sz="3100" dirty="0">
                <a:hlinkClick r:id="rId5"/>
              </a:rPr>
              <a:t> e.V. (Hrsg.) (2016): Terminologie in der Restaurierung: DMB-Fachgruppe Dokumentation Oktober 2016, [online].</a:t>
            </a:r>
            <a:endParaRPr lang="de-DE" sz="3100" spc="-1" dirty="0">
              <a:solidFill>
                <a:schemeClr val="dk1"/>
              </a:solidFill>
            </a:endParaRP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3100" spc="-1" dirty="0">
                <a:solidFill>
                  <a:schemeClr val="dk1"/>
                </a:solidFill>
                <a:hlinkClick r:id="rId6"/>
              </a:rPr>
              <a:t>Fuchs, Jakob; Gabler, Diana; Markert, Michael; </a:t>
            </a:r>
            <a:r>
              <a:rPr lang="de-DE" sz="3100" spc="-1" dirty="0" err="1">
                <a:solidFill>
                  <a:schemeClr val="dk1"/>
                </a:solidFill>
                <a:hlinkClick r:id="rId6"/>
              </a:rPr>
              <a:t>Herm</a:t>
            </a:r>
            <a:r>
              <a:rPr lang="de-DE" sz="3100" spc="-1" dirty="0">
                <a:solidFill>
                  <a:schemeClr val="dk1"/>
                </a:solidFill>
                <a:hlinkClick r:id="rId6"/>
              </a:rPr>
              <a:t>, Christoph; </a:t>
            </a:r>
            <a:r>
              <a:rPr lang="de-DE" sz="3100" spc="-1" dirty="0" err="1">
                <a:solidFill>
                  <a:schemeClr val="dk1"/>
                </a:solidFill>
                <a:hlinkClick r:id="rId6"/>
              </a:rPr>
              <a:t>Mühlenberend</a:t>
            </a:r>
            <a:r>
              <a:rPr lang="de-DE" sz="3100" spc="-1" dirty="0">
                <a:solidFill>
                  <a:schemeClr val="dk1"/>
                </a:solidFill>
                <a:hlinkClick r:id="rId6"/>
              </a:rPr>
              <a:t>, Sandra; Koordinierungsstelle für wissenschaftliche Universitätssammlungen in Deutschland, Hermann von Helmholtz-Zentrum für Kulturtechnik, Humboldt-Universität zu Berlin (Hrsg.) (2021): </a:t>
            </a:r>
            <a:r>
              <a:rPr lang="de-DE" sz="3100" i="1" spc="-1" dirty="0">
                <a:solidFill>
                  <a:schemeClr val="dk1"/>
                </a:solidFill>
                <a:hlinkClick r:id="rId6"/>
              </a:rPr>
              <a:t>Menschliche Überreste im Depot: Empfehlungen für Betreuung und Nutzung, </a:t>
            </a:r>
            <a:r>
              <a:rPr lang="de-DE" sz="3100" spc="-1" dirty="0">
                <a:solidFill>
                  <a:schemeClr val="dk1"/>
                </a:solidFill>
                <a:hlinkClick r:id="rId6"/>
              </a:rPr>
              <a:t>2 Fassung. Bonn: Bundesministerium für Bildung und Forschung.</a:t>
            </a:r>
            <a:endParaRPr lang="de-DE" sz="3100" spc="-1" dirty="0">
              <a:solidFill>
                <a:schemeClr val="dk1"/>
              </a:solidFill>
            </a:endParaRP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3100" dirty="0" err="1"/>
              <a:t>Glauert</a:t>
            </a:r>
            <a:r>
              <a:rPr lang="de-DE" sz="3100" dirty="0"/>
              <a:t>, Mario (2014): Von der Strategie zum Konzept. Bestandserhaltung zwischen Willkür, Wunsch und Wirklichkeit, in: Landschaftsverband Westfalen-Lippe - LWL-Archivamt für Westfalen und Marcus Stumpf (Hrsg.), </a:t>
            </a:r>
            <a:r>
              <a:rPr lang="de-DE" sz="3100" i="1" dirty="0"/>
              <a:t>Archivpflege in Westfalen-Lippe</a:t>
            </a:r>
            <a:r>
              <a:rPr lang="de-DE" sz="3100" dirty="0"/>
              <a:t>, </a:t>
            </a:r>
            <a:r>
              <a:rPr lang="de-DE" sz="3100" dirty="0" err="1"/>
              <a:t>Böhnen</a:t>
            </a:r>
            <a:r>
              <a:rPr lang="de-DE" sz="3100" dirty="0"/>
              <a:t>: </a:t>
            </a:r>
            <a:r>
              <a:rPr lang="de-DE" sz="3100" dirty="0" err="1"/>
              <a:t>DruckVerlag</a:t>
            </a:r>
            <a:r>
              <a:rPr lang="de-DE" sz="3100" dirty="0"/>
              <a:t> Kettler GmbH (Archivpflege in Westfalen-Lippe, 81), S. 27–34. </a:t>
            </a:r>
            <a:r>
              <a:rPr lang="nl-NL" sz="3100" dirty="0">
                <a:hlinkClick r:id="rId7"/>
              </a:rPr>
              <a:t>urn:nbn:de:hbz:6:2-165088</a:t>
            </a:r>
            <a:r>
              <a:rPr lang="nl-NL" sz="3100" dirty="0"/>
              <a:t>.</a:t>
            </a:r>
          </a:p>
          <a:p>
            <a:r>
              <a:rPr lang="nl-NL" sz="3100" dirty="0"/>
              <a:t>Koordinierungsstelle für wissenschaftliche Universitätssammlungen in Deutschland (o. J.): SODa Archiv, </a:t>
            </a:r>
            <a:r>
              <a:rPr lang="nl-NL" sz="3100" i="1" dirty="0"/>
              <a:t>SODa Sammlungen, Objekte Datenkompetenzen</a:t>
            </a:r>
            <a:r>
              <a:rPr lang="nl-NL" sz="3100" dirty="0"/>
              <a:t>, [online] </a:t>
            </a:r>
            <a:r>
              <a:rPr lang="nl-NL" sz="3100" dirty="0">
                <a:hlinkClick r:id="rId8"/>
              </a:rPr>
              <a:t>https://sammlungen.io/de/archive</a:t>
            </a:r>
            <a:r>
              <a:rPr lang="nl-NL" sz="3100" dirty="0"/>
              <a:t> [31.10.2024].</a:t>
            </a:r>
          </a:p>
          <a:p>
            <a:r>
              <a:rPr lang="de-DE" sz="3100" spc="-1" dirty="0">
                <a:solidFill>
                  <a:schemeClr val="dk1"/>
                </a:solidFill>
              </a:rPr>
              <a:t>Medizinische Fakultät Heidelberg (o. J.): Die Anatomische Sammlung des Instituts für Anatomie und Zellbiologie der Universität Heidelberg, </a:t>
            </a:r>
            <a:r>
              <a:rPr lang="de-DE" sz="3100" i="1" spc="-1" dirty="0">
                <a:solidFill>
                  <a:schemeClr val="dk1"/>
                </a:solidFill>
              </a:rPr>
              <a:t>Medizinische Fakultät Heidelberg</a:t>
            </a:r>
            <a:r>
              <a:rPr lang="de-DE" sz="3100" spc="-1" dirty="0">
                <a:solidFill>
                  <a:schemeClr val="dk1"/>
                </a:solidFill>
              </a:rPr>
              <a:t>, [online] </a:t>
            </a:r>
            <a:r>
              <a:rPr lang="de-DE" sz="3100" spc="-1" dirty="0">
                <a:solidFill>
                  <a:schemeClr val="dk1"/>
                </a:solidFill>
                <a:hlinkClick r:id="rId9"/>
              </a:rPr>
              <a:t>https://www.medizinische-fakultaet-hd.uni-heidelberg.de/einrichtungen/institute/anatomie-und-zellbiologie/anatomische-sammlung</a:t>
            </a:r>
            <a:r>
              <a:rPr lang="de-DE" sz="3100" spc="-1" dirty="0">
                <a:solidFill>
                  <a:schemeClr val="dk1"/>
                </a:solidFill>
              </a:rPr>
              <a:t> [01.07.2024].</a:t>
            </a:r>
          </a:p>
          <a:p>
            <a:r>
              <a:rPr lang="de-DE" sz="3100" dirty="0" err="1"/>
              <a:t>Nasarek</a:t>
            </a:r>
            <a:r>
              <a:rPr lang="de-DE" sz="3100" dirty="0"/>
              <a:t>, Robert (2025, Februar 27). </a:t>
            </a:r>
            <a:r>
              <a:rPr lang="de-DE" sz="3100" dirty="0" err="1"/>
              <a:t>SODa</a:t>
            </a:r>
            <a:r>
              <a:rPr lang="de-DE" sz="3100" dirty="0"/>
              <a:t> Kick Off - Fachexpertise Konservierungs- und Restaurierungsdokumentation. </a:t>
            </a:r>
            <a:r>
              <a:rPr lang="de-DE" sz="3100" dirty="0" err="1"/>
              <a:t>Zenodo</a:t>
            </a:r>
            <a:r>
              <a:rPr lang="de-DE" sz="3100" dirty="0"/>
              <a:t>. </a:t>
            </a:r>
            <a:r>
              <a:rPr lang="de-DE" sz="3100" dirty="0">
                <a:hlinkClick r:id="rId10"/>
              </a:rPr>
              <a:t>https://doi.org/10.5281/zenodo.14937800</a:t>
            </a:r>
            <a:r>
              <a:rPr lang="de-DE" sz="3100" dirty="0"/>
              <a:t> [27.02.2025].</a:t>
            </a:r>
            <a:endParaRPr lang="nl-NL" sz="3100" dirty="0"/>
          </a:p>
          <a:p>
            <a:r>
              <a:rPr lang="nl-NL" sz="3100" dirty="0"/>
              <a:t>Nasarek, Robert (2024): WissKI KuR, </a:t>
            </a:r>
            <a:r>
              <a:rPr lang="nl-NL" sz="3100" i="1" dirty="0"/>
              <a:t>kur.wisski.cloud</a:t>
            </a:r>
            <a:r>
              <a:rPr lang="nl-NL" sz="3100" dirty="0"/>
              <a:t>, [online] </a:t>
            </a:r>
            <a:r>
              <a:rPr lang="de-DE" sz="3100" dirty="0">
                <a:hlinkClick r:id="rId11"/>
              </a:rPr>
              <a:t>https://kur.wisski.cloud/</a:t>
            </a:r>
            <a:r>
              <a:rPr lang="de-DE" sz="3100" dirty="0"/>
              <a:t> [01.07.2024].</a:t>
            </a:r>
            <a:endParaRPr lang="nl-NL" sz="3100" dirty="0"/>
          </a:p>
          <a:p>
            <a:r>
              <a:rPr lang="de-DE" sz="3100" dirty="0"/>
              <a:t>Weber, Cornelia (2020): Universitätssammlungen: keine Museen, sondern Infrastrukturen für Forschung und Lehre, in: ICOM Deutschland und Markus Walz (Hrsg.), </a:t>
            </a:r>
            <a:r>
              <a:rPr lang="de-DE" sz="3100" i="1" dirty="0"/>
              <a:t>Museum: ausreichend. Die „untere Grenze“ der Museumsdefinition: Tagungsband des Internationalen Bodensee-Symposiums 2018</a:t>
            </a:r>
            <a:r>
              <a:rPr lang="de-DE" sz="3100" dirty="0"/>
              <a:t>, Heidelberg: arthistoricum.net-ART-Books (Beiträge zur Museologie, 9), S. 130–140. </a:t>
            </a:r>
            <a:r>
              <a:rPr lang="pt-BR" sz="3100" dirty="0">
                <a:hlinkClick r:id="rId12"/>
              </a:rPr>
              <a:t>doi:10.11588/arthistoricum.565.c8979</a:t>
            </a:r>
            <a:r>
              <a:rPr lang="de-DE" sz="3100" dirty="0"/>
              <a:t>.</a:t>
            </a:r>
          </a:p>
          <a:p>
            <a:r>
              <a:rPr lang="de-DE" sz="3100" dirty="0"/>
              <a:t>Wikipedia (2024): Helen Keller, </a:t>
            </a:r>
            <a:r>
              <a:rPr lang="de-DE" sz="3100" i="1" dirty="0"/>
              <a:t>Wikipedia - Die freie Enzyklopädie</a:t>
            </a:r>
            <a:r>
              <a:rPr lang="de-DE" sz="3100" dirty="0"/>
              <a:t>, [online] </a:t>
            </a:r>
            <a:r>
              <a:rPr lang="de-DE" sz="3100" dirty="0">
                <a:hlinkClick r:id="rId13"/>
              </a:rPr>
              <a:t>https://de.wikipedia.org/w/index.php?title=Helen_Keller&amp;oldid=248534878</a:t>
            </a:r>
            <a:r>
              <a:rPr lang="de-DE" sz="3100" dirty="0"/>
              <a:t> [31.10.2024].</a:t>
            </a:r>
          </a:p>
          <a:p>
            <a:r>
              <a:rPr lang="de-DE" sz="3100" dirty="0"/>
              <a:t>Wikipedia (2024): Soda, </a:t>
            </a:r>
            <a:r>
              <a:rPr lang="de-DE" sz="3100" i="1" dirty="0"/>
              <a:t>Wikipedia - Die freie Enzyklopädie</a:t>
            </a:r>
            <a:r>
              <a:rPr lang="de-DE" sz="3100" dirty="0"/>
              <a:t>, [online] </a:t>
            </a:r>
            <a:r>
              <a:rPr lang="de-DE" sz="3100" dirty="0">
                <a:hlinkClick r:id="rId14"/>
              </a:rPr>
              <a:t>https://de.wikipedia.org/w/index.php?title=Soda&amp;oldid=247563147</a:t>
            </a:r>
            <a:r>
              <a:rPr lang="de-DE" sz="3100" dirty="0"/>
              <a:t> [01.07.2024].</a:t>
            </a:r>
            <a:endParaRPr lang="de-DE" sz="3100" spc="-1" dirty="0">
              <a:solidFill>
                <a:srgbClr val="000000"/>
              </a:solidFill>
            </a:endParaRP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58C444-B7E3-4466-B559-6D24ADEF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Gudrun Schwenk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E804D3-5361-44A0-B8E1-FBA338EE7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IGSD &amp; </a:t>
            </a:r>
            <a:r>
              <a:rPr lang="de-DE" dirty="0" err="1"/>
              <a:t>SODa</a:t>
            </a:r>
            <a:r>
              <a:rPr lang="de-DE" dirty="0"/>
              <a:t> | 32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89CCDD1A-8D04-4D93-8E96-B6DDF95C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/>
              <a:t>01.07.2024 | Kick-off Fachexpertise Restaurierungs- und Konservierungsdokumentation</a:t>
            </a:r>
          </a:p>
        </p:txBody>
      </p:sp>
    </p:spTree>
    <p:extLst>
      <p:ext uri="{BB962C8B-B14F-4D97-AF65-F5344CB8AC3E}">
        <p14:creationId xmlns:p14="http://schemas.microsoft.com/office/powerpoint/2010/main" val="3287335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AA258BE-2894-4543-AA56-703A1C4FED04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None/>
            </a:pPr>
            <a:endParaRPr lang="de-DE" sz="5400" dirty="0"/>
          </a:p>
          <a:p>
            <a:pPr marL="0" indent="0" algn="ctr">
              <a:buNone/>
            </a:pPr>
            <a:r>
              <a:rPr lang="de-DE" sz="5400" dirty="0"/>
              <a:t>Vielen Dank für Ihre Aufmerksamkeit!</a:t>
            </a:r>
          </a:p>
        </p:txBody>
      </p:sp>
      <p:pic>
        <p:nvPicPr>
          <p:cNvPr id="5" name="Picture 2" descr="IGSD-Logo.png">
            <a:hlinkClick r:id="rId2"/>
            <a:extLst>
              <a:ext uri="{FF2B5EF4-FFF2-40B4-BE49-F238E27FC236}">
                <a16:creationId xmlns:a16="http://schemas.microsoft.com/office/drawing/2014/main" id="{D474845D-A62F-4729-9F9E-463A4BCAD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958" y="250143"/>
            <a:ext cx="4221018" cy="99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965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F7A96A1-F9B5-4534-B51F-9288124103DC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1400" u="sng" dirty="0">
                <a:solidFill>
                  <a:srgbClr val="E68500"/>
                </a:solidFill>
              </a:rPr>
              <a:t>Visitenkarte:</a:t>
            </a:r>
          </a:p>
          <a:p>
            <a:pPr marL="0" indent="0">
              <a:buNone/>
            </a:pPr>
            <a:r>
              <a:rPr lang="de-DE" sz="1400" dirty="0">
                <a:solidFill>
                  <a:srgbClr val="E68500"/>
                </a:solidFill>
              </a:rPr>
              <a:t>Gudrun Schwenk | Sammlungen, Objekte, Datenkompetenzen (</a:t>
            </a:r>
            <a:r>
              <a:rPr lang="de-DE" sz="1400" dirty="0" err="1">
                <a:solidFill>
                  <a:srgbClr val="E68500"/>
                </a:solidFill>
              </a:rPr>
              <a:t>SODa</a:t>
            </a:r>
            <a:r>
              <a:rPr lang="de-DE" sz="1400" dirty="0">
                <a:solidFill>
                  <a:srgbClr val="E68500"/>
                </a:solidFill>
              </a:rPr>
              <a:t>)</a:t>
            </a:r>
          </a:p>
          <a:p>
            <a:pPr marL="0" indent="0">
              <a:buNone/>
            </a:pPr>
            <a:r>
              <a:rPr lang="de-DE" sz="1400" dirty="0">
                <a:solidFill>
                  <a:srgbClr val="E68500"/>
                </a:solidFill>
              </a:rPr>
              <a:t>Fachexpertise Restaurierungs- und Konservierungsdokumentation</a:t>
            </a:r>
          </a:p>
          <a:p>
            <a:pPr marL="0" indent="0">
              <a:buNone/>
            </a:pPr>
            <a:r>
              <a:rPr lang="de-DE" sz="1400" dirty="0">
                <a:solidFill>
                  <a:srgbClr val="E68500"/>
                </a:solidFill>
              </a:rPr>
              <a:t>Web: https://sammlungen.io/de</a:t>
            </a:r>
          </a:p>
          <a:p>
            <a:pPr marL="0" indent="0">
              <a:buNone/>
            </a:pPr>
            <a:r>
              <a:rPr lang="de-DE" sz="1400" dirty="0">
                <a:solidFill>
                  <a:srgbClr val="E68500"/>
                </a:solidFill>
              </a:rPr>
              <a:t>IGSD e.V.</a:t>
            </a:r>
          </a:p>
          <a:p>
            <a:pPr marL="0" indent="0">
              <a:buNone/>
            </a:pPr>
            <a:endParaRPr lang="de-DE" sz="1400" dirty="0">
              <a:solidFill>
                <a:srgbClr val="E68500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rgbClr val="E68500"/>
                </a:solidFill>
              </a:rPr>
              <a:t>Interessengemeinschaft für semantische Datenverarbeitung e.V.</a:t>
            </a:r>
          </a:p>
          <a:p>
            <a:pPr marL="0" indent="0">
              <a:buNone/>
            </a:pPr>
            <a:r>
              <a:rPr lang="de-DE" sz="1400" dirty="0" err="1">
                <a:solidFill>
                  <a:srgbClr val="E68500"/>
                </a:solidFill>
              </a:rPr>
              <a:t>Irisstr</a:t>
            </a:r>
            <a:r>
              <a:rPr lang="de-DE" sz="1400" dirty="0">
                <a:solidFill>
                  <a:srgbClr val="E68500"/>
                </a:solidFill>
              </a:rPr>
              <a:t>. 23a</a:t>
            </a:r>
          </a:p>
          <a:p>
            <a:pPr marL="0" indent="0">
              <a:buNone/>
            </a:pPr>
            <a:r>
              <a:rPr lang="de-DE" sz="1400" dirty="0">
                <a:solidFill>
                  <a:srgbClr val="E68500"/>
                </a:solidFill>
              </a:rPr>
              <a:t>80935 München</a:t>
            </a:r>
          </a:p>
          <a:p>
            <a:pPr marL="0" indent="0">
              <a:buNone/>
            </a:pPr>
            <a:r>
              <a:rPr lang="de-DE" sz="1400" dirty="0">
                <a:solidFill>
                  <a:srgbClr val="E68500"/>
                </a:solidFill>
              </a:rPr>
              <a:t>E-Mail: g.schwenk@igsd-ev.de</a:t>
            </a:r>
          </a:p>
          <a:p>
            <a:pPr marL="0" indent="0">
              <a:buNone/>
            </a:pPr>
            <a:r>
              <a:rPr lang="de-DE" sz="1400" dirty="0">
                <a:solidFill>
                  <a:srgbClr val="E68500"/>
                </a:solidFill>
              </a:rPr>
              <a:t>Web: https://igsd-ev.de</a:t>
            </a:r>
          </a:p>
          <a:p>
            <a:endParaRPr lang="de-DE" dirty="0"/>
          </a:p>
        </p:txBody>
      </p:sp>
      <p:pic>
        <p:nvPicPr>
          <p:cNvPr id="3" name="Picture 2" descr="IGSD-Logo.png">
            <a:hlinkClick r:id="rId2"/>
            <a:extLst>
              <a:ext uri="{FF2B5EF4-FFF2-40B4-BE49-F238E27FC236}">
                <a16:creationId xmlns:a16="http://schemas.microsoft.com/office/drawing/2014/main" id="{68BADADF-ECBA-4434-8EA4-BCB9D0618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958" y="250143"/>
            <a:ext cx="4221018" cy="99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482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SODa 2">
      <a:dk1>
        <a:srgbClr val="262626"/>
      </a:dk1>
      <a:lt1>
        <a:srgbClr val="FBFAF7"/>
      </a:lt1>
      <a:dk2>
        <a:srgbClr val="262626"/>
      </a:dk2>
      <a:lt2>
        <a:srgbClr val="FBFAF7"/>
      </a:lt2>
      <a:accent1>
        <a:srgbClr val="FFA933"/>
      </a:accent1>
      <a:accent2>
        <a:srgbClr val="6666CC"/>
      </a:accent2>
      <a:accent3>
        <a:srgbClr val="66CC66"/>
      </a:accent3>
      <a:accent4>
        <a:srgbClr val="6699CC"/>
      </a:accent4>
      <a:accent5>
        <a:srgbClr val="CC6699"/>
      </a:accent5>
      <a:accent6>
        <a:srgbClr val="CC9966"/>
      </a:accent6>
      <a:hlink>
        <a:srgbClr val="FFA933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2181</Words>
  <Application>Microsoft Office PowerPoint</Application>
  <PresentationFormat>Breitbild</PresentationFormat>
  <Paragraphs>244</Paragraphs>
  <Slides>33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42" baseType="lpstr">
      <vt:lpstr>Arial</vt:lpstr>
      <vt:lpstr>Calibri</vt:lpstr>
      <vt:lpstr>Neue Haas Grotesk Text Pro</vt:lpstr>
      <vt:lpstr>Noto Sans</vt:lpstr>
      <vt:lpstr>Noto Sans Medium</vt:lpstr>
      <vt:lpstr>Raleway</vt:lpstr>
      <vt:lpstr>Space Grotesk+</vt:lpstr>
      <vt:lpstr>Wingdings</vt:lpstr>
      <vt:lpstr>Office</vt:lpstr>
      <vt:lpstr>Fachexpertise  Restaurierungs- und Konservierungsdokumentation</vt:lpstr>
      <vt:lpstr>Wer sind wir?</vt:lpstr>
      <vt:lpstr>Zwecke und Ziele des Kick-offs</vt:lpstr>
      <vt:lpstr>Zwecke des Kick-offs</vt:lpstr>
      <vt:lpstr>Teilnehmer*innenumfrage</vt:lpstr>
      <vt:lpstr>Agenda</vt:lpstr>
      <vt:lpstr>Wer und was ist SODa?</vt:lpstr>
      <vt:lpstr>SODa – Sammlungen, Objekte, Datenkompetenzen</vt:lpstr>
      <vt:lpstr>Darf ich fragen, wer Sie sind?</vt:lpstr>
      <vt:lpstr>Teilnehmer*innenumfrage</vt:lpstr>
      <vt:lpstr>Teilnehmer*innenumfrage</vt:lpstr>
      <vt:lpstr>Teilnehmer*innenumfrage</vt:lpstr>
      <vt:lpstr>Impuls I: Konservierung und Restaurierung im Kontext wissenschaftlicher Sammlungen</vt:lpstr>
      <vt:lpstr>PowerPoint-Präsentation</vt:lpstr>
      <vt:lpstr>Ziel und Zweck von wissenschaftlichen Sammlungen und der außerordentliche Stellenwert von Konservierung und Restaurierung</vt:lpstr>
      <vt:lpstr>PowerPoint-Präsentation</vt:lpstr>
      <vt:lpstr>PowerPoint-Präsentation</vt:lpstr>
      <vt:lpstr>Herausforderungen der Konservierungs- und Restaurierungsdokumentation</vt:lpstr>
      <vt:lpstr>Wir wollen strukturierte und vergleichbare Daten erzeugen, aber…</vt:lpstr>
      <vt:lpstr>PowerPoint-Präsentation</vt:lpstr>
      <vt:lpstr>PowerPoint-Präsentation</vt:lpstr>
      <vt:lpstr>PowerPoint-Präsentation</vt:lpstr>
      <vt:lpstr>Teilnehmer*innenumfrage</vt:lpstr>
      <vt:lpstr>Die Fachexpertise will allgemein…</vt:lpstr>
      <vt:lpstr>Konkret…</vt:lpstr>
      <vt:lpstr>Semantic Coworking Space (SCS)</vt:lpstr>
      <vt:lpstr>Impus II</vt:lpstr>
      <vt:lpstr>Impuls III: Einblicke in die Arbeits- und Dokumentationspraxis der Anatomischen Sammlung des Instituts für Anatomie und Zellbiologie der Uni Heidelberg</vt:lpstr>
      <vt:lpstr>Bedarfe, Wünsche, Feedback?</vt:lpstr>
      <vt:lpstr>SODa Kick-offs und erstes Barcamp</vt:lpstr>
      <vt:lpstr>Literatur-, Quellen und Abbildungsverzeichnis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Louise Tharandt</dc:creator>
  <cp:lastModifiedBy>Schwenk, Gudrun</cp:lastModifiedBy>
  <cp:revision>119</cp:revision>
  <dcterms:created xsi:type="dcterms:W3CDTF">2024-11-29T08:13:35Z</dcterms:created>
  <dcterms:modified xsi:type="dcterms:W3CDTF">2025-02-27T15:00:21Z</dcterms:modified>
</cp:coreProperties>
</file>