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6858000" cx="9144000"/>
  <p:notesSz cx="6858000" cy="9144000"/>
  <p:embeddedFontLs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5.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Open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50b04b3b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450b04b3b3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20dbba7de_1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420dbba7de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450b04b3b3_0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450b04b3b3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450b04b3b3_0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450b04b3b3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50b04b3b3_0_1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450b04b3b3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467923b0bc_0_2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67923b0bc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450b04b3b3_0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450b04b3b3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450b04b3b3_0_1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450b04b3b3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450b04b3b3_0_2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50b04b3b3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450b04b3b3_0_2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450b04b3b3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420dbba7de_1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420dbba7de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4653077354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4653077354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420dbba7de_1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420dbba7de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4653077354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465307735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420dbba7de_1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420dbba7de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420dbba7de_1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420dbba7de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450b04b3b3_0_2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450b04b3b3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450b04b3b3_0_2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450b04b3b3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450b04b3b3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450b04b3b3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467923b0bc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467923b0bc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4653077354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465307735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467923b0bc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467923b0b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467923b0bc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67923b0b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420dbba7de_1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420dbba7de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467923b0bc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467923b0b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4653077354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4653077354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g467923b0bc_0_1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467923b0bc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g4673070fa2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4673070f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4673070fa2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4673070fa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467923b0b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467923b0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467923b0b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467923b0b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g467923b0bc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467923b0b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45235ead22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45235ead2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420dbba7de_1_1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420dbba7de_1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 name="Google Shape;20;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 name="Google Shape;25;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26" name="Google Shape;26;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 name="Google Shape;31;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 name="Google Shape;34;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Google Shape;35;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 name="Google Shape;38;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9" name="Google Shape;39;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0" name="Google Shape;40;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1" name="Google Shape;41;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Google Shape;70;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Google Shape;76;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hyperlink" Target="https://doi.org/10.5281/zenodo.1472945" TargetMode="External"/><Relationship Id="rId5" Type="http://schemas.openxmlformats.org/officeDocument/2006/relationships/image" Target="../media/image1.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3.jp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dans.knaw.nl/nl/over/organisatie-beleid/informatiemateriaal/AConceptualApproachtoDataStewardshipandSoftwareSustainability_DEF.pdf" TargetMode="External"/><Relationship Id="rId4" Type="http://schemas.openxmlformats.org/officeDocument/2006/relationships/hyperlink" Target="https://dans.knaw.nl/nl/over/organisatie-beleid/informatiemateriaal/AConceptualApproachtoDataStewardshipandSoftwareSustainability_DEF.pdf" TargetMode="External"/><Relationship Id="rId5" Type="http://schemas.openxmlformats.org/officeDocument/2006/relationships/hyperlink" Target="https://dans.knaw.nl/nl/over/organisatie-beleid/informatiemateriaal/AConceptualApproachtoDataStewardshipandSoftwareSustainability_DEF.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hyperlink" Target="https://openworking.wordpress.com/2017/09/18/training-for-data-stewards/" TargetMode="External"/><Relationship Id="rId6" Type="http://schemas.openxmlformats.org/officeDocument/2006/relationships/hyperlink" Target="https://openworking.wordpress.com/2017/09/18/training-for-data-steward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www.nature.com/news/1-500-scientists-lift-the-lid-on-reproducibility-1.19970" TargetMode="Externa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ww.nature.com/news/1-500-scientists-lift-the-lid-on-reproducibility-1.1997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hyperlink" Target="https://www.software.ac.uk/blog/2016-09-12-its-impossible-conduct-research-without-software-say-7-out-10-uk-researcher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software.ac.uk/blog/2016-09-12-its-impossible-conduct-research-without-software-say-7-out-10-uk-researcher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hyperlink" Target="https://openworking.wordpress.com/2018/02/07/do-as-you-preach-results-of-2017-data-management-survey-now-published/"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jpg"/><Relationship Id="rId4" Type="http://schemas.openxmlformats.org/officeDocument/2006/relationships/hyperlink" Target="https://openworking.wordpress.com/2018/06/26/workshop-report-software-reproducibility-how-to-put-it-into-practice/" TargetMode="External"/><Relationship Id="rId5"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openworking.wordpress.com/2018/10/27/workshop-report-software-reproducibility-the-nuts-and-bolts/" TargetMode="External"/><Relationship Id="rId4" Type="http://schemas.openxmlformats.org/officeDocument/2006/relationships/image" Target="../media/image28.jpg"/><Relationship Id="rId5"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agupubs.onlinelibrary.wiley.com/doi/full/10.1002/2017WR020665"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hyperlink" Target="https://dans.knaw.nl/nl/over/organisatie-beleid/informatiemateriaal/AConceptualApproachtoDataStewardshipandSoftwareSustainability_DEF.pdf" TargetMode="External"/><Relationship Id="rId6" Type="http://schemas.openxmlformats.org/officeDocument/2006/relationships/hyperlink" Target="http://philsci-archive.pitt.edu/1435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carpentries.org/" TargetMode="External"/><Relationship Id="rId4" Type="http://schemas.openxmlformats.org/officeDocument/2006/relationships/hyperlink" Target="https://www.biorxiv.org/content/early/2018/05/26/26542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d1rkab7tlqy5f1.cloudfront.net/Library/Themaportalen/RDM/researchdata-framework-policy.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6.png"/><Relationship Id="rId4" Type="http://schemas.openxmlformats.org/officeDocument/2006/relationships/hyperlink" Target="https://www.tudelft.nl/library/our-datachampion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3.png"/><Relationship Id="rId4" Type="http://schemas.openxmlformats.org/officeDocument/2006/relationships/hyperlink" Target="https://doi.org/10.1038/s41467-018-06595-2" TargetMode="External"/><Relationship Id="rId5" Type="http://schemas.openxmlformats.org/officeDocument/2006/relationships/image" Target="../media/image24.png"/><Relationship Id="rId6"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doi.org/10.5281/zenodo.1472945" TargetMode="External"/><Relationship Id="rId4" Type="http://schemas.openxmlformats.org/officeDocument/2006/relationships/hyperlink" Target="https://doi.org/10.5281/zenodo.1419085" TargetMode="External"/><Relationship Id="rId5" Type="http://schemas.openxmlformats.org/officeDocument/2006/relationships/hyperlink" Target="mailto:m.j.marquesdebarroscruz@vu.nl" TargetMode="External"/><Relationship Id="rId6" Type="http://schemas.openxmlformats.org/officeDocument/2006/relationships/hyperlink" Target="mailto:S.Kurapati@tudelft.nl" TargetMode="External"/><Relationship Id="rId7" Type="http://schemas.openxmlformats.org/officeDocument/2006/relationships/hyperlink" Target="mailto:Y.Turkyilmaz-vanderVelden@tudelft.n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3"/>
          <p:cNvSpPr txBox="1"/>
          <p:nvPr/>
        </p:nvSpPr>
        <p:spPr>
          <a:xfrm>
            <a:off x="239200" y="274650"/>
            <a:ext cx="8630400" cy="2284200"/>
          </a:xfrm>
          <a:prstGeom prst="rect">
            <a:avLst/>
          </a:prstGeom>
          <a:noFill/>
          <a:ln>
            <a:noFill/>
          </a:ln>
        </p:spPr>
        <p:txBody>
          <a:bodyPr anchorCtr="0" anchor="ctr" bIns="45700" lIns="91425" spcFirstLastPara="1" rIns="91425" wrap="square" tIns="45700">
            <a:noAutofit/>
          </a:bodyPr>
          <a:lstStyle/>
          <a:p>
            <a:pPr indent="0" lvl="0" marL="0" rtl="0" algn="ctr">
              <a:lnSpc>
                <a:spcPct val="115000"/>
              </a:lnSpc>
              <a:spcBef>
                <a:spcPts val="2400"/>
              </a:spcBef>
              <a:spcAft>
                <a:spcPts val="0"/>
              </a:spcAft>
              <a:buClr>
                <a:schemeClr val="dk1"/>
              </a:buClr>
              <a:buSzPts val="1100"/>
              <a:buFont typeface="Arial"/>
              <a:buNone/>
            </a:pPr>
            <a:r>
              <a:rPr b="1" lang="en-US" sz="3600">
                <a:solidFill>
                  <a:srgbClr val="00A6D6"/>
                </a:solidFill>
              </a:rPr>
              <a:t>The Role of Data Stewardship in Software Sustainability and Reproducibility</a:t>
            </a:r>
            <a:endParaRPr b="1" sz="3600">
              <a:solidFill>
                <a:srgbClr val="00A6D6"/>
              </a:solidFill>
            </a:endParaRPr>
          </a:p>
          <a:p>
            <a:pPr indent="0" lvl="0" marL="0" rtl="0" algn="l">
              <a:spcBef>
                <a:spcPts val="600"/>
              </a:spcBef>
              <a:spcAft>
                <a:spcPts val="0"/>
              </a:spcAft>
              <a:buNone/>
            </a:pPr>
            <a:r>
              <a:t/>
            </a:r>
            <a:endParaRPr sz="4000">
              <a:solidFill>
                <a:srgbClr val="00A6D6"/>
              </a:solidFill>
              <a:latin typeface="Calibri"/>
              <a:ea typeface="Calibri"/>
              <a:cs typeface="Calibri"/>
              <a:sym typeface="Calibri"/>
            </a:endParaRPr>
          </a:p>
        </p:txBody>
      </p:sp>
      <p:pic>
        <p:nvPicPr>
          <p:cNvPr id="85" name="Google Shape;85;p13"/>
          <p:cNvPicPr preferRelativeResize="0"/>
          <p:nvPr/>
        </p:nvPicPr>
        <p:blipFill rotWithShape="1">
          <a:blip r:embed="rId3">
            <a:alphaModFix/>
          </a:blip>
          <a:srcRect b="0" l="0" r="0" t="0"/>
          <a:stretch/>
        </p:blipFill>
        <p:spPr>
          <a:xfrm>
            <a:off x="3758254" y="6216728"/>
            <a:ext cx="1592299" cy="565075"/>
          </a:xfrm>
          <a:prstGeom prst="rect">
            <a:avLst/>
          </a:prstGeom>
          <a:noFill/>
          <a:ln>
            <a:noFill/>
          </a:ln>
        </p:spPr>
      </p:pic>
      <p:sp>
        <p:nvSpPr>
          <p:cNvPr id="86" name="Google Shape;86;p13"/>
          <p:cNvSpPr txBox="1"/>
          <p:nvPr/>
        </p:nvSpPr>
        <p:spPr>
          <a:xfrm>
            <a:off x="500525" y="2378650"/>
            <a:ext cx="8369100" cy="30783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dk1"/>
              </a:buClr>
              <a:buSzPts val="1100"/>
              <a:buFont typeface="Arial"/>
              <a:buNone/>
            </a:pPr>
            <a:r>
              <a:rPr b="1" lang="en-US" sz="3000">
                <a:solidFill>
                  <a:srgbClr val="333333"/>
                </a:solidFill>
              </a:rPr>
              <a:t>Maria J. Cruz</a:t>
            </a:r>
            <a:r>
              <a:rPr lang="en-US" sz="3000">
                <a:solidFill>
                  <a:srgbClr val="333333"/>
                </a:solidFill>
              </a:rPr>
              <a:t>, Shalini Kurapati, Yasemin Turkyilmaz-van der Velden</a:t>
            </a:r>
            <a:endParaRPr sz="3000">
              <a:solidFill>
                <a:srgbClr val="333333"/>
              </a:solidFill>
            </a:endParaRPr>
          </a:p>
          <a:p>
            <a:pPr indent="0" lvl="0" marL="0" rtl="0" algn="l">
              <a:lnSpc>
                <a:spcPct val="120000"/>
              </a:lnSpc>
              <a:spcBef>
                <a:spcPts val="600"/>
              </a:spcBef>
              <a:spcAft>
                <a:spcPts val="0"/>
              </a:spcAft>
              <a:buClr>
                <a:schemeClr val="dk1"/>
              </a:buClr>
              <a:buSzPts val="1100"/>
              <a:buFont typeface="Arial"/>
              <a:buNone/>
            </a:pPr>
            <a:r>
              <a:t/>
            </a:r>
            <a:endParaRPr sz="1000">
              <a:solidFill>
                <a:srgbClr val="333333"/>
              </a:solidFill>
            </a:endParaRPr>
          </a:p>
          <a:p>
            <a:pPr indent="0" lvl="0" marL="0" rtl="0" algn="l">
              <a:lnSpc>
                <a:spcPct val="120000"/>
              </a:lnSpc>
              <a:spcBef>
                <a:spcPts val="600"/>
              </a:spcBef>
              <a:spcAft>
                <a:spcPts val="0"/>
              </a:spcAft>
              <a:buClr>
                <a:schemeClr val="dk1"/>
              </a:buClr>
              <a:buSzPts val="1100"/>
              <a:buFont typeface="Arial"/>
              <a:buNone/>
            </a:pPr>
            <a:r>
              <a:rPr lang="en-US" sz="1800">
                <a:solidFill>
                  <a:srgbClr val="333333"/>
                </a:solidFill>
              </a:rPr>
              <a:t>9th International Workshop on Sustainable Software for Science: Practice and Experiences (WSSSPE6.1), 29 October 2018, Amsterdam, The Netherlands</a:t>
            </a:r>
            <a:endParaRPr sz="1800">
              <a:solidFill>
                <a:srgbClr val="333333"/>
              </a:solidFill>
            </a:endParaRPr>
          </a:p>
          <a:p>
            <a:pPr indent="0" lvl="0" marL="0" rtl="0" algn="l">
              <a:lnSpc>
                <a:spcPct val="120000"/>
              </a:lnSpc>
              <a:spcBef>
                <a:spcPts val="600"/>
              </a:spcBef>
              <a:spcAft>
                <a:spcPts val="0"/>
              </a:spcAft>
              <a:buClr>
                <a:schemeClr val="dk1"/>
              </a:buClr>
              <a:buSzPts val="1100"/>
              <a:buFont typeface="Arial"/>
              <a:buNone/>
            </a:pPr>
            <a:r>
              <a:rPr lang="en-US" sz="1800">
                <a:solidFill>
                  <a:srgbClr val="333333"/>
                </a:solidFill>
              </a:rPr>
              <a:t>Presentation available via</a:t>
            </a:r>
            <a:r>
              <a:rPr lang="en-US" sz="2100">
                <a:solidFill>
                  <a:srgbClr val="333333"/>
                </a:solidFill>
              </a:rPr>
              <a:t> </a:t>
            </a:r>
            <a:r>
              <a:rPr lang="en-US" sz="1800" u="sng">
                <a:solidFill>
                  <a:schemeClr val="hlink"/>
                </a:solidFill>
                <a:hlinkClick r:id="rId4"/>
              </a:rPr>
              <a:t>https://doi.org/</a:t>
            </a:r>
            <a:r>
              <a:rPr lang="en-US" sz="1800" u="sng">
                <a:solidFill>
                  <a:schemeClr val="hlink"/>
                </a:solidFill>
              </a:rPr>
              <a:t>10.5281/zenodo.1472945</a:t>
            </a:r>
            <a:r>
              <a:rPr lang="en-US" sz="3600">
                <a:solidFill>
                  <a:srgbClr val="333333"/>
                </a:solidFill>
                <a:latin typeface="Calibri"/>
                <a:ea typeface="Calibri"/>
                <a:cs typeface="Calibri"/>
                <a:sym typeface="Calibri"/>
              </a:rPr>
              <a:t> </a:t>
            </a:r>
            <a:endParaRPr sz="3600">
              <a:solidFill>
                <a:srgbClr val="333333"/>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3600"/>
              <a:buFont typeface="Arial"/>
              <a:buNone/>
            </a:pPr>
            <a:r>
              <a:rPr lang="en-US" sz="3600">
                <a:solidFill>
                  <a:srgbClr val="333333"/>
                </a:solidFill>
                <a:latin typeface="Calibri"/>
                <a:ea typeface="Calibri"/>
                <a:cs typeface="Calibri"/>
                <a:sym typeface="Calibri"/>
              </a:rPr>
              <a:t> </a:t>
            </a:r>
            <a:endParaRPr b="0" i="0" sz="3600" cap="none" strike="noStrike">
              <a:solidFill>
                <a:srgbClr val="333333"/>
              </a:solidFill>
              <a:latin typeface="Calibri"/>
              <a:ea typeface="Calibri"/>
              <a:cs typeface="Calibri"/>
              <a:sym typeface="Calibri"/>
            </a:endParaRPr>
          </a:p>
        </p:txBody>
      </p:sp>
      <p:pic>
        <p:nvPicPr>
          <p:cNvPr id="87" name="Google Shape;87;p13"/>
          <p:cNvPicPr preferRelativeResize="0"/>
          <p:nvPr/>
        </p:nvPicPr>
        <p:blipFill>
          <a:blip r:embed="rId5">
            <a:alphaModFix/>
          </a:blip>
          <a:stretch>
            <a:fillRect/>
          </a:stretch>
        </p:blipFill>
        <p:spPr>
          <a:xfrm>
            <a:off x="152400" y="5814000"/>
            <a:ext cx="2085639" cy="815400"/>
          </a:xfrm>
          <a:prstGeom prst="rect">
            <a:avLst/>
          </a:prstGeom>
          <a:noFill/>
          <a:ln>
            <a:noFill/>
          </a:ln>
        </p:spPr>
      </p:pic>
      <p:pic>
        <p:nvPicPr>
          <p:cNvPr id="88" name="Google Shape;88;p13"/>
          <p:cNvPicPr preferRelativeResize="0"/>
          <p:nvPr/>
        </p:nvPicPr>
        <p:blipFill rotWithShape="1">
          <a:blip r:embed="rId6">
            <a:alphaModFix/>
          </a:blip>
          <a:srcRect b="0" l="4676" r="4685" t="0"/>
          <a:stretch/>
        </p:blipFill>
        <p:spPr>
          <a:xfrm>
            <a:off x="6584500" y="5966400"/>
            <a:ext cx="2483300" cy="815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4"/>
          <p:cNvSpPr txBox="1"/>
          <p:nvPr>
            <p:ph type="title"/>
          </p:nvPr>
        </p:nvSpPr>
        <p:spPr>
          <a:xfrm>
            <a:off x="457200" y="-30162"/>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Who we are</a:t>
            </a:r>
            <a:endParaRPr sz="3600"/>
          </a:p>
        </p:txBody>
      </p:sp>
      <p:pic>
        <p:nvPicPr>
          <p:cNvPr id="94" name="Google Shape;94;p14"/>
          <p:cNvPicPr preferRelativeResize="0"/>
          <p:nvPr/>
        </p:nvPicPr>
        <p:blipFill>
          <a:blip r:embed="rId3">
            <a:alphaModFix/>
          </a:blip>
          <a:stretch>
            <a:fillRect/>
          </a:stretch>
        </p:blipFill>
        <p:spPr>
          <a:xfrm>
            <a:off x="1196175" y="1112850"/>
            <a:ext cx="1149250" cy="1242450"/>
          </a:xfrm>
          <a:prstGeom prst="rect">
            <a:avLst/>
          </a:prstGeom>
          <a:noFill/>
          <a:ln>
            <a:noFill/>
          </a:ln>
          <a:effectLst>
            <a:outerShdw blurRad="57150" rotWithShape="0" algn="bl" dir="5400000" dist="19050">
              <a:srgbClr val="000000">
                <a:alpha val="50000"/>
              </a:srgbClr>
            </a:outerShdw>
          </a:effectLst>
        </p:spPr>
      </p:pic>
      <p:sp>
        <p:nvSpPr>
          <p:cNvPr id="95" name="Google Shape;95;p14"/>
          <p:cNvSpPr txBox="1"/>
          <p:nvPr/>
        </p:nvSpPr>
        <p:spPr>
          <a:xfrm>
            <a:off x="2937600" y="1281275"/>
            <a:ext cx="5398500" cy="11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800">
                <a:latin typeface="Calibri"/>
                <a:ea typeface="Calibri"/>
                <a:cs typeface="Calibri"/>
                <a:sym typeface="Calibri"/>
              </a:rPr>
              <a:t>Maria J. Cruz</a:t>
            </a:r>
            <a:endParaRPr b="1" sz="1800">
              <a:latin typeface="Calibri"/>
              <a:ea typeface="Calibri"/>
              <a:cs typeface="Calibri"/>
              <a:sym typeface="Calibri"/>
            </a:endParaRPr>
          </a:p>
          <a:p>
            <a:pPr indent="0" lvl="0" marL="0" rtl="0" algn="ctr">
              <a:spcBef>
                <a:spcPts val="0"/>
              </a:spcBef>
              <a:spcAft>
                <a:spcPts val="0"/>
              </a:spcAft>
              <a:buNone/>
            </a:pPr>
            <a:r>
              <a:rPr lang="en-US" sz="1800">
                <a:latin typeface="Calibri"/>
                <a:ea typeface="Calibri"/>
                <a:cs typeface="Calibri"/>
                <a:sym typeface="Calibri"/>
              </a:rPr>
              <a:t>Community Manager RDM</a:t>
            </a:r>
            <a:endParaRPr sz="1800">
              <a:latin typeface="Calibri"/>
              <a:ea typeface="Calibri"/>
              <a:cs typeface="Calibri"/>
              <a:sym typeface="Calibri"/>
            </a:endParaRPr>
          </a:p>
          <a:p>
            <a:pPr indent="0" lvl="0" marL="0" rtl="0" algn="ctr">
              <a:spcBef>
                <a:spcPts val="0"/>
              </a:spcBef>
              <a:spcAft>
                <a:spcPts val="0"/>
              </a:spcAft>
              <a:buNone/>
            </a:pPr>
            <a:r>
              <a:rPr lang="en-US" sz="1800">
                <a:latin typeface="Calibri"/>
                <a:ea typeface="Calibri"/>
                <a:cs typeface="Calibri"/>
                <a:sym typeface="Calibri"/>
              </a:rPr>
              <a:t>Library VU Amsterdam</a:t>
            </a:r>
            <a:endParaRPr sz="1800">
              <a:latin typeface="Calibri"/>
              <a:ea typeface="Calibri"/>
              <a:cs typeface="Calibri"/>
              <a:sym typeface="Calibri"/>
            </a:endParaRPr>
          </a:p>
          <a:p>
            <a:pPr indent="0" lvl="0" marL="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rtl="0" algn="ctr">
              <a:spcBef>
                <a:spcPts val="0"/>
              </a:spcBef>
              <a:spcAft>
                <a:spcPts val="0"/>
              </a:spcAft>
              <a:buNone/>
            </a:pPr>
            <a:r>
              <a:t/>
            </a:r>
            <a:endParaRPr sz="1800">
              <a:latin typeface="Calibri"/>
              <a:ea typeface="Calibri"/>
              <a:cs typeface="Calibri"/>
              <a:sym typeface="Calibri"/>
            </a:endParaRPr>
          </a:p>
          <a:p>
            <a:pPr indent="0" lvl="0" marL="0" rtl="0" algn="ctr">
              <a:spcBef>
                <a:spcPts val="0"/>
              </a:spcBef>
              <a:spcAft>
                <a:spcPts val="0"/>
              </a:spcAft>
              <a:buNone/>
            </a:pPr>
            <a:r>
              <a:t/>
            </a:r>
            <a:endParaRPr sz="1800">
              <a:latin typeface="Calibri"/>
              <a:ea typeface="Calibri"/>
              <a:cs typeface="Calibri"/>
              <a:sym typeface="Calibri"/>
            </a:endParaRPr>
          </a:p>
        </p:txBody>
      </p:sp>
      <p:pic>
        <p:nvPicPr>
          <p:cNvPr id="96" name="Google Shape;96;p14"/>
          <p:cNvPicPr preferRelativeResize="0"/>
          <p:nvPr/>
        </p:nvPicPr>
        <p:blipFill rotWithShape="1">
          <a:blip r:embed="rId4">
            <a:alphaModFix/>
          </a:blip>
          <a:srcRect b="6836" l="0" r="0" t="6845"/>
          <a:stretch/>
        </p:blipFill>
        <p:spPr>
          <a:xfrm>
            <a:off x="1196176" y="4729900"/>
            <a:ext cx="1149250" cy="1490542"/>
          </a:xfrm>
          <a:prstGeom prst="rect">
            <a:avLst/>
          </a:prstGeom>
          <a:noFill/>
          <a:ln cap="flat" cmpd="sng" w="9525">
            <a:solidFill>
              <a:srgbClr val="000000"/>
            </a:solidFill>
            <a:prstDash val="solid"/>
            <a:round/>
            <a:headEnd len="sm" w="sm" type="none"/>
            <a:tailEnd len="sm" w="sm" type="none"/>
          </a:ln>
        </p:spPr>
      </p:pic>
      <p:sp>
        <p:nvSpPr>
          <p:cNvPr id="97" name="Google Shape;97;p14"/>
          <p:cNvSpPr txBox="1"/>
          <p:nvPr/>
        </p:nvSpPr>
        <p:spPr>
          <a:xfrm>
            <a:off x="3195225" y="4898946"/>
            <a:ext cx="5398500" cy="132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800">
                <a:latin typeface="Calibri"/>
                <a:ea typeface="Calibri"/>
                <a:cs typeface="Calibri"/>
                <a:sym typeface="Calibri"/>
              </a:rPr>
              <a:t>Yasemin Türkyilmaz-van der Velden</a:t>
            </a:r>
            <a:endParaRPr b="1" sz="1800">
              <a:latin typeface="Calibri"/>
              <a:ea typeface="Calibri"/>
              <a:cs typeface="Calibri"/>
              <a:sym typeface="Calibri"/>
            </a:endParaRPr>
          </a:p>
          <a:p>
            <a:pPr indent="0" lvl="0" marL="0" rtl="0" algn="ctr">
              <a:spcBef>
                <a:spcPts val="0"/>
              </a:spcBef>
              <a:spcAft>
                <a:spcPts val="0"/>
              </a:spcAft>
              <a:buNone/>
            </a:pPr>
            <a:r>
              <a:rPr lang="en-US" sz="1800">
                <a:latin typeface="Calibri"/>
                <a:ea typeface="Calibri"/>
                <a:cs typeface="Calibri"/>
                <a:sym typeface="Calibri"/>
              </a:rPr>
              <a:t>Data Steward</a:t>
            </a:r>
            <a:endParaRPr sz="1800">
              <a:latin typeface="Calibri"/>
              <a:ea typeface="Calibri"/>
              <a:cs typeface="Calibri"/>
              <a:sym typeface="Calibri"/>
            </a:endParaRPr>
          </a:p>
          <a:p>
            <a:pPr indent="0" lvl="0" marL="0" rtl="0" algn="ctr">
              <a:spcBef>
                <a:spcPts val="0"/>
              </a:spcBef>
              <a:spcAft>
                <a:spcPts val="0"/>
              </a:spcAft>
              <a:buNone/>
            </a:pPr>
            <a:r>
              <a:rPr lang="en-US" sz="1800">
                <a:latin typeface="Calibri"/>
                <a:ea typeface="Calibri"/>
                <a:cs typeface="Calibri"/>
                <a:sym typeface="Calibri"/>
              </a:rPr>
              <a:t>TU Delft Faculties of Applied Sciences &amp; </a:t>
            </a:r>
            <a:r>
              <a:rPr lang="en-US" sz="1800">
                <a:latin typeface="Calibri"/>
                <a:ea typeface="Calibri"/>
                <a:cs typeface="Calibri"/>
                <a:sym typeface="Calibri"/>
              </a:rPr>
              <a:t>Mechanical, Maritime and Materials Engineering</a:t>
            </a:r>
            <a:endParaRPr sz="1800">
              <a:latin typeface="Calibri"/>
              <a:ea typeface="Calibri"/>
              <a:cs typeface="Calibri"/>
              <a:sym typeface="Calibri"/>
            </a:endParaRPr>
          </a:p>
          <a:p>
            <a:pPr indent="0" lvl="0" marL="0" rtl="0" algn="ctr">
              <a:spcBef>
                <a:spcPts val="0"/>
              </a:spcBef>
              <a:spcAft>
                <a:spcPts val="0"/>
              </a:spcAft>
              <a:buNone/>
            </a:pPr>
            <a:r>
              <a:t/>
            </a:r>
            <a:endParaRPr sz="1800">
              <a:latin typeface="Calibri"/>
              <a:ea typeface="Calibri"/>
              <a:cs typeface="Calibri"/>
              <a:sym typeface="Calibri"/>
            </a:endParaRPr>
          </a:p>
          <a:p>
            <a:pPr indent="0" lvl="0" marL="0" rtl="0" algn="ctr">
              <a:spcBef>
                <a:spcPts val="0"/>
              </a:spcBef>
              <a:spcAft>
                <a:spcPts val="0"/>
              </a:spcAft>
              <a:buNone/>
            </a:pPr>
            <a:r>
              <a:t/>
            </a:r>
            <a:endParaRPr sz="1800">
              <a:latin typeface="Calibri"/>
              <a:ea typeface="Calibri"/>
              <a:cs typeface="Calibri"/>
              <a:sym typeface="Calibri"/>
            </a:endParaRPr>
          </a:p>
          <a:p>
            <a:pPr indent="0" lvl="0" marL="0" rtl="0" algn="ctr">
              <a:spcBef>
                <a:spcPts val="0"/>
              </a:spcBef>
              <a:spcAft>
                <a:spcPts val="0"/>
              </a:spcAft>
              <a:buNone/>
            </a:pPr>
            <a:r>
              <a:t/>
            </a:r>
            <a:endParaRPr sz="1800">
              <a:latin typeface="Calibri"/>
              <a:ea typeface="Calibri"/>
              <a:cs typeface="Calibri"/>
              <a:sym typeface="Calibri"/>
            </a:endParaRPr>
          </a:p>
        </p:txBody>
      </p:sp>
      <p:sp>
        <p:nvSpPr>
          <p:cNvPr id="98" name="Google Shape;98;p14"/>
          <p:cNvSpPr txBox="1"/>
          <p:nvPr/>
        </p:nvSpPr>
        <p:spPr>
          <a:xfrm>
            <a:off x="3987976" y="2975813"/>
            <a:ext cx="3355800" cy="11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800">
                <a:latin typeface="Calibri"/>
                <a:ea typeface="Calibri"/>
                <a:cs typeface="Calibri"/>
                <a:sym typeface="Calibri"/>
              </a:rPr>
              <a:t>Shalini Kurapati</a:t>
            </a:r>
            <a:endParaRPr b="1" sz="1800">
              <a:latin typeface="Calibri"/>
              <a:ea typeface="Calibri"/>
              <a:cs typeface="Calibri"/>
              <a:sym typeface="Calibri"/>
            </a:endParaRPr>
          </a:p>
          <a:p>
            <a:pPr indent="0" lvl="0" marL="0" rtl="0" algn="ctr">
              <a:spcBef>
                <a:spcPts val="0"/>
              </a:spcBef>
              <a:spcAft>
                <a:spcPts val="0"/>
              </a:spcAft>
              <a:buNone/>
            </a:pPr>
            <a:r>
              <a:rPr lang="en-US" sz="1800">
                <a:latin typeface="Calibri"/>
                <a:ea typeface="Calibri"/>
                <a:cs typeface="Calibri"/>
                <a:sym typeface="Calibri"/>
              </a:rPr>
              <a:t>Data Steward</a:t>
            </a:r>
            <a:endParaRPr sz="1800">
              <a:latin typeface="Calibri"/>
              <a:ea typeface="Calibri"/>
              <a:cs typeface="Calibri"/>
              <a:sym typeface="Calibri"/>
            </a:endParaRPr>
          </a:p>
          <a:p>
            <a:pPr indent="0" lvl="0" marL="0" rtl="0" algn="ctr">
              <a:spcBef>
                <a:spcPts val="0"/>
              </a:spcBef>
              <a:spcAft>
                <a:spcPts val="0"/>
              </a:spcAft>
              <a:buNone/>
            </a:pPr>
            <a:r>
              <a:rPr lang="en-US" sz="1800">
                <a:latin typeface="Calibri"/>
                <a:ea typeface="Calibri"/>
                <a:cs typeface="Calibri"/>
                <a:sym typeface="Calibri"/>
              </a:rPr>
              <a:t>TU Delft Faculty of Technology, Policy and Management</a:t>
            </a:r>
            <a:endParaRPr sz="1800">
              <a:latin typeface="Calibri"/>
              <a:ea typeface="Calibri"/>
              <a:cs typeface="Calibri"/>
              <a:sym typeface="Calibri"/>
            </a:endParaRPr>
          </a:p>
        </p:txBody>
      </p:sp>
      <p:pic>
        <p:nvPicPr>
          <p:cNvPr id="99" name="Google Shape;99;p14"/>
          <p:cNvPicPr preferRelativeResize="0"/>
          <p:nvPr/>
        </p:nvPicPr>
        <p:blipFill>
          <a:blip r:embed="rId5">
            <a:alphaModFix/>
          </a:blip>
          <a:stretch>
            <a:fillRect/>
          </a:stretch>
        </p:blipFill>
        <p:spPr>
          <a:xfrm>
            <a:off x="1079924" y="2851725"/>
            <a:ext cx="1381750" cy="13817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5"/>
          <p:cNvSpPr txBox="1"/>
          <p:nvPr>
            <p:ph type="ctrTitle"/>
          </p:nvPr>
        </p:nvSpPr>
        <p:spPr>
          <a:xfrm>
            <a:off x="685800" y="2130425"/>
            <a:ext cx="77724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rgbClr val="00A6D6"/>
                </a:solidFill>
              </a:rPr>
              <a:t>T</a:t>
            </a:r>
            <a:r>
              <a:rPr lang="en-US">
                <a:solidFill>
                  <a:srgbClr val="00A6D6"/>
                </a:solidFill>
              </a:rPr>
              <a:t>he rationale behind this work</a:t>
            </a:r>
            <a:endParaRPr>
              <a:solidFill>
                <a:srgbClr val="00A6D6"/>
              </a:solidFill>
            </a:endParaRPr>
          </a:p>
        </p:txBody>
      </p:sp>
      <p:sp>
        <p:nvSpPr>
          <p:cNvPr id="105" name="Google Shape;105;p15"/>
          <p:cNvSpPr txBox="1"/>
          <p:nvPr>
            <p:ph idx="1" type="subTitle"/>
          </p:nvPr>
        </p:nvSpPr>
        <p:spPr>
          <a:xfrm>
            <a:off x="1371600" y="3886200"/>
            <a:ext cx="6400800" cy="1752600"/>
          </a:xfrm>
          <a:prstGeom prst="rect">
            <a:avLst/>
          </a:prstGeom>
        </p:spPr>
        <p:txBody>
          <a:bodyPr anchorCtr="0" anchor="t" bIns="45700" lIns="91425" spcFirstLastPara="1" rIns="91425" wrap="square" tIns="45700">
            <a:noAutofit/>
          </a:bodyPr>
          <a:lstStyle/>
          <a:p>
            <a:pPr indent="0" lvl="0" marL="0" rtl="0" algn="ctr">
              <a:spcBef>
                <a:spcPts val="640"/>
              </a:spcBef>
              <a:spcAft>
                <a:spcPts val="0"/>
              </a:spcAft>
              <a:buNone/>
            </a:pPr>
            <a:r>
              <a:rPr lang="en-US"/>
              <a:t>data stewardship and software sustainability and reproducibility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16"/>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Attitudes towards r</a:t>
            </a:r>
            <a:r>
              <a:rPr lang="en-US" sz="3600">
                <a:solidFill>
                  <a:srgbClr val="00A6D6"/>
                </a:solidFill>
              </a:rPr>
              <a:t>esearch data management we commonly encounter</a:t>
            </a:r>
            <a:endParaRPr sz="3600">
              <a:solidFill>
                <a:srgbClr val="00A6D6"/>
              </a:solidFill>
            </a:endParaRPr>
          </a:p>
        </p:txBody>
      </p:sp>
      <p:sp>
        <p:nvSpPr>
          <p:cNvPr id="111" name="Google Shape;111;p16"/>
          <p:cNvSpPr txBox="1"/>
          <p:nvPr>
            <p:ph idx="1" type="body"/>
          </p:nvPr>
        </p:nvSpPr>
        <p:spPr>
          <a:xfrm>
            <a:off x="457200" y="1600200"/>
            <a:ext cx="8229600" cy="4811100"/>
          </a:xfrm>
          <a:prstGeom prst="rect">
            <a:avLst/>
          </a:prstGeom>
        </p:spPr>
        <p:txBody>
          <a:bodyPr anchorCtr="0" anchor="t" bIns="45700" lIns="91425" spcFirstLastPara="1" rIns="91425" wrap="square" tIns="45700">
            <a:noAutofit/>
          </a:bodyPr>
          <a:lstStyle/>
          <a:p>
            <a:pPr indent="-381000" lvl="0" marL="457200" rtl="0" algn="l">
              <a:spcBef>
                <a:spcPts val="400"/>
              </a:spcBef>
              <a:spcAft>
                <a:spcPts val="0"/>
              </a:spcAft>
              <a:buClr>
                <a:srgbClr val="00A6D6"/>
              </a:buClr>
              <a:buSzPts val="2400"/>
              <a:buChar char="•"/>
            </a:pPr>
            <a:r>
              <a:rPr lang="en-US" sz="2400">
                <a:solidFill>
                  <a:srgbClr val="000000"/>
                </a:solidFill>
              </a:rPr>
              <a:t>I don’t produce any data. I don’t need to worry about research data management.</a:t>
            </a:r>
            <a:endParaRPr sz="2400">
              <a:solidFill>
                <a:srgbClr val="000000"/>
              </a:solidFill>
            </a:endParaRPr>
          </a:p>
          <a:p>
            <a:pPr indent="0" lvl="0" marL="457200" rtl="0" algn="l">
              <a:spcBef>
                <a:spcPts val="400"/>
              </a:spcBef>
              <a:spcAft>
                <a:spcPts val="0"/>
              </a:spcAft>
              <a:buNone/>
            </a:pPr>
            <a:r>
              <a:t/>
            </a:r>
            <a:endParaRPr sz="2400">
              <a:solidFill>
                <a:srgbClr val="000000"/>
              </a:solidFill>
            </a:endParaRPr>
          </a:p>
          <a:p>
            <a:pPr indent="-381000" lvl="0" marL="457200" rtl="0" algn="l">
              <a:spcBef>
                <a:spcPts val="640"/>
              </a:spcBef>
              <a:spcAft>
                <a:spcPts val="0"/>
              </a:spcAft>
              <a:buClr>
                <a:srgbClr val="00A6D6"/>
              </a:buClr>
              <a:buSzPts val="2400"/>
              <a:buChar char="•"/>
            </a:pPr>
            <a:r>
              <a:rPr lang="en-US" sz="2400">
                <a:solidFill>
                  <a:srgbClr val="000000"/>
                </a:solidFill>
              </a:rPr>
              <a:t>I do produce code and algorithms to </a:t>
            </a:r>
            <a:r>
              <a:rPr lang="en-US" sz="2400">
                <a:solidFill>
                  <a:srgbClr val="000000"/>
                </a:solidFill>
              </a:rPr>
              <a:t>analyse</a:t>
            </a:r>
            <a:r>
              <a:rPr lang="en-US" sz="2400">
                <a:solidFill>
                  <a:srgbClr val="000000"/>
                </a:solidFill>
              </a:rPr>
              <a:t> third-party data, but I only share these codes on request.</a:t>
            </a:r>
            <a:endParaRPr sz="2400">
              <a:solidFill>
                <a:srgbClr val="000000"/>
              </a:solidFill>
            </a:endParaRPr>
          </a:p>
          <a:p>
            <a:pPr indent="0" lvl="0" marL="0" rtl="0" algn="l">
              <a:spcBef>
                <a:spcPts val="640"/>
              </a:spcBef>
              <a:spcAft>
                <a:spcPts val="0"/>
              </a:spcAft>
              <a:buNone/>
            </a:pPr>
            <a:r>
              <a:t/>
            </a:r>
            <a:endParaRPr sz="2400">
              <a:solidFill>
                <a:srgbClr val="000000"/>
              </a:solidFill>
            </a:endParaRPr>
          </a:p>
          <a:p>
            <a:pPr indent="-381000" lvl="0" marL="457200" rtl="0" algn="l">
              <a:spcBef>
                <a:spcPts val="640"/>
              </a:spcBef>
              <a:spcAft>
                <a:spcPts val="0"/>
              </a:spcAft>
              <a:buClr>
                <a:srgbClr val="00A6D6"/>
              </a:buClr>
              <a:buSzPts val="2400"/>
              <a:buChar char="•"/>
            </a:pPr>
            <a:r>
              <a:rPr lang="en-US" sz="2400">
                <a:solidFill>
                  <a:srgbClr val="000000"/>
                </a:solidFill>
              </a:rPr>
              <a:t>I share code via GitHub, but I do not worry about persistent identifiers or code citations.</a:t>
            </a:r>
            <a:endParaRPr sz="2400">
              <a:solidFill>
                <a:srgbClr val="000000"/>
              </a:solidFill>
            </a:endParaRPr>
          </a:p>
          <a:p>
            <a:pPr indent="0" lvl="0" marL="457200" rtl="0" algn="l">
              <a:spcBef>
                <a:spcPts val="640"/>
              </a:spcBef>
              <a:spcAft>
                <a:spcPts val="0"/>
              </a:spcAft>
              <a:buNone/>
            </a:pPr>
            <a:r>
              <a:t/>
            </a:r>
            <a:endParaRPr sz="2400">
              <a:solidFill>
                <a:srgbClr val="000000"/>
              </a:solidFill>
            </a:endParaRPr>
          </a:p>
          <a:p>
            <a:pPr indent="-381000" lvl="0" marL="457200" rtl="0" algn="l">
              <a:spcBef>
                <a:spcPts val="640"/>
              </a:spcBef>
              <a:spcAft>
                <a:spcPts val="0"/>
              </a:spcAft>
              <a:buClr>
                <a:srgbClr val="00A6D6"/>
              </a:buClr>
              <a:buSzPts val="2400"/>
              <a:buChar char="•"/>
            </a:pPr>
            <a:r>
              <a:rPr lang="en-US" sz="2400">
                <a:solidFill>
                  <a:srgbClr val="000000"/>
                </a:solidFill>
              </a:rPr>
              <a:t>I shared my data via a certified data repository, but I didn’t include the software I developed to produce the data or models.</a:t>
            </a:r>
            <a:endParaRPr sz="2400">
              <a:solidFill>
                <a:srgbClr val="000000"/>
              </a:solidFill>
            </a:endParaRPr>
          </a:p>
          <a:p>
            <a:pPr indent="0" lvl="0" marL="457200" rtl="0" algn="l">
              <a:spcBef>
                <a:spcPts val="640"/>
              </a:spcBef>
              <a:spcAft>
                <a:spcPts val="0"/>
              </a:spcAft>
              <a:buNone/>
            </a:pPr>
            <a:r>
              <a:t/>
            </a:r>
            <a:endParaRPr sz="240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10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1000"/>
                                        <p:tgtEl>
                                          <p:spTgt spid="1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4" st="4"/>
                                            </p:txEl>
                                          </p:spTgt>
                                        </p:tgtEl>
                                        <p:attrNameLst>
                                          <p:attrName>style.visibility</p:attrName>
                                        </p:attrNameLst>
                                      </p:cBhvr>
                                      <p:to>
                                        <p:strVal val="visible"/>
                                      </p:to>
                                    </p:set>
                                    <p:animEffect filter="fade" transition="in">
                                      <p:cBhvr>
                                        <p:cTn dur="1000"/>
                                        <p:tgtEl>
                                          <p:spTgt spid="1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5" st="5"/>
                                            </p:txEl>
                                          </p:spTgt>
                                        </p:tgtEl>
                                        <p:attrNameLst>
                                          <p:attrName>style.visibility</p:attrName>
                                        </p:attrNameLst>
                                      </p:cBhvr>
                                      <p:to>
                                        <p:strVal val="visible"/>
                                      </p:to>
                                    </p:set>
                                    <p:animEffect filter="fade" transition="in">
                                      <p:cBhvr>
                                        <p:cTn dur="1000"/>
                                        <p:tgtEl>
                                          <p:spTgt spid="11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6" st="6"/>
                                            </p:txEl>
                                          </p:spTgt>
                                        </p:tgtEl>
                                        <p:attrNameLst>
                                          <p:attrName>style.visibility</p:attrName>
                                        </p:attrNameLst>
                                      </p:cBhvr>
                                      <p:to>
                                        <p:strVal val="visible"/>
                                      </p:to>
                                    </p:set>
                                    <p:animEffect filter="fade" transition="in">
                                      <p:cBhvr>
                                        <p:cTn dur="1000"/>
                                        <p:tgtEl>
                                          <p:spTgt spid="11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7" st="7"/>
                                            </p:txEl>
                                          </p:spTgt>
                                        </p:tgtEl>
                                        <p:attrNameLst>
                                          <p:attrName>style.visibility</p:attrName>
                                        </p:attrNameLst>
                                      </p:cBhvr>
                                      <p:to>
                                        <p:strVal val="visible"/>
                                      </p:to>
                                    </p:set>
                                    <p:animEffect filter="fade" transition="in">
                                      <p:cBhvr>
                                        <p:cTn dur="1000"/>
                                        <p:tgtEl>
                                          <p:spTgt spid="111">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7"/>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Data and software are intrinsically linked</a:t>
            </a:r>
            <a:endParaRPr sz="3600">
              <a:solidFill>
                <a:srgbClr val="00A6D6"/>
              </a:solidFill>
            </a:endParaRPr>
          </a:p>
        </p:txBody>
      </p:sp>
      <p:sp>
        <p:nvSpPr>
          <p:cNvPr id="117" name="Google Shape;117;p17"/>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355600" lvl="0" marL="457200" rtl="0" algn="l">
              <a:lnSpc>
                <a:spcPct val="115000"/>
              </a:lnSpc>
              <a:spcBef>
                <a:spcPts val="0"/>
              </a:spcBef>
              <a:spcAft>
                <a:spcPts val="0"/>
              </a:spcAft>
              <a:buClr>
                <a:srgbClr val="00A6D6"/>
              </a:buClr>
              <a:buSzPts val="2000"/>
              <a:buChar char="●"/>
            </a:pPr>
            <a:r>
              <a:rPr lang="en-US" sz="2000">
                <a:solidFill>
                  <a:srgbClr val="000000"/>
                </a:solidFill>
              </a:rPr>
              <a:t>Digital data are completely inaccessible without software – a fact that is often underappreciated.</a:t>
            </a:r>
            <a:endParaRPr sz="2000">
              <a:solidFill>
                <a:srgbClr val="000000"/>
              </a:solidFill>
            </a:endParaRPr>
          </a:p>
          <a:p>
            <a:pPr indent="0" lvl="0" marL="457200" rtl="0" algn="l">
              <a:lnSpc>
                <a:spcPct val="115000"/>
              </a:lnSpc>
              <a:spcBef>
                <a:spcPts val="0"/>
              </a:spcBef>
              <a:spcAft>
                <a:spcPts val="0"/>
              </a:spcAft>
              <a:buNone/>
            </a:pPr>
            <a:r>
              <a:t/>
            </a:r>
            <a:endParaRPr sz="2000">
              <a:solidFill>
                <a:srgbClr val="595959"/>
              </a:solidFill>
            </a:endParaRPr>
          </a:p>
          <a:p>
            <a:pPr indent="-355600" lvl="0" marL="457200" rtl="0" algn="l">
              <a:lnSpc>
                <a:spcPct val="115000"/>
              </a:lnSpc>
              <a:spcBef>
                <a:spcPts val="0"/>
              </a:spcBef>
              <a:spcAft>
                <a:spcPts val="0"/>
              </a:spcAft>
              <a:buClr>
                <a:srgbClr val="00A6D6"/>
              </a:buClr>
              <a:buSzPts val="2000"/>
              <a:buChar char="●"/>
            </a:pPr>
            <a:r>
              <a:rPr lang="en-US" sz="2000">
                <a:solidFill>
                  <a:srgbClr val="000000"/>
                </a:solidFill>
              </a:rPr>
              <a:t>Data stewardship and software sustainability are distinguished mostly by the notion that data need to be kept </a:t>
            </a:r>
            <a:r>
              <a:rPr i="1" lang="en-US" sz="2000">
                <a:solidFill>
                  <a:srgbClr val="000000"/>
                </a:solidFill>
              </a:rPr>
              <a:t>as is </a:t>
            </a:r>
            <a:r>
              <a:rPr lang="en-US" sz="2000">
                <a:solidFill>
                  <a:srgbClr val="000000"/>
                </a:solidFill>
              </a:rPr>
              <a:t>while software needs to be maintained in order to remain useful.</a:t>
            </a:r>
            <a:endParaRPr sz="2000">
              <a:solidFill>
                <a:srgbClr val="000000"/>
              </a:solidFill>
            </a:endParaRPr>
          </a:p>
          <a:p>
            <a:pPr indent="0" lvl="0" marL="0" rtl="0" algn="l">
              <a:lnSpc>
                <a:spcPct val="115000"/>
              </a:lnSpc>
              <a:spcBef>
                <a:spcPts val="0"/>
              </a:spcBef>
              <a:spcAft>
                <a:spcPts val="0"/>
              </a:spcAft>
              <a:buNone/>
            </a:pPr>
            <a:r>
              <a:t/>
            </a:r>
            <a:endParaRPr sz="2000">
              <a:solidFill>
                <a:srgbClr val="000000"/>
              </a:solidFill>
            </a:endParaRPr>
          </a:p>
          <a:p>
            <a:pPr indent="-355600" lvl="0" marL="457200" rtl="0" algn="l">
              <a:lnSpc>
                <a:spcPct val="115000"/>
              </a:lnSpc>
              <a:spcBef>
                <a:spcPts val="0"/>
              </a:spcBef>
              <a:spcAft>
                <a:spcPts val="0"/>
              </a:spcAft>
              <a:buClr>
                <a:srgbClr val="00A6D6"/>
              </a:buClr>
              <a:buSzPts val="2000"/>
              <a:buChar char="●"/>
            </a:pPr>
            <a:r>
              <a:rPr b="1" lang="en-US" sz="2000">
                <a:solidFill>
                  <a:srgbClr val="000000"/>
                </a:solidFill>
              </a:rPr>
              <a:t>It is essential for the future use and re-use of data to process and manage data and software on equal footing, policy-wise and practically.</a:t>
            </a:r>
            <a:endParaRPr b="1" sz="2000">
              <a:solidFill>
                <a:srgbClr val="000000"/>
              </a:solidFill>
            </a:endParaRPr>
          </a:p>
          <a:p>
            <a:pPr indent="0" lvl="0" marL="0" rtl="0" algn="l">
              <a:lnSpc>
                <a:spcPct val="115000"/>
              </a:lnSpc>
              <a:spcBef>
                <a:spcPts val="0"/>
              </a:spcBef>
              <a:spcAft>
                <a:spcPts val="0"/>
              </a:spcAft>
              <a:buNone/>
            </a:pPr>
            <a:r>
              <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rPr b="1" lang="en-US" sz="1200">
                <a:solidFill>
                  <a:srgbClr val="595959"/>
                </a:solidFill>
              </a:rPr>
              <a:t>Source: P. Aerts (NLeSC) and P. Doorn (DANS), A conceptual approach to data stewardship and software sustainability</a:t>
            </a:r>
            <a:r>
              <a:rPr lang="en-US" sz="1200">
                <a:solidFill>
                  <a:srgbClr val="595959"/>
                </a:solidFill>
              </a:rPr>
              <a:t>,</a:t>
            </a:r>
            <a:r>
              <a:rPr lang="en-US" sz="1200">
                <a:solidFill>
                  <a:srgbClr val="595959"/>
                </a:solidFill>
                <a:uFill>
                  <a:noFill/>
                </a:uFill>
                <a:hlinkClick r:id="rId3"/>
              </a:rPr>
              <a:t> </a:t>
            </a:r>
            <a:r>
              <a:rPr lang="en-US" sz="1200" u="sng">
                <a:solidFill>
                  <a:schemeClr val="hlink"/>
                </a:solidFill>
                <a:hlinkClick r:id="rId4"/>
              </a:rPr>
              <a:t>https://dans.knaw.nl/nl/over/organisatie-beleid/informatiemateriaal/AConceptualApproachtoDataStewardshipandSoftwareSustainability_DEF.pdf</a:t>
            </a:r>
            <a:endParaRPr sz="1200" u="sng">
              <a:solidFill>
                <a:schemeClr val="hlink"/>
              </a:solidFill>
              <a:hlinkClick r:id="rId5"/>
            </a:endParaRPr>
          </a:p>
          <a:p>
            <a:pPr indent="0" lvl="0" marL="0" rtl="0" algn="l">
              <a:spcBef>
                <a:spcPts val="640"/>
              </a:spcBef>
              <a:spcAft>
                <a:spcPts val="0"/>
              </a:spcAft>
              <a:buNone/>
            </a:pPr>
            <a:r>
              <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801688" y="4800600"/>
            <a:ext cx="5486400" cy="5667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en-US">
                <a:solidFill>
                  <a:srgbClr val="333333"/>
                </a:solidFill>
              </a:rPr>
              <a:t>… the focus is very much on research data.</a:t>
            </a:r>
            <a:endParaRPr>
              <a:solidFill>
                <a:srgbClr val="333333"/>
              </a:solidFill>
            </a:endParaRPr>
          </a:p>
        </p:txBody>
      </p:sp>
      <p:pic>
        <p:nvPicPr>
          <p:cNvPr id="123" name="Google Shape;123;p18"/>
          <p:cNvPicPr preferRelativeResize="0"/>
          <p:nvPr/>
        </p:nvPicPr>
        <p:blipFill>
          <a:blip r:embed="rId3">
            <a:alphaModFix/>
          </a:blip>
          <a:stretch>
            <a:fillRect/>
          </a:stretch>
        </p:blipFill>
        <p:spPr>
          <a:xfrm>
            <a:off x="797550" y="1942478"/>
            <a:ext cx="7552440" cy="2481298"/>
          </a:xfrm>
          <a:prstGeom prst="rect">
            <a:avLst/>
          </a:prstGeom>
          <a:noFill/>
          <a:ln>
            <a:noFill/>
          </a:ln>
        </p:spPr>
      </p:pic>
      <p:pic>
        <p:nvPicPr>
          <p:cNvPr id="124" name="Google Shape;124;p18"/>
          <p:cNvPicPr preferRelativeResize="0"/>
          <p:nvPr/>
        </p:nvPicPr>
        <p:blipFill>
          <a:blip r:embed="rId4">
            <a:alphaModFix/>
          </a:blip>
          <a:stretch>
            <a:fillRect/>
          </a:stretch>
        </p:blipFill>
        <p:spPr>
          <a:xfrm>
            <a:off x="7075693" y="1135875"/>
            <a:ext cx="2015230" cy="1149983"/>
          </a:xfrm>
          <a:prstGeom prst="rect">
            <a:avLst/>
          </a:prstGeom>
          <a:noFill/>
          <a:ln>
            <a:noFill/>
          </a:ln>
        </p:spPr>
      </p:pic>
      <p:sp>
        <p:nvSpPr>
          <p:cNvPr id="125" name="Google Shape;125;p18"/>
          <p:cNvSpPr txBox="1"/>
          <p:nvPr>
            <p:ph type="title"/>
          </p:nvPr>
        </p:nvSpPr>
        <p:spPr>
          <a:xfrm>
            <a:off x="457200" y="274638"/>
            <a:ext cx="8229600" cy="11430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en-US" sz="3600">
                <a:solidFill>
                  <a:srgbClr val="00A6D6"/>
                </a:solidFill>
              </a:rPr>
              <a:t>Meanwhile at the policy level….</a:t>
            </a:r>
            <a:endParaRPr sz="3600">
              <a:solidFill>
                <a:srgbClr val="00A6D6"/>
              </a:solidFill>
            </a:endParaRPr>
          </a:p>
        </p:txBody>
      </p:sp>
      <p:sp>
        <p:nvSpPr>
          <p:cNvPr id="126" name="Google Shape;126;p18"/>
          <p:cNvSpPr txBox="1"/>
          <p:nvPr/>
        </p:nvSpPr>
        <p:spPr>
          <a:xfrm>
            <a:off x="555825" y="5585100"/>
            <a:ext cx="6986400" cy="947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t/>
            </a:r>
            <a:endParaRPr>
              <a:solidFill>
                <a:schemeClr val="dk1"/>
              </a:solidFill>
              <a:latin typeface="Calibri"/>
              <a:ea typeface="Calibri"/>
              <a:cs typeface="Calibri"/>
              <a:sym typeface="Calibri"/>
            </a:endParaRPr>
          </a:p>
          <a:p>
            <a:pPr indent="0" lvl="0" marL="0" rtl="0" algn="l">
              <a:lnSpc>
                <a:spcPct val="115000"/>
              </a:lnSpc>
              <a:spcBef>
                <a:spcPts val="1100"/>
              </a:spcBef>
              <a:spcAft>
                <a:spcPts val="0"/>
              </a:spcAft>
              <a:buNone/>
            </a:pPr>
            <a:r>
              <a:rPr b="1" lang="en-US" sz="1200">
                <a:solidFill>
                  <a:srgbClr val="333333"/>
                </a:solidFill>
                <a:latin typeface="Calibri"/>
                <a:ea typeface="Calibri"/>
                <a:cs typeface="Calibri"/>
                <a:sym typeface="Calibri"/>
              </a:rPr>
              <a:t>The FAIR Guiding Principles for scientific data management and stewardship</a:t>
            </a:r>
            <a:endParaRPr b="1" sz="1200">
              <a:solidFill>
                <a:srgbClr val="333333"/>
              </a:solidFill>
              <a:latin typeface="Calibri"/>
              <a:ea typeface="Calibri"/>
              <a:cs typeface="Calibri"/>
              <a:sym typeface="Calibri"/>
            </a:endParaRPr>
          </a:p>
          <a:p>
            <a:pPr indent="0" lvl="0" marL="0" rtl="0" algn="l">
              <a:lnSpc>
                <a:spcPct val="115000"/>
              </a:lnSpc>
              <a:spcBef>
                <a:spcPts val="0"/>
              </a:spcBef>
              <a:spcAft>
                <a:spcPts val="1100"/>
              </a:spcAft>
              <a:buNone/>
            </a:pPr>
            <a:r>
              <a:rPr i="1" lang="en-US" sz="1200">
                <a:solidFill>
                  <a:srgbClr val="333333"/>
                </a:solidFill>
                <a:highlight>
                  <a:srgbClr val="FFFFFF"/>
                </a:highlight>
                <a:latin typeface="Calibri"/>
                <a:ea typeface="Calibri"/>
                <a:cs typeface="Calibri"/>
                <a:sym typeface="Calibri"/>
              </a:rPr>
              <a:t>Scientific Data</a:t>
            </a:r>
            <a:r>
              <a:rPr lang="en-US" sz="1200">
                <a:solidFill>
                  <a:srgbClr val="333333"/>
                </a:solidFill>
                <a:highlight>
                  <a:srgbClr val="FFFFFF"/>
                </a:highlight>
                <a:latin typeface="Calibri"/>
                <a:ea typeface="Calibri"/>
                <a:cs typeface="Calibri"/>
                <a:sym typeface="Calibri"/>
              </a:rPr>
              <a:t> volume 3, Article number: 160018 (2016) DOI: 10.1038/sdata.2016.18</a:t>
            </a:r>
            <a:endParaRPr i="1" sz="1200">
              <a:solidFill>
                <a:srgbClr val="333333"/>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19"/>
          <p:cNvSpPr txBox="1"/>
          <p:nvPr>
            <p:ph type="ctrTitle"/>
          </p:nvPr>
        </p:nvSpPr>
        <p:spPr>
          <a:xfrm>
            <a:off x="685800" y="2130425"/>
            <a:ext cx="7772400" cy="14700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solidFill>
                  <a:srgbClr val="00A6D6"/>
                </a:solidFill>
              </a:rPr>
              <a:t>Data Stewardship at TU Delft</a:t>
            </a:r>
            <a:endParaRPr/>
          </a:p>
        </p:txBody>
      </p:sp>
      <p:sp>
        <p:nvSpPr>
          <p:cNvPr id="132" name="Google Shape;132;p19"/>
          <p:cNvSpPr txBox="1"/>
          <p:nvPr>
            <p:ph idx="1" type="subTitle"/>
          </p:nvPr>
        </p:nvSpPr>
        <p:spPr>
          <a:xfrm>
            <a:off x="1371600" y="3886200"/>
            <a:ext cx="6400800" cy="1752600"/>
          </a:xfrm>
          <a:prstGeom prst="rect">
            <a:avLst/>
          </a:prstGeom>
        </p:spPr>
        <p:txBody>
          <a:bodyPr anchorCtr="0" anchor="t" bIns="45700" lIns="91425" spcFirstLastPara="1" rIns="91425" wrap="square" tIns="45700">
            <a:noAutofit/>
          </a:bodyPr>
          <a:lstStyle/>
          <a:p>
            <a:pPr indent="0" lvl="0" marL="0" rtl="0" algn="ctr">
              <a:spcBef>
                <a:spcPts val="640"/>
              </a:spcBef>
              <a:spcAft>
                <a:spcPts val="0"/>
              </a:spcAft>
              <a:buNone/>
            </a:pPr>
            <a:r>
              <a:rPr lang="en-US"/>
              <a:t>Good data management is a necessary prerequisite to FAIR data</a:t>
            </a:r>
            <a:endParaRPr/>
          </a:p>
          <a:p>
            <a:pPr indent="0" lvl="0" marL="0" rtl="0" algn="ctr">
              <a:spcBef>
                <a:spcPts val="64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457200" y="274638"/>
            <a:ext cx="8229600" cy="11430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0" lang="en-US" sz="3600">
                <a:solidFill>
                  <a:srgbClr val="00A6D6"/>
                </a:solidFill>
                <a:latin typeface="Arial"/>
                <a:ea typeface="Arial"/>
                <a:cs typeface="Arial"/>
                <a:sym typeface="Arial"/>
              </a:rPr>
              <a:t>Research is central: importance of disciplinary support</a:t>
            </a:r>
            <a:endParaRPr sz="3600">
              <a:solidFill>
                <a:srgbClr val="00A6D6"/>
              </a:solidFill>
            </a:endParaRPr>
          </a:p>
        </p:txBody>
      </p:sp>
      <p:pic>
        <p:nvPicPr>
          <p:cNvPr id="138" name="Google Shape;138;p20"/>
          <p:cNvPicPr preferRelativeResize="0"/>
          <p:nvPr/>
        </p:nvPicPr>
        <p:blipFill>
          <a:blip r:embed="rId3">
            <a:alphaModFix/>
          </a:blip>
          <a:stretch>
            <a:fillRect/>
          </a:stretch>
        </p:blipFill>
        <p:spPr>
          <a:xfrm>
            <a:off x="558888" y="2453363"/>
            <a:ext cx="6848475" cy="3200400"/>
          </a:xfrm>
          <a:prstGeom prst="rect">
            <a:avLst/>
          </a:prstGeom>
          <a:noFill/>
          <a:ln>
            <a:noFill/>
          </a:ln>
        </p:spPr>
      </p:pic>
      <p:pic>
        <p:nvPicPr>
          <p:cNvPr id="139" name="Google Shape;139;p20"/>
          <p:cNvPicPr preferRelativeResize="0"/>
          <p:nvPr/>
        </p:nvPicPr>
        <p:blipFill>
          <a:blip r:embed="rId4">
            <a:alphaModFix/>
          </a:blip>
          <a:stretch>
            <a:fillRect/>
          </a:stretch>
        </p:blipFill>
        <p:spPr>
          <a:xfrm>
            <a:off x="385500" y="1737388"/>
            <a:ext cx="8010525" cy="581025"/>
          </a:xfrm>
          <a:prstGeom prst="rect">
            <a:avLst/>
          </a:prstGeom>
          <a:noFill/>
          <a:ln>
            <a:noFill/>
          </a:ln>
        </p:spPr>
      </p:pic>
      <p:sp>
        <p:nvSpPr>
          <p:cNvPr id="140" name="Google Shape;140;p20"/>
          <p:cNvSpPr txBox="1"/>
          <p:nvPr>
            <p:ph type="title"/>
          </p:nvPr>
        </p:nvSpPr>
        <p:spPr>
          <a:xfrm>
            <a:off x="629925" y="5788725"/>
            <a:ext cx="7123800" cy="645900"/>
          </a:xfrm>
          <a:prstGeom prst="rect">
            <a:avLst/>
          </a:prstGeom>
        </p:spPr>
        <p:txBody>
          <a:bodyPr anchorCtr="0" anchor="b" bIns="45700" lIns="91425" spcFirstLastPara="1" rIns="91425" wrap="square" tIns="45700">
            <a:noAutofit/>
          </a:bodyPr>
          <a:lstStyle/>
          <a:p>
            <a:pPr indent="0" lvl="0" marL="0" rtl="0" algn="l">
              <a:lnSpc>
                <a:spcPct val="115000"/>
              </a:lnSpc>
              <a:spcBef>
                <a:spcPts val="0"/>
              </a:spcBef>
              <a:spcAft>
                <a:spcPts val="0"/>
              </a:spcAft>
              <a:buNone/>
            </a:pPr>
            <a:r>
              <a:rPr b="0" lang="en-US" sz="1800"/>
              <a:t>Training in data management provided:</a:t>
            </a:r>
            <a:r>
              <a:rPr b="0" lang="en-US" sz="1800">
                <a:uFill>
                  <a:noFill/>
                </a:uFill>
                <a:hlinkClick r:id="rId5"/>
              </a:rPr>
              <a:t> </a:t>
            </a:r>
            <a:r>
              <a:rPr b="0" lang="en-US" sz="1400" u="sng">
                <a:solidFill>
                  <a:schemeClr val="hlink"/>
                </a:solidFill>
                <a:hlinkClick r:id="rId6"/>
              </a:rPr>
              <a:t>https://openworking.wordpress.com/2017/09/18/training-for-data-stewards/</a:t>
            </a:r>
            <a:endParaRPr>
              <a:solidFill>
                <a:srgbClr val="33333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What do the data stewards do?</a:t>
            </a:r>
            <a:endParaRPr sz="3600">
              <a:solidFill>
                <a:srgbClr val="00A6D6"/>
              </a:solidFill>
            </a:endParaRPr>
          </a:p>
        </p:txBody>
      </p:sp>
      <p:sp>
        <p:nvSpPr>
          <p:cNvPr id="146" name="Google Shape;146;p21"/>
          <p:cNvSpPr txBox="1"/>
          <p:nvPr>
            <p:ph idx="1" type="body"/>
          </p:nvPr>
        </p:nvSpPr>
        <p:spPr>
          <a:xfrm>
            <a:off x="3079450" y="1600200"/>
            <a:ext cx="5607300" cy="4526100"/>
          </a:xfrm>
          <a:prstGeom prst="rect">
            <a:avLst/>
          </a:prstGeom>
        </p:spPr>
        <p:txBody>
          <a:bodyPr anchorCtr="0" anchor="t" bIns="45700" lIns="91425" spcFirstLastPara="1" rIns="91425" wrap="square" tIns="45700">
            <a:noAutofit/>
          </a:bodyPr>
          <a:lstStyle/>
          <a:p>
            <a:pPr indent="-406400" lvl="0" marL="457200" rtl="0" algn="l">
              <a:lnSpc>
                <a:spcPct val="115000"/>
              </a:lnSpc>
              <a:spcBef>
                <a:spcPts val="600"/>
              </a:spcBef>
              <a:spcAft>
                <a:spcPts val="0"/>
              </a:spcAft>
              <a:buClr>
                <a:srgbClr val="00A6D6"/>
              </a:buClr>
              <a:buSzPts val="2800"/>
              <a:buFont typeface="Calibri"/>
              <a:buChar char="•"/>
            </a:pPr>
            <a:r>
              <a:rPr lang="en-US" sz="2800"/>
              <a:t>First contact points for any data questions</a:t>
            </a:r>
            <a:endParaRPr sz="2800"/>
          </a:p>
          <a:p>
            <a:pPr indent="0" lvl="0" marL="0" rtl="0" algn="l">
              <a:lnSpc>
                <a:spcPct val="115000"/>
              </a:lnSpc>
              <a:spcBef>
                <a:spcPts val="600"/>
              </a:spcBef>
              <a:spcAft>
                <a:spcPts val="0"/>
              </a:spcAft>
              <a:buNone/>
            </a:pPr>
            <a:r>
              <a:t/>
            </a:r>
            <a:endParaRPr sz="2800"/>
          </a:p>
          <a:p>
            <a:pPr indent="-406400" lvl="0" marL="457200" rtl="0" algn="l">
              <a:lnSpc>
                <a:spcPct val="115000"/>
              </a:lnSpc>
              <a:spcBef>
                <a:spcPts val="600"/>
              </a:spcBef>
              <a:spcAft>
                <a:spcPts val="0"/>
              </a:spcAft>
              <a:buClr>
                <a:srgbClr val="00A6D6"/>
              </a:buClr>
              <a:buSzPts val="2800"/>
              <a:buFont typeface="Calibri"/>
              <a:buChar char="•"/>
            </a:pPr>
            <a:r>
              <a:rPr lang="en-US" sz="2800"/>
              <a:t>Advocacy and training</a:t>
            </a:r>
            <a:endParaRPr sz="2800"/>
          </a:p>
          <a:p>
            <a:pPr indent="-406400" lvl="1" marL="914400" rtl="0" algn="l">
              <a:lnSpc>
                <a:spcPct val="115000"/>
              </a:lnSpc>
              <a:spcBef>
                <a:spcPts val="0"/>
              </a:spcBef>
              <a:spcAft>
                <a:spcPts val="0"/>
              </a:spcAft>
              <a:buSzPts val="2800"/>
              <a:buFont typeface="Calibri"/>
              <a:buChar char="–"/>
            </a:pPr>
            <a:r>
              <a:rPr i="1" lang="en-US" sz="2800"/>
              <a:t>Reaching out to researchers who “don’t have data” and who “don’t have any problems”</a:t>
            </a:r>
            <a:endParaRPr i="1" sz="2800"/>
          </a:p>
          <a:p>
            <a:pPr indent="0" lvl="0" marL="0" rtl="0" algn="l">
              <a:spcBef>
                <a:spcPts val="640"/>
              </a:spcBef>
              <a:spcAft>
                <a:spcPts val="0"/>
              </a:spcAft>
              <a:buNone/>
            </a:pPr>
            <a:r>
              <a:t/>
            </a:r>
            <a:endParaRPr/>
          </a:p>
        </p:txBody>
      </p:sp>
      <p:pic>
        <p:nvPicPr>
          <p:cNvPr id="147" name="Google Shape;147;p21"/>
          <p:cNvPicPr preferRelativeResize="0"/>
          <p:nvPr/>
        </p:nvPicPr>
        <p:blipFill>
          <a:blip r:embed="rId3">
            <a:alphaModFix/>
          </a:blip>
          <a:stretch>
            <a:fillRect/>
          </a:stretch>
        </p:blipFill>
        <p:spPr>
          <a:xfrm>
            <a:off x="457200" y="1349213"/>
            <a:ext cx="2571750" cy="5133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2"/>
          <p:cNvSpPr txBox="1"/>
          <p:nvPr>
            <p:ph type="ctrTitle"/>
          </p:nvPr>
        </p:nvSpPr>
        <p:spPr>
          <a:xfrm>
            <a:off x="685800" y="2130425"/>
            <a:ext cx="7772400" cy="14700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00A6D6"/>
                </a:solidFill>
              </a:rPr>
              <a:t>Focus on reproducible research</a:t>
            </a:r>
            <a:endParaRPr/>
          </a:p>
        </p:txBody>
      </p:sp>
      <p:sp>
        <p:nvSpPr>
          <p:cNvPr id="153" name="Google Shape;153;p22"/>
          <p:cNvSpPr txBox="1"/>
          <p:nvPr>
            <p:ph idx="1" type="subTitle"/>
          </p:nvPr>
        </p:nvSpPr>
        <p:spPr>
          <a:xfrm>
            <a:off x="1371600" y="3886200"/>
            <a:ext cx="6400800" cy="1752600"/>
          </a:xfrm>
          <a:prstGeom prst="rect">
            <a:avLst/>
          </a:prstGeom>
        </p:spPr>
        <p:txBody>
          <a:bodyPr anchorCtr="0" anchor="t" bIns="45700" lIns="91425" spcFirstLastPara="1" rIns="91425" wrap="square" tIns="45700">
            <a:noAutofit/>
          </a:bodyPr>
          <a:lstStyle/>
          <a:p>
            <a:pPr indent="0" lvl="0" marL="0" rtl="0" algn="ctr">
              <a:spcBef>
                <a:spcPts val="640"/>
              </a:spcBef>
              <a:spcAft>
                <a:spcPts val="0"/>
              </a:spcAft>
              <a:buNone/>
            </a:pPr>
            <a:r>
              <a:rPr lang="en-US"/>
              <a:t>Why do we care?</a:t>
            </a:r>
            <a:endParaRPr/>
          </a:p>
          <a:p>
            <a:pPr indent="0" lvl="0" marL="0" rtl="0" algn="ctr">
              <a:spcBef>
                <a:spcPts val="64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23"/>
          <p:cNvSpPr txBox="1"/>
          <p:nvPr/>
        </p:nvSpPr>
        <p:spPr>
          <a:xfrm>
            <a:off x="1149900" y="6197400"/>
            <a:ext cx="6844200" cy="58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u="sng">
                <a:solidFill>
                  <a:srgbClr val="0000FF"/>
                </a:solidFill>
                <a:latin typeface="Calibri"/>
                <a:ea typeface="Calibri"/>
                <a:cs typeface="Calibri"/>
                <a:sym typeface="Calibri"/>
                <a:hlinkClick r:id="rId3"/>
              </a:rPr>
              <a:t>https://www.nature.com/news/1-500-scientists-lift-the-lid-on-reproducibility-1.19970</a:t>
            </a:r>
            <a:r>
              <a:rPr lang="en-US">
                <a:latin typeface="Calibri"/>
                <a:ea typeface="Calibri"/>
                <a:cs typeface="Calibri"/>
                <a:sym typeface="Calibri"/>
              </a:rPr>
              <a:t> </a:t>
            </a:r>
            <a:endParaRPr>
              <a:latin typeface="Calibri"/>
              <a:ea typeface="Calibri"/>
              <a:cs typeface="Calibri"/>
              <a:sym typeface="Calibri"/>
            </a:endParaRPr>
          </a:p>
        </p:txBody>
      </p:sp>
      <p:pic>
        <p:nvPicPr>
          <p:cNvPr id="159" name="Google Shape;159;p23"/>
          <p:cNvPicPr preferRelativeResize="0"/>
          <p:nvPr/>
        </p:nvPicPr>
        <p:blipFill>
          <a:blip r:embed="rId4">
            <a:alphaModFix/>
          </a:blip>
          <a:stretch>
            <a:fillRect/>
          </a:stretch>
        </p:blipFill>
        <p:spPr>
          <a:xfrm>
            <a:off x="1018375" y="594225"/>
            <a:ext cx="6586900" cy="52729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pic>
        <p:nvPicPr>
          <p:cNvPr id="164" name="Google Shape;164;p24"/>
          <p:cNvPicPr preferRelativeResize="0"/>
          <p:nvPr/>
        </p:nvPicPr>
        <p:blipFill rotWithShape="1">
          <a:blip r:embed="rId3">
            <a:alphaModFix/>
          </a:blip>
          <a:srcRect b="43889" l="0" r="0" t="0"/>
          <a:stretch/>
        </p:blipFill>
        <p:spPr>
          <a:xfrm>
            <a:off x="832963" y="256050"/>
            <a:ext cx="7478074" cy="1344150"/>
          </a:xfrm>
          <a:prstGeom prst="rect">
            <a:avLst/>
          </a:prstGeom>
          <a:noFill/>
          <a:ln>
            <a:noFill/>
          </a:ln>
        </p:spPr>
      </p:pic>
      <p:pic>
        <p:nvPicPr>
          <p:cNvPr id="165" name="Google Shape;165;p24"/>
          <p:cNvPicPr preferRelativeResize="0"/>
          <p:nvPr/>
        </p:nvPicPr>
        <p:blipFill>
          <a:blip r:embed="rId4">
            <a:alphaModFix/>
          </a:blip>
          <a:stretch>
            <a:fillRect/>
          </a:stretch>
        </p:blipFill>
        <p:spPr>
          <a:xfrm>
            <a:off x="764652" y="1476475"/>
            <a:ext cx="5544646" cy="3529125"/>
          </a:xfrm>
          <a:prstGeom prst="rect">
            <a:avLst/>
          </a:prstGeom>
          <a:noFill/>
          <a:ln>
            <a:noFill/>
          </a:ln>
          <a:effectLst>
            <a:outerShdw blurRad="57150" rotWithShape="0" algn="bl" dir="5400000" dist="19050">
              <a:srgbClr val="000000">
                <a:alpha val="50000"/>
              </a:srgbClr>
            </a:outerShdw>
          </a:effectLst>
        </p:spPr>
      </p:pic>
      <p:sp>
        <p:nvSpPr>
          <p:cNvPr id="166" name="Google Shape;166;p24"/>
          <p:cNvSpPr txBox="1"/>
          <p:nvPr/>
        </p:nvSpPr>
        <p:spPr>
          <a:xfrm>
            <a:off x="3132125" y="6506100"/>
            <a:ext cx="5970600" cy="351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US" sz="1000">
                <a:solidFill>
                  <a:srgbClr val="000000"/>
                </a:solidFill>
              </a:rPr>
              <a:t>Nature 525, 25–27 (03 September 2015) doi:10.1038/525025a</a:t>
            </a:r>
            <a:endParaRPr i="1" sz="1000">
              <a:solidFill>
                <a:srgbClr val="000000"/>
              </a:solidFill>
              <a:latin typeface="Calibri"/>
              <a:ea typeface="Calibri"/>
              <a:cs typeface="Calibri"/>
              <a:sym typeface="Calibri"/>
            </a:endParaRPr>
          </a:p>
        </p:txBody>
      </p:sp>
      <p:pic>
        <p:nvPicPr>
          <p:cNvPr id="167" name="Google Shape;167;p24"/>
          <p:cNvPicPr preferRelativeResize="0"/>
          <p:nvPr/>
        </p:nvPicPr>
        <p:blipFill>
          <a:blip r:embed="rId5">
            <a:alphaModFix/>
          </a:blip>
          <a:stretch>
            <a:fillRect/>
          </a:stretch>
        </p:blipFill>
        <p:spPr>
          <a:xfrm>
            <a:off x="587025" y="4897750"/>
            <a:ext cx="7011049" cy="1667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5"/>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latin typeface="Arial"/>
                <a:ea typeface="Arial"/>
                <a:cs typeface="Arial"/>
                <a:sym typeface="Arial"/>
              </a:rPr>
              <a:t>What factors contribute to irreproducible research?</a:t>
            </a:r>
            <a:endParaRPr/>
          </a:p>
        </p:txBody>
      </p:sp>
      <p:sp>
        <p:nvSpPr>
          <p:cNvPr id="173" name="Google Shape;173;p25"/>
          <p:cNvSpPr txBox="1"/>
          <p:nvPr>
            <p:ph idx="1" type="body"/>
          </p:nvPr>
        </p:nvSpPr>
        <p:spPr>
          <a:xfrm>
            <a:off x="457200" y="1752600"/>
            <a:ext cx="8229600" cy="4526100"/>
          </a:xfrm>
          <a:prstGeom prst="rect">
            <a:avLst/>
          </a:prstGeom>
        </p:spPr>
        <p:txBody>
          <a:bodyPr anchorCtr="0" anchor="t" bIns="45700" lIns="91425" spcFirstLastPara="1" rIns="91425" wrap="square" tIns="45700">
            <a:noAutofit/>
          </a:bodyPr>
          <a:lstStyle/>
          <a:p>
            <a:pPr indent="-406400" lvl="0" marL="457200" rtl="0" algn="l">
              <a:lnSpc>
                <a:spcPct val="117300"/>
              </a:lnSpc>
              <a:spcBef>
                <a:spcPts val="0"/>
              </a:spcBef>
              <a:spcAft>
                <a:spcPts val="0"/>
              </a:spcAft>
              <a:buClr>
                <a:srgbClr val="00A6D6"/>
              </a:buClr>
              <a:buSzPts val="2800"/>
              <a:buFont typeface="Calibri"/>
              <a:buChar char="•"/>
            </a:pPr>
            <a:r>
              <a:rPr lang="en-US" sz="2800"/>
              <a:t>Selective reporting</a:t>
            </a:r>
            <a:endParaRPr sz="2800"/>
          </a:p>
          <a:p>
            <a:pPr indent="0" lvl="0" marL="457200" rtl="0" algn="l">
              <a:lnSpc>
                <a:spcPct val="117300"/>
              </a:lnSpc>
              <a:spcBef>
                <a:spcPts val="800"/>
              </a:spcBef>
              <a:spcAft>
                <a:spcPts val="0"/>
              </a:spcAft>
              <a:buNone/>
            </a:pPr>
            <a:r>
              <a:t/>
            </a:r>
            <a:endParaRPr sz="2800"/>
          </a:p>
          <a:p>
            <a:pPr indent="-406400" lvl="0" marL="457200" rtl="0" algn="l">
              <a:lnSpc>
                <a:spcPct val="117300"/>
              </a:lnSpc>
              <a:spcBef>
                <a:spcPts val="800"/>
              </a:spcBef>
              <a:spcAft>
                <a:spcPts val="0"/>
              </a:spcAft>
              <a:buClr>
                <a:srgbClr val="00A6D6"/>
              </a:buClr>
              <a:buSzPts val="2800"/>
              <a:buFont typeface="Calibri"/>
              <a:buChar char="•"/>
            </a:pPr>
            <a:r>
              <a:rPr lang="en-US" sz="2800"/>
              <a:t>Pressure to publish</a:t>
            </a:r>
            <a:endParaRPr sz="2800"/>
          </a:p>
          <a:p>
            <a:pPr indent="0" lvl="0" marL="457200" rtl="0" algn="l">
              <a:lnSpc>
                <a:spcPct val="117300"/>
              </a:lnSpc>
              <a:spcBef>
                <a:spcPts val="800"/>
              </a:spcBef>
              <a:spcAft>
                <a:spcPts val="0"/>
              </a:spcAft>
              <a:buNone/>
            </a:pPr>
            <a:r>
              <a:t/>
            </a:r>
            <a:endParaRPr sz="2800"/>
          </a:p>
          <a:p>
            <a:pPr indent="-406400" lvl="0" marL="457200" rtl="0" algn="l">
              <a:lnSpc>
                <a:spcPct val="150000"/>
              </a:lnSpc>
              <a:spcBef>
                <a:spcPts val="800"/>
              </a:spcBef>
              <a:spcAft>
                <a:spcPts val="0"/>
              </a:spcAft>
              <a:buClr>
                <a:srgbClr val="00A6D6"/>
              </a:buClr>
              <a:buSzPts val="2800"/>
              <a:buFont typeface="Calibri"/>
              <a:buChar char="•"/>
            </a:pPr>
            <a:r>
              <a:rPr lang="en-US" sz="2800"/>
              <a:t>Supporting data / methods/ </a:t>
            </a:r>
            <a:r>
              <a:rPr b="1" lang="en-US" sz="2800">
                <a:solidFill>
                  <a:srgbClr val="EF8600"/>
                </a:solidFill>
              </a:rPr>
              <a:t>code not available</a:t>
            </a:r>
            <a:endParaRPr b="1" sz="2800">
              <a:solidFill>
                <a:srgbClr val="EF8600"/>
              </a:solidFill>
            </a:endParaRPr>
          </a:p>
          <a:p>
            <a:pPr indent="0" lvl="0" marL="457200" rtl="0" algn="l">
              <a:lnSpc>
                <a:spcPct val="117300"/>
              </a:lnSpc>
              <a:spcBef>
                <a:spcPts val="0"/>
              </a:spcBef>
              <a:spcAft>
                <a:spcPts val="0"/>
              </a:spcAft>
              <a:buNone/>
            </a:pPr>
            <a:r>
              <a:t/>
            </a:r>
            <a:endParaRPr b="1" sz="2800">
              <a:solidFill>
                <a:srgbClr val="FF0000"/>
              </a:solidFill>
            </a:endParaRPr>
          </a:p>
          <a:p>
            <a:pPr indent="-406400" lvl="0" marL="457200" rtl="0" algn="l">
              <a:lnSpc>
                <a:spcPct val="150000"/>
              </a:lnSpc>
              <a:spcBef>
                <a:spcPts val="800"/>
              </a:spcBef>
              <a:spcAft>
                <a:spcPts val="0"/>
              </a:spcAft>
              <a:buClr>
                <a:srgbClr val="00A6D6"/>
              </a:buClr>
              <a:buSzPts val="2800"/>
              <a:buFont typeface="Calibri"/>
              <a:buChar char="•"/>
            </a:pPr>
            <a:r>
              <a:rPr lang="en-US" sz="2800"/>
              <a:t>Insufficient oversight and mentoring</a:t>
            </a:r>
            <a:endParaRPr sz="2800"/>
          </a:p>
          <a:p>
            <a:pPr indent="0" lvl="0" marL="457200" rtl="0" algn="l">
              <a:lnSpc>
                <a:spcPct val="117300"/>
              </a:lnSpc>
              <a:spcBef>
                <a:spcPts val="0"/>
              </a:spcBef>
              <a:spcAft>
                <a:spcPts val="0"/>
              </a:spcAft>
              <a:buNone/>
            </a:pPr>
            <a:r>
              <a:t/>
            </a:r>
            <a:endParaRPr sz="2800"/>
          </a:p>
          <a:p>
            <a:pPr indent="0" lvl="0" marL="0" rtl="0" algn="l">
              <a:spcBef>
                <a:spcPts val="800"/>
              </a:spcBef>
              <a:spcAft>
                <a:spcPts val="0"/>
              </a:spcAft>
              <a:buNone/>
            </a:pPr>
            <a:r>
              <a:t/>
            </a:r>
            <a:endParaRPr/>
          </a:p>
        </p:txBody>
      </p:sp>
      <p:sp>
        <p:nvSpPr>
          <p:cNvPr id="174" name="Google Shape;174;p25"/>
          <p:cNvSpPr txBox="1"/>
          <p:nvPr/>
        </p:nvSpPr>
        <p:spPr>
          <a:xfrm>
            <a:off x="1149900" y="6197400"/>
            <a:ext cx="6844200" cy="58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u="sng">
                <a:solidFill>
                  <a:srgbClr val="0000FF"/>
                </a:solidFill>
                <a:latin typeface="Calibri"/>
                <a:ea typeface="Calibri"/>
                <a:cs typeface="Calibri"/>
                <a:sym typeface="Calibri"/>
                <a:hlinkClick r:id="rId3"/>
              </a:rPr>
              <a:t>https://www.nature.com/news/1-500-scientists-lift-the-lid-on-reproducibility-1.19970</a:t>
            </a:r>
            <a:r>
              <a:rPr lang="en-US">
                <a:latin typeface="Calibri"/>
                <a:ea typeface="Calibri"/>
                <a:cs typeface="Calibri"/>
                <a:sym typeface="Calibri"/>
              </a:rPr>
              <a:t> </a:t>
            </a: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6"/>
          <p:cNvSpPr txBox="1"/>
          <p:nvPr>
            <p:ph type="ctrTitle"/>
          </p:nvPr>
        </p:nvSpPr>
        <p:spPr>
          <a:xfrm>
            <a:off x="685800" y="2130425"/>
            <a:ext cx="7772400" cy="14700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00A6D6"/>
                </a:solidFill>
              </a:rPr>
              <a:t>Software reproducibility</a:t>
            </a:r>
            <a:endParaRPr/>
          </a:p>
        </p:txBody>
      </p:sp>
      <p:sp>
        <p:nvSpPr>
          <p:cNvPr id="180" name="Google Shape;180;p26"/>
          <p:cNvSpPr txBox="1"/>
          <p:nvPr>
            <p:ph idx="1" type="subTitle"/>
          </p:nvPr>
        </p:nvSpPr>
        <p:spPr>
          <a:xfrm>
            <a:off x="1371600" y="3935550"/>
            <a:ext cx="6400800" cy="17526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t>Why do we care?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pic>
        <p:nvPicPr>
          <p:cNvPr id="185" name="Google Shape;185;p27"/>
          <p:cNvPicPr preferRelativeResize="0"/>
          <p:nvPr/>
        </p:nvPicPr>
        <p:blipFill>
          <a:blip r:embed="rId3">
            <a:alphaModFix/>
          </a:blip>
          <a:stretch>
            <a:fillRect/>
          </a:stretch>
        </p:blipFill>
        <p:spPr>
          <a:xfrm>
            <a:off x="1450363" y="541050"/>
            <a:ext cx="6243275" cy="5582376"/>
          </a:xfrm>
          <a:prstGeom prst="rect">
            <a:avLst/>
          </a:prstGeom>
          <a:noFill/>
          <a:ln>
            <a:noFill/>
          </a:ln>
        </p:spPr>
      </p:pic>
      <p:sp>
        <p:nvSpPr>
          <p:cNvPr id="186" name="Google Shape;186;p27"/>
          <p:cNvSpPr txBox="1"/>
          <p:nvPr/>
        </p:nvSpPr>
        <p:spPr>
          <a:xfrm>
            <a:off x="1149900" y="6197400"/>
            <a:ext cx="6844200" cy="58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Calibri"/>
                <a:ea typeface="Calibri"/>
                <a:cs typeface="Calibri"/>
                <a:sym typeface="Calibri"/>
                <a:hlinkClick r:id="rId4"/>
              </a:rPr>
              <a:t>https://www.software.ac.uk/blog/2016-09-12-its-impossible-conduct-research-without-software-say-7-out-10-uk-researchers</a:t>
            </a:r>
            <a:r>
              <a:rPr lang="en-US">
                <a:latin typeface="Calibri"/>
                <a:ea typeface="Calibri"/>
                <a:cs typeface="Calibri"/>
                <a:sym typeface="Calibri"/>
              </a:rPr>
              <a:t> </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28"/>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rPr>
              <a:t>Software is fundamental to research</a:t>
            </a:r>
            <a:endParaRPr/>
          </a:p>
        </p:txBody>
      </p:sp>
      <p:sp>
        <p:nvSpPr>
          <p:cNvPr id="192" name="Google Shape;192;p28"/>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406400" lvl="0" marL="457200" rtl="0" algn="l">
              <a:lnSpc>
                <a:spcPct val="117300"/>
              </a:lnSpc>
              <a:spcBef>
                <a:spcPts val="0"/>
              </a:spcBef>
              <a:spcAft>
                <a:spcPts val="0"/>
              </a:spcAft>
              <a:buClr>
                <a:srgbClr val="00A6D6"/>
              </a:buClr>
              <a:buSzPts val="2800"/>
              <a:buFont typeface="Calibri"/>
              <a:buChar char="•"/>
            </a:pPr>
            <a:r>
              <a:rPr lang="en-US" sz="2800"/>
              <a:t>92% of academics use research software</a:t>
            </a:r>
            <a:endParaRPr sz="2800"/>
          </a:p>
          <a:p>
            <a:pPr indent="0" lvl="0" marL="457200" rtl="0" algn="l">
              <a:lnSpc>
                <a:spcPct val="117300"/>
              </a:lnSpc>
              <a:spcBef>
                <a:spcPts val="800"/>
              </a:spcBef>
              <a:spcAft>
                <a:spcPts val="0"/>
              </a:spcAft>
              <a:buNone/>
            </a:pPr>
            <a:r>
              <a:t/>
            </a:r>
            <a:endParaRPr sz="1200"/>
          </a:p>
          <a:p>
            <a:pPr indent="-406400" lvl="0" marL="457200" rtl="0" algn="l">
              <a:lnSpc>
                <a:spcPct val="117300"/>
              </a:lnSpc>
              <a:spcBef>
                <a:spcPts val="800"/>
              </a:spcBef>
              <a:spcAft>
                <a:spcPts val="0"/>
              </a:spcAft>
              <a:buClr>
                <a:srgbClr val="00A6D6"/>
              </a:buClr>
              <a:buSzPts val="2800"/>
              <a:buFont typeface="Calibri"/>
              <a:buChar char="•"/>
            </a:pPr>
            <a:r>
              <a:rPr lang="en-US" sz="2800"/>
              <a:t>69% say that their research would not be practical without it</a:t>
            </a:r>
            <a:endParaRPr sz="2800"/>
          </a:p>
          <a:p>
            <a:pPr indent="0" lvl="0" marL="457200" rtl="0" algn="l">
              <a:lnSpc>
                <a:spcPct val="117300"/>
              </a:lnSpc>
              <a:spcBef>
                <a:spcPts val="800"/>
              </a:spcBef>
              <a:spcAft>
                <a:spcPts val="0"/>
              </a:spcAft>
              <a:buNone/>
            </a:pPr>
            <a:r>
              <a:t/>
            </a:r>
            <a:endParaRPr sz="1200"/>
          </a:p>
          <a:p>
            <a:pPr indent="-406400" lvl="0" marL="457200" rtl="0" algn="l">
              <a:lnSpc>
                <a:spcPct val="117300"/>
              </a:lnSpc>
              <a:spcBef>
                <a:spcPts val="800"/>
              </a:spcBef>
              <a:spcAft>
                <a:spcPts val="0"/>
              </a:spcAft>
              <a:buClr>
                <a:srgbClr val="00A6D6"/>
              </a:buClr>
              <a:buSzPts val="2800"/>
              <a:buFont typeface="Calibri"/>
              <a:buChar char="•"/>
            </a:pPr>
            <a:r>
              <a:rPr lang="en-US" sz="2800"/>
              <a:t>56% develop their own software                  (worryingly, 21% of those have no training in software development)</a:t>
            </a:r>
            <a:endParaRPr sz="2800"/>
          </a:p>
          <a:p>
            <a:pPr indent="0" lvl="0" marL="0" marR="0" rtl="0" algn="l">
              <a:lnSpc>
                <a:spcPct val="117300"/>
              </a:lnSpc>
              <a:spcBef>
                <a:spcPts val="800"/>
              </a:spcBef>
              <a:spcAft>
                <a:spcPts val="0"/>
              </a:spcAft>
              <a:buNone/>
            </a:pPr>
            <a:r>
              <a:t/>
            </a:r>
            <a:endParaRPr sz="2800"/>
          </a:p>
          <a:p>
            <a:pPr indent="0" lvl="0" marL="0" rtl="0" algn="l">
              <a:lnSpc>
                <a:spcPct val="117300"/>
              </a:lnSpc>
              <a:spcBef>
                <a:spcPts val="800"/>
              </a:spcBef>
              <a:spcAft>
                <a:spcPts val="0"/>
              </a:spcAft>
              <a:buNone/>
            </a:pPr>
            <a:r>
              <a:t/>
            </a:r>
            <a:endParaRPr sz="2800"/>
          </a:p>
          <a:p>
            <a:pPr indent="0" lvl="0" marL="0" rtl="0" algn="l">
              <a:spcBef>
                <a:spcPts val="800"/>
              </a:spcBef>
              <a:spcAft>
                <a:spcPts val="0"/>
              </a:spcAft>
              <a:buNone/>
            </a:pPr>
            <a:r>
              <a:t/>
            </a:r>
            <a:endParaRPr/>
          </a:p>
        </p:txBody>
      </p:sp>
      <p:sp>
        <p:nvSpPr>
          <p:cNvPr id="193" name="Google Shape;193;p28"/>
          <p:cNvSpPr txBox="1"/>
          <p:nvPr/>
        </p:nvSpPr>
        <p:spPr>
          <a:xfrm>
            <a:off x="1149900" y="6197400"/>
            <a:ext cx="6844200" cy="58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Calibri"/>
                <a:ea typeface="Calibri"/>
                <a:cs typeface="Calibri"/>
                <a:sym typeface="Calibri"/>
                <a:hlinkClick r:id="rId3"/>
              </a:rPr>
              <a:t>https://www.software.ac.uk/blog/2016-09-12-its-impossible-conduct-research-without-software-say-7-out-10-uk-researchers</a:t>
            </a:r>
            <a:r>
              <a:rPr lang="en-US">
                <a:latin typeface="Calibri"/>
                <a:ea typeface="Calibri"/>
                <a:cs typeface="Calibri"/>
                <a:sym typeface="Calibri"/>
              </a:rPr>
              <a:t> </a:t>
            </a:r>
            <a:endParaRPr>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pic>
        <p:nvPicPr>
          <p:cNvPr id="198" name="Google Shape;198;p29"/>
          <p:cNvPicPr preferRelativeResize="0"/>
          <p:nvPr/>
        </p:nvPicPr>
        <p:blipFill rotWithShape="1">
          <a:blip r:embed="rId3">
            <a:alphaModFix/>
          </a:blip>
          <a:srcRect b="85419" l="0" r="0" t="0"/>
          <a:stretch/>
        </p:blipFill>
        <p:spPr>
          <a:xfrm>
            <a:off x="0" y="229725"/>
            <a:ext cx="9144001" cy="999625"/>
          </a:xfrm>
          <a:prstGeom prst="rect">
            <a:avLst/>
          </a:prstGeom>
          <a:noFill/>
          <a:ln>
            <a:noFill/>
          </a:ln>
        </p:spPr>
      </p:pic>
      <p:sp>
        <p:nvSpPr>
          <p:cNvPr id="199" name="Google Shape;199;p29"/>
          <p:cNvSpPr txBox="1"/>
          <p:nvPr>
            <p:ph idx="4294967295" type="body"/>
          </p:nvPr>
        </p:nvSpPr>
        <p:spPr>
          <a:xfrm>
            <a:off x="457200" y="1600200"/>
            <a:ext cx="8229600" cy="4823400"/>
          </a:xfrm>
          <a:prstGeom prst="rect">
            <a:avLst/>
          </a:prstGeom>
        </p:spPr>
        <p:txBody>
          <a:bodyPr anchorCtr="0" anchor="t" bIns="45700" lIns="91425" spcFirstLastPara="1" rIns="91425" wrap="square" tIns="45700">
            <a:noAutofit/>
          </a:bodyPr>
          <a:lstStyle/>
          <a:p>
            <a:pPr indent="-419100" lvl="0" marL="457200" rtl="0" algn="l">
              <a:lnSpc>
                <a:spcPct val="117300"/>
              </a:lnSpc>
              <a:spcBef>
                <a:spcPts val="0"/>
              </a:spcBef>
              <a:spcAft>
                <a:spcPts val="0"/>
              </a:spcAft>
              <a:buClr>
                <a:srgbClr val="00A6D6"/>
              </a:buClr>
              <a:buSzPts val="3000"/>
              <a:buFont typeface="Calibri"/>
              <a:buChar char="•"/>
            </a:pPr>
            <a:r>
              <a:rPr lang="en-US" sz="3000"/>
              <a:t>Among the </a:t>
            </a:r>
            <a:r>
              <a:rPr lang="en-US" sz="3000"/>
              <a:t>35.7</a:t>
            </a:r>
            <a:r>
              <a:rPr lang="en-US" sz="3000"/>
              <a:t>% respondents who said they used dedicated tools for research data management,  ~70% said they used a git based system, such as GitHub and BitBucket for version control.</a:t>
            </a:r>
            <a:endParaRPr sz="3000"/>
          </a:p>
          <a:p>
            <a:pPr indent="0" lvl="0" marL="457200" rtl="0" algn="l">
              <a:lnSpc>
                <a:spcPct val="117300"/>
              </a:lnSpc>
              <a:spcBef>
                <a:spcPts val="800"/>
              </a:spcBef>
              <a:spcAft>
                <a:spcPts val="0"/>
              </a:spcAft>
              <a:buNone/>
            </a:pPr>
            <a:r>
              <a:t/>
            </a:r>
            <a:endParaRPr sz="1400"/>
          </a:p>
          <a:p>
            <a:pPr indent="-419100" lvl="0" marL="457200" rtl="0" algn="l">
              <a:lnSpc>
                <a:spcPct val="117300"/>
              </a:lnSpc>
              <a:spcBef>
                <a:spcPts val="800"/>
              </a:spcBef>
              <a:spcAft>
                <a:spcPts val="0"/>
              </a:spcAft>
              <a:buClr>
                <a:srgbClr val="00A6D6"/>
              </a:buClr>
              <a:buSzPts val="3000"/>
              <a:buFont typeface="Calibri"/>
              <a:buChar char="•"/>
            </a:pPr>
            <a:r>
              <a:rPr lang="en-US" sz="3000"/>
              <a:t>32% respondents (out of a total of 426) interested in receiving training on software version control and 18% on software carpentry</a:t>
            </a:r>
            <a:endParaRPr sz="3000"/>
          </a:p>
          <a:p>
            <a:pPr indent="0" lvl="0" marL="0" rtl="0" algn="l">
              <a:lnSpc>
                <a:spcPct val="117300"/>
              </a:lnSpc>
              <a:spcBef>
                <a:spcPts val="800"/>
              </a:spcBef>
              <a:spcAft>
                <a:spcPts val="0"/>
              </a:spcAft>
              <a:buNone/>
            </a:pPr>
            <a:r>
              <a:t/>
            </a:r>
            <a:endParaRPr sz="3000"/>
          </a:p>
          <a:p>
            <a:pPr indent="0" lvl="0" marL="0" rtl="0" algn="l">
              <a:spcBef>
                <a:spcPts val="800"/>
              </a:spcBef>
              <a:spcAft>
                <a:spcPts val="0"/>
              </a:spcAft>
              <a:buNone/>
            </a:pPr>
            <a:r>
              <a:t/>
            </a:r>
            <a:endParaRPr sz="3000"/>
          </a:p>
        </p:txBody>
      </p:sp>
      <p:sp>
        <p:nvSpPr>
          <p:cNvPr id="200" name="Google Shape;200;p29"/>
          <p:cNvSpPr txBox="1"/>
          <p:nvPr/>
        </p:nvSpPr>
        <p:spPr>
          <a:xfrm>
            <a:off x="0" y="6197400"/>
            <a:ext cx="9144000" cy="58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chemeClr val="hlink"/>
                </a:solidFill>
                <a:latin typeface="Calibri"/>
                <a:ea typeface="Calibri"/>
                <a:cs typeface="Calibri"/>
                <a:sym typeface="Calibri"/>
                <a:hlinkClick r:id="rId4"/>
              </a:rPr>
              <a:t>https://openworking.wordpress.com/2018/02/07/do-as-you-preach-results-of-2017-data-management-survey-now-published/</a:t>
            </a:r>
            <a:r>
              <a:rPr lang="en-US" sz="1200">
                <a:latin typeface="Calibri"/>
                <a:ea typeface="Calibri"/>
                <a:cs typeface="Calibri"/>
                <a:sym typeface="Calibri"/>
              </a:rPr>
              <a:t> </a:t>
            </a:r>
            <a:endParaRPr sz="12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30"/>
          <p:cNvSpPr txBox="1"/>
          <p:nvPr>
            <p:ph type="ctrTitle"/>
          </p:nvPr>
        </p:nvSpPr>
        <p:spPr>
          <a:xfrm>
            <a:off x="685800" y="2130425"/>
            <a:ext cx="7772400" cy="14700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00A6D6"/>
                </a:solidFill>
              </a:rPr>
              <a:t>Software sustainability and reproducibility </a:t>
            </a:r>
            <a:endParaRPr/>
          </a:p>
        </p:txBody>
      </p:sp>
      <p:sp>
        <p:nvSpPr>
          <p:cNvPr id="206" name="Google Shape;206;p30"/>
          <p:cNvSpPr txBox="1"/>
          <p:nvPr>
            <p:ph idx="1" type="subTitle"/>
          </p:nvPr>
        </p:nvSpPr>
        <p:spPr>
          <a:xfrm>
            <a:off x="1371600" y="3886200"/>
            <a:ext cx="6400800" cy="1752600"/>
          </a:xfrm>
          <a:prstGeom prst="rect">
            <a:avLst/>
          </a:prstGeom>
        </p:spPr>
        <p:txBody>
          <a:bodyPr anchorCtr="0" anchor="t" bIns="45700" lIns="91425" spcFirstLastPara="1" rIns="91425" wrap="square" tIns="45700">
            <a:noAutofit/>
          </a:bodyPr>
          <a:lstStyle/>
          <a:p>
            <a:pPr indent="0" lvl="0" marL="0" rtl="0" algn="ctr">
              <a:spcBef>
                <a:spcPts val="640"/>
              </a:spcBef>
              <a:spcAft>
                <a:spcPts val="0"/>
              </a:spcAft>
              <a:buNone/>
            </a:pPr>
            <a:r>
              <a:rPr lang="en-US"/>
              <a:t>How to approach it from a data stewardship perspective?</a:t>
            </a:r>
            <a:endParaRPr/>
          </a:p>
          <a:p>
            <a:pPr indent="0" lvl="0" marL="0" rtl="0" algn="ctr">
              <a:spcBef>
                <a:spcPts val="64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31"/>
          <p:cNvSpPr txBox="1"/>
          <p:nvPr/>
        </p:nvSpPr>
        <p:spPr>
          <a:xfrm>
            <a:off x="227750" y="220750"/>
            <a:ext cx="8687700" cy="10254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Clr>
                <a:srgbClr val="000000"/>
              </a:buClr>
              <a:buSzPts val="1100"/>
              <a:buFont typeface="Arial"/>
              <a:buNone/>
            </a:pPr>
            <a:r>
              <a:rPr lang="en-US" sz="3600">
                <a:solidFill>
                  <a:srgbClr val="00A6D6"/>
                </a:solidFill>
                <a:latin typeface="Calibri"/>
                <a:ea typeface="Calibri"/>
                <a:cs typeface="Calibri"/>
                <a:sym typeface="Calibri"/>
              </a:rPr>
              <a:t>Software Reproducibility Workshop I</a:t>
            </a:r>
            <a:br>
              <a:rPr lang="en-US" sz="3600">
                <a:solidFill>
                  <a:srgbClr val="00A6D6"/>
                </a:solidFill>
                <a:latin typeface="Calibri"/>
                <a:ea typeface="Calibri"/>
                <a:cs typeface="Calibri"/>
                <a:sym typeface="Calibri"/>
              </a:rPr>
            </a:br>
            <a:r>
              <a:rPr lang="en-US" sz="3600">
                <a:solidFill>
                  <a:srgbClr val="00A6D6"/>
                </a:solidFill>
                <a:latin typeface="Calibri"/>
                <a:ea typeface="Calibri"/>
                <a:cs typeface="Calibri"/>
                <a:sym typeface="Calibri"/>
              </a:rPr>
              <a:t>24 May - TU Delft </a:t>
            </a:r>
            <a:endParaRPr sz="3600">
              <a:solidFill>
                <a:srgbClr val="00A6D6"/>
              </a:solidFill>
              <a:latin typeface="Calibri"/>
              <a:ea typeface="Calibri"/>
              <a:cs typeface="Calibri"/>
              <a:sym typeface="Calibri"/>
            </a:endParaRPr>
          </a:p>
        </p:txBody>
      </p:sp>
      <p:pic>
        <p:nvPicPr>
          <p:cNvPr id="212" name="Google Shape;212;p31"/>
          <p:cNvPicPr preferRelativeResize="0"/>
          <p:nvPr/>
        </p:nvPicPr>
        <p:blipFill>
          <a:blip r:embed="rId3">
            <a:alphaModFix/>
          </a:blip>
          <a:stretch>
            <a:fillRect/>
          </a:stretch>
        </p:blipFill>
        <p:spPr>
          <a:xfrm>
            <a:off x="69875" y="2077150"/>
            <a:ext cx="3777126" cy="2521175"/>
          </a:xfrm>
          <a:prstGeom prst="rect">
            <a:avLst/>
          </a:prstGeom>
          <a:noFill/>
          <a:ln>
            <a:noFill/>
          </a:ln>
        </p:spPr>
      </p:pic>
      <p:sp>
        <p:nvSpPr>
          <p:cNvPr id="213" name="Google Shape;213;p31"/>
          <p:cNvSpPr txBox="1"/>
          <p:nvPr/>
        </p:nvSpPr>
        <p:spPr>
          <a:xfrm>
            <a:off x="0" y="6145425"/>
            <a:ext cx="9144000" cy="4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Calibri"/>
                <a:ea typeface="Calibri"/>
                <a:cs typeface="Calibri"/>
                <a:sym typeface="Calibri"/>
                <a:hlinkClick r:id="rId4"/>
              </a:rPr>
              <a:t>https://openworking.wordpress.com/2018/06/26/workshop-report-software-reproducibility-how-to-put-it-into-practice/</a:t>
            </a:r>
            <a:endParaRPr>
              <a:solidFill>
                <a:schemeClr val="dk1"/>
              </a:solidFill>
              <a:latin typeface="Calibri"/>
              <a:ea typeface="Calibri"/>
              <a:cs typeface="Calibri"/>
              <a:sym typeface="Calibri"/>
            </a:endParaRPr>
          </a:p>
        </p:txBody>
      </p:sp>
      <p:pic>
        <p:nvPicPr>
          <p:cNvPr id="214" name="Google Shape;214;p31"/>
          <p:cNvPicPr preferRelativeResize="0"/>
          <p:nvPr/>
        </p:nvPicPr>
        <p:blipFill>
          <a:blip r:embed="rId5">
            <a:alphaModFix/>
          </a:blip>
          <a:stretch>
            <a:fillRect/>
          </a:stretch>
        </p:blipFill>
        <p:spPr>
          <a:xfrm>
            <a:off x="4300900" y="2131949"/>
            <a:ext cx="4286124" cy="2411600"/>
          </a:xfrm>
          <a:prstGeom prst="rect">
            <a:avLst/>
          </a:prstGeom>
          <a:noFill/>
          <a:ln>
            <a:noFill/>
          </a:ln>
        </p:spPr>
      </p:pic>
      <p:sp>
        <p:nvSpPr>
          <p:cNvPr id="215" name="Google Shape;215;p31"/>
          <p:cNvSpPr txBox="1"/>
          <p:nvPr/>
        </p:nvSpPr>
        <p:spPr>
          <a:xfrm>
            <a:off x="-400" y="4950975"/>
            <a:ext cx="9144000" cy="672900"/>
          </a:xfrm>
          <a:prstGeom prst="rect">
            <a:avLst/>
          </a:prstGeom>
          <a:solidFill>
            <a:srgbClr val="FFFFFF">
              <a:alpha val="64310"/>
            </a:srgbClr>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17 participants, good balance between researchers, data stewards &amp; RSEs</a:t>
            </a:r>
            <a:endParaRPr sz="18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32"/>
          <p:cNvSpPr txBox="1"/>
          <p:nvPr/>
        </p:nvSpPr>
        <p:spPr>
          <a:xfrm>
            <a:off x="227750" y="220750"/>
            <a:ext cx="8687700" cy="10254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Clr>
                <a:srgbClr val="000000"/>
              </a:buClr>
              <a:buSzPts val="1100"/>
              <a:buFont typeface="Arial"/>
              <a:buNone/>
            </a:pPr>
            <a:r>
              <a:rPr lang="en-US" sz="3600">
                <a:solidFill>
                  <a:srgbClr val="00A6D6"/>
                </a:solidFill>
                <a:latin typeface="Calibri"/>
                <a:ea typeface="Calibri"/>
                <a:cs typeface="Calibri"/>
                <a:sym typeface="Calibri"/>
              </a:rPr>
              <a:t>Software Reproducibility Workshop II</a:t>
            </a:r>
            <a:br>
              <a:rPr lang="en-US" sz="3600">
                <a:solidFill>
                  <a:srgbClr val="00A6D6"/>
                </a:solidFill>
                <a:latin typeface="Calibri"/>
                <a:ea typeface="Calibri"/>
                <a:cs typeface="Calibri"/>
                <a:sym typeface="Calibri"/>
              </a:rPr>
            </a:br>
            <a:r>
              <a:rPr lang="en-US" sz="3600">
                <a:solidFill>
                  <a:srgbClr val="00A6D6"/>
                </a:solidFill>
                <a:latin typeface="Calibri"/>
                <a:ea typeface="Calibri"/>
                <a:cs typeface="Calibri"/>
                <a:sym typeface="Calibri"/>
              </a:rPr>
              <a:t>2 October - Utrecht </a:t>
            </a:r>
            <a:endParaRPr sz="3600">
              <a:solidFill>
                <a:srgbClr val="00A6D6"/>
              </a:solidFill>
              <a:latin typeface="Calibri"/>
              <a:ea typeface="Calibri"/>
              <a:cs typeface="Calibri"/>
              <a:sym typeface="Calibri"/>
            </a:endParaRPr>
          </a:p>
        </p:txBody>
      </p:sp>
      <p:sp>
        <p:nvSpPr>
          <p:cNvPr id="221" name="Google Shape;221;p32"/>
          <p:cNvSpPr txBox="1"/>
          <p:nvPr/>
        </p:nvSpPr>
        <p:spPr>
          <a:xfrm>
            <a:off x="110275" y="6297825"/>
            <a:ext cx="8745000" cy="4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Calibri"/>
                <a:ea typeface="Calibri"/>
                <a:cs typeface="Calibri"/>
                <a:sym typeface="Calibri"/>
                <a:hlinkClick r:id="rId3"/>
              </a:rPr>
              <a:t>https://openworking.wordpress.com/2018/10/27/workshop-report-software-reproducibility-the-nuts-and-bolts/</a:t>
            </a:r>
            <a:endParaRPr>
              <a:solidFill>
                <a:schemeClr val="dk1"/>
              </a:solidFill>
              <a:latin typeface="Calibri"/>
              <a:ea typeface="Calibri"/>
              <a:cs typeface="Calibri"/>
              <a:sym typeface="Calibri"/>
            </a:endParaRPr>
          </a:p>
        </p:txBody>
      </p:sp>
      <p:sp>
        <p:nvSpPr>
          <p:cNvPr id="222" name="Google Shape;222;p32"/>
          <p:cNvSpPr txBox="1"/>
          <p:nvPr/>
        </p:nvSpPr>
        <p:spPr>
          <a:xfrm>
            <a:off x="-400" y="4714575"/>
            <a:ext cx="9144000" cy="1282200"/>
          </a:xfrm>
          <a:prstGeom prst="rect">
            <a:avLst/>
          </a:prstGeom>
          <a:solidFill>
            <a:srgbClr val="FFFFFF">
              <a:alpha val="64310"/>
            </a:srgbClr>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24 participants, good balance between researchers, data stewards &amp; RSEs</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Workshop in collaboration with Carlos Martinez Ortiz (NL eScience Center) and Marc Galland (University of Amsterdam)</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sz="1800">
              <a:latin typeface="Calibri"/>
              <a:ea typeface="Calibri"/>
              <a:cs typeface="Calibri"/>
              <a:sym typeface="Calibri"/>
            </a:endParaRPr>
          </a:p>
        </p:txBody>
      </p:sp>
      <p:pic>
        <p:nvPicPr>
          <p:cNvPr id="223" name="Google Shape;223;p32"/>
          <p:cNvPicPr preferRelativeResize="0"/>
          <p:nvPr/>
        </p:nvPicPr>
        <p:blipFill>
          <a:blip r:embed="rId4">
            <a:alphaModFix/>
          </a:blip>
          <a:stretch>
            <a:fillRect/>
          </a:stretch>
        </p:blipFill>
        <p:spPr>
          <a:xfrm>
            <a:off x="492724" y="2210350"/>
            <a:ext cx="3110913" cy="2333200"/>
          </a:xfrm>
          <a:prstGeom prst="rect">
            <a:avLst/>
          </a:prstGeom>
          <a:noFill/>
          <a:ln>
            <a:noFill/>
          </a:ln>
        </p:spPr>
      </p:pic>
      <p:pic>
        <p:nvPicPr>
          <p:cNvPr id="224" name="Google Shape;224;p32"/>
          <p:cNvPicPr preferRelativeResize="0"/>
          <p:nvPr/>
        </p:nvPicPr>
        <p:blipFill>
          <a:blip r:embed="rId5">
            <a:alphaModFix/>
          </a:blip>
          <a:stretch>
            <a:fillRect/>
          </a:stretch>
        </p:blipFill>
        <p:spPr>
          <a:xfrm>
            <a:off x="4065475" y="2143438"/>
            <a:ext cx="4570900" cy="2571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33"/>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rPr>
              <a:t>Workshops</a:t>
            </a:r>
            <a:r>
              <a:rPr lang="en-US" sz="3600">
                <a:solidFill>
                  <a:srgbClr val="00A6D6"/>
                </a:solidFill>
              </a:rPr>
              <a:t>: Starting Point for Discussion</a:t>
            </a:r>
            <a:endParaRPr sz="3600"/>
          </a:p>
        </p:txBody>
      </p:sp>
      <p:sp>
        <p:nvSpPr>
          <p:cNvPr id="230" name="Google Shape;230;p33"/>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Clr>
                <a:srgbClr val="00A6D6"/>
              </a:buClr>
              <a:buSzPts val="2800"/>
              <a:buFont typeface="Calibri"/>
              <a:buChar char="•"/>
            </a:pPr>
            <a:r>
              <a:rPr lang="en-US" sz="2800"/>
              <a:t>Carefully documenting and archiving code and research data may not be enough to guarantee the reproducibility of computational results.</a:t>
            </a:r>
            <a:endParaRPr sz="2800"/>
          </a:p>
          <a:p>
            <a:pPr indent="0" lvl="0" marL="0" rtl="0" algn="l">
              <a:spcBef>
                <a:spcPts val="560"/>
              </a:spcBef>
              <a:spcAft>
                <a:spcPts val="0"/>
              </a:spcAft>
              <a:buClr>
                <a:schemeClr val="dk1"/>
              </a:buClr>
              <a:buSzPts val="1100"/>
              <a:buFont typeface="Arial"/>
              <a:buNone/>
            </a:pPr>
            <a:r>
              <a:t/>
            </a:r>
            <a:endParaRPr sz="2800"/>
          </a:p>
          <a:p>
            <a:pPr indent="-406400" lvl="0" marL="457200" rtl="0" algn="l">
              <a:lnSpc>
                <a:spcPct val="115000"/>
              </a:lnSpc>
              <a:spcBef>
                <a:spcPts val="0"/>
              </a:spcBef>
              <a:spcAft>
                <a:spcPts val="0"/>
              </a:spcAft>
              <a:buClr>
                <a:srgbClr val="00A6D6"/>
              </a:buClr>
              <a:buSzPts val="2800"/>
              <a:buFont typeface="Calibri"/>
              <a:buChar char="•"/>
            </a:pPr>
            <a:r>
              <a:rPr lang="en-US" sz="2800"/>
              <a:t>Re</a:t>
            </a:r>
            <a:r>
              <a:rPr lang="en-US" sz="2800"/>
              <a:t>searchers should collaborate more closely with RSEs to ensure they are aware of the latest computational advances, most notably the use of containers (e.g. Docker) and open interfaces.</a:t>
            </a:r>
            <a:endParaRPr sz="2800"/>
          </a:p>
          <a:p>
            <a:pPr indent="0" lvl="0" marL="0" rtl="0" algn="l">
              <a:spcBef>
                <a:spcPts val="560"/>
              </a:spcBef>
              <a:spcAft>
                <a:spcPts val="0"/>
              </a:spcAft>
              <a:buNone/>
            </a:pPr>
            <a:r>
              <a:t/>
            </a:r>
            <a:endParaRPr sz="2800"/>
          </a:p>
        </p:txBody>
      </p:sp>
      <p:sp>
        <p:nvSpPr>
          <p:cNvPr id="231" name="Google Shape;231;p33"/>
          <p:cNvSpPr txBox="1"/>
          <p:nvPr/>
        </p:nvSpPr>
        <p:spPr>
          <a:xfrm>
            <a:off x="1149900" y="6197400"/>
            <a:ext cx="6844200" cy="58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Calibri"/>
                <a:ea typeface="Calibri"/>
                <a:cs typeface="Calibri"/>
                <a:sym typeface="Calibri"/>
              </a:rPr>
              <a:t>Paper by Hut, van de Giesen, and Drost (2017) </a:t>
            </a:r>
            <a:r>
              <a:rPr lang="en-US" sz="1600" u="sng">
                <a:solidFill>
                  <a:schemeClr val="hlink"/>
                </a:solidFill>
                <a:latin typeface="Calibri"/>
                <a:ea typeface="Calibri"/>
                <a:cs typeface="Calibri"/>
                <a:sym typeface="Calibri"/>
                <a:hlinkClick r:id="rId3"/>
              </a:rPr>
              <a:t>https://agupubs.onlinelibrary.wiley.com/doi/full/10.1002/2017WR020665</a:t>
            </a:r>
            <a:r>
              <a:rPr lang="en-US" sz="1600">
                <a:latin typeface="Calibri"/>
                <a:ea typeface="Calibri"/>
                <a:cs typeface="Calibri"/>
                <a:sym typeface="Calibri"/>
              </a:rPr>
              <a:t> </a:t>
            </a:r>
            <a:endParaRPr sz="16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34"/>
          <p:cNvSpPr txBox="1"/>
          <p:nvPr>
            <p:ph idx="1" type="subTitle"/>
          </p:nvPr>
        </p:nvSpPr>
        <p:spPr>
          <a:xfrm>
            <a:off x="685800" y="1532200"/>
            <a:ext cx="7563600" cy="22668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Clr>
                <a:schemeClr val="dk1"/>
              </a:buClr>
              <a:buSzPts val="1100"/>
              <a:buFont typeface="Arial"/>
              <a:buNone/>
            </a:pPr>
            <a:r>
              <a:rPr i="1" lang="en-US" sz="2400">
                <a:solidFill>
                  <a:srgbClr val="000000"/>
                </a:solidFill>
              </a:rPr>
              <a:t>“An article about computational science in a scientific publication is not the scholarship itself, it is merely advertising of the scholarship. The actual scholarship is the complete software development environment and the complete set of instructions which generated the figures.”</a:t>
            </a:r>
            <a:endParaRPr i="1" sz="2400">
              <a:solidFill>
                <a:srgbClr val="000000"/>
              </a:solidFill>
            </a:endParaRPr>
          </a:p>
          <a:p>
            <a:pPr indent="0" lvl="0" marL="0" rtl="0" algn="l">
              <a:spcBef>
                <a:spcPts val="640"/>
              </a:spcBef>
              <a:spcAft>
                <a:spcPts val="0"/>
              </a:spcAft>
              <a:buNone/>
            </a:pPr>
            <a:r>
              <a:t/>
            </a:r>
            <a:endParaRPr i="1" sz="2400">
              <a:solidFill>
                <a:srgbClr val="000000"/>
              </a:solidFill>
            </a:endParaRPr>
          </a:p>
        </p:txBody>
      </p:sp>
      <p:sp>
        <p:nvSpPr>
          <p:cNvPr id="237" name="Google Shape;237;p34"/>
          <p:cNvSpPr txBox="1"/>
          <p:nvPr>
            <p:ph idx="4294967295"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What do we mean with reproducibility?</a:t>
            </a:r>
            <a:endParaRPr sz="3600">
              <a:solidFill>
                <a:srgbClr val="00A6D6"/>
              </a:solidFill>
            </a:endParaRPr>
          </a:p>
        </p:txBody>
      </p:sp>
      <p:sp>
        <p:nvSpPr>
          <p:cNvPr id="238" name="Google Shape;238;p34"/>
          <p:cNvSpPr txBox="1"/>
          <p:nvPr/>
        </p:nvSpPr>
        <p:spPr>
          <a:xfrm>
            <a:off x="582200" y="4115750"/>
            <a:ext cx="8278800" cy="96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Q</a:t>
            </a:r>
            <a:r>
              <a:rPr lang="en-US">
                <a:latin typeface="Calibri"/>
                <a:ea typeface="Calibri"/>
                <a:cs typeface="Calibri"/>
                <a:sym typeface="Calibri"/>
              </a:rPr>
              <a:t>uote of Jonathan Buckheit and David Donoho, paraphrasing Jon Claerbout: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“Wavelab and reproducible research,” in Wavelets and Statistics , vol. 103, A. Antoniadis and G. Oppenheim, Eds. New York, NY: Springer New York, 1995, pp. 55–81</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5"/>
          <p:cNvSpPr txBox="1"/>
          <p:nvPr>
            <p:ph idx="1" type="subTitle"/>
          </p:nvPr>
        </p:nvSpPr>
        <p:spPr>
          <a:xfrm>
            <a:off x="848625" y="3777650"/>
            <a:ext cx="6400800" cy="17526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sz="2400">
                <a:solidFill>
                  <a:srgbClr val="000000"/>
                </a:solidFill>
              </a:rPr>
              <a:t>With the caveat that “reproducibility is NOT always (or even often) a reliable indicator of research excellence.” </a:t>
            </a:r>
            <a:endParaRPr sz="2400">
              <a:solidFill>
                <a:srgbClr val="000000"/>
              </a:solidFill>
            </a:endParaRPr>
          </a:p>
        </p:txBody>
      </p:sp>
      <p:pic>
        <p:nvPicPr>
          <p:cNvPr id="244" name="Google Shape;244;p35"/>
          <p:cNvPicPr preferRelativeResize="0"/>
          <p:nvPr/>
        </p:nvPicPr>
        <p:blipFill>
          <a:blip r:embed="rId3">
            <a:alphaModFix/>
          </a:blip>
          <a:stretch>
            <a:fillRect/>
          </a:stretch>
        </p:blipFill>
        <p:spPr>
          <a:xfrm>
            <a:off x="848625" y="1283525"/>
            <a:ext cx="6601426" cy="2653525"/>
          </a:xfrm>
          <a:prstGeom prst="rect">
            <a:avLst/>
          </a:prstGeom>
          <a:noFill/>
          <a:ln>
            <a:noFill/>
          </a:ln>
        </p:spPr>
      </p:pic>
      <p:pic>
        <p:nvPicPr>
          <p:cNvPr id="245" name="Google Shape;245;p35"/>
          <p:cNvPicPr preferRelativeResize="0"/>
          <p:nvPr/>
        </p:nvPicPr>
        <p:blipFill>
          <a:blip r:embed="rId4">
            <a:alphaModFix/>
          </a:blip>
          <a:stretch>
            <a:fillRect/>
          </a:stretch>
        </p:blipFill>
        <p:spPr>
          <a:xfrm>
            <a:off x="3754075" y="4722225"/>
            <a:ext cx="2533650" cy="638175"/>
          </a:xfrm>
          <a:prstGeom prst="rect">
            <a:avLst/>
          </a:prstGeom>
          <a:noFill/>
          <a:ln>
            <a:noFill/>
          </a:ln>
        </p:spPr>
      </p:pic>
      <p:sp>
        <p:nvSpPr>
          <p:cNvPr id="246" name="Google Shape;246;p35"/>
          <p:cNvSpPr txBox="1"/>
          <p:nvPr>
            <p:ph idx="4294967295"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What do we mean with reproducibility?</a:t>
            </a:r>
            <a:endParaRPr sz="3600">
              <a:solidFill>
                <a:srgbClr val="00A6D6"/>
              </a:solidFill>
            </a:endParaRPr>
          </a:p>
        </p:txBody>
      </p:sp>
      <p:sp>
        <p:nvSpPr>
          <p:cNvPr id="247" name="Google Shape;247;p35"/>
          <p:cNvSpPr txBox="1"/>
          <p:nvPr/>
        </p:nvSpPr>
        <p:spPr>
          <a:xfrm>
            <a:off x="555825" y="5585100"/>
            <a:ext cx="6986400" cy="947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a:latin typeface="Calibri"/>
                <a:ea typeface="Calibri"/>
                <a:cs typeface="Calibri"/>
                <a:sym typeface="Calibri"/>
              </a:rPr>
              <a:t>Source of image and p</a:t>
            </a:r>
            <a:r>
              <a:rPr b="1" lang="en-US">
                <a:solidFill>
                  <a:schemeClr val="dk1"/>
                </a:solidFill>
                <a:latin typeface="Calibri"/>
                <a:ea typeface="Calibri"/>
                <a:cs typeface="Calibri"/>
                <a:sym typeface="Calibri"/>
              </a:rPr>
              <a:t>aper urging a re-think of the reproducibility crisis:</a:t>
            </a:r>
            <a:r>
              <a:rPr b="1" lang="en-US">
                <a:solidFill>
                  <a:srgbClr val="595959"/>
                </a:solidFill>
                <a:uFill>
                  <a:noFill/>
                </a:uFill>
                <a:latin typeface="Calibri"/>
                <a:ea typeface="Calibri"/>
                <a:cs typeface="Calibri"/>
                <a:sym typeface="Calibri"/>
                <a:hlinkClick r:id="rId5"/>
              </a:rPr>
              <a:t> </a:t>
            </a:r>
            <a:endParaRPr b="1">
              <a:latin typeface="Calibri"/>
              <a:ea typeface="Calibri"/>
              <a:cs typeface="Calibri"/>
              <a:sym typeface="Calibri"/>
            </a:endParaRPr>
          </a:p>
          <a:p>
            <a:pPr indent="0" lvl="0" marL="0" rtl="0" algn="l">
              <a:lnSpc>
                <a:spcPct val="115000"/>
              </a:lnSpc>
              <a:spcBef>
                <a:spcPts val="0"/>
              </a:spcBef>
              <a:spcAft>
                <a:spcPts val="0"/>
              </a:spcAft>
              <a:buNone/>
            </a:pPr>
            <a:r>
              <a:rPr lang="en-US">
                <a:solidFill>
                  <a:schemeClr val="dk1"/>
                </a:solidFill>
                <a:latin typeface="Calibri"/>
                <a:ea typeface="Calibri"/>
                <a:cs typeface="Calibri"/>
                <a:sym typeface="Calibri"/>
              </a:rPr>
              <a:t>Leonelli, Sabina (2018) </a:t>
            </a:r>
            <a:r>
              <a:rPr i="1" lang="en-US">
                <a:solidFill>
                  <a:schemeClr val="dk1"/>
                </a:solidFill>
                <a:latin typeface="Calibri"/>
                <a:ea typeface="Calibri"/>
                <a:cs typeface="Calibri"/>
                <a:sym typeface="Calibri"/>
              </a:rPr>
              <a:t>Re-Thinking Reproducibility as a Criterion for Research Quality. </a:t>
            </a:r>
            <a:r>
              <a:rPr i="1" lang="en-US" u="sng">
                <a:solidFill>
                  <a:schemeClr val="hlink"/>
                </a:solidFill>
                <a:latin typeface="Calibri"/>
                <a:ea typeface="Calibri"/>
                <a:cs typeface="Calibri"/>
                <a:sym typeface="Calibri"/>
                <a:hlinkClick r:id="rId6"/>
              </a:rPr>
              <a:t>http://philsci-archive.pitt.edu/14352/</a:t>
            </a:r>
            <a:endParaRPr i="1">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par>
                                <p:cTn fill="hold" nodeType="with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36"/>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A6D6"/>
              </a:buClr>
              <a:buSzPts val="3600"/>
              <a:buFont typeface="Arial"/>
              <a:buNone/>
            </a:pPr>
            <a:r>
              <a:rPr lang="en-US" sz="3600">
                <a:solidFill>
                  <a:srgbClr val="00A6D6"/>
                </a:solidFill>
              </a:rPr>
              <a:t> Workshops: Key discussion points I</a:t>
            </a:r>
            <a:endParaRPr sz="3600"/>
          </a:p>
        </p:txBody>
      </p:sp>
      <p:sp>
        <p:nvSpPr>
          <p:cNvPr id="253" name="Google Shape;253;p36"/>
          <p:cNvSpPr txBox="1"/>
          <p:nvPr>
            <p:ph idx="1" type="body"/>
          </p:nvPr>
        </p:nvSpPr>
        <p:spPr>
          <a:xfrm>
            <a:off x="457200" y="1619950"/>
            <a:ext cx="8229600" cy="45261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560"/>
              </a:spcBef>
              <a:spcAft>
                <a:spcPts val="0"/>
              </a:spcAft>
              <a:buClr>
                <a:srgbClr val="00A6D6"/>
              </a:buClr>
              <a:buSzPts val="2400"/>
              <a:buFont typeface="Calibri"/>
              <a:buChar char="•"/>
            </a:pPr>
            <a:r>
              <a:rPr lang="en-US" sz="2400">
                <a:highlight>
                  <a:srgbClr val="FFFFFF"/>
                </a:highlight>
              </a:rPr>
              <a:t>Lack of funding for Research Software Engineers is a barrier</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Sound but too technical advice &amp; there are concerns regarding the use of containers when it comes to reuse</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Open source software is not always an option &amp; not all code is equal (not all code needs to be reused and maintained)</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Code review and validation &amp; community building around software are important too</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Standard advise (i.e. current best practices in software development and management) is valid and has to be reinforced via training and awareness raising</a:t>
            </a:r>
            <a:endParaRPr sz="2400">
              <a:highlight>
                <a:srgbClr val="FFFFFF"/>
              </a:highlight>
            </a:endParaRPr>
          </a:p>
          <a:p>
            <a:pPr indent="0" lvl="0" marL="457200" rtl="0" algn="l">
              <a:lnSpc>
                <a:spcPct val="115000"/>
              </a:lnSpc>
              <a:spcBef>
                <a:spcPts val="1600"/>
              </a:spcBef>
              <a:spcAft>
                <a:spcPts val="0"/>
              </a:spcAft>
              <a:buNone/>
            </a:pPr>
            <a:r>
              <a:t/>
            </a:r>
            <a:endParaRPr sz="2400">
              <a:highlight>
                <a:srgbClr val="FFFFFF"/>
              </a:highlight>
            </a:endParaRPr>
          </a:p>
          <a:p>
            <a:pPr indent="0" lvl="0" marL="0" rtl="0" algn="l">
              <a:lnSpc>
                <a:spcPct val="115000"/>
              </a:lnSpc>
              <a:spcBef>
                <a:spcPts val="400"/>
              </a:spcBef>
              <a:spcAft>
                <a:spcPts val="0"/>
              </a:spcAft>
              <a:buNone/>
            </a:pPr>
            <a:r>
              <a:t/>
            </a:r>
            <a:endParaRPr sz="2400">
              <a:highlight>
                <a:srgbClr val="FFFFFF"/>
              </a:highlight>
            </a:endParaRPr>
          </a:p>
          <a:p>
            <a:pPr indent="0" lvl="0" marL="45720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highlight>
                <a:srgbClr val="FFFFFF"/>
              </a:highlight>
            </a:endParaRPr>
          </a:p>
          <a:p>
            <a:pPr indent="0" lvl="0" marL="45720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37"/>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A6D6"/>
              </a:buClr>
              <a:buSzPts val="3600"/>
              <a:buFont typeface="Arial"/>
              <a:buNone/>
            </a:pPr>
            <a:r>
              <a:rPr lang="en-US" sz="3600">
                <a:solidFill>
                  <a:srgbClr val="00A6D6"/>
                </a:solidFill>
              </a:rPr>
              <a:t> Workshops: Key discussion points I</a:t>
            </a:r>
            <a:endParaRPr sz="3600"/>
          </a:p>
        </p:txBody>
      </p:sp>
      <p:sp>
        <p:nvSpPr>
          <p:cNvPr id="259" name="Google Shape;259;p37"/>
          <p:cNvSpPr txBox="1"/>
          <p:nvPr>
            <p:ph idx="1" type="body"/>
          </p:nvPr>
        </p:nvSpPr>
        <p:spPr>
          <a:xfrm>
            <a:off x="457200" y="1619950"/>
            <a:ext cx="8229600" cy="45261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560"/>
              </a:spcBef>
              <a:spcAft>
                <a:spcPts val="0"/>
              </a:spcAft>
              <a:buClr>
                <a:srgbClr val="00A6D6"/>
              </a:buClr>
              <a:buSzPts val="2400"/>
              <a:buFont typeface="Calibri"/>
              <a:buChar char="•"/>
            </a:pPr>
            <a:r>
              <a:rPr b="1" lang="en-US" sz="2400">
                <a:highlight>
                  <a:srgbClr val="FFFFFF"/>
                </a:highlight>
              </a:rPr>
              <a:t>Lack of funding for Research Software Engineers is a barrier</a:t>
            </a:r>
            <a:endParaRPr b="1"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Sound but too technical advice &amp; there are concerns regarding the use of containers when it comes to reuse</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Open source software is not always an option &amp; not all code is equal (not all code needs to be reused and maintained)</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lang="en-US" sz="2400">
                <a:highlight>
                  <a:srgbClr val="FFFFFF"/>
                </a:highlight>
              </a:rPr>
              <a:t>Code review and validation &amp; community building around software are important too</a:t>
            </a:r>
            <a:endParaRPr sz="2400">
              <a:highlight>
                <a:srgbClr val="FFFFFF"/>
              </a:highlight>
            </a:endParaRPr>
          </a:p>
          <a:p>
            <a:pPr indent="-381000" lvl="0" marL="457200" rtl="0" algn="l">
              <a:lnSpc>
                <a:spcPct val="115000"/>
              </a:lnSpc>
              <a:spcBef>
                <a:spcPts val="0"/>
              </a:spcBef>
              <a:spcAft>
                <a:spcPts val="0"/>
              </a:spcAft>
              <a:buClr>
                <a:srgbClr val="00A6D6"/>
              </a:buClr>
              <a:buSzPts val="2400"/>
              <a:buFont typeface="Calibri"/>
              <a:buChar char="•"/>
            </a:pPr>
            <a:r>
              <a:rPr b="1" lang="en-US" sz="2400">
                <a:highlight>
                  <a:srgbClr val="FFFFFF"/>
                </a:highlight>
              </a:rPr>
              <a:t>Standard advise (i.e. current best practices in software development and management) is valid and has to be reinforced via training and awareness raising</a:t>
            </a:r>
            <a:endParaRPr b="1" sz="2400">
              <a:highlight>
                <a:srgbClr val="FFFFFF"/>
              </a:highlight>
            </a:endParaRPr>
          </a:p>
          <a:p>
            <a:pPr indent="0" lvl="0" marL="457200" rtl="0" algn="l">
              <a:lnSpc>
                <a:spcPct val="115000"/>
              </a:lnSpc>
              <a:spcBef>
                <a:spcPts val="1600"/>
              </a:spcBef>
              <a:spcAft>
                <a:spcPts val="0"/>
              </a:spcAft>
              <a:buNone/>
            </a:pPr>
            <a:r>
              <a:t/>
            </a:r>
            <a:endParaRPr sz="2400">
              <a:highlight>
                <a:srgbClr val="FFFFFF"/>
              </a:highlight>
            </a:endParaRPr>
          </a:p>
          <a:p>
            <a:pPr indent="0" lvl="0" marL="0" rtl="0" algn="l">
              <a:lnSpc>
                <a:spcPct val="115000"/>
              </a:lnSpc>
              <a:spcBef>
                <a:spcPts val="400"/>
              </a:spcBef>
              <a:spcAft>
                <a:spcPts val="0"/>
              </a:spcAft>
              <a:buNone/>
            </a:pPr>
            <a:r>
              <a:t/>
            </a:r>
            <a:endParaRPr sz="2400">
              <a:highlight>
                <a:srgbClr val="FFFFFF"/>
              </a:highlight>
            </a:endParaRPr>
          </a:p>
          <a:p>
            <a:pPr indent="0" lvl="0" marL="45720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highlight>
                <a:srgbClr val="FFFFFF"/>
              </a:highlight>
            </a:endParaRPr>
          </a:p>
          <a:p>
            <a:pPr indent="0" lvl="0" marL="45720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38"/>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A6D6"/>
              </a:buClr>
              <a:buSzPts val="3600"/>
              <a:buFont typeface="Arial"/>
              <a:buNone/>
            </a:pPr>
            <a:r>
              <a:rPr lang="en-US" sz="3600">
                <a:solidFill>
                  <a:srgbClr val="00A6D6"/>
                </a:solidFill>
              </a:rPr>
              <a:t> Workshops: Key discussion points II</a:t>
            </a:r>
            <a:endParaRPr sz="3600"/>
          </a:p>
        </p:txBody>
      </p:sp>
      <p:sp>
        <p:nvSpPr>
          <p:cNvPr id="265" name="Google Shape;265;p38"/>
          <p:cNvSpPr txBox="1"/>
          <p:nvPr>
            <p:ph idx="1" type="body"/>
          </p:nvPr>
        </p:nvSpPr>
        <p:spPr>
          <a:xfrm>
            <a:off x="457200" y="1619950"/>
            <a:ext cx="8229600" cy="5025900"/>
          </a:xfrm>
          <a:prstGeom prst="rect">
            <a:avLst/>
          </a:prstGeom>
        </p:spPr>
        <p:txBody>
          <a:bodyPr anchorCtr="0" anchor="t" bIns="45700" lIns="91425" spcFirstLastPara="1" rIns="91425" wrap="square" tIns="45700">
            <a:noAutofit/>
          </a:bodyPr>
          <a:lstStyle/>
          <a:p>
            <a:pPr indent="-381000" lvl="0" marL="457200" rtl="0" algn="l">
              <a:lnSpc>
                <a:spcPct val="133333"/>
              </a:lnSpc>
              <a:spcBef>
                <a:spcPts val="0"/>
              </a:spcBef>
              <a:spcAft>
                <a:spcPts val="0"/>
              </a:spcAft>
              <a:buClr>
                <a:srgbClr val="00A6D6"/>
              </a:buClr>
              <a:buSzPts val="2400"/>
              <a:buFont typeface="Calibri"/>
              <a:buChar char="•"/>
            </a:pPr>
            <a:r>
              <a:rPr lang="en-US" sz="2400">
                <a:highlight>
                  <a:srgbClr val="FFFFFF"/>
                </a:highlight>
              </a:rPr>
              <a:t>Data stewards to act as the link between researchers &amp; RSEs</a:t>
            </a:r>
            <a:endParaRPr sz="2400">
              <a:highlight>
                <a:srgbClr val="FFFFFF"/>
              </a:highlight>
            </a:endParaRPr>
          </a:p>
          <a:p>
            <a:pPr indent="0" lvl="0" marL="457200" rtl="0" algn="l">
              <a:lnSpc>
                <a:spcPct val="133333"/>
              </a:lnSpc>
              <a:spcBef>
                <a:spcPts val="1500"/>
              </a:spcBef>
              <a:spcAft>
                <a:spcPts val="0"/>
              </a:spcAft>
              <a:buNone/>
            </a:pPr>
            <a:r>
              <a:t/>
            </a:r>
            <a:endParaRPr sz="900">
              <a:highlight>
                <a:srgbClr val="FFFFFF"/>
              </a:highlight>
            </a:endParaRPr>
          </a:p>
          <a:p>
            <a:pPr indent="-381000" lvl="0" marL="457200" rtl="0" algn="l">
              <a:lnSpc>
                <a:spcPct val="133333"/>
              </a:lnSpc>
              <a:spcBef>
                <a:spcPts val="1500"/>
              </a:spcBef>
              <a:spcAft>
                <a:spcPts val="0"/>
              </a:spcAft>
              <a:buClr>
                <a:srgbClr val="00A6D6"/>
              </a:buClr>
              <a:buSzPts val="2400"/>
              <a:buFont typeface="Calibri"/>
              <a:buChar char="•"/>
            </a:pPr>
            <a:r>
              <a:rPr lang="en-US" sz="2400">
                <a:highlight>
                  <a:srgbClr val="FFFFFF"/>
                </a:highlight>
              </a:rPr>
              <a:t>RSEs could do more to promote best practices and should be ambassadors for software reproducibility and sustainability</a:t>
            </a:r>
            <a:endParaRPr sz="2400">
              <a:highlight>
                <a:srgbClr val="FFFFFF"/>
              </a:highlight>
            </a:endParaRPr>
          </a:p>
          <a:p>
            <a:pPr indent="0" lvl="0" marL="457200" rtl="0" algn="l">
              <a:lnSpc>
                <a:spcPct val="133333"/>
              </a:lnSpc>
              <a:spcBef>
                <a:spcPts val="1500"/>
              </a:spcBef>
              <a:spcAft>
                <a:spcPts val="0"/>
              </a:spcAft>
              <a:buNone/>
            </a:pPr>
            <a:r>
              <a:t/>
            </a:r>
            <a:endParaRPr sz="900">
              <a:highlight>
                <a:srgbClr val="FFFFFF"/>
              </a:highlight>
            </a:endParaRPr>
          </a:p>
          <a:p>
            <a:pPr indent="-381000" lvl="0" marL="457200" rtl="0" algn="l">
              <a:lnSpc>
                <a:spcPct val="133333"/>
              </a:lnSpc>
              <a:spcBef>
                <a:spcPts val="1500"/>
              </a:spcBef>
              <a:spcAft>
                <a:spcPts val="0"/>
              </a:spcAft>
              <a:buClr>
                <a:srgbClr val="00A6D6"/>
              </a:buClr>
              <a:buSzPts val="2400"/>
              <a:buFont typeface="Calibri"/>
              <a:buChar char="•"/>
            </a:pPr>
            <a:r>
              <a:rPr lang="en-US" sz="2400">
                <a:highlight>
                  <a:srgbClr val="FFFFFF"/>
                </a:highlight>
              </a:rPr>
              <a:t>Universities and research institutions should promote good practice for software engineering as part of open science</a:t>
            </a:r>
            <a:endParaRPr sz="2400">
              <a:highlight>
                <a:srgbClr val="FFFFFF"/>
              </a:highlight>
            </a:endParaRPr>
          </a:p>
          <a:p>
            <a:pPr indent="0" lvl="0" marL="457200" rtl="0" algn="l">
              <a:lnSpc>
                <a:spcPct val="133333"/>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highlight>
                <a:srgbClr val="FFFFFF"/>
              </a:highlight>
            </a:endParaRPr>
          </a:p>
          <a:p>
            <a:pPr indent="0" lvl="0" marL="45720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highlight>
                <a:srgbClr val="FFFFFF"/>
              </a:highlight>
            </a:endParaRPr>
          </a:p>
          <a:p>
            <a:pPr indent="0" lvl="0" marL="0" rtl="0" algn="l">
              <a:lnSpc>
                <a:spcPct val="115000"/>
              </a:lnSpc>
              <a:spcBef>
                <a:spcPts val="1500"/>
              </a:spcBef>
              <a:spcAft>
                <a:spcPts val="0"/>
              </a:spcAft>
              <a:buNone/>
            </a:pPr>
            <a:r>
              <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9" name="Shape 269"/>
        <p:cNvGrpSpPr/>
        <p:nvPr/>
      </p:nvGrpSpPr>
      <p:grpSpPr>
        <a:xfrm>
          <a:off x="0" y="0"/>
          <a:ext cx="0" cy="0"/>
          <a:chOff x="0" y="0"/>
          <a:chExt cx="0" cy="0"/>
        </a:xfrm>
      </p:grpSpPr>
      <p:sp>
        <p:nvSpPr>
          <p:cNvPr id="270" name="Google Shape;270;p39"/>
          <p:cNvSpPr txBox="1"/>
          <p:nvPr>
            <p:ph type="ctrTitle"/>
          </p:nvPr>
        </p:nvSpPr>
        <p:spPr>
          <a:xfrm>
            <a:off x="685800" y="2130425"/>
            <a:ext cx="7772400" cy="14700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00A6D6"/>
                </a:solidFill>
              </a:rPr>
              <a:t>What have we learned at the institutional level?</a:t>
            </a:r>
            <a:endParaRPr/>
          </a:p>
        </p:txBody>
      </p:sp>
      <p:sp>
        <p:nvSpPr>
          <p:cNvPr id="271" name="Google Shape;271;p39"/>
          <p:cNvSpPr txBox="1"/>
          <p:nvPr>
            <p:ph idx="1" type="subTitle"/>
          </p:nvPr>
        </p:nvSpPr>
        <p:spPr>
          <a:xfrm>
            <a:off x="1371600" y="3886200"/>
            <a:ext cx="6400800" cy="1752600"/>
          </a:xfrm>
          <a:prstGeom prst="rect">
            <a:avLst/>
          </a:prstGeom>
        </p:spPr>
        <p:txBody>
          <a:bodyPr anchorCtr="0" anchor="t" bIns="45700" lIns="91425" spcFirstLastPara="1" rIns="91425" wrap="square" tIns="45700">
            <a:noAutofit/>
          </a:bodyPr>
          <a:lstStyle/>
          <a:p>
            <a:pPr indent="0" lvl="0" marL="0" marR="0" rtl="0" algn="ctr">
              <a:lnSpc>
                <a:spcPct val="100000"/>
              </a:lnSpc>
              <a:spcBef>
                <a:spcPts val="640"/>
              </a:spcBef>
              <a:spcAft>
                <a:spcPts val="0"/>
              </a:spcAft>
              <a:buClr>
                <a:srgbClr val="000000"/>
              </a:buClr>
              <a:buSzPts val="1100"/>
              <a:buFont typeface="Arial"/>
              <a:buNone/>
            </a:pPr>
            <a:r>
              <a:rPr lang="en-US"/>
              <a:t>TU</a:t>
            </a:r>
            <a:r>
              <a:rPr lang="en-US" sz="3600">
                <a:solidFill>
                  <a:srgbClr val="00A6D6"/>
                </a:solidFill>
              </a:rPr>
              <a:t> </a:t>
            </a:r>
            <a:r>
              <a:rPr lang="en-US"/>
              <a:t>Delft initiatives as a result</a:t>
            </a:r>
            <a:endParaRPr/>
          </a:p>
          <a:p>
            <a:pPr indent="0" lvl="0" marL="0" rtl="0" algn="ctr">
              <a:spcBef>
                <a:spcPts val="640"/>
              </a:spcBef>
              <a:spcAft>
                <a:spcPts val="0"/>
              </a:spcAft>
              <a:buNone/>
            </a:pPr>
            <a:r>
              <a:t/>
            </a:r>
            <a:endParaRPr/>
          </a:p>
          <a:p>
            <a:pPr indent="0" lvl="0" marL="0" rtl="0" algn="ctr">
              <a:spcBef>
                <a:spcPts val="64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Google Shape;276;p40"/>
          <p:cNvSpPr txBox="1"/>
          <p:nvPr>
            <p:ph type="title"/>
          </p:nvPr>
        </p:nvSpPr>
        <p:spPr>
          <a:xfrm>
            <a:off x="0" y="325625"/>
            <a:ext cx="9144000" cy="1539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200">
                <a:solidFill>
                  <a:srgbClr val="00A6D6"/>
                </a:solidFill>
              </a:rPr>
              <a:t>Support and training for researchers in collaboration with RSEs, with data stewards as facilitators </a:t>
            </a:r>
            <a:endParaRPr sz="3200">
              <a:solidFill>
                <a:srgbClr val="00A6D6"/>
              </a:solidFill>
            </a:endParaRPr>
          </a:p>
        </p:txBody>
      </p:sp>
      <p:sp>
        <p:nvSpPr>
          <p:cNvPr id="277" name="Google Shape;277;p40"/>
          <p:cNvSpPr txBox="1"/>
          <p:nvPr>
            <p:ph idx="1" type="body"/>
          </p:nvPr>
        </p:nvSpPr>
        <p:spPr>
          <a:xfrm>
            <a:off x="347350" y="1994450"/>
            <a:ext cx="8405100" cy="4278000"/>
          </a:xfrm>
          <a:prstGeom prst="rect">
            <a:avLst/>
          </a:prstGeom>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00A6D6"/>
              </a:buClr>
              <a:buSzPts val="2400"/>
              <a:buFont typeface="Calibri"/>
              <a:buChar char="•"/>
            </a:pPr>
            <a:r>
              <a:rPr lang="en-US" sz="2400"/>
              <a:t>4TU.Centre for Research Data has acquired </a:t>
            </a:r>
            <a:r>
              <a:rPr lang="en-US" sz="2400"/>
              <a:t>Carpentries membership (</a:t>
            </a:r>
            <a:r>
              <a:rPr lang="en-US" sz="2400" u="sng">
                <a:solidFill>
                  <a:schemeClr val="hlink"/>
                </a:solidFill>
                <a:hlinkClick r:id="rId3"/>
              </a:rPr>
              <a:t>https://carpentries.org/</a:t>
            </a:r>
            <a:r>
              <a:rPr lang="en-US" sz="2400"/>
              <a:t>)</a:t>
            </a:r>
            <a:endParaRPr sz="2400"/>
          </a:p>
          <a:p>
            <a:pPr indent="0" lvl="0" marL="457200" rtl="0" algn="l">
              <a:spcBef>
                <a:spcPts val="560"/>
              </a:spcBef>
              <a:spcAft>
                <a:spcPts val="0"/>
              </a:spcAft>
              <a:buNone/>
            </a:pPr>
            <a:r>
              <a:t/>
            </a:r>
            <a:endParaRPr sz="1000"/>
          </a:p>
          <a:p>
            <a:pPr indent="-381000" lvl="0" marL="457200" rtl="0" algn="l">
              <a:spcBef>
                <a:spcPts val="560"/>
              </a:spcBef>
              <a:spcAft>
                <a:spcPts val="0"/>
              </a:spcAft>
              <a:buClr>
                <a:srgbClr val="00A6D6"/>
              </a:buClr>
              <a:buSzPts val="2400"/>
              <a:buFont typeface="Calibri"/>
              <a:buChar char="•"/>
            </a:pPr>
            <a:r>
              <a:rPr lang="en-US" sz="2400"/>
              <a:t>First Software Carpentry Workshop at TU Delft on 29-30 Nov 18, 4 planned in 2019</a:t>
            </a:r>
            <a:endParaRPr sz="2400"/>
          </a:p>
          <a:p>
            <a:pPr indent="0" lvl="0" marL="457200" rtl="0" algn="l">
              <a:spcBef>
                <a:spcPts val="560"/>
              </a:spcBef>
              <a:spcAft>
                <a:spcPts val="0"/>
              </a:spcAft>
              <a:buNone/>
            </a:pPr>
            <a:r>
              <a:t/>
            </a:r>
            <a:endParaRPr sz="1000"/>
          </a:p>
          <a:p>
            <a:pPr indent="-381000" lvl="0" marL="457200" rtl="0" algn="l">
              <a:spcBef>
                <a:spcPts val="560"/>
              </a:spcBef>
              <a:spcAft>
                <a:spcPts val="0"/>
              </a:spcAft>
              <a:buClr>
                <a:srgbClr val="00A6D6"/>
              </a:buClr>
              <a:buSzPts val="2400"/>
              <a:buFont typeface="Calibri"/>
              <a:buChar char="•"/>
            </a:pPr>
            <a:r>
              <a:rPr lang="en-US" sz="2400"/>
              <a:t>Community building: Pool of researchers to share best practices and help each</a:t>
            </a:r>
            <a:r>
              <a:rPr lang="en-US" sz="2400"/>
              <a:t> other</a:t>
            </a:r>
            <a:r>
              <a:rPr lang="en-US" sz="2400"/>
              <a:t> (following the example in “</a:t>
            </a:r>
            <a:r>
              <a:rPr lang="en-US" sz="2400">
                <a:solidFill>
                  <a:srgbClr val="131313"/>
                </a:solidFill>
              </a:rPr>
              <a:t>Building a local community of practice in scientific programming for Life Scientists” </a:t>
            </a:r>
            <a:r>
              <a:rPr lang="en-US" sz="2400" u="sng">
                <a:solidFill>
                  <a:schemeClr val="hlink"/>
                </a:solidFill>
                <a:hlinkClick r:id="rId4"/>
              </a:rPr>
              <a:t>https://www.biorxiv.org/content/early/2018/05/26/265421</a:t>
            </a:r>
            <a:r>
              <a:rPr lang="en-US" sz="2400"/>
              <a:t>)</a:t>
            </a:r>
            <a:endParaRPr sz="2400"/>
          </a:p>
          <a:p>
            <a:pPr indent="0" lvl="0" marL="457200" rtl="0" algn="l">
              <a:spcBef>
                <a:spcPts val="560"/>
              </a:spcBef>
              <a:spcAft>
                <a:spcPts val="0"/>
              </a:spcAft>
              <a:buNone/>
            </a:pPr>
            <a:r>
              <a:t/>
            </a:r>
            <a:endParaRPr sz="1000"/>
          </a:p>
          <a:p>
            <a:pPr indent="0" lvl="0" marL="0" rtl="0" algn="l">
              <a:spcBef>
                <a:spcPts val="560"/>
              </a:spcBef>
              <a:spcAft>
                <a:spcPts val="0"/>
              </a:spcAft>
              <a:buNone/>
            </a:pPr>
            <a:r>
              <a:t/>
            </a:r>
            <a:endParaRPr sz="2400"/>
          </a:p>
          <a:p>
            <a:pPr indent="0" lvl="0" marL="0" rtl="0" algn="l">
              <a:spcBef>
                <a:spcPts val="560"/>
              </a:spcBef>
              <a:spcAft>
                <a:spcPts val="0"/>
              </a:spcAft>
              <a:buNone/>
            </a:pPr>
            <a:r>
              <a:t/>
            </a:r>
            <a:endParaRPr sz="2400"/>
          </a:p>
          <a:p>
            <a:pPr indent="0" lvl="0" marL="0" rtl="0" algn="l">
              <a:spcBef>
                <a:spcPts val="640"/>
              </a:spcBef>
              <a:spcAft>
                <a:spcPts val="0"/>
              </a:spcAft>
              <a:buNone/>
            </a:pPr>
            <a:r>
              <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1"/>
          <p:cNvSpPr txBox="1"/>
          <p:nvPr>
            <p:ph type="title"/>
          </p:nvPr>
        </p:nvSpPr>
        <p:spPr>
          <a:xfrm>
            <a:off x="457200" y="15238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rPr>
              <a:t>At the policy level</a:t>
            </a:r>
            <a:r>
              <a:rPr lang="en-US" sz="3600">
                <a:solidFill>
                  <a:srgbClr val="00A6D6"/>
                </a:solidFill>
              </a:rPr>
              <a:t> </a:t>
            </a:r>
            <a:endParaRPr sz="3600"/>
          </a:p>
        </p:txBody>
      </p:sp>
      <p:sp>
        <p:nvSpPr>
          <p:cNvPr id="283" name="Google Shape;283;p41"/>
          <p:cNvSpPr txBox="1"/>
          <p:nvPr>
            <p:ph idx="1" type="body"/>
          </p:nvPr>
        </p:nvSpPr>
        <p:spPr>
          <a:xfrm>
            <a:off x="347350" y="1232450"/>
            <a:ext cx="8405100" cy="5854200"/>
          </a:xfrm>
          <a:prstGeom prst="rect">
            <a:avLst/>
          </a:prstGeom>
        </p:spPr>
        <p:txBody>
          <a:bodyPr anchorCtr="0" anchor="t" bIns="45700" lIns="91425" spcFirstLastPara="1" rIns="91425" wrap="square" tIns="45700">
            <a:noAutofit/>
          </a:bodyPr>
          <a:lstStyle/>
          <a:p>
            <a:pPr indent="0" lvl="0" marL="457200" rtl="0" algn="l">
              <a:spcBef>
                <a:spcPts val="560"/>
              </a:spcBef>
              <a:spcAft>
                <a:spcPts val="0"/>
              </a:spcAft>
              <a:buNone/>
            </a:pPr>
            <a:r>
              <a:t/>
            </a:r>
            <a:endParaRPr sz="1000"/>
          </a:p>
          <a:p>
            <a:pPr indent="-381000" lvl="0" marL="457200" rtl="0" algn="l">
              <a:spcBef>
                <a:spcPts val="560"/>
              </a:spcBef>
              <a:spcAft>
                <a:spcPts val="0"/>
              </a:spcAft>
              <a:buClr>
                <a:srgbClr val="00A6D6"/>
              </a:buClr>
              <a:buSzPts val="2400"/>
              <a:buFont typeface="Calibri"/>
              <a:buChar char="•"/>
            </a:pPr>
            <a:r>
              <a:rPr lang="en-US" sz="2400"/>
              <a:t>TU Delft </a:t>
            </a:r>
            <a:r>
              <a:rPr lang="en-US" sz="2400"/>
              <a:t>RDM framework policy expects every researcher to publish code and data supporting their publications.</a:t>
            </a:r>
            <a:endParaRPr sz="2400"/>
          </a:p>
          <a:p>
            <a:pPr indent="0" lvl="0" marL="457200" rtl="0" algn="l">
              <a:spcBef>
                <a:spcPts val="560"/>
              </a:spcBef>
              <a:spcAft>
                <a:spcPts val="0"/>
              </a:spcAft>
              <a:buNone/>
            </a:pPr>
            <a:r>
              <a:rPr lang="en-US" sz="2400" u="sng">
                <a:solidFill>
                  <a:schemeClr val="hlink"/>
                </a:solidFill>
                <a:hlinkClick r:id="rId3"/>
              </a:rPr>
              <a:t>https://d1rkab7tlqy5f1.cloudfront.net/Library/Themaportalen/RDM/researchdata-framework-policy.pdf</a:t>
            </a:r>
            <a:endParaRPr sz="2400"/>
          </a:p>
          <a:p>
            <a:pPr indent="0" lvl="0" marL="457200" rtl="0" algn="l">
              <a:spcBef>
                <a:spcPts val="560"/>
              </a:spcBef>
              <a:spcAft>
                <a:spcPts val="0"/>
              </a:spcAft>
              <a:buNone/>
            </a:pPr>
            <a:r>
              <a:t/>
            </a:r>
            <a:endParaRPr sz="2400"/>
          </a:p>
          <a:p>
            <a:pPr indent="0" lvl="0" marL="457200" rtl="0" algn="l">
              <a:spcBef>
                <a:spcPts val="560"/>
              </a:spcBef>
              <a:spcAft>
                <a:spcPts val="0"/>
              </a:spcAft>
              <a:buNone/>
            </a:pPr>
            <a:r>
              <a:t/>
            </a:r>
            <a:endParaRPr sz="1000"/>
          </a:p>
          <a:p>
            <a:pPr indent="-381000" lvl="0" marL="457200" rtl="0" algn="l">
              <a:spcBef>
                <a:spcPts val="560"/>
              </a:spcBef>
              <a:spcAft>
                <a:spcPts val="0"/>
              </a:spcAft>
              <a:buClr>
                <a:srgbClr val="00A6D6"/>
              </a:buClr>
              <a:buSzPts val="2400"/>
              <a:buFont typeface="Calibri"/>
              <a:buChar char="•"/>
            </a:pPr>
            <a:r>
              <a:rPr lang="en-US" sz="2400"/>
              <a:t>TU Delft data stewards are developing faculty-specific policies together with the deans and faculty management teams.</a:t>
            </a:r>
            <a:endParaRPr sz="2400"/>
          </a:p>
          <a:p>
            <a:pPr indent="0" lvl="0" marL="0" rtl="0" algn="l">
              <a:spcBef>
                <a:spcPts val="560"/>
              </a:spcBef>
              <a:spcAft>
                <a:spcPts val="0"/>
              </a:spcAft>
              <a:buNone/>
            </a:pPr>
            <a:r>
              <a:t/>
            </a:r>
            <a:endParaRPr sz="1000"/>
          </a:p>
          <a:p>
            <a:pPr indent="0" lvl="0" marL="0" rtl="0" algn="l">
              <a:spcBef>
                <a:spcPts val="560"/>
              </a:spcBef>
              <a:spcAft>
                <a:spcPts val="0"/>
              </a:spcAft>
              <a:buNone/>
            </a:pPr>
            <a:r>
              <a:t/>
            </a:r>
            <a:endParaRPr sz="2400"/>
          </a:p>
          <a:p>
            <a:pPr indent="0" lvl="0" marL="0" rtl="0" algn="l">
              <a:spcBef>
                <a:spcPts val="560"/>
              </a:spcBef>
              <a:spcAft>
                <a:spcPts val="0"/>
              </a:spcAft>
              <a:buNone/>
            </a:pPr>
            <a:r>
              <a:t/>
            </a:r>
            <a:endParaRPr sz="2400"/>
          </a:p>
          <a:p>
            <a:pPr indent="0" lvl="0" marL="0" rtl="0" algn="l">
              <a:spcBef>
                <a:spcPts val="640"/>
              </a:spcBef>
              <a:spcAft>
                <a:spcPts val="0"/>
              </a:spcAft>
              <a:buNone/>
            </a:pPr>
            <a:r>
              <a:t/>
            </a:r>
            <a:endParaRPr sz="24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2"/>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rPr>
              <a:t>Conclusions I - Value based approach</a:t>
            </a:r>
            <a:endParaRPr sz="3600"/>
          </a:p>
        </p:txBody>
      </p:sp>
      <p:sp>
        <p:nvSpPr>
          <p:cNvPr id="289" name="Google Shape;289;p42"/>
          <p:cNvSpPr txBox="1"/>
          <p:nvPr>
            <p:ph idx="1" type="body"/>
          </p:nvPr>
        </p:nvSpPr>
        <p:spPr>
          <a:xfrm>
            <a:off x="457200" y="1324425"/>
            <a:ext cx="8229600" cy="4744200"/>
          </a:xfrm>
          <a:prstGeom prst="rect">
            <a:avLst/>
          </a:prstGeom>
        </p:spPr>
        <p:txBody>
          <a:bodyPr anchorCtr="0" anchor="t" bIns="45700" lIns="91425" spcFirstLastPara="1" rIns="91425" wrap="square" tIns="45700">
            <a:noAutofit/>
          </a:bodyPr>
          <a:lstStyle/>
          <a:p>
            <a:pPr indent="-355600" lvl="0" marL="457200" marR="0" rtl="0" algn="l">
              <a:lnSpc>
                <a:spcPct val="100000"/>
              </a:lnSpc>
              <a:spcBef>
                <a:spcPts val="560"/>
              </a:spcBef>
              <a:spcAft>
                <a:spcPts val="0"/>
              </a:spcAft>
              <a:buClr>
                <a:srgbClr val="00A6D6"/>
              </a:buClr>
              <a:buSzPts val="2000"/>
              <a:buFont typeface="Calibri"/>
              <a:buChar char="•"/>
            </a:pPr>
            <a:r>
              <a:rPr lang="en-US" sz="2000"/>
              <a:t>Through programmes such as Software Carpentry, some RSEs already provide training on software development to researchers. </a:t>
            </a:r>
            <a:endParaRPr sz="2000"/>
          </a:p>
          <a:p>
            <a:pPr indent="0" lvl="0" marL="457200" rtl="0" algn="l">
              <a:spcBef>
                <a:spcPts val="640"/>
              </a:spcBef>
              <a:spcAft>
                <a:spcPts val="0"/>
              </a:spcAft>
              <a:buNone/>
            </a:pPr>
            <a:r>
              <a:t/>
            </a:r>
            <a:endParaRPr sz="1200"/>
          </a:p>
          <a:p>
            <a:pPr indent="-355600" lvl="0" marL="457200" marR="0" rtl="0" algn="l">
              <a:lnSpc>
                <a:spcPct val="100000"/>
              </a:lnSpc>
              <a:spcBef>
                <a:spcPts val="560"/>
              </a:spcBef>
              <a:spcAft>
                <a:spcPts val="0"/>
              </a:spcAft>
              <a:buClr>
                <a:srgbClr val="00A6D6"/>
              </a:buClr>
              <a:buSzPts val="2000"/>
              <a:buFont typeface="Calibri"/>
              <a:buChar char="•"/>
            </a:pPr>
            <a:r>
              <a:rPr lang="en-US" sz="2000"/>
              <a:t>Data stewards can help accelerate this effort by connecting RSEs to researchers at institutional level, bringing much needed expertise to the research communities they support.</a:t>
            </a:r>
            <a:endParaRPr sz="2000"/>
          </a:p>
          <a:p>
            <a:pPr indent="0" lvl="0" marL="457200" rtl="0" algn="l">
              <a:spcBef>
                <a:spcPts val="640"/>
              </a:spcBef>
              <a:spcAft>
                <a:spcPts val="0"/>
              </a:spcAft>
              <a:buNone/>
            </a:pPr>
            <a:r>
              <a:t/>
            </a:r>
            <a:endParaRPr sz="1200"/>
          </a:p>
          <a:p>
            <a:pPr indent="-355600" lvl="0" marL="457200" marR="0" rtl="0" algn="l">
              <a:lnSpc>
                <a:spcPct val="100000"/>
              </a:lnSpc>
              <a:spcBef>
                <a:spcPts val="560"/>
              </a:spcBef>
              <a:spcAft>
                <a:spcPts val="0"/>
              </a:spcAft>
              <a:buClr>
                <a:srgbClr val="00A6D6"/>
              </a:buClr>
              <a:buSzPts val="2000"/>
              <a:buFont typeface="Calibri"/>
              <a:buChar char="•"/>
            </a:pPr>
            <a:r>
              <a:rPr lang="en-US" sz="2000"/>
              <a:t>By sharing their knowledge and expertise in this way, RSEs could increase their impact and influence in the research community.</a:t>
            </a:r>
            <a:endParaRPr sz="2000"/>
          </a:p>
          <a:p>
            <a:pPr indent="0" lvl="0" marL="457200" marR="0" rtl="0" algn="l">
              <a:lnSpc>
                <a:spcPct val="100000"/>
              </a:lnSpc>
              <a:spcBef>
                <a:spcPts val="560"/>
              </a:spcBef>
              <a:spcAft>
                <a:spcPts val="0"/>
              </a:spcAft>
              <a:buNone/>
            </a:pPr>
            <a:r>
              <a:t/>
            </a:r>
            <a:endParaRPr sz="1200"/>
          </a:p>
          <a:p>
            <a:pPr indent="-355600" lvl="0" marL="457200" marR="0" rtl="0" algn="l">
              <a:lnSpc>
                <a:spcPct val="100000"/>
              </a:lnSpc>
              <a:spcBef>
                <a:spcPts val="560"/>
              </a:spcBef>
              <a:spcAft>
                <a:spcPts val="0"/>
              </a:spcAft>
              <a:buClr>
                <a:srgbClr val="00A6D6"/>
              </a:buClr>
              <a:buSzPts val="2000"/>
              <a:buFont typeface="Calibri"/>
              <a:buChar char="•"/>
            </a:pPr>
            <a:r>
              <a:rPr b="1" lang="en-US" sz="2000"/>
              <a:t>This value based approach may garner the support of researchers to attract the attention of the university executives and may lead to better institutional approaches to funding and recognition for sustainable research software development and training.</a:t>
            </a:r>
            <a:endParaRPr b="1" sz="2000"/>
          </a:p>
          <a:p>
            <a:pPr indent="0" lvl="0" marL="457200" marR="0" rtl="0" algn="l">
              <a:lnSpc>
                <a:spcPct val="100000"/>
              </a:lnSpc>
              <a:spcBef>
                <a:spcPts val="560"/>
              </a:spcBef>
              <a:spcAft>
                <a:spcPts val="0"/>
              </a:spcAft>
              <a:buNone/>
            </a:pPr>
            <a:r>
              <a:t/>
            </a:r>
            <a:endParaRPr sz="2000"/>
          </a:p>
          <a:p>
            <a:pPr indent="0" lvl="0" marL="457200" marR="0" rtl="0" algn="l">
              <a:lnSpc>
                <a:spcPct val="100000"/>
              </a:lnSpc>
              <a:spcBef>
                <a:spcPts val="560"/>
              </a:spcBef>
              <a:spcAft>
                <a:spcPts val="0"/>
              </a:spcAft>
              <a:buNone/>
            </a:pPr>
            <a:r>
              <a:t/>
            </a:r>
            <a:endParaRPr sz="2000"/>
          </a:p>
          <a:p>
            <a:pPr indent="0" lvl="0" marL="457200" rtl="0" algn="l">
              <a:spcBef>
                <a:spcPts val="640"/>
              </a:spcBef>
              <a:spcAft>
                <a:spcPts val="0"/>
              </a:spcAft>
              <a:buNone/>
            </a:pPr>
            <a:r>
              <a:t/>
            </a:r>
            <a:endParaRPr sz="2000"/>
          </a:p>
          <a:p>
            <a:pPr indent="0" lvl="0" marL="0" rtl="0" algn="l">
              <a:spcBef>
                <a:spcPts val="640"/>
              </a:spcBef>
              <a:spcAft>
                <a:spcPts val="0"/>
              </a:spcAft>
              <a:buNone/>
            </a:pPr>
            <a:r>
              <a:t/>
            </a:r>
            <a:endParaRPr sz="20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 name="Shape 293"/>
        <p:cNvGrpSpPr/>
        <p:nvPr/>
      </p:nvGrpSpPr>
      <p:grpSpPr>
        <a:xfrm>
          <a:off x="0" y="0"/>
          <a:ext cx="0" cy="0"/>
          <a:chOff x="0" y="0"/>
          <a:chExt cx="0" cy="0"/>
        </a:xfrm>
      </p:grpSpPr>
      <p:sp>
        <p:nvSpPr>
          <p:cNvPr id="294" name="Google Shape;294;p43"/>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rPr>
              <a:t>Conclusions II - coordinated effort of all stakeholders</a:t>
            </a:r>
            <a:endParaRPr sz="3600"/>
          </a:p>
        </p:txBody>
      </p:sp>
      <p:sp>
        <p:nvSpPr>
          <p:cNvPr id="295" name="Google Shape;295;p43"/>
          <p:cNvSpPr txBox="1"/>
          <p:nvPr>
            <p:ph idx="1" type="body"/>
          </p:nvPr>
        </p:nvSpPr>
        <p:spPr>
          <a:xfrm>
            <a:off x="457200" y="1476825"/>
            <a:ext cx="8229600" cy="17235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560"/>
              </a:spcBef>
              <a:spcAft>
                <a:spcPts val="0"/>
              </a:spcAft>
              <a:buClr>
                <a:srgbClr val="00A6D6"/>
              </a:buClr>
              <a:buSzPts val="2400"/>
              <a:buFont typeface="Calibri"/>
              <a:buChar char="•"/>
            </a:pPr>
            <a:r>
              <a:rPr lang="en-US" sz="2400"/>
              <a:t>Partnerships at inter and intra organizational levels: TU Library, TU ICT, </a:t>
            </a:r>
            <a:r>
              <a:rPr lang="en-US" sz="2400"/>
              <a:t>4TU Federation,</a:t>
            </a:r>
            <a:r>
              <a:rPr lang="en-US" sz="2400"/>
              <a:t> RSEs (NL eScience Center, NL-RSE, DTL), The Carpentries, etc.</a:t>
            </a:r>
            <a:endParaRPr sz="2400"/>
          </a:p>
          <a:p>
            <a:pPr indent="0" lvl="0" marL="457200" rtl="0" algn="l">
              <a:lnSpc>
                <a:spcPct val="115000"/>
              </a:lnSpc>
              <a:spcBef>
                <a:spcPts val="560"/>
              </a:spcBef>
              <a:spcAft>
                <a:spcPts val="0"/>
              </a:spcAft>
              <a:buNone/>
            </a:pPr>
            <a:r>
              <a:t/>
            </a:r>
            <a:endParaRPr sz="2400"/>
          </a:p>
          <a:p>
            <a:pPr indent="0" lvl="0" marL="0" rtl="0" algn="l">
              <a:spcBef>
                <a:spcPts val="640"/>
              </a:spcBef>
              <a:spcAft>
                <a:spcPts val="0"/>
              </a:spcAft>
              <a:buNone/>
            </a:pPr>
            <a:r>
              <a:t/>
            </a:r>
            <a:endParaRPr/>
          </a:p>
        </p:txBody>
      </p:sp>
      <p:pic>
        <p:nvPicPr>
          <p:cNvPr id="296" name="Google Shape;296;p43"/>
          <p:cNvPicPr preferRelativeResize="0"/>
          <p:nvPr/>
        </p:nvPicPr>
        <p:blipFill>
          <a:blip r:embed="rId3">
            <a:alphaModFix/>
          </a:blip>
          <a:stretch>
            <a:fillRect/>
          </a:stretch>
        </p:blipFill>
        <p:spPr>
          <a:xfrm>
            <a:off x="943775" y="3132100"/>
            <a:ext cx="6688043" cy="3196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sp>
        <p:nvSpPr>
          <p:cNvPr id="301" name="Google Shape;301;p44"/>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rPr>
              <a:t>Conclusions III - culture change at the institutional level</a:t>
            </a:r>
            <a:endParaRPr sz="3600"/>
          </a:p>
        </p:txBody>
      </p:sp>
      <p:sp>
        <p:nvSpPr>
          <p:cNvPr id="302" name="Google Shape;302;p44"/>
          <p:cNvSpPr txBox="1"/>
          <p:nvPr>
            <p:ph idx="1" type="body"/>
          </p:nvPr>
        </p:nvSpPr>
        <p:spPr>
          <a:xfrm>
            <a:off x="457200" y="1705425"/>
            <a:ext cx="8229600" cy="14226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560"/>
              </a:spcBef>
              <a:spcAft>
                <a:spcPts val="0"/>
              </a:spcAft>
              <a:buClr>
                <a:srgbClr val="00A6D6"/>
              </a:buClr>
              <a:buSzPts val="2400"/>
              <a:buFont typeface="Calibri"/>
              <a:buChar char="•"/>
            </a:pPr>
            <a:r>
              <a:rPr lang="en-US" sz="2400"/>
              <a:t>Top-down and bottom-up: Institutional policies, and culture shift through data stewardship, </a:t>
            </a:r>
            <a:r>
              <a:rPr b="1" lang="en-US" sz="2400"/>
              <a:t>data champions</a:t>
            </a:r>
            <a:endParaRPr b="1" sz="2400"/>
          </a:p>
          <a:p>
            <a:pPr indent="0" lvl="0" marL="0" rtl="0" algn="l">
              <a:spcBef>
                <a:spcPts val="640"/>
              </a:spcBef>
              <a:spcAft>
                <a:spcPts val="0"/>
              </a:spcAft>
              <a:buNone/>
            </a:pPr>
            <a:r>
              <a:t/>
            </a:r>
            <a:endParaRPr/>
          </a:p>
        </p:txBody>
      </p:sp>
      <p:sp>
        <p:nvSpPr>
          <p:cNvPr id="303" name="Google Shape;303;p44"/>
          <p:cNvSpPr/>
          <p:nvPr/>
        </p:nvSpPr>
        <p:spPr>
          <a:xfrm>
            <a:off x="4993100" y="3061950"/>
            <a:ext cx="4084200" cy="1566300"/>
          </a:xfrm>
          <a:prstGeom prst="wedgeRoundRectCallout">
            <a:avLst>
              <a:gd fmla="val -50000" name="adj1"/>
              <a:gd fmla="val 78353" name="adj2"/>
              <a:gd fmla="val 0" name="adj3"/>
            </a:avLst>
          </a:prstGeom>
          <a:solidFill>
            <a:srgbClr val="FFFFFF"/>
          </a:solidFill>
          <a:ln cap="flat" cmpd="sng" w="9525">
            <a:solidFill>
              <a:srgbClr val="00A6D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600">
                <a:latin typeface="Calibri"/>
                <a:ea typeface="Calibri"/>
                <a:cs typeface="Calibri"/>
                <a:sym typeface="Calibri"/>
              </a:rPr>
              <a:t>“For increasing the clarity and reproducibility of modern research, best practices in data management, software development and collaboration are crucial.”</a:t>
            </a:r>
            <a:endParaRPr sz="1600">
              <a:latin typeface="Calibri"/>
              <a:ea typeface="Calibri"/>
              <a:cs typeface="Calibri"/>
              <a:sym typeface="Calibri"/>
            </a:endParaRPr>
          </a:p>
        </p:txBody>
      </p:sp>
      <p:pic>
        <p:nvPicPr>
          <p:cNvPr id="304" name="Google Shape;304;p44"/>
          <p:cNvPicPr preferRelativeResize="0"/>
          <p:nvPr/>
        </p:nvPicPr>
        <p:blipFill>
          <a:blip r:embed="rId3">
            <a:alphaModFix/>
          </a:blip>
          <a:stretch>
            <a:fillRect/>
          </a:stretch>
        </p:blipFill>
        <p:spPr>
          <a:xfrm>
            <a:off x="2770" y="2941650"/>
            <a:ext cx="4929479" cy="2299806"/>
          </a:xfrm>
          <a:prstGeom prst="rect">
            <a:avLst/>
          </a:prstGeom>
          <a:noFill/>
          <a:ln>
            <a:noFill/>
          </a:ln>
        </p:spPr>
      </p:pic>
      <p:sp>
        <p:nvSpPr>
          <p:cNvPr id="305" name="Google Shape;305;p44"/>
          <p:cNvSpPr/>
          <p:nvPr/>
        </p:nvSpPr>
        <p:spPr>
          <a:xfrm>
            <a:off x="0" y="6129025"/>
            <a:ext cx="9144000" cy="500400"/>
          </a:xfrm>
          <a:prstGeom prst="rect">
            <a:avLst/>
          </a:prstGeom>
          <a:noFill/>
          <a:ln>
            <a:noFill/>
          </a:ln>
        </p:spPr>
        <p:txBody>
          <a:bodyPr anchorCtr="0" anchor="t" bIns="45700" lIns="91425" spcFirstLastPara="1" rIns="91425" wrap="square" tIns="45700">
            <a:noAutofit/>
          </a:bodyPr>
          <a:lstStyle/>
          <a:p>
            <a:pPr indent="0" lvl="0" marL="0" rtl="0" algn="ctr">
              <a:spcBef>
                <a:spcPts val="400"/>
              </a:spcBef>
              <a:spcAft>
                <a:spcPts val="0"/>
              </a:spcAft>
              <a:buNone/>
            </a:pPr>
            <a:r>
              <a:rPr lang="en-US" sz="1600" u="sng">
                <a:solidFill>
                  <a:srgbClr val="0000FF"/>
                </a:solidFill>
                <a:latin typeface="Calibri"/>
                <a:ea typeface="Calibri"/>
                <a:cs typeface="Calibri"/>
                <a:sym typeface="Calibri"/>
                <a:hlinkClick r:id="rId4"/>
              </a:rPr>
              <a:t>https://www.tudelft.nl/library/our-datachampions</a:t>
            </a:r>
            <a:endParaRPr sz="1600">
              <a:solidFill>
                <a:srgbClr val="00A6D6"/>
              </a:solidFill>
              <a:latin typeface="Calibri"/>
              <a:ea typeface="Calibri"/>
              <a:cs typeface="Calibri"/>
              <a:sym typeface="Calibri"/>
            </a:endParaRPr>
          </a:p>
          <a:p>
            <a:pPr indent="0" lvl="0" marL="0" rtl="0" algn="ctr">
              <a:spcBef>
                <a:spcPts val="0"/>
              </a:spcBef>
              <a:spcAft>
                <a:spcPts val="0"/>
              </a:spcAft>
              <a:buClr>
                <a:srgbClr val="00A6D6"/>
              </a:buClr>
              <a:buSzPts val="2800"/>
              <a:buFont typeface="Calibri"/>
              <a:buNone/>
            </a:pPr>
            <a:r>
              <a:t/>
            </a:r>
            <a:endParaRPr sz="1600">
              <a:solidFill>
                <a:srgbClr val="00A6D6"/>
              </a:solidFill>
              <a:latin typeface="Calibri"/>
              <a:ea typeface="Calibri"/>
              <a:cs typeface="Calibri"/>
              <a:sym typeface="Calibri"/>
            </a:endParaRPr>
          </a:p>
          <a:p>
            <a:pPr indent="0" lvl="0" marL="0" marR="0" rtl="0" algn="ctr">
              <a:spcBef>
                <a:spcPts val="0"/>
              </a:spcBef>
              <a:spcAft>
                <a:spcPts val="0"/>
              </a:spcAft>
              <a:buNone/>
            </a:pPr>
            <a:r>
              <a:t/>
            </a:r>
            <a:endParaRPr sz="1600">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45"/>
          <p:cNvSpPr txBox="1"/>
          <p:nvPr>
            <p:ph type="title"/>
          </p:nvPr>
        </p:nvSpPr>
        <p:spPr>
          <a:xfrm>
            <a:off x="457200" y="1222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solidFill>
                  <a:srgbClr val="00A6D6"/>
                </a:solidFill>
              </a:rPr>
              <a:t>Data Champions</a:t>
            </a:r>
            <a:r>
              <a:rPr lang="en-US" sz="3600">
                <a:solidFill>
                  <a:srgbClr val="00A6D6"/>
                </a:solidFill>
              </a:rPr>
              <a:t>: Leading by example</a:t>
            </a:r>
            <a:endParaRPr/>
          </a:p>
        </p:txBody>
      </p:sp>
      <p:pic>
        <p:nvPicPr>
          <p:cNvPr id="311" name="Google Shape;311;p45"/>
          <p:cNvPicPr preferRelativeResize="0"/>
          <p:nvPr/>
        </p:nvPicPr>
        <p:blipFill rotWithShape="1">
          <a:blip r:embed="rId3">
            <a:alphaModFix/>
          </a:blip>
          <a:srcRect b="69545" l="5204" r="0" t="0"/>
          <a:stretch/>
        </p:blipFill>
        <p:spPr>
          <a:xfrm>
            <a:off x="1610700" y="1263349"/>
            <a:ext cx="7380901" cy="1039325"/>
          </a:xfrm>
          <a:prstGeom prst="rect">
            <a:avLst/>
          </a:prstGeom>
          <a:noFill/>
          <a:ln>
            <a:noFill/>
          </a:ln>
        </p:spPr>
      </p:pic>
      <p:sp>
        <p:nvSpPr>
          <p:cNvPr id="312" name="Google Shape;312;p45"/>
          <p:cNvSpPr/>
          <p:nvPr/>
        </p:nvSpPr>
        <p:spPr>
          <a:xfrm>
            <a:off x="1610694" y="4066427"/>
            <a:ext cx="7276500" cy="369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US" sz="1200" u="sng">
                <a:solidFill>
                  <a:srgbClr val="0000FF"/>
                </a:solidFill>
                <a:latin typeface="Open Sans"/>
                <a:ea typeface="Open Sans"/>
                <a:cs typeface="Open Sans"/>
                <a:sym typeface="Open Sans"/>
                <a:hlinkClick r:id="rId4"/>
              </a:rPr>
              <a:t>https://doi.org/10.1038/s41467-018-06595-2</a:t>
            </a:r>
            <a:endParaRPr sz="1200">
              <a:solidFill>
                <a:srgbClr val="333333"/>
              </a:solidFill>
              <a:latin typeface="Open Sans"/>
              <a:ea typeface="Open Sans"/>
              <a:cs typeface="Open Sans"/>
              <a:sym typeface="Open Sans"/>
            </a:endParaRPr>
          </a:p>
          <a:p>
            <a:pPr indent="0" lvl="0" marL="0" rtl="0" algn="ctr">
              <a:spcBef>
                <a:spcPts val="0"/>
              </a:spcBef>
              <a:spcAft>
                <a:spcPts val="0"/>
              </a:spcAft>
              <a:buNone/>
            </a:pPr>
            <a:r>
              <a:t/>
            </a:r>
            <a:endParaRPr sz="1200">
              <a:solidFill>
                <a:srgbClr val="333333"/>
              </a:solidFill>
              <a:latin typeface="Open Sans"/>
              <a:ea typeface="Open Sans"/>
              <a:cs typeface="Open Sans"/>
              <a:sym typeface="Open Sans"/>
            </a:endParaRPr>
          </a:p>
          <a:p>
            <a:pPr indent="0" lvl="0" marL="0" marR="0" rtl="0" algn="ctr">
              <a:spcBef>
                <a:spcPts val="0"/>
              </a:spcBef>
              <a:spcAft>
                <a:spcPts val="0"/>
              </a:spcAft>
              <a:buNone/>
            </a:pPr>
            <a:r>
              <a:rPr lang="en-US" sz="1200">
                <a:solidFill>
                  <a:srgbClr val="333333"/>
                </a:solidFill>
                <a:latin typeface="Open Sans"/>
                <a:ea typeface="Open Sans"/>
                <a:cs typeface="Open Sans"/>
                <a:sym typeface="Open Sans"/>
              </a:rPr>
              <a:t>  </a:t>
            </a:r>
            <a:endParaRPr sz="1200">
              <a:solidFill>
                <a:srgbClr val="000000"/>
              </a:solidFill>
              <a:latin typeface="Arial"/>
              <a:ea typeface="Arial"/>
              <a:cs typeface="Arial"/>
              <a:sym typeface="Arial"/>
            </a:endParaRPr>
          </a:p>
        </p:txBody>
      </p:sp>
      <p:pic>
        <p:nvPicPr>
          <p:cNvPr id="313" name="Google Shape;313;p45"/>
          <p:cNvPicPr preferRelativeResize="0"/>
          <p:nvPr/>
        </p:nvPicPr>
        <p:blipFill rotWithShape="1">
          <a:blip r:embed="rId3">
            <a:alphaModFix/>
          </a:blip>
          <a:srcRect b="0" l="5204" r="0" t="43100"/>
          <a:stretch/>
        </p:blipFill>
        <p:spPr>
          <a:xfrm>
            <a:off x="1610700" y="2202921"/>
            <a:ext cx="7380901" cy="1941824"/>
          </a:xfrm>
          <a:prstGeom prst="rect">
            <a:avLst/>
          </a:prstGeom>
          <a:noFill/>
          <a:ln>
            <a:noFill/>
          </a:ln>
        </p:spPr>
      </p:pic>
      <p:pic>
        <p:nvPicPr>
          <p:cNvPr id="314" name="Google Shape;314;p45"/>
          <p:cNvPicPr preferRelativeResize="0"/>
          <p:nvPr/>
        </p:nvPicPr>
        <p:blipFill>
          <a:blip r:embed="rId5">
            <a:alphaModFix/>
          </a:blip>
          <a:stretch>
            <a:fillRect/>
          </a:stretch>
        </p:blipFill>
        <p:spPr>
          <a:xfrm>
            <a:off x="2025625" y="4404325"/>
            <a:ext cx="6581349" cy="2253150"/>
          </a:xfrm>
          <a:prstGeom prst="rect">
            <a:avLst/>
          </a:prstGeom>
          <a:noFill/>
          <a:ln>
            <a:noFill/>
          </a:ln>
        </p:spPr>
      </p:pic>
      <p:pic>
        <p:nvPicPr>
          <p:cNvPr id="315" name="Google Shape;315;p45"/>
          <p:cNvPicPr preferRelativeResize="0"/>
          <p:nvPr/>
        </p:nvPicPr>
        <p:blipFill rotWithShape="1">
          <a:blip r:embed="rId6">
            <a:alphaModFix/>
          </a:blip>
          <a:srcRect b="31907" l="43364" r="15086" t="3854"/>
          <a:stretch/>
        </p:blipFill>
        <p:spPr>
          <a:xfrm>
            <a:off x="0" y="2771275"/>
            <a:ext cx="1375450" cy="14204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46"/>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3600">
                <a:solidFill>
                  <a:srgbClr val="00A6D6"/>
                </a:solidFill>
                <a:latin typeface="Arial"/>
                <a:ea typeface="Arial"/>
                <a:cs typeface="Arial"/>
                <a:sym typeface="Arial"/>
              </a:rPr>
              <a:t>Thank you! Questions?</a:t>
            </a:r>
            <a:endParaRPr/>
          </a:p>
        </p:txBody>
      </p:sp>
      <p:sp>
        <p:nvSpPr>
          <p:cNvPr id="321" name="Google Shape;321;p46"/>
          <p:cNvSpPr txBox="1"/>
          <p:nvPr>
            <p:ph idx="1" type="body"/>
          </p:nvPr>
        </p:nvSpPr>
        <p:spPr>
          <a:xfrm>
            <a:off x="457200" y="1447800"/>
            <a:ext cx="8229600" cy="52089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Clr>
                <a:schemeClr val="dk1"/>
              </a:buClr>
              <a:buSzPts val="1100"/>
              <a:buFont typeface="Arial"/>
              <a:buNone/>
            </a:pPr>
            <a:r>
              <a:rPr b="1" lang="en-US" sz="3000"/>
              <a:t>Presentation: </a:t>
            </a:r>
            <a:r>
              <a:rPr lang="en-US" sz="3000" u="sng">
                <a:solidFill>
                  <a:schemeClr val="hlink"/>
                </a:solidFill>
                <a:hlinkClick r:id="rId3"/>
              </a:rPr>
              <a:t>https://doi.org/</a:t>
            </a:r>
            <a:r>
              <a:rPr lang="en-US" sz="3000" u="sng">
                <a:solidFill>
                  <a:schemeClr val="hlink"/>
                </a:solidFill>
              </a:rPr>
              <a:t>10.5281/zenodo.1472945</a:t>
            </a:r>
            <a:endParaRPr sz="3000"/>
          </a:p>
          <a:p>
            <a:pPr indent="0" lvl="0" marL="0" rtl="0" algn="l">
              <a:spcBef>
                <a:spcPts val="560"/>
              </a:spcBef>
              <a:spcAft>
                <a:spcPts val="0"/>
              </a:spcAft>
              <a:buClr>
                <a:schemeClr val="dk1"/>
              </a:buClr>
              <a:buSzPts val="1100"/>
              <a:buFont typeface="Arial"/>
              <a:buNone/>
            </a:pPr>
            <a:r>
              <a:rPr b="1" lang="en-US" sz="3000"/>
              <a:t>Paper pre-print:</a:t>
            </a:r>
            <a:r>
              <a:rPr lang="en-US" sz="3000"/>
              <a:t> </a:t>
            </a:r>
            <a:r>
              <a:rPr lang="en-US" sz="3000" u="sng">
                <a:solidFill>
                  <a:schemeClr val="hlink"/>
                </a:solidFill>
                <a:hlinkClick r:id="rId4"/>
              </a:rPr>
              <a:t>https://doi.org/10.5281/zenodo.1419085</a:t>
            </a:r>
            <a:endParaRPr sz="3000" u="sng">
              <a:solidFill>
                <a:schemeClr val="hlink"/>
              </a:solidFill>
            </a:endParaRPr>
          </a:p>
          <a:p>
            <a:pPr indent="0" lvl="0" marL="0" rtl="0" algn="l">
              <a:spcBef>
                <a:spcPts val="0"/>
              </a:spcBef>
              <a:spcAft>
                <a:spcPts val="0"/>
              </a:spcAft>
              <a:buNone/>
            </a:pPr>
            <a:r>
              <a:t/>
            </a:r>
            <a:endParaRPr b="1" sz="3000"/>
          </a:p>
          <a:p>
            <a:pPr indent="0" lvl="0" marL="0" rtl="0" algn="l">
              <a:spcBef>
                <a:spcPts val="560"/>
              </a:spcBef>
              <a:spcAft>
                <a:spcPts val="0"/>
              </a:spcAft>
              <a:buNone/>
            </a:pPr>
            <a:r>
              <a:rPr b="1" lang="en-US" sz="3000"/>
              <a:t>Our contact details:</a:t>
            </a:r>
            <a:endParaRPr b="1" sz="3000"/>
          </a:p>
          <a:p>
            <a:pPr indent="0" lvl="0" marL="0" rtl="0" algn="l">
              <a:spcBef>
                <a:spcPts val="0"/>
              </a:spcBef>
              <a:spcAft>
                <a:spcPts val="0"/>
              </a:spcAft>
              <a:buNone/>
            </a:pPr>
            <a:r>
              <a:rPr lang="en-US" sz="3000" u="sng">
                <a:solidFill>
                  <a:schemeClr val="hlink"/>
                </a:solidFill>
                <a:hlinkClick r:id="rId5"/>
              </a:rPr>
              <a:t>m.j.marquesdebarroscruz@vu.nl</a:t>
            </a:r>
            <a:endParaRPr sz="3000"/>
          </a:p>
          <a:p>
            <a:pPr indent="0" lvl="0" marL="0" rtl="0" algn="l">
              <a:spcBef>
                <a:spcPts val="560"/>
              </a:spcBef>
              <a:spcAft>
                <a:spcPts val="0"/>
              </a:spcAft>
              <a:buNone/>
            </a:pPr>
            <a:r>
              <a:rPr lang="en-US" sz="3000" u="sng">
                <a:solidFill>
                  <a:schemeClr val="hlink"/>
                </a:solidFill>
                <a:hlinkClick r:id="rId6"/>
              </a:rPr>
              <a:t>S.Kurapati@tudelft.nl</a:t>
            </a:r>
            <a:endParaRPr sz="3000"/>
          </a:p>
          <a:p>
            <a:pPr indent="0" lvl="0" marL="0" rtl="0" algn="l">
              <a:spcBef>
                <a:spcPts val="560"/>
              </a:spcBef>
              <a:spcAft>
                <a:spcPts val="0"/>
              </a:spcAft>
              <a:buNone/>
            </a:pPr>
            <a:r>
              <a:rPr lang="en-US" sz="3000" u="sng">
                <a:solidFill>
                  <a:schemeClr val="hlink"/>
                </a:solidFill>
                <a:hlinkClick r:id="rId7"/>
              </a:rPr>
              <a:t>Y.Turkyilmaz-vanderVelden@tudelft.nl</a:t>
            </a:r>
            <a:endParaRPr sz="3000"/>
          </a:p>
          <a:p>
            <a:pPr indent="0" lvl="0" marL="0" rtl="0" algn="l">
              <a:spcBef>
                <a:spcPts val="560"/>
              </a:spcBef>
              <a:spcAft>
                <a:spcPts val="0"/>
              </a:spcAft>
              <a:buNone/>
            </a:pPr>
            <a:r>
              <a:t/>
            </a:r>
            <a:endParaRPr sz="3000"/>
          </a:p>
          <a:p>
            <a:pPr indent="0" lvl="0" marL="0" rtl="0" algn="l">
              <a:spcBef>
                <a:spcPts val="560"/>
              </a:spcBef>
              <a:spcAft>
                <a:spcPts val="0"/>
              </a:spcAft>
              <a:buNone/>
            </a:pPr>
            <a:r>
              <a:t/>
            </a:r>
            <a:endParaRPr sz="3000"/>
          </a:p>
          <a:p>
            <a:pPr indent="0" lvl="0" marL="0" rtl="0" algn="l">
              <a:spcBef>
                <a:spcPts val="560"/>
              </a:spcBef>
              <a:spcAft>
                <a:spcPts val="0"/>
              </a:spcAft>
              <a:buNone/>
            </a:pPr>
            <a:r>
              <a:t/>
            </a:r>
            <a:endParaRPr sz="3000"/>
          </a:p>
          <a:p>
            <a:pPr indent="0" lvl="0" marL="0" rtl="0" algn="l">
              <a:spcBef>
                <a:spcPts val="560"/>
              </a:spcBef>
              <a:spcAft>
                <a:spcPts val="0"/>
              </a:spcAft>
              <a:buNone/>
            </a:pPr>
            <a:r>
              <a:t/>
            </a:r>
            <a:endParaRPr sz="3000"/>
          </a:p>
          <a:p>
            <a:pPr indent="0" lvl="0" marL="0" rtl="0" algn="l">
              <a:spcBef>
                <a:spcPts val="560"/>
              </a:spcBef>
              <a:spcAft>
                <a:spcPts val="0"/>
              </a:spcAft>
              <a:buNone/>
            </a:pPr>
            <a:r>
              <a:t/>
            </a:r>
            <a:endParaRPr sz="3000"/>
          </a:p>
          <a:p>
            <a:pPr indent="0" lvl="0" marL="0" rtl="0" algn="l">
              <a:spcBef>
                <a:spcPts val="0"/>
              </a:spcBef>
              <a:spcAft>
                <a:spcPts val="0"/>
              </a:spcAft>
              <a:buClr>
                <a:schemeClr val="dk1"/>
              </a:buClr>
              <a:buSzPts val="1100"/>
              <a:buFont typeface="Arial"/>
              <a:buNone/>
            </a:pPr>
            <a:r>
              <a:t/>
            </a:r>
            <a:endParaRPr b="1" sz="30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