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modernComment_16A_748C18B8.xml" ContentType="application/vnd.ms-powerpoint.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323" r:id="rId2"/>
    <p:sldId id="324" r:id="rId3"/>
    <p:sldId id="342" r:id="rId4"/>
    <p:sldId id="360" r:id="rId5"/>
    <p:sldId id="355" r:id="rId6"/>
    <p:sldId id="363" r:id="rId7"/>
    <p:sldId id="325" r:id="rId8"/>
    <p:sldId id="322" r:id="rId9"/>
    <p:sldId id="321" r:id="rId10"/>
    <p:sldId id="320" r:id="rId11"/>
    <p:sldId id="319" r:id="rId12"/>
    <p:sldId id="318" r:id="rId13"/>
    <p:sldId id="362" r:id="rId14"/>
    <p:sldId id="316" r:id="rId15"/>
    <p:sldId id="350" r:id="rId16"/>
    <p:sldId id="348" r:id="rId17"/>
    <p:sldId id="361" r:id="rId18"/>
    <p:sldId id="366" r:id="rId19"/>
    <p:sldId id="310" r:id="rId20"/>
    <p:sldId id="308" r:id="rId21"/>
    <p:sldId id="307" r:id="rId22"/>
    <p:sldId id="313" r:id="rId23"/>
    <p:sldId id="258" r:id="rId24"/>
    <p:sldId id="259" r:id="rId25"/>
    <p:sldId id="351" r:id="rId26"/>
    <p:sldId id="328" r:id="rId27"/>
    <p:sldId id="359" r:id="rId28"/>
    <p:sldId id="367" r:id="rId2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ata Lifecycle model" id="{0E34B921-EB5C-974F-8593-E5BEC811B780}">
          <p14:sldIdLst>
            <p14:sldId id="323"/>
            <p14:sldId id="324"/>
            <p14:sldId id="342"/>
            <p14:sldId id="360"/>
            <p14:sldId id="355"/>
            <p14:sldId id="363"/>
            <p14:sldId id="325"/>
            <p14:sldId id="322"/>
            <p14:sldId id="321"/>
            <p14:sldId id="320"/>
            <p14:sldId id="319"/>
            <p14:sldId id="318"/>
            <p14:sldId id="362"/>
            <p14:sldId id="316"/>
            <p14:sldId id="350"/>
            <p14:sldId id="348"/>
            <p14:sldId id="361"/>
            <p14:sldId id="366"/>
            <p14:sldId id="310"/>
            <p14:sldId id="308"/>
            <p14:sldId id="307"/>
            <p14:sldId id="313"/>
            <p14:sldId id="258"/>
            <p14:sldId id="259"/>
            <p14:sldId id="351"/>
            <p14:sldId id="328"/>
            <p14:sldId id="359"/>
            <p14:sldId id="367"/>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6AC9119-49EB-8458-A4C3-FA2F59D4C6A3}" name="Utilisateur invité" initials="Ui" userId="S::urn:spo:anon#f115bd7ef7bea83076596474e870cdd40c39a42103145e769e889afd56b2777d::" providerId="AD"/>
  <p188:author id="{5CAAA8D0-2A69-06CC-9D73-B963C75E56E8}" name="Julien LEBRANCHU" initials="JL" userId="S::julien.lebranchu@ird.fr::ecd3a2a0-a8eb-4b48-9c2c-b995ac32006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C79C0F"/>
    <a:srgbClr val="104878"/>
    <a:srgbClr val="099068"/>
    <a:srgbClr val="D54F06"/>
    <a:srgbClr val="6E187E"/>
    <a:srgbClr val="51801D"/>
    <a:srgbClr val="FFC103"/>
    <a:srgbClr val="FABC57"/>
    <a:srgbClr val="02B0F0"/>
    <a:srgbClr val="01B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4FE062-975D-1845-B030-E66D5DAB39F0}" v="4" dt="2025-01-28T11:41:57.4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268"/>
    <p:restoredTop sz="71507"/>
  </p:normalViewPr>
  <p:slideViewPr>
    <p:cSldViewPr snapToGrid="0">
      <p:cViewPr varScale="1">
        <p:scale>
          <a:sx n="89" d="100"/>
          <a:sy n="89" d="100"/>
        </p:scale>
        <p:origin x="1488"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8/10/relationships/authors" Targe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microsoft.com/office/2015/10/relationships/revisionInfo" Target="revisionInfo.xml"/><Relationship Id="rId8" Type="http://schemas.openxmlformats.org/officeDocument/2006/relationships/slide" Target="slides/slide7.xml"/></Relationships>
</file>

<file path=ppt/comments/modernComment_16A_748C18B8.xml><?xml version="1.0" encoding="utf-8"?>
<p188:cmLst xmlns:a="http://schemas.openxmlformats.org/drawingml/2006/main" xmlns:r="http://schemas.openxmlformats.org/officeDocument/2006/relationships" xmlns:p188="http://schemas.microsoft.com/office/powerpoint/2018/8/main">
  <p188:cm id="{AE75B857-9763-4A40-8BC1-D01A35941CC0}" authorId="{5CAAA8D0-2A69-06CC-9D73-B963C75E56E8}" status="resolved" created="2025-01-24T09:47:07.356" complete="100000">
    <pc:sldMkLst xmlns:pc="http://schemas.microsoft.com/office/powerpoint/2013/main/command">
      <pc:docMk/>
      <pc:sldMk cId="1955338424" sldId="362"/>
    </pc:sldMkLst>
    <p188:replyLst>
      <p188:reply id="{17E93A48-F747-4B1D-A9C6-2EED53FB532E}" authorId="{56AC9119-49EB-8458-A4C3-FA2F59D4C6A3}" created="2025-01-24T10:28:03.514">
        <p188:txBody>
          <a:bodyPr/>
          <a:lstStyle/>
          <a:p>
            <a:r>
              <a:rPr lang="en-US"/>
              <a:t>Oui ok</a:t>
            </a:r>
          </a:p>
        </p188:txBody>
      </p188:reply>
    </p188:replyLst>
    <p188:txBody>
      <a:bodyPr/>
      <a:lstStyle/>
      <a:p>
        <a:r>
          <a:rPr lang="fr-FR"/>
          <a:t>[@Clementine VIOLETTE] je propose d’ajouter les deux images suivantes pour les 
métadonnées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8730D0-24F6-44C6-8E59-E6F104B1C792}" type="datetimeFigureOut">
              <a:rPr lang="fr-FR" smtClean="0"/>
              <a:t>28/01/2025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88D40A-D299-4117-B524-8F15FE6801B8}" type="slidenum">
              <a:rPr lang="fr-FR" smtClean="0"/>
              <a:t>‹N°›</a:t>
            </a:fld>
            <a:endParaRPr lang="fr-FR"/>
          </a:p>
        </p:txBody>
      </p:sp>
    </p:spTree>
    <p:extLst>
      <p:ext uri="{BB962C8B-B14F-4D97-AF65-F5344CB8AC3E}">
        <p14:creationId xmlns:p14="http://schemas.microsoft.com/office/powerpoint/2010/main" val="39982576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Context : </a:t>
            </a:r>
          </a:p>
          <a:p>
            <a:endParaRPr lang="en-US" dirty="0">
              <a:latin typeface="Calibri"/>
              <a:ea typeface="Calibri"/>
              <a:cs typeface="Calibri"/>
            </a:endParaRPr>
          </a:p>
          <a:p>
            <a:r>
              <a:rPr lang="en-US" dirty="0">
                <a:latin typeface="Calibri"/>
                <a:ea typeface="Calibri"/>
                <a:cs typeface="Calibri"/>
              </a:rPr>
              <a:t>Hi Everyone, thanks to come today to participate to this seminar.</a:t>
            </a:r>
          </a:p>
          <a:p>
            <a:endParaRPr lang="en-US" dirty="0">
              <a:latin typeface="Calibri"/>
              <a:ea typeface="Calibri"/>
              <a:cs typeface="Calibri"/>
            </a:endParaRPr>
          </a:p>
          <a:p>
            <a:r>
              <a:rPr lang="en-US" dirty="0">
                <a:latin typeface="Calibri"/>
                <a:ea typeface="Calibri"/>
                <a:cs typeface="Calibri"/>
              </a:rPr>
              <a:t>We know that SFA has a lot of data. It’s a gold mine. So in the context of the deployment of FIMS at SFA and the SORA agenda which one of aims is to develop a National Data Warehouse, we propose to develop with you a series of workshop on data management dedicated to your needs.  The objective of these workshop are to develop </a:t>
            </a:r>
            <a:r>
              <a:rPr lang="fr-FR" dirty="0"/>
              <a:t>best practices and a </a:t>
            </a:r>
            <a:r>
              <a:rPr lang="fr-FR" dirty="0" err="1"/>
              <a:t>common</a:t>
            </a:r>
            <a:r>
              <a:rPr lang="fr-FR" dirty="0"/>
              <a:t> </a:t>
            </a:r>
            <a:r>
              <a:rPr lang="fr-FR" dirty="0" err="1"/>
              <a:t>way</a:t>
            </a:r>
            <a:r>
              <a:rPr lang="fr-FR" dirty="0"/>
              <a:t> to manage the data and at the ends valorise </a:t>
            </a:r>
            <a:r>
              <a:rPr lang="fr-FR" dirty="0" err="1"/>
              <a:t>it</a:t>
            </a:r>
            <a:r>
              <a:rPr lang="fr-FR" dirty="0"/>
              <a:t> in FIMS and/or a national data Warehouse.</a:t>
            </a:r>
          </a:p>
          <a:p>
            <a:endParaRPr lang="en-US" dirty="0">
              <a:latin typeface="Calibri"/>
              <a:ea typeface="Calibri"/>
              <a:cs typeface="Calibri"/>
            </a:endParaRPr>
          </a:p>
          <a:p>
            <a:pPr marL="0" indent="0">
              <a:buFont typeface="+mj-lt"/>
              <a:buNone/>
            </a:pPr>
            <a:r>
              <a:rPr lang="en-US" dirty="0">
                <a:latin typeface="Calibri"/>
                <a:ea typeface="Calibri"/>
                <a:cs typeface="Calibri"/>
              </a:rPr>
              <a:t>This is 1st seminar dedicated to the data management. I’m sure that you are aware of the different concept we will present today. Our objectives with this seminar is to expose the key concept of DM to share a common language and concept on what is data and data management, in purpose to discuss how build a common way to manage your data.</a:t>
            </a:r>
          </a:p>
          <a:p>
            <a:pPr marL="0" indent="0">
              <a:buFont typeface="+mj-lt"/>
              <a:buNone/>
            </a:pPr>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B488D40A-D299-4117-B524-8F15FE6801B8}" type="slidenum">
              <a:rPr lang="fr-FR" smtClean="0"/>
              <a:t>1</a:t>
            </a:fld>
            <a:endParaRPr lang="fr-FR"/>
          </a:p>
        </p:txBody>
      </p:sp>
    </p:spTree>
    <p:extLst>
      <p:ext uri="{BB962C8B-B14F-4D97-AF65-F5344CB8AC3E}">
        <p14:creationId xmlns:p14="http://schemas.microsoft.com/office/powerpoint/2010/main" val="7187447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600"/>
              <a:t>In </a:t>
            </a:r>
            <a:r>
              <a:rPr lang="fr-FR" sz="1600" err="1"/>
              <a:t>this</a:t>
            </a:r>
            <a:r>
              <a:rPr lang="fr-FR" sz="1600"/>
              <a:t> </a:t>
            </a:r>
            <a:r>
              <a:rPr lang="fr-FR" sz="1600" err="1"/>
              <a:t>presentation</a:t>
            </a:r>
            <a:r>
              <a:rPr lang="fr-FR" sz="1600"/>
              <a:t>, </a:t>
            </a:r>
            <a:r>
              <a:rPr lang="fr-FR" sz="1600" err="1"/>
              <a:t>we’ll</a:t>
            </a:r>
            <a:r>
              <a:rPr lang="fr-FR" sz="1600"/>
              <a:t> explore a </a:t>
            </a:r>
            <a:r>
              <a:rPr lang="fr-FR" sz="1600" err="1"/>
              <a:t>critical</a:t>
            </a:r>
            <a:r>
              <a:rPr lang="fr-FR" sz="1600"/>
              <a:t> topic </a:t>
            </a:r>
            <a:r>
              <a:rPr lang="fr-FR" sz="1600" err="1"/>
              <a:t>that</a:t>
            </a:r>
            <a:r>
              <a:rPr lang="fr-FR" sz="1600"/>
              <a:t> </a:t>
            </a:r>
            <a:r>
              <a:rPr lang="fr-FR" sz="1600" err="1"/>
              <a:t>is</a:t>
            </a:r>
            <a:r>
              <a:rPr lang="fr-FR" sz="1600"/>
              <a:t> </a:t>
            </a:r>
            <a:r>
              <a:rPr lang="fr-FR" sz="1600" err="1"/>
              <a:t>shaping</a:t>
            </a:r>
            <a:r>
              <a:rPr lang="fr-FR" sz="1600"/>
              <a:t> the future of </a:t>
            </a:r>
            <a:r>
              <a:rPr lang="fr-FR" sz="1600" err="1"/>
              <a:t>research</a:t>
            </a:r>
            <a:r>
              <a:rPr lang="fr-FR" sz="1600"/>
              <a:t> </a:t>
            </a:r>
          </a:p>
          <a:p>
            <a:pPr marL="342900" indent="-342900">
              <a:buFont typeface="+mj-lt"/>
              <a:buAutoNum type="arabicPeriod"/>
            </a:pPr>
            <a:r>
              <a:rPr lang="fr-FR" sz="1600" err="1"/>
              <a:t>We’ll</a:t>
            </a:r>
            <a:r>
              <a:rPr lang="fr-FR" sz="1600"/>
              <a:t> </a:t>
            </a:r>
            <a:r>
              <a:rPr lang="fr-FR" sz="1600" err="1"/>
              <a:t>begin</a:t>
            </a:r>
            <a:r>
              <a:rPr lang="fr-FR" sz="1600"/>
              <a:t> by </a:t>
            </a:r>
            <a:r>
              <a:rPr lang="fr-FR" sz="1600" err="1"/>
              <a:t>answering</a:t>
            </a:r>
            <a:r>
              <a:rPr lang="fr-FR" sz="1600"/>
              <a:t> a </a:t>
            </a:r>
            <a:r>
              <a:rPr lang="fr-FR" sz="1600" err="1"/>
              <a:t>fundamental</a:t>
            </a:r>
            <a:r>
              <a:rPr lang="fr-FR" sz="1600"/>
              <a:t> question: </a:t>
            </a:r>
            <a:r>
              <a:rPr lang="fr-FR" sz="1600" b="1" err="1"/>
              <a:t>What</a:t>
            </a:r>
            <a:r>
              <a:rPr lang="fr-FR" sz="1600" b="1"/>
              <a:t> </a:t>
            </a:r>
            <a:r>
              <a:rPr lang="fr-FR" sz="1600" b="1" err="1"/>
              <a:t>is</a:t>
            </a:r>
            <a:r>
              <a:rPr lang="fr-FR" sz="1600" b="1"/>
              <a:t> Open Science?</a:t>
            </a:r>
            <a:r>
              <a:rPr lang="fr-FR" sz="1600"/>
              <a:t> </a:t>
            </a:r>
            <a:r>
              <a:rPr lang="fr-FR" sz="1600" err="1"/>
              <a:t>You’ll</a:t>
            </a:r>
            <a:r>
              <a:rPr lang="fr-FR" sz="1600"/>
              <a:t> </a:t>
            </a:r>
            <a:r>
              <a:rPr lang="fr-FR" sz="1600" err="1"/>
              <a:t>discover</a:t>
            </a:r>
            <a:r>
              <a:rPr lang="fr-FR" sz="1600"/>
              <a:t> how </a:t>
            </a:r>
            <a:r>
              <a:rPr lang="fr-FR" sz="1600" err="1"/>
              <a:t>this</a:t>
            </a:r>
            <a:r>
              <a:rPr lang="fr-FR" sz="1600"/>
              <a:t> </a:t>
            </a:r>
            <a:r>
              <a:rPr lang="fr-FR" sz="1600" err="1"/>
              <a:t>movement</a:t>
            </a:r>
            <a:r>
              <a:rPr lang="fr-FR" sz="1600"/>
              <a:t> </a:t>
            </a:r>
            <a:r>
              <a:rPr lang="fr-FR" sz="1600" err="1"/>
              <a:t>is</a:t>
            </a:r>
            <a:r>
              <a:rPr lang="fr-FR" sz="1600"/>
              <a:t> </a:t>
            </a:r>
            <a:r>
              <a:rPr lang="fr-FR" sz="1600" err="1"/>
              <a:t>breaking</a:t>
            </a:r>
            <a:r>
              <a:rPr lang="fr-FR" sz="1600"/>
              <a:t> down </a:t>
            </a:r>
            <a:r>
              <a:rPr lang="fr-FR" sz="1600" err="1"/>
              <a:t>barriers</a:t>
            </a:r>
            <a:r>
              <a:rPr lang="fr-FR" sz="1600"/>
              <a:t> to </a:t>
            </a:r>
            <a:r>
              <a:rPr lang="fr-FR" sz="1600" err="1"/>
              <a:t>knowledge</a:t>
            </a:r>
            <a:r>
              <a:rPr lang="fr-FR" sz="1600"/>
              <a:t>, </a:t>
            </a:r>
            <a:r>
              <a:rPr lang="fr-FR" sz="1600" err="1"/>
              <a:t>fostering</a:t>
            </a:r>
            <a:r>
              <a:rPr lang="fr-FR" sz="1600"/>
              <a:t> global collaboration, and </a:t>
            </a:r>
            <a:r>
              <a:rPr lang="fr-FR" sz="1600" err="1"/>
              <a:t>making</a:t>
            </a:r>
            <a:r>
              <a:rPr lang="fr-FR" sz="1600"/>
              <a:t> science more inclusive, transparent, and </a:t>
            </a:r>
            <a:r>
              <a:rPr lang="fr-FR" sz="1600" err="1"/>
              <a:t>impactful</a:t>
            </a:r>
            <a:r>
              <a:rPr lang="fr-FR" sz="1600"/>
              <a:t>.</a:t>
            </a:r>
          </a:p>
          <a:p>
            <a:pPr marL="342900" indent="-342900">
              <a:buFont typeface="+mj-lt"/>
              <a:buAutoNum type="arabicPeriod"/>
            </a:pPr>
            <a:r>
              <a:rPr lang="fr-FR" sz="1600"/>
              <a:t>Next, </a:t>
            </a:r>
            <a:r>
              <a:rPr lang="fr-FR" sz="1600" err="1"/>
              <a:t>we’ll</a:t>
            </a:r>
            <a:r>
              <a:rPr lang="fr-FR" sz="1600"/>
              <a:t> dive </a:t>
            </a:r>
            <a:r>
              <a:rPr lang="fr-FR" sz="1600" err="1"/>
              <a:t>into</a:t>
            </a:r>
            <a:r>
              <a:rPr lang="fr-FR" sz="1600"/>
              <a:t> the concept of </a:t>
            </a:r>
            <a:r>
              <a:rPr lang="fr-FR" sz="1600" b="1"/>
              <a:t>data</a:t>
            </a:r>
            <a:r>
              <a:rPr lang="fr-FR" sz="1600"/>
              <a:t>—the backbone of </a:t>
            </a:r>
            <a:r>
              <a:rPr lang="fr-FR" sz="1600" err="1"/>
              <a:t>research</a:t>
            </a:r>
            <a:r>
              <a:rPr lang="fr-FR" sz="1600"/>
              <a:t> and </a:t>
            </a:r>
            <a:r>
              <a:rPr lang="fr-FR" sz="1600" err="1"/>
              <a:t>decision-making</a:t>
            </a:r>
            <a:r>
              <a:rPr lang="fr-FR" sz="1600"/>
              <a:t>. </a:t>
            </a:r>
            <a:r>
              <a:rPr lang="fr-FR" sz="1600" err="1"/>
              <a:t>We’ll</a:t>
            </a:r>
            <a:r>
              <a:rPr lang="fr-FR" sz="1600"/>
              <a:t> explore </a:t>
            </a:r>
            <a:r>
              <a:rPr lang="fr-FR" sz="1600" err="1"/>
              <a:t>what</a:t>
            </a:r>
            <a:r>
              <a:rPr lang="fr-FR" sz="1600"/>
              <a:t> data </a:t>
            </a:r>
            <a:r>
              <a:rPr lang="fr-FR" sz="1600" err="1"/>
              <a:t>is</a:t>
            </a:r>
            <a:r>
              <a:rPr lang="fr-FR" sz="1600"/>
              <a:t>, </a:t>
            </a:r>
            <a:r>
              <a:rPr lang="fr-FR" sz="1600" err="1"/>
              <a:t>its</a:t>
            </a:r>
            <a:r>
              <a:rPr lang="fr-FR" sz="1600"/>
              <a:t> importance in science, and how </a:t>
            </a:r>
            <a:r>
              <a:rPr lang="fr-FR" sz="1600" err="1"/>
              <a:t>it</a:t>
            </a:r>
            <a:r>
              <a:rPr lang="fr-FR" sz="1600"/>
              <a:t> </a:t>
            </a:r>
            <a:r>
              <a:rPr lang="fr-FR" sz="1600" err="1"/>
              <a:t>powers</a:t>
            </a:r>
            <a:r>
              <a:rPr lang="fr-FR" sz="1600"/>
              <a:t> innovation </a:t>
            </a:r>
            <a:r>
              <a:rPr lang="fr-FR" sz="1600" err="1"/>
              <a:t>across</a:t>
            </a:r>
            <a:r>
              <a:rPr lang="fr-FR" sz="1600"/>
              <a:t> disciplines.</a:t>
            </a:r>
          </a:p>
          <a:p>
            <a:pPr marL="342900" indent="-342900">
              <a:buFont typeface="+mj-lt"/>
              <a:buAutoNum type="arabicPeriod"/>
            </a:pPr>
            <a:r>
              <a:rPr lang="fr-FR" sz="1600" err="1"/>
              <a:t>From</a:t>
            </a:r>
            <a:r>
              <a:rPr lang="fr-FR" sz="1600"/>
              <a:t> </a:t>
            </a:r>
            <a:r>
              <a:rPr lang="fr-FR" sz="1600" err="1"/>
              <a:t>there</a:t>
            </a:r>
            <a:r>
              <a:rPr lang="fr-FR" sz="1600"/>
              <a:t>, </a:t>
            </a:r>
            <a:r>
              <a:rPr lang="fr-FR" sz="1600" err="1"/>
              <a:t>we’ll</a:t>
            </a:r>
            <a:r>
              <a:rPr lang="fr-FR" sz="1600"/>
              <a:t> move to </a:t>
            </a:r>
            <a:r>
              <a:rPr lang="fr-FR" sz="1600" b="1"/>
              <a:t>data management</a:t>
            </a:r>
            <a:r>
              <a:rPr lang="fr-FR" sz="1600"/>
              <a:t>, a crucial aspect of modern </a:t>
            </a:r>
            <a:r>
              <a:rPr lang="fr-FR" sz="1600" err="1"/>
              <a:t>research</a:t>
            </a:r>
            <a:r>
              <a:rPr lang="fr-FR" sz="1600"/>
              <a:t>. </a:t>
            </a:r>
            <a:r>
              <a:rPr lang="fr-FR" sz="1600" err="1"/>
              <a:t>We’ll</a:t>
            </a:r>
            <a:r>
              <a:rPr lang="fr-FR" sz="1600"/>
              <a:t> </a:t>
            </a:r>
            <a:r>
              <a:rPr lang="fr-FR" sz="1600" err="1"/>
              <a:t>discuss</a:t>
            </a:r>
            <a:r>
              <a:rPr lang="fr-FR" sz="1600"/>
              <a:t> best practices for handling data </a:t>
            </a:r>
            <a:r>
              <a:rPr lang="fr-FR" sz="1600" err="1"/>
              <a:t>throughout</a:t>
            </a:r>
            <a:r>
              <a:rPr lang="fr-FR" sz="1600"/>
              <a:t> </a:t>
            </a:r>
            <a:r>
              <a:rPr lang="fr-FR" sz="1600" err="1"/>
              <a:t>its</a:t>
            </a:r>
            <a:r>
              <a:rPr lang="fr-FR" sz="1600"/>
              <a:t> </a:t>
            </a:r>
            <a:r>
              <a:rPr lang="fr-FR" sz="1600" err="1"/>
              <a:t>lifecycle</a:t>
            </a:r>
            <a:r>
              <a:rPr lang="fr-FR" sz="1600"/>
              <a:t>—</a:t>
            </a:r>
            <a:r>
              <a:rPr lang="fr-FR" sz="1600" err="1"/>
              <a:t>from</a:t>
            </a:r>
            <a:r>
              <a:rPr lang="fr-FR" sz="1600"/>
              <a:t> collection to sharing—and how </a:t>
            </a:r>
            <a:r>
              <a:rPr lang="fr-FR" sz="1600" err="1"/>
              <a:t>proper</a:t>
            </a:r>
            <a:r>
              <a:rPr lang="fr-FR" sz="1600"/>
              <a:t> management </a:t>
            </a:r>
            <a:r>
              <a:rPr lang="fr-FR" sz="1600" err="1"/>
              <a:t>ensures</a:t>
            </a:r>
            <a:r>
              <a:rPr lang="fr-FR" sz="1600"/>
              <a:t> </a:t>
            </a:r>
            <a:r>
              <a:rPr lang="fr-FR" sz="1600" err="1"/>
              <a:t>reliability</a:t>
            </a:r>
            <a:r>
              <a:rPr lang="fr-FR" sz="1600"/>
              <a:t>, </a:t>
            </a:r>
            <a:r>
              <a:rPr lang="fr-FR" sz="1600" err="1"/>
              <a:t>accessibility</a:t>
            </a:r>
            <a:r>
              <a:rPr lang="fr-FR" sz="1600"/>
              <a:t>, and </a:t>
            </a:r>
            <a:r>
              <a:rPr lang="fr-FR" sz="1600" err="1"/>
              <a:t>reusability</a:t>
            </a:r>
            <a:r>
              <a:rPr lang="fr-FR" sz="1600"/>
              <a:t>.</a:t>
            </a:r>
          </a:p>
          <a:p>
            <a:pPr marL="342900" indent="-342900">
              <a:buFont typeface="+mj-lt"/>
              <a:buAutoNum type="arabicPeriod"/>
            </a:pPr>
            <a:r>
              <a:rPr lang="fr-FR" sz="1600" err="1"/>
              <a:t>Finally</a:t>
            </a:r>
            <a:r>
              <a:rPr lang="fr-FR" sz="1600"/>
              <a:t>, </a:t>
            </a:r>
            <a:r>
              <a:rPr lang="fr-FR" sz="1600" err="1"/>
              <a:t>we’ll</a:t>
            </a:r>
            <a:r>
              <a:rPr lang="fr-FR" sz="1600"/>
              <a:t> look to the future in the section, </a:t>
            </a:r>
            <a:r>
              <a:rPr lang="fr-FR" sz="1600" b="1" err="1"/>
              <a:t>What’s</a:t>
            </a:r>
            <a:r>
              <a:rPr lang="fr-FR" sz="1600" b="1"/>
              <a:t> Next?</a:t>
            </a:r>
            <a:r>
              <a:rPr lang="fr-FR" sz="1600"/>
              <a:t> </a:t>
            </a:r>
            <a:r>
              <a:rPr lang="fr-FR" sz="1600" err="1"/>
              <a:t>Here</a:t>
            </a:r>
            <a:r>
              <a:rPr lang="fr-FR" sz="1600"/>
              <a:t>, </a:t>
            </a:r>
            <a:r>
              <a:rPr lang="fr-FR" sz="1600" err="1"/>
              <a:t>we’ll</a:t>
            </a:r>
            <a:r>
              <a:rPr lang="fr-FR" sz="1600"/>
              <a:t> </a:t>
            </a:r>
            <a:r>
              <a:rPr lang="fr-FR" sz="1600" err="1"/>
              <a:t>discuss</a:t>
            </a:r>
            <a:r>
              <a:rPr lang="fr-FR" sz="1600"/>
              <a:t> </a:t>
            </a:r>
            <a:r>
              <a:rPr lang="fr-FR" sz="1600" err="1"/>
              <a:t>your</a:t>
            </a:r>
            <a:r>
              <a:rPr lang="fr-FR" sz="1600"/>
              <a:t> </a:t>
            </a:r>
            <a:r>
              <a:rPr lang="fr-FR" sz="1600" err="1"/>
              <a:t>needs</a:t>
            </a:r>
            <a:r>
              <a:rPr lang="fr-FR" sz="1600"/>
              <a:t> </a:t>
            </a:r>
            <a:r>
              <a:rPr lang="fr-FR" sz="1600" err="1"/>
              <a:t>regardings</a:t>
            </a:r>
            <a:r>
              <a:rPr lang="fr-FR" sz="1600"/>
              <a:t> the data management and </a:t>
            </a:r>
            <a:r>
              <a:rPr lang="fr-FR" sz="1600" err="1"/>
              <a:t>build</a:t>
            </a:r>
            <a:r>
              <a:rPr lang="fr-FR" sz="1600"/>
              <a:t> the </a:t>
            </a:r>
            <a:r>
              <a:rPr lang="fr-FR" sz="1600" err="1"/>
              <a:t>next</a:t>
            </a:r>
            <a:r>
              <a:rPr lang="fr-FR" sz="1600"/>
              <a:t> workshop</a:t>
            </a:r>
          </a:p>
        </p:txBody>
      </p:sp>
      <p:sp>
        <p:nvSpPr>
          <p:cNvPr id="4" name="Espace réservé du numéro de diapositive 3"/>
          <p:cNvSpPr>
            <a:spLocks noGrp="1"/>
          </p:cNvSpPr>
          <p:nvPr>
            <p:ph type="sldNum" sz="quarter" idx="5"/>
          </p:nvPr>
        </p:nvSpPr>
        <p:spPr/>
        <p:txBody>
          <a:bodyPr/>
          <a:lstStyle/>
          <a:p>
            <a:fld id="{B488D40A-D299-4117-B524-8F15FE6801B8}" type="slidenum">
              <a:rPr lang="fr-FR" smtClean="0"/>
              <a:t>2</a:t>
            </a:fld>
            <a:endParaRPr lang="fr-FR"/>
          </a:p>
        </p:txBody>
      </p:sp>
    </p:spTree>
    <p:extLst>
      <p:ext uri="{BB962C8B-B14F-4D97-AF65-F5344CB8AC3E}">
        <p14:creationId xmlns:p14="http://schemas.microsoft.com/office/powerpoint/2010/main" val="13503473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So </a:t>
            </a:r>
            <a:r>
              <a:rPr lang="en-US">
                <a:latin typeface="Garamond"/>
              </a:rPr>
              <a:t>WHAT IS OPEN SCIENCE</a:t>
            </a:r>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B488D40A-D299-4117-B524-8F15FE6801B8}" type="slidenum">
              <a:rPr lang="fr-FR" smtClean="0"/>
              <a:t>3</a:t>
            </a:fld>
            <a:endParaRPr lang="fr-FR"/>
          </a:p>
        </p:txBody>
      </p:sp>
    </p:spTree>
    <p:extLst>
      <p:ext uri="{BB962C8B-B14F-4D97-AF65-F5344CB8AC3E}">
        <p14:creationId xmlns:p14="http://schemas.microsoft.com/office/powerpoint/2010/main" val="15322352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"Open Science </a:t>
            </a:r>
            <a:r>
              <a:rPr lang="fr-FR" dirty="0" err="1"/>
              <a:t>is</a:t>
            </a:r>
            <a:r>
              <a:rPr lang="fr-FR" dirty="0"/>
              <a:t> a </a:t>
            </a:r>
            <a:r>
              <a:rPr lang="fr-FR" dirty="0" err="1"/>
              <a:t>movement</a:t>
            </a:r>
            <a:r>
              <a:rPr lang="fr-FR" dirty="0"/>
              <a:t> </a:t>
            </a:r>
            <a:r>
              <a:rPr lang="fr-FR" dirty="0" err="1"/>
              <a:t>that</a:t>
            </a:r>
            <a:r>
              <a:rPr lang="fr-FR" dirty="0"/>
              <a:t> </a:t>
            </a:r>
            <a:r>
              <a:rPr lang="fr-FR" dirty="0" err="1"/>
              <a:t>seeks</a:t>
            </a:r>
            <a:r>
              <a:rPr lang="fr-FR" dirty="0"/>
              <a:t> to </a:t>
            </a:r>
            <a:r>
              <a:rPr lang="fr-FR" dirty="0" err="1"/>
              <a:t>make</a:t>
            </a:r>
            <a:r>
              <a:rPr lang="fr-FR" dirty="0"/>
              <a:t> </a:t>
            </a:r>
            <a:r>
              <a:rPr lang="fr-FR" dirty="0" err="1"/>
              <a:t>scientific</a:t>
            </a:r>
            <a:r>
              <a:rPr lang="fr-FR" dirty="0"/>
              <a:t> </a:t>
            </a:r>
            <a:r>
              <a:rPr lang="fr-FR" dirty="0" err="1"/>
              <a:t>research</a:t>
            </a:r>
            <a:r>
              <a:rPr lang="fr-FR" dirty="0"/>
              <a:t> more transparent, accessible, and inclusive. </a:t>
            </a:r>
            <a:r>
              <a:rPr lang="fr-FR" dirty="0" err="1"/>
              <a:t>It’s</a:t>
            </a:r>
            <a:r>
              <a:rPr lang="fr-FR" dirty="0"/>
              <a:t> about </a:t>
            </a:r>
            <a:r>
              <a:rPr lang="fr-FR" dirty="0" err="1"/>
              <a:t>breaking</a:t>
            </a:r>
            <a:r>
              <a:rPr lang="fr-FR" dirty="0"/>
              <a:t> down </a:t>
            </a:r>
            <a:r>
              <a:rPr lang="fr-FR" dirty="0" err="1"/>
              <a:t>barriers</a:t>
            </a:r>
            <a:r>
              <a:rPr lang="fr-FR" dirty="0"/>
              <a:t> to </a:t>
            </a:r>
            <a:r>
              <a:rPr lang="fr-FR" dirty="0" err="1"/>
              <a:t>knowledge</a:t>
            </a:r>
            <a:r>
              <a:rPr lang="fr-FR" dirty="0"/>
              <a:t> by </a:t>
            </a:r>
            <a:r>
              <a:rPr lang="fr-FR" dirty="0" err="1"/>
              <a:t>ensuring</a:t>
            </a:r>
            <a:r>
              <a:rPr lang="fr-FR" dirty="0"/>
              <a:t> </a:t>
            </a:r>
            <a:r>
              <a:rPr lang="fr-FR" dirty="0" err="1"/>
              <a:t>that</a:t>
            </a:r>
            <a:r>
              <a:rPr lang="fr-FR" dirty="0"/>
              <a:t> </a:t>
            </a:r>
            <a:r>
              <a:rPr lang="fr-FR" dirty="0" err="1"/>
              <a:t>research</a:t>
            </a:r>
            <a:r>
              <a:rPr lang="fr-FR" dirty="0"/>
              <a:t> data, publications, and </a:t>
            </a:r>
            <a:r>
              <a:rPr lang="fr-FR" dirty="0" err="1"/>
              <a:t>methodologies</a:t>
            </a:r>
            <a:r>
              <a:rPr lang="fr-FR" dirty="0"/>
              <a:t> are </a:t>
            </a:r>
            <a:r>
              <a:rPr lang="fr-FR" dirty="0" err="1"/>
              <a:t>freely</a:t>
            </a:r>
            <a:r>
              <a:rPr lang="fr-FR" dirty="0"/>
              <a:t> </a:t>
            </a:r>
            <a:r>
              <a:rPr lang="fr-FR" dirty="0" err="1"/>
              <a:t>available</a:t>
            </a:r>
            <a:r>
              <a:rPr lang="fr-FR" dirty="0"/>
              <a:t> to </a:t>
            </a:r>
            <a:r>
              <a:rPr lang="fr-FR" dirty="0" err="1"/>
              <a:t>everyone</a:t>
            </a:r>
            <a:r>
              <a:rPr lang="fr-FR" dirty="0"/>
              <a:t>—</a:t>
            </a:r>
            <a:r>
              <a:rPr lang="fr-FR" dirty="0" err="1"/>
              <a:t>scientists</a:t>
            </a:r>
            <a:r>
              <a:rPr lang="fr-FR" dirty="0"/>
              <a:t>, </a:t>
            </a:r>
            <a:r>
              <a:rPr lang="fr-FR" dirty="0" err="1"/>
              <a:t>policymakers</a:t>
            </a:r>
            <a:r>
              <a:rPr lang="fr-FR" dirty="0"/>
              <a:t>, </a:t>
            </a:r>
            <a:r>
              <a:rPr lang="fr-FR" dirty="0" err="1"/>
              <a:t>educators</a:t>
            </a:r>
            <a:r>
              <a:rPr lang="fr-FR" dirty="0"/>
              <a:t>, and the public.</a:t>
            </a:r>
          </a:p>
          <a:p>
            <a:endParaRPr lang="fr-FR" dirty="0"/>
          </a:p>
          <a:p>
            <a:endParaRPr lang="fr-FR" dirty="0"/>
          </a:p>
          <a:p>
            <a:r>
              <a:rPr lang="fr-FR" dirty="0" err="1"/>
              <a:t>It’s</a:t>
            </a:r>
            <a:r>
              <a:rPr lang="fr-FR" dirty="0"/>
              <a:t> </a:t>
            </a:r>
            <a:r>
              <a:rPr lang="fr-FR" dirty="0" err="1"/>
              <a:t>based</a:t>
            </a:r>
            <a:r>
              <a:rPr lang="fr-FR" dirty="0"/>
              <a:t> on </a:t>
            </a:r>
            <a:r>
              <a:rPr lang="fr-FR" dirty="0" err="1"/>
              <a:t>many</a:t>
            </a:r>
            <a:r>
              <a:rPr lang="fr-FR" dirty="0"/>
              <a:t> </a:t>
            </a:r>
            <a:r>
              <a:rPr lang="fr-FR" dirty="0" err="1"/>
              <a:t>pillars</a:t>
            </a:r>
            <a:r>
              <a:rPr lang="fr-FR" dirty="0"/>
              <a:t> like Open </a:t>
            </a:r>
            <a:r>
              <a:rPr lang="fr-FR" dirty="0" err="1"/>
              <a:t>access</a:t>
            </a:r>
            <a:r>
              <a:rPr lang="fr-FR" dirty="0"/>
              <a:t> </a:t>
            </a:r>
            <a:r>
              <a:rPr lang="fr-FR" dirty="0" err="1"/>
              <a:t>which</a:t>
            </a:r>
            <a:r>
              <a:rPr lang="fr-FR" dirty="0"/>
              <a:t> </a:t>
            </a:r>
            <a:r>
              <a:rPr lang="fr-FR" dirty="0" err="1"/>
              <a:t>aims</a:t>
            </a:r>
            <a:r>
              <a:rPr lang="fr-FR" dirty="0"/>
              <a:t> to </a:t>
            </a:r>
            <a:r>
              <a:rPr lang="fr-FR" dirty="0" err="1"/>
              <a:t>get</a:t>
            </a:r>
            <a:r>
              <a:rPr lang="fr-FR" dirty="0"/>
              <a:t> </a:t>
            </a:r>
            <a:r>
              <a:rPr lang="fr-FR" dirty="0" err="1"/>
              <a:t>research</a:t>
            </a:r>
            <a:r>
              <a:rPr lang="fr-FR" dirty="0"/>
              <a:t> article free and accessible to the </a:t>
            </a:r>
            <a:r>
              <a:rPr lang="fr-FR" dirty="0" err="1"/>
              <a:t>community</a:t>
            </a:r>
            <a:r>
              <a:rPr lang="fr-FR" dirty="0"/>
              <a:t> or Open data </a:t>
            </a:r>
            <a:r>
              <a:rPr lang="fr-FR" dirty="0" err="1"/>
              <a:t>which</a:t>
            </a:r>
            <a:r>
              <a:rPr lang="fr-FR" dirty="0"/>
              <a:t> </a:t>
            </a:r>
            <a:r>
              <a:rPr lang="fr-FR" dirty="0" err="1"/>
              <a:t>aims</a:t>
            </a:r>
            <a:r>
              <a:rPr lang="fr-FR" dirty="0"/>
              <a:t> to </a:t>
            </a:r>
            <a:r>
              <a:rPr lang="fr-FR" dirty="0" err="1"/>
              <a:t>share</a:t>
            </a:r>
            <a:r>
              <a:rPr lang="fr-FR" dirty="0"/>
              <a:t> and </a:t>
            </a:r>
            <a:r>
              <a:rPr lang="fr-FR" dirty="0" err="1"/>
              <a:t>reuse</a:t>
            </a:r>
            <a:r>
              <a:rPr lang="fr-FR" dirty="0"/>
              <a:t> data for new </a:t>
            </a:r>
            <a:r>
              <a:rPr lang="fr-FR" dirty="0" err="1"/>
              <a:t>project</a:t>
            </a:r>
            <a:r>
              <a:rPr lang="fr-FR" dirty="0"/>
              <a:t>. </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B488D40A-D299-4117-B524-8F15FE6801B8}" type="slidenum">
              <a:rPr lang="fr-FR" smtClean="0"/>
              <a:t>4</a:t>
            </a:fld>
            <a:endParaRPr lang="fr-FR"/>
          </a:p>
        </p:txBody>
      </p:sp>
    </p:spTree>
    <p:extLst>
      <p:ext uri="{BB962C8B-B14F-4D97-AF65-F5344CB8AC3E}">
        <p14:creationId xmlns:p14="http://schemas.microsoft.com/office/powerpoint/2010/main" val="392495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Open Science </a:t>
            </a:r>
            <a:r>
              <a:rPr lang="fr-FR" dirty="0" err="1"/>
              <a:t>transforms</a:t>
            </a:r>
            <a:r>
              <a:rPr lang="fr-FR" dirty="0"/>
              <a:t> how </a:t>
            </a:r>
            <a:r>
              <a:rPr lang="fr-FR" dirty="0" err="1"/>
              <a:t>we</a:t>
            </a:r>
            <a:r>
              <a:rPr lang="fr-FR" dirty="0"/>
              <a:t> </a:t>
            </a:r>
            <a:r>
              <a:rPr lang="fr-FR" dirty="0" err="1"/>
              <a:t>conduct</a:t>
            </a:r>
            <a:r>
              <a:rPr lang="fr-FR" dirty="0"/>
              <a:t> and </a:t>
            </a:r>
            <a:r>
              <a:rPr lang="fr-FR" dirty="0" err="1"/>
              <a:t>share</a:t>
            </a:r>
            <a:r>
              <a:rPr lang="fr-FR" dirty="0"/>
              <a:t> </a:t>
            </a:r>
            <a:r>
              <a:rPr lang="fr-FR" dirty="0" err="1"/>
              <a:t>research</a:t>
            </a:r>
            <a:r>
              <a:rPr lang="fr-FR" dirty="0"/>
              <a:t>, </a:t>
            </a:r>
            <a:r>
              <a:rPr lang="fr-FR" dirty="0" err="1"/>
              <a:t>making</a:t>
            </a:r>
            <a:r>
              <a:rPr lang="fr-FR" dirty="0"/>
              <a:t> </a:t>
            </a:r>
            <a:r>
              <a:rPr lang="fr-FR" dirty="0" err="1"/>
              <a:t>it</a:t>
            </a:r>
            <a:r>
              <a:rPr lang="fr-FR" dirty="0"/>
              <a:t> more inclusive, transparent, and </a:t>
            </a:r>
            <a:r>
              <a:rPr lang="fr-FR" dirty="0" err="1"/>
              <a:t>impactful</a:t>
            </a:r>
            <a:r>
              <a:rPr lang="fr-FR" dirty="0"/>
              <a:t>. </a:t>
            </a:r>
          </a:p>
          <a:p>
            <a:endParaRPr lang="fr-FR" dirty="0"/>
          </a:p>
          <a:p>
            <a:r>
              <a:rPr lang="fr-FR" dirty="0"/>
              <a:t>In a world </a:t>
            </a:r>
            <a:r>
              <a:rPr lang="fr-FR" dirty="0" err="1"/>
              <a:t>facing</a:t>
            </a:r>
            <a:r>
              <a:rPr lang="fr-FR" dirty="0"/>
              <a:t> global challenges like </a:t>
            </a:r>
            <a:r>
              <a:rPr lang="fr-FR" dirty="0" err="1"/>
              <a:t>climate</a:t>
            </a:r>
            <a:r>
              <a:rPr lang="fr-FR" dirty="0"/>
              <a:t> change, </a:t>
            </a:r>
            <a:r>
              <a:rPr lang="fr-FR" dirty="0" err="1"/>
              <a:t>pandemics</a:t>
            </a:r>
            <a:r>
              <a:rPr lang="fr-FR" dirty="0"/>
              <a:t>, and </a:t>
            </a:r>
            <a:r>
              <a:rPr lang="fr-FR" dirty="0" err="1"/>
              <a:t>inequality</a:t>
            </a:r>
            <a:r>
              <a:rPr lang="fr-FR" dirty="0"/>
              <a:t>, Open Science </a:t>
            </a:r>
            <a:r>
              <a:rPr lang="fr-FR" dirty="0" err="1"/>
              <a:t>fosters</a:t>
            </a:r>
            <a:r>
              <a:rPr lang="fr-FR" dirty="0"/>
              <a:t> collaboration </a:t>
            </a:r>
            <a:r>
              <a:rPr lang="fr-FR" dirty="0" err="1"/>
              <a:t>across</a:t>
            </a:r>
            <a:r>
              <a:rPr lang="fr-FR" dirty="0"/>
              <a:t> </a:t>
            </a:r>
            <a:r>
              <a:rPr lang="fr-FR" dirty="0" err="1"/>
              <a:t>borders</a:t>
            </a:r>
            <a:r>
              <a:rPr lang="fr-FR" dirty="0"/>
              <a:t> and disciplines, </a:t>
            </a:r>
            <a:r>
              <a:rPr lang="fr-FR" dirty="0" err="1"/>
              <a:t>accelerating</a:t>
            </a:r>
            <a:r>
              <a:rPr lang="fr-FR" dirty="0"/>
              <a:t> innovation and </a:t>
            </a:r>
            <a:r>
              <a:rPr lang="fr-FR" dirty="0" err="1"/>
              <a:t>finding</a:t>
            </a:r>
            <a:r>
              <a:rPr lang="fr-FR" dirty="0"/>
              <a:t> solutions </a:t>
            </a:r>
            <a:r>
              <a:rPr lang="fr-FR" dirty="0" err="1"/>
              <a:t>faster</a:t>
            </a:r>
            <a:r>
              <a:rPr lang="fr-FR" dirty="0"/>
              <a:t>. </a:t>
            </a:r>
          </a:p>
          <a:p>
            <a:endParaRPr lang="fr-FR" dirty="0"/>
          </a:p>
          <a:p>
            <a:r>
              <a:rPr lang="fr-FR" dirty="0"/>
              <a:t>It </a:t>
            </a:r>
            <a:r>
              <a:rPr lang="fr-FR" dirty="0" err="1"/>
              <a:t>also</a:t>
            </a:r>
            <a:r>
              <a:rPr lang="fr-FR" dirty="0"/>
              <a:t> </a:t>
            </a:r>
            <a:r>
              <a:rPr lang="fr-FR" dirty="0" err="1"/>
              <a:t>promotes</a:t>
            </a:r>
            <a:r>
              <a:rPr lang="fr-FR" dirty="0"/>
              <a:t> </a:t>
            </a:r>
            <a:r>
              <a:rPr lang="fr-FR" dirty="0" err="1"/>
              <a:t>fairness</a:t>
            </a:r>
            <a:r>
              <a:rPr lang="fr-FR" dirty="0"/>
              <a:t> by </a:t>
            </a:r>
            <a:r>
              <a:rPr lang="fr-FR" dirty="0" err="1"/>
              <a:t>empowering</a:t>
            </a:r>
            <a:r>
              <a:rPr lang="fr-FR" dirty="0"/>
              <a:t> </a:t>
            </a:r>
            <a:r>
              <a:rPr lang="fr-FR" dirty="0" err="1"/>
              <a:t>researchers</a:t>
            </a:r>
            <a:r>
              <a:rPr lang="fr-FR" dirty="0"/>
              <a:t> </a:t>
            </a:r>
            <a:r>
              <a:rPr lang="fr-FR" dirty="0" err="1"/>
              <a:t>from</a:t>
            </a:r>
            <a:r>
              <a:rPr lang="fr-FR" dirty="0"/>
              <a:t> </a:t>
            </a:r>
            <a:r>
              <a:rPr lang="fr-FR" dirty="0" err="1"/>
              <a:t>developing</a:t>
            </a:r>
            <a:r>
              <a:rPr lang="fr-FR" dirty="0"/>
              <a:t> countries, </a:t>
            </a:r>
            <a:r>
              <a:rPr lang="fr-FR" dirty="0" err="1"/>
              <a:t>who</a:t>
            </a:r>
            <a:r>
              <a:rPr lang="fr-FR" dirty="0"/>
              <a:t> </a:t>
            </a:r>
            <a:r>
              <a:rPr lang="fr-FR" dirty="0" err="1"/>
              <a:t>often</a:t>
            </a:r>
            <a:r>
              <a:rPr lang="fr-FR" dirty="0"/>
              <a:t> </a:t>
            </a:r>
            <a:r>
              <a:rPr lang="fr-FR" dirty="0" err="1"/>
              <a:t>lack</a:t>
            </a:r>
            <a:r>
              <a:rPr lang="fr-FR" dirty="0"/>
              <a:t> </a:t>
            </a:r>
            <a:r>
              <a:rPr lang="fr-FR" dirty="0" err="1"/>
              <a:t>access</a:t>
            </a:r>
            <a:r>
              <a:rPr lang="fr-FR" dirty="0"/>
              <a:t> to </a:t>
            </a:r>
            <a:r>
              <a:rPr lang="fr-FR" dirty="0" err="1"/>
              <a:t>expensive</a:t>
            </a:r>
            <a:r>
              <a:rPr lang="fr-FR" dirty="0"/>
              <a:t> </a:t>
            </a:r>
            <a:r>
              <a:rPr lang="fr-FR" dirty="0" err="1"/>
              <a:t>journals</a:t>
            </a:r>
            <a:r>
              <a:rPr lang="fr-FR" dirty="0"/>
              <a:t>, to </a:t>
            </a:r>
            <a:r>
              <a:rPr lang="fr-FR" dirty="0" err="1"/>
              <a:t>participate</a:t>
            </a:r>
            <a:r>
              <a:rPr lang="fr-FR" dirty="0"/>
              <a:t> in and </a:t>
            </a:r>
            <a:r>
              <a:rPr lang="fr-FR" dirty="0" err="1"/>
              <a:t>benefit</a:t>
            </a:r>
            <a:r>
              <a:rPr lang="fr-FR" dirty="0"/>
              <a:t> </a:t>
            </a:r>
            <a:r>
              <a:rPr lang="fr-FR" dirty="0" err="1"/>
              <a:t>from</a:t>
            </a:r>
            <a:r>
              <a:rPr lang="fr-FR" dirty="0"/>
              <a:t> the global </a:t>
            </a:r>
            <a:r>
              <a:rPr lang="fr-FR" dirty="0" err="1"/>
              <a:t>scientific</a:t>
            </a:r>
            <a:r>
              <a:rPr lang="fr-FR" dirty="0"/>
              <a:t> </a:t>
            </a:r>
            <a:r>
              <a:rPr lang="fr-FR" dirty="0" err="1"/>
              <a:t>community</a:t>
            </a:r>
            <a:r>
              <a:rPr lang="fr-FR" dirty="0"/>
              <a:t>.</a:t>
            </a:r>
          </a:p>
          <a:p>
            <a:endParaRPr lang="fr-FR" dirty="0"/>
          </a:p>
          <a:p>
            <a:r>
              <a:rPr lang="fr-FR" dirty="0" err="1"/>
              <a:t>Moreover</a:t>
            </a:r>
            <a:r>
              <a:rPr lang="fr-FR" dirty="0"/>
              <a:t>, Open Science </a:t>
            </a:r>
            <a:r>
              <a:rPr lang="fr-FR" dirty="0" err="1"/>
              <a:t>enhances</a:t>
            </a:r>
            <a:r>
              <a:rPr lang="fr-FR" dirty="0"/>
              <a:t> trust in </a:t>
            </a:r>
            <a:r>
              <a:rPr lang="fr-FR" dirty="0" err="1"/>
              <a:t>research</a:t>
            </a:r>
            <a:r>
              <a:rPr lang="fr-FR" dirty="0"/>
              <a:t>. </a:t>
            </a:r>
            <a:r>
              <a:rPr lang="fr-FR" dirty="0" err="1"/>
              <a:t>When</a:t>
            </a:r>
            <a:r>
              <a:rPr lang="fr-FR" dirty="0"/>
              <a:t> data and </a:t>
            </a:r>
            <a:r>
              <a:rPr lang="fr-FR" dirty="0" err="1"/>
              <a:t>methods</a:t>
            </a:r>
            <a:r>
              <a:rPr lang="fr-FR" dirty="0"/>
              <a:t> are </a:t>
            </a:r>
            <a:r>
              <a:rPr lang="fr-FR" dirty="0" err="1"/>
              <a:t>openly</a:t>
            </a:r>
            <a:r>
              <a:rPr lang="fr-FR" dirty="0"/>
              <a:t> </a:t>
            </a:r>
            <a:r>
              <a:rPr lang="fr-FR" dirty="0" err="1"/>
              <a:t>shared</a:t>
            </a:r>
            <a:r>
              <a:rPr lang="fr-FR" dirty="0"/>
              <a:t>, </a:t>
            </a:r>
            <a:r>
              <a:rPr lang="fr-FR" dirty="0" err="1"/>
              <a:t>it</a:t>
            </a:r>
            <a:r>
              <a:rPr lang="fr-FR" dirty="0"/>
              <a:t> </a:t>
            </a:r>
            <a:r>
              <a:rPr lang="fr-FR" dirty="0" err="1"/>
              <a:t>allows</a:t>
            </a:r>
            <a:r>
              <a:rPr lang="fr-FR" dirty="0"/>
              <a:t> </a:t>
            </a:r>
            <a:r>
              <a:rPr lang="fr-FR" dirty="0" err="1"/>
              <a:t>others</a:t>
            </a:r>
            <a:r>
              <a:rPr lang="fr-FR" dirty="0"/>
              <a:t> to </a:t>
            </a:r>
            <a:r>
              <a:rPr lang="fr-FR" dirty="0" err="1"/>
              <a:t>verify</a:t>
            </a:r>
            <a:r>
              <a:rPr lang="fr-FR" dirty="0"/>
              <a:t> </a:t>
            </a:r>
            <a:r>
              <a:rPr lang="fr-FR" dirty="0" err="1"/>
              <a:t>findings</a:t>
            </a:r>
            <a:r>
              <a:rPr lang="fr-FR" dirty="0"/>
              <a:t>, </a:t>
            </a:r>
            <a:r>
              <a:rPr lang="fr-FR" dirty="0" err="1"/>
              <a:t>reducing</a:t>
            </a:r>
            <a:r>
              <a:rPr lang="fr-FR" dirty="0"/>
              <a:t> </a:t>
            </a:r>
            <a:r>
              <a:rPr lang="fr-FR" dirty="0" err="1"/>
              <a:t>misinformation</a:t>
            </a:r>
            <a:r>
              <a:rPr lang="fr-FR" dirty="0"/>
              <a:t> and </a:t>
            </a:r>
            <a:r>
              <a:rPr lang="fr-FR" dirty="0" err="1"/>
              <a:t>ensuring</a:t>
            </a:r>
            <a:r>
              <a:rPr lang="fr-FR" dirty="0"/>
              <a:t> </a:t>
            </a:r>
            <a:r>
              <a:rPr lang="fr-FR" dirty="0" err="1"/>
              <a:t>that</a:t>
            </a:r>
            <a:r>
              <a:rPr lang="fr-FR" dirty="0"/>
              <a:t> </a:t>
            </a:r>
            <a:r>
              <a:rPr lang="fr-FR" dirty="0" err="1"/>
              <a:t>decisions</a:t>
            </a:r>
            <a:r>
              <a:rPr lang="fr-FR" dirty="0"/>
              <a:t> are </a:t>
            </a:r>
            <a:r>
              <a:rPr lang="fr-FR" dirty="0" err="1"/>
              <a:t>based</a:t>
            </a:r>
            <a:r>
              <a:rPr lang="fr-FR" dirty="0"/>
              <a:t> on </a:t>
            </a:r>
            <a:r>
              <a:rPr lang="fr-FR" dirty="0" err="1"/>
              <a:t>solid</a:t>
            </a:r>
            <a:r>
              <a:rPr lang="fr-FR" dirty="0"/>
              <a:t> </a:t>
            </a:r>
            <a:r>
              <a:rPr lang="fr-FR" dirty="0" err="1"/>
              <a:t>evidence</a:t>
            </a:r>
            <a:r>
              <a:rPr lang="fr-FR" dirty="0"/>
              <a:t>.</a:t>
            </a:r>
          </a:p>
          <a:p>
            <a:endParaRPr lang="fr-FR" dirty="0"/>
          </a:p>
          <a:p>
            <a:r>
              <a:rPr lang="fr-FR" dirty="0" err="1"/>
              <a:t>Ultimately</a:t>
            </a:r>
            <a:r>
              <a:rPr lang="fr-FR" dirty="0"/>
              <a:t>, Open Science </a:t>
            </a:r>
            <a:r>
              <a:rPr lang="fr-FR" dirty="0" err="1"/>
              <a:t>is</a:t>
            </a:r>
            <a:r>
              <a:rPr lang="fr-FR" dirty="0"/>
              <a:t> not </a:t>
            </a:r>
            <a:r>
              <a:rPr lang="fr-FR" dirty="0" err="1"/>
              <a:t>just</a:t>
            </a:r>
            <a:r>
              <a:rPr lang="fr-FR" dirty="0"/>
              <a:t> a practice—</a:t>
            </a:r>
            <a:r>
              <a:rPr lang="fr-FR" dirty="0" err="1"/>
              <a:t>it’s</a:t>
            </a:r>
            <a:r>
              <a:rPr lang="fr-FR" dirty="0"/>
              <a:t> a </a:t>
            </a:r>
            <a:r>
              <a:rPr lang="fr-FR" dirty="0" err="1"/>
              <a:t>movement</a:t>
            </a:r>
            <a:r>
              <a:rPr lang="fr-FR" dirty="0"/>
              <a:t> </a:t>
            </a:r>
            <a:r>
              <a:rPr lang="fr-FR" dirty="0" err="1"/>
              <a:t>toward</a:t>
            </a:r>
            <a:r>
              <a:rPr lang="fr-FR" dirty="0"/>
              <a:t> a more </a:t>
            </a:r>
            <a:r>
              <a:rPr lang="fr-FR" dirty="0" err="1"/>
              <a:t>equitable</a:t>
            </a:r>
            <a:r>
              <a:rPr lang="fr-FR" dirty="0"/>
              <a:t>, efficient, and </a:t>
            </a:r>
            <a:r>
              <a:rPr lang="fr-FR" dirty="0" err="1"/>
              <a:t>impactful</a:t>
            </a:r>
            <a:r>
              <a:rPr lang="fr-FR" dirty="0"/>
              <a:t> </a:t>
            </a:r>
            <a:r>
              <a:rPr lang="fr-FR" dirty="0" err="1"/>
              <a:t>way</a:t>
            </a:r>
            <a:r>
              <a:rPr lang="fr-FR" dirty="0"/>
              <a:t> of </a:t>
            </a:r>
            <a:r>
              <a:rPr lang="fr-FR" dirty="0" err="1"/>
              <a:t>advancing</a:t>
            </a:r>
            <a:r>
              <a:rPr lang="fr-FR" dirty="0"/>
              <a:t> </a:t>
            </a:r>
            <a:r>
              <a:rPr lang="fr-FR" dirty="0" err="1"/>
              <a:t>knowledge</a:t>
            </a:r>
            <a:r>
              <a:rPr lang="fr-FR" dirty="0"/>
              <a:t> for the </a:t>
            </a:r>
            <a:r>
              <a:rPr lang="fr-FR" dirty="0" err="1"/>
              <a:t>benefit</a:t>
            </a:r>
            <a:r>
              <a:rPr lang="fr-FR" dirty="0"/>
              <a:t> of all."</a:t>
            </a:r>
          </a:p>
          <a:p>
            <a:endParaRPr lang="fr-FR" dirty="0"/>
          </a:p>
        </p:txBody>
      </p:sp>
      <p:sp>
        <p:nvSpPr>
          <p:cNvPr id="4" name="Espace réservé du numéro de diapositive 3"/>
          <p:cNvSpPr>
            <a:spLocks noGrp="1"/>
          </p:cNvSpPr>
          <p:nvPr>
            <p:ph type="sldNum" sz="quarter" idx="5"/>
          </p:nvPr>
        </p:nvSpPr>
        <p:spPr/>
        <p:txBody>
          <a:bodyPr/>
          <a:lstStyle/>
          <a:p>
            <a:fld id="{B488D40A-D299-4117-B524-8F15FE6801B8}" type="slidenum">
              <a:rPr lang="fr-FR" smtClean="0"/>
              <a:t>5</a:t>
            </a:fld>
            <a:endParaRPr lang="fr-FR"/>
          </a:p>
        </p:txBody>
      </p:sp>
    </p:spTree>
    <p:extLst>
      <p:ext uri="{BB962C8B-B14F-4D97-AF65-F5344CB8AC3E}">
        <p14:creationId xmlns:p14="http://schemas.microsoft.com/office/powerpoint/2010/main" val="6028038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CAD558-FC4A-4A3B-D65E-FF5627AAD7C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E89AB7F-64DB-3408-8BBF-F3822ED0D81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942D602-91B5-C3DD-6ED1-EE33E53C7072}"/>
              </a:ext>
            </a:extLst>
          </p:cNvPr>
          <p:cNvSpPr>
            <a:spLocks noGrp="1"/>
          </p:cNvSpPr>
          <p:nvPr>
            <p:ph type="body" idx="1"/>
          </p:nvPr>
        </p:nvSpPr>
        <p:spPr/>
        <p:txBody>
          <a:bodyPr/>
          <a:lstStyle/>
          <a:p>
            <a:r>
              <a:rPr lang="fr-FR" dirty="0"/>
              <a:t>"Open Science </a:t>
            </a:r>
            <a:r>
              <a:rPr lang="fr-FR" dirty="0" err="1"/>
              <a:t>is</a:t>
            </a:r>
            <a:r>
              <a:rPr lang="fr-FR" dirty="0"/>
              <a:t> a </a:t>
            </a:r>
            <a:r>
              <a:rPr lang="fr-FR" dirty="0" err="1"/>
              <a:t>powerful</a:t>
            </a:r>
            <a:r>
              <a:rPr lang="fr-FR" dirty="0"/>
              <a:t> enabler of the </a:t>
            </a:r>
            <a:r>
              <a:rPr lang="fr-FR" dirty="0" err="1"/>
              <a:t>Sustainable</a:t>
            </a:r>
            <a:r>
              <a:rPr lang="fr-FR" dirty="0"/>
              <a:t> </a:t>
            </a:r>
            <a:r>
              <a:rPr lang="fr-FR" dirty="0" err="1"/>
              <a:t>Development</a:t>
            </a:r>
            <a:r>
              <a:rPr lang="fr-FR" dirty="0"/>
              <a:t> Goals, or </a:t>
            </a:r>
            <a:r>
              <a:rPr lang="fr-FR" dirty="0" err="1"/>
              <a:t>SDGs</a:t>
            </a:r>
            <a:r>
              <a:rPr lang="fr-FR" dirty="0"/>
              <a:t>, </a:t>
            </a:r>
            <a:r>
              <a:rPr lang="fr-FR" dirty="0" err="1"/>
              <a:t>because</a:t>
            </a:r>
            <a:r>
              <a:rPr lang="fr-FR" dirty="0"/>
              <a:t> </a:t>
            </a:r>
            <a:r>
              <a:rPr lang="fr-FR" dirty="0" err="1"/>
              <a:t>it</a:t>
            </a:r>
            <a:r>
              <a:rPr lang="fr-FR" dirty="0"/>
              <a:t> </a:t>
            </a:r>
            <a:r>
              <a:rPr lang="fr-FR" dirty="0" err="1"/>
              <a:t>accelerates</a:t>
            </a:r>
            <a:r>
              <a:rPr lang="fr-FR" dirty="0"/>
              <a:t> the flow of </a:t>
            </a:r>
            <a:r>
              <a:rPr lang="fr-FR" dirty="0" err="1"/>
              <a:t>knowledge</a:t>
            </a:r>
            <a:r>
              <a:rPr lang="fr-FR" dirty="0"/>
              <a:t> and innovation </a:t>
            </a:r>
            <a:r>
              <a:rPr lang="fr-FR" dirty="0" err="1"/>
              <a:t>needed</a:t>
            </a:r>
            <a:r>
              <a:rPr lang="fr-FR" dirty="0"/>
              <a:t> to </a:t>
            </a:r>
            <a:r>
              <a:rPr lang="fr-FR" dirty="0" err="1"/>
              <a:t>address</a:t>
            </a:r>
            <a:r>
              <a:rPr lang="fr-FR" dirty="0"/>
              <a:t> global challenges. Like for the management of </a:t>
            </a:r>
            <a:r>
              <a:rPr lang="fr-FR" dirty="0" err="1"/>
              <a:t>tuna</a:t>
            </a:r>
            <a:r>
              <a:rPr lang="fr-FR" dirty="0"/>
              <a:t> </a:t>
            </a:r>
            <a:r>
              <a:rPr lang="fr-FR" dirty="0" err="1"/>
              <a:t>fisheries</a:t>
            </a:r>
            <a:r>
              <a:rPr lang="fr-FR" dirty="0"/>
              <a:t> </a:t>
            </a:r>
            <a:r>
              <a:rPr lang="fr-FR" dirty="0" err="1"/>
              <a:t>with</a:t>
            </a:r>
            <a:r>
              <a:rPr lang="fr-FR" dirty="0"/>
              <a:t> the RFMO</a:t>
            </a:r>
          </a:p>
          <a:p>
            <a:endParaRPr lang="fr-FR" dirty="0"/>
          </a:p>
          <a:p>
            <a:r>
              <a:rPr lang="fr-FR" dirty="0"/>
              <a:t> </a:t>
            </a:r>
          </a:p>
        </p:txBody>
      </p:sp>
      <p:sp>
        <p:nvSpPr>
          <p:cNvPr id="4" name="Espace réservé du numéro de diapositive 3">
            <a:extLst>
              <a:ext uri="{FF2B5EF4-FFF2-40B4-BE49-F238E27FC236}">
                <a16:creationId xmlns:a16="http://schemas.microsoft.com/office/drawing/2014/main" id="{782C8329-D02A-F7A3-DB8C-A069F896C206}"/>
              </a:ext>
            </a:extLst>
          </p:cNvPr>
          <p:cNvSpPr>
            <a:spLocks noGrp="1"/>
          </p:cNvSpPr>
          <p:nvPr>
            <p:ph type="sldNum" sz="quarter" idx="5"/>
          </p:nvPr>
        </p:nvSpPr>
        <p:spPr/>
        <p:txBody>
          <a:bodyPr/>
          <a:lstStyle/>
          <a:p>
            <a:fld id="{B488D40A-D299-4117-B524-8F15FE6801B8}" type="slidenum">
              <a:rPr lang="fr-FR" smtClean="0"/>
              <a:t>6</a:t>
            </a:fld>
            <a:endParaRPr lang="fr-FR"/>
          </a:p>
        </p:txBody>
      </p:sp>
    </p:spTree>
    <p:extLst>
      <p:ext uri="{BB962C8B-B14F-4D97-AF65-F5344CB8AC3E}">
        <p14:creationId xmlns:p14="http://schemas.microsoft.com/office/powerpoint/2010/main" val="9187590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488D40A-D299-4117-B524-8F15FE6801B8}" type="slidenum">
              <a:rPr lang="fr-FR" smtClean="0"/>
              <a:t>7</a:t>
            </a:fld>
            <a:endParaRPr lang="fr-FR"/>
          </a:p>
        </p:txBody>
      </p:sp>
    </p:spTree>
    <p:extLst>
      <p:ext uri="{BB962C8B-B14F-4D97-AF65-F5344CB8AC3E}">
        <p14:creationId xmlns:p14="http://schemas.microsoft.com/office/powerpoint/2010/main" val="21912242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B488D40A-D299-4117-B524-8F15FE6801B8}" type="slidenum">
              <a:rPr lang="fr-FR" smtClean="0"/>
              <a:t>10</a:t>
            </a:fld>
            <a:endParaRPr lang="fr-FR"/>
          </a:p>
        </p:txBody>
      </p:sp>
    </p:spTree>
    <p:extLst>
      <p:ext uri="{BB962C8B-B14F-4D97-AF65-F5344CB8AC3E}">
        <p14:creationId xmlns:p14="http://schemas.microsoft.com/office/powerpoint/2010/main" val="1379192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B488D40A-D299-4117-B524-8F15FE6801B8}" type="slidenum">
              <a:rPr lang="fr-FR" smtClean="0"/>
              <a:t>12</a:t>
            </a:fld>
            <a:endParaRPr lang="fr-FR"/>
          </a:p>
        </p:txBody>
      </p:sp>
    </p:spTree>
    <p:extLst>
      <p:ext uri="{BB962C8B-B14F-4D97-AF65-F5344CB8AC3E}">
        <p14:creationId xmlns:p14="http://schemas.microsoft.com/office/powerpoint/2010/main" val="21045088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B488D40A-D299-4117-B524-8F15FE6801B8}" type="slidenum">
              <a:rPr lang="fr-FR" smtClean="0"/>
              <a:t>13</a:t>
            </a:fld>
            <a:endParaRPr lang="fr-FR"/>
          </a:p>
        </p:txBody>
      </p:sp>
    </p:spTree>
    <p:extLst>
      <p:ext uri="{BB962C8B-B14F-4D97-AF65-F5344CB8AC3E}">
        <p14:creationId xmlns:p14="http://schemas.microsoft.com/office/powerpoint/2010/main" val="29767989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Big Data refers to datasets that are so large, complex, or fast-growing that traditional data processing applications are inadequate to handle them. The 5 V's of Big Data are :</a:t>
            </a:r>
          </a:p>
          <a:p>
            <a:endParaRPr lang="en-US"/>
          </a:p>
          <a:p>
            <a:r>
              <a:rPr lang="en-US" b="1"/>
              <a:t>Volume:</a:t>
            </a:r>
            <a:r>
              <a:rPr lang="en-US"/>
              <a:t> The amount of data generated.</a:t>
            </a:r>
          </a:p>
          <a:p>
            <a:r>
              <a:rPr lang="en-US" b="1"/>
              <a:t>Velocity:</a:t>
            </a:r>
            <a:r>
              <a:rPr lang="en-US"/>
              <a:t> The speed at which data is created and processed.</a:t>
            </a:r>
          </a:p>
          <a:p>
            <a:r>
              <a:rPr lang="en-US" b="1"/>
              <a:t>Veracity:</a:t>
            </a:r>
            <a:r>
              <a:rPr lang="en-US"/>
              <a:t> The quality and accuracy of the data.</a:t>
            </a:r>
          </a:p>
          <a:p>
            <a:r>
              <a:rPr lang="en-US" b="1"/>
              <a:t>Value</a:t>
            </a:r>
            <a:r>
              <a:rPr lang="en-US"/>
              <a:t>: The relevance of the data </a:t>
            </a:r>
          </a:p>
          <a:p>
            <a:r>
              <a:rPr lang="en-US" b="1"/>
              <a:t>Variety:</a:t>
            </a:r>
            <a:r>
              <a:rPr lang="en-US"/>
              <a:t> The different types of data, including structured, semi-structured, and unstructured.</a:t>
            </a:r>
          </a:p>
          <a:p>
            <a:endParaRPr lang="en-US"/>
          </a:p>
          <a:p>
            <a:r>
              <a:rPr lang="en-US"/>
              <a:t>It concerns  for example datasets of environmental DNA, or data from social networks</a:t>
            </a:r>
          </a:p>
          <a:p>
            <a:endParaRPr lang="en-US"/>
          </a:p>
          <a:p>
            <a:endParaRPr lang="en-US"/>
          </a:p>
        </p:txBody>
      </p:sp>
      <p:sp>
        <p:nvSpPr>
          <p:cNvPr id="4" name="Slide Number Placeholder 3"/>
          <p:cNvSpPr>
            <a:spLocks noGrp="1"/>
          </p:cNvSpPr>
          <p:nvPr>
            <p:ph type="sldNum" sz="quarter" idx="5"/>
          </p:nvPr>
        </p:nvSpPr>
        <p:spPr/>
        <p:txBody>
          <a:bodyPr/>
          <a:lstStyle/>
          <a:p>
            <a:fld id="{B488D40A-D299-4117-B524-8F15FE6801B8}" type="slidenum">
              <a:rPr lang="fr-FR" smtClean="0"/>
              <a:t>14</a:t>
            </a:fld>
            <a:endParaRPr lang="fr-FR"/>
          </a:p>
        </p:txBody>
      </p:sp>
    </p:spTree>
    <p:extLst>
      <p:ext uri="{BB962C8B-B14F-4D97-AF65-F5344CB8AC3E}">
        <p14:creationId xmlns:p14="http://schemas.microsoft.com/office/powerpoint/2010/main" val="930329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B488D40A-D299-4117-B524-8F15FE6801B8}" type="slidenum">
              <a:rPr lang="fr-FR" smtClean="0"/>
              <a:t>15</a:t>
            </a:fld>
            <a:endParaRPr lang="fr-FR"/>
          </a:p>
        </p:txBody>
      </p:sp>
    </p:spTree>
    <p:extLst>
      <p:ext uri="{BB962C8B-B14F-4D97-AF65-F5344CB8AC3E}">
        <p14:creationId xmlns:p14="http://schemas.microsoft.com/office/powerpoint/2010/main" val="10512938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C4A324-5954-F4C5-DF65-5DE7E022C2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608102-8448-14C7-9B7E-97235385DE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D8E150-EEC0-CD97-A7EC-B52B3B517555}"/>
              </a:ext>
            </a:extLst>
          </p:cNvPr>
          <p:cNvSpPr>
            <a:spLocks noGrp="1"/>
          </p:cNvSpPr>
          <p:nvPr>
            <p:ph type="body" idx="1"/>
          </p:nvPr>
        </p:nvSpPr>
        <p:spPr/>
        <p:txBody>
          <a:bodyPr/>
          <a:lstStyle/>
          <a:p>
            <a:r>
              <a:rPr lang="en-US" dirty="0">
                <a:latin typeface="Calibri"/>
                <a:ea typeface="Calibri"/>
                <a:cs typeface="Calibri"/>
              </a:rPr>
              <a:t>Julien: </a:t>
            </a:r>
            <a:r>
              <a:rPr lang="fr-FR" dirty="0"/>
              <a:t>Key </a:t>
            </a:r>
            <a:r>
              <a:rPr lang="fr-FR" dirty="0" err="1"/>
              <a:t>Steps</a:t>
            </a:r>
            <a:r>
              <a:rPr lang="fr-FR" dirty="0"/>
              <a:t> for Effective Data Handling </a:t>
            </a:r>
            <a:r>
              <a:rPr lang="fr-FR" dirty="0" err="1"/>
              <a:t>is</a:t>
            </a:r>
            <a:r>
              <a:rPr lang="fr-FR" dirty="0"/>
              <a:t> </a:t>
            </a:r>
            <a:r>
              <a:rPr lang="fr-FR" dirty="0" err="1"/>
              <a:t>composed</a:t>
            </a:r>
            <a:r>
              <a:rPr lang="fr-FR" dirty="0"/>
              <a:t> of 7 components.</a:t>
            </a:r>
          </a:p>
          <a:p>
            <a:pPr marL="228600" indent="-228600">
              <a:buFont typeface="+mj-lt"/>
              <a:buAutoNum type="arabicPeriod"/>
            </a:pPr>
            <a:r>
              <a:rPr lang="fr-FR" dirty="0"/>
              <a:t>Plan a </a:t>
            </a:r>
            <a:r>
              <a:rPr lang="fr-FR" dirty="0" err="1"/>
              <a:t>comprehensive</a:t>
            </a:r>
            <a:r>
              <a:rPr lang="fr-FR" dirty="0"/>
              <a:t> data management </a:t>
            </a:r>
          </a:p>
          <a:p>
            <a:pPr marL="228600" indent="-228600">
              <a:buFont typeface="+mj-lt"/>
              <a:buAutoNum type="arabicPeriod"/>
            </a:pPr>
            <a:r>
              <a:rPr lang="fr-FR" dirty="0" err="1"/>
              <a:t>Gathering</a:t>
            </a:r>
            <a:r>
              <a:rPr lang="fr-FR" dirty="0"/>
              <a:t> data </a:t>
            </a:r>
            <a:r>
              <a:rPr lang="fr-FR" dirty="0" err="1"/>
              <a:t>using</a:t>
            </a:r>
            <a:r>
              <a:rPr lang="fr-FR" dirty="0"/>
              <a:t> </a:t>
            </a:r>
            <a:r>
              <a:rPr lang="fr-FR" dirty="0" err="1"/>
              <a:t>established</a:t>
            </a:r>
            <a:r>
              <a:rPr lang="fr-FR" dirty="0"/>
              <a:t> </a:t>
            </a:r>
            <a:r>
              <a:rPr lang="fr-FR" dirty="0" err="1"/>
              <a:t>methods</a:t>
            </a:r>
            <a:r>
              <a:rPr lang="fr-FR" dirty="0"/>
              <a:t> </a:t>
            </a:r>
          </a:p>
          <a:p>
            <a:pPr marL="228600" indent="-228600">
              <a:buFont typeface="+mj-lt"/>
              <a:buAutoNum type="arabicPeriod"/>
            </a:pPr>
            <a:r>
              <a:rPr lang="en-US" dirty="0">
                <a:latin typeface="Calibri"/>
                <a:ea typeface="Calibri"/>
                <a:cs typeface="Calibri"/>
              </a:rPr>
              <a:t>Develop process to maintain a high quality before analysis</a:t>
            </a:r>
          </a:p>
          <a:p>
            <a:pPr marL="228600" indent="-228600">
              <a:buFont typeface="+mj-lt"/>
              <a:buAutoNum type="arabicPeriod"/>
            </a:pPr>
            <a:r>
              <a:rPr lang="en-US" dirty="0" err="1">
                <a:latin typeface="Calibri"/>
                <a:ea typeface="Calibri"/>
                <a:cs typeface="Calibri"/>
              </a:rPr>
              <a:t>Analyse</a:t>
            </a:r>
            <a:r>
              <a:rPr lang="en-US" dirty="0">
                <a:latin typeface="Calibri"/>
                <a:ea typeface="Calibri"/>
                <a:cs typeface="Calibri"/>
              </a:rPr>
              <a:t> your data to </a:t>
            </a:r>
            <a:r>
              <a:rPr lang="en-US" dirty="0" err="1">
                <a:latin typeface="Calibri"/>
                <a:ea typeface="Calibri"/>
                <a:cs typeface="Calibri"/>
              </a:rPr>
              <a:t>awnser</a:t>
            </a:r>
            <a:r>
              <a:rPr lang="en-US" dirty="0">
                <a:latin typeface="Calibri"/>
                <a:ea typeface="Calibri"/>
                <a:cs typeface="Calibri"/>
              </a:rPr>
              <a:t> your question</a:t>
            </a:r>
          </a:p>
          <a:p>
            <a:pPr marL="228600" indent="-228600">
              <a:buFont typeface="+mj-lt"/>
              <a:buAutoNum type="arabicPeriod"/>
            </a:pPr>
            <a:r>
              <a:rPr lang="fr-FR" dirty="0"/>
              <a:t>Preserve data in long-</a:t>
            </a:r>
            <a:r>
              <a:rPr lang="fr-FR" dirty="0" err="1"/>
              <a:t>term</a:t>
            </a:r>
            <a:r>
              <a:rPr lang="fr-FR" dirty="0"/>
              <a:t> </a:t>
            </a:r>
            <a:r>
              <a:rPr lang="fr-FR" dirty="0" err="1"/>
              <a:t>storage</a:t>
            </a:r>
            <a:r>
              <a:rPr lang="fr-FR" dirty="0"/>
              <a:t>  to support </a:t>
            </a:r>
            <a:r>
              <a:rPr lang="fr-FR" dirty="0" err="1"/>
              <a:t>ongoing</a:t>
            </a:r>
            <a:r>
              <a:rPr lang="fr-FR" dirty="0"/>
              <a:t> </a:t>
            </a:r>
            <a:r>
              <a:rPr lang="fr-FR" dirty="0" err="1"/>
              <a:t>research</a:t>
            </a:r>
            <a:r>
              <a:rPr lang="fr-FR" dirty="0"/>
              <a:t> efforts.</a:t>
            </a:r>
            <a:endParaRPr lang="en-US" dirty="0">
              <a:latin typeface="Calibri"/>
              <a:cs typeface="Calibri"/>
            </a:endParaRPr>
          </a:p>
          <a:p>
            <a:pPr marL="228600" indent="-228600">
              <a:buFont typeface="+mj-lt"/>
              <a:buAutoNum type="arabicPeriod"/>
            </a:pPr>
            <a:r>
              <a:rPr lang="fr-FR" dirty="0" err="1"/>
              <a:t>Making</a:t>
            </a:r>
            <a:r>
              <a:rPr lang="fr-FR" dirty="0"/>
              <a:t> data accessible to </a:t>
            </a:r>
            <a:r>
              <a:rPr lang="fr-FR" dirty="0" err="1"/>
              <a:t>others</a:t>
            </a:r>
            <a:r>
              <a:rPr lang="fr-FR" dirty="0"/>
              <a:t> </a:t>
            </a:r>
            <a:r>
              <a:rPr lang="fr-FR" dirty="0" err="1"/>
              <a:t>promotes</a:t>
            </a:r>
            <a:r>
              <a:rPr lang="fr-FR" dirty="0"/>
              <a:t> collaboration and innovation </a:t>
            </a:r>
            <a:r>
              <a:rPr lang="fr-FR" dirty="0" err="1"/>
              <a:t>within</a:t>
            </a:r>
            <a:r>
              <a:rPr lang="fr-FR" dirty="0"/>
              <a:t> the </a:t>
            </a:r>
            <a:r>
              <a:rPr lang="fr-FR" dirty="0" err="1"/>
              <a:t>research</a:t>
            </a:r>
            <a:r>
              <a:rPr lang="fr-FR" dirty="0"/>
              <a:t> </a:t>
            </a:r>
            <a:r>
              <a:rPr lang="fr-FR" dirty="0" err="1"/>
              <a:t>community</a:t>
            </a:r>
            <a:r>
              <a:rPr lang="fr-FR" dirty="0"/>
              <a:t>.</a:t>
            </a:r>
          </a:p>
          <a:p>
            <a:pPr marL="228600" indent="-228600">
              <a:buFont typeface="+mj-lt"/>
              <a:buAutoNum type="arabicPeriod"/>
            </a:pPr>
            <a:endParaRPr lang="en-US" dirty="0">
              <a:latin typeface="Calibri"/>
              <a:ea typeface="Calibri"/>
              <a:cs typeface="Calibri"/>
            </a:endParaRPr>
          </a:p>
          <a:p>
            <a:pPr marL="228600" indent="-228600">
              <a:buFont typeface="+mj-lt"/>
              <a:buAutoNum type="arabicPeriod"/>
            </a:pPr>
            <a:r>
              <a:rPr lang="en-US" dirty="0">
                <a:latin typeface="Calibri"/>
                <a:ea typeface="Calibri"/>
                <a:cs typeface="Calibri"/>
              </a:rPr>
              <a:t>Finaly, the data management aims the reusability of the data for the research community and the future yourself</a:t>
            </a:r>
          </a:p>
        </p:txBody>
      </p:sp>
      <p:sp>
        <p:nvSpPr>
          <p:cNvPr id="4" name="Slide Number Placeholder 3">
            <a:extLst>
              <a:ext uri="{FF2B5EF4-FFF2-40B4-BE49-F238E27FC236}">
                <a16:creationId xmlns:a16="http://schemas.microsoft.com/office/drawing/2014/main" id="{989AD891-E71C-AAF5-3C37-9D8AF3F9013F}"/>
              </a:ext>
            </a:extLst>
          </p:cNvPr>
          <p:cNvSpPr>
            <a:spLocks noGrp="1"/>
          </p:cNvSpPr>
          <p:nvPr>
            <p:ph type="sldNum" sz="quarter" idx="5"/>
          </p:nvPr>
        </p:nvSpPr>
        <p:spPr/>
        <p:txBody>
          <a:bodyPr/>
          <a:lstStyle/>
          <a:p>
            <a:fld id="{B488D40A-D299-4117-B524-8F15FE6801B8}" type="slidenum">
              <a:rPr lang="fr-FR" smtClean="0"/>
              <a:t>17</a:t>
            </a:fld>
            <a:endParaRPr lang="fr-FR"/>
          </a:p>
        </p:txBody>
      </p:sp>
    </p:spTree>
    <p:extLst>
      <p:ext uri="{BB962C8B-B14F-4D97-AF65-F5344CB8AC3E}">
        <p14:creationId xmlns:p14="http://schemas.microsoft.com/office/powerpoint/2010/main" val="38257434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F8F191-95F8-807A-195B-F4884C592F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66F3C2-9BA2-508E-04B8-9CC4C4BE72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ECB72C-14C1-1E90-E337-0261CB46D981}"/>
              </a:ext>
            </a:extLst>
          </p:cNvPr>
          <p:cNvSpPr>
            <a:spLocks noGrp="1"/>
          </p:cNvSpPr>
          <p:nvPr>
            <p:ph type="body" idx="1"/>
          </p:nvPr>
        </p:nvSpPr>
        <p:spPr/>
        <p:txBody>
          <a:bodyPr/>
          <a:lstStyle/>
          <a:p>
            <a:r>
              <a:rPr lang="en-US" dirty="0">
                <a:latin typeface="Calibri"/>
                <a:ea typeface="Calibri"/>
                <a:cs typeface="Calibri"/>
              </a:rPr>
              <a:t>Julien : </a:t>
            </a:r>
            <a:r>
              <a:rPr lang="fr-FR" dirty="0"/>
              <a:t>Planning </a:t>
            </a:r>
            <a:r>
              <a:rPr lang="fr-FR" dirty="0" err="1"/>
              <a:t>is</a:t>
            </a:r>
            <a:r>
              <a:rPr lang="fr-FR" dirty="0"/>
              <a:t> the </a:t>
            </a:r>
            <a:r>
              <a:rPr lang="fr-FR" dirty="0" err="1"/>
              <a:t>cornerstone</a:t>
            </a:r>
            <a:r>
              <a:rPr lang="fr-FR" dirty="0"/>
              <a:t> of effective data management. </a:t>
            </a:r>
          </a:p>
          <a:p>
            <a:endParaRPr lang="fr-FR" dirty="0"/>
          </a:p>
          <a:p>
            <a:r>
              <a:rPr lang="fr-FR" dirty="0"/>
              <a:t>It sets the stage for how data </a:t>
            </a:r>
            <a:r>
              <a:rPr lang="fr-FR" dirty="0" err="1"/>
              <a:t>will</a:t>
            </a:r>
            <a:r>
              <a:rPr lang="fr-FR" dirty="0"/>
              <a:t> </a:t>
            </a:r>
            <a:r>
              <a:rPr lang="fr-FR" dirty="0" err="1"/>
              <a:t>be</a:t>
            </a:r>
            <a:r>
              <a:rPr lang="fr-FR" dirty="0"/>
              <a:t> </a:t>
            </a:r>
            <a:r>
              <a:rPr lang="fr-FR" dirty="0" err="1"/>
              <a:t>collected</a:t>
            </a:r>
            <a:r>
              <a:rPr lang="fr-FR" dirty="0"/>
              <a:t>, </a:t>
            </a:r>
            <a:r>
              <a:rPr lang="fr-FR" dirty="0" err="1"/>
              <a:t>organized</a:t>
            </a:r>
            <a:r>
              <a:rPr lang="fr-FR" dirty="0"/>
              <a:t>, </a:t>
            </a:r>
            <a:r>
              <a:rPr lang="fr-FR" dirty="0" err="1"/>
              <a:t>stored</a:t>
            </a:r>
            <a:r>
              <a:rPr lang="fr-FR" dirty="0"/>
              <a:t>, and </a:t>
            </a:r>
            <a:r>
              <a:rPr lang="fr-FR" dirty="0" err="1"/>
              <a:t>shared</a:t>
            </a:r>
            <a:r>
              <a:rPr lang="fr-FR" dirty="0"/>
              <a:t> </a:t>
            </a:r>
            <a:r>
              <a:rPr lang="fr-FR" dirty="0" err="1"/>
              <a:t>throughout</a:t>
            </a:r>
            <a:r>
              <a:rPr lang="fr-FR" dirty="0"/>
              <a:t> </a:t>
            </a:r>
            <a:r>
              <a:rPr lang="fr-FR" dirty="0" err="1"/>
              <a:t>its</a:t>
            </a:r>
            <a:r>
              <a:rPr lang="fr-FR" dirty="0"/>
              <a:t> </a:t>
            </a:r>
            <a:r>
              <a:rPr lang="fr-FR" dirty="0" err="1"/>
              <a:t>lifecycle</a:t>
            </a:r>
            <a:r>
              <a:rPr lang="fr-FR" dirty="0"/>
              <a:t>. </a:t>
            </a:r>
            <a:r>
              <a:rPr lang="fr-FR" dirty="0" err="1"/>
              <a:t>Without</a:t>
            </a:r>
            <a:r>
              <a:rPr lang="fr-FR" dirty="0"/>
              <a:t> a </a:t>
            </a:r>
            <a:r>
              <a:rPr lang="fr-FR" dirty="0" err="1"/>
              <a:t>well</a:t>
            </a:r>
            <a:r>
              <a:rPr lang="fr-FR" dirty="0"/>
              <a:t>-</a:t>
            </a:r>
            <a:r>
              <a:rPr lang="fr-FR" dirty="0" err="1"/>
              <a:t>thought</a:t>
            </a:r>
            <a:r>
              <a:rPr lang="fr-FR" dirty="0"/>
              <a:t>-out plan, </a:t>
            </a:r>
            <a:r>
              <a:rPr lang="fr-FR" dirty="0" err="1"/>
              <a:t>even</a:t>
            </a:r>
            <a:r>
              <a:rPr lang="fr-FR" dirty="0"/>
              <a:t> the </a:t>
            </a:r>
            <a:r>
              <a:rPr lang="fr-FR" dirty="0" err="1"/>
              <a:t>most</a:t>
            </a:r>
            <a:r>
              <a:rPr lang="fr-FR" dirty="0"/>
              <a:t> </a:t>
            </a:r>
            <a:r>
              <a:rPr lang="fr-FR" dirty="0" err="1"/>
              <a:t>valuable</a:t>
            </a:r>
            <a:r>
              <a:rPr lang="fr-FR" dirty="0"/>
              <a:t> data </a:t>
            </a:r>
            <a:r>
              <a:rPr lang="fr-FR" dirty="0" err="1"/>
              <a:t>risks</a:t>
            </a:r>
            <a:r>
              <a:rPr lang="fr-FR" dirty="0"/>
              <a:t> </a:t>
            </a:r>
            <a:r>
              <a:rPr lang="fr-FR" dirty="0" err="1"/>
              <a:t>becoming</a:t>
            </a:r>
            <a:r>
              <a:rPr lang="fr-FR" dirty="0"/>
              <a:t> </a:t>
            </a:r>
            <a:r>
              <a:rPr lang="fr-FR" dirty="0" err="1"/>
              <a:t>unusable</a:t>
            </a:r>
            <a:r>
              <a:rPr lang="fr-FR" dirty="0"/>
              <a:t> or inaccessible over time.</a:t>
            </a:r>
          </a:p>
          <a:p>
            <a:r>
              <a:rPr lang="fr-FR" dirty="0"/>
              <a:t>A </a:t>
            </a:r>
            <a:r>
              <a:rPr lang="fr-FR" dirty="0" err="1"/>
              <a:t>robust</a:t>
            </a:r>
            <a:r>
              <a:rPr lang="fr-FR" dirty="0"/>
              <a:t> data management plan (DMP) </a:t>
            </a:r>
            <a:r>
              <a:rPr lang="fr-FR" dirty="0" err="1"/>
              <a:t>begins</a:t>
            </a:r>
            <a:r>
              <a:rPr lang="fr-FR" dirty="0"/>
              <a:t> by </a:t>
            </a:r>
            <a:r>
              <a:rPr lang="fr-FR" dirty="0" err="1"/>
              <a:t>defining</a:t>
            </a:r>
            <a:r>
              <a:rPr lang="fr-FR" dirty="0"/>
              <a:t> </a:t>
            </a:r>
            <a:r>
              <a:rPr lang="fr-FR" dirty="0" err="1"/>
              <a:t>clear</a:t>
            </a:r>
            <a:r>
              <a:rPr lang="fr-FR" dirty="0"/>
              <a:t> objectives: </a:t>
            </a:r>
          </a:p>
          <a:p>
            <a:r>
              <a:rPr lang="fr-FR" dirty="0" err="1"/>
              <a:t>Which</a:t>
            </a:r>
            <a:r>
              <a:rPr lang="fr-FR" dirty="0"/>
              <a:t> </a:t>
            </a:r>
            <a:r>
              <a:rPr lang="fr-FR" dirty="0" err="1"/>
              <a:t>need</a:t>
            </a:r>
            <a:r>
              <a:rPr lang="fr-FR" dirty="0"/>
              <a:t> to </a:t>
            </a:r>
            <a:r>
              <a:rPr lang="fr-FR" dirty="0" err="1"/>
              <a:t>ask</a:t>
            </a:r>
            <a:r>
              <a:rPr lang="fr-FR" dirty="0"/>
              <a:t> question to guide </a:t>
            </a:r>
            <a:r>
              <a:rPr lang="fr-FR" dirty="0" err="1"/>
              <a:t>every</a:t>
            </a:r>
            <a:r>
              <a:rPr lang="fr-FR" dirty="0"/>
              <a:t> </a:t>
            </a:r>
            <a:r>
              <a:rPr lang="fr-FR" dirty="0" err="1"/>
              <a:t>subsequent</a:t>
            </a:r>
            <a:r>
              <a:rPr lang="fr-FR" dirty="0"/>
              <a:t> </a:t>
            </a:r>
            <a:r>
              <a:rPr lang="fr-FR" dirty="0" err="1"/>
              <a:t>decision</a:t>
            </a:r>
            <a:r>
              <a:rPr lang="fr-FR" dirty="0"/>
              <a:t>, </a:t>
            </a:r>
            <a:r>
              <a:rPr lang="fr-FR" dirty="0" err="1"/>
              <a:t>from</a:t>
            </a:r>
            <a:r>
              <a:rPr lang="fr-FR" dirty="0"/>
              <a:t> file formats and </a:t>
            </a:r>
            <a:r>
              <a:rPr lang="fr-FR" dirty="0" err="1"/>
              <a:t>storage</a:t>
            </a:r>
            <a:r>
              <a:rPr lang="fr-FR" dirty="0"/>
              <a:t> solutions to </a:t>
            </a:r>
            <a:r>
              <a:rPr lang="fr-FR" dirty="0" err="1"/>
              <a:t>metadata</a:t>
            </a:r>
            <a:r>
              <a:rPr lang="fr-FR" dirty="0"/>
              <a:t> standards and </a:t>
            </a:r>
            <a:r>
              <a:rPr lang="fr-FR" dirty="0" err="1"/>
              <a:t>security</a:t>
            </a:r>
            <a:r>
              <a:rPr lang="fr-FR" dirty="0"/>
              <a:t> </a:t>
            </a:r>
            <a:r>
              <a:rPr lang="fr-FR" dirty="0" err="1"/>
              <a:t>measures</a:t>
            </a:r>
            <a:r>
              <a:rPr lang="fr-FR" dirty="0"/>
              <a:t>.</a:t>
            </a:r>
          </a:p>
          <a:p>
            <a:endParaRPr lang="fr-FR" dirty="0"/>
          </a:p>
          <a:p>
            <a:r>
              <a:rPr lang="fr-FR" dirty="0"/>
              <a:t>SHOW 4 POINTS</a:t>
            </a:r>
          </a:p>
          <a:p>
            <a:endParaRPr lang="fr-FR" dirty="0"/>
          </a:p>
          <a:p>
            <a:r>
              <a:rPr lang="fr-FR" dirty="0"/>
              <a:t>Planning </a:t>
            </a:r>
            <a:r>
              <a:rPr lang="fr-FR" dirty="0" err="1"/>
              <a:t>also</a:t>
            </a:r>
            <a:r>
              <a:rPr lang="fr-FR" dirty="0"/>
              <a:t> </a:t>
            </a:r>
            <a:r>
              <a:rPr lang="fr-FR" dirty="0" err="1"/>
              <a:t>involves</a:t>
            </a:r>
            <a:r>
              <a:rPr lang="fr-FR" dirty="0"/>
              <a:t> </a:t>
            </a:r>
            <a:r>
              <a:rPr lang="fr-FR" dirty="0" err="1"/>
              <a:t>anticipating</a:t>
            </a:r>
            <a:r>
              <a:rPr lang="fr-FR" dirty="0"/>
              <a:t> challenges, </a:t>
            </a:r>
            <a:r>
              <a:rPr lang="fr-FR" dirty="0" err="1"/>
              <a:t>such</a:t>
            </a:r>
            <a:r>
              <a:rPr lang="fr-FR" dirty="0"/>
              <a:t> as </a:t>
            </a:r>
            <a:r>
              <a:rPr lang="fr-FR" dirty="0" err="1"/>
              <a:t>ensuring</a:t>
            </a:r>
            <a:r>
              <a:rPr lang="fr-FR" dirty="0"/>
              <a:t> compliance </a:t>
            </a:r>
            <a:r>
              <a:rPr lang="fr-FR" dirty="0" err="1"/>
              <a:t>with</a:t>
            </a:r>
            <a:r>
              <a:rPr lang="fr-FR" dirty="0"/>
              <a:t> </a:t>
            </a:r>
            <a:r>
              <a:rPr lang="fr-FR" dirty="0" err="1"/>
              <a:t>ethical</a:t>
            </a:r>
            <a:r>
              <a:rPr lang="fr-FR" dirty="0"/>
              <a:t> guidelines (Nagoya </a:t>
            </a:r>
            <a:r>
              <a:rPr lang="fr-FR" dirty="0" err="1"/>
              <a:t>protocol</a:t>
            </a:r>
            <a:r>
              <a:rPr lang="fr-FR" dirty="0"/>
              <a:t>), </a:t>
            </a:r>
            <a:r>
              <a:rPr lang="fr-FR" dirty="0" err="1"/>
              <a:t>protecting</a:t>
            </a:r>
            <a:r>
              <a:rPr lang="fr-FR" dirty="0"/>
              <a:t> sensitive information, and </a:t>
            </a:r>
            <a:r>
              <a:rPr lang="fr-FR" dirty="0" err="1"/>
              <a:t>selecting</a:t>
            </a:r>
            <a:r>
              <a:rPr lang="fr-FR" dirty="0"/>
              <a:t> </a:t>
            </a:r>
            <a:r>
              <a:rPr lang="fr-FR" dirty="0" err="1"/>
              <a:t>trusted</a:t>
            </a:r>
            <a:r>
              <a:rPr lang="fr-FR" dirty="0"/>
              <a:t> repositories for long-</a:t>
            </a:r>
            <a:r>
              <a:rPr lang="fr-FR" dirty="0" err="1"/>
              <a:t>term</a:t>
            </a:r>
            <a:r>
              <a:rPr lang="fr-FR" dirty="0"/>
              <a:t> </a:t>
            </a:r>
            <a:r>
              <a:rPr lang="fr-FR" dirty="0" err="1"/>
              <a:t>preservation</a:t>
            </a:r>
            <a:r>
              <a:rPr lang="fr-FR" dirty="0"/>
              <a:t> and sharing.</a:t>
            </a:r>
          </a:p>
          <a:p>
            <a:endParaRPr lang="fr-FR" dirty="0">
              <a:latin typeface="Aptos"/>
              <a:ea typeface="Calibri"/>
              <a:cs typeface="Calibri"/>
            </a:endParaRPr>
          </a:p>
          <a:p>
            <a:r>
              <a:rPr lang="fr-FR" dirty="0">
                <a:latin typeface="Aptos"/>
                <a:ea typeface="Calibri"/>
                <a:cs typeface="Calibri"/>
              </a:rPr>
              <a:t>You </a:t>
            </a:r>
            <a:r>
              <a:rPr lang="fr-FR" dirty="0" err="1">
                <a:latin typeface="Aptos"/>
                <a:ea typeface="Calibri"/>
                <a:cs typeface="Calibri"/>
              </a:rPr>
              <a:t>will</a:t>
            </a:r>
            <a:r>
              <a:rPr lang="fr-FR" dirty="0">
                <a:latin typeface="Aptos"/>
                <a:ea typeface="Calibri"/>
                <a:cs typeface="Calibri"/>
              </a:rPr>
              <a:t> </a:t>
            </a:r>
            <a:r>
              <a:rPr lang="fr-FR" dirty="0" err="1">
                <a:latin typeface="Aptos"/>
                <a:ea typeface="Calibri"/>
                <a:cs typeface="Calibri"/>
              </a:rPr>
              <a:t>find</a:t>
            </a:r>
            <a:r>
              <a:rPr lang="fr-FR" dirty="0">
                <a:latin typeface="Aptos"/>
                <a:ea typeface="Calibri"/>
                <a:cs typeface="Calibri"/>
              </a:rPr>
              <a:t> an </a:t>
            </a:r>
            <a:r>
              <a:rPr lang="fr-FR" dirty="0" err="1">
                <a:latin typeface="Aptos"/>
                <a:ea typeface="Calibri"/>
                <a:cs typeface="Calibri"/>
              </a:rPr>
              <a:t>example</a:t>
            </a:r>
            <a:r>
              <a:rPr lang="fr-FR" dirty="0">
                <a:latin typeface="Aptos"/>
                <a:ea typeface="Calibri"/>
                <a:cs typeface="Calibri"/>
              </a:rPr>
              <a:t> </a:t>
            </a:r>
            <a:r>
              <a:rPr lang="fr-FR" dirty="0" err="1">
                <a:latin typeface="Aptos"/>
                <a:ea typeface="Calibri"/>
                <a:cs typeface="Calibri"/>
              </a:rPr>
              <a:t>with</a:t>
            </a:r>
            <a:r>
              <a:rPr lang="fr-FR" dirty="0">
                <a:latin typeface="Aptos"/>
                <a:ea typeface="Calibri"/>
                <a:cs typeface="Calibri"/>
              </a:rPr>
              <a:t> </a:t>
            </a:r>
            <a:r>
              <a:rPr lang="fr-FR" dirty="0" err="1">
                <a:latin typeface="Aptos"/>
                <a:ea typeface="Calibri"/>
                <a:cs typeface="Calibri"/>
              </a:rPr>
              <a:t>this</a:t>
            </a:r>
            <a:r>
              <a:rPr lang="fr-FR" dirty="0">
                <a:latin typeface="Aptos"/>
                <a:ea typeface="Calibri"/>
                <a:cs typeface="Calibri"/>
              </a:rPr>
              <a:t> </a:t>
            </a:r>
            <a:r>
              <a:rPr lang="fr-FR" dirty="0" err="1">
                <a:latin typeface="Aptos"/>
                <a:ea typeface="Calibri"/>
                <a:cs typeface="Calibri"/>
              </a:rPr>
              <a:t>link</a:t>
            </a:r>
            <a:r>
              <a:rPr lang="fr-FR" dirty="0">
                <a:latin typeface="Aptos"/>
                <a:ea typeface="Calibri"/>
                <a:cs typeface="Calibri"/>
              </a:rPr>
              <a:t>, </a:t>
            </a:r>
            <a:r>
              <a:rPr lang="fr-FR" dirty="0" err="1">
                <a:latin typeface="Aptos"/>
                <a:ea typeface="Calibri"/>
                <a:cs typeface="Calibri"/>
              </a:rPr>
              <a:t>he</a:t>
            </a:r>
            <a:r>
              <a:rPr lang="fr-FR" dirty="0">
                <a:latin typeface="Aptos"/>
                <a:ea typeface="Calibri"/>
                <a:cs typeface="Calibri"/>
              </a:rPr>
              <a:t> </a:t>
            </a:r>
            <a:r>
              <a:rPr lang="fr-FR" dirty="0" err="1">
                <a:latin typeface="Aptos"/>
                <a:ea typeface="Calibri"/>
                <a:cs typeface="Calibri"/>
              </a:rPr>
              <a:t>exist</a:t>
            </a:r>
            <a:r>
              <a:rPr lang="fr-FR" dirty="0">
                <a:latin typeface="Aptos"/>
                <a:ea typeface="Calibri"/>
                <a:cs typeface="Calibri"/>
              </a:rPr>
              <a:t> </a:t>
            </a:r>
            <a:r>
              <a:rPr lang="fr-FR" dirty="0" err="1">
                <a:latin typeface="Aptos"/>
                <a:ea typeface="Calibri"/>
                <a:cs typeface="Calibri"/>
              </a:rPr>
              <a:t>some</a:t>
            </a:r>
            <a:r>
              <a:rPr lang="fr-FR" dirty="0">
                <a:latin typeface="Aptos"/>
                <a:ea typeface="Calibri"/>
                <a:cs typeface="Calibri"/>
              </a:rPr>
              <a:t> </a:t>
            </a:r>
            <a:r>
              <a:rPr lang="fr-FR" dirty="0" err="1">
                <a:latin typeface="Aptos"/>
                <a:ea typeface="Calibri"/>
                <a:cs typeface="Calibri"/>
              </a:rPr>
              <a:t>tools</a:t>
            </a:r>
            <a:r>
              <a:rPr lang="fr-FR" dirty="0">
                <a:latin typeface="Aptos"/>
                <a:ea typeface="Calibri"/>
                <a:cs typeface="Calibri"/>
              </a:rPr>
              <a:t> to </a:t>
            </a:r>
            <a:r>
              <a:rPr lang="fr-FR" dirty="0" err="1">
                <a:latin typeface="Aptos"/>
                <a:ea typeface="Calibri"/>
                <a:cs typeface="Calibri"/>
              </a:rPr>
              <a:t>write</a:t>
            </a:r>
            <a:r>
              <a:rPr lang="fr-FR" dirty="0">
                <a:latin typeface="Aptos"/>
                <a:ea typeface="Calibri"/>
                <a:cs typeface="Calibri"/>
              </a:rPr>
              <a:t> a DMP.</a:t>
            </a:r>
          </a:p>
          <a:p>
            <a:endParaRPr lang="fr-FR" dirty="0">
              <a:latin typeface="Aptos"/>
              <a:ea typeface="Calibri"/>
              <a:cs typeface="Calibri"/>
            </a:endParaRPr>
          </a:p>
          <a:p>
            <a:r>
              <a:rPr lang="fr-FR" dirty="0">
                <a:latin typeface="Aptos"/>
                <a:ea typeface="Calibri"/>
                <a:cs typeface="Calibri"/>
              </a:rPr>
              <a:t>I let the </a:t>
            </a:r>
            <a:r>
              <a:rPr lang="fr-FR" dirty="0" err="1">
                <a:latin typeface="Aptos"/>
                <a:ea typeface="Calibri"/>
                <a:cs typeface="Calibri"/>
              </a:rPr>
              <a:t>floor</a:t>
            </a:r>
            <a:r>
              <a:rPr lang="fr-FR" dirty="0">
                <a:latin typeface="Aptos"/>
                <a:ea typeface="Calibri"/>
                <a:cs typeface="Calibri"/>
              </a:rPr>
              <a:t> to </a:t>
            </a:r>
            <a:r>
              <a:rPr lang="fr-FR" dirty="0" err="1">
                <a:latin typeface="Aptos"/>
                <a:ea typeface="Calibri"/>
                <a:cs typeface="Calibri"/>
              </a:rPr>
              <a:t>Clementine</a:t>
            </a:r>
            <a:r>
              <a:rPr lang="fr-FR" dirty="0">
                <a:latin typeface="Aptos"/>
                <a:ea typeface="Calibri"/>
                <a:cs typeface="Calibri"/>
              </a:rPr>
              <a:t> ao </a:t>
            </a:r>
            <a:r>
              <a:rPr lang="fr-FR" dirty="0" err="1">
                <a:latin typeface="Aptos"/>
                <a:ea typeface="Calibri"/>
                <a:cs typeface="Calibri"/>
              </a:rPr>
              <a:t>presnet</a:t>
            </a:r>
            <a:r>
              <a:rPr lang="fr-FR" dirty="0">
                <a:latin typeface="Aptos"/>
                <a:ea typeface="Calibri"/>
                <a:cs typeface="Calibri"/>
              </a:rPr>
              <a:t> the </a:t>
            </a:r>
            <a:r>
              <a:rPr lang="fr-FR" dirty="0" err="1">
                <a:latin typeface="Aptos"/>
                <a:ea typeface="Calibri"/>
                <a:cs typeface="Calibri"/>
              </a:rPr>
              <a:t>next</a:t>
            </a:r>
            <a:r>
              <a:rPr lang="fr-FR" dirty="0">
                <a:latin typeface="Aptos"/>
                <a:ea typeface="Calibri"/>
                <a:cs typeface="Calibri"/>
              </a:rPr>
              <a:t> </a:t>
            </a:r>
            <a:r>
              <a:rPr lang="fr-FR" dirty="0" err="1">
                <a:latin typeface="Aptos"/>
                <a:ea typeface="Calibri"/>
                <a:cs typeface="Calibri"/>
              </a:rPr>
              <a:t>steps</a:t>
            </a:r>
            <a:endParaRPr lang="fr-FR" dirty="0">
              <a:latin typeface="Aptos"/>
              <a:ea typeface="Calibri"/>
              <a:cs typeface="Calibri"/>
            </a:endParaRPr>
          </a:p>
          <a:p>
            <a:endParaRPr lang="fr-FR" dirty="0">
              <a:latin typeface="Aptos"/>
              <a:ea typeface="Calibri"/>
              <a:cs typeface="Calibri"/>
            </a:endParaRPr>
          </a:p>
          <a:p>
            <a:endParaRPr lang="en-US" dirty="0">
              <a:latin typeface="Calibri"/>
              <a:ea typeface="Calibri"/>
              <a:cs typeface="Calibri"/>
            </a:endParaRPr>
          </a:p>
        </p:txBody>
      </p:sp>
      <p:sp>
        <p:nvSpPr>
          <p:cNvPr id="4" name="Slide Number Placeholder 3">
            <a:extLst>
              <a:ext uri="{FF2B5EF4-FFF2-40B4-BE49-F238E27FC236}">
                <a16:creationId xmlns:a16="http://schemas.microsoft.com/office/drawing/2014/main" id="{4315074C-F057-E721-22DE-3556471E8AC2}"/>
              </a:ext>
            </a:extLst>
          </p:cNvPr>
          <p:cNvSpPr>
            <a:spLocks noGrp="1"/>
          </p:cNvSpPr>
          <p:nvPr>
            <p:ph type="sldNum" sz="quarter" idx="5"/>
          </p:nvPr>
        </p:nvSpPr>
        <p:spPr/>
        <p:txBody>
          <a:bodyPr/>
          <a:lstStyle/>
          <a:p>
            <a:fld id="{B488D40A-D299-4117-B524-8F15FE6801B8}" type="slidenum">
              <a:rPr lang="fr-FR" smtClean="0"/>
              <a:t>18</a:t>
            </a:fld>
            <a:endParaRPr lang="fr-FR"/>
          </a:p>
        </p:txBody>
      </p:sp>
    </p:spTree>
    <p:extLst>
      <p:ext uri="{BB962C8B-B14F-4D97-AF65-F5344CB8AC3E}">
        <p14:creationId xmlns:p14="http://schemas.microsoft.com/office/powerpoint/2010/main" val="37644234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C</a:t>
            </a:r>
          </a:p>
        </p:txBody>
      </p:sp>
      <p:sp>
        <p:nvSpPr>
          <p:cNvPr id="4" name="Slide Number Placeholder 3"/>
          <p:cNvSpPr>
            <a:spLocks noGrp="1"/>
          </p:cNvSpPr>
          <p:nvPr>
            <p:ph type="sldNum" sz="quarter" idx="5"/>
          </p:nvPr>
        </p:nvSpPr>
        <p:spPr/>
        <p:txBody>
          <a:bodyPr/>
          <a:lstStyle/>
          <a:p>
            <a:fld id="{B488D40A-D299-4117-B524-8F15FE6801B8}" type="slidenum">
              <a:rPr lang="fr-FR" smtClean="0"/>
              <a:t>19</a:t>
            </a:fld>
            <a:endParaRPr lang="fr-FR"/>
          </a:p>
        </p:txBody>
      </p:sp>
    </p:spTree>
    <p:extLst>
      <p:ext uri="{BB962C8B-B14F-4D97-AF65-F5344CB8AC3E}">
        <p14:creationId xmlns:p14="http://schemas.microsoft.com/office/powerpoint/2010/main" val="20041791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C</a:t>
            </a:r>
          </a:p>
        </p:txBody>
      </p:sp>
      <p:sp>
        <p:nvSpPr>
          <p:cNvPr id="4" name="Slide Number Placeholder 3"/>
          <p:cNvSpPr>
            <a:spLocks noGrp="1"/>
          </p:cNvSpPr>
          <p:nvPr>
            <p:ph type="sldNum" sz="quarter" idx="5"/>
          </p:nvPr>
        </p:nvSpPr>
        <p:spPr/>
        <p:txBody>
          <a:bodyPr/>
          <a:lstStyle/>
          <a:p>
            <a:fld id="{B488D40A-D299-4117-B524-8F15FE6801B8}" type="slidenum">
              <a:rPr lang="fr-FR" smtClean="0"/>
              <a:t>20</a:t>
            </a:fld>
            <a:endParaRPr lang="fr-FR"/>
          </a:p>
        </p:txBody>
      </p:sp>
    </p:spTree>
    <p:extLst>
      <p:ext uri="{BB962C8B-B14F-4D97-AF65-F5344CB8AC3E}">
        <p14:creationId xmlns:p14="http://schemas.microsoft.com/office/powerpoint/2010/main" val="27661192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C</a:t>
            </a:r>
          </a:p>
        </p:txBody>
      </p:sp>
      <p:sp>
        <p:nvSpPr>
          <p:cNvPr id="4" name="Slide Number Placeholder 3"/>
          <p:cNvSpPr>
            <a:spLocks noGrp="1"/>
          </p:cNvSpPr>
          <p:nvPr>
            <p:ph type="sldNum" sz="quarter" idx="5"/>
          </p:nvPr>
        </p:nvSpPr>
        <p:spPr/>
        <p:txBody>
          <a:bodyPr/>
          <a:lstStyle/>
          <a:p>
            <a:fld id="{B488D40A-D299-4117-B524-8F15FE6801B8}" type="slidenum">
              <a:rPr lang="fr-FR" smtClean="0"/>
              <a:t>21</a:t>
            </a:fld>
            <a:endParaRPr lang="fr-FR"/>
          </a:p>
        </p:txBody>
      </p:sp>
    </p:spTree>
    <p:extLst>
      <p:ext uri="{BB962C8B-B14F-4D97-AF65-F5344CB8AC3E}">
        <p14:creationId xmlns:p14="http://schemas.microsoft.com/office/powerpoint/2010/main" val="20487848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C</a:t>
            </a:r>
          </a:p>
        </p:txBody>
      </p:sp>
      <p:sp>
        <p:nvSpPr>
          <p:cNvPr id="4" name="Slide Number Placeholder 3"/>
          <p:cNvSpPr>
            <a:spLocks noGrp="1"/>
          </p:cNvSpPr>
          <p:nvPr>
            <p:ph type="sldNum" sz="quarter" idx="5"/>
          </p:nvPr>
        </p:nvSpPr>
        <p:spPr/>
        <p:txBody>
          <a:bodyPr/>
          <a:lstStyle/>
          <a:p>
            <a:fld id="{B488D40A-D299-4117-B524-8F15FE6801B8}" type="slidenum">
              <a:rPr lang="fr-FR" smtClean="0"/>
              <a:t>22</a:t>
            </a:fld>
            <a:endParaRPr lang="fr-FR"/>
          </a:p>
        </p:txBody>
      </p:sp>
    </p:spTree>
    <p:extLst>
      <p:ext uri="{BB962C8B-B14F-4D97-AF65-F5344CB8AC3E}">
        <p14:creationId xmlns:p14="http://schemas.microsoft.com/office/powerpoint/2010/main" val="39496809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Julien : </a:t>
            </a:r>
            <a:r>
              <a:rPr lang="fr-FR" dirty="0" err="1"/>
              <a:t>Preservation</a:t>
            </a:r>
            <a:r>
              <a:rPr lang="fr-FR" dirty="0"/>
              <a:t> </a:t>
            </a:r>
            <a:r>
              <a:rPr lang="fr-FR" dirty="0" err="1"/>
              <a:t>is</a:t>
            </a:r>
            <a:r>
              <a:rPr lang="fr-FR" dirty="0"/>
              <a:t> a </a:t>
            </a:r>
            <a:r>
              <a:rPr lang="fr-FR" dirty="0" err="1"/>
              <a:t>critical</a:t>
            </a:r>
            <a:r>
              <a:rPr lang="fr-FR" dirty="0"/>
              <a:t> component of data management </a:t>
            </a:r>
            <a:r>
              <a:rPr lang="fr-FR" dirty="0" err="1"/>
              <a:t>that</a:t>
            </a:r>
            <a:r>
              <a:rPr lang="fr-FR" dirty="0"/>
              <a:t> </a:t>
            </a:r>
            <a:r>
              <a:rPr lang="fr-FR" dirty="0" err="1"/>
              <a:t>ensures</a:t>
            </a:r>
            <a:r>
              <a:rPr lang="fr-FR" dirty="0"/>
              <a:t> </a:t>
            </a:r>
            <a:r>
              <a:rPr lang="fr-FR" dirty="0" err="1"/>
              <a:t>research</a:t>
            </a:r>
            <a:r>
              <a:rPr lang="fr-FR" dirty="0"/>
              <a:t> data </a:t>
            </a:r>
            <a:r>
              <a:rPr lang="fr-FR" dirty="0" err="1"/>
              <a:t>remains</a:t>
            </a:r>
            <a:r>
              <a:rPr lang="fr-FR" dirty="0"/>
              <a:t> accessible, usable, and </a:t>
            </a:r>
            <a:r>
              <a:rPr lang="fr-FR" dirty="0" err="1"/>
              <a:t>meaningful</a:t>
            </a:r>
            <a:r>
              <a:rPr lang="fr-FR" dirty="0"/>
              <a:t> over time. </a:t>
            </a:r>
            <a:r>
              <a:rPr lang="fr-FR" dirty="0" err="1"/>
              <a:t>It’s</a:t>
            </a:r>
            <a:r>
              <a:rPr lang="fr-FR" dirty="0"/>
              <a:t> not </a:t>
            </a:r>
            <a:r>
              <a:rPr lang="fr-FR" dirty="0" err="1"/>
              <a:t>just</a:t>
            </a:r>
            <a:r>
              <a:rPr lang="fr-FR" dirty="0"/>
              <a:t> about </a:t>
            </a:r>
            <a:r>
              <a:rPr lang="fr-FR" dirty="0" err="1"/>
              <a:t>storing</a:t>
            </a:r>
            <a:r>
              <a:rPr lang="fr-FR" dirty="0"/>
              <a:t> data—</a:t>
            </a:r>
            <a:r>
              <a:rPr lang="fr-FR" dirty="0" err="1"/>
              <a:t>it’s</a:t>
            </a:r>
            <a:r>
              <a:rPr lang="fr-FR" dirty="0"/>
              <a:t> about </a:t>
            </a:r>
            <a:r>
              <a:rPr lang="fr-FR" dirty="0" err="1"/>
              <a:t>safeguarding</a:t>
            </a:r>
            <a:r>
              <a:rPr lang="fr-FR" dirty="0"/>
              <a:t> </a:t>
            </a:r>
            <a:r>
              <a:rPr lang="fr-FR" dirty="0" err="1"/>
              <a:t>its</a:t>
            </a:r>
            <a:r>
              <a:rPr lang="fr-FR" dirty="0"/>
              <a:t> </a:t>
            </a:r>
            <a:r>
              <a:rPr lang="fr-FR" dirty="0" err="1"/>
              <a:t>integrity</a:t>
            </a:r>
            <a:r>
              <a:rPr lang="fr-FR" dirty="0"/>
              <a:t> and </a:t>
            </a:r>
            <a:r>
              <a:rPr lang="fr-FR" dirty="0" err="1"/>
              <a:t>ensuring</a:t>
            </a:r>
            <a:r>
              <a:rPr lang="fr-FR" dirty="0"/>
              <a:t> </a:t>
            </a:r>
            <a:r>
              <a:rPr lang="fr-FR" dirty="0" err="1"/>
              <a:t>that</a:t>
            </a:r>
            <a:r>
              <a:rPr lang="fr-FR" dirty="0"/>
              <a:t> future </a:t>
            </a:r>
            <a:r>
              <a:rPr lang="fr-FR" dirty="0" err="1"/>
              <a:t>generations</a:t>
            </a:r>
            <a:r>
              <a:rPr lang="fr-FR" dirty="0"/>
              <a:t> can </a:t>
            </a:r>
            <a:r>
              <a:rPr lang="fr-FR" dirty="0" err="1"/>
              <a:t>access</a:t>
            </a:r>
            <a:r>
              <a:rPr lang="fr-FR" dirty="0"/>
              <a:t> and </a:t>
            </a:r>
            <a:r>
              <a:rPr lang="fr-FR" dirty="0" err="1"/>
              <a:t>understand</a:t>
            </a:r>
            <a:r>
              <a:rPr lang="fr-FR" dirty="0"/>
              <a:t> </a:t>
            </a:r>
            <a:r>
              <a:rPr lang="fr-FR" dirty="0" err="1"/>
              <a:t>it</a:t>
            </a:r>
            <a:r>
              <a:rPr lang="fr-FR" dirty="0"/>
              <a:t>.</a:t>
            </a:r>
          </a:p>
          <a:p>
            <a:endParaRPr lang="fr-FR" dirty="0"/>
          </a:p>
          <a:p>
            <a:r>
              <a:rPr lang="fr-FR" dirty="0"/>
              <a:t>Effective </a:t>
            </a:r>
            <a:r>
              <a:rPr lang="fr-FR" dirty="0" err="1"/>
              <a:t>preservation</a:t>
            </a:r>
            <a:r>
              <a:rPr lang="fr-FR" dirty="0"/>
              <a:t> starts </a:t>
            </a:r>
            <a:r>
              <a:rPr lang="fr-FR" dirty="0" err="1"/>
              <a:t>with</a:t>
            </a:r>
            <a:r>
              <a:rPr lang="fr-FR" dirty="0"/>
              <a:t> </a:t>
            </a:r>
            <a:r>
              <a:rPr lang="fr-FR" dirty="0" err="1"/>
              <a:t>choosing</a:t>
            </a:r>
            <a:r>
              <a:rPr lang="fr-FR" dirty="0"/>
              <a:t> the right formats and </a:t>
            </a:r>
            <a:r>
              <a:rPr lang="fr-FR" dirty="0" err="1"/>
              <a:t>storage</a:t>
            </a:r>
            <a:r>
              <a:rPr lang="fr-FR" dirty="0"/>
              <a:t> solutions. Non-</a:t>
            </a:r>
            <a:r>
              <a:rPr lang="fr-FR" dirty="0" err="1"/>
              <a:t>proprietary</a:t>
            </a:r>
            <a:r>
              <a:rPr lang="fr-FR" dirty="0"/>
              <a:t>, </a:t>
            </a:r>
            <a:r>
              <a:rPr lang="fr-FR" dirty="0" err="1"/>
              <a:t>widely</a:t>
            </a:r>
            <a:r>
              <a:rPr lang="fr-FR" dirty="0"/>
              <a:t> </a:t>
            </a:r>
            <a:r>
              <a:rPr lang="fr-FR" dirty="0" err="1"/>
              <a:t>supported</a:t>
            </a:r>
            <a:r>
              <a:rPr lang="fr-FR" dirty="0"/>
              <a:t> file formats are key to </a:t>
            </a:r>
            <a:r>
              <a:rPr lang="fr-FR" dirty="0" err="1"/>
              <a:t>ensuring</a:t>
            </a:r>
            <a:r>
              <a:rPr lang="fr-FR" dirty="0"/>
              <a:t> data </a:t>
            </a:r>
            <a:r>
              <a:rPr lang="fr-FR" dirty="0" err="1"/>
              <a:t>remains</a:t>
            </a:r>
            <a:r>
              <a:rPr lang="fr-FR" dirty="0"/>
              <a:t> </a:t>
            </a:r>
            <a:r>
              <a:rPr lang="fr-FR" dirty="0" err="1"/>
              <a:t>readable</a:t>
            </a:r>
            <a:r>
              <a:rPr lang="fr-FR" dirty="0"/>
              <a:t>, </a:t>
            </a:r>
            <a:r>
              <a:rPr lang="fr-FR" dirty="0" err="1"/>
              <a:t>even</a:t>
            </a:r>
            <a:r>
              <a:rPr lang="fr-FR" dirty="0"/>
              <a:t> as </a:t>
            </a:r>
            <a:r>
              <a:rPr lang="fr-FR" dirty="0" err="1"/>
              <a:t>technology</a:t>
            </a:r>
            <a:r>
              <a:rPr lang="fr-FR" dirty="0"/>
              <a:t> </a:t>
            </a:r>
            <a:r>
              <a:rPr lang="fr-FR" dirty="0" err="1"/>
              <a:t>evolves</a:t>
            </a:r>
            <a:r>
              <a:rPr lang="fr-FR" dirty="0"/>
              <a:t>. </a:t>
            </a:r>
          </a:p>
          <a:p>
            <a:endParaRPr lang="fr-FR" dirty="0"/>
          </a:p>
          <a:p>
            <a:r>
              <a:rPr lang="fr-FR" dirty="0" err="1"/>
              <a:t>Metadata</a:t>
            </a:r>
            <a:r>
              <a:rPr lang="fr-FR" dirty="0"/>
              <a:t> </a:t>
            </a:r>
            <a:r>
              <a:rPr lang="fr-FR" dirty="0" err="1"/>
              <a:t>is</a:t>
            </a:r>
            <a:r>
              <a:rPr lang="fr-FR" dirty="0"/>
              <a:t> </a:t>
            </a:r>
            <a:r>
              <a:rPr lang="fr-FR" dirty="0" err="1"/>
              <a:t>equally</a:t>
            </a:r>
            <a:r>
              <a:rPr lang="fr-FR" dirty="0"/>
              <a:t> important. </a:t>
            </a:r>
            <a:r>
              <a:rPr lang="fr-FR" dirty="0" err="1"/>
              <a:t>Without</a:t>
            </a:r>
            <a:r>
              <a:rPr lang="fr-FR" dirty="0"/>
              <a:t> </a:t>
            </a:r>
            <a:r>
              <a:rPr lang="fr-FR" dirty="0" err="1"/>
              <a:t>detailed</a:t>
            </a:r>
            <a:r>
              <a:rPr lang="fr-FR" dirty="0"/>
              <a:t> documentation </a:t>
            </a:r>
            <a:r>
              <a:rPr lang="fr-FR" dirty="0" err="1"/>
              <a:t>describing</a:t>
            </a:r>
            <a:r>
              <a:rPr lang="fr-FR" dirty="0"/>
              <a:t> the </a:t>
            </a:r>
            <a:r>
              <a:rPr lang="fr-FR" dirty="0" err="1"/>
              <a:t>context</a:t>
            </a:r>
            <a:r>
              <a:rPr lang="fr-FR" dirty="0"/>
              <a:t>, structure, and content of the data, </a:t>
            </a:r>
            <a:r>
              <a:rPr lang="fr-FR" dirty="0" err="1"/>
              <a:t>its</a:t>
            </a:r>
            <a:r>
              <a:rPr lang="fr-FR" dirty="0"/>
              <a:t> value </a:t>
            </a:r>
            <a:r>
              <a:rPr lang="fr-FR" dirty="0" err="1"/>
              <a:t>diminishes</a:t>
            </a:r>
            <a:r>
              <a:rPr lang="fr-FR" dirty="0"/>
              <a:t>. </a:t>
            </a:r>
            <a:r>
              <a:rPr lang="fr-FR" dirty="0" err="1"/>
              <a:t>Preservation</a:t>
            </a:r>
            <a:r>
              <a:rPr lang="fr-FR" dirty="0"/>
              <a:t> </a:t>
            </a:r>
            <a:r>
              <a:rPr lang="fr-FR" dirty="0" err="1"/>
              <a:t>ensures</a:t>
            </a:r>
            <a:r>
              <a:rPr lang="fr-FR" dirty="0"/>
              <a:t> </a:t>
            </a:r>
            <a:r>
              <a:rPr lang="fr-FR" dirty="0" err="1"/>
              <a:t>that</a:t>
            </a:r>
            <a:r>
              <a:rPr lang="fr-FR" dirty="0"/>
              <a:t> data </a:t>
            </a:r>
            <a:r>
              <a:rPr lang="fr-FR" dirty="0" err="1"/>
              <a:t>is</a:t>
            </a:r>
            <a:r>
              <a:rPr lang="fr-FR" dirty="0"/>
              <a:t> not </a:t>
            </a:r>
            <a:r>
              <a:rPr lang="fr-FR" dirty="0" err="1"/>
              <a:t>just</a:t>
            </a:r>
            <a:r>
              <a:rPr lang="fr-FR" dirty="0"/>
              <a:t> </a:t>
            </a:r>
            <a:r>
              <a:rPr lang="fr-FR" dirty="0" err="1"/>
              <a:t>stored</a:t>
            </a:r>
            <a:r>
              <a:rPr lang="fr-FR" dirty="0"/>
              <a:t> but </a:t>
            </a:r>
            <a:r>
              <a:rPr lang="fr-FR" dirty="0" err="1"/>
              <a:t>also</a:t>
            </a:r>
            <a:r>
              <a:rPr lang="fr-FR" dirty="0"/>
              <a:t> usable and </a:t>
            </a:r>
            <a:r>
              <a:rPr lang="fr-FR" dirty="0" err="1"/>
              <a:t>interoperable</a:t>
            </a:r>
            <a:r>
              <a:rPr lang="fr-FR" dirty="0"/>
              <a:t>, </a:t>
            </a:r>
            <a:r>
              <a:rPr lang="fr-FR" dirty="0" err="1"/>
              <a:t>enabling</a:t>
            </a:r>
            <a:r>
              <a:rPr lang="fr-FR" dirty="0"/>
              <a:t> </a:t>
            </a:r>
            <a:r>
              <a:rPr lang="fr-FR" dirty="0" err="1"/>
              <a:t>reuse</a:t>
            </a:r>
            <a:r>
              <a:rPr lang="fr-FR" dirty="0"/>
              <a:t> </a:t>
            </a:r>
            <a:r>
              <a:rPr lang="fr-FR" dirty="0" err="1"/>
              <a:t>across</a:t>
            </a:r>
            <a:r>
              <a:rPr lang="fr-FR" dirty="0"/>
              <a:t> disciplines and </a:t>
            </a:r>
            <a:r>
              <a:rPr lang="fr-FR" dirty="0" err="1"/>
              <a:t>generations</a:t>
            </a:r>
            <a:r>
              <a:rPr lang="fr-FR" dirty="0"/>
              <a:t>. For </a:t>
            </a:r>
            <a:r>
              <a:rPr lang="fr-FR" dirty="0" err="1"/>
              <a:t>that</a:t>
            </a:r>
            <a:r>
              <a:rPr lang="fr-FR" dirty="0"/>
              <a:t> </a:t>
            </a:r>
            <a:r>
              <a:rPr lang="fr-FR" dirty="0" err="1"/>
              <a:t>you</a:t>
            </a:r>
            <a:r>
              <a:rPr lang="fr-FR" dirty="0"/>
              <a:t> </a:t>
            </a:r>
            <a:r>
              <a:rPr lang="fr-FR" dirty="0" err="1"/>
              <a:t>need</a:t>
            </a:r>
            <a:r>
              <a:rPr lang="fr-FR" dirty="0"/>
              <a:t> to use a standard like </a:t>
            </a:r>
            <a:r>
              <a:rPr lang="fr-FR" dirty="0" err="1"/>
              <a:t>Ecology</a:t>
            </a:r>
            <a:r>
              <a:rPr lang="fr-FR" dirty="0"/>
              <a:t> </a:t>
            </a:r>
            <a:r>
              <a:rPr lang="fr-FR" dirty="0" err="1"/>
              <a:t>Medatada</a:t>
            </a:r>
            <a:r>
              <a:rPr lang="fr-FR" dirty="0"/>
              <a:t> </a:t>
            </a:r>
            <a:r>
              <a:rPr lang="fr-FR" dirty="0" err="1"/>
              <a:t>Language</a:t>
            </a:r>
            <a:r>
              <a:rPr lang="fr-FR" dirty="0"/>
              <a:t> (EML) or </a:t>
            </a:r>
            <a:r>
              <a:rPr lang="fr-FR" dirty="0" err="1"/>
              <a:t>DarwinCore</a:t>
            </a:r>
            <a:r>
              <a:rPr lang="fr-FR" dirty="0"/>
              <a:t> </a:t>
            </a:r>
            <a:r>
              <a:rPr lang="fr-FR" dirty="0" err="1"/>
              <a:t>which</a:t>
            </a:r>
            <a:r>
              <a:rPr lang="fr-FR" dirty="0"/>
              <a:t> use by the GBIF.</a:t>
            </a:r>
          </a:p>
          <a:p>
            <a:endParaRPr lang="fr-FR" dirty="0"/>
          </a:p>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B488D40A-D299-4117-B524-8F15FE6801B8}" type="slidenum">
              <a:rPr lang="fr-FR" smtClean="0"/>
              <a:t>23</a:t>
            </a:fld>
            <a:endParaRPr lang="fr-FR"/>
          </a:p>
        </p:txBody>
      </p:sp>
    </p:spTree>
    <p:extLst>
      <p:ext uri="{BB962C8B-B14F-4D97-AF65-F5344CB8AC3E}">
        <p14:creationId xmlns:p14="http://schemas.microsoft.com/office/powerpoint/2010/main" val="8338551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Julien : </a:t>
            </a:r>
          </a:p>
          <a:p>
            <a:endParaRPr lang="fr-FR" dirty="0"/>
          </a:p>
          <a:p>
            <a:r>
              <a:rPr lang="fr-FR" dirty="0"/>
              <a:t>The last component of the data management </a:t>
            </a:r>
            <a:r>
              <a:rPr lang="fr-FR" dirty="0" err="1"/>
              <a:t>is</a:t>
            </a:r>
            <a:r>
              <a:rPr lang="fr-FR" dirty="0"/>
              <a:t> the Data Sharing.</a:t>
            </a:r>
          </a:p>
          <a:p>
            <a:endParaRPr lang="fr-FR" dirty="0"/>
          </a:p>
          <a:p>
            <a:r>
              <a:rPr lang="fr-FR" dirty="0" err="1"/>
              <a:t>When</a:t>
            </a:r>
            <a:r>
              <a:rPr lang="fr-FR" dirty="0"/>
              <a:t> data </a:t>
            </a:r>
            <a:r>
              <a:rPr lang="fr-FR" dirty="0" err="1"/>
              <a:t>is</a:t>
            </a:r>
            <a:r>
              <a:rPr lang="fr-FR" dirty="0"/>
              <a:t> </a:t>
            </a:r>
            <a:r>
              <a:rPr lang="fr-FR" dirty="0" err="1"/>
              <a:t>shared</a:t>
            </a:r>
            <a:r>
              <a:rPr lang="fr-FR" dirty="0"/>
              <a:t>, </a:t>
            </a:r>
            <a:r>
              <a:rPr lang="fr-FR" dirty="0" err="1"/>
              <a:t>it</a:t>
            </a:r>
            <a:r>
              <a:rPr lang="fr-FR" dirty="0"/>
              <a:t> </a:t>
            </a:r>
            <a:r>
              <a:rPr lang="fr-FR" dirty="0" err="1"/>
              <a:t>becomes</a:t>
            </a:r>
            <a:r>
              <a:rPr lang="fr-FR" dirty="0"/>
              <a:t> a </a:t>
            </a:r>
            <a:r>
              <a:rPr lang="fr-FR" dirty="0" err="1"/>
              <a:t>resource</a:t>
            </a:r>
            <a:r>
              <a:rPr lang="fr-FR" dirty="0"/>
              <a:t> for collaboration. It </a:t>
            </a:r>
            <a:r>
              <a:rPr lang="fr-FR" dirty="0" err="1"/>
              <a:t>allows</a:t>
            </a:r>
            <a:r>
              <a:rPr lang="fr-FR" dirty="0"/>
              <a:t> </a:t>
            </a:r>
            <a:r>
              <a:rPr lang="fr-FR" dirty="0" err="1"/>
              <a:t>scientists</a:t>
            </a:r>
            <a:r>
              <a:rPr lang="fr-FR" dirty="0"/>
              <a:t> </a:t>
            </a:r>
            <a:r>
              <a:rPr lang="fr-FR" dirty="0" err="1"/>
              <a:t>from</a:t>
            </a:r>
            <a:r>
              <a:rPr lang="fr-FR" dirty="0"/>
              <a:t> </a:t>
            </a:r>
            <a:r>
              <a:rPr lang="fr-FR" dirty="0" err="1"/>
              <a:t>different</a:t>
            </a:r>
            <a:r>
              <a:rPr lang="fr-FR" dirty="0"/>
              <a:t> disciplines and </a:t>
            </a:r>
            <a:r>
              <a:rPr lang="fr-FR" dirty="0" err="1"/>
              <a:t>regions</a:t>
            </a:r>
            <a:r>
              <a:rPr lang="fr-FR" dirty="0"/>
              <a:t> to </a:t>
            </a:r>
            <a:r>
              <a:rPr lang="fr-FR" dirty="0" err="1"/>
              <a:t>build</a:t>
            </a:r>
            <a:r>
              <a:rPr lang="fr-FR" dirty="0"/>
              <a:t> on </a:t>
            </a:r>
            <a:r>
              <a:rPr lang="fr-FR" dirty="0" err="1"/>
              <a:t>each</a:t>
            </a:r>
            <a:r>
              <a:rPr lang="fr-FR" dirty="0"/>
              <a:t> </a:t>
            </a:r>
            <a:r>
              <a:rPr lang="fr-FR" dirty="0" err="1"/>
              <a:t>other’s</a:t>
            </a:r>
            <a:r>
              <a:rPr lang="fr-FR" dirty="0"/>
              <a:t> </a:t>
            </a:r>
            <a:r>
              <a:rPr lang="fr-FR" dirty="0" err="1"/>
              <a:t>work</a:t>
            </a:r>
            <a:r>
              <a:rPr lang="fr-FR" dirty="0"/>
              <a:t>, </a:t>
            </a:r>
            <a:r>
              <a:rPr lang="fr-FR" dirty="0" err="1"/>
              <a:t>accelerating</a:t>
            </a:r>
            <a:r>
              <a:rPr lang="fr-FR" dirty="0"/>
              <a:t> </a:t>
            </a:r>
            <a:r>
              <a:rPr lang="fr-FR" dirty="0" err="1"/>
              <a:t>discoveries</a:t>
            </a:r>
            <a:r>
              <a:rPr lang="fr-FR" dirty="0"/>
              <a:t> and </a:t>
            </a:r>
            <a:r>
              <a:rPr lang="fr-FR" dirty="0" err="1"/>
              <a:t>fostering</a:t>
            </a:r>
            <a:r>
              <a:rPr lang="fr-FR" dirty="0"/>
              <a:t> innovation. </a:t>
            </a:r>
          </a:p>
          <a:p>
            <a:r>
              <a:rPr lang="fr-FR" dirty="0"/>
              <a:t>It support </a:t>
            </a:r>
            <a:r>
              <a:rPr lang="fr-FR" dirty="0" err="1"/>
              <a:t>also</a:t>
            </a:r>
            <a:r>
              <a:rPr lang="fr-FR" dirty="0"/>
              <a:t> the </a:t>
            </a:r>
            <a:r>
              <a:rPr lang="fr-FR" dirty="0" err="1"/>
              <a:t>policy</a:t>
            </a:r>
            <a:r>
              <a:rPr lang="fr-FR" dirty="0"/>
              <a:t> maker for a </a:t>
            </a:r>
            <a:r>
              <a:rPr lang="fr-FR" dirty="0" err="1"/>
              <a:t>better</a:t>
            </a:r>
            <a:r>
              <a:rPr lang="fr-FR" dirty="0"/>
              <a:t> </a:t>
            </a:r>
            <a:r>
              <a:rPr lang="fr-FR" dirty="0" err="1"/>
              <a:t>decision-making</a:t>
            </a:r>
            <a:r>
              <a:rPr lang="fr-FR" dirty="0"/>
              <a:t>. </a:t>
            </a:r>
            <a:r>
              <a:rPr lang="fr-FR" dirty="0" err="1"/>
              <a:t>Moreover</a:t>
            </a:r>
            <a:r>
              <a:rPr lang="fr-FR" dirty="0"/>
              <a:t>, </a:t>
            </a:r>
            <a:r>
              <a:rPr lang="fr-FR" dirty="0" err="1"/>
              <a:t>reusing</a:t>
            </a:r>
            <a:r>
              <a:rPr lang="fr-FR" dirty="0"/>
              <a:t> </a:t>
            </a:r>
            <a:r>
              <a:rPr lang="fr-FR" dirty="0" err="1"/>
              <a:t>existing</a:t>
            </a:r>
            <a:r>
              <a:rPr lang="fr-FR" dirty="0"/>
              <a:t> data </a:t>
            </a:r>
            <a:r>
              <a:rPr lang="fr-FR" dirty="0" err="1"/>
              <a:t>minimizes</a:t>
            </a:r>
            <a:r>
              <a:rPr lang="fr-FR" dirty="0"/>
              <a:t> duplication of effort, </a:t>
            </a:r>
            <a:r>
              <a:rPr lang="fr-FR" dirty="0" err="1"/>
              <a:t>saving</a:t>
            </a:r>
            <a:r>
              <a:rPr lang="fr-FR" dirty="0"/>
              <a:t> time, </a:t>
            </a:r>
            <a:r>
              <a:rPr lang="fr-FR" dirty="0" err="1"/>
              <a:t>resources</a:t>
            </a:r>
            <a:r>
              <a:rPr lang="fr-FR" dirty="0"/>
              <a:t>, and </a:t>
            </a:r>
            <a:r>
              <a:rPr lang="fr-FR" dirty="0" err="1"/>
              <a:t>funding</a:t>
            </a:r>
            <a:r>
              <a:rPr lang="fr-FR" dirty="0"/>
              <a:t> </a:t>
            </a:r>
            <a:r>
              <a:rPr lang="fr-FR" dirty="0" err="1"/>
              <a:t>while</a:t>
            </a:r>
            <a:r>
              <a:rPr lang="fr-FR" dirty="0"/>
              <a:t> </a:t>
            </a:r>
            <a:r>
              <a:rPr lang="fr-FR" dirty="0" err="1"/>
              <a:t>unlocking</a:t>
            </a:r>
            <a:r>
              <a:rPr lang="fr-FR" dirty="0"/>
              <a:t> new insights </a:t>
            </a:r>
            <a:r>
              <a:rPr lang="fr-FR" dirty="0" err="1"/>
              <a:t>through</a:t>
            </a:r>
            <a:r>
              <a:rPr lang="fr-FR" dirty="0"/>
              <a:t> </a:t>
            </a:r>
            <a:r>
              <a:rPr lang="fr-FR" dirty="0" err="1"/>
              <a:t>secondary</a:t>
            </a:r>
            <a:r>
              <a:rPr lang="fr-FR" dirty="0"/>
              <a:t> </a:t>
            </a:r>
            <a:r>
              <a:rPr lang="fr-FR" dirty="0" err="1"/>
              <a:t>analysis</a:t>
            </a:r>
            <a:r>
              <a:rPr lang="fr-FR" dirty="0"/>
              <a:t>.</a:t>
            </a:r>
          </a:p>
          <a:p>
            <a:endParaRPr lang="fr-FR" dirty="0"/>
          </a:p>
          <a:p>
            <a:r>
              <a:rPr lang="fr-FR" dirty="0"/>
              <a:t>But to </a:t>
            </a:r>
            <a:r>
              <a:rPr lang="fr-FR" dirty="0" err="1"/>
              <a:t>truly</a:t>
            </a:r>
            <a:r>
              <a:rPr lang="fr-FR" dirty="0"/>
              <a:t> support sharing and </a:t>
            </a:r>
            <a:r>
              <a:rPr lang="fr-FR" dirty="0" err="1"/>
              <a:t>reuse</a:t>
            </a:r>
            <a:r>
              <a:rPr lang="fr-FR" dirty="0"/>
              <a:t>, data and code must </a:t>
            </a:r>
            <a:r>
              <a:rPr lang="fr-FR" dirty="0" err="1"/>
              <a:t>adhere</a:t>
            </a:r>
            <a:r>
              <a:rPr lang="fr-FR" dirty="0"/>
              <a:t> to the FAIR </a:t>
            </a:r>
            <a:r>
              <a:rPr lang="fr-FR" dirty="0" err="1"/>
              <a:t>principles</a:t>
            </a:r>
            <a:r>
              <a:rPr lang="fr-FR" dirty="0"/>
              <a:t>: </a:t>
            </a:r>
            <a:r>
              <a:rPr lang="fr-FR" dirty="0" err="1"/>
              <a:t>it</a:t>
            </a:r>
            <a:r>
              <a:rPr lang="fr-FR" dirty="0"/>
              <a:t> </a:t>
            </a:r>
            <a:r>
              <a:rPr lang="fr-FR" dirty="0" err="1"/>
              <a:t>should</a:t>
            </a:r>
            <a:r>
              <a:rPr lang="fr-FR" dirty="0"/>
              <a:t> </a:t>
            </a:r>
            <a:r>
              <a:rPr lang="fr-FR" dirty="0" err="1"/>
              <a:t>be</a:t>
            </a:r>
            <a:r>
              <a:rPr lang="fr-FR" dirty="0"/>
              <a:t> </a:t>
            </a:r>
            <a:r>
              <a:rPr lang="fr-FR" b="1" dirty="0" err="1"/>
              <a:t>Findable</a:t>
            </a:r>
            <a:r>
              <a:rPr lang="fr-FR" dirty="0"/>
              <a:t>, </a:t>
            </a:r>
            <a:r>
              <a:rPr lang="fr-FR" b="1" dirty="0"/>
              <a:t>Accessible</a:t>
            </a:r>
            <a:r>
              <a:rPr lang="fr-FR" dirty="0"/>
              <a:t>, </a:t>
            </a:r>
            <a:r>
              <a:rPr lang="fr-FR" b="1" dirty="0" err="1"/>
              <a:t>Interoperable</a:t>
            </a:r>
            <a:r>
              <a:rPr lang="fr-FR" dirty="0"/>
              <a:t>, and </a:t>
            </a:r>
            <a:r>
              <a:rPr lang="fr-FR" b="1" dirty="0" err="1"/>
              <a:t>Reusable</a:t>
            </a:r>
            <a:r>
              <a:rPr lang="fr-FR" dirty="0"/>
              <a:t>. </a:t>
            </a:r>
          </a:p>
          <a:p>
            <a:endParaRPr lang="fr-FR" dirty="0"/>
          </a:p>
          <a:p>
            <a:r>
              <a:rPr lang="fr-FR" dirty="0"/>
              <a:t>This </a:t>
            </a:r>
            <a:r>
              <a:rPr lang="fr-FR" dirty="0" err="1"/>
              <a:t>means</a:t>
            </a:r>
            <a:r>
              <a:rPr lang="fr-FR" dirty="0"/>
              <a:t> </a:t>
            </a:r>
            <a:r>
              <a:rPr lang="fr-FR" dirty="0" err="1"/>
              <a:t>publishing</a:t>
            </a:r>
            <a:r>
              <a:rPr lang="fr-FR" dirty="0"/>
              <a:t> data in </a:t>
            </a:r>
            <a:r>
              <a:rPr lang="fr-FR" dirty="0" err="1"/>
              <a:t>trusted</a:t>
            </a:r>
            <a:r>
              <a:rPr lang="fr-FR" dirty="0"/>
              <a:t> repositories (like </a:t>
            </a:r>
            <a:r>
              <a:rPr lang="fr-FR" dirty="0" err="1"/>
              <a:t>Zenodo</a:t>
            </a:r>
            <a:r>
              <a:rPr lang="fr-FR" dirty="0"/>
              <a:t> or </a:t>
            </a:r>
            <a:r>
              <a:rPr lang="fr-FR" dirty="0" err="1"/>
              <a:t>Github</a:t>
            </a:r>
            <a:r>
              <a:rPr lang="fr-FR" dirty="0"/>
              <a:t>), </a:t>
            </a:r>
            <a:r>
              <a:rPr lang="fr-FR" dirty="0" err="1"/>
              <a:t>providing</a:t>
            </a:r>
            <a:r>
              <a:rPr lang="fr-FR" dirty="0"/>
              <a:t> </a:t>
            </a:r>
            <a:r>
              <a:rPr lang="fr-FR" dirty="0" err="1"/>
              <a:t>clear</a:t>
            </a:r>
            <a:r>
              <a:rPr lang="fr-FR" dirty="0"/>
              <a:t> </a:t>
            </a:r>
            <a:r>
              <a:rPr lang="fr-FR" dirty="0" err="1"/>
              <a:t>licensing</a:t>
            </a:r>
            <a:r>
              <a:rPr lang="fr-FR" dirty="0"/>
              <a:t>, and </a:t>
            </a:r>
            <a:r>
              <a:rPr lang="fr-FR" dirty="0" err="1"/>
              <a:t>including</a:t>
            </a:r>
            <a:r>
              <a:rPr lang="fr-FR" dirty="0"/>
              <a:t> </a:t>
            </a:r>
            <a:r>
              <a:rPr lang="fr-FR" dirty="0" err="1"/>
              <a:t>rich</a:t>
            </a:r>
            <a:r>
              <a:rPr lang="fr-FR" dirty="0"/>
              <a:t> </a:t>
            </a:r>
            <a:r>
              <a:rPr lang="fr-FR" dirty="0" err="1"/>
              <a:t>metadata</a:t>
            </a:r>
            <a:r>
              <a:rPr lang="fr-FR" dirty="0"/>
              <a:t> to </a:t>
            </a:r>
            <a:r>
              <a:rPr lang="fr-FR" dirty="0" err="1"/>
              <a:t>ensure</a:t>
            </a:r>
            <a:r>
              <a:rPr lang="fr-FR" dirty="0"/>
              <a:t> </a:t>
            </a:r>
            <a:r>
              <a:rPr lang="fr-FR" dirty="0" err="1"/>
              <a:t>others</a:t>
            </a:r>
            <a:r>
              <a:rPr lang="fr-FR" dirty="0"/>
              <a:t> can </a:t>
            </a:r>
            <a:r>
              <a:rPr lang="fr-FR" dirty="0" err="1"/>
              <a:t>understand</a:t>
            </a:r>
            <a:r>
              <a:rPr lang="fr-FR" dirty="0"/>
              <a:t> and </a:t>
            </a:r>
            <a:r>
              <a:rPr lang="fr-FR" dirty="0" err="1"/>
              <a:t>apply</a:t>
            </a:r>
            <a:r>
              <a:rPr lang="fr-FR" dirty="0"/>
              <a:t> the data </a:t>
            </a:r>
            <a:r>
              <a:rPr lang="fr-FR" dirty="0" err="1"/>
              <a:t>correctly</a:t>
            </a:r>
            <a:r>
              <a:rPr lang="fr-FR" dirty="0"/>
              <a:t>.</a:t>
            </a:r>
          </a:p>
          <a:p>
            <a:r>
              <a:rPr lang="fr-FR" dirty="0"/>
              <a:t>So </a:t>
            </a:r>
            <a:r>
              <a:rPr lang="fr-FR" dirty="0" err="1"/>
              <a:t>you</a:t>
            </a:r>
            <a:r>
              <a:rPr lang="fr-FR" dirty="0"/>
              <a:t> </a:t>
            </a:r>
            <a:r>
              <a:rPr lang="fr-FR" dirty="0" err="1"/>
              <a:t>should</a:t>
            </a:r>
            <a:r>
              <a:rPr lang="fr-FR" dirty="0"/>
              <a:t> </a:t>
            </a:r>
            <a:r>
              <a:rPr lang="fr-FR" dirty="0" err="1"/>
              <a:t>provide</a:t>
            </a:r>
            <a:r>
              <a:rPr lang="fr-FR" dirty="0"/>
              <a:t> a good documentation </a:t>
            </a:r>
            <a:r>
              <a:rPr lang="fr-FR" dirty="0" err="1"/>
              <a:t>with</a:t>
            </a:r>
            <a:r>
              <a:rPr lang="fr-FR" dirty="0"/>
              <a:t> for </a:t>
            </a:r>
            <a:r>
              <a:rPr lang="fr-FR" dirty="0" err="1"/>
              <a:t>example</a:t>
            </a:r>
            <a:r>
              <a:rPr lang="fr-FR" dirty="0"/>
              <a:t> a data </a:t>
            </a:r>
            <a:r>
              <a:rPr lang="fr-FR" dirty="0" err="1"/>
              <a:t>paper</a:t>
            </a:r>
            <a:r>
              <a:rPr lang="fr-FR" dirty="0"/>
              <a:t> </a:t>
            </a:r>
            <a:r>
              <a:rPr lang="fr-FR" dirty="0" err="1"/>
              <a:t>which</a:t>
            </a:r>
            <a:r>
              <a:rPr lang="fr-FR" dirty="0"/>
              <a:t> </a:t>
            </a:r>
            <a:r>
              <a:rPr lang="fr-FR" dirty="0" err="1"/>
              <a:t>explain</a:t>
            </a:r>
            <a:r>
              <a:rPr lang="fr-FR" dirty="0"/>
              <a:t> </a:t>
            </a:r>
            <a:r>
              <a:rPr lang="fr-FR" dirty="0" err="1"/>
              <a:t>what</a:t>
            </a:r>
            <a:r>
              <a:rPr lang="fr-FR" dirty="0"/>
              <a:t> </a:t>
            </a:r>
            <a:r>
              <a:rPr lang="fr-FR" dirty="0" err="1"/>
              <a:t>is</a:t>
            </a:r>
            <a:r>
              <a:rPr lang="fr-FR" dirty="0"/>
              <a:t> </a:t>
            </a:r>
            <a:r>
              <a:rPr lang="fr-FR" dirty="0" err="1"/>
              <a:t>you</a:t>
            </a:r>
            <a:r>
              <a:rPr lang="fr-FR" dirty="0"/>
              <a:t> </a:t>
            </a:r>
            <a:r>
              <a:rPr lang="fr-FR" dirty="0" err="1"/>
              <a:t>dataset</a:t>
            </a:r>
            <a:r>
              <a:rPr lang="fr-FR" dirty="0"/>
              <a:t> and how </a:t>
            </a:r>
            <a:r>
              <a:rPr lang="fr-FR" dirty="0" err="1"/>
              <a:t>you</a:t>
            </a:r>
            <a:r>
              <a:rPr lang="fr-FR" dirty="0"/>
              <a:t> </a:t>
            </a:r>
            <a:r>
              <a:rPr lang="fr-FR" dirty="0" err="1"/>
              <a:t>collect</a:t>
            </a:r>
            <a:r>
              <a:rPr lang="fr-FR" dirty="0"/>
              <a:t> </a:t>
            </a:r>
            <a:r>
              <a:rPr lang="fr-FR" dirty="0" err="1"/>
              <a:t>it</a:t>
            </a:r>
            <a:r>
              <a:rPr lang="fr-FR" dirty="0"/>
              <a:t>.</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B488D40A-D299-4117-B524-8F15FE6801B8}" type="slidenum">
              <a:rPr lang="fr-FR" smtClean="0"/>
              <a:t>24</a:t>
            </a:fld>
            <a:endParaRPr lang="fr-FR"/>
          </a:p>
        </p:txBody>
      </p:sp>
    </p:spTree>
    <p:extLst>
      <p:ext uri="{BB962C8B-B14F-4D97-AF65-F5344CB8AC3E}">
        <p14:creationId xmlns:p14="http://schemas.microsoft.com/office/powerpoint/2010/main" val="5016115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We have done with this overview of the data management  component</a:t>
            </a:r>
          </a:p>
          <a:p>
            <a:endParaRPr lang="en-US" dirty="0">
              <a:latin typeface="Calibri"/>
              <a:ea typeface="Calibri"/>
              <a:cs typeface="Calibri"/>
            </a:endParaRPr>
          </a:p>
          <a:p>
            <a:r>
              <a:rPr lang="en-US" dirty="0">
                <a:latin typeface="Calibri"/>
                <a:ea typeface="Calibri"/>
                <a:cs typeface="Calibri"/>
              </a:rPr>
              <a:t>I let the floor to Clementine for the last part</a:t>
            </a:r>
          </a:p>
        </p:txBody>
      </p:sp>
      <p:sp>
        <p:nvSpPr>
          <p:cNvPr id="4" name="Slide Number Placeholder 3"/>
          <p:cNvSpPr>
            <a:spLocks noGrp="1"/>
          </p:cNvSpPr>
          <p:nvPr>
            <p:ph type="sldNum" sz="quarter" idx="5"/>
          </p:nvPr>
        </p:nvSpPr>
        <p:spPr/>
        <p:txBody>
          <a:bodyPr/>
          <a:lstStyle/>
          <a:p>
            <a:fld id="{B488D40A-D299-4117-B524-8F15FE6801B8}" type="slidenum">
              <a:rPr lang="fr-FR" smtClean="0"/>
              <a:t>25</a:t>
            </a:fld>
            <a:endParaRPr lang="fr-FR"/>
          </a:p>
        </p:txBody>
      </p:sp>
    </p:spTree>
    <p:extLst>
      <p:ext uri="{BB962C8B-B14F-4D97-AF65-F5344CB8AC3E}">
        <p14:creationId xmlns:p14="http://schemas.microsoft.com/office/powerpoint/2010/main" val="18114040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B488D40A-D299-4117-B524-8F15FE6801B8}" type="slidenum">
              <a:rPr lang="fr-FR" smtClean="0"/>
              <a:t>27</a:t>
            </a:fld>
            <a:endParaRPr lang="fr-FR"/>
          </a:p>
        </p:txBody>
      </p:sp>
    </p:spTree>
    <p:extLst>
      <p:ext uri="{BB962C8B-B14F-4D97-AF65-F5344CB8AC3E}">
        <p14:creationId xmlns:p14="http://schemas.microsoft.com/office/powerpoint/2010/main" val="30691830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488D40A-D299-4117-B524-8F15FE6801B8}" type="slidenum">
              <a:rPr lang="fr-FR" smtClean="0"/>
              <a:t>28</a:t>
            </a:fld>
            <a:endParaRPr lang="fr-FR"/>
          </a:p>
        </p:txBody>
      </p:sp>
    </p:spTree>
    <p:extLst>
      <p:ext uri="{BB962C8B-B14F-4D97-AF65-F5344CB8AC3E}">
        <p14:creationId xmlns:p14="http://schemas.microsoft.com/office/powerpoint/2010/main" val="13453735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914710-D3C3-9AC6-3B8E-7DAA82E92124}"/>
              </a:ext>
            </a:extLst>
          </p:cNvPr>
          <p:cNvSpPr>
            <a:spLocks noGrp="1"/>
          </p:cNvSpPr>
          <p:nvPr>
            <p:ph type="ctrTitle"/>
          </p:nvPr>
        </p:nvSpPr>
        <p:spPr>
          <a:xfrm>
            <a:off x="1524000" y="1122363"/>
            <a:ext cx="9144000" cy="2387600"/>
          </a:xfrm>
        </p:spPr>
        <p:txBody>
          <a:bodyPr anchor="b"/>
          <a:lstStyle>
            <a:lvl1pPr algn="ctr">
              <a:defRPr sz="6000">
                <a:latin typeface="Garamond" panose="02020404030301010803" pitchFamily="18" charset="0"/>
              </a:defRPr>
            </a:lvl1pPr>
          </a:lstStyle>
          <a:p>
            <a:r>
              <a:rPr lang="fr-FR"/>
              <a:t>Modifiez le style du titre</a:t>
            </a:r>
          </a:p>
        </p:txBody>
      </p:sp>
      <p:sp>
        <p:nvSpPr>
          <p:cNvPr id="3" name="Sous-titre 2">
            <a:extLst>
              <a:ext uri="{FF2B5EF4-FFF2-40B4-BE49-F238E27FC236}">
                <a16:creationId xmlns:a16="http://schemas.microsoft.com/office/drawing/2014/main" id="{46E149A2-011E-68DC-519B-8964E33C2815}"/>
              </a:ext>
            </a:extLst>
          </p:cNvPr>
          <p:cNvSpPr>
            <a:spLocks noGrp="1"/>
          </p:cNvSpPr>
          <p:nvPr>
            <p:ph type="subTitle" idx="1"/>
          </p:nvPr>
        </p:nvSpPr>
        <p:spPr>
          <a:xfrm>
            <a:off x="1524000" y="3602038"/>
            <a:ext cx="9144000" cy="1655762"/>
          </a:xfrm>
        </p:spPr>
        <p:txBody>
          <a:bodyPr/>
          <a:lstStyle>
            <a:lvl1pPr marL="0" indent="0" algn="ctr">
              <a:buNone/>
              <a:defRPr sz="2400">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C05445C4-939E-B806-733F-CA31AE7D7254}"/>
              </a:ext>
            </a:extLst>
          </p:cNvPr>
          <p:cNvSpPr>
            <a:spLocks noGrp="1"/>
          </p:cNvSpPr>
          <p:nvPr>
            <p:ph type="dt" sz="half" idx="10"/>
          </p:nvPr>
        </p:nvSpPr>
        <p:spPr/>
        <p:txBody>
          <a:bodyPr/>
          <a:lstStyle/>
          <a:p>
            <a:fld id="{942ED3CD-5372-4B84-B23B-F7F6BCBB4018}" type="datetimeFigureOut">
              <a:rPr lang="fr-FR" smtClean="0"/>
              <a:t>28/01/2025</a:t>
            </a:fld>
            <a:endParaRPr lang="fr-FR"/>
          </a:p>
        </p:txBody>
      </p:sp>
      <p:sp>
        <p:nvSpPr>
          <p:cNvPr id="5" name="Espace réservé du pied de page 4">
            <a:extLst>
              <a:ext uri="{FF2B5EF4-FFF2-40B4-BE49-F238E27FC236}">
                <a16:creationId xmlns:a16="http://schemas.microsoft.com/office/drawing/2014/main" id="{8F4A4575-F838-3ECF-1A9B-566340CF9C3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796ADEA-CD75-7877-02B7-7508192AED56}"/>
              </a:ext>
            </a:extLst>
          </p:cNvPr>
          <p:cNvSpPr>
            <a:spLocks noGrp="1"/>
          </p:cNvSpPr>
          <p:nvPr>
            <p:ph type="sldNum" sz="quarter" idx="12"/>
          </p:nvPr>
        </p:nvSpPr>
        <p:spPr/>
        <p:txBody>
          <a:bodyPr/>
          <a:lstStyle/>
          <a:p>
            <a:fld id="{E9BD060A-3D54-4F1B-8863-C0614F03A279}" type="slidenum">
              <a:rPr lang="fr-FR" smtClean="0"/>
              <a:t>‹N°›</a:t>
            </a:fld>
            <a:endParaRPr lang="fr-FR"/>
          </a:p>
        </p:txBody>
      </p:sp>
      <p:pic>
        <p:nvPicPr>
          <p:cNvPr id="8" name="Image 7" descr="Une image contenant logo, Graphique, Police, symbole&#10;&#10;Description générée automatiquement">
            <a:extLst>
              <a:ext uri="{FF2B5EF4-FFF2-40B4-BE49-F238E27FC236}">
                <a16:creationId xmlns:a16="http://schemas.microsoft.com/office/drawing/2014/main" id="{DEBE5958-F91C-55C8-853C-B96BDDC3772B}"/>
              </a:ext>
            </a:extLst>
          </p:cNvPr>
          <p:cNvPicPr>
            <a:picLocks noChangeAspect="1"/>
          </p:cNvPicPr>
          <p:nvPr userDrawn="1"/>
        </p:nvPicPr>
        <p:blipFill>
          <a:blip r:embed="rId2">
            <a:extLst>
              <a:ext uri="{28A0092B-C50C-407E-A947-70E740481C1C}">
                <a14:useLocalDpi xmlns:a14="http://schemas.microsoft.com/office/drawing/2010/main" val="0"/>
              </a:ext>
            </a:extLst>
          </a:blip>
          <a:srcRect l="5328" t="13447" r="10797" b="9515"/>
          <a:stretch/>
        </p:blipFill>
        <p:spPr>
          <a:xfrm>
            <a:off x="10550769" y="136525"/>
            <a:ext cx="1404815" cy="1290292"/>
          </a:xfrm>
          <a:prstGeom prst="rect">
            <a:avLst/>
          </a:prstGeom>
        </p:spPr>
      </p:pic>
      <p:pic>
        <p:nvPicPr>
          <p:cNvPr id="9" name="Image 8" descr="Une image contenant texte, Police, Graphique, capture d’écran&#10;&#10;Description générée automatiquement">
            <a:extLst>
              <a:ext uri="{FF2B5EF4-FFF2-40B4-BE49-F238E27FC236}">
                <a16:creationId xmlns:a16="http://schemas.microsoft.com/office/drawing/2014/main" id="{8B262111-4A3F-A8B9-5D2D-AEB26FB4CF8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5097" y="136525"/>
            <a:ext cx="1255375" cy="985838"/>
          </a:xfrm>
          <a:prstGeom prst="rect">
            <a:avLst/>
          </a:prstGeom>
        </p:spPr>
      </p:pic>
      <p:pic>
        <p:nvPicPr>
          <p:cNvPr id="13" name="Image 12" descr="Une image contenant Graphique, graphisme, Police, capture d’écran&#10;&#10;Description générée automatiquement">
            <a:extLst>
              <a:ext uri="{FF2B5EF4-FFF2-40B4-BE49-F238E27FC236}">
                <a16:creationId xmlns:a16="http://schemas.microsoft.com/office/drawing/2014/main" id="{62E36840-5A37-AF2B-1E42-2200F361929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524000" y="60528"/>
            <a:ext cx="2544466" cy="940346"/>
          </a:xfrm>
          <a:prstGeom prst="rect">
            <a:avLst/>
          </a:prstGeom>
        </p:spPr>
      </p:pic>
    </p:spTree>
    <p:extLst>
      <p:ext uri="{BB962C8B-B14F-4D97-AF65-F5344CB8AC3E}">
        <p14:creationId xmlns:p14="http://schemas.microsoft.com/office/powerpoint/2010/main" val="2648729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FF56B8-F707-347C-82A4-F4B8D985201F}"/>
              </a:ext>
            </a:extLst>
          </p:cNvPr>
          <p:cNvSpPr>
            <a:spLocks noGrp="1"/>
          </p:cNvSpPr>
          <p:nvPr>
            <p:ph type="title"/>
          </p:nvPr>
        </p:nvSpPr>
        <p:spPr/>
        <p:txBody>
          <a:bodyPr/>
          <a:lstStyle>
            <a:lvl1pPr>
              <a:defRPr>
                <a:latin typeface="Garamond" panose="02020404030301010803" pitchFamily="18" charset="0"/>
              </a:defRPr>
            </a:lvl1pPr>
          </a:lstStyle>
          <a:p>
            <a:r>
              <a:rPr lang="fr-FR"/>
              <a:t>Modifiez le style du titre</a:t>
            </a:r>
          </a:p>
        </p:txBody>
      </p:sp>
      <p:sp>
        <p:nvSpPr>
          <p:cNvPr id="3" name="Espace réservé du contenu 2">
            <a:extLst>
              <a:ext uri="{FF2B5EF4-FFF2-40B4-BE49-F238E27FC236}">
                <a16:creationId xmlns:a16="http://schemas.microsoft.com/office/drawing/2014/main" id="{834C8B15-56BD-65D8-951E-C3B2F1198518}"/>
              </a:ext>
            </a:extLst>
          </p:cNvPr>
          <p:cNvSpPr>
            <a:spLocks noGrp="1"/>
          </p:cNvSpPr>
          <p:nvPr>
            <p:ph idx="1"/>
          </p:nvPr>
        </p:nvSpPr>
        <p:spPr/>
        <p:txBody>
          <a:bodyPr/>
          <a:lstStyle>
            <a:lvl1pPr>
              <a:defRPr>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505F7CC-29A0-0ECA-BD9A-69CDFC30E6B9}"/>
              </a:ext>
            </a:extLst>
          </p:cNvPr>
          <p:cNvSpPr>
            <a:spLocks noGrp="1"/>
          </p:cNvSpPr>
          <p:nvPr>
            <p:ph type="dt" sz="half" idx="10"/>
          </p:nvPr>
        </p:nvSpPr>
        <p:spPr/>
        <p:txBody>
          <a:bodyPr/>
          <a:lstStyle/>
          <a:p>
            <a:fld id="{942ED3CD-5372-4B84-B23B-F7F6BCBB4018}" type="datetimeFigureOut">
              <a:rPr lang="fr-FR" smtClean="0"/>
              <a:t>28/01/2025</a:t>
            </a:fld>
            <a:endParaRPr lang="fr-FR"/>
          </a:p>
        </p:txBody>
      </p:sp>
      <p:sp>
        <p:nvSpPr>
          <p:cNvPr id="5" name="Espace réservé du pied de page 4">
            <a:extLst>
              <a:ext uri="{FF2B5EF4-FFF2-40B4-BE49-F238E27FC236}">
                <a16:creationId xmlns:a16="http://schemas.microsoft.com/office/drawing/2014/main" id="{6081C3A0-317A-C4F9-7ED9-F9D5AB68754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A1E8F4F-0FFF-F8FA-A737-3D0E94EBF56C}"/>
              </a:ext>
            </a:extLst>
          </p:cNvPr>
          <p:cNvSpPr>
            <a:spLocks noGrp="1"/>
          </p:cNvSpPr>
          <p:nvPr>
            <p:ph type="sldNum" sz="quarter" idx="12"/>
          </p:nvPr>
        </p:nvSpPr>
        <p:spPr/>
        <p:txBody>
          <a:bodyPr/>
          <a:lstStyle/>
          <a:p>
            <a:fld id="{E9BD060A-3D54-4F1B-8863-C0614F03A279}" type="slidenum">
              <a:rPr lang="fr-FR" smtClean="0"/>
              <a:t>‹N°›</a:t>
            </a:fld>
            <a:endParaRPr lang="fr-FR"/>
          </a:p>
        </p:txBody>
      </p:sp>
    </p:spTree>
    <p:extLst>
      <p:ext uri="{BB962C8B-B14F-4D97-AF65-F5344CB8AC3E}">
        <p14:creationId xmlns:p14="http://schemas.microsoft.com/office/powerpoint/2010/main" val="6365347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945319-5044-CD2B-13FD-A60027C6E3C2}"/>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E5CD62B3-1B3E-BE4F-F2A2-C0545EEE737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C458890C-BAE1-849B-C30F-336681645DF8}"/>
              </a:ext>
            </a:extLst>
          </p:cNvPr>
          <p:cNvSpPr>
            <a:spLocks noGrp="1"/>
          </p:cNvSpPr>
          <p:nvPr>
            <p:ph type="dt" sz="half" idx="10"/>
          </p:nvPr>
        </p:nvSpPr>
        <p:spPr/>
        <p:txBody>
          <a:bodyPr/>
          <a:lstStyle/>
          <a:p>
            <a:fld id="{942ED3CD-5372-4B84-B23B-F7F6BCBB4018}" type="datetimeFigureOut">
              <a:rPr lang="fr-FR" smtClean="0"/>
              <a:t>28/01/2025</a:t>
            </a:fld>
            <a:endParaRPr lang="fr-FR"/>
          </a:p>
        </p:txBody>
      </p:sp>
      <p:sp>
        <p:nvSpPr>
          <p:cNvPr id="5" name="Espace réservé du pied de page 4">
            <a:extLst>
              <a:ext uri="{FF2B5EF4-FFF2-40B4-BE49-F238E27FC236}">
                <a16:creationId xmlns:a16="http://schemas.microsoft.com/office/drawing/2014/main" id="{A5562910-FA01-1A36-8FD7-CF3344E7E73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113FA5A-A577-B82F-E093-26ECFBA39A1D}"/>
              </a:ext>
            </a:extLst>
          </p:cNvPr>
          <p:cNvSpPr>
            <a:spLocks noGrp="1"/>
          </p:cNvSpPr>
          <p:nvPr>
            <p:ph type="sldNum" sz="quarter" idx="12"/>
          </p:nvPr>
        </p:nvSpPr>
        <p:spPr/>
        <p:txBody>
          <a:bodyPr/>
          <a:lstStyle/>
          <a:p>
            <a:fld id="{E9BD060A-3D54-4F1B-8863-C0614F03A279}" type="slidenum">
              <a:rPr lang="fr-FR" smtClean="0"/>
              <a:t>‹N°›</a:t>
            </a:fld>
            <a:endParaRPr lang="fr-FR"/>
          </a:p>
        </p:txBody>
      </p:sp>
    </p:spTree>
    <p:extLst>
      <p:ext uri="{BB962C8B-B14F-4D97-AF65-F5344CB8AC3E}">
        <p14:creationId xmlns:p14="http://schemas.microsoft.com/office/powerpoint/2010/main" val="25135661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8980F1F-20D4-F239-942F-A4FFCA33D70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6D55D6F-D4CD-4179-5537-8F8F0F0EAD5B}"/>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CA3858C5-C699-D028-8FB4-15E3B1C1CC3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EC2BB232-97A5-D3C5-0BDB-F310A58E2101}"/>
              </a:ext>
            </a:extLst>
          </p:cNvPr>
          <p:cNvSpPr>
            <a:spLocks noGrp="1"/>
          </p:cNvSpPr>
          <p:nvPr>
            <p:ph type="dt" sz="half" idx="10"/>
          </p:nvPr>
        </p:nvSpPr>
        <p:spPr/>
        <p:txBody>
          <a:bodyPr/>
          <a:lstStyle/>
          <a:p>
            <a:fld id="{942ED3CD-5372-4B84-B23B-F7F6BCBB4018}" type="datetimeFigureOut">
              <a:rPr lang="fr-FR" smtClean="0"/>
              <a:t>28/01/2025</a:t>
            </a:fld>
            <a:endParaRPr lang="fr-FR"/>
          </a:p>
        </p:txBody>
      </p:sp>
      <p:sp>
        <p:nvSpPr>
          <p:cNvPr id="6" name="Espace réservé du pied de page 5">
            <a:extLst>
              <a:ext uri="{FF2B5EF4-FFF2-40B4-BE49-F238E27FC236}">
                <a16:creationId xmlns:a16="http://schemas.microsoft.com/office/drawing/2014/main" id="{31392545-9907-DE17-875D-3A529406202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6E3A07F-A6DE-BB8C-E053-4D5471C3A2B3}"/>
              </a:ext>
            </a:extLst>
          </p:cNvPr>
          <p:cNvSpPr>
            <a:spLocks noGrp="1"/>
          </p:cNvSpPr>
          <p:nvPr>
            <p:ph type="sldNum" sz="quarter" idx="12"/>
          </p:nvPr>
        </p:nvSpPr>
        <p:spPr/>
        <p:txBody>
          <a:bodyPr/>
          <a:lstStyle/>
          <a:p>
            <a:fld id="{E9BD060A-3D54-4F1B-8863-C0614F03A279}" type="slidenum">
              <a:rPr lang="fr-FR" smtClean="0"/>
              <a:t>‹N°›</a:t>
            </a:fld>
            <a:endParaRPr lang="fr-FR"/>
          </a:p>
        </p:txBody>
      </p:sp>
    </p:spTree>
    <p:extLst>
      <p:ext uri="{BB962C8B-B14F-4D97-AF65-F5344CB8AC3E}">
        <p14:creationId xmlns:p14="http://schemas.microsoft.com/office/powerpoint/2010/main" val="8201397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FD0A91-40C6-5D0F-9505-AA9ED975F2AF}"/>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E445B33E-BD0B-DBA8-4C9C-1270E5EFDC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00C2FA28-FE8E-3A00-3EFB-6531E3A99148}"/>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E238411B-F42C-5E55-909F-3F8506F2681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F9ABE1E-9964-650A-1D74-FD6ED8692537}"/>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4D348B99-8FF0-74B0-FD54-52F1342A281D}"/>
              </a:ext>
            </a:extLst>
          </p:cNvPr>
          <p:cNvSpPr>
            <a:spLocks noGrp="1"/>
          </p:cNvSpPr>
          <p:nvPr>
            <p:ph type="dt" sz="half" idx="10"/>
          </p:nvPr>
        </p:nvSpPr>
        <p:spPr/>
        <p:txBody>
          <a:bodyPr/>
          <a:lstStyle/>
          <a:p>
            <a:fld id="{942ED3CD-5372-4B84-B23B-F7F6BCBB4018}" type="datetimeFigureOut">
              <a:rPr lang="fr-FR" smtClean="0"/>
              <a:t>28/01/2025</a:t>
            </a:fld>
            <a:endParaRPr lang="fr-FR"/>
          </a:p>
        </p:txBody>
      </p:sp>
      <p:sp>
        <p:nvSpPr>
          <p:cNvPr id="8" name="Espace réservé du pied de page 7">
            <a:extLst>
              <a:ext uri="{FF2B5EF4-FFF2-40B4-BE49-F238E27FC236}">
                <a16:creationId xmlns:a16="http://schemas.microsoft.com/office/drawing/2014/main" id="{522C874B-4E40-F5C9-A575-DC310661F2D0}"/>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B4C04114-0650-B849-0AB0-3A5189C345B5}"/>
              </a:ext>
            </a:extLst>
          </p:cNvPr>
          <p:cNvSpPr>
            <a:spLocks noGrp="1"/>
          </p:cNvSpPr>
          <p:nvPr>
            <p:ph type="sldNum" sz="quarter" idx="12"/>
          </p:nvPr>
        </p:nvSpPr>
        <p:spPr/>
        <p:txBody>
          <a:bodyPr/>
          <a:lstStyle/>
          <a:p>
            <a:fld id="{E9BD060A-3D54-4F1B-8863-C0614F03A279}" type="slidenum">
              <a:rPr lang="fr-FR" smtClean="0"/>
              <a:t>‹N°›</a:t>
            </a:fld>
            <a:endParaRPr lang="fr-FR"/>
          </a:p>
        </p:txBody>
      </p:sp>
    </p:spTree>
    <p:extLst>
      <p:ext uri="{BB962C8B-B14F-4D97-AF65-F5344CB8AC3E}">
        <p14:creationId xmlns:p14="http://schemas.microsoft.com/office/powerpoint/2010/main" val="16183118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8E21A6-E0F6-36DF-B9D5-9C1031BCF5B5}"/>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11A96306-D856-DB43-3B39-49BAF94D1198}"/>
              </a:ext>
            </a:extLst>
          </p:cNvPr>
          <p:cNvSpPr>
            <a:spLocks noGrp="1"/>
          </p:cNvSpPr>
          <p:nvPr>
            <p:ph type="dt" sz="half" idx="10"/>
          </p:nvPr>
        </p:nvSpPr>
        <p:spPr/>
        <p:txBody>
          <a:bodyPr/>
          <a:lstStyle/>
          <a:p>
            <a:fld id="{942ED3CD-5372-4B84-B23B-F7F6BCBB4018}" type="datetimeFigureOut">
              <a:rPr lang="fr-FR" smtClean="0"/>
              <a:t>28/01/2025</a:t>
            </a:fld>
            <a:endParaRPr lang="fr-FR"/>
          </a:p>
        </p:txBody>
      </p:sp>
      <p:sp>
        <p:nvSpPr>
          <p:cNvPr id="4" name="Espace réservé du pied de page 3">
            <a:extLst>
              <a:ext uri="{FF2B5EF4-FFF2-40B4-BE49-F238E27FC236}">
                <a16:creationId xmlns:a16="http://schemas.microsoft.com/office/drawing/2014/main" id="{34FDED72-C751-2E1E-6B3A-353584E6FEAA}"/>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C2793362-9D60-7B17-6964-D14A73DBB1DC}"/>
              </a:ext>
            </a:extLst>
          </p:cNvPr>
          <p:cNvSpPr>
            <a:spLocks noGrp="1"/>
          </p:cNvSpPr>
          <p:nvPr>
            <p:ph type="sldNum" sz="quarter" idx="12"/>
          </p:nvPr>
        </p:nvSpPr>
        <p:spPr/>
        <p:txBody>
          <a:bodyPr/>
          <a:lstStyle/>
          <a:p>
            <a:fld id="{E9BD060A-3D54-4F1B-8863-C0614F03A279}" type="slidenum">
              <a:rPr lang="fr-FR" smtClean="0"/>
              <a:t>‹N°›</a:t>
            </a:fld>
            <a:endParaRPr lang="fr-FR"/>
          </a:p>
        </p:txBody>
      </p:sp>
    </p:spTree>
    <p:extLst>
      <p:ext uri="{BB962C8B-B14F-4D97-AF65-F5344CB8AC3E}">
        <p14:creationId xmlns:p14="http://schemas.microsoft.com/office/powerpoint/2010/main" val="4867376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E26CAF06-030A-B4A1-54F8-003539E28419}"/>
              </a:ext>
            </a:extLst>
          </p:cNvPr>
          <p:cNvSpPr>
            <a:spLocks noGrp="1"/>
          </p:cNvSpPr>
          <p:nvPr>
            <p:ph type="dt" sz="half" idx="10"/>
          </p:nvPr>
        </p:nvSpPr>
        <p:spPr/>
        <p:txBody>
          <a:bodyPr/>
          <a:lstStyle/>
          <a:p>
            <a:fld id="{942ED3CD-5372-4B84-B23B-F7F6BCBB4018}" type="datetimeFigureOut">
              <a:rPr lang="fr-FR" smtClean="0"/>
              <a:t>28/01/2025</a:t>
            </a:fld>
            <a:endParaRPr lang="fr-FR"/>
          </a:p>
        </p:txBody>
      </p:sp>
      <p:sp>
        <p:nvSpPr>
          <p:cNvPr id="3" name="Espace réservé du pied de page 2">
            <a:extLst>
              <a:ext uri="{FF2B5EF4-FFF2-40B4-BE49-F238E27FC236}">
                <a16:creationId xmlns:a16="http://schemas.microsoft.com/office/drawing/2014/main" id="{82D2EC0D-06E0-C7B4-E3F9-E3FAA2FE956B}"/>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83C48FD0-18EF-13A9-5C86-0EB03253969A}"/>
              </a:ext>
            </a:extLst>
          </p:cNvPr>
          <p:cNvSpPr>
            <a:spLocks noGrp="1"/>
          </p:cNvSpPr>
          <p:nvPr>
            <p:ph type="sldNum" sz="quarter" idx="12"/>
          </p:nvPr>
        </p:nvSpPr>
        <p:spPr/>
        <p:txBody>
          <a:bodyPr/>
          <a:lstStyle/>
          <a:p>
            <a:fld id="{E9BD060A-3D54-4F1B-8863-C0614F03A279}" type="slidenum">
              <a:rPr lang="fr-FR" smtClean="0"/>
              <a:t>‹N°›</a:t>
            </a:fld>
            <a:endParaRPr lang="fr-FR"/>
          </a:p>
        </p:txBody>
      </p:sp>
    </p:spTree>
    <p:extLst>
      <p:ext uri="{BB962C8B-B14F-4D97-AF65-F5344CB8AC3E}">
        <p14:creationId xmlns:p14="http://schemas.microsoft.com/office/powerpoint/2010/main" val="2681892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1AD556-56E4-C2C4-FB56-85D9EACAD34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F003613E-0E54-899B-F8FD-DF7E3FEA46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89BB4A96-5FC1-BCEC-5349-20571427DB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CDE273B-BD9B-A1E8-DBA4-43F358A688A6}"/>
              </a:ext>
            </a:extLst>
          </p:cNvPr>
          <p:cNvSpPr>
            <a:spLocks noGrp="1"/>
          </p:cNvSpPr>
          <p:nvPr>
            <p:ph type="dt" sz="half" idx="10"/>
          </p:nvPr>
        </p:nvSpPr>
        <p:spPr/>
        <p:txBody>
          <a:bodyPr/>
          <a:lstStyle/>
          <a:p>
            <a:fld id="{942ED3CD-5372-4B84-B23B-F7F6BCBB4018}" type="datetimeFigureOut">
              <a:rPr lang="fr-FR" smtClean="0"/>
              <a:t>28/01/2025</a:t>
            </a:fld>
            <a:endParaRPr lang="fr-FR"/>
          </a:p>
        </p:txBody>
      </p:sp>
      <p:sp>
        <p:nvSpPr>
          <p:cNvPr id="6" name="Espace réservé du pied de page 5">
            <a:extLst>
              <a:ext uri="{FF2B5EF4-FFF2-40B4-BE49-F238E27FC236}">
                <a16:creationId xmlns:a16="http://schemas.microsoft.com/office/drawing/2014/main" id="{71B04ED6-0E2C-A07E-310E-31594AE0DA1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0F007F1-F9D7-4533-610D-BFF3DB78F7ED}"/>
              </a:ext>
            </a:extLst>
          </p:cNvPr>
          <p:cNvSpPr>
            <a:spLocks noGrp="1"/>
          </p:cNvSpPr>
          <p:nvPr>
            <p:ph type="sldNum" sz="quarter" idx="12"/>
          </p:nvPr>
        </p:nvSpPr>
        <p:spPr/>
        <p:txBody>
          <a:bodyPr/>
          <a:lstStyle/>
          <a:p>
            <a:fld id="{E9BD060A-3D54-4F1B-8863-C0614F03A279}" type="slidenum">
              <a:rPr lang="fr-FR" smtClean="0"/>
              <a:t>‹N°›</a:t>
            </a:fld>
            <a:endParaRPr lang="fr-FR"/>
          </a:p>
        </p:txBody>
      </p:sp>
    </p:spTree>
    <p:extLst>
      <p:ext uri="{BB962C8B-B14F-4D97-AF65-F5344CB8AC3E}">
        <p14:creationId xmlns:p14="http://schemas.microsoft.com/office/powerpoint/2010/main" val="2101312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A8C45EA-85E1-A427-11FE-400135A4F07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5B730AC3-9C32-9D83-2587-151D997BC0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DC9B3AB2-F049-6DD0-CA4E-D9E8E1A15C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53D2D73-AD93-BCC3-F4B0-5CB5F44B50D3}"/>
              </a:ext>
            </a:extLst>
          </p:cNvPr>
          <p:cNvSpPr>
            <a:spLocks noGrp="1"/>
          </p:cNvSpPr>
          <p:nvPr>
            <p:ph type="dt" sz="half" idx="10"/>
          </p:nvPr>
        </p:nvSpPr>
        <p:spPr/>
        <p:txBody>
          <a:bodyPr/>
          <a:lstStyle/>
          <a:p>
            <a:fld id="{942ED3CD-5372-4B84-B23B-F7F6BCBB4018}" type="datetimeFigureOut">
              <a:rPr lang="fr-FR" smtClean="0"/>
              <a:t>28/01/2025</a:t>
            </a:fld>
            <a:endParaRPr lang="fr-FR"/>
          </a:p>
        </p:txBody>
      </p:sp>
      <p:sp>
        <p:nvSpPr>
          <p:cNvPr id="6" name="Espace réservé du pied de page 5">
            <a:extLst>
              <a:ext uri="{FF2B5EF4-FFF2-40B4-BE49-F238E27FC236}">
                <a16:creationId xmlns:a16="http://schemas.microsoft.com/office/drawing/2014/main" id="{BBA80B07-22EC-7B75-5333-FD9BD57E515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D1B151B-0C79-5C49-3777-2AE5CF60942E}"/>
              </a:ext>
            </a:extLst>
          </p:cNvPr>
          <p:cNvSpPr>
            <a:spLocks noGrp="1"/>
          </p:cNvSpPr>
          <p:nvPr>
            <p:ph type="sldNum" sz="quarter" idx="12"/>
          </p:nvPr>
        </p:nvSpPr>
        <p:spPr/>
        <p:txBody>
          <a:bodyPr/>
          <a:lstStyle/>
          <a:p>
            <a:fld id="{E9BD060A-3D54-4F1B-8863-C0614F03A279}" type="slidenum">
              <a:rPr lang="fr-FR" smtClean="0"/>
              <a:t>‹N°›</a:t>
            </a:fld>
            <a:endParaRPr lang="fr-FR"/>
          </a:p>
        </p:txBody>
      </p:sp>
    </p:spTree>
    <p:extLst>
      <p:ext uri="{BB962C8B-B14F-4D97-AF65-F5344CB8AC3E}">
        <p14:creationId xmlns:p14="http://schemas.microsoft.com/office/powerpoint/2010/main" val="939468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315680-C814-AEF7-2469-44EE94AC0646}"/>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0C26962E-9663-A3A5-AD8A-AD7A03ACA7AF}"/>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8CEACD7-38D3-D1C9-817E-A8B87FCC500D}"/>
              </a:ext>
            </a:extLst>
          </p:cNvPr>
          <p:cNvSpPr>
            <a:spLocks noGrp="1"/>
          </p:cNvSpPr>
          <p:nvPr>
            <p:ph type="dt" sz="half" idx="10"/>
          </p:nvPr>
        </p:nvSpPr>
        <p:spPr/>
        <p:txBody>
          <a:bodyPr/>
          <a:lstStyle/>
          <a:p>
            <a:fld id="{942ED3CD-5372-4B84-B23B-F7F6BCBB4018}" type="datetimeFigureOut">
              <a:rPr lang="fr-FR" smtClean="0"/>
              <a:t>28/01/2025</a:t>
            </a:fld>
            <a:endParaRPr lang="fr-FR"/>
          </a:p>
        </p:txBody>
      </p:sp>
      <p:sp>
        <p:nvSpPr>
          <p:cNvPr id="5" name="Espace réservé du pied de page 4">
            <a:extLst>
              <a:ext uri="{FF2B5EF4-FFF2-40B4-BE49-F238E27FC236}">
                <a16:creationId xmlns:a16="http://schemas.microsoft.com/office/drawing/2014/main" id="{CA3FF73D-2AC8-AC39-210C-861B1D21411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2F2ED5D-F3BE-A9DB-CBB3-7EE07639A6E6}"/>
              </a:ext>
            </a:extLst>
          </p:cNvPr>
          <p:cNvSpPr>
            <a:spLocks noGrp="1"/>
          </p:cNvSpPr>
          <p:nvPr>
            <p:ph type="sldNum" sz="quarter" idx="12"/>
          </p:nvPr>
        </p:nvSpPr>
        <p:spPr/>
        <p:txBody>
          <a:bodyPr/>
          <a:lstStyle/>
          <a:p>
            <a:fld id="{E9BD060A-3D54-4F1B-8863-C0614F03A279}" type="slidenum">
              <a:rPr lang="fr-FR" smtClean="0"/>
              <a:t>‹N°›</a:t>
            </a:fld>
            <a:endParaRPr lang="fr-FR"/>
          </a:p>
        </p:txBody>
      </p:sp>
    </p:spTree>
    <p:extLst>
      <p:ext uri="{BB962C8B-B14F-4D97-AF65-F5344CB8AC3E}">
        <p14:creationId xmlns:p14="http://schemas.microsoft.com/office/powerpoint/2010/main" val="3726734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AA69F552-0662-FDED-0CCF-545BEF36C5C5}"/>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8F4C672E-227D-883A-BD30-DB69C43ECE9C}"/>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50314BC-1370-F93B-6EE6-1DD4FEAECA5D}"/>
              </a:ext>
            </a:extLst>
          </p:cNvPr>
          <p:cNvSpPr>
            <a:spLocks noGrp="1"/>
          </p:cNvSpPr>
          <p:nvPr>
            <p:ph type="dt" sz="half" idx="10"/>
          </p:nvPr>
        </p:nvSpPr>
        <p:spPr/>
        <p:txBody>
          <a:bodyPr/>
          <a:lstStyle/>
          <a:p>
            <a:fld id="{942ED3CD-5372-4B84-B23B-F7F6BCBB4018}" type="datetimeFigureOut">
              <a:rPr lang="fr-FR" smtClean="0"/>
              <a:t>28/01/2025</a:t>
            </a:fld>
            <a:endParaRPr lang="fr-FR"/>
          </a:p>
        </p:txBody>
      </p:sp>
      <p:sp>
        <p:nvSpPr>
          <p:cNvPr id="5" name="Espace réservé du pied de page 4">
            <a:extLst>
              <a:ext uri="{FF2B5EF4-FFF2-40B4-BE49-F238E27FC236}">
                <a16:creationId xmlns:a16="http://schemas.microsoft.com/office/drawing/2014/main" id="{68DE7ED2-8FD0-CF7A-76CF-429975BB995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DE5CF8C-E7FF-167D-E6CD-C226C15F6B27}"/>
              </a:ext>
            </a:extLst>
          </p:cNvPr>
          <p:cNvSpPr>
            <a:spLocks noGrp="1"/>
          </p:cNvSpPr>
          <p:nvPr>
            <p:ph type="sldNum" sz="quarter" idx="12"/>
          </p:nvPr>
        </p:nvSpPr>
        <p:spPr/>
        <p:txBody>
          <a:bodyPr/>
          <a:lstStyle/>
          <a:p>
            <a:fld id="{E9BD060A-3D54-4F1B-8863-C0614F03A279}" type="slidenum">
              <a:rPr lang="fr-FR" smtClean="0"/>
              <a:t>‹N°›</a:t>
            </a:fld>
            <a:endParaRPr lang="fr-FR"/>
          </a:p>
        </p:txBody>
      </p:sp>
    </p:spTree>
    <p:extLst>
      <p:ext uri="{BB962C8B-B14F-4D97-AF65-F5344CB8AC3E}">
        <p14:creationId xmlns:p14="http://schemas.microsoft.com/office/powerpoint/2010/main" val="8888221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812DD75B-DCFD-C43F-AF2A-3B00C061730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BFEBC11E-781A-86E6-9888-F08A5BB3C7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A884ACE-D49A-657E-6314-68F3363AEDD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42ED3CD-5372-4B84-B23B-F7F6BCBB4018}" type="datetimeFigureOut">
              <a:rPr lang="fr-FR" smtClean="0"/>
              <a:t>28/01/2025</a:t>
            </a:fld>
            <a:endParaRPr lang="fr-FR"/>
          </a:p>
        </p:txBody>
      </p:sp>
      <p:sp>
        <p:nvSpPr>
          <p:cNvPr id="5" name="Espace réservé du pied de page 4">
            <a:extLst>
              <a:ext uri="{FF2B5EF4-FFF2-40B4-BE49-F238E27FC236}">
                <a16:creationId xmlns:a16="http://schemas.microsoft.com/office/drawing/2014/main" id="{EB150E2A-3E8D-D741-7630-CA092CFA0FF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A62A561D-6816-BE19-C915-18801F4D13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9BD060A-3D54-4F1B-8863-C0614F03A279}" type="slidenum">
              <a:rPr lang="fr-FR" smtClean="0"/>
              <a:t>‹N°›</a:t>
            </a:fld>
            <a:endParaRPr lang="fr-FR"/>
          </a:p>
        </p:txBody>
      </p:sp>
    </p:spTree>
    <p:extLst>
      <p:ext uri="{BB962C8B-B14F-4D97-AF65-F5344CB8AC3E}">
        <p14:creationId xmlns:p14="http://schemas.microsoft.com/office/powerpoint/2010/main" val="42783341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Garamond" panose="020204040303010108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doi.org/10.5281/zenodo.14718818"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png"/><Relationship Id="rId7"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jpe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sv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18/10/relationships/comments" Target="../comments/modernComment_16A_748C18B8.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sv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7.sv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1.svg"/><Relationship Id="rId4" Type="http://schemas.openxmlformats.org/officeDocument/2006/relationships/image" Target="../media/image35.svg"/><Relationship Id="rId9" Type="http://schemas.openxmlformats.org/officeDocument/2006/relationships/image" Target="../media/image40.png"/></Relationships>
</file>

<file path=ppt/slides/_rels/slide1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1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18.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jpeg"/><Relationship Id="rId7" Type="http://schemas.openxmlformats.org/officeDocument/2006/relationships/image" Target="../media/image5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51.png"/><Relationship Id="rId11" Type="http://schemas.openxmlformats.org/officeDocument/2006/relationships/image" Target="../media/image55.png"/><Relationship Id="rId5" Type="http://schemas.openxmlformats.org/officeDocument/2006/relationships/image" Target="../media/image50.png"/><Relationship Id="rId10" Type="http://schemas.openxmlformats.org/officeDocument/2006/relationships/image" Target="../media/image54.jpeg"/><Relationship Id="rId4" Type="http://schemas.openxmlformats.org/officeDocument/2006/relationships/image" Target="../media/image49.png"/><Relationship Id="rId9" Type="http://schemas.openxmlformats.org/officeDocument/2006/relationships/hyperlink" Target="https://doi.org/10.5281/zenodo.14048788"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jpeg"/><Relationship Id="rId4" Type="http://schemas.openxmlformats.org/officeDocument/2006/relationships/hyperlink" Target="https://www.nation.sc/articles/16648/seychelles-sea-cucumber-survey-2021-22-" TargetMode="External"/></Relationships>
</file>

<file path=ppt/slides/_rels/slide20.xml.rels><?xml version="1.0" encoding="UTF-8" standalone="yes"?>
<Relationships xmlns="http://schemas.openxmlformats.org/package/2006/relationships"><Relationship Id="rId8" Type="http://schemas.openxmlformats.org/officeDocument/2006/relationships/image" Target="../media/image64.svg"/><Relationship Id="rId3" Type="http://schemas.openxmlformats.org/officeDocument/2006/relationships/image" Target="../media/image59.jpeg"/><Relationship Id="rId7" Type="http://schemas.openxmlformats.org/officeDocument/2006/relationships/image" Target="../media/image63.png"/><Relationship Id="rId12" Type="http://schemas.openxmlformats.org/officeDocument/2006/relationships/image" Target="../media/image58.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62.svg"/><Relationship Id="rId11" Type="http://schemas.openxmlformats.org/officeDocument/2006/relationships/image" Target="../media/image67.png"/><Relationship Id="rId5" Type="http://schemas.openxmlformats.org/officeDocument/2006/relationships/image" Target="../media/image61.png"/><Relationship Id="rId10" Type="http://schemas.openxmlformats.org/officeDocument/2006/relationships/image" Target="../media/image66.svg"/><Relationship Id="rId4" Type="http://schemas.openxmlformats.org/officeDocument/2006/relationships/image" Target="../media/image60.jpeg"/><Relationship Id="rId9" Type="http://schemas.openxmlformats.org/officeDocument/2006/relationships/image" Target="../media/image65.png"/></Relationships>
</file>

<file path=ppt/slides/_rels/slide21.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jpeg"/><Relationship Id="rId9" Type="http://schemas.openxmlformats.org/officeDocument/2006/relationships/image" Target="../media/image74.png"/></Relationships>
</file>

<file path=ppt/slides/_rels/slide2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78.png"/><Relationship Id="rId4" Type="http://schemas.openxmlformats.org/officeDocument/2006/relationships/image" Target="../media/image77.png"/></Relationships>
</file>

<file path=ppt/slides/_rels/slide24.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79.png"/><Relationship Id="rId7" Type="http://schemas.openxmlformats.org/officeDocument/2006/relationships/image" Target="../media/image82.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81.png"/><Relationship Id="rId5" Type="http://schemas.openxmlformats.org/officeDocument/2006/relationships/image" Target="../media/image80.jpeg"/><Relationship Id="rId10" Type="http://schemas.openxmlformats.org/officeDocument/2006/relationships/hyperlink" Target="https://doi.org/10.3897/BDJ.10.e85938" TargetMode="External"/><Relationship Id="rId4" Type="http://schemas.openxmlformats.org/officeDocument/2006/relationships/image" Target="../media/image47.png"/><Relationship Id="rId9" Type="http://schemas.openxmlformats.org/officeDocument/2006/relationships/image" Target="../media/image84.png"/></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26.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E4FAD9E6-05CC-9FD0-FDCA-83CA1A6C3518}"/>
              </a:ext>
            </a:extLst>
          </p:cNvPr>
          <p:cNvSpPr txBox="1">
            <a:spLocks/>
          </p:cNvSpPr>
          <p:nvPr/>
        </p:nvSpPr>
        <p:spPr>
          <a:xfrm>
            <a:off x="831850" y="1048379"/>
            <a:ext cx="10515600" cy="256207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Garamond" panose="02020404030301010803" pitchFamily="18" charset="0"/>
                <a:ea typeface="+mj-ea"/>
                <a:cs typeface="+mj-cs"/>
              </a:defRPr>
            </a:lvl1pPr>
          </a:lstStyle>
          <a:p>
            <a:pPr algn="l"/>
            <a:r>
              <a:rPr lang="fr-FR" sz="6600">
                <a:latin typeface="Garamond"/>
              </a:rPr>
              <a:t>Data Management </a:t>
            </a:r>
          </a:p>
          <a:p>
            <a:pPr algn="l"/>
            <a:r>
              <a:rPr lang="fr-FR" sz="6600">
                <a:latin typeface="Garamond"/>
              </a:rPr>
              <a:t>in Open Science</a:t>
            </a:r>
          </a:p>
        </p:txBody>
      </p:sp>
      <p:sp>
        <p:nvSpPr>
          <p:cNvPr id="11" name="Subtitle 2">
            <a:extLst>
              <a:ext uri="{FF2B5EF4-FFF2-40B4-BE49-F238E27FC236}">
                <a16:creationId xmlns:a16="http://schemas.microsoft.com/office/drawing/2014/main" id="{51A7BD9F-FCF7-9EE5-7667-4840363DA3B1}"/>
              </a:ext>
            </a:extLst>
          </p:cNvPr>
          <p:cNvSpPr txBox="1">
            <a:spLocks/>
          </p:cNvSpPr>
          <p:nvPr/>
        </p:nvSpPr>
        <p:spPr>
          <a:xfrm>
            <a:off x="2299063" y="3962080"/>
            <a:ext cx="9048387" cy="548963"/>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fr-FR" sz="2200">
                <a:latin typeface="Times New Roman"/>
                <a:cs typeface="Times New Roman"/>
              </a:rPr>
              <a:t>An </a:t>
            </a:r>
            <a:r>
              <a:rPr lang="fr-FR" sz="2200" err="1">
                <a:latin typeface="Times New Roman"/>
                <a:cs typeface="Times New Roman"/>
              </a:rPr>
              <a:t>overview</a:t>
            </a:r>
            <a:r>
              <a:rPr lang="fr-FR" sz="2200">
                <a:latin typeface="Times New Roman"/>
                <a:cs typeface="Times New Roman"/>
              </a:rPr>
              <a:t> of data management concept in the </a:t>
            </a:r>
            <a:r>
              <a:rPr lang="fr-FR" sz="2200" err="1">
                <a:latin typeface="Times New Roman"/>
                <a:cs typeface="Times New Roman"/>
              </a:rPr>
              <a:t>framework</a:t>
            </a:r>
            <a:r>
              <a:rPr lang="fr-FR" sz="2200">
                <a:latin typeface="Times New Roman"/>
                <a:cs typeface="Times New Roman"/>
              </a:rPr>
              <a:t> of Open Science.</a:t>
            </a:r>
          </a:p>
        </p:txBody>
      </p:sp>
      <p:sp>
        <p:nvSpPr>
          <p:cNvPr id="13" name="Sous-titre 2">
            <a:extLst>
              <a:ext uri="{FF2B5EF4-FFF2-40B4-BE49-F238E27FC236}">
                <a16:creationId xmlns:a16="http://schemas.microsoft.com/office/drawing/2014/main" id="{7F9722BF-D839-C513-B453-9D76A21A820A}"/>
              </a:ext>
            </a:extLst>
          </p:cNvPr>
          <p:cNvSpPr txBox="1">
            <a:spLocks/>
          </p:cNvSpPr>
          <p:nvPr/>
        </p:nvSpPr>
        <p:spPr>
          <a:xfrm>
            <a:off x="1195254" y="4897799"/>
            <a:ext cx="9144000" cy="1409625"/>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fr-FR" sz="1600" dirty="0" err="1">
                <a:latin typeface="Times New Roman"/>
                <a:cs typeface="Times New Roman"/>
              </a:rPr>
              <a:t>Presented</a:t>
            </a:r>
            <a:r>
              <a:rPr lang="fr-FR" sz="1600" dirty="0">
                <a:latin typeface="Times New Roman"/>
                <a:cs typeface="Times New Roman"/>
              </a:rPr>
              <a:t> by </a:t>
            </a:r>
          </a:p>
          <a:p>
            <a:r>
              <a:rPr lang="fr-FR" sz="1600" dirty="0">
                <a:latin typeface="Times New Roman"/>
                <a:cs typeface="Times New Roman"/>
              </a:rPr>
              <a:t>Clémentine Violette &amp; Julien Lebranchu</a:t>
            </a:r>
          </a:p>
          <a:p>
            <a:r>
              <a:rPr lang="fr-FR" sz="1600" dirty="0">
                <a:latin typeface="Times New Roman"/>
                <a:cs typeface="Times New Roman"/>
              </a:rPr>
              <a:t>IRD, </a:t>
            </a:r>
            <a:r>
              <a:rPr lang="fr-FR" sz="1600" dirty="0" err="1">
                <a:latin typeface="Times New Roman"/>
                <a:cs typeface="Times New Roman"/>
              </a:rPr>
              <a:t>Marbec</a:t>
            </a:r>
            <a:r>
              <a:rPr lang="fr-FR" sz="1600" dirty="0">
                <a:latin typeface="Times New Roman"/>
                <a:cs typeface="Times New Roman"/>
              </a:rPr>
              <a:t>, Ob7 </a:t>
            </a:r>
          </a:p>
          <a:p>
            <a:r>
              <a:rPr lang="fr-FR" sz="1600" dirty="0">
                <a:latin typeface="Times New Roman"/>
                <a:cs typeface="Times New Roman"/>
              </a:rPr>
              <a:t>For the SFA staff </a:t>
            </a:r>
          </a:p>
        </p:txBody>
      </p:sp>
      <p:sp>
        <p:nvSpPr>
          <p:cNvPr id="3" name="ZoneTexte 2">
            <a:extLst>
              <a:ext uri="{FF2B5EF4-FFF2-40B4-BE49-F238E27FC236}">
                <a16:creationId xmlns:a16="http://schemas.microsoft.com/office/drawing/2014/main" id="{25E2560D-BA31-428A-EBDB-1CBEEF532D1F}"/>
              </a:ext>
            </a:extLst>
          </p:cNvPr>
          <p:cNvSpPr txBox="1"/>
          <p:nvPr/>
        </p:nvSpPr>
        <p:spPr>
          <a:xfrm>
            <a:off x="-9394" y="6598085"/>
            <a:ext cx="12200349"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dirty="0">
                <a:latin typeface="Helvetica"/>
                <a:cs typeface="Helvetica"/>
              </a:rPr>
              <a:t>How to cite : Violette, C., &amp; Lebranchu, J. (2025). Data Management in Open Science. </a:t>
            </a:r>
            <a:r>
              <a:rPr lang="en-US" sz="1100" dirty="0" err="1">
                <a:latin typeface="Helvetica"/>
                <a:cs typeface="Helvetica"/>
              </a:rPr>
              <a:t>Zenodo</a:t>
            </a:r>
            <a:r>
              <a:rPr lang="en-US" sz="1100" dirty="0">
                <a:latin typeface="Helvetica"/>
                <a:cs typeface="Helvetica"/>
              </a:rPr>
              <a:t>. </a:t>
            </a:r>
            <a:r>
              <a:rPr lang="en-US" sz="1100" dirty="0">
                <a:latin typeface="Helvetica"/>
                <a:cs typeface="Helvetica"/>
                <a:hlinkClick r:id="rId3"/>
              </a:rPr>
              <a:t>10.5281/zenodo.14718818</a:t>
            </a:r>
            <a:endParaRPr lang="en-US" sz="1100" dirty="0"/>
          </a:p>
        </p:txBody>
      </p:sp>
    </p:spTree>
    <p:extLst>
      <p:ext uri="{BB962C8B-B14F-4D97-AF65-F5344CB8AC3E}">
        <p14:creationId xmlns:p14="http://schemas.microsoft.com/office/powerpoint/2010/main" val="2057507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8E77D-980A-BD32-3E8D-7AC8B5DE26F7}"/>
              </a:ext>
            </a:extLst>
          </p:cNvPr>
          <p:cNvSpPr>
            <a:spLocks noGrp="1"/>
          </p:cNvSpPr>
          <p:nvPr>
            <p:ph type="title"/>
          </p:nvPr>
        </p:nvSpPr>
        <p:spPr/>
        <p:txBody>
          <a:bodyPr/>
          <a:lstStyle/>
          <a:p>
            <a:pPr algn="ctr"/>
            <a:r>
              <a:rPr lang="en-US" sz="4800">
                <a:latin typeface="Garamond"/>
              </a:rPr>
              <a:t>Plan</a:t>
            </a:r>
            <a:r>
              <a:rPr lang="en-US">
                <a:latin typeface="Garamond"/>
              </a:rPr>
              <a:t> </a:t>
            </a:r>
            <a:endParaRPr lang="en-US"/>
          </a:p>
        </p:txBody>
      </p:sp>
      <p:sp>
        <p:nvSpPr>
          <p:cNvPr id="3" name="Content Placeholder 2">
            <a:extLst>
              <a:ext uri="{FF2B5EF4-FFF2-40B4-BE49-F238E27FC236}">
                <a16:creationId xmlns:a16="http://schemas.microsoft.com/office/drawing/2014/main" id="{DF4519FF-2975-6141-E623-CC1434DB2760}"/>
              </a:ext>
            </a:extLst>
          </p:cNvPr>
          <p:cNvSpPr>
            <a:spLocks noGrp="1"/>
          </p:cNvSpPr>
          <p:nvPr>
            <p:ph idx="1"/>
          </p:nvPr>
        </p:nvSpPr>
        <p:spPr>
          <a:xfrm>
            <a:off x="3075253" y="2416129"/>
            <a:ext cx="6041493" cy="3350870"/>
          </a:xfrm>
        </p:spPr>
        <p:txBody>
          <a:bodyPr vert="horz" lIns="91440" tIns="45720" rIns="91440" bIns="45720" rtlCol="0" anchor="t">
            <a:normAutofit fontScale="85000" lnSpcReduction="10000"/>
          </a:bodyPr>
          <a:lstStyle/>
          <a:p>
            <a:pPr marL="514350" indent="-514350">
              <a:lnSpc>
                <a:spcPct val="150000"/>
              </a:lnSpc>
              <a:buAutoNum type="arabicPeriod"/>
            </a:pPr>
            <a:r>
              <a:rPr lang="en-US" sz="3200">
                <a:latin typeface="Garamond"/>
                <a:cs typeface="Times New Roman"/>
              </a:rPr>
              <a:t>WHAT IS OPEN SCIENCE ?</a:t>
            </a:r>
            <a:endParaRPr lang="en-US"/>
          </a:p>
          <a:p>
            <a:pPr marL="514350" indent="-514350">
              <a:lnSpc>
                <a:spcPct val="150000"/>
              </a:lnSpc>
              <a:buAutoNum type="arabicPeriod"/>
            </a:pPr>
            <a:r>
              <a:rPr lang="en-US" sz="3200">
                <a:latin typeface="Garamond"/>
                <a:cs typeface="Times New Roman"/>
              </a:rPr>
              <a:t>WHAT IS DATA ? </a:t>
            </a:r>
            <a:endParaRPr lang="en-US"/>
          </a:p>
          <a:p>
            <a:pPr marL="514350" indent="-514350">
              <a:lnSpc>
                <a:spcPct val="150000"/>
              </a:lnSpc>
              <a:buAutoNum type="arabicPeriod"/>
            </a:pPr>
            <a:r>
              <a:rPr lang="en-US" sz="3200">
                <a:latin typeface="Garamond"/>
                <a:cs typeface="Times New Roman"/>
              </a:rPr>
              <a:t>WHAT IS DATA MANAGEMENT ?</a:t>
            </a:r>
          </a:p>
          <a:p>
            <a:pPr marL="514350" indent="-514350">
              <a:lnSpc>
                <a:spcPct val="150000"/>
              </a:lnSpc>
              <a:buAutoNum type="arabicPeriod"/>
            </a:pPr>
            <a:r>
              <a:rPr lang="en-US" sz="3200">
                <a:latin typeface="Garamond"/>
                <a:cs typeface="Times New Roman"/>
              </a:rPr>
              <a:t>WHAT IS NEXT ?</a:t>
            </a:r>
          </a:p>
        </p:txBody>
      </p:sp>
    </p:spTree>
    <p:extLst>
      <p:ext uri="{BB962C8B-B14F-4D97-AF65-F5344CB8AC3E}">
        <p14:creationId xmlns:p14="http://schemas.microsoft.com/office/powerpoint/2010/main" val="18913238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CBC935C-7915-4034-6364-E9788286929B}"/>
              </a:ext>
            </a:extLst>
          </p:cNvPr>
          <p:cNvSpPr/>
          <p:nvPr/>
        </p:nvSpPr>
        <p:spPr>
          <a:xfrm>
            <a:off x="-9071" y="2839356"/>
            <a:ext cx="12191999" cy="2474025"/>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 2">
            <a:extLst>
              <a:ext uri="{FF2B5EF4-FFF2-40B4-BE49-F238E27FC236}">
                <a16:creationId xmlns:a16="http://schemas.microsoft.com/office/drawing/2014/main" id="{45FC63CC-C8C6-A6FF-23BB-09C344F75ECC}"/>
              </a:ext>
            </a:extLst>
          </p:cNvPr>
          <p:cNvPicPr>
            <a:picLocks noChangeAspect="1"/>
          </p:cNvPicPr>
          <p:nvPr/>
        </p:nvPicPr>
        <p:blipFill>
          <a:blip r:embed="rId3"/>
          <a:stretch>
            <a:fillRect/>
          </a:stretch>
        </p:blipFill>
        <p:spPr>
          <a:xfrm>
            <a:off x="8526999" y="3196024"/>
            <a:ext cx="1810800" cy="1810800"/>
          </a:xfrm>
          <a:prstGeom prst="rect">
            <a:avLst/>
          </a:prstGeom>
        </p:spPr>
      </p:pic>
      <p:sp>
        <p:nvSpPr>
          <p:cNvPr id="2" name="Title 1">
            <a:extLst>
              <a:ext uri="{FF2B5EF4-FFF2-40B4-BE49-F238E27FC236}">
                <a16:creationId xmlns:a16="http://schemas.microsoft.com/office/drawing/2014/main" id="{F3CABB9A-202E-2EFF-CE3B-3F39D9BD2B2F}"/>
              </a:ext>
            </a:extLst>
          </p:cNvPr>
          <p:cNvSpPr>
            <a:spLocks noGrp="1"/>
          </p:cNvSpPr>
          <p:nvPr>
            <p:ph type="title"/>
          </p:nvPr>
        </p:nvSpPr>
        <p:spPr>
          <a:xfrm>
            <a:off x="831850" y="2914909"/>
            <a:ext cx="7514573" cy="2373031"/>
          </a:xfrm>
        </p:spPr>
        <p:txBody>
          <a:bodyPr vert="horz" lIns="91440" tIns="45720" rIns="91440" bIns="45720" rtlCol="0" anchor="ctr">
            <a:normAutofit/>
          </a:bodyPr>
          <a:lstStyle/>
          <a:p>
            <a:r>
              <a:rPr lang="en-US">
                <a:latin typeface="Garamond"/>
              </a:rPr>
              <a:t>WHAT IS OPEN SCIENCE?</a:t>
            </a:r>
            <a:endParaRPr lang="en-US"/>
          </a:p>
        </p:txBody>
      </p:sp>
    </p:spTree>
    <p:extLst>
      <p:ext uri="{BB962C8B-B14F-4D97-AF65-F5344CB8AC3E}">
        <p14:creationId xmlns:p14="http://schemas.microsoft.com/office/powerpoint/2010/main" val="36511112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C9896-8843-F456-C0C0-5AC303329D23}"/>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1EB11F1E-3817-A095-998F-E5424341F9BC}"/>
              </a:ext>
            </a:extLst>
          </p:cNvPr>
          <p:cNvSpPr txBox="1">
            <a:spLocks/>
          </p:cNvSpPr>
          <p:nvPr/>
        </p:nvSpPr>
        <p:spPr>
          <a:xfrm>
            <a:off x="302171" y="381384"/>
            <a:ext cx="8790457" cy="121881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Garamond" panose="02020404030301010803" pitchFamily="18" charset="0"/>
                <a:ea typeface="+mj-ea"/>
                <a:cs typeface="+mj-cs"/>
              </a:defRPr>
            </a:lvl1pPr>
          </a:lstStyle>
          <a:p>
            <a:endParaRPr lang="fr-FR"/>
          </a:p>
        </p:txBody>
      </p:sp>
      <p:sp>
        <p:nvSpPr>
          <p:cNvPr id="3" name="Espace réservé du contenu 2">
            <a:extLst>
              <a:ext uri="{FF2B5EF4-FFF2-40B4-BE49-F238E27FC236}">
                <a16:creationId xmlns:a16="http://schemas.microsoft.com/office/drawing/2014/main" id="{6D78D32C-5BE3-6E2A-AA2F-0009C1472701}"/>
              </a:ext>
            </a:extLst>
          </p:cNvPr>
          <p:cNvSpPr>
            <a:spLocks noGrp="1"/>
          </p:cNvSpPr>
          <p:nvPr>
            <p:ph sz="half" idx="1"/>
          </p:nvPr>
        </p:nvSpPr>
        <p:spPr>
          <a:xfrm>
            <a:off x="302985" y="3045690"/>
            <a:ext cx="6676453" cy="3199268"/>
          </a:xfrm>
        </p:spPr>
        <p:txBody>
          <a:bodyPr vert="horz" lIns="91440" tIns="45720" rIns="91440" bIns="45720" rtlCol="0" anchor="t">
            <a:normAutofit/>
          </a:bodyPr>
          <a:lstStyle/>
          <a:p>
            <a:pPr>
              <a:spcAft>
                <a:spcPts val="1000"/>
              </a:spcAft>
            </a:pPr>
            <a:r>
              <a:rPr lang="en-US" sz="1800" dirty="0">
                <a:latin typeface="Times New Roman"/>
                <a:cs typeface="Times New Roman"/>
              </a:rPr>
              <a:t>Open Access: Free and immediate online access to research articles.</a:t>
            </a:r>
          </a:p>
          <a:p>
            <a:pPr>
              <a:spcAft>
                <a:spcPts val="1000"/>
              </a:spcAft>
            </a:pPr>
            <a:r>
              <a:rPr lang="en-US" sz="1800" dirty="0">
                <a:latin typeface="Times New Roman"/>
                <a:cs typeface="Times New Roman"/>
              </a:rPr>
              <a:t>Open Data: Sharing research data for validation, reuse, and integration.</a:t>
            </a:r>
          </a:p>
          <a:p>
            <a:pPr>
              <a:spcAft>
                <a:spcPts val="1000"/>
              </a:spcAft>
            </a:pPr>
            <a:r>
              <a:rPr lang="en-US" sz="1800" dirty="0">
                <a:latin typeface="Times New Roman"/>
                <a:cs typeface="Times New Roman"/>
              </a:rPr>
              <a:t>Open Methodology: Transparency in research processes, tools, and workflows.</a:t>
            </a:r>
          </a:p>
          <a:p>
            <a:pPr>
              <a:spcAft>
                <a:spcPts val="1000"/>
              </a:spcAft>
            </a:pPr>
            <a:r>
              <a:rPr lang="en-US" sz="1800" dirty="0">
                <a:latin typeface="Times New Roman"/>
                <a:cs typeface="Times New Roman"/>
              </a:rPr>
              <a:t>Open Source: Use of and contributions to freely available software and tools.</a:t>
            </a:r>
            <a:endParaRPr lang="fr-FR" sz="1800" dirty="0"/>
          </a:p>
        </p:txBody>
      </p:sp>
      <p:sp>
        <p:nvSpPr>
          <p:cNvPr id="10" name="AutoShape 16" descr="An illustration for 'What is Open Science?' showing a concept of collaboration and transparency in research. Depict a group of diverse scientists sharing data and ideas around a glowing network hub, symbolizing open access, open data, open methodology, and open source. The setting should include computers, data charts, and a scientific backdrop with an open book and connected nodes. Use marine blue and white tones to convey clarity and trust.">
            <a:extLst>
              <a:ext uri="{FF2B5EF4-FFF2-40B4-BE49-F238E27FC236}">
                <a16:creationId xmlns:a16="http://schemas.microsoft.com/office/drawing/2014/main" id="{A6EE30E8-9099-08BD-313C-899386A46420}"/>
              </a:ext>
            </a:extLst>
          </p:cNvPr>
          <p:cNvSpPr>
            <a:spLocks noChangeAspect="1" noChangeArrowheads="1"/>
          </p:cNvSpPr>
          <p:nvPr/>
        </p:nvSpPr>
        <p:spPr bwMode="auto">
          <a:xfrm>
            <a:off x="2667000" y="0"/>
            <a:ext cx="4503761" cy="450376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ZoneTexte 9">
            <a:extLst>
              <a:ext uri="{FF2B5EF4-FFF2-40B4-BE49-F238E27FC236}">
                <a16:creationId xmlns:a16="http://schemas.microsoft.com/office/drawing/2014/main" id="{FF3818A2-5CED-D6D4-F57A-9CF66156C944}"/>
              </a:ext>
            </a:extLst>
          </p:cNvPr>
          <p:cNvSpPr txBox="1"/>
          <p:nvPr/>
        </p:nvSpPr>
        <p:spPr>
          <a:xfrm>
            <a:off x="1004541" y="1233203"/>
            <a:ext cx="5979885" cy="1328023"/>
          </a:xfrm>
          <a:prstGeom prst="roundRect">
            <a:avLst/>
          </a:prstGeom>
          <a:solidFill>
            <a:schemeClr val="accent6">
              <a:lumMod val="20000"/>
              <a:lumOff val="80000"/>
            </a:schemeClr>
          </a:solidFill>
        </p:spPr>
        <p:txBody>
          <a:bodyPr wrap="square" lIns="91440" tIns="45720" rIns="91440" bIns="45720" rtlCol="0" anchor="t">
            <a:spAutoFit/>
          </a:bodyPr>
          <a:lstStyle/>
          <a:p>
            <a:pPr algn="ctr"/>
            <a:r>
              <a:rPr lang="en-US">
                <a:latin typeface="Times New Roman"/>
                <a:cs typeface="Times New Roman"/>
              </a:rPr>
              <a:t>Open Science is a movement to </a:t>
            </a:r>
            <a:r>
              <a:rPr lang="en-US" b="1">
                <a:latin typeface="Times New Roman"/>
                <a:cs typeface="Times New Roman"/>
              </a:rPr>
              <a:t>make scientific research, data, methods, and dissemination accessible</a:t>
            </a:r>
            <a:r>
              <a:rPr lang="en-US">
                <a:latin typeface="Times New Roman"/>
                <a:cs typeface="Times New Roman"/>
              </a:rPr>
              <a:t> to all levels of society. It seeks to enhance collaboration, reproducibility, and transparency across disciplines.</a:t>
            </a:r>
            <a:endParaRPr lang="en-US"/>
          </a:p>
        </p:txBody>
      </p:sp>
      <p:sp>
        <p:nvSpPr>
          <p:cNvPr id="6" name="Titre 1">
            <a:extLst>
              <a:ext uri="{FF2B5EF4-FFF2-40B4-BE49-F238E27FC236}">
                <a16:creationId xmlns:a16="http://schemas.microsoft.com/office/drawing/2014/main" id="{110B267F-B914-B04F-AFA4-BEAF6B70938D}"/>
              </a:ext>
            </a:extLst>
          </p:cNvPr>
          <p:cNvSpPr txBox="1">
            <a:spLocks/>
          </p:cNvSpPr>
          <p:nvPr/>
        </p:nvSpPr>
        <p:spPr>
          <a:xfrm>
            <a:off x="246992" y="152784"/>
            <a:ext cx="5617780" cy="923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Garamond" panose="02020404030301010803" pitchFamily="18" charset="0"/>
                <a:ea typeface="+mj-ea"/>
                <a:cs typeface="+mj-cs"/>
              </a:defRPr>
            </a:lvl1pPr>
          </a:lstStyle>
          <a:p>
            <a:r>
              <a:rPr lang="fr-FR" err="1">
                <a:latin typeface="Garamond"/>
              </a:rPr>
              <a:t>What</a:t>
            </a:r>
            <a:r>
              <a:rPr lang="fr-FR">
                <a:latin typeface="Garamond"/>
              </a:rPr>
              <a:t> </a:t>
            </a:r>
            <a:r>
              <a:rPr lang="fr-FR" err="1">
                <a:latin typeface="Garamond"/>
              </a:rPr>
              <a:t>is</a:t>
            </a:r>
            <a:r>
              <a:rPr lang="fr-FR">
                <a:latin typeface="Garamond"/>
              </a:rPr>
              <a:t> Open Science?</a:t>
            </a:r>
          </a:p>
        </p:txBody>
      </p:sp>
      <p:pic>
        <p:nvPicPr>
          <p:cNvPr id="8" name="Picture 7" descr="Overview - Open Science - University of Potsdam">
            <a:extLst>
              <a:ext uri="{FF2B5EF4-FFF2-40B4-BE49-F238E27FC236}">
                <a16:creationId xmlns:a16="http://schemas.microsoft.com/office/drawing/2014/main" id="{690B4231-B071-1EAF-F671-A6E6CB7C152F}"/>
              </a:ext>
            </a:extLst>
          </p:cNvPr>
          <p:cNvPicPr>
            <a:picLocks noChangeAspect="1"/>
          </p:cNvPicPr>
          <p:nvPr/>
        </p:nvPicPr>
        <p:blipFill>
          <a:blip r:embed="rId3"/>
          <a:srcRect l="14113" r="12121" b="-415"/>
          <a:stretch/>
        </p:blipFill>
        <p:spPr>
          <a:xfrm>
            <a:off x="6946899" y="2555571"/>
            <a:ext cx="5240816" cy="2898134"/>
          </a:xfrm>
          <a:prstGeom prst="rect">
            <a:avLst/>
          </a:prstGeom>
        </p:spPr>
      </p:pic>
    </p:spTree>
    <p:extLst>
      <p:ext uri="{BB962C8B-B14F-4D97-AF65-F5344CB8AC3E}">
        <p14:creationId xmlns:p14="http://schemas.microsoft.com/office/powerpoint/2010/main" val="19542544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24CFC-ADC7-B098-CCD7-2AA6327F60E1}"/>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B8A60ABE-5078-4A4F-6B97-774978A85EB7}"/>
              </a:ext>
            </a:extLst>
          </p:cNvPr>
          <p:cNvSpPr txBox="1">
            <a:spLocks/>
          </p:cNvSpPr>
          <p:nvPr/>
        </p:nvSpPr>
        <p:spPr>
          <a:xfrm>
            <a:off x="302171" y="381384"/>
            <a:ext cx="8790457" cy="121881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Garamond" panose="02020404030301010803" pitchFamily="18" charset="0"/>
                <a:ea typeface="+mj-ea"/>
                <a:cs typeface="+mj-cs"/>
              </a:defRPr>
            </a:lvl1pPr>
          </a:lstStyle>
          <a:p>
            <a:endParaRPr lang="fr-FR"/>
          </a:p>
        </p:txBody>
      </p:sp>
      <p:sp>
        <p:nvSpPr>
          <p:cNvPr id="3" name="Espace réservé du contenu 2">
            <a:extLst>
              <a:ext uri="{FF2B5EF4-FFF2-40B4-BE49-F238E27FC236}">
                <a16:creationId xmlns:a16="http://schemas.microsoft.com/office/drawing/2014/main" id="{7BF8BD42-0CB1-BB9A-A9C5-52A631895BAA}"/>
              </a:ext>
            </a:extLst>
          </p:cNvPr>
          <p:cNvSpPr>
            <a:spLocks noGrp="1"/>
          </p:cNvSpPr>
          <p:nvPr>
            <p:ph sz="half" idx="1"/>
          </p:nvPr>
        </p:nvSpPr>
        <p:spPr/>
        <p:txBody>
          <a:bodyPr>
            <a:normAutofit/>
          </a:bodyPr>
          <a:lstStyle/>
          <a:p>
            <a:endParaRPr lang="fr-FR" sz="1800" dirty="0">
              <a:latin typeface="Times New Roman" panose="02020603050405020304" pitchFamily="18" charset="0"/>
              <a:cs typeface="Times New Roman" panose="02020603050405020304" pitchFamily="18" charset="0"/>
            </a:endParaRPr>
          </a:p>
          <a:p>
            <a:endParaRPr lang="fr-FR" sz="1800" dirty="0"/>
          </a:p>
          <a:p>
            <a:r>
              <a:rPr lang="fr-FR" sz="1800" dirty="0">
                <a:latin typeface="Times New Roman" panose="02020603050405020304" pitchFamily="18" charset="0"/>
                <a:cs typeface="Times New Roman" panose="02020603050405020304" pitchFamily="18" charset="0"/>
              </a:rPr>
              <a:t>Key </a:t>
            </a:r>
            <a:r>
              <a:rPr lang="fr-FR" sz="1800" dirty="0" err="1">
                <a:latin typeface="Times New Roman" panose="02020603050405020304" pitchFamily="18" charset="0"/>
                <a:cs typeface="Times New Roman" panose="02020603050405020304" pitchFamily="18" charset="0"/>
              </a:rPr>
              <a:t>Benefits</a:t>
            </a:r>
            <a:r>
              <a:rPr lang="fr-FR" sz="1800" dirty="0">
                <a:latin typeface="Times New Roman" panose="02020603050405020304" pitchFamily="18" charset="0"/>
                <a:cs typeface="Times New Roman" panose="02020603050405020304" pitchFamily="18" charset="0"/>
              </a:rPr>
              <a:t>:</a:t>
            </a:r>
          </a:p>
          <a:p>
            <a:pPr lvl="1">
              <a:buFont typeface="+mj-lt"/>
              <a:buAutoNum type="arabicPeriod"/>
            </a:pPr>
            <a:r>
              <a:rPr lang="fr-FR" sz="1800" dirty="0">
                <a:latin typeface="Times New Roman" panose="02020603050405020304" pitchFamily="18" charset="0"/>
                <a:cs typeface="Times New Roman" panose="02020603050405020304" pitchFamily="18" charset="0"/>
              </a:rPr>
              <a:t>Collaboration: </a:t>
            </a:r>
            <a:r>
              <a:rPr lang="fr-FR" sz="1800" dirty="0" err="1">
                <a:latin typeface="Times New Roman" panose="02020603050405020304" pitchFamily="18" charset="0"/>
                <a:cs typeface="Times New Roman" panose="02020603050405020304" pitchFamily="18" charset="0"/>
              </a:rPr>
              <a:t>Facilitates</a:t>
            </a:r>
            <a:r>
              <a:rPr lang="fr-FR" sz="1800" dirty="0">
                <a:latin typeface="Times New Roman" panose="02020603050405020304" pitchFamily="18" charset="0"/>
                <a:cs typeface="Times New Roman" panose="02020603050405020304" pitchFamily="18" charset="0"/>
              </a:rPr>
              <a:t> global participation and </a:t>
            </a:r>
            <a:r>
              <a:rPr lang="fr-FR" sz="1800" dirty="0" err="1">
                <a:latin typeface="Times New Roman" panose="02020603050405020304" pitchFamily="18" charset="0"/>
                <a:cs typeface="Times New Roman" panose="02020603050405020304" pitchFamily="18" charset="0"/>
              </a:rPr>
              <a:t>multidisciplinary</a:t>
            </a:r>
            <a:r>
              <a:rPr lang="fr-FR" sz="1800" dirty="0">
                <a:latin typeface="Times New Roman" panose="02020603050405020304" pitchFamily="18" charset="0"/>
                <a:cs typeface="Times New Roman" panose="02020603050405020304" pitchFamily="18" charset="0"/>
              </a:rPr>
              <a:t> innovation.</a:t>
            </a:r>
          </a:p>
          <a:p>
            <a:pPr lvl="1">
              <a:buFont typeface="+mj-lt"/>
              <a:buAutoNum type="arabicPeriod"/>
            </a:pPr>
            <a:r>
              <a:rPr lang="fr-FR" sz="1800" dirty="0" err="1">
                <a:latin typeface="Times New Roman" panose="02020603050405020304" pitchFamily="18" charset="0"/>
                <a:cs typeface="Times New Roman" panose="02020603050405020304" pitchFamily="18" charset="0"/>
              </a:rPr>
              <a:t>Equity</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Democratizes</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access</a:t>
            </a:r>
            <a:r>
              <a:rPr lang="fr-FR" sz="1800" dirty="0">
                <a:latin typeface="Times New Roman" panose="02020603050405020304" pitchFamily="18" charset="0"/>
                <a:cs typeface="Times New Roman" panose="02020603050405020304" pitchFamily="18" charset="0"/>
              </a:rPr>
              <a:t> to </a:t>
            </a:r>
            <a:r>
              <a:rPr lang="fr-FR" sz="1800" dirty="0" err="1">
                <a:latin typeface="Times New Roman" panose="02020603050405020304" pitchFamily="18" charset="0"/>
                <a:cs typeface="Times New Roman" panose="02020603050405020304" pitchFamily="18" charset="0"/>
              </a:rPr>
              <a:t>knowledge</a:t>
            </a:r>
            <a:r>
              <a:rPr lang="fr-FR" sz="1800" dirty="0">
                <a:latin typeface="Times New Roman" panose="02020603050405020304" pitchFamily="18" charset="0"/>
                <a:cs typeface="Times New Roman" panose="02020603050405020304" pitchFamily="18" charset="0"/>
              </a:rPr>
              <a:t>.</a:t>
            </a:r>
          </a:p>
          <a:p>
            <a:pPr lvl="1">
              <a:buFont typeface="+mj-lt"/>
              <a:buAutoNum type="arabicPeriod"/>
            </a:pPr>
            <a:r>
              <a:rPr lang="fr-FR" sz="1800" dirty="0" err="1">
                <a:latin typeface="Times New Roman" panose="02020603050405020304" pitchFamily="18" charset="0"/>
                <a:cs typeface="Times New Roman" panose="02020603050405020304" pitchFamily="18" charset="0"/>
              </a:rPr>
              <a:t>Reproducibility</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Ensures</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findings</a:t>
            </a:r>
            <a:r>
              <a:rPr lang="fr-FR" sz="1800" dirty="0">
                <a:latin typeface="Times New Roman" panose="02020603050405020304" pitchFamily="18" charset="0"/>
                <a:cs typeface="Times New Roman" panose="02020603050405020304" pitchFamily="18" charset="0"/>
              </a:rPr>
              <a:t> can </a:t>
            </a:r>
            <a:r>
              <a:rPr lang="fr-FR" sz="1800" dirty="0" err="1">
                <a:latin typeface="Times New Roman" panose="02020603050405020304" pitchFamily="18" charset="0"/>
                <a:cs typeface="Times New Roman" panose="02020603050405020304" pitchFamily="18" charset="0"/>
              </a:rPr>
              <a:t>be</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validated</a:t>
            </a:r>
            <a:r>
              <a:rPr lang="fr-FR" sz="1800" dirty="0">
                <a:latin typeface="Times New Roman" panose="02020603050405020304" pitchFamily="18" charset="0"/>
                <a:cs typeface="Times New Roman" panose="02020603050405020304" pitchFamily="18" charset="0"/>
              </a:rPr>
              <a:t> and </a:t>
            </a:r>
            <a:r>
              <a:rPr lang="fr-FR" sz="1800" dirty="0" err="1">
                <a:latin typeface="Times New Roman" panose="02020603050405020304" pitchFamily="18" charset="0"/>
                <a:cs typeface="Times New Roman" panose="02020603050405020304" pitchFamily="18" charset="0"/>
              </a:rPr>
              <a:t>built</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upon</a:t>
            </a:r>
            <a:r>
              <a:rPr lang="fr-FR" sz="1800" dirty="0">
                <a:latin typeface="Times New Roman" panose="02020603050405020304" pitchFamily="18" charset="0"/>
                <a:cs typeface="Times New Roman" panose="02020603050405020304" pitchFamily="18" charset="0"/>
              </a:rPr>
              <a:t>.</a:t>
            </a:r>
          </a:p>
          <a:p>
            <a:pPr lvl="1">
              <a:buFont typeface="+mj-lt"/>
              <a:buAutoNum type="arabicPeriod"/>
            </a:pPr>
            <a:r>
              <a:rPr lang="fr-FR" sz="1800" dirty="0">
                <a:latin typeface="Times New Roman" panose="02020603050405020304" pitchFamily="18" charset="0"/>
                <a:cs typeface="Times New Roman" panose="02020603050405020304" pitchFamily="18" charset="0"/>
              </a:rPr>
              <a:t>Impact: Speeds up </a:t>
            </a:r>
            <a:r>
              <a:rPr lang="fr-FR" sz="1800" dirty="0" err="1">
                <a:latin typeface="Times New Roman" panose="02020603050405020304" pitchFamily="18" charset="0"/>
                <a:cs typeface="Times New Roman" panose="02020603050405020304" pitchFamily="18" charset="0"/>
              </a:rPr>
              <a:t>knowledge</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dissemination</a:t>
            </a:r>
            <a:r>
              <a:rPr lang="fr-FR" sz="1800" dirty="0">
                <a:latin typeface="Times New Roman" panose="02020603050405020304" pitchFamily="18" charset="0"/>
                <a:cs typeface="Times New Roman" panose="02020603050405020304" pitchFamily="18" charset="0"/>
              </a:rPr>
              <a:t> and application in society.</a:t>
            </a:r>
          </a:p>
        </p:txBody>
      </p:sp>
      <p:pic>
        <p:nvPicPr>
          <p:cNvPr id="9" name="Content Placeholder 8" descr="An illustration for 'Why Open Science Matters?' showcasing the benefits of collaboration, reproducibility, equity, and impact in science. Depict a diverse group of scientists working together with interconnected data, charts, and a glowing globe in the center. Include symbols of equity such as balanced scales and outreach like a digital network extending worldwide. Use vibrant tones like green, blue, and gold to highlight innovation and progress.">
            <a:extLst>
              <a:ext uri="{FF2B5EF4-FFF2-40B4-BE49-F238E27FC236}">
                <a16:creationId xmlns:a16="http://schemas.microsoft.com/office/drawing/2014/main" id="{05467F62-1BD8-E3F2-A231-5EE672085582}"/>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345468" y="2549420"/>
            <a:ext cx="3494319" cy="3494319"/>
          </a:xfrm>
          <a:prstGeom prst="rect">
            <a:avLst/>
          </a:prstGeom>
          <a:noFill/>
          <a:extLst>
            <a:ext uri="{909E8E84-426E-40DD-AFC4-6F175D3DCCD1}">
              <a14:hiddenFill xmlns:a14="http://schemas.microsoft.com/office/drawing/2010/main">
                <a:solidFill>
                  <a:srgbClr val="FFFFFF"/>
                </a:solidFill>
              </a14:hiddenFill>
            </a:ext>
          </a:extLst>
        </p:spPr>
      </p:pic>
      <p:sp>
        <p:nvSpPr>
          <p:cNvPr id="6" name="Titre 1">
            <a:extLst>
              <a:ext uri="{FF2B5EF4-FFF2-40B4-BE49-F238E27FC236}">
                <a16:creationId xmlns:a16="http://schemas.microsoft.com/office/drawing/2014/main" id="{D494428D-4CE6-110A-826D-CB3A4A16E22D}"/>
              </a:ext>
            </a:extLst>
          </p:cNvPr>
          <p:cNvSpPr txBox="1">
            <a:spLocks/>
          </p:cNvSpPr>
          <p:nvPr/>
        </p:nvSpPr>
        <p:spPr>
          <a:xfrm>
            <a:off x="304865" y="152784"/>
            <a:ext cx="6659501" cy="923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Garamond" panose="02020404030301010803" pitchFamily="18" charset="0"/>
                <a:ea typeface="+mj-ea"/>
                <a:cs typeface="+mj-cs"/>
              </a:defRPr>
            </a:lvl1pPr>
          </a:lstStyle>
          <a:p>
            <a:r>
              <a:rPr lang="fr-FR" dirty="0" err="1">
                <a:latin typeface="Garamond"/>
              </a:rPr>
              <a:t>Why</a:t>
            </a:r>
            <a:r>
              <a:rPr lang="fr-FR" dirty="0">
                <a:latin typeface="Garamond"/>
              </a:rPr>
              <a:t> Open Science </a:t>
            </a:r>
            <a:r>
              <a:rPr lang="fr-FR" dirty="0" err="1">
                <a:latin typeface="Garamond"/>
              </a:rPr>
              <a:t>Matters</a:t>
            </a:r>
            <a:r>
              <a:rPr lang="fr-FR" dirty="0">
                <a:latin typeface="Garamond"/>
              </a:rPr>
              <a:t>?</a:t>
            </a:r>
          </a:p>
        </p:txBody>
      </p:sp>
      <p:sp>
        <p:nvSpPr>
          <p:cNvPr id="5" name="ZoneTexte 9">
            <a:extLst>
              <a:ext uri="{FF2B5EF4-FFF2-40B4-BE49-F238E27FC236}">
                <a16:creationId xmlns:a16="http://schemas.microsoft.com/office/drawing/2014/main" id="{4525AD60-9475-E270-5E1B-7DD97FFBF6BF}"/>
              </a:ext>
            </a:extLst>
          </p:cNvPr>
          <p:cNvSpPr txBox="1"/>
          <p:nvPr/>
        </p:nvSpPr>
        <p:spPr>
          <a:xfrm>
            <a:off x="1004541" y="1233203"/>
            <a:ext cx="5979885" cy="1021556"/>
          </a:xfrm>
          <a:prstGeom prst="roundRect">
            <a:avLst/>
          </a:prstGeom>
          <a:solidFill>
            <a:schemeClr val="accent6">
              <a:lumMod val="20000"/>
              <a:lumOff val="80000"/>
            </a:schemeClr>
          </a:solidFill>
        </p:spPr>
        <p:txBody>
          <a:bodyPr wrap="square" lIns="91440" tIns="45720" rIns="91440" bIns="45720" rtlCol="0" anchor="t">
            <a:spAutoFit/>
          </a:bodyPr>
          <a:lstStyle/>
          <a:p>
            <a:r>
              <a:rPr lang="fr-FR">
                <a:latin typeface="Times New Roman"/>
                <a:cs typeface="Times New Roman"/>
              </a:rPr>
              <a:t>Vision : </a:t>
            </a:r>
          </a:p>
          <a:p>
            <a:r>
              <a:rPr lang="fr-FR" i="1">
                <a:latin typeface="Times New Roman"/>
                <a:cs typeface="Times New Roman"/>
              </a:rPr>
              <a:t>A more inclusive, efficient, and </a:t>
            </a:r>
            <a:r>
              <a:rPr lang="fr-FR" i="1" err="1">
                <a:latin typeface="Times New Roman"/>
                <a:cs typeface="Times New Roman"/>
              </a:rPr>
              <a:t>impactful</a:t>
            </a:r>
            <a:r>
              <a:rPr lang="fr-FR" i="1">
                <a:latin typeface="Times New Roman"/>
                <a:cs typeface="Times New Roman"/>
              </a:rPr>
              <a:t> </a:t>
            </a:r>
            <a:r>
              <a:rPr lang="fr-FR" i="1" err="1">
                <a:latin typeface="Times New Roman"/>
                <a:cs typeface="Times New Roman"/>
              </a:rPr>
              <a:t>scientific</a:t>
            </a:r>
            <a:r>
              <a:rPr lang="fr-FR" i="1">
                <a:latin typeface="Times New Roman"/>
                <a:cs typeface="Times New Roman"/>
              </a:rPr>
              <a:t> </a:t>
            </a:r>
            <a:r>
              <a:rPr lang="fr-FR" i="1" err="1">
                <a:latin typeface="Times New Roman"/>
                <a:cs typeface="Times New Roman"/>
              </a:rPr>
              <a:t>ecosystem</a:t>
            </a:r>
            <a:r>
              <a:rPr lang="fr-FR" i="1">
                <a:latin typeface="Times New Roman"/>
                <a:cs typeface="Times New Roman"/>
              </a:rPr>
              <a:t> </a:t>
            </a:r>
            <a:r>
              <a:rPr lang="fr-FR" i="1" err="1">
                <a:latin typeface="Times New Roman"/>
                <a:cs typeface="Times New Roman"/>
              </a:rPr>
              <a:t>driving</a:t>
            </a:r>
            <a:r>
              <a:rPr lang="fr-FR" i="1">
                <a:latin typeface="Times New Roman"/>
                <a:cs typeface="Times New Roman"/>
              </a:rPr>
              <a:t> global </a:t>
            </a:r>
            <a:r>
              <a:rPr lang="fr-FR" i="1" err="1">
                <a:latin typeface="Times New Roman"/>
                <a:cs typeface="Times New Roman"/>
              </a:rPr>
              <a:t>progress</a:t>
            </a:r>
            <a:r>
              <a:rPr lang="fr-FR" i="1">
                <a:latin typeface="Times New Roman"/>
                <a:cs typeface="Times New Roman"/>
              </a:rPr>
              <a:t>.</a:t>
            </a:r>
          </a:p>
        </p:txBody>
      </p:sp>
    </p:spTree>
    <p:extLst>
      <p:ext uri="{BB962C8B-B14F-4D97-AF65-F5344CB8AC3E}">
        <p14:creationId xmlns:p14="http://schemas.microsoft.com/office/powerpoint/2010/main" val="1477720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639745-FDE2-5903-3F44-B7ABC6EA5340}"/>
            </a:ext>
          </a:extLst>
        </p:cNvPr>
        <p:cNvGrpSpPr/>
        <p:nvPr/>
      </p:nvGrpSpPr>
      <p:grpSpPr>
        <a:xfrm>
          <a:off x="0" y="0"/>
          <a:ext cx="0" cy="0"/>
          <a:chOff x="0" y="0"/>
          <a:chExt cx="0" cy="0"/>
        </a:xfrm>
      </p:grpSpPr>
      <p:pic>
        <p:nvPicPr>
          <p:cNvPr id="7" name="Content Placeholder 6" descr="What Is Sustainable Development Strategy - Design Talk">
            <a:extLst>
              <a:ext uri="{FF2B5EF4-FFF2-40B4-BE49-F238E27FC236}">
                <a16:creationId xmlns:a16="http://schemas.microsoft.com/office/drawing/2014/main" id="{3B3A292D-A742-D14C-561F-4C18436AA49A}"/>
              </a:ext>
            </a:extLst>
          </p:cNvPr>
          <p:cNvPicPr>
            <a:picLocks noChangeAspect="1"/>
          </p:cNvPicPr>
          <p:nvPr/>
        </p:nvPicPr>
        <p:blipFill>
          <a:blip r:embed="rId3"/>
          <a:stretch>
            <a:fillRect/>
          </a:stretch>
        </p:blipFill>
        <p:spPr>
          <a:xfrm>
            <a:off x="7498439" y="1616889"/>
            <a:ext cx="3634541" cy="3624221"/>
          </a:xfrm>
          <a:prstGeom prst="rect">
            <a:avLst/>
          </a:prstGeom>
        </p:spPr>
      </p:pic>
      <p:sp>
        <p:nvSpPr>
          <p:cNvPr id="4" name="Titre 1">
            <a:extLst>
              <a:ext uri="{FF2B5EF4-FFF2-40B4-BE49-F238E27FC236}">
                <a16:creationId xmlns:a16="http://schemas.microsoft.com/office/drawing/2014/main" id="{E48A1129-7E05-E21A-DBCA-2057B2E26AB1}"/>
              </a:ext>
            </a:extLst>
          </p:cNvPr>
          <p:cNvSpPr txBox="1">
            <a:spLocks/>
          </p:cNvSpPr>
          <p:nvPr/>
        </p:nvSpPr>
        <p:spPr>
          <a:xfrm>
            <a:off x="302171" y="381384"/>
            <a:ext cx="8790457" cy="121881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Garamond" panose="02020404030301010803" pitchFamily="18" charset="0"/>
                <a:ea typeface="+mj-ea"/>
                <a:cs typeface="+mj-cs"/>
              </a:defRPr>
            </a:lvl1pPr>
          </a:lstStyle>
          <a:p>
            <a:endParaRPr lang="fr-FR"/>
          </a:p>
        </p:txBody>
      </p:sp>
      <p:sp>
        <p:nvSpPr>
          <p:cNvPr id="3" name="Espace réservé du contenu 2">
            <a:extLst>
              <a:ext uri="{FF2B5EF4-FFF2-40B4-BE49-F238E27FC236}">
                <a16:creationId xmlns:a16="http://schemas.microsoft.com/office/drawing/2014/main" id="{6087524D-EA2F-6C1D-081F-ECCE951FA3FE}"/>
              </a:ext>
            </a:extLst>
          </p:cNvPr>
          <p:cNvSpPr>
            <a:spLocks noGrp="1"/>
          </p:cNvSpPr>
          <p:nvPr>
            <p:ph sz="half" idx="1"/>
          </p:nvPr>
        </p:nvSpPr>
        <p:spPr/>
        <p:txBody>
          <a:bodyPr>
            <a:normAutofit/>
          </a:bodyPr>
          <a:lstStyle/>
          <a:p>
            <a:endParaRPr lang="fr-FR" sz="1800" dirty="0">
              <a:latin typeface="Times New Roman" panose="02020603050405020304" pitchFamily="18" charset="0"/>
              <a:cs typeface="Times New Roman" panose="02020603050405020304" pitchFamily="18" charset="0"/>
            </a:endParaRPr>
          </a:p>
          <a:p>
            <a:endParaRPr lang="fr-FR" sz="1800" dirty="0"/>
          </a:p>
          <a:p>
            <a:r>
              <a:rPr lang="fr-FR" sz="1800" dirty="0">
                <a:latin typeface="Times New Roman" panose="02020603050405020304" pitchFamily="18" charset="0"/>
                <a:cs typeface="Times New Roman" panose="02020603050405020304" pitchFamily="18" charset="0"/>
              </a:rPr>
              <a:t>Key </a:t>
            </a:r>
            <a:r>
              <a:rPr lang="fr-FR" sz="1800" dirty="0" err="1">
                <a:latin typeface="Times New Roman" panose="02020603050405020304" pitchFamily="18" charset="0"/>
                <a:cs typeface="Times New Roman" panose="02020603050405020304" pitchFamily="18" charset="0"/>
              </a:rPr>
              <a:t>Benefits</a:t>
            </a:r>
            <a:r>
              <a:rPr lang="fr-FR" sz="1800" dirty="0">
                <a:latin typeface="Times New Roman" panose="02020603050405020304" pitchFamily="18" charset="0"/>
                <a:cs typeface="Times New Roman" panose="02020603050405020304" pitchFamily="18" charset="0"/>
              </a:rPr>
              <a:t>:</a:t>
            </a:r>
          </a:p>
          <a:p>
            <a:pPr lvl="1">
              <a:buFont typeface="+mj-lt"/>
              <a:buAutoNum type="arabicPeriod"/>
            </a:pPr>
            <a:r>
              <a:rPr lang="fr-FR" sz="1800" dirty="0">
                <a:latin typeface="Times New Roman" panose="02020603050405020304" pitchFamily="18" charset="0"/>
                <a:cs typeface="Times New Roman" panose="02020603050405020304" pitchFamily="18" charset="0"/>
              </a:rPr>
              <a:t>Collaboration: </a:t>
            </a:r>
            <a:r>
              <a:rPr lang="fr-FR" sz="1800" dirty="0" err="1">
                <a:latin typeface="Times New Roman" panose="02020603050405020304" pitchFamily="18" charset="0"/>
                <a:cs typeface="Times New Roman" panose="02020603050405020304" pitchFamily="18" charset="0"/>
              </a:rPr>
              <a:t>Facilitates</a:t>
            </a:r>
            <a:r>
              <a:rPr lang="fr-FR" sz="1800" dirty="0">
                <a:latin typeface="Times New Roman" panose="02020603050405020304" pitchFamily="18" charset="0"/>
                <a:cs typeface="Times New Roman" panose="02020603050405020304" pitchFamily="18" charset="0"/>
              </a:rPr>
              <a:t> global participation and </a:t>
            </a:r>
            <a:r>
              <a:rPr lang="fr-FR" sz="1800" dirty="0" err="1">
                <a:latin typeface="Times New Roman" panose="02020603050405020304" pitchFamily="18" charset="0"/>
                <a:cs typeface="Times New Roman" panose="02020603050405020304" pitchFamily="18" charset="0"/>
              </a:rPr>
              <a:t>multidisciplinary</a:t>
            </a:r>
            <a:r>
              <a:rPr lang="fr-FR" sz="1800" dirty="0">
                <a:latin typeface="Times New Roman" panose="02020603050405020304" pitchFamily="18" charset="0"/>
                <a:cs typeface="Times New Roman" panose="02020603050405020304" pitchFamily="18" charset="0"/>
              </a:rPr>
              <a:t> innovation.</a:t>
            </a:r>
          </a:p>
          <a:p>
            <a:pPr lvl="1">
              <a:buFont typeface="+mj-lt"/>
              <a:buAutoNum type="arabicPeriod"/>
            </a:pPr>
            <a:r>
              <a:rPr lang="fr-FR" sz="1800" dirty="0" err="1">
                <a:latin typeface="Times New Roman" panose="02020603050405020304" pitchFamily="18" charset="0"/>
                <a:cs typeface="Times New Roman" panose="02020603050405020304" pitchFamily="18" charset="0"/>
              </a:rPr>
              <a:t>Equity</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Democratizes</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access</a:t>
            </a:r>
            <a:r>
              <a:rPr lang="fr-FR" sz="1800" dirty="0">
                <a:latin typeface="Times New Roman" panose="02020603050405020304" pitchFamily="18" charset="0"/>
                <a:cs typeface="Times New Roman" panose="02020603050405020304" pitchFamily="18" charset="0"/>
              </a:rPr>
              <a:t> to </a:t>
            </a:r>
            <a:r>
              <a:rPr lang="fr-FR" sz="1800" dirty="0" err="1">
                <a:latin typeface="Times New Roman" panose="02020603050405020304" pitchFamily="18" charset="0"/>
                <a:cs typeface="Times New Roman" panose="02020603050405020304" pitchFamily="18" charset="0"/>
              </a:rPr>
              <a:t>knowledge</a:t>
            </a:r>
            <a:r>
              <a:rPr lang="fr-FR" sz="1800" dirty="0">
                <a:latin typeface="Times New Roman" panose="02020603050405020304" pitchFamily="18" charset="0"/>
                <a:cs typeface="Times New Roman" panose="02020603050405020304" pitchFamily="18" charset="0"/>
              </a:rPr>
              <a:t>.</a:t>
            </a:r>
          </a:p>
          <a:p>
            <a:pPr lvl="1">
              <a:buFont typeface="+mj-lt"/>
              <a:buAutoNum type="arabicPeriod"/>
            </a:pPr>
            <a:r>
              <a:rPr lang="fr-FR" sz="1800" dirty="0" err="1">
                <a:latin typeface="Times New Roman" panose="02020603050405020304" pitchFamily="18" charset="0"/>
                <a:cs typeface="Times New Roman" panose="02020603050405020304" pitchFamily="18" charset="0"/>
              </a:rPr>
              <a:t>Reproducibility</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Ensures</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findings</a:t>
            </a:r>
            <a:r>
              <a:rPr lang="fr-FR" sz="1800" dirty="0">
                <a:latin typeface="Times New Roman" panose="02020603050405020304" pitchFamily="18" charset="0"/>
                <a:cs typeface="Times New Roman" panose="02020603050405020304" pitchFamily="18" charset="0"/>
              </a:rPr>
              <a:t> can </a:t>
            </a:r>
            <a:r>
              <a:rPr lang="fr-FR" sz="1800" dirty="0" err="1">
                <a:latin typeface="Times New Roman" panose="02020603050405020304" pitchFamily="18" charset="0"/>
                <a:cs typeface="Times New Roman" panose="02020603050405020304" pitchFamily="18" charset="0"/>
              </a:rPr>
              <a:t>be</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validated</a:t>
            </a:r>
            <a:r>
              <a:rPr lang="fr-FR" sz="1800" dirty="0">
                <a:latin typeface="Times New Roman" panose="02020603050405020304" pitchFamily="18" charset="0"/>
                <a:cs typeface="Times New Roman" panose="02020603050405020304" pitchFamily="18" charset="0"/>
              </a:rPr>
              <a:t> and </a:t>
            </a:r>
            <a:r>
              <a:rPr lang="fr-FR" sz="1800" dirty="0" err="1">
                <a:latin typeface="Times New Roman" panose="02020603050405020304" pitchFamily="18" charset="0"/>
                <a:cs typeface="Times New Roman" panose="02020603050405020304" pitchFamily="18" charset="0"/>
              </a:rPr>
              <a:t>built</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upon</a:t>
            </a:r>
            <a:r>
              <a:rPr lang="fr-FR" sz="1800" dirty="0">
                <a:latin typeface="Times New Roman" panose="02020603050405020304" pitchFamily="18" charset="0"/>
                <a:cs typeface="Times New Roman" panose="02020603050405020304" pitchFamily="18" charset="0"/>
              </a:rPr>
              <a:t>.</a:t>
            </a:r>
          </a:p>
          <a:p>
            <a:pPr lvl="1">
              <a:buFont typeface="+mj-lt"/>
              <a:buAutoNum type="arabicPeriod"/>
            </a:pPr>
            <a:r>
              <a:rPr lang="fr-FR" sz="1800" dirty="0">
                <a:latin typeface="Times New Roman" panose="02020603050405020304" pitchFamily="18" charset="0"/>
                <a:cs typeface="Times New Roman" panose="02020603050405020304" pitchFamily="18" charset="0"/>
              </a:rPr>
              <a:t>Impact: Speeds up </a:t>
            </a:r>
            <a:r>
              <a:rPr lang="fr-FR" sz="1800" dirty="0" err="1">
                <a:latin typeface="Times New Roman" panose="02020603050405020304" pitchFamily="18" charset="0"/>
                <a:cs typeface="Times New Roman" panose="02020603050405020304" pitchFamily="18" charset="0"/>
              </a:rPr>
              <a:t>knowledge</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dissemination</a:t>
            </a:r>
            <a:r>
              <a:rPr lang="fr-FR" sz="1800" dirty="0">
                <a:latin typeface="Times New Roman" panose="02020603050405020304" pitchFamily="18" charset="0"/>
                <a:cs typeface="Times New Roman" panose="02020603050405020304" pitchFamily="18" charset="0"/>
              </a:rPr>
              <a:t> and application in society.</a:t>
            </a:r>
          </a:p>
        </p:txBody>
      </p:sp>
      <p:sp>
        <p:nvSpPr>
          <p:cNvPr id="6" name="Titre 1">
            <a:extLst>
              <a:ext uri="{FF2B5EF4-FFF2-40B4-BE49-F238E27FC236}">
                <a16:creationId xmlns:a16="http://schemas.microsoft.com/office/drawing/2014/main" id="{40296FFA-0E06-1ECD-27D2-0A23A70A86F5}"/>
              </a:ext>
            </a:extLst>
          </p:cNvPr>
          <p:cNvSpPr txBox="1">
            <a:spLocks/>
          </p:cNvSpPr>
          <p:nvPr/>
        </p:nvSpPr>
        <p:spPr>
          <a:xfrm>
            <a:off x="304865" y="152784"/>
            <a:ext cx="8127036" cy="923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Garamond" panose="02020404030301010803" pitchFamily="18" charset="0"/>
                <a:ea typeface="+mj-ea"/>
                <a:cs typeface="+mj-cs"/>
              </a:defRPr>
            </a:lvl1pPr>
          </a:lstStyle>
          <a:p>
            <a:r>
              <a:rPr lang="fr-FR" dirty="0" err="1">
                <a:latin typeface="Garamond"/>
              </a:rPr>
              <a:t>Why</a:t>
            </a:r>
            <a:r>
              <a:rPr lang="fr-FR" dirty="0">
                <a:latin typeface="Garamond"/>
              </a:rPr>
              <a:t> Open Science </a:t>
            </a:r>
            <a:r>
              <a:rPr lang="fr-FR" dirty="0" err="1">
                <a:latin typeface="Garamond"/>
              </a:rPr>
              <a:t>Matters</a:t>
            </a:r>
            <a:r>
              <a:rPr lang="fr-FR" dirty="0">
                <a:latin typeface="Garamond"/>
              </a:rPr>
              <a:t> : </a:t>
            </a:r>
            <a:r>
              <a:rPr lang="fr-FR" dirty="0" err="1">
                <a:latin typeface="Garamond"/>
              </a:rPr>
              <a:t>SDGs</a:t>
            </a:r>
            <a:r>
              <a:rPr lang="fr-FR" dirty="0">
                <a:latin typeface="Garamond"/>
              </a:rPr>
              <a:t> </a:t>
            </a:r>
          </a:p>
        </p:txBody>
      </p:sp>
      <p:sp>
        <p:nvSpPr>
          <p:cNvPr id="5" name="ZoneTexte 9">
            <a:extLst>
              <a:ext uri="{FF2B5EF4-FFF2-40B4-BE49-F238E27FC236}">
                <a16:creationId xmlns:a16="http://schemas.microsoft.com/office/drawing/2014/main" id="{9417D5F6-FC00-5318-8520-F1FE7678F42C}"/>
              </a:ext>
            </a:extLst>
          </p:cNvPr>
          <p:cNvSpPr txBox="1"/>
          <p:nvPr/>
        </p:nvSpPr>
        <p:spPr>
          <a:xfrm>
            <a:off x="1004541" y="1233203"/>
            <a:ext cx="5979885" cy="1021556"/>
          </a:xfrm>
          <a:prstGeom prst="roundRect">
            <a:avLst/>
          </a:prstGeom>
          <a:solidFill>
            <a:schemeClr val="accent6">
              <a:lumMod val="20000"/>
              <a:lumOff val="80000"/>
            </a:schemeClr>
          </a:solidFill>
        </p:spPr>
        <p:txBody>
          <a:bodyPr wrap="square" lIns="91440" tIns="45720" rIns="91440" bIns="45720" rtlCol="0" anchor="t">
            <a:spAutoFit/>
          </a:bodyPr>
          <a:lstStyle/>
          <a:p>
            <a:r>
              <a:rPr lang="fr-FR">
                <a:latin typeface="Times New Roman"/>
                <a:cs typeface="Times New Roman"/>
              </a:rPr>
              <a:t>Vision : </a:t>
            </a:r>
          </a:p>
          <a:p>
            <a:r>
              <a:rPr lang="fr-FR" i="1">
                <a:latin typeface="Times New Roman"/>
                <a:cs typeface="Times New Roman"/>
              </a:rPr>
              <a:t>A more inclusive, efficient, and </a:t>
            </a:r>
            <a:r>
              <a:rPr lang="fr-FR" i="1" err="1">
                <a:latin typeface="Times New Roman"/>
                <a:cs typeface="Times New Roman"/>
              </a:rPr>
              <a:t>impactful</a:t>
            </a:r>
            <a:r>
              <a:rPr lang="fr-FR" i="1">
                <a:latin typeface="Times New Roman"/>
                <a:cs typeface="Times New Roman"/>
              </a:rPr>
              <a:t> </a:t>
            </a:r>
            <a:r>
              <a:rPr lang="fr-FR" i="1" err="1">
                <a:latin typeface="Times New Roman"/>
                <a:cs typeface="Times New Roman"/>
              </a:rPr>
              <a:t>scientific</a:t>
            </a:r>
            <a:r>
              <a:rPr lang="fr-FR" i="1">
                <a:latin typeface="Times New Roman"/>
                <a:cs typeface="Times New Roman"/>
              </a:rPr>
              <a:t> </a:t>
            </a:r>
            <a:r>
              <a:rPr lang="fr-FR" i="1" err="1">
                <a:latin typeface="Times New Roman"/>
                <a:cs typeface="Times New Roman"/>
              </a:rPr>
              <a:t>ecosystem</a:t>
            </a:r>
            <a:r>
              <a:rPr lang="fr-FR" i="1">
                <a:latin typeface="Times New Roman"/>
                <a:cs typeface="Times New Roman"/>
              </a:rPr>
              <a:t> </a:t>
            </a:r>
            <a:r>
              <a:rPr lang="fr-FR" i="1" err="1">
                <a:latin typeface="Times New Roman"/>
                <a:cs typeface="Times New Roman"/>
              </a:rPr>
              <a:t>driving</a:t>
            </a:r>
            <a:r>
              <a:rPr lang="fr-FR" i="1">
                <a:latin typeface="Times New Roman"/>
                <a:cs typeface="Times New Roman"/>
              </a:rPr>
              <a:t> global </a:t>
            </a:r>
            <a:r>
              <a:rPr lang="fr-FR" i="1" err="1">
                <a:latin typeface="Times New Roman"/>
                <a:cs typeface="Times New Roman"/>
              </a:rPr>
              <a:t>progress</a:t>
            </a:r>
            <a:r>
              <a:rPr lang="fr-FR" i="1">
                <a:latin typeface="Times New Roman"/>
                <a:cs typeface="Times New Roman"/>
              </a:rPr>
              <a:t>.</a:t>
            </a:r>
          </a:p>
        </p:txBody>
      </p:sp>
      <p:sp>
        <p:nvSpPr>
          <p:cNvPr id="2" name="ZoneTexte 1">
            <a:extLst>
              <a:ext uri="{FF2B5EF4-FFF2-40B4-BE49-F238E27FC236}">
                <a16:creationId xmlns:a16="http://schemas.microsoft.com/office/drawing/2014/main" id="{680F1863-0453-5321-CAA5-099C36E734E4}"/>
              </a:ext>
            </a:extLst>
          </p:cNvPr>
          <p:cNvSpPr txBox="1"/>
          <p:nvPr/>
        </p:nvSpPr>
        <p:spPr>
          <a:xfrm>
            <a:off x="1352213" y="5112755"/>
            <a:ext cx="5351283" cy="715089"/>
          </a:xfrm>
          <a:prstGeom prst="roundRect">
            <a:avLst/>
          </a:prstGeom>
          <a:solidFill>
            <a:schemeClr val="accent6">
              <a:lumMod val="20000"/>
              <a:lumOff val="80000"/>
            </a:schemeClr>
          </a:solidFill>
        </p:spPr>
        <p:txBody>
          <a:bodyPr wrap="square" lIns="91440" tIns="45720" rIns="91440" bIns="45720" rtlCol="0" anchor="t">
            <a:spAutoFit/>
          </a:bodyPr>
          <a:lstStyle/>
          <a:p>
            <a:r>
              <a:rPr lang="fr-FR" sz="1800" dirty="0">
                <a:latin typeface="Times New Roman"/>
                <a:cs typeface="Times New Roman"/>
              </a:rPr>
              <a:t>Open Science </a:t>
            </a:r>
            <a:r>
              <a:rPr lang="fr-FR" sz="1800" dirty="0" err="1">
                <a:latin typeface="Times New Roman"/>
                <a:cs typeface="Times New Roman"/>
              </a:rPr>
              <a:t>accelerates</a:t>
            </a:r>
            <a:r>
              <a:rPr lang="fr-FR" sz="1800" dirty="0">
                <a:latin typeface="Times New Roman"/>
                <a:cs typeface="Times New Roman"/>
              </a:rPr>
              <a:t> </a:t>
            </a:r>
            <a:r>
              <a:rPr lang="fr-FR" sz="1800" dirty="0" err="1">
                <a:latin typeface="Times New Roman"/>
                <a:cs typeface="Times New Roman"/>
              </a:rPr>
              <a:t>progress</a:t>
            </a:r>
            <a:r>
              <a:rPr lang="fr-FR" sz="1800" dirty="0">
                <a:latin typeface="Times New Roman"/>
                <a:cs typeface="Times New Roman"/>
              </a:rPr>
              <a:t> </a:t>
            </a:r>
            <a:r>
              <a:rPr lang="fr-FR" sz="1800" dirty="0" err="1">
                <a:latin typeface="Times New Roman"/>
                <a:cs typeface="Times New Roman"/>
              </a:rPr>
              <a:t>toward</a:t>
            </a:r>
            <a:r>
              <a:rPr lang="fr-FR" sz="1800" dirty="0">
                <a:latin typeface="Times New Roman"/>
                <a:cs typeface="Times New Roman"/>
              </a:rPr>
              <a:t> </a:t>
            </a:r>
            <a:r>
              <a:rPr lang="fr-FR" sz="1800" dirty="0" err="1">
                <a:latin typeface="Times New Roman"/>
                <a:cs typeface="Times New Roman"/>
              </a:rPr>
              <a:t>achieving</a:t>
            </a:r>
            <a:r>
              <a:rPr lang="fr-FR" sz="1800" dirty="0">
                <a:latin typeface="Times New Roman"/>
                <a:cs typeface="Times New Roman"/>
              </a:rPr>
              <a:t> the </a:t>
            </a:r>
            <a:r>
              <a:rPr lang="fr-FR" sz="1800" dirty="0" err="1">
                <a:latin typeface="Times New Roman"/>
                <a:cs typeface="Times New Roman"/>
              </a:rPr>
              <a:t>Sustainable</a:t>
            </a:r>
            <a:r>
              <a:rPr lang="fr-FR" sz="1800" dirty="0">
                <a:latin typeface="Times New Roman"/>
                <a:cs typeface="Times New Roman"/>
              </a:rPr>
              <a:t> </a:t>
            </a:r>
            <a:r>
              <a:rPr lang="fr-FR" sz="1800" dirty="0" err="1">
                <a:latin typeface="Times New Roman"/>
                <a:cs typeface="Times New Roman"/>
              </a:rPr>
              <a:t>Development</a:t>
            </a:r>
            <a:r>
              <a:rPr lang="fr-FR" sz="1800" dirty="0">
                <a:latin typeface="Times New Roman"/>
                <a:cs typeface="Times New Roman"/>
              </a:rPr>
              <a:t> Goals (</a:t>
            </a:r>
            <a:r>
              <a:rPr lang="fr-FR" sz="1800" dirty="0" err="1">
                <a:latin typeface="Times New Roman"/>
                <a:cs typeface="Times New Roman"/>
              </a:rPr>
              <a:t>SDGs</a:t>
            </a:r>
            <a:r>
              <a:rPr lang="fr-FR" sz="1800" dirty="0">
                <a:latin typeface="Times New Roman"/>
                <a:cs typeface="Times New Roman"/>
              </a:rPr>
              <a:t>)</a:t>
            </a:r>
          </a:p>
        </p:txBody>
      </p:sp>
      <p:pic>
        <p:nvPicPr>
          <p:cNvPr id="8" name="Image 7">
            <a:extLst>
              <a:ext uri="{FF2B5EF4-FFF2-40B4-BE49-F238E27FC236}">
                <a16:creationId xmlns:a16="http://schemas.microsoft.com/office/drawing/2014/main" id="{6DBD0936-89F1-1806-7803-A26443948C77}"/>
              </a:ext>
            </a:extLst>
          </p:cNvPr>
          <p:cNvPicPr>
            <a:picLocks noChangeAspect="1"/>
          </p:cNvPicPr>
          <p:nvPr/>
        </p:nvPicPr>
        <p:blipFill>
          <a:blip r:embed="rId4"/>
          <a:stretch>
            <a:fillRect/>
          </a:stretch>
        </p:blipFill>
        <p:spPr>
          <a:xfrm>
            <a:off x="3932065" y="5873394"/>
            <a:ext cx="717550" cy="859639"/>
          </a:xfrm>
          <a:prstGeom prst="rect">
            <a:avLst/>
          </a:prstGeom>
        </p:spPr>
      </p:pic>
      <p:pic>
        <p:nvPicPr>
          <p:cNvPr id="1026" name="Picture 2">
            <a:extLst>
              <a:ext uri="{FF2B5EF4-FFF2-40B4-BE49-F238E27FC236}">
                <a16:creationId xmlns:a16="http://schemas.microsoft.com/office/drawing/2014/main" id="{B7472743-C5F6-D91C-6934-66CDE5C3509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69267" y="5926113"/>
            <a:ext cx="844218" cy="844218"/>
          </a:xfrm>
          <a:prstGeom prst="rect">
            <a:avLst/>
          </a:prstGeom>
          <a:noFill/>
          <a:extLst>
            <a:ext uri="{909E8E84-426E-40DD-AFC4-6F175D3DCCD1}">
              <a14:hiddenFill xmlns:a14="http://schemas.microsoft.com/office/drawing/2010/main">
                <a:solidFill>
                  <a:srgbClr val="FFFFFF"/>
                </a:solidFill>
              </a14:hiddenFill>
            </a:ext>
          </a:extLst>
        </p:spPr>
      </p:pic>
      <p:pic>
        <p:nvPicPr>
          <p:cNvPr id="22" name="Image 21">
            <a:extLst>
              <a:ext uri="{FF2B5EF4-FFF2-40B4-BE49-F238E27FC236}">
                <a16:creationId xmlns:a16="http://schemas.microsoft.com/office/drawing/2014/main" id="{900E852E-38A0-1724-2232-E20B3029CCF5}"/>
              </a:ext>
            </a:extLst>
          </p:cNvPr>
          <p:cNvPicPr>
            <a:picLocks noChangeAspect="1"/>
          </p:cNvPicPr>
          <p:nvPr/>
        </p:nvPicPr>
        <p:blipFill>
          <a:blip r:embed="rId6"/>
          <a:stretch>
            <a:fillRect/>
          </a:stretch>
        </p:blipFill>
        <p:spPr>
          <a:xfrm>
            <a:off x="5867888" y="6018802"/>
            <a:ext cx="1625600" cy="571500"/>
          </a:xfrm>
          <a:prstGeom prst="rect">
            <a:avLst/>
          </a:prstGeom>
        </p:spPr>
      </p:pic>
      <p:pic>
        <p:nvPicPr>
          <p:cNvPr id="23" name="Image 22">
            <a:extLst>
              <a:ext uri="{FF2B5EF4-FFF2-40B4-BE49-F238E27FC236}">
                <a16:creationId xmlns:a16="http://schemas.microsoft.com/office/drawing/2014/main" id="{79D85368-E25D-4705-630F-2167627FE9C6}"/>
              </a:ext>
            </a:extLst>
          </p:cNvPr>
          <p:cNvPicPr>
            <a:picLocks noChangeAspect="1"/>
          </p:cNvPicPr>
          <p:nvPr/>
        </p:nvPicPr>
        <p:blipFill>
          <a:blip r:embed="rId7"/>
          <a:stretch>
            <a:fillRect/>
          </a:stretch>
        </p:blipFill>
        <p:spPr>
          <a:xfrm>
            <a:off x="2570875" y="5969032"/>
            <a:ext cx="1206787" cy="820615"/>
          </a:xfrm>
          <a:prstGeom prst="rect">
            <a:avLst/>
          </a:prstGeom>
        </p:spPr>
      </p:pic>
      <p:pic>
        <p:nvPicPr>
          <p:cNvPr id="24" name="Image 23">
            <a:extLst>
              <a:ext uri="{FF2B5EF4-FFF2-40B4-BE49-F238E27FC236}">
                <a16:creationId xmlns:a16="http://schemas.microsoft.com/office/drawing/2014/main" id="{379ABE84-681D-E08F-6C9A-30FD6CFB3FEB}"/>
              </a:ext>
            </a:extLst>
          </p:cNvPr>
          <p:cNvPicPr>
            <a:picLocks noChangeAspect="1"/>
          </p:cNvPicPr>
          <p:nvPr/>
        </p:nvPicPr>
        <p:blipFill>
          <a:blip r:embed="rId8"/>
          <a:stretch>
            <a:fillRect/>
          </a:stretch>
        </p:blipFill>
        <p:spPr>
          <a:xfrm>
            <a:off x="7775268" y="5969032"/>
            <a:ext cx="1461001" cy="715089"/>
          </a:xfrm>
          <a:prstGeom prst="rect">
            <a:avLst/>
          </a:prstGeom>
        </p:spPr>
      </p:pic>
    </p:spTree>
    <p:extLst>
      <p:ext uri="{BB962C8B-B14F-4D97-AF65-F5344CB8AC3E}">
        <p14:creationId xmlns:p14="http://schemas.microsoft.com/office/powerpoint/2010/main" val="1486218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CBC935C-7915-4034-6364-E9788286929B}"/>
              </a:ext>
            </a:extLst>
          </p:cNvPr>
          <p:cNvSpPr/>
          <p:nvPr/>
        </p:nvSpPr>
        <p:spPr>
          <a:xfrm>
            <a:off x="-9071" y="2839356"/>
            <a:ext cx="12191999" cy="2474025"/>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ABB9A-202E-2EFF-CE3B-3F39D9BD2B2F}"/>
              </a:ext>
            </a:extLst>
          </p:cNvPr>
          <p:cNvSpPr>
            <a:spLocks noGrp="1"/>
          </p:cNvSpPr>
          <p:nvPr>
            <p:ph type="title"/>
          </p:nvPr>
        </p:nvSpPr>
        <p:spPr>
          <a:xfrm>
            <a:off x="831850" y="3593402"/>
            <a:ext cx="10515600" cy="969073"/>
          </a:xfrm>
        </p:spPr>
        <p:txBody>
          <a:bodyPr/>
          <a:lstStyle/>
          <a:p>
            <a:r>
              <a:rPr lang="en-US">
                <a:latin typeface="Garamond"/>
              </a:rPr>
              <a:t>WHAT IS DATA?</a:t>
            </a:r>
            <a:endParaRPr lang="en-US"/>
          </a:p>
        </p:txBody>
      </p:sp>
      <p:pic>
        <p:nvPicPr>
          <p:cNvPr id="18" name="Picture 17">
            <a:extLst>
              <a:ext uri="{FF2B5EF4-FFF2-40B4-BE49-F238E27FC236}">
                <a16:creationId xmlns:a16="http://schemas.microsoft.com/office/drawing/2014/main" id="{42D736BD-26D4-BFF7-B633-86D7F488C1BB}"/>
              </a:ext>
            </a:extLst>
          </p:cNvPr>
          <p:cNvPicPr>
            <a:picLocks noChangeAspect="1"/>
          </p:cNvPicPr>
          <p:nvPr/>
        </p:nvPicPr>
        <p:blipFill>
          <a:blip r:embed="rId3"/>
          <a:stretch>
            <a:fillRect/>
          </a:stretch>
        </p:blipFill>
        <p:spPr>
          <a:xfrm>
            <a:off x="8527142" y="3168402"/>
            <a:ext cx="1810657" cy="1810657"/>
          </a:xfrm>
          <a:prstGeom prst="rect">
            <a:avLst/>
          </a:prstGeom>
        </p:spPr>
      </p:pic>
    </p:spTree>
    <p:extLst>
      <p:ext uri="{BB962C8B-B14F-4D97-AF65-F5344CB8AC3E}">
        <p14:creationId xmlns:p14="http://schemas.microsoft.com/office/powerpoint/2010/main" val="4011558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5A6624-D38C-3EC7-4F42-4FF1CE8F49CF}"/>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1CB5ADCA-528F-B49D-6226-4457E3187EE3}"/>
              </a:ext>
            </a:extLst>
          </p:cNvPr>
          <p:cNvSpPr txBox="1"/>
          <p:nvPr/>
        </p:nvSpPr>
        <p:spPr>
          <a:xfrm>
            <a:off x="1221480" y="1709632"/>
            <a:ext cx="5766488" cy="735141"/>
          </a:xfrm>
          <a:prstGeom prst="roundRect">
            <a:avLst/>
          </a:prstGeom>
          <a:solidFill>
            <a:schemeClr val="accent6">
              <a:lumMod val="20000"/>
              <a:lumOff val="80000"/>
            </a:schemeClr>
          </a:solidFill>
        </p:spPr>
        <p:txBody>
          <a:bodyPr wrap="square" lIns="91440" tIns="45720" rIns="91440" bIns="45720" rtlCol="0" anchor="t">
            <a:spAutoFit/>
          </a:bodyPr>
          <a:lstStyle/>
          <a:p>
            <a:r>
              <a:rPr lang="en-US">
                <a:latin typeface="Times New Roman"/>
                <a:cs typeface="Times New Roman"/>
              </a:rPr>
              <a:t>Data is a collection of facts, numbers, words, observations, images, audio or other useful information.</a:t>
            </a:r>
            <a:endParaRPr lang="en-US"/>
          </a:p>
        </p:txBody>
      </p:sp>
      <p:grpSp>
        <p:nvGrpSpPr>
          <p:cNvPr id="13" name="Group 12">
            <a:extLst>
              <a:ext uri="{FF2B5EF4-FFF2-40B4-BE49-F238E27FC236}">
                <a16:creationId xmlns:a16="http://schemas.microsoft.com/office/drawing/2014/main" id="{8F28B486-FF21-F37C-1CC6-6B44E5DDFB2E}"/>
              </a:ext>
            </a:extLst>
          </p:cNvPr>
          <p:cNvGrpSpPr/>
          <p:nvPr/>
        </p:nvGrpSpPr>
        <p:grpSpPr>
          <a:xfrm>
            <a:off x="10036916" y="2703859"/>
            <a:ext cx="1623118" cy="1346677"/>
            <a:chOff x="9274916" y="4648965"/>
            <a:chExt cx="1623118" cy="1346677"/>
          </a:xfrm>
        </p:grpSpPr>
        <p:pic>
          <p:nvPicPr>
            <p:cNvPr id="2" name="Picture 1" descr="Audio Icon Transparent #59395 - Free Icons Library">
              <a:extLst>
                <a:ext uri="{FF2B5EF4-FFF2-40B4-BE49-F238E27FC236}">
                  <a16:creationId xmlns:a16="http://schemas.microsoft.com/office/drawing/2014/main" id="{220B0D91-4758-09A9-7706-EB34B07C0A67}"/>
                </a:ext>
              </a:extLst>
            </p:cNvPr>
            <p:cNvPicPr>
              <a:picLocks noChangeAspect="1"/>
            </p:cNvPicPr>
            <p:nvPr/>
          </p:nvPicPr>
          <p:blipFill>
            <a:blip r:embed="rId2"/>
            <a:stretch>
              <a:fillRect/>
            </a:stretch>
          </p:blipFill>
          <p:spPr>
            <a:xfrm>
              <a:off x="9844983" y="4882434"/>
              <a:ext cx="1053051" cy="1113208"/>
            </a:xfrm>
            <a:prstGeom prst="rect">
              <a:avLst/>
            </a:prstGeom>
          </p:spPr>
        </p:pic>
        <p:pic>
          <p:nvPicPr>
            <p:cNvPr id="3" name="Picture 2" descr="File:Speaker Icon.svg - Wikipedia">
              <a:extLst>
                <a:ext uri="{FF2B5EF4-FFF2-40B4-BE49-F238E27FC236}">
                  <a16:creationId xmlns:a16="http://schemas.microsoft.com/office/drawing/2014/main" id="{B32BDB8E-D5D4-5D65-A2B5-88ADEF3BFD4C}"/>
                </a:ext>
              </a:extLst>
            </p:cNvPr>
            <p:cNvPicPr>
              <a:picLocks noChangeAspect="1"/>
            </p:cNvPicPr>
            <p:nvPr/>
          </p:nvPicPr>
          <p:blipFill>
            <a:blip r:embed="rId3"/>
            <a:stretch>
              <a:fillRect/>
            </a:stretch>
          </p:blipFill>
          <p:spPr>
            <a:xfrm>
              <a:off x="9274916" y="4648965"/>
              <a:ext cx="475345" cy="475345"/>
            </a:xfrm>
            <a:prstGeom prst="rect">
              <a:avLst/>
            </a:prstGeom>
          </p:spPr>
        </p:pic>
      </p:grpSp>
      <p:sp>
        <p:nvSpPr>
          <p:cNvPr id="8" name="Titre 1">
            <a:extLst>
              <a:ext uri="{FF2B5EF4-FFF2-40B4-BE49-F238E27FC236}">
                <a16:creationId xmlns:a16="http://schemas.microsoft.com/office/drawing/2014/main" id="{625F10EA-9707-4FF2-E350-1D4E77FD7ED8}"/>
              </a:ext>
            </a:extLst>
          </p:cNvPr>
          <p:cNvSpPr txBox="1">
            <a:spLocks/>
          </p:cNvSpPr>
          <p:nvPr/>
        </p:nvSpPr>
        <p:spPr>
          <a:xfrm>
            <a:off x="246992" y="152784"/>
            <a:ext cx="5617780" cy="923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Garamond" panose="02020404030301010803" pitchFamily="18" charset="0"/>
                <a:ea typeface="+mj-ea"/>
                <a:cs typeface="+mj-cs"/>
              </a:defRPr>
            </a:lvl1pPr>
          </a:lstStyle>
          <a:p>
            <a:r>
              <a:rPr lang="fr-FR" err="1">
                <a:latin typeface="Garamond"/>
              </a:rPr>
              <a:t>Definition</a:t>
            </a:r>
            <a:r>
              <a:rPr lang="fr-FR">
                <a:latin typeface="Garamond"/>
              </a:rPr>
              <a:t> of Data</a:t>
            </a:r>
            <a:endParaRPr lang="en-US"/>
          </a:p>
        </p:txBody>
      </p:sp>
      <p:sp>
        <p:nvSpPr>
          <p:cNvPr id="9" name="ZoneTexte 4">
            <a:extLst>
              <a:ext uri="{FF2B5EF4-FFF2-40B4-BE49-F238E27FC236}">
                <a16:creationId xmlns:a16="http://schemas.microsoft.com/office/drawing/2014/main" id="{8A187149-F5C8-E25F-B1BB-DAD14EDEBD44}"/>
              </a:ext>
            </a:extLst>
          </p:cNvPr>
          <p:cNvSpPr txBox="1"/>
          <p:nvPr/>
        </p:nvSpPr>
        <p:spPr>
          <a:xfrm>
            <a:off x="399322" y="4045764"/>
            <a:ext cx="6017145" cy="646331"/>
          </a:xfrm>
          <a:prstGeom prst="rect">
            <a:avLst/>
          </a:prstGeom>
          <a:noFill/>
        </p:spPr>
        <p:txBody>
          <a:bodyPr wrap="square" lIns="91440" tIns="45720" rIns="91440" bIns="45720" rtlCol="0" anchor="t">
            <a:spAutoFit/>
          </a:bodyPr>
          <a:lstStyle/>
          <a:p>
            <a:r>
              <a:rPr lang="en-US">
                <a:latin typeface="Times New Roman"/>
                <a:cs typeface="Times New Roman"/>
              </a:rPr>
              <a:t>Data processing and data analysis </a:t>
            </a:r>
            <a:r>
              <a:rPr lang="en-US" b="1">
                <a:latin typeface="Times New Roman"/>
                <a:cs typeface="Times New Roman"/>
              </a:rPr>
              <a:t>transform raw data points</a:t>
            </a:r>
            <a:r>
              <a:rPr lang="en-US">
                <a:latin typeface="Times New Roman"/>
                <a:cs typeface="Times New Roman"/>
              </a:rPr>
              <a:t> into valuable insights that improve decision-making.</a:t>
            </a:r>
            <a:endParaRPr lang="en-US"/>
          </a:p>
        </p:txBody>
      </p:sp>
      <p:pic>
        <p:nvPicPr>
          <p:cNvPr id="11" name="Picture 10" descr="Art Class Word Search - WordMint">
            <a:extLst>
              <a:ext uri="{FF2B5EF4-FFF2-40B4-BE49-F238E27FC236}">
                <a16:creationId xmlns:a16="http://schemas.microsoft.com/office/drawing/2014/main" id="{1F63A3A8-A9EC-39CF-8894-0C7A387E1D58}"/>
              </a:ext>
            </a:extLst>
          </p:cNvPr>
          <p:cNvPicPr>
            <a:picLocks noChangeAspect="1"/>
          </p:cNvPicPr>
          <p:nvPr/>
        </p:nvPicPr>
        <p:blipFill>
          <a:blip r:embed="rId4"/>
          <a:srcRect l="6227" t="8732" r="7692" b="27042"/>
          <a:stretch/>
        </p:blipFill>
        <p:spPr>
          <a:xfrm>
            <a:off x="7481637" y="250303"/>
            <a:ext cx="2361355" cy="2280032"/>
          </a:xfrm>
          <a:prstGeom prst="rect">
            <a:avLst/>
          </a:prstGeom>
        </p:spPr>
      </p:pic>
      <p:pic>
        <p:nvPicPr>
          <p:cNvPr id="12" name="Picture 11" descr="Numbers Clipart Png | Free download on ClipArtMag">
            <a:extLst>
              <a:ext uri="{FF2B5EF4-FFF2-40B4-BE49-F238E27FC236}">
                <a16:creationId xmlns:a16="http://schemas.microsoft.com/office/drawing/2014/main" id="{E8642304-F7CA-E26D-B553-3AADC119A467}"/>
              </a:ext>
            </a:extLst>
          </p:cNvPr>
          <p:cNvPicPr>
            <a:picLocks noChangeAspect="1"/>
          </p:cNvPicPr>
          <p:nvPr/>
        </p:nvPicPr>
        <p:blipFill>
          <a:blip r:embed="rId5"/>
          <a:stretch>
            <a:fillRect/>
          </a:stretch>
        </p:blipFill>
        <p:spPr>
          <a:xfrm>
            <a:off x="10429373" y="794084"/>
            <a:ext cx="838200" cy="918411"/>
          </a:xfrm>
          <a:prstGeom prst="rect">
            <a:avLst/>
          </a:prstGeom>
        </p:spPr>
      </p:pic>
      <p:pic>
        <p:nvPicPr>
          <p:cNvPr id="14" name="Picture 13" descr="Photos Icon PNG Image - PurePNG | Free transparent CC0 PNG Image Library">
            <a:extLst>
              <a:ext uri="{FF2B5EF4-FFF2-40B4-BE49-F238E27FC236}">
                <a16:creationId xmlns:a16="http://schemas.microsoft.com/office/drawing/2014/main" id="{9C333191-C69D-B28E-6041-A9EFCD317E2B}"/>
              </a:ext>
            </a:extLst>
          </p:cNvPr>
          <p:cNvPicPr>
            <a:picLocks noChangeAspect="1"/>
          </p:cNvPicPr>
          <p:nvPr/>
        </p:nvPicPr>
        <p:blipFill>
          <a:blip r:embed="rId6"/>
          <a:stretch>
            <a:fillRect/>
          </a:stretch>
        </p:blipFill>
        <p:spPr>
          <a:xfrm>
            <a:off x="7481637" y="2879558"/>
            <a:ext cx="1018674" cy="988595"/>
          </a:xfrm>
          <a:prstGeom prst="rect">
            <a:avLst/>
          </a:prstGeom>
        </p:spPr>
      </p:pic>
      <p:pic>
        <p:nvPicPr>
          <p:cNvPr id="15" name="Picture 14" descr="Rstudio - Social media dan logos Icons">
            <a:extLst>
              <a:ext uri="{FF2B5EF4-FFF2-40B4-BE49-F238E27FC236}">
                <a16:creationId xmlns:a16="http://schemas.microsoft.com/office/drawing/2014/main" id="{4AEBD959-1D94-834B-4798-E8E22103475F}"/>
              </a:ext>
            </a:extLst>
          </p:cNvPr>
          <p:cNvPicPr>
            <a:picLocks noChangeAspect="1"/>
          </p:cNvPicPr>
          <p:nvPr/>
        </p:nvPicPr>
        <p:blipFill>
          <a:blip r:embed="rId7"/>
          <a:stretch>
            <a:fillRect/>
          </a:stretch>
        </p:blipFill>
        <p:spPr>
          <a:xfrm>
            <a:off x="8905373" y="3872163"/>
            <a:ext cx="1018674" cy="988595"/>
          </a:xfrm>
          <a:prstGeom prst="rect">
            <a:avLst/>
          </a:prstGeom>
        </p:spPr>
      </p:pic>
      <p:pic>
        <p:nvPicPr>
          <p:cNvPr id="17" name="Picture 16" descr="File, sql icon - Download on Iconfinder on Iconfinder">
            <a:extLst>
              <a:ext uri="{FF2B5EF4-FFF2-40B4-BE49-F238E27FC236}">
                <a16:creationId xmlns:a16="http://schemas.microsoft.com/office/drawing/2014/main" id="{BD9C4C77-7370-3DA4-4C49-C9BDB61CD0BC}"/>
              </a:ext>
            </a:extLst>
          </p:cNvPr>
          <p:cNvPicPr>
            <a:picLocks noChangeAspect="1"/>
          </p:cNvPicPr>
          <p:nvPr/>
        </p:nvPicPr>
        <p:blipFill>
          <a:blip r:embed="rId8"/>
          <a:stretch>
            <a:fillRect/>
          </a:stretch>
        </p:blipFill>
        <p:spPr>
          <a:xfrm>
            <a:off x="10619874" y="5366084"/>
            <a:ext cx="928438" cy="918412"/>
          </a:xfrm>
          <a:prstGeom prst="rect">
            <a:avLst/>
          </a:prstGeom>
        </p:spPr>
      </p:pic>
      <p:pic>
        <p:nvPicPr>
          <p:cNvPr id="18" name="Picture 17">
            <a:extLst>
              <a:ext uri="{FF2B5EF4-FFF2-40B4-BE49-F238E27FC236}">
                <a16:creationId xmlns:a16="http://schemas.microsoft.com/office/drawing/2014/main" id="{79295F47-EBBB-4251-A383-D9D3294C0167}"/>
              </a:ext>
            </a:extLst>
          </p:cNvPr>
          <p:cNvPicPr>
            <a:picLocks noChangeAspect="1"/>
          </p:cNvPicPr>
          <p:nvPr/>
        </p:nvPicPr>
        <p:blipFill>
          <a:blip r:embed="rId9"/>
          <a:stretch>
            <a:fillRect/>
          </a:stretch>
        </p:blipFill>
        <p:spPr>
          <a:xfrm>
            <a:off x="6519612" y="5110413"/>
            <a:ext cx="3143250" cy="1439779"/>
          </a:xfrm>
          <a:prstGeom prst="rect">
            <a:avLst/>
          </a:prstGeom>
        </p:spPr>
      </p:pic>
    </p:spTree>
    <p:extLst>
      <p:ext uri="{BB962C8B-B14F-4D97-AF65-F5344CB8AC3E}">
        <p14:creationId xmlns:p14="http://schemas.microsoft.com/office/powerpoint/2010/main" val="19422230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8D3E3499-3FB4-64EC-BF6C-D8C5B01D603E}"/>
              </a:ext>
            </a:extLst>
          </p:cNvPr>
          <p:cNvSpPr txBox="1">
            <a:spLocks/>
          </p:cNvSpPr>
          <p:nvPr/>
        </p:nvSpPr>
        <p:spPr>
          <a:xfrm>
            <a:off x="246992" y="152784"/>
            <a:ext cx="5617780" cy="923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Garamond" panose="02020404030301010803" pitchFamily="18" charset="0"/>
                <a:ea typeface="+mj-ea"/>
                <a:cs typeface="+mj-cs"/>
              </a:defRPr>
            </a:lvl1pPr>
          </a:lstStyle>
          <a:p>
            <a:r>
              <a:rPr lang="fr-FR"/>
              <a:t>The types of data</a:t>
            </a:r>
          </a:p>
        </p:txBody>
      </p:sp>
      <p:sp>
        <p:nvSpPr>
          <p:cNvPr id="5" name="ZoneTexte 4">
            <a:extLst>
              <a:ext uri="{FF2B5EF4-FFF2-40B4-BE49-F238E27FC236}">
                <a16:creationId xmlns:a16="http://schemas.microsoft.com/office/drawing/2014/main" id="{D7DAA9EC-2F41-F81D-88D2-A5EE99CE28D9}"/>
              </a:ext>
            </a:extLst>
          </p:cNvPr>
          <p:cNvSpPr txBox="1"/>
          <p:nvPr/>
        </p:nvSpPr>
        <p:spPr>
          <a:xfrm>
            <a:off x="673977" y="1327672"/>
            <a:ext cx="9037582" cy="408623"/>
          </a:xfrm>
          <a:prstGeom prst="roundRect">
            <a:avLst/>
          </a:prstGeom>
          <a:solidFill>
            <a:schemeClr val="accent6">
              <a:lumMod val="20000"/>
              <a:lumOff val="80000"/>
            </a:schemeClr>
          </a:solidFill>
        </p:spPr>
        <p:txBody>
          <a:bodyPr wrap="square" rtlCol="0">
            <a:spAutoFit/>
          </a:bodyPr>
          <a:lstStyle/>
          <a:p>
            <a:r>
              <a:rPr lang="en-US">
                <a:latin typeface="Times New Roman" panose="02020603050405020304" pitchFamily="18" charset="0"/>
                <a:cs typeface="Times New Roman" panose="02020603050405020304" pitchFamily="18" charset="0"/>
              </a:rPr>
              <a:t>Data comes in many different forms, defined by its unique characteristics, sources and formats. </a:t>
            </a:r>
          </a:p>
        </p:txBody>
      </p:sp>
      <p:sp>
        <p:nvSpPr>
          <p:cNvPr id="6" name="ZoneTexte 5">
            <a:extLst>
              <a:ext uri="{FF2B5EF4-FFF2-40B4-BE49-F238E27FC236}">
                <a16:creationId xmlns:a16="http://schemas.microsoft.com/office/drawing/2014/main" id="{6B993870-D111-8B9B-C084-46228FB96A22}"/>
              </a:ext>
            </a:extLst>
          </p:cNvPr>
          <p:cNvSpPr txBox="1"/>
          <p:nvPr/>
        </p:nvSpPr>
        <p:spPr>
          <a:xfrm>
            <a:off x="4122683" y="5781886"/>
            <a:ext cx="7880131" cy="646331"/>
          </a:xfrm>
          <a:prstGeom prst="rect">
            <a:avLst/>
          </a:prstGeom>
          <a:noFill/>
        </p:spPr>
        <p:txBody>
          <a:bodyPr wrap="square" rtlCol="0">
            <a:spAutoFit/>
          </a:bodyPr>
          <a:lstStyle/>
          <a:p>
            <a:r>
              <a:rPr lang="en-US">
                <a:latin typeface="Times New Roman" panose="02020603050405020304" pitchFamily="18" charset="0"/>
                <a:cs typeface="Times New Roman" panose="02020603050405020304" pitchFamily="18" charset="0"/>
              </a:rPr>
              <a:t>A single data point or data set can fall under multiple categories. </a:t>
            </a:r>
          </a:p>
          <a:p>
            <a:r>
              <a:rPr lang="en-US">
                <a:latin typeface="Times New Roman" panose="02020603050405020304" pitchFamily="18" charset="0"/>
                <a:cs typeface="Times New Roman" panose="02020603050405020304" pitchFamily="18" charset="0"/>
              </a:rPr>
              <a:t>For example, structured and quantitative, unstructured, qualitative and so on.</a:t>
            </a:r>
          </a:p>
        </p:txBody>
      </p:sp>
      <p:sp>
        <p:nvSpPr>
          <p:cNvPr id="7" name="ZoneTexte 6">
            <a:extLst>
              <a:ext uri="{FF2B5EF4-FFF2-40B4-BE49-F238E27FC236}">
                <a16:creationId xmlns:a16="http://schemas.microsoft.com/office/drawing/2014/main" id="{6302DB7B-F134-713D-24AB-22EC84F28D9B}"/>
              </a:ext>
            </a:extLst>
          </p:cNvPr>
          <p:cNvSpPr txBox="1"/>
          <p:nvPr/>
        </p:nvSpPr>
        <p:spPr>
          <a:xfrm>
            <a:off x="246992" y="1948562"/>
            <a:ext cx="5617780" cy="2960875"/>
          </a:xfrm>
          <a:prstGeom prst="rect">
            <a:avLst/>
          </a:prstGeom>
          <a:noFill/>
        </p:spPr>
        <p:txBody>
          <a:bodyPr wrap="square" lIns="91440" tIns="45720" rIns="91440" bIns="45720" rtlCol="0" anchor="t">
            <a:spAutoFit/>
          </a:bodyPr>
          <a:lstStyle/>
          <a:p>
            <a:pPr algn="ctr">
              <a:lnSpc>
                <a:spcPct val="150000"/>
              </a:lnSpc>
            </a:pPr>
            <a:r>
              <a:rPr lang="en-US">
                <a:latin typeface="Times New Roman" panose="02020603050405020304" pitchFamily="18" charset="0"/>
                <a:cs typeface="Times New Roman" panose="02020603050405020304" pitchFamily="18" charset="0"/>
              </a:rPr>
              <a:t>Some of the most common types of data include:</a:t>
            </a:r>
          </a:p>
          <a:p>
            <a:pPr algn="ctr">
              <a:lnSpc>
                <a:spcPct val="150000"/>
              </a:lnSpc>
              <a:buFont typeface="Arial" panose="020B0604020202020204" pitchFamily="34" charset="0"/>
              <a:buChar char="•"/>
            </a:pPr>
            <a:r>
              <a:rPr lang="en-US">
                <a:latin typeface="Times New Roman"/>
                <a:cs typeface="Times New Roman"/>
              </a:rPr>
              <a:t> Quantitative data</a:t>
            </a:r>
          </a:p>
          <a:p>
            <a:pPr algn="ctr">
              <a:lnSpc>
                <a:spcPct val="150000"/>
              </a:lnSpc>
              <a:buFont typeface="Arial" panose="020B0604020202020204" pitchFamily="34" charset="0"/>
              <a:buChar char="•"/>
            </a:pPr>
            <a:r>
              <a:rPr lang="en-US">
                <a:latin typeface="Times New Roman"/>
                <a:cs typeface="Times New Roman"/>
              </a:rPr>
              <a:t> Qualitative data</a:t>
            </a:r>
          </a:p>
          <a:p>
            <a:pPr algn="ctr">
              <a:lnSpc>
                <a:spcPct val="150000"/>
              </a:lnSpc>
              <a:buFont typeface="Arial" panose="020B0604020202020204" pitchFamily="34" charset="0"/>
              <a:buChar char="•"/>
            </a:pPr>
            <a:r>
              <a:rPr lang="en-US">
                <a:latin typeface="Times New Roman"/>
                <a:cs typeface="Times New Roman"/>
              </a:rPr>
              <a:t> Structured data</a:t>
            </a:r>
          </a:p>
          <a:p>
            <a:pPr algn="ctr">
              <a:lnSpc>
                <a:spcPct val="150000"/>
              </a:lnSpc>
              <a:buFont typeface="Arial" panose="020B0604020202020204" pitchFamily="34" charset="0"/>
              <a:buChar char="•"/>
            </a:pPr>
            <a:r>
              <a:rPr lang="en-US">
                <a:latin typeface="Times New Roman"/>
                <a:cs typeface="Times New Roman"/>
              </a:rPr>
              <a:t> Unstructured data</a:t>
            </a:r>
          </a:p>
          <a:p>
            <a:pPr algn="ctr">
              <a:lnSpc>
                <a:spcPct val="150000"/>
              </a:lnSpc>
              <a:buFont typeface="Arial" panose="020B0604020202020204" pitchFamily="34" charset="0"/>
              <a:buChar char="•"/>
            </a:pPr>
            <a:r>
              <a:rPr lang="en-US">
                <a:latin typeface="Times New Roman"/>
                <a:cs typeface="Times New Roman"/>
              </a:rPr>
              <a:t> Metadata</a:t>
            </a:r>
          </a:p>
          <a:p>
            <a:pPr algn="ctr">
              <a:lnSpc>
                <a:spcPct val="150000"/>
              </a:lnSpc>
              <a:buFont typeface="Arial" panose="020B0604020202020204" pitchFamily="34" charset="0"/>
              <a:buChar char="•"/>
            </a:pPr>
            <a:r>
              <a:rPr lang="en-US">
                <a:latin typeface="Times New Roman"/>
                <a:cs typeface="Times New Roman"/>
              </a:rPr>
              <a:t> Big data</a:t>
            </a:r>
          </a:p>
        </p:txBody>
      </p:sp>
    </p:spTree>
    <p:extLst>
      <p:ext uri="{BB962C8B-B14F-4D97-AF65-F5344CB8AC3E}">
        <p14:creationId xmlns:p14="http://schemas.microsoft.com/office/powerpoint/2010/main" val="26968175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descr="Une image contenant texte, diagramme, Plan, capture d’écran&#10;&#10;Description générée automatiquement">
            <a:extLst>
              <a:ext uri="{FF2B5EF4-FFF2-40B4-BE49-F238E27FC236}">
                <a16:creationId xmlns:a16="http://schemas.microsoft.com/office/drawing/2014/main" id="{C9EB1A5F-DBD9-AA60-5E72-130A48CE9916}"/>
              </a:ext>
            </a:extLst>
          </p:cNvPr>
          <p:cNvPicPr>
            <a:picLocks noChangeAspect="1"/>
          </p:cNvPicPr>
          <p:nvPr/>
        </p:nvPicPr>
        <p:blipFill>
          <a:blip r:embed="rId3">
            <a:extLst>
              <a:ext uri="{28A0092B-C50C-407E-A947-70E740481C1C}">
                <a14:useLocalDpi xmlns:a14="http://schemas.microsoft.com/office/drawing/2010/main" val="0"/>
              </a:ext>
            </a:extLst>
          </a:blip>
          <a:srcRect l="12016" t="10365" r="45331" b="18982"/>
          <a:stretch/>
        </p:blipFill>
        <p:spPr>
          <a:xfrm>
            <a:off x="6030310" y="299668"/>
            <a:ext cx="1846407" cy="2117399"/>
          </a:xfrm>
          <a:prstGeom prst="rect">
            <a:avLst/>
          </a:prstGeom>
        </p:spPr>
      </p:pic>
      <p:pic>
        <p:nvPicPr>
          <p:cNvPr id="7" name="Image 6" descr="Une image contenant diagramme, Tracé, rouge, ligne&#10;&#10;Description générée automatiquement">
            <a:extLst>
              <a:ext uri="{FF2B5EF4-FFF2-40B4-BE49-F238E27FC236}">
                <a16:creationId xmlns:a16="http://schemas.microsoft.com/office/drawing/2014/main" id="{27CE311F-5252-C30D-5D8D-D33AC58195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4772" y="3852588"/>
            <a:ext cx="3791376" cy="1661973"/>
          </a:xfrm>
          <a:prstGeom prst="rect">
            <a:avLst/>
          </a:prstGeom>
        </p:spPr>
      </p:pic>
      <p:pic>
        <p:nvPicPr>
          <p:cNvPr id="8" name="Image 7" descr="Une image contenant capture d’écran, diagramme, ligne, Tracé&#10;&#10;Description générée automatiquement">
            <a:extLst>
              <a:ext uri="{FF2B5EF4-FFF2-40B4-BE49-F238E27FC236}">
                <a16:creationId xmlns:a16="http://schemas.microsoft.com/office/drawing/2014/main" id="{D599F2D9-AAE2-7562-D1D9-9EE3B4A214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49044" y="512371"/>
            <a:ext cx="3595963" cy="3089699"/>
          </a:xfrm>
          <a:prstGeom prst="rect">
            <a:avLst/>
          </a:prstGeom>
        </p:spPr>
      </p:pic>
      <p:pic>
        <p:nvPicPr>
          <p:cNvPr id="9" name="Graphique 8">
            <a:extLst>
              <a:ext uri="{FF2B5EF4-FFF2-40B4-BE49-F238E27FC236}">
                <a16:creationId xmlns:a16="http://schemas.microsoft.com/office/drawing/2014/main" id="{95271892-516E-09D8-16DA-69F856467165}"/>
              </a:ext>
            </a:extLst>
          </p:cNvPr>
          <p:cNvPicPr>
            <a:picLocks noChangeAspect="1"/>
          </p:cNvPicPr>
          <p:nvPr/>
        </p:nvPicPr>
        <p:blipFill>
          <a:blip r:embed="rId6">
            <a:extLst>
              <a:ext uri="{96DAC541-7B7A-43D3-8B79-37D633B846F1}">
                <asvg:svgBlip xmlns:asvg="http://schemas.microsoft.com/office/drawing/2016/SVG/main" r:embed="rId7"/>
              </a:ext>
            </a:extLst>
          </a:blip>
          <a:srcRect l="25625" r="23641"/>
          <a:stretch/>
        </p:blipFill>
        <p:spPr>
          <a:xfrm>
            <a:off x="9875447" y="4586851"/>
            <a:ext cx="2069561" cy="2039626"/>
          </a:xfrm>
          <a:prstGeom prst="rect">
            <a:avLst/>
          </a:prstGeom>
        </p:spPr>
      </p:pic>
      <p:sp>
        <p:nvSpPr>
          <p:cNvPr id="10" name="ZoneTexte 9">
            <a:extLst>
              <a:ext uri="{FF2B5EF4-FFF2-40B4-BE49-F238E27FC236}">
                <a16:creationId xmlns:a16="http://schemas.microsoft.com/office/drawing/2014/main" id="{C583ABC0-FF4E-EC05-5A58-C32EBAF86130}"/>
              </a:ext>
            </a:extLst>
          </p:cNvPr>
          <p:cNvSpPr txBox="1"/>
          <p:nvPr/>
        </p:nvSpPr>
        <p:spPr>
          <a:xfrm>
            <a:off x="909695" y="5517250"/>
            <a:ext cx="4066902" cy="715089"/>
          </a:xfrm>
          <a:prstGeom prst="roundRect">
            <a:avLst/>
          </a:prstGeom>
          <a:solidFill>
            <a:schemeClr val="accent6">
              <a:lumMod val="20000"/>
              <a:lumOff val="80000"/>
            </a:schemeClr>
          </a:solidFill>
        </p:spPr>
        <p:txBody>
          <a:bodyPr wrap="square" rtlCol="0">
            <a:spAutoFit/>
          </a:bodyPr>
          <a:lstStyle/>
          <a:p>
            <a:pPr algn="ctr"/>
            <a:r>
              <a:rPr lang="en-US">
                <a:latin typeface="Times New Roman" panose="02020603050405020304" pitchFamily="18" charset="0"/>
                <a:cs typeface="Times New Roman" panose="02020603050405020304" pitchFamily="18" charset="0"/>
              </a:rPr>
              <a:t>Quantitative data consists of values that can be measured numerically.</a:t>
            </a:r>
            <a:endParaRPr lang="fr-FR">
              <a:latin typeface="Times New Roman" panose="02020603050405020304" pitchFamily="18" charset="0"/>
              <a:cs typeface="Times New Roman" panose="02020603050405020304" pitchFamily="18" charset="0"/>
            </a:endParaRPr>
          </a:p>
        </p:txBody>
      </p:sp>
      <p:sp>
        <p:nvSpPr>
          <p:cNvPr id="12" name="Titre 1">
            <a:extLst>
              <a:ext uri="{FF2B5EF4-FFF2-40B4-BE49-F238E27FC236}">
                <a16:creationId xmlns:a16="http://schemas.microsoft.com/office/drawing/2014/main" id="{DC76683C-583D-1A40-E459-CFEA9DCF6FFF}"/>
              </a:ext>
            </a:extLst>
          </p:cNvPr>
          <p:cNvSpPr txBox="1">
            <a:spLocks/>
          </p:cNvSpPr>
          <p:nvPr/>
        </p:nvSpPr>
        <p:spPr>
          <a:xfrm>
            <a:off x="246992" y="152784"/>
            <a:ext cx="5617780" cy="923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Garamond" panose="02020404030301010803" pitchFamily="18" charset="0"/>
                <a:ea typeface="+mj-ea"/>
                <a:cs typeface="+mj-cs"/>
              </a:defRPr>
            </a:lvl1pPr>
          </a:lstStyle>
          <a:p>
            <a:r>
              <a:rPr lang="fr-FR"/>
              <a:t>The types of data</a:t>
            </a:r>
          </a:p>
        </p:txBody>
      </p:sp>
      <p:sp>
        <p:nvSpPr>
          <p:cNvPr id="13" name="ZoneTexte 12">
            <a:extLst>
              <a:ext uri="{FF2B5EF4-FFF2-40B4-BE49-F238E27FC236}">
                <a16:creationId xmlns:a16="http://schemas.microsoft.com/office/drawing/2014/main" id="{F525DA46-9EA5-7ADF-4127-B6F1497B4403}"/>
              </a:ext>
            </a:extLst>
          </p:cNvPr>
          <p:cNvSpPr txBox="1"/>
          <p:nvPr/>
        </p:nvSpPr>
        <p:spPr>
          <a:xfrm>
            <a:off x="246992" y="1948562"/>
            <a:ext cx="5617780" cy="2997231"/>
          </a:xfrm>
          <a:prstGeom prst="rect">
            <a:avLst/>
          </a:prstGeom>
          <a:noFill/>
        </p:spPr>
        <p:txBody>
          <a:bodyPr wrap="square" rtlCol="0">
            <a:spAutoFit/>
          </a:bodyPr>
          <a:lstStyle/>
          <a:p>
            <a:pPr algn="ctr">
              <a:lnSpc>
                <a:spcPct val="150000"/>
              </a:lnSpc>
            </a:pPr>
            <a:r>
              <a:rPr lang="en-US">
                <a:latin typeface="Times New Roman" panose="02020603050405020304" pitchFamily="18" charset="0"/>
                <a:cs typeface="Times New Roman" panose="02020603050405020304" pitchFamily="18" charset="0"/>
              </a:rPr>
              <a:t>Some of the most common types of data include:</a:t>
            </a:r>
          </a:p>
          <a:p>
            <a:pPr algn="ctr">
              <a:lnSpc>
                <a:spcPct val="150000"/>
              </a:lnSpc>
              <a:buFont typeface="Arial" panose="020B0604020202020204" pitchFamily="34" charset="0"/>
              <a:buChar char="•"/>
            </a:pPr>
            <a:r>
              <a:rPr lang="en-US">
                <a:latin typeface="Times New Roman" panose="02020603050405020304" pitchFamily="18" charset="0"/>
                <a:cs typeface="Times New Roman" panose="02020603050405020304" pitchFamily="18" charset="0"/>
              </a:rPr>
              <a:t> </a:t>
            </a:r>
            <a:r>
              <a:rPr lang="en-US" sz="2000" b="1">
                <a:latin typeface="Times New Roman" panose="02020603050405020304" pitchFamily="18" charset="0"/>
                <a:cs typeface="Times New Roman" panose="02020603050405020304" pitchFamily="18" charset="0"/>
              </a:rPr>
              <a:t>Quantitative data</a:t>
            </a:r>
            <a:endParaRPr lang="en-US" b="1">
              <a:solidFill>
                <a:schemeClr val="bg2">
                  <a:lumMod val="75000"/>
                </a:schemeClr>
              </a:solidFill>
              <a:latin typeface="Times New Roman" panose="02020603050405020304" pitchFamily="18" charset="0"/>
              <a:cs typeface="Times New Roman" panose="02020603050405020304" pitchFamily="18" charset="0"/>
            </a:endParaRPr>
          </a:p>
          <a:p>
            <a:pPr algn="ctr">
              <a:lnSpc>
                <a:spcPct val="150000"/>
              </a:lnSpc>
              <a:buFont typeface="Arial" panose="020B0604020202020204" pitchFamily="34" charset="0"/>
              <a:buChar char="•"/>
            </a:pPr>
            <a:r>
              <a:rPr lang="en-US">
                <a:solidFill>
                  <a:schemeClr val="bg2">
                    <a:lumMod val="75000"/>
                  </a:schemeClr>
                </a:solidFill>
                <a:latin typeface="Times New Roman" panose="02020603050405020304" pitchFamily="18" charset="0"/>
                <a:cs typeface="Times New Roman" panose="02020603050405020304" pitchFamily="18" charset="0"/>
              </a:rPr>
              <a:t> Qualitative data</a:t>
            </a:r>
          </a:p>
          <a:p>
            <a:pPr algn="ctr">
              <a:lnSpc>
                <a:spcPct val="150000"/>
              </a:lnSpc>
              <a:buFont typeface="Arial" panose="020B0604020202020204" pitchFamily="34" charset="0"/>
              <a:buChar char="•"/>
            </a:pPr>
            <a:r>
              <a:rPr lang="en-US">
                <a:solidFill>
                  <a:schemeClr val="bg2">
                    <a:lumMod val="75000"/>
                  </a:schemeClr>
                </a:solidFill>
                <a:latin typeface="Times New Roman" panose="02020603050405020304" pitchFamily="18" charset="0"/>
                <a:cs typeface="Times New Roman" panose="02020603050405020304" pitchFamily="18" charset="0"/>
              </a:rPr>
              <a:t> Structured data</a:t>
            </a:r>
          </a:p>
          <a:p>
            <a:pPr algn="ctr">
              <a:lnSpc>
                <a:spcPct val="150000"/>
              </a:lnSpc>
              <a:buFont typeface="Arial" panose="020B0604020202020204" pitchFamily="34" charset="0"/>
              <a:buChar char="•"/>
            </a:pPr>
            <a:r>
              <a:rPr lang="en-US">
                <a:solidFill>
                  <a:schemeClr val="bg2">
                    <a:lumMod val="75000"/>
                  </a:schemeClr>
                </a:solidFill>
                <a:latin typeface="Times New Roman" panose="02020603050405020304" pitchFamily="18" charset="0"/>
                <a:cs typeface="Times New Roman" panose="02020603050405020304" pitchFamily="18" charset="0"/>
              </a:rPr>
              <a:t> Unstructured data</a:t>
            </a:r>
          </a:p>
          <a:p>
            <a:pPr algn="ctr">
              <a:lnSpc>
                <a:spcPct val="150000"/>
              </a:lnSpc>
              <a:buFont typeface="Arial" panose="020B0604020202020204" pitchFamily="34" charset="0"/>
              <a:buChar char="•"/>
            </a:pPr>
            <a:r>
              <a:rPr lang="en-US">
                <a:solidFill>
                  <a:schemeClr val="bg2">
                    <a:lumMod val="75000"/>
                  </a:schemeClr>
                </a:solidFill>
                <a:latin typeface="Times New Roman" panose="02020603050405020304" pitchFamily="18" charset="0"/>
                <a:cs typeface="Times New Roman" panose="02020603050405020304" pitchFamily="18" charset="0"/>
              </a:rPr>
              <a:t> Metadata</a:t>
            </a:r>
          </a:p>
          <a:p>
            <a:pPr algn="ctr">
              <a:lnSpc>
                <a:spcPct val="150000"/>
              </a:lnSpc>
              <a:buFont typeface="Arial" panose="020B0604020202020204" pitchFamily="34" charset="0"/>
              <a:buChar char="•"/>
            </a:pPr>
            <a:r>
              <a:rPr lang="en-US">
                <a:solidFill>
                  <a:schemeClr val="bg2">
                    <a:lumMod val="75000"/>
                  </a:schemeClr>
                </a:solidFill>
                <a:latin typeface="Times New Roman" panose="02020603050405020304" pitchFamily="18" charset="0"/>
                <a:cs typeface="Times New Roman" panose="02020603050405020304" pitchFamily="18" charset="0"/>
              </a:rPr>
              <a:t> Big data</a:t>
            </a:r>
          </a:p>
        </p:txBody>
      </p:sp>
    </p:spTree>
    <p:extLst>
      <p:ext uri="{BB962C8B-B14F-4D97-AF65-F5344CB8AC3E}">
        <p14:creationId xmlns:p14="http://schemas.microsoft.com/office/powerpoint/2010/main" val="25157716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B48CBA21-A806-C40E-D45F-0279E5E3691A}"/>
              </a:ext>
            </a:extLst>
          </p:cNvPr>
          <p:cNvSpPr txBox="1"/>
          <p:nvPr/>
        </p:nvSpPr>
        <p:spPr>
          <a:xfrm>
            <a:off x="250372" y="5542684"/>
            <a:ext cx="5246978" cy="1021556"/>
          </a:xfrm>
          <a:prstGeom prst="roundRect">
            <a:avLst/>
          </a:prstGeom>
          <a:solidFill>
            <a:schemeClr val="accent6">
              <a:lumMod val="20000"/>
              <a:lumOff val="80000"/>
            </a:schemeClr>
          </a:solidFill>
        </p:spPr>
        <p:txBody>
          <a:bodyPr wrap="square" rtlCol="0">
            <a:spAutoFit/>
          </a:bodyPr>
          <a:lstStyle/>
          <a:p>
            <a:pPr algn="ctr"/>
            <a:r>
              <a:rPr lang="en-US">
                <a:latin typeface="Times New Roman" panose="02020603050405020304" pitchFamily="18" charset="0"/>
                <a:cs typeface="Times New Roman" panose="02020603050405020304" pitchFamily="18" charset="0"/>
              </a:rPr>
              <a:t>Qualitative data is descriptive and non-numerical, capturing characteristics, concepts or experiences that numbers cannot measure.</a:t>
            </a:r>
            <a:endParaRPr lang="fr-FR">
              <a:latin typeface="Times New Roman" panose="02020603050405020304" pitchFamily="18" charset="0"/>
              <a:cs typeface="Times New Roman" panose="02020603050405020304" pitchFamily="18" charset="0"/>
            </a:endParaRPr>
          </a:p>
        </p:txBody>
      </p:sp>
      <p:pic>
        <p:nvPicPr>
          <p:cNvPr id="8" name="Image 7" descr="Une image contenant texte, diagramme, Tracé, nombre&#10;&#10;Description générée automatiquement">
            <a:extLst>
              <a:ext uri="{FF2B5EF4-FFF2-40B4-BE49-F238E27FC236}">
                <a16:creationId xmlns:a16="http://schemas.microsoft.com/office/drawing/2014/main" id="{1A1F6647-7372-7ACF-0F93-7412D6AE13B1}"/>
              </a:ext>
            </a:extLst>
          </p:cNvPr>
          <p:cNvPicPr>
            <a:picLocks noChangeAspect="1"/>
          </p:cNvPicPr>
          <p:nvPr/>
        </p:nvPicPr>
        <p:blipFill>
          <a:blip r:embed="rId2">
            <a:extLst>
              <a:ext uri="{28A0092B-C50C-407E-A947-70E740481C1C}">
                <a14:useLocalDpi xmlns:a14="http://schemas.microsoft.com/office/drawing/2010/main" val="0"/>
              </a:ext>
            </a:extLst>
          </a:blip>
          <a:srcRect t="5675"/>
          <a:stretch/>
        </p:blipFill>
        <p:spPr>
          <a:xfrm>
            <a:off x="8897883" y="3950567"/>
            <a:ext cx="3167370" cy="2768453"/>
          </a:xfrm>
          <a:prstGeom prst="rect">
            <a:avLst/>
          </a:prstGeom>
        </p:spPr>
      </p:pic>
      <p:pic>
        <p:nvPicPr>
          <p:cNvPr id="9" name="Image 8">
            <a:extLst>
              <a:ext uri="{FF2B5EF4-FFF2-40B4-BE49-F238E27FC236}">
                <a16:creationId xmlns:a16="http://schemas.microsoft.com/office/drawing/2014/main" id="{2316BF6C-14EC-AFF3-2ED8-9B12DC31AE5B}"/>
              </a:ext>
            </a:extLst>
          </p:cNvPr>
          <p:cNvPicPr>
            <a:picLocks noChangeAspect="1"/>
          </p:cNvPicPr>
          <p:nvPr/>
        </p:nvPicPr>
        <p:blipFill>
          <a:blip r:embed="rId3">
            <a:extLst>
              <a:ext uri="{28A0092B-C50C-407E-A947-70E740481C1C}">
                <a14:useLocalDpi xmlns:a14="http://schemas.microsoft.com/office/drawing/2010/main" val="0"/>
              </a:ext>
            </a:extLst>
          </a:blip>
          <a:srcRect t="2669" r="4057"/>
          <a:stretch/>
        </p:blipFill>
        <p:spPr>
          <a:xfrm>
            <a:off x="5776193" y="2974745"/>
            <a:ext cx="2981552" cy="2453840"/>
          </a:xfrm>
          <a:prstGeom prst="rect">
            <a:avLst/>
          </a:prstGeom>
        </p:spPr>
      </p:pic>
      <p:sp>
        <p:nvSpPr>
          <p:cNvPr id="11" name="Titre 1">
            <a:extLst>
              <a:ext uri="{FF2B5EF4-FFF2-40B4-BE49-F238E27FC236}">
                <a16:creationId xmlns:a16="http://schemas.microsoft.com/office/drawing/2014/main" id="{42C04A31-711D-4562-1431-347B72F909D5}"/>
              </a:ext>
            </a:extLst>
          </p:cNvPr>
          <p:cNvSpPr txBox="1">
            <a:spLocks/>
          </p:cNvSpPr>
          <p:nvPr/>
        </p:nvSpPr>
        <p:spPr>
          <a:xfrm>
            <a:off x="246992" y="152784"/>
            <a:ext cx="5617780" cy="923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Garamond" panose="02020404030301010803" pitchFamily="18" charset="0"/>
                <a:ea typeface="+mj-ea"/>
                <a:cs typeface="+mj-cs"/>
              </a:defRPr>
            </a:lvl1pPr>
          </a:lstStyle>
          <a:p>
            <a:r>
              <a:rPr lang="fr-FR"/>
              <a:t>The types of data</a:t>
            </a:r>
          </a:p>
        </p:txBody>
      </p:sp>
      <p:sp>
        <p:nvSpPr>
          <p:cNvPr id="12" name="ZoneTexte 11">
            <a:extLst>
              <a:ext uri="{FF2B5EF4-FFF2-40B4-BE49-F238E27FC236}">
                <a16:creationId xmlns:a16="http://schemas.microsoft.com/office/drawing/2014/main" id="{AF74B4A7-5535-D439-EC4B-429DDC2FDD7D}"/>
              </a:ext>
            </a:extLst>
          </p:cNvPr>
          <p:cNvSpPr txBox="1"/>
          <p:nvPr/>
        </p:nvSpPr>
        <p:spPr>
          <a:xfrm>
            <a:off x="246992" y="1948562"/>
            <a:ext cx="5617780" cy="2997231"/>
          </a:xfrm>
          <a:prstGeom prst="rect">
            <a:avLst/>
          </a:prstGeom>
          <a:noFill/>
        </p:spPr>
        <p:txBody>
          <a:bodyPr wrap="square" rtlCol="0">
            <a:spAutoFit/>
          </a:bodyPr>
          <a:lstStyle/>
          <a:p>
            <a:pPr algn="ctr">
              <a:lnSpc>
                <a:spcPct val="150000"/>
              </a:lnSpc>
            </a:pPr>
            <a:r>
              <a:rPr lang="en-US">
                <a:latin typeface="Times New Roman" panose="02020603050405020304" pitchFamily="18" charset="0"/>
                <a:cs typeface="Times New Roman" panose="02020603050405020304" pitchFamily="18" charset="0"/>
              </a:rPr>
              <a:t>Some of the most common types of data include:</a:t>
            </a:r>
          </a:p>
          <a:p>
            <a:pPr algn="ctr">
              <a:lnSpc>
                <a:spcPct val="150000"/>
              </a:lnSpc>
              <a:buFont typeface="Arial" panose="020B0604020202020204" pitchFamily="34" charset="0"/>
              <a:buChar char="•"/>
            </a:pPr>
            <a:r>
              <a:rPr lang="en-US">
                <a:solidFill>
                  <a:schemeClr val="bg2">
                    <a:lumMod val="75000"/>
                  </a:schemeClr>
                </a:solidFill>
                <a:latin typeface="Times New Roman" panose="02020603050405020304" pitchFamily="18" charset="0"/>
                <a:cs typeface="Times New Roman" panose="02020603050405020304" pitchFamily="18" charset="0"/>
              </a:rPr>
              <a:t> Quantitative data</a:t>
            </a:r>
          </a:p>
          <a:p>
            <a:pPr algn="ctr">
              <a:lnSpc>
                <a:spcPct val="150000"/>
              </a:lnSpc>
              <a:buFont typeface="Arial" panose="020B0604020202020204" pitchFamily="34" charset="0"/>
              <a:buChar char="•"/>
            </a:pPr>
            <a:r>
              <a:rPr lang="en-US" sz="2000" b="1">
                <a:latin typeface="Times New Roman" panose="02020603050405020304" pitchFamily="18" charset="0"/>
                <a:cs typeface="Times New Roman" panose="02020603050405020304" pitchFamily="18" charset="0"/>
              </a:rPr>
              <a:t> Qualitative data</a:t>
            </a:r>
          </a:p>
          <a:p>
            <a:pPr algn="ctr">
              <a:lnSpc>
                <a:spcPct val="150000"/>
              </a:lnSpc>
              <a:buFont typeface="Arial" panose="020B0604020202020204" pitchFamily="34" charset="0"/>
              <a:buChar char="•"/>
            </a:pPr>
            <a:r>
              <a:rPr lang="en-US">
                <a:solidFill>
                  <a:schemeClr val="bg2">
                    <a:lumMod val="75000"/>
                  </a:schemeClr>
                </a:solidFill>
                <a:latin typeface="Times New Roman" panose="02020603050405020304" pitchFamily="18" charset="0"/>
                <a:cs typeface="Times New Roman" panose="02020603050405020304" pitchFamily="18" charset="0"/>
              </a:rPr>
              <a:t> Structured data</a:t>
            </a:r>
          </a:p>
          <a:p>
            <a:pPr algn="ctr">
              <a:lnSpc>
                <a:spcPct val="150000"/>
              </a:lnSpc>
              <a:buFont typeface="Arial" panose="020B0604020202020204" pitchFamily="34" charset="0"/>
              <a:buChar char="•"/>
            </a:pPr>
            <a:r>
              <a:rPr lang="en-US">
                <a:solidFill>
                  <a:schemeClr val="bg2">
                    <a:lumMod val="75000"/>
                  </a:schemeClr>
                </a:solidFill>
                <a:latin typeface="Times New Roman" panose="02020603050405020304" pitchFamily="18" charset="0"/>
                <a:cs typeface="Times New Roman" panose="02020603050405020304" pitchFamily="18" charset="0"/>
              </a:rPr>
              <a:t> Unstructured data</a:t>
            </a:r>
          </a:p>
          <a:p>
            <a:pPr algn="ctr">
              <a:lnSpc>
                <a:spcPct val="150000"/>
              </a:lnSpc>
              <a:buFont typeface="Arial" panose="020B0604020202020204" pitchFamily="34" charset="0"/>
              <a:buChar char="•"/>
            </a:pPr>
            <a:r>
              <a:rPr lang="en-US">
                <a:solidFill>
                  <a:schemeClr val="bg2">
                    <a:lumMod val="75000"/>
                  </a:schemeClr>
                </a:solidFill>
                <a:latin typeface="Times New Roman" panose="02020603050405020304" pitchFamily="18" charset="0"/>
                <a:cs typeface="Times New Roman" panose="02020603050405020304" pitchFamily="18" charset="0"/>
              </a:rPr>
              <a:t> Metadata</a:t>
            </a:r>
          </a:p>
          <a:p>
            <a:pPr algn="ctr">
              <a:lnSpc>
                <a:spcPct val="150000"/>
              </a:lnSpc>
              <a:buFont typeface="Arial" panose="020B0604020202020204" pitchFamily="34" charset="0"/>
              <a:buChar char="•"/>
            </a:pPr>
            <a:r>
              <a:rPr lang="en-US">
                <a:solidFill>
                  <a:schemeClr val="bg2">
                    <a:lumMod val="75000"/>
                  </a:schemeClr>
                </a:solidFill>
                <a:latin typeface="Times New Roman" panose="02020603050405020304" pitchFamily="18" charset="0"/>
                <a:cs typeface="Times New Roman" panose="02020603050405020304" pitchFamily="18" charset="0"/>
              </a:rPr>
              <a:t> Big data</a:t>
            </a:r>
          </a:p>
        </p:txBody>
      </p:sp>
      <p:pic>
        <p:nvPicPr>
          <p:cNvPr id="2" name="Picture 1">
            <a:extLst>
              <a:ext uri="{FF2B5EF4-FFF2-40B4-BE49-F238E27FC236}">
                <a16:creationId xmlns:a16="http://schemas.microsoft.com/office/drawing/2014/main" id="{FA4C03E2-D888-C8F0-E51F-1A22F072CF12}"/>
              </a:ext>
            </a:extLst>
          </p:cNvPr>
          <p:cNvPicPr>
            <a:picLocks noChangeAspect="1"/>
          </p:cNvPicPr>
          <p:nvPr/>
        </p:nvPicPr>
        <p:blipFill>
          <a:blip r:embed="rId4"/>
          <a:srcRect l="1345" t="2777" r="2525"/>
          <a:stretch/>
        </p:blipFill>
        <p:spPr>
          <a:xfrm>
            <a:off x="6954564" y="0"/>
            <a:ext cx="4693646" cy="2908071"/>
          </a:xfrm>
          <a:prstGeom prst="rect">
            <a:avLst/>
          </a:prstGeom>
        </p:spPr>
      </p:pic>
    </p:spTree>
    <p:extLst>
      <p:ext uri="{BB962C8B-B14F-4D97-AF65-F5344CB8AC3E}">
        <p14:creationId xmlns:p14="http://schemas.microsoft.com/office/powerpoint/2010/main" val="4018634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7355B4C1-DD8D-8A44-6E21-F5B66DCF4CA7}"/>
              </a:ext>
            </a:extLst>
          </p:cNvPr>
          <p:cNvSpPr txBox="1"/>
          <p:nvPr/>
        </p:nvSpPr>
        <p:spPr>
          <a:xfrm>
            <a:off x="168477" y="5060548"/>
            <a:ext cx="4017268" cy="1021556"/>
          </a:xfrm>
          <a:prstGeom prst="roundRect">
            <a:avLst/>
          </a:prstGeom>
          <a:solidFill>
            <a:schemeClr val="accent6">
              <a:lumMod val="20000"/>
              <a:lumOff val="80000"/>
            </a:schemeClr>
          </a:solidFill>
        </p:spPr>
        <p:txBody>
          <a:bodyPr wrap="square" rtlCol="0">
            <a:spAutoFit/>
          </a:bodyPr>
          <a:lstStyle/>
          <a:p>
            <a:pPr algn="ctr"/>
            <a:r>
              <a:rPr lang="en-US">
                <a:latin typeface="Times New Roman" panose="02020603050405020304" pitchFamily="18" charset="0"/>
                <a:cs typeface="Times New Roman" panose="02020603050405020304" pitchFamily="18" charset="0"/>
              </a:rPr>
              <a:t>Structured data is organized in a clear, defined format, often stored in relational databases or spreadsheets</a:t>
            </a:r>
            <a:endParaRPr lang="fr-FR">
              <a:latin typeface="Times New Roman" panose="02020603050405020304" pitchFamily="18" charset="0"/>
              <a:cs typeface="Times New Roman" panose="02020603050405020304" pitchFamily="18" charset="0"/>
            </a:endParaRPr>
          </a:p>
        </p:txBody>
      </p:sp>
      <p:sp>
        <p:nvSpPr>
          <p:cNvPr id="5" name="Titre 1">
            <a:extLst>
              <a:ext uri="{FF2B5EF4-FFF2-40B4-BE49-F238E27FC236}">
                <a16:creationId xmlns:a16="http://schemas.microsoft.com/office/drawing/2014/main" id="{BF3EA4E4-C946-4741-E005-9845225C7ABF}"/>
              </a:ext>
            </a:extLst>
          </p:cNvPr>
          <p:cNvSpPr txBox="1">
            <a:spLocks/>
          </p:cNvSpPr>
          <p:nvPr/>
        </p:nvSpPr>
        <p:spPr>
          <a:xfrm>
            <a:off x="246992" y="152784"/>
            <a:ext cx="5617780" cy="923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Garamond" panose="02020404030301010803" pitchFamily="18" charset="0"/>
                <a:ea typeface="+mj-ea"/>
                <a:cs typeface="+mj-cs"/>
              </a:defRPr>
            </a:lvl1pPr>
          </a:lstStyle>
          <a:p>
            <a:r>
              <a:rPr lang="fr-FR"/>
              <a:t>The types of data</a:t>
            </a:r>
          </a:p>
        </p:txBody>
      </p:sp>
      <p:sp>
        <p:nvSpPr>
          <p:cNvPr id="6" name="ZoneTexte 5">
            <a:extLst>
              <a:ext uri="{FF2B5EF4-FFF2-40B4-BE49-F238E27FC236}">
                <a16:creationId xmlns:a16="http://schemas.microsoft.com/office/drawing/2014/main" id="{0005AE3A-D6F3-E76D-A066-97E1AC15BACC}"/>
              </a:ext>
            </a:extLst>
          </p:cNvPr>
          <p:cNvSpPr txBox="1"/>
          <p:nvPr/>
        </p:nvSpPr>
        <p:spPr>
          <a:xfrm>
            <a:off x="246992" y="1948562"/>
            <a:ext cx="5617780" cy="3043397"/>
          </a:xfrm>
          <a:prstGeom prst="rect">
            <a:avLst/>
          </a:prstGeom>
          <a:noFill/>
        </p:spPr>
        <p:txBody>
          <a:bodyPr wrap="square" rtlCol="0">
            <a:spAutoFit/>
          </a:bodyPr>
          <a:lstStyle/>
          <a:p>
            <a:pPr algn="ctr">
              <a:lnSpc>
                <a:spcPct val="150000"/>
              </a:lnSpc>
            </a:pPr>
            <a:r>
              <a:rPr lang="en-US">
                <a:latin typeface="Times New Roman" panose="02020603050405020304" pitchFamily="18" charset="0"/>
                <a:cs typeface="Times New Roman" panose="02020603050405020304" pitchFamily="18" charset="0"/>
              </a:rPr>
              <a:t>Some of the most common types of data include:</a:t>
            </a:r>
          </a:p>
          <a:p>
            <a:pPr algn="ctr">
              <a:lnSpc>
                <a:spcPct val="150000"/>
              </a:lnSpc>
              <a:buFont typeface="Arial" panose="020B0604020202020204" pitchFamily="34" charset="0"/>
              <a:buChar char="•"/>
            </a:pPr>
            <a:r>
              <a:rPr lang="en-US">
                <a:solidFill>
                  <a:schemeClr val="bg2">
                    <a:lumMod val="75000"/>
                  </a:schemeClr>
                </a:solidFill>
                <a:latin typeface="Times New Roman" panose="02020603050405020304" pitchFamily="18" charset="0"/>
                <a:cs typeface="Times New Roman" panose="02020603050405020304" pitchFamily="18" charset="0"/>
              </a:rPr>
              <a:t> Quantitative data</a:t>
            </a:r>
          </a:p>
          <a:p>
            <a:pPr algn="ctr">
              <a:lnSpc>
                <a:spcPct val="150000"/>
              </a:lnSpc>
              <a:buFont typeface="Arial" panose="020B0604020202020204" pitchFamily="34" charset="0"/>
              <a:buChar char="•"/>
            </a:pPr>
            <a:r>
              <a:rPr lang="en-US">
                <a:solidFill>
                  <a:schemeClr val="bg2">
                    <a:lumMod val="75000"/>
                  </a:schemeClr>
                </a:solidFill>
                <a:latin typeface="Times New Roman" panose="02020603050405020304" pitchFamily="18" charset="0"/>
                <a:cs typeface="Times New Roman" panose="02020603050405020304" pitchFamily="18" charset="0"/>
              </a:rPr>
              <a:t> Qualitative data</a:t>
            </a:r>
          </a:p>
          <a:p>
            <a:pPr algn="ctr">
              <a:lnSpc>
                <a:spcPct val="150000"/>
              </a:lnSpc>
              <a:buFont typeface="Arial" panose="020B0604020202020204" pitchFamily="34" charset="0"/>
              <a:buChar char="•"/>
            </a:pPr>
            <a:r>
              <a:rPr lang="en-US" sz="2000" b="1">
                <a:latin typeface="Times New Roman" panose="02020603050405020304" pitchFamily="18" charset="0"/>
                <a:cs typeface="Times New Roman" panose="02020603050405020304" pitchFamily="18" charset="0"/>
              </a:rPr>
              <a:t> Structured data</a:t>
            </a:r>
          </a:p>
          <a:p>
            <a:pPr algn="ctr">
              <a:lnSpc>
                <a:spcPct val="150000"/>
              </a:lnSpc>
              <a:buFont typeface="Arial" panose="020B0604020202020204" pitchFamily="34" charset="0"/>
              <a:buChar char="•"/>
            </a:pPr>
            <a:r>
              <a:rPr lang="en-US" sz="2000" b="1">
                <a:latin typeface="Times New Roman" panose="02020603050405020304" pitchFamily="18" charset="0"/>
                <a:cs typeface="Times New Roman" panose="02020603050405020304" pitchFamily="18" charset="0"/>
              </a:rPr>
              <a:t> Unstructured data</a:t>
            </a:r>
          </a:p>
          <a:p>
            <a:pPr algn="ctr">
              <a:lnSpc>
                <a:spcPct val="150000"/>
              </a:lnSpc>
              <a:buFont typeface="Arial" panose="020B0604020202020204" pitchFamily="34" charset="0"/>
              <a:buChar char="•"/>
            </a:pPr>
            <a:r>
              <a:rPr lang="en-US">
                <a:solidFill>
                  <a:schemeClr val="bg2">
                    <a:lumMod val="75000"/>
                  </a:schemeClr>
                </a:solidFill>
                <a:latin typeface="Times New Roman" panose="02020603050405020304" pitchFamily="18" charset="0"/>
                <a:cs typeface="Times New Roman" panose="02020603050405020304" pitchFamily="18" charset="0"/>
              </a:rPr>
              <a:t> Metadata</a:t>
            </a:r>
          </a:p>
          <a:p>
            <a:pPr algn="ctr">
              <a:lnSpc>
                <a:spcPct val="150000"/>
              </a:lnSpc>
              <a:buFont typeface="Arial" panose="020B0604020202020204" pitchFamily="34" charset="0"/>
              <a:buChar char="•"/>
            </a:pPr>
            <a:r>
              <a:rPr lang="en-US">
                <a:solidFill>
                  <a:schemeClr val="bg2">
                    <a:lumMod val="75000"/>
                  </a:schemeClr>
                </a:solidFill>
                <a:latin typeface="Times New Roman" panose="02020603050405020304" pitchFamily="18" charset="0"/>
                <a:cs typeface="Times New Roman" panose="02020603050405020304" pitchFamily="18" charset="0"/>
              </a:rPr>
              <a:t> Big data</a:t>
            </a:r>
          </a:p>
        </p:txBody>
      </p:sp>
      <p:pic>
        <p:nvPicPr>
          <p:cNvPr id="8" name="Image 7" descr="Une image contenant texte, capture d’écran, cercle, diagramme&#10;&#10;Description générée automatiquement">
            <a:extLst>
              <a:ext uri="{FF2B5EF4-FFF2-40B4-BE49-F238E27FC236}">
                <a16:creationId xmlns:a16="http://schemas.microsoft.com/office/drawing/2014/main" id="{8AE97579-AE8B-D4CE-133A-8A3DC7986C56}"/>
              </a:ext>
            </a:extLst>
          </p:cNvPr>
          <p:cNvPicPr>
            <a:picLocks noChangeAspect="1"/>
          </p:cNvPicPr>
          <p:nvPr/>
        </p:nvPicPr>
        <p:blipFill>
          <a:blip r:embed="rId3">
            <a:extLst>
              <a:ext uri="{28A0092B-C50C-407E-A947-70E740481C1C}">
                <a14:useLocalDpi xmlns:a14="http://schemas.microsoft.com/office/drawing/2010/main" val="0"/>
              </a:ext>
            </a:extLst>
          </a:blip>
          <a:srcRect l="454" r="55303" b="-195"/>
          <a:stretch/>
        </p:blipFill>
        <p:spPr>
          <a:xfrm>
            <a:off x="5541579" y="152784"/>
            <a:ext cx="2930974" cy="5168176"/>
          </a:xfrm>
          <a:prstGeom prst="rect">
            <a:avLst/>
          </a:prstGeom>
        </p:spPr>
      </p:pic>
      <p:sp>
        <p:nvSpPr>
          <p:cNvPr id="10" name="ZoneTexte 9">
            <a:extLst>
              <a:ext uri="{FF2B5EF4-FFF2-40B4-BE49-F238E27FC236}">
                <a16:creationId xmlns:a16="http://schemas.microsoft.com/office/drawing/2014/main" id="{5478D199-3025-A4EF-8CF5-CF5C66519486}"/>
              </a:ext>
            </a:extLst>
          </p:cNvPr>
          <p:cNvSpPr txBox="1"/>
          <p:nvPr/>
        </p:nvSpPr>
        <p:spPr>
          <a:xfrm>
            <a:off x="3486962" y="5778252"/>
            <a:ext cx="4314186" cy="1021556"/>
          </a:xfrm>
          <a:prstGeom prst="roundRect">
            <a:avLst/>
          </a:prstGeom>
          <a:solidFill>
            <a:schemeClr val="accent6">
              <a:lumMod val="20000"/>
              <a:lumOff val="80000"/>
            </a:schemeClr>
          </a:solidFill>
        </p:spPr>
        <p:txBody>
          <a:bodyPr wrap="square" rtlCol="0">
            <a:spAutoFit/>
          </a:bodyPr>
          <a:lstStyle/>
          <a:p>
            <a:pPr algn="ctr"/>
            <a:r>
              <a:rPr lang="en-US">
                <a:latin typeface="Times New Roman" panose="02020603050405020304" pitchFamily="18" charset="0"/>
                <a:cs typeface="Times New Roman" panose="02020603050405020304" pitchFamily="18" charset="0"/>
              </a:rPr>
              <a:t>Unstructured data lacks a strictly defined format. It often comes in complex forms such as text documents, images and videos</a:t>
            </a:r>
            <a:endParaRPr lang="fr-FR">
              <a:latin typeface="Times New Roman" panose="02020603050405020304" pitchFamily="18" charset="0"/>
              <a:cs typeface="Times New Roman" panose="02020603050405020304" pitchFamily="18" charset="0"/>
            </a:endParaRPr>
          </a:p>
        </p:txBody>
      </p:sp>
      <p:pic>
        <p:nvPicPr>
          <p:cNvPr id="2" name="Image 7" descr="Une image contenant texte, capture d’écran, cercle, diagramme&#10;&#10;Description générée automatiquement">
            <a:extLst>
              <a:ext uri="{FF2B5EF4-FFF2-40B4-BE49-F238E27FC236}">
                <a16:creationId xmlns:a16="http://schemas.microsoft.com/office/drawing/2014/main" id="{F8B6953B-A710-FEFD-8E1A-6A8B5B9DAAC0}"/>
              </a:ext>
            </a:extLst>
          </p:cNvPr>
          <p:cNvPicPr>
            <a:picLocks noChangeAspect="1"/>
          </p:cNvPicPr>
          <p:nvPr/>
        </p:nvPicPr>
        <p:blipFill>
          <a:blip r:embed="rId3">
            <a:extLst>
              <a:ext uri="{28A0092B-C50C-407E-A947-70E740481C1C}">
                <a14:useLocalDpi xmlns:a14="http://schemas.microsoft.com/office/drawing/2010/main" val="0"/>
              </a:ext>
            </a:extLst>
          </a:blip>
          <a:srcRect l="44781" t="-1946" r="-303" b="1556"/>
          <a:stretch/>
        </p:blipFill>
        <p:spPr>
          <a:xfrm>
            <a:off x="8469263" y="52522"/>
            <a:ext cx="3678224" cy="5178199"/>
          </a:xfrm>
          <a:prstGeom prst="rect">
            <a:avLst/>
          </a:prstGeom>
        </p:spPr>
      </p:pic>
    </p:spTree>
    <p:extLst>
      <p:ext uri="{BB962C8B-B14F-4D97-AF65-F5344CB8AC3E}">
        <p14:creationId xmlns:p14="http://schemas.microsoft.com/office/powerpoint/2010/main" val="2824926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F4C1F-C5BA-FCAE-C78A-DE9F60FD968F}"/>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2F77F76C-C649-52DD-F8F6-58557C668C99}"/>
              </a:ext>
            </a:extLst>
          </p:cNvPr>
          <p:cNvSpPr txBox="1">
            <a:spLocks/>
          </p:cNvSpPr>
          <p:nvPr/>
        </p:nvSpPr>
        <p:spPr>
          <a:xfrm>
            <a:off x="246992" y="152784"/>
            <a:ext cx="5617780" cy="923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Garamond" panose="02020404030301010803" pitchFamily="18" charset="0"/>
                <a:ea typeface="+mj-ea"/>
                <a:cs typeface="+mj-cs"/>
              </a:defRPr>
            </a:lvl1pPr>
          </a:lstStyle>
          <a:p>
            <a:r>
              <a:rPr lang="fr-FR"/>
              <a:t>The types of data</a:t>
            </a:r>
          </a:p>
        </p:txBody>
      </p:sp>
      <p:sp>
        <p:nvSpPr>
          <p:cNvPr id="8" name="ZoneTexte 7">
            <a:extLst>
              <a:ext uri="{FF2B5EF4-FFF2-40B4-BE49-F238E27FC236}">
                <a16:creationId xmlns:a16="http://schemas.microsoft.com/office/drawing/2014/main" id="{A1C60EBD-9F40-77B4-2CA2-D630C38FB1B6}"/>
              </a:ext>
            </a:extLst>
          </p:cNvPr>
          <p:cNvSpPr txBox="1"/>
          <p:nvPr/>
        </p:nvSpPr>
        <p:spPr>
          <a:xfrm>
            <a:off x="246992" y="1948562"/>
            <a:ext cx="5617780" cy="2997231"/>
          </a:xfrm>
          <a:prstGeom prst="rect">
            <a:avLst/>
          </a:prstGeom>
          <a:noFill/>
        </p:spPr>
        <p:txBody>
          <a:bodyPr wrap="square" rtlCol="0">
            <a:spAutoFit/>
          </a:bodyPr>
          <a:lstStyle/>
          <a:p>
            <a:pPr algn="ctr">
              <a:lnSpc>
                <a:spcPct val="150000"/>
              </a:lnSpc>
            </a:pPr>
            <a:r>
              <a:rPr lang="en-US">
                <a:latin typeface="Times New Roman" panose="02020603050405020304" pitchFamily="18" charset="0"/>
                <a:cs typeface="Times New Roman" panose="02020603050405020304" pitchFamily="18" charset="0"/>
              </a:rPr>
              <a:t>Some of the most common types of data include:</a:t>
            </a:r>
          </a:p>
          <a:p>
            <a:pPr algn="ctr">
              <a:lnSpc>
                <a:spcPct val="150000"/>
              </a:lnSpc>
              <a:buFont typeface="Arial" panose="020B0604020202020204" pitchFamily="34" charset="0"/>
              <a:buChar char="•"/>
            </a:pPr>
            <a:r>
              <a:rPr lang="en-US">
                <a:solidFill>
                  <a:schemeClr val="bg2">
                    <a:lumMod val="75000"/>
                  </a:schemeClr>
                </a:solidFill>
                <a:latin typeface="Times New Roman" panose="02020603050405020304" pitchFamily="18" charset="0"/>
                <a:cs typeface="Times New Roman" panose="02020603050405020304" pitchFamily="18" charset="0"/>
              </a:rPr>
              <a:t> Quantitative data</a:t>
            </a:r>
          </a:p>
          <a:p>
            <a:pPr algn="ctr">
              <a:lnSpc>
                <a:spcPct val="150000"/>
              </a:lnSpc>
              <a:buFont typeface="Arial" panose="020B0604020202020204" pitchFamily="34" charset="0"/>
              <a:buChar char="•"/>
            </a:pPr>
            <a:r>
              <a:rPr lang="en-US">
                <a:solidFill>
                  <a:schemeClr val="bg2">
                    <a:lumMod val="75000"/>
                  </a:schemeClr>
                </a:solidFill>
                <a:latin typeface="Times New Roman" panose="02020603050405020304" pitchFamily="18" charset="0"/>
                <a:cs typeface="Times New Roman" panose="02020603050405020304" pitchFamily="18" charset="0"/>
              </a:rPr>
              <a:t> Qualitative data</a:t>
            </a:r>
          </a:p>
          <a:p>
            <a:pPr algn="ctr">
              <a:lnSpc>
                <a:spcPct val="150000"/>
              </a:lnSpc>
              <a:buFont typeface="Arial" panose="020B0604020202020204" pitchFamily="34" charset="0"/>
              <a:buChar char="•"/>
            </a:pPr>
            <a:r>
              <a:rPr lang="en-US">
                <a:solidFill>
                  <a:schemeClr val="bg2">
                    <a:lumMod val="75000"/>
                  </a:schemeClr>
                </a:solidFill>
                <a:latin typeface="Times New Roman" panose="02020603050405020304" pitchFamily="18" charset="0"/>
                <a:cs typeface="Times New Roman" panose="02020603050405020304" pitchFamily="18" charset="0"/>
              </a:rPr>
              <a:t> Structured data</a:t>
            </a:r>
          </a:p>
          <a:p>
            <a:pPr algn="ctr">
              <a:lnSpc>
                <a:spcPct val="150000"/>
              </a:lnSpc>
              <a:buFont typeface="Arial" panose="020B0604020202020204" pitchFamily="34" charset="0"/>
              <a:buChar char="•"/>
            </a:pPr>
            <a:r>
              <a:rPr lang="en-US">
                <a:solidFill>
                  <a:schemeClr val="bg2">
                    <a:lumMod val="75000"/>
                  </a:schemeClr>
                </a:solidFill>
                <a:latin typeface="Times New Roman" panose="02020603050405020304" pitchFamily="18" charset="0"/>
                <a:cs typeface="Times New Roman" panose="02020603050405020304" pitchFamily="18" charset="0"/>
              </a:rPr>
              <a:t> Unstructured data</a:t>
            </a:r>
          </a:p>
          <a:p>
            <a:pPr algn="ctr">
              <a:lnSpc>
                <a:spcPct val="150000"/>
              </a:lnSpc>
              <a:buFont typeface="Arial" panose="020B0604020202020204" pitchFamily="34" charset="0"/>
              <a:buChar char="•"/>
            </a:pPr>
            <a:r>
              <a:rPr lang="en-US" sz="2000" b="1">
                <a:latin typeface="Times New Roman" panose="02020603050405020304" pitchFamily="18" charset="0"/>
                <a:cs typeface="Times New Roman" panose="02020603050405020304" pitchFamily="18" charset="0"/>
              </a:rPr>
              <a:t> Metadata</a:t>
            </a:r>
          </a:p>
          <a:p>
            <a:pPr algn="ctr">
              <a:lnSpc>
                <a:spcPct val="150000"/>
              </a:lnSpc>
              <a:buFont typeface="Arial" panose="020B0604020202020204" pitchFamily="34" charset="0"/>
              <a:buChar char="•"/>
            </a:pPr>
            <a:r>
              <a:rPr lang="en-US">
                <a:solidFill>
                  <a:schemeClr val="bg2">
                    <a:lumMod val="75000"/>
                  </a:schemeClr>
                </a:solidFill>
                <a:latin typeface="Times New Roman" panose="02020603050405020304" pitchFamily="18" charset="0"/>
                <a:cs typeface="Times New Roman" panose="02020603050405020304" pitchFamily="18" charset="0"/>
              </a:rPr>
              <a:t> Big data</a:t>
            </a:r>
          </a:p>
        </p:txBody>
      </p:sp>
      <p:sp>
        <p:nvSpPr>
          <p:cNvPr id="9" name="ZoneTexte 8">
            <a:extLst>
              <a:ext uri="{FF2B5EF4-FFF2-40B4-BE49-F238E27FC236}">
                <a16:creationId xmlns:a16="http://schemas.microsoft.com/office/drawing/2014/main" id="{6CD8F99E-EB47-93FA-EE8F-5AE237018FBB}"/>
              </a:ext>
            </a:extLst>
          </p:cNvPr>
          <p:cNvSpPr txBox="1"/>
          <p:nvPr/>
        </p:nvSpPr>
        <p:spPr>
          <a:xfrm>
            <a:off x="260507" y="5485760"/>
            <a:ext cx="5617779" cy="1021556"/>
          </a:xfrm>
          <a:prstGeom prst="roundRect">
            <a:avLst/>
          </a:prstGeom>
          <a:solidFill>
            <a:schemeClr val="accent6">
              <a:lumMod val="20000"/>
              <a:lumOff val="80000"/>
            </a:schemeClr>
          </a:solidFill>
        </p:spPr>
        <p:txBody>
          <a:bodyPr wrap="square" rtlCol="0">
            <a:spAutoFit/>
          </a:bodyPr>
          <a:lstStyle/>
          <a:p>
            <a:pPr algn="ctr"/>
            <a:r>
              <a:rPr lang="en-US">
                <a:latin typeface="Times New Roman" panose="02020603050405020304" pitchFamily="18" charset="0"/>
                <a:cs typeface="Times New Roman" panose="02020603050405020304" pitchFamily="18" charset="0"/>
              </a:rPr>
              <a:t>Metadata is data about data. It’s information about the attributes of a data point or data set, such as file names, authors, creation dates or data types.</a:t>
            </a:r>
            <a:endParaRPr lang="fr-FR">
              <a:latin typeface="Times New Roman" panose="02020603050405020304" pitchFamily="18" charset="0"/>
              <a:cs typeface="Times New Roman" panose="02020603050405020304" pitchFamily="18" charset="0"/>
            </a:endParaRPr>
          </a:p>
        </p:txBody>
      </p:sp>
      <p:pic>
        <p:nvPicPr>
          <p:cNvPr id="1026" name="Picture 2">
            <a:extLst>
              <a:ext uri="{FF2B5EF4-FFF2-40B4-BE49-F238E27FC236}">
                <a16:creationId xmlns:a16="http://schemas.microsoft.com/office/drawing/2014/main" id="{F6306B41-D1A7-56C6-642C-027D2B27F0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7973" y="4378063"/>
            <a:ext cx="5303520" cy="2215394"/>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a:extLst>
              <a:ext uri="{FF2B5EF4-FFF2-40B4-BE49-F238E27FC236}">
                <a16:creationId xmlns:a16="http://schemas.microsoft.com/office/drawing/2014/main" id="{9EF69CA4-0CB4-2241-7EB2-1C01C912A548}"/>
              </a:ext>
            </a:extLst>
          </p:cNvPr>
          <p:cNvPicPr>
            <a:picLocks noChangeAspect="1"/>
          </p:cNvPicPr>
          <p:nvPr/>
        </p:nvPicPr>
        <p:blipFill>
          <a:blip r:embed="rId5"/>
          <a:srcRect r="5733" b="-462"/>
          <a:stretch/>
        </p:blipFill>
        <p:spPr>
          <a:xfrm>
            <a:off x="4749754" y="3526953"/>
            <a:ext cx="7326817" cy="748448"/>
          </a:xfrm>
          <a:prstGeom prst="rect">
            <a:avLst/>
          </a:prstGeom>
        </p:spPr>
      </p:pic>
      <p:pic>
        <p:nvPicPr>
          <p:cNvPr id="4" name="Image 3" descr="Une image contenant texte, capture d’écran, diagramme, Police&#10;&#10;Description générée automatiquement">
            <a:extLst>
              <a:ext uri="{FF2B5EF4-FFF2-40B4-BE49-F238E27FC236}">
                <a16:creationId xmlns:a16="http://schemas.microsoft.com/office/drawing/2014/main" id="{FB83BFB3-27CC-0107-C02E-B3692FBA1D82}"/>
              </a:ext>
            </a:extLst>
          </p:cNvPr>
          <p:cNvPicPr>
            <a:picLocks noChangeAspect="1"/>
          </p:cNvPicPr>
          <p:nvPr/>
        </p:nvPicPr>
        <p:blipFill>
          <a:blip r:embed="rId6">
            <a:extLst>
              <a:ext uri="{28A0092B-C50C-407E-A947-70E740481C1C}">
                <a14:useLocalDpi xmlns:a14="http://schemas.microsoft.com/office/drawing/2010/main" val="0"/>
              </a:ext>
            </a:extLst>
          </a:blip>
          <a:srcRect l="264" t="733" b="1878"/>
          <a:stretch/>
        </p:blipFill>
        <p:spPr>
          <a:xfrm>
            <a:off x="6186839" y="295386"/>
            <a:ext cx="5617780" cy="3091017"/>
          </a:xfrm>
          <a:prstGeom prst="rect">
            <a:avLst/>
          </a:prstGeom>
        </p:spPr>
      </p:pic>
    </p:spTree>
    <p:extLst>
      <p:ext uri="{BB962C8B-B14F-4D97-AF65-F5344CB8AC3E}">
        <p14:creationId xmlns:p14="http://schemas.microsoft.com/office/powerpoint/2010/main" val="1955338424"/>
      </p:ext>
    </p:extLst>
  </p:cSld>
  <p:clrMapOvr>
    <a:masterClrMapping/>
  </p:clrMapOvr>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1DCBF-0B1C-A9F2-BF65-8095B20B7406}"/>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EF407A26-2101-F75E-1D48-4BED077EC24F}"/>
              </a:ext>
            </a:extLst>
          </p:cNvPr>
          <p:cNvSpPr txBox="1">
            <a:spLocks/>
          </p:cNvSpPr>
          <p:nvPr/>
        </p:nvSpPr>
        <p:spPr>
          <a:xfrm>
            <a:off x="246992" y="152784"/>
            <a:ext cx="5617780" cy="923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Garamond" panose="02020404030301010803" pitchFamily="18" charset="0"/>
                <a:ea typeface="+mj-ea"/>
                <a:cs typeface="+mj-cs"/>
              </a:defRPr>
            </a:lvl1pPr>
          </a:lstStyle>
          <a:p>
            <a:r>
              <a:rPr lang="fr-FR"/>
              <a:t>The types of data</a:t>
            </a:r>
          </a:p>
        </p:txBody>
      </p:sp>
      <p:sp>
        <p:nvSpPr>
          <p:cNvPr id="8" name="ZoneTexte 7">
            <a:extLst>
              <a:ext uri="{FF2B5EF4-FFF2-40B4-BE49-F238E27FC236}">
                <a16:creationId xmlns:a16="http://schemas.microsoft.com/office/drawing/2014/main" id="{0A1C06D4-58E1-7EAC-0858-74EAFE8D5CF7}"/>
              </a:ext>
            </a:extLst>
          </p:cNvPr>
          <p:cNvSpPr txBox="1"/>
          <p:nvPr/>
        </p:nvSpPr>
        <p:spPr>
          <a:xfrm>
            <a:off x="246992" y="1948562"/>
            <a:ext cx="5617780" cy="3037819"/>
          </a:xfrm>
          <a:prstGeom prst="rect">
            <a:avLst/>
          </a:prstGeom>
          <a:noFill/>
        </p:spPr>
        <p:txBody>
          <a:bodyPr wrap="square" rtlCol="0">
            <a:spAutoFit/>
          </a:bodyPr>
          <a:lstStyle/>
          <a:p>
            <a:pPr algn="ctr">
              <a:lnSpc>
                <a:spcPct val="150000"/>
              </a:lnSpc>
            </a:pPr>
            <a:r>
              <a:rPr lang="en-US">
                <a:latin typeface="Times New Roman" panose="02020603050405020304" pitchFamily="18" charset="0"/>
                <a:cs typeface="Times New Roman" panose="02020603050405020304" pitchFamily="18" charset="0"/>
              </a:rPr>
              <a:t>Some of the most common types of data include:</a:t>
            </a:r>
          </a:p>
          <a:p>
            <a:pPr algn="ctr">
              <a:lnSpc>
                <a:spcPct val="150000"/>
              </a:lnSpc>
              <a:buFont typeface="Arial" panose="020B0604020202020204" pitchFamily="34" charset="0"/>
              <a:buChar char="•"/>
            </a:pPr>
            <a:r>
              <a:rPr lang="en-US">
                <a:solidFill>
                  <a:schemeClr val="bg2">
                    <a:lumMod val="75000"/>
                  </a:schemeClr>
                </a:solidFill>
                <a:latin typeface="Times New Roman" panose="02020603050405020304" pitchFamily="18" charset="0"/>
                <a:cs typeface="Times New Roman" panose="02020603050405020304" pitchFamily="18" charset="0"/>
              </a:rPr>
              <a:t> Quantitative data</a:t>
            </a:r>
          </a:p>
          <a:p>
            <a:pPr algn="ctr">
              <a:lnSpc>
                <a:spcPct val="150000"/>
              </a:lnSpc>
              <a:buFont typeface="Arial" panose="020B0604020202020204" pitchFamily="34" charset="0"/>
              <a:buChar char="•"/>
            </a:pPr>
            <a:r>
              <a:rPr lang="en-US">
                <a:solidFill>
                  <a:schemeClr val="bg2">
                    <a:lumMod val="75000"/>
                  </a:schemeClr>
                </a:solidFill>
                <a:latin typeface="Times New Roman" panose="02020603050405020304" pitchFamily="18" charset="0"/>
                <a:cs typeface="Times New Roman" panose="02020603050405020304" pitchFamily="18" charset="0"/>
              </a:rPr>
              <a:t> Qualitative data</a:t>
            </a:r>
          </a:p>
          <a:p>
            <a:pPr algn="ctr">
              <a:lnSpc>
                <a:spcPct val="150000"/>
              </a:lnSpc>
              <a:buFont typeface="Arial" panose="020B0604020202020204" pitchFamily="34" charset="0"/>
              <a:buChar char="•"/>
            </a:pPr>
            <a:r>
              <a:rPr lang="en-US">
                <a:solidFill>
                  <a:schemeClr val="bg2">
                    <a:lumMod val="75000"/>
                  </a:schemeClr>
                </a:solidFill>
                <a:latin typeface="Times New Roman" panose="02020603050405020304" pitchFamily="18" charset="0"/>
                <a:cs typeface="Times New Roman" panose="02020603050405020304" pitchFamily="18" charset="0"/>
              </a:rPr>
              <a:t> Structured data</a:t>
            </a:r>
          </a:p>
          <a:p>
            <a:pPr algn="ctr">
              <a:lnSpc>
                <a:spcPct val="150000"/>
              </a:lnSpc>
              <a:buFont typeface="Arial" panose="020B0604020202020204" pitchFamily="34" charset="0"/>
              <a:buChar char="•"/>
            </a:pPr>
            <a:r>
              <a:rPr lang="en-US">
                <a:solidFill>
                  <a:schemeClr val="bg2">
                    <a:lumMod val="75000"/>
                  </a:schemeClr>
                </a:solidFill>
                <a:latin typeface="Times New Roman" panose="02020603050405020304" pitchFamily="18" charset="0"/>
                <a:cs typeface="Times New Roman" panose="02020603050405020304" pitchFamily="18" charset="0"/>
              </a:rPr>
              <a:t> Unstructured data</a:t>
            </a:r>
          </a:p>
          <a:p>
            <a:pPr algn="ctr">
              <a:lnSpc>
                <a:spcPct val="150000"/>
              </a:lnSpc>
              <a:buFont typeface="Arial" panose="020B0604020202020204" pitchFamily="34" charset="0"/>
              <a:buChar char="•"/>
            </a:pPr>
            <a:r>
              <a:rPr lang="en-US">
                <a:solidFill>
                  <a:schemeClr val="bg2">
                    <a:lumMod val="75000"/>
                  </a:schemeClr>
                </a:solidFill>
                <a:latin typeface="Times New Roman" panose="02020603050405020304" pitchFamily="18" charset="0"/>
                <a:cs typeface="Times New Roman" panose="02020603050405020304" pitchFamily="18" charset="0"/>
              </a:rPr>
              <a:t> Metadata</a:t>
            </a:r>
          </a:p>
          <a:p>
            <a:pPr algn="ctr">
              <a:lnSpc>
                <a:spcPct val="150000"/>
              </a:lnSpc>
              <a:buFont typeface="Arial" panose="020B0604020202020204" pitchFamily="34" charset="0"/>
              <a:buChar char="•"/>
            </a:pPr>
            <a:r>
              <a:rPr lang="en-US" sz="2000" b="1">
                <a:latin typeface="Times New Roman" panose="02020603050405020304" pitchFamily="18" charset="0"/>
                <a:cs typeface="Times New Roman" panose="02020603050405020304" pitchFamily="18" charset="0"/>
              </a:rPr>
              <a:t> Big data</a:t>
            </a:r>
            <a:endParaRPr lang="en-US" b="1">
              <a:latin typeface="Times New Roman" panose="02020603050405020304" pitchFamily="18" charset="0"/>
              <a:cs typeface="Times New Roman" panose="02020603050405020304" pitchFamily="18" charset="0"/>
            </a:endParaRPr>
          </a:p>
        </p:txBody>
      </p:sp>
      <p:grpSp>
        <p:nvGrpSpPr>
          <p:cNvPr id="64" name="Groupe 63">
            <a:extLst>
              <a:ext uri="{FF2B5EF4-FFF2-40B4-BE49-F238E27FC236}">
                <a16:creationId xmlns:a16="http://schemas.microsoft.com/office/drawing/2014/main" id="{9D56C831-80D6-0617-A29C-A00EAC5EC964}"/>
              </a:ext>
            </a:extLst>
          </p:cNvPr>
          <p:cNvGrpSpPr/>
          <p:nvPr/>
        </p:nvGrpSpPr>
        <p:grpSpPr>
          <a:xfrm>
            <a:off x="5357242" y="1985131"/>
            <a:ext cx="6751210" cy="4500370"/>
            <a:chOff x="4271880" y="2954134"/>
            <a:chExt cx="7096266" cy="3910899"/>
          </a:xfrm>
        </p:grpSpPr>
        <p:sp>
          <p:nvSpPr>
            <p:cNvPr id="58" name="ZoneTexte 57">
              <a:extLst>
                <a:ext uri="{FF2B5EF4-FFF2-40B4-BE49-F238E27FC236}">
                  <a16:creationId xmlns:a16="http://schemas.microsoft.com/office/drawing/2014/main" id="{59E043D2-8106-381F-90EC-6F03A113D799}"/>
                </a:ext>
              </a:extLst>
            </p:cNvPr>
            <p:cNvSpPr txBox="1"/>
            <p:nvPr/>
          </p:nvSpPr>
          <p:spPr>
            <a:xfrm>
              <a:off x="9329456" y="2954134"/>
              <a:ext cx="1762805" cy="923330"/>
            </a:xfrm>
            <a:prstGeom prst="rect">
              <a:avLst/>
            </a:prstGeom>
            <a:noFill/>
          </p:spPr>
          <p:txBody>
            <a:bodyPr wrap="square" rtlCol="0">
              <a:spAutoFit/>
            </a:bodyPr>
            <a:lstStyle/>
            <a:p>
              <a:pPr algn="ctr"/>
              <a:r>
                <a:rPr lang="en-US">
                  <a:solidFill>
                    <a:schemeClr val="tx1">
                      <a:lumMod val="65000"/>
                      <a:lumOff val="35000"/>
                    </a:schemeClr>
                  </a:solidFill>
                  <a:latin typeface="Times New Roman" panose="02020603050405020304" pitchFamily="18" charset="0"/>
                  <a:cs typeface="Times New Roman" panose="02020603050405020304" pitchFamily="18" charset="0"/>
                </a:rPr>
                <a:t>The speed data appears and disappears</a:t>
              </a:r>
            </a:p>
          </p:txBody>
        </p:sp>
        <p:grpSp>
          <p:nvGrpSpPr>
            <p:cNvPr id="63" name="Groupe 62">
              <a:extLst>
                <a:ext uri="{FF2B5EF4-FFF2-40B4-BE49-F238E27FC236}">
                  <a16:creationId xmlns:a16="http://schemas.microsoft.com/office/drawing/2014/main" id="{19839233-6145-A849-CC3F-C1BAC129CD5C}"/>
                </a:ext>
              </a:extLst>
            </p:cNvPr>
            <p:cNvGrpSpPr/>
            <p:nvPr/>
          </p:nvGrpSpPr>
          <p:grpSpPr>
            <a:xfrm>
              <a:off x="4271880" y="3190839"/>
              <a:ext cx="7096266" cy="3674194"/>
              <a:chOff x="4271880" y="3190839"/>
              <a:chExt cx="7096266" cy="3674194"/>
            </a:xfrm>
          </p:grpSpPr>
          <p:sp>
            <p:nvSpPr>
              <p:cNvPr id="20" name="Cylindre 19">
                <a:extLst>
                  <a:ext uri="{FF2B5EF4-FFF2-40B4-BE49-F238E27FC236}">
                    <a16:creationId xmlns:a16="http://schemas.microsoft.com/office/drawing/2014/main" id="{431B4C39-2922-39A8-B86A-6DD7FBDBFFF2}"/>
                  </a:ext>
                </a:extLst>
              </p:cNvPr>
              <p:cNvSpPr/>
              <p:nvPr/>
            </p:nvSpPr>
            <p:spPr>
              <a:xfrm>
                <a:off x="7330954" y="5412829"/>
                <a:ext cx="1552903" cy="854124"/>
              </a:xfrm>
              <a:prstGeom prst="can">
                <a:avLst>
                  <a:gd name="adj" fmla="val 47340"/>
                </a:avLst>
              </a:prstGeom>
              <a:solidFill>
                <a:srgbClr val="01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Cylindre 18">
                <a:extLst>
                  <a:ext uri="{FF2B5EF4-FFF2-40B4-BE49-F238E27FC236}">
                    <a16:creationId xmlns:a16="http://schemas.microsoft.com/office/drawing/2014/main" id="{D648C6DB-0160-ADE1-DBBA-1B476FDBCA8D}"/>
                  </a:ext>
                </a:extLst>
              </p:cNvPr>
              <p:cNvSpPr/>
              <p:nvPr/>
            </p:nvSpPr>
            <p:spPr>
              <a:xfrm>
                <a:off x="7330954" y="4975096"/>
                <a:ext cx="1552903" cy="854124"/>
              </a:xfrm>
              <a:prstGeom prst="can">
                <a:avLst>
                  <a:gd name="adj" fmla="val 47340"/>
                </a:avLst>
              </a:prstGeom>
              <a:solidFill>
                <a:srgbClr val="BFBF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Cylindre 17">
                <a:extLst>
                  <a:ext uri="{FF2B5EF4-FFF2-40B4-BE49-F238E27FC236}">
                    <a16:creationId xmlns:a16="http://schemas.microsoft.com/office/drawing/2014/main" id="{24EA1A1E-E2A5-441A-9034-C84544F37AB0}"/>
                  </a:ext>
                </a:extLst>
              </p:cNvPr>
              <p:cNvSpPr/>
              <p:nvPr/>
            </p:nvSpPr>
            <p:spPr>
              <a:xfrm>
                <a:off x="7330955" y="4525615"/>
                <a:ext cx="1552903" cy="854124"/>
              </a:xfrm>
              <a:prstGeom prst="can">
                <a:avLst>
                  <a:gd name="adj" fmla="val 47340"/>
                </a:avLst>
              </a:prstGeom>
              <a:solidFill>
                <a:srgbClr val="02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Cylindre 16">
                <a:extLst>
                  <a:ext uri="{FF2B5EF4-FFF2-40B4-BE49-F238E27FC236}">
                    <a16:creationId xmlns:a16="http://schemas.microsoft.com/office/drawing/2014/main" id="{FBDA145F-7868-605A-4521-FF62B2398D9A}"/>
                  </a:ext>
                </a:extLst>
              </p:cNvPr>
              <p:cNvSpPr/>
              <p:nvPr/>
            </p:nvSpPr>
            <p:spPr>
              <a:xfrm>
                <a:off x="7330955" y="4070886"/>
                <a:ext cx="1552903" cy="854124"/>
              </a:xfrm>
              <a:prstGeom prst="can">
                <a:avLst>
                  <a:gd name="adj" fmla="val 47340"/>
                </a:avLst>
              </a:prstGeom>
              <a:solidFill>
                <a:srgbClr val="FFC10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Cylindre 3">
                <a:extLst>
                  <a:ext uri="{FF2B5EF4-FFF2-40B4-BE49-F238E27FC236}">
                    <a16:creationId xmlns:a16="http://schemas.microsoft.com/office/drawing/2014/main" id="{AA5A07AB-7F43-AD28-5F1C-EF94B842457C}"/>
                  </a:ext>
                </a:extLst>
              </p:cNvPr>
              <p:cNvSpPr/>
              <p:nvPr/>
            </p:nvSpPr>
            <p:spPr>
              <a:xfrm>
                <a:off x="7334902" y="3616552"/>
                <a:ext cx="1552903" cy="854124"/>
              </a:xfrm>
              <a:prstGeom prst="can">
                <a:avLst>
                  <a:gd name="adj" fmla="val 47340"/>
                </a:avLst>
              </a:prstGeom>
              <a:solidFill>
                <a:srgbClr val="FE5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Flèche : pentagone 10">
                <a:extLst>
                  <a:ext uri="{FF2B5EF4-FFF2-40B4-BE49-F238E27FC236}">
                    <a16:creationId xmlns:a16="http://schemas.microsoft.com/office/drawing/2014/main" id="{FE05464B-7E3F-1634-7B1B-45BFA4BC920C}"/>
                  </a:ext>
                </a:extLst>
              </p:cNvPr>
              <p:cNvSpPr/>
              <p:nvPr/>
            </p:nvSpPr>
            <p:spPr>
              <a:xfrm rot="10800000">
                <a:off x="5699229" y="3838902"/>
                <a:ext cx="1635673" cy="453639"/>
              </a:xfrm>
              <a:prstGeom prst="homePlate">
                <a:avLst/>
              </a:prstGeom>
              <a:solidFill>
                <a:srgbClr val="FE5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Flèche : pentagone 21">
                <a:extLst>
                  <a:ext uri="{FF2B5EF4-FFF2-40B4-BE49-F238E27FC236}">
                    <a16:creationId xmlns:a16="http://schemas.microsoft.com/office/drawing/2014/main" id="{1C9DF720-58D4-F76A-565E-401781F409AD}"/>
                  </a:ext>
                </a:extLst>
              </p:cNvPr>
              <p:cNvSpPr/>
              <p:nvPr/>
            </p:nvSpPr>
            <p:spPr>
              <a:xfrm rot="10800000">
                <a:off x="5695281" y="5639892"/>
                <a:ext cx="1635673" cy="453639"/>
              </a:xfrm>
              <a:prstGeom prst="homePlate">
                <a:avLst/>
              </a:prstGeom>
              <a:solidFill>
                <a:srgbClr val="01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Flèche : pentagone 22">
                <a:extLst>
                  <a:ext uri="{FF2B5EF4-FFF2-40B4-BE49-F238E27FC236}">
                    <a16:creationId xmlns:a16="http://schemas.microsoft.com/office/drawing/2014/main" id="{B96F1137-0C59-302D-3BA4-2F4A370AFAD8}"/>
                  </a:ext>
                </a:extLst>
              </p:cNvPr>
              <p:cNvSpPr/>
              <p:nvPr/>
            </p:nvSpPr>
            <p:spPr>
              <a:xfrm rot="10800000">
                <a:off x="5695281" y="4756867"/>
                <a:ext cx="1635673" cy="453639"/>
              </a:xfrm>
              <a:prstGeom prst="homePlate">
                <a:avLst/>
              </a:prstGeom>
              <a:solidFill>
                <a:srgbClr val="02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Flèche : pentagone 24">
                <a:extLst>
                  <a:ext uri="{FF2B5EF4-FFF2-40B4-BE49-F238E27FC236}">
                    <a16:creationId xmlns:a16="http://schemas.microsoft.com/office/drawing/2014/main" id="{84C7504A-3ACE-E6C4-3ABE-E9615C401344}"/>
                  </a:ext>
                </a:extLst>
              </p:cNvPr>
              <p:cNvSpPr/>
              <p:nvPr/>
            </p:nvSpPr>
            <p:spPr>
              <a:xfrm>
                <a:off x="8883857" y="5220435"/>
                <a:ext cx="1635673" cy="453639"/>
              </a:xfrm>
              <a:prstGeom prst="homePlate">
                <a:avLst/>
              </a:prstGeom>
              <a:solidFill>
                <a:srgbClr val="BFBF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Flèche : pentagone 25">
                <a:extLst>
                  <a:ext uri="{FF2B5EF4-FFF2-40B4-BE49-F238E27FC236}">
                    <a16:creationId xmlns:a16="http://schemas.microsoft.com/office/drawing/2014/main" id="{02B069ED-DBA7-D326-0584-D50E6A0EF82A}"/>
                  </a:ext>
                </a:extLst>
              </p:cNvPr>
              <p:cNvSpPr/>
              <p:nvPr/>
            </p:nvSpPr>
            <p:spPr>
              <a:xfrm>
                <a:off x="8883859" y="4310125"/>
                <a:ext cx="1635673" cy="453639"/>
              </a:xfrm>
              <a:prstGeom prst="homePlate">
                <a:avLst/>
              </a:prstGeom>
              <a:solidFill>
                <a:srgbClr val="FFC10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ZoneTexte 26">
                <a:extLst>
                  <a:ext uri="{FF2B5EF4-FFF2-40B4-BE49-F238E27FC236}">
                    <a16:creationId xmlns:a16="http://schemas.microsoft.com/office/drawing/2014/main" id="{5BCA296B-EA0B-06CB-07ED-29DB85AB8247}"/>
                  </a:ext>
                </a:extLst>
              </p:cNvPr>
              <p:cNvSpPr txBox="1"/>
              <p:nvPr/>
            </p:nvSpPr>
            <p:spPr>
              <a:xfrm>
                <a:off x="7883738" y="3955301"/>
                <a:ext cx="451284" cy="458074"/>
              </a:xfrm>
              <a:prstGeom prst="rect">
                <a:avLst/>
              </a:prstGeom>
              <a:noFill/>
            </p:spPr>
            <p:txBody>
              <a:bodyPr wrap="square" rtlCol="0">
                <a:spAutoFit/>
              </a:bodyPr>
              <a:lstStyle/>
              <a:p>
                <a:pPr algn="ctr">
                  <a:lnSpc>
                    <a:spcPct val="150000"/>
                  </a:lnSpc>
                </a:pPr>
                <a:r>
                  <a:rPr lang="en-US" b="1">
                    <a:solidFill>
                      <a:schemeClr val="bg1"/>
                    </a:solidFill>
                    <a:latin typeface="Times New Roman" panose="02020603050405020304" pitchFamily="18" charset="0"/>
                    <a:cs typeface="Times New Roman" panose="02020603050405020304" pitchFamily="18" charset="0"/>
                  </a:rPr>
                  <a:t>1</a:t>
                </a:r>
              </a:p>
            </p:txBody>
          </p:sp>
          <p:sp>
            <p:nvSpPr>
              <p:cNvPr id="28" name="ZoneTexte 27">
                <a:extLst>
                  <a:ext uri="{FF2B5EF4-FFF2-40B4-BE49-F238E27FC236}">
                    <a16:creationId xmlns:a16="http://schemas.microsoft.com/office/drawing/2014/main" id="{B6C3EB35-A972-3779-1E2A-374B51FE90F8}"/>
                  </a:ext>
                </a:extLst>
              </p:cNvPr>
              <p:cNvSpPr txBox="1"/>
              <p:nvPr/>
            </p:nvSpPr>
            <p:spPr>
              <a:xfrm>
                <a:off x="7883738" y="4416322"/>
                <a:ext cx="451284" cy="458074"/>
              </a:xfrm>
              <a:prstGeom prst="rect">
                <a:avLst/>
              </a:prstGeom>
              <a:noFill/>
            </p:spPr>
            <p:txBody>
              <a:bodyPr wrap="square" rtlCol="0">
                <a:spAutoFit/>
              </a:bodyPr>
              <a:lstStyle/>
              <a:p>
                <a:pPr algn="ctr">
                  <a:lnSpc>
                    <a:spcPct val="150000"/>
                  </a:lnSpc>
                </a:pPr>
                <a:r>
                  <a:rPr lang="en-US" b="1">
                    <a:solidFill>
                      <a:schemeClr val="bg1"/>
                    </a:solidFill>
                    <a:latin typeface="Times New Roman" panose="02020603050405020304" pitchFamily="18" charset="0"/>
                    <a:cs typeface="Times New Roman" panose="02020603050405020304" pitchFamily="18" charset="0"/>
                  </a:rPr>
                  <a:t>2</a:t>
                </a:r>
              </a:p>
            </p:txBody>
          </p:sp>
          <p:sp>
            <p:nvSpPr>
              <p:cNvPr id="29" name="ZoneTexte 28">
                <a:extLst>
                  <a:ext uri="{FF2B5EF4-FFF2-40B4-BE49-F238E27FC236}">
                    <a16:creationId xmlns:a16="http://schemas.microsoft.com/office/drawing/2014/main" id="{88E77142-4506-75B4-CDC9-948D48BC2201}"/>
                  </a:ext>
                </a:extLst>
              </p:cNvPr>
              <p:cNvSpPr txBox="1"/>
              <p:nvPr/>
            </p:nvSpPr>
            <p:spPr>
              <a:xfrm>
                <a:off x="7891621" y="5780222"/>
                <a:ext cx="451284" cy="458074"/>
              </a:xfrm>
              <a:prstGeom prst="rect">
                <a:avLst/>
              </a:prstGeom>
              <a:noFill/>
            </p:spPr>
            <p:txBody>
              <a:bodyPr wrap="square" rtlCol="0">
                <a:spAutoFit/>
              </a:bodyPr>
              <a:lstStyle/>
              <a:p>
                <a:pPr algn="ctr">
                  <a:lnSpc>
                    <a:spcPct val="150000"/>
                  </a:lnSpc>
                </a:pPr>
                <a:r>
                  <a:rPr lang="en-US" b="1">
                    <a:solidFill>
                      <a:schemeClr val="bg1"/>
                    </a:solidFill>
                    <a:latin typeface="Times New Roman" panose="02020603050405020304" pitchFamily="18" charset="0"/>
                    <a:cs typeface="Times New Roman" panose="02020603050405020304" pitchFamily="18" charset="0"/>
                  </a:rPr>
                  <a:t>5</a:t>
                </a:r>
              </a:p>
            </p:txBody>
          </p:sp>
          <p:sp>
            <p:nvSpPr>
              <p:cNvPr id="30" name="ZoneTexte 29">
                <a:extLst>
                  <a:ext uri="{FF2B5EF4-FFF2-40B4-BE49-F238E27FC236}">
                    <a16:creationId xmlns:a16="http://schemas.microsoft.com/office/drawing/2014/main" id="{F1E34F82-D455-AF3B-191E-7F369EE35801}"/>
                  </a:ext>
                </a:extLst>
              </p:cNvPr>
              <p:cNvSpPr txBox="1"/>
              <p:nvPr/>
            </p:nvSpPr>
            <p:spPr>
              <a:xfrm>
                <a:off x="7881763" y="4884415"/>
                <a:ext cx="451284" cy="458074"/>
              </a:xfrm>
              <a:prstGeom prst="rect">
                <a:avLst/>
              </a:prstGeom>
              <a:noFill/>
            </p:spPr>
            <p:txBody>
              <a:bodyPr wrap="square" rtlCol="0">
                <a:spAutoFit/>
              </a:bodyPr>
              <a:lstStyle/>
              <a:p>
                <a:pPr algn="ctr">
                  <a:lnSpc>
                    <a:spcPct val="150000"/>
                  </a:lnSpc>
                </a:pPr>
                <a:r>
                  <a:rPr lang="en-US" b="1">
                    <a:solidFill>
                      <a:schemeClr val="bg1"/>
                    </a:solidFill>
                    <a:latin typeface="Times New Roman" panose="02020603050405020304" pitchFamily="18" charset="0"/>
                    <a:cs typeface="Times New Roman" panose="02020603050405020304" pitchFamily="18" charset="0"/>
                  </a:rPr>
                  <a:t>3</a:t>
                </a:r>
              </a:p>
            </p:txBody>
          </p:sp>
          <p:sp>
            <p:nvSpPr>
              <p:cNvPr id="31" name="ZoneTexte 30">
                <a:extLst>
                  <a:ext uri="{FF2B5EF4-FFF2-40B4-BE49-F238E27FC236}">
                    <a16:creationId xmlns:a16="http://schemas.microsoft.com/office/drawing/2014/main" id="{E225ED4A-D538-BEF9-8DE3-C35631E0B1EA}"/>
                  </a:ext>
                </a:extLst>
              </p:cNvPr>
              <p:cNvSpPr txBox="1"/>
              <p:nvPr/>
            </p:nvSpPr>
            <p:spPr>
              <a:xfrm>
                <a:off x="7883738" y="5338192"/>
                <a:ext cx="451284" cy="458074"/>
              </a:xfrm>
              <a:prstGeom prst="rect">
                <a:avLst/>
              </a:prstGeom>
              <a:noFill/>
            </p:spPr>
            <p:txBody>
              <a:bodyPr wrap="square" rtlCol="0">
                <a:spAutoFit/>
              </a:bodyPr>
              <a:lstStyle/>
              <a:p>
                <a:pPr algn="ctr">
                  <a:lnSpc>
                    <a:spcPct val="150000"/>
                  </a:lnSpc>
                </a:pPr>
                <a:r>
                  <a:rPr lang="en-US" b="1">
                    <a:solidFill>
                      <a:schemeClr val="bg1"/>
                    </a:solidFill>
                    <a:latin typeface="Times New Roman" panose="02020603050405020304" pitchFamily="18" charset="0"/>
                    <a:cs typeface="Times New Roman" panose="02020603050405020304" pitchFamily="18" charset="0"/>
                  </a:rPr>
                  <a:t>4</a:t>
                </a:r>
              </a:p>
            </p:txBody>
          </p:sp>
          <p:sp>
            <p:nvSpPr>
              <p:cNvPr id="33" name="ZoneTexte 32">
                <a:extLst>
                  <a:ext uri="{FF2B5EF4-FFF2-40B4-BE49-F238E27FC236}">
                    <a16:creationId xmlns:a16="http://schemas.microsoft.com/office/drawing/2014/main" id="{8950A4F3-AC14-91E8-5D4E-DC9BF1DA7D22}"/>
                  </a:ext>
                </a:extLst>
              </p:cNvPr>
              <p:cNvSpPr txBox="1"/>
              <p:nvPr/>
            </p:nvSpPr>
            <p:spPr>
              <a:xfrm>
                <a:off x="8891741" y="4311202"/>
                <a:ext cx="1458299" cy="458074"/>
              </a:xfrm>
              <a:prstGeom prst="rect">
                <a:avLst/>
              </a:prstGeom>
              <a:noFill/>
            </p:spPr>
            <p:txBody>
              <a:bodyPr wrap="square" rtlCol="0">
                <a:spAutoFit/>
              </a:bodyPr>
              <a:lstStyle/>
              <a:p>
                <a:pPr algn="ctr">
                  <a:lnSpc>
                    <a:spcPct val="150000"/>
                  </a:lnSpc>
                </a:pPr>
                <a:r>
                  <a:rPr lang="en-US">
                    <a:latin typeface="Times New Roman" panose="02020603050405020304" pitchFamily="18" charset="0"/>
                    <a:cs typeface="Times New Roman" panose="02020603050405020304" pitchFamily="18" charset="0"/>
                  </a:rPr>
                  <a:t>Velocity</a:t>
                </a:r>
              </a:p>
            </p:txBody>
          </p:sp>
          <p:sp>
            <p:nvSpPr>
              <p:cNvPr id="34" name="ZoneTexte 33">
                <a:extLst>
                  <a:ext uri="{FF2B5EF4-FFF2-40B4-BE49-F238E27FC236}">
                    <a16:creationId xmlns:a16="http://schemas.microsoft.com/office/drawing/2014/main" id="{DB90CF98-DD75-F468-3844-BDBA70C9230F}"/>
                  </a:ext>
                </a:extLst>
              </p:cNvPr>
              <p:cNvSpPr txBox="1"/>
              <p:nvPr/>
            </p:nvSpPr>
            <p:spPr>
              <a:xfrm>
                <a:off x="8896994" y="5247764"/>
                <a:ext cx="1458299" cy="458074"/>
              </a:xfrm>
              <a:prstGeom prst="rect">
                <a:avLst/>
              </a:prstGeom>
              <a:noFill/>
            </p:spPr>
            <p:txBody>
              <a:bodyPr wrap="square" rtlCol="0">
                <a:spAutoFit/>
              </a:bodyPr>
              <a:lstStyle/>
              <a:p>
                <a:pPr algn="ctr">
                  <a:lnSpc>
                    <a:spcPct val="150000"/>
                  </a:lnSpc>
                </a:pPr>
                <a:r>
                  <a:rPr lang="en-US">
                    <a:latin typeface="Times New Roman" panose="02020603050405020304" pitchFamily="18" charset="0"/>
                    <a:cs typeface="Times New Roman" panose="02020603050405020304" pitchFamily="18" charset="0"/>
                  </a:rPr>
                  <a:t>Value</a:t>
                </a:r>
              </a:p>
            </p:txBody>
          </p:sp>
          <p:sp>
            <p:nvSpPr>
              <p:cNvPr id="35" name="ZoneTexte 34">
                <a:extLst>
                  <a:ext uri="{FF2B5EF4-FFF2-40B4-BE49-F238E27FC236}">
                    <a16:creationId xmlns:a16="http://schemas.microsoft.com/office/drawing/2014/main" id="{53CA83B3-15D2-5F36-6453-D6FD3BADF24B}"/>
                  </a:ext>
                </a:extLst>
              </p:cNvPr>
              <p:cNvSpPr txBox="1"/>
              <p:nvPr/>
            </p:nvSpPr>
            <p:spPr>
              <a:xfrm>
                <a:off x="5878897" y="5647818"/>
                <a:ext cx="1458299" cy="458074"/>
              </a:xfrm>
              <a:prstGeom prst="rect">
                <a:avLst/>
              </a:prstGeom>
              <a:noFill/>
            </p:spPr>
            <p:txBody>
              <a:bodyPr wrap="square" rtlCol="0">
                <a:spAutoFit/>
              </a:bodyPr>
              <a:lstStyle/>
              <a:p>
                <a:pPr algn="ctr">
                  <a:lnSpc>
                    <a:spcPct val="150000"/>
                  </a:lnSpc>
                </a:pPr>
                <a:r>
                  <a:rPr lang="en-US">
                    <a:latin typeface="Times New Roman" panose="02020603050405020304" pitchFamily="18" charset="0"/>
                    <a:cs typeface="Times New Roman" panose="02020603050405020304" pitchFamily="18" charset="0"/>
                  </a:rPr>
                  <a:t>Variety</a:t>
                </a:r>
              </a:p>
            </p:txBody>
          </p:sp>
          <p:sp>
            <p:nvSpPr>
              <p:cNvPr id="36" name="ZoneTexte 35">
                <a:extLst>
                  <a:ext uri="{FF2B5EF4-FFF2-40B4-BE49-F238E27FC236}">
                    <a16:creationId xmlns:a16="http://schemas.microsoft.com/office/drawing/2014/main" id="{66BD10E7-0108-DB3A-B247-16280D56C960}"/>
                  </a:ext>
                </a:extLst>
              </p:cNvPr>
              <p:cNvSpPr txBox="1"/>
              <p:nvPr/>
            </p:nvSpPr>
            <p:spPr>
              <a:xfrm>
                <a:off x="5886778" y="4741338"/>
                <a:ext cx="1458299" cy="458074"/>
              </a:xfrm>
              <a:prstGeom prst="rect">
                <a:avLst/>
              </a:prstGeom>
              <a:noFill/>
            </p:spPr>
            <p:txBody>
              <a:bodyPr wrap="square" rtlCol="0">
                <a:spAutoFit/>
              </a:bodyPr>
              <a:lstStyle/>
              <a:p>
                <a:pPr algn="ctr">
                  <a:lnSpc>
                    <a:spcPct val="150000"/>
                  </a:lnSpc>
                </a:pPr>
                <a:r>
                  <a:rPr lang="en-US">
                    <a:latin typeface="Times New Roman" panose="02020603050405020304" pitchFamily="18" charset="0"/>
                    <a:cs typeface="Times New Roman" panose="02020603050405020304" pitchFamily="18" charset="0"/>
                  </a:rPr>
                  <a:t>Veracity</a:t>
                </a:r>
              </a:p>
            </p:txBody>
          </p:sp>
          <p:sp>
            <p:nvSpPr>
              <p:cNvPr id="37" name="ZoneTexte 36">
                <a:extLst>
                  <a:ext uri="{FF2B5EF4-FFF2-40B4-BE49-F238E27FC236}">
                    <a16:creationId xmlns:a16="http://schemas.microsoft.com/office/drawing/2014/main" id="{DB6BD291-A095-9EE0-4A85-80485AFCBF6F}"/>
                  </a:ext>
                </a:extLst>
              </p:cNvPr>
              <p:cNvSpPr txBox="1"/>
              <p:nvPr/>
            </p:nvSpPr>
            <p:spPr>
              <a:xfrm>
                <a:off x="5887766" y="3830277"/>
                <a:ext cx="1458299" cy="458074"/>
              </a:xfrm>
              <a:prstGeom prst="rect">
                <a:avLst/>
              </a:prstGeom>
              <a:noFill/>
            </p:spPr>
            <p:txBody>
              <a:bodyPr wrap="square" rtlCol="0">
                <a:spAutoFit/>
              </a:bodyPr>
              <a:lstStyle/>
              <a:p>
                <a:pPr algn="ctr">
                  <a:lnSpc>
                    <a:spcPct val="150000"/>
                  </a:lnSpc>
                </a:pPr>
                <a:r>
                  <a:rPr lang="en-US">
                    <a:latin typeface="Times New Roman" panose="02020603050405020304" pitchFamily="18" charset="0"/>
                    <a:cs typeface="Times New Roman" panose="02020603050405020304" pitchFamily="18" charset="0"/>
                  </a:rPr>
                  <a:t>Volume</a:t>
                </a:r>
              </a:p>
            </p:txBody>
          </p:sp>
          <p:sp>
            <p:nvSpPr>
              <p:cNvPr id="38" name="Ellipse 37">
                <a:extLst>
                  <a:ext uri="{FF2B5EF4-FFF2-40B4-BE49-F238E27FC236}">
                    <a16:creationId xmlns:a16="http://schemas.microsoft.com/office/drawing/2014/main" id="{BBD23CFE-AB06-BF8A-2736-59C02DCAD637}"/>
                  </a:ext>
                </a:extLst>
              </p:cNvPr>
              <p:cNvSpPr/>
              <p:nvPr/>
            </p:nvSpPr>
            <p:spPr>
              <a:xfrm>
                <a:off x="5728204" y="3546742"/>
                <a:ext cx="504000" cy="422080"/>
              </a:xfrm>
              <a:prstGeom prst="ellipse">
                <a:avLst/>
              </a:prstGeom>
              <a:solidFill>
                <a:srgbClr val="FE5252"/>
              </a:solid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Ellipse 39">
                <a:extLst>
                  <a:ext uri="{FF2B5EF4-FFF2-40B4-BE49-F238E27FC236}">
                    <a16:creationId xmlns:a16="http://schemas.microsoft.com/office/drawing/2014/main" id="{398B6BD5-EBB1-C4CF-DB58-F773BAB981A5}"/>
                  </a:ext>
                </a:extLst>
              </p:cNvPr>
              <p:cNvSpPr/>
              <p:nvPr/>
            </p:nvSpPr>
            <p:spPr>
              <a:xfrm>
                <a:off x="5752975" y="4472686"/>
                <a:ext cx="504000" cy="435733"/>
              </a:xfrm>
              <a:prstGeom prst="ellipse">
                <a:avLst/>
              </a:prstGeom>
              <a:solidFill>
                <a:srgbClr val="02B0F0"/>
              </a:solid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Ellipse 40">
                <a:extLst>
                  <a:ext uri="{FF2B5EF4-FFF2-40B4-BE49-F238E27FC236}">
                    <a16:creationId xmlns:a16="http://schemas.microsoft.com/office/drawing/2014/main" id="{469194C6-ECE7-FE4C-04AB-54DEC5716E79}"/>
                  </a:ext>
                </a:extLst>
              </p:cNvPr>
              <p:cNvSpPr/>
              <p:nvPr/>
            </p:nvSpPr>
            <p:spPr>
              <a:xfrm>
                <a:off x="5728204" y="5386012"/>
                <a:ext cx="504000" cy="415254"/>
              </a:xfrm>
              <a:prstGeom prst="ellipse">
                <a:avLst/>
              </a:prstGeom>
              <a:solidFill>
                <a:srgbClr val="01B050"/>
              </a:solid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Ellipse 41">
                <a:extLst>
                  <a:ext uri="{FF2B5EF4-FFF2-40B4-BE49-F238E27FC236}">
                    <a16:creationId xmlns:a16="http://schemas.microsoft.com/office/drawing/2014/main" id="{7F61E773-9FDC-A710-96E8-63D328CED237}"/>
                  </a:ext>
                </a:extLst>
              </p:cNvPr>
              <p:cNvSpPr/>
              <p:nvPr/>
            </p:nvSpPr>
            <p:spPr>
              <a:xfrm>
                <a:off x="9930786" y="4030142"/>
                <a:ext cx="504000" cy="408427"/>
              </a:xfrm>
              <a:prstGeom prst="ellipse">
                <a:avLst/>
              </a:prstGeom>
              <a:solidFill>
                <a:srgbClr val="FFC103"/>
              </a:solid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Ellipse 42">
                <a:extLst>
                  <a:ext uri="{FF2B5EF4-FFF2-40B4-BE49-F238E27FC236}">
                    <a16:creationId xmlns:a16="http://schemas.microsoft.com/office/drawing/2014/main" id="{7FFADCBA-38D1-62F7-3273-5B2D6498E3A0}"/>
                  </a:ext>
                </a:extLst>
              </p:cNvPr>
              <p:cNvSpPr/>
              <p:nvPr/>
            </p:nvSpPr>
            <p:spPr>
              <a:xfrm>
                <a:off x="9925856" y="4978736"/>
                <a:ext cx="504000" cy="401600"/>
              </a:xfrm>
              <a:prstGeom prst="ellipse">
                <a:avLst/>
              </a:prstGeom>
              <a:solidFill>
                <a:srgbClr val="BFBFBF"/>
              </a:solid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7" name="Graphique 46" descr="Clé USB avec un remplissage uni">
                <a:extLst>
                  <a:ext uri="{FF2B5EF4-FFF2-40B4-BE49-F238E27FC236}">
                    <a16:creationId xmlns:a16="http://schemas.microsoft.com/office/drawing/2014/main" id="{A0DC0751-7479-A59A-6E32-18FDBE49CA4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84979" y="3558563"/>
                <a:ext cx="390449" cy="327979"/>
              </a:xfrm>
              <a:prstGeom prst="rect">
                <a:avLst/>
              </a:prstGeom>
            </p:spPr>
          </p:pic>
          <p:pic>
            <p:nvPicPr>
              <p:cNvPr id="49" name="Graphique 48" descr="Contrôle boîte de réception avec un remplissage uni">
                <a:extLst>
                  <a:ext uri="{FF2B5EF4-FFF2-40B4-BE49-F238E27FC236}">
                    <a16:creationId xmlns:a16="http://schemas.microsoft.com/office/drawing/2014/main" id="{1BC93335-A158-BECF-25A1-E96BA9220FE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801880" y="4507346"/>
                <a:ext cx="386657" cy="299198"/>
              </a:xfrm>
              <a:prstGeom prst="rect">
                <a:avLst/>
              </a:prstGeom>
            </p:spPr>
          </p:pic>
          <p:pic>
            <p:nvPicPr>
              <p:cNvPr id="53" name="Graphique 52" descr="Jauge avec un remplissage uni">
                <a:extLst>
                  <a:ext uri="{FF2B5EF4-FFF2-40B4-BE49-F238E27FC236}">
                    <a16:creationId xmlns:a16="http://schemas.microsoft.com/office/drawing/2014/main" id="{BB33077A-E819-86D6-83B3-1C6ED8AAF02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009941" y="4019964"/>
                <a:ext cx="344553" cy="344553"/>
              </a:xfrm>
              <a:prstGeom prst="rect">
                <a:avLst/>
              </a:prstGeom>
            </p:spPr>
          </p:pic>
          <p:pic>
            <p:nvPicPr>
              <p:cNvPr id="55" name="Graphique 54" descr="Nuage de points contour">
                <a:extLst>
                  <a:ext uri="{FF2B5EF4-FFF2-40B4-BE49-F238E27FC236}">
                    <a16:creationId xmlns:a16="http://schemas.microsoft.com/office/drawing/2014/main" id="{201593CD-51C9-62E2-A39D-49BF5B3FAFB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783969" y="5422931"/>
                <a:ext cx="391459" cy="328989"/>
              </a:xfrm>
              <a:prstGeom prst="rect">
                <a:avLst/>
              </a:prstGeom>
            </p:spPr>
          </p:pic>
          <p:pic>
            <p:nvPicPr>
              <p:cNvPr id="57" name="Graphique 56" descr="Graphique exponentiel contour">
                <a:extLst>
                  <a:ext uri="{FF2B5EF4-FFF2-40B4-BE49-F238E27FC236}">
                    <a16:creationId xmlns:a16="http://schemas.microsoft.com/office/drawing/2014/main" id="{A08F7524-516C-8AE8-99E1-D95C4BB0A49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987189" y="5051268"/>
                <a:ext cx="346223" cy="283753"/>
              </a:xfrm>
              <a:prstGeom prst="rect">
                <a:avLst/>
              </a:prstGeom>
            </p:spPr>
          </p:pic>
          <p:sp>
            <p:nvSpPr>
              <p:cNvPr id="59" name="ZoneTexte 58">
                <a:extLst>
                  <a:ext uri="{FF2B5EF4-FFF2-40B4-BE49-F238E27FC236}">
                    <a16:creationId xmlns:a16="http://schemas.microsoft.com/office/drawing/2014/main" id="{F5890055-3819-BDBC-22C8-CAC74925317B}"/>
                  </a:ext>
                </a:extLst>
              </p:cNvPr>
              <p:cNvSpPr txBox="1"/>
              <p:nvPr/>
            </p:nvSpPr>
            <p:spPr>
              <a:xfrm>
                <a:off x="9815243" y="5907773"/>
                <a:ext cx="1552903" cy="646331"/>
              </a:xfrm>
              <a:prstGeom prst="rect">
                <a:avLst/>
              </a:prstGeom>
              <a:noFill/>
            </p:spPr>
            <p:txBody>
              <a:bodyPr wrap="square" rtlCol="0">
                <a:spAutoFit/>
              </a:bodyPr>
              <a:lstStyle/>
              <a:p>
                <a:pPr algn="ctr"/>
                <a:r>
                  <a:rPr lang="en-US">
                    <a:solidFill>
                      <a:schemeClr val="tx1">
                        <a:lumMod val="65000"/>
                        <a:lumOff val="35000"/>
                      </a:schemeClr>
                    </a:solidFill>
                    <a:latin typeface="Times New Roman" panose="02020603050405020304" pitchFamily="18" charset="0"/>
                    <a:cs typeface="Times New Roman" panose="02020603050405020304" pitchFamily="18" charset="0"/>
                  </a:rPr>
                  <a:t>The relevance of the data</a:t>
                </a:r>
              </a:p>
            </p:txBody>
          </p:sp>
          <p:sp>
            <p:nvSpPr>
              <p:cNvPr id="60" name="ZoneTexte 59">
                <a:extLst>
                  <a:ext uri="{FF2B5EF4-FFF2-40B4-BE49-F238E27FC236}">
                    <a16:creationId xmlns:a16="http://schemas.microsoft.com/office/drawing/2014/main" id="{7D5DE4F1-584E-81F3-8628-412B3F30490F}"/>
                  </a:ext>
                </a:extLst>
              </p:cNvPr>
              <p:cNvSpPr txBox="1"/>
              <p:nvPr/>
            </p:nvSpPr>
            <p:spPr>
              <a:xfrm>
                <a:off x="4931039" y="6218702"/>
                <a:ext cx="1225990" cy="646331"/>
              </a:xfrm>
              <a:prstGeom prst="rect">
                <a:avLst/>
              </a:prstGeom>
              <a:noFill/>
            </p:spPr>
            <p:txBody>
              <a:bodyPr wrap="square" rtlCol="0">
                <a:spAutoFit/>
              </a:bodyPr>
              <a:lstStyle/>
              <a:p>
                <a:pPr algn="ctr"/>
                <a:r>
                  <a:rPr lang="en-US">
                    <a:solidFill>
                      <a:schemeClr val="tx1">
                        <a:lumMod val="65000"/>
                        <a:lumOff val="35000"/>
                      </a:schemeClr>
                    </a:solidFill>
                    <a:latin typeface="Times New Roman" panose="02020603050405020304" pitchFamily="18" charset="0"/>
                    <a:cs typeface="Times New Roman" panose="02020603050405020304" pitchFamily="18" charset="0"/>
                  </a:rPr>
                  <a:t>The types of data</a:t>
                </a:r>
              </a:p>
            </p:txBody>
          </p:sp>
          <p:sp>
            <p:nvSpPr>
              <p:cNvPr id="61" name="ZoneTexte 60">
                <a:extLst>
                  <a:ext uri="{FF2B5EF4-FFF2-40B4-BE49-F238E27FC236}">
                    <a16:creationId xmlns:a16="http://schemas.microsoft.com/office/drawing/2014/main" id="{0BE5EB9D-F68F-FC10-FDDC-DFAD494692F1}"/>
                  </a:ext>
                </a:extLst>
              </p:cNvPr>
              <p:cNvSpPr txBox="1"/>
              <p:nvPr/>
            </p:nvSpPr>
            <p:spPr>
              <a:xfrm>
                <a:off x="4271880" y="4276686"/>
                <a:ext cx="1540670" cy="646331"/>
              </a:xfrm>
              <a:prstGeom prst="rect">
                <a:avLst/>
              </a:prstGeom>
              <a:noFill/>
            </p:spPr>
            <p:txBody>
              <a:bodyPr wrap="square" rtlCol="0">
                <a:spAutoFit/>
              </a:bodyPr>
              <a:lstStyle/>
              <a:p>
                <a:pPr algn="ctr"/>
                <a:r>
                  <a:rPr lang="en-US">
                    <a:solidFill>
                      <a:schemeClr val="tx1">
                        <a:lumMod val="65000"/>
                        <a:lumOff val="35000"/>
                      </a:schemeClr>
                    </a:solidFill>
                    <a:latin typeface="Times New Roman" panose="02020603050405020304" pitchFamily="18" charset="0"/>
                    <a:cs typeface="Times New Roman" panose="02020603050405020304" pitchFamily="18" charset="0"/>
                  </a:rPr>
                  <a:t>The reliability of the data</a:t>
                </a:r>
              </a:p>
            </p:txBody>
          </p:sp>
          <p:sp>
            <p:nvSpPr>
              <p:cNvPr id="62" name="ZoneTexte 61">
                <a:extLst>
                  <a:ext uri="{FF2B5EF4-FFF2-40B4-BE49-F238E27FC236}">
                    <a16:creationId xmlns:a16="http://schemas.microsoft.com/office/drawing/2014/main" id="{6020292D-1675-D6C7-354A-A1ECDFEE7940}"/>
                  </a:ext>
                </a:extLst>
              </p:cNvPr>
              <p:cNvSpPr txBox="1"/>
              <p:nvPr/>
            </p:nvSpPr>
            <p:spPr>
              <a:xfrm>
                <a:off x="4399587" y="3190839"/>
                <a:ext cx="1426787" cy="646331"/>
              </a:xfrm>
              <a:prstGeom prst="rect">
                <a:avLst/>
              </a:prstGeom>
              <a:noFill/>
            </p:spPr>
            <p:txBody>
              <a:bodyPr wrap="square" rtlCol="0">
                <a:spAutoFit/>
              </a:bodyPr>
              <a:lstStyle/>
              <a:p>
                <a:pPr algn="ctr"/>
                <a:r>
                  <a:rPr lang="en-US">
                    <a:solidFill>
                      <a:schemeClr val="tx1">
                        <a:lumMod val="65000"/>
                        <a:lumOff val="35000"/>
                      </a:schemeClr>
                    </a:solidFill>
                    <a:latin typeface="Times New Roman" panose="02020603050405020304" pitchFamily="18" charset="0"/>
                    <a:cs typeface="Times New Roman" panose="02020603050405020304" pitchFamily="18" charset="0"/>
                  </a:rPr>
                  <a:t>The size of the data</a:t>
                </a:r>
              </a:p>
            </p:txBody>
          </p:sp>
        </p:grpSp>
      </p:grpSp>
    </p:spTree>
    <p:extLst>
      <p:ext uri="{BB962C8B-B14F-4D97-AF65-F5344CB8AC3E}">
        <p14:creationId xmlns:p14="http://schemas.microsoft.com/office/powerpoint/2010/main" val="11716841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ADA5C78C-96F2-DF01-2FB1-C100AE1F228D}"/>
              </a:ext>
            </a:extLst>
          </p:cNvPr>
          <p:cNvSpPr>
            <a:spLocks noGrp="1"/>
          </p:cNvSpPr>
          <p:nvPr>
            <p:ph idx="1"/>
          </p:nvPr>
        </p:nvSpPr>
        <p:spPr>
          <a:xfrm>
            <a:off x="873677" y="3085229"/>
            <a:ext cx="4711441" cy="1342364"/>
          </a:xfrm>
        </p:spPr>
        <p:txBody>
          <a:bodyPr vert="horz" lIns="91440" tIns="45720" rIns="91440" bIns="45720" rtlCol="0" anchor="t">
            <a:normAutofit/>
          </a:bodyPr>
          <a:lstStyle/>
          <a:p>
            <a:pPr marL="0" indent="0" algn="ctr">
              <a:buNone/>
            </a:pPr>
            <a:r>
              <a:rPr lang="fr-FR" sz="1800" b="1" err="1">
                <a:latin typeface="Times New Roman"/>
                <a:cs typeface="Times New Roman"/>
              </a:rPr>
              <a:t>What</a:t>
            </a:r>
            <a:r>
              <a:rPr lang="fr-FR" sz="1800" b="1">
                <a:latin typeface="Times New Roman"/>
                <a:cs typeface="Times New Roman"/>
              </a:rPr>
              <a:t> are Code and Scripts?</a:t>
            </a:r>
            <a:endParaRPr lang="fr-FR" sz="1800">
              <a:latin typeface="Times New Roman"/>
              <a:cs typeface="Times New Roman"/>
            </a:endParaRPr>
          </a:p>
          <a:p>
            <a:pPr algn="ctr"/>
            <a:r>
              <a:rPr lang="fr-FR" sz="1800" err="1">
                <a:latin typeface="Times New Roman"/>
                <a:cs typeface="Times New Roman"/>
              </a:rPr>
              <a:t>Written</a:t>
            </a:r>
            <a:r>
              <a:rPr lang="fr-FR" sz="1800">
                <a:latin typeface="Times New Roman"/>
                <a:cs typeface="Times New Roman"/>
              </a:rPr>
              <a:t> instructions (e.g., R, SQL, Python).</a:t>
            </a:r>
          </a:p>
          <a:p>
            <a:pPr algn="ctr"/>
            <a:r>
              <a:rPr lang="fr-FR" sz="1800">
                <a:latin typeface="Times New Roman"/>
                <a:cs typeface="Times New Roman"/>
              </a:rPr>
              <a:t>Process </a:t>
            </a:r>
            <a:r>
              <a:rPr lang="fr-FR" sz="1800" err="1">
                <a:latin typeface="Times New Roman"/>
                <a:cs typeface="Times New Roman"/>
              </a:rPr>
              <a:t>raw</a:t>
            </a:r>
            <a:r>
              <a:rPr lang="fr-FR" sz="1800">
                <a:latin typeface="Times New Roman"/>
                <a:cs typeface="Times New Roman"/>
              </a:rPr>
              <a:t> data and </a:t>
            </a:r>
            <a:r>
              <a:rPr lang="fr-FR" sz="1800" err="1">
                <a:latin typeface="Times New Roman"/>
                <a:cs typeface="Times New Roman"/>
              </a:rPr>
              <a:t>produce</a:t>
            </a:r>
            <a:r>
              <a:rPr lang="fr-FR" sz="1800">
                <a:latin typeface="Times New Roman"/>
                <a:cs typeface="Times New Roman"/>
              </a:rPr>
              <a:t> outputs.</a:t>
            </a:r>
          </a:p>
        </p:txBody>
      </p:sp>
      <p:pic>
        <p:nvPicPr>
          <p:cNvPr id="5" name="Picture 4">
            <a:extLst>
              <a:ext uri="{FF2B5EF4-FFF2-40B4-BE49-F238E27FC236}">
                <a16:creationId xmlns:a16="http://schemas.microsoft.com/office/drawing/2014/main" id="{BFD297D8-47DA-797E-2EEA-980B170DC40A}"/>
              </a:ext>
            </a:extLst>
          </p:cNvPr>
          <p:cNvPicPr>
            <a:picLocks noChangeAspect="1"/>
          </p:cNvPicPr>
          <p:nvPr/>
        </p:nvPicPr>
        <p:blipFill>
          <a:blip r:embed="rId3"/>
          <a:srcRect l="5317" t="2345" r="658" b="346"/>
          <a:stretch/>
        </p:blipFill>
        <p:spPr>
          <a:xfrm>
            <a:off x="6310443" y="1186561"/>
            <a:ext cx="5657901" cy="5147833"/>
          </a:xfrm>
          <a:prstGeom prst="rect">
            <a:avLst/>
          </a:prstGeom>
        </p:spPr>
      </p:pic>
      <p:sp>
        <p:nvSpPr>
          <p:cNvPr id="7" name="Titre 1">
            <a:extLst>
              <a:ext uri="{FF2B5EF4-FFF2-40B4-BE49-F238E27FC236}">
                <a16:creationId xmlns:a16="http://schemas.microsoft.com/office/drawing/2014/main" id="{10778A82-442A-0A76-254F-5B3F28275F4F}"/>
              </a:ext>
            </a:extLst>
          </p:cNvPr>
          <p:cNvSpPr txBox="1">
            <a:spLocks/>
          </p:cNvSpPr>
          <p:nvPr/>
        </p:nvSpPr>
        <p:spPr>
          <a:xfrm>
            <a:off x="246992" y="152784"/>
            <a:ext cx="8645987" cy="86395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Garamond" panose="02020404030301010803" pitchFamily="18" charset="0"/>
                <a:ea typeface="+mj-ea"/>
                <a:cs typeface="+mj-cs"/>
              </a:defRPr>
            </a:lvl1pPr>
          </a:lstStyle>
          <a:p>
            <a:r>
              <a:rPr lang="fr-FR">
                <a:latin typeface="Garamond"/>
              </a:rPr>
              <a:t>Are Code and script part of data?</a:t>
            </a:r>
          </a:p>
        </p:txBody>
      </p:sp>
      <p:sp>
        <p:nvSpPr>
          <p:cNvPr id="11" name="ZoneTexte 8">
            <a:extLst>
              <a:ext uri="{FF2B5EF4-FFF2-40B4-BE49-F238E27FC236}">
                <a16:creationId xmlns:a16="http://schemas.microsoft.com/office/drawing/2014/main" id="{70E469C0-6A14-E625-7E9C-1A3CE264ECF4}"/>
              </a:ext>
            </a:extLst>
          </p:cNvPr>
          <p:cNvSpPr txBox="1"/>
          <p:nvPr/>
        </p:nvSpPr>
        <p:spPr>
          <a:xfrm>
            <a:off x="893858" y="1190851"/>
            <a:ext cx="4687545" cy="1357711"/>
          </a:xfrm>
          <a:prstGeom prst="roundRect">
            <a:avLst/>
          </a:prstGeom>
          <a:solidFill>
            <a:schemeClr val="accent6">
              <a:lumMod val="20000"/>
              <a:lumOff val="80000"/>
            </a:schemeClr>
          </a:solidFill>
        </p:spPr>
        <p:txBody>
          <a:bodyPr wrap="square" lIns="91440" tIns="45720" rIns="91440" bIns="45720" rtlCol="0" anchor="t">
            <a:spAutoFit/>
          </a:bodyPr>
          <a:lstStyle/>
          <a:p>
            <a:pPr algn="ctr"/>
            <a:r>
              <a:rPr lang="en-US">
                <a:latin typeface="Times New Roman"/>
                <a:cs typeface="Times New Roman"/>
              </a:rPr>
              <a:t>Code is not just an action-oriented tool but can itself be treated as a form of data. </a:t>
            </a:r>
            <a:r>
              <a:rPr lang="fr-FR" b="1">
                <a:latin typeface="Times New Roman"/>
                <a:cs typeface="Times New Roman"/>
              </a:rPr>
              <a:t>Code </a:t>
            </a:r>
            <a:r>
              <a:rPr lang="fr-FR" b="1" err="1">
                <a:latin typeface="Times New Roman"/>
                <a:cs typeface="Times New Roman"/>
              </a:rPr>
              <a:t>is</a:t>
            </a:r>
            <a:r>
              <a:rPr lang="fr-FR" b="1">
                <a:latin typeface="Times New Roman"/>
                <a:cs typeface="Times New Roman"/>
              </a:rPr>
              <a:t> </a:t>
            </a:r>
            <a:r>
              <a:rPr lang="fr-FR" b="1" err="1">
                <a:latin typeface="Times New Roman"/>
                <a:cs typeface="Times New Roman"/>
              </a:rPr>
              <a:t>structured</a:t>
            </a:r>
            <a:r>
              <a:rPr lang="fr-FR" b="1">
                <a:latin typeface="Times New Roman"/>
                <a:cs typeface="Times New Roman"/>
              </a:rPr>
              <a:t> data</a:t>
            </a:r>
            <a:r>
              <a:rPr lang="fr-FR">
                <a:latin typeface="Times New Roman"/>
                <a:cs typeface="Times New Roman"/>
              </a:rPr>
              <a:t> </a:t>
            </a:r>
            <a:r>
              <a:rPr lang="fr-FR" err="1">
                <a:latin typeface="Times New Roman"/>
                <a:cs typeface="Times New Roman"/>
              </a:rPr>
              <a:t>that</a:t>
            </a:r>
            <a:r>
              <a:rPr lang="fr-FR">
                <a:latin typeface="Times New Roman"/>
                <a:cs typeface="Times New Roman"/>
              </a:rPr>
              <a:t> can </a:t>
            </a:r>
            <a:r>
              <a:rPr lang="fr-FR" err="1">
                <a:latin typeface="Times New Roman"/>
                <a:cs typeface="Times New Roman"/>
              </a:rPr>
              <a:t>be</a:t>
            </a:r>
            <a:r>
              <a:rPr lang="fr-FR">
                <a:latin typeface="Times New Roman"/>
                <a:cs typeface="Times New Roman"/>
              </a:rPr>
              <a:t> </a:t>
            </a:r>
            <a:r>
              <a:rPr lang="fr-FR" err="1">
                <a:latin typeface="Times New Roman"/>
                <a:cs typeface="Times New Roman"/>
              </a:rPr>
              <a:t>stored</a:t>
            </a:r>
            <a:r>
              <a:rPr lang="fr-FR">
                <a:latin typeface="Times New Roman"/>
                <a:cs typeface="Times New Roman"/>
              </a:rPr>
              <a:t>, </a:t>
            </a:r>
            <a:r>
              <a:rPr lang="fr-FR" err="1">
                <a:latin typeface="Times New Roman"/>
                <a:cs typeface="Times New Roman"/>
              </a:rPr>
              <a:t>analyzed</a:t>
            </a:r>
            <a:r>
              <a:rPr lang="fr-FR">
                <a:latin typeface="Times New Roman"/>
                <a:cs typeface="Times New Roman"/>
              </a:rPr>
              <a:t>, and </a:t>
            </a:r>
            <a:r>
              <a:rPr lang="fr-FR" err="1">
                <a:latin typeface="Times New Roman"/>
                <a:cs typeface="Times New Roman"/>
              </a:rPr>
              <a:t>transmitted</a:t>
            </a:r>
            <a:r>
              <a:rPr lang="fr-FR">
                <a:latin typeface="Times New Roman"/>
                <a:cs typeface="Times New Roman"/>
              </a:rPr>
              <a:t>.</a:t>
            </a:r>
            <a:endParaRPr lang="en-US"/>
          </a:p>
        </p:txBody>
      </p:sp>
      <p:pic>
        <p:nvPicPr>
          <p:cNvPr id="2" name="Picture 1">
            <a:extLst>
              <a:ext uri="{FF2B5EF4-FFF2-40B4-BE49-F238E27FC236}">
                <a16:creationId xmlns:a16="http://schemas.microsoft.com/office/drawing/2014/main" id="{3121DE23-9C55-26D5-E89B-D718C1D6D7BB}"/>
              </a:ext>
            </a:extLst>
          </p:cNvPr>
          <p:cNvPicPr>
            <a:picLocks noChangeAspect="1"/>
          </p:cNvPicPr>
          <p:nvPr/>
        </p:nvPicPr>
        <p:blipFill>
          <a:blip r:embed="rId4"/>
          <a:stretch>
            <a:fillRect/>
          </a:stretch>
        </p:blipFill>
        <p:spPr>
          <a:xfrm>
            <a:off x="1106338" y="4420497"/>
            <a:ext cx="4257138" cy="2057042"/>
          </a:xfrm>
          <a:prstGeom prst="rect">
            <a:avLst/>
          </a:prstGeom>
        </p:spPr>
      </p:pic>
    </p:spTree>
    <p:extLst>
      <p:ext uri="{BB962C8B-B14F-4D97-AF65-F5344CB8AC3E}">
        <p14:creationId xmlns:p14="http://schemas.microsoft.com/office/powerpoint/2010/main" val="4208501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4054AF-7429-010D-A839-30814141C193}"/>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3166D5D-1521-E8EA-C430-CDB75F6AD048}"/>
              </a:ext>
            </a:extLst>
          </p:cNvPr>
          <p:cNvSpPr/>
          <p:nvPr/>
        </p:nvSpPr>
        <p:spPr>
          <a:xfrm>
            <a:off x="-9071" y="2839356"/>
            <a:ext cx="12191999" cy="2474025"/>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Image 8">
            <a:extLst>
              <a:ext uri="{FF2B5EF4-FFF2-40B4-BE49-F238E27FC236}">
                <a16:creationId xmlns:a16="http://schemas.microsoft.com/office/drawing/2014/main" id="{F471E6BF-BF7D-583F-EAB0-B118839855BC}"/>
              </a:ext>
            </a:extLst>
          </p:cNvPr>
          <p:cNvPicPr>
            <a:picLocks noChangeAspect="1"/>
          </p:cNvPicPr>
          <p:nvPr/>
        </p:nvPicPr>
        <p:blipFill>
          <a:blip r:embed="rId2"/>
          <a:stretch>
            <a:fillRect/>
          </a:stretch>
        </p:blipFill>
        <p:spPr>
          <a:xfrm>
            <a:off x="8526999" y="3170968"/>
            <a:ext cx="1810800" cy="1810800"/>
          </a:xfrm>
          <a:prstGeom prst="rect">
            <a:avLst/>
          </a:prstGeom>
        </p:spPr>
      </p:pic>
      <p:sp>
        <p:nvSpPr>
          <p:cNvPr id="2" name="Title 1">
            <a:extLst>
              <a:ext uri="{FF2B5EF4-FFF2-40B4-BE49-F238E27FC236}">
                <a16:creationId xmlns:a16="http://schemas.microsoft.com/office/drawing/2014/main" id="{8FF5F2DE-BF4F-0FFB-A101-BF531899A425}"/>
              </a:ext>
            </a:extLst>
          </p:cNvPr>
          <p:cNvSpPr>
            <a:spLocks noGrp="1"/>
          </p:cNvSpPr>
          <p:nvPr>
            <p:ph type="title"/>
          </p:nvPr>
        </p:nvSpPr>
        <p:spPr>
          <a:xfrm>
            <a:off x="831850" y="2914909"/>
            <a:ext cx="7514573" cy="2373031"/>
          </a:xfrm>
        </p:spPr>
        <p:txBody>
          <a:bodyPr vert="horz" lIns="91440" tIns="45720" rIns="91440" bIns="45720" rtlCol="0" anchor="ctr">
            <a:normAutofit/>
          </a:bodyPr>
          <a:lstStyle/>
          <a:p>
            <a:r>
              <a:rPr lang="en-US">
                <a:latin typeface="Garamond"/>
              </a:rPr>
              <a:t>WHAT IS DATA MANAGEMENT ?</a:t>
            </a:r>
            <a:endParaRPr lang="en-US"/>
          </a:p>
        </p:txBody>
      </p:sp>
    </p:spTree>
    <p:extLst>
      <p:ext uri="{BB962C8B-B14F-4D97-AF65-F5344CB8AC3E}">
        <p14:creationId xmlns:p14="http://schemas.microsoft.com/office/powerpoint/2010/main" val="11581500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9DE2F-E9E6-EE58-9E79-A02A9C8CD3BE}"/>
            </a:ext>
          </a:extLst>
        </p:cNvPr>
        <p:cNvGrpSpPr/>
        <p:nvPr/>
      </p:nvGrpSpPr>
      <p:grpSpPr>
        <a:xfrm>
          <a:off x="0" y="0"/>
          <a:ext cx="0" cy="0"/>
          <a:chOff x="0" y="0"/>
          <a:chExt cx="0" cy="0"/>
        </a:xfrm>
      </p:grpSpPr>
      <p:sp>
        <p:nvSpPr>
          <p:cNvPr id="8" name="ZoneTexte 8">
            <a:extLst>
              <a:ext uri="{FF2B5EF4-FFF2-40B4-BE49-F238E27FC236}">
                <a16:creationId xmlns:a16="http://schemas.microsoft.com/office/drawing/2014/main" id="{333019C4-7C46-0E61-7377-4F336A4209B5}"/>
              </a:ext>
            </a:extLst>
          </p:cNvPr>
          <p:cNvSpPr txBox="1"/>
          <p:nvPr/>
        </p:nvSpPr>
        <p:spPr>
          <a:xfrm>
            <a:off x="6868159" y="2549223"/>
            <a:ext cx="3112383" cy="408623"/>
          </a:xfrm>
          <a:prstGeom prst="roundRect">
            <a:avLst/>
          </a:prstGeom>
          <a:noFill/>
          <a:ln>
            <a:solidFill>
              <a:srgbClr val="D54F06"/>
            </a:solidFill>
          </a:ln>
        </p:spPr>
        <p:txBody>
          <a:bodyPr wrap="square" lIns="91440" tIns="45720" rIns="91440" bIns="45720" rtlCol="0" anchor="ctr">
            <a:spAutoFit/>
          </a:bodyPr>
          <a:lstStyle/>
          <a:p>
            <a:pPr algn="ctr">
              <a:spcBef>
                <a:spcPts val="300"/>
              </a:spcBef>
              <a:spcAft>
                <a:spcPts val="600"/>
              </a:spcAft>
            </a:pPr>
            <a:r>
              <a:rPr lang="en-US" b="1">
                <a:latin typeface="Times New Roman"/>
                <a:cs typeface="Times New Roman"/>
              </a:rPr>
              <a:t>Planning </a:t>
            </a:r>
          </a:p>
        </p:txBody>
      </p:sp>
      <p:sp>
        <p:nvSpPr>
          <p:cNvPr id="10" name="ZoneTexte 8">
            <a:extLst>
              <a:ext uri="{FF2B5EF4-FFF2-40B4-BE49-F238E27FC236}">
                <a16:creationId xmlns:a16="http://schemas.microsoft.com/office/drawing/2014/main" id="{88115DFC-3A94-0091-B986-058BECCD4319}"/>
              </a:ext>
            </a:extLst>
          </p:cNvPr>
          <p:cNvSpPr txBox="1"/>
          <p:nvPr/>
        </p:nvSpPr>
        <p:spPr>
          <a:xfrm>
            <a:off x="1741999" y="3070479"/>
            <a:ext cx="2174763" cy="715089"/>
          </a:xfrm>
          <a:prstGeom prst="roundRect">
            <a:avLst/>
          </a:prstGeom>
          <a:noFill/>
          <a:ln w="12700">
            <a:solidFill>
              <a:srgbClr val="6E187E"/>
            </a:solidFill>
          </a:ln>
        </p:spPr>
        <p:txBody>
          <a:bodyPr wrap="square" lIns="91440" tIns="45720" rIns="91440" bIns="45720" rtlCol="0" anchor="ctr">
            <a:spAutoFit/>
          </a:bodyPr>
          <a:lstStyle/>
          <a:p>
            <a:pPr algn="ctr">
              <a:spcAft>
                <a:spcPts val="600"/>
              </a:spcAft>
            </a:pPr>
            <a:r>
              <a:rPr lang="en-US" b="1">
                <a:latin typeface="Times New Roman"/>
                <a:cs typeface="Times New Roman"/>
              </a:rPr>
              <a:t>Data Sharing and Publishing</a:t>
            </a:r>
            <a:endParaRPr lang="en-US" b="1"/>
          </a:p>
        </p:txBody>
      </p:sp>
      <p:sp>
        <p:nvSpPr>
          <p:cNvPr id="2" name="Title 1">
            <a:extLst>
              <a:ext uri="{FF2B5EF4-FFF2-40B4-BE49-F238E27FC236}">
                <a16:creationId xmlns:a16="http://schemas.microsoft.com/office/drawing/2014/main" id="{84269111-90DC-8025-4BD7-E3D47BF901E0}"/>
              </a:ext>
            </a:extLst>
          </p:cNvPr>
          <p:cNvSpPr>
            <a:spLocks noGrp="1"/>
          </p:cNvSpPr>
          <p:nvPr>
            <p:ph type="title"/>
          </p:nvPr>
        </p:nvSpPr>
        <p:spPr>
          <a:xfrm>
            <a:off x="212271" y="2268"/>
            <a:ext cx="10515600" cy="1325563"/>
          </a:xfrm>
        </p:spPr>
        <p:txBody>
          <a:bodyPr/>
          <a:lstStyle/>
          <a:p>
            <a:r>
              <a:rPr lang="fr-FR" err="1">
                <a:latin typeface="Garamond"/>
              </a:rPr>
              <a:t>What</a:t>
            </a:r>
            <a:r>
              <a:rPr lang="fr-FR">
                <a:latin typeface="Garamond"/>
              </a:rPr>
              <a:t> </a:t>
            </a:r>
            <a:r>
              <a:rPr lang="fr-FR" err="1">
                <a:latin typeface="Garamond"/>
              </a:rPr>
              <a:t>is</a:t>
            </a:r>
            <a:r>
              <a:rPr lang="fr-FR">
                <a:latin typeface="Garamond"/>
              </a:rPr>
              <a:t> Data Management in Science?</a:t>
            </a:r>
            <a:endParaRPr lang="fr-FR"/>
          </a:p>
        </p:txBody>
      </p:sp>
      <p:sp>
        <p:nvSpPr>
          <p:cNvPr id="4" name="ZoneTexte 7">
            <a:extLst>
              <a:ext uri="{FF2B5EF4-FFF2-40B4-BE49-F238E27FC236}">
                <a16:creationId xmlns:a16="http://schemas.microsoft.com/office/drawing/2014/main" id="{5328F3D2-16A8-3825-ACD6-E8F7F6BBC04C}"/>
              </a:ext>
            </a:extLst>
          </p:cNvPr>
          <p:cNvSpPr txBox="1"/>
          <p:nvPr/>
        </p:nvSpPr>
        <p:spPr>
          <a:xfrm>
            <a:off x="1101765" y="1222478"/>
            <a:ext cx="6986007" cy="783193"/>
          </a:xfrm>
          <a:prstGeom prst="roundRect">
            <a:avLst/>
          </a:prstGeom>
          <a:solidFill>
            <a:schemeClr val="accent6">
              <a:lumMod val="20000"/>
              <a:lumOff val="80000"/>
            </a:schemeClr>
          </a:solidFill>
        </p:spPr>
        <p:txBody>
          <a:bodyPr wrap="square" lIns="91440" tIns="45720" rIns="91440" bIns="45720" rtlCol="0" anchor="t">
            <a:spAutoFit/>
          </a:bodyPr>
          <a:lstStyle/>
          <a:p>
            <a:pPr algn="ctr"/>
            <a:r>
              <a:rPr lang="en-US" sz="2000" b="1">
                <a:latin typeface="Times New Roman"/>
                <a:ea typeface="+mn-lt"/>
                <a:cs typeface="+mn-lt"/>
              </a:rPr>
              <a:t>Data management</a:t>
            </a:r>
            <a:r>
              <a:rPr lang="en-US" sz="2000">
                <a:latin typeface="Times New Roman"/>
                <a:ea typeface="+mn-lt"/>
                <a:cs typeface="+mn-lt"/>
              </a:rPr>
              <a:t> is the practice of collecting, processing and using data securely and efficiently for better business outcomes.</a:t>
            </a:r>
            <a:endParaRPr lang="en-US" sz="2000"/>
          </a:p>
        </p:txBody>
      </p:sp>
      <p:sp>
        <p:nvSpPr>
          <p:cNvPr id="9" name="ZoneTexte 8">
            <a:extLst>
              <a:ext uri="{FF2B5EF4-FFF2-40B4-BE49-F238E27FC236}">
                <a16:creationId xmlns:a16="http://schemas.microsoft.com/office/drawing/2014/main" id="{85BF16EA-0A4B-E555-6331-6748B31AACD5}"/>
              </a:ext>
            </a:extLst>
          </p:cNvPr>
          <p:cNvSpPr txBox="1"/>
          <p:nvPr/>
        </p:nvSpPr>
        <p:spPr>
          <a:xfrm>
            <a:off x="7467899" y="3999325"/>
            <a:ext cx="2886455" cy="408623"/>
          </a:xfrm>
          <a:prstGeom prst="roundRect">
            <a:avLst/>
          </a:prstGeom>
          <a:noFill/>
          <a:ln>
            <a:solidFill>
              <a:srgbClr val="C79C0F"/>
            </a:solidFill>
          </a:ln>
        </p:spPr>
        <p:txBody>
          <a:bodyPr wrap="square" lIns="91440" tIns="45720" rIns="91440" bIns="45720" rtlCol="0" anchor="ctr">
            <a:spAutoFit/>
          </a:bodyPr>
          <a:lstStyle/>
          <a:p>
            <a:pPr algn="ctr">
              <a:spcAft>
                <a:spcPts val="600"/>
              </a:spcAft>
            </a:pPr>
            <a:r>
              <a:rPr lang="en-US" b="1">
                <a:latin typeface="Times New Roman"/>
                <a:cs typeface="Times New Roman"/>
              </a:rPr>
              <a:t>Data Collection</a:t>
            </a:r>
            <a:endParaRPr lang="en-US" b="1"/>
          </a:p>
        </p:txBody>
      </p:sp>
      <p:sp>
        <p:nvSpPr>
          <p:cNvPr id="11" name="ZoneTexte 10">
            <a:extLst>
              <a:ext uri="{FF2B5EF4-FFF2-40B4-BE49-F238E27FC236}">
                <a16:creationId xmlns:a16="http://schemas.microsoft.com/office/drawing/2014/main" id="{467B3546-A55C-1D83-BF91-2CEA29E055A0}"/>
              </a:ext>
            </a:extLst>
          </p:cNvPr>
          <p:cNvSpPr txBox="1"/>
          <p:nvPr/>
        </p:nvSpPr>
        <p:spPr>
          <a:xfrm>
            <a:off x="4595722" y="6152636"/>
            <a:ext cx="2411443" cy="408623"/>
          </a:xfrm>
          <a:prstGeom prst="roundRect">
            <a:avLst/>
          </a:prstGeom>
          <a:noFill/>
          <a:ln>
            <a:solidFill>
              <a:srgbClr val="099068"/>
            </a:solidFill>
          </a:ln>
        </p:spPr>
        <p:txBody>
          <a:bodyPr wrap="square" lIns="91440" tIns="45720" rIns="91440" bIns="45720" rtlCol="0" anchor="ctr">
            <a:spAutoFit/>
          </a:bodyPr>
          <a:lstStyle/>
          <a:p>
            <a:pPr algn="ctr">
              <a:spcAft>
                <a:spcPts val="600"/>
              </a:spcAft>
            </a:pPr>
            <a:r>
              <a:rPr lang="en-US" b="1">
                <a:latin typeface="Times New Roman"/>
                <a:cs typeface="Times New Roman"/>
              </a:rPr>
              <a:t>Data Analysis</a:t>
            </a:r>
            <a:endParaRPr lang="en-US" b="1"/>
          </a:p>
        </p:txBody>
      </p:sp>
      <p:sp>
        <p:nvSpPr>
          <p:cNvPr id="12" name="ZoneTexte 8">
            <a:extLst>
              <a:ext uri="{FF2B5EF4-FFF2-40B4-BE49-F238E27FC236}">
                <a16:creationId xmlns:a16="http://schemas.microsoft.com/office/drawing/2014/main" id="{525B1BE3-4FF7-A3F5-C54E-31F0977BB66C}"/>
              </a:ext>
            </a:extLst>
          </p:cNvPr>
          <p:cNvSpPr txBox="1"/>
          <p:nvPr/>
        </p:nvSpPr>
        <p:spPr>
          <a:xfrm>
            <a:off x="7252623" y="5510946"/>
            <a:ext cx="2718611" cy="408623"/>
          </a:xfrm>
          <a:prstGeom prst="roundRect">
            <a:avLst/>
          </a:prstGeom>
          <a:noFill/>
          <a:ln>
            <a:solidFill>
              <a:srgbClr val="51801D"/>
            </a:solidFill>
          </a:ln>
        </p:spPr>
        <p:txBody>
          <a:bodyPr wrap="square" lIns="91440" tIns="45720" rIns="91440" bIns="45720" rtlCol="0" anchor="ctr">
            <a:spAutoFit/>
          </a:bodyPr>
          <a:lstStyle/>
          <a:p>
            <a:pPr algn="ctr">
              <a:spcAft>
                <a:spcPts val="600"/>
              </a:spcAft>
            </a:pPr>
            <a:r>
              <a:rPr lang="en-US" b="1">
                <a:latin typeface="Times New Roman"/>
                <a:cs typeface="Times New Roman"/>
              </a:rPr>
              <a:t>Data Processing</a:t>
            </a:r>
            <a:endParaRPr lang="en-US"/>
          </a:p>
        </p:txBody>
      </p:sp>
      <p:sp>
        <p:nvSpPr>
          <p:cNvPr id="13" name="ZoneTexte 8">
            <a:extLst>
              <a:ext uri="{FF2B5EF4-FFF2-40B4-BE49-F238E27FC236}">
                <a16:creationId xmlns:a16="http://schemas.microsoft.com/office/drawing/2014/main" id="{CF55F18E-9CE4-88F3-AFB7-21A87D52AD41}"/>
              </a:ext>
            </a:extLst>
          </p:cNvPr>
          <p:cNvSpPr txBox="1"/>
          <p:nvPr/>
        </p:nvSpPr>
        <p:spPr>
          <a:xfrm>
            <a:off x="1622586" y="5254079"/>
            <a:ext cx="2403195" cy="408623"/>
          </a:xfrm>
          <a:prstGeom prst="roundRect">
            <a:avLst/>
          </a:prstGeom>
          <a:noFill/>
          <a:ln>
            <a:solidFill>
              <a:srgbClr val="104878"/>
            </a:solidFill>
          </a:ln>
        </p:spPr>
        <p:txBody>
          <a:bodyPr wrap="square" lIns="91440" tIns="45720" rIns="91440" bIns="45720" rtlCol="0" anchor="ctr">
            <a:spAutoFit/>
          </a:bodyPr>
          <a:lstStyle/>
          <a:p>
            <a:pPr algn="ctr">
              <a:spcAft>
                <a:spcPts val="600"/>
              </a:spcAft>
            </a:pPr>
            <a:r>
              <a:rPr lang="en-US" b="1">
                <a:latin typeface="Times New Roman"/>
                <a:cs typeface="Times New Roman"/>
              </a:rPr>
              <a:t>Preservation</a:t>
            </a:r>
            <a:endParaRPr lang="en-US" b="1"/>
          </a:p>
        </p:txBody>
      </p:sp>
      <p:pic>
        <p:nvPicPr>
          <p:cNvPr id="14" name="Image 13" descr="Une image contenant texte, cercle, Graphique, graphisme&#10;&#10;Le contenu généré par l’IA peut être incorrect.">
            <a:extLst>
              <a:ext uri="{FF2B5EF4-FFF2-40B4-BE49-F238E27FC236}">
                <a16:creationId xmlns:a16="http://schemas.microsoft.com/office/drawing/2014/main" id="{2C6E350E-49AD-9E62-EE66-78058A9689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3600" y="151200"/>
            <a:ext cx="1663200" cy="1663200"/>
          </a:xfrm>
          <a:prstGeom prst="rect">
            <a:avLst/>
          </a:prstGeom>
        </p:spPr>
      </p:pic>
      <p:pic>
        <p:nvPicPr>
          <p:cNvPr id="7" name="Image 6">
            <a:extLst>
              <a:ext uri="{FF2B5EF4-FFF2-40B4-BE49-F238E27FC236}">
                <a16:creationId xmlns:a16="http://schemas.microsoft.com/office/drawing/2014/main" id="{8271F187-1DA3-37C1-4E8D-FD30F76AC0E9}"/>
              </a:ext>
            </a:extLst>
          </p:cNvPr>
          <p:cNvPicPr>
            <a:picLocks noChangeAspect="1"/>
          </p:cNvPicPr>
          <p:nvPr/>
        </p:nvPicPr>
        <p:blipFill>
          <a:blip r:embed="rId4"/>
          <a:stretch>
            <a:fillRect/>
          </a:stretch>
        </p:blipFill>
        <p:spPr>
          <a:xfrm>
            <a:off x="4024366" y="2542591"/>
            <a:ext cx="3331485" cy="3331485"/>
          </a:xfrm>
          <a:prstGeom prst="rect">
            <a:avLst/>
          </a:prstGeom>
        </p:spPr>
      </p:pic>
    </p:spTree>
    <p:extLst>
      <p:ext uri="{BB962C8B-B14F-4D97-AF65-F5344CB8AC3E}">
        <p14:creationId xmlns:p14="http://schemas.microsoft.com/office/powerpoint/2010/main" val="30351408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BF14B2-65AD-1D71-E3C9-BBB771264CBA}"/>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E768E669-EDCD-EDFF-10ED-5336330E9834}"/>
              </a:ext>
            </a:extLst>
          </p:cNvPr>
          <p:cNvSpPr txBox="1">
            <a:spLocks/>
          </p:cNvSpPr>
          <p:nvPr/>
        </p:nvSpPr>
        <p:spPr>
          <a:xfrm>
            <a:off x="246992" y="152784"/>
            <a:ext cx="5617780" cy="923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Garamond" panose="02020404030301010803" pitchFamily="18" charset="0"/>
                <a:ea typeface="+mj-ea"/>
                <a:cs typeface="+mj-cs"/>
              </a:defRPr>
            </a:lvl1pPr>
          </a:lstStyle>
          <a:p>
            <a:r>
              <a:rPr lang="fr-FR">
                <a:latin typeface="Garamond"/>
              </a:rPr>
              <a:t>Planning</a:t>
            </a:r>
            <a:endParaRPr lang="en-US"/>
          </a:p>
        </p:txBody>
      </p:sp>
      <p:sp>
        <p:nvSpPr>
          <p:cNvPr id="9" name="ZoneTexte 7">
            <a:extLst>
              <a:ext uri="{FF2B5EF4-FFF2-40B4-BE49-F238E27FC236}">
                <a16:creationId xmlns:a16="http://schemas.microsoft.com/office/drawing/2014/main" id="{B0581AEC-2883-9AB1-4A81-3358529C9A28}"/>
              </a:ext>
            </a:extLst>
          </p:cNvPr>
          <p:cNvSpPr txBox="1"/>
          <p:nvPr/>
        </p:nvSpPr>
        <p:spPr>
          <a:xfrm>
            <a:off x="3288456" y="259876"/>
            <a:ext cx="6239926" cy="1021556"/>
          </a:xfrm>
          <a:prstGeom prst="roundRect">
            <a:avLst/>
          </a:prstGeom>
          <a:solidFill>
            <a:schemeClr val="accent6">
              <a:lumMod val="20000"/>
              <a:lumOff val="80000"/>
            </a:schemeClr>
          </a:solidFill>
        </p:spPr>
        <p:txBody>
          <a:bodyPr wrap="square" lIns="91440" tIns="45720" rIns="91440" bIns="45720" rtlCol="0" anchor="t">
            <a:spAutoFit/>
          </a:bodyPr>
          <a:lstStyle/>
          <a:p>
            <a:pPr algn="just"/>
            <a:r>
              <a:rPr lang="en-US">
                <a:latin typeface="Times"/>
                <a:cs typeface="Times New Roman"/>
              </a:rPr>
              <a:t>Planning and </a:t>
            </a:r>
            <a:r>
              <a:rPr lang="en-US" b="1">
                <a:latin typeface="Times"/>
                <a:cs typeface="Times New Roman"/>
              </a:rPr>
              <a:t>write it down</a:t>
            </a:r>
            <a:r>
              <a:rPr lang="en-US">
                <a:latin typeface="Times"/>
                <a:cs typeface="Times New Roman"/>
              </a:rPr>
              <a:t> in a </a:t>
            </a:r>
            <a:r>
              <a:rPr lang="en-US" b="1">
                <a:latin typeface="Times"/>
                <a:cs typeface="Times New Roman"/>
              </a:rPr>
              <a:t>data management plan</a:t>
            </a:r>
            <a:r>
              <a:rPr lang="en-US">
                <a:latin typeface="Times"/>
                <a:cs typeface="Times New Roman"/>
              </a:rPr>
              <a:t>. The DMP is going through the processes for collecting, preparing, storing and distributing the data. </a:t>
            </a:r>
            <a:endParaRPr lang="en-US">
              <a:latin typeface="Times"/>
              <a:cs typeface="Times New Roman" panose="02020603050405020304" pitchFamily="18" charset="0"/>
            </a:endParaRPr>
          </a:p>
        </p:txBody>
      </p:sp>
      <p:pic>
        <p:nvPicPr>
          <p:cNvPr id="4" name="Picture 3" descr="Issuing an order icon color outline vector 15153962 Vector Art at Vecteezy">
            <a:extLst>
              <a:ext uri="{FF2B5EF4-FFF2-40B4-BE49-F238E27FC236}">
                <a16:creationId xmlns:a16="http://schemas.microsoft.com/office/drawing/2014/main" id="{1D38FB27-D341-36F8-D01A-6E671A735F98}"/>
              </a:ext>
            </a:extLst>
          </p:cNvPr>
          <p:cNvPicPr>
            <a:picLocks noChangeAspect="1"/>
          </p:cNvPicPr>
          <p:nvPr/>
        </p:nvPicPr>
        <p:blipFill>
          <a:blip r:embed="rId3"/>
          <a:stretch>
            <a:fillRect/>
          </a:stretch>
        </p:blipFill>
        <p:spPr>
          <a:xfrm>
            <a:off x="9692243" y="78179"/>
            <a:ext cx="1219201" cy="1199409"/>
          </a:xfrm>
          <a:prstGeom prst="rect">
            <a:avLst/>
          </a:prstGeom>
        </p:spPr>
      </p:pic>
      <p:grpSp>
        <p:nvGrpSpPr>
          <p:cNvPr id="18" name="Group 17">
            <a:extLst>
              <a:ext uri="{FF2B5EF4-FFF2-40B4-BE49-F238E27FC236}">
                <a16:creationId xmlns:a16="http://schemas.microsoft.com/office/drawing/2014/main" id="{2846015A-E280-1A66-BEFE-333A7659905F}"/>
              </a:ext>
            </a:extLst>
          </p:cNvPr>
          <p:cNvGrpSpPr/>
          <p:nvPr/>
        </p:nvGrpSpPr>
        <p:grpSpPr>
          <a:xfrm>
            <a:off x="742765" y="1427216"/>
            <a:ext cx="4379459" cy="2401125"/>
            <a:chOff x="1189439" y="1420092"/>
            <a:chExt cx="4379459" cy="2401125"/>
          </a:xfrm>
        </p:grpSpPr>
        <p:pic>
          <p:nvPicPr>
            <p:cNvPr id="6" name="Picture 5">
              <a:extLst>
                <a:ext uri="{FF2B5EF4-FFF2-40B4-BE49-F238E27FC236}">
                  <a16:creationId xmlns:a16="http://schemas.microsoft.com/office/drawing/2014/main" id="{55B29CBB-3268-68D4-46D6-64D54DD137CC}"/>
                </a:ext>
              </a:extLst>
            </p:cNvPr>
            <p:cNvPicPr>
              <a:picLocks noChangeAspect="1"/>
            </p:cNvPicPr>
            <p:nvPr/>
          </p:nvPicPr>
          <p:blipFill>
            <a:blip r:embed="rId4">
              <a:alphaModFix amt="9000"/>
            </a:blip>
            <a:stretch>
              <a:fillRect/>
            </a:stretch>
          </p:blipFill>
          <p:spPr>
            <a:xfrm>
              <a:off x="1951182" y="1420092"/>
              <a:ext cx="2667495" cy="2401125"/>
            </a:xfrm>
            <a:prstGeom prst="rect">
              <a:avLst/>
            </a:prstGeom>
          </p:spPr>
        </p:pic>
        <p:sp>
          <p:nvSpPr>
            <p:cNvPr id="8" name="ZoneTexte 7">
              <a:extLst>
                <a:ext uri="{FF2B5EF4-FFF2-40B4-BE49-F238E27FC236}">
                  <a16:creationId xmlns:a16="http://schemas.microsoft.com/office/drawing/2014/main" id="{478FC8AE-7129-EF9A-FF75-D30771B8602A}"/>
                </a:ext>
              </a:extLst>
            </p:cNvPr>
            <p:cNvSpPr txBox="1"/>
            <p:nvPr/>
          </p:nvSpPr>
          <p:spPr>
            <a:xfrm>
              <a:off x="1189439" y="2089873"/>
              <a:ext cx="4379459" cy="1179810"/>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lIns="91440" tIns="45720" rIns="91440" bIns="45720" rtlCol="0" anchor="t">
              <a:spAutoFit/>
            </a:bodyPr>
            <a:lstStyle/>
            <a:p>
              <a:pPr marL="285750" indent="-285750" algn="just">
                <a:spcBef>
                  <a:spcPts val="200"/>
                </a:spcBef>
                <a:spcAft>
                  <a:spcPts val="200"/>
                </a:spcAft>
                <a:buFont typeface="Arial"/>
                <a:buChar char="•"/>
              </a:pPr>
              <a:r>
                <a:rPr lang="en-US" sz="1600" dirty="0">
                  <a:latin typeface="Times New Roman"/>
                  <a:cs typeface="Times New Roman"/>
                </a:rPr>
                <a:t>What will be your data sources?</a:t>
              </a:r>
            </a:p>
            <a:p>
              <a:pPr marL="285750" indent="-285750" algn="just">
                <a:spcBef>
                  <a:spcPts val="200"/>
                </a:spcBef>
                <a:spcAft>
                  <a:spcPts val="200"/>
                </a:spcAft>
                <a:buFont typeface="Arial"/>
                <a:buChar char="•"/>
              </a:pPr>
              <a:r>
                <a:rPr lang="en-US" sz="1600" dirty="0">
                  <a:latin typeface="Times New Roman"/>
                  <a:cs typeface="Times New Roman"/>
                </a:rPr>
                <a:t>How will the data be collected?</a:t>
              </a:r>
            </a:p>
            <a:p>
              <a:pPr marL="285750" indent="-285750" algn="just">
                <a:spcBef>
                  <a:spcPts val="200"/>
                </a:spcBef>
                <a:spcAft>
                  <a:spcPts val="200"/>
                </a:spcAft>
                <a:buFont typeface="Arial"/>
                <a:buChar char="•"/>
              </a:pPr>
              <a:r>
                <a:rPr lang="en-US" sz="1600" dirty="0">
                  <a:latin typeface="Times New Roman"/>
                  <a:cs typeface="Times New Roman"/>
                </a:rPr>
                <a:t>Is this a task that will be done manually as needed or will you set up extract scheduling?</a:t>
              </a:r>
            </a:p>
          </p:txBody>
        </p:sp>
        <p:sp>
          <p:nvSpPr>
            <p:cNvPr id="14" name="TextBox 13">
              <a:extLst>
                <a:ext uri="{FF2B5EF4-FFF2-40B4-BE49-F238E27FC236}">
                  <a16:creationId xmlns:a16="http://schemas.microsoft.com/office/drawing/2014/main" id="{E17AEA7E-00E0-9205-1F7D-D20BF9DF8140}"/>
                </a:ext>
              </a:extLst>
            </p:cNvPr>
            <p:cNvSpPr txBox="1"/>
            <p:nvPr/>
          </p:nvSpPr>
          <p:spPr>
            <a:xfrm>
              <a:off x="2662051" y="1553687"/>
              <a:ext cx="1446811"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a:latin typeface="Garamond"/>
                </a:rPr>
                <a:t>COLLECT</a:t>
              </a:r>
              <a:endParaRPr lang="en-US" b="1"/>
            </a:p>
          </p:txBody>
        </p:sp>
      </p:grpSp>
      <p:grpSp>
        <p:nvGrpSpPr>
          <p:cNvPr id="23" name="Group 22">
            <a:extLst>
              <a:ext uri="{FF2B5EF4-FFF2-40B4-BE49-F238E27FC236}">
                <a16:creationId xmlns:a16="http://schemas.microsoft.com/office/drawing/2014/main" id="{40C157B1-41E5-F7F6-0C9C-91FEB00579F3}"/>
              </a:ext>
            </a:extLst>
          </p:cNvPr>
          <p:cNvGrpSpPr/>
          <p:nvPr/>
        </p:nvGrpSpPr>
        <p:grpSpPr>
          <a:xfrm>
            <a:off x="6106452" y="1560810"/>
            <a:ext cx="4804990" cy="2206521"/>
            <a:chOff x="6553126" y="1553686"/>
            <a:chExt cx="4804990" cy="2206521"/>
          </a:xfrm>
        </p:grpSpPr>
        <p:grpSp>
          <p:nvGrpSpPr>
            <p:cNvPr id="5" name="Group 4">
              <a:extLst>
                <a:ext uri="{FF2B5EF4-FFF2-40B4-BE49-F238E27FC236}">
                  <a16:creationId xmlns:a16="http://schemas.microsoft.com/office/drawing/2014/main" id="{6BD82598-C7E7-4FF9-6D7A-F988B3EEBAFC}"/>
                </a:ext>
              </a:extLst>
            </p:cNvPr>
            <p:cNvGrpSpPr/>
            <p:nvPr/>
          </p:nvGrpSpPr>
          <p:grpSpPr>
            <a:xfrm>
              <a:off x="6553126" y="1554652"/>
              <a:ext cx="4804990" cy="2205555"/>
              <a:chOff x="6553126" y="1554652"/>
              <a:chExt cx="4804990" cy="2205555"/>
            </a:xfrm>
          </p:grpSpPr>
          <p:pic>
            <p:nvPicPr>
              <p:cNvPr id="20" name="Picture 19" descr="Preparation Meticulous Lineal Color icon">
                <a:extLst>
                  <a:ext uri="{FF2B5EF4-FFF2-40B4-BE49-F238E27FC236}">
                    <a16:creationId xmlns:a16="http://schemas.microsoft.com/office/drawing/2014/main" id="{8490ADE0-D8DB-BC25-992A-2D793A05B64D}"/>
                  </a:ext>
                </a:extLst>
              </p:cNvPr>
              <p:cNvPicPr>
                <a:picLocks noChangeAspect="1"/>
              </p:cNvPicPr>
              <p:nvPr/>
            </p:nvPicPr>
            <p:blipFill>
              <a:blip r:embed="rId5">
                <a:alphaModFix amt="8000"/>
              </a:blip>
              <a:stretch>
                <a:fillRect/>
              </a:stretch>
            </p:blipFill>
            <p:spPr>
              <a:xfrm>
                <a:off x="7809770" y="1554652"/>
                <a:ext cx="2284983" cy="2205555"/>
              </a:xfrm>
              <a:prstGeom prst="rect">
                <a:avLst/>
              </a:prstGeom>
            </p:spPr>
          </p:pic>
          <p:sp>
            <p:nvSpPr>
              <p:cNvPr id="12" name="ZoneTexte 7">
                <a:extLst>
                  <a:ext uri="{FF2B5EF4-FFF2-40B4-BE49-F238E27FC236}">
                    <a16:creationId xmlns:a16="http://schemas.microsoft.com/office/drawing/2014/main" id="{79F0BE7F-401A-7409-D0E4-A07A6BCCCB05}"/>
                  </a:ext>
                </a:extLst>
              </p:cNvPr>
              <p:cNvSpPr txBox="1"/>
              <p:nvPr/>
            </p:nvSpPr>
            <p:spPr>
              <a:xfrm>
                <a:off x="6553126" y="2089873"/>
                <a:ext cx="4804990" cy="1128514"/>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lIns="91440" tIns="45720" rIns="91440" bIns="45720" rtlCol="0" anchor="t">
                <a:spAutoFit/>
              </a:bodyPr>
              <a:lstStyle/>
              <a:p>
                <a:pPr marL="285750" indent="-285750" algn="just">
                  <a:spcBef>
                    <a:spcPts val="200"/>
                  </a:spcBef>
                  <a:spcAft>
                    <a:spcPts val="200"/>
                  </a:spcAft>
                  <a:buFont typeface="Arial"/>
                  <a:buChar char="•"/>
                </a:pPr>
                <a:r>
                  <a:rPr lang="en-US" sz="1600" dirty="0">
                    <a:latin typeface="Times New Roman"/>
                    <a:cs typeface="Times New Roman"/>
                  </a:rPr>
                  <a:t>What will be the guidelines for naming data, documenting lineage, and adding metadata to increase discoverability?</a:t>
                </a:r>
              </a:p>
              <a:p>
                <a:pPr marL="285750" indent="-285750" algn="just">
                  <a:spcBef>
                    <a:spcPts val="200"/>
                  </a:spcBef>
                  <a:spcAft>
                    <a:spcPts val="200"/>
                  </a:spcAft>
                  <a:buFont typeface="Arial"/>
                  <a:buChar char="•"/>
                </a:pPr>
                <a:r>
                  <a:rPr lang="en-US" sz="1600" dirty="0">
                    <a:latin typeface="Times New Roman"/>
                    <a:cs typeface="Times New Roman"/>
                  </a:rPr>
                  <a:t>How will you identify incomplete or disparate data?</a:t>
                </a:r>
                <a:endParaRPr lang="en-US" dirty="0"/>
              </a:p>
            </p:txBody>
          </p:sp>
        </p:grpSp>
        <p:sp>
          <p:nvSpPr>
            <p:cNvPr id="15" name="TextBox 14">
              <a:extLst>
                <a:ext uri="{FF2B5EF4-FFF2-40B4-BE49-F238E27FC236}">
                  <a16:creationId xmlns:a16="http://schemas.microsoft.com/office/drawing/2014/main" id="{B697A7C0-B80C-50A7-8E88-9D33951B424E}"/>
                </a:ext>
              </a:extLst>
            </p:cNvPr>
            <p:cNvSpPr txBox="1"/>
            <p:nvPr/>
          </p:nvSpPr>
          <p:spPr>
            <a:xfrm>
              <a:off x="8233557" y="1553686"/>
              <a:ext cx="1446811"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a:latin typeface="Garamond"/>
                </a:rPr>
                <a:t>PREPARE</a:t>
              </a:r>
              <a:endParaRPr lang="en-US" b="1"/>
            </a:p>
          </p:txBody>
        </p:sp>
      </p:grpSp>
      <p:grpSp>
        <p:nvGrpSpPr>
          <p:cNvPr id="21" name="Group 20">
            <a:extLst>
              <a:ext uri="{FF2B5EF4-FFF2-40B4-BE49-F238E27FC236}">
                <a16:creationId xmlns:a16="http://schemas.microsoft.com/office/drawing/2014/main" id="{1D055820-72BF-1E5E-A9A1-DD090F46D0AE}"/>
              </a:ext>
            </a:extLst>
          </p:cNvPr>
          <p:cNvGrpSpPr/>
          <p:nvPr/>
        </p:nvGrpSpPr>
        <p:grpSpPr>
          <a:xfrm>
            <a:off x="6106453" y="4085023"/>
            <a:ext cx="4804991" cy="2121667"/>
            <a:chOff x="6553127" y="4077899"/>
            <a:chExt cx="4804991" cy="2121667"/>
          </a:xfrm>
        </p:grpSpPr>
        <p:pic>
          <p:nvPicPr>
            <p:cNvPr id="10" name="Picture 9" descr="Data storage - Free electronics icons">
              <a:extLst>
                <a:ext uri="{FF2B5EF4-FFF2-40B4-BE49-F238E27FC236}">
                  <a16:creationId xmlns:a16="http://schemas.microsoft.com/office/drawing/2014/main" id="{25450453-1F8B-EDF2-363C-8D4F64135131}"/>
                </a:ext>
              </a:extLst>
            </p:cNvPr>
            <p:cNvPicPr>
              <a:picLocks noChangeAspect="1"/>
            </p:cNvPicPr>
            <p:nvPr/>
          </p:nvPicPr>
          <p:blipFill>
            <a:blip r:embed="rId6">
              <a:alphaModFix amt="7000"/>
            </a:blip>
            <a:stretch>
              <a:fillRect/>
            </a:stretch>
          </p:blipFill>
          <p:spPr>
            <a:xfrm>
              <a:off x="8186561" y="4077899"/>
              <a:ext cx="2140189" cy="2120135"/>
            </a:xfrm>
            <a:prstGeom prst="rect">
              <a:avLst/>
            </a:prstGeom>
          </p:spPr>
        </p:pic>
        <p:sp>
          <p:nvSpPr>
            <p:cNvPr id="11" name="ZoneTexte 7">
              <a:extLst>
                <a:ext uri="{FF2B5EF4-FFF2-40B4-BE49-F238E27FC236}">
                  <a16:creationId xmlns:a16="http://schemas.microsoft.com/office/drawing/2014/main" id="{3C04A6D3-9574-8E91-3F0B-F2212C4119A3}"/>
                </a:ext>
              </a:extLst>
            </p:cNvPr>
            <p:cNvSpPr txBox="1"/>
            <p:nvPr/>
          </p:nvSpPr>
          <p:spPr>
            <a:xfrm>
              <a:off x="6553127" y="4722238"/>
              <a:ext cx="4804991" cy="1477328"/>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lIns="91440" tIns="45720" rIns="91440" bIns="45720" rtlCol="0" anchor="t">
              <a:spAutoFit/>
            </a:bodyPr>
            <a:lstStyle/>
            <a:p>
              <a:pPr marL="285750" indent="-285750" algn="just">
                <a:spcBef>
                  <a:spcPts val="200"/>
                </a:spcBef>
                <a:spcAft>
                  <a:spcPts val="200"/>
                </a:spcAft>
                <a:buFont typeface="Arial"/>
                <a:buChar char="•"/>
              </a:pPr>
              <a:r>
                <a:rPr lang="en-US" sz="1600" dirty="0">
                  <a:latin typeface="Times New Roman"/>
                  <a:cs typeface="Times New Roman"/>
                </a:rPr>
                <a:t>Where will you store your data?</a:t>
              </a:r>
              <a:endParaRPr lang="en-US" dirty="0"/>
            </a:p>
            <a:p>
              <a:pPr marL="285750" indent="-285750" algn="just">
                <a:spcBef>
                  <a:spcPts val="200"/>
                </a:spcBef>
                <a:spcAft>
                  <a:spcPts val="200"/>
                </a:spcAft>
                <a:buFont typeface="Arial"/>
                <a:buChar char="•"/>
              </a:pPr>
              <a:r>
                <a:rPr lang="en-US" sz="1600" dirty="0">
                  <a:latin typeface="Times New Roman"/>
                  <a:cs typeface="Times New Roman"/>
                </a:rPr>
                <a:t>How will you do the versioning?</a:t>
              </a:r>
            </a:p>
            <a:p>
              <a:pPr marL="285750" indent="-285750" algn="just">
                <a:spcBef>
                  <a:spcPts val="200"/>
                </a:spcBef>
                <a:spcAft>
                  <a:spcPts val="200"/>
                </a:spcAft>
                <a:buFont typeface="Arial"/>
                <a:buChar char="•"/>
              </a:pPr>
              <a:r>
                <a:rPr lang="en-US" sz="1600" dirty="0">
                  <a:latin typeface="Times New Roman"/>
                  <a:cs typeface="Times New Roman"/>
                </a:rPr>
                <a:t>Will you use XML, CSV, or relational databases for structured data?</a:t>
              </a:r>
            </a:p>
            <a:p>
              <a:pPr marL="285750" indent="-285750" algn="just">
                <a:spcBef>
                  <a:spcPts val="200"/>
                </a:spcBef>
                <a:spcAft>
                  <a:spcPts val="200"/>
                </a:spcAft>
                <a:buFont typeface="Arial"/>
                <a:buChar char="•"/>
              </a:pPr>
              <a:r>
                <a:rPr lang="en-US" sz="1600" dirty="0">
                  <a:latin typeface="Times New Roman"/>
                  <a:cs typeface="Times New Roman"/>
                </a:rPr>
                <a:t>How will you keep your data secure?</a:t>
              </a:r>
            </a:p>
          </p:txBody>
        </p:sp>
        <p:sp>
          <p:nvSpPr>
            <p:cNvPr id="16" name="TextBox 15">
              <a:extLst>
                <a:ext uri="{FF2B5EF4-FFF2-40B4-BE49-F238E27FC236}">
                  <a16:creationId xmlns:a16="http://schemas.microsoft.com/office/drawing/2014/main" id="{3D215692-7434-45DD-55AC-B1B9AC7AB895}"/>
                </a:ext>
              </a:extLst>
            </p:cNvPr>
            <p:cNvSpPr txBox="1"/>
            <p:nvPr/>
          </p:nvSpPr>
          <p:spPr>
            <a:xfrm>
              <a:off x="8233556" y="4166258"/>
              <a:ext cx="1446811"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a:latin typeface="Garamond"/>
                </a:rPr>
                <a:t>STORE</a:t>
              </a:r>
              <a:endParaRPr lang="en-US" b="1"/>
            </a:p>
          </p:txBody>
        </p:sp>
      </p:grpSp>
      <p:grpSp>
        <p:nvGrpSpPr>
          <p:cNvPr id="22" name="Group 21">
            <a:extLst>
              <a:ext uri="{FF2B5EF4-FFF2-40B4-BE49-F238E27FC236}">
                <a16:creationId xmlns:a16="http://schemas.microsoft.com/office/drawing/2014/main" id="{3DD25ACA-05B9-2E45-6592-39FEC9776D41}"/>
              </a:ext>
            </a:extLst>
          </p:cNvPr>
          <p:cNvGrpSpPr/>
          <p:nvPr/>
        </p:nvGrpSpPr>
        <p:grpSpPr>
          <a:xfrm>
            <a:off x="742765" y="4086790"/>
            <a:ext cx="4379459" cy="2116612"/>
            <a:chOff x="1189439" y="4079666"/>
            <a:chExt cx="4379459" cy="2116612"/>
          </a:xfrm>
        </p:grpSpPr>
        <p:pic>
          <p:nvPicPr>
            <p:cNvPr id="19" name="Picture 18">
              <a:extLst>
                <a:ext uri="{FF2B5EF4-FFF2-40B4-BE49-F238E27FC236}">
                  <a16:creationId xmlns:a16="http://schemas.microsoft.com/office/drawing/2014/main" id="{34A6EDE8-48CF-592E-4EC1-2E2E5F772166}"/>
                </a:ext>
              </a:extLst>
            </p:cNvPr>
            <p:cNvPicPr>
              <a:picLocks noChangeAspect="1"/>
            </p:cNvPicPr>
            <p:nvPr/>
          </p:nvPicPr>
          <p:blipFill>
            <a:blip r:embed="rId7">
              <a:alphaModFix amt="7000"/>
            </a:blip>
            <a:stretch>
              <a:fillRect/>
            </a:stretch>
          </p:blipFill>
          <p:spPr>
            <a:xfrm>
              <a:off x="2262909" y="4079666"/>
              <a:ext cx="2066308" cy="2116612"/>
            </a:xfrm>
            <a:prstGeom prst="rect">
              <a:avLst/>
            </a:prstGeom>
          </p:spPr>
        </p:pic>
        <p:sp>
          <p:nvSpPr>
            <p:cNvPr id="13" name="ZoneTexte 7">
              <a:extLst>
                <a:ext uri="{FF2B5EF4-FFF2-40B4-BE49-F238E27FC236}">
                  <a16:creationId xmlns:a16="http://schemas.microsoft.com/office/drawing/2014/main" id="{DAF31D52-8F1F-4FD3-7CD7-3BECDD88205C}"/>
                </a:ext>
              </a:extLst>
            </p:cNvPr>
            <p:cNvSpPr txBox="1"/>
            <p:nvPr/>
          </p:nvSpPr>
          <p:spPr>
            <a:xfrm>
              <a:off x="1189439" y="4722237"/>
              <a:ext cx="4379459" cy="142603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lIns="91440" tIns="45720" rIns="91440" bIns="45720" rtlCol="0" anchor="t">
              <a:spAutoFit/>
            </a:bodyPr>
            <a:lstStyle/>
            <a:p>
              <a:pPr marL="285750" indent="-285750" algn="just">
                <a:spcBef>
                  <a:spcPts val="200"/>
                </a:spcBef>
                <a:spcAft>
                  <a:spcPts val="200"/>
                </a:spcAft>
                <a:buFont typeface="Arial"/>
                <a:buChar char="•"/>
              </a:pPr>
              <a:r>
                <a:rPr lang="en-US" sz="1600" dirty="0">
                  <a:latin typeface="Times New Roman"/>
                  <a:cs typeface="Times New Roman"/>
                </a:rPr>
                <a:t>Which teams or departments need a data access to collaborate?</a:t>
              </a:r>
              <a:endParaRPr lang="en-US" dirty="0"/>
            </a:p>
            <a:p>
              <a:pPr marL="285750" indent="-285750" algn="just">
                <a:spcBef>
                  <a:spcPts val="200"/>
                </a:spcBef>
                <a:spcAft>
                  <a:spcPts val="200"/>
                </a:spcAft>
                <a:buFont typeface="Arial"/>
                <a:buChar char="•"/>
              </a:pPr>
              <a:r>
                <a:rPr lang="en-US" sz="1600" dirty="0">
                  <a:latin typeface="Times New Roman"/>
                  <a:cs typeface="Times New Roman"/>
                </a:rPr>
                <a:t>How can you make access to data and analysis easier for the end-user?</a:t>
              </a:r>
            </a:p>
            <a:p>
              <a:pPr marL="285750" indent="-285750" algn="just">
                <a:spcBef>
                  <a:spcPts val="200"/>
                </a:spcBef>
                <a:spcAft>
                  <a:spcPts val="200"/>
                </a:spcAft>
                <a:buFont typeface="Arial"/>
                <a:buChar char="•"/>
              </a:pPr>
              <a:r>
                <a:rPr lang="en-US" sz="1600" dirty="0">
                  <a:latin typeface="Times New Roman"/>
                  <a:cs typeface="Times New Roman"/>
                </a:rPr>
                <a:t>How will you communicate any data insights?</a:t>
              </a:r>
              <a:endParaRPr lang="en-US" dirty="0"/>
            </a:p>
          </p:txBody>
        </p:sp>
        <p:sp>
          <p:nvSpPr>
            <p:cNvPr id="17" name="TextBox 16">
              <a:extLst>
                <a:ext uri="{FF2B5EF4-FFF2-40B4-BE49-F238E27FC236}">
                  <a16:creationId xmlns:a16="http://schemas.microsoft.com/office/drawing/2014/main" id="{EE513ACF-FC87-A017-87A7-4DB6845A0A52}"/>
                </a:ext>
              </a:extLst>
            </p:cNvPr>
            <p:cNvSpPr txBox="1"/>
            <p:nvPr/>
          </p:nvSpPr>
          <p:spPr>
            <a:xfrm>
              <a:off x="1692233" y="4166257"/>
              <a:ext cx="338644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a:latin typeface="Garamond"/>
                </a:rPr>
                <a:t>ANALYZE AND SHARE</a:t>
              </a:r>
              <a:endParaRPr lang="en-US" b="1"/>
            </a:p>
          </p:txBody>
        </p:sp>
      </p:grpSp>
      <p:pic>
        <p:nvPicPr>
          <p:cNvPr id="3" name="Image 2" descr="Une image contenant Graphique, logo, conception&#10;&#10;Le contenu généré par l’IA peut être incorrect.">
            <a:extLst>
              <a:ext uri="{FF2B5EF4-FFF2-40B4-BE49-F238E27FC236}">
                <a16:creationId xmlns:a16="http://schemas.microsoft.com/office/drawing/2014/main" id="{239D8B85-339B-846D-8BA4-E493822441E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83600" y="147600"/>
            <a:ext cx="1659600" cy="1659600"/>
          </a:xfrm>
          <a:prstGeom prst="rect">
            <a:avLst/>
          </a:prstGeom>
        </p:spPr>
      </p:pic>
      <p:sp>
        <p:nvSpPr>
          <p:cNvPr id="24" name="ZoneTexte 23">
            <a:extLst>
              <a:ext uri="{FF2B5EF4-FFF2-40B4-BE49-F238E27FC236}">
                <a16:creationId xmlns:a16="http://schemas.microsoft.com/office/drawing/2014/main" id="{C8BD5B5E-608F-6974-86F1-EAA090A128F4}"/>
              </a:ext>
            </a:extLst>
          </p:cNvPr>
          <p:cNvSpPr txBox="1"/>
          <p:nvPr/>
        </p:nvSpPr>
        <p:spPr>
          <a:xfrm>
            <a:off x="284385" y="6536745"/>
            <a:ext cx="11160774" cy="276999"/>
          </a:xfrm>
          <a:prstGeom prst="rect">
            <a:avLst/>
          </a:prstGeom>
          <a:noFill/>
        </p:spPr>
        <p:txBody>
          <a:bodyPr wrap="square">
            <a:spAutoFit/>
          </a:bodyPr>
          <a:lstStyle/>
          <a:p>
            <a:r>
              <a:rPr lang="fr-FR" sz="1200" b="0" i="0" u="none" strike="noStrike" dirty="0">
                <a:solidFill>
                  <a:srgbClr val="000000"/>
                </a:solidFill>
                <a:effectLst/>
                <a:latin typeface="Helvetica" pitchFamily="2" charset="0"/>
              </a:rPr>
              <a:t>Lebranchu, Julien et al. (2024). MOOBYF Data Management Plan (Version 2). </a:t>
            </a:r>
            <a:r>
              <a:rPr lang="fr-FR" sz="1200" b="0" i="0" u="none" strike="noStrike" dirty="0" err="1">
                <a:solidFill>
                  <a:srgbClr val="000000"/>
                </a:solidFill>
                <a:effectLst/>
                <a:latin typeface="Helvetica" pitchFamily="2" charset="0"/>
              </a:rPr>
              <a:t>Zenodo</a:t>
            </a:r>
            <a:r>
              <a:rPr lang="fr-FR" sz="1200" b="0" i="0" u="none" strike="noStrike" dirty="0">
                <a:solidFill>
                  <a:srgbClr val="000000"/>
                </a:solidFill>
                <a:effectLst/>
                <a:latin typeface="Helvetica" pitchFamily="2" charset="0"/>
              </a:rPr>
              <a:t>. </a:t>
            </a:r>
            <a:r>
              <a:rPr lang="fr-FR" sz="1200" b="0" i="0" u="none" strike="noStrike" dirty="0">
                <a:solidFill>
                  <a:srgbClr val="000000"/>
                </a:solidFill>
                <a:effectLst/>
                <a:latin typeface="Helvetica" pitchFamily="2" charset="0"/>
                <a:hlinkClick r:id="rId9"/>
              </a:rPr>
              <a:t>https://doi.org/10.5281/zenodo.14048788</a:t>
            </a:r>
            <a:endParaRPr lang="fr-FR" sz="1200" dirty="0"/>
          </a:p>
        </p:txBody>
      </p:sp>
      <p:pic>
        <p:nvPicPr>
          <p:cNvPr id="5126" name="Picture 6">
            <a:extLst>
              <a:ext uri="{FF2B5EF4-FFF2-40B4-BE49-F238E27FC236}">
                <a16:creationId xmlns:a16="http://schemas.microsoft.com/office/drawing/2014/main" id="{33E8C031-2C41-95A3-FC76-A5886112FBC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452945" y="6185643"/>
            <a:ext cx="2310259" cy="628101"/>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a:extLst>
              <a:ext uri="{FF2B5EF4-FFF2-40B4-BE49-F238E27FC236}">
                <a16:creationId xmlns:a16="http://schemas.microsoft.com/office/drawing/2014/main" id="{DC4A2B04-48BB-9FDA-61F2-31FF67392A8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925942" y="4975822"/>
            <a:ext cx="1175136" cy="11795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1247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p:tgtEl>
                                          <p:spTgt spid="24"/>
                                        </p:tgtEl>
                                        <p:attrNameLst>
                                          <p:attrName>ppt_y</p:attrName>
                                        </p:attrNameLst>
                                      </p:cBhvr>
                                      <p:tavLst>
                                        <p:tav tm="0">
                                          <p:val>
                                            <p:strVal val="#ppt_y+#ppt_h*1.125000"/>
                                          </p:val>
                                        </p:tav>
                                        <p:tav tm="100000">
                                          <p:val>
                                            <p:strVal val="#ppt_y"/>
                                          </p:val>
                                        </p:tav>
                                      </p:tavLst>
                                    </p:anim>
                                    <p:animEffect transition="in" filter="wipe(up)">
                                      <p:cBhvr>
                                        <p:cTn id="24" dur="500"/>
                                        <p:tgtEl>
                                          <p:spTgt spid="24"/>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4" fill="hold" nodeType="clickEffect">
                                  <p:stCondLst>
                                    <p:cond delay="0"/>
                                  </p:stCondLst>
                                  <p:childTnLst>
                                    <p:set>
                                      <p:cBhvr>
                                        <p:cTn id="28" dur="1" fill="hold">
                                          <p:stCondLst>
                                            <p:cond delay="0"/>
                                          </p:stCondLst>
                                        </p:cTn>
                                        <p:tgtEl>
                                          <p:spTgt spid="5126"/>
                                        </p:tgtEl>
                                        <p:attrNameLst>
                                          <p:attrName>style.visibility</p:attrName>
                                        </p:attrNameLst>
                                      </p:cBhvr>
                                      <p:to>
                                        <p:strVal val="visible"/>
                                      </p:to>
                                    </p:set>
                                    <p:anim calcmode="lin" valueType="num">
                                      <p:cBhvr additive="base">
                                        <p:cTn id="29" dur="500"/>
                                        <p:tgtEl>
                                          <p:spTgt spid="5126"/>
                                        </p:tgtEl>
                                        <p:attrNameLst>
                                          <p:attrName>ppt_y</p:attrName>
                                        </p:attrNameLst>
                                      </p:cBhvr>
                                      <p:tavLst>
                                        <p:tav tm="0">
                                          <p:val>
                                            <p:strVal val="#ppt_y+#ppt_h*1.125000"/>
                                          </p:val>
                                        </p:tav>
                                        <p:tav tm="100000">
                                          <p:val>
                                            <p:strVal val="#ppt_y"/>
                                          </p:val>
                                        </p:tav>
                                      </p:tavLst>
                                    </p:anim>
                                    <p:animEffect transition="in" filter="wipe(up)">
                                      <p:cBhvr>
                                        <p:cTn id="30" dur="500"/>
                                        <p:tgtEl>
                                          <p:spTgt spid="5126"/>
                                        </p:tgtEl>
                                      </p:cBhvr>
                                    </p:animEffect>
                                  </p:childTnLst>
                                </p:cTn>
                              </p:par>
                              <p:par>
                                <p:cTn id="31" presetID="12" presetClass="entr" presetSubtype="4" fill="hold" nodeType="withEffect">
                                  <p:stCondLst>
                                    <p:cond delay="0"/>
                                  </p:stCondLst>
                                  <p:childTnLst>
                                    <p:set>
                                      <p:cBhvr>
                                        <p:cTn id="32" dur="1" fill="hold">
                                          <p:stCondLst>
                                            <p:cond delay="0"/>
                                          </p:stCondLst>
                                        </p:cTn>
                                        <p:tgtEl>
                                          <p:spTgt spid="5128"/>
                                        </p:tgtEl>
                                        <p:attrNameLst>
                                          <p:attrName>style.visibility</p:attrName>
                                        </p:attrNameLst>
                                      </p:cBhvr>
                                      <p:to>
                                        <p:strVal val="visible"/>
                                      </p:to>
                                    </p:set>
                                    <p:anim calcmode="lin" valueType="num">
                                      <p:cBhvr additive="base">
                                        <p:cTn id="33" dur="500"/>
                                        <p:tgtEl>
                                          <p:spTgt spid="5128"/>
                                        </p:tgtEl>
                                        <p:attrNameLst>
                                          <p:attrName>ppt_y</p:attrName>
                                        </p:attrNameLst>
                                      </p:cBhvr>
                                      <p:tavLst>
                                        <p:tav tm="0">
                                          <p:val>
                                            <p:strVal val="#ppt_y+#ppt_h*1.125000"/>
                                          </p:val>
                                        </p:tav>
                                        <p:tav tm="100000">
                                          <p:val>
                                            <p:strVal val="#ppt_y"/>
                                          </p:val>
                                        </p:tav>
                                      </p:tavLst>
                                    </p:anim>
                                    <p:animEffect transition="in" filter="wipe(up)">
                                      <p:cBhvr>
                                        <p:cTn id="34" dur="500"/>
                                        <p:tgtEl>
                                          <p:spTgt spid="5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id="{002A9388-38DA-39DA-A1DE-93B3060CC1F6}"/>
              </a:ext>
            </a:extLst>
          </p:cNvPr>
          <p:cNvSpPr txBox="1">
            <a:spLocks/>
          </p:cNvSpPr>
          <p:nvPr/>
        </p:nvSpPr>
        <p:spPr>
          <a:xfrm>
            <a:off x="246992" y="152784"/>
            <a:ext cx="5617780" cy="923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Garamond" panose="02020404030301010803" pitchFamily="18" charset="0"/>
                <a:ea typeface="+mj-ea"/>
                <a:cs typeface="+mj-cs"/>
              </a:defRPr>
            </a:lvl1pPr>
          </a:lstStyle>
          <a:p>
            <a:r>
              <a:rPr lang="fr-FR">
                <a:latin typeface="Garamond"/>
              </a:rPr>
              <a:t>Data collection</a:t>
            </a:r>
            <a:endParaRPr lang="en-US"/>
          </a:p>
        </p:txBody>
      </p:sp>
      <p:sp>
        <p:nvSpPr>
          <p:cNvPr id="9" name="ZoneTexte 7">
            <a:extLst>
              <a:ext uri="{FF2B5EF4-FFF2-40B4-BE49-F238E27FC236}">
                <a16:creationId xmlns:a16="http://schemas.microsoft.com/office/drawing/2014/main" id="{A55C8045-43D1-0A9C-7B17-49D7E8E12F69}"/>
              </a:ext>
            </a:extLst>
          </p:cNvPr>
          <p:cNvSpPr txBox="1"/>
          <p:nvPr/>
        </p:nvSpPr>
        <p:spPr>
          <a:xfrm>
            <a:off x="448275" y="1350010"/>
            <a:ext cx="5301100" cy="1328023"/>
          </a:xfrm>
          <a:prstGeom prst="roundRect">
            <a:avLst/>
          </a:prstGeom>
          <a:solidFill>
            <a:schemeClr val="accent6">
              <a:lumMod val="20000"/>
              <a:lumOff val="80000"/>
            </a:schemeClr>
          </a:solidFill>
        </p:spPr>
        <p:txBody>
          <a:bodyPr wrap="square" lIns="91440" tIns="45720" rIns="91440" bIns="45720" rtlCol="0" anchor="t">
            <a:spAutoFit/>
          </a:bodyPr>
          <a:lstStyle/>
          <a:p>
            <a:pPr algn="just"/>
            <a:r>
              <a:rPr lang="en-US">
                <a:latin typeface="Times"/>
                <a:ea typeface="+mn-lt"/>
                <a:cs typeface="+mn-lt"/>
              </a:rPr>
              <a:t>Data collection is the process of </a:t>
            </a:r>
            <a:r>
              <a:rPr lang="en-US" b="1">
                <a:latin typeface="Times"/>
                <a:ea typeface="+mn-lt"/>
                <a:cs typeface="+mn-lt"/>
              </a:rPr>
              <a:t>gathering and measuring</a:t>
            </a:r>
            <a:r>
              <a:rPr lang="en-US">
                <a:latin typeface="Times"/>
                <a:ea typeface="+mn-lt"/>
                <a:cs typeface="+mn-lt"/>
              </a:rPr>
              <a:t> information, in an established </a:t>
            </a:r>
            <a:r>
              <a:rPr lang="en-US" b="1">
                <a:latin typeface="Times"/>
                <a:ea typeface="+mn-lt"/>
                <a:cs typeface="+mn-lt"/>
              </a:rPr>
              <a:t>systematic fashion </a:t>
            </a:r>
            <a:r>
              <a:rPr lang="en-US">
                <a:latin typeface="Times"/>
                <a:ea typeface="+mn-lt"/>
                <a:cs typeface="+mn-lt"/>
              </a:rPr>
              <a:t>that enables one </a:t>
            </a:r>
            <a:r>
              <a:rPr lang="en-US" b="1">
                <a:latin typeface="Times"/>
                <a:ea typeface="+mn-lt"/>
                <a:cs typeface="+mn-lt"/>
              </a:rPr>
              <a:t>to answer</a:t>
            </a:r>
            <a:r>
              <a:rPr lang="en-US">
                <a:latin typeface="Times"/>
                <a:ea typeface="+mn-lt"/>
                <a:cs typeface="+mn-lt"/>
              </a:rPr>
              <a:t> stated research questions and test hypotheses.</a:t>
            </a:r>
            <a:endParaRPr lang="en-US">
              <a:latin typeface="Times"/>
              <a:cs typeface="Times New Roman" panose="02020603050405020304" pitchFamily="18" charset="0"/>
            </a:endParaRPr>
          </a:p>
        </p:txBody>
      </p:sp>
      <p:sp>
        <p:nvSpPr>
          <p:cNvPr id="10" name="TextBox 9">
            <a:extLst>
              <a:ext uri="{FF2B5EF4-FFF2-40B4-BE49-F238E27FC236}">
                <a16:creationId xmlns:a16="http://schemas.microsoft.com/office/drawing/2014/main" id="{13B8C2AF-64EF-F2C1-77A5-5BFBA6BE56CB}"/>
              </a:ext>
            </a:extLst>
          </p:cNvPr>
          <p:cNvSpPr txBox="1"/>
          <p:nvPr/>
        </p:nvSpPr>
        <p:spPr>
          <a:xfrm>
            <a:off x="444831" y="3280907"/>
            <a:ext cx="8321614" cy="9377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a:latin typeface="Times"/>
                <a:ea typeface="+mn-lt"/>
                <a:cs typeface="+mn-lt"/>
              </a:rPr>
              <a:t>Preserving the data integrity go through </a:t>
            </a:r>
            <a:r>
              <a:rPr lang="en-US" b="1">
                <a:latin typeface="Times"/>
                <a:ea typeface="+mn-lt"/>
                <a:cs typeface="+mn-lt"/>
              </a:rPr>
              <a:t>the detection of errors </a:t>
            </a:r>
            <a:r>
              <a:rPr lang="en-US">
                <a:latin typeface="Times"/>
                <a:ea typeface="+mn-lt"/>
                <a:cs typeface="+mn-lt"/>
              </a:rPr>
              <a:t>in the data collection process, whether they are made intentionally (deliberate falsifications) or not (systematic or random errors).</a:t>
            </a:r>
            <a:endParaRPr lang="en-US">
              <a:latin typeface="Times"/>
              <a:cs typeface="Times"/>
            </a:endParaRPr>
          </a:p>
        </p:txBody>
      </p:sp>
      <p:grpSp>
        <p:nvGrpSpPr>
          <p:cNvPr id="16" name="Group 15">
            <a:extLst>
              <a:ext uri="{FF2B5EF4-FFF2-40B4-BE49-F238E27FC236}">
                <a16:creationId xmlns:a16="http://schemas.microsoft.com/office/drawing/2014/main" id="{C3ECA3A4-67D7-7FC7-64C8-6EB87B6EB0C4}"/>
              </a:ext>
            </a:extLst>
          </p:cNvPr>
          <p:cNvGrpSpPr/>
          <p:nvPr/>
        </p:nvGrpSpPr>
        <p:grpSpPr>
          <a:xfrm>
            <a:off x="6183976" y="357098"/>
            <a:ext cx="3016369" cy="2207971"/>
            <a:chOff x="6370881" y="-16714"/>
            <a:chExt cx="3016369" cy="2207971"/>
          </a:xfrm>
        </p:grpSpPr>
        <p:pic>
          <p:nvPicPr>
            <p:cNvPr id="13" name="Picture 12" descr="Seychelles sea cucumber survey 2021/22 -Seychelles Nation">
              <a:extLst>
                <a:ext uri="{FF2B5EF4-FFF2-40B4-BE49-F238E27FC236}">
                  <a16:creationId xmlns:a16="http://schemas.microsoft.com/office/drawing/2014/main" id="{67E24491-7D2C-3547-F8C5-6FA12B8468C5}"/>
                </a:ext>
              </a:extLst>
            </p:cNvPr>
            <p:cNvPicPr>
              <a:picLocks noChangeAspect="1"/>
            </p:cNvPicPr>
            <p:nvPr/>
          </p:nvPicPr>
          <p:blipFill>
            <a:blip r:embed="rId3"/>
            <a:stretch>
              <a:fillRect/>
            </a:stretch>
          </p:blipFill>
          <p:spPr>
            <a:xfrm>
              <a:off x="6377796" y="-16714"/>
              <a:ext cx="2973237" cy="1658068"/>
            </a:xfrm>
            <a:prstGeom prst="rect">
              <a:avLst/>
            </a:prstGeom>
          </p:spPr>
        </p:pic>
        <p:sp>
          <p:nvSpPr>
            <p:cNvPr id="14" name="TextBox 13">
              <a:extLst>
                <a:ext uri="{FF2B5EF4-FFF2-40B4-BE49-F238E27FC236}">
                  <a16:creationId xmlns:a16="http://schemas.microsoft.com/office/drawing/2014/main" id="{E6D4AA5E-5821-DE6B-CE0D-6EF49B400926}"/>
                </a:ext>
              </a:extLst>
            </p:cNvPr>
            <p:cNvSpPr txBox="1"/>
            <p:nvPr/>
          </p:nvSpPr>
          <p:spPr>
            <a:xfrm>
              <a:off x="6370881" y="1760370"/>
              <a:ext cx="3016369"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100" i="1">
                  <a:solidFill>
                    <a:srgbClr val="82C7FF"/>
                  </a:solidFill>
                  <a:latin typeface="Times New Roman"/>
                  <a:ea typeface="Roboto"/>
                  <a:cs typeface="Roboto"/>
                  <a:hlinkClick r:id="rId4"/>
                </a:rPr>
                <a:t>Seychelles sea cucumber survey 2021/22 -Seychelles Nation</a:t>
              </a:r>
              <a:endParaRPr lang="en-US" sz="1100" i="1">
                <a:latin typeface="Times New Roman"/>
              </a:endParaRPr>
            </a:p>
          </p:txBody>
        </p:sp>
      </p:grpSp>
      <p:pic>
        <p:nvPicPr>
          <p:cNvPr id="15" name="Picture 14" descr="Collection, data, hand icon - Download on Iconfinder">
            <a:extLst>
              <a:ext uri="{FF2B5EF4-FFF2-40B4-BE49-F238E27FC236}">
                <a16:creationId xmlns:a16="http://schemas.microsoft.com/office/drawing/2014/main" id="{749DAD62-87BA-7D9F-19D0-90D5272230B0}"/>
              </a:ext>
            </a:extLst>
          </p:cNvPr>
          <p:cNvPicPr>
            <a:picLocks noChangeAspect="1"/>
          </p:cNvPicPr>
          <p:nvPr/>
        </p:nvPicPr>
        <p:blipFill>
          <a:blip r:embed="rId5"/>
          <a:stretch>
            <a:fillRect/>
          </a:stretch>
        </p:blipFill>
        <p:spPr>
          <a:xfrm>
            <a:off x="9333781" y="2353574"/>
            <a:ext cx="2165231" cy="2150853"/>
          </a:xfrm>
          <a:prstGeom prst="rect">
            <a:avLst/>
          </a:prstGeom>
        </p:spPr>
      </p:pic>
      <p:sp>
        <p:nvSpPr>
          <p:cNvPr id="38" name="TextBox 37">
            <a:extLst>
              <a:ext uri="{FF2B5EF4-FFF2-40B4-BE49-F238E27FC236}">
                <a16:creationId xmlns:a16="http://schemas.microsoft.com/office/drawing/2014/main" id="{57CEEB98-415F-903B-78D1-C2ED45B30893}"/>
              </a:ext>
            </a:extLst>
          </p:cNvPr>
          <p:cNvSpPr txBox="1"/>
          <p:nvPr/>
        </p:nvSpPr>
        <p:spPr>
          <a:xfrm>
            <a:off x="416077" y="4765315"/>
            <a:ext cx="11499009" cy="14275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a:latin typeface="Times"/>
                <a:ea typeface="+mn-lt"/>
                <a:cs typeface="+mn-lt"/>
              </a:rPr>
              <a:t>The two approaches that can preserve data integrity and ensure the scientific </a:t>
            </a:r>
            <a:r>
              <a:rPr lang="en-US" b="1">
                <a:latin typeface="Times"/>
                <a:ea typeface="+mn-lt"/>
                <a:cs typeface="+mn-lt"/>
              </a:rPr>
              <a:t>validity</a:t>
            </a:r>
            <a:r>
              <a:rPr lang="en-US">
                <a:latin typeface="Times"/>
                <a:ea typeface="+mn-lt"/>
                <a:cs typeface="+mn-lt"/>
              </a:rPr>
              <a:t> of study results can be distinguished into :</a:t>
            </a:r>
            <a:endParaRPr lang="en-US">
              <a:latin typeface="Times"/>
              <a:cs typeface="Times"/>
            </a:endParaRPr>
          </a:p>
          <a:p>
            <a:pPr marL="285750" indent="-285750">
              <a:lnSpc>
                <a:spcPct val="150000"/>
              </a:lnSpc>
              <a:buFont typeface="Arial"/>
              <a:buChar char="•"/>
            </a:pPr>
            <a:r>
              <a:rPr lang="en-US" b="1">
                <a:latin typeface="Times"/>
                <a:ea typeface="+mn-lt"/>
                <a:cs typeface="+mn-lt"/>
              </a:rPr>
              <a:t>Quality assurance </a:t>
            </a:r>
            <a:r>
              <a:rPr lang="en-US">
                <a:latin typeface="Times"/>
                <a:ea typeface="+mn-lt"/>
                <a:cs typeface="+mn-lt"/>
              </a:rPr>
              <a:t>- activities that take place </a:t>
            </a:r>
            <a:r>
              <a:rPr lang="en-US" i="1">
                <a:latin typeface="Times"/>
                <a:ea typeface="+mn-lt"/>
                <a:cs typeface="+mn-lt"/>
              </a:rPr>
              <a:t>before</a:t>
            </a:r>
            <a:r>
              <a:rPr lang="en-US">
                <a:latin typeface="Times"/>
                <a:ea typeface="+mn-lt"/>
                <a:cs typeface="+mn-lt"/>
              </a:rPr>
              <a:t> data collection begins </a:t>
            </a:r>
            <a:endParaRPr lang="en-US">
              <a:latin typeface="Times"/>
              <a:cs typeface="Times"/>
            </a:endParaRPr>
          </a:p>
          <a:p>
            <a:pPr marL="285750" indent="-285750">
              <a:lnSpc>
                <a:spcPct val="150000"/>
              </a:lnSpc>
              <a:buFont typeface="Arial"/>
              <a:buChar char="•"/>
            </a:pPr>
            <a:r>
              <a:rPr lang="en-US" b="1">
                <a:latin typeface="Times"/>
                <a:ea typeface="+mn-lt"/>
                <a:cs typeface="+mn-lt"/>
              </a:rPr>
              <a:t>Quality control</a:t>
            </a:r>
            <a:r>
              <a:rPr lang="en-US">
                <a:latin typeface="Times"/>
                <a:ea typeface="+mn-lt"/>
                <a:cs typeface="+mn-lt"/>
              </a:rPr>
              <a:t> - activities that take place </a:t>
            </a:r>
            <a:r>
              <a:rPr lang="en-US" i="1">
                <a:latin typeface="Times"/>
                <a:ea typeface="+mn-lt"/>
                <a:cs typeface="+mn-lt"/>
              </a:rPr>
              <a:t>during</a:t>
            </a:r>
            <a:r>
              <a:rPr lang="en-US">
                <a:latin typeface="Times"/>
                <a:ea typeface="+mn-lt"/>
                <a:cs typeface="+mn-lt"/>
              </a:rPr>
              <a:t> and </a:t>
            </a:r>
            <a:r>
              <a:rPr lang="en-US" i="1">
                <a:latin typeface="Times"/>
                <a:ea typeface="+mn-lt"/>
                <a:cs typeface="+mn-lt"/>
              </a:rPr>
              <a:t>after</a:t>
            </a:r>
            <a:r>
              <a:rPr lang="en-US">
                <a:latin typeface="Times"/>
                <a:ea typeface="+mn-lt"/>
                <a:cs typeface="+mn-lt"/>
              </a:rPr>
              <a:t> data collection </a:t>
            </a:r>
            <a:endParaRPr lang="en-US">
              <a:latin typeface="Times"/>
              <a:cs typeface="Times"/>
            </a:endParaRPr>
          </a:p>
        </p:txBody>
      </p:sp>
      <p:pic>
        <p:nvPicPr>
          <p:cNvPr id="4" name="Image 3" descr="Une image contenant Graphique, logo, graphisme, texte&#10;&#10;Le contenu généré par l’IA peut être incorrect.">
            <a:extLst>
              <a:ext uri="{FF2B5EF4-FFF2-40B4-BE49-F238E27FC236}">
                <a16:creationId xmlns:a16="http://schemas.microsoft.com/office/drawing/2014/main" id="{6597E6FE-00C6-549A-C227-4AFEFAA3346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84125" y="152784"/>
            <a:ext cx="1659600" cy="1659600"/>
          </a:xfrm>
          <a:prstGeom prst="rect">
            <a:avLst/>
          </a:prstGeom>
        </p:spPr>
      </p:pic>
    </p:spTree>
    <p:extLst>
      <p:ext uri="{BB962C8B-B14F-4D97-AF65-F5344CB8AC3E}">
        <p14:creationId xmlns:p14="http://schemas.microsoft.com/office/powerpoint/2010/main" val="1435238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id="{002A9388-38DA-39DA-A1DE-93B3060CC1F6}"/>
              </a:ext>
            </a:extLst>
          </p:cNvPr>
          <p:cNvSpPr txBox="1">
            <a:spLocks/>
          </p:cNvSpPr>
          <p:nvPr/>
        </p:nvSpPr>
        <p:spPr>
          <a:xfrm>
            <a:off x="246992" y="152784"/>
            <a:ext cx="11505447" cy="92333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Garamond" panose="02020404030301010803" pitchFamily="18" charset="0"/>
                <a:ea typeface="+mj-ea"/>
                <a:cs typeface="+mj-cs"/>
              </a:defRPr>
            </a:lvl1pPr>
          </a:lstStyle>
          <a:p>
            <a:r>
              <a:rPr lang="fr-FR">
                <a:latin typeface="Garamond"/>
              </a:rPr>
              <a:t>Data collection – </a:t>
            </a:r>
            <a:r>
              <a:rPr lang="fr-FR" err="1">
                <a:latin typeface="Garamond"/>
              </a:rPr>
              <a:t>Quality</a:t>
            </a:r>
            <a:r>
              <a:rPr lang="fr-FR">
                <a:latin typeface="Garamond"/>
              </a:rPr>
              <a:t> assurance</a:t>
            </a:r>
            <a:endParaRPr lang="en-US"/>
          </a:p>
        </p:txBody>
      </p:sp>
      <p:sp>
        <p:nvSpPr>
          <p:cNvPr id="10" name="TextBox 9">
            <a:extLst>
              <a:ext uri="{FF2B5EF4-FFF2-40B4-BE49-F238E27FC236}">
                <a16:creationId xmlns:a16="http://schemas.microsoft.com/office/drawing/2014/main" id="{13B8C2AF-64EF-F2C1-77A5-5BFBA6BE56CB}"/>
              </a:ext>
            </a:extLst>
          </p:cNvPr>
          <p:cNvSpPr txBox="1"/>
          <p:nvPr/>
        </p:nvSpPr>
        <p:spPr>
          <a:xfrm>
            <a:off x="608523" y="1200422"/>
            <a:ext cx="10699596"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a:latin typeface="Times"/>
                <a:ea typeface="+mn-lt"/>
                <a:cs typeface="+mn-lt"/>
              </a:rPr>
              <a:t>Quality assurance precedes data collection. Its main focus is </a:t>
            </a:r>
            <a:r>
              <a:rPr lang="en-US" b="1">
                <a:latin typeface="Times"/>
                <a:ea typeface="+mn-lt"/>
                <a:cs typeface="+mn-lt"/>
              </a:rPr>
              <a:t>'prevention' </a:t>
            </a:r>
            <a:r>
              <a:rPr lang="en-US">
                <a:latin typeface="Times"/>
                <a:ea typeface="+mn-lt"/>
                <a:cs typeface="+mn-lt"/>
              </a:rPr>
              <a:t>(i.e., forestalling problems with data collection). This proactive measure is best demonstrated by the </a:t>
            </a:r>
            <a:r>
              <a:rPr lang="en-US" b="1">
                <a:latin typeface="Times"/>
                <a:ea typeface="+mn-lt"/>
                <a:cs typeface="+mn-lt"/>
              </a:rPr>
              <a:t>standardization of protocol</a:t>
            </a:r>
            <a:r>
              <a:rPr lang="en-US">
                <a:latin typeface="Times"/>
                <a:ea typeface="+mn-lt"/>
                <a:cs typeface="+mn-lt"/>
              </a:rPr>
              <a:t> developed in a comprehensive and detailed procedures manual for data collection such as :</a:t>
            </a:r>
            <a:endParaRPr lang="en-US">
              <a:latin typeface="Times"/>
              <a:cs typeface="Times"/>
            </a:endParaRPr>
          </a:p>
        </p:txBody>
      </p:sp>
      <p:grpSp>
        <p:nvGrpSpPr>
          <p:cNvPr id="13" name="Group 12">
            <a:extLst>
              <a:ext uri="{FF2B5EF4-FFF2-40B4-BE49-F238E27FC236}">
                <a16:creationId xmlns:a16="http://schemas.microsoft.com/office/drawing/2014/main" id="{7ED69EFB-EB97-74AB-E6A1-D687455ABF44}"/>
              </a:ext>
            </a:extLst>
          </p:cNvPr>
          <p:cNvGrpSpPr/>
          <p:nvPr/>
        </p:nvGrpSpPr>
        <p:grpSpPr>
          <a:xfrm>
            <a:off x="346939" y="2372141"/>
            <a:ext cx="5421003" cy="1112073"/>
            <a:chOff x="346939" y="2372141"/>
            <a:chExt cx="5421003" cy="1112073"/>
          </a:xfrm>
        </p:grpSpPr>
        <p:sp>
          <p:nvSpPr>
            <p:cNvPr id="9" name="ZoneTexte 7">
              <a:extLst>
                <a:ext uri="{FF2B5EF4-FFF2-40B4-BE49-F238E27FC236}">
                  <a16:creationId xmlns:a16="http://schemas.microsoft.com/office/drawing/2014/main" id="{A55C8045-43D1-0A9C-7B17-49D7E8E12F69}"/>
                </a:ext>
              </a:extLst>
            </p:cNvPr>
            <p:cNvSpPr txBox="1"/>
            <p:nvPr/>
          </p:nvSpPr>
          <p:spPr>
            <a:xfrm>
              <a:off x="1848595" y="2555703"/>
              <a:ext cx="3919347" cy="923330"/>
            </a:xfrm>
            <a:prstGeom prst="rect">
              <a:avLst/>
            </a:prstGeom>
            <a:noFill/>
          </p:spPr>
          <p:txBody>
            <a:bodyPr wrap="square" lIns="91440" tIns="45720" rIns="91440" bIns="45720" rtlCol="0" anchor="t">
              <a:spAutoFit/>
            </a:bodyPr>
            <a:lstStyle/>
            <a:p>
              <a:pPr algn="just"/>
              <a:r>
                <a:rPr lang="en-US">
                  <a:latin typeface="Times"/>
                  <a:ea typeface="+mn-lt"/>
                  <a:cs typeface="Times"/>
                </a:rPr>
                <a:t>Pre-determine the timing, methods, and identify of person(s) responsible for reviewing data </a:t>
              </a:r>
              <a:endParaRPr lang="en-US"/>
            </a:p>
          </p:txBody>
        </p:sp>
        <p:pic>
          <p:nvPicPr>
            <p:cNvPr id="2" name="Picture 1" descr="Planifier sa journée de travail pour être bien organisé">
              <a:extLst>
                <a:ext uri="{FF2B5EF4-FFF2-40B4-BE49-F238E27FC236}">
                  <a16:creationId xmlns:a16="http://schemas.microsoft.com/office/drawing/2014/main" id="{433786C3-1AFB-CAAC-18E4-3605A83B379B}"/>
                </a:ext>
              </a:extLst>
            </p:cNvPr>
            <p:cNvPicPr>
              <a:picLocks noChangeAspect="1"/>
            </p:cNvPicPr>
            <p:nvPr/>
          </p:nvPicPr>
          <p:blipFill>
            <a:blip r:embed="rId3"/>
            <a:srcRect r="5488" b="6206"/>
            <a:stretch/>
          </p:blipFill>
          <p:spPr>
            <a:xfrm>
              <a:off x="346939" y="2372141"/>
              <a:ext cx="1423247" cy="1112073"/>
            </a:xfrm>
            <a:prstGeom prst="rect">
              <a:avLst/>
            </a:prstGeom>
          </p:spPr>
        </p:pic>
      </p:grpSp>
      <p:grpSp>
        <p:nvGrpSpPr>
          <p:cNvPr id="14" name="Group 13">
            <a:extLst>
              <a:ext uri="{FF2B5EF4-FFF2-40B4-BE49-F238E27FC236}">
                <a16:creationId xmlns:a16="http://schemas.microsoft.com/office/drawing/2014/main" id="{9A5DF39E-2D96-9DA7-4B73-09122CD879E8}"/>
              </a:ext>
            </a:extLst>
          </p:cNvPr>
          <p:cNvGrpSpPr/>
          <p:nvPr/>
        </p:nvGrpSpPr>
        <p:grpSpPr>
          <a:xfrm>
            <a:off x="603499" y="3881967"/>
            <a:ext cx="5164443" cy="916150"/>
            <a:chOff x="603499" y="3881967"/>
            <a:chExt cx="5164443" cy="916150"/>
          </a:xfrm>
        </p:grpSpPr>
        <p:sp>
          <p:nvSpPr>
            <p:cNvPr id="4" name="ZoneTexte 7">
              <a:extLst>
                <a:ext uri="{FF2B5EF4-FFF2-40B4-BE49-F238E27FC236}">
                  <a16:creationId xmlns:a16="http://schemas.microsoft.com/office/drawing/2014/main" id="{77BB514B-E3B2-4498-9B6F-D6ADCC94DFEB}"/>
                </a:ext>
              </a:extLst>
            </p:cNvPr>
            <p:cNvSpPr txBox="1"/>
            <p:nvPr/>
          </p:nvSpPr>
          <p:spPr>
            <a:xfrm>
              <a:off x="1848595" y="4042979"/>
              <a:ext cx="3919347" cy="646331"/>
            </a:xfrm>
            <a:prstGeom prst="rect">
              <a:avLst/>
            </a:prstGeom>
            <a:noFill/>
          </p:spPr>
          <p:txBody>
            <a:bodyPr wrap="square" lIns="91440" tIns="45720" rIns="91440" bIns="45720" rtlCol="0" anchor="t">
              <a:spAutoFit/>
            </a:bodyPr>
            <a:lstStyle/>
            <a:p>
              <a:pPr algn="just"/>
              <a:r>
                <a:rPr lang="en-US">
                  <a:latin typeface="Times"/>
                  <a:ea typeface="+mn-lt"/>
                  <a:cs typeface="Times"/>
                </a:rPr>
                <a:t>Rigorous step-by-step instructions on administering tests </a:t>
              </a:r>
              <a:endParaRPr lang="en-US"/>
            </a:p>
          </p:txBody>
        </p:sp>
        <p:pic>
          <p:nvPicPr>
            <p:cNvPr id="12" name="Picture 11" descr="Protocol Line Icon 14661472 Vector Art at Vecteezy">
              <a:extLst>
                <a:ext uri="{FF2B5EF4-FFF2-40B4-BE49-F238E27FC236}">
                  <a16:creationId xmlns:a16="http://schemas.microsoft.com/office/drawing/2014/main" id="{F5CF849F-6215-A9FE-D070-77C530B8504C}"/>
                </a:ext>
              </a:extLst>
            </p:cNvPr>
            <p:cNvPicPr>
              <a:picLocks noChangeAspect="1"/>
            </p:cNvPicPr>
            <p:nvPr/>
          </p:nvPicPr>
          <p:blipFill>
            <a:blip r:embed="rId4"/>
            <a:srcRect l="508" t="3200" r="4061" b="3077"/>
            <a:stretch/>
          </p:blipFill>
          <p:spPr>
            <a:xfrm>
              <a:off x="603499" y="3881967"/>
              <a:ext cx="915391" cy="916150"/>
            </a:xfrm>
            <a:prstGeom prst="rect">
              <a:avLst/>
            </a:prstGeom>
          </p:spPr>
        </p:pic>
      </p:grpSp>
      <p:grpSp>
        <p:nvGrpSpPr>
          <p:cNvPr id="19" name="Group 18">
            <a:extLst>
              <a:ext uri="{FF2B5EF4-FFF2-40B4-BE49-F238E27FC236}">
                <a16:creationId xmlns:a16="http://schemas.microsoft.com/office/drawing/2014/main" id="{E81097DA-25B1-D860-7783-CB61B564B0B5}"/>
              </a:ext>
            </a:extLst>
          </p:cNvPr>
          <p:cNvGrpSpPr/>
          <p:nvPr/>
        </p:nvGrpSpPr>
        <p:grpSpPr>
          <a:xfrm>
            <a:off x="6691905" y="3882386"/>
            <a:ext cx="4804810" cy="914400"/>
            <a:chOff x="6691905" y="3882386"/>
            <a:chExt cx="4804810" cy="914400"/>
          </a:xfrm>
        </p:grpSpPr>
        <p:sp>
          <p:nvSpPr>
            <p:cNvPr id="5" name="ZoneTexte 7">
              <a:extLst>
                <a:ext uri="{FF2B5EF4-FFF2-40B4-BE49-F238E27FC236}">
                  <a16:creationId xmlns:a16="http://schemas.microsoft.com/office/drawing/2014/main" id="{17D5A428-AE99-52AD-3DA5-48323A4DAA47}"/>
                </a:ext>
              </a:extLst>
            </p:cNvPr>
            <p:cNvSpPr txBox="1"/>
            <p:nvPr/>
          </p:nvSpPr>
          <p:spPr>
            <a:xfrm>
              <a:off x="7724258" y="4042978"/>
              <a:ext cx="3772457" cy="646331"/>
            </a:xfrm>
            <a:prstGeom prst="rect">
              <a:avLst/>
            </a:prstGeom>
            <a:noFill/>
          </p:spPr>
          <p:txBody>
            <a:bodyPr wrap="square" lIns="91440" tIns="45720" rIns="91440" bIns="45720" rtlCol="0" anchor="t">
              <a:spAutoFit/>
            </a:bodyPr>
            <a:lstStyle/>
            <a:p>
              <a:pPr algn="just"/>
              <a:r>
                <a:rPr lang="en-US">
                  <a:latin typeface="Times"/>
                  <a:ea typeface="+mn-lt"/>
                  <a:cs typeface="Times"/>
                </a:rPr>
                <a:t>Train staff members responsible for data collection </a:t>
              </a:r>
              <a:endParaRPr lang="en-US"/>
            </a:p>
          </p:txBody>
        </p:sp>
        <p:pic>
          <p:nvPicPr>
            <p:cNvPr id="17" name="Graphic 16" descr="Utilisateur avec un remplissage uni">
              <a:extLst>
                <a:ext uri="{FF2B5EF4-FFF2-40B4-BE49-F238E27FC236}">
                  <a16:creationId xmlns:a16="http://schemas.microsoft.com/office/drawing/2014/main" id="{A1382F7B-F7AD-2E8F-DFBD-003CAE0A118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691905" y="3882386"/>
              <a:ext cx="914400" cy="914400"/>
            </a:xfrm>
            <a:prstGeom prst="rect">
              <a:avLst/>
            </a:prstGeom>
          </p:spPr>
        </p:pic>
      </p:grpSp>
      <p:grpSp>
        <p:nvGrpSpPr>
          <p:cNvPr id="16" name="Group 15">
            <a:extLst>
              <a:ext uri="{FF2B5EF4-FFF2-40B4-BE49-F238E27FC236}">
                <a16:creationId xmlns:a16="http://schemas.microsoft.com/office/drawing/2014/main" id="{4F2130F2-5E14-5478-5FF6-7CC6C9B5E29E}"/>
              </a:ext>
            </a:extLst>
          </p:cNvPr>
          <p:cNvGrpSpPr/>
          <p:nvPr/>
        </p:nvGrpSpPr>
        <p:grpSpPr>
          <a:xfrm>
            <a:off x="6691714" y="2464538"/>
            <a:ext cx="5337481" cy="914400"/>
            <a:chOff x="6691714" y="2464538"/>
            <a:chExt cx="5337481" cy="914400"/>
          </a:xfrm>
        </p:grpSpPr>
        <p:sp>
          <p:nvSpPr>
            <p:cNvPr id="3" name="ZoneTexte 7">
              <a:extLst>
                <a:ext uri="{FF2B5EF4-FFF2-40B4-BE49-F238E27FC236}">
                  <a16:creationId xmlns:a16="http://schemas.microsoft.com/office/drawing/2014/main" id="{EF0A0C96-BBA3-0BEC-B704-DF8FCF79AFA0}"/>
                </a:ext>
              </a:extLst>
            </p:cNvPr>
            <p:cNvSpPr txBox="1"/>
            <p:nvPr/>
          </p:nvSpPr>
          <p:spPr>
            <a:xfrm>
              <a:off x="7724258" y="2730135"/>
              <a:ext cx="4304937" cy="369332"/>
            </a:xfrm>
            <a:prstGeom prst="rect">
              <a:avLst/>
            </a:prstGeom>
            <a:noFill/>
          </p:spPr>
          <p:txBody>
            <a:bodyPr wrap="square" lIns="91440" tIns="45720" rIns="91440" bIns="45720" rtlCol="0" anchor="t">
              <a:spAutoFit/>
            </a:bodyPr>
            <a:lstStyle/>
            <a:p>
              <a:pPr algn="just"/>
              <a:r>
                <a:rPr lang="en-US">
                  <a:latin typeface="Times"/>
                  <a:ea typeface="+mn-lt"/>
                  <a:cs typeface="Times"/>
                </a:rPr>
                <a:t>Exhaustive listing of items to be collected </a:t>
              </a:r>
              <a:endParaRPr lang="en-US"/>
            </a:p>
          </p:txBody>
        </p:sp>
        <p:pic>
          <p:nvPicPr>
            <p:cNvPr id="18" name="Graphic 17" descr="Liste de contrôle avec un remplissage uni">
              <a:extLst>
                <a:ext uri="{FF2B5EF4-FFF2-40B4-BE49-F238E27FC236}">
                  <a16:creationId xmlns:a16="http://schemas.microsoft.com/office/drawing/2014/main" id="{38A7D82A-D374-FFA1-D9C2-8CA9E547B25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691714" y="2464538"/>
              <a:ext cx="914400" cy="914400"/>
            </a:xfrm>
            <a:prstGeom prst="rect">
              <a:avLst/>
            </a:prstGeom>
          </p:spPr>
        </p:pic>
      </p:grpSp>
      <p:grpSp>
        <p:nvGrpSpPr>
          <p:cNvPr id="15" name="Group 14">
            <a:extLst>
              <a:ext uri="{FF2B5EF4-FFF2-40B4-BE49-F238E27FC236}">
                <a16:creationId xmlns:a16="http://schemas.microsoft.com/office/drawing/2014/main" id="{1057E658-2E17-00BC-85CC-285BEC3032BA}"/>
              </a:ext>
            </a:extLst>
          </p:cNvPr>
          <p:cNvGrpSpPr/>
          <p:nvPr/>
        </p:nvGrpSpPr>
        <p:grpSpPr>
          <a:xfrm>
            <a:off x="524182" y="5228646"/>
            <a:ext cx="5399832" cy="1042930"/>
            <a:chOff x="524182" y="5228646"/>
            <a:chExt cx="5399832" cy="1042930"/>
          </a:xfrm>
        </p:grpSpPr>
        <p:sp>
          <p:nvSpPr>
            <p:cNvPr id="6" name="ZoneTexte 7">
              <a:extLst>
                <a:ext uri="{FF2B5EF4-FFF2-40B4-BE49-F238E27FC236}">
                  <a16:creationId xmlns:a16="http://schemas.microsoft.com/office/drawing/2014/main" id="{E9117DA7-8098-35CB-3CB5-ECCCB4FA2C52}"/>
                </a:ext>
              </a:extLst>
            </p:cNvPr>
            <p:cNvSpPr txBox="1"/>
            <p:nvPr/>
          </p:nvSpPr>
          <p:spPr>
            <a:xfrm>
              <a:off x="1848595" y="5493534"/>
              <a:ext cx="4075419" cy="646331"/>
            </a:xfrm>
            <a:prstGeom prst="rect">
              <a:avLst/>
            </a:prstGeom>
            <a:noFill/>
          </p:spPr>
          <p:txBody>
            <a:bodyPr wrap="square" lIns="91440" tIns="45720" rIns="91440" bIns="45720" rtlCol="0" anchor="t">
              <a:spAutoFit/>
            </a:bodyPr>
            <a:lstStyle/>
            <a:p>
              <a:pPr algn="just"/>
              <a:r>
                <a:rPr lang="en-US">
                  <a:latin typeface="Times"/>
                  <a:ea typeface="+mn-lt"/>
                  <a:cs typeface="Times"/>
                </a:rPr>
                <a:t>Remember to adjust and calibrate the data collection equipment (if appropriate) </a:t>
              </a:r>
              <a:endParaRPr lang="en-US"/>
            </a:p>
          </p:txBody>
        </p:sp>
        <p:pic>
          <p:nvPicPr>
            <p:cNvPr id="20" name="Graphic 19" descr="Cible avec un remplissage uni">
              <a:extLst>
                <a:ext uri="{FF2B5EF4-FFF2-40B4-BE49-F238E27FC236}">
                  <a16:creationId xmlns:a16="http://schemas.microsoft.com/office/drawing/2014/main" id="{9D8E5687-F697-D2E7-1017-4A3C5F1A16F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24182" y="5228646"/>
              <a:ext cx="1070472" cy="1042930"/>
            </a:xfrm>
            <a:prstGeom prst="rect">
              <a:avLst/>
            </a:prstGeom>
          </p:spPr>
        </p:pic>
      </p:grpSp>
      <p:grpSp>
        <p:nvGrpSpPr>
          <p:cNvPr id="21" name="Group 20">
            <a:extLst>
              <a:ext uri="{FF2B5EF4-FFF2-40B4-BE49-F238E27FC236}">
                <a16:creationId xmlns:a16="http://schemas.microsoft.com/office/drawing/2014/main" id="{4C0FF24C-78BF-4155-9E23-84D30370BF3D}"/>
              </a:ext>
            </a:extLst>
          </p:cNvPr>
          <p:cNvGrpSpPr/>
          <p:nvPr/>
        </p:nvGrpSpPr>
        <p:grpSpPr>
          <a:xfrm>
            <a:off x="6792686" y="5493533"/>
            <a:ext cx="5126340" cy="649639"/>
            <a:chOff x="6792686" y="5493533"/>
            <a:chExt cx="5126340" cy="649639"/>
          </a:xfrm>
        </p:grpSpPr>
        <p:sp>
          <p:nvSpPr>
            <p:cNvPr id="8" name="ZoneTexte 7">
              <a:extLst>
                <a:ext uri="{FF2B5EF4-FFF2-40B4-BE49-F238E27FC236}">
                  <a16:creationId xmlns:a16="http://schemas.microsoft.com/office/drawing/2014/main" id="{2D3676D5-BA3A-07C6-F39F-FB2365849520}"/>
                </a:ext>
              </a:extLst>
            </p:cNvPr>
            <p:cNvSpPr txBox="1"/>
            <p:nvPr/>
          </p:nvSpPr>
          <p:spPr>
            <a:xfrm>
              <a:off x="7724258" y="5493533"/>
              <a:ext cx="4194768" cy="646331"/>
            </a:xfrm>
            <a:prstGeom prst="rect">
              <a:avLst/>
            </a:prstGeom>
            <a:noFill/>
          </p:spPr>
          <p:txBody>
            <a:bodyPr wrap="square" lIns="91440" tIns="45720" rIns="91440" bIns="45720" rtlCol="0" anchor="t">
              <a:spAutoFit/>
            </a:bodyPr>
            <a:lstStyle/>
            <a:p>
              <a:pPr algn="just"/>
              <a:r>
                <a:rPr lang="en-US">
                  <a:latin typeface="Times"/>
                  <a:ea typeface="+mn-lt"/>
                  <a:cs typeface="Times"/>
                </a:rPr>
                <a:t>Anticipate that the protocol and procedures may evolve during the investigation</a:t>
              </a:r>
              <a:endParaRPr lang="en-US"/>
            </a:p>
          </p:txBody>
        </p:sp>
        <p:pic>
          <p:nvPicPr>
            <p:cNvPr id="22" name="Picture 21" descr="Anticipation Special Lineal color icon">
              <a:extLst>
                <a:ext uri="{FF2B5EF4-FFF2-40B4-BE49-F238E27FC236}">
                  <a16:creationId xmlns:a16="http://schemas.microsoft.com/office/drawing/2014/main" id="{E8F88EBE-277D-90F5-92B6-3C7DFC13334B}"/>
                </a:ext>
              </a:extLst>
            </p:cNvPr>
            <p:cNvPicPr>
              <a:picLocks noChangeAspect="1"/>
            </p:cNvPicPr>
            <p:nvPr/>
          </p:nvPicPr>
          <p:blipFill>
            <a:blip r:embed="rId11"/>
            <a:stretch>
              <a:fillRect/>
            </a:stretch>
          </p:blipFill>
          <p:spPr>
            <a:xfrm>
              <a:off x="6792686" y="5495471"/>
              <a:ext cx="702130" cy="647701"/>
            </a:xfrm>
            <a:prstGeom prst="rect">
              <a:avLst/>
            </a:prstGeom>
          </p:spPr>
        </p:pic>
      </p:grpSp>
      <p:pic>
        <p:nvPicPr>
          <p:cNvPr id="11" name="Image 10" descr="Une image contenant Graphique, logo, graphisme, texte&#10;&#10;Le contenu généré par l’IA peut être incorrect.">
            <a:extLst>
              <a:ext uri="{FF2B5EF4-FFF2-40B4-BE49-F238E27FC236}">
                <a16:creationId xmlns:a16="http://schemas.microsoft.com/office/drawing/2014/main" id="{E8E860EF-17E3-A48D-D1FF-C601F8EECA2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084125" y="152784"/>
            <a:ext cx="1659600" cy="1659600"/>
          </a:xfrm>
          <a:prstGeom prst="rect">
            <a:avLst/>
          </a:prstGeom>
        </p:spPr>
      </p:pic>
    </p:spTree>
    <p:extLst>
      <p:ext uri="{BB962C8B-B14F-4D97-AF65-F5344CB8AC3E}">
        <p14:creationId xmlns:p14="http://schemas.microsoft.com/office/powerpoint/2010/main" val="495736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id="{7C4A2DC0-5526-4F12-A457-FCCDF2EF6F97}"/>
              </a:ext>
            </a:extLst>
          </p:cNvPr>
          <p:cNvSpPr txBox="1">
            <a:spLocks/>
          </p:cNvSpPr>
          <p:nvPr/>
        </p:nvSpPr>
        <p:spPr>
          <a:xfrm>
            <a:off x="246992" y="152784"/>
            <a:ext cx="7343755" cy="923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Garamond" panose="02020404030301010803" pitchFamily="18" charset="0"/>
                <a:ea typeface="+mj-ea"/>
                <a:cs typeface="+mj-cs"/>
              </a:defRPr>
            </a:lvl1pPr>
          </a:lstStyle>
          <a:p>
            <a:r>
              <a:rPr lang="fr-FR">
                <a:latin typeface="Garamond"/>
              </a:rPr>
              <a:t>Data collection – </a:t>
            </a:r>
            <a:r>
              <a:rPr lang="fr-FR" err="1">
                <a:latin typeface="Garamond"/>
              </a:rPr>
              <a:t>Quality</a:t>
            </a:r>
            <a:r>
              <a:rPr lang="fr-FR">
                <a:latin typeface="Garamond"/>
              </a:rPr>
              <a:t> control</a:t>
            </a:r>
            <a:endParaRPr lang="en-US"/>
          </a:p>
        </p:txBody>
      </p:sp>
      <p:pic>
        <p:nvPicPr>
          <p:cNvPr id="4" name="Image 3" descr="Une image contenant texte, logo, Graphique, graphisme&#10;&#10;Le contenu généré par l’IA peut être incorrect.">
            <a:extLst>
              <a:ext uri="{FF2B5EF4-FFF2-40B4-BE49-F238E27FC236}">
                <a16:creationId xmlns:a16="http://schemas.microsoft.com/office/drawing/2014/main" id="{66AFAE64-BC07-50F9-BEE8-8F317C18BC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3600" y="147600"/>
            <a:ext cx="1663200" cy="1663200"/>
          </a:xfrm>
          <a:prstGeom prst="rect">
            <a:avLst/>
          </a:prstGeom>
        </p:spPr>
      </p:pic>
      <p:sp>
        <p:nvSpPr>
          <p:cNvPr id="6" name="TextBox 5">
            <a:extLst>
              <a:ext uri="{FF2B5EF4-FFF2-40B4-BE49-F238E27FC236}">
                <a16:creationId xmlns:a16="http://schemas.microsoft.com/office/drawing/2014/main" id="{7CC20D70-3894-ED54-DE9A-003CE2FD921B}"/>
              </a:ext>
            </a:extLst>
          </p:cNvPr>
          <p:cNvSpPr txBox="1"/>
          <p:nvPr/>
        </p:nvSpPr>
        <p:spPr>
          <a:xfrm>
            <a:off x="500967" y="1187345"/>
            <a:ext cx="10421087"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a:latin typeface="Times New Roman"/>
                <a:ea typeface="+mn-lt"/>
                <a:cs typeface="+mn-lt"/>
              </a:rPr>
              <a:t>Quality control activities (detection/monitoring and action) occur </a:t>
            </a:r>
            <a:r>
              <a:rPr lang="en-US" b="1">
                <a:latin typeface="Times New Roman"/>
                <a:ea typeface="+mn-lt"/>
                <a:cs typeface="+mn-lt"/>
              </a:rPr>
              <a:t>during and after data collection</a:t>
            </a:r>
            <a:r>
              <a:rPr lang="en-US">
                <a:latin typeface="Times New Roman"/>
                <a:ea typeface="+mn-lt"/>
                <a:cs typeface="+mn-lt"/>
              </a:rPr>
              <a:t>, the details should be carefully documented in the procedure manual. </a:t>
            </a:r>
            <a:r>
              <a:rPr lang="en-US" b="1">
                <a:latin typeface="Times New Roman"/>
                <a:ea typeface="+mn-lt"/>
                <a:cs typeface="+mn-lt"/>
              </a:rPr>
              <a:t>Data quality should be addressed for each individual measurement and for the entire data set.</a:t>
            </a:r>
            <a:endParaRPr lang="en-US">
              <a:latin typeface="Times New Roman"/>
            </a:endParaRPr>
          </a:p>
        </p:txBody>
      </p:sp>
      <p:sp>
        <p:nvSpPr>
          <p:cNvPr id="7" name="TextBox 6">
            <a:extLst>
              <a:ext uri="{FF2B5EF4-FFF2-40B4-BE49-F238E27FC236}">
                <a16:creationId xmlns:a16="http://schemas.microsoft.com/office/drawing/2014/main" id="{25F954A3-792C-CFCE-B4BC-00A13967C932}"/>
              </a:ext>
            </a:extLst>
          </p:cNvPr>
          <p:cNvSpPr txBox="1"/>
          <p:nvPr/>
        </p:nvSpPr>
        <p:spPr>
          <a:xfrm>
            <a:off x="497674" y="5830822"/>
            <a:ext cx="1097310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Times New Roman"/>
                <a:cs typeface="Times New Roman"/>
              </a:rPr>
              <a:t>Each field of study has its preferred set of data collection instruments. Regardless of the discipline, </a:t>
            </a:r>
            <a:r>
              <a:rPr lang="en-US" b="1">
                <a:latin typeface="Times New Roman"/>
                <a:cs typeface="Times New Roman"/>
              </a:rPr>
              <a:t>comprehensive documentation</a:t>
            </a:r>
            <a:r>
              <a:rPr lang="en-US">
                <a:latin typeface="Times New Roman"/>
                <a:cs typeface="Times New Roman"/>
              </a:rPr>
              <a:t> of the collection process before, during and after the activity is essential to preserving data integrity. </a:t>
            </a:r>
          </a:p>
        </p:txBody>
      </p:sp>
      <p:pic>
        <p:nvPicPr>
          <p:cNvPr id="2" name="Picture 1">
            <a:extLst>
              <a:ext uri="{FF2B5EF4-FFF2-40B4-BE49-F238E27FC236}">
                <a16:creationId xmlns:a16="http://schemas.microsoft.com/office/drawing/2014/main" id="{41B49326-B5AB-B4C6-CF9D-5161AEFDEB2B}"/>
              </a:ext>
            </a:extLst>
          </p:cNvPr>
          <p:cNvPicPr>
            <a:picLocks noChangeAspect="1"/>
          </p:cNvPicPr>
          <p:nvPr/>
        </p:nvPicPr>
        <p:blipFill>
          <a:blip r:embed="rId4"/>
          <a:stretch>
            <a:fillRect/>
          </a:stretch>
        </p:blipFill>
        <p:spPr>
          <a:xfrm>
            <a:off x="10079057" y="2945732"/>
            <a:ext cx="1969965" cy="2701090"/>
          </a:xfrm>
          <a:prstGeom prst="rect">
            <a:avLst/>
          </a:prstGeom>
        </p:spPr>
      </p:pic>
      <p:sp>
        <p:nvSpPr>
          <p:cNvPr id="3" name="TextBox 2">
            <a:extLst>
              <a:ext uri="{FF2B5EF4-FFF2-40B4-BE49-F238E27FC236}">
                <a16:creationId xmlns:a16="http://schemas.microsoft.com/office/drawing/2014/main" id="{E36D4F3D-9DEA-0B1A-A6FB-69C8734EDC24}"/>
              </a:ext>
            </a:extLst>
          </p:cNvPr>
          <p:cNvSpPr txBox="1"/>
          <p:nvPr/>
        </p:nvSpPr>
        <p:spPr>
          <a:xfrm>
            <a:off x="501315" y="3178341"/>
            <a:ext cx="9831805" cy="24468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just">
              <a:lnSpc>
                <a:spcPct val="150000"/>
              </a:lnSpc>
              <a:buFont typeface="Arial,Sans-Serif"/>
              <a:buChar char="•"/>
            </a:pPr>
            <a:r>
              <a:rPr lang="en-US">
                <a:latin typeface="Times New Roman"/>
                <a:cs typeface="Times New Roman"/>
              </a:rPr>
              <a:t>Detection or monitoring through direct staff observation during site visits or conference calls</a:t>
            </a:r>
          </a:p>
          <a:p>
            <a:pPr marL="285750" indent="-285750" algn="just">
              <a:lnSpc>
                <a:spcPct val="150000"/>
              </a:lnSpc>
              <a:buFont typeface="Arial,Sans-Serif"/>
              <a:buChar char="•"/>
            </a:pPr>
            <a:r>
              <a:rPr lang="en-US">
                <a:latin typeface="Times New Roman"/>
                <a:cs typeface="Times New Roman"/>
              </a:rPr>
              <a:t>Frequent reviews of data reports to identify inconsistencies, extreme values or invalid codes</a:t>
            </a:r>
          </a:p>
          <a:p>
            <a:pPr marL="285750" indent="-285750" algn="just">
              <a:lnSpc>
                <a:spcPct val="150000"/>
              </a:lnSpc>
              <a:buFont typeface="Arial,Sans-Serif"/>
              <a:buChar char="•"/>
            </a:pPr>
            <a:r>
              <a:rPr lang="en-US">
                <a:latin typeface="Times New Roman"/>
                <a:cs typeface="Times New Roman"/>
              </a:rPr>
              <a:t>Regularly audit records to verify that data collection is proceeding according to procedure manual.</a:t>
            </a:r>
          </a:p>
          <a:p>
            <a:pPr marL="285750" indent="-285750" algn="just">
              <a:lnSpc>
                <a:spcPct val="150000"/>
              </a:lnSpc>
              <a:buFont typeface="Arial,Sans-Serif"/>
              <a:buChar char="•"/>
            </a:pPr>
            <a:r>
              <a:rPr lang="en-US">
                <a:latin typeface="Times New Roman"/>
                <a:cs typeface="Times New Roman"/>
              </a:rPr>
              <a:t>Structure and condition the forms to avoid typing mistakes or extreme values</a:t>
            </a:r>
          </a:p>
          <a:p>
            <a:pPr marL="285750" indent="-285750" algn="just">
              <a:lnSpc>
                <a:spcPct val="150000"/>
              </a:lnSpc>
              <a:buFont typeface="Arial,Sans-Serif"/>
              <a:buChar char="•"/>
            </a:pPr>
            <a:r>
              <a:rPr lang="en-US">
                <a:latin typeface="Times New Roman"/>
                <a:cs typeface="Times New Roman"/>
              </a:rPr>
              <a:t>Add a comment cell for the staff to document the unusual configurations</a:t>
            </a:r>
          </a:p>
          <a:p>
            <a:pPr algn="l"/>
            <a:endParaRPr lang="en-US"/>
          </a:p>
        </p:txBody>
      </p:sp>
      <p:pic>
        <p:nvPicPr>
          <p:cNvPr id="9" name="Picture 8">
            <a:extLst>
              <a:ext uri="{FF2B5EF4-FFF2-40B4-BE49-F238E27FC236}">
                <a16:creationId xmlns:a16="http://schemas.microsoft.com/office/drawing/2014/main" id="{C1DB831D-C66B-A32C-596F-DD1BF96FE5CA}"/>
              </a:ext>
            </a:extLst>
          </p:cNvPr>
          <p:cNvPicPr>
            <a:picLocks noChangeAspect="1"/>
          </p:cNvPicPr>
          <p:nvPr/>
        </p:nvPicPr>
        <p:blipFill>
          <a:blip r:embed="rId5"/>
          <a:stretch>
            <a:fillRect/>
          </a:stretch>
        </p:blipFill>
        <p:spPr>
          <a:xfrm>
            <a:off x="10120814" y="3710238"/>
            <a:ext cx="1876425" cy="1162050"/>
          </a:xfrm>
          <a:prstGeom prst="rect">
            <a:avLst/>
          </a:prstGeom>
        </p:spPr>
      </p:pic>
      <p:sp>
        <p:nvSpPr>
          <p:cNvPr id="10" name="TextBox 9">
            <a:extLst>
              <a:ext uri="{FF2B5EF4-FFF2-40B4-BE49-F238E27FC236}">
                <a16:creationId xmlns:a16="http://schemas.microsoft.com/office/drawing/2014/main" id="{CB1A98AB-764B-EC97-95A2-5CBF7856F91B}"/>
              </a:ext>
            </a:extLst>
          </p:cNvPr>
          <p:cNvSpPr txBox="1"/>
          <p:nvPr/>
        </p:nvSpPr>
        <p:spPr>
          <a:xfrm>
            <a:off x="500967" y="2290239"/>
            <a:ext cx="1128335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a:latin typeface="Times New Roman"/>
                <a:ea typeface="+mn-lt"/>
                <a:cs typeface="+mn-lt"/>
              </a:rPr>
              <a:t>Quality control identifies the required responses, or ‘actions’ necessary to correct faulty data collection practices and minimize future occurrences. Such controls can be :</a:t>
            </a:r>
            <a:endParaRPr lang="en-US">
              <a:latin typeface="Times New Roman"/>
            </a:endParaRPr>
          </a:p>
        </p:txBody>
      </p:sp>
      <p:pic>
        <p:nvPicPr>
          <p:cNvPr id="12" name="Picture 11" descr="Plus de 6 000 images de Audit Et Controle De Gestion et de Audit - Pixabay">
            <a:extLst>
              <a:ext uri="{FF2B5EF4-FFF2-40B4-BE49-F238E27FC236}">
                <a16:creationId xmlns:a16="http://schemas.microsoft.com/office/drawing/2014/main" id="{A0321770-552D-7B3F-64D3-3825BAC200BC}"/>
              </a:ext>
            </a:extLst>
          </p:cNvPr>
          <p:cNvPicPr>
            <a:picLocks noChangeAspect="1"/>
          </p:cNvPicPr>
          <p:nvPr/>
        </p:nvPicPr>
        <p:blipFill>
          <a:blip r:embed="rId6"/>
          <a:srcRect l="14286" t="20513" r="12820" b="7692"/>
          <a:stretch/>
        </p:blipFill>
        <p:spPr>
          <a:xfrm>
            <a:off x="10088479" y="3581494"/>
            <a:ext cx="1969935" cy="1407870"/>
          </a:xfrm>
          <a:prstGeom prst="rect">
            <a:avLst/>
          </a:prstGeom>
        </p:spPr>
      </p:pic>
      <p:grpSp>
        <p:nvGrpSpPr>
          <p:cNvPr id="15" name="Group 14">
            <a:extLst>
              <a:ext uri="{FF2B5EF4-FFF2-40B4-BE49-F238E27FC236}">
                <a16:creationId xmlns:a16="http://schemas.microsoft.com/office/drawing/2014/main" id="{A560980A-EB2F-2297-D3F3-82983F27EE4B}"/>
              </a:ext>
            </a:extLst>
          </p:cNvPr>
          <p:cNvGrpSpPr/>
          <p:nvPr/>
        </p:nvGrpSpPr>
        <p:grpSpPr>
          <a:xfrm>
            <a:off x="9514114" y="2809330"/>
            <a:ext cx="2545277" cy="3089127"/>
            <a:chOff x="9514114" y="2809330"/>
            <a:chExt cx="2545277" cy="3089127"/>
          </a:xfrm>
        </p:grpSpPr>
        <p:pic>
          <p:nvPicPr>
            <p:cNvPr id="13" name="Picture 12" descr="How to freeze a cell on excel for a mac - zinepassa">
              <a:extLst>
                <a:ext uri="{FF2B5EF4-FFF2-40B4-BE49-F238E27FC236}">
                  <a16:creationId xmlns:a16="http://schemas.microsoft.com/office/drawing/2014/main" id="{DC208845-D288-5097-25BF-86C2B8C24DBC}"/>
                </a:ext>
              </a:extLst>
            </p:cNvPr>
            <p:cNvPicPr>
              <a:picLocks noChangeAspect="1"/>
            </p:cNvPicPr>
            <p:nvPr/>
          </p:nvPicPr>
          <p:blipFill>
            <a:blip r:embed="rId7"/>
            <a:stretch>
              <a:fillRect/>
            </a:stretch>
          </p:blipFill>
          <p:spPr>
            <a:xfrm>
              <a:off x="9514114" y="2809330"/>
              <a:ext cx="2545277" cy="1407571"/>
            </a:xfrm>
            <a:prstGeom prst="rect">
              <a:avLst/>
            </a:prstGeom>
          </p:spPr>
        </p:pic>
        <p:pic>
          <p:nvPicPr>
            <p:cNvPr id="14" name="Picture 13" descr="++ 50 ++ select option in excel cell 120325-Select options in excel cell">
              <a:extLst>
                <a:ext uri="{FF2B5EF4-FFF2-40B4-BE49-F238E27FC236}">
                  <a16:creationId xmlns:a16="http://schemas.microsoft.com/office/drawing/2014/main" id="{7603B1E0-164A-FA47-E4F3-B4362058C9D3}"/>
                </a:ext>
              </a:extLst>
            </p:cNvPr>
            <p:cNvPicPr>
              <a:picLocks noChangeAspect="1"/>
            </p:cNvPicPr>
            <p:nvPr/>
          </p:nvPicPr>
          <p:blipFill>
            <a:blip r:embed="rId8"/>
            <a:srcRect r="45843" b="452"/>
            <a:stretch/>
          </p:blipFill>
          <p:spPr>
            <a:xfrm>
              <a:off x="10088088" y="4215404"/>
              <a:ext cx="1891229" cy="1683053"/>
            </a:xfrm>
            <a:prstGeom prst="rect">
              <a:avLst/>
            </a:prstGeom>
          </p:spPr>
        </p:pic>
      </p:grpSp>
      <p:pic>
        <p:nvPicPr>
          <p:cNvPr id="16" name="Picture 15">
            <a:extLst>
              <a:ext uri="{FF2B5EF4-FFF2-40B4-BE49-F238E27FC236}">
                <a16:creationId xmlns:a16="http://schemas.microsoft.com/office/drawing/2014/main" id="{42B98D9E-E875-2C2E-D00B-DF98580F01C6}"/>
              </a:ext>
            </a:extLst>
          </p:cNvPr>
          <p:cNvPicPr>
            <a:picLocks noChangeAspect="1"/>
          </p:cNvPicPr>
          <p:nvPr/>
        </p:nvPicPr>
        <p:blipFill>
          <a:blip r:embed="rId9"/>
          <a:stretch>
            <a:fillRect/>
          </a:stretch>
        </p:blipFill>
        <p:spPr>
          <a:xfrm>
            <a:off x="9413298" y="4645355"/>
            <a:ext cx="2647950" cy="971550"/>
          </a:xfrm>
          <a:prstGeom prst="rect">
            <a:avLst/>
          </a:prstGeom>
        </p:spPr>
      </p:pic>
    </p:spTree>
    <p:extLst>
      <p:ext uri="{BB962C8B-B14F-4D97-AF65-F5344CB8AC3E}">
        <p14:creationId xmlns:p14="http://schemas.microsoft.com/office/powerpoint/2010/main" val="2869348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2"/>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childTnLst>
                                </p:cTn>
                              </p:par>
                              <p:par>
                                <p:cTn id="25" presetID="1" presetClass="exit" presetSubtype="0" fill="hold" nodeType="withEffect">
                                  <p:stCondLst>
                                    <p:cond delay="0"/>
                                  </p:stCondLst>
                                  <p:childTnLst>
                                    <p:set>
                                      <p:cBhvr>
                                        <p:cTn id="26" dur="1" fill="hold">
                                          <p:stCondLst>
                                            <p:cond delay="0"/>
                                          </p:stCondLst>
                                        </p:cTn>
                                        <p:tgtEl>
                                          <p:spTgt spid="9"/>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xit" presetSubtype="0" fill="hold" nodeType="withEffect">
                                  <p:stCondLst>
                                    <p:cond delay="0"/>
                                  </p:stCondLst>
                                  <p:childTnLst>
                                    <p:set>
                                      <p:cBhvr>
                                        <p:cTn id="36" dur="1" fill="hold">
                                          <p:stCondLst>
                                            <p:cond delay="0"/>
                                          </p:stCondLst>
                                        </p:cTn>
                                        <p:tgtEl>
                                          <p:spTgt spid="12"/>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childTnLst>
                                </p:cTn>
                              </p:par>
                              <p:par>
                                <p:cTn id="41" presetID="1" presetClass="exit" presetSubtype="0" fill="hold" nodeType="withEffect">
                                  <p:stCondLst>
                                    <p:cond delay="0"/>
                                  </p:stCondLst>
                                  <p:childTnLst>
                                    <p:set>
                                      <p:cBhvr>
                                        <p:cTn id="42" dur="1" fill="hold">
                                          <p:stCondLst>
                                            <p:cond delay="0"/>
                                          </p:stCondLst>
                                        </p:cTn>
                                        <p:tgtEl>
                                          <p:spTgt spid="15"/>
                                        </p:tgtEl>
                                        <p:attrNameLst>
                                          <p:attrName>style.visibility</p:attrName>
                                        </p:attrNameLst>
                                      </p:cBhvr>
                                      <p:to>
                                        <p:strVal val="hidden"/>
                                      </p:to>
                                    </p:set>
                                  </p:childTnLst>
                                </p:cTn>
                              </p:par>
                              <p:par>
                                <p:cTn id="43" presetID="1" presetClass="entr" presetSubtype="0" fill="hold" nodeType="withEffect">
                                  <p:stCondLst>
                                    <p:cond delay="0"/>
                                  </p:stCondLst>
                                  <p:childTnLst>
                                    <p:set>
                                      <p:cBhvr>
                                        <p:cTn id="44" dur="1" fill="hold">
                                          <p:stCondLst>
                                            <p:cond delay="0"/>
                                          </p:stCondLst>
                                        </p:cTn>
                                        <p:tgtEl>
                                          <p:spTgt spid="1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7"/>
                                        </p:tgtEl>
                                        <p:attrNameLst>
                                          <p:attrName>style.visibility</p:attrName>
                                        </p:attrNameLst>
                                      </p:cBhvr>
                                      <p:to>
                                        <p:strVal val="visible"/>
                                      </p:to>
                                    </p:set>
                                  </p:childTnLst>
                                </p:cTn>
                              </p:par>
                              <p:par>
                                <p:cTn id="49" presetID="1" presetClass="exit" presetSubtype="0" fill="hold" nodeType="withEffect">
                                  <p:stCondLst>
                                    <p:cond delay="0"/>
                                  </p:stCondLst>
                                  <p:childTnLst>
                                    <p:set>
                                      <p:cBhvr>
                                        <p:cTn id="50" dur="1" fill="hold">
                                          <p:stCondLst>
                                            <p:cond delay="0"/>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build="p"/>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A277E220-E32A-DB48-0ECA-C8CB9C4F82C5}"/>
              </a:ext>
            </a:extLst>
          </p:cNvPr>
          <p:cNvSpPr txBox="1">
            <a:spLocks/>
          </p:cNvSpPr>
          <p:nvPr/>
        </p:nvSpPr>
        <p:spPr>
          <a:xfrm>
            <a:off x="246992" y="152784"/>
            <a:ext cx="7343755" cy="923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Garamond" panose="02020404030301010803" pitchFamily="18" charset="0"/>
                <a:ea typeface="+mj-ea"/>
                <a:cs typeface="+mj-cs"/>
              </a:defRPr>
            </a:lvl1pPr>
          </a:lstStyle>
          <a:p>
            <a:r>
              <a:rPr lang="fr-FR">
                <a:latin typeface="Garamond"/>
              </a:rPr>
              <a:t>Data </a:t>
            </a:r>
            <a:r>
              <a:rPr lang="fr-FR" err="1">
                <a:latin typeface="Garamond"/>
              </a:rPr>
              <a:t>analysis</a:t>
            </a:r>
            <a:endParaRPr lang="fr-FR"/>
          </a:p>
        </p:txBody>
      </p:sp>
      <p:sp>
        <p:nvSpPr>
          <p:cNvPr id="5" name="ZoneTexte 4">
            <a:extLst>
              <a:ext uri="{FF2B5EF4-FFF2-40B4-BE49-F238E27FC236}">
                <a16:creationId xmlns:a16="http://schemas.microsoft.com/office/drawing/2014/main" id="{92A2DC90-9B37-001A-27A5-F6D7A668B588}"/>
              </a:ext>
            </a:extLst>
          </p:cNvPr>
          <p:cNvSpPr txBox="1"/>
          <p:nvPr/>
        </p:nvSpPr>
        <p:spPr>
          <a:xfrm>
            <a:off x="1342142" y="1099474"/>
            <a:ext cx="8833946" cy="715089"/>
          </a:xfrm>
          <a:prstGeom prst="roundRect">
            <a:avLst/>
          </a:prstGeom>
          <a:solidFill>
            <a:schemeClr val="accent6">
              <a:lumMod val="20000"/>
              <a:lumOff val="80000"/>
            </a:schemeClr>
          </a:solidFill>
        </p:spPr>
        <p:txBody>
          <a:bodyPr wrap="square" rtlCol="0">
            <a:spAutoFit/>
          </a:bodyPr>
          <a:lstStyle/>
          <a:p>
            <a:pPr algn="ctr"/>
            <a:r>
              <a:rPr lang="en-US">
                <a:latin typeface="Times New Roman" panose="02020603050405020304" pitchFamily="18" charset="0"/>
                <a:cs typeface="Times New Roman" panose="02020603050405020304" pitchFamily="18" charset="0"/>
              </a:rPr>
              <a:t>The term refers to the science of analyzing raw data to make conclusions about information. </a:t>
            </a:r>
          </a:p>
          <a:p>
            <a:pPr algn="ctr"/>
            <a:r>
              <a:rPr lang="en-US">
                <a:latin typeface="Times New Roman" panose="02020603050405020304" pitchFamily="18" charset="0"/>
                <a:cs typeface="Times New Roman" panose="02020603050405020304" pitchFamily="18" charset="0"/>
              </a:rPr>
              <a:t>It can be categorized into 4 main types. </a:t>
            </a:r>
            <a:endParaRPr lang="fr-FR">
              <a:latin typeface="Times New Roman" panose="02020603050405020304" pitchFamily="18" charset="0"/>
              <a:cs typeface="Times New Roman" panose="02020603050405020304" pitchFamily="18" charset="0"/>
            </a:endParaRPr>
          </a:p>
        </p:txBody>
      </p:sp>
      <p:sp>
        <p:nvSpPr>
          <p:cNvPr id="6" name="ZoneTexte 5">
            <a:extLst>
              <a:ext uri="{FF2B5EF4-FFF2-40B4-BE49-F238E27FC236}">
                <a16:creationId xmlns:a16="http://schemas.microsoft.com/office/drawing/2014/main" id="{C98A8183-29F3-6B95-D2CB-B0E780670316}"/>
              </a:ext>
            </a:extLst>
          </p:cNvPr>
          <p:cNvSpPr txBox="1"/>
          <p:nvPr/>
        </p:nvSpPr>
        <p:spPr>
          <a:xfrm>
            <a:off x="6928593" y="2194577"/>
            <a:ext cx="4984534" cy="1940957"/>
          </a:xfrm>
          <a:prstGeom prst="roundRect">
            <a:avLst/>
          </a:prstGeom>
          <a:noFill/>
        </p:spPr>
        <p:txBody>
          <a:bodyPr wrap="square" rtlCol="0">
            <a:spAutoFit/>
          </a:bodyPr>
          <a:lstStyle/>
          <a:p>
            <a:r>
              <a:rPr lang="en-US" b="1">
                <a:latin typeface="Garamond" panose="02020404030301010803" pitchFamily="18" charset="0"/>
                <a:cs typeface="Times New Roman" panose="02020603050405020304" pitchFamily="18" charset="0"/>
              </a:rPr>
              <a:t>DIAGNOSTIC ANALYSIS</a:t>
            </a:r>
          </a:p>
          <a:p>
            <a:endParaRPr lang="en-US">
              <a:latin typeface="Times New Roman" panose="02020603050405020304" pitchFamily="18" charset="0"/>
              <a:cs typeface="Times New Roman" panose="02020603050405020304" pitchFamily="18" charset="0"/>
            </a:endParaRPr>
          </a:p>
          <a:p>
            <a:pPr algn="just"/>
            <a:r>
              <a:rPr lang="en-US">
                <a:latin typeface="Times New Roman" panose="02020603050405020304" pitchFamily="18" charset="0"/>
                <a:cs typeface="Times New Roman" panose="02020603050405020304" pitchFamily="18" charset="0"/>
              </a:rPr>
              <a:t>Diagnostic analysis determines why something happened. It involves more detailed data exploration and comparing different data sets to understand the cause of a particular outcome.</a:t>
            </a:r>
            <a:endParaRPr lang="fr-FR">
              <a:latin typeface="Times New Roman" panose="02020603050405020304" pitchFamily="18" charset="0"/>
              <a:cs typeface="Times New Roman" panose="02020603050405020304" pitchFamily="18" charset="0"/>
            </a:endParaRPr>
          </a:p>
        </p:txBody>
      </p:sp>
      <p:sp>
        <p:nvSpPr>
          <p:cNvPr id="7" name="ZoneTexte 6">
            <a:extLst>
              <a:ext uri="{FF2B5EF4-FFF2-40B4-BE49-F238E27FC236}">
                <a16:creationId xmlns:a16="http://schemas.microsoft.com/office/drawing/2014/main" id="{A9A8FD78-F265-543B-0DFE-47EDF10F7081}"/>
              </a:ext>
            </a:extLst>
          </p:cNvPr>
          <p:cNvSpPr txBox="1"/>
          <p:nvPr/>
        </p:nvSpPr>
        <p:spPr>
          <a:xfrm>
            <a:off x="246992" y="2194577"/>
            <a:ext cx="6279932" cy="1940957"/>
          </a:xfrm>
          <a:prstGeom prst="roundRect">
            <a:avLst/>
          </a:prstGeom>
          <a:noFill/>
        </p:spPr>
        <p:txBody>
          <a:bodyPr wrap="square" rtlCol="0">
            <a:spAutoFit/>
          </a:bodyPr>
          <a:lstStyle/>
          <a:p>
            <a:r>
              <a:rPr lang="en-US" b="1">
                <a:latin typeface="Garamond" panose="02020404030301010803" pitchFamily="18" charset="0"/>
                <a:cs typeface="Times New Roman" panose="02020603050405020304" pitchFamily="18" charset="0"/>
              </a:rPr>
              <a:t>DESCRIPTIVE ANALYSIS</a:t>
            </a:r>
          </a:p>
          <a:p>
            <a:endParaRPr lang="en-US">
              <a:latin typeface="Times New Roman" panose="02020603050405020304" pitchFamily="18" charset="0"/>
              <a:cs typeface="Times New Roman" panose="02020603050405020304" pitchFamily="18" charset="0"/>
            </a:endParaRPr>
          </a:p>
          <a:p>
            <a:pPr algn="just"/>
            <a:r>
              <a:rPr lang="en-US">
                <a:latin typeface="Times New Roman" panose="02020603050405020304" pitchFamily="18" charset="0"/>
                <a:cs typeface="Times New Roman" panose="02020603050405020304" pitchFamily="18" charset="0"/>
              </a:rPr>
              <a:t>Descriptive analysis describes or summarizes raw data and makes it interpretable. It involves analyzing historical data to understand what has happened in the past. This type of analysis is used to identify patterns and trends over time.</a:t>
            </a:r>
            <a:endParaRPr lang="fr-FR">
              <a:latin typeface="Times New Roman" panose="02020603050405020304" pitchFamily="18" charset="0"/>
              <a:cs typeface="Times New Roman" panose="02020603050405020304" pitchFamily="18" charset="0"/>
            </a:endParaRPr>
          </a:p>
        </p:txBody>
      </p:sp>
      <p:sp>
        <p:nvSpPr>
          <p:cNvPr id="8" name="ZoneTexte 7">
            <a:extLst>
              <a:ext uri="{FF2B5EF4-FFF2-40B4-BE49-F238E27FC236}">
                <a16:creationId xmlns:a16="http://schemas.microsoft.com/office/drawing/2014/main" id="{3F6B5262-34D6-F7B2-8341-2F18B5D5A95B}"/>
              </a:ext>
            </a:extLst>
          </p:cNvPr>
          <p:cNvSpPr txBox="1"/>
          <p:nvPr/>
        </p:nvSpPr>
        <p:spPr>
          <a:xfrm>
            <a:off x="6928593" y="4467538"/>
            <a:ext cx="4984532" cy="1940957"/>
          </a:xfrm>
          <a:prstGeom prst="roundRect">
            <a:avLst/>
          </a:prstGeom>
          <a:noFill/>
        </p:spPr>
        <p:txBody>
          <a:bodyPr wrap="square" rtlCol="0">
            <a:spAutoFit/>
          </a:bodyPr>
          <a:lstStyle/>
          <a:p>
            <a:r>
              <a:rPr lang="en-US" b="1">
                <a:latin typeface="Garamond" panose="02020404030301010803" pitchFamily="18" charset="0"/>
                <a:cs typeface="Times New Roman" panose="02020603050405020304" pitchFamily="18" charset="0"/>
              </a:rPr>
              <a:t>PREDICTIVE ANALYSIS</a:t>
            </a:r>
          </a:p>
          <a:p>
            <a:endParaRPr lang="en-US">
              <a:latin typeface="Times New Roman" panose="02020603050405020304" pitchFamily="18" charset="0"/>
              <a:cs typeface="Times New Roman" panose="02020603050405020304" pitchFamily="18" charset="0"/>
            </a:endParaRPr>
          </a:p>
          <a:p>
            <a:pPr algn="just"/>
            <a:r>
              <a:rPr lang="en-US">
                <a:latin typeface="Times New Roman" panose="02020603050405020304" pitchFamily="18" charset="0"/>
                <a:cs typeface="Times New Roman" panose="02020603050405020304" pitchFamily="18" charset="0"/>
              </a:rPr>
              <a:t>Predictive analysis uses statistical models and forecasting techniques to understand the future. It involves using data from the past to predict what could happen in the future. </a:t>
            </a:r>
            <a:endParaRPr lang="fr-FR">
              <a:latin typeface="Times New Roman" panose="02020603050405020304" pitchFamily="18" charset="0"/>
              <a:cs typeface="Times New Roman" panose="02020603050405020304" pitchFamily="18" charset="0"/>
            </a:endParaRPr>
          </a:p>
        </p:txBody>
      </p:sp>
      <p:sp>
        <p:nvSpPr>
          <p:cNvPr id="9" name="ZoneTexte 8">
            <a:extLst>
              <a:ext uri="{FF2B5EF4-FFF2-40B4-BE49-F238E27FC236}">
                <a16:creationId xmlns:a16="http://schemas.microsoft.com/office/drawing/2014/main" id="{A01A06B6-1C5F-8E6B-2C45-730C2C9A4BFE}"/>
              </a:ext>
            </a:extLst>
          </p:cNvPr>
          <p:cNvSpPr txBox="1"/>
          <p:nvPr/>
        </p:nvSpPr>
        <p:spPr>
          <a:xfrm>
            <a:off x="246992" y="4467539"/>
            <a:ext cx="6279932" cy="1940957"/>
          </a:xfrm>
          <a:prstGeom prst="roundRect">
            <a:avLst/>
          </a:prstGeom>
          <a:noFill/>
        </p:spPr>
        <p:txBody>
          <a:bodyPr wrap="square" rtlCol="0">
            <a:spAutoFit/>
          </a:bodyPr>
          <a:lstStyle/>
          <a:p>
            <a:r>
              <a:rPr lang="en-US" b="1">
                <a:latin typeface="Garamond" panose="02020404030301010803" pitchFamily="18" charset="0"/>
                <a:cs typeface="Times New Roman" panose="02020603050405020304" pitchFamily="18" charset="0"/>
              </a:rPr>
              <a:t>PRESCRIPTIVE ANALYSIS</a:t>
            </a:r>
          </a:p>
          <a:p>
            <a:endParaRPr lang="en-US">
              <a:latin typeface="Times New Roman" panose="02020603050405020304" pitchFamily="18" charset="0"/>
              <a:cs typeface="Times New Roman" panose="02020603050405020304" pitchFamily="18" charset="0"/>
            </a:endParaRPr>
          </a:p>
          <a:p>
            <a:pPr algn="just"/>
            <a:r>
              <a:rPr lang="en-US">
                <a:latin typeface="Times New Roman" panose="02020603050405020304" pitchFamily="18" charset="0"/>
                <a:cs typeface="Times New Roman" panose="02020603050405020304" pitchFamily="18" charset="0"/>
              </a:rPr>
              <a:t>Prescriptive analysis is the most advanced type of data analysis. It not only predicts future outcomes but also suggests actions to benefit from these predictions. It uses sophisticated tools and technologies like machine learning and artificial intelligence.</a:t>
            </a:r>
            <a:endParaRPr lang="fr-FR">
              <a:latin typeface="Times New Roman" panose="02020603050405020304" pitchFamily="18" charset="0"/>
              <a:cs typeface="Times New Roman" panose="02020603050405020304" pitchFamily="18" charset="0"/>
            </a:endParaRPr>
          </a:p>
        </p:txBody>
      </p:sp>
      <p:sp>
        <p:nvSpPr>
          <p:cNvPr id="10" name="ZoneTexte 9">
            <a:extLst>
              <a:ext uri="{FF2B5EF4-FFF2-40B4-BE49-F238E27FC236}">
                <a16:creationId xmlns:a16="http://schemas.microsoft.com/office/drawing/2014/main" id="{62DADC18-08FE-E1C3-E678-6C2BB1FF03A9}"/>
              </a:ext>
            </a:extLst>
          </p:cNvPr>
          <p:cNvSpPr txBox="1"/>
          <p:nvPr/>
        </p:nvSpPr>
        <p:spPr>
          <a:xfrm>
            <a:off x="4046481" y="2213756"/>
            <a:ext cx="1973318" cy="408623"/>
          </a:xfrm>
          <a:prstGeom prst="roundRect">
            <a:avLst/>
          </a:prstGeom>
          <a:solidFill>
            <a:schemeClr val="bg2">
              <a:lumMod val="90000"/>
            </a:schemeClr>
          </a:solidFill>
        </p:spPr>
        <p:txBody>
          <a:bodyPr wrap="square" rtlCol="0">
            <a:spAutoFit/>
          </a:bodyPr>
          <a:lstStyle/>
          <a:p>
            <a:pPr algn="ctr"/>
            <a:r>
              <a:rPr lang="en-US" b="1">
                <a:latin typeface="Garamond" panose="02020404030301010803" pitchFamily="18" charset="0"/>
                <a:cs typeface="Times New Roman" panose="02020603050405020304" pitchFamily="18" charset="0"/>
              </a:rPr>
              <a:t>What happened ?</a:t>
            </a:r>
            <a:endParaRPr lang="fr-FR">
              <a:latin typeface="Times New Roman" panose="02020603050405020304" pitchFamily="18" charset="0"/>
              <a:cs typeface="Times New Roman" panose="02020603050405020304" pitchFamily="18" charset="0"/>
            </a:endParaRPr>
          </a:p>
        </p:txBody>
      </p:sp>
      <p:sp>
        <p:nvSpPr>
          <p:cNvPr id="11" name="ZoneTexte 10">
            <a:extLst>
              <a:ext uri="{FF2B5EF4-FFF2-40B4-BE49-F238E27FC236}">
                <a16:creationId xmlns:a16="http://schemas.microsoft.com/office/drawing/2014/main" id="{B4FD1058-06BA-3354-8998-7408D2CE5E0F}"/>
              </a:ext>
            </a:extLst>
          </p:cNvPr>
          <p:cNvSpPr txBox="1"/>
          <p:nvPr/>
        </p:nvSpPr>
        <p:spPr>
          <a:xfrm>
            <a:off x="4122682" y="4350268"/>
            <a:ext cx="1973318" cy="715089"/>
          </a:xfrm>
          <a:prstGeom prst="roundRect">
            <a:avLst/>
          </a:prstGeom>
          <a:solidFill>
            <a:schemeClr val="bg2">
              <a:lumMod val="90000"/>
            </a:schemeClr>
          </a:solidFill>
        </p:spPr>
        <p:txBody>
          <a:bodyPr wrap="square" rtlCol="0">
            <a:spAutoFit/>
          </a:bodyPr>
          <a:lstStyle/>
          <a:p>
            <a:pPr algn="ctr"/>
            <a:r>
              <a:rPr lang="en-US" b="1">
                <a:latin typeface="Garamond" panose="02020404030301010803" pitchFamily="18" charset="0"/>
                <a:cs typeface="Times New Roman" panose="02020603050405020304" pitchFamily="18" charset="0"/>
              </a:rPr>
              <a:t>How can we make it happen ?</a:t>
            </a:r>
            <a:endParaRPr lang="fr-FR">
              <a:latin typeface="Times New Roman" panose="02020603050405020304" pitchFamily="18" charset="0"/>
              <a:cs typeface="Times New Roman" panose="02020603050405020304" pitchFamily="18" charset="0"/>
            </a:endParaRPr>
          </a:p>
        </p:txBody>
      </p:sp>
      <p:sp>
        <p:nvSpPr>
          <p:cNvPr id="12" name="ZoneTexte 11">
            <a:extLst>
              <a:ext uri="{FF2B5EF4-FFF2-40B4-BE49-F238E27FC236}">
                <a16:creationId xmlns:a16="http://schemas.microsoft.com/office/drawing/2014/main" id="{B223CB36-923B-8ACE-FBF1-720A909A183E}"/>
              </a:ext>
            </a:extLst>
          </p:cNvPr>
          <p:cNvSpPr txBox="1"/>
          <p:nvPr/>
        </p:nvSpPr>
        <p:spPr>
          <a:xfrm>
            <a:off x="9819288" y="1922202"/>
            <a:ext cx="2257098" cy="408623"/>
          </a:xfrm>
          <a:prstGeom prst="roundRect">
            <a:avLst/>
          </a:prstGeom>
          <a:solidFill>
            <a:schemeClr val="bg2">
              <a:lumMod val="90000"/>
            </a:schemeClr>
          </a:solidFill>
        </p:spPr>
        <p:txBody>
          <a:bodyPr wrap="square" rtlCol="0">
            <a:spAutoFit/>
          </a:bodyPr>
          <a:lstStyle/>
          <a:p>
            <a:pPr algn="ctr"/>
            <a:r>
              <a:rPr lang="en-US" b="1">
                <a:latin typeface="Garamond" panose="02020404030301010803" pitchFamily="18" charset="0"/>
                <a:cs typeface="Times New Roman" panose="02020603050405020304" pitchFamily="18" charset="0"/>
              </a:rPr>
              <a:t>Why did it happen ?</a:t>
            </a:r>
            <a:endParaRPr lang="fr-FR">
              <a:latin typeface="Times New Roman" panose="02020603050405020304" pitchFamily="18" charset="0"/>
              <a:cs typeface="Times New Roman" panose="02020603050405020304" pitchFamily="18" charset="0"/>
            </a:endParaRPr>
          </a:p>
        </p:txBody>
      </p:sp>
      <p:sp>
        <p:nvSpPr>
          <p:cNvPr id="13" name="Flèche : droite 12">
            <a:extLst>
              <a:ext uri="{FF2B5EF4-FFF2-40B4-BE49-F238E27FC236}">
                <a16:creationId xmlns:a16="http://schemas.microsoft.com/office/drawing/2014/main" id="{837F0BD9-B5A3-9455-B414-ED837DDB5B95}"/>
              </a:ext>
            </a:extLst>
          </p:cNvPr>
          <p:cNvSpPr/>
          <p:nvPr/>
        </p:nvSpPr>
        <p:spPr>
          <a:xfrm>
            <a:off x="6554513" y="3146325"/>
            <a:ext cx="346490" cy="565350"/>
          </a:xfrm>
          <a:prstGeom prst="rightArrow">
            <a:avLst/>
          </a:prstGeom>
          <a:solidFill>
            <a:schemeClr val="bg2">
              <a:lumMod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Flèche : droite 13">
            <a:extLst>
              <a:ext uri="{FF2B5EF4-FFF2-40B4-BE49-F238E27FC236}">
                <a16:creationId xmlns:a16="http://schemas.microsoft.com/office/drawing/2014/main" id="{748425B4-3814-019F-5DF3-F57ECA74E3B5}"/>
              </a:ext>
            </a:extLst>
          </p:cNvPr>
          <p:cNvSpPr/>
          <p:nvPr/>
        </p:nvSpPr>
        <p:spPr>
          <a:xfrm rot="5400000">
            <a:off x="9247614" y="4011618"/>
            <a:ext cx="346490" cy="565350"/>
          </a:xfrm>
          <a:prstGeom prst="rightArrow">
            <a:avLst/>
          </a:prstGeom>
          <a:solidFill>
            <a:schemeClr val="bg2">
              <a:lumMod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Flèche : droite 14">
            <a:extLst>
              <a:ext uri="{FF2B5EF4-FFF2-40B4-BE49-F238E27FC236}">
                <a16:creationId xmlns:a16="http://schemas.microsoft.com/office/drawing/2014/main" id="{82EF12AA-388A-2971-6A8A-64BC31F66FF9}"/>
              </a:ext>
            </a:extLst>
          </p:cNvPr>
          <p:cNvSpPr/>
          <p:nvPr/>
        </p:nvSpPr>
        <p:spPr>
          <a:xfrm rot="10800000">
            <a:off x="6526924" y="5155341"/>
            <a:ext cx="346490" cy="565350"/>
          </a:xfrm>
          <a:prstGeom prst="rightArrow">
            <a:avLst/>
          </a:prstGeom>
          <a:solidFill>
            <a:schemeClr val="bg2">
              <a:lumMod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a:extLst>
              <a:ext uri="{FF2B5EF4-FFF2-40B4-BE49-F238E27FC236}">
                <a16:creationId xmlns:a16="http://schemas.microsoft.com/office/drawing/2014/main" id="{84B998B1-9A22-969E-0242-0A6D89D5D3FB}"/>
              </a:ext>
            </a:extLst>
          </p:cNvPr>
          <p:cNvSpPr txBox="1"/>
          <p:nvPr/>
        </p:nvSpPr>
        <p:spPr>
          <a:xfrm>
            <a:off x="9819288" y="4473435"/>
            <a:ext cx="2257098" cy="408623"/>
          </a:xfrm>
          <a:prstGeom prst="roundRect">
            <a:avLst/>
          </a:prstGeom>
          <a:solidFill>
            <a:schemeClr val="bg2">
              <a:lumMod val="90000"/>
            </a:schemeClr>
          </a:solidFill>
        </p:spPr>
        <p:txBody>
          <a:bodyPr wrap="square" rtlCol="0">
            <a:spAutoFit/>
          </a:bodyPr>
          <a:lstStyle/>
          <a:p>
            <a:pPr algn="ctr"/>
            <a:r>
              <a:rPr lang="en-US" b="1">
                <a:latin typeface="Garamond" panose="02020404030301010803" pitchFamily="18" charset="0"/>
                <a:cs typeface="Times New Roman" panose="02020603050405020304" pitchFamily="18" charset="0"/>
              </a:rPr>
              <a:t>What will happen ?</a:t>
            </a:r>
            <a:endParaRPr lang="fr-FR">
              <a:latin typeface="Times New Roman" panose="02020603050405020304" pitchFamily="18" charset="0"/>
              <a:cs typeface="Times New Roman" panose="02020603050405020304" pitchFamily="18" charset="0"/>
            </a:endParaRPr>
          </a:p>
        </p:txBody>
      </p:sp>
      <p:pic>
        <p:nvPicPr>
          <p:cNvPr id="3" name="Image 2" descr="Une image contenant texte, Graphique, logo, graphisme&#10;&#10;Le contenu généré par l’IA peut être incorrect.">
            <a:extLst>
              <a:ext uri="{FF2B5EF4-FFF2-40B4-BE49-F238E27FC236}">
                <a16:creationId xmlns:a16="http://schemas.microsoft.com/office/drawing/2014/main" id="{7C1E440D-BAC4-66BB-1584-477F4120E3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3600" y="151200"/>
            <a:ext cx="1663200" cy="1663200"/>
          </a:xfrm>
          <a:prstGeom prst="rect">
            <a:avLst/>
          </a:prstGeom>
        </p:spPr>
      </p:pic>
    </p:spTree>
    <p:extLst>
      <p:ext uri="{BB962C8B-B14F-4D97-AF65-F5344CB8AC3E}">
        <p14:creationId xmlns:p14="http://schemas.microsoft.com/office/powerpoint/2010/main" val="3492966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animBg="1"/>
      <p:bldP spid="11" grpId="0" animBg="1"/>
      <p:bldP spid="12" grpId="0" animBg="1"/>
      <p:bldP spid="13" grpId="0" animBg="1"/>
      <p:bldP spid="14" grpId="0" animBg="1"/>
      <p:bldP spid="15" grpId="0" animBg="1"/>
      <p:bldP spid="1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Data </a:t>
            </a:r>
            <a:r>
              <a:rPr lang="fr-FR" err="1"/>
              <a:t>Preservation</a:t>
            </a:r>
            <a:endParaRPr lang="fr-FR"/>
          </a:p>
        </p:txBody>
      </p:sp>
      <p:sp>
        <p:nvSpPr>
          <p:cNvPr id="3" name="Content Placeholder 2"/>
          <p:cNvSpPr>
            <a:spLocks noGrp="1"/>
          </p:cNvSpPr>
          <p:nvPr>
            <p:ph idx="1"/>
          </p:nvPr>
        </p:nvSpPr>
        <p:spPr>
          <a:xfrm>
            <a:off x="408542" y="2091305"/>
            <a:ext cx="6326529" cy="4052608"/>
          </a:xfrm>
        </p:spPr>
        <p:txBody>
          <a:bodyPr vert="horz" lIns="91440" tIns="45720" rIns="91440" bIns="45720" rtlCol="0" anchor="t">
            <a:normAutofit fontScale="92500" lnSpcReduction="10000"/>
          </a:bodyPr>
          <a:lstStyle/>
          <a:p>
            <a:pPr marL="457200" lvl="1" indent="0">
              <a:buNone/>
            </a:pPr>
            <a:endParaRPr lang="fr-FR" b="1" i="0" u="none" strike="noStrike" dirty="0">
              <a:solidFill>
                <a:srgbClr val="000000"/>
              </a:solidFill>
              <a:effectLst/>
            </a:endParaRPr>
          </a:p>
          <a:p>
            <a:pPr marL="457200" indent="-457200">
              <a:buFont typeface="+mj-lt"/>
              <a:buAutoNum type="arabicPeriod"/>
            </a:pPr>
            <a:r>
              <a:rPr lang="fr-FR" b="1" i="0" u="none" strike="noStrike" dirty="0">
                <a:solidFill>
                  <a:srgbClr val="000000"/>
                </a:solidFill>
                <a:effectLst/>
                <a:latin typeface="Times New Roman"/>
                <a:cs typeface="Times New Roman"/>
              </a:rPr>
              <a:t>Data Backup</a:t>
            </a:r>
            <a:r>
              <a:rPr lang="fr-FR" b="0" i="0" u="none" strike="noStrike" dirty="0">
                <a:solidFill>
                  <a:srgbClr val="000000"/>
                </a:solidFill>
                <a:effectLst/>
                <a:latin typeface="Times New Roman"/>
                <a:cs typeface="Times New Roman"/>
              </a:rPr>
              <a:t>: </a:t>
            </a:r>
            <a:r>
              <a:rPr lang="fr-FR" b="0" i="0" u="none" strike="noStrike" dirty="0" err="1">
                <a:solidFill>
                  <a:srgbClr val="000000"/>
                </a:solidFill>
                <a:effectLst/>
                <a:latin typeface="Times New Roman"/>
                <a:cs typeface="Times New Roman"/>
              </a:rPr>
              <a:t>Storing</a:t>
            </a:r>
            <a:r>
              <a:rPr lang="fr-FR" b="0" i="0" u="none" strike="noStrike" dirty="0">
                <a:solidFill>
                  <a:srgbClr val="000000"/>
                </a:solidFill>
                <a:effectLst/>
                <a:latin typeface="Times New Roman"/>
                <a:cs typeface="Times New Roman"/>
              </a:rPr>
              <a:t> multiple copies of data in </a:t>
            </a:r>
            <a:r>
              <a:rPr lang="fr-FR" b="0" i="0" u="none" strike="noStrike" dirty="0" err="1">
                <a:solidFill>
                  <a:srgbClr val="000000"/>
                </a:solidFill>
                <a:effectLst/>
                <a:latin typeface="Times New Roman"/>
                <a:cs typeface="Times New Roman"/>
              </a:rPr>
              <a:t>secure</a:t>
            </a:r>
            <a:r>
              <a:rPr lang="fr-FR" b="0" i="0" u="none" strike="noStrike" dirty="0">
                <a:solidFill>
                  <a:srgbClr val="000000"/>
                </a:solidFill>
                <a:effectLst/>
                <a:latin typeface="Times New Roman"/>
                <a:cs typeface="Times New Roman"/>
              </a:rPr>
              <a:t> locations </a:t>
            </a:r>
            <a:r>
              <a:rPr lang="fr-FR" sz="1900" b="0" i="0" u="none" strike="noStrike" dirty="0">
                <a:solidFill>
                  <a:srgbClr val="000000"/>
                </a:solidFill>
                <a:effectLst/>
                <a:latin typeface="Times New Roman"/>
                <a:cs typeface="Times New Roman"/>
              </a:rPr>
              <a:t>(</a:t>
            </a:r>
            <a:r>
              <a:rPr lang="fr-FR" sz="1900" b="0" i="0" u="none" strike="noStrike" dirty="0" err="1">
                <a:solidFill>
                  <a:srgbClr val="000000"/>
                </a:solidFill>
                <a:effectLst/>
                <a:latin typeface="Times New Roman"/>
                <a:cs typeface="Times New Roman"/>
              </a:rPr>
              <a:t>need</a:t>
            </a:r>
            <a:r>
              <a:rPr lang="fr-FR" sz="1900" b="0" i="0" u="none" strike="noStrike" dirty="0">
                <a:solidFill>
                  <a:srgbClr val="000000"/>
                </a:solidFill>
                <a:effectLst/>
                <a:latin typeface="Times New Roman"/>
                <a:cs typeface="Times New Roman"/>
              </a:rPr>
              <a:t> to plan the backup)</a:t>
            </a:r>
            <a:r>
              <a:rPr lang="fr-FR" b="0" i="0" u="none" strike="noStrike" dirty="0">
                <a:solidFill>
                  <a:srgbClr val="000000"/>
                </a:solidFill>
                <a:effectLst/>
                <a:latin typeface="Times New Roman"/>
                <a:cs typeface="Times New Roman"/>
              </a:rPr>
              <a:t>.</a:t>
            </a:r>
          </a:p>
          <a:p>
            <a:pPr marL="457200" indent="-457200">
              <a:buFont typeface="+mj-lt"/>
              <a:buAutoNum type="arabicPeriod"/>
            </a:pPr>
            <a:r>
              <a:rPr lang="fr-FR" b="1" i="0" u="none" strike="noStrike" dirty="0">
                <a:solidFill>
                  <a:srgbClr val="000000"/>
                </a:solidFill>
                <a:effectLst/>
                <a:latin typeface="Times New Roman"/>
                <a:cs typeface="Times New Roman"/>
              </a:rPr>
              <a:t>Formats</a:t>
            </a:r>
            <a:r>
              <a:rPr lang="fr-FR" b="0" i="0" u="none" strike="noStrike" dirty="0">
                <a:solidFill>
                  <a:srgbClr val="000000"/>
                </a:solidFill>
                <a:effectLst/>
                <a:latin typeface="Times New Roman"/>
                <a:cs typeface="Times New Roman"/>
              </a:rPr>
              <a:t>: </a:t>
            </a:r>
            <a:r>
              <a:rPr lang="fr-FR" b="0" i="0" u="none" strike="noStrike" dirty="0" err="1">
                <a:solidFill>
                  <a:srgbClr val="000000"/>
                </a:solidFill>
                <a:effectLst/>
                <a:latin typeface="Times New Roman"/>
                <a:cs typeface="Times New Roman"/>
              </a:rPr>
              <a:t>Using</a:t>
            </a:r>
            <a:r>
              <a:rPr lang="fr-FR" b="0" i="0" u="none" strike="noStrike" dirty="0">
                <a:solidFill>
                  <a:srgbClr val="000000"/>
                </a:solidFill>
                <a:effectLst/>
                <a:latin typeface="Times New Roman"/>
                <a:cs typeface="Times New Roman"/>
              </a:rPr>
              <a:t> non-</a:t>
            </a:r>
            <a:r>
              <a:rPr lang="fr-FR" b="0" i="0" u="none" strike="noStrike" dirty="0" err="1">
                <a:solidFill>
                  <a:srgbClr val="000000"/>
                </a:solidFill>
                <a:effectLst/>
                <a:latin typeface="Times New Roman"/>
                <a:cs typeface="Times New Roman"/>
              </a:rPr>
              <a:t>proprietary</a:t>
            </a:r>
            <a:r>
              <a:rPr lang="fr-FR" b="0" i="0" u="none" strike="noStrike" dirty="0">
                <a:solidFill>
                  <a:srgbClr val="000000"/>
                </a:solidFill>
                <a:effectLst/>
                <a:latin typeface="Times New Roman"/>
                <a:cs typeface="Times New Roman"/>
              </a:rPr>
              <a:t>, </a:t>
            </a:r>
            <a:r>
              <a:rPr lang="fr-FR" b="0" i="0" u="none" strike="noStrike" dirty="0" err="1">
                <a:solidFill>
                  <a:srgbClr val="000000"/>
                </a:solidFill>
                <a:effectLst/>
                <a:latin typeface="Times New Roman"/>
                <a:cs typeface="Times New Roman"/>
              </a:rPr>
              <a:t>widely</a:t>
            </a:r>
            <a:r>
              <a:rPr lang="fr-FR" b="0" i="0" u="none" strike="noStrike" dirty="0">
                <a:solidFill>
                  <a:srgbClr val="000000"/>
                </a:solidFill>
                <a:effectLst/>
                <a:latin typeface="Times New Roman"/>
                <a:cs typeface="Times New Roman"/>
              </a:rPr>
              <a:t> </a:t>
            </a:r>
            <a:r>
              <a:rPr lang="fr-FR" b="0" i="0" u="none" strike="noStrike" dirty="0" err="1">
                <a:solidFill>
                  <a:srgbClr val="000000"/>
                </a:solidFill>
                <a:effectLst/>
                <a:latin typeface="Times New Roman"/>
                <a:cs typeface="Times New Roman"/>
              </a:rPr>
              <a:t>accepted</a:t>
            </a:r>
            <a:r>
              <a:rPr lang="fr-FR" b="0" i="0" u="none" strike="noStrike" dirty="0">
                <a:solidFill>
                  <a:srgbClr val="000000"/>
                </a:solidFill>
                <a:effectLst/>
                <a:latin typeface="Times New Roman"/>
                <a:cs typeface="Times New Roman"/>
              </a:rPr>
              <a:t> formats to </a:t>
            </a:r>
            <a:r>
              <a:rPr lang="fr-FR" b="0" i="0" u="none" strike="noStrike" dirty="0" err="1">
                <a:solidFill>
                  <a:srgbClr val="000000"/>
                </a:solidFill>
                <a:effectLst/>
                <a:latin typeface="Times New Roman"/>
                <a:cs typeface="Times New Roman"/>
              </a:rPr>
              <a:t>avoid</a:t>
            </a:r>
            <a:r>
              <a:rPr lang="fr-FR" b="0" i="0" u="none" strike="noStrike" dirty="0">
                <a:solidFill>
                  <a:srgbClr val="000000"/>
                </a:solidFill>
                <a:effectLst/>
                <a:latin typeface="Times New Roman"/>
                <a:cs typeface="Times New Roman"/>
              </a:rPr>
              <a:t> obsolescence.</a:t>
            </a:r>
          </a:p>
          <a:p>
            <a:pPr marL="457200" indent="-457200">
              <a:buFont typeface="+mj-lt"/>
              <a:buAutoNum type="arabicPeriod"/>
            </a:pPr>
            <a:r>
              <a:rPr lang="fr-FR" b="1" i="0" u="none" strike="noStrike" dirty="0" err="1">
                <a:solidFill>
                  <a:srgbClr val="000000"/>
                </a:solidFill>
                <a:effectLst/>
                <a:latin typeface="Times New Roman"/>
                <a:cs typeface="Times New Roman"/>
              </a:rPr>
              <a:t>Metadata</a:t>
            </a:r>
            <a:r>
              <a:rPr lang="fr-FR" b="0" i="0" u="none" strike="noStrike" dirty="0">
                <a:solidFill>
                  <a:srgbClr val="000000"/>
                </a:solidFill>
                <a:effectLst/>
                <a:latin typeface="Times New Roman"/>
                <a:cs typeface="Times New Roman"/>
              </a:rPr>
              <a:t>: </a:t>
            </a:r>
            <a:r>
              <a:rPr lang="fr-FR" b="0" i="0" u="none" strike="noStrike" dirty="0" err="1">
                <a:solidFill>
                  <a:srgbClr val="000000"/>
                </a:solidFill>
                <a:effectLst/>
                <a:latin typeface="Times New Roman"/>
                <a:cs typeface="Times New Roman"/>
              </a:rPr>
              <a:t>Providing</a:t>
            </a:r>
            <a:r>
              <a:rPr lang="fr-FR" b="0" i="0" u="none" strike="noStrike" dirty="0">
                <a:solidFill>
                  <a:srgbClr val="000000"/>
                </a:solidFill>
                <a:effectLst/>
                <a:latin typeface="Times New Roman"/>
                <a:cs typeface="Times New Roman"/>
              </a:rPr>
              <a:t> </a:t>
            </a:r>
            <a:r>
              <a:rPr lang="fr-FR" b="0" i="0" u="none" strike="noStrike" dirty="0" err="1">
                <a:solidFill>
                  <a:srgbClr val="000000"/>
                </a:solidFill>
                <a:effectLst/>
                <a:latin typeface="Times New Roman"/>
                <a:cs typeface="Times New Roman"/>
              </a:rPr>
              <a:t>detailed</a:t>
            </a:r>
            <a:r>
              <a:rPr lang="fr-FR" b="0" i="0" u="none" strike="noStrike" dirty="0">
                <a:solidFill>
                  <a:srgbClr val="000000"/>
                </a:solidFill>
                <a:effectLst/>
                <a:latin typeface="Times New Roman"/>
                <a:cs typeface="Times New Roman"/>
              </a:rPr>
              <a:t> descriptions to </a:t>
            </a:r>
            <a:r>
              <a:rPr lang="fr-FR" b="0" i="0" u="none" strike="noStrike" dirty="0" err="1">
                <a:solidFill>
                  <a:srgbClr val="000000"/>
                </a:solidFill>
                <a:effectLst/>
                <a:latin typeface="Times New Roman"/>
                <a:cs typeface="Times New Roman"/>
              </a:rPr>
              <a:t>ensure</a:t>
            </a:r>
            <a:r>
              <a:rPr lang="fr-FR" b="0" i="0" u="none" strike="noStrike" dirty="0">
                <a:solidFill>
                  <a:srgbClr val="000000"/>
                </a:solidFill>
                <a:effectLst/>
                <a:latin typeface="Times New Roman"/>
                <a:cs typeface="Times New Roman"/>
              </a:rPr>
              <a:t> </a:t>
            </a:r>
            <a:r>
              <a:rPr lang="fr-FR" b="0" i="0" u="none" strike="noStrike" dirty="0" err="1">
                <a:solidFill>
                  <a:srgbClr val="000000"/>
                </a:solidFill>
                <a:effectLst/>
                <a:latin typeface="Times New Roman"/>
                <a:cs typeface="Times New Roman"/>
              </a:rPr>
              <a:t>understanding</a:t>
            </a:r>
            <a:r>
              <a:rPr lang="fr-FR" b="0" i="0" u="none" strike="noStrike" dirty="0">
                <a:solidFill>
                  <a:srgbClr val="000000"/>
                </a:solidFill>
                <a:effectLst/>
                <a:latin typeface="Times New Roman"/>
                <a:cs typeface="Times New Roman"/>
              </a:rPr>
              <a:t> of </a:t>
            </a:r>
            <a:r>
              <a:rPr lang="fr-FR" b="0" i="0" u="none" strike="noStrike" dirty="0" err="1">
                <a:solidFill>
                  <a:srgbClr val="000000"/>
                </a:solidFill>
                <a:effectLst/>
                <a:latin typeface="Times New Roman"/>
                <a:cs typeface="Times New Roman"/>
              </a:rPr>
              <a:t>preserved</a:t>
            </a:r>
            <a:r>
              <a:rPr lang="fr-FR" b="0" i="0" u="none" strike="noStrike" dirty="0">
                <a:solidFill>
                  <a:srgbClr val="000000"/>
                </a:solidFill>
                <a:effectLst/>
                <a:latin typeface="Times New Roman"/>
                <a:cs typeface="Times New Roman"/>
              </a:rPr>
              <a:t> data.</a:t>
            </a:r>
          </a:p>
          <a:p>
            <a:pPr marL="457200" indent="-457200">
              <a:buFont typeface="+mj-lt"/>
              <a:buAutoNum type="arabicPeriod"/>
            </a:pPr>
            <a:r>
              <a:rPr lang="fr-FR" b="1" i="0" u="none" strike="noStrike" dirty="0">
                <a:solidFill>
                  <a:srgbClr val="000000"/>
                </a:solidFill>
                <a:effectLst/>
                <a:latin typeface="Times New Roman"/>
                <a:cs typeface="Times New Roman"/>
              </a:rPr>
              <a:t>Storage</a:t>
            </a:r>
            <a:r>
              <a:rPr lang="fr-FR" b="0" i="0" u="none" strike="noStrike" dirty="0">
                <a:solidFill>
                  <a:srgbClr val="000000"/>
                </a:solidFill>
                <a:effectLst/>
                <a:latin typeface="Times New Roman"/>
                <a:cs typeface="Times New Roman"/>
              </a:rPr>
              <a:t>: </a:t>
            </a:r>
            <a:r>
              <a:rPr lang="fr-FR" b="0" i="0" u="none" strike="noStrike" dirty="0" err="1">
                <a:solidFill>
                  <a:srgbClr val="000000"/>
                </a:solidFill>
                <a:effectLst/>
                <a:latin typeface="Times New Roman"/>
                <a:cs typeface="Times New Roman"/>
              </a:rPr>
              <a:t>Employing</a:t>
            </a:r>
            <a:r>
              <a:rPr lang="fr-FR" b="0" i="0" u="none" strike="noStrike" dirty="0">
                <a:solidFill>
                  <a:srgbClr val="000000"/>
                </a:solidFill>
                <a:effectLst/>
                <a:latin typeface="Times New Roman"/>
                <a:cs typeface="Times New Roman"/>
              </a:rPr>
              <a:t> cloud services or </a:t>
            </a:r>
            <a:r>
              <a:rPr lang="fr-FR" b="0" i="0" u="none" strike="noStrike" dirty="0" err="1">
                <a:solidFill>
                  <a:srgbClr val="000000"/>
                </a:solidFill>
                <a:effectLst/>
                <a:latin typeface="Times New Roman"/>
                <a:cs typeface="Times New Roman"/>
              </a:rPr>
              <a:t>institutional</a:t>
            </a:r>
            <a:r>
              <a:rPr lang="fr-FR" b="0" i="0" u="none" strike="noStrike" dirty="0">
                <a:solidFill>
                  <a:srgbClr val="000000"/>
                </a:solidFill>
                <a:effectLst/>
                <a:latin typeface="Times New Roman"/>
                <a:cs typeface="Times New Roman"/>
              </a:rPr>
              <a:t> repositories for long-</a:t>
            </a:r>
            <a:r>
              <a:rPr lang="fr-FR" b="0" i="0" u="none" strike="noStrike" dirty="0" err="1">
                <a:solidFill>
                  <a:srgbClr val="000000"/>
                </a:solidFill>
                <a:effectLst/>
                <a:latin typeface="Times New Roman"/>
                <a:cs typeface="Times New Roman"/>
              </a:rPr>
              <a:t>term</a:t>
            </a:r>
            <a:r>
              <a:rPr lang="fr-FR" b="0" i="0" u="none" strike="noStrike" dirty="0">
                <a:solidFill>
                  <a:srgbClr val="000000"/>
                </a:solidFill>
                <a:effectLst/>
                <a:latin typeface="Times New Roman"/>
                <a:cs typeface="Times New Roman"/>
              </a:rPr>
              <a:t> </a:t>
            </a:r>
            <a:r>
              <a:rPr lang="fr-FR" b="0" i="0" u="none" strike="noStrike" dirty="0" err="1">
                <a:solidFill>
                  <a:srgbClr val="000000"/>
                </a:solidFill>
                <a:effectLst/>
                <a:latin typeface="Times New Roman"/>
                <a:cs typeface="Times New Roman"/>
              </a:rPr>
              <a:t>storage</a:t>
            </a:r>
            <a:r>
              <a:rPr lang="fr-FR" dirty="0">
                <a:solidFill>
                  <a:srgbClr val="000000"/>
                </a:solidFill>
                <a:latin typeface="Times New Roman"/>
                <a:cs typeface="Times New Roman"/>
              </a:rPr>
              <a:t> (like FIMS).</a:t>
            </a:r>
            <a:endParaRPr lang="fr-FR" b="0" i="0" u="none" strike="noStrike" dirty="0">
              <a:solidFill>
                <a:srgbClr val="000000"/>
              </a:solidFill>
              <a:effectLst/>
              <a:latin typeface="Times New Roman"/>
              <a:cs typeface="Times New Roman"/>
            </a:endParaRPr>
          </a:p>
          <a:p>
            <a:pPr algn="l"/>
            <a:endParaRPr lang="fr-FR" i="0" u="none" strike="noStrike" dirty="0">
              <a:solidFill>
                <a:srgbClr val="000000"/>
              </a:solidFill>
              <a:effectLst/>
            </a:endParaRPr>
          </a:p>
        </p:txBody>
      </p:sp>
      <p:pic>
        <p:nvPicPr>
          <p:cNvPr id="5" name="Image 4" descr="Une image contenant texte, Graphique, logo, Police&#10;&#10;Le contenu généré par l’IA peut être incorrect.">
            <a:extLst>
              <a:ext uri="{FF2B5EF4-FFF2-40B4-BE49-F238E27FC236}">
                <a16:creationId xmlns:a16="http://schemas.microsoft.com/office/drawing/2014/main" id="{EF456089-BCBA-801F-6F59-985A23C1C6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3600" y="151200"/>
            <a:ext cx="1663200" cy="1663200"/>
          </a:xfrm>
          <a:prstGeom prst="rect">
            <a:avLst/>
          </a:prstGeom>
        </p:spPr>
      </p:pic>
      <p:sp>
        <p:nvSpPr>
          <p:cNvPr id="4" name="ZoneTexte 7">
            <a:extLst>
              <a:ext uri="{FF2B5EF4-FFF2-40B4-BE49-F238E27FC236}">
                <a16:creationId xmlns:a16="http://schemas.microsoft.com/office/drawing/2014/main" id="{0C683466-CF11-7AFD-E3FC-73B4F62F9F63}"/>
              </a:ext>
            </a:extLst>
          </p:cNvPr>
          <p:cNvSpPr txBox="1"/>
          <p:nvPr/>
        </p:nvSpPr>
        <p:spPr>
          <a:xfrm>
            <a:off x="1494379" y="1409266"/>
            <a:ext cx="6989863" cy="408623"/>
          </a:xfrm>
          <a:prstGeom prst="roundRect">
            <a:avLst/>
          </a:prstGeom>
          <a:solidFill>
            <a:schemeClr val="accent6">
              <a:lumMod val="20000"/>
              <a:lumOff val="80000"/>
            </a:schemeClr>
          </a:solidFill>
        </p:spPr>
        <p:txBody>
          <a:bodyPr wrap="square" lIns="91440" tIns="45720" rIns="91440" bIns="45720" rtlCol="0" anchor="t">
            <a:spAutoFit/>
          </a:bodyPr>
          <a:lstStyle/>
          <a:p>
            <a:pPr algn="just"/>
            <a:r>
              <a:rPr lang="fr-FR" dirty="0" err="1">
                <a:latin typeface="Times New Roman" panose="02020603050405020304" pitchFamily="18" charset="0"/>
                <a:cs typeface="Times New Roman" panose="02020603050405020304" pitchFamily="18" charset="0"/>
              </a:rPr>
              <a:t>Ensuring</a:t>
            </a:r>
            <a:r>
              <a:rPr lang="fr-FR" dirty="0">
                <a:latin typeface="Times New Roman" panose="02020603050405020304" pitchFamily="18" charset="0"/>
                <a:cs typeface="Times New Roman" panose="02020603050405020304" pitchFamily="18" charset="0"/>
              </a:rPr>
              <a:t> data </a:t>
            </a:r>
            <a:r>
              <a:rPr lang="fr-FR" dirty="0" err="1">
                <a:latin typeface="Times New Roman" panose="02020603050405020304" pitchFamily="18" charset="0"/>
                <a:cs typeface="Times New Roman" panose="02020603050405020304" pitchFamily="18" charset="0"/>
              </a:rPr>
              <a:t>is</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securely</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stored</a:t>
            </a:r>
            <a:r>
              <a:rPr lang="fr-FR" dirty="0">
                <a:latin typeface="Times New Roman" panose="02020603050405020304" pitchFamily="18" charset="0"/>
                <a:cs typeface="Times New Roman" panose="02020603050405020304" pitchFamily="18" charset="0"/>
              </a:rPr>
              <a:t> and </a:t>
            </a:r>
            <a:r>
              <a:rPr lang="fr-FR" dirty="0" err="1">
                <a:latin typeface="Times New Roman" panose="02020603050405020304" pitchFamily="18" charset="0"/>
                <a:cs typeface="Times New Roman" panose="02020603050405020304" pitchFamily="18" charset="0"/>
              </a:rPr>
              <a:t>available</a:t>
            </a:r>
            <a:r>
              <a:rPr lang="fr-FR" dirty="0">
                <a:latin typeface="Times New Roman" panose="02020603050405020304" pitchFamily="18" charset="0"/>
                <a:cs typeface="Times New Roman" panose="02020603050405020304" pitchFamily="18" charset="0"/>
              </a:rPr>
              <a:t> for future </a:t>
            </a:r>
            <a:r>
              <a:rPr lang="fr-FR" dirty="0" err="1">
                <a:latin typeface="Times New Roman" panose="02020603050405020304" pitchFamily="18" charset="0"/>
                <a:cs typeface="Times New Roman" panose="02020603050405020304" pitchFamily="18" charset="0"/>
              </a:rPr>
              <a:t>access</a:t>
            </a:r>
            <a:r>
              <a:rPr lang="fr-FR" dirty="0">
                <a:latin typeface="Times New Roman" panose="02020603050405020304" pitchFamily="18" charset="0"/>
                <a:cs typeface="Times New Roman" panose="02020603050405020304" pitchFamily="18" charset="0"/>
              </a:rPr>
              <a:t> and </a:t>
            </a:r>
            <a:r>
              <a:rPr lang="fr-FR" dirty="0" err="1">
                <a:latin typeface="Times New Roman" panose="02020603050405020304" pitchFamily="18" charset="0"/>
                <a:cs typeface="Times New Roman" panose="02020603050405020304" pitchFamily="18" charset="0"/>
              </a:rPr>
              <a:t>reuse</a:t>
            </a:r>
            <a:r>
              <a:rPr lang="fr-FR"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pic>
        <p:nvPicPr>
          <p:cNvPr id="8" name="Image 7">
            <a:extLst>
              <a:ext uri="{FF2B5EF4-FFF2-40B4-BE49-F238E27FC236}">
                <a16:creationId xmlns:a16="http://schemas.microsoft.com/office/drawing/2014/main" id="{1A542E85-BDCE-F1A2-AF1F-109E946952E4}"/>
              </a:ext>
            </a:extLst>
          </p:cNvPr>
          <p:cNvPicPr>
            <a:picLocks noChangeAspect="1"/>
          </p:cNvPicPr>
          <p:nvPr/>
        </p:nvPicPr>
        <p:blipFill>
          <a:blip r:embed="rId4"/>
          <a:stretch>
            <a:fillRect/>
          </a:stretch>
        </p:blipFill>
        <p:spPr>
          <a:xfrm>
            <a:off x="8665767" y="2521332"/>
            <a:ext cx="2551023" cy="1815335"/>
          </a:xfrm>
          <a:prstGeom prst="rect">
            <a:avLst/>
          </a:prstGeom>
        </p:spPr>
      </p:pic>
      <p:pic>
        <p:nvPicPr>
          <p:cNvPr id="20" name="Image 19">
            <a:extLst>
              <a:ext uri="{FF2B5EF4-FFF2-40B4-BE49-F238E27FC236}">
                <a16:creationId xmlns:a16="http://schemas.microsoft.com/office/drawing/2014/main" id="{B982C3BC-736F-CBE7-488E-DF863A1EE41C}"/>
              </a:ext>
            </a:extLst>
          </p:cNvPr>
          <p:cNvPicPr>
            <a:picLocks noChangeAspect="1"/>
          </p:cNvPicPr>
          <p:nvPr/>
        </p:nvPicPr>
        <p:blipFill>
          <a:blip r:embed="rId5"/>
          <a:stretch>
            <a:fillRect/>
          </a:stretch>
        </p:blipFill>
        <p:spPr>
          <a:xfrm>
            <a:off x="9099865" y="4540236"/>
            <a:ext cx="1815335" cy="181533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a:t>Share &amp; </a:t>
            </a:r>
            <a:r>
              <a:rPr lang="fr-FR" err="1"/>
              <a:t>Reuse</a:t>
            </a:r>
            <a:endParaRPr/>
          </a:p>
        </p:txBody>
      </p:sp>
      <p:pic>
        <p:nvPicPr>
          <p:cNvPr id="6" name="Picture 3">
            <a:extLst>
              <a:ext uri="{FF2B5EF4-FFF2-40B4-BE49-F238E27FC236}">
                <a16:creationId xmlns:a16="http://schemas.microsoft.com/office/drawing/2014/main" id="{74D3B47A-86F4-B78F-9C18-0FDDE4D05B4B}"/>
              </a:ext>
            </a:extLst>
          </p:cNvPr>
          <p:cNvPicPr>
            <a:picLocks noChangeAspect="1"/>
          </p:cNvPicPr>
          <p:nvPr/>
        </p:nvPicPr>
        <p:blipFill>
          <a:blip r:embed="rId3"/>
          <a:stretch>
            <a:fillRect/>
          </a:stretch>
        </p:blipFill>
        <p:spPr>
          <a:xfrm>
            <a:off x="7302505" y="3313568"/>
            <a:ext cx="3894365" cy="3211286"/>
          </a:xfrm>
          <a:prstGeom prst="rect">
            <a:avLst/>
          </a:prstGeom>
        </p:spPr>
      </p:pic>
      <p:sp>
        <p:nvSpPr>
          <p:cNvPr id="3" name="Content Placeholder 2"/>
          <p:cNvSpPr>
            <a:spLocks noGrp="1"/>
          </p:cNvSpPr>
          <p:nvPr>
            <p:ph idx="1"/>
          </p:nvPr>
        </p:nvSpPr>
        <p:spPr>
          <a:xfrm>
            <a:off x="189442" y="3388594"/>
            <a:ext cx="6989863" cy="3442134"/>
          </a:xfrm>
        </p:spPr>
        <p:txBody>
          <a:bodyPr vert="horz" lIns="91440" tIns="45720" rIns="91440" bIns="45720" rtlCol="0" anchor="t">
            <a:normAutofit fontScale="70000" lnSpcReduction="20000"/>
          </a:bodyPr>
          <a:lstStyle/>
          <a:p>
            <a:pPr marL="514350" indent="-514350" algn="l">
              <a:buFont typeface="+mj-lt"/>
              <a:buAutoNum type="arabicPeriod"/>
            </a:pPr>
            <a:r>
              <a:rPr lang="fr-FR" b="1" i="0" u="none" strike="noStrike" dirty="0" err="1">
                <a:solidFill>
                  <a:srgbClr val="000000"/>
                </a:solidFill>
                <a:effectLst/>
              </a:rPr>
              <a:t>Findable</a:t>
            </a:r>
            <a:r>
              <a:rPr lang="fr-FR" b="0" i="0" u="none" strike="noStrike" dirty="0">
                <a:solidFill>
                  <a:srgbClr val="000000"/>
                </a:solidFill>
                <a:effectLst/>
              </a:rPr>
              <a:t>:</a:t>
            </a:r>
          </a:p>
          <a:p>
            <a:pPr lvl="1"/>
            <a:r>
              <a:rPr lang="fr-FR" b="0" i="0" u="none" strike="noStrike" dirty="0" err="1">
                <a:solidFill>
                  <a:srgbClr val="000000"/>
                </a:solidFill>
                <a:effectLst/>
              </a:rPr>
              <a:t>Assign</a:t>
            </a:r>
            <a:r>
              <a:rPr lang="fr-FR" b="0" i="0" u="none" strike="noStrike" dirty="0">
                <a:solidFill>
                  <a:srgbClr val="000000"/>
                </a:solidFill>
                <a:effectLst/>
              </a:rPr>
              <a:t> </a:t>
            </a:r>
            <a:r>
              <a:rPr lang="fr-FR" b="0" i="0" u="none" strike="noStrike" dirty="0" err="1">
                <a:solidFill>
                  <a:srgbClr val="000000"/>
                </a:solidFill>
                <a:effectLst/>
              </a:rPr>
              <a:t>globally</a:t>
            </a:r>
            <a:r>
              <a:rPr lang="fr-FR" b="0" i="0" u="none" strike="noStrike" dirty="0">
                <a:solidFill>
                  <a:srgbClr val="000000"/>
                </a:solidFill>
                <a:effectLst/>
              </a:rPr>
              <a:t> unique and persistent </a:t>
            </a:r>
            <a:r>
              <a:rPr lang="fr-FR" b="0" i="0" u="none" strike="noStrike" dirty="0" err="1">
                <a:solidFill>
                  <a:srgbClr val="000000"/>
                </a:solidFill>
                <a:effectLst/>
              </a:rPr>
              <a:t>identifiers</a:t>
            </a:r>
            <a:r>
              <a:rPr lang="fr-FR" b="0" i="0" u="none" strike="noStrike" dirty="0">
                <a:solidFill>
                  <a:srgbClr val="000000"/>
                </a:solidFill>
                <a:effectLst/>
              </a:rPr>
              <a:t> (e.g., </a:t>
            </a:r>
            <a:r>
              <a:rPr lang="fr-FR" b="0" i="0" u="none" strike="noStrike" dirty="0" err="1">
                <a:solidFill>
                  <a:srgbClr val="000000"/>
                </a:solidFill>
                <a:effectLst/>
              </a:rPr>
              <a:t>DOIs</a:t>
            </a:r>
            <a:r>
              <a:rPr lang="fr-FR" b="0" i="0" u="none" strike="noStrike" dirty="0">
                <a:solidFill>
                  <a:srgbClr val="000000"/>
                </a:solidFill>
                <a:effectLst/>
              </a:rPr>
              <a:t>).</a:t>
            </a:r>
          </a:p>
          <a:p>
            <a:pPr lvl="1"/>
            <a:r>
              <a:rPr lang="fr-FR" b="0" i="0" u="none" strike="noStrike" dirty="0">
                <a:solidFill>
                  <a:srgbClr val="000000"/>
                </a:solidFill>
                <a:effectLst/>
              </a:rPr>
              <a:t>Use </a:t>
            </a:r>
            <a:r>
              <a:rPr lang="fr-FR" b="0" i="0" u="none" strike="noStrike" dirty="0" err="1">
                <a:solidFill>
                  <a:srgbClr val="000000"/>
                </a:solidFill>
                <a:effectLst/>
              </a:rPr>
              <a:t>metadata</a:t>
            </a:r>
            <a:r>
              <a:rPr lang="fr-FR" b="0" i="0" u="none" strike="noStrike" dirty="0">
                <a:solidFill>
                  <a:srgbClr val="000000"/>
                </a:solidFill>
                <a:effectLst/>
              </a:rPr>
              <a:t> to </a:t>
            </a:r>
            <a:r>
              <a:rPr lang="fr-FR" b="0" i="0" u="none" strike="noStrike" dirty="0" err="1">
                <a:solidFill>
                  <a:srgbClr val="000000"/>
                </a:solidFill>
                <a:effectLst/>
              </a:rPr>
              <a:t>describe</a:t>
            </a:r>
            <a:r>
              <a:rPr lang="fr-FR" b="0" i="0" u="none" strike="noStrike" dirty="0">
                <a:solidFill>
                  <a:srgbClr val="000000"/>
                </a:solidFill>
                <a:effectLst/>
              </a:rPr>
              <a:t> data </a:t>
            </a:r>
            <a:r>
              <a:rPr lang="fr-FR" b="0" i="0" u="none" strike="noStrike" dirty="0" err="1">
                <a:solidFill>
                  <a:srgbClr val="000000"/>
                </a:solidFill>
                <a:effectLst/>
              </a:rPr>
              <a:t>clearly</a:t>
            </a:r>
            <a:r>
              <a:rPr lang="fr-FR" b="0" i="0" u="none" strike="noStrike" dirty="0">
                <a:solidFill>
                  <a:srgbClr val="000000"/>
                </a:solidFill>
                <a:effectLst/>
              </a:rPr>
              <a:t>.</a:t>
            </a:r>
          </a:p>
          <a:p>
            <a:pPr marL="514350" indent="-514350" algn="l">
              <a:buFont typeface="+mj-lt"/>
              <a:buAutoNum type="arabicPeriod"/>
            </a:pPr>
            <a:r>
              <a:rPr lang="fr-FR" b="1" i="0" u="none" strike="noStrike" dirty="0">
                <a:solidFill>
                  <a:srgbClr val="000000"/>
                </a:solidFill>
                <a:effectLst/>
              </a:rPr>
              <a:t>Accessible</a:t>
            </a:r>
            <a:r>
              <a:rPr lang="fr-FR" b="0" i="0" u="none" strike="noStrike" dirty="0">
                <a:solidFill>
                  <a:srgbClr val="000000"/>
                </a:solidFill>
                <a:effectLst/>
              </a:rPr>
              <a:t>:</a:t>
            </a:r>
          </a:p>
          <a:p>
            <a:pPr lvl="1"/>
            <a:r>
              <a:rPr lang="fr-FR" b="0" i="0" u="none" strike="noStrike" dirty="0">
                <a:solidFill>
                  <a:srgbClr val="000000"/>
                </a:solidFill>
                <a:effectLst/>
              </a:rPr>
              <a:t>Store data in </a:t>
            </a:r>
            <a:r>
              <a:rPr lang="fr-FR" b="0" i="0" u="none" strike="noStrike" dirty="0" err="1">
                <a:solidFill>
                  <a:srgbClr val="000000"/>
                </a:solidFill>
                <a:effectLst/>
              </a:rPr>
              <a:t>secure</a:t>
            </a:r>
            <a:r>
              <a:rPr lang="fr-FR" b="0" i="0" u="none" strike="noStrike" dirty="0">
                <a:solidFill>
                  <a:srgbClr val="000000"/>
                </a:solidFill>
                <a:effectLst/>
              </a:rPr>
              <a:t> repositories </a:t>
            </a:r>
            <a:r>
              <a:rPr lang="fr-FR" b="0" i="0" u="none" strike="noStrike" dirty="0" err="1">
                <a:solidFill>
                  <a:srgbClr val="000000"/>
                </a:solidFill>
                <a:effectLst/>
              </a:rPr>
              <a:t>with</a:t>
            </a:r>
            <a:r>
              <a:rPr lang="fr-FR" b="0" i="0" u="none" strike="noStrike" dirty="0">
                <a:solidFill>
                  <a:srgbClr val="000000"/>
                </a:solidFill>
                <a:effectLst/>
              </a:rPr>
              <a:t> </a:t>
            </a:r>
            <a:r>
              <a:rPr lang="fr-FR" b="0" i="0" u="none" strike="noStrike" dirty="0" err="1">
                <a:solidFill>
                  <a:srgbClr val="000000"/>
                </a:solidFill>
                <a:effectLst/>
              </a:rPr>
              <a:t>clear</a:t>
            </a:r>
            <a:r>
              <a:rPr lang="fr-FR" b="0" i="0" u="none" strike="noStrike" dirty="0">
                <a:solidFill>
                  <a:srgbClr val="000000"/>
                </a:solidFill>
                <a:effectLst/>
              </a:rPr>
              <a:t> </a:t>
            </a:r>
            <a:r>
              <a:rPr lang="fr-FR" b="0" i="0" u="none" strike="noStrike" dirty="0" err="1">
                <a:solidFill>
                  <a:srgbClr val="000000"/>
                </a:solidFill>
                <a:effectLst/>
              </a:rPr>
              <a:t>access</a:t>
            </a:r>
            <a:r>
              <a:rPr lang="fr-FR" b="0" i="0" u="none" strike="noStrike" dirty="0">
                <a:solidFill>
                  <a:srgbClr val="000000"/>
                </a:solidFill>
                <a:effectLst/>
              </a:rPr>
              <a:t> </a:t>
            </a:r>
            <a:r>
              <a:rPr lang="fr-FR" b="0" i="0" u="none" strike="noStrike" dirty="0" err="1">
                <a:solidFill>
                  <a:srgbClr val="000000"/>
                </a:solidFill>
                <a:effectLst/>
              </a:rPr>
              <a:t>protocols</a:t>
            </a:r>
            <a:r>
              <a:rPr lang="fr-FR" b="0" i="0" u="none" strike="noStrike" dirty="0">
                <a:solidFill>
                  <a:srgbClr val="000000"/>
                </a:solidFill>
                <a:effectLst/>
              </a:rPr>
              <a:t>.</a:t>
            </a:r>
          </a:p>
          <a:p>
            <a:pPr lvl="1"/>
            <a:r>
              <a:rPr lang="fr-FR" b="0" i="0" u="none" strike="noStrike" dirty="0" err="1">
                <a:solidFill>
                  <a:srgbClr val="000000"/>
                </a:solidFill>
                <a:effectLst/>
              </a:rPr>
              <a:t>Ensure</a:t>
            </a:r>
            <a:r>
              <a:rPr lang="fr-FR" b="0" i="0" u="none" strike="noStrike" dirty="0">
                <a:solidFill>
                  <a:srgbClr val="000000"/>
                </a:solidFill>
                <a:effectLst/>
              </a:rPr>
              <a:t> </a:t>
            </a:r>
            <a:r>
              <a:rPr lang="fr-FR" b="0" i="0" u="none" strike="noStrike" dirty="0" err="1">
                <a:solidFill>
                  <a:srgbClr val="000000"/>
                </a:solidFill>
                <a:effectLst/>
              </a:rPr>
              <a:t>metadata</a:t>
            </a:r>
            <a:r>
              <a:rPr lang="fr-FR" b="0" i="0" u="none" strike="noStrike" dirty="0">
                <a:solidFill>
                  <a:srgbClr val="000000"/>
                </a:solidFill>
                <a:effectLst/>
              </a:rPr>
              <a:t> </a:t>
            </a:r>
            <a:r>
              <a:rPr lang="fr-FR" b="0" i="0" u="none" strike="noStrike" dirty="0" err="1">
                <a:solidFill>
                  <a:srgbClr val="000000"/>
                </a:solidFill>
                <a:effectLst/>
              </a:rPr>
              <a:t>remains</a:t>
            </a:r>
            <a:r>
              <a:rPr lang="fr-FR" b="0" i="0" u="none" strike="noStrike" dirty="0">
                <a:solidFill>
                  <a:srgbClr val="000000"/>
                </a:solidFill>
                <a:effectLst/>
              </a:rPr>
              <a:t> accessible </a:t>
            </a:r>
            <a:r>
              <a:rPr lang="fr-FR" b="0" i="0" u="none" strike="noStrike" dirty="0" err="1">
                <a:solidFill>
                  <a:srgbClr val="000000"/>
                </a:solidFill>
                <a:effectLst/>
              </a:rPr>
              <a:t>even</a:t>
            </a:r>
            <a:r>
              <a:rPr lang="fr-FR" b="0" i="0" u="none" strike="noStrike" dirty="0">
                <a:solidFill>
                  <a:srgbClr val="000000"/>
                </a:solidFill>
                <a:effectLst/>
              </a:rPr>
              <a:t> if the data </a:t>
            </a:r>
            <a:r>
              <a:rPr lang="fr-FR" b="0" i="0" u="none" strike="noStrike" dirty="0" err="1">
                <a:solidFill>
                  <a:srgbClr val="000000"/>
                </a:solidFill>
                <a:effectLst/>
              </a:rPr>
              <a:t>is</a:t>
            </a:r>
            <a:r>
              <a:rPr lang="fr-FR" b="0" i="0" u="none" strike="noStrike" dirty="0">
                <a:solidFill>
                  <a:srgbClr val="000000"/>
                </a:solidFill>
                <a:effectLst/>
              </a:rPr>
              <a:t> </a:t>
            </a:r>
            <a:r>
              <a:rPr lang="fr-FR" b="0" i="0" u="none" strike="noStrike" dirty="0" err="1">
                <a:solidFill>
                  <a:srgbClr val="000000"/>
                </a:solidFill>
                <a:effectLst/>
              </a:rPr>
              <a:t>restricted</a:t>
            </a:r>
            <a:r>
              <a:rPr lang="fr-FR" b="0" i="0" u="none" strike="noStrike" dirty="0">
                <a:solidFill>
                  <a:srgbClr val="000000"/>
                </a:solidFill>
                <a:effectLst/>
              </a:rPr>
              <a:t>.</a:t>
            </a:r>
          </a:p>
          <a:p>
            <a:pPr marL="514350" indent="-514350" algn="l">
              <a:buFont typeface="+mj-lt"/>
              <a:buAutoNum type="arabicPeriod"/>
            </a:pPr>
            <a:r>
              <a:rPr lang="fr-FR" b="1" i="0" u="none" strike="noStrike" dirty="0" err="1">
                <a:solidFill>
                  <a:srgbClr val="000000"/>
                </a:solidFill>
                <a:effectLst/>
              </a:rPr>
              <a:t>Interoperable</a:t>
            </a:r>
            <a:r>
              <a:rPr lang="fr-FR" b="0" i="0" u="none" strike="noStrike" dirty="0">
                <a:solidFill>
                  <a:srgbClr val="000000"/>
                </a:solidFill>
                <a:effectLst/>
              </a:rPr>
              <a:t>:</a:t>
            </a:r>
          </a:p>
          <a:p>
            <a:pPr lvl="1"/>
            <a:r>
              <a:rPr lang="fr-FR" b="0" i="0" u="none" strike="noStrike" dirty="0">
                <a:solidFill>
                  <a:srgbClr val="000000"/>
                </a:solidFill>
                <a:effectLst/>
              </a:rPr>
              <a:t>Use standard formats and </a:t>
            </a:r>
            <a:r>
              <a:rPr lang="fr-FR" b="0" i="0" u="none" strike="noStrike" dirty="0" err="1">
                <a:solidFill>
                  <a:srgbClr val="000000"/>
                </a:solidFill>
                <a:effectLst/>
              </a:rPr>
              <a:t>vocabularies</a:t>
            </a:r>
            <a:r>
              <a:rPr lang="fr-FR" b="0" i="0" u="none" strike="noStrike" dirty="0">
                <a:solidFill>
                  <a:srgbClr val="000000"/>
                </a:solidFill>
                <a:effectLst/>
              </a:rPr>
              <a:t> for data and </a:t>
            </a:r>
            <a:r>
              <a:rPr lang="fr-FR" b="0" i="0" u="none" strike="noStrike" dirty="0" err="1">
                <a:solidFill>
                  <a:srgbClr val="000000"/>
                </a:solidFill>
                <a:effectLst/>
              </a:rPr>
              <a:t>metadata</a:t>
            </a:r>
            <a:r>
              <a:rPr lang="fr-FR" b="0" i="0" u="none" strike="noStrike" dirty="0">
                <a:solidFill>
                  <a:srgbClr val="000000"/>
                </a:solidFill>
                <a:effectLst/>
              </a:rPr>
              <a:t>. </a:t>
            </a:r>
          </a:p>
          <a:p>
            <a:pPr marL="514350" indent="-514350">
              <a:buFont typeface="+mj-lt"/>
              <a:buAutoNum type="arabicPeriod"/>
            </a:pPr>
            <a:r>
              <a:rPr lang="fr-FR" b="1" i="0" u="none" strike="noStrike" dirty="0" err="1">
                <a:solidFill>
                  <a:srgbClr val="000000"/>
                </a:solidFill>
                <a:effectLst/>
              </a:rPr>
              <a:t>Reusable</a:t>
            </a:r>
            <a:r>
              <a:rPr lang="fr-FR" b="0" i="0" u="none" strike="noStrike" dirty="0">
                <a:solidFill>
                  <a:srgbClr val="000000"/>
                </a:solidFill>
                <a:effectLst/>
              </a:rPr>
              <a:t>:</a:t>
            </a:r>
          </a:p>
          <a:p>
            <a:pPr lvl="1"/>
            <a:r>
              <a:rPr lang="fr-FR" b="0" i="0" u="none" strike="noStrike" dirty="0" err="1">
                <a:solidFill>
                  <a:srgbClr val="000000"/>
                </a:solidFill>
                <a:effectLst/>
              </a:rPr>
              <a:t>Provide</a:t>
            </a:r>
            <a:r>
              <a:rPr lang="fr-FR" b="0" i="0" u="none" strike="noStrike" dirty="0">
                <a:solidFill>
                  <a:srgbClr val="000000"/>
                </a:solidFill>
                <a:effectLst/>
              </a:rPr>
              <a:t> </a:t>
            </a:r>
            <a:r>
              <a:rPr lang="fr-FR" b="0" i="0" u="none" strike="noStrike" dirty="0" err="1">
                <a:solidFill>
                  <a:srgbClr val="000000"/>
                </a:solidFill>
                <a:effectLst/>
              </a:rPr>
              <a:t>sufficient</a:t>
            </a:r>
            <a:r>
              <a:rPr lang="fr-FR" b="0" i="0" u="none" strike="noStrike" dirty="0">
                <a:solidFill>
                  <a:srgbClr val="000000"/>
                </a:solidFill>
                <a:effectLst/>
              </a:rPr>
              <a:t> </a:t>
            </a:r>
            <a:r>
              <a:rPr lang="fr-FR" b="0" i="0" u="none" strike="noStrike" dirty="0" err="1">
                <a:solidFill>
                  <a:srgbClr val="000000"/>
                </a:solidFill>
                <a:effectLst/>
              </a:rPr>
              <a:t>metadata</a:t>
            </a:r>
            <a:r>
              <a:rPr lang="fr-FR" b="0" i="0" u="none" strike="noStrike" dirty="0">
                <a:solidFill>
                  <a:srgbClr val="000000"/>
                </a:solidFill>
                <a:effectLst/>
              </a:rPr>
              <a:t> and documentation.</a:t>
            </a:r>
          </a:p>
          <a:p>
            <a:pPr lvl="1"/>
            <a:r>
              <a:rPr lang="fr-FR" b="0" i="0" u="none" strike="noStrike" dirty="0">
                <a:solidFill>
                  <a:srgbClr val="000000"/>
                </a:solidFill>
                <a:effectLst/>
              </a:rPr>
              <a:t>Use </a:t>
            </a:r>
            <a:r>
              <a:rPr lang="fr-FR" b="0" i="0" u="none" strike="noStrike" dirty="0" err="1">
                <a:solidFill>
                  <a:srgbClr val="000000"/>
                </a:solidFill>
                <a:effectLst/>
              </a:rPr>
              <a:t>clear</a:t>
            </a:r>
            <a:r>
              <a:rPr lang="fr-FR" b="0" i="0" u="none" strike="noStrike" dirty="0">
                <a:solidFill>
                  <a:srgbClr val="000000"/>
                </a:solidFill>
                <a:effectLst/>
              </a:rPr>
              <a:t> data </a:t>
            </a:r>
            <a:r>
              <a:rPr lang="fr-FR" b="0" i="0" u="none" strike="noStrike" dirty="0" err="1">
                <a:solidFill>
                  <a:srgbClr val="000000"/>
                </a:solidFill>
                <a:effectLst/>
              </a:rPr>
              <a:t>licenses</a:t>
            </a:r>
            <a:r>
              <a:rPr lang="fr-FR" b="0" i="0" u="none" strike="noStrike" dirty="0">
                <a:solidFill>
                  <a:srgbClr val="000000"/>
                </a:solidFill>
                <a:effectLst/>
              </a:rPr>
              <a:t> for </a:t>
            </a:r>
            <a:r>
              <a:rPr lang="fr-FR" b="0" i="0" u="none" strike="noStrike" dirty="0" err="1">
                <a:solidFill>
                  <a:srgbClr val="000000"/>
                </a:solidFill>
                <a:effectLst/>
              </a:rPr>
              <a:t>reuse</a:t>
            </a:r>
            <a:r>
              <a:rPr lang="fr-FR" b="0" i="0" u="none" strike="noStrike" dirty="0">
                <a:solidFill>
                  <a:srgbClr val="000000"/>
                </a:solidFill>
                <a:effectLst/>
              </a:rPr>
              <a:t> and citation.</a:t>
            </a:r>
          </a:p>
        </p:txBody>
      </p:sp>
      <p:pic>
        <p:nvPicPr>
          <p:cNvPr id="8" name="Image 7" descr="Une image contenant texte, cercle, Graphique, graphisme&#10;&#10;Le contenu généré par l’IA peut être incorrect.">
            <a:extLst>
              <a:ext uri="{FF2B5EF4-FFF2-40B4-BE49-F238E27FC236}">
                <a16:creationId xmlns:a16="http://schemas.microsoft.com/office/drawing/2014/main" id="{62E9AA41-496A-992C-AC96-E206B7CB5E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3600" y="151200"/>
            <a:ext cx="1663200" cy="1663200"/>
          </a:xfrm>
          <a:prstGeom prst="rect">
            <a:avLst/>
          </a:prstGeom>
        </p:spPr>
      </p:pic>
      <p:pic>
        <p:nvPicPr>
          <p:cNvPr id="4" name="Picture 2" descr="FAIR principles">
            <a:extLst>
              <a:ext uri="{FF2B5EF4-FFF2-40B4-BE49-F238E27FC236}">
                <a16:creationId xmlns:a16="http://schemas.microsoft.com/office/drawing/2014/main" id="{0D59CEDE-6467-B359-6455-3189CD0612B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20505" y="2173218"/>
            <a:ext cx="3359804" cy="1140350"/>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7">
            <a:extLst>
              <a:ext uri="{FF2B5EF4-FFF2-40B4-BE49-F238E27FC236}">
                <a16:creationId xmlns:a16="http://schemas.microsoft.com/office/drawing/2014/main" id="{0B89A388-735C-101D-C4BB-503FDECA9A7D}"/>
              </a:ext>
            </a:extLst>
          </p:cNvPr>
          <p:cNvSpPr txBox="1"/>
          <p:nvPr/>
        </p:nvSpPr>
        <p:spPr>
          <a:xfrm>
            <a:off x="530101" y="1333143"/>
            <a:ext cx="6989863" cy="715089"/>
          </a:xfrm>
          <a:prstGeom prst="roundRect">
            <a:avLst/>
          </a:prstGeom>
          <a:solidFill>
            <a:schemeClr val="accent6">
              <a:lumMod val="20000"/>
              <a:lumOff val="80000"/>
            </a:schemeClr>
          </a:solidFill>
        </p:spPr>
        <p:txBody>
          <a:bodyPr wrap="square" lIns="91440" tIns="45720" rIns="91440" bIns="45720" rtlCol="0" anchor="t">
            <a:spAutoFit/>
          </a:bodyPr>
          <a:lstStyle/>
          <a:p>
            <a:pPr algn="just"/>
            <a:r>
              <a:rPr lang="fr-FR" dirty="0" err="1">
                <a:latin typeface="Times New Roman" panose="02020603050405020304" pitchFamily="18" charset="0"/>
                <a:cs typeface="Times New Roman" panose="02020603050405020304" pitchFamily="18" charset="0"/>
              </a:rPr>
              <a:t>Making</a:t>
            </a:r>
            <a:r>
              <a:rPr lang="fr-FR" dirty="0">
                <a:latin typeface="Times New Roman" panose="02020603050405020304" pitchFamily="18" charset="0"/>
                <a:cs typeface="Times New Roman" panose="02020603050405020304" pitchFamily="18" charset="0"/>
              </a:rPr>
              <a:t> data </a:t>
            </a:r>
            <a:r>
              <a:rPr lang="fr-FR" dirty="0" err="1">
                <a:latin typeface="Times New Roman" panose="02020603050405020304" pitchFamily="18" charset="0"/>
                <a:cs typeface="Times New Roman" panose="02020603050405020304" pitchFamily="18" charset="0"/>
              </a:rPr>
              <a:t>publicly</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available</a:t>
            </a:r>
            <a:r>
              <a:rPr lang="fr-FR" dirty="0">
                <a:latin typeface="Times New Roman" panose="02020603050405020304" pitchFamily="18" charset="0"/>
                <a:cs typeface="Times New Roman" panose="02020603050405020304" pitchFamily="18" charset="0"/>
              </a:rPr>
              <a:t> for the </a:t>
            </a:r>
            <a:r>
              <a:rPr lang="fr-FR" dirty="0" err="1">
                <a:latin typeface="Times New Roman" panose="02020603050405020304" pitchFamily="18" charset="0"/>
                <a:cs typeface="Times New Roman" panose="02020603050405020304" pitchFamily="18" charset="0"/>
              </a:rPr>
              <a:t>broader</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research</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community</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policy</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makers</a:t>
            </a:r>
            <a:r>
              <a:rPr lang="fr-FR" dirty="0">
                <a:latin typeface="Times New Roman" panose="02020603050405020304" pitchFamily="18" charset="0"/>
                <a:cs typeface="Times New Roman" panose="02020603050405020304" pitchFamily="18" charset="0"/>
              </a:rPr>
              <a:t>, and stakeholders</a:t>
            </a:r>
          </a:p>
        </p:txBody>
      </p:sp>
      <p:pic>
        <p:nvPicPr>
          <p:cNvPr id="10" name="Picture 12">
            <a:extLst>
              <a:ext uri="{FF2B5EF4-FFF2-40B4-BE49-F238E27FC236}">
                <a16:creationId xmlns:a16="http://schemas.microsoft.com/office/drawing/2014/main" id="{017A1C93-38AD-1220-E0D9-3439967ED9F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27085" b="21494"/>
          <a:stretch/>
        </p:blipFill>
        <p:spPr bwMode="auto">
          <a:xfrm>
            <a:off x="7639652" y="1409777"/>
            <a:ext cx="2767231" cy="1422935"/>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e 10">
            <a:extLst>
              <a:ext uri="{FF2B5EF4-FFF2-40B4-BE49-F238E27FC236}">
                <a16:creationId xmlns:a16="http://schemas.microsoft.com/office/drawing/2014/main" id="{B76C8C34-B681-43EC-7F5B-8417AC5E6087}"/>
              </a:ext>
            </a:extLst>
          </p:cNvPr>
          <p:cNvGrpSpPr>
            <a:grpSpLocks noChangeAspect="1"/>
          </p:cNvGrpSpPr>
          <p:nvPr/>
        </p:nvGrpSpPr>
        <p:grpSpPr>
          <a:xfrm>
            <a:off x="9410950" y="2593568"/>
            <a:ext cx="2861920" cy="720000"/>
            <a:chOff x="7643532" y="2862030"/>
            <a:chExt cx="4579073" cy="1152000"/>
          </a:xfrm>
        </p:grpSpPr>
        <p:pic>
          <p:nvPicPr>
            <p:cNvPr id="12" name="Image 11">
              <a:extLst>
                <a:ext uri="{FF2B5EF4-FFF2-40B4-BE49-F238E27FC236}">
                  <a16:creationId xmlns:a16="http://schemas.microsoft.com/office/drawing/2014/main" id="{811BD321-8A75-6371-8952-3DBC43DE2677}"/>
                </a:ext>
              </a:extLst>
            </p:cNvPr>
            <p:cNvPicPr>
              <a:picLocks noChangeAspect="1"/>
            </p:cNvPicPr>
            <p:nvPr/>
          </p:nvPicPr>
          <p:blipFill>
            <a:blip r:embed="rId7"/>
            <a:stretch>
              <a:fillRect/>
            </a:stretch>
          </p:blipFill>
          <p:spPr>
            <a:xfrm>
              <a:off x="8958492" y="2862030"/>
              <a:ext cx="1542512" cy="1152000"/>
            </a:xfrm>
            <a:prstGeom prst="rect">
              <a:avLst/>
            </a:prstGeom>
          </p:spPr>
        </p:pic>
        <p:pic>
          <p:nvPicPr>
            <p:cNvPr id="13" name="Picture 6">
              <a:extLst>
                <a:ext uri="{FF2B5EF4-FFF2-40B4-BE49-F238E27FC236}">
                  <a16:creationId xmlns:a16="http://schemas.microsoft.com/office/drawing/2014/main" id="{82BD6570-71A9-20B5-5FBF-914536BB0DA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172704" y="2862030"/>
              <a:ext cx="2049901" cy="1152000"/>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 13">
              <a:extLst>
                <a:ext uri="{FF2B5EF4-FFF2-40B4-BE49-F238E27FC236}">
                  <a16:creationId xmlns:a16="http://schemas.microsoft.com/office/drawing/2014/main" id="{47817F47-34C6-D106-39B8-0E6E13140355}"/>
                </a:ext>
              </a:extLst>
            </p:cNvPr>
            <p:cNvPicPr>
              <a:picLocks noChangeAspect="1"/>
            </p:cNvPicPr>
            <p:nvPr/>
          </p:nvPicPr>
          <p:blipFill>
            <a:blip r:embed="rId9"/>
            <a:stretch>
              <a:fillRect/>
            </a:stretch>
          </p:blipFill>
          <p:spPr>
            <a:xfrm>
              <a:off x="7643532" y="2862030"/>
              <a:ext cx="1152000" cy="1152000"/>
            </a:xfrm>
            <a:prstGeom prst="rect">
              <a:avLst/>
            </a:prstGeom>
          </p:spPr>
        </p:pic>
      </p:grpSp>
      <p:sp>
        <p:nvSpPr>
          <p:cNvPr id="7" name="ZoneTexte 6">
            <a:extLst>
              <a:ext uri="{FF2B5EF4-FFF2-40B4-BE49-F238E27FC236}">
                <a16:creationId xmlns:a16="http://schemas.microsoft.com/office/drawing/2014/main" id="{83115CB0-E92A-8723-494C-CE17C75ACA37}"/>
              </a:ext>
            </a:extLst>
          </p:cNvPr>
          <p:cNvSpPr txBox="1"/>
          <p:nvPr/>
        </p:nvSpPr>
        <p:spPr>
          <a:xfrm>
            <a:off x="7891494" y="6472280"/>
            <a:ext cx="4111064" cy="307777"/>
          </a:xfrm>
          <a:prstGeom prst="rect">
            <a:avLst/>
          </a:prstGeom>
          <a:noFill/>
        </p:spPr>
        <p:txBody>
          <a:bodyPr wrap="square">
            <a:spAutoFit/>
          </a:bodyPr>
          <a:lstStyle/>
          <a:p>
            <a:r>
              <a:rPr lang="fr-FR" sz="1400" dirty="0">
                <a:latin typeface="Times New Roman" panose="02020603050405020304" pitchFamily="18" charset="0"/>
                <a:cs typeface="Times New Roman" panose="02020603050405020304" pitchFamily="18" charset="0"/>
                <a:hlinkClick r:id="rId10"/>
              </a:rPr>
              <a:t>https://</a:t>
            </a:r>
            <a:r>
              <a:rPr lang="fr-FR" sz="1400" dirty="0" err="1">
                <a:latin typeface="Times New Roman" panose="02020603050405020304" pitchFamily="18" charset="0"/>
                <a:cs typeface="Times New Roman" panose="02020603050405020304" pitchFamily="18" charset="0"/>
                <a:hlinkClick r:id="rId10"/>
              </a:rPr>
              <a:t>doi.org</a:t>
            </a:r>
            <a:r>
              <a:rPr lang="fr-FR" sz="1400" dirty="0">
                <a:latin typeface="Times New Roman" panose="02020603050405020304" pitchFamily="18" charset="0"/>
                <a:cs typeface="Times New Roman" panose="02020603050405020304" pitchFamily="18" charset="0"/>
                <a:hlinkClick r:id="rId10"/>
              </a:rPr>
              <a:t>/10.3897/BDJ.10.e85938</a:t>
            </a:r>
            <a:endParaRPr lang="fr-FR" sz="1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A7FFD4-6B37-C771-A9DE-C8730116ECA8}"/>
            </a:ext>
          </a:extLst>
        </p:cNvPr>
        <p:cNvGrpSpPr/>
        <p:nvPr/>
      </p:nvGrpSpPr>
      <p:grpSpPr>
        <a:xfrm>
          <a:off x="0" y="0"/>
          <a:ext cx="0" cy="0"/>
          <a:chOff x="0" y="0"/>
          <a:chExt cx="0" cy="0"/>
        </a:xfrm>
      </p:grpSpPr>
      <p:sp>
        <p:nvSpPr>
          <p:cNvPr id="8" name="ZoneTexte 8">
            <a:extLst>
              <a:ext uri="{FF2B5EF4-FFF2-40B4-BE49-F238E27FC236}">
                <a16:creationId xmlns:a16="http://schemas.microsoft.com/office/drawing/2014/main" id="{10D965EA-E859-BFB1-2B70-89B18BF35555}"/>
              </a:ext>
            </a:extLst>
          </p:cNvPr>
          <p:cNvSpPr txBox="1"/>
          <p:nvPr/>
        </p:nvSpPr>
        <p:spPr>
          <a:xfrm>
            <a:off x="6999437" y="2066342"/>
            <a:ext cx="3774865" cy="1038582"/>
          </a:xfrm>
          <a:prstGeom prst="roundRect">
            <a:avLst/>
          </a:prstGeom>
          <a:noFill/>
          <a:ln>
            <a:solidFill>
              <a:srgbClr val="D54F06"/>
            </a:solidFill>
          </a:ln>
        </p:spPr>
        <p:txBody>
          <a:bodyPr wrap="square" lIns="91440" tIns="45720" rIns="91440" bIns="45720" rtlCol="0" anchor="ctr">
            <a:spAutoFit/>
          </a:bodyPr>
          <a:lstStyle/>
          <a:p>
            <a:pPr algn="ctr">
              <a:spcBef>
                <a:spcPts val="300"/>
              </a:spcBef>
              <a:spcAft>
                <a:spcPts val="600"/>
              </a:spcAft>
            </a:pPr>
            <a:r>
              <a:rPr lang="en-US" b="1" dirty="0">
                <a:latin typeface="Times New Roman"/>
                <a:cs typeface="Times New Roman"/>
              </a:rPr>
              <a:t>Planning </a:t>
            </a:r>
          </a:p>
          <a:p>
            <a:pPr marL="285750" indent="-285750" algn="ctr">
              <a:buFont typeface="Arial"/>
              <a:buChar char="•"/>
            </a:pPr>
            <a:r>
              <a:rPr lang="fr-FR" sz="1600" dirty="0">
                <a:latin typeface="Times New Roman"/>
                <a:cs typeface="Times New Roman"/>
              </a:rPr>
              <a:t>Data Management Plans (</a:t>
            </a:r>
            <a:r>
              <a:rPr lang="fr-FR" sz="1600" dirty="0" err="1">
                <a:latin typeface="Times New Roman"/>
                <a:cs typeface="Times New Roman"/>
              </a:rPr>
              <a:t>DMPs</a:t>
            </a:r>
            <a:r>
              <a:rPr lang="fr-FR" sz="1600" dirty="0">
                <a:latin typeface="Times New Roman"/>
                <a:cs typeface="Times New Roman"/>
              </a:rPr>
              <a:t>), </a:t>
            </a:r>
            <a:endParaRPr lang="en-US" sz="1600" dirty="0">
              <a:latin typeface="Times New Roman"/>
              <a:cs typeface="Times New Roman"/>
            </a:endParaRPr>
          </a:p>
          <a:p>
            <a:pPr marL="285750" indent="-285750" algn="ctr">
              <a:buFont typeface="Arial"/>
              <a:buChar char="•"/>
            </a:pPr>
            <a:r>
              <a:rPr lang="fr-FR" sz="1600" dirty="0" err="1">
                <a:latin typeface="Times New Roman"/>
                <a:cs typeface="Times New Roman"/>
              </a:rPr>
              <a:t>Ethical</a:t>
            </a:r>
            <a:r>
              <a:rPr lang="fr-FR" sz="1600" dirty="0">
                <a:latin typeface="Times New Roman"/>
                <a:cs typeface="Times New Roman"/>
              </a:rPr>
              <a:t> </a:t>
            </a:r>
            <a:r>
              <a:rPr lang="fr-FR" sz="1600" dirty="0" err="1">
                <a:latin typeface="Times New Roman"/>
                <a:cs typeface="Times New Roman"/>
              </a:rPr>
              <a:t>Considerations</a:t>
            </a:r>
            <a:r>
              <a:rPr lang="fr-FR" sz="1600" dirty="0">
                <a:latin typeface="Times New Roman"/>
                <a:cs typeface="Times New Roman"/>
              </a:rPr>
              <a:t> (</a:t>
            </a:r>
            <a:r>
              <a:rPr lang="fr-FR" sz="1600" dirty="0" err="1">
                <a:latin typeface="Times New Roman"/>
                <a:cs typeface="Times New Roman"/>
              </a:rPr>
              <a:t>nagoya</a:t>
            </a:r>
            <a:r>
              <a:rPr lang="fr-FR" sz="1600" dirty="0">
                <a:latin typeface="Times New Roman"/>
                <a:cs typeface="Times New Roman"/>
              </a:rPr>
              <a:t>,…)</a:t>
            </a:r>
            <a:endParaRPr lang="en-US" sz="1600" dirty="0">
              <a:latin typeface="Times New Roman"/>
              <a:cs typeface="Times New Roman"/>
            </a:endParaRPr>
          </a:p>
        </p:txBody>
      </p:sp>
      <p:sp>
        <p:nvSpPr>
          <p:cNvPr id="10" name="ZoneTexte 8">
            <a:extLst>
              <a:ext uri="{FF2B5EF4-FFF2-40B4-BE49-F238E27FC236}">
                <a16:creationId xmlns:a16="http://schemas.microsoft.com/office/drawing/2014/main" id="{61CFE22A-7D4F-929A-4ACF-D9CFA80F7650}"/>
              </a:ext>
            </a:extLst>
          </p:cNvPr>
          <p:cNvSpPr txBox="1"/>
          <p:nvPr/>
        </p:nvSpPr>
        <p:spPr>
          <a:xfrm>
            <a:off x="912192" y="2159984"/>
            <a:ext cx="3056150" cy="1889879"/>
          </a:xfrm>
          <a:prstGeom prst="roundRect">
            <a:avLst/>
          </a:prstGeom>
          <a:noFill/>
          <a:ln w="12700">
            <a:solidFill>
              <a:srgbClr val="6E187E"/>
            </a:solidFill>
          </a:ln>
        </p:spPr>
        <p:txBody>
          <a:bodyPr wrap="square" lIns="91440" tIns="45720" rIns="91440" bIns="45720" rtlCol="0" anchor="ctr">
            <a:spAutoFit/>
          </a:bodyPr>
          <a:lstStyle/>
          <a:p>
            <a:pPr algn="ctr">
              <a:spcAft>
                <a:spcPts val="600"/>
              </a:spcAft>
            </a:pPr>
            <a:r>
              <a:rPr lang="en-US" b="1" dirty="0">
                <a:latin typeface="Times New Roman"/>
                <a:cs typeface="Times New Roman"/>
              </a:rPr>
              <a:t>Data Sharing and Publishing</a:t>
            </a:r>
            <a:endParaRPr lang="en-US" b="1" dirty="0"/>
          </a:p>
          <a:p>
            <a:pPr marL="285750" indent="-285750" algn="ctr">
              <a:buFont typeface="Arial"/>
              <a:buChar char="•"/>
            </a:pPr>
            <a:r>
              <a:rPr lang="en-US" sz="1600" dirty="0">
                <a:latin typeface="Times New Roman"/>
                <a:cs typeface="Times New Roman"/>
              </a:rPr>
              <a:t>Data Repositories (</a:t>
            </a:r>
            <a:r>
              <a:rPr lang="en-US" sz="1600" dirty="0" err="1">
                <a:latin typeface="Times New Roman"/>
                <a:cs typeface="Times New Roman"/>
              </a:rPr>
              <a:t>Zenodo</a:t>
            </a:r>
            <a:r>
              <a:rPr lang="en-US" sz="1600" dirty="0">
                <a:latin typeface="Times New Roman"/>
                <a:cs typeface="Times New Roman"/>
              </a:rPr>
              <a:t>),</a:t>
            </a:r>
            <a:endParaRPr lang="en-US" sz="1600" dirty="0">
              <a:latin typeface="Aptos" panose="02110004020202020204"/>
              <a:cs typeface="Times New Roman"/>
            </a:endParaRPr>
          </a:p>
          <a:p>
            <a:pPr marL="285750" indent="-285750" algn="ctr">
              <a:buFont typeface="Arial"/>
              <a:buChar char="•"/>
            </a:pPr>
            <a:r>
              <a:rPr lang="en-US" sz="1600" dirty="0">
                <a:latin typeface="Times New Roman"/>
                <a:cs typeface="Times New Roman"/>
              </a:rPr>
              <a:t>Licensing</a:t>
            </a:r>
          </a:p>
          <a:p>
            <a:pPr marL="285750" indent="-285750" algn="ctr">
              <a:buFont typeface="Arial"/>
              <a:buChar char="•"/>
            </a:pPr>
            <a:r>
              <a:rPr lang="en-US" sz="1600" dirty="0">
                <a:latin typeface="Times New Roman"/>
                <a:cs typeface="Times New Roman"/>
              </a:rPr>
              <a:t>Data paper on your (meta)dataset</a:t>
            </a:r>
            <a:endParaRPr lang="en-US" sz="1600" dirty="0"/>
          </a:p>
        </p:txBody>
      </p:sp>
      <p:sp>
        <p:nvSpPr>
          <p:cNvPr id="2" name="Title 1">
            <a:extLst>
              <a:ext uri="{FF2B5EF4-FFF2-40B4-BE49-F238E27FC236}">
                <a16:creationId xmlns:a16="http://schemas.microsoft.com/office/drawing/2014/main" id="{DA7B6D58-2E34-04A2-7615-97D7C4558771}"/>
              </a:ext>
            </a:extLst>
          </p:cNvPr>
          <p:cNvSpPr>
            <a:spLocks noGrp="1"/>
          </p:cNvSpPr>
          <p:nvPr>
            <p:ph type="title"/>
          </p:nvPr>
        </p:nvSpPr>
        <p:spPr>
          <a:xfrm>
            <a:off x="212271" y="2268"/>
            <a:ext cx="10515600" cy="1325563"/>
          </a:xfrm>
        </p:spPr>
        <p:txBody>
          <a:bodyPr/>
          <a:lstStyle/>
          <a:p>
            <a:r>
              <a:rPr lang="fr-FR" err="1">
                <a:latin typeface="Garamond"/>
              </a:rPr>
              <a:t>What</a:t>
            </a:r>
            <a:r>
              <a:rPr lang="fr-FR">
                <a:latin typeface="Garamond"/>
              </a:rPr>
              <a:t> </a:t>
            </a:r>
            <a:r>
              <a:rPr lang="fr-FR" err="1">
                <a:latin typeface="Garamond"/>
              </a:rPr>
              <a:t>is</a:t>
            </a:r>
            <a:r>
              <a:rPr lang="fr-FR">
                <a:latin typeface="Garamond"/>
              </a:rPr>
              <a:t> Data Management in Science?</a:t>
            </a:r>
            <a:endParaRPr lang="fr-FR"/>
          </a:p>
        </p:txBody>
      </p:sp>
      <p:sp>
        <p:nvSpPr>
          <p:cNvPr id="4" name="ZoneTexte 7">
            <a:extLst>
              <a:ext uri="{FF2B5EF4-FFF2-40B4-BE49-F238E27FC236}">
                <a16:creationId xmlns:a16="http://schemas.microsoft.com/office/drawing/2014/main" id="{D2CE50E0-2345-1C91-BE11-E1E79DF09074}"/>
              </a:ext>
            </a:extLst>
          </p:cNvPr>
          <p:cNvSpPr txBox="1"/>
          <p:nvPr/>
        </p:nvSpPr>
        <p:spPr>
          <a:xfrm>
            <a:off x="1101765" y="1222478"/>
            <a:ext cx="6986007" cy="783193"/>
          </a:xfrm>
          <a:prstGeom prst="roundRect">
            <a:avLst/>
          </a:prstGeom>
          <a:solidFill>
            <a:schemeClr val="accent6">
              <a:lumMod val="20000"/>
              <a:lumOff val="80000"/>
            </a:schemeClr>
          </a:solidFill>
        </p:spPr>
        <p:txBody>
          <a:bodyPr wrap="square" lIns="91440" tIns="45720" rIns="91440" bIns="45720" rtlCol="0" anchor="t">
            <a:spAutoFit/>
          </a:bodyPr>
          <a:lstStyle/>
          <a:p>
            <a:pPr algn="ctr"/>
            <a:r>
              <a:rPr lang="en-US" sz="2000" b="1">
                <a:latin typeface="Times New Roman"/>
                <a:ea typeface="+mn-lt"/>
                <a:cs typeface="+mn-lt"/>
              </a:rPr>
              <a:t>Data management</a:t>
            </a:r>
            <a:r>
              <a:rPr lang="en-US" sz="2000">
                <a:latin typeface="Times New Roman"/>
                <a:ea typeface="+mn-lt"/>
                <a:cs typeface="+mn-lt"/>
              </a:rPr>
              <a:t> is the practice of collecting, processing and using data securely and efficiently for better business outcomes.</a:t>
            </a:r>
            <a:endParaRPr lang="en-US" sz="2000"/>
          </a:p>
        </p:txBody>
      </p:sp>
      <p:sp>
        <p:nvSpPr>
          <p:cNvPr id="9" name="ZoneTexte 8">
            <a:extLst>
              <a:ext uri="{FF2B5EF4-FFF2-40B4-BE49-F238E27FC236}">
                <a16:creationId xmlns:a16="http://schemas.microsoft.com/office/drawing/2014/main" id="{FEA8E0A0-B182-14FA-3413-8638174F5A4B}"/>
              </a:ext>
            </a:extLst>
          </p:cNvPr>
          <p:cNvSpPr txBox="1"/>
          <p:nvPr/>
        </p:nvSpPr>
        <p:spPr>
          <a:xfrm>
            <a:off x="7467899" y="3386151"/>
            <a:ext cx="3863489" cy="1038582"/>
          </a:xfrm>
          <a:prstGeom prst="roundRect">
            <a:avLst/>
          </a:prstGeom>
          <a:noFill/>
          <a:ln>
            <a:solidFill>
              <a:srgbClr val="C79C0F"/>
            </a:solidFill>
          </a:ln>
        </p:spPr>
        <p:txBody>
          <a:bodyPr wrap="square" lIns="91440" tIns="45720" rIns="91440" bIns="45720" rtlCol="0" anchor="ctr">
            <a:spAutoFit/>
          </a:bodyPr>
          <a:lstStyle/>
          <a:p>
            <a:pPr algn="ctr">
              <a:spcAft>
                <a:spcPts val="600"/>
              </a:spcAft>
            </a:pPr>
            <a:r>
              <a:rPr lang="en-US" b="1" dirty="0">
                <a:latin typeface="Times New Roman"/>
                <a:cs typeface="Times New Roman"/>
              </a:rPr>
              <a:t>Data Collection</a:t>
            </a:r>
            <a:endParaRPr lang="en-US" b="1" dirty="0"/>
          </a:p>
          <a:p>
            <a:pPr marL="285750" indent="-285750" algn="ctr">
              <a:buFont typeface="Arial"/>
              <a:buChar char="•"/>
            </a:pPr>
            <a:r>
              <a:rPr lang="en-US" sz="1600" dirty="0">
                <a:latin typeface="Times New Roman"/>
                <a:cs typeface="Times New Roman"/>
              </a:rPr>
              <a:t>Standardized Methods and Protocols,</a:t>
            </a:r>
            <a:endParaRPr lang="en-US" sz="1600" dirty="0">
              <a:latin typeface="Aptos" panose="02110004020202020204"/>
              <a:cs typeface="Times New Roman"/>
            </a:endParaRPr>
          </a:p>
          <a:p>
            <a:pPr marL="285750" indent="-285750" algn="ctr">
              <a:buFont typeface="Arial"/>
              <a:buChar char="•"/>
            </a:pPr>
            <a:r>
              <a:rPr lang="en-US" sz="1600" dirty="0">
                <a:latin typeface="Times New Roman"/>
                <a:cs typeface="Times New Roman"/>
              </a:rPr>
              <a:t>Metadata Capture</a:t>
            </a:r>
            <a:endParaRPr lang="en-US" sz="1600" dirty="0"/>
          </a:p>
        </p:txBody>
      </p:sp>
      <p:sp>
        <p:nvSpPr>
          <p:cNvPr id="11" name="ZoneTexte 10">
            <a:extLst>
              <a:ext uri="{FF2B5EF4-FFF2-40B4-BE49-F238E27FC236}">
                <a16:creationId xmlns:a16="http://schemas.microsoft.com/office/drawing/2014/main" id="{B18E6C19-30FA-852D-00DF-A1EAF69956D4}"/>
              </a:ext>
            </a:extLst>
          </p:cNvPr>
          <p:cNvSpPr txBox="1"/>
          <p:nvPr/>
        </p:nvSpPr>
        <p:spPr>
          <a:xfrm>
            <a:off x="3739119" y="5690287"/>
            <a:ext cx="3901977" cy="1038582"/>
          </a:xfrm>
          <a:prstGeom prst="roundRect">
            <a:avLst/>
          </a:prstGeom>
          <a:noFill/>
          <a:ln>
            <a:solidFill>
              <a:srgbClr val="099068"/>
            </a:solidFill>
          </a:ln>
        </p:spPr>
        <p:txBody>
          <a:bodyPr wrap="square" lIns="91440" tIns="45720" rIns="91440" bIns="45720" rtlCol="0" anchor="ctr">
            <a:spAutoFit/>
          </a:bodyPr>
          <a:lstStyle/>
          <a:p>
            <a:pPr algn="ctr">
              <a:spcAft>
                <a:spcPts val="600"/>
              </a:spcAft>
            </a:pPr>
            <a:r>
              <a:rPr lang="en-US" b="1" dirty="0">
                <a:latin typeface="Times New Roman"/>
                <a:cs typeface="Times New Roman"/>
              </a:rPr>
              <a:t>Data Analysis</a:t>
            </a:r>
            <a:endParaRPr lang="en-US" b="1" dirty="0"/>
          </a:p>
          <a:p>
            <a:pPr algn="ctr"/>
            <a:r>
              <a:rPr lang="en-US" sz="1600" dirty="0">
                <a:latin typeface="Times New Roman"/>
                <a:cs typeface="Times New Roman"/>
              </a:rPr>
              <a:t>Transparent workflows with a script versioned and shared (Git/</a:t>
            </a:r>
            <a:r>
              <a:rPr lang="en-US" sz="1600" dirty="0" err="1">
                <a:latin typeface="Times New Roman"/>
                <a:cs typeface="Times New Roman"/>
              </a:rPr>
              <a:t>Rshiny</a:t>
            </a:r>
            <a:r>
              <a:rPr lang="en-US" sz="1600" dirty="0">
                <a:latin typeface="Times New Roman"/>
                <a:cs typeface="Times New Roman"/>
              </a:rPr>
              <a:t>/</a:t>
            </a:r>
            <a:r>
              <a:rPr lang="en-US" sz="1600" dirty="0" err="1">
                <a:latin typeface="Times New Roman"/>
                <a:cs typeface="Times New Roman"/>
              </a:rPr>
              <a:t>Jupyter</a:t>
            </a:r>
            <a:r>
              <a:rPr lang="en-US" sz="1600" dirty="0">
                <a:latin typeface="Times New Roman"/>
                <a:cs typeface="Times New Roman"/>
              </a:rPr>
              <a:t>)</a:t>
            </a:r>
            <a:endParaRPr lang="en-US" sz="1600" dirty="0"/>
          </a:p>
        </p:txBody>
      </p:sp>
      <p:sp>
        <p:nvSpPr>
          <p:cNvPr id="12" name="ZoneTexte 8">
            <a:extLst>
              <a:ext uri="{FF2B5EF4-FFF2-40B4-BE49-F238E27FC236}">
                <a16:creationId xmlns:a16="http://schemas.microsoft.com/office/drawing/2014/main" id="{EF45286F-295C-9F0A-83CB-5E83539F86B1}"/>
              </a:ext>
            </a:extLst>
          </p:cNvPr>
          <p:cNvSpPr txBox="1"/>
          <p:nvPr/>
        </p:nvSpPr>
        <p:spPr>
          <a:xfrm>
            <a:off x="7261588" y="4705960"/>
            <a:ext cx="2718611" cy="1038582"/>
          </a:xfrm>
          <a:prstGeom prst="roundRect">
            <a:avLst/>
          </a:prstGeom>
          <a:noFill/>
          <a:ln>
            <a:solidFill>
              <a:srgbClr val="51801D"/>
            </a:solidFill>
          </a:ln>
        </p:spPr>
        <p:txBody>
          <a:bodyPr wrap="square" lIns="91440" tIns="45720" rIns="91440" bIns="45720" rtlCol="0" anchor="ctr">
            <a:spAutoFit/>
          </a:bodyPr>
          <a:lstStyle/>
          <a:p>
            <a:pPr algn="ctr">
              <a:spcAft>
                <a:spcPts val="600"/>
              </a:spcAft>
            </a:pPr>
            <a:r>
              <a:rPr lang="en-US" b="1" dirty="0">
                <a:latin typeface="Times New Roman"/>
                <a:cs typeface="Times New Roman"/>
              </a:rPr>
              <a:t>Data Processing</a:t>
            </a:r>
            <a:endParaRPr lang="en-US" dirty="0"/>
          </a:p>
          <a:p>
            <a:pPr marL="285750" indent="-285750" algn="ctr">
              <a:buFont typeface="Arial"/>
              <a:buChar char="•"/>
            </a:pPr>
            <a:r>
              <a:rPr lang="en-US" sz="1600" dirty="0">
                <a:latin typeface="Times New Roman"/>
                <a:cs typeface="Times New Roman"/>
              </a:rPr>
              <a:t>Cleaning, Transformation</a:t>
            </a:r>
          </a:p>
          <a:p>
            <a:pPr marL="285750" indent="-285750" algn="ctr">
              <a:buFont typeface="Arial"/>
              <a:buChar char="•"/>
            </a:pPr>
            <a:r>
              <a:rPr lang="en-US" sz="1600" dirty="0">
                <a:latin typeface="Times New Roman"/>
                <a:cs typeface="Times New Roman"/>
              </a:rPr>
              <a:t>Document your process</a:t>
            </a:r>
            <a:endParaRPr lang="en-US" sz="1600" dirty="0"/>
          </a:p>
        </p:txBody>
      </p:sp>
      <p:sp>
        <p:nvSpPr>
          <p:cNvPr id="13" name="ZoneTexte 8">
            <a:extLst>
              <a:ext uri="{FF2B5EF4-FFF2-40B4-BE49-F238E27FC236}">
                <a16:creationId xmlns:a16="http://schemas.microsoft.com/office/drawing/2014/main" id="{229980C2-BFB8-FF67-DCD3-3D345EC086C4}"/>
              </a:ext>
            </a:extLst>
          </p:cNvPr>
          <p:cNvSpPr txBox="1"/>
          <p:nvPr/>
        </p:nvSpPr>
        <p:spPr>
          <a:xfrm>
            <a:off x="912193" y="4324525"/>
            <a:ext cx="3056149" cy="1310997"/>
          </a:xfrm>
          <a:prstGeom prst="roundRect">
            <a:avLst/>
          </a:prstGeom>
          <a:noFill/>
          <a:ln>
            <a:solidFill>
              <a:srgbClr val="104878"/>
            </a:solidFill>
          </a:ln>
        </p:spPr>
        <p:txBody>
          <a:bodyPr wrap="square" lIns="91440" tIns="45720" rIns="91440" bIns="45720" rtlCol="0" anchor="ctr">
            <a:spAutoFit/>
          </a:bodyPr>
          <a:lstStyle/>
          <a:p>
            <a:pPr algn="ctr">
              <a:spcAft>
                <a:spcPts val="600"/>
              </a:spcAft>
            </a:pPr>
            <a:r>
              <a:rPr lang="en-US" b="1" dirty="0">
                <a:latin typeface="Times New Roman"/>
                <a:cs typeface="Times New Roman"/>
              </a:rPr>
              <a:t>Preservation</a:t>
            </a:r>
            <a:endParaRPr lang="en-US" b="1" dirty="0"/>
          </a:p>
          <a:p>
            <a:pPr marL="285750" indent="-285750" algn="ctr">
              <a:buFont typeface="Arial"/>
              <a:buChar char="•"/>
            </a:pPr>
            <a:r>
              <a:rPr lang="en-US" sz="1600">
                <a:latin typeface="Times New Roman"/>
                <a:cs typeface="Times New Roman"/>
              </a:rPr>
              <a:t>Long-term storage</a:t>
            </a:r>
          </a:p>
          <a:p>
            <a:pPr marL="285750" indent="-285750" algn="ctr">
              <a:buFont typeface="Arial"/>
              <a:buChar char="•"/>
            </a:pPr>
            <a:r>
              <a:rPr lang="en-US" sz="1600">
                <a:latin typeface="Times New Roman"/>
                <a:cs typeface="Times New Roman"/>
              </a:rPr>
              <a:t>Regular </a:t>
            </a:r>
            <a:r>
              <a:rPr lang="en-US" sz="1600" dirty="0">
                <a:latin typeface="Times New Roman"/>
                <a:cs typeface="Times New Roman"/>
              </a:rPr>
              <a:t>updates</a:t>
            </a:r>
          </a:p>
          <a:p>
            <a:pPr marL="285750" indent="-285750" algn="ctr">
              <a:buFont typeface="Arial"/>
              <a:buChar char="•"/>
            </a:pPr>
            <a:endParaRPr lang="en-US" sz="1600" dirty="0"/>
          </a:p>
        </p:txBody>
      </p:sp>
      <p:pic>
        <p:nvPicPr>
          <p:cNvPr id="14" name="Image 13" descr="Une image contenant texte, cercle, Graphique, graphisme&#10;&#10;Le contenu généré par l’IA peut être incorrect.">
            <a:extLst>
              <a:ext uri="{FF2B5EF4-FFF2-40B4-BE49-F238E27FC236}">
                <a16:creationId xmlns:a16="http://schemas.microsoft.com/office/drawing/2014/main" id="{5795A507-006B-A837-AD91-3B1EE76A3F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3600" y="151200"/>
            <a:ext cx="1663200" cy="1663200"/>
          </a:xfrm>
          <a:prstGeom prst="rect">
            <a:avLst/>
          </a:prstGeom>
        </p:spPr>
      </p:pic>
      <p:pic>
        <p:nvPicPr>
          <p:cNvPr id="7" name="Image 6">
            <a:extLst>
              <a:ext uri="{FF2B5EF4-FFF2-40B4-BE49-F238E27FC236}">
                <a16:creationId xmlns:a16="http://schemas.microsoft.com/office/drawing/2014/main" id="{1B288B8F-458F-7BDD-37F9-C041DC582FB6}"/>
              </a:ext>
            </a:extLst>
          </p:cNvPr>
          <p:cNvPicPr>
            <a:picLocks noChangeAspect="1"/>
          </p:cNvPicPr>
          <p:nvPr/>
        </p:nvPicPr>
        <p:blipFill>
          <a:blip r:embed="rId4"/>
          <a:stretch>
            <a:fillRect/>
          </a:stretch>
        </p:blipFill>
        <p:spPr>
          <a:xfrm>
            <a:off x="4024366" y="2261104"/>
            <a:ext cx="3331485" cy="3331485"/>
          </a:xfrm>
          <a:prstGeom prst="rect">
            <a:avLst/>
          </a:prstGeom>
        </p:spPr>
      </p:pic>
    </p:spTree>
    <p:extLst>
      <p:ext uri="{BB962C8B-B14F-4D97-AF65-F5344CB8AC3E}">
        <p14:creationId xmlns:p14="http://schemas.microsoft.com/office/powerpoint/2010/main" val="9352949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912E1AE-AA46-3809-7E45-90FC6B85677D}"/>
              </a:ext>
            </a:extLst>
          </p:cNvPr>
          <p:cNvSpPr/>
          <p:nvPr/>
        </p:nvSpPr>
        <p:spPr>
          <a:xfrm>
            <a:off x="-9071" y="2839356"/>
            <a:ext cx="12191999" cy="2474025"/>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CABB9A-202E-2EFF-CE3B-3F39D9BD2B2F}"/>
              </a:ext>
            </a:extLst>
          </p:cNvPr>
          <p:cNvSpPr>
            <a:spLocks noGrp="1"/>
          </p:cNvSpPr>
          <p:nvPr>
            <p:ph type="title"/>
          </p:nvPr>
        </p:nvSpPr>
        <p:spPr/>
        <p:txBody>
          <a:bodyPr/>
          <a:lstStyle/>
          <a:p>
            <a:r>
              <a:rPr lang="en-US">
                <a:latin typeface="Garamond"/>
              </a:rPr>
              <a:t>WHAT'S NEXT ?</a:t>
            </a:r>
            <a:endParaRPr lang="en-US"/>
          </a:p>
        </p:txBody>
      </p:sp>
      <p:pic>
        <p:nvPicPr>
          <p:cNvPr id="6" name="Picture 5" descr="Future Technology Generic Outline Color icon">
            <a:extLst>
              <a:ext uri="{FF2B5EF4-FFF2-40B4-BE49-F238E27FC236}">
                <a16:creationId xmlns:a16="http://schemas.microsoft.com/office/drawing/2014/main" id="{94CC1B45-EAC2-6804-A236-E79F67EAD8FC}"/>
              </a:ext>
            </a:extLst>
          </p:cNvPr>
          <p:cNvPicPr>
            <a:picLocks noChangeAspect="1"/>
          </p:cNvPicPr>
          <p:nvPr/>
        </p:nvPicPr>
        <p:blipFill>
          <a:blip r:embed="rId2"/>
          <a:stretch>
            <a:fillRect/>
          </a:stretch>
        </p:blipFill>
        <p:spPr>
          <a:xfrm>
            <a:off x="8207828" y="2997530"/>
            <a:ext cx="2159330" cy="2159330"/>
          </a:xfrm>
          <a:prstGeom prst="rect">
            <a:avLst/>
          </a:prstGeom>
        </p:spPr>
      </p:pic>
    </p:spTree>
    <p:extLst>
      <p:ext uri="{BB962C8B-B14F-4D97-AF65-F5344CB8AC3E}">
        <p14:creationId xmlns:p14="http://schemas.microsoft.com/office/powerpoint/2010/main" val="30222183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6">
            <a:extLst>
              <a:ext uri="{FF2B5EF4-FFF2-40B4-BE49-F238E27FC236}">
                <a16:creationId xmlns:a16="http://schemas.microsoft.com/office/drawing/2014/main" id="{03F7C229-35BE-5192-60E7-0D4E64AB7544}"/>
              </a:ext>
            </a:extLst>
          </p:cNvPr>
          <p:cNvPicPr>
            <a:picLocks noChangeAspect="1"/>
          </p:cNvPicPr>
          <p:nvPr/>
        </p:nvPicPr>
        <p:blipFill>
          <a:blip r:embed="rId3"/>
          <a:stretch>
            <a:fillRect/>
          </a:stretch>
        </p:blipFill>
        <p:spPr>
          <a:xfrm>
            <a:off x="4024366" y="2151565"/>
            <a:ext cx="3331485" cy="3331485"/>
          </a:xfrm>
          <a:prstGeom prst="rect">
            <a:avLst/>
          </a:prstGeom>
        </p:spPr>
      </p:pic>
      <p:sp>
        <p:nvSpPr>
          <p:cNvPr id="2" name="Title 1">
            <a:extLst>
              <a:ext uri="{FF2B5EF4-FFF2-40B4-BE49-F238E27FC236}">
                <a16:creationId xmlns:a16="http://schemas.microsoft.com/office/drawing/2014/main" id="{80A901A0-8C2A-BF07-DB27-E93E71E2DA79}"/>
              </a:ext>
            </a:extLst>
          </p:cNvPr>
          <p:cNvSpPr>
            <a:spLocks noGrp="1"/>
          </p:cNvSpPr>
          <p:nvPr>
            <p:ph type="title"/>
          </p:nvPr>
        </p:nvSpPr>
        <p:spPr>
          <a:xfrm>
            <a:off x="838200" y="194678"/>
            <a:ext cx="10515600" cy="1325563"/>
          </a:xfrm>
        </p:spPr>
        <p:txBody>
          <a:bodyPr/>
          <a:lstStyle/>
          <a:p>
            <a:r>
              <a:rPr lang="en-US">
                <a:latin typeface="Garamond"/>
              </a:rPr>
              <a:t>Next seminar – the week of the 17th of March</a:t>
            </a:r>
            <a:endParaRPr lang="en-US"/>
          </a:p>
        </p:txBody>
      </p:sp>
      <p:sp>
        <p:nvSpPr>
          <p:cNvPr id="6" name="TextBox 5">
            <a:extLst>
              <a:ext uri="{FF2B5EF4-FFF2-40B4-BE49-F238E27FC236}">
                <a16:creationId xmlns:a16="http://schemas.microsoft.com/office/drawing/2014/main" id="{1BA78459-AC30-E7BD-90A3-889EFC9BEB77}"/>
              </a:ext>
            </a:extLst>
          </p:cNvPr>
          <p:cNvSpPr txBox="1"/>
          <p:nvPr/>
        </p:nvSpPr>
        <p:spPr>
          <a:xfrm>
            <a:off x="6738856" y="1944237"/>
            <a:ext cx="2408817" cy="408623"/>
          </a:xfrm>
          <a:prstGeom prst="roundRect">
            <a:avLst/>
          </a:prstGeom>
          <a:noFill/>
          <a:ln>
            <a:solidFill>
              <a:srgbClr val="D54F06"/>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Times"/>
                <a:cs typeface="Times"/>
              </a:rPr>
              <a:t>Data Management Plan</a:t>
            </a:r>
            <a:endParaRPr lang="en-US"/>
          </a:p>
        </p:txBody>
      </p:sp>
      <p:sp>
        <p:nvSpPr>
          <p:cNvPr id="7" name="TextBox 6">
            <a:extLst>
              <a:ext uri="{FF2B5EF4-FFF2-40B4-BE49-F238E27FC236}">
                <a16:creationId xmlns:a16="http://schemas.microsoft.com/office/drawing/2014/main" id="{9DB2F447-3BDA-9BCA-0417-04697CCC550F}"/>
              </a:ext>
            </a:extLst>
          </p:cNvPr>
          <p:cNvSpPr txBox="1"/>
          <p:nvPr/>
        </p:nvSpPr>
        <p:spPr>
          <a:xfrm>
            <a:off x="4461450" y="6162407"/>
            <a:ext cx="2468974" cy="377976"/>
          </a:xfrm>
          <a:prstGeom prst="roundRect">
            <a:avLst/>
          </a:prstGeom>
          <a:noFill/>
          <a:ln>
            <a:solidFill>
              <a:srgbClr val="099068"/>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ts val="1000"/>
              </a:spcBef>
            </a:pPr>
            <a:r>
              <a:rPr lang="en-US" err="1">
                <a:latin typeface="Times"/>
                <a:cs typeface="Times"/>
              </a:rPr>
              <a:t>QGis</a:t>
            </a:r>
            <a:r>
              <a:rPr lang="en-US">
                <a:latin typeface="Times"/>
                <a:cs typeface="Times"/>
              </a:rPr>
              <a:t> and visual outputs</a:t>
            </a:r>
            <a:endParaRPr lang="en-US"/>
          </a:p>
        </p:txBody>
      </p:sp>
      <p:sp>
        <p:nvSpPr>
          <p:cNvPr id="8" name="TextBox 7">
            <a:extLst>
              <a:ext uri="{FF2B5EF4-FFF2-40B4-BE49-F238E27FC236}">
                <a16:creationId xmlns:a16="http://schemas.microsoft.com/office/drawing/2014/main" id="{757CD568-7DD2-63AB-1731-8A09A187AC6D}"/>
              </a:ext>
            </a:extLst>
          </p:cNvPr>
          <p:cNvSpPr txBox="1"/>
          <p:nvPr/>
        </p:nvSpPr>
        <p:spPr>
          <a:xfrm>
            <a:off x="6738856" y="5397664"/>
            <a:ext cx="1977685" cy="408623"/>
          </a:xfrm>
          <a:prstGeom prst="roundRect">
            <a:avLst/>
          </a:prstGeom>
          <a:noFill/>
          <a:ln>
            <a:solidFill>
              <a:srgbClr val="099068"/>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Times"/>
                <a:cs typeface="Times"/>
              </a:rPr>
              <a:t>Basics R functions</a:t>
            </a:r>
            <a:endParaRPr lang="en-US"/>
          </a:p>
        </p:txBody>
      </p:sp>
      <p:sp>
        <p:nvSpPr>
          <p:cNvPr id="9" name="TextBox 8">
            <a:extLst>
              <a:ext uri="{FF2B5EF4-FFF2-40B4-BE49-F238E27FC236}">
                <a16:creationId xmlns:a16="http://schemas.microsoft.com/office/drawing/2014/main" id="{B9D5BB8C-B05D-2736-0D75-782BA4E7E215}"/>
              </a:ext>
            </a:extLst>
          </p:cNvPr>
          <p:cNvSpPr txBox="1"/>
          <p:nvPr/>
        </p:nvSpPr>
        <p:spPr>
          <a:xfrm>
            <a:off x="1210841" y="3092533"/>
            <a:ext cx="2615202" cy="408623"/>
          </a:xfrm>
          <a:prstGeom prst="roundRect">
            <a:avLst/>
          </a:prstGeom>
          <a:noFill/>
          <a:ln>
            <a:solidFill>
              <a:srgbClr val="6E187E"/>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Times"/>
                <a:cs typeface="Times"/>
              </a:rPr>
              <a:t>Data papers methodology</a:t>
            </a:r>
            <a:endParaRPr lang="en-US"/>
          </a:p>
        </p:txBody>
      </p:sp>
      <p:sp>
        <p:nvSpPr>
          <p:cNvPr id="10" name="TextBox 9">
            <a:extLst>
              <a:ext uri="{FF2B5EF4-FFF2-40B4-BE49-F238E27FC236}">
                <a16:creationId xmlns:a16="http://schemas.microsoft.com/office/drawing/2014/main" id="{9B8286D6-C876-719D-DE3A-A79161F5E050}"/>
              </a:ext>
            </a:extLst>
          </p:cNvPr>
          <p:cNvSpPr txBox="1"/>
          <p:nvPr/>
        </p:nvSpPr>
        <p:spPr>
          <a:xfrm>
            <a:off x="1210840" y="5601976"/>
            <a:ext cx="3526686" cy="377976"/>
          </a:xfrm>
          <a:prstGeom prst="roundRect">
            <a:avLst/>
          </a:prstGeom>
          <a:noFill/>
          <a:ln>
            <a:solidFill>
              <a:srgbClr val="099068"/>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ts val="1000"/>
              </a:spcBef>
            </a:pPr>
            <a:r>
              <a:rPr lang="en-US">
                <a:latin typeface="Times"/>
                <a:cs typeface="Times"/>
              </a:rPr>
              <a:t>Quarto – generate automatic reports</a:t>
            </a:r>
            <a:endParaRPr lang="en-US"/>
          </a:p>
        </p:txBody>
      </p:sp>
      <p:sp>
        <p:nvSpPr>
          <p:cNvPr id="12" name="TextBox 11">
            <a:extLst>
              <a:ext uri="{FF2B5EF4-FFF2-40B4-BE49-F238E27FC236}">
                <a16:creationId xmlns:a16="http://schemas.microsoft.com/office/drawing/2014/main" id="{EE4B8253-0F93-1176-4A79-01F77CCC9780}"/>
              </a:ext>
            </a:extLst>
          </p:cNvPr>
          <p:cNvSpPr txBox="1"/>
          <p:nvPr/>
        </p:nvSpPr>
        <p:spPr>
          <a:xfrm>
            <a:off x="2751168" y="4524004"/>
            <a:ext cx="1263561" cy="408623"/>
          </a:xfrm>
          <a:prstGeom prst="roundRect">
            <a:avLst/>
          </a:prstGeom>
          <a:noFill/>
          <a:ln>
            <a:solidFill>
              <a:srgbClr val="104878"/>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latin typeface="Times"/>
                <a:cs typeface="Times"/>
              </a:rPr>
              <a:t>Versioning</a:t>
            </a:r>
            <a:endParaRPr lang="en-US"/>
          </a:p>
        </p:txBody>
      </p:sp>
      <p:sp>
        <p:nvSpPr>
          <p:cNvPr id="14" name="TextBox 13">
            <a:extLst>
              <a:ext uri="{FF2B5EF4-FFF2-40B4-BE49-F238E27FC236}">
                <a16:creationId xmlns:a16="http://schemas.microsoft.com/office/drawing/2014/main" id="{FF882424-CD48-9767-232A-532E15AFBEB5}"/>
              </a:ext>
            </a:extLst>
          </p:cNvPr>
          <p:cNvSpPr txBox="1"/>
          <p:nvPr/>
        </p:nvSpPr>
        <p:spPr>
          <a:xfrm>
            <a:off x="7568099" y="3408218"/>
            <a:ext cx="2615202" cy="408623"/>
          </a:xfrm>
          <a:prstGeom prst="roundRect">
            <a:avLst/>
          </a:prstGeom>
          <a:noFill/>
          <a:ln>
            <a:solidFill>
              <a:srgbClr val="C79C0F"/>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latin typeface="Times"/>
                <a:cs typeface="Times"/>
              </a:rPr>
              <a:t>File naming convention</a:t>
            </a:r>
            <a:endParaRPr lang="en-US"/>
          </a:p>
        </p:txBody>
      </p:sp>
    </p:spTree>
    <p:extLst>
      <p:ext uri="{BB962C8B-B14F-4D97-AF65-F5344CB8AC3E}">
        <p14:creationId xmlns:p14="http://schemas.microsoft.com/office/powerpoint/2010/main" val="1187953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2" grpId="0" animBg="1"/>
      <p:bldP spid="1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A47F6F-90A5-C596-12E1-7F92F664218D}"/>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127E170-25F2-4171-6C7B-7DE98FB79082}"/>
              </a:ext>
            </a:extLst>
          </p:cNvPr>
          <p:cNvSpPr/>
          <p:nvPr/>
        </p:nvSpPr>
        <p:spPr>
          <a:xfrm>
            <a:off x="-9071" y="2839356"/>
            <a:ext cx="12191999" cy="2474025"/>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FF738F9-33F8-5B7A-D8FC-54AAA226F128}"/>
              </a:ext>
            </a:extLst>
          </p:cNvPr>
          <p:cNvSpPr>
            <a:spLocks noGrp="1"/>
          </p:cNvSpPr>
          <p:nvPr>
            <p:ph type="title"/>
          </p:nvPr>
        </p:nvSpPr>
        <p:spPr/>
        <p:txBody>
          <a:bodyPr/>
          <a:lstStyle/>
          <a:p>
            <a:r>
              <a:rPr lang="en-US" dirty="0">
                <a:latin typeface="Garamond"/>
              </a:rPr>
              <a:t>THANKS</a:t>
            </a:r>
            <a:endParaRPr lang="en-US" dirty="0"/>
          </a:p>
        </p:txBody>
      </p:sp>
    </p:spTree>
    <p:extLst>
      <p:ext uri="{BB962C8B-B14F-4D97-AF65-F5344CB8AC3E}">
        <p14:creationId xmlns:p14="http://schemas.microsoft.com/office/powerpoint/2010/main" val="2621973577"/>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349</TotalTime>
  <Words>3267</Words>
  <Application>Microsoft Macintosh PowerPoint</Application>
  <PresentationFormat>Grand écran</PresentationFormat>
  <Paragraphs>349</Paragraphs>
  <Slides>28</Slides>
  <Notes>23</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28</vt:i4>
      </vt:variant>
    </vt:vector>
  </HeadingPairs>
  <TitlesOfParts>
    <vt:vector size="37" baseType="lpstr">
      <vt:lpstr>Aptos</vt:lpstr>
      <vt:lpstr>Arial</vt:lpstr>
      <vt:lpstr>Arial,Sans-Serif</vt:lpstr>
      <vt:lpstr>Calibri</vt:lpstr>
      <vt:lpstr>Garamond</vt:lpstr>
      <vt:lpstr>Helvetica</vt:lpstr>
      <vt:lpstr>Times</vt:lpstr>
      <vt:lpstr>Times New Roman</vt:lpstr>
      <vt:lpstr>Thème Office</vt:lpstr>
      <vt:lpstr>Présentation PowerPoint</vt:lpstr>
      <vt:lpstr>Plan </vt:lpstr>
      <vt:lpstr>WHAT IS OPEN SCIENCE?</vt:lpstr>
      <vt:lpstr>Présentation PowerPoint</vt:lpstr>
      <vt:lpstr>Présentation PowerPoint</vt:lpstr>
      <vt:lpstr>Présentation PowerPoint</vt:lpstr>
      <vt:lpstr>WHAT IS DATA?</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WHAT IS DATA MANAGEMENT ?</vt:lpstr>
      <vt:lpstr>What is Data Management in Science?</vt:lpstr>
      <vt:lpstr>Présentation PowerPoint</vt:lpstr>
      <vt:lpstr>Présentation PowerPoint</vt:lpstr>
      <vt:lpstr>Présentation PowerPoint</vt:lpstr>
      <vt:lpstr>Présentation PowerPoint</vt:lpstr>
      <vt:lpstr>Présentation PowerPoint</vt:lpstr>
      <vt:lpstr>Data Preservation</vt:lpstr>
      <vt:lpstr>Share &amp; Reuse</vt:lpstr>
      <vt:lpstr>What is Data Management in Science?</vt:lpstr>
      <vt:lpstr>WHAT'S NEXT ?</vt:lpstr>
      <vt:lpstr>Next seminar – the week of the 17th of March</vt:lpstr>
      <vt:lpstr>THANKS</vt:lpstr>
    </vt:vector>
  </TitlesOfParts>
  <Company>IRD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Clementine VIOLETTE</dc:creator>
  <cp:lastModifiedBy>Julien LEBRANCHU</cp:lastModifiedBy>
  <cp:revision>2</cp:revision>
  <dcterms:created xsi:type="dcterms:W3CDTF">2025-01-07T08:06:01Z</dcterms:created>
  <dcterms:modified xsi:type="dcterms:W3CDTF">2025-01-28T11:44:44Z</dcterms:modified>
</cp:coreProperties>
</file>