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notesMasterIdLst>
    <p:notesMasterId r:id="rId8"/>
  </p:notesMasterIdLst>
  <p:sldIdLst>
    <p:sldId id="256" r:id="rId2"/>
    <p:sldId id="299" r:id="rId3"/>
    <p:sldId id="300" r:id="rId4"/>
    <p:sldId id="289" r:id="rId5"/>
    <p:sldId id="303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ddhi Laijawala" initials="RL" lastIdx="5" clrIdx="0">
    <p:extLst>
      <p:ext uri="{19B8F6BF-5375-455C-9EA6-DF929625EA0E}">
        <p15:presenceInfo xmlns:p15="http://schemas.microsoft.com/office/powerpoint/2012/main" userId="16b632c6263cfcb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3792" autoAdjust="0"/>
  </p:normalViewPr>
  <p:slideViewPr>
    <p:cSldViewPr snapToGrid="0" snapToObjects="1">
      <p:cViewPr varScale="1">
        <p:scale>
          <a:sx n="46" d="100"/>
          <a:sy n="46" d="100"/>
        </p:scale>
        <p:origin x="6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312C7-7F02-9148-8142-81DFC0211C45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5DD9D-9F5B-6A4A-A3C3-B265BC943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09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5DD9D-9F5B-6A4A-A3C3-B265BC9431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64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5DD9D-9F5B-6A4A-A3C3-B265BC9431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49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 rtl="0" fontAlgn="base">
              <a:buFontTx/>
              <a:buNone/>
            </a:pPr>
            <a:endParaRPr lang="en-GB" sz="1800" b="0" i="0" dirty="0">
              <a:solidFill>
                <a:srgbClr val="000000"/>
              </a:solidFill>
              <a:effectLst/>
              <a:latin typeface="WordVisi_MSFontServic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5DD9D-9F5B-6A4A-A3C3-B265BC9431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68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Tx/>
              <a:buChar char="-"/>
            </a:pPr>
            <a:endParaRPr lang="en-GB" sz="2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5DD9D-9F5B-6A4A-A3C3-B265BC9431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00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Tx/>
              <a:buChar char="-"/>
            </a:pPr>
            <a:endParaRPr lang="en-GB" sz="2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5DD9D-9F5B-6A4A-A3C3-B265BC9431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62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5DD9D-9F5B-6A4A-A3C3-B265BC9431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3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2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8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1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4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27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7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4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0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39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D50CD-38C0-A84A-BD43-A8259FE4A95E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BCE87-D08D-2348-AA9A-1D0C564D7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177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hail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2">
            <a:extLst>
              <a:ext uri="{FF2B5EF4-FFF2-40B4-BE49-F238E27FC236}">
                <a16:creationId xmlns:a16="http://schemas.microsoft.com/office/drawing/2014/main" id="{EB270761-CC40-4F3F-A916-7E3BC3989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C5D437-831B-CA4C-A217-436074C42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4144" y="1856243"/>
            <a:ext cx="9623404" cy="1701603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latin typeface="Bernard MT Condensed" panose="02050806060905020404" pitchFamily="18" charset="77"/>
              </a:rPr>
              <a:t>Creating an Open, Decolonial, Health Inequalities Journal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00A003-F970-AD4F-8E2F-A866DF5E1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4144" y="3940684"/>
            <a:ext cx="9623404" cy="417227"/>
          </a:xfrm>
        </p:spPr>
        <p:txBody>
          <a:bodyPr>
            <a:noAutofit/>
          </a:bodyPr>
          <a:lstStyle/>
          <a:p>
            <a:pPr algn="l"/>
            <a:r>
              <a:rPr lang="en-US" sz="1800" dirty="0">
                <a:latin typeface="Georgia" panose="02040502050405020303" pitchFamily="18" charset="0"/>
              </a:rPr>
              <a:t>Sohail Jannesari</a:t>
            </a:r>
          </a:p>
          <a:p>
            <a:pPr algn="l"/>
            <a:r>
              <a:rPr lang="en-US" sz="1800" dirty="0">
                <a:latin typeface="Georgia" panose="02040502050405020303" pitchFamily="18" charset="0"/>
              </a:rPr>
              <a:t>Senior Teaching Fellow, Research Fellow </a:t>
            </a:r>
          </a:p>
          <a:p>
            <a:pPr algn="l"/>
            <a:r>
              <a:rPr lang="en-US" sz="1800" u="sng" dirty="0">
                <a:latin typeface="Georgia" panose="02040502050405020303" pitchFamily="18" charset="0"/>
              </a:rPr>
              <a:t>sohail.jannesari@kcl.ac.uk</a:t>
            </a:r>
            <a:r>
              <a:rPr lang="en-US" sz="1800" dirty="0">
                <a:latin typeface="Georgia" panose="02040502050405020303" pitchFamily="18" charset="0"/>
              </a:rPr>
              <a:t>, </a:t>
            </a:r>
            <a:r>
              <a:rPr lang="en-US" sz="1800" dirty="0">
                <a:latin typeface="Georgia" panose="020405020504050203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www.sohailj.com</a:t>
            </a:r>
            <a:endParaRPr lang="en-US" sz="1800" dirty="0">
              <a:latin typeface="Georgia" panose="02040502050405020303" pitchFamily="18" charset="0"/>
            </a:endParaRPr>
          </a:p>
          <a:p>
            <a:pPr algn="l"/>
            <a:endParaRPr lang="en-US" sz="2800" dirty="0">
              <a:latin typeface="Georgia" panose="02040502050405020303" pitchFamily="18" charset="0"/>
            </a:endParaRPr>
          </a:p>
          <a:p>
            <a:pPr algn="l"/>
            <a:endParaRPr lang="en-US" sz="3600" dirty="0"/>
          </a:p>
        </p:txBody>
      </p:sp>
      <p:sp>
        <p:nvSpPr>
          <p:cNvPr id="68" name="Rectangle 64">
            <a:extLst>
              <a:ext uri="{FF2B5EF4-FFF2-40B4-BE49-F238E27FC236}">
                <a16:creationId xmlns:a16="http://schemas.microsoft.com/office/drawing/2014/main" id="{A2555B16-BE1D-4C33-A27C-FF0671B6C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0536C1-0B2C-F64A-A1EA-6A604F87A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144" y="185672"/>
            <a:ext cx="7392065" cy="1848016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7261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80F9C-FA71-CB48-B5E3-5C7F8E23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91" y="350505"/>
            <a:ext cx="12718473" cy="1579895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Bernard MT Condensed" panose="02050806060905020404" pitchFamily="18" charset="77"/>
                <a:cs typeface="Beirut" pitchFamily="2" charset="-78"/>
              </a:rPr>
              <a:t>What does 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  <a:latin typeface="Bernard MT Condensed" panose="02050806060905020404" pitchFamily="18" charset="77"/>
                <a:cs typeface="Beirut" pitchFamily="2" charset="-78"/>
              </a:rPr>
              <a:t>our journal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10BAD-9C02-F646-B307-2831B3290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91" y="1637068"/>
            <a:ext cx="4963653" cy="4577095"/>
          </a:xfrm>
        </p:spPr>
        <p:txBody>
          <a:bodyPr>
            <a:normAutofit fontScale="85000" lnSpcReduction="20000"/>
          </a:bodyPr>
          <a:lstStyle/>
          <a:p>
            <a:pPr fontAlgn="base">
              <a:lnSpc>
                <a:spcPct val="110000"/>
              </a:lnSpc>
            </a:pPr>
            <a:r>
              <a:rPr lang="en-GB" sz="2400" dirty="0">
                <a:latin typeface="Georgia" panose="02040502050405020303" pitchFamily="18" charset="0"/>
                <a:cs typeface="Arial" panose="020B0604020202020204" pitchFamily="34" charset="0"/>
              </a:rPr>
              <a:t>First issue explored the ethics of knowledge production, art as knowledge, the critical role of professional services in academia, and acknowledgement in decolonisation. </a:t>
            </a:r>
          </a:p>
          <a:p>
            <a:pPr fontAlgn="base">
              <a:lnSpc>
                <a:spcPct val="110000"/>
              </a:lnSpc>
            </a:pPr>
            <a:r>
              <a:rPr lang="en-GB" sz="2400" dirty="0">
                <a:latin typeface="Georgia" panose="02040502050405020303" pitchFamily="18" charset="0"/>
                <a:cs typeface="Arial" panose="020B0604020202020204" pitchFamily="34" charset="0"/>
              </a:rPr>
              <a:t>Second issue looked at the shifting and intersecting identities around racialised people, critiqued EDI’s fixation on metrics and charters, and racism in publishing. </a:t>
            </a:r>
          </a:p>
          <a:p>
            <a:pPr fontAlgn="base">
              <a:lnSpc>
                <a:spcPct val="110000"/>
              </a:lnSpc>
            </a:pPr>
            <a:r>
              <a:rPr lang="en-GB" sz="2400" dirty="0">
                <a:latin typeface="Georgia" panose="02040502050405020303" pitchFamily="18" charset="0"/>
                <a:cs typeface="Arial" panose="020B0604020202020204" pitchFamily="34" charset="0"/>
              </a:rPr>
              <a:t>We’re doing special issues to move away from centralising power (neurodiversity, anti-colonial struggle, and a student take-over).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F493E5-ADA3-43E5-44F6-EBED952DD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099" y="1790168"/>
            <a:ext cx="3365748" cy="427089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64B41DC-4CD2-E66A-D2BB-438C5843A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847" y="1494127"/>
            <a:ext cx="3260040" cy="457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4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80F9C-FA71-CB48-B5E3-5C7F8E23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92" y="350505"/>
            <a:ext cx="9774913" cy="1579895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Bernard MT Condensed" panose="02050806060905020404" pitchFamily="18" charset="77"/>
                <a:cs typeface="Beirut" pitchFamily="2" charset="-78"/>
              </a:rPr>
              <a:t>Aim 1: Promoting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ernard MT Condensed" panose="02050806060905020404" pitchFamily="18" charset="77"/>
                <a:cs typeface="Beirut" pitchFamily="2" charset="-78"/>
              </a:rPr>
              <a:t>Racialised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  <a:latin typeface="Bernard MT Condensed" panose="02050806060905020404" pitchFamily="18" charset="77"/>
                <a:cs typeface="Beirut" pitchFamily="2" charset="-78"/>
              </a:rPr>
              <a:t> Voices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10BAD-9C02-F646-B307-2831B3290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93" y="1722860"/>
            <a:ext cx="6006986" cy="4577095"/>
          </a:xfrm>
        </p:spPr>
        <p:txBody>
          <a:bodyPr>
            <a:norm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Putting people before papers and working with people for as long as it takes.  </a:t>
            </a:r>
          </a:p>
          <a:p>
            <a:r>
              <a:rPr lang="en-GB" dirty="0">
                <a:latin typeface="Georgia" panose="02040502050405020303" pitchFamily="18" charset="0"/>
              </a:rPr>
              <a:t>A mentor system and open peer review process.</a:t>
            </a:r>
          </a:p>
          <a:p>
            <a:r>
              <a:rPr lang="en-GB" dirty="0">
                <a:latin typeface="Georgia" panose="02040502050405020303" pitchFamily="18" charset="0"/>
              </a:rPr>
              <a:t>Reducing bureaucratic obstacles, e.g., flexible referencing.</a:t>
            </a:r>
          </a:p>
          <a:p>
            <a:r>
              <a:rPr lang="en-GB" dirty="0">
                <a:latin typeface="Georgia" panose="02040502050405020303" pitchFamily="18" charset="0"/>
              </a:rPr>
              <a:t>Payment throughout and open access articles.</a:t>
            </a:r>
          </a:p>
        </p:txBody>
      </p:sp>
      <p:pic>
        <p:nvPicPr>
          <p:cNvPr id="1026" name="Picture 2" descr="A portrait from Bjar @bjarart (TikTok)">
            <a:extLst>
              <a:ext uri="{FF2B5EF4-FFF2-40B4-BE49-F238E27FC236}">
                <a16:creationId xmlns:a16="http://schemas.microsoft.com/office/drawing/2014/main" id="{DDD2A4A5-55ED-AB3F-70E0-53DDFC4B3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733" y="1714500"/>
            <a:ext cx="257095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0EDEB2-B3AF-07CD-045C-C13782410E4B}"/>
              </a:ext>
            </a:extLst>
          </p:cNvPr>
          <p:cNvSpPr txBox="1"/>
          <p:nvPr/>
        </p:nvSpPr>
        <p:spPr>
          <a:xfrm>
            <a:off x="7108340" y="5260123"/>
            <a:ext cx="403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Artwork from </a:t>
            </a:r>
            <a:r>
              <a:rPr lang="en-GB" dirty="0" err="1">
                <a:latin typeface="Georgia" panose="02040502050405020303" pitchFamily="18" charset="0"/>
              </a:rPr>
              <a:t>Bjar</a:t>
            </a:r>
            <a:r>
              <a:rPr lang="en-GB" dirty="0">
                <a:latin typeface="Georgia" panose="02040502050405020303" pitchFamily="18" charset="0"/>
              </a:rPr>
              <a:t> Art</a:t>
            </a:r>
          </a:p>
        </p:txBody>
      </p:sp>
    </p:spTree>
    <p:extLst>
      <p:ext uri="{BB962C8B-B14F-4D97-AF65-F5344CB8AC3E}">
        <p14:creationId xmlns:p14="http://schemas.microsoft.com/office/powerpoint/2010/main" val="251881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80F9C-FA71-CB48-B5E3-5C7F8E23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92" y="350505"/>
            <a:ext cx="11479018" cy="1579895"/>
          </a:xfrm>
        </p:spPr>
        <p:txBody>
          <a:bodyPr>
            <a:normAutofit/>
          </a:bodyPr>
          <a:lstStyle/>
          <a:p>
            <a:r>
              <a:rPr lang="en-US" sz="5000" dirty="0">
                <a:latin typeface="Bernard MT Condensed" panose="02050806060905020404" pitchFamily="18" charset="77"/>
                <a:cs typeface="Beirut" pitchFamily="2" charset="-78"/>
              </a:rPr>
              <a:t>Aim 2: Challenging </a:t>
            </a:r>
            <a:r>
              <a:rPr lang="en-GB" sz="5000" dirty="0">
                <a:solidFill>
                  <a:schemeClr val="accent2">
                    <a:lumMod val="60000"/>
                    <a:lumOff val="40000"/>
                  </a:schemeClr>
                </a:solidFill>
                <a:latin typeface="Bernard MT Condensed" panose="02050806060905020404" pitchFamily="18" charset="77"/>
                <a:cs typeface="Beirut" pitchFamily="2" charset="-78"/>
              </a:rPr>
              <a:t>what counts as knowledge</a:t>
            </a:r>
            <a:endParaRPr lang="en-US" sz="5000" dirty="0">
              <a:solidFill>
                <a:schemeClr val="accent2">
                  <a:lumMod val="60000"/>
                  <a:lumOff val="40000"/>
                </a:schemeClr>
              </a:solidFill>
              <a:latin typeface="Bernard MT Condensed" panose="02050806060905020404" pitchFamily="18" charset="77"/>
              <a:cs typeface="Beirut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10BAD-9C02-F646-B307-2831B3290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91" y="1930400"/>
            <a:ext cx="6448755" cy="4577095"/>
          </a:xfrm>
        </p:spPr>
        <p:txBody>
          <a:bodyPr>
            <a:norm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Space to be emotionally and politically expressive. Challenging our self-censorship.</a:t>
            </a:r>
          </a:p>
          <a:p>
            <a:r>
              <a:rPr lang="en-GB" dirty="0">
                <a:latin typeface="Georgia" panose="02040502050405020303" pitchFamily="18" charset="0"/>
              </a:rPr>
              <a:t>Sharing knowledge in as many ways as possible (poems, stories etc.)</a:t>
            </a:r>
          </a:p>
          <a:p>
            <a:r>
              <a:rPr lang="en-GB" dirty="0">
                <a:latin typeface="Georgia" panose="02040502050405020303" pitchFamily="18" charset="0"/>
              </a:rPr>
              <a:t>Involving non-university researchers in knowledge production.</a:t>
            </a:r>
          </a:p>
          <a:p>
            <a:r>
              <a:rPr lang="en-GB" dirty="0">
                <a:latin typeface="Georgia" panose="02040502050405020303" pitchFamily="18" charset="0"/>
              </a:rPr>
              <a:t>Challenging other journals to change their practices. </a:t>
            </a:r>
          </a:p>
        </p:txBody>
      </p:sp>
      <p:pic>
        <p:nvPicPr>
          <p:cNvPr id="5" name="Picture 4" descr="A group of colorful yarns&#10;&#10;Description automatically generated with medium confidence">
            <a:extLst>
              <a:ext uri="{FF2B5EF4-FFF2-40B4-BE49-F238E27FC236}">
                <a16:creationId xmlns:a16="http://schemas.microsoft.com/office/drawing/2014/main" id="{4274D9F9-7F83-5CAD-2067-C540FA061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487" y="1930400"/>
            <a:ext cx="4033782" cy="400929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EA4F0E-4B6C-BC60-5A84-2F41C2FA6F3E}"/>
              </a:ext>
            </a:extLst>
          </p:cNvPr>
          <p:cNvSpPr txBox="1">
            <a:spLocks/>
          </p:cNvSpPr>
          <p:nvPr/>
        </p:nvSpPr>
        <p:spPr>
          <a:xfrm>
            <a:off x="3058660" y="4197455"/>
            <a:ext cx="6448755" cy="4577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8B1C0C-180E-F17C-CE63-D925F36E2707}"/>
              </a:ext>
            </a:extLst>
          </p:cNvPr>
          <p:cNvSpPr txBox="1"/>
          <p:nvPr/>
        </p:nvSpPr>
        <p:spPr>
          <a:xfrm>
            <a:off x="7268323" y="6024894"/>
            <a:ext cx="403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Artwork from Natasha Katashila </a:t>
            </a:r>
          </a:p>
        </p:txBody>
      </p:sp>
    </p:spTree>
    <p:extLst>
      <p:ext uri="{BB962C8B-B14F-4D97-AF65-F5344CB8AC3E}">
        <p14:creationId xmlns:p14="http://schemas.microsoft.com/office/powerpoint/2010/main" val="129006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80F9C-FA71-CB48-B5E3-5C7F8E23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92" y="350505"/>
            <a:ext cx="11479018" cy="1579895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Bernard MT Condensed" panose="02050806060905020404" pitchFamily="18" charset="77"/>
                <a:cs typeface="Beirut" pitchFamily="2" charset="-78"/>
              </a:rPr>
              <a:t>Building </a:t>
            </a:r>
            <a:r>
              <a:rPr lang="en-GB" sz="5400" dirty="0">
                <a:solidFill>
                  <a:schemeClr val="accent2">
                    <a:lumMod val="60000"/>
                    <a:lumOff val="40000"/>
                  </a:schemeClr>
                </a:solidFill>
                <a:latin typeface="Bernard MT Condensed" panose="02050806060905020404" pitchFamily="18" charset="77"/>
                <a:cs typeface="Beirut" pitchFamily="2" charset="-78"/>
              </a:rPr>
              <a:t>for the long-term</a:t>
            </a:r>
            <a:endParaRPr lang="en-US" sz="5400" dirty="0">
              <a:solidFill>
                <a:schemeClr val="accent2">
                  <a:lumMod val="60000"/>
                  <a:lumOff val="40000"/>
                </a:schemeClr>
              </a:solidFill>
              <a:latin typeface="Bernard MT Condensed" panose="02050806060905020404" pitchFamily="18" charset="77"/>
              <a:cs typeface="Beirut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10BAD-9C02-F646-B307-2831B3290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91" y="1930400"/>
            <a:ext cx="6448755" cy="4577095"/>
          </a:xfrm>
        </p:spPr>
        <p:txBody>
          <a:bodyPr>
            <a:norm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Library partnerships have led to fundings, improved reach etc.</a:t>
            </a:r>
          </a:p>
          <a:p>
            <a:r>
              <a:rPr lang="en-GB" dirty="0">
                <a:latin typeface="Georgia" panose="02040502050405020303" pitchFamily="18" charset="0"/>
              </a:rPr>
              <a:t>Build international links through forthcoming special issues and talks! </a:t>
            </a:r>
          </a:p>
          <a:p>
            <a:r>
              <a:rPr lang="en-GB" dirty="0">
                <a:latin typeface="Georgia" panose="02040502050405020303" pitchFamily="18" charset="0"/>
              </a:rPr>
              <a:t>Refine and improve our model (open peer review, language, AI, mentorship, submission mediums etc.).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EA4F0E-4B6C-BC60-5A84-2F41C2FA6F3E}"/>
              </a:ext>
            </a:extLst>
          </p:cNvPr>
          <p:cNvSpPr txBox="1">
            <a:spLocks/>
          </p:cNvSpPr>
          <p:nvPr/>
        </p:nvSpPr>
        <p:spPr>
          <a:xfrm>
            <a:off x="3058660" y="4197455"/>
            <a:ext cx="6448755" cy="4577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8B1C0C-180E-F17C-CE63-D925F36E2707}"/>
              </a:ext>
            </a:extLst>
          </p:cNvPr>
          <p:cNvSpPr txBox="1"/>
          <p:nvPr/>
        </p:nvSpPr>
        <p:spPr>
          <a:xfrm>
            <a:off x="7268323" y="6024894"/>
            <a:ext cx="403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Artwork from </a:t>
            </a:r>
            <a:r>
              <a:rPr lang="en-GB" dirty="0" err="1">
                <a:latin typeface="Georgia" panose="02040502050405020303" pitchFamily="18" charset="0"/>
              </a:rPr>
              <a:t>Ugomsinachi</a:t>
            </a:r>
            <a:r>
              <a:rPr lang="en-GB" dirty="0">
                <a:latin typeface="Georgia" panose="02040502050405020303" pitchFamily="18" charset="0"/>
              </a:rPr>
              <a:t> Agu</a:t>
            </a:r>
          </a:p>
        </p:txBody>
      </p:sp>
      <p:pic>
        <p:nvPicPr>
          <p:cNvPr id="3074" name="Picture 2" descr="White tiger and a ghost wolf howling at the moon">
            <a:extLst>
              <a:ext uri="{FF2B5EF4-FFF2-40B4-BE49-F238E27FC236}">
                <a16:creationId xmlns:a16="http://schemas.microsoft.com/office/drawing/2014/main" id="{65FE7F5D-9EF7-D02A-301F-FE3DEF818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419" y="1930400"/>
            <a:ext cx="2936471" cy="391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04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6F955-2622-9047-8ED8-2C28969A2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897" y="2590792"/>
            <a:ext cx="6916533" cy="1785099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  <a:latin typeface="Bernard MT Condensed" panose="02050806060905020404" pitchFamily="18" charset="77"/>
              </a:rPr>
              <a:t>Thank </a:t>
            </a:r>
            <a:r>
              <a:rPr lang="en-US" sz="5400" dirty="0">
                <a:latin typeface="Bernard MT Condensed" panose="02050806060905020404" pitchFamily="18" charset="77"/>
              </a:rPr>
              <a:t>you! Any questions?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8A7E124E-F97E-6AB7-9EA6-305C540CC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358477" y="3539043"/>
            <a:ext cx="637403" cy="637403"/>
          </a:xfrm>
          <a:prstGeom prst="rect">
            <a:avLst/>
          </a:prstGeom>
        </p:spPr>
      </p:pic>
      <p:pic>
        <p:nvPicPr>
          <p:cNvPr id="15" name="Picture 14" descr="Icon&#10;&#10;Description automatically generated with medium confidence">
            <a:extLst>
              <a:ext uri="{FF2B5EF4-FFF2-40B4-BE49-F238E27FC236}">
                <a16:creationId xmlns:a16="http://schemas.microsoft.com/office/drawing/2014/main" id="{374E8BE2-5448-28C0-860B-0A5EEC7CE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583" y="2580597"/>
            <a:ext cx="637404" cy="6374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1D5A0A-FEDB-228E-5725-71465BD6C260}"/>
              </a:ext>
            </a:extLst>
          </p:cNvPr>
          <p:cNvSpPr txBox="1"/>
          <p:nvPr/>
        </p:nvSpPr>
        <p:spPr>
          <a:xfrm>
            <a:off x="7108047" y="3571890"/>
            <a:ext cx="209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eorgia" panose="02040502050405020303" pitchFamily="18" charset="0"/>
              </a:rPr>
              <a:t>@</a:t>
            </a:r>
            <a:r>
              <a:rPr lang="en-US" sz="2400" dirty="0" err="1">
                <a:latin typeface="Georgia" panose="02040502050405020303" pitchFamily="18" charset="0"/>
              </a:rPr>
              <a:t>stolentools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13A595-9330-35AB-9E65-672AA18180DF}"/>
              </a:ext>
            </a:extLst>
          </p:cNvPr>
          <p:cNvSpPr txBox="1"/>
          <p:nvPr/>
        </p:nvSpPr>
        <p:spPr>
          <a:xfrm>
            <a:off x="7112638" y="2756336"/>
            <a:ext cx="233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eorgia" panose="02040502050405020303" pitchFamily="18" charset="0"/>
              </a:rPr>
              <a:t>@</a:t>
            </a:r>
            <a:r>
              <a:rPr lang="en-US" sz="2400" dirty="0" err="1">
                <a:latin typeface="Georgia" panose="02040502050405020303" pitchFamily="18" charset="0"/>
              </a:rPr>
              <a:t>stolentools</a:t>
            </a:r>
            <a:r>
              <a:rPr lang="en-US" sz="2400" dirty="0">
                <a:latin typeface="Georgia" panose="02040502050405020303" pitchFamily="18" charset="0"/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1250767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2826</TotalTime>
  <Words>284</Words>
  <Application>Microsoft Office PowerPoint</Application>
  <PresentationFormat>Widescreen</PresentationFormat>
  <Paragraphs>34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Bernard MT Condensed</vt:lpstr>
      <vt:lpstr>Calibri</vt:lpstr>
      <vt:lpstr>Calibri Light</vt:lpstr>
      <vt:lpstr>Georgia</vt:lpstr>
      <vt:lpstr>WordVisi_MSFontService</vt:lpstr>
      <vt:lpstr>Office Theme</vt:lpstr>
      <vt:lpstr>Creating an Open, Decolonial, Health Inequalities Journal</vt:lpstr>
      <vt:lpstr>What does our journal look like?</vt:lpstr>
      <vt:lpstr>Aim 1: Promoting Racialised Voices</vt:lpstr>
      <vt:lpstr>Aim 2: Challenging what counts as knowledge</vt:lpstr>
      <vt:lpstr>Building for the long-term</vt:lpstr>
      <vt:lpstr>Thank you!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Diversi-Tea Session</dc:title>
  <dc:creator>Riddhi Laijawala</dc:creator>
  <cp:lastModifiedBy>Sohail Jannesari</cp:lastModifiedBy>
  <cp:revision>94</cp:revision>
  <dcterms:created xsi:type="dcterms:W3CDTF">2022-05-05T12:46:41Z</dcterms:created>
  <dcterms:modified xsi:type="dcterms:W3CDTF">2024-11-20T12:39:09Z</dcterms:modified>
</cp:coreProperties>
</file>