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embeddedFontLst>
    <p:embeddedFont>
      <p:font typeface="Economica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Economica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Economic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Economica-boldItalic.fntdata"/><Relationship Id="rId30" Type="http://schemas.openxmlformats.org/officeDocument/2006/relationships/font" Target="fonts/Economica-italic.fntdata"/><Relationship Id="rId11" Type="http://schemas.openxmlformats.org/officeDocument/2006/relationships/slide" Target="slides/slide7.xml"/><Relationship Id="rId33" Type="http://schemas.openxmlformats.org/officeDocument/2006/relationships/font" Target="fonts/OpenSans-bold.fntdata"/><Relationship Id="rId10" Type="http://schemas.openxmlformats.org/officeDocument/2006/relationships/slide" Target="slides/slide6.xml"/><Relationship Id="rId32" Type="http://schemas.openxmlformats.org/officeDocument/2006/relationships/font" Target="fonts/OpenSans-regular.fntdata"/><Relationship Id="rId13" Type="http://schemas.openxmlformats.org/officeDocument/2006/relationships/slide" Target="slides/slide9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8.xml"/><Relationship Id="rId34" Type="http://schemas.openxmlformats.org/officeDocument/2006/relationships/font" Target="fonts/OpenSans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jstewartlang.github.io/talks/OLS_talk/assets/player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it.ly/github-for-researchers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 also to Andrew Stewart and his OLS-1 talk: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https://ajstewartlang.github.io/talks/OLS_talk/assets/player/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72457a7a95ff40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72457a7a95ff40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1fb8f55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1fb8f55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72457a7a95ff40a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72457a7a95ff40a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 can be anything - code, methodology, </a:t>
            </a:r>
            <a:r>
              <a:rPr lang="en-GB"/>
              <a:t>algorithm</a:t>
            </a:r>
            <a:r>
              <a:rPr lang="en-GB"/>
              <a:t>, data, photos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e60a4b8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0e60a4b8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bit on motivation...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0e60a4b8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0e60a4b8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You want to expose your code so you can collaborate on it with others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You want wider community to have a look at your code, test it and help improve 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Ultimately, you want to have users for your code and help others not </a:t>
            </a:r>
            <a:r>
              <a:rPr lang="en-GB"/>
              <a:t>reinvent</a:t>
            </a:r>
            <a:r>
              <a:rPr lang="en-GB"/>
              <a:t> the wheel and advance the science faster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/>
              <a:t>You want your work/</a:t>
            </a:r>
            <a:r>
              <a:rPr lang="en-GB"/>
              <a:t>research</a:t>
            </a:r>
            <a:r>
              <a:rPr lang="en-GB"/>
              <a:t> to be reproducible and this is the first step to it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e3f98a1c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e3f98a1c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Let’s look deeper into the motivation…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Had these been open source from the </a:t>
            </a:r>
            <a:r>
              <a:rPr lang="en-GB"/>
              <a:t>beginning</a:t>
            </a:r>
            <a:r>
              <a:rPr lang="en-GB"/>
              <a:t> - errors could have been avoided and reputations saved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no means a criticism of people’s code - we have all made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COVID-19 put (open) research software in spotlight - Neil Ferguson, academic from Imperial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Release early and often, do not be afraid to make a mistake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9e3f98a1c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9e3f98a1c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1fb8f558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1fb8f558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e60a4b8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e60a4b8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e60a4b8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0e60a4b8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1fb8f558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1fb8f558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1fb8f558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1fb8f558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Have a look at Yo’s Git workshop for researchers: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http://bit.ly/github-for-researchers</a:t>
            </a:r>
            <a:r>
              <a:rPr lang="en-GB"/>
              <a:t> linked at the bottom of the slide.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Also a good place to start is SWC’s git workshop. It is also possible to use git from GitHub only for a quick start - as it hides all complexities of git. </a:t>
            </a:r>
            <a:r>
              <a:rPr lang="en-GB">
                <a:solidFill>
                  <a:schemeClr val="dk1"/>
                </a:solidFill>
              </a:rPr>
              <a:t>(difficult for serious code development - you may have to learn some git)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We strongly recommend learning some version control system. And everyone seems to be using Git and Github these days. It is worthwhile and will pay off tenfold.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1fb8f558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1fb8f558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1fb8f5587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1fb8f5587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1fb8f558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1fb8f558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Special attention to licences! One of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e60a4b8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0e60a4b8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9e3f98a1c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9e3f98a1c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9e3f98a1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9e3f98a1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Putting it all together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1fb8f558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1fb8f558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Some further reading and activities to follow up and where to go from here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1fb8f5587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1fb8f558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9e3f98a1c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9e3f98a1c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9e3f98a1cc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9e3f98a1cc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00A0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00A0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00A0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00A0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00A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00A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rgbClr val="00A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0FF"/>
              </a:buClr>
              <a:buSzPts val="4200"/>
              <a:buNone/>
              <a:defRPr>
                <a:solidFill>
                  <a:srgbClr val="00A0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00A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0FF"/>
              </a:buClr>
              <a:buSzPts val="16000"/>
              <a:buNone/>
              <a:defRPr sz="16000">
                <a:solidFill>
                  <a:srgbClr val="00A0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bitbucket.org/" TargetMode="External"/><Relationship Id="rId4" Type="http://schemas.openxmlformats.org/officeDocument/2006/relationships/hyperlink" Target="https://gitlab.com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splasho.com/upgoer5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hoosealicense.com/" TargetMode="External"/><Relationship Id="rId4" Type="http://schemas.openxmlformats.org/officeDocument/2006/relationships/hyperlink" Target="https://tldrlegal.com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help.github.com/articles/adding-a-code-of-conduct-to-your-project/" TargetMode="External"/><Relationship Id="rId4" Type="http://schemas.openxmlformats.org/officeDocument/2006/relationships/hyperlink" Target="https://github.com/citation-file-format/citation-file-format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github.com/search?q=label%3Afirst-timers-only&amp;state=open&amp;type=Issues" TargetMode="External"/><Relationship Id="rId4" Type="http://schemas.openxmlformats.org/officeDocument/2006/relationships/hyperlink" Target="https://www.firsttimersonly.com/" TargetMode="External"/><Relationship Id="rId9" Type="http://schemas.openxmlformats.org/officeDocument/2006/relationships/hyperlink" Target="http://joss.theoj.org/" TargetMode="External"/><Relationship Id="rId5" Type="http://schemas.openxmlformats.org/officeDocument/2006/relationships/hyperlink" Target="https://www.firsttimersonly.com/" TargetMode="External"/><Relationship Id="rId6" Type="http://schemas.openxmlformats.org/officeDocument/2006/relationships/hyperlink" Target="https://hacktoberfest.digitalocean.com/" TargetMode="External"/><Relationship Id="rId7" Type="http://schemas.openxmlformats.org/officeDocument/2006/relationships/hyperlink" Target="https://mozilla.github.io/global-sprint/" TargetMode="External"/><Relationship Id="rId8" Type="http://schemas.openxmlformats.org/officeDocument/2006/relationships/hyperlink" Target="https://24pullrequests.com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Scientific Code in Research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Aleks Nenadic</a:t>
            </a:r>
            <a:br>
              <a:rPr lang="en-GB"/>
            </a:br>
            <a:r>
              <a:rPr lang="en-GB"/>
              <a:t>Software Sustainability Institute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@aleks_nenadic</a:t>
            </a:r>
            <a:br>
              <a:rPr lang="en-GB"/>
            </a:br>
            <a:r>
              <a:rPr lang="en-GB" sz="1200">
                <a:solidFill>
                  <a:srgbClr val="444444"/>
                </a:solidFill>
                <a:highlight>
                  <a:srgbClr val="FDFDFD"/>
                </a:highlight>
                <a:latin typeface="Open Sans"/>
                <a:ea typeface="Open Sans"/>
                <a:cs typeface="Open Sans"/>
                <a:sym typeface="Open Sans"/>
              </a:rPr>
              <a:t>8 October 2020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415975" y="4289700"/>
            <a:ext cx="84867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</a:rPr>
              <a:t>Based on "How to contribute to open source" workshop for researchers by </a:t>
            </a:r>
            <a:r>
              <a:rPr lang="en-GB"/>
              <a:t>Yo Yehudi, @yoyehudi</a:t>
            </a:r>
            <a:endParaRPr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</a:rPr>
              <a:t>http://bit.ly/github-for-researchers 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Open Source?</a:t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source isn’t the same thing as free</a:t>
            </a:r>
            <a:endParaRPr b="1"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225225"/>
            <a:ext cx="4389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-"/>
            </a:pPr>
            <a:r>
              <a:rPr lang="en-GB"/>
              <a:t>Some free software isn’t open source (no one can see, modify, or re-used its code)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-"/>
            </a:pPr>
            <a:r>
              <a:rPr lang="en-GB"/>
              <a:t>Sometimes open source software isn’t free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5186" l="12228" r="11726" t="7055"/>
          <a:stretch/>
        </p:blipFill>
        <p:spPr>
          <a:xfrm>
            <a:off x="4471861" y="1355275"/>
            <a:ext cx="4220938" cy="29344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Source is simply sharing the design for your work so it can be re-used and re-mixed by others</a:t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Use and Promote Open Source? </a:t>
            </a: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open source?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Open source research code can be </a:t>
            </a:r>
            <a:r>
              <a:rPr b="1" lang="en-GB"/>
              <a:t>peer-reviewed</a:t>
            </a:r>
            <a:r>
              <a:rPr lang="en-GB"/>
              <a:t> and </a:t>
            </a:r>
            <a:r>
              <a:rPr b="1" lang="en-GB"/>
              <a:t>re-used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Hacker ethic</a:t>
            </a:r>
            <a:r>
              <a:rPr lang="en-GB"/>
              <a:t> </a:t>
            </a:r>
            <a:r>
              <a:rPr lang="en-GB"/>
              <a:t>- nobody should have to reinvent the wheel. If you have benefitted from other’s work, you should give back to the community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Distributed collaborative innovation</a:t>
            </a:r>
            <a:r>
              <a:rPr lang="en-GB"/>
              <a:t>: share your work, and others will share back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-"/>
            </a:pPr>
            <a:r>
              <a:rPr b="1" lang="en-GB"/>
              <a:t>Document for others and for you:</a:t>
            </a:r>
            <a:r>
              <a:rPr lang="en-GB"/>
              <a:t> If you include documentation to help others set it up, it’ll be easier for </a:t>
            </a:r>
            <a:r>
              <a:rPr i="1" lang="en-GB"/>
              <a:t>you</a:t>
            </a:r>
            <a:r>
              <a:rPr lang="en-GB"/>
              <a:t> to come back to the project when you’ve forgotten what you did 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Risk of closed code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1515075"/>
            <a:ext cx="3609775" cy="34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4200" y="1844859"/>
            <a:ext cx="4489099" cy="3211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8426" y="61400"/>
            <a:ext cx="3375174" cy="301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6450" y="1147225"/>
            <a:ext cx="3899951" cy="255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Transparency in research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925" y="1081300"/>
            <a:ext cx="5041149" cy="372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0250" y="2365599"/>
            <a:ext cx="4730551" cy="2573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do I know if software is open source? 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Even if code is viewable online (the source of the code is technically open), unless there is a licence, it’s not legal to re-use it.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Open source software should have a licence stating that it is in fact legal to be re-used, re-mixed, etc. There are a lot of difference licence types, usually found in an open source repository under the file LICENSE, LICENSE.txt, or LICENSE.md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GB"/>
              <a:t>Always add a license to your software! Or data! Or photos! </a:t>
            </a:r>
            <a:endParaRPr b="1"/>
          </a:p>
        </p:txBody>
      </p:sp>
      <p:sp>
        <p:nvSpPr>
          <p:cNvPr id="122" name="Google Shape;122;p21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Publishing and Sharing Open Code</a:t>
            </a:r>
            <a:endParaRPr/>
          </a:p>
        </p:txBody>
      </p:sp>
      <p:sp>
        <p:nvSpPr>
          <p:cNvPr id="128" name="Google Shape;128;p22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What is Version Control? </a:t>
            </a:r>
            <a:endParaRPr sz="4200"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Easy way to publish and share code with others so they can </a:t>
            </a:r>
            <a:r>
              <a:rPr b="1" lang="en-GB" sz="2400"/>
              <a:t>download, re-use, contribute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400"/>
              <a:t>You can view all of your files and effectively jump back in time to any save point</a:t>
            </a:r>
            <a:endParaRPr sz="2400"/>
          </a:p>
        </p:txBody>
      </p:sp>
      <p:sp>
        <p:nvSpPr>
          <p:cNvPr id="135" name="Google Shape;135;p23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Why use Version Control?</a:t>
            </a:r>
            <a:endParaRPr sz="4200"/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N</a:t>
            </a:r>
            <a:r>
              <a:rPr lang="en-GB" sz="2400"/>
              <a:t>ever mess up again… okay - you will still mess up, but it means you can </a:t>
            </a:r>
            <a:r>
              <a:rPr b="1" lang="en-GB" sz="2400"/>
              <a:t>recover from your mistakes</a:t>
            </a:r>
            <a:r>
              <a:rPr lang="en-GB" sz="2400"/>
              <a:t>.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It makes </a:t>
            </a:r>
            <a:r>
              <a:rPr b="1" lang="en-GB" sz="2400"/>
              <a:t>collaborating</a:t>
            </a:r>
            <a:r>
              <a:rPr lang="en-GB" sz="2400"/>
              <a:t> on code much easier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GB" sz="2400"/>
              <a:t>Offsite backups</a:t>
            </a:r>
            <a:r>
              <a:rPr lang="en-GB" sz="2400"/>
              <a:t> (so long as you push your work to a remote server). We’ve all heard stories of people who had their hard-drives corrupted or computers stolen before. With version control tool this never needs to happen again!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42" name="Google Shape;142;p24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Git and GitHub</a:t>
            </a:r>
            <a:r>
              <a:rPr lang="en-GB"/>
              <a:t> </a:t>
            </a:r>
            <a:endParaRPr sz="4200"/>
          </a:p>
        </p:txBody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Git is one type of version control software, alongside GitHub, a central site that hosts Git repositories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Other tools similar to Git/GitHub:</a:t>
            </a:r>
            <a:endParaRPr sz="2400"/>
          </a:p>
          <a:p>
            <a:pPr indent="-381000" lvl="0" marL="9144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Mercurial/BitBucket: </a:t>
            </a:r>
            <a:r>
              <a:rPr lang="en-GB" sz="24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https://bitbucket.org/</a:t>
            </a:r>
            <a:endParaRPr sz="2400"/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Git/GitLab: </a:t>
            </a:r>
            <a:r>
              <a:rPr lang="en-GB" sz="2400" u="sng">
                <a:solidFill>
                  <a:schemeClr val="hlink"/>
                </a:solidFill>
                <a:hlinkClick r:id="rId4"/>
              </a:rPr>
              <a:t>https://gitlab.com</a:t>
            </a:r>
            <a:r>
              <a:rPr lang="en-GB" sz="2400" u="sng">
                <a:solidFill>
                  <a:schemeClr val="accent5"/>
                </a:solidFill>
              </a:rPr>
              <a:t> </a:t>
            </a:r>
            <a:endParaRPr sz="2400"/>
          </a:p>
        </p:txBody>
      </p:sp>
      <p:sp>
        <p:nvSpPr>
          <p:cNvPr id="149" name="Google Shape;149;p25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Few Steps to Make Your Work Open Source</a:t>
            </a:r>
            <a:endParaRPr b="1"/>
          </a:p>
        </p:txBody>
      </p:sp>
      <p:sp>
        <p:nvSpPr>
          <p:cNvPr id="155" name="Google Shape;155;p26"/>
          <p:cNvSpPr txBox="1"/>
          <p:nvPr/>
        </p:nvSpPr>
        <p:spPr>
          <a:xfrm>
            <a:off x="28638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Source Software: Add the basics</a:t>
            </a:r>
            <a:endParaRPr/>
          </a:p>
        </p:txBody>
      </p:sp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Licence file </a:t>
            </a:r>
            <a:r>
              <a:rPr lang="en-GB"/>
              <a:t>- </a:t>
            </a:r>
            <a:r>
              <a:rPr lang="en-GB"/>
              <a:t>unless there is a licence, it’s not legal to re-use it</a:t>
            </a:r>
            <a:r>
              <a:rPr b="1" lang="en-GB"/>
              <a:t> </a:t>
            </a:r>
            <a:endParaRPr b="1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 sz="1800"/>
              <a:t>Avoid jargon</a:t>
            </a:r>
            <a:r>
              <a:rPr lang="en-GB"/>
              <a:t> - </a:t>
            </a:r>
            <a:r>
              <a:rPr lang="en-GB" sz="1800"/>
              <a:t>or at least expand it into plain </a:t>
            </a:r>
            <a:r>
              <a:rPr lang="en-GB"/>
              <a:t>E</a:t>
            </a:r>
            <a:r>
              <a:rPr lang="en-GB" sz="1800"/>
              <a:t>nglish if possible</a:t>
            </a:r>
            <a:endParaRPr sz="1800">
              <a:uFill>
                <a:noFill/>
              </a:uFill>
              <a:hlinkClick r:id="rId3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README</a:t>
            </a:r>
            <a:r>
              <a:rPr b="1" lang="en-GB" sz="1800"/>
              <a:t> file -</a:t>
            </a:r>
            <a:r>
              <a:rPr lang="en-GB" sz="1800"/>
              <a:t> </a:t>
            </a:r>
            <a:r>
              <a:rPr lang="en-GB"/>
              <a:t>c</a:t>
            </a:r>
            <a:r>
              <a:rPr lang="en-GB" sz="1800"/>
              <a:t>reate a </a:t>
            </a:r>
            <a:r>
              <a:rPr lang="en-GB"/>
              <a:t>README</a:t>
            </a:r>
            <a:r>
              <a:rPr lang="en-GB" sz="1800"/>
              <a:t>.md file to explain what your project is, how it is used, and how to contribute and report bugs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 sz="1800"/>
              <a:t>Roadmap</a:t>
            </a:r>
            <a:r>
              <a:rPr lang="en-GB" sz="1800"/>
              <a:t> - a roadmap file allows others to see what you have planned in the future, and helps you to set priorities.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 sz="1800"/>
              <a:t>Contributing guide</a:t>
            </a:r>
            <a:r>
              <a:rPr lang="en-GB" sz="1800"/>
              <a:t> - make a file called CONTRIBUTING.md and guidelines for contributors so they know what they should do if they want to help you out.</a:t>
            </a:r>
            <a:endParaRPr/>
          </a:p>
        </p:txBody>
      </p:sp>
      <p:sp>
        <p:nvSpPr>
          <p:cNvPr id="162" name="Google Shape;162;p27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LICENSE.md - how to choose?</a:t>
            </a:r>
            <a:endParaRPr/>
          </a:p>
        </p:txBody>
      </p:sp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H</a:t>
            </a:r>
            <a:r>
              <a:rPr lang="en-GB"/>
              <a:t>ere are some ways to help you choose: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u="sng">
                <a:solidFill>
                  <a:srgbClr val="4A86E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https://choosealicense.com/</a:t>
            </a:r>
            <a:r>
              <a:rPr lang="en-GB"/>
              <a:t> - does what it says on the tin and helps you choose a licence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u="sng">
                <a:solidFill>
                  <a:srgbClr val="4A86E8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https://tldrlegal.com/</a:t>
            </a:r>
            <a:r>
              <a:rPr lang="en-GB"/>
              <a:t> - plain english explanations of licences in bullet form</a:t>
            </a:r>
            <a:endParaRPr sz="105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/>
              <a:t>Some licences are very permissive and allow you to re-use the software in any way you like, others require that the software is only re-used in open contexts</a:t>
            </a:r>
            <a:endParaRPr/>
          </a:p>
        </p:txBody>
      </p:sp>
      <p:sp>
        <p:nvSpPr>
          <p:cNvPr id="169" name="Google Shape;169;p28"/>
          <p:cNvSpPr txBox="1"/>
          <p:nvPr/>
        </p:nvSpPr>
        <p:spPr>
          <a:xfrm>
            <a:off x="27876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Source Software: Add the basics</a:t>
            </a:r>
            <a:endParaRPr/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 sz="1800"/>
              <a:t>Issues</a:t>
            </a:r>
            <a:r>
              <a:rPr lang="en-GB" sz="1800"/>
              <a:t> - use GitHub issues to record your bugs and planned new features. GitHub tags can make it easy to sort the issues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 sz="1800"/>
              <a:t>Code of Conduct</a:t>
            </a:r>
            <a:r>
              <a:rPr lang="en-GB" sz="1800"/>
              <a:t> - good projects have codes of conduct to make sure that people are treated well, and state how violations will be handled. Github has a </a:t>
            </a:r>
            <a:r>
              <a:rPr lang="en-GB" sz="1800">
                <a:uFill>
                  <a:noFill/>
                </a:uFill>
                <a:hlinkClick r:id="rId3"/>
              </a:rPr>
              <a:t>Code of Conduct wizard</a:t>
            </a:r>
            <a:r>
              <a:rPr lang="en-GB" sz="1800"/>
              <a:t> to make it easy to add one.</a:t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Citation: </a:t>
            </a:r>
            <a:r>
              <a:rPr lang="en-GB"/>
              <a:t>add CITATION.md to your repo with a suggested citation for the project. </a:t>
            </a:r>
            <a:r>
              <a:rPr lang="en-GB"/>
              <a:t>You can also add a </a:t>
            </a:r>
            <a:r>
              <a:rPr lang="en-GB">
                <a:uFill>
                  <a:noFill/>
                </a:uFill>
                <a:hlinkClick r:id="rId4"/>
              </a:rPr>
              <a:t>cff (citation file format) file</a:t>
            </a:r>
            <a:r>
              <a:rPr lang="en-GB"/>
              <a:t>.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Contact: </a:t>
            </a:r>
            <a:r>
              <a:rPr lang="en-GB"/>
              <a:t>Who are you and how can you be contacted? Add your contact details </a:t>
            </a:r>
            <a:endParaRPr/>
          </a:p>
        </p:txBody>
      </p:sp>
      <p:sp>
        <p:nvSpPr>
          <p:cNvPr id="176" name="Google Shape;176;p29"/>
          <p:cNvSpPr txBox="1"/>
          <p:nvPr/>
        </p:nvSpPr>
        <p:spPr>
          <a:xfrm>
            <a:off x="27876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Cite others and make your code/data citeable</a:t>
            </a:r>
            <a:endParaRPr/>
          </a:p>
        </p:txBody>
      </p:sp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At its simplest - you need to cite software, its version and associated packages and dependencies to be able to do reproducible research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Researchers are often measure by their citation count - you would not use someone else’s work without citing it  - the same goes for their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Get a DOI for your code/data (support versioning too!)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With Zenodo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With FigShare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CITATION.md</a:t>
            </a:r>
            <a:endParaRPr/>
          </a:p>
        </p:txBody>
      </p:sp>
      <p:sp>
        <p:nvSpPr>
          <p:cNvPr id="183" name="Google Shape;183;p30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Ultimate goal - full reproducibility</a:t>
            </a:r>
            <a:endParaRPr/>
          </a:p>
        </p:txBody>
      </p:sp>
      <p:pic>
        <p:nvPicPr>
          <p:cNvPr id="189" name="Google Shape;1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377" y="1434525"/>
            <a:ext cx="4437976" cy="370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311700" y="1225225"/>
            <a:ext cx="47343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Many powerful open computational tools exist: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R/Python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Jupyter Notebook/Lab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 Studio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Git/GitHub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Binder</a:t>
            </a:r>
            <a:r>
              <a:rPr lang="en-GB"/>
              <a:t> - containerising your software, code &amp; data to allow for full reproducibility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Taking it further...</a:t>
            </a:r>
            <a:endParaRPr sz="7200"/>
          </a:p>
        </p:txBody>
      </p:sp>
      <p:sp>
        <p:nvSpPr>
          <p:cNvPr id="196" name="Google Shape;196;p32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 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Contribute to open source yourself</a:t>
            </a:r>
            <a:endParaRPr/>
          </a:p>
        </p:txBody>
      </p:sp>
      <p:sp>
        <p:nvSpPr>
          <p:cNvPr id="202" name="Google Shape;202;p3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</a:rPr>
              <a:t>A good way to learn about working with Git and open source projects is to contribute to someone else’s project yourself, and there are a lot of open scientific projects out there. Here are a few ways to get started: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15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en-GB">
                <a:solidFill>
                  <a:srgbClr val="666666"/>
                </a:solidFill>
              </a:rPr>
              <a:t>Go to your favourite project libraries and look for guides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solidFill>
                  <a:srgbClr val="666666"/>
                </a:solidFill>
              </a:rPr>
              <a:t>Try the </a:t>
            </a:r>
            <a:r>
              <a:rPr lang="en-GB" u="sng">
                <a:solidFill>
                  <a:srgbClr val="3399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first-timers-only</a:t>
            </a:r>
            <a:r>
              <a:rPr lang="en-GB">
                <a:solidFill>
                  <a:srgbClr val="666666"/>
                </a:solidFill>
              </a:rPr>
              <a:t> tag on GitHub, or visit </a:t>
            </a:r>
            <a:r>
              <a:rPr lang="en-GB" u="sng">
                <a:solidFill>
                  <a:srgbClr val="3399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firsttimersonly.com</a:t>
            </a:r>
            <a:endParaRPr u="sng">
              <a:solidFill>
                <a:srgbClr val="3399CC"/>
              </a:solidFill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solidFill>
                  <a:srgbClr val="666666"/>
                </a:solidFill>
              </a:rPr>
              <a:t>Participate in </a:t>
            </a:r>
            <a:r>
              <a:rPr lang="en-GB" u="sng">
                <a:solidFill>
                  <a:srgbClr val="3399CC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Hacktoberfest</a:t>
            </a:r>
            <a:r>
              <a:rPr lang="en-GB">
                <a:solidFill>
                  <a:srgbClr val="666666"/>
                </a:solidFill>
              </a:rPr>
              <a:t> (October), the </a:t>
            </a:r>
            <a:r>
              <a:rPr lang="en-GB" u="sng">
                <a:solidFill>
                  <a:srgbClr val="3399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Mozilla Global Sprint</a:t>
            </a:r>
            <a:r>
              <a:rPr lang="en-GB">
                <a:solidFill>
                  <a:srgbClr val="666666"/>
                </a:solidFill>
              </a:rPr>
              <a:t> (May), and/or </a:t>
            </a:r>
            <a:r>
              <a:rPr lang="en-GB" u="sng">
                <a:solidFill>
                  <a:srgbClr val="3399CC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24 Pull Requests</a:t>
            </a:r>
            <a:r>
              <a:rPr lang="en-GB">
                <a:solidFill>
                  <a:srgbClr val="666666"/>
                </a:solidFill>
              </a:rPr>
              <a:t> (December)</a:t>
            </a:r>
            <a:endParaRPr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>
                <a:solidFill>
                  <a:srgbClr val="666666"/>
                </a:solidFill>
              </a:rPr>
              <a:t>JOSS</a:t>
            </a:r>
            <a:r>
              <a:rPr lang="en-GB">
                <a:solidFill>
                  <a:srgbClr val="666666"/>
                </a:solidFill>
              </a:rPr>
              <a:t>, the </a:t>
            </a:r>
            <a:r>
              <a:rPr lang="en-GB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Journal of Open Science Software</a:t>
            </a:r>
            <a:r>
              <a:rPr lang="en-GB"/>
              <a:t> </a:t>
            </a:r>
            <a:r>
              <a:rPr lang="en-GB">
                <a:solidFill>
                  <a:srgbClr val="666666"/>
                </a:solidFill>
              </a:rPr>
              <a:t>- if you’re making good quality research software, you deserve credit for it! You can also volunteer to review software papers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03" name="Google Shape;203;p33"/>
          <p:cNvSpPr txBox="1"/>
          <p:nvPr/>
        </p:nvSpPr>
        <p:spPr>
          <a:xfrm>
            <a:off x="2711400" y="4289700"/>
            <a:ext cx="3712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http://bit.ly/github-for-researchers 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great training resource...</a:t>
            </a:r>
            <a:endParaRPr/>
          </a:p>
        </p:txBody>
      </p:sp>
      <p:sp>
        <p:nvSpPr>
          <p:cNvPr id="209" name="Google Shape;209;p34"/>
          <p:cNvSpPr txBox="1"/>
          <p:nvPr/>
        </p:nvSpPr>
        <p:spPr>
          <a:xfrm>
            <a:off x="173125" y="4594500"/>
            <a:ext cx="89142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latin typeface="Economica"/>
                <a:ea typeface="Economica"/>
                <a:cs typeface="Economica"/>
                <a:sym typeface="Economica"/>
              </a:rPr>
              <a:t>https://www.turing.ac.uk/research/research-projects/turing-way-handbook-reproducible-data-science</a:t>
            </a:r>
            <a:r>
              <a:rPr lang="en-GB" sz="2100">
                <a:solidFill>
                  <a:srgbClr val="666666"/>
                </a:solidFill>
                <a:latin typeface="Economica"/>
                <a:ea typeface="Economica"/>
                <a:cs typeface="Economica"/>
                <a:sym typeface="Economica"/>
              </a:rPr>
              <a:t> </a:t>
            </a:r>
            <a:endParaRPr sz="2100">
              <a:solidFill>
                <a:srgbClr val="666666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210" name="Google Shape;2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2400" y="1141350"/>
            <a:ext cx="6103876" cy="345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  <p:sp>
        <p:nvSpPr>
          <p:cNvPr id="216" name="Google Shape;216;p35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a.nenadic@software.ac.uk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y Them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