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5143500" cx="9144000"/>
  <p:notesSz cx="6858000" cy="9144000"/>
  <p:embeddedFontLst>
    <p:embeddedFont>
      <p:font typeface="Raleway SemiBold"/>
      <p:regular r:id="rId9"/>
      <p:bold r:id="rId10"/>
      <p:italic r:id="rId11"/>
      <p:boldItalic r:id="rId12"/>
    </p:embeddedFont>
    <p:embeddedFont>
      <p:font typeface="Raleway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jDR2BymnwNcXXQ1TnbDSSjmQ/g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alewaySemiBold-italic.fntdata"/><Relationship Id="rId10" Type="http://schemas.openxmlformats.org/officeDocument/2006/relationships/font" Target="fonts/RalewaySemiBold-bold.fntdata"/><Relationship Id="rId13" Type="http://schemas.openxmlformats.org/officeDocument/2006/relationships/font" Target="fonts/Raleway-regular.fntdata"/><Relationship Id="rId12" Type="http://schemas.openxmlformats.org/officeDocument/2006/relationships/font" Target="fonts/RalewaySemiBold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RalewaySemiBold-regular.fntdata"/><Relationship Id="rId15" Type="http://schemas.openxmlformats.org/officeDocument/2006/relationships/font" Target="fonts/Raleway-italic.fntdata"/><Relationship Id="rId14" Type="http://schemas.openxmlformats.org/officeDocument/2006/relationships/font" Target="fonts/Raleway-bold.fntdata"/><Relationship Id="rId17" Type="http://customschemas.google.com/relationships/presentationmetadata" Target="metadata"/><Relationship Id="rId16" Type="http://schemas.openxmlformats.org/officeDocument/2006/relationships/font" Target="fonts/Raleway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5.png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CUSTOM_2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2550" y="305700"/>
            <a:ext cx="352100" cy="320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2" name="Google Shape;12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2720800"/>
            <a:ext cx="4189374" cy="242269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0" name="Google Shape;20;p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1" name="Google Shape;2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1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" name="Google Shape;3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5" name="Google Shape;35;p1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9" name="Google Shape;39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1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4" name="Google Shape;44;p1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5" name="Google Shape;4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8" name="Google Shape;48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EEN">
  <p:cSld name="CUSTOM_1">
    <p:bg>
      <p:bgPr>
        <a:solidFill>
          <a:srgbClr val="139D3D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56" name="Google Shape;56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79981" y="6672263"/>
            <a:ext cx="1978819" cy="585788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8"/>
          <p:cNvSpPr/>
          <p:nvPr/>
        </p:nvSpPr>
        <p:spPr>
          <a:xfrm>
            <a:off x="11244263" y="6736556"/>
            <a:ext cx="200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open seeds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8"/>
          <p:cNvSpPr/>
          <p:nvPr/>
        </p:nvSpPr>
        <p:spPr>
          <a:xfrm>
            <a:off x="11615738" y="7140179"/>
            <a:ext cx="16860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mentoring &amp; training program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" name="Google Shape;5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04975"/>
            <a:ext cx="7692636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2550" y="305700"/>
            <a:ext cx="352100" cy="32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05945" y="4446175"/>
            <a:ext cx="1359392" cy="39847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">
  <p:cSld name="CUSTOM_3">
    <p:bg>
      <p:bgPr>
        <a:solidFill>
          <a:srgbClr val="020887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65" name="Google Shape;65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79981" y="6672263"/>
            <a:ext cx="1978819" cy="585788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9"/>
          <p:cNvSpPr/>
          <p:nvPr/>
        </p:nvSpPr>
        <p:spPr>
          <a:xfrm>
            <a:off x="11244263" y="6736556"/>
            <a:ext cx="200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open seeds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9"/>
          <p:cNvSpPr/>
          <p:nvPr/>
        </p:nvSpPr>
        <p:spPr>
          <a:xfrm>
            <a:off x="11615738" y="7140179"/>
            <a:ext cx="16860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mentoring &amp; training program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" name="Google Shape;6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" y="0"/>
            <a:ext cx="817848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2550" y="305700"/>
            <a:ext cx="352100" cy="32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05945" y="4446175"/>
            <a:ext cx="1359392" cy="39847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ite">
  <p:cSld name="DEFAULT">
    <p:bg>
      <p:bgPr>
        <a:solidFill>
          <a:schemeClr val="lt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74" name="Google Shape;74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79981" y="6672263"/>
            <a:ext cx="1978819" cy="585788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20"/>
          <p:cNvSpPr/>
          <p:nvPr/>
        </p:nvSpPr>
        <p:spPr>
          <a:xfrm>
            <a:off x="11244263" y="6736556"/>
            <a:ext cx="200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open seeds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20"/>
          <p:cNvSpPr/>
          <p:nvPr/>
        </p:nvSpPr>
        <p:spPr>
          <a:xfrm>
            <a:off x="11615738" y="7140179"/>
            <a:ext cx="16860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mentoring &amp; training program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7" name="Google Shape;7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2550" y="305700"/>
            <a:ext cx="352100" cy="32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05945" y="4446175"/>
            <a:ext cx="1359392" cy="398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79" name="Google Shape;79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79981" y="6672263"/>
            <a:ext cx="1978819" cy="585788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20"/>
          <p:cNvSpPr/>
          <p:nvPr/>
        </p:nvSpPr>
        <p:spPr>
          <a:xfrm>
            <a:off x="11244263" y="6736556"/>
            <a:ext cx="200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openseeds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20"/>
          <p:cNvSpPr/>
          <p:nvPr/>
        </p:nvSpPr>
        <p:spPr>
          <a:xfrm>
            <a:off x="11615738" y="7140179"/>
            <a:ext cx="16860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mentoring &amp; training program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" name="Google Shape;82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2550" y="305700"/>
            <a:ext cx="352100" cy="32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05945" y="4446175"/>
            <a:ext cx="1359392" cy="39847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2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Relationship Id="rId4" Type="http://schemas.openxmlformats.org/officeDocument/2006/relationships/image" Target="../media/image14.png"/><Relationship Id="rId5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e-are-ols.org/openseeds/library.html#tooling-for-collaborati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/>
          <p:nvPr/>
        </p:nvSpPr>
        <p:spPr>
          <a:xfrm>
            <a:off x="5237400" y="1002700"/>
            <a:ext cx="3417000" cy="24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0" i="0" lang="en" sz="3700" u="none" cap="none" strike="noStrike">
                <a:solidFill>
                  <a:srgbClr val="2EC65C"/>
                </a:solidFill>
                <a:latin typeface="Raleway"/>
                <a:ea typeface="Raleway"/>
                <a:cs typeface="Raleway"/>
                <a:sym typeface="Raleway"/>
              </a:rPr>
              <a:t>Tooling for Collaboration: Open-source software in practice</a:t>
            </a:r>
            <a:endParaRPr b="0" i="0" sz="3700" u="none" cap="none" strike="noStrike">
              <a:solidFill>
                <a:srgbClr val="2EC65C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448300" y="1002700"/>
            <a:ext cx="3279900" cy="7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en" sz="36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Open Seeds by OLS</a:t>
            </a:r>
            <a:endParaRPr b="0" i="0" sz="36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t/>
            </a:r>
            <a:endParaRPr b="1" i="0" sz="37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3" name="Google Shape;93;p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1825" y="73850"/>
            <a:ext cx="4662375" cy="159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 rotWithShape="1">
          <a:blip r:embed="rId4">
            <a:alphaModFix/>
          </a:blip>
          <a:srcRect b="27112" l="0" r="0" t="30207"/>
          <a:stretch/>
        </p:blipFill>
        <p:spPr>
          <a:xfrm>
            <a:off x="159950" y="416875"/>
            <a:ext cx="2433475" cy="741898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1" name="Google Shape;101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2104430"/>
            <a:ext cx="9144000" cy="24586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b="1" lang="en">
                <a:solidFill>
                  <a:srgbClr val="2EC65C"/>
                </a:solidFill>
                <a:latin typeface="Raleway"/>
                <a:ea typeface="Raleway"/>
                <a:cs typeface="Raleway"/>
                <a:sym typeface="Raleway"/>
              </a:rPr>
              <a:t>Tooling for Project Design</a:t>
            </a:r>
            <a:endParaRPr b="1">
              <a:solidFill>
                <a:srgbClr val="2EC65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t/>
            </a:r>
            <a:endParaRPr b="1">
              <a:solidFill>
                <a:srgbClr val="2EC65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 b="1">
              <a:solidFill>
                <a:srgbClr val="2EC65C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7" name="Google Shape;10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8" name="Google Shape;108;p3"/>
          <p:cNvSpPr txBox="1"/>
          <p:nvPr/>
        </p:nvSpPr>
        <p:spPr>
          <a:xfrm>
            <a:off x="311700" y="1152475"/>
            <a:ext cx="8481000" cy="36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Aim</a:t>
            </a:r>
            <a:r>
              <a:rPr b="0" i="0" lang="en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Learn about Open-source software from a practical perspective</a:t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Learning objectives</a:t>
            </a:r>
            <a:endParaRPr b="1" i="0" sz="18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At the end of this session, we will be able to</a:t>
            </a:r>
            <a:endParaRPr b="0" i="0" sz="18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b="0" i="0" lang="en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Apply good coding practices to your software </a:t>
            </a:r>
            <a:endParaRPr b="0" i="0" sz="18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b="0" i="0" lang="en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Review code</a:t>
            </a:r>
            <a:endParaRPr b="0" i="0" sz="18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b="0" i="0" lang="en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Identify package management for your software</a:t>
            </a:r>
            <a:endParaRPr b="0" i="0" sz="18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b="0" i="0" lang="en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Make your software ready for open-source</a:t>
            </a:r>
            <a:endParaRPr b="0" i="0" sz="18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b="1" lang="en">
                <a:solidFill>
                  <a:srgbClr val="2EC65C"/>
                </a:solidFill>
                <a:latin typeface="Raleway"/>
                <a:ea typeface="Raleway"/>
                <a:cs typeface="Raleway"/>
                <a:sym typeface="Raleway"/>
              </a:rPr>
              <a:t>Tooling for Project Design</a:t>
            </a:r>
            <a:endParaRPr b="1">
              <a:solidFill>
                <a:srgbClr val="2EC65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t/>
            </a:r>
            <a:endParaRPr b="1">
              <a:solidFill>
                <a:srgbClr val="2EC65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 b="1">
              <a:solidFill>
                <a:srgbClr val="2EC65C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4" name="Google Shape;11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5" name="Google Shape;115;p4"/>
          <p:cNvSpPr txBox="1"/>
          <p:nvPr/>
        </p:nvSpPr>
        <p:spPr>
          <a:xfrm>
            <a:off x="311700" y="1152475"/>
            <a:ext cx="8481000" cy="36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Content</a:t>
            </a:r>
            <a:endParaRPr b="1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b="1" i="0" lang="en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3 Talks for the current cohort</a:t>
            </a:r>
            <a:endParaRPr b="1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○"/>
            </a:pPr>
            <a:r>
              <a:rPr b="0" i="0" lang="en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Good coding practices</a:t>
            </a:r>
            <a:endParaRPr b="0" i="0" sz="18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○"/>
            </a:pPr>
            <a:r>
              <a:rPr b="0" i="0" lang="en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Code review</a:t>
            </a:r>
            <a:endParaRPr b="0" i="0" sz="18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○"/>
            </a:pPr>
            <a:r>
              <a:rPr b="0" i="0" lang="en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Package management</a:t>
            </a:r>
            <a:endParaRPr b="0" i="0" sz="18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4572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Talks in previous cohorts, available on the </a:t>
            </a:r>
            <a:r>
              <a:rPr b="0" i="0" lang="en" sz="1800" u="sng" cap="none" strike="noStrike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Open Seeds Video Library</a:t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