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6"/>
  </p:notesMasterIdLst>
  <p:handoutMasterIdLst>
    <p:handoutMasterId r:id="rId47"/>
  </p:handoutMasterIdLst>
  <p:sldIdLst>
    <p:sldId id="325" r:id="rId2"/>
    <p:sldId id="378" r:id="rId3"/>
    <p:sldId id="380" r:id="rId4"/>
    <p:sldId id="381" r:id="rId5"/>
    <p:sldId id="382" r:id="rId6"/>
    <p:sldId id="383" r:id="rId7"/>
    <p:sldId id="384" r:id="rId8"/>
    <p:sldId id="385" r:id="rId9"/>
    <p:sldId id="386" r:id="rId10"/>
    <p:sldId id="387" r:id="rId11"/>
    <p:sldId id="388" r:id="rId12"/>
    <p:sldId id="389" r:id="rId13"/>
    <p:sldId id="390" r:id="rId14"/>
    <p:sldId id="391" r:id="rId15"/>
    <p:sldId id="392" r:id="rId16"/>
    <p:sldId id="393" r:id="rId17"/>
    <p:sldId id="394" r:id="rId18"/>
    <p:sldId id="395" r:id="rId19"/>
    <p:sldId id="396" r:id="rId20"/>
    <p:sldId id="397" r:id="rId21"/>
    <p:sldId id="398" r:id="rId22"/>
    <p:sldId id="399" r:id="rId23"/>
    <p:sldId id="400" r:id="rId24"/>
    <p:sldId id="401" r:id="rId25"/>
    <p:sldId id="402"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7" r:id="rId40"/>
    <p:sldId id="418" r:id="rId41"/>
    <p:sldId id="419" r:id="rId42"/>
    <p:sldId id="420" r:id="rId43"/>
    <p:sldId id="374" r:id="rId44"/>
    <p:sldId id="295" r:id="rId4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1" autoAdjust="0"/>
    <p:restoredTop sz="80107" autoAdjust="0"/>
  </p:normalViewPr>
  <p:slideViewPr>
    <p:cSldViewPr snapToGrid="0" snapToObjects="1">
      <p:cViewPr varScale="1">
        <p:scale>
          <a:sx n="58" d="100"/>
          <a:sy n="58" d="100"/>
        </p:scale>
        <p:origin x="-1584" y="-90"/>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50444" y="1"/>
            <a:ext cx="2945659" cy="496332"/>
          </a:xfrm>
          <a:prstGeom prst="rect">
            <a:avLst/>
          </a:prstGeom>
        </p:spPr>
        <p:txBody>
          <a:bodyPr vert="horz" lIns="93177" tIns="46589" rIns="93177" bIns="46589" rtlCol="0"/>
          <a:lstStyle>
            <a:lvl1pPr algn="r">
              <a:defRPr sz="1200"/>
            </a:lvl1pPr>
          </a:lstStyle>
          <a:p>
            <a:fld id="{25475F42-A125-4352-92A4-DA0105518B56}" type="datetimeFigureOut">
              <a:rPr lang="en-US" smtClean="0"/>
              <a:t>9/25/2018</a:t>
            </a:fld>
            <a:endParaRPr lang="en-US"/>
          </a:p>
        </p:txBody>
      </p:sp>
      <p:sp>
        <p:nvSpPr>
          <p:cNvPr id="4" name="Footer Placeholder 3"/>
          <p:cNvSpPr>
            <a:spLocks noGrp="1"/>
          </p:cNvSpPr>
          <p:nvPr>
            <p:ph type="ftr" sz="quarter" idx="2"/>
          </p:nvPr>
        </p:nvSpPr>
        <p:spPr>
          <a:xfrm>
            <a:off x="1"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28584"/>
            <a:ext cx="2945659" cy="496332"/>
          </a:xfrm>
          <a:prstGeom prst="rect">
            <a:avLst/>
          </a:prstGeom>
        </p:spPr>
        <p:txBody>
          <a:bodyPr vert="horz" lIns="93177" tIns="46589" rIns="93177" bIns="46589" rtlCol="0" anchor="b"/>
          <a:lstStyle>
            <a:lvl1pPr algn="r">
              <a:defRPr sz="1200"/>
            </a:lvl1pPr>
          </a:lstStyle>
          <a:p>
            <a:fld id="{D713876F-AB99-4708-B08C-D2CB41348E84}" type="slidenum">
              <a:rPr lang="en-US" smtClean="0"/>
              <a:t>‹#›</a:t>
            </a:fld>
            <a:endParaRPr lang="en-US"/>
          </a:p>
        </p:txBody>
      </p:sp>
    </p:spTree>
    <p:extLst>
      <p:ext uri="{BB962C8B-B14F-4D97-AF65-F5344CB8AC3E}">
        <p14:creationId xmlns:p14="http://schemas.microsoft.com/office/powerpoint/2010/main" val="3839156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50444" y="1"/>
            <a:ext cx="2945659" cy="496332"/>
          </a:xfrm>
          <a:prstGeom prst="rect">
            <a:avLst/>
          </a:prstGeom>
        </p:spPr>
        <p:txBody>
          <a:bodyPr vert="horz" lIns="93177" tIns="46589" rIns="93177" bIns="46589" rtlCol="0"/>
          <a:lstStyle>
            <a:lvl1pPr algn="r">
              <a:defRPr sz="1200"/>
            </a:lvl1pPr>
          </a:lstStyle>
          <a:p>
            <a:fld id="{1FB94EAE-B206-4DB2-90FA-05880EA6E04D}" type="datetimeFigureOut">
              <a:rPr lang="en-US" smtClean="0"/>
              <a:t>9/25/2018</a:t>
            </a:fld>
            <a:endParaRPr lang="en-US"/>
          </a:p>
        </p:txBody>
      </p:sp>
      <p:sp>
        <p:nvSpPr>
          <p:cNvPr id="4" name="Slide Image Placeholder 3"/>
          <p:cNvSpPr>
            <a:spLocks noGrp="1" noRot="1" noChangeAspect="1"/>
          </p:cNvSpPr>
          <p:nvPr>
            <p:ph type="sldImg" idx="2"/>
          </p:nvPr>
        </p:nvSpPr>
        <p:spPr>
          <a:xfrm>
            <a:off x="915988" y="742950"/>
            <a:ext cx="4965700" cy="37242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6332"/>
          </a:xfrm>
          <a:prstGeom prst="rect">
            <a:avLst/>
          </a:prstGeom>
        </p:spPr>
        <p:txBody>
          <a:bodyPr vert="horz" lIns="93177" tIns="46589" rIns="93177" bIns="46589" rtlCol="0" anchor="b"/>
          <a:lstStyle>
            <a:lvl1pPr algn="r">
              <a:defRPr sz="1200"/>
            </a:lvl1pPr>
          </a:lstStyle>
          <a:p>
            <a:fld id="{781E9ADD-D2F4-4BED-9C4A-64FC1CD1EC24}" type="slidenum">
              <a:rPr lang="en-US" smtClean="0"/>
              <a:t>‹#›</a:t>
            </a:fld>
            <a:endParaRPr lang="en-US"/>
          </a:p>
        </p:txBody>
      </p:sp>
    </p:spTree>
    <p:extLst>
      <p:ext uri="{BB962C8B-B14F-4D97-AF65-F5344CB8AC3E}">
        <p14:creationId xmlns:p14="http://schemas.microsoft.com/office/powerpoint/2010/main" val="1085398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9B08D-BAE7-44FF-9AC3-F7EC8CEE4AA6}" type="slidenum">
              <a:rPr lang="en-GB">
                <a:solidFill>
                  <a:prstClr val="black"/>
                </a:solidFill>
              </a:rPr>
              <a:pPr/>
              <a:t>1</a:t>
            </a:fld>
            <a:endParaRPr lang="en-GB">
              <a:solidFill>
                <a:prstClr val="black"/>
              </a:solidFill>
            </a:endParaRPr>
          </a:p>
        </p:txBody>
      </p:sp>
      <p:sp>
        <p:nvSpPr>
          <p:cNvPr id="169986" name="Rectangle 2"/>
          <p:cNvSpPr>
            <a:spLocks noGrp="1" noRot="1" noChangeAspect="1" noChangeArrowheads="1" noTextEdit="1"/>
          </p:cNvSpPr>
          <p:nvPr>
            <p:ph type="sldImg"/>
          </p:nvPr>
        </p:nvSpPr>
        <p:spPr>
          <a:xfrm>
            <a:off x="915988" y="741363"/>
            <a:ext cx="4967287" cy="3725862"/>
          </a:xfrm>
          <a:ln/>
        </p:spPr>
      </p:sp>
      <p:sp>
        <p:nvSpPr>
          <p:cNvPr id="169987" name="Rectangle 3"/>
          <p:cNvSpPr>
            <a:spLocks noGrp="1" noChangeArrowheads="1"/>
          </p:cNvSpPr>
          <p:nvPr>
            <p:ph type="body" idx="1"/>
          </p:nvPr>
        </p:nvSpPr>
        <p:spPr>
          <a:xfrm>
            <a:off x="680254" y="4675289"/>
            <a:ext cx="5437168" cy="5112568"/>
          </a:xfrm>
        </p:spPr>
        <p:txBody>
          <a:bodyPr/>
          <a:lstStyle/>
          <a:p>
            <a:r>
              <a:rPr lang="en-GB" sz="1200" b="1" i="0" kern="1200" dirty="0" smtClean="0">
                <a:solidFill>
                  <a:schemeClr val="tx1"/>
                </a:solidFill>
                <a:effectLst/>
                <a:latin typeface="Century Gothic"/>
                <a:ea typeface="+mn-ea"/>
                <a:cs typeface="+mn-cs"/>
              </a:rPr>
              <a:t>Programme</a:t>
            </a:r>
          </a:p>
          <a:p>
            <a:r>
              <a:rPr lang="en-GB" sz="1200" b="0" i="0" kern="1200" dirty="0" smtClean="0">
                <a:solidFill>
                  <a:schemeClr val="tx1"/>
                </a:solidFill>
                <a:effectLst/>
                <a:latin typeface="Century Gothic"/>
                <a:ea typeface="+mn-ea"/>
                <a:cs typeface="+mn-cs"/>
              </a:rPr>
              <a:t>9.30 - 10.00 - Registrations, coffee</a:t>
            </a:r>
            <a:br>
              <a:rPr lang="en-GB" sz="1200" b="0" i="0" kern="1200" dirty="0" smtClean="0">
                <a:solidFill>
                  <a:schemeClr val="tx1"/>
                </a:solidFill>
                <a:effectLst/>
                <a:latin typeface="Century Gothic"/>
                <a:ea typeface="+mn-ea"/>
                <a:cs typeface="+mn-cs"/>
              </a:rPr>
            </a:br>
            <a:r>
              <a:rPr lang="en-GB" sz="1200" b="0" i="0" kern="1200" dirty="0" smtClean="0">
                <a:solidFill>
                  <a:schemeClr val="tx1"/>
                </a:solidFill>
                <a:effectLst/>
                <a:latin typeface="Century Gothic"/>
                <a:ea typeface="+mn-ea"/>
                <a:cs typeface="+mn-cs"/>
              </a:rPr>
              <a:t>10.00 - 10.15 - Welcome remarks - </a:t>
            </a:r>
            <a:r>
              <a:rPr lang="en-GB" sz="1200" b="0" i="1" kern="1200" dirty="0" smtClean="0">
                <a:solidFill>
                  <a:schemeClr val="tx1"/>
                </a:solidFill>
                <a:effectLst/>
                <a:latin typeface="Century Gothic"/>
                <a:ea typeface="+mn-ea"/>
                <a:cs typeface="+mn-cs"/>
              </a:rPr>
              <a:t>Valentino </a:t>
            </a:r>
            <a:r>
              <a:rPr lang="en-GB" sz="1200" b="0" i="1" kern="1200" dirty="0" err="1" smtClean="0">
                <a:solidFill>
                  <a:schemeClr val="tx1"/>
                </a:solidFill>
                <a:effectLst/>
                <a:latin typeface="Century Gothic"/>
                <a:ea typeface="+mn-ea"/>
                <a:cs typeface="+mn-cs"/>
              </a:rPr>
              <a:t>Cavalli</a:t>
            </a:r>
            <a:r>
              <a:rPr lang="en-GB" sz="1200" b="0" i="1" kern="1200" dirty="0" smtClean="0">
                <a:solidFill>
                  <a:schemeClr val="tx1"/>
                </a:solidFill>
                <a:effectLst/>
                <a:latin typeface="Century Gothic"/>
                <a:ea typeface="+mn-ea"/>
                <a:cs typeface="+mn-cs"/>
              </a:rPr>
              <a:t>, LIBER &amp; </a:t>
            </a:r>
            <a:r>
              <a:rPr lang="en-GB" sz="1200" b="0" i="1" kern="1200" dirty="0" err="1" smtClean="0">
                <a:solidFill>
                  <a:schemeClr val="tx1"/>
                </a:solidFill>
                <a:effectLst/>
                <a:latin typeface="Century Gothic"/>
                <a:ea typeface="+mn-ea"/>
                <a:cs typeface="+mn-cs"/>
              </a:rPr>
              <a:t>EOSCPilot</a:t>
            </a:r>
            <a:r>
              <a:rPr lang="en-GB" sz="1200" b="0" i="0" kern="1200" dirty="0" smtClean="0">
                <a:solidFill>
                  <a:schemeClr val="tx1"/>
                </a:solidFill>
                <a:effectLst/>
                <a:latin typeface="Century Gothic"/>
                <a:ea typeface="+mn-ea"/>
                <a:cs typeface="+mn-cs"/>
              </a:rPr>
              <a:t/>
            </a:r>
            <a:br>
              <a:rPr lang="en-GB" sz="1200" b="0" i="0" kern="1200" dirty="0" smtClean="0">
                <a:solidFill>
                  <a:schemeClr val="tx1"/>
                </a:solidFill>
                <a:effectLst/>
                <a:latin typeface="Century Gothic"/>
                <a:ea typeface="+mn-ea"/>
                <a:cs typeface="+mn-cs"/>
              </a:rPr>
            </a:br>
            <a:r>
              <a:rPr lang="en-GB" sz="1200" b="0" i="0" kern="1200" dirty="0" smtClean="0">
                <a:solidFill>
                  <a:schemeClr val="tx1"/>
                </a:solidFill>
                <a:effectLst/>
                <a:latin typeface="Century Gothic"/>
                <a:ea typeface="+mn-ea"/>
                <a:cs typeface="+mn-cs"/>
              </a:rPr>
              <a:t>10.15 - 11.15 - Opening talks:</a:t>
            </a:r>
          </a:p>
          <a:p>
            <a:r>
              <a:rPr lang="en-GB" sz="1200" b="0" i="0" kern="1200" dirty="0" smtClean="0">
                <a:solidFill>
                  <a:schemeClr val="tx1"/>
                </a:solidFill>
                <a:effectLst/>
                <a:latin typeface="Century Gothic"/>
                <a:ea typeface="+mn-ea"/>
                <a:cs typeface="+mn-cs"/>
              </a:rPr>
              <a:t>10.15 - 10.30 - </a:t>
            </a:r>
            <a:r>
              <a:rPr lang="en-GB" sz="1200" b="0" i="1" kern="1200" dirty="0" smtClean="0">
                <a:solidFill>
                  <a:schemeClr val="tx1"/>
                </a:solidFill>
                <a:effectLst/>
                <a:latin typeface="Century Gothic"/>
                <a:ea typeface="+mn-ea"/>
                <a:cs typeface="+mn-cs"/>
              </a:rPr>
              <a:t>Anne de </a:t>
            </a:r>
            <a:r>
              <a:rPr lang="en-GB" sz="1200" b="0" i="1" kern="1200" dirty="0" err="1" smtClean="0">
                <a:solidFill>
                  <a:schemeClr val="tx1"/>
                </a:solidFill>
                <a:effectLst/>
                <a:latin typeface="Century Gothic"/>
                <a:ea typeface="+mn-ea"/>
                <a:cs typeface="+mn-cs"/>
              </a:rPr>
              <a:t>Vries</a:t>
            </a:r>
            <a:r>
              <a:rPr lang="en-GB" sz="1200" b="0" i="1" kern="1200" dirty="0" smtClean="0">
                <a:solidFill>
                  <a:schemeClr val="tx1"/>
                </a:solidFill>
                <a:effectLst/>
                <a:latin typeface="Century Gothic"/>
                <a:ea typeface="+mn-ea"/>
                <a:cs typeface="+mn-cs"/>
              </a:rPr>
              <a:t>, PhD students Network Netherlands</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10.35 - 10.50 - </a:t>
            </a:r>
            <a:r>
              <a:rPr lang="en-GB" sz="1200" b="0" i="1" kern="1200" dirty="0" err="1" smtClean="0">
                <a:solidFill>
                  <a:schemeClr val="tx1"/>
                </a:solidFill>
                <a:effectLst/>
                <a:latin typeface="Century Gothic"/>
                <a:ea typeface="+mn-ea"/>
                <a:cs typeface="+mn-cs"/>
              </a:rPr>
              <a:t>Bartel</a:t>
            </a:r>
            <a:r>
              <a:rPr lang="en-GB" sz="1200" b="0" i="1" kern="1200" dirty="0" smtClean="0">
                <a:solidFill>
                  <a:schemeClr val="tx1"/>
                </a:solidFill>
                <a:effectLst/>
                <a:latin typeface="Century Gothic"/>
                <a:ea typeface="+mn-ea"/>
                <a:cs typeface="+mn-cs"/>
              </a:rPr>
              <a:t> Van de </a:t>
            </a:r>
            <a:r>
              <a:rPr lang="en-GB" sz="1200" b="0" i="1" kern="1200" dirty="0" err="1" smtClean="0">
                <a:solidFill>
                  <a:schemeClr val="tx1"/>
                </a:solidFill>
                <a:effectLst/>
                <a:latin typeface="Century Gothic"/>
                <a:ea typeface="+mn-ea"/>
                <a:cs typeface="+mn-cs"/>
              </a:rPr>
              <a:t>Walle</a:t>
            </a:r>
            <a:r>
              <a:rPr lang="en-GB" sz="1200" b="0" i="1" kern="1200" dirty="0" smtClean="0">
                <a:solidFill>
                  <a:schemeClr val="tx1"/>
                </a:solidFill>
                <a:effectLst/>
                <a:latin typeface="Century Gothic"/>
                <a:ea typeface="+mn-ea"/>
                <a:cs typeface="+mn-cs"/>
              </a:rPr>
              <a:t>, TU Delft</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10.55 - 11.10 - </a:t>
            </a:r>
            <a:r>
              <a:rPr lang="en-GB" sz="1200" b="0" i="1" kern="1200" dirty="0" err="1" smtClean="0">
                <a:solidFill>
                  <a:schemeClr val="tx1"/>
                </a:solidFill>
                <a:effectLst/>
                <a:latin typeface="Century Gothic"/>
                <a:ea typeface="+mn-ea"/>
                <a:cs typeface="+mn-cs"/>
              </a:rPr>
              <a:t>Rinze</a:t>
            </a:r>
            <a:r>
              <a:rPr lang="en-GB" sz="1200" b="0" i="1" kern="1200" dirty="0" smtClean="0">
                <a:solidFill>
                  <a:schemeClr val="tx1"/>
                </a:solidFill>
                <a:effectLst/>
                <a:latin typeface="Century Gothic"/>
                <a:ea typeface="+mn-ea"/>
                <a:cs typeface="+mn-cs"/>
              </a:rPr>
              <a:t> Benedictus, UMC Utrecht</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11.15 - 11.30 - Introduction to the workshop format - </a:t>
            </a:r>
            <a:r>
              <a:rPr lang="en-GB" sz="1200" b="0" i="1" kern="1200" dirty="0" smtClean="0">
                <a:solidFill>
                  <a:schemeClr val="tx1"/>
                </a:solidFill>
                <a:effectLst/>
                <a:latin typeface="Century Gothic"/>
                <a:ea typeface="+mn-ea"/>
                <a:cs typeface="+mn-cs"/>
              </a:rPr>
              <a:t>Maria Cruz, VU Amsterdam</a:t>
            </a:r>
            <a:r>
              <a:rPr lang="en-GB" sz="1200" b="0" i="0" kern="1200" dirty="0" smtClean="0">
                <a:solidFill>
                  <a:schemeClr val="tx1"/>
                </a:solidFill>
                <a:effectLst/>
                <a:latin typeface="Century Gothic"/>
                <a:ea typeface="+mn-ea"/>
                <a:cs typeface="+mn-cs"/>
              </a:rPr>
              <a:t/>
            </a:r>
            <a:br>
              <a:rPr lang="en-GB" sz="1200" b="0" i="0" kern="1200" dirty="0" smtClean="0">
                <a:solidFill>
                  <a:schemeClr val="tx1"/>
                </a:solidFill>
                <a:effectLst/>
                <a:latin typeface="Century Gothic"/>
                <a:ea typeface="+mn-ea"/>
                <a:cs typeface="+mn-cs"/>
              </a:rPr>
            </a:br>
            <a:r>
              <a:rPr lang="en-GB" sz="1200" b="0" i="0" kern="1200" dirty="0" smtClean="0">
                <a:solidFill>
                  <a:schemeClr val="tx1"/>
                </a:solidFill>
                <a:effectLst/>
                <a:latin typeface="Century Gothic"/>
                <a:ea typeface="+mn-ea"/>
                <a:cs typeface="+mn-cs"/>
              </a:rPr>
              <a:t>11.30 - 13.00 - Workshop part 1: </a:t>
            </a:r>
            <a:r>
              <a:rPr lang="en-GB" sz="1200" b="0" i="1" kern="1200" dirty="0" smtClean="0">
                <a:solidFill>
                  <a:schemeClr val="tx1"/>
                </a:solidFill>
                <a:effectLst/>
                <a:latin typeface="Century Gothic"/>
                <a:ea typeface="+mn-ea"/>
                <a:cs typeface="+mn-cs"/>
              </a:rPr>
              <a:t>Defining open science skills for researchers at different career levels</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13.00 - 14.00 - Lunch break</a:t>
            </a:r>
          </a:p>
          <a:p>
            <a:r>
              <a:rPr lang="en-GB" sz="1200" b="0" i="0" kern="1200" dirty="0" smtClean="0">
                <a:solidFill>
                  <a:schemeClr val="tx1"/>
                </a:solidFill>
                <a:effectLst/>
                <a:latin typeface="Century Gothic"/>
                <a:ea typeface="+mn-ea"/>
                <a:cs typeface="+mn-cs"/>
              </a:rPr>
              <a:t>14.00 - 15.00 - Workshop part 2: </a:t>
            </a:r>
            <a:r>
              <a:rPr lang="en-GB" sz="1200" b="0" i="1" kern="1200" dirty="0" smtClean="0">
                <a:solidFill>
                  <a:schemeClr val="tx1"/>
                </a:solidFill>
                <a:effectLst/>
                <a:latin typeface="Century Gothic"/>
                <a:ea typeface="+mn-ea"/>
                <a:cs typeface="+mn-cs"/>
              </a:rPr>
              <a:t>Joint review and assessment of all the skills and workshop summary</a:t>
            </a:r>
            <a:r>
              <a:rPr lang="en-GB" sz="1200" b="0" i="0" kern="1200" dirty="0" smtClean="0">
                <a:solidFill>
                  <a:schemeClr val="tx1"/>
                </a:solidFill>
                <a:effectLst/>
                <a:latin typeface="Century Gothic"/>
                <a:ea typeface="+mn-ea"/>
                <a:cs typeface="+mn-cs"/>
              </a:rPr>
              <a:t> - </a:t>
            </a:r>
            <a:r>
              <a:rPr lang="en-GB" sz="1200" b="0" i="1" kern="1200" dirty="0" smtClean="0">
                <a:solidFill>
                  <a:schemeClr val="tx1"/>
                </a:solidFill>
                <a:effectLst/>
                <a:latin typeface="Century Gothic"/>
                <a:ea typeface="+mn-ea"/>
                <a:cs typeface="+mn-cs"/>
              </a:rPr>
              <a:t>Marta </a:t>
            </a:r>
            <a:r>
              <a:rPr lang="en-GB" sz="1200" b="0" i="1" kern="1200" dirty="0" err="1" smtClean="0">
                <a:solidFill>
                  <a:schemeClr val="tx1"/>
                </a:solidFill>
                <a:effectLst/>
                <a:latin typeface="Century Gothic"/>
                <a:ea typeface="+mn-ea"/>
                <a:cs typeface="+mn-cs"/>
              </a:rPr>
              <a:t>Teperek</a:t>
            </a:r>
            <a:r>
              <a:rPr lang="en-GB" sz="1200" b="0" i="1" kern="1200" dirty="0" smtClean="0">
                <a:solidFill>
                  <a:schemeClr val="tx1"/>
                </a:solidFill>
                <a:effectLst/>
                <a:latin typeface="Century Gothic"/>
                <a:ea typeface="+mn-ea"/>
                <a:cs typeface="+mn-cs"/>
              </a:rPr>
              <a:t>, TU Delft and workshop facilitators</a:t>
            </a:r>
            <a:br>
              <a:rPr lang="en-GB" sz="1200" b="0" i="1" kern="1200" dirty="0" smtClean="0">
                <a:solidFill>
                  <a:schemeClr val="tx1"/>
                </a:solidFill>
                <a:effectLst/>
                <a:latin typeface="Century Gothic"/>
                <a:ea typeface="+mn-ea"/>
                <a:cs typeface="+mn-cs"/>
              </a:rPr>
            </a:br>
            <a:r>
              <a:rPr lang="en-GB" sz="1200" b="0" i="0" kern="1200" dirty="0" smtClean="0">
                <a:solidFill>
                  <a:schemeClr val="tx1"/>
                </a:solidFill>
                <a:effectLst/>
                <a:latin typeface="Century Gothic"/>
                <a:ea typeface="+mn-ea"/>
                <a:cs typeface="+mn-cs"/>
              </a:rPr>
              <a:t>15.00 - 15.30 - </a:t>
            </a:r>
            <a:r>
              <a:rPr lang="en-GB" sz="1200" b="0" i="1" kern="1200" dirty="0" smtClean="0">
                <a:solidFill>
                  <a:schemeClr val="tx1"/>
                </a:solidFill>
                <a:effectLst/>
                <a:latin typeface="Century Gothic"/>
                <a:ea typeface="+mn-ea"/>
                <a:cs typeface="+mn-cs"/>
              </a:rPr>
              <a:t>Simon Kerridge, </a:t>
            </a:r>
            <a:r>
              <a:rPr lang="en-GB" sz="1200" b="0" i="1" kern="1200" dirty="0" err="1" smtClean="0">
                <a:solidFill>
                  <a:schemeClr val="tx1"/>
                </a:solidFill>
                <a:effectLst/>
                <a:latin typeface="Century Gothic"/>
                <a:ea typeface="+mn-ea"/>
                <a:cs typeface="+mn-cs"/>
              </a:rPr>
              <a:t>CRediT</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15.30 - 16.00 - Coffee break</a:t>
            </a:r>
          </a:p>
          <a:p>
            <a:r>
              <a:rPr lang="en-GB" sz="1200" b="0" i="0" kern="1200" dirty="0" smtClean="0">
                <a:solidFill>
                  <a:schemeClr val="tx1"/>
                </a:solidFill>
                <a:effectLst/>
                <a:latin typeface="Century Gothic"/>
                <a:ea typeface="+mn-ea"/>
                <a:cs typeface="+mn-cs"/>
              </a:rPr>
              <a:t>16.00 - 16.30 - Closing keynote - </a:t>
            </a:r>
            <a:r>
              <a:rPr lang="en-GB" sz="1200" b="0" i="1" kern="1200" dirty="0" smtClean="0">
                <a:solidFill>
                  <a:schemeClr val="tx1"/>
                </a:solidFill>
                <a:effectLst/>
                <a:latin typeface="Century Gothic"/>
                <a:ea typeface="+mn-ea"/>
                <a:cs typeface="+mn-cs"/>
              </a:rPr>
              <a:t>Anette </a:t>
            </a:r>
            <a:r>
              <a:rPr lang="en-GB" sz="1200" b="0" i="1" kern="1200" dirty="0" err="1" smtClean="0">
                <a:solidFill>
                  <a:schemeClr val="tx1"/>
                </a:solidFill>
                <a:effectLst/>
                <a:latin typeface="Century Gothic"/>
                <a:ea typeface="+mn-ea"/>
                <a:cs typeface="+mn-cs"/>
              </a:rPr>
              <a:t>Björnsson</a:t>
            </a:r>
            <a:r>
              <a:rPr lang="en-GB" sz="1200" b="0" i="1" kern="1200" dirty="0" smtClean="0">
                <a:solidFill>
                  <a:schemeClr val="tx1"/>
                </a:solidFill>
                <a:effectLst/>
                <a:latin typeface="Century Gothic"/>
                <a:ea typeface="+mn-ea"/>
                <a:cs typeface="+mn-cs"/>
              </a:rPr>
              <a:t>, European Commission</a:t>
            </a:r>
            <a:r>
              <a:rPr lang="en-GB" sz="1200" b="0" i="0" kern="1200" dirty="0" smtClean="0">
                <a:solidFill>
                  <a:schemeClr val="tx1"/>
                </a:solidFill>
                <a:effectLst/>
                <a:latin typeface="Century Gothic"/>
                <a:ea typeface="+mn-ea"/>
                <a:cs typeface="+mn-cs"/>
              </a:rPr>
              <a:t/>
            </a:r>
            <a:br>
              <a:rPr lang="en-GB" sz="1200" b="0" i="0" kern="1200" dirty="0" smtClean="0">
                <a:solidFill>
                  <a:schemeClr val="tx1"/>
                </a:solidFill>
                <a:effectLst/>
                <a:latin typeface="Century Gothic"/>
                <a:ea typeface="+mn-ea"/>
                <a:cs typeface="+mn-cs"/>
              </a:rPr>
            </a:br>
            <a:r>
              <a:rPr lang="en-GB" sz="1200" b="0" i="0" kern="1200" dirty="0" smtClean="0">
                <a:solidFill>
                  <a:schemeClr val="tx1"/>
                </a:solidFill>
                <a:effectLst/>
                <a:latin typeface="Century Gothic"/>
                <a:ea typeface="+mn-ea"/>
                <a:cs typeface="+mn-cs"/>
              </a:rPr>
              <a:t>16.45 - 17.00 - Next steps &amp; closing remarks - </a:t>
            </a:r>
            <a:r>
              <a:rPr lang="en-GB" sz="1200" b="0" i="1" kern="1200" dirty="0" smtClean="0">
                <a:solidFill>
                  <a:schemeClr val="tx1"/>
                </a:solidFill>
                <a:effectLst/>
                <a:latin typeface="Century Gothic"/>
                <a:ea typeface="+mn-ea"/>
                <a:cs typeface="+mn-cs"/>
              </a:rPr>
              <a:t>Angus Whyte, Digital Curation </a:t>
            </a:r>
            <a:r>
              <a:rPr lang="en-GB" sz="1200" b="0" i="1" kern="1200" dirty="0" err="1" smtClean="0">
                <a:solidFill>
                  <a:schemeClr val="tx1"/>
                </a:solidFill>
                <a:effectLst/>
                <a:latin typeface="Century Gothic"/>
                <a:ea typeface="+mn-ea"/>
                <a:cs typeface="+mn-cs"/>
              </a:rPr>
              <a:t>Center</a:t>
            </a:r>
            <a:r>
              <a:rPr lang="en-GB" sz="1200" b="0" i="1" kern="1200" dirty="0" smtClean="0">
                <a:solidFill>
                  <a:schemeClr val="tx1"/>
                </a:solidFill>
                <a:effectLst/>
                <a:latin typeface="Century Gothic"/>
                <a:ea typeface="+mn-ea"/>
                <a:cs typeface="+mn-cs"/>
              </a:rPr>
              <a:t> &amp; </a:t>
            </a:r>
            <a:r>
              <a:rPr lang="en-GB" sz="1200" b="0" i="1" kern="1200" dirty="0" err="1" smtClean="0">
                <a:solidFill>
                  <a:schemeClr val="tx1"/>
                </a:solidFill>
                <a:effectLst/>
                <a:latin typeface="Century Gothic"/>
                <a:ea typeface="+mn-ea"/>
                <a:cs typeface="+mn-cs"/>
              </a:rPr>
              <a:t>EOSCPilot</a:t>
            </a:r>
            <a:endParaRPr lang="en-GB" sz="1200" b="0" i="0" kern="1200" dirty="0" smtClean="0">
              <a:solidFill>
                <a:schemeClr val="tx1"/>
              </a:solidFill>
              <a:effectLst/>
              <a:latin typeface="Century Gothic"/>
              <a:ea typeface="+mn-ea"/>
              <a:cs typeface="+mn-cs"/>
            </a:endParaRPr>
          </a:p>
          <a:p>
            <a:r>
              <a:rPr lang="en-GB" sz="1200" b="0" i="0" kern="1200" dirty="0" smtClean="0">
                <a:solidFill>
                  <a:schemeClr val="tx1"/>
                </a:solidFill>
                <a:effectLst/>
                <a:latin typeface="Century Gothic"/>
                <a:ea typeface="+mn-ea"/>
                <a:cs typeface="+mn-cs"/>
              </a:rPr>
              <a:t>17.00 - 18.00 - Drinks reception</a:t>
            </a:r>
          </a:p>
          <a:p>
            <a:endParaRPr lang="en-GB" dirty="0"/>
          </a:p>
        </p:txBody>
      </p:sp>
    </p:spTree>
    <p:extLst>
      <p:ext uri="{BB962C8B-B14F-4D97-AF65-F5344CB8AC3E}">
        <p14:creationId xmlns:p14="http://schemas.microsoft.com/office/powerpoint/2010/main" val="210702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2650" y="728663"/>
            <a:ext cx="4884738" cy="366553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766740" y="9274017"/>
            <a:ext cx="2881623" cy="489890"/>
          </a:xfrm>
          <a:prstGeom prst="rect">
            <a:avLst/>
          </a:prstGeom>
        </p:spPr>
        <p:txBody>
          <a:bodyPr/>
          <a:lstStyle/>
          <a:p>
            <a:fld id="{8EB891F9-5D07-4C8E-B635-D055C5B47C5E}" type="slidenum">
              <a:rPr lang="en-GB" smtClean="0"/>
              <a:pPr/>
              <a:t>2</a:t>
            </a:fld>
            <a:endParaRPr lang="en-GB"/>
          </a:p>
        </p:txBody>
      </p:sp>
    </p:spTree>
    <p:extLst>
      <p:ext uri="{BB962C8B-B14F-4D97-AF65-F5344CB8AC3E}">
        <p14:creationId xmlns:p14="http://schemas.microsoft.com/office/powerpoint/2010/main" val="141816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3</a:t>
            </a:fld>
            <a:endParaRPr lang="en-US"/>
          </a:p>
        </p:txBody>
      </p:sp>
    </p:spTree>
    <p:extLst>
      <p:ext uri="{BB962C8B-B14F-4D97-AF65-F5344CB8AC3E}">
        <p14:creationId xmlns:p14="http://schemas.microsoft.com/office/powerpoint/2010/main" val="100844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4</a:t>
            </a:fld>
            <a:endParaRPr lang="en-US"/>
          </a:p>
        </p:txBody>
      </p:sp>
    </p:spTree>
    <p:extLst>
      <p:ext uri="{BB962C8B-B14F-4D97-AF65-F5344CB8AC3E}">
        <p14:creationId xmlns:p14="http://schemas.microsoft.com/office/powerpoint/2010/main" val="2247489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 </a:t>
            </a:r>
          </a:p>
          <a:p>
            <a:r>
              <a:rPr lang="en-US" dirty="0"/>
              <a:t>1 </a:t>
            </a:r>
            <a:r>
              <a:rPr lang="en-US" dirty="0">
                <a:sym typeface="Wingdings" pitchFamily="2" charset="2"/>
              </a:rPr>
              <a:t> Pub: </a:t>
            </a:r>
            <a:r>
              <a:rPr lang="en-US" dirty="0" err="1">
                <a:sym typeface="Wingdings" pitchFamily="2" charset="2"/>
              </a:rPr>
              <a:t>CRediT</a:t>
            </a:r>
            <a:endParaRPr lang="en-US" dirty="0">
              <a:sym typeface="Wingdings" pitchFamily="2" charset="2"/>
            </a:endParaRPr>
          </a:p>
          <a:p>
            <a:r>
              <a:rPr lang="en-US" dirty="0">
                <a:sym typeface="Wingdings" pitchFamily="2" charset="2"/>
              </a:rPr>
              <a:t>2  Pub: ORCID in publications</a:t>
            </a:r>
          </a:p>
          <a:p>
            <a:r>
              <a:rPr lang="en-US" dirty="0">
                <a:sym typeface="Wingdings" pitchFamily="2" charset="2"/>
              </a:rPr>
              <a:t>3  Funders and employers – interoperability of applications, grant reporting, CRIS systems</a:t>
            </a:r>
          </a:p>
          <a:p>
            <a:r>
              <a:rPr lang="en-US" dirty="0">
                <a:sym typeface="Wingdings" pitchFamily="2" charset="2"/>
              </a:rPr>
              <a:t>4  Pub: engage in debate with researchers about phasing out </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5</a:t>
            </a:fld>
            <a:endParaRPr lang="en-US"/>
          </a:p>
        </p:txBody>
      </p:sp>
    </p:spTree>
    <p:extLst>
      <p:ext uri="{BB962C8B-B14F-4D97-AF65-F5344CB8AC3E}">
        <p14:creationId xmlns:p14="http://schemas.microsoft.com/office/powerpoint/2010/main" val="140091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 </a:t>
            </a:r>
          </a:p>
          <a:p>
            <a:r>
              <a:rPr lang="en-US" dirty="0"/>
              <a:t>1 </a:t>
            </a:r>
            <a:r>
              <a:rPr lang="en-US" dirty="0">
                <a:sym typeface="Wingdings" pitchFamily="2" charset="2"/>
              </a:rPr>
              <a:t> Pub: </a:t>
            </a:r>
            <a:r>
              <a:rPr lang="en-US" dirty="0" err="1">
                <a:sym typeface="Wingdings" pitchFamily="2" charset="2"/>
              </a:rPr>
              <a:t>CRediT</a:t>
            </a:r>
            <a:endParaRPr lang="en-US" dirty="0">
              <a:sym typeface="Wingdings" pitchFamily="2" charset="2"/>
            </a:endParaRPr>
          </a:p>
          <a:p>
            <a:r>
              <a:rPr lang="en-US" dirty="0">
                <a:sym typeface="Wingdings" pitchFamily="2" charset="2"/>
              </a:rPr>
              <a:t>2  Pub: ORCID in publications</a:t>
            </a:r>
          </a:p>
          <a:p>
            <a:r>
              <a:rPr lang="en-US" dirty="0">
                <a:sym typeface="Wingdings" pitchFamily="2" charset="2"/>
              </a:rPr>
              <a:t>3  Funders and employers – interoperability of applications, grant reporting, CRIS systems</a:t>
            </a:r>
          </a:p>
          <a:p>
            <a:r>
              <a:rPr lang="en-US" dirty="0">
                <a:sym typeface="Wingdings" pitchFamily="2" charset="2"/>
              </a:rPr>
              <a:t>4  Pub: engage in debate with researchers about phasing out </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8</a:t>
            </a:fld>
            <a:endParaRPr lang="en-US"/>
          </a:p>
        </p:txBody>
      </p:sp>
    </p:spTree>
    <p:extLst>
      <p:ext uri="{BB962C8B-B14F-4D97-AF65-F5344CB8AC3E}">
        <p14:creationId xmlns:p14="http://schemas.microsoft.com/office/powerpoint/2010/main" val="2338771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22041">
              <a:defRPr/>
            </a:pPr>
            <a:endParaRPr lang="en-US" dirty="0" smtClean="0"/>
          </a:p>
        </p:txBody>
      </p:sp>
      <p:sp>
        <p:nvSpPr>
          <p:cNvPr id="4" name="Slide Number Placeholder 3"/>
          <p:cNvSpPr>
            <a:spLocks noGrp="1"/>
          </p:cNvSpPr>
          <p:nvPr>
            <p:ph type="sldNum" sz="quarter" idx="10"/>
          </p:nvPr>
        </p:nvSpPr>
        <p:spPr/>
        <p:txBody>
          <a:bodyPr/>
          <a:lstStyle/>
          <a:p>
            <a:fld id="{C7AE5153-08E7-D543-BCED-FCB9C184089B}" type="slidenum">
              <a:rPr lang="en-US" smtClean="0"/>
              <a:pPr/>
              <a:t>9</a:t>
            </a:fld>
            <a:endParaRPr lang="en-US"/>
          </a:p>
        </p:txBody>
      </p:sp>
    </p:spTree>
    <p:extLst>
      <p:ext uri="{BB962C8B-B14F-4D97-AF65-F5344CB8AC3E}">
        <p14:creationId xmlns:p14="http://schemas.microsoft.com/office/powerpoint/2010/main" val="351617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7AE5153-08E7-D543-BCED-FCB9C184089B}" type="slidenum">
              <a:rPr lang="en-US" smtClean="0"/>
              <a:pPr/>
              <a:t>10</a:t>
            </a:fld>
            <a:endParaRPr lang="en-US"/>
          </a:p>
        </p:txBody>
      </p:sp>
    </p:spTree>
    <p:extLst>
      <p:ext uri="{BB962C8B-B14F-4D97-AF65-F5344CB8AC3E}">
        <p14:creationId xmlns:p14="http://schemas.microsoft.com/office/powerpoint/2010/main" val="2517471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 </a:t>
            </a:r>
          </a:p>
          <a:p>
            <a:r>
              <a:rPr lang="en-US" dirty="0"/>
              <a:t>1 </a:t>
            </a:r>
            <a:r>
              <a:rPr lang="en-US" dirty="0">
                <a:sym typeface="Wingdings" pitchFamily="2" charset="2"/>
              </a:rPr>
              <a:t> Pub: </a:t>
            </a:r>
            <a:r>
              <a:rPr lang="en-US" dirty="0" err="1">
                <a:sym typeface="Wingdings" pitchFamily="2" charset="2"/>
              </a:rPr>
              <a:t>CRediT</a:t>
            </a:r>
            <a:endParaRPr lang="en-US" dirty="0">
              <a:sym typeface="Wingdings" pitchFamily="2" charset="2"/>
            </a:endParaRPr>
          </a:p>
          <a:p>
            <a:r>
              <a:rPr lang="en-US" dirty="0">
                <a:sym typeface="Wingdings" pitchFamily="2" charset="2"/>
              </a:rPr>
              <a:t>2  Pub: ORCID in publications</a:t>
            </a:r>
          </a:p>
          <a:p>
            <a:r>
              <a:rPr lang="en-US" dirty="0">
                <a:sym typeface="Wingdings" pitchFamily="2" charset="2"/>
              </a:rPr>
              <a:t>3  Funders and employers – interoperability of applications, grant reporting, CRIS systems</a:t>
            </a:r>
          </a:p>
          <a:p>
            <a:r>
              <a:rPr lang="en-US" dirty="0">
                <a:sym typeface="Wingdings" pitchFamily="2" charset="2"/>
              </a:rPr>
              <a:t>4  Pub: engage in debate with researchers about phasing out </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11</a:t>
            </a:fld>
            <a:endParaRPr lang="en-US"/>
          </a:p>
        </p:txBody>
      </p:sp>
    </p:spTree>
    <p:extLst>
      <p:ext uri="{BB962C8B-B14F-4D97-AF65-F5344CB8AC3E}">
        <p14:creationId xmlns:p14="http://schemas.microsoft.com/office/powerpoint/2010/main" val="3819643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22041">
              <a:defRPr/>
            </a:pPr>
            <a:endParaRPr lang="en-US" dirty="0"/>
          </a:p>
        </p:txBody>
      </p:sp>
      <p:sp>
        <p:nvSpPr>
          <p:cNvPr id="4" name="Slide Number Placeholder 3"/>
          <p:cNvSpPr>
            <a:spLocks noGrp="1"/>
          </p:cNvSpPr>
          <p:nvPr>
            <p:ph type="sldNum" sz="quarter" idx="10"/>
          </p:nvPr>
        </p:nvSpPr>
        <p:spPr/>
        <p:txBody>
          <a:bodyPr/>
          <a:lstStyle/>
          <a:p>
            <a:fld id="{C7AE5153-08E7-D543-BCED-FCB9C184089B}" type="slidenum">
              <a:rPr lang="en-US" smtClean="0"/>
              <a:pPr/>
              <a:t>12</a:t>
            </a:fld>
            <a:endParaRPr lang="en-US"/>
          </a:p>
        </p:txBody>
      </p:sp>
    </p:spTree>
    <p:extLst>
      <p:ext uri="{BB962C8B-B14F-4D97-AF65-F5344CB8AC3E}">
        <p14:creationId xmlns:p14="http://schemas.microsoft.com/office/powerpoint/2010/main" val="173033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 </a:t>
            </a:r>
          </a:p>
          <a:p>
            <a:r>
              <a:rPr lang="en-US" dirty="0"/>
              <a:t>1 </a:t>
            </a:r>
            <a:r>
              <a:rPr lang="en-US" dirty="0">
                <a:sym typeface="Wingdings" pitchFamily="2" charset="2"/>
              </a:rPr>
              <a:t> Pub: </a:t>
            </a:r>
            <a:r>
              <a:rPr lang="en-US" dirty="0" err="1">
                <a:sym typeface="Wingdings" pitchFamily="2" charset="2"/>
              </a:rPr>
              <a:t>CRediT</a:t>
            </a:r>
            <a:endParaRPr lang="en-US" dirty="0">
              <a:sym typeface="Wingdings" pitchFamily="2" charset="2"/>
            </a:endParaRPr>
          </a:p>
          <a:p>
            <a:r>
              <a:rPr lang="en-US" dirty="0">
                <a:sym typeface="Wingdings" pitchFamily="2" charset="2"/>
              </a:rPr>
              <a:t>2  Pub: ORCID in publications</a:t>
            </a:r>
          </a:p>
          <a:p>
            <a:r>
              <a:rPr lang="en-US" dirty="0">
                <a:sym typeface="Wingdings" pitchFamily="2" charset="2"/>
              </a:rPr>
              <a:t>3  Funders and employers – interoperability of applications, grant reporting, CRIS systems</a:t>
            </a:r>
          </a:p>
          <a:p>
            <a:r>
              <a:rPr lang="en-US" dirty="0">
                <a:sym typeface="Wingdings" pitchFamily="2" charset="2"/>
              </a:rPr>
              <a:t>4  Pub: engage in debate with researchers about phasing out </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13</a:t>
            </a:fld>
            <a:endParaRPr lang="en-US"/>
          </a:p>
        </p:txBody>
      </p:sp>
    </p:spTree>
    <p:extLst>
      <p:ext uri="{BB962C8B-B14F-4D97-AF65-F5344CB8AC3E}">
        <p14:creationId xmlns:p14="http://schemas.microsoft.com/office/powerpoint/2010/main" val="320093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 </a:t>
            </a:r>
          </a:p>
          <a:p>
            <a:r>
              <a:rPr lang="en-US" dirty="0"/>
              <a:t>1 </a:t>
            </a:r>
            <a:r>
              <a:rPr lang="en-US" dirty="0">
                <a:sym typeface="Wingdings" pitchFamily="2" charset="2"/>
              </a:rPr>
              <a:t> Pub: </a:t>
            </a:r>
            <a:r>
              <a:rPr lang="en-US" dirty="0" err="1">
                <a:sym typeface="Wingdings" pitchFamily="2" charset="2"/>
              </a:rPr>
              <a:t>CRediT</a:t>
            </a:r>
            <a:endParaRPr lang="en-US" dirty="0">
              <a:sym typeface="Wingdings" pitchFamily="2" charset="2"/>
            </a:endParaRPr>
          </a:p>
          <a:p>
            <a:r>
              <a:rPr lang="en-US" dirty="0">
                <a:sym typeface="Wingdings" pitchFamily="2" charset="2"/>
              </a:rPr>
              <a:t>2  Pub: ORCID in publications</a:t>
            </a:r>
          </a:p>
          <a:p>
            <a:r>
              <a:rPr lang="en-US" dirty="0">
                <a:sym typeface="Wingdings" pitchFamily="2" charset="2"/>
              </a:rPr>
              <a:t>3  Funders and employers – interoperability of applications, grant reporting, CRIS systems</a:t>
            </a:r>
          </a:p>
          <a:p>
            <a:r>
              <a:rPr lang="en-US" dirty="0">
                <a:sym typeface="Wingdings" pitchFamily="2" charset="2"/>
              </a:rPr>
              <a:t>4  Pub: engage in debate with researchers about phasing out </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14</a:t>
            </a:fld>
            <a:endParaRPr lang="en-US"/>
          </a:p>
        </p:txBody>
      </p:sp>
    </p:spTree>
    <p:extLst>
      <p:ext uri="{BB962C8B-B14F-4D97-AF65-F5344CB8AC3E}">
        <p14:creationId xmlns:p14="http://schemas.microsoft.com/office/powerpoint/2010/main" val="2041196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00354" name="Notes Placeholder 2"/>
          <p:cNvSpPr>
            <a:spLocks noGrp="1"/>
          </p:cNvSpPr>
          <p:nvPr>
            <p:ph type="body" idx="1"/>
          </p:nvPr>
        </p:nvSpPr>
        <p:spPr>
          <a:noFill/>
        </p:spPr>
        <p:txBody>
          <a:bodyPr/>
          <a:lstStyle/>
          <a:p>
            <a:endParaRPr lang="en-US" dirty="0"/>
          </a:p>
        </p:txBody>
      </p:sp>
      <p:sp>
        <p:nvSpPr>
          <p:cNvPr id="4" name="Slide Number Placeholder 3"/>
          <p:cNvSpPr>
            <a:spLocks noGrp="1"/>
          </p:cNvSpPr>
          <p:nvPr>
            <p:ph type="sldNum" sz="quarter" idx="5"/>
          </p:nvPr>
        </p:nvSpPr>
        <p:spPr/>
        <p:txBody>
          <a:bodyPr/>
          <a:lstStyle/>
          <a:p>
            <a:pPr>
              <a:defRPr/>
            </a:pPr>
            <a:fld id="{DAADF989-BC29-EB4F-9D71-E537C6D1FCCC}" type="slidenum">
              <a:rPr lang="en-GB">
                <a:solidFill>
                  <a:prstClr val="black"/>
                </a:solidFill>
              </a:rPr>
              <a:pPr>
                <a:defRPr/>
              </a:pPr>
              <a:t>15</a:t>
            </a:fld>
            <a:endParaRPr lang="en-GB">
              <a:solidFill>
                <a:prstClr val="black"/>
              </a:solidFill>
            </a:endParaRPr>
          </a:p>
        </p:txBody>
      </p:sp>
    </p:spTree>
    <p:extLst>
      <p:ext uri="{BB962C8B-B14F-4D97-AF65-F5344CB8AC3E}">
        <p14:creationId xmlns:p14="http://schemas.microsoft.com/office/powerpoint/2010/main" val="637674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04450" name="Notes Placeholder 2"/>
          <p:cNvSpPr>
            <a:spLocks noGrp="1"/>
          </p:cNvSpPr>
          <p:nvPr>
            <p:ph type="body" idx="1"/>
          </p:nvPr>
        </p:nvSpPr>
        <p:spPr>
          <a:noFill/>
        </p:spPr>
        <p:txBody>
          <a:bodyPr/>
          <a:lstStyle/>
          <a:p>
            <a:endParaRPr lang="en-US" dirty="0"/>
          </a:p>
        </p:txBody>
      </p:sp>
      <p:sp>
        <p:nvSpPr>
          <p:cNvPr id="4" name="Slide Number Placeholder 3"/>
          <p:cNvSpPr>
            <a:spLocks noGrp="1"/>
          </p:cNvSpPr>
          <p:nvPr>
            <p:ph type="sldNum" sz="quarter" idx="5"/>
          </p:nvPr>
        </p:nvSpPr>
        <p:spPr/>
        <p:txBody>
          <a:bodyPr/>
          <a:lstStyle/>
          <a:p>
            <a:pPr>
              <a:defRPr/>
            </a:pPr>
            <a:fld id="{854F67C2-EBE3-C444-AF44-0FF7812BF6B8}" type="slidenum">
              <a:rPr lang="en-GB" smtClean="0"/>
              <a:pPr>
                <a:defRPr/>
              </a:pPr>
              <a:t>16</a:t>
            </a:fld>
            <a:endParaRPr lang="en-GB"/>
          </a:p>
        </p:txBody>
      </p:sp>
    </p:spTree>
    <p:extLst>
      <p:ext uri="{BB962C8B-B14F-4D97-AF65-F5344CB8AC3E}">
        <p14:creationId xmlns:p14="http://schemas.microsoft.com/office/powerpoint/2010/main" val="3653551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17</a:t>
            </a:fld>
            <a:endParaRPr lang="en-US"/>
          </a:p>
        </p:txBody>
      </p:sp>
    </p:spTree>
    <p:extLst>
      <p:ext uri="{BB962C8B-B14F-4D97-AF65-F5344CB8AC3E}">
        <p14:creationId xmlns:p14="http://schemas.microsoft.com/office/powerpoint/2010/main" val="2266605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18</a:t>
            </a:fld>
            <a:endParaRPr lang="en-US"/>
          </a:p>
        </p:txBody>
      </p:sp>
    </p:spTree>
    <p:extLst>
      <p:ext uri="{BB962C8B-B14F-4D97-AF65-F5344CB8AC3E}">
        <p14:creationId xmlns:p14="http://schemas.microsoft.com/office/powerpoint/2010/main" val="2842174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19</a:t>
            </a:fld>
            <a:endParaRPr lang="en-US"/>
          </a:p>
        </p:txBody>
      </p:sp>
    </p:spTree>
    <p:extLst>
      <p:ext uri="{BB962C8B-B14F-4D97-AF65-F5344CB8AC3E}">
        <p14:creationId xmlns:p14="http://schemas.microsoft.com/office/powerpoint/2010/main" val="4284033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flexibility</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20</a:t>
            </a:fld>
            <a:endParaRPr lang="en-US"/>
          </a:p>
        </p:txBody>
      </p:sp>
    </p:spTree>
    <p:extLst>
      <p:ext uri="{BB962C8B-B14F-4D97-AF65-F5344CB8AC3E}">
        <p14:creationId xmlns:p14="http://schemas.microsoft.com/office/powerpoint/2010/main" val="552756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Dozen authors from 3 research groups</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22</a:t>
            </a:fld>
            <a:endParaRPr lang="en-US"/>
          </a:p>
        </p:txBody>
      </p:sp>
    </p:spTree>
    <p:extLst>
      <p:ext uri="{BB962C8B-B14F-4D97-AF65-F5344CB8AC3E}">
        <p14:creationId xmlns:p14="http://schemas.microsoft.com/office/powerpoint/2010/main" val="2632547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author is corresponding author – broad contributions to all aspects of the study</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23</a:t>
            </a:fld>
            <a:endParaRPr lang="en-US"/>
          </a:p>
        </p:txBody>
      </p:sp>
    </p:spTree>
    <p:extLst>
      <p:ext uri="{BB962C8B-B14F-4D97-AF65-F5344CB8AC3E}">
        <p14:creationId xmlns:p14="http://schemas.microsoft.com/office/powerpoint/2010/main" val="3194395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Middle author from same group – important contributions </a:t>
            </a:r>
            <a:r>
              <a:rPr lang="en-US" dirty="0" err="1"/>
              <a:t>incl</a:t>
            </a:r>
            <a:r>
              <a:rPr lang="en-US" dirty="0"/>
              <a:t> software and validation</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24</a:t>
            </a:fld>
            <a:endParaRPr lang="en-US"/>
          </a:p>
        </p:txBody>
      </p:sp>
    </p:spTree>
    <p:extLst>
      <p:ext uri="{BB962C8B-B14F-4D97-AF65-F5344CB8AC3E}">
        <p14:creationId xmlns:p14="http://schemas.microsoft.com/office/powerpoint/2010/main" val="2675636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tab lists all contributions org by authors</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25</a:t>
            </a:fld>
            <a:endParaRPr lang="en-US"/>
          </a:p>
        </p:txBody>
      </p:sp>
    </p:spTree>
    <p:extLst>
      <p:ext uri="{BB962C8B-B14F-4D97-AF65-F5344CB8AC3E}">
        <p14:creationId xmlns:p14="http://schemas.microsoft.com/office/powerpoint/2010/main" val="3697626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flexibility</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26</a:t>
            </a:fld>
            <a:endParaRPr lang="en-US"/>
          </a:p>
        </p:txBody>
      </p:sp>
    </p:spTree>
    <p:extLst>
      <p:ext uri="{BB962C8B-B14F-4D97-AF65-F5344CB8AC3E}">
        <p14:creationId xmlns:p14="http://schemas.microsoft.com/office/powerpoint/2010/main" val="1071500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24AEF0-2E6A-B84F-8C31-887904C59937}" type="slidenum">
              <a:rPr lang="en-US" smtClean="0"/>
              <a:t>27</a:t>
            </a:fld>
            <a:endParaRPr lang="en-US"/>
          </a:p>
        </p:txBody>
      </p:sp>
    </p:spTree>
    <p:extLst>
      <p:ext uri="{BB962C8B-B14F-4D97-AF65-F5344CB8AC3E}">
        <p14:creationId xmlns:p14="http://schemas.microsoft.com/office/powerpoint/2010/main" val="1853437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lists organized differently – flexibility of display</a:t>
            </a:r>
          </a:p>
        </p:txBody>
      </p:sp>
      <p:sp>
        <p:nvSpPr>
          <p:cNvPr id="4" name="Slide Number Placeholder 3"/>
          <p:cNvSpPr>
            <a:spLocks noGrp="1"/>
          </p:cNvSpPr>
          <p:nvPr>
            <p:ph type="sldNum" sz="quarter" idx="10"/>
          </p:nvPr>
        </p:nvSpPr>
        <p:spPr/>
        <p:txBody>
          <a:bodyPr/>
          <a:lstStyle/>
          <a:p>
            <a:fld id="{3C56CE46-D056-3548-AA61-F7D85E2EDCC1}" type="slidenum">
              <a:rPr lang="en-US" smtClean="0"/>
              <a:pPr/>
              <a:t>28</a:t>
            </a:fld>
            <a:endParaRPr lang="en-US"/>
          </a:p>
        </p:txBody>
      </p:sp>
    </p:spTree>
    <p:extLst>
      <p:ext uri="{BB962C8B-B14F-4D97-AF65-F5344CB8AC3E}">
        <p14:creationId xmlns:p14="http://schemas.microsoft.com/office/powerpoint/2010/main" val="2456624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baseline="30000" dirty="0" err="1">
                <a:solidFill>
                  <a:schemeClr val="tx1"/>
                </a:solidFill>
                <a:effectLst/>
                <a:latin typeface="Century Gothic"/>
                <a:ea typeface="+mn-ea"/>
                <a:cs typeface="+mn-cs"/>
              </a:rPr>
              <a:t>b</a:t>
            </a:r>
            <a:r>
              <a:rPr lang="en-US" sz="1200" b="0" i="1" kern="1200" dirty="0" err="1">
                <a:solidFill>
                  <a:schemeClr val="tx1"/>
                </a:solidFill>
                <a:effectLst/>
                <a:latin typeface="Century Gothic"/>
                <a:ea typeface="+mn-ea"/>
                <a:cs typeface="+mn-cs"/>
              </a:rPr>
              <a:t>Science</a:t>
            </a:r>
            <a:r>
              <a:rPr lang="en-US" sz="1200" b="0" i="1" kern="1200" dirty="0">
                <a:solidFill>
                  <a:schemeClr val="tx1"/>
                </a:solidFill>
                <a:effectLst/>
                <a:latin typeface="Century Gothic"/>
                <a:ea typeface="+mn-ea"/>
                <a:cs typeface="+mn-cs"/>
              </a:rPr>
              <a:t> Journals, American Association for the Advancement of Science, Washington, DC 20005;</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c</a:t>
            </a:r>
            <a:r>
              <a:rPr lang="en-US" sz="1200" b="0" i="1" kern="1200" dirty="0" err="1">
                <a:solidFill>
                  <a:schemeClr val="tx1"/>
                </a:solidFill>
                <a:effectLst/>
                <a:latin typeface="Century Gothic"/>
                <a:ea typeface="+mn-ea"/>
                <a:cs typeface="+mn-cs"/>
              </a:rPr>
              <a:t>New</a:t>
            </a:r>
            <a:r>
              <a:rPr lang="en-US" sz="1200" b="0" i="1" kern="1200" dirty="0">
                <a:solidFill>
                  <a:schemeClr val="tx1"/>
                </a:solidFill>
                <a:effectLst/>
                <a:latin typeface="Century Gothic"/>
                <a:ea typeface="+mn-ea"/>
                <a:cs typeface="+mn-cs"/>
              </a:rPr>
              <a:t> England Journal of Medicine, Boston, MA 02115;</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d</a:t>
            </a:r>
            <a:r>
              <a:rPr lang="en-US" sz="1200" b="0" i="1" kern="1200" dirty="0" err="1">
                <a:solidFill>
                  <a:schemeClr val="tx1"/>
                </a:solidFill>
                <a:effectLst/>
                <a:latin typeface="Century Gothic"/>
                <a:ea typeface="+mn-ea"/>
                <a:cs typeface="+mn-cs"/>
              </a:rPr>
              <a:t>American</a:t>
            </a:r>
            <a:r>
              <a:rPr lang="en-US" sz="1200" b="0" i="1" kern="1200" dirty="0">
                <a:solidFill>
                  <a:schemeClr val="tx1"/>
                </a:solidFill>
                <a:effectLst/>
                <a:latin typeface="Century Gothic"/>
                <a:ea typeface="+mn-ea"/>
                <a:cs typeface="+mn-cs"/>
              </a:rPr>
              <a:t> Geophysical Union, Washington, DC 20009;</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e</a:t>
            </a:r>
            <a:r>
              <a:rPr lang="en-US" sz="1200" b="0" i="1" kern="1200" dirty="0" err="1">
                <a:solidFill>
                  <a:schemeClr val="tx1"/>
                </a:solidFill>
                <a:effectLst/>
                <a:latin typeface="Century Gothic"/>
                <a:ea typeface="+mn-ea"/>
                <a:cs typeface="+mn-cs"/>
              </a:rPr>
              <a:t>SAGE</a:t>
            </a:r>
            <a:r>
              <a:rPr lang="en-US" sz="1200" b="0" i="1" kern="1200" dirty="0">
                <a:solidFill>
                  <a:schemeClr val="tx1"/>
                </a:solidFill>
                <a:effectLst/>
                <a:latin typeface="Century Gothic"/>
                <a:ea typeface="+mn-ea"/>
                <a:cs typeface="+mn-cs"/>
              </a:rPr>
              <a:t> Publishing, Thousand Oaks, CA 91320;</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g</a:t>
            </a:r>
            <a:r>
              <a:rPr lang="en-US" sz="1200" b="0" i="1" kern="1200" dirty="0" err="1">
                <a:solidFill>
                  <a:schemeClr val="tx1"/>
                </a:solidFill>
                <a:effectLst/>
                <a:latin typeface="Century Gothic"/>
                <a:ea typeface="+mn-ea"/>
                <a:cs typeface="+mn-cs"/>
              </a:rPr>
              <a:t>PLOS</a:t>
            </a:r>
            <a:r>
              <a:rPr lang="en-US" sz="1200" b="0" i="1" kern="1200" dirty="0">
                <a:solidFill>
                  <a:schemeClr val="tx1"/>
                </a:solidFill>
                <a:effectLst/>
                <a:latin typeface="Century Gothic"/>
                <a:ea typeface="+mn-ea"/>
                <a:cs typeface="+mn-cs"/>
              </a:rPr>
              <a:t> (Public Library of Science), San Francisco, CA 94111;</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h</a:t>
            </a:r>
            <a:r>
              <a:rPr lang="en-US" sz="1200" b="0" i="1" kern="1200" dirty="0" err="1">
                <a:solidFill>
                  <a:schemeClr val="tx1"/>
                </a:solidFill>
                <a:effectLst/>
                <a:latin typeface="Century Gothic"/>
                <a:ea typeface="+mn-ea"/>
                <a:cs typeface="+mn-cs"/>
              </a:rPr>
              <a:t>Cell</a:t>
            </a:r>
            <a:r>
              <a:rPr lang="en-US" sz="1200" b="0" i="1" kern="1200" dirty="0">
                <a:solidFill>
                  <a:schemeClr val="tx1"/>
                </a:solidFill>
                <a:effectLst/>
                <a:latin typeface="Century Gothic"/>
                <a:ea typeface="+mn-ea"/>
                <a:cs typeface="+mn-cs"/>
              </a:rPr>
              <a:t> Press, Cambridge, MA 02139;</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i</a:t>
            </a:r>
            <a:r>
              <a:rPr lang="en-US" sz="1200" b="0" i="1" kern="1200" dirty="0" err="1">
                <a:solidFill>
                  <a:schemeClr val="tx1"/>
                </a:solidFill>
                <a:effectLst/>
                <a:latin typeface="Century Gothic"/>
                <a:ea typeface="+mn-ea"/>
                <a:cs typeface="+mn-cs"/>
              </a:rPr>
              <a:t>The</a:t>
            </a:r>
            <a:r>
              <a:rPr lang="en-US" sz="1200" b="0" i="1" kern="1200" dirty="0">
                <a:solidFill>
                  <a:schemeClr val="tx1"/>
                </a:solidFill>
                <a:effectLst/>
                <a:latin typeface="Century Gothic"/>
                <a:ea typeface="+mn-ea"/>
                <a:cs typeface="+mn-cs"/>
              </a:rPr>
              <a:t> National Academies of Sciences, Engineering, and Medicine, Washington, DC 20418;</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k</a:t>
            </a:r>
            <a:r>
              <a:rPr lang="en-US" sz="1200" b="0" i="1" kern="1200" dirty="0" err="1">
                <a:solidFill>
                  <a:schemeClr val="tx1"/>
                </a:solidFill>
                <a:effectLst/>
                <a:latin typeface="Century Gothic"/>
                <a:ea typeface="+mn-ea"/>
                <a:cs typeface="+mn-cs"/>
              </a:rPr>
              <a:t>eLife</a:t>
            </a:r>
            <a:r>
              <a:rPr lang="en-US" sz="1200" b="0" i="1" kern="1200" dirty="0">
                <a:solidFill>
                  <a:schemeClr val="tx1"/>
                </a:solidFill>
                <a:effectLst/>
                <a:latin typeface="Century Gothic"/>
                <a:ea typeface="+mn-ea"/>
                <a:cs typeface="+mn-cs"/>
              </a:rPr>
              <a:t>, Cambridge CB2 1JB, United Kingdom;</a:t>
            </a:r>
            <a:endParaRPr lang="en-US" sz="1200" b="0" i="0" kern="1200" dirty="0">
              <a:solidFill>
                <a:schemeClr val="tx1"/>
              </a:solidFill>
              <a:effectLst/>
              <a:latin typeface="Century Gothic"/>
              <a:ea typeface="+mn-ea"/>
              <a:cs typeface="+mn-cs"/>
            </a:endParaRPr>
          </a:p>
          <a:p>
            <a:r>
              <a:rPr lang="en-US" sz="1200" b="0" i="1" kern="1200" baseline="30000" dirty="0" err="1">
                <a:solidFill>
                  <a:schemeClr val="tx1"/>
                </a:solidFill>
                <a:effectLst/>
                <a:latin typeface="Century Gothic"/>
                <a:ea typeface="+mn-ea"/>
                <a:cs typeface="+mn-cs"/>
              </a:rPr>
              <a:t>l</a:t>
            </a:r>
            <a:r>
              <a:rPr lang="en-US" sz="1200" b="0" i="1" kern="1200" dirty="0" err="1">
                <a:solidFill>
                  <a:schemeClr val="tx1"/>
                </a:solidFill>
                <a:effectLst/>
                <a:latin typeface="Century Gothic"/>
                <a:ea typeface="+mn-ea"/>
                <a:cs typeface="+mn-cs"/>
              </a:rPr>
              <a:t>Nature</a:t>
            </a:r>
            <a:r>
              <a:rPr lang="en-US" sz="1200" b="0" i="1" kern="1200" dirty="0">
                <a:solidFill>
                  <a:schemeClr val="tx1"/>
                </a:solidFill>
                <a:effectLst/>
                <a:latin typeface="Century Gothic"/>
                <a:ea typeface="+mn-ea"/>
                <a:cs typeface="+mn-cs"/>
              </a:rPr>
              <a:t> Research, San Francisco, CA 94104;</a:t>
            </a:r>
            <a:endParaRPr lang="en-US" sz="1200" b="0" i="0" kern="1200" dirty="0">
              <a:solidFill>
                <a:schemeClr val="tx1"/>
              </a:solidFill>
              <a:effectLst/>
              <a:latin typeface="Century Gothic"/>
              <a:ea typeface="+mn-ea"/>
              <a:cs typeface="+mn-cs"/>
            </a:endParaRP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29</a:t>
            </a:fld>
            <a:endParaRPr lang="en-US"/>
          </a:p>
        </p:txBody>
      </p:sp>
    </p:spTree>
    <p:extLst>
      <p:ext uri="{BB962C8B-B14F-4D97-AF65-F5344CB8AC3E}">
        <p14:creationId xmlns:p14="http://schemas.microsoft.com/office/powerpoint/2010/main" val="3964525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30</a:t>
            </a:fld>
            <a:endParaRPr lang="en-US"/>
          </a:p>
        </p:txBody>
      </p:sp>
    </p:spTree>
    <p:extLst>
      <p:ext uri="{BB962C8B-B14F-4D97-AF65-F5344CB8AC3E}">
        <p14:creationId xmlns:p14="http://schemas.microsoft.com/office/powerpoint/2010/main" val="1252859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31</a:t>
            </a:fld>
            <a:endParaRPr lang="en-US"/>
          </a:p>
        </p:txBody>
      </p:sp>
    </p:spTree>
    <p:extLst>
      <p:ext uri="{BB962C8B-B14F-4D97-AF65-F5344CB8AC3E}">
        <p14:creationId xmlns:p14="http://schemas.microsoft.com/office/powerpoint/2010/main" val="2386755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software is used ~1/3 of authors contribute software</a:t>
            </a:r>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33</a:t>
            </a:fld>
            <a:endParaRPr lang="en-US"/>
          </a:p>
        </p:txBody>
      </p:sp>
    </p:spTree>
    <p:extLst>
      <p:ext uri="{BB962C8B-B14F-4D97-AF65-F5344CB8AC3E}">
        <p14:creationId xmlns:p14="http://schemas.microsoft.com/office/powerpoint/2010/main" val="187387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of middle authors contribute to software</a:t>
            </a:r>
          </a:p>
        </p:txBody>
      </p:sp>
      <p:sp>
        <p:nvSpPr>
          <p:cNvPr id="4" name="Slide Number Placeholder 3"/>
          <p:cNvSpPr>
            <a:spLocks noGrp="1"/>
          </p:cNvSpPr>
          <p:nvPr>
            <p:ph type="sldNum" sz="quarter" idx="10"/>
          </p:nvPr>
        </p:nvSpPr>
        <p:spPr/>
        <p:txBody>
          <a:bodyPr/>
          <a:lstStyle/>
          <a:p>
            <a:fld id="{3C56CE46-D056-3548-AA61-F7D85E2EDCC1}" type="slidenum">
              <a:rPr lang="en-US" smtClean="0"/>
              <a:pPr/>
              <a:t>35</a:t>
            </a:fld>
            <a:endParaRPr lang="en-US"/>
          </a:p>
        </p:txBody>
      </p:sp>
    </p:spTree>
    <p:extLst>
      <p:ext uri="{BB962C8B-B14F-4D97-AF65-F5344CB8AC3E}">
        <p14:creationId xmlns:p14="http://schemas.microsoft.com/office/powerpoint/2010/main" val="2141732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4AEF0-2E6A-B84F-8C31-887904C59937}" type="slidenum">
              <a:rPr lang="en-US" smtClean="0"/>
              <a:t>36</a:t>
            </a:fld>
            <a:endParaRPr lang="en-US"/>
          </a:p>
        </p:txBody>
      </p:sp>
    </p:spTree>
    <p:extLst>
      <p:ext uri="{BB962C8B-B14F-4D97-AF65-F5344CB8AC3E}">
        <p14:creationId xmlns:p14="http://schemas.microsoft.com/office/powerpoint/2010/main" val="4138941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Cross</a:t>
            </a:r>
            <a:r>
              <a:rPr lang="en-US" baseline="0" dirty="0"/>
              <a:t> Ref sent 335k requests for permission (back file) in late 2015/early 2016</a:t>
            </a:r>
          </a:p>
          <a:p>
            <a:r>
              <a:rPr lang="en-US" dirty="0"/>
              <a:t>11% have denied permission</a:t>
            </a:r>
          </a:p>
          <a:p>
            <a:r>
              <a:rPr lang="en-US" dirty="0"/>
              <a:t>41% have given permission</a:t>
            </a:r>
          </a:p>
          <a:p>
            <a:r>
              <a:rPr lang="en-US" dirty="0"/>
              <a:t>= 52%</a:t>
            </a:r>
            <a:r>
              <a:rPr lang="en-US" baseline="0" dirty="0"/>
              <a:t> responses</a:t>
            </a:r>
          </a:p>
          <a:p>
            <a:endParaRPr lang="en-US" baseline="0" dirty="0"/>
          </a:p>
          <a:p>
            <a:r>
              <a:rPr lang="en-US" baseline="0" dirty="0"/>
              <a:t>2016 works:</a:t>
            </a:r>
          </a:p>
          <a:p>
            <a:r>
              <a:rPr lang="en-US" baseline="0" dirty="0"/>
              <a:t>- 81k DOI-ORCID pairs that </a:t>
            </a:r>
            <a:r>
              <a:rPr lang="en-US" baseline="0" dirty="0" err="1"/>
              <a:t>CrossRef</a:t>
            </a:r>
            <a:r>
              <a:rPr lang="en-US" baseline="0" dirty="0"/>
              <a:t> has updated with 2016 publication date.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C56CE46-D056-3548-AA61-F7D85E2EDCC1}" type="slidenum">
              <a:rPr lang="en-US" smtClean="0"/>
              <a:pPr/>
              <a:t>39</a:t>
            </a:fld>
            <a:endParaRPr lang="en-US"/>
          </a:p>
        </p:txBody>
      </p:sp>
    </p:spTree>
    <p:extLst>
      <p:ext uri="{BB962C8B-B14F-4D97-AF65-F5344CB8AC3E}">
        <p14:creationId xmlns:p14="http://schemas.microsoft.com/office/powerpoint/2010/main" val="3702125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2950"/>
            <a:ext cx="4965700" cy="3724275"/>
          </a:xfrm>
        </p:spPr>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EB891F9-5D07-4C8E-B635-D055C5B47C5E}" type="slidenum">
              <a:rPr lang="en-GB" smtClean="0"/>
              <a:pPr/>
              <a:t>43</a:t>
            </a:fld>
            <a:endParaRPr lang="en-GB"/>
          </a:p>
        </p:txBody>
      </p:sp>
    </p:spTree>
    <p:extLst>
      <p:ext uri="{BB962C8B-B14F-4D97-AF65-F5344CB8AC3E}">
        <p14:creationId xmlns:p14="http://schemas.microsoft.com/office/powerpoint/2010/main" val="2985140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1E9ADD-D2F4-4BED-9C4A-64FC1CD1EC24}" type="slidenum">
              <a:rPr lang="en-US" smtClean="0"/>
              <a:t>44</a:t>
            </a:fld>
            <a:endParaRPr lang="en-US"/>
          </a:p>
        </p:txBody>
      </p:sp>
    </p:spTree>
    <p:extLst>
      <p:ext uri="{BB962C8B-B14F-4D97-AF65-F5344CB8AC3E}">
        <p14:creationId xmlns:p14="http://schemas.microsoft.com/office/powerpoint/2010/main" val="4060458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tiff"/><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8" name="Rectangle 8"/>
          <p:cNvSpPr>
            <a:spLocks noGrp="1" noChangeArrowheads="1"/>
          </p:cNvSpPr>
          <p:nvPr>
            <p:ph type="ctrTitle"/>
          </p:nvPr>
        </p:nvSpPr>
        <p:spPr>
          <a:xfrm>
            <a:off x="323852" y="1628775"/>
            <a:ext cx="5903913" cy="1295400"/>
          </a:xfrm>
        </p:spPr>
        <p:txBody>
          <a:bodyPr anchor="b"/>
          <a:lstStyle>
            <a:lvl1pPr algn="r">
              <a:lnSpc>
                <a:spcPct val="90000"/>
              </a:lnSpc>
              <a:defRPr sz="2400" b="0">
                <a:solidFill>
                  <a:schemeClr val="bg1"/>
                </a:solidFill>
                <a:latin typeface="Century Schoolbook" pitchFamily="18" charset="0"/>
              </a:defRPr>
            </a:lvl1pPr>
          </a:lstStyle>
          <a:p>
            <a:r>
              <a:rPr lang="en-GB"/>
              <a:t>Click to edit Master title style</a:t>
            </a:r>
          </a:p>
        </p:txBody>
      </p:sp>
      <p:sp>
        <p:nvSpPr>
          <p:cNvPr id="5129" name="Rectangle 9"/>
          <p:cNvSpPr>
            <a:spLocks noGrp="1" noChangeArrowheads="1"/>
          </p:cNvSpPr>
          <p:nvPr>
            <p:ph type="subTitle" idx="1" hasCustomPrompt="1"/>
          </p:nvPr>
        </p:nvSpPr>
        <p:spPr>
          <a:xfrm>
            <a:off x="323852" y="549281"/>
            <a:ext cx="3528069" cy="359445"/>
          </a:xfrm>
        </p:spPr>
        <p:txBody>
          <a:bodyPr/>
          <a:lstStyle>
            <a:lvl1pPr algn="l">
              <a:lnSpc>
                <a:spcPct val="80000"/>
              </a:lnSpc>
              <a:spcBef>
                <a:spcPct val="0"/>
              </a:spcBef>
              <a:spcAft>
                <a:spcPct val="0"/>
              </a:spcAft>
              <a:defRPr sz="1200" b="0" baseline="0">
                <a:solidFill>
                  <a:schemeClr val="tx2"/>
                </a:solidFill>
                <a:latin typeface="Arial" panose="020B0604020202020204" pitchFamily="34" charset="0"/>
                <a:cs typeface="Arial" panose="020B0604020202020204" pitchFamily="34" charset="0"/>
              </a:defRPr>
            </a:lvl1pPr>
          </a:lstStyle>
          <a:p>
            <a:r>
              <a:rPr lang="en-GB" dirty="0" smtClean="0"/>
              <a:t>The UK’s European university</a:t>
            </a:r>
            <a:endParaRPr lang="en-GB" dirty="0"/>
          </a:p>
        </p:txBody>
      </p:sp>
      <p:pic>
        <p:nvPicPr>
          <p:cNvPr id="12" name="Picture 11" descr="Picture1.jpg"/>
          <p:cNvPicPr>
            <a:picLocks noChangeAspect="1"/>
          </p:cNvPicPr>
          <p:nvPr/>
        </p:nvPicPr>
        <p:blipFill>
          <a:blip r:embed="rId2" cstate="print"/>
          <a:stretch>
            <a:fillRect/>
          </a:stretch>
        </p:blipFill>
        <p:spPr>
          <a:xfrm>
            <a:off x="-14433" y="3573467"/>
            <a:ext cx="9208699" cy="1802013"/>
          </a:xfrm>
          <a:prstGeom prst="rect">
            <a:avLst/>
          </a:prstGeom>
        </p:spPr>
      </p:pic>
      <p:sp>
        <p:nvSpPr>
          <p:cNvPr id="5127" name="Rectangle 7"/>
          <p:cNvSpPr>
            <a:spLocks noChangeArrowheads="1"/>
          </p:cNvSpPr>
          <p:nvPr/>
        </p:nvSpPr>
        <p:spPr bwMode="auto">
          <a:xfrm>
            <a:off x="-1" y="1484339"/>
            <a:ext cx="4644009" cy="2448719"/>
          </a:xfrm>
          <a:prstGeom prst="rect">
            <a:avLst/>
          </a:prstGeom>
          <a:solidFill>
            <a:schemeClr val="tx2">
              <a:lumMod val="75000"/>
            </a:schemeClr>
          </a:solidFill>
          <a:ln w="9525" algn="ctr">
            <a:noFill/>
            <a:miter lim="800000"/>
            <a:headEnd/>
            <a:tailEnd/>
          </a:ln>
          <a:effectLst/>
        </p:spPr>
        <p:txBody>
          <a:bodyPr wrap="none" anchor="ctr"/>
          <a:lstStyle/>
          <a:p>
            <a:pPr algn="ctr" defTabSz="914400" fontAlgn="b">
              <a:spcBef>
                <a:spcPct val="30000"/>
              </a:spcBef>
              <a:spcAft>
                <a:spcPct val="0"/>
              </a:spcAft>
            </a:pPr>
            <a:endParaRPr lang="en-GB" sz="2400">
              <a:solidFill>
                <a:srgbClr val="000000"/>
              </a:solidFill>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93467" y="0"/>
            <a:ext cx="2150533" cy="1451024"/>
          </a:xfrm>
          <a:prstGeom prst="rect">
            <a:avLst/>
          </a:prstGeom>
        </p:spPr>
      </p:pic>
    </p:spTree>
    <p:extLst>
      <p:ext uri="{BB962C8B-B14F-4D97-AF65-F5344CB8AC3E}">
        <p14:creationId xmlns:p14="http://schemas.microsoft.com/office/powerpoint/2010/main" val="20876267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29674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Last page">
    <p:spTree>
      <p:nvGrpSpPr>
        <p:cNvPr id="1" name=""/>
        <p:cNvGrpSpPr/>
        <p:nvPr/>
      </p:nvGrpSpPr>
      <p:grpSpPr>
        <a:xfrm>
          <a:off x="0" y="0"/>
          <a:ext cx="0" cy="0"/>
          <a:chOff x="0" y="0"/>
          <a:chExt cx="0" cy="0"/>
        </a:xfrm>
      </p:grpSpPr>
      <p:sp>
        <p:nvSpPr>
          <p:cNvPr id="4" name="Rectangle 3"/>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1860" y="0"/>
            <a:ext cx="9143999" cy="369332"/>
          </a:xfrm>
          <a:prstGeom prst="rect">
            <a:avLst/>
          </a:prstGeom>
          <a:solidFill>
            <a:schemeClr val="tx2">
              <a:lumMod val="75000"/>
            </a:schemeClr>
          </a:solidFill>
        </p:spPr>
        <p:txBody>
          <a:bodyPr wrap="square" rtlCol="0">
            <a:spAutoFit/>
          </a:bodyPr>
          <a:lstStyle/>
          <a:p>
            <a:endParaRPr lang="en-US" sz="1800" dirty="0"/>
          </a:p>
        </p:txBody>
      </p:sp>
      <p:cxnSp>
        <p:nvCxnSpPr>
          <p:cNvPr id="6" name="Straight Connector 5"/>
          <p:cNvCxnSpPr/>
          <p:nvPr/>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547667" y="1196753"/>
            <a:ext cx="4392488" cy="2200602"/>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smtClean="0">
                <a:solidFill>
                  <a:srgbClr val="A47D00"/>
                </a:solidFill>
                <a:latin typeface="Century Schoolbook"/>
                <a:cs typeface="Century Schoolbook"/>
              </a:rPr>
              <a:t>THE UK’S EUROPEAN UNIVERSITY</a:t>
            </a:r>
          </a:p>
          <a:p>
            <a:endParaRPr lang="en-US" sz="1800" dirty="0"/>
          </a:p>
        </p:txBody>
      </p:sp>
      <p:sp>
        <p:nvSpPr>
          <p:cNvPr id="16" name="TextBox 15"/>
          <p:cNvSpPr txBox="1"/>
          <p:nvPr/>
        </p:nvSpPr>
        <p:spPr>
          <a:xfrm>
            <a:off x="1547664" y="5949286"/>
            <a:ext cx="2736304" cy="307777"/>
          </a:xfrm>
          <a:prstGeom prst="rect">
            <a:avLst/>
          </a:prstGeom>
          <a:noFill/>
        </p:spPr>
        <p:txBody>
          <a:bodyPr wrap="square" lIns="0" tIns="0" rIns="0" bIns="0" rtlCol="0" anchor="b" anchorCtr="0">
            <a:spAutoFit/>
          </a:bodyPr>
          <a:lstStyle/>
          <a:p>
            <a:r>
              <a:rPr lang="en-US" sz="2000" kern="1400" spc="-100" dirty="0" err="1" smtClean="0">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3" cstate="screen">
              <a:extLst>
                <a:ext uri="{28A0092B-C50C-407E-A947-70E740481C1C}">
                  <a14:useLocalDpi xmlns:a14="http://schemas.microsoft.com/office/drawing/2010/main"/>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346244" y="5589240"/>
              <a:ext cx="330650" cy="312595"/>
            </a:xfrm>
            <a:prstGeom prst="rect">
              <a:avLst/>
            </a:prstGeom>
          </p:spPr>
        </p:pic>
      </p:grpSp>
      <p:pic>
        <p:nvPicPr>
          <p:cNvPr id="10" name="Picture 9" descr="00_Kent_and_Anniversary_White_Gold_spot.eps"/>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79991" y="5394424"/>
            <a:ext cx="2699020" cy="971352"/>
          </a:xfrm>
          <a:prstGeom prst="rect">
            <a:avLst/>
          </a:prstGeom>
        </p:spPr>
      </p:pic>
    </p:spTree>
    <p:extLst>
      <p:ext uri="{BB962C8B-B14F-4D97-AF65-F5344CB8AC3E}">
        <p14:creationId xmlns:p14="http://schemas.microsoft.com/office/powerpoint/2010/main" val="3901018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4576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Faculty of 1000 - Section Title">
    <p:spTree>
      <p:nvGrpSpPr>
        <p:cNvPr id="1" name=""/>
        <p:cNvGrpSpPr/>
        <p:nvPr/>
      </p:nvGrpSpPr>
      <p:grpSpPr>
        <a:xfrm>
          <a:off x="0" y="0"/>
          <a:ext cx="0" cy="0"/>
          <a:chOff x="0" y="0"/>
          <a:chExt cx="0" cy="0"/>
        </a:xfrm>
      </p:grpSpPr>
      <p:sp>
        <p:nvSpPr>
          <p:cNvPr id="4" name="Line 2"/>
          <p:cNvSpPr>
            <a:spLocks noChangeShapeType="1"/>
          </p:cNvSpPr>
          <p:nvPr/>
        </p:nvSpPr>
        <p:spPr bwMode="auto">
          <a:xfrm rot="10800000" flipH="1" flipV="1">
            <a:off x="671097" y="2708276"/>
            <a:ext cx="7856863" cy="3"/>
          </a:xfrm>
          <a:prstGeom prst="line">
            <a:avLst/>
          </a:prstGeom>
          <a:noFill/>
          <a:ln w="12700">
            <a:solidFill>
              <a:srgbClr val="DDDDDD"/>
            </a:solidFill>
            <a:miter lim="800000"/>
            <a:headEnd/>
            <a:tailEnd/>
          </a:ln>
        </p:spPr>
        <p:txBody>
          <a:bodyPr lIns="0" tIns="0" rIns="0" bIns="0"/>
          <a:lstStyle/>
          <a:p>
            <a:pPr>
              <a:defRPr/>
            </a:pPr>
            <a:endParaRPr lang="en-US" sz="2017">
              <a:latin typeface="Arial" pitchFamily="34" charset="0"/>
              <a:cs typeface="Arial" pitchFamily="34" charset="0"/>
            </a:endParaRPr>
          </a:p>
        </p:txBody>
      </p:sp>
      <p:sp>
        <p:nvSpPr>
          <p:cNvPr id="8" name="Text Placeholder 7"/>
          <p:cNvSpPr>
            <a:spLocks noGrp="1"/>
          </p:cNvSpPr>
          <p:nvPr>
            <p:ph type="body" sz="quarter" idx="10"/>
          </p:nvPr>
        </p:nvSpPr>
        <p:spPr>
          <a:xfrm>
            <a:off x="-1" y="2134694"/>
            <a:ext cx="9144000" cy="430214"/>
          </a:xfrm>
          <a:prstGeom prst="rect">
            <a:avLst/>
          </a:prstGeom>
        </p:spPr>
        <p:txBody>
          <a:bodyPr lIns="61094" tIns="30547" rIns="61094" bIns="30547"/>
          <a:lstStyle>
            <a:lvl1pPr marL="0" indent="0" algn="ctr">
              <a:spcBef>
                <a:spcPts val="0"/>
              </a:spcBef>
              <a:buNone/>
              <a:defRPr sz="2241" cap="all" baseline="0">
                <a:solidFill>
                  <a:srgbClr val="CB2E2D"/>
                </a:solidFill>
                <a:latin typeface="Arial" pitchFamily="34" charset="0"/>
                <a:cs typeface="Arial" pitchFamily="34" charset="0"/>
              </a:defRPr>
            </a:lvl1pPr>
          </a:lstStyle>
          <a:p>
            <a:pPr lvl="0"/>
            <a:r>
              <a:rPr lang="en-GB"/>
              <a:t>Click to edit Master text styles</a:t>
            </a:r>
          </a:p>
        </p:txBody>
      </p:sp>
      <p:sp>
        <p:nvSpPr>
          <p:cNvPr id="10" name="Text Placeholder 9"/>
          <p:cNvSpPr>
            <a:spLocks noGrp="1"/>
          </p:cNvSpPr>
          <p:nvPr>
            <p:ph type="body" sz="quarter" idx="11"/>
          </p:nvPr>
        </p:nvSpPr>
        <p:spPr>
          <a:xfrm>
            <a:off x="0" y="3159251"/>
            <a:ext cx="9144000" cy="485775"/>
          </a:xfrm>
          <a:prstGeom prst="rect">
            <a:avLst/>
          </a:prstGeom>
        </p:spPr>
        <p:txBody>
          <a:bodyPr lIns="61094" tIns="30547" rIns="61094" bIns="30547"/>
          <a:lstStyle>
            <a:lvl1pPr marL="0" indent="0" algn="ctr">
              <a:spcBef>
                <a:spcPts val="0"/>
              </a:spcBef>
              <a:buNone/>
              <a:defRPr sz="1568" baseline="0">
                <a:latin typeface="Arial" pitchFamily="34" charset="0"/>
                <a:cs typeface="Arial" pitchFamily="34" charset="0"/>
              </a:defRPr>
            </a:lvl1pPr>
          </a:lstStyle>
          <a:p>
            <a:pPr lvl="0"/>
            <a:r>
              <a:rPr lang="en-GB"/>
              <a:t>Click to edit Master text styles</a:t>
            </a:r>
          </a:p>
        </p:txBody>
      </p:sp>
    </p:spTree>
    <p:extLst>
      <p:ext uri="{BB962C8B-B14F-4D97-AF65-F5344CB8AC3E}">
        <p14:creationId xmlns:p14="http://schemas.microsoft.com/office/powerpoint/2010/main" val="6452751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41C70C5-D865-204C-B6DC-651AFE7BC9B8}" type="datetimeFigureOut">
              <a:rPr lang="en-US" smtClean="0"/>
              <a:pPr/>
              <a:t>9/25/2018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5E0C0FF-CFCD-4A48-9FFE-C0C1B4D82A48}" type="slidenum">
              <a:rPr lang="en-US" smtClean="0"/>
              <a:pPr/>
              <a:t>‹#›</a:t>
            </a:fld>
            <a:endParaRPr lang="en-US"/>
          </a:p>
        </p:txBody>
      </p:sp>
    </p:spTree>
    <p:extLst>
      <p:ext uri="{BB962C8B-B14F-4D97-AF65-F5344CB8AC3E}">
        <p14:creationId xmlns:p14="http://schemas.microsoft.com/office/powerpoint/2010/main" val="16832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6" name="Text Placeholder 7"/>
          <p:cNvSpPr>
            <a:spLocks noGrp="1"/>
          </p:cNvSpPr>
          <p:nvPr>
            <p:ph type="body" sz="quarter" idx="13"/>
          </p:nvPr>
        </p:nvSpPr>
        <p:spPr>
          <a:xfrm>
            <a:off x="867517" y="781152"/>
            <a:ext cx="7614139" cy="434340"/>
          </a:xfrm>
        </p:spPr>
        <p:txBody>
          <a:bodyPr>
            <a:normAutofit/>
          </a:bodyPr>
          <a:lstStyle>
            <a:lvl1pPr>
              <a:defRPr sz="2200" b="0" baseline="0">
                <a:solidFill>
                  <a:schemeClr val="bg2"/>
                </a:solidFill>
              </a:defRPr>
            </a:lvl1pPr>
          </a:lstStyle>
          <a:p>
            <a:pPr lvl="0"/>
            <a:r>
              <a:rPr lang="en-US" smtClean="0"/>
              <a:t>Click to edit Master text styles</a:t>
            </a:r>
          </a:p>
        </p:txBody>
      </p:sp>
      <p:sp>
        <p:nvSpPr>
          <p:cNvPr id="4" name="Footer Placeholder 3"/>
          <p:cNvSpPr>
            <a:spLocks noGrp="1"/>
          </p:cNvSpPr>
          <p:nvPr>
            <p:ph type="ftr" sz="quarter" idx="14"/>
          </p:nvPr>
        </p:nvSpPr>
        <p:spPr>
          <a:xfrm>
            <a:off x="3124200" y="6356350"/>
            <a:ext cx="2895600" cy="365125"/>
          </a:xfrm>
          <a:prstGeom prst="rect">
            <a:avLst/>
          </a:prstGeom>
        </p:spPr>
        <p:txBody>
          <a:bodyPr/>
          <a:lstStyle>
            <a:lvl1pPr fontAlgn="base">
              <a:spcBef>
                <a:spcPct val="0"/>
              </a:spcBef>
              <a:spcAft>
                <a:spcPct val="0"/>
              </a:spcAft>
              <a:defRPr>
                <a:ea typeface="ＭＳ Ｐゴシック" charset="0"/>
                <a:cs typeface="ＭＳ Ｐゴシック" charset="0"/>
              </a:defRPr>
            </a:lvl1pPr>
          </a:lstStyle>
          <a:p>
            <a:pPr>
              <a:defRPr/>
            </a:pPr>
            <a:r>
              <a:rPr lang="en-GB"/>
              <a:t>Contributorship | SSP 2014</a:t>
            </a:r>
          </a:p>
        </p:txBody>
      </p:sp>
      <p:sp>
        <p:nvSpPr>
          <p:cNvPr id="5" name="Slide Number Placeholder 4"/>
          <p:cNvSpPr>
            <a:spLocks noGrp="1"/>
          </p:cNvSpPr>
          <p:nvPr>
            <p:ph type="sldNum" sz="quarter" idx="15"/>
          </p:nvPr>
        </p:nvSpPr>
        <p:spPr>
          <a:xfrm>
            <a:off x="6553200" y="6356350"/>
            <a:ext cx="2133600" cy="365125"/>
          </a:xfrm>
          <a:prstGeom prst="rect">
            <a:avLst/>
          </a:prstGeom>
        </p:spPr>
        <p:txBody>
          <a:bodyPr/>
          <a:lstStyle>
            <a:lvl1pPr fontAlgn="base">
              <a:spcBef>
                <a:spcPct val="0"/>
              </a:spcBef>
              <a:spcAft>
                <a:spcPct val="0"/>
              </a:spcAft>
              <a:defRPr>
                <a:ea typeface="ＭＳ Ｐゴシック" charset="0"/>
                <a:cs typeface="ＭＳ Ｐゴシック" charset="0"/>
              </a:defRPr>
            </a:lvl1pPr>
          </a:lstStyle>
          <a:p>
            <a:pPr>
              <a:defRPr/>
            </a:pPr>
            <a:fld id="{20A9EE05-83EC-014A-80DE-4D7793539D72}" type="slidenum">
              <a:rPr lang="en-GB"/>
              <a:pPr>
                <a:defRPr/>
              </a:pPr>
              <a:t>‹#›</a:t>
            </a:fld>
            <a:endParaRPr lang="en-GB"/>
          </a:p>
        </p:txBody>
      </p:sp>
    </p:spTree>
    <p:extLst>
      <p:ext uri="{BB962C8B-B14F-4D97-AF65-F5344CB8AC3E}">
        <p14:creationId xmlns:p14="http://schemas.microsoft.com/office/powerpoint/2010/main" val="344094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only on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057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py blo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idx="1"/>
          </p:nvPr>
        </p:nvSpPr>
        <p:spPr>
          <a:xfrm>
            <a:off x="941762" y="2090825"/>
            <a:ext cx="7295776" cy="2874875"/>
          </a:xfrm>
        </p:spPr>
        <p:txBody>
          <a:bodyPr/>
          <a:lstStyle>
            <a:lvl1pPr marL="0" indent="0">
              <a:lnSpc>
                <a:spcPts val="3000"/>
              </a:lnSpc>
              <a:spcAft>
                <a:spcPts val="1500"/>
              </a:spcAft>
              <a:buFontTx/>
              <a:buNone/>
              <a:defRPr/>
            </a:lvl1pPr>
          </a:lstStyle>
          <a:p>
            <a:pPr lvl="0"/>
            <a:r>
              <a:rPr lang="en-US"/>
              <a:t>Click to edit Master text styles</a:t>
            </a:r>
          </a:p>
        </p:txBody>
      </p:sp>
      <p:sp>
        <p:nvSpPr>
          <p:cNvPr id="9" name="Content Placeholder 2"/>
          <p:cNvSpPr>
            <a:spLocks noGrp="1"/>
          </p:cNvSpPr>
          <p:nvPr>
            <p:ph idx="10"/>
          </p:nvPr>
        </p:nvSpPr>
        <p:spPr>
          <a:xfrm>
            <a:off x="941762" y="4965700"/>
            <a:ext cx="7295776" cy="711200"/>
          </a:xfrm>
        </p:spPr>
        <p:txBody>
          <a:bodyPr anchor="b" anchorCtr="0">
            <a:normAutofit/>
          </a:bodyPr>
          <a:lstStyle>
            <a:lvl1pPr marL="0" indent="0" algn="ctr">
              <a:lnSpc>
                <a:spcPts val="1800"/>
              </a:lnSpc>
              <a:spcAft>
                <a:spcPts val="0"/>
              </a:spcAft>
              <a:buFontTx/>
              <a:buNone/>
              <a:defRPr sz="14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74795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3" y="549281"/>
            <a:ext cx="8291513" cy="5762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099" name="Rectangle 3"/>
          <p:cNvSpPr>
            <a:spLocks noGrp="1" noChangeArrowheads="1"/>
          </p:cNvSpPr>
          <p:nvPr>
            <p:ph type="body" idx="1"/>
          </p:nvPr>
        </p:nvSpPr>
        <p:spPr bwMode="auto">
          <a:xfrm>
            <a:off x="467547" y="1484319"/>
            <a:ext cx="8281169" cy="46815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p:txBody>
      </p:sp>
      <p:sp>
        <p:nvSpPr>
          <p:cNvPr id="6"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pPr algn="ctr" defTabSz="914400" fontAlgn="b">
              <a:spcBef>
                <a:spcPct val="30000"/>
              </a:spcBef>
              <a:spcAft>
                <a:spcPct val="0"/>
              </a:spcAft>
            </a:pPr>
            <a:endParaRPr lang="en-GB" sz="2400">
              <a:solidFill>
                <a:srgbClr val="000000"/>
              </a:solidFill>
            </a:endParaRPr>
          </a:p>
        </p:txBody>
      </p:sp>
      <p:pic>
        <p:nvPicPr>
          <p:cNvPr id="8" name="Picture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35098" y="286834"/>
            <a:ext cx="1508902" cy="1018098"/>
          </a:xfrm>
          <a:prstGeom prst="rect">
            <a:avLst/>
          </a:prstGeom>
        </p:spPr>
      </p:pic>
    </p:spTree>
    <p:extLst>
      <p:ext uri="{BB962C8B-B14F-4D97-AF65-F5344CB8AC3E}">
        <p14:creationId xmlns:p14="http://schemas.microsoft.com/office/powerpoint/2010/main" val="268939276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7" r:id="rId3"/>
    <p:sldLayoutId id="2147483668" r:id="rId4"/>
    <p:sldLayoutId id="2147483669" r:id="rId5"/>
    <p:sldLayoutId id="2147483670" r:id="rId6"/>
    <p:sldLayoutId id="2147483671" r:id="rId7"/>
    <p:sldLayoutId id="2147483672" r:id="rId8"/>
    <p:sldLayoutId id="2147483673" r:id="rId9"/>
  </p:sldLayoutIdLst>
  <p:timing>
    <p:tnLst>
      <p:par>
        <p:cTn id="1" dur="indefinite" restart="never" nodeType="tmRoot"/>
      </p:par>
    </p:tnLst>
  </p:timing>
  <p:hf hdr="0" ftr="0" dt="0"/>
  <p:txStyles>
    <p:titleStyle>
      <a:lvl1pPr algn="l" rtl="0" fontAlgn="base">
        <a:spcBef>
          <a:spcPct val="0"/>
        </a:spcBef>
        <a:spcAft>
          <a:spcPct val="0"/>
        </a:spcAft>
        <a:defRPr sz="2800" b="1">
          <a:solidFill>
            <a:schemeClr val="tx2"/>
          </a:solidFill>
          <a:latin typeface="+mj-lt"/>
          <a:ea typeface="+mj-ea"/>
          <a:cs typeface="+mj-cs"/>
        </a:defRPr>
      </a:lvl1pPr>
      <a:lvl2pPr algn="l" rtl="0" fontAlgn="base">
        <a:spcBef>
          <a:spcPct val="0"/>
        </a:spcBef>
        <a:spcAft>
          <a:spcPct val="0"/>
        </a:spcAft>
        <a:defRPr sz="2800" b="1">
          <a:solidFill>
            <a:schemeClr val="tx2"/>
          </a:solidFill>
          <a:latin typeface="Arial" charset="0"/>
          <a:cs typeface="Arial" charset="0"/>
        </a:defRPr>
      </a:lvl2pPr>
      <a:lvl3pPr algn="l" rtl="0" fontAlgn="base">
        <a:spcBef>
          <a:spcPct val="0"/>
        </a:spcBef>
        <a:spcAft>
          <a:spcPct val="0"/>
        </a:spcAft>
        <a:defRPr sz="2800" b="1">
          <a:solidFill>
            <a:schemeClr val="tx2"/>
          </a:solidFill>
          <a:latin typeface="Arial" charset="0"/>
          <a:cs typeface="Arial" charset="0"/>
        </a:defRPr>
      </a:lvl3pPr>
      <a:lvl4pPr algn="l" rtl="0" fontAlgn="base">
        <a:spcBef>
          <a:spcPct val="0"/>
        </a:spcBef>
        <a:spcAft>
          <a:spcPct val="0"/>
        </a:spcAft>
        <a:defRPr sz="2800" b="1">
          <a:solidFill>
            <a:schemeClr val="tx2"/>
          </a:solidFill>
          <a:latin typeface="Arial" charset="0"/>
          <a:cs typeface="Arial" charset="0"/>
        </a:defRPr>
      </a:lvl4pPr>
      <a:lvl5pPr algn="l" rtl="0" fontAlgn="base">
        <a:spcBef>
          <a:spcPct val="0"/>
        </a:spcBef>
        <a:spcAft>
          <a:spcPct val="0"/>
        </a:spcAft>
        <a:defRPr sz="2800" b="1">
          <a:solidFill>
            <a:schemeClr val="tx2"/>
          </a:solidFill>
          <a:latin typeface="Arial" charset="0"/>
          <a:cs typeface="Arial" charset="0"/>
        </a:defRPr>
      </a:lvl5pPr>
      <a:lvl6pPr marL="457200" algn="l" rtl="0" fontAlgn="base">
        <a:spcBef>
          <a:spcPct val="0"/>
        </a:spcBef>
        <a:spcAft>
          <a:spcPct val="0"/>
        </a:spcAft>
        <a:defRPr sz="2800" b="1">
          <a:solidFill>
            <a:schemeClr val="tx2"/>
          </a:solidFill>
          <a:latin typeface="Arial" charset="0"/>
          <a:cs typeface="Arial" charset="0"/>
        </a:defRPr>
      </a:lvl6pPr>
      <a:lvl7pPr marL="914400" algn="l" rtl="0" fontAlgn="base">
        <a:spcBef>
          <a:spcPct val="0"/>
        </a:spcBef>
        <a:spcAft>
          <a:spcPct val="0"/>
        </a:spcAft>
        <a:defRPr sz="2800" b="1">
          <a:solidFill>
            <a:schemeClr val="tx2"/>
          </a:solidFill>
          <a:latin typeface="Arial" charset="0"/>
          <a:cs typeface="Arial" charset="0"/>
        </a:defRPr>
      </a:lvl7pPr>
      <a:lvl8pPr marL="1371600" algn="l" rtl="0" fontAlgn="base">
        <a:spcBef>
          <a:spcPct val="0"/>
        </a:spcBef>
        <a:spcAft>
          <a:spcPct val="0"/>
        </a:spcAft>
        <a:defRPr sz="2800" b="1">
          <a:solidFill>
            <a:schemeClr val="tx2"/>
          </a:solidFill>
          <a:latin typeface="Arial" charset="0"/>
          <a:cs typeface="Arial" charset="0"/>
        </a:defRPr>
      </a:lvl8pPr>
      <a:lvl9pPr marL="1828800" algn="l" rtl="0" fontAlgn="base">
        <a:spcBef>
          <a:spcPct val="0"/>
        </a:spcBef>
        <a:spcAft>
          <a:spcPct val="0"/>
        </a:spcAft>
        <a:defRPr sz="2800" b="1">
          <a:solidFill>
            <a:schemeClr val="tx2"/>
          </a:solidFill>
          <a:latin typeface="Arial" charset="0"/>
          <a:cs typeface="Arial" charset="0"/>
        </a:defRPr>
      </a:lvl9pPr>
    </p:titleStyle>
    <p:bodyStyle>
      <a:lvl1pPr algn="l" rtl="0" fontAlgn="base">
        <a:spcBef>
          <a:spcPct val="40000"/>
        </a:spcBef>
        <a:spcAft>
          <a:spcPct val="30000"/>
        </a:spcAft>
        <a:defRPr sz="2400">
          <a:solidFill>
            <a:schemeClr val="tx1"/>
          </a:solidFill>
          <a:latin typeface="+mn-lt"/>
          <a:ea typeface="+mn-ea"/>
          <a:cs typeface="+mn-cs"/>
        </a:defRPr>
      </a:lvl1pPr>
      <a:lvl2pPr marL="630238" indent="-295275" algn="l" rtl="0" fontAlgn="ctr">
        <a:spcBef>
          <a:spcPct val="20000"/>
        </a:spcBef>
        <a:spcAft>
          <a:spcPct val="0"/>
        </a:spcAft>
        <a:buClr>
          <a:schemeClr val="accent1"/>
        </a:buClr>
        <a:buSzPct val="150000"/>
        <a:buChar char="•"/>
        <a:defRPr sz="2000">
          <a:solidFill>
            <a:schemeClr val="tx1"/>
          </a:solidFill>
          <a:latin typeface="+mn-lt"/>
          <a:cs typeface="+mn-cs"/>
        </a:defRPr>
      </a:lvl2pPr>
      <a:lvl3pPr marL="914400" indent="-196850" algn="l" rtl="0" fontAlgn="ctr">
        <a:spcBef>
          <a:spcPct val="20000"/>
        </a:spcBef>
        <a:spcAft>
          <a:spcPct val="0"/>
        </a:spcAft>
        <a:buFont typeface="Arial" charset="0"/>
        <a:buChar char="–"/>
        <a:defRPr>
          <a:solidFill>
            <a:schemeClr val="tx1"/>
          </a:solidFill>
          <a:latin typeface="+mn-lt"/>
          <a:cs typeface="+mn-cs"/>
        </a:defRPr>
      </a:lvl3pPr>
      <a:lvl4pPr marL="1181100" indent="-211138" algn="l" rtl="0" fontAlgn="ctr">
        <a:spcBef>
          <a:spcPct val="20000"/>
        </a:spcBef>
        <a:spcAft>
          <a:spcPct val="0"/>
        </a:spcAft>
        <a:buFont typeface="Wingdings" pitchFamily="2" charset="2"/>
        <a:buChar char="§"/>
        <a:defRPr sz="1600">
          <a:solidFill>
            <a:schemeClr val="tx1"/>
          </a:solidFill>
          <a:latin typeface="+mn-lt"/>
          <a:cs typeface="+mn-cs"/>
        </a:defRPr>
      </a:lvl4pPr>
      <a:lvl5pPr marL="2611438" indent="-228600" algn="l" rtl="0" fontAlgn="base">
        <a:spcBef>
          <a:spcPct val="20000"/>
        </a:spcBef>
        <a:spcAft>
          <a:spcPct val="0"/>
        </a:spcAft>
        <a:buChar char="»"/>
        <a:defRPr sz="1400">
          <a:solidFill>
            <a:schemeClr val="tx1"/>
          </a:solidFill>
          <a:latin typeface="+mn-lt"/>
          <a:cs typeface="+mn-cs"/>
        </a:defRPr>
      </a:lvl5pPr>
      <a:lvl6pPr marL="3068638" indent="-228600" algn="l" rtl="0" fontAlgn="base">
        <a:spcBef>
          <a:spcPct val="20000"/>
        </a:spcBef>
        <a:spcAft>
          <a:spcPct val="0"/>
        </a:spcAft>
        <a:buChar char="»"/>
        <a:defRPr sz="1400">
          <a:solidFill>
            <a:schemeClr val="tx1"/>
          </a:solidFill>
          <a:latin typeface="+mn-lt"/>
          <a:cs typeface="+mn-cs"/>
        </a:defRPr>
      </a:lvl6pPr>
      <a:lvl7pPr marL="3525838" indent="-228600" algn="l" rtl="0" fontAlgn="base">
        <a:spcBef>
          <a:spcPct val="20000"/>
        </a:spcBef>
        <a:spcAft>
          <a:spcPct val="0"/>
        </a:spcAft>
        <a:buChar char="»"/>
        <a:defRPr sz="1400">
          <a:solidFill>
            <a:schemeClr val="tx1"/>
          </a:solidFill>
          <a:latin typeface="+mn-lt"/>
          <a:cs typeface="+mn-cs"/>
        </a:defRPr>
      </a:lvl7pPr>
      <a:lvl8pPr marL="3983038" indent="-228600" algn="l" rtl="0" fontAlgn="base">
        <a:spcBef>
          <a:spcPct val="20000"/>
        </a:spcBef>
        <a:spcAft>
          <a:spcPct val="0"/>
        </a:spcAft>
        <a:buChar char="»"/>
        <a:defRPr sz="1400">
          <a:solidFill>
            <a:schemeClr val="tx1"/>
          </a:solidFill>
          <a:latin typeface="+mn-lt"/>
          <a:cs typeface="+mn-cs"/>
        </a:defRPr>
      </a:lvl8pPr>
      <a:lvl9pPr marL="4440238"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17.emf"/><Relationship Id="rId5" Type="http://schemas.openxmlformats.org/officeDocument/2006/relationships/image" Target="../media/image10.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17.emf"/><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7.emf"/><Relationship Id="rId5" Type="http://schemas.openxmlformats.org/officeDocument/2006/relationships/image" Target="../media/image10.png"/><Relationship Id="rId4" Type="http://schemas.openxmlformats.org/officeDocument/2006/relationships/image" Target="../media/image28.tiff"/></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emf"/><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7.emf"/><Relationship Id="rId5" Type="http://schemas.openxmlformats.org/officeDocument/2006/relationships/image" Target="../media/image10.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7.emf"/><Relationship Id="rId5" Type="http://schemas.openxmlformats.org/officeDocument/2006/relationships/image" Target="../media/image10.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hyperlink" Target="https://casrai.org/credit/" TargetMode="External"/><Relationship Id="rId7"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tiff"/><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22.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hyperlink" Target="https://casrai.org/credit/" TargetMode="External"/><Relationship Id="rId7" Type="http://schemas.openxmlformats.org/officeDocument/2006/relationships/image" Target="../media/image17.emf"/><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40.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1.wmf"/><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33.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3.wmf"/><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35.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asrai.org/credit/" TargetMode="External"/><Relationship Id="rId1" Type="http://schemas.openxmlformats.org/officeDocument/2006/relationships/slideLayout" Target="../slideLayouts/slideLayout4.xml"/><Relationship Id="rId5" Type="http://schemas.openxmlformats.org/officeDocument/2006/relationships/image" Target="../media/image54.png"/><Relationship Id="rId4" Type="http://schemas.openxmlformats.org/officeDocument/2006/relationships/image" Target="../media/image17.emf"/></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5.tiff"/><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39.xml.rels><?xml version="1.0" encoding="UTF-8" standalone="yes"?>
<Relationships xmlns="http://schemas.openxmlformats.org/package/2006/relationships"><Relationship Id="rId3" Type="http://schemas.openxmlformats.org/officeDocument/2006/relationships/image" Target="../media/image56.tiff"/><Relationship Id="rId7" Type="http://schemas.openxmlformats.org/officeDocument/2006/relationships/image" Target="../media/image17.emf"/><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58.tiff"/><Relationship Id="rId4" Type="http://schemas.openxmlformats.org/officeDocument/2006/relationships/image" Target="../media/image57.tiff"/></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asrai.org/" TargetMode="Externa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17.emf"/></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forum.casrai.org/c/standards/career-levels" TargetMode="Externa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17.emf"/></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asrai.org/" TargetMode="Externa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17.emf"/></Relationships>
</file>

<file path=ppt/slides/_rels/slide43.xml.rels><?xml version="1.0" encoding="UTF-8" standalone="yes"?>
<Relationships xmlns="http://schemas.openxmlformats.org/package/2006/relationships"><Relationship Id="rId3" Type="http://schemas.openxmlformats.org/officeDocument/2006/relationships/hyperlink" Target="https://casrai.org/credit/"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17.emf"/><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0" y="3573017"/>
            <a:ext cx="9144000" cy="0"/>
          </a:xfrm>
          <a:prstGeom prst="line">
            <a:avLst/>
          </a:prstGeom>
          <a:noFill/>
          <a:ln w="63500" cap="flat" cmpd="sng" algn="ctr">
            <a:solidFill>
              <a:srgbClr val="002060"/>
            </a:solidFill>
            <a:prstDash val="solid"/>
            <a:round/>
            <a:headEnd type="none" w="med" len="med"/>
            <a:tailEnd type="none"/>
          </a:ln>
          <a:effectLst/>
        </p:spPr>
      </p:cxnSp>
      <p:sp>
        <p:nvSpPr>
          <p:cNvPr id="10" name="Rectangle 4"/>
          <p:cNvSpPr txBox="1">
            <a:spLocks noChangeArrowheads="1"/>
          </p:cNvSpPr>
          <p:nvPr/>
        </p:nvSpPr>
        <p:spPr bwMode="auto">
          <a:xfrm>
            <a:off x="89757" y="1614322"/>
            <a:ext cx="4464496" cy="18002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fontAlgn="base">
              <a:lnSpc>
                <a:spcPct val="80000"/>
              </a:lnSpc>
              <a:spcBef>
                <a:spcPct val="0"/>
              </a:spcBef>
              <a:spcAft>
                <a:spcPct val="0"/>
              </a:spcAft>
              <a:defRPr sz="1600" b="1">
                <a:solidFill>
                  <a:schemeClr val="bg1"/>
                </a:solidFill>
                <a:latin typeface="+mn-lt"/>
                <a:ea typeface="+mn-ea"/>
                <a:cs typeface="+mn-cs"/>
              </a:defRPr>
            </a:lvl1pPr>
            <a:lvl2pPr marL="630238" indent="-295275" algn="l" rtl="0" fontAlgn="ctr">
              <a:spcBef>
                <a:spcPct val="20000"/>
              </a:spcBef>
              <a:spcAft>
                <a:spcPct val="0"/>
              </a:spcAft>
              <a:buClr>
                <a:schemeClr val="accent1"/>
              </a:buClr>
              <a:buSzPct val="150000"/>
              <a:buChar char="•"/>
              <a:defRPr sz="2000">
                <a:solidFill>
                  <a:schemeClr val="tx1"/>
                </a:solidFill>
                <a:latin typeface="+mn-lt"/>
                <a:cs typeface="+mn-cs"/>
              </a:defRPr>
            </a:lvl2pPr>
            <a:lvl3pPr marL="914400" indent="-196850" algn="l" rtl="0" fontAlgn="ctr">
              <a:spcBef>
                <a:spcPct val="20000"/>
              </a:spcBef>
              <a:spcAft>
                <a:spcPct val="0"/>
              </a:spcAft>
              <a:buFont typeface="Arial" charset="0"/>
              <a:buChar char="–"/>
              <a:defRPr>
                <a:solidFill>
                  <a:schemeClr val="tx1"/>
                </a:solidFill>
                <a:latin typeface="+mn-lt"/>
                <a:cs typeface="+mn-cs"/>
              </a:defRPr>
            </a:lvl3pPr>
            <a:lvl4pPr marL="1181100" indent="-211138" algn="l" rtl="0" fontAlgn="ctr">
              <a:spcBef>
                <a:spcPct val="20000"/>
              </a:spcBef>
              <a:spcAft>
                <a:spcPct val="0"/>
              </a:spcAft>
              <a:buFont typeface="Wingdings" pitchFamily="2" charset="2"/>
              <a:buChar char="§"/>
              <a:defRPr sz="1600">
                <a:solidFill>
                  <a:schemeClr val="tx1"/>
                </a:solidFill>
                <a:latin typeface="+mn-lt"/>
                <a:cs typeface="+mn-cs"/>
              </a:defRPr>
            </a:lvl4pPr>
            <a:lvl5pPr marL="2611438" indent="-228600" algn="l" rtl="0" fontAlgn="base">
              <a:spcBef>
                <a:spcPct val="20000"/>
              </a:spcBef>
              <a:spcAft>
                <a:spcPct val="0"/>
              </a:spcAft>
              <a:buChar char="»"/>
              <a:defRPr sz="1400">
                <a:solidFill>
                  <a:schemeClr val="tx1"/>
                </a:solidFill>
                <a:latin typeface="+mn-lt"/>
                <a:cs typeface="+mn-cs"/>
              </a:defRPr>
            </a:lvl5pPr>
            <a:lvl6pPr marL="3068638" indent="-228600" algn="l" rtl="0" fontAlgn="base">
              <a:spcBef>
                <a:spcPct val="20000"/>
              </a:spcBef>
              <a:spcAft>
                <a:spcPct val="0"/>
              </a:spcAft>
              <a:buChar char="»"/>
              <a:defRPr sz="1400">
                <a:solidFill>
                  <a:schemeClr val="tx1"/>
                </a:solidFill>
                <a:latin typeface="+mn-lt"/>
                <a:cs typeface="+mn-cs"/>
              </a:defRPr>
            </a:lvl6pPr>
            <a:lvl7pPr marL="3525838" indent="-228600" algn="l" rtl="0" fontAlgn="base">
              <a:spcBef>
                <a:spcPct val="20000"/>
              </a:spcBef>
              <a:spcAft>
                <a:spcPct val="0"/>
              </a:spcAft>
              <a:buChar char="»"/>
              <a:defRPr sz="1400">
                <a:solidFill>
                  <a:schemeClr val="tx1"/>
                </a:solidFill>
                <a:latin typeface="+mn-lt"/>
                <a:cs typeface="+mn-cs"/>
              </a:defRPr>
            </a:lvl7pPr>
            <a:lvl8pPr marL="3983038" indent="-228600" algn="l" rtl="0" fontAlgn="base">
              <a:spcBef>
                <a:spcPct val="20000"/>
              </a:spcBef>
              <a:spcAft>
                <a:spcPct val="0"/>
              </a:spcAft>
              <a:buChar char="»"/>
              <a:defRPr sz="1400">
                <a:solidFill>
                  <a:schemeClr val="tx1"/>
                </a:solidFill>
                <a:latin typeface="+mn-lt"/>
                <a:cs typeface="+mn-cs"/>
              </a:defRPr>
            </a:lvl8pPr>
            <a:lvl9pPr marL="4440238" indent="-228600" algn="l" rtl="0" fontAlgn="base">
              <a:spcBef>
                <a:spcPct val="20000"/>
              </a:spcBef>
              <a:spcAft>
                <a:spcPct val="0"/>
              </a:spcAft>
              <a:buChar char="»"/>
              <a:defRPr sz="1400">
                <a:solidFill>
                  <a:schemeClr val="tx1"/>
                </a:solidFill>
                <a:latin typeface="+mn-lt"/>
                <a:cs typeface="+mn-cs"/>
              </a:defRPr>
            </a:lvl9pPr>
          </a:lstStyle>
          <a:p>
            <a:pPr algn="l"/>
            <a:r>
              <a:rPr lang="en-US" sz="3200" dirty="0"/>
              <a:t>Time for open science skills to count in academic careers!</a:t>
            </a:r>
            <a:endParaRPr lang="en-US" sz="3200" b="0" kern="0" dirty="0">
              <a:solidFill>
                <a:srgbClr val="FFFFFF"/>
              </a:solidFill>
              <a:latin typeface="Century Schoolbook" panose="02040604050505020304" pitchFamily="18" charset="0"/>
            </a:endParaRPr>
          </a:p>
        </p:txBody>
      </p:sp>
      <p:sp>
        <p:nvSpPr>
          <p:cNvPr id="12" name="Rectangle 9"/>
          <p:cNvSpPr txBox="1">
            <a:spLocks noChangeArrowheads="1"/>
          </p:cNvSpPr>
          <p:nvPr/>
        </p:nvSpPr>
        <p:spPr bwMode="auto">
          <a:xfrm>
            <a:off x="179516" y="189832"/>
            <a:ext cx="3528069" cy="3594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lnSpc>
                <a:spcPct val="80000"/>
              </a:lnSpc>
              <a:spcBef>
                <a:spcPct val="0"/>
              </a:spcBef>
              <a:spcAft>
                <a:spcPct val="0"/>
              </a:spcAft>
              <a:defRPr sz="1200" b="0" baseline="0">
                <a:solidFill>
                  <a:schemeClr val="tx2"/>
                </a:solidFill>
                <a:latin typeface="Arial" panose="020B0604020202020204" pitchFamily="34" charset="0"/>
                <a:ea typeface="+mn-ea"/>
                <a:cs typeface="Arial" panose="020B0604020202020204" pitchFamily="34" charset="0"/>
              </a:defRPr>
            </a:lvl1pPr>
            <a:lvl2pPr marL="630238" indent="-295275" algn="l" rtl="0" fontAlgn="ctr">
              <a:spcBef>
                <a:spcPct val="20000"/>
              </a:spcBef>
              <a:spcAft>
                <a:spcPct val="0"/>
              </a:spcAft>
              <a:buClr>
                <a:schemeClr val="accent1"/>
              </a:buClr>
              <a:buSzPct val="150000"/>
              <a:buChar char="•"/>
              <a:defRPr sz="2000">
                <a:solidFill>
                  <a:schemeClr val="tx1"/>
                </a:solidFill>
                <a:latin typeface="+mn-lt"/>
                <a:cs typeface="+mn-cs"/>
              </a:defRPr>
            </a:lvl2pPr>
            <a:lvl3pPr marL="914400" indent="-196850" algn="l" rtl="0" fontAlgn="ctr">
              <a:spcBef>
                <a:spcPct val="20000"/>
              </a:spcBef>
              <a:spcAft>
                <a:spcPct val="0"/>
              </a:spcAft>
              <a:buFont typeface="Arial" charset="0"/>
              <a:buChar char="–"/>
              <a:defRPr>
                <a:solidFill>
                  <a:schemeClr val="tx1"/>
                </a:solidFill>
                <a:latin typeface="+mn-lt"/>
                <a:cs typeface="+mn-cs"/>
              </a:defRPr>
            </a:lvl3pPr>
            <a:lvl4pPr marL="1181100" indent="-211138" algn="l" rtl="0" fontAlgn="ctr">
              <a:spcBef>
                <a:spcPct val="20000"/>
              </a:spcBef>
              <a:spcAft>
                <a:spcPct val="0"/>
              </a:spcAft>
              <a:buFont typeface="Wingdings" pitchFamily="2" charset="2"/>
              <a:buChar char="§"/>
              <a:defRPr sz="1600">
                <a:solidFill>
                  <a:schemeClr val="tx1"/>
                </a:solidFill>
                <a:latin typeface="+mn-lt"/>
                <a:cs typeface="+mn-cs"/>
              </a:defRPr>
            </a:lvl4pPr>
            <a:lvl5pPr marL="2611438" indent="-228600" algn="l" rtl="0" fontAlgn="base">
              <a:spcBef>
                <a:spcPct val="20000"/>
              </a:spcBef>
              <a:spcAft>
                <a:spcPct val="0"/>
              </a:spcAft>
              <a:buChar char="»"/>
              <a:defRPr sz="1400">
                <a:solidFill>
                  <a:schemeClr val="tx1"/>
                </a:solidFill>
                <a:latin typeface="+mn-lt"/>
                <a:cs typeface="+mn-cs"/>
              </a:defRPr>
            </a:lvl5pPr>
            <a:lvl6pPr marL="3068638" indent="-228600" algn="l" rtl="0" fontAlgn="base">
              <a:spcBef>
                <a:spcPct val="20000"/>
              </a:spcBef>
              <a:spcAft>
                <a:spcPct val="0"/>
              </a:spcAft>
              <a:buChar char="»"/>
              <a:defRPr sz="1400">
                <a:solidFill>
                  <a:schemeClr val="tx1"/>
                </a:solidFill>
                <a:latin typeface="+mn-lt"/>
                <a:cs typeface="+mn-cs"/>
              </a:defRPr>
            </a:lvl6pPr>
            <a:lvl7pPr marL="3525838" indent="-228600" algn="l" rtl="0" fontAlgn="base">
              <a:spcBef>
                <a:spcPct val="20000"/>
              </a:spcBef>
              <a:spcAft>
                <a:spcPct val="0"/>
              </a:spcAft>
              <a:buChar char="»"/>
              <a:defRPr sz="1400">
                <a:solidFill>
                  <a:schemeClr val="tx1"/>
                </a:solidFill>
                <a:latin typeface="+mn-lt"/>
                <a:cs typeface="+mn-cs"/>
              </a:defRPr>
            </a:lvl7pPr>
            <a:lvl8pPr marL="3983038" indent="-228600" algn="l" rtl="0" fontAlgn="base">
              <a:spcBef>
                <a:spcPct val="20000"/>
              </a:spcBef>
              <a:spcAft>
                <a:spcPct val="0"/>
              </a:spcAft>
              <a:buChar char="»"/>
              <a:defRPr sz="1400">
                <a:solidFill>
                  <a:schemeClr val="tx1"/>
                </a:solidFill>
                <a:latin typeface="+mn-lt"/>
                <a:cs typeface="+mn-cs"/>
              </a:defRPr>
            </a:lvl8pPr>
            <a:lvl9pPr marL="4440238" indent="-228600" algn="l" rtl="0" fontAlgn="base">
              <a:spcBef>
                <a:spcPct val="20000"/>
              </a:spcBef>
              <a:spcAft>
                <a:spcPct val="0"/>
              </a:spcAft>
              <a:buChar char="»"/>
              <a:defRPr sz="1400">
                <a:solidFill>
                  <a:schemeClr val="tx1"/>
                </a:solidFill>
                <a:latin typeface="+mn-lt"/>
                <a:cs typeface="+mn-cs"/>
              </a:defRPr>
            </a:lvl9pPr>
          </a:lstStyle>
          <a:p>
            <a:pPr defTabSz="914400"/>
            <a:r>
              <a:rPr lang="en-GB" sz="1400" kern="0" dirty="0">
                <a:solidFill>
                  <a:srgbClr val="00387C"/>
                </a:solidFill>
              </a:rPr>
              <a:t>The UK’s European university</a:t>
            </a:r>
          </a:p>
        </p:txBody>
      </p:sp>
      <p:sp>
        <p:nvSpPr>
          <p:cNvPr id="7" name="Rectangle 3"/>
          <p:cNvSpPr txBox="1">
            <a:spLocks noChangeArrowheads="1"/>
          </p:cNvSpPr>
          <p:nvPr/>
        </p:nvSpPr>
        <p:spPr bwMode="auto">
          <a:xfrm>
            <a:off x="350738" y="5569000"/>
            <a:ext cx="4499992" cy="1152133"/>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lnSpc>
                <a:spcPct val="80000"/>
              </a:lnSpc>
              <a:spcBef>
                <a:spcPct val="0"/>
              </a:spcBef>
              <a:spcAft>
                <a:spcPct val="0"/>
              </a:spcAft>
              <a:defRPr sz="1200" b="0" baseline="0">
                <a:solidFill>
                  <a:schemeClr val="tx2"/>
                </a:solidFill>
                <a:latin typeface="Arial" panose="020B0604020202020204" pitchFamily="34" charset="0"/>
                <a:ea typeface="+mn-ea"/>
                <a:cs typeface="Arial" panose="020B0604020202020204" pitchFamily="34" charset="0"/>
              </a:defRPr>
            </a:lvl1pPr>
            <a:lvl2pPr marL="630238" indent="-295275" algn="l" rtl="0" fontAlgn="ctr">
              <a:spcBef>
                <a:spcPct val="20000"/>
              </a:spcBef>
              <a:spcAft>
                <a:spcPct val="0"/>
              </a:spcAft>
              <a:buClr>
                <a:schemeClr val="accent1"/>
              </a:buClr>
              <a:buSzPct val="150000"/>
              <a:buChar char="•"/>
              <a:defRPr sz="2000">
                <a:solidFill>
                  <a:schemeClr val="tx1"/>
                </a:solidFill>
                <a:latin typeface="+mn-lt"/>
                <a:cs typeface="+mn-cs"/>
              </a:defRPr>
            </a:lvl2pPr>
            <a:lvl3pPr marL="914400" indent="-196850" algn="l" rtl="0" fontAlgn="ctr">
              <a:spcBef>
                <a:spcPct val="20000"/>
              </a:spcBef>
              <a:spcAft>
                <a:spcPct val="0"/>
              </a:spcAft>
              <a:buFont typeface="Arial" charset="0"/>
              <a:buChar char="–"/>
              <a:defRPr>
                <a:solidFill>
                  <a:schemeClr val="tx1"/>
                </a:solidFill>
                <a:latin typeface="+mn-lt"/>
                <a:cs typeface="+mn-cs"/>
              </a:defRPr>
            </a:lvl3pPr>
            <a:lvl4pPr marL="1181100" indent="-211138" algn="l" rtl="0" fontAlgn="ctr">
              <a:spcBef>
                <a:spcPct val="20000"/>
              </a:spcBef>
              <a:spcAft>
                <a:spcPct val="0"/>
              </a:spcAft>
              <a:buFont typeface="Wingdings" pitchFamily="2" charset="2"/>
              <a:buChar char="§"/>
              <a:defRPr sz="1600">
                <a:solidFill>
                  <a:schemeClr val="tx1"/>
                </a:solidFill>
                <a:latin typeface="+mn-lt"/>
                <a:cs typeface="+mn-cs"/>
              </a:defRPr>
            </a:lvl4pPr>
            <a:lvl5pPr marL="2611438" indent="-228600" algn="l" rtl="0" fontAlgn="base">
              <a:spcBef>
                <a:spcPct val="20000"/>
              </a:spcBef>
              <a:spcAft>
                <a:spcPct val="0"/>
              </a:spcAft>
              <a:buChar char="»"/>
              <a:defRPr sz="1400">
                <a:solidFill>
                  <a:schemeClr val="tx1"/>
                </a:solidFill>
                <a:latin typeface="+mn-lt"/>
                <a:cs typeface="+mn-cs"/>
              </a:defRPr>
            </a:lvl5pPr>
            <a:lvl6pPr marL="3068638" indent="-228600" algn="l" rtl="0" fontAlgn="base">
              <a:spcBef>
                <a:spcPct val="20000"/>
              </a:spcBef>
              <a:spcAft>
                <a:spcPct val="0"/>
              </a:spcAft>
              <a:buChar char="»"/>
              <a:defRPr sz="1400">
                <a:solidFill>
                  <a:schemeClr val="tx1"/>
                </a:solidFill>
                <a:latin typeface="+mn-lt"/>
                <a:cs typeface="+mn-cs"/>
              </a:defRPr>
            </a:lvl6pPr>
            <a:lvl7pPr marL="3525838" indent="-228600" algn="l" rtl="0" fontAlgn="base">
              <a:spcBef>
                <a:spcPct val="20000"/>
              </a:spcBef>
              <a:spcAft>
                <a:spcPct val="0"/>
              </a:spcAft>
              <a:buChar char="»"/>
              <a:defRPr sz="1400">
                <a:solidFill>
                  <a:schemeClr val="tx1"/>
                </a:solidFill>
                <a:latin typeface="+mn-lt"/>
                <a:cs typeface="+mn-cs"/>
              </a:defRPr>
            </a:lvl7pPr>
            <a:lvl8pPr marL="3983038" indent="-228600" algn="l" rtl="0" fontAlgn="base">
              <a:spcBef>
                <a:spcPct val="20000"/>
              </a:spcBef>
              <a:spcAft>
                <a:spcPct val="0"/>
              </a:spcAft>
              <a:buChar char="»"/>
              <a:defRPr sz="1400">
                <a:solidFill>
                  <a:schemeClr val="tx1"/>
                </a:solidFill>
                <a:latin typeface="+mn-lt"/>
                <a:cs typeface="+mn-cs"/>
              </a:defRPr>
            </a:lvl8pPr>
            <a:lvl9pPr marL="4440238" indent="-228600" algn="l" rtl="0" fontAlgn="base">
              <a:spcBef>
                <a:spcPct val="20000"/>
              </a:spcBef>
              <a:spcAft>
                <a:spcPct val="0"/>
              </a:spcAft>
              <a:buChar char="»"/>
              <a:defRPr sz="1400">
                <a:solidFill>
                  <a:schemeClr val="tx1"/>
                </a:solidFill>
                <a:latin typeface="+mn-lt"/>
                <a:cs typeface="+mn-cs"/>
              </a:defRPr>
            </a:lvl9pPr>
          </a:lstStyle>
          <a:p>
            <a:pPr defTabSz="914400"/>
            <a:r>
              <a:rPr lang="en-US" sz="1700" kern="0" dirty="0">
                <a:solidFill>
                  <a:srgbClr val="00387C"/>
                </a:solidFill>
                <a:latin typeface="Century Schoolbook" panose="02040604050505020304" pitchFamily="18" charset="0"/>
              </a:rPr>
              <a:t>orcid.org/0000-0003-4094-3719</a:t>
            </a:r>
            <a:br>
              <a:rPr lang="en-US" sz="1700" kern="0" dirty="0">
                <a:solidFill>
                  <a:srgbClr val="00387C"/>
                </a:solidFill>
                <a:latin typeface="Century Schoolbook" panose="02040604050505020304" pitchFamily="18" charset="0"/>
              </a:rPr>
            </a:br>
            <a:endParaRPr lang="en-US" sz="1700" kern="0" dirty="0">
              <a:solidFill>
                <a:srgbClr val="00387C"/>
              </a:solidFill>
              <a:latin typeface="Century Schoolbook" panose="02040604050505020304" pitchFamily="18" charset="0"/>
            </a:endParaRPr>
          </a:p>
          <a:p>
            <a:pPr defTabSz="914400"/>
            <a:r>
              <a:rPr lang="en-US" sz="1700" kern="0" dirty="0">
                <a:solidFill>
                  <a:srgbClr val="00387C"/>
                </a:solidFill>
                <a:latin typeface="Century Schoolbook" panose="02040604050505020304" pitchFamily="18" charset="0"/>
              </a:rPr>
              <a:t>@</a:t>
            </a:r>
            <a:r>
              <a:rPr lang="en-US" sz="1700" kern="0" dirty="0" err="1" smtClean="0">
                <a:solidFill>
                  <a:srgbClr val="00387C"/>
                </a:solidFill>
                <a:latin typeface="Century Schoolbook" panose="02040604050505020304" pitchFamily="18" charset="0"/>
              </a:rPr>
              <a:t>SimonRKerridge</a:t>
            </a:r>
            <a:r>
              <a:rPr lang="en-US" sz="1700" kern="0" dirty="0" smtClean="0">
                <a:solidFill>
                  <a:srgbClr val="00387C"/>
                </a:solidFill>
                <a:latin typeface="Century Schoolbook" panose="02040604050505020304" pitchFamily="18" charset="0"/>
              </a:rPr>
              <a:t>     </a:t>
            </a:r>
            <a:r>
              <a:rPr lang="en-US" sz="1700" kern="0" dirty="0" smtClean="0">
                <a:solidFill>
                  <a:srgbClr val="00387C"/>
                </a:solidFill>
                <a:latin typeface="Century Schoolbook" panose="02040604050505020304" pitchFamily="18" charset="0"/>
              </a:rPr>
              <a:t>#OpenSkills18</a:t>
            </a:r>
            <a:endParaRPr lang="en-US" sz="1700" kern="0" dirty="0">
              <a:solidFill>
                <a:srgbClr val="00387C"/>
              </a:solidFill>
              <a:latin typeface="Century Schoolbook" panose="02040604050505020304" pitchFamily="18" charset="0"/>
            </a:endParaRPr>
          </a:p>
          <a:p>
            <a:pPr defTabSz="914400"/>
            <a:endParaRPr lang="en-US" sz="1600" kern="0" dirty="0">
              <a:solidFill>
                <a:srgbClr val="00387C"/>
              </a:solidFill>
              <a:latin typeface="Century Schoolbook" panose="02040604050505020304" pitchFamily="18" charset="0"/>
            </a:endParaRPr>
          </a:p>
          <a:p>
            <a:pPr defTabSz="914400"/>
            <a:r>
              <a:rPr lang="en-US" sz="1600" b="1" kern="0" dirty="0">
                <a:solidFill>
                  <a:srgbClr val="00387C"/>
                </a:solidFill>
                <a:latin typeface="Century Schoolbook" panose="02040604050505020304" pitchFamily="18" charset="0"/>
              </a:rPr>
              <a:t>raaapworldwide.wordpress.com</a:t>
            </a:r>
            <a:endParaRPr lang="en-GB" sz="1600" b="1" kern="0" dirty="0">
              <a:solidFill>
                <a:srgbClr val="00387C"/>
              </a:solidFill>
              <a:latin typeface="Century Schoolbook" panose="02040604050505020304" pitchFamily="18" charset="0"/>
            </a:endParaRP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62652" y="6046006"/>
            <a:ext cx="598253" cy="66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014788" y="5144793"/>
            <a:ext cx="3347864" cy="2000548"/>
          </a:xfrm>
          <a:prstGeom prst="rect">
            <a:avLst/>
          </a:prstGeom>
        </p:spPr>
        <p:txBody>
          <a:bodyPr wrap="square">
            <a:spAutoFit/>
          </a:bodyPr>
          <a:lstStyle/>
          <a:p>
            <a:pPr defTabSz="914400"/>
            <a:endParaRPr lang="en-US" dirty="0">
              <a:solidFill>
                <a:srgbClr val="000000"/>
              </a:solidFill>
            </a:endParaRPr>
          </a:p>
          <a:p>
            <a:pPr defTabSz="914400"/>
            <a:r>
              <a:rPr lang="en-US" sz="2400" dirty="0" smtClean="0">
                <a:solidFill>
                  <a:srgbClr val="7030A0"/>
                </a:solidFill>
              </a:rPr>
              <a:t>       </a:t>
            </a:r>
            <a:r>
              <a:rPr lang="en-US" sz="2400" dirty="0">
                <a:solidFill>
                  <a:srgbClr val="7030A0"/>
                </a:solidFill>
              </a:rPr>
              <a:t> </a:t>
            </a:r>
            <a:r>
              <a:rPr lang="en-US" sz="2400" dirty="0" smtClean="0">
                <a:solidFill>
                  <a:srgbClr val="7030A0"/>
                </a:solidFill>
              </a:rPr>
              <a:t>        Chair</a:t>
            </a:r>
            <a:endParaRPr lang="en-US" sz="2400" dirty="0">
              <a:solidFill>
                <a:srgbClr val="7030A0"/>
              </a:solidFill>
            </a:endParaRPr>
          </a:p>
          <a:p>
            <a:pPr defTabSz="914400"/>
            <a:endParaRPr lang="en-US" sz="1000" dirty="0">
              <a:solidFill>
                <a:srgbClr val="000000"/>
              </a:solidFill>
            </a:endParaRPr>
          </a:p>
          <a:p>
            <a:pPr defTabSz="914400"/>
            <a:r>
              <a:rPr lang="en-US" dirty="0">
                <a:solidFill>
                  <a:srgbClr val="000000"/>
                </a:solidFill>
              </a:rPr>
              <a:t>Immediate Past Chair, ARMA</a:t>
            </a:r>
          </a:p>
          <a:p>
            <a:pPr defTabSz="914400"/>
            <a:r>
              <a:rPr lang="en-US" dirty="0">
                <a:solidFill>
                  <a:srgbClr val="000000"/>
                </a:solidFill>
              </a:rPr>
              <a:t>The Association of Research Managers and Administrators</a:t>
            </a:r>
          </a:p>
          <a:p>
            <a:pPr defTabSz="914400"/>
            <a:endParaRPr lang="en-US" dirty="0">
              <a:solidFill>
                <a:srgbClr val="000000"/>
              </a:solidFill>
            </a:endParaRPr>
          </a:p>
        </p:txBody>
      </p:sp>
      <p:pic>
        <p:nvPicPr>
          <p:cNvPr id="1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 y="5909716"/>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93" y="5503856"/>
            <a:ext cx="342445" cy="342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12609" y="422609"/>
            <a:ext cx="7468693" cy="1077218"/>
          </a:xfrm>
          <a:prstGeom prst="rect">
            <a:avLst/>
          </a:prstGeom>
          <a:noFill/>
        </p:spPr>
        <p:txBody>
          <a:bodyPr wrap="square" rtlCol="0">
            <a:spAutoFit/>
          </a:bodyPr>
          <a:lstStyle/>
          <a:p>
            <a:r>
              <a:rPr lang="en-US" sz="3200" dirty="0"/>
              <a:t>From authorship to contributor roles: </a:t>
            </a:r>
          </a:p>
          <a:p>
            <a:r>
              <a:rPr lang="en-US" sz="3200" dirty="0"/>
              <a:t>adoption of the </a:t>
            </a:r>
            <a:r>
              <a:rPr lang="en-US" sz="3200" dirty="0" err="1"/>
              <a:t>CRediT</a:t>
            </a:r>
            <a:r>
              <a:rPr lang="en-US" sz="3200" dirty="0"/>
              <a:t> taxonomy</a:t>
            </a:r>
          </a:p>
        </p:txBody>
      </p:sp>
      <p:sp>
        <p:nvSpPr>
          <p:cNvPr id="18" name="Rectangle 3"/>
          <p:cNvSpPr txBox="1">
            <a:spLocks noChangeArrowheads="1"/>
          </p:cNvSpPr>
          <p:nvPr/>
        </p:nvSpPr>
        <p:spPr bwMode="auto">
          <a:xfrm>
            <a:off x="4644010" y="2636915"/>
            <a:ext cx="4499992" cy="1008113"/>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lnSpc>
                <a:spcPct val="80000"/>
              </a:lnSpc>
              <a:spcBef>
                <a:spcPct val="0"/>
              </a:spcBef>
              <a:spcAft>
                <a:spcPct val="0"/>
              </a:spcAft>
              <a:defRPr sz="1200" b="0" baseline="0">
                <a:solidFill>
                  <a:schemeClr val="tx2"/>
                </a:solidFill>
                <a:latin typeface="Arial" panose="020B0604020202020204" pitchFamily="34" charset="0"/>
                <a:ea typeface="+mn-ea"/>
                <a:cs typeface="Arial" panose="020B0604020202020204" pitchFamily="34" charset="0"/>
              </a:defRPr>
            </a:lvl1pPr>
            <a:lvl2pPr marL="630238" indent="-295275" algn="l" rtl="0" fontAlgn="ctr">
              <a:spcBef>
                <a:spcPct val="20000"/>
              </a:spcBef>
              <a:spcAft>
                <a:spcPct val="0"/>
              </a:spcAft>
              <a:buClr>
                <a:schemeClr val="accent1"/>
              </a:buClr>
              <a:buSzPct val="150000"/>
              <a:buChar char="•"/>
              <a:defRPr sz="2000">
                <a:solidFill>
                  <a:schemeClr val="tx1"/>
                </a:solidFill>
                <a:latin typeface="+mn-lt"/>
                <a:cs typeface="+mn-cs"/>
              </a:defRPr>
            </a:lvl2pPr>
            <a:lvl3pPr marL="914400" indent="-196850" algn="l" rtl="0" fontAlgn="ctr">
              <a:spcBef>
                <a:spcPct val="20000"/>
              </a:spcBef>
              <a:spcAft>
                <a:spcPct val="0"/>
              </a:spcAft>
              <a:buFont typeface="Arial" charset="0"/>
              <a:buChar char="–"/>
              <a:defRPr>
                <a:solidFill>
                  <a:schemeClr val="tx1"/>
                </a:solidFill>
                <a:latin typeface="+mn-lt"/>
                <a:cs typeface="+mn-cs"/>
              </a:defRPr>
            </a:lvl3pPr>
            <a:lvl4pPr marL="1181100" indent="-211138" algn="l" rtl="0" fontAlgn="ctr">
              <a:spcBef>
                <a:spcPct val="20000"/>
              </a:spcBef>
              <a:spcAft>
                <a:spcPct val="0"/>
              </a:spcAft>
              <a:buFont typeface="Wingdings" pitchFamily="2" charset="2"/>
              <a:buChar char="§"/>
              <a:defRPr sz="1600">
                <a:solidFill>
                  <a:schemeClr val="tx1"/>
                </a:solidFill>
                <a:latin typeface="+mn-lt"/>
                <a:cs typeface="+mn-cs"/>
              </a:defRPr>
            </a:lvl4pPr>
            <a:lvl5pPr marL="2611438" indent="-228600" algn="l" rtl="0" fontAlgn="base">
              <a:spcBef>
                <a:spcPct val="20000"/>
              </a:spcBef>
              <a:spcAft>
                <a:spcPct val="0"/>
              </a:spcAft>
              <a:buChar char="»"/>
              <a:defRPr sz="1400">
                <a:solidFill>
                  <a:schemeClr val="tx1"/>
                </a:solidFill>
                <a:latin typeface="+mn-lt"/>
                <a:cs typeface="+mn-cs"/>
              </a:defRPr>
            </a:lvl5pPr>
            <a:lvl6pPr marL="3068638" indent="-228600" algn="l" rtl="0" fontAlgn="base">
              <a:spcBef>
                <a:spcPct val="20000"/>
              </a:spcBef>
              <a:spcAft>
                <a:spcPct val="0"/>
              </a:spcAft>
              <a:buChar char="»"/>
              <a:defRPr sz="1400">
                <a:solidFill>
                  <a:schemeClr val="tx1"/>
                </a:solidFill>
                <a:latin typeface="+mn-lt"/>
                <a:cs typeface="+mn-cs"/>
              </a:defRPr>
            </a:lvl6pPr>
            <a:lvl7pPr marL="3525838" indent="-228600" algn="l" rtl="0" fontAlgn="base">
              <a:spcBef>
                <a:spcPct val="20000"/>
              </a:spcBef>
              <a:spcAft>
                <a:spcPct val="0"/>
              </a:spcAft>
              <a:buChar char="»"/>
              <a:defRPr sz="1400">
                <a:solidFill>
                  <a:schemeClr val="tx1"/>
                </a:solidFill>
                <a:latin typeface="+mn-lt"/>
                <a:cs typeface="+mn-cs"/>
              </a:defRPr>
            </a:lvl7pPr>
            <a:lvl8pPr marL="3983038" indent="-228600" algn="l" rtl="0" fontAlgn="base">
              <a:spcBef>
                <a:spcPct val="20000"/>
              </a:spcBef>
              <a:spcAft>
                <a:spcPct val="0"/>
              </a:spcAft>
              <a:buChar char="»"/>
              <a:defRPr sz="1400">
                <a:solidFill>
                  <a:schemeClr val="tx1"/>
                </a:solidFill>
                <a:latin typeface="+mn-lt"/>
                <a:cs typeface="+mn-cs"/>
              </a:defRPr>
            </a:lvl8pPr>
            <a:lvl9pPr marL="4440238" indent="-228600" algn="l" rtl="0" fontAlgn="base">
              <a:spcBef>
                <a:spcPct val="20000"/>
              </a:spcBef>
              <a:spcAft>
                <a:spcPct val="0"/>
              </a:spcAft>
              <a:buChar char="»"/>
              <a:defRPr sz="1400">
                <a:solidFill>
                  <a:schemeClr val="tx1"/>
                </a:solidFill>
                <a:latin typeface="+mn-lt"/>
                <a:cs typeface="+mn-cs"/>
              </a:defRPr>
            </a:lvl9pPr>
          </a:lstStyle>
          <a:p>
            <a:pPr defTabSz="914400"/>
            <a:r>
              <a:rPr lang="en-US" sz="1700" kern="0" dirty="0" smtClean="0">
                <a:latin typeface="Century Schoolbook" panose="02040604050505020304" pitchFamily="18" charset="0"/>
              </a:rPr>
              <a:t>26</a:t>
            </a:r>
            <a:r>
              <a:rPr lang="en-US" sz="1700" kern="0" baseline="30000" dirty="0" smtClean="0">
                <a:latin typeface="Century Schoolbook" panose="02040604050505020304" pitchFamily="18" charset="0"/>
              </a:rPr>
              <a:t>th</a:t>
            </a:r>
            <a:r>
              <a:rPr lang="en-US" sz="1700" kern="0" dirty="0" smtClean="0">
                <a:latin typeface="Century Schoolbook" panose="02040604050505020304" pitchFamily="18" charset="0"/>
              </a:rPr>
              <a:t> Sept 2018, Delft</a:t>
            </a:r>
          </a:p>
          <a:p>
            <a:pPr defTabSz="914400"/>
            <a:endParaRPr lang="en-GB" sz="1700" i="1" kern="0" dirty="0" smtClean="0">
              <a:latin typeface="Century Schoolbook" panose="02040604050505020304" pitchFamily="18" charset="0"/>
            </a:endParaRPr>
          </a:p>
          <a:p>
            <a:pPr defTabSz="914400"/>
            <a:r>
              <a:rPr lang="en-GB" sz="1700" i="1" kern="0" dirty="0" smtClean="0">
                <a:latin typeface="Century Schoolbook" panose="02040604050505020304" pitchFamily="18" charset="0"/>
              </a:rPr>
              <a:t>Simon Kerridge</a:t>
            </a:r>
          </a:p>
          <a:p>
            <a:pPr defTabSz="914400"/>
            <a:r>
              <a:rPr lang="en-GB" sz="1700" i="1" kern="0" dirty="0" smtClean="0">
                <a:latin typeface="Century Schoolbook" panose="02040604050505020304" pitchFamily="18" charset="0"/>
              </a:rPr>
              <a:t>Director of Research Services</a:t>
            </a:r>
          </a:p>
        </p:txBody>
      </p:sp>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95220" y="1441340"/>
            <a:ext cx="1134864" cy="1700560"/>
          </a:xfrm>
          <a:prstGeom prst="rect">
            <a:avLst/>
          </a:prstGeom>
        </p:spPr>
      </p:pic>
      <p:pic>
        <p:nvPicPr>
          <p:cNvPr id="4" name="Picture 3"/>
          <p:cNvPicPr>
            <a:picLocks noChangeAspect="1"/>
          </p:cNvPicPr>
          <p:nvPr/>
        </p:nvPicPr>
        <p:blipFill>
          <a:blip r:embed="rId7"/>
          <a:stretch>
            <a:fillRect/>
          </a:stretch>
        </p:blipFill>
        <p:spPr>
          <a:xfrm>
            <a:off x="7261251" y="5400922"/>
            <a:ext cx="1828959" cy="573074"/>
          </a:xfrm>
          <a:prstGeom prst="rect">
            <a:avLst/>
          </a:prstGeom>
        </p:spPr>
      </p:pic>
    </p:spTree>
    <p:extLst>
      <p:ext uri="{BB962C8B-B14F-4D97-AF65-F5344CB8AC3E}">
        <p14:creationId xmlns:p14="http://schemas.microsoft.com/office/powerpoint/2010/main" val="268393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30" y="549281"/>
            <a:ext cx="8568952" cy="576263"/>
          </a:xfrm>
        </p:spPr>
        <p:txBody>
          <a:bodyPr>
            <a:normAutofit fontScale="90000"/>
          </a:bodyPr>
          <a:lstStyle/>
          <a:p>
            <a:r>
              <a:rPr lang="en-GB" sz="3600" dirty="0" smtClean="0"/>
              <a:t>The Presenter</a:t>
            </a:r>
            <a:endParaRPr lang="en-GB" sz="3600" dirty="0"/>
          </a:p>
        </p:txBody>
      </p:sp>
      <p:sp>
        <p:nvSpPr>
          <p:cNvPr id="5" name="Rectangle 4"/>
          <p:cNvSpPr/>
          <p:nvPr/>
        </p:nvSpPr>
        <p:spPr>
          <a:xfrm>
            <a:off x="727969" y="1629230"/>
            <a:ext cx="7992888" cy="4462760"/>
          </a:xfrm>
          <a:prstGeom prst="rect">
            <a:avLst/>
          </a:prstGeom>
        </p:spPr>
        <p:txBody>
          <a:bodyPr wrap="square">
            <a:spAutoFit/>
          </a:bodyPr>
          <a:lstStyle/>
          <a:p>
            <a:pPr marL="342900" indent="-342900">
              <a:buFont typeface="Arial" panose="020B0604020202020204" pitchFamily="34" charset="0"/>
              <a:buChar char="•"/>
            </a:pPr>
            <a:r>
              <a:rPr lang="en-US" sz="2000" dirty="0" smtClean="0">
                <a:latin typeface="Open Sans"/>
              </a:rPr>
              <a:t>Simon Kerridge</a:t>
            </a:r>
          </a:p>
          <a:p>
            <a:pPr marL="800100" lvl="1" indent="-342900">
              <a:buFont typeface="Arial" panose="020B0604020202020204" pitchFamily="34" charset="0"/>
              <a:buChar char="•"/>
            </a:pPr>
            <a:r>
              <a:rPr lang="en-US" sz="2000" dirty="0">
                <a:latin typeface="Open Sans"/>
              </a:rPr>
              <a:t>Director, Research Services, University of Kent (UK)</a:t>
            </a:r>
          </a:p>
          <a:p>
            <a:pPr marL="800100" lvl="1" indent="-342900">
              <a:buFont typeface="Arial" panose="020B0604020202020204" pitchFamily="34" charset="0"/>
              <a:buChar char="•"/>
            </a:pPr>
            <a:r>
              <a:rPr lang="en-US" sz="2000" dirty="0" smtClean="0">
                <a:latin typeface="Open Sans"/>
              </a:rPr>
              <a:t>Chair, CASRAI; Immediate Past Chair, ARMA</a:t>
            </a:r>
            <a:endParaRPr lang="en-US" sz="2000" dirty="0">
              <a:latin typeface="Open Sans"/>
            </a:endParaRP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smtClean="0"/>
          </a:p>
          <a:p>
            <a:pPr marL="285750" indent="-285750">
              <a:lnSpc>
                <a:spcPct val="150000"/>
              </a:lnSpc>
              <a:buFont typeface="Arial" panose="020B0604020202020204" pitchFamily="34" charset="0"/>
              <a:buChar char="•"/>
            </a:pPr>
            <a:r>
              <a:rPr lang="en-GB" sz="1600" dirty="0" smtClean="0">
                <a:latin typeface="Open Sans" panose="020B0606030504020204"/>
              </a:rPr>
              <a:t>Lead of INORMS RAAAP </a:t>
            </a:r>
            <a:r>
              <a:rPr lang="en-GB" sz="1600" dirty="0" err="1" smtClean="0">
                <a:latin typeface="Open Sans" panose="020B0606030504020204"/>
              </a:rPr>
              <a:t>TaskForce</a:t>
            </a:r>
            <a:endParaRPr lang="en-GB" sz="1600" dirty="0" smtClean="0">
              <a:latin typeface="Open Sans" panose="020B0606030504020204"/>
            </a:endParaRPr>
          </a:p>
          <a:p>
            <a:pPr marL="285750" indent="-285750">
              <a:lnSpc>
                <a:spcPct val="150000"/>
              </a:lnSpc>
              <a:buFont typeface="Arial" panose="020B0604020202020204" pitchFamily="34" charset="0"/>
              <a:buChar char="•"/>
            </a:pPr>
            <a:r>
              <a:rPr lang="en-GB" sz="1600" dirty="0" smtClean="0">
                <a:latin typeface="Open Sans" panose="020B0606030504020204"/>
              </a:rPr>
              <a:t>Chair </a:t>
            </a:r>
            <a:r>
              <a:rPr lang="en-GB" sz="1600" dirty="0">
                <a:latin typeface="Open Sans" panose="020B0606030504020204"/>
              </a:rPr>
              <a:t>of the EARMA Awards Committee</a:t>
            </a:r>
          </a:p>
          <a:p>
            <a:pPr marL="285750" indent="-285750">
              <a:lnSpc>
                <a:spcPct val="150000"/>
              </a:lnSpc>
              <a:buFont typeface="Arial" panose="020B0604020202020204" pitchFamily="34" charset="0"/>
              <a:buChar char="•"/>
            </a:pPr>
            <a:r>
              <a:rPr lang="en-GB" sz="1600" dirty="0">
                <a:latin typeface="Open Sans" panose="020B0606030504020204"/>
              </a:rPr>
              <a:t>UK Government Open Standards Board</a:t>
            </a:r>
          </a:p>
          <a:p>
            <a:pPr marL="285750" indent="-285750">
              <a:lnSpc>
                <a:spcPct val="150000"/>
              </a:lnSpc>
              <a:buFont typeface="Arial" panose="020B0604020202020204" pitchFamily="34" charset="0"/>
              <a:buChar char="•"/>
            </a:pPr>
            <a:r>
              <a:rPr lang="en-GB" sz="1600" dirty="0">
                <a:latin typeface="Open Sans" panose="020B0606030504020204"/>
              </a:rPr>
              <a:t>Former Chair of </a:t>
            </a:r>
            <a:r>
              <a:rPr lang="en-GB" sz="1600" dirty="0" smtClean="0">
                <a:latin typeface="Open Sans" panose="020B0606030504020204"/>
              </a:rPr>
              <a:t>ARMA</a:t>
            </a:r>
          </a:p>
          <a:p>
            <a:pPr marL="285750" indent="-285750">
              <a:lnSpc>
                <a:spcPct val="150000"/>
              </a:lnSpc>
              <a:buFont typeface="Arial" panose="020B0604020202020204" pitchFamily="34" charset="0"/>
              <a:buChar char="•"/>
            </a:pPr>
            <a:r>
              <a:rPr lang="en-GB" sz="1600" dirty="0" smtClean="0">
                <a:latin typeface="Open Sans" panose="020B0606030504020204"/>
              </a:rPr>
              <a:t>NCURA Global Faculty</a:t>
            </a:r>
          </a:p>
          <a:p>
            <a:pPr marL="285750" indent="-285750">
              <a:lnSpc>
                <a:spcPct val="150000"/>
              </a:lnSpc>
              <a:buFont typeface="Arial" panose="020B0604020202020204" pitchFamily="34" charset="0"/>
              <a:buChar char="•"/>
            </a:pPr>
            <a:r>
              <a:rPr lang="en-GB" sz="1600" dirty="0" smtClean="0">
                <a:latin typeface="Open Sans" panose="020B0606030504020204"/>
              </a:rPr>
              <a:t>Johns Hopkins Res. Admin. Faculty</a:t>
            </a:r>
            <a:endParaRPr lang="en-GB" sz="1600" dirty="0">
              <a:latin typeface="Open Sans" panose="020B0606030504020204"/>
            </a:endParaRP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smtClean="0"/>
          </a:p>
        </p:txBody>
      </p:sp>
      <p:pic>
        <p:nvPicPr>
          <p:cNvPr id="1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12473" y="1777070"/>
            <a:ext cx="598253" cy="66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descr="http://www.kent.ac.uk/researchservices/images/staff/skerridge.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33627" y="4166027"/>
            <a:ext cx="1296144" cy="1942234"/>
          </a:xfrm>
          <a:prstGeom prst="rect">
            <a:avLst/>
          </a:prstGeom>
          <a:noFill/>
        </p:spPr>
      </p:pic>
      <p:pic>
        <p:nvPicPr>
          <p:cNvPr id="18" name="Picture 1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07342" y="4448015"/>
            <a:ext cx="1631715" cy="1631715"/>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752020" y="4132646"/>
            <a:ext cx="1296143" cy="1990761"/>
          </a:xfrm>
          <a:prstGeom prst="rect">
            <a:avLst/>
          </a:prstGeom>
        </p:spPr>
      </p:pic>
      <p:pic>
        <p:nvPicPr>
          <p:cNvPr id="20"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342506" y="2471556"/>
            <a:ext cx="1648592" cy="51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Group 22"/>
          <p:cNvGrpSpPr/>
          <p:nvPr/>
        </p:nvGrpSpPr>
        <p:grpSpPr>
          <a:xfrm>
            <a:off x="51502" y="6220467"/>
            <a:ext cx="9631498" cy="646331"/>
            <a:chOff x="51502" y="6220467"/>
            <a:chExt cx="9631498" cy="646331"/>
          </a:xfrm>
        </p:grpSpPr>
        <p:grpSp>
          <p:nvGrpSpPr>
            <p:cNvPr id="24" name="Group 23"/>
            <p:cNvGrpSpPr/>
            <p:nvPr/>
          </p:nvGrpSpPr>
          <p:grpSpPr>
            <a:xfrm>
              <a:off x="2795390" y="6220467"/>
              <a:ext cx="6887610" cy="646331"/>
              <a:chOff x="2582014" y="6317258"/>
              <a:chExt cx="6887610" cy="646331"/>
            </a:xfrm>
          </p:grpSpPr>
          <p:sp>
            <p:nvSpPr>
              <p:cNvPr id="27" name="TextBox 2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8"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25" name="Rectangle 2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6"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987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0617" y="696494"/>
            <a:ext cx="5952097" cy="523220"/>
          </a:xfrm>
          <a:prstGeom prst="rect">
            <a:avLst/>
          </a:prstGeom>
          <a:solidFill>
            <a:schemeClr val="bg1"/>
          </a:solidFill>
        </p:spPr>
        <p:txBody>
          <a:bodyPr wrap="square">
            <a:spAutoFit/>
          </a:bodyPr>
          <a:lstStyle/>
          <a:p>
            <a:r>
              <a:rPr lang="en-GB" sz="2800" b="1" dirty="0">
                <a:solidFill>
                  <a:srgbClr val="C00000"/>
                </a:solidFill>
                <a:latin typeface="Calibri" panose="020F0502020204030204" pitchFamily="34" charset="0"/>
              </a:rPr>
              <a:t>What I am going to talk about</a:t>
            </a:r>
            <a:endParaRPr lang="en-GB" sz="2800" b="1" dirty="0"/>
          </a:p>
        </p:txBody>
      </p:sp>
      <p:sp>
        <p:nvSpPr>
          <p:cNvPr id="11" name="Rectangle 10"/>
          <p:cNvSpPr/>
          <p:nvPr/>
        </p:nvSpPr>
        <p:spPr>
          <a:xfrm>
            <a:off x="344946" y="1392991"/>
            <a:ext cx="8189453" cy="3477875"/>
          </a:xfrm>
          <a:prstGeom prst="rect">
            <a:avLst/>
          </a:prstGeom>
          <a:solidFill>
            <a:schemeClr val="bg1"/>
          </a:solidFill>
        </p:spPr>
        <p:txBody>
          <a:bodyPr wrap="square">
            <a:spAutoFit/>
          </a:bodyPr>
          <a:lstStyle/>
          <a:p>
            <a:r>
              <a:rPr lang="en-US" sz="2400" b="1" dirty="0">
                <a:solidFill>
                  <a:schemeClr val="tx1">
                    <a:lumMod val="50000"/>
                    <a:lumOff val="50000"/>
                  </a:schemeClr>
                </a:solidFill>
                <a:latin typeface="Calibri" panose="020F0502020204030204" pitchFamily="34" charset="0"/>
                <a:ea typeface="Century Gothic" charset="0"/>
                <a:cs typeface="Century Gothic" charset="0"/>
              </a:rPr>
              <a:t>1. Origins of </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the </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C</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ontributor </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R</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oles </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T</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axonomy (CRediT)</a:t>
            </a:r>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b="1" dirty="0">
                <a:solidFill>
                  <a:schemeClr val="tx1">
                    <a:lumMod val="50000"/>
                    <a:lumOff val="50000"/>
                  </a:schemeClr>
                </a:solidFill>
                <a:latin typeface="Calibri" panose="020F0502020204030204" pitchFamily="34" charset="0"/>
                <a:ea typeface="Century Gothic" charset="0"/>
                <a:cs typeface="Century Gothic" charset="0"/>
              </a:rPr>
              <a:t>2</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 Adoption &amp; implementation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b="1" dirty="0">
                <a:solidFill>
                  <a:schemeClr val="tx1">
                    <a:lumMod val="50000"/>
                    <a:lumOff val="50000"/>
                  </a:schemeClr>
                </a:solidFill>
                <a:latin typeface="Calibri" panose="020F0502020204030204" pitchFamily="34" charset="0"/>
                <a:ea typeface="Century Gothic" charset="0"/>
                <a:cs typeface="Century Gothic" charset="0"/>
              </a:rPr>
              <a:t>3</a:t>
            </a:r>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 First insights into its value!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b="1" dirty="0" smtClean="0">
                <a:solidFill>
                  <a:schemeClr val="tx1">
                    <a:lumMod val="50000"/>
                    <a:lumOff val="50000"/>
                  </a:schemeClr>
                </a:solidFill>
                <a:latin typeface="Calibri" panose="020F0502020204030204" pitchFamily="34" charset="0"/>
                <a:ea typeface="Century Gothic" charset="0"/>
                <a:cs typeface="Century Gothic" charset="0"/>
              </a:rPr>
              <a:t>4. Where next …</a:t>
            </a:r>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p:txBody>
      </p:sp>
      <p:pic>
        <p:nvPicPr>
          <p:cNvPr id="9" name="Picture 2" descr="Image result for open scie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348"/>
          <a:stretch/>
        </p:blipFill>
        <p:spPr bwMode="auto">
          <a:xfrm>
            <a:off x="4772026" y="4093786"/>
            <a:ext cx="4102474" cy="1821866"/>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51502" y="6220467"/>
            <a:ext cx="9631498" cy="646331"/>
            <a:chOff x="51502" y="6220467"/>
            <a:chExt cx="9631498" cy="646331"/>
          </a:xfrm>
        </p:grpSpPr>
        <p:grpSp>
          <p:nvGrpSpPr>
            <p:cNvPr id="19" name="Group 18"/>
            <p:cNvGrpSpPr/>
            <p:nvPr/>
          </p:nvGrpSpPr>
          <p:grpSpPr>
            <a:xfrm>
              <a:off x="2795390" y="6220467"/>
              <a:ext cx="6887610" cy="646331"/>
              <a:chOff x="2582014" y="6317258"/>
              <a:chExt cx="6887610" cy="646331"/>
            </a:xfrm>
          </p:grpSpPr>
          <p:sp>
            <p:nvSpPr>
              <p:cNvPr id="22" name="TextBox 21"/>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3"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20" name="Rectangle 1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1"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77589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83389" y="958104"/>
            <a:ext cx="753035" cy="8361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344946" y="503088"/>
            <a:ext cx="5952097" cy="523220"/>
          </a:xfrm>
          <a:prstGeom prst="rect">
            <a:avLst/>
          </a:prstGeom>
          <a:solidFill>
            <a:schemeClr val="bg1"/>
          </a:solidFill>
        </p:spPr>
        <p:txBody>
          <a:bodyPr wrap="square">
            <a:spAutoFit/>
          </a:bodyPr>
          <a:lstStyle/>
          <a:p>
            <a:r>
              <a:rPr lang="en-GB" sz="2800" b="1" dirty="0">
                <a:solidFill>
                  <a:srgbClr val="C00000"/>
                </a:solidFill>
                <a:latin typeface="Calibri" panose="020F0502020204030204" pitchFamily="34" charset="0"/>
              </a:rPr>
              <a:t>What I am going to talk about</a:t>
            </a:r>
            <a:endParaRPr lang="en-GB" sz="2800" b="1" dirty="0"/>
          </a:p>
        </p:txBody>
      </p:sp>
      <p:sp>
        <p:nvSpPr>
          <p:cNvPr id="11" name="Rectangle 10"/>
          <p:cNvSpPr/>
          <p:nvPr/>
        </p:nvSpPr>
        <p:spPr>
          <a:xfrm>
            <a:off x="344946" y="1392991"/>
            <a:ext cx="8189453" cy="1692771"/>
          </a:xfrm>
          <a:prstGeom prst="rect">
            <a:avLst/>
          </a:prstGeom>
          <a:solidFill>
            <a:schemeClr val="bg1"/>
          </a:solidFill>
        </p:spPr>
        <p:txBody>
          <a:bodyPr wrap="square">
            <a:spAutoFit/>
          </a:bodyPr>
          <a:lstStyle/>
          <a:p>
            <a:r>
              <a:rPr lang="en-US" sz="2800" b="1" dirty="0">
                <a:solidFill>
                  <a:schemeClr val="tx1">
                    <a:lumMod val="50000"/>
                    <a:lumOff val="50000"/>
                  </a:schemeClr>
                </a:solidFill>
                <a:latin typeface="Calibri" panose="020F0502020204030204" pitchFamily="34" charset="0"/>
                <a:ea typeface="Century Gothic" charset="0"/>
                <a:cs typeface="Century Gothic" charset="0"/>
              </a:rPr>
              <a:t>1. Origins of </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the Contributor Roles Taxonomy (CRediT)</a:t>
            </a:r>
            <a:endParaRPr lang="en-US" sz="28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8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p:txBody>
      </p:sp>
      <p:pic>
        <p:nvPicPr>
          <p:cNvPr id="9" name="Picture 2" descr="Image result for open scie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348"/>
          <a:stretch/>
        </p:blipFill>
        <p:spPr bwMode="auto">
          <a:xfrm>
            <a:off x="4772026" y="4093786"/>
            <a:ext cx="4102474" cy="1821866"/>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51502" y="6220467"/>
            <a:ext cx="9631498" cy="646331"/>
            <a:chOff x="51502" y="6220467"/>
            <a:chExt cx="9631498" cy="646331"/>
          </a:xfrm>
        </p:grpSpPr>
        <p:grpSp>
          <p:nvGrpSpPr>
            <p:cNvPr id="19" name="Group 18"/>
            <p:cNvGrpSpPr/>
            <p:nvPr/>
          </p:nvGrpSpPr>
          <p:grpSpPr>
            <a:xfrm>
              <a:off x="2795390" y="6220467"/>
              <a:ext cx="6887610" cy="646331"/>
              <a:chOff x="2582014" y="6317258"/>
              <a:chExt cx="6887610" cy="646331"/>
            </a:xfrm>
          </p:grpSpPr>
          <p:sp>
            <p:nvSpPr>
              <p:cNvPr id="22" name="TextBox 21"/>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3"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20" name="Rectangle 1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1"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02313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ED2609A-8C39-6343-BDB9-5B9F650A8C6D}"/>
              </a:ext>
            </a:extLst>
          </p:cNvPr>
          <p:cNvSpPr>
            <a:spLocks noGrp="1"/>
          </p:cNvSpPr>
          <p:nvPr>
            <p:ph type="title"/>
          </p:nvPr>
        </p:nvSpPr>
        <p:spPr>
          <a:xfrm>
            <a:off x="104775" y="590362"/>
            <a:ext cx="9144000" cy="731838"/>
          </a:xfrm>
        </p:spPr>
        <p:txBody>
          <a:bodyPr>
            <a:normAutofit fontScale="90000"/>
          </a:bodyPr>
          <a:lstStyle/>
          <a:p>
            <a:pPr algn="l"/>
            <a:r>
              <a:rPr lang="en-US" b="1" dirty="0" smtClean="0">
                <a:latin typeface="Calibri" panose="020F0502020204030204" pitchFamily="34" charset="0"/>
              </a:rPr>
              <a:t>Established problems with authorship: </a:t>
            </a:r>
            <a:br>
              <a:rPr lang="en-US" b="1" dirty="0" smtClean="0">
                <a:latin typeface="Calibri" panose="020F0502020204030204" pitchFamily="34" charset="0"/>
              </a:rPr>
            </a:br>
            <a:r>
              <a:rPr lang="en-US" dirty="0">
                <a:latin typeface="Calibri" panose="020F0502020204030204" pitchFamily="34" charset="0"/>
              </a:rPr>
              <a:t>	</a:t>
            </a:r>
            <a:r>
              <a:rPr lang="en-US" b="1" dirty="0" smtClean="0">
                <a:latin typeface="Calibri" panose="020F0502020204030204" pitchFamily="34" charset="0"/>
              </a:rPr>
              <a:t>increasingly outdated</a:t>
            </a:r>
            <a:endParaRPr lang="en-US" b="1" dirty="0">
              <a:latin typeface="Calibri" panose="020F0502020204030204" pitchFamily="34" charset="0"/>
            </a:endParaRPr>
          </a:p>
        </p:txBody>
      </p:sp>
      <p:sp>
        <p:nvSpPr>
          <p:cNvPr id="7" name="Content Placeholder 6">
            <a:extLst>
              <a:ext uri="{FF2B5EF4-FFF2-40B4-BE49-F238E27FC236}">
                <a16:creationId xmlns="" xmlns:a16="http://schemas.microsoft.com/office/drawing/2014/main" id="{0215E509-9989-CA49-9551-C6BA58618FDA}"/>
              </a:ext>
            </a:extLst>
          </p:cNvPr>
          <p:cNvSpPr>
            <a:spLocks noGrp="1"/>
          </p:cNvSpPr>
          <p:nvPr>
            <p:ph idx="4294967295"/>
          </p:nvPr>
        </p:nvSpPr>
        <p:spPr>
          <a:xfrm>
            <a:off x="186314" y="975331"/>
            <a:ext cx="8652886" cy="4797788"/>
          </a:xfrm>
        </p:spPr>
        <p:txBody>
          <a:bodyPr>
            <a:noAutofit/>
          </a:bodyPr>
          <a:lstStyle/>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dirty="0">
                <a:solidFill>
                  <a:schemeClr val="tx2">
                    <a:lumMod val="50000"/>
                  </a:schemeClr>
                </a:solidFill>
                <a:latin typeface="Calibri" panose="020F0502020204030204" pitchFamily="34" charset="0"/>
              </a:rPr>
              <a:t>Authorship criteria doesn’t reflect range of </a:t>
            </a:r>
            <a:r>
              <a:rPr lang="en-US" sz="2400" dirty="0" smtClean="0">
                <a:solidFill>
                  <a:schemeClr val="tx2">
                    <a:lumMod val="50000"/>
                  </a:schemeClr>
                </a:solidFill>
                <a:latin typeface="Calibri" panose="020F0502020204030204" pitchFamily="34" charset="0"/>
              </a:rPr>
              <a:t>contributions …</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 nor supports accountability</a:t>
            </a:r>
          </a:p>
          <a:p>
            <a:pPr marL="457200" indent="-457200">
              <a:lnSpc>
                <a:spcPct val="100000"/>
              </a:lnSpc>
              <a:buFont typeface="+mj-lt"/>
              <a:buAutoNum type="arabicPeriod"/>
            </a:pPr>
            <a:endParaRPr lang="en-US" sz="2400" dirty="0" smtClean="0">
              <a:solidFill>
                <a:schemeClr val="tx2">
                  <a:lumMod val="50000"/>
                </a:schemeClr>
              </a:solidFill>
              <a:latin typeface="Calibri" panose="020F0502020204030204" pitchFamily="34" charset="0"/>
            </a:endParaRPr>
          </a:p>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p:txBody>
      </p:sp>
      <p:grpSp>
        <p:nvGrpSpPr>
          <p:cNvPr id="20" name="Group 19"/>
          <p:cNvGrpSpPr/>
          <p:nvPr/>
        </p:nvGrpSpPr>
        <p:grpSpPr>
          <a:xfrm>
            <a:off x="51502" y="6220467"/>
            <a:ext cx="9631498" cy="646331"/>
            <a:chOff x="51502" y="6220467"/>
            <a:chExt cx="9631498" cy="646331"/>
          </a:xfrm>
        </p:grpSpPr>
        <p:grpSp>
          <p:nvGrpSpPr>
            <p:cNvPr id="21" name="Group 20"/>
            <p:cNvGrpSpPr/>
            <p:nvPr/>
          </p:nvGrpSpPr>
          <p:grpSpPr>
            <a:xfrm>
              <a:off x="2795390" y="6220467"/>
              <a:ext cx="6887610" cy="646331"/>
              <a:chOff x="2582014" y="6317258"/>
              <a:chExt cx="6887610" cy="646331"/>
            </a:xfrm>
          </p:grpSpPr>
          <p:sp>
            <p:nvSpPr>
              <p:cNvPr id="24" name="TextBox 23"/>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ectangle 25"/>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22" name="Rectangle 21"/>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3"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36128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52" y="225426"/>
            <a:ext cx="9052641" cy="1143000"/>
          </a:xfrm>
        </p:spPr>
        <p:txBody>
          <a:bodyPr>
            <a:normAutofit/>
          </a:bodyPr>
          <a:lstStyle/>
          <a:p>
            <a:pPr algn="l"/>
            <a:r>
              <a:rPr lang="en-GB" b="1" dirty="0" smtClean="0">
                <a:latin typeface="Calibri" panose="020F0502020204030204" pitchFamily="34" charset="0"/>
              </a:rPr>
              <a:t>Authorship doesn’t (often) reflect contribution …</a:t>
            </a:r>
            <a:endParaRPr lang="en-GB" b="1" dirty="0">
              <a:latin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3453" y="1297490"/>
            <a:ext cx="9052641" cy="471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10"/>
          <p:cNvGrpSpPr/>
          <p:nvPr/>
        </p:nvGrpSpPr>
        <p:grpSpPr>
          <a:xfrm>
            <a:off x="51502" y="6220467"/>
            <a:ext cx="9631498" cy="646331"/>
            <a:chOff x="51502" y="6220467"/>
            <a:chExt cx="9631498" cy="646331"/>
          </a:xfrm>
        </p:grpSpPr>
        <p:grpSp>
          <p:nvGrpSpPr>
            <p:cNvPr id="12" name="Group 11"/>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3" name="Rectangle 12"/>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676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28809" y="3788728"/>
            <a:ext cx="7900816" cy="2331545"/>
          </a:xfrm>
          <a:prstGeom prst="rect">
            <a:avLst/>
          </a:prstGeom>
          <a:ln>
            <a:solidFill>
              <a:schemeClr val="accent1"/>
            </a:solidFill>
          </a:ln>
        </p:spPr>
      </p:pic>
      <p:grpSp>
        <p:nvGrpSpPr>
          <p:cNvPr id="10" name="Group 9"/>
          <p:cNvGrpSpPr/>
          <p:nvPr/>
        </p:nvGrpSpPr>
        <p:grpSpPr>
          <a:xfrm>
            <a:off x="533400" y="459105"/>
            <a:ext cx="7896225" cy="3013710"/>
            <a:chOff x="2377440" y="2209800"/>
            <a:chExt cx="7924800" cy="292608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77440" y="2209800"/>
              <a:ext cx="7924800" cy="2926080"/>
            </a:xfrm>
            <a:prstGeom prst="rect">
              <a:avLst/>
            </a:prstGeom>
            <a:ln>
              <a:solidFill>
                <a:schemeClr val="accent1"/>
              </a:solidFill>
            </a:ln>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85760" y="2407920"/>
              <a:ext cx="2087880" cy="457200"/>
            </a:xfrm>
            <a:prstGeom prst="rect">
              <a:avLst/>
            </a:prstGeom>
            <a:ln>
              <a:solidFill>
                <a:schemeClr val="accent1"/>
              </a:solidFill>
            </a:ln>
          </p:spPr>
        </p:pic>
      </p:grpSp>
      <p:grpSp>
        <p:nvGrpSpPr>
          <p:cNvPr id="17" name="Group 16"/>
          <p:cNvGrpSpPr/>
          <p:nvPr/>
        </p:nvGrpSpPr>
        <p:grpSpPr>
          <a:xfrm>
            <a:off x="51502" y="6220467"/>
            <a:ext cx="9631498" cy="646331"/>
            <a:chOff x="51502" y="6220467"/>
            <a:chExt cx="9631498" cy="646331"/>
          </a:xfrm>
        </p:grpSpPr>
        <p:grpSp>
          <p:nvGrpSpPr>
            <p:cNvPr id="18" name="Group 17"/>
            <p:cNvGrpSpPr/>
            <p:nvPr/>
          </p:nvGrpSpPr>
          <p:grpSpPr>
            <a:xfrm>
              <a:off x="2795390" y="6220467"/>
              <a:ext cx="6887610" cy="646331"/>
              <a:chOff x="2582014" y="6317258"/>
              <a:chExt cx="6887610" cy="646331"/>
            </a:xfrm>
          </p:grpSpPr>
          <p:sp>
            <p:nvSpPr>
              <p:cNvPr id="21" name="TextBox 20"/>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2"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9" name="Rectangle 18"/>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0086655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ED2609A-8C39-6343-BDB9-5B9F650A8C6D}"/>
              </a:ext>
            </a:extLst>
          </p:cNvPr>
          <p:cNvSpPr>
            <a:spLocks noGrp="1"/>
          </p:cNvSpPr>
          <p:nvPr>
            <p:ph type="title"/>
          </p:nvPr>
        </p:nvSpPr>
        <p:spPr>
          <a:xfrm>
            <a:off x="104775" y="590362"/>
            <a:ext cx="9144000" cy="731838"/>
          </a:xfrm>
        </p:spPr>
        <p:txBody>
          <a:bodyPr>
            <a:normAutofit fontScale="90000"/>
          </a:bodyPr>
          <a:lstStyle/>
          <a:p>
            <a:pPr algn="l"/>
            <a:r>
              <a:rPr lang="en-US" b="1" dirty="0" smtClean="0">
                <a:latin typeface="Calibri" panose="020F0502020204030204" pitchFamily="34" charset="0"/>
              </a:rPr>
              <a:t>Established problems with authorship:</a:t>
            </a:r>
            <a:br>
              <a:rPr lang="en-US" b="1" dirty="0" smtClean="0">
                <a:latin typeface="Calibri" panose="020F0502020204030204" pitchFamily="34" charset="0"/>
              </a:rPr>
            </a:br>
            <a:r>
              <a:rPr lang="en-US" dirty="0">
                <a:latin typeface="Calibri" panose="020F0502020204030204" pitchFamily="34" charset="0"/>
              </a:rPr>
              <a:t>	</a:t>
            </a:r>
            <a:r>
              <a:rPr lang="en-US" b="1" dirty="0" smtClean="0">
                <a:latin typeface="Calibri" panose="020F0502020204030204" pitchFamily="34" charset="0"/>
              </a:rPr>
              <a:t>increasingly outdated</a:t>
            </a:r>
            <a:endParaRPr lang="en-US" b="1" dirty="0">
              <a:latin typeface="Calibri" panose="020F0502020204030204" pitchFamily="34" charset="0"/>
            </a:endParaRPr>
          </a:p>
        </p:txBody>
      </p:sp>
      <p:sp>
        <p:nvSpPr>
          <p:cNvPr id="7" name="Content Placeholder 6">
            <a:extLst>
              <a:ext uri="{FF2B5EF4-FFF2-40B4-BE49-F238E27FC236}">
                <a16:creationId xmlns="" xmlns:a16="http://schemas.microsoft.com/office/drawing/2014/main" id="{0215E509-9989-CA49-9551-C6BA58618FDA}"/>
              </a:ext>
            </a:extLst>
          </p:cNvPr>
          <p:cNvSpPr>
            <a:spLocks noGrp="1"/>
          </p:cNvSpPr>
          <p:nvPr>
            <p:ph idx="4294967295"/>
          </p:nvPr>
        </p:nvSpPr>
        <p:spPr>
          <a:xfrm>
            <a:off x="186314" y="975331"/>
            <a:ext cx="8652886" cy="4797788"/>
          </a:xfrm>
        </p:spPr>
        <p:txBody>
          <a:bodyPr>
            <a:noAutofit/>
          </a:bodyPr>
          <a:lstStyle/>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dirty="0">
                <a:solidFill>
                  <a:schemeClr val="tx2">
                    <a:lumMod val="50000"/>
                  </a:schemeClr>
                </a:solidFill>
                <a:latin typeface="Calibri" panose="020F0502020204030204" pitchFamily="34" charset="0"/>
              </a:rPr>
              <a:t>Authorship criteria doesn’t reflect range of </a:t>
            </a:r>
            <a:r>
              <a:rPr lang="en-US" sz="2400" dirty="0" smtClean="0">
                <a:solidFill>
                  <a:schemeClr val="tx2">
                    <a:lumMod val="50000"/>
                  </a:schemeClr>
                </a:solidFill>
                <a:latin typeface="Calibri" panose="020F0502020204030204" pitchFamily="34" charset="0"/>
              </a:rPr>
              <a:t>contributions …</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 nor supports accountability</a:t>
            </a:r>
          </a:p>
          <a:p>
            <a:pPr marL="457200" indent="-457200">
              <a:lnSpc>
                <a:spcPct val="100000"/>
              </a:lnSpc>
              <a:buFont typeface="+mj-lt"/>
              <a:buAutoNum type="arabicPeriod"/>
            </a:pPr>
            <a:r>
              <a:rPr lang="en-US" sz="2400" b="1" dirty="0" smtClean="0">
                <a:solidFill>
                  <a:schemeClr val="tx2">
                    <a:lumMod val="50000"/>
                  </a:schemeClr>
                </a:solidFill>
                <a:latin typeface="Calibri" panose="020F0502020204030204" pitchFamily="34" charset="0"/>
              </a:rPr>
              <a:t>Demise of the lone author</a:t>
            </a:r>
          </a:p>
          <a:p>
            <a:pPr marL="457200" indent="-457200">
              <a:lnSpc>
                <a:spcPct val="100000"/>
              </a:lnSpc>
              <a:buFont typeface="+mj-lt"/>
              <a:buAutoNum type="arabicPeriod"/>
            </a:pPr>
            <a:endParaRPr lang="en-US" sz="2400" dirty="0" smtClean="0">
              <a:solidFill>
                <a:schemeClr val="tx2">
                  <a:lumMod val="50000"/>
                </a:schemeClr>
              </a:solidFill>
              <a:latin typeface="Calibri" panose="020F0502020204030204" pitchFamily="34" charset="0"/>
            </a:endParaRPr>
          </a:p>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p:txBody>
      </p:sp>
      <p:grpSp>
        <p:nvGrpSpPr>
          <p:cNvPr id="13" name="Group 12"/>
          <p:cNvGrpSpPr/>
          <p:nvPr/>
        </p:nvGrpSpPr>
        <p:grpSpPr>
          <a:xfrm>
            <a:off x="51502" y="6220467"/>
            <a:ext cx="9631498" cy="646331"/>
            <a:chOff x="51502" y="6220467"/>
            <a:chExt cx="9631498" cy="646331"/>
          </a:xfrm>
        </p:grpSpPr>
        <p:grpSp>
          <p:nvGrpSpPr>
            <p:cNvPr id="14" name="Group 13"/>
            <p:cNvGrpSpPr/>
            <p:nvPr/>
          </p:nvGrpSpPr>
          <p:grpSpPr>
            <a:xfrm>
              <a:off x="2795390" y="6220467"/>
              <a:ext cx="6887610" cy="646331"/>
              <a:chOff x="2582014" y="6317258"/>
              <a:chExt cx="6887610" cy="646331"/>
            </a:xfrm>
          </p:grpSpPr>
          <p:sp>
            <p:nvSpPr>
              <p:cNvPr id="17" name="TextBox 1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5" name="Rectangle 1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71077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723900"/>
            <a:ext cx="9144000" cy="5407210"/>
          </a:xfrm>
          <a:prstGeom prst="rect">
            <a:avLst/>
          </a:prstGeom>
          <a:ln>
            <a:solidFill>
              <a:srgbClr val="000000"/>
            </a:solidFill>
          </a:ln>
        </p:spPr>
      </p:pic>
      <p:sp>
        <p:nvSpPr>
          <p:cNvPr id="4" name="Donut 3"/>
          <p:cNvSpPr/>
          <p:nvPr/>
        </p:nvSpPr>
        <p:spPr>
          <a:xfrm>
            <a:off x="-442436" y="3081545"/>
            <a:ext cx="3733382" cy="728703"/>
          </a:xfrm>
          <a:prstGeom prst="donut">
            <a:avLst>
              <a:gd name="adj" fmla="val 11340"/>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itle 1"/>
          <p:cNvSpPr txBox="1">
            <a:spLocks/>
          </p:cNvSpPr>
          <p:nvPr/>
        </p:nvSpPr>
        <p:spPr>
          <a:xfrm>
            <a:off x="457200" y="188258"/>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200" b="1" dirty="0" smtClean="0">
                <a:latin typeface="Calibri" panose="020F0502020204030204" pitchFamily="34" charset="0"/>
              </a:rPr>
              <a:t>Demise of the lone author</a:t>
            </a:r>
            <a:endParaRPr lang="en-GB" sz="3200" b="1" dirty="0">
              <a:latin typeface="Calibri" panose="020F0502020204030204" pitchFamily="34" charset="0"/>
            </a:endParaRPr>
          </a:p>
        </p:txBody>
      </p:sp>
      <p:grpSp>
        <p:nvGrpSpPr>
          <p:cNvPr id="13" name="Group 12"/>
          <p:cNvGrpSpPr/>
          <p:nvPr/>
        </p:nvGrpSpPr>
        <p:grpSpPr>
          <a:xfrm>
            <a:off x="51502" y="6220467"/>
            <a:ext cx="9631498" cy="646331"/>
            <a:chOff x="51502" y="6220467"/>
            <a:chExt cx="9631498" cy="646331"/>
          </a:xfrm>
        </p:grpSpPr>
        <p:grpSp>
          <p:nvGrpSpPr>
            <p:cNvPr id="14" name="Group 13"/>
            <p:cNvGrpSpPr/>
            <p:nvPr/>
          </p:nvGrpSpPr>
          <p:grpSpPr>
            <a:xfrm>
              <a:off x="2795390" y="6220467"/>
              <a:ext cx="6887610" cy="646331"/>
              <a:chOff x="2582014" y="6317258"/>
              <a:chExt cx="6887610" cy="646331"/>
            </a:xfrm>
          </p:grpSpPr>
          <p:sp>
            <p:nvSpPr>
              <p:cNvPr id="17" name="TextBox 1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5" name="Rectangle 1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02502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6675" y="411158"/>
            <a:ext cx="8743950" cy="5947377"/>
          </a:xfrm>
          <a:prstGeom prst="rect">
            <a:avLst/>
          </a:prstGeom>
        </p:spPr>
      </p:pic>
      <p:grpSp>
        <p:nvGrpSpPr>
          <p:cNvPr id="13" name="Group 12"/>
          <p:cNvGrpSpPr/>
          <p:nvPr/>
        </p:nvGrpSpPr>
        <p:grpSpPr>
          <a:xfrm>
            <a:off x="51502" y="6220467"/>
            <a:ext cx="9631498" cy="646331"/>
            <a:chOff x="51502" y="6220467"/>
            <a:chExt cx="9631498" cy="646331"/>
          </a:xfrm>
        </p:grpSpPr>
        <p:grpSp>
          <p:nvGrpSpPr>
            <p:cNvPr id="14" name="Group 13"/>
            <p:cNvGrpSpPr/>
            <p:nvPr/>
          </p:nvGrpSpPr>
          <p:grpSpPr>
            <a:xfrm>
              <a:off x="2795390" y="6220467"/>
              <a:ext cx="6887610" cy="646331"/>
              <a:chOff x="2582014" y="6317258"/>
              <a:chExt cx="6887610" cy="646331"/>
            </a:xfrm>
          </p:grpSpPr>
          <p:sp>
            <p:nvSpPr>
              <p:cNvPr id="17" name="TextBox 1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5" name="Rectangle 1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346955" y="5156616"/>
            <a:ext cx="1109305" cy="429615"/>
          </a:xfrm>
          <a:prstGeom prst="rect">
            <a:avLst/>
          </a:prstGeom>
        </p:spPr>
      </p:pic>
      <p:sp>
        <p:nvSpPr>
          <p:cNvPr id="5" name="Title 1"/>
          <p:cNvSpPr txBox="1">
            <a:spLocks/>
          </p:cNvSpPr>
          <p:nvPr/>
        </p:nvSpPr>
        <p:spPr>
          <a:xfrm>
            <a:off x="457200" y="183894"/>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200" b="1" dirty="0" smtClean="0">
                <a:latin typeface="Calibri" panose="020F0502020204030204" pitchFamily="34" charset="0"/>
              </a:rPr>
              <a:t>Demise of the lone author</a:t>
            </a:r>
            <a:endParaRPr lang="en-GB" sz="3200" b="1" dirty="0">
              <a:latin typeface="Calibri" panose="020F0502020204030204" pitchFamily="34" charset="0"/>
            </a:endParaRPr>
          </a:p>
        </p:txBody>
      </p:sp>
    </p:spTree>
    <p:extLst>
      <p:ext uri="{BB962C8B-B14F-4D97-AF65-F5344CB8AC3E}">
        <p14:creationId xmlns:p14="http://schemas.microsoft.com/office/powerpoint/2010/main" val="3359314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ED2609A-8C39-6343-BDB9-5B9F650A8C6D}"/>
              </a:ext>
            </a:extLst>
          </p:cNvPr>
          <p:cNvSpPr>
            <a:spLocks noGrp="1"/>
          </p:cNvSpPr>
          <p:nvPr>
            <p:ph type="title"/>
          </p:nvPr>
        </p:nvSpPr>
        <p:spPr>
          <a:xfrm>
            <a:off x="104775" y="590362"/>
            <a:ext cx="9144000" cy="731838"/>
          </a:xfrm>
        </p:spPr>
        <p:txBody>
          <a:bodyPr>
            <a:normAutofit fontScale="90000"/>
          </a:bodyPr>
          <a:lstStyle/>
          <a:p>
            <a:pPr algn="l"/>
            <a:r>
              <a:rPr lang="en-US" b="1" dirty="0" smtClean="0">
                <a:latin typeface="Calibri" panose="020F0502020204030204" pitchFamily="34" charset="0"/>
              </a:rPr>
              <a:t>Established problems with authorship:</a:t>
            </a:r>
            <a:br>
              <a:rPr lang="en-US" b="1" dirty="0" smtClean="0">
                <a:latin typeface="Calibri" panose="020F0502020204030204" pitchFamily="34" charset="0"/>
              </a:rPr>
            </a:br>
            <a:r>
              <a:rPr lang="en-US" dirty="0">
                <a:latin typeface="Calibri" panose="020F0502020204030204" pitchFamily="34" charset="0"/>
              </a:rPr>
              <a:t>	</a:t>
            </a:r>
            <a:r>
              <a:rPr lang="en-US" b="1" dirty="0" smtClean="0">
                <a:latin typeface="Calibri" panose="020F0502020204030204" pitchFamily="34" charset="0"/>
              </a:rPr>
              <a:t>increasingly outdated</a:t>
            </a:r>
            <a:endParaRPr lang="en-US" b="1" dirty="0">
              <a:latin typeface="Calibri" panose="020F0502020204030204" pitchFamily="34" charset="0"/>
            </a:endParaRPr>
          </a:p>
        </p:txBody>
      </p:sp>
      <p:sp>
        <p:nvSpPr>
          <p:cNvPr id="7" name="Content Placeholder 6">
            <a:extLst>
              <a:ext uri="{FF2B5EF4-FFF2-40B4-BE49-F238E27FC236}">
                <a16:creationId xmlns="" xmlns:a16="http://schemas.microsoft.com/office/drawing/2014/main" id="{0215E509-9989-CA49-9551-C6BA58618FDA}"/>
              </a:ext>
            </a:extLst>
          </p:cNvPr>
          <p:cNvSpPr>
            <a:spLocks noGrp="1"/>
          </p:cNvSpPr>
          <p:nvPr>
            <p:ph idx="4294967295"/>
          </p:nvPr>
        </p:nvSpPr>
        <p:spPr>
          <a:xfrm>
            <a:off x="186314" y="975331"/>
            <a:ext cx="8652886" cy="4797788"/>
          </a:xfrm>
        </p:spPr>
        <p:txBody>
          <a:bodyPr>
            <a:noAutofit/>
          </a:bodyPr>
          <a:lstStyle/>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dirty="0">
                <a:solidFill>
                  <a:schemeClr val="tx2">
                    <a:lumMod val="50000"/>
                  </a:schemeClr>
                </a:solidFill>
                <a:latin typeface="Calibri" panose="020F0502020204030204" pitchFamily="34" charset="0"/>
              </a:rPr>
              <a:t>Authorship criteria doesn’t reflect range of </a:t>
            </a:r>
            <a:r>
              <a:rPr lang="en-US" sz="2400" dirty="0" smtClean="0">
                <a:solidFill>
                  <a:schemeClr val="tx2">
                    <a:lumMod val="50000"/>
                  </a:schemeClr>
                </a:solidFill>
                <a:latin typeface="Calibri" panose="020F0502020204030204" pitchFamily="34" charset="0"/>
              </a:rPr>
              <a:t>contributions …</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 nor supports accountability</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Demise of the lone author</a:t>
            </a:r>
          </a:p>
          <a:p>
            <a:pPr marL="457200" indent="-457200">
              <a:lnSpc>
                <a:spcPct val="100000"/>
              </a:lnSpc>
              <a:buFont typeface="+mj-lt"/>
              <a:buAutoNum type="arabicPeriod"/>
            </a:pPr>
            <a:r>
              <a:rPr lang="en-US" sz="2400" b="1" dirty="0" smtClean="0">
                <a:solidFill>
                  <a:schemeClr val="tx2">
                    <a:lumMod val="50000"/>
                  </a:schemeClr>
                </a:solidFill>
                <a:latin typeface="Calibri" panose="020F0502020204030204" pitchFamily="34" charset="0"/>
              </a:rPr>
              <a:t>Team science – lots of ‘authors’</a:t>
            </a:r>
          </a:p>
          <a:p>
            <a:pPr marL="457200" indent="-457200">
              <a:lnSpc>
                <a:spcPct val="100000"/>
              </a:lnSpc>
              <a:buFont typeface="+mj-lt"/>
              <a:buAutoNum type="arabicPeriod"/>
            </a:pPr>
            <a:endParaRPr lang="en-US" sz="2400" dirty="0" smtClean="0">
              <a:solidFill>
                <a:schemeClr val="tx2">
                  <a:lumMod val="50000"/>
                </a:schemeClr>
              </a:solidFill>
              <a:latin typeface="Calibri" panose="020F0502020204030204" pitchFamily="34" charset="0"/>
            </a:endParaRPr>
          </a:p>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p:txBody>
      </p:sp>
      <p:grpSp>
        <p:nvGrpSpPr>
          <p:cNvPr id="13" name="Group 12"/>
          <p:cNvGrpSpPr/>
          <p:nvPr/>
        </p:nvGrpSpPr>
        <p:grpSpPr>
          <a:xfrm>
            <a:off x="51502" y="6220467"/>
            <a:ext cx="9631498" cy="646331"/>
            <a:chOff x="51502" y="6220467"/>
            <a:chExt cx="9631498" cy="646331"/>
          </a:xfrm>
        </p:grpSpPr>
        <p:grpSp>
          <p:nvGrpSpPr>
            <p:cNvPr id="14" name="Group 13"/>
            <p:cNvGrpSpPr/>
            <p:nvPr/>
          </p:nvGrpSpPr>
          <p:grpSpPr>
            <a:xfrm>
              <a:off x="2795390" y="6220467"/>
              <a:ext cx="6887610" cy="646331"/>
              <a:chOff x="2582014" y="6317258"/>
              <a:chExt cx="6887610" cy="646331"/>
            </a:xfrm>
          </p:grpSpPr>
          <p:sp>
            <p:nvSpPr>
              <p:cNvPr id="17" name="TextBox 1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5" name="Rectangle 1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78261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5725" y="778945"/>
            <a:ext cx="9058275" cy="5569188"/>
          </a:xfrm>
          <a:prstGeom prst="rect">
            <a:avLst/>
          </a:prstGeom>
          <a:ln>
            <a:solidFill>
              <a:srgbClr val="000000"/>
            </a:solidFill>
          </a:ln>
        </p:spPr>
      </p:pic>
      <p:sp>
        <p:nvSpPr>
          <p:cNvPr id="4" name="TextBox 3"/>
          <p:cNvSpPr txBox="1"/>
          <p:nvPr/>
        </p:nvSpPr>
        <p:spPr>
          <a:xfrm>
            <a:off x="3863577" y="803625"/>
            <a:ext cx="4527948" cy="830997"/>
          </a:xfrm>
          <a:prstGeom prst="rect">
            <a:avLst/>
          </a:prstGeom>
          <a:solidFill>
            <a:srgbClr val="FF0000"/>
          </a:solidFill>
          <a:ln>
            <a:solidFill>
              <a:srgbClr val="000000"/>
            </a:solidFill>
          </a:ln>
        </p:spPr>
        <p:txBody>
          <a:bodyPr wrap="square" rtlCol="0">
            <a:spAutoFit/>
          </a:bodyPr>
          <a:lstStyle/>
          <a:p>
            <a:pPr algn="ctr"/>
            <a:r>
              <a:rPr lang="en-US" sz="2400" i="1" dirty="0">
                <a:latin typeface="Perpetua"/>
                <a:cs typeface="Perpetua"/>
              </a:rPr>
              <a:t>2,926 authors from </a:t>
            </a:r>
            <a:endParaRPr lang="en-US" sz="2400" i="1" dirty="0" smtClean="0">
              <a:latin typeface="Perpetua"/>
              <a:cs typeface="Perpetua"/>
            </a:endParaRPr>
          </a:p>
          <a:p>
            <a:pPr algn="ctr"/>
            <a:r>
              <a:rPr lang="en-US" sz="2400" i="1" dirty="0" smtClean="0">
                <a:latin typeface="Perpetua"/>
                <a:cs typeface="Perpetua"/>
              </a:rPr>
              <a:t>169 </a:t>
            </a:r>
            <a:r>
              <a:rPr lang="en-US" sz="2400" i="1" dirty="0">
                <a:latin typeface="Perpetua"/>
                <a:cs typeface="Perpetua"/>
              </a:rPr>
              <a:t>research </a:t>
            </a:r>
            <a:r>
              <a:rPr lang="en-US" sz="2400" i="1" dirty="0" smtClean="0">
                <a:latin typeface="Perpetua"/>
                <a:cs typeface="Perpetua"/>
              </a:rPr>
              <a:t>institutions</a:t>
            </a:r>
            <a:r>
              <a:rPr lang="en-US" dirty="0" smtClean="0"/>
              <a:t>!</a:t>
            </a:r>
            <a:endParaRPr lang="en-US" dirty="0"/>
          </a:p>
        </p:txBody>
      </p:sp>
      <p:sp>
        <p:nvSpPr>
          <p:cNvPr id="5" name="Title 1"/>
          <p:cNvSpPr txBox="1">
            <a:spLocks/>
          </p:cNvSpPr>
          <p:nvPr/>
        </p:nvSpPr>
        <p:spPr>
          <a:xfrm>
            <a:off x="457200" y="201823"/>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200" b="1" dirty="0" smtClean="0">
                <a:latin typeface="Calibri" panose="020F0502020204030204" pitchFamily="34" charset="0"/>
              </a:rPr>
              <a:t>Extreme team science! </a:t>
            </a:r>
            <a:endParaRPr lang="en-GB" sz="3200" b="1" dirty="0">
              <a:latin typeface="Calibri" panose="020F0502020204030204" pitchFamily="34" charset="0"/>
            </a:endParaRPr>
          </a:p>
        </p:txBody>
      </p:sp>
      <p:grpSp>
        <p:nvGrpSpPr>
          <p:cNvPr id="6" name="Group 5"/>
          <p:cNvGrpSpPr/>
          <p:nvPr/>
        </p:nvGrpSpPr>
        <p:grpSpPr>
          <a:xfrm>
            <a:off x="51502" y="6220467"/>
            <a:ext cx="9631498" cy="646331"/>
            <a:chOff x="51502" y="6220467"/>
            <a:chExt cx="9631498" cy="646331"/>
          </a:xfrm>
        </p:grpSpPr>
        <p:grpSp>
          <p:nvGrpSpPr>
            <p:cNvPr id="7" name="Group 6"/>
            <p:cNvGrpSpPr/>
            <p:nvPr/>
          </p:nvGrpSpPr>
          <p:grpSpPr>
            <a:xfrm>
              <a:off x="2795390" y="6220467"/>
              <a:ext cx="6887610" cy="646331"/>
              <a:chOff x="2582014" y="6317258"/>
              <a:chExt cx="6887610" cy="646331"/>
            </a:xfrm>
          </p:grpSpPr>
          <p:sp>
            <p:nvSpPr>
              <p:cNvPr id="10" name="TextBox 9"/>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8" name="Rectangle 7"/>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9"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316115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8ACFA74E-72EA-CB4E-AC72-7A09A5A8A771}"/>
              </a:ext>
            </a:extLst>
          </p:cNvPr>
          <p:cNvPicPr>
            <a:picLocks noChangeAspect="1"/>
          </p:cNvPicPr>
          <p:nvPr/>
        </p:nvPicPr>
        <p:blipFill>
          <a:blip r:embed="rId3"/>
          <a:stretch>
            <a:fillRect/>
          </a:stretch>
        </p:blipFill>
        <p:spPr>
          <a:xfrm>
            <a:off x="4571999" y="1798847"/>
            <a:ext cx="1936377" cy="1282369"/>
          </a:xfrm>
          <a:prstGeom prst="rect">
            <a:avLst/>
          </a:prstGeom>
        </p:spPr>
      </p:pic>
      <p:sp>
        <p:nvSpPr>
          <p:cNvPr id="7" name="Content Placeholder 6">
            <a:extLst>
              <a:ext uri="{FF2B5EF4-FFF2-40B4-BE49-F238E27FC236}">
                <a16:creationId xmlns="" xmlns:a16="http://schemas.microsoft.com/office/drawing/2014/main" id="{0215E509-9989-CA49-9551-C6BA58618FDA}"/>
              </a:ext>
            </a:extLst>
          </p:cNvPr>
          <p:cNvSpPr>
            <a:spLocks noGrp="1"/>
          </p:cNvSpPr>
          <p:nvPr>
            <p:ph idx="4294967295"/>
          </p:nvPr>
        </p:nvSpPr>
        <p:spPr>
          <a:xfrm>
            <a:off x="4067175" y="1503982"/>
            <a:ext cx="4705350" cy="3478608"/>
          </a:xfrm>
        </p:spPr>
        <p:txBody>
          <a:bodyPr>
            <a:normAutofit fontScale="25000" lnSpcReduction="20000"/>
          </a:bodyPr>
          <a:lstStyle/>
          <a:p>
            <a:pPr marL="0" indent="0">
              <a:lnSpc>
                <a:spcPct val="100000"/>
              </a:lnSpc>
              <a:buNone/>
            </a:pPr>
            <a:r>
              <a:rPr lang="en-US" sz="9600" dirty="0" smtClean="0">
                <a:solidFill>
                  <a:schemeClr val="tx2">
                    <a:lumMod val="50000"/>
                  </a:schemeClr>
                </a:solidFill>
                <a:latin typeface="Calibri" panose="020F0502020204030204" pitchFamily="34" charset="0"/>
              </a:rPr>
              <a:t>Included recommendations for </a:t>
            </a:r>
          </a:p>
          <a:p>
            <a:pPr marL="0" indent="0">
              <a:lnSpc>
                <a:spcPct val="100000"/>
              </a:lnSpc>
              <a:buNone/>
            </a:pPr>
            <a:endParaRPr lang="en-US" dirty="0">
              <a:solidFill>
                <a:schemeClr val="tx2">
                  <a:lumMod val="50000"/>
                </a:schemeClr>
              </a:solidFill>
            </a:endParaRPr>
          </a:p>
          <a:p>
            <a:pPr marL="0" indent="0">
              <a:lnSpc>
                <a:spcPct val="100000"/>
              </a:lnSpc>
              <a:buNone/>
            </a:pPr>
            <a:endParaRPr lang="en-US" dirty="0" smtClean="0">
              <a:solidFill>
                <a:schemeClr val="tx2">
                  <a:lumMod val="50000"/>
                </a:schemeClr>
              </a:solidFill>
            </a:endParaRPr>
          </a:p>
          <a:p>
            <a:pPr marL="0" indent="0">
              <a:lnSpc>
                <a:spcPct val="100000"/>
              </a:lnSpc>
              <a:buNone/>
            </a:pPr>
            <a:endParaRPr lang="en-US" dirty="0">
              <a:solidFill>
                <a:schemeClr val="tx2">
                  <a:lumMod val="50000"/>
                </a:schemeClr>
              </a:solidFill>
            </a:endParaRPr>
          </a:p>
          <a:p>
            <a:pPr marL="0" indent="0">
              <a:lnSpc>
                <a:spcPct val="100000"/>
              </a:lnSpc>
              <a:buNone/>
            </a:pPr>
            <a:endParaRPr lang="en-US" dirty="0" smtClean="0">
              <a:solidFill>
                <a:schemeClr val="tx2">
                  <a:lumMod val="50000"/>
                </a:schemeClr>
              </a:solidFill>
            </a:endParaRPr>
          </a:p>
          <a:p>
            <a:pPr marL="0" indent="0">
              <a:lnSpc>
                <a:spcPct val="100000"/>
              </a:lnSpc>
              <a:buNone/>
            </a:pPr>
            <a:endParaRPr lang="en-US" dirty="0" smtClean="0">
              <a:solidFill>
                <a:schemeClr val="tx2">
                  <a:lumMod val="50000"/>
                </a:schemeClr>
              </a:solidFill>
            </a:endParaRPr>
          </a:p>
          <a:p>
            <a:pPr marL="0" indent="0">
              <a:lnSpc>
                <a:spcPct val="100000"/>
              </a:lnSpc>
              <a:buNone/>
            </a:pPr>
            <a:endParaRPr lang="en-US" dirty="0" smtClean="0">
              <a:solidFill>
                <a:schemeClr val="tx2">
                  <a:lumMod val="50000"/>
                </a:schemeClr>
              </a:solidFill>
            </a:endParaRPr>
          </a:p>
          <a:p>
            <a:pPr marL="457200" indent="-457200">
              <a:lnSpc>
                <a:spcPct val="100000"/>
              </a:lnSpc>
              <a:buFont typeface="+mj-lt"/>
              <a:buAutoNum type="arabicPeriod"/>
            </a:pPr>
            <a:endParaRPr lang="en-US" dirty="0" smtClean="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8000" dirty="0" smtClean="0">
                <a:solidFill>
                  <a:schemeClr val="tx2">
                    <a:lumMod val="50000"/>
                  </a:schemeClr>
                </a:solidFill>
                <a:latin typeface="Calibri" panose="020F0502020204030204" pitchFamily="34" charset="0"/>
              </a:rPr>
              <a:t>Open</a:t>
            </a:r>
            <a:r>
              <a:rPr lang="en-US" sz="8000" dirty="0">
                <a:solidFill>
                  <a:schemeClr val="tx2">
                    <a:lumMod val="50000"/>
                  </a:schemeClr>
                </a:solidFill>
                <a:latin typeface="Calibri" panose="020F0502020204030204" pitchFamily="34" charset="0"/>
              </a:rPr>
              <a:t>, transparent, standardized and structured </a:t>
            </a:r>
            <a:r>
              <a:rPr lang="en-US" sz="8000" b="1" dirty="0">
                <a:solidFill>
                  <a:schemeClr val="tx2">
                    <a:lumMod val="50000"/>
                  </a:schemeClr>
                </a:solidFill>
                <a:latin typeface="Calibri" panose="020F0502020204030204" pitchFamily="34" charset="0"/>
              </a:rPr>
              <a:t>contribution</a:t>
            </a:r>
            <a:r>
              <a:rPr lang="en-US" sz="8000" dirty="0">
                <a:solidFill>
                  <a:schemeClr val="tx2">
                    <a:lumMod val="50000"/>
                  </a:schemeClr>
                </a:solidFill>
                <a:latin typeface="Calibri" panose="020F0502020204030204" pitchFamily="34" charset="0"/>
              </a:rPr>
              <a:t> information.</a:t>
            </a:r>
          </a:p>
          <a:p>
            <a:pPr marL="457200" indent="-457200">
              <a:lnSpc>
                <a:spcPct val="100000"/>
              </a:lnSpc>
              <a:buFont typeface="+mj-lt"/>
              <a:buAutoNum type="arabicPeriod"/>
            </a:pPr>
            <a:r>
              <a:rPr lang="en-US" sz="8000" dirty="0">
                <a:solidFill>
                  <a:schemeClr val="tx2">
                    <a:lumMod val="50000"/>
                  </a:schemeClr>
                </a:solidFill>
                <a:latin typeface="Calibri" panose="020F0502020204030204" pitchFamily="34" charset="0"/>
              </a:rPr>
              <a:t>Open and transparent research information infrastructure which links all </a:t>
            </a:r>
            <a:r>
              <a:rPr lang="en-US" sz="8000" b="1" dirty="0">
                <a:solidFill>
                  <a:schemeClr val="tx2">
                    <a:lumMod val="50000"/>
                  </a:schemeClr>
                </a:solidFill>
                <a:latin typeface="Calibri" panose="020F0502020204030204" pitchFamily="34" charset="0"/>
              </a:rPr>
              <a:t>research inputs </a:t>
            </a:r>
            <a:r>
              <a:rPr lang="en-US" sz="8000" dirty="0">
                <a:solidFill>
                  <a:schemeClr val="tx2">
                    <a:lumMod val="50000"/>
                  </a:schemeClr>
                </a:solidFill>
                <a:latin typeface="Calibri" panose="020F0502020204030204" pitchFamily="34" charset="0"/>
              </a:rPr>
              <a:t>and outputs to </a:t>
            </a:r>
            <a:r>
              <a:rPr lang="en-US" sz="8000" b="1" dirty="0">
                <a:solidFill>
                  <a:schemeClr val="tx2">
                    <a:lumMod val="50000"/>
                  </a:schemeClr>
                </a:solidFill>
                <a:latin typeface="Calibri" panose="020F0502020204030204" pitchFamily="34" charset="0"/>
              </a:rPr>
              <a:t>individual contributors</a:t>
            </a:r>
          </a:p>
          <a:p>
            <a:pPr marL="457200" indent="-457200">
              <a:lnSpc>
                <a:spcPct val="100000"/>
              </a:lnSpc>
              <a:buFont typeface="+mj-lt"/>
              <a:buAutoNum type="arabicPeriod"/>
            </a:pPr>
            <a:r>
              <a:rPr lang="en-US" sz="8000" dirty="0" err="1">
                <a:solidFill>
                  <a:schemeClr val="tx2">
                    <a:lumMod val="50000"/>
                  </a:schemeClr>
                </a:solidFill>
                <a:latin typeface="Calibri" panose="020F0502020204030204" pitchFamily="34" charset="0"/>
              </a:rPr>
              <a:t>Minimise</a:t>
            </a:r>
            <a:r>
              <a:rPr lang="en-US" sz="8000" dirty="0">
                <a:solidFill>
                  <a:schemeClr val="tx2">
                    <a:lumMod val="50000"/>
                  </a:schemeClr>
                </a:solidFill>
                <a:latin typeface="Calibri" panose="020F0502020204030204" pitchFamily="34" charset="0"/>
              </a:rPr>
              <a:t> researchers’ </a:t>
            </a:r>
            <a:r>
              <a:rPr lang="en-US" sz="8000" b="1" dirty="0">
                <a:solidFill>
                  <a:schemeClr val="tx2">
                    <a:lumMod val="50000"/>
                  </a:schemeClr>
                </a:solidFill>
                <a:latin typeface="Calibri" panose="020F0502020204030204" pitchFamily="34" charset="0"/>
              </a:rPr>
              <a:t>administrative burden </a:t>
            </a:r>
            <a:r>
              <a:rPr lang="en-US" sz="8000" dirty="0">
                <a:solidFill>
                  <a:schemeClr val="tx2">
                    <a:lumMod val="50000"/>
                  </a:schemeClr>
                </a:solidFill>
                <a:latin typeface="Calibri" panose="020F0502020204030204" pitchFamily="34" charset="0"/>
              </a:rPr>
              <a:t>and should be interoperable.</a:t>
            </a:r>
          </a:p>
          <a:p>
            <a:pPr marL="457200" indent="-457200">
              <a:lnSpc>
                <a:spcPct val="100000"/>
              </a:lnSpc>
              <a:buFont typeface="+mj-lt"/>
              <a:buAutoNum type="arabicPeriod"/>
            </a:pPr>
            <a:endParaRPr lang="en-US" sz="7000" dirty="0">
              <a:solidFill>
                <a:schemeClr val="tx2">
                  <a:lumMod val="50000"/>
                </a:schemeClr>
              </a:solidFill>
            </a:endParaRPr>
          </a:p>
          <a:p>
            <a:pPr marL="457200" indent="-457200">
              <a:lnSpc>
                <a:spcPct val="100000"/>
              </a:lnSpc>
              <a:buFont typeface="+mj-lt"/>
              <a:buAutoNum type="arabicPeriod"/>
            </a:pPr>
            <a:endParaRPr lang="en-US" dirty="0">
              <a:solidFill>
                <a:schemeClr val="tx2">
                  <a:lumMod val="50000"/>
                </a:schemeClr>
              </a:solidFill>
            </a:endParaRPr>
          </a:p>
        </p:txBody>
      </p:sp>
      <p:pic>
        <p:nvPicPr>
          <p:cNvPr id="6" name="Picture 5">
            <a:extLst>
              <a:ext uri="{FF2B5EF4-FFF2-40B4-BE49-F238E27FC236}">
                <a16:creationId xmlns="" xmlns:a16="http://schemas.microsoft.com/office/drawing/2014/main" id="{99CF5F24-FCDC-9C4C-9B2D-F6452C849542}"/>
              </a:ext>
            </a:extLst>
          </p:cNvPr>
          <p:cNvPicPr>
            <a:picLocks noChangeAspect="1"/>
          </p:cNvPicPr>
          <p:nvPr/>
        </p:nvPicPr>
        <p:blipFill>
          <a:blip r:embed="rId4"/>
          <a:stretch>
            <a:fillRect/>
          </a:stretch>
        </p:blipFill>
        <p:spPr>
          <a:xfrm>
            <a:off x="328611" y="1069161"/>
            <a:ext cx="3705225" cy="5224693"/>
          </a:xfrm>
          <a:prstGeom prst="rect">
            <a:avLst/>
          </a:prstGeom>
        </p:spPr>
      </p:pic>
      <p:sp>
        <p:nvSpPr>
          <p:cNvPr id="9" name="Title 1"/>
          <p:cNvSpPr txBox="1">
            <a:spLocks/>
          </p:cNvSpPr>
          <p:nvPr/>
        </p:nvSpPr>
        <p:spPr>
          <a:xfrm>
            <a:off x="457200" y="219752"/>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200" b="1" dirty="0" smtClean="0">
                <a:latin typeface="Calibri" panose="020F0502020204030204" pitchFamily="34" charset="0"/>
              </a:rPr>
              <a:t>Demand to support &amp; incentivise</a:t>
            </a:r>
          </a:p>
          <a:p>
            <a:r>
              <a:rPr lang="en-GB" sz="3200" b="1" dirty="0">
                <a:latin typeface="Calibri" panose="020F0502020204030204" pitchFamily="34" charset="0"/>
              </a:rPr>
              <a:t>	</a:t>
            </a:r>
            <a:r>
              <a:rPr lang="en-GB" sz="3200" b="1" dirty="0" smtClean="0">
                <a:latin typeface="Calibri" panose="020F0502020204030204" pitchFamily="34" charset="0"/>
              </a:rPr>
              <a:t>			team science </a:t>
            </a:r>
            <a:endParaRPr lang="en-GB" sz="3200" b="1" dirty="0">
              <a:latin typeface="Calibri" panose="020F0502020204030204" pitchFamily="34" charset="0"/>
            </a:endParaRPr>
          </a:p>
        </p:txBody>
      </p:sp>
      <p:sp>
        <p:nvSpPr>
          <p:cNvPr id="3" name="Rectangle 2"/>
          <p:cNvSpPr/>
          <p:nvPr/>
        </p:nvSpPr>
        <p:spPr>
          <a:xfrm>
            <a:off x="4099149" y="5694922"/>
            <a:ext cx="6534150" cy="307777"/>
          </a:xfrm>
          <a:prstGeom prst="rect">
            <a:avLst/>
          </a:prstGeom>
        </p:spPr>
        <p:txBody>
          <a:bodyPr wrap="square">
            <a:spAutoFit/>
          </a:bodyPr>
          <a:lstStyle/>
          <a:p>
            <a:r>
              <a:rPr lang="en-GB" sz="1400" b="1" dirty="0">
                <a:latin typeface="Calibri" panose="020F0502020204030204" pitchFamily="34" charset="0"/>
              </a:rPr>
              <a:t>https://acmedsci.ac.uk/policy/policy-projects/team-science</a:t>
            </a:r>
          </a:p>
        </p:txBody>
      </p:sp>
      <p:grpSp>
        <p:nvGrpSpPr>
          <p:cNvPr id="8" name="Group 7"/>
          <p:cNvGrpSpPr/>
          <p:nvPr/>
        </p:nvGrpSpPr>
        <p:grpSpPr>
          <a:xfrm>
            <a:off x="51502" y="6220467"/>
            <a:ext cx="9631498" cy="646331"/>
            <a:chOff x="51502" y="6220467"/>
            <a:chExt cx="9631498" cy="646331"/>
          </a:xfrm>
        </p:grpSpPr>
        <p:grpSp>
          <p:nvGrpSpPr>
            <p:cNvPr id="11" name="Group 10"/>
            <p:cNvGrpSpPr/>
            <p:nvPr/>
          </p:nvGrpSpPr>
          <p:grpSpPr>
            <a:xfrm>
              <a:off x="2795390" y="6220467"/>
              <a:ext cx="6887610" cy="646331"/>
              <a:chOff x="2582014" y="6317258"/>
              <a:chExt cx="6887610" cy="646331"/>
            </a:xfrm>
          </p:grpSpPr>
          <p:sp>
            <p:nvSpPr>
              <p:cNvPr id="14" name="TextBox 13"/>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5"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2" name="Rectangle 11"/>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3"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08468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ED2609A-8C39-6343-BDB9-5B9F650A8C6D}"/>
              </a:ext>
            </a:extLst>
          </p:cNvPr>
          <p:cNvSpPr>
            <a:spLocks noGrp="1"/>
          </p:cNvSpPr>
          <p:nvPr>
            <p:ph type="title"/>
          </p:nvPr>
        </p:nvSpPr>
        <p:spPr>
          <a:xfrm>
            <a:off x="186314" y="397140"/>
            <a:ext cx="9144000" cy="731838"/>
          </a:xfrm>
        </p:spPr>
        <p:txBody>
          <a:bodyPr>
            <a:normAutofit fontScale="90000"/>
          </a:bodyPr>
          <a:lstStyle/>
          <a:p>
            <a:pPr algn="l"/>
            <a:r>
              <a:rPr lang="en-US" b="1" dirty="0" smtClean="0">
                <a:latin typeface="Calibri" panose="020F0502020204030204" pitchFamily="34" charset="0"/>
              </a:rPr>
              <a:t>Established problems with authorship:</a:t>
            </a:r>
            <a:br>
              <a:rPr lang="en-US" b="1" dirty="0" smtClean="0">
                <a:latin typeface="Calibri" panose="020F0502020204030204" pitchFamily="34" charset="0"/>
              </a:rPr>
            </a:br>
            <a:r>
              <a:rPr lang="en-US" dirty="0">
                <a:latin typeface="Calibri" panose="020F0502020204030204" pitchFamily="34" charset="0"/>
              </a:rPr>
              <a:t>	</a:t>
            </a:r>
            <a:r>
              <a:rPr lang="en-US" b="1" dirty="0" smtClean="0">
                <a:latin typeface="Calibri" panose="020F0502020204030204" pitchFamily="34" charset="0"/>
              </a:rPr>
              <a:t>increasingly outdated</a:t>
            </a:r>
            <a:endParaRPr lang="en-US" b="1" dirty="0">
              <a:latin typeface="Calibri" panose="020F0502020204030204" pitchFamily="34" charset="0"/>
            </a:endParaRPr>
          </a:p>
        </p:txBody>
      </p:sp>
      <p:sp>
        <p:nvSpPr>
          <p:cNvPr id="7" name="Content Placeholder 6">
            <a:extLst>
              <a:ext uri="{FF2B5EF4-FFF2-40B4-BE49-F238E27FC236}">
                <a16:creationId xmlns="" xmlns:a16="http://schemas.microsoft.com/office/drawing/2014/main" id="{0215E509-9989-CA49-9551-C6BA58618FDA}"/>
              </a:ext>
            </a:extLst>
          </p:cNvPr>
          <p:cNvSpPr>
            <a:spLocks noGrp="1"/>
          </p:cNvSpPr>
          <p:nvPr>
            <p:ph idx="4294967295"/>
          </p:nvPr>
        </p:nvSpPr>
        <p:spPr>
          <a:xfrm>
            <a:off x="186314" y="583445"/>
            <a:ext cx="8652886" cy="4560055"/>
          </a:xfrm>
        </p:spPr>
        <p:txBody>
          <a:bodyPr>
            <a:noAutofit/>
          </a:bodyPr>
          <a:lstStyle/>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dirty="0">
                <a:solidFill>
                  <a:schemeClr val="tx2">
                    <a:lumMod val="50000"/>
                  </a:schemeClr>
                </a:solidFill>
                <a:latin typeface="Calibri" panose="020F0502020204030204" pitchFamily="34" charset="0"/>
              </a:rPr>
              <a:t>Authorship criteria doesn’t reflect range of </a:t>
            </a:r>
            <a:r>
              <a:rPr lang="en-US" sz="2400" dirty="0" smtClean="0">
                <a:solidFill>
                  <a:schemeClr val="tx2">
                    <a:lumMod val="50000"/>
                  </a:schemeClr>
                </a:solidFill>
                <a:latin typeface="Calibri" panose="020F0502020204030204" pitchFamily="34" charset="0"/>
              </a:rPr>
              <a:t>contributions …</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 nor supports accountability</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Demise of the lone authors</a:t>
            </a:r>
          </a:p>
          <a:p>
            <a:pPr marL="457200" indent="-457200">
              <a:lnSpc>
                <a:spcPct val="100000"/>
              </a:lnSpc>
              <a:buFont typeface="+mj-lt"/>
              <a:buAutoNum type="arabicPeriod"/>
            </a:pPr>
            <a:r>
              <a:rPr lang="en-US" sz="2400" dirty="0" smtClean="0">
                <a:solidFill>
                  <a:schemeClr val="tx2">
                    <a:lumMod val="50000"/>
                  </a:schemeClr>
                </a:solidFill>
                <a:latin typeface="Calibri" panose="020F0502020204030204" pitchFamily="34" charset="0"/>
              </a:rPr>
              <a:t>Team science – lots of ‘authors’</a:t>
            </a:r>
          </a:p>
          <a:p>
            <a:pPr marL="457200" indent="-457200">
              <a:lnSpc>
                <a:spcPct val="100000"/>
              </a:lnSpc>
              <a:buFont typeface="+mj-lt"/>
              <a:buAutoNum type="arabicPeriod"/>
            </a:pPr>
            <a:r>
              <a:rPr lang="en-US" sz="2400" b="1" dirty="0" smtClean="0">
                <a:solidFill>
                  <a:schemeClr val="tx2">
                    <a:lumMod val="50000"/>
                  </a:schemeClr>
                </a:solidFill>
                <a:latin typeface="Calibri" panose="020F0502020204030204" pitchFamily="34" charset="0"/>
              </a:rPr>
              <a:t>More </a:t>
            </a:r>
            <a:r>
              <a:rPr lang="en-US" sz="2400" b="1" dirty="0">
                <a:solidFill>
                  <a:schemeClr val="tx2">
                    <a:lumMod val="50000"/>
                  </a:schemeClr>
                </a:solidFill>
                <a:latin typeface="Calibri" panose="020F0502020204030204" pitchFamily="34" charset="0"/>
              </a:rPr>
              <a:t>information needed to support research/researcher </a:t>
            </a:r>
            <a:r>
              <a:rPr lang="en-US" sz="2400" b="1" dirty="0" smtClean="0">
                <a:solidFill>
                  <a:schemeClr val="tx2">
                    <a:lumMod val="50000"/>
                  </a:schemeClr>
                </a:solidFill>
                <a:latin typeface="Calibri" panose="020F0502020204030204" pitchFamily="34" charset="0"/>
              </a:rPr>
              <a:t>assessment</a:t>
            </a:r>
          </a:p>
          <a:p>
            <a:pPr marL="457200" indent="-457200">
              <a:lnSpc>
                <a:spcPct val="100000"/>
              </a:lnSpc>
              <a:buFont typeface="+mj-lt"/>
              <a:buAutoNum type="arabicPeriod"/>
            </a:pPr>
            <a:r>
              <a:rPr lang="en-US" sz="2400" b="1" dirty="0" smtClean="0">
                <a:solidFill>
                  <a:schemeClr val="tx2">
                    <a:lumMod val="50000"/>
                  </a:schemeClr>
                </a:solidFill>
                <a:latin typeface="Calibri" panose="020F0502020204030204" pitchFamily="34" charset="0"/>
              </a:rPr>
              <a:t>Systematic drivers to ‘publish’ – games &amp; incentives … </a:t>
            </a:r>
            <a:endParaRPr lang="en-US" sz="2400" b="1"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b="1" dirty="0" err="1">
                <a:solidFill>
                  <a:schemeClr val="tx2">
                    <a:lumMod val="50000"/>
                  </a:schemeClr>
                </a:solidFill>
                <a:latin typeface="Calibri" panose="020F0502020204030204" pitchFamily="34" charset="0"/>
              </a:rPr>
              <a:t>Recognising</a:t>
            </a:r>
            <a:r>
              <a:rPr lang="en-US" sz="2400" b="1" dirty="0">
                <a:solidFill>
                  <a:schemeClr val="tx2">
                    <a:lumMod val="50000"/>
                  </a:schemeClr>
                </a:solidFill>
                <a:latin typeface="Calibri" panose="020F0502020204030204" pitchFamily="34" charset="0"/>
              </a:rPr>
              <a:t> &amp; finding expertise </a:t>
            </a:r>
            <a:endParaRPr lang="en-US" sz="2400" b="1" dirty="0" smtClean="0">
              <a:solidFill>
                <a:schemeClr val="tx2">
                  <a:lumMod val="50000"/>
                </a:schemeClr>
              </a:solidFill>
              <a:latin typeface="Calibri" panose="020F0502020204030204" pitchFamily="34" charset="0"/>
            </a:endParaRPr>
          </a:p>
          <a:p>
            <a:pPr marL="457200" indent="-457200">
              <a:lnSpc>
                <a:spcPct val="100000"/>
              </a:lnSpc>
              <a:buFont typeface="+mj-lt"/>
              <a:buAutoNum type="arabicPeriod"/>
            </a:pPr>
            <a:r>
              <a:rPr lang="en-US" sz="2400" b="1" dirty="0">
                <a:solidFill>
                  <a:schemeClr val="tx2">
                    <a:lumMod val="50000"/>
                  </a:schemeClr>
                </a:solidFill>
                <a:latin typeface="Calibri" panose="020F0502020204030204" pitchFamily="34" charset="0"/>
              </a:rPr>
              <a:t>Space limitations gone away</a:t>
            </a:r>
          </a:p>
          <a:p>
            <a:pPr marL="457200" indent="-457200">
              <a:lnSpc>
                <a:spcPct val="100000"/>
              </a:lnSpc>
              <a:buFont typeface="+mj-lt"/>
              <a:buAutoNum type="arabicPeriod"/>
            </a:pPr>
            <a:endParaRPr lang="en-US" sz="2400" dirty="0" smtClean="0">
              <a:solidFill>
                <a:schemeClr val="tx2">
                  <a:lumMod val="50000"/>
                </a:schemeClr>
              </a:solidFill>
              <a:latin typeface="Calibri" panose="020F0502020204030204" pitchFamily="34" charset="0"/>
            </a:endParaRPr>
          </a:p>
          <a:p>
            <a:pPr marL="0" indent="0">
              <a:lnSpc>
                <a:spcPct val="100000"/>
              </a:lnSpc>
              <a:buNone/>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a:p>
            <a:pPr marL="457200" indent="-457200">
              <a:lnSpc>
                <a:spcPct val="100000"/>
              </a:lnSpc>
              <a:buFont typeface="+mj-lt"/>
              <a:buAutoNum type="arabicPeriod"/>
            </a:pPr>
            <a:endParaRPr lang="en-US" sz="2400" dirty="0">
              <a:solidFill>
                <a:schemeClr val="tx2">
                  <a:lumMod val="50000"/>
                </a:schemeClr>
              </a:solidFill>
              <a:latin typeface="Calibri" panose="020F0502020204030204" pitchFamily="34" charset="0"/>
            </a:endParaRPr>
          </a:p>
        </p:txBody>
      </p:sp>
      <p:grpSp>
        <p:nvGrpSpPr>
          <p:cNvPr id="4" name="Group 3"/>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10" name="TextBox 9"/>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8" name="Rectangle 7"/>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9"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229383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5448" y="490654"/>
            <a:ext cx="8955722" cy="5296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4146432" y="5958984"/>
            <a:ext cx="4884738" cy="276225"/>
          </a:xfrm>
          <a:prstGeom prst="rect">
            <a:avLst/>
          </a:prstGeom>
          <a:noFill/>
        </p:spPr>
        <p:txBody>
          <a:bodyPr wrap="none">
            <a:spAutoFit/>
          </a:bodyPr>
          <a:lstStyle/>
          <a:p>
            <a:pPr fontAlgn="auto">
              <a:spcBef>
                <a:spcPts val="0"/>
              </a:spcBef>
              <a:spcAft>
                <a:spcPts val="0"/>
              </a:spcAft>
              <a:defRPr/>
            </a:pPr>
            <a:r>
              <a:rPr lang="fr-FR" sz="1200" i="1" dirty="0">
                <a:solidFill>
                  <a:srgbClr val="645746"/>
                </a:solidFill>
                <a:latin typeface="Verdana"/>
                <a:cs typeface="ＭＳ Ｐゴシック" charset="0"/>
              </a:rPr>
              <a:t>Nature</a:t>
            </a:r>
            <a:r>
              <a:rPr lang="fr-FR" sz="1200" dirty="0">
                <a:solidFill>
                  <a:srgbClr val="645746"/>
                </a:solidFill>
                <a:latin typeface="Verdana"/>
                <a:cs typeface="ＭＳ Ｐゴシック" charset="0"/>
              </a:rPr>
              <a:t> </a:t>
            </a:r>
            <a:r>
              <a:rPr lang="fr-FR" sz="1200" b="1" dirty="0">
                <a:solidFill>
                  <a:srgbClr val="645746"/>
                </a:solidFill>
                <a:latin typeface="Verdana"/>
                <a:cs typeface="ＭＳ Ｐゴシック" charset="0"/>
              </a:rPr>
              <a:t>508,</a:t>
            </a:r>
            <a:r>
              <a:rPr lang="fr-FR" sz="1200" dirty="0">
                <a:solidFill>
                  <a:srgbClr val="645746"/>
                </a:solidFill>
                <a:latin typeface="Verdana"/>
                <a:cs typeface="ＭＳ Ｐゴシック" charset="0"/>
              </a:rPr>
              <a:t> 312–313 (17 April 2014) doi:10.1038/508312a</a:t>
            </a:r>
          </a:p>
        </p:txBody>
      </p:sp>
      <p:grpSp>
        <p:nvGrpSpPr>
          <p:cNvPr id="5" name="Group 4"/>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10" name="TextBox 9"/>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884877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70186998"/>
              </p:ext>
            </p:extLst>
          </p:nvPr>
        </p:nvGraphicFramePr>
        <p:xfrm>
          <a:off x="122662" y="-74332"/>
          <a:ext cx="8954431" cy="7101019"/>
        </p:xfrm>
        <a:graphic>
          <a:graphicData uri="http://schemas.openxmlformats.org/drawingml/2006/table">
            <a:tbl>
              <a:tblPr firstRow="1" bandRow="1">
                <a:tableStyleId>{5C22544A-7EE6-4342-B048-85BDC9FD1C3A}</a:tableStyleId>
              </a:tblPr>
              <a:tblGrid>
                <a:gridCol w="2098024"/>
                <a:gridCol w="6856407"/>
              </a:tblGrid>
              <a:tr h="356390">
                <a:tc>
                  <a:txBody>
                    <a:bodyPr/>
                    <a:lstStyle/>
                    <a:p>
                      <a:r>
                        <a:rPr lang="en-GB" sz="1800" dirty="0" smtClean="0"/>
                        <a:t>Term</a:t>
                      </a:r>
                      <a:endParaRPr lang="en-GB" sz="1800" dirty="0"/>
                    </a:p>
                  </a:txBody>
                  <a:tcPr marL="91449" marR="91449" marT="45721" marB="45721"/>
                </a:tc>
                <a:tc>
                  <a:txBody>
                    <a:bodyPr/>
                    <a:lstStyle/>
                    <a:p>
                      <a:r>
                        <a:rPr lang="en-GB" sz="1800" dirty="0" smtClean="0"/>
                        <a:t>Definition</a:t>
                      </a:r>
                      <a:endParaRPr lang="en-GB" sz="1800" dirty="0"/>
                    </a:p>
                  </a:txBody>
                  <a:tcPr marL="91449" marR="91449" marT="45721" marB="45721"/>
                </a:tc>
              </a:tr>
              <a:tr h="311842">
                <a:tc>
                  <a:txBody>
                    <a:bodyPr/>
                    <a:lstStyle/>
                    <a:p>
                      <a:r>
                        <a:rPr lang="en-GB" sz="1500" b="1" dirty="0" smtClean="0"/>
                        <a:t>Conceptualization</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Ideas; formulation or evolution of overarching research goals and aims.</a:t>
                      </a:r>
                    </a:p>
                  </a:txBody>
                  <a:tcPr marL="91449" marR="91449" marT="45721" marB="45721"/>
                </a:tc>
              </a:tr>
              <a:tr h="3118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500" b="1" dirty="0" smtClean="0"/>
                        <a:t>Methodology</a:t>
                      </a:r>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Development or design of methodology; creation of models.</a:t>
                      </a:r>
                    </a:p>
                  </a:txBody>
                  <a:tcPr marL="91449" marR="91449" marT="45721" marB="45721"/>
                </a:tc>
              </a:tr>
              <a:tr h="445488">
                <a:tc>
                  <a:txBody>
                    <a:bodyPr/>
                    <a:lstStyle/>
                    <a:p>
                      <a:r>
                        <a:rPr lang="en-GB" sz="1500" b="1" dirty="0" smtClean="0"/>
                        <a:t>Software</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Programming, software development; designing computer programs; implementation of the computer code and supporting algorithms; testing of existing code components.</a:t>
                      </a:r>
                    </a:p>
                  </a:txBody>
                  <a:tcPr marL="91449" marR="91449" marT="45721" marB="45721"/>
                </a:tc>
              </a:tr>
              <a:tr h="445488">
                <a:tc>
                  <a:txBody>
                    <a:bodyPr/>
                    <a:lstStyle/>
                    <a:p>
                      <a:r>
                        <a:rPr lang="en-GB" sz="1500" b="1" dirty="0" smtClean="0"/>
                        <a:t>Validation</a:t>
                      </a:r>
                      <a:endParaRPr lang="en-GB" sz="1500" dirty="0"/>
                    </a:p>
                  </a:txBody>
                  <a:tcPr marL="91449" marR="91449" marT="45721" marB="45721"/>
                </a:tc>
                <a:tc>
                  <a:txBody>
                    <a:bodyPr/>
                    <a:lstStyle/>
                    <a:p>
                      <a:r>
                        <a:rPr lang="en-GB" sz="1200" i="1" dirty="0" smtClean="0"/>
                        <a:t>Verification, whether as a part of the activity or separate, of the overall replication/reproducibility of results/experiments and other research outputs.</a:t>
                      </a:r>
                      <a:endParaRPr lang="en-GB" sz="1200" dirty="0"/>
                    </a:p>
                  </a:txBody>
                  <a:tcPr marL="91449" marR="91449" marT="45721" marB="45721"/>
                </a:tc>
              </a:tr>
              <a:tr h="445488">
                <a:tc>
                  <a:txBody>
                    <a:bodyPr/>
                    <a:lstStyle/>
                    <a:p>
                      <a:r>
                        <a:rPr lang="en-GB" sz="1500" b="1" dirty="0" smtClean="0"/>
                        <a:t>Formal Analysis </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Application of statistical, mathematical, computational, or other formal techniques to analyse or synthesize study data.</a:t>
                      </a:r>
                    </a:p>
                  </a:txBody>
                  <a:tcPr marL="91449" marR="91449" marT="45721" marB="45721"/>
                </a:tc>
              </a:tr>
              <a:tr h="445488">
                <a:tc>
                  <a:txBody>
                    <a:bodyPr/>
                    <a:lstStyle/>
                    <a:p>
                      <a:r>
                        <a:rPr lang="en-GB" sz="1500" b="1" dirty="0" smtClean="0"/>
                        <a:t>Investigation</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Conducting a research and investigation process, specifically performing the experiments, or data/evidence collection.</a:t>
                      </a:r>
                    </a:p>
                  </a:txBody>
                  <a:tcPr marL="91449" marR="91449" marT="45721" marB="45721"/>
                </a:tc>
              </a:tr>
              <a:tr h="445488">
                <a:tc>
                  <a:txBody>
                    <a:bodyPr/>
                    <a:lstStyle/>
                    <a:p>
                      <a:r>
                        <a:rPr lang="en-GB" sz="1500" b="1" dirty="0" smtClean="0"/>
                        <a:t>Resources</a:t>
                      </a:r>
                    </a:p>
                  </a:txBody>
                  <a:tcPr marL="91449" marR="91449" marT="45721" marB="45721"/>
                </a:tc>
                <a:tc>
                  <a:txBody>
                    <a:bodyPr/>
                    <a:lstStyle/>
                    <a:p>
                      <a:r>
                        <a:rPr lang="en-GB" sz="1200" i="1" dirty="0" smtClean="0"/>
                        <a:t>Provision of study materials, reagents, materials, patients, laboratory samples, animals, instrumentation, computing resources, or other analysis tools.</a:t>
                      </a:r>
                    </a:p>
                  </a:txBody>
                  <a:tcPr marL="91449" marR="91449" marT="45721" marB="45721"/>
                </a:tc>
              </a:tr>
              <a:tr h="623682">
                <a:tc>
                  <a:txBody>
                    <a:bodyPr/>
                    <a:lstStyle/>
                    <a:p>
                      <a:r>
                        <a:rPr lang="en-GB" sz="1500" b="1" dirty="0" smtClean="0"/>
                        <a:t>Data Curation</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Management activities to annotate (produce metadata), scrub data and maintain research data (including software code, where it is necessary for interpreting the data itself) for initial use and later re-use.</a:t>
                      </a:r>
                    </a:p>
                  </a:txBody>
                  <a:tcPr marL="91449" marR="91449" marT="45721" marB="45721"/>
                </a:tc>
              </a:tr>
              <a:tr h="534585">
                <a:tc>
                  <a:txBody>
                    <a:bodyPr/>
                    <a:lstStyle/>
                    <a:p>
                      <a:r>
                        <a:rPr lang="en-GB" sz="1500" b="1" dirty="0" smtClean="0"/>
                        <a:t>Writing – Original Draft</a:t>
                      </a:r>
                      <a:endParaRPr lang="en-GB" sz="1500" dirty="0"/>
                    </a:p>
                  </a:txBody>
                  <a:tcPr marL="91449" marR="91449" marT="45721" marB="45721"/>
                </a:tc>
                <a:tc>
                  <a:txBody>
                    <a:bodyPr/>
                    <a:lstStyle/>
                    <a:p>
                      <a:r>
                        <a:rPr lang="en-GB" sz="1200" i="1" dirty="0" smtClean="0"/>
                        <a:t>Preparation, creation and/or presentation of the published work, specifically writing the initial draft (including substantive translation).</a:t>
                      </a:r>
                      <a:endParaRPr lang="en-GB" sz="1200" dirty="0"/>
                    </a:p>
                  </a:txBody>
                  <a:tcPr marL="91449" marR="91449" marT="45721" marB="45721"/>
                </a:tc>
              </a:tr>
              <a:tr h="623682">
                <a:tc>
                  <a:txBody>
                    <a:bodyPr/>
                    <a:lstStyle/>
                    <a:p>
                      <a:r>
                        <a:rPr lang="en-GB" sz="1500" b="1" dirty="0" smtClean="0"/>
                        <a:t>Writing – Review &amp; Editing</a:t>
                      </a:r>
                      <a:endParaRPr lang="en-GB" sz="1500" dirty="0"/>
                    </a:p>
                  </a:txBody>
                  <a:tcPr marL="91449" marR="91449" marT="45721" marB="45721"/>
                </a:tc>
                <a:tc>
                  <a:txBody>
                    <a:bodyPr/>
                    <a:lstStyle/>
                    <a:p>
                      <a:r>
                        <a:rPr lang="en-GB" sz="1200" i="1" dirty="0" smtClean="0"/>
                        <a:t>Preparation, creation and/or presentation of the published work by those from the original research group, specifically critical review, commentary or revision – including pre- or post-publication stages.</a:t>
                      </a:r>
                      <a:endParaRPr lang="en-GB" sz="1200" dirty="0"/>
                    </a:p>
                  </a:txBody>
                  <a:tcPr marL="91449" marR="91449" marT="45721" marB="45721"/>
                </a:tc>
              </a:tr>
              <a:tr h="4454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500" b="1" dirty="0" smtClean="0"/>
                        <a:t>Visualization</a:t>
                      </a:r>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Preparation, creation and/or presentation of the published work, specifically visualization/data presentation.</a:t>
                      </a:r>
                    </a:p>
                  </a:txBody>
                  <a:tcPr marL="91449" marR="91449" marT="45721" marB="45721"/>
                </a:tc>
              </a:tr>
              <a:tr h="4454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500" b="1" dirty="0" smtClean="0"/>
                        <a:t>Supervision</a:t>
                      </a:r>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Oversight and leadership responsibility for the research activity planning and execution, including mentorship external to the core team.</a:t>
                      </a:r>
                    </a:p>
                  </a:txBody>
                  <a:tcPr marL="91449" marR="91449" marT="45721" marB="45721"/>
                </a:tc>
              </a:tr>
              <a:tr h="534585">
                <a:tc>
                  <a:txBody>
                    <a:bodyPr/>
                    <a:lstStyle/>
                    <a:p>
                      <a:r>
                        <a:rPr lang="en-GB" sz="1500" b="1" dirty="0" smtClean="0"/>
                        <a:t>Project Administration</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Management and coordination responsibility for the research activity planning and execution.</a:t>
                      </a:r>
                      <a:endParaRPr lang="en-GB" sz="1200" dirty="0" smtClean="0"/>
                    </a:p>
                  </a:txBody>
                  <a:tcPr marL="91449" marR="91449" marT="45721" marB="45721"/>
                </a:tc>
              </a:tr>
              <a:tr h="517311">
                <a:tc>
                  <a:txBody>
                    <a:bodyPr/>
                    <a:lstStyle/>
                    <a:p>
                      <a:r>
                        <a:rPr lang="en-GB" sz="1500" b="1" dirty="0" smtClean="0"/>
                        <a:t>Funding Acquisition</a:t>
                      </a:r>
                      <a:endParaRPr lang="en-GB" sz="1500" dirty="0"/>
                    </a:p>
                  </a:txBody>
                  <a:tcPr marL="91449" marR="91449"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dirty="0" smtClean="0"/>
                        <a:t>Acquisition of the financial support for the project leading to this publication.</a:t>
                      </a:r>
                    </a:p>
                  </a:txBody>
                  <a:tcPr marL="91449" marR="91449" marT="45721" marB="45721"/>
                </a:tc>
              </a:tr>
            </a:tbl>
          </a:graphicData>
        </a:graphic>
      </p:graphicFrame>
    </p:spTree>
    <p:extLst>
      <p:ext uri="{BB962C8B-B14F-4D97-AF65-F5344CB8AC3E}">
        <p14:creationId xmlns:p14="http://schemas.microsoft.com/office/powerpoint/2010/main" val="30769161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83389" y="958104"/>
            <a:ext cx="753035" cy="8361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240617" y="430470"/>
            <a:ext cx="5952097" cy="523220"/>
          </a:xfrm>
          <a:prstGeom prst="rect">
            <a:avLst/>
          </a:prstGeom>
          <a:solidFill>
            <a:schemeClr val="bg1"/>
          </a:solidFill>
        </p:spPr>
        <p:txBody>
          <a:bodyPr wrap="square">
            <a:spAutoFit/>
          </a:bodyPr>
          <a:lstStyle/>
          <a:p>
            <a:r>
              <a:rPr lang="en-GB" sz="2800" b="1" dirty="0">
                <a:solidFill>
                  <a:srgbClr val="C00000"/>
                </a:solidFill>
                <a:latin typeface="Calibri" panose="020F0502020204030204" pitchFamily="34" charset="0"/>
              </a:rPr>
              <a:t>What I am going to talk about</a:t>
            </a:r>
            <a:endParaRPr lang="en-GB" sz="2800" b="1" dirty="0"/>
          </a:p>
        </p:txBody>
      </p:sp>
      <p:sp>
        <p:nvSpPr>
          <p:cNvPr id="11" name="Rectangle 10"/>
          <p:cNvSpPr/>
          <p:nvPr/>
        </p:nvSpPr>
        <p:spPr>
          <a:xfrm>
            <a:off x="344946" y="1392991"/>
            <a:ext cx="8189453" cy="2492990"/>
          </a:xfrm>
          <a:prstGeom prst="rect">
            <a:avLst/>
          </a:prstGeom>
          <a:solidFill>
            <a:schemeClr val="bg1"/>
          </a:solidFill>
        </p:spPr>
        <p:txBody>
          <a:bodyPr wrap="square">
            <a:spAutoFit/>
          </a:bodyPr>
          <a:lstStyle/>
          <a:p>
            <a:r>
              <a:rPr lang="en-US" sz="2400" dirty="0">
                <a:solidFill>
                  <a:schemeClr val="tx1">
                    <a:lumMod val="50000"/>
                    <a:lumOff val="50000"/>
                  </a:schemeClr>
                </a:solidFill>
                <a:latin typeface="Calibri" panose="020F0502020204030204" pitchFamily="34" charset="0"/>
                <a:ea typeface="Century Gothic" charset="0"/>
                <a:cs typeface="Century Gothic" charset="0"/>
              </a:rPr>
              <a:t>1. Origins of </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the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C</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ontributor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R</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oles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T</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axonomy (CRediT)</a:t>
            </a:r>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8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800" b="1" dirty="0">
                <a:solidFill>
                  <a:schemeClr val="tx1">
                    <a:lumMod val="50000"/>
                    <a:lumOff val="50000"/>
                  </a:schemeClr>
                </a:solidFill>
                <a:latin typeface="Calibri" panose="020F0502020204030204" pitchFamily="34" charset="0"/>
                <a:ea typeface="Century Gothic" charset="0"/>
                <a:cs typeface="Century Gothic" charset="0"/>
              </a:rPr>
              <a:t>2</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 Adoption &amp; implementation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p:txBody>
      </p:sp>
      <p:pic>
        <p:nvPicPr>
          <p:cNvPr id="9" name="Picture 2" descr="Image result for open scie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348"/>
          <a:stretch/>
        </p:blipFill>
        <p:spPr bwMode="auto">
          <a:xfrm>
            <a:off x="4772026" y="4093786"/>
            <a:ext cx="4102474" cy="182186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502" y="6220467"/>
            <a:ext cx="9631498" cy="646331"/>
            <a:chOff x="51502" y="6220467"/>
            <a:chExt cx="9631498" cy="646331"/>
          </a:xfrm>
        </p:grpSpPr>
        <p:grpSp>
          <p:nvGrpSpPr>
            <p:cNvPr id="8" name="Group 7"/>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5505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6994" y="339598"/>
            <a:ext cx="8775081" cy="5905569"/>
          </a:xfrm>
          <a:prstGeom prst="rect">
            <a:avLst/>
          </a:prstGeom>
        </p:spPr>
      </p:pic>
      <p:pic>
        <p:nvPicPr>
          <p:cNvPr id="5" name="Picture 2" descr="Mobiris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0394" y="3393392"/>
            <a:ext cx="1741684" cy="5420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702918" y="5899487"/>
            <a:ext cx="3441081" cy="369332"/>
          </a:xfrm>
          <a:prstGeom prst="rect">
            <a:avLst/>
          </a:prstGeom>
        </p:spPr>
        <p:txBody>
          <a:bodyPr wrap="square">
            <a:spAutoFit/>
          </a:bodyPr>
          <a:lstStyle/>
          <a:p>
            <a:pPr algn="r"/>
            <a:r>
              <a:rPr lang="en-US" b="1" dirty="0">
                <a:latin typeface="Calibri" panose="020F0502020204030204" pitchFamily="34" charset="0"/>
              </a:rPr>
              <a:t>https://casrai.org/credit/</a:t>
            </a:r>
          </a:p>
        </p:txBody>
      </p:sp>
      <p:grpSp>
        <p:nvGrpSpPr>
          <p:cNvPr id="14" name="Group 13"/>
          <p:cNvGrpSpPr/>
          <p:nvPr/>
        </p:nvGrpSpPr>
        <p:grpSpPr>
          <a:xfrm>
            <a:off x="51502" y="6220467"/>
            <a:ext cx="9631498" cy="646331"/>
            <a:chOff x="51502" y="6220467"/>
            <a:chExt cx="9631498" cy="646331"/>
          </a:xfrm>
        </p:grpSpPr>
        <p:grpSp>
          <p:nvGrpSpPr>
            <p:cNvPr id="15" name="Group 14"/>
            <p:cNvGrpSpPr/>
            <p:nvPr/>
          </p:nvGrpSpPr>
          <p:grpSpPr>
            <a:xfrm>
              <a:off x="2795390" y="6220467"/>
              <a:ext cx="6887610" cy="646331"/>
              <a:chOff x="2582014" y="6317258"/>
              <a:chExt cx="6887610" cy="646331"/>
            </a:xfrm>
          </p:grpSpPr>
          <p:sp>
            <p:nvSpPr>
              <p:cNvPr id="18" name="TextBox 17"/>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9"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6" name="Rectangle 15"/>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7"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384103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0617" y="190823"/>
            <a:ext cx="8970058" cy="523220"/>
          </a:xfrm>
          <a:prstGeom prst="rect">
            <a:avLst/>
          </a:prstGeom>
          <a:solidFill>
            <a:schemeClr val="bg1"/>
          </a:solidFill>
        </p:spPr>
        <p:txBody>
          <a:bodyPr wrap="square">
            <a:spAutoFit/>
          </a:bodyPr>
          <a:lstStyle/>
          <a:p>
            <a:r>
              <a:rPr lang="en-GB" sz="2800" b="1" dirty="0" smtClean="0">
                <a:solidFill>
                  <a:srgbClr val="C00000"/>
                </a:solidFill>
                <a:latin typeface="Calibri" panose="020F0502020204030204" pitchFamily="34" charset="0"/>
              </a:rPr>
              <a:t>CRediT implemented across increasing number of outlets</a:t>
            </a:r>
            <a:endParaRPr lang="en-GB" sz="2800" b="1"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3493" y="647700"/>
            <a:ext cx="3911572" cy="5734581"/>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875649" y="2190750"/>
            <a:ext cx="4063504" cy="2284749"/>
          </a:xfrm>
          <a:prstGeom prst="rect">
            <a:avLst/>
          </a:prstGeom>
        </p:spPr>
      </p:pic>
      <p:grpSp>
        <p:nvGrpSpPr>
          <p:cNvPr id="7" name="Group 6"/>
          <p:cNvGrpSpPr/>
          <p:nvPr/>
        </p:nvGrpSpPr>
        <p:grpSpPr>
          <a:xfrm>
            <a:off x="51502" y="6220467"/>
            <a:ext cx="9631498" cy="646331"/>
            <a:chOff x="51502" y="6220467"/>
            <a:chExt cx="9631498" cy="646331"/>
          </a:xfrm>
        </p:grpSpPr>
        <p:grpSp>
          <p:nvGrpSpPr>
            <p:cNvPr id="9" name="Group 8"/>
            <p:cNvGrpSpPr/>
            <p:nvPr/>
          </p:nvGrpSpPr>
          <p:grpSpPr>
            <a:xfrm>
              <a:off x="2795390" y="6220467"/>
              <a:ext cx="6887610" cy="646331"/>
              <a:chOff x="2582014" y="6317258"/>
              <a:chExt cx="6887610" cy="646331"/>
            </a:xfrm>
          </p:grpSpPr>
          <p:sp>
            <p:nvSpPr>
              <p:cNvPr id="12" name="TextBox 11"/>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1"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98582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D2028566-B973-E548-8EE2-0A730D9945C8}"/>
              </a:ext>
            </a:extLst>
          </p:cNvPr>
          <p:cNvSpPr>
            <a:spLocks noGrp="1"/>
          </p:cNvSpPr>
          <p:nvPr>
            <p:ph type="title"/>
          </p:nvPr>
        </p:nvSpPr>
        <p:spPr>
          <a:xfrm>
            <a:off x="3400425" y="555674"/>
            <a:ext cx="3533775" cy="606376"/>
          </a:xfrm>
        </p:spPr>
        <p:txBody>
          <a:bodyPr>
            <a:normAutofit fontScale="90000"/>
          </a:bodyPr>
          <a:lstStyle/>
          <a:p>
            <a:r>
              <a:rPr lang="en-US" sz="3200" dirty="0">
                <a:latin typeface="Calibri" panose="020F0502020204030204" pitchFamily="34" charset="0"/>
              </a:rPr>
              <a:t>CRediT taxonomy </a:t>
            </a:r>
            <a:r>
              <a:rPr lang="en-US" sz="3200" dirty="0" smtClean="0">
                <a:latin typeface="Calibri" panose="020F0502020204030204" pitchFamily="34" charset="0"/>
              </a:rPr>
              <a:t>at    </a:t>
            </a:r>
            <a:endParaRPr lang="en-US" sz="3200" dirty="0">
              <a:latin typeface="Calibri" panose="020F0502020204030204" pitchFamily="34" charset="0"/>
            </a:endParaRPr>
          </a:p>
        </p:txBody>
      </p:sp>
      <p:sp>
        <p:nvSpPr>
          <p:cNvPr id="6" name="Content Placeholder 5">
            <a:extLst>
              <a:ext uri="{FF2B5EF4-FFF2-40B4-BE49-F238E27FC236}">
                <a16:creationId xmlns="" xmlns:a16="http://schemas.microsoft.com/office/drawing/2014/main" id="{497C0BD7-F042-3348-8A57-0FBC1EC3C2C0}"/>
              </a:ext>
            </a:extLst>
          </p:cNvPr>
          <p:cNvSpPr>
            <a:spLocks noGrp="1"/>
          </p:cNvSpPr>
          <p:nvPr>
            <p:ph idx="4294967295"/>
          </p:nvPr>
        </p:nvSpPr>
        <p:spPr>
          <a:xfrm>
            <a:off x="416546" y="1957437"/>
            <a:ext cx="8517904" cy="3917950"/>
          </a:xfrm>
        </p:spPr>
        <p:txBody>
          <a:bodyPr>
            <a:noAutofit/>
          </a:bodyPr>
          <a:lstStyle/>
          <a:p>
            <a:r>
              <a:rPr lang="en-US" sz="2400" dirty="0">
                <a:solidFill>
                  <a:schemeClr val="tx2">
                    <a:lumMod val="75000"/>
                  </a:schemeClr>
                </a:solidFill>
                <a:latin typeface="Calibri" panose="020F0502020204030204" pitchFamily="34" charset="0"/>
              </a:rPr>
              <a:t>Implementation June 2016 – requirement </a:t>
            </a:r>
          </a:p>
          <a:p>
            <a:r>
              <a:rPr lang="en-US" sz="2400" dirty="0">
                <a:solidFill>
                  <a:schemeClr val="tx2">
                    <a:lumMod val="75000"/>
                  </a:schemeClr>
                </a:solidFill>
                <a:latin typeface="Calibri" panose="020F0502020204030204" pitchFamily="34" charset="0"/>
              </a:rPr>
              <a:t>Author interface: </a:t>
            </a:r>
          </a:p>
          <a:p>
            <a:pPr lvl="1"/>
            <a:r>
              <a:rPr lang="en-US" sz="2400" dirty="0">
                <a:solidFill>
                  <a:schemeClr val="tx2">
                    <a:lumMod val="75000"/>
                  </a:schemeClr>
                </a:solidFill>
                <a:latin typeface="Calibri" panose="020F0502020204030204" pitchFamily="34" charset="0"/>
              </a:rPr>
              <a:t>Replacement of 5-term contributions list</a:t>
            </a:r>
          </a:p>
          <a:p>
            <a:pPr lvl="1"/>
            <a:r>
              <a:rPr lang="en-US" sz="2400" dirty="0">
                <a:solidFill>
                  <a:schemeClr val="tx2">
                    <a:lumMod val="75000"/>
                  </a:schemeClr>
                </a:solidFill>
                <a:latin typeface="Calibri" panose="020F0502020204030204" pitchFamily="34" charset="0"/>
              </a:rPr>
              <a:t>Each author must have at least one </a:t>
            </a:r>
            <a:r>
              <a:rPr lang="en-US" sz="2400" dirty="0" smtClean="0">
                <a:solidFill>
                  <a:schemeClr val="tx2">
                    <a:lumMod val="75000"/>
                  </a:schemeClr>
                </a:solidFill>
                <a:latin typeface="Calibri" panose="020F0502020204030204" pitchFamily="34" charset="0"/>
              </a:rPr>
              <a:t>contribution</a:t>
            </a:r>
          </a:p>
          <a:p>
            <a:pPr lvl="1"/>
            <a:r>
              <a:rPr lang="en-US" sz="2400" dirty="0">
                <a:solidFill>
                  <a:schemeClr val="tx2">
                    <a:lumMod val="75000"/>
                  </a:schemeClr>
                </a:solidFill>
                <a:latin typeface="Calibri" panose="020F0502020204030204" pitchFamily="34" charset="0"/>
              </a:rPr>
              <a:t>Assigned by corresponding </a:t>
            </a:r>
            <a:r>
              <a:rPr lang="en-US" sz="2400" dirty="0" smtClean="0">
                <a:solidFill>
                  <a:schemeClr val="tx2">
                    <a:lumMod val="75000"/>
                  </a:schemeClr>
                </a:solidFill>
                <a:latin typeface="Calibri" panose="020F0502020204030204" pitchFamily="34" charset="0"/>
              </a:rPr>
              <a:t>author</a:t>
            </a:r>
            <a:endParaRPr lang="en-US" sz="2400" dirty="0">
              <a:solidFill>
                <a:schemeClr val="tx2">
                  <a:lumMod val="75000"/>
                </a:schemeClr>
              </a:solidFill>
              <a:latin typeface="Calibri" panose="020F0502020204030204" pitchFamily="34" charset="0"/>
            </a:endParaRPr>
          </a:p>
          <a:p>
            <a:pPr lvl="1"/>
            <a:r>
              <a:rPr lang="en-US" sz="2400" dirty="0">
                <a:solidFill>
                  <a:schemeClr val="tx2">
                    <a:lumMod val="75000"/>
                  </a:schemeClr>
                </a:solidFill>
                <a:latin typeface="Calibri" panose="020F0502020204030204" pitchFamily="34" charset="0"/>
              </a:rPr>
              <a:t>For PLOS Medicine: mapping to ICMJE criteria</a:t>
            </a:r>
          </a:p>
          <a:p>
            <a:r>
              <a:rPr lang="en-US" sz="2400" dirty="0">
                <a:solidFill>
                  <a:schemeClr val="tx2">
                    <a:lumMod val="75000"/>
                  </a:schemeClr>
                </a:solidFill>
                <a:latin typeface="Calibri" panose="020F0502020204030204" pitchFamily="34" charset="0"/>
              </a:rPr>
              <a:t>Human- </a:t>
            </a:r>
            <a:r>
              <a:rPr lang="en-US" sz="2400" b="1" dirty="0">
                <a:solidFill>
                  <a:schemeClr val="tx2">
                    <a:lumMod val="75000"/>
                  </a:schemeClr>
                </a:solidFill>
                <a:latin typeface="Calibri" panose="020F0502020204030204" pitchFamily="34" charset="0"/>
              </a:rPr>
              <a:t>and</a:t>
            </a:r>
            <a:r>
              <a:rPr lang="en-US" sz="2400" dirty="0">
                <a:solidFill>
                  <a:schemeClr val="tx2">
                    <a:lumMod val="75000"/>
                  </a:schemeClr>
                </a:solidFill>
                <a:latin typeface="Calibri" panose="020F0502020204030204" pitchFamily="34" charset="0"/>
              </a:rPr>
              <a:t> machine-readable: </a:t>
            </a:r>
          </a:p>
          <a:p>
            <a:pPr lvl="1"/>
            <a:r>
              <a:rPr lang="en-US" sz="2400" dirty="0">
                <a:solidFill>
                  <a:schemeClr val="tx2">
                    <a:lumMod val="75000"/>
                  </a:schemeClr>
                </a:solidFill>
                <a:latin typeface="Calibri" panose="020F0502020204030204" pitchFamily="34" charset="0"/>
              </a:rPr>
              <a:t>JATS draft</a:t>
            </a:r>
          </a:p>
          <a:p>
            <a:pPr lvl="1"/>
            <a:endParaRPr lang="en-US" sz="2400" dirty="0">
              <a:solidFill>
                <a:schemeClr val="tx2">
                  <a:lumMod val="75000"/>
                </a:schemeClr>
              </a:solidFill>
              <a:latin typeface="Calibri" panose="020F0502020204030204" pitchFamily="34" charset="0"/>
            </a:endParaRPr>
          </a:p>
          <a:p>
            <a:endParaRPr lang="en-US" sz="2400" dirty="0">
              <a:solidFill>
                <a:schemeClr val="tx2">
                  <a:lumMod val="75000"/>
                </a:schemeClr>
              </a:solidFill>
              <a:latin typeface="Calibri" panose="020F0502020204030204" pitchFamily="34" charset="0"/>
            </a:endParaRPr>
          </a:p>
        </p:txBody>
      </p:sp>
      <p:sp>
        <p:nvSpPr>
          <p:cNvPr id="7" name="TextBox 6">
            <a:extLst>
              <a:ext uri="{FF2B5EF4-FFF2-40B4-BE49-F238E27FC236}">
                <a16:creationId xmlns="" xmlns:a16="http://schemas.microsoft.com/office/drawing/2014/main" id="{ECC757F0-88B1-BE48-9EDC-0EFE6EB806D9}"/>
              </a:ext>
            </a:extLst>
          </p:cNvPr>
          <p:cNvSpPr txBox="1"/>
          <p:nvPr/>
        </p:nvSpPr>
        <p:spPr>
          <a:xfrm>
            <a:off x="6138049" y="5321389"/>
            <a:ext cx="3005951" cy="553998"/>
          </a:xfrm>
          <a:prstGeom prst="rect">
            <a:avLst/>
          </a:prstGeom>
          <a:noFill/>
        </p:spPr>
        <p:txBody>
          <a:bodyPr wrap="none" rtlCol="0">
            <a:spAutoFit/>
          </a:bodyPr>
          <a:lstStyle/>
          <a:p>
            <a:r>
              <a:rPr lang="en-US" dirty="0">
                <a:hlinkClick r:id="rId3"/>
              </a:rPr>
              <a:t>https://casrai.org/credit</a:t>
            </a:r>
            <a:r>
              <a:rPr lang="en-US" dirty="0" smtClean="0">
                <a:hlinkClick r:id="rId3"/>
              </a:rPr>
              <a:t>/</a:t>
            </a:r>
            <a:endParaRPr lang="en-US" dirty="0" smtClean="0"/>
          </a:p>
          <a:p>
            <a:r>
              <a:rPr lang="en-US" sz="1200" dirty="0" smtClean="0"/>
              <a:t>Source: Veronique </a:t>
            </a:r>
            <a:r>
              <a:rPr lang="en-US" sz="1200" dirty="0" err="1" smtClean="0"/>
              <a:t>Kiermer</a:t>
            </a:r>
            <a:r>
              <a:rPr lang="en-US" sz="1200" dirty="0" smtClean="0"/>
              <a:t>, PLOS 2018</a:t>
            </a:r>
            <a:endParaRPr lang="en-US" sz="1200" dirty="0"/>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6546" y="342445"/>
            <a:ext cx="1555130" cy="1589120"/>
          </a:xfrm>
          <a:prstGeom prst="rect">
            <a:avLst/>
          </a:prstGeom>
        </p:spPr>
      </p:pic>
      <p:pic>
        <p:nvPicPr>
          <p:cNvPr id="9" name="Picture 8" descr="logo-gray.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8343" y="1130483"/>
            <a:ext cx="1956644" cy="588805"/>
          </a:xfrm>
          <a:prstGeom prst="rect">
            <a:avLst/>
          </a:prstGeom>
        </p:spPr>
      </p:pic>
      <p:grpSp>
        <p:nvGrpSpPr>
          <p:cNvPr id="10" name="Group 9"/>
          <p:cNvGrpSpPr/>
          <p:nvPr/>
        </p:nvGrpSpPr>
        <p:grpSpPr>
          <a:xfrm>
            <a:off x="51502" y="6220467"/>
            <a:ext cx="9631498" cy="646331"/>
            <a:chOff x="51502" y="6220467"/>
            <a:chExt cx="9631498" cy="646331"/>
          </a:xfrm>
        </p:grpSpPr>
        <p:grpSp>
          <p:nvGrpSpPr>
            <p:cNvPr id="11" name="Group 10"/>
            <p:cNvGrpSpPr/>
            <p:nvPr/>
          </p:nvGrpSpPr>
          <p:grpSpPr>
            <a:xfrm>
              <a:off x="2795390" y="6220467"/>
              <a:ext cx="6887610" cy="646331"/>
              <a:chOff x="2582014" y="6317258"/>
              <a:chExt cx="6887610" cy="646331"/>
            </a:xfrm>
          </p:grpSpPr>
          <p:sp>
            <p:nvSpPr>
              <p:cNvPr id="14" name="TextBox 13"/>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5"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2" name="Rectangle 11"/>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3"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72387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6358AD22-DDA3-544F-80C9-0447C4FD9D5F}"/>
              </a:ext>
            </a:extLst>
          </p:cNvPr>
          <p:cNvPicPr>
            <a:picLocks noChangeAspect="1"/>
          </p:cNvPicPr>
          <p:nvPr/>
        </p:nvPicPr>
        <p:blipFill>
          <a:blip r:embed="rId2"/>
          <a:stretch>
            <a:fillRect/>
          </a:stretch>
        </p:blipFill>
        <p:spPr>
          <a:xfrm>
            <a:off x="0" y="353202"/>
            <a:ext cx="9144000" cy="5867266"/>
          </a:xfrm>
          <a:prstGeom prst="rect">
            <a:avLst/>
          </a:prstGeom>
        </p:spPr>
      </p:pic>
      <p:grpSp>
        <p:nvGrpSpPr>
          <p:cNvPr id="3" name="Group 2"/>
          <p:cNvGrpSpPr/>
          <p:nvPr/>
        </p:nvGrpSpPr>
        <p:grpSpPr>
          <a:xfrm>
            <a:off x="51502" y="6220467"/>
            <a:ext cx="9631498" cy="646331"/>
            <a:chOff x="51502" y="6220467"/>
            <a:chExt cx="9631498" cy="646331"/>
          </a:xfrm>
        </p:grpSpPr>
        <p:grpSp>
          <p:nvGrpSpPr>
            <p:cNvPr id="4" name="Group 3"/>
            <p:cNvGrpSpPr/>
            <p:nvPr/>
          </p:nvGrpSpPr>
          <p:grpSpPr>
            <a:xfrm>
              <a:off x="2795390" y="6220467"/>
              <a:ext cx="6887610" cy="646331"/>
              <a:chOff x="2582014" y="6317258"/>
              <a:chExt cx="6887610" cy="646331"/>
            </a:xfrm>
          </p:grpSpPr>
          <p:sp>
            <p:nvSpPr>
              <p:cNvPr id="7" name="TextBox 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5" name="Rectangle 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6419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6358AD22-DDA3-544F-80C9-0447C4FD9D5F}"/>
              </a:ext>
            </a:extLst>
          </p:cNvPr>
          <p:cNvPicPr>
            <a:picLocks noChangeAspect="1"/>
          </p:cNvPicPr>
          <p:nvPr/>
        </p:nvPicPr>
        <p:blipFill>
          <a:blip r:embed="rId3"/>
          <a:stretch>
            <a:fillRect/>
          </a:stretch>
        </p:blipFill>
        <p:spPr>
          <a:xfrm>
            <a:off x="0" y="353202"/>
            <a:ext cx="9144000" cy="5867266"/>
          </a:xfrm>
          <a:prstGeom prst="rect">
            <a:avLst/>
          </a:prstGeom>
        </p:spPr>
      </p:pic>
      <p:sp>
        <p:nvSpPr>
          <p:cNvPr id="7" name="Oval 6">
            <a:extLst>
              <a:ext uri="{FF2B5EF4-FFF2-40B4-BE49-F238E27FC236}">
                <a16:creationId xmlns="" xmlns:a16="http://schemas.microsoft.com/office/drawing/2014/main" id="{7F380A00-0730-7A4F-A304-513E0D6D48C2}"/>
              </a:ext>
            </a:extLst>
          </p:cNvPr>
          <p:cNvSpPr/>
          <p:nvPr/>
        </p:nvSpPr>
        <p:spPr>
          <a:xfrm>
            <a:off x="159884" y="2811537"/>
            <a:ext cx="1417982" cy="384313"/>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 xmlns:a16="http://schemas.microsoft.com/office/drawing/2014/main" id="{3E33F256-DE0E-A54A-A353-FAB3625FC9ED}"/>
              </a:ext>
            </a:extLst>
          </p:cNvPr>
          <p:cNvSpPr/>
          <p:nvPr/>
        </p:nvSpPr>
        <p:spPr>
          <a:xfrm>
            <a:off x="1364974" y="3648548"/>
            <a:ext cx="1577865" cy="538208"/>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 xmlns:a16="http://schemas.microsoft.com/office/drawing/2014/main" id="{E13FDFF3-5DF7-2542-BE8D-316A27BA27C2}"/>
              </a:ext>
            </a:extLst>
          </p:cNvPr>
          <p:cNvSpPr/>
          <p:nvPr/>
        </p:nvSpPr>
        <p:spPr>
          <a:xfrm>
            <a:off x="7209182" y="3570574"/>
            <a:ext cx="1703762" cy="538208"/>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51502" y="6220467"/>
            <a:ext cx="9631498" cy="646331"/>
            <a:chOff x="51502" y="6220467"/>
            <a:chExt cx="9631498" cy="646331"/>
          </a:xfrm>
        </p:grpSpPr>
        <p:grpSp>
          <p:nvGrpSpPr>
            <p:cNvPr id="11" name="Group 10"/>
            <p:cNvGrpSpPr/>
            <p:nvPr/>
          </p:nvGrpSpPr>
          <p:grpSpPr>
            <a:xfrm>
              <a:off x="2795390" y="6220467"/>
              <a:ext cx="6887610" cy="646331"/>
              <a:chOff x="2582014" y="6317258"/>
              <a:chExt cx="6887610" cy="646331"/>
            </a:xfrm>
          </p:grpSpPr>
          <p:sp>
            <p:nvSpPr>
              <p:cNvPr id="14" name="TextBox 13"/>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5"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2" name="Rectangle 11"/>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3"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127845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2E1FB5-95EB-3D4B-8DEF-C6CF3917EE34}"/>
              </a:ext>
            </a:extLst>
          </p:cNvPr>
          <p:cNvSpPr>
            <a:spLocks noGrp="1"/>
          </p:cNvSpPr>
          <p:nvPr>
            <p:ph type="title"/>
          </p:nvPr>
        </p:nvSpPr>
        <p:spPr/>
        <p:txBody>
          <a:bodyPr/>
          <a:lstStyle/>
          <a:p>
            <a:endParaRPr lang="en-US"/>
          </a:p>
        </p:txBody>
      </p:sp>
      <p:pic>
        <p:nvPicPr>
          <p:cNvPr id="4" name="Picture 3">
            <a:extLst>
              <a:ext uri="{FF2B5EF4-FFF2-40B4-BE49-F238E27FC236}">
                <a16:creationId xmlns="" xmlns:a16="http://schemas.microsoft.com/office/drawing/2014/main" id="{8C2E3195-B738-464E-A8EB-481205F0C7EC}"/>
              </a:ext>
            </a:extLst>
          </p:cNvPr>
          <p:cNvPicPr>
            <a:picLocks noChangeAspect="1"/>
          </p:cNvPicPr>
          <p:nvPr/>
        </p:nvPicPr>
        <p:blipFill>
          <a:blip r:embed="rId3"/>
          <a:stretch>
            <a:fillRect/>
          </a:stretch>
        </p:blipFill>
        <p:spPr>
          <a:xfrm>
            <a:off x="0" y="355142"/>
            <a:ext cx="9144000" cy="5865325"/>
          </a:xfrm>
          <a:prstGeom prst="rect">
            <a:avLst/>
          </a:prstGeom>
        </p:spPr>
      </p:pic>
      <p:grpSp>
        <p:nvGrpSpPr>
          <p:cNvPr id="5" name="Group 4"/>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65578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D2885E-E73C-084E-B799-61DA2477B0D5}"/>
              </a:ext>
            </a:extLst>
          </p:cNvPr>
          <p:cNvSpPr>
            <a:spLocks noGrp="1"/>
          </p:cNvSpPr>
          <p:nvPr>
            <p:ph type="title"/>
          </p:nvPr>
        </p:nvSpPr>
        <p:spPr/>
        <p:txBody>
          <a:bodyPr/>
          <a:lstStyle/>
          <a:p>
            <a:endParaRPr lang="en-US"/>
          </a:p>
        </p:txBody>
      </p:sp>
      <p:pic>
        <p:nvPicPr>
          <p:cNvPr id="4" name="Picture 3">
            <a:extLst>
              <a:ext uri="{FF2B5EF4-FFF2-40B4-BE49-F238E27FC236}">
                <a16:creationId xmlns="" xmlns:a16="http://schemas.microsoft.com/office/drawing/2014/main" id="{CEB2D0E2-E3B8-A145-8713-D30D7EF138C1}"/>
              </a:ext>
            </a:extLst>
          </p:cNvPr>
          <p:cNvPicPr>
            <a:picLocks noChangeAspect="1"/>
          </p:cNvPicPr>
          <p:nvPr/>
        </p:nvPicPr>
        <p:blipFill>
          <a:blip r:embed="rId3"/>
          <a:stretch>
            <a:fillRect/>
          </a:stretch>
        </p:blipFill>
        <p:spPr>
          <a:xfrm>
            <a:off x="0" y="357959"/>
            <a:ext cx="9144000" cy="5862508"/>
          </a:xfrm>
          <a:prstGeom prst="rect">
            <a:avLst/>
          </a:prstGeom>
        </p:spPr>
      </p:pic>
      <p:grpSp>
        <p:nvGrpSpPr>
          <p:cNvPr id="5" name="Group 4"/>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577536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9EB98-21E9-D543-9053-6BC7DB5021AC}"/>
              </a:ext>
            </a:extLst>
          </p:cNvPr>
          <p:cNvSpPr>
            <a:spLocks noGrp="1"/>
          </p:cNvSpPr>
          <p:nvPr>
            <p:ph type="title"/>
          </p:nvPr>
        </p:nvSpPr>
        <p:spPr/>
        <p:txBody>
          <a:bodyPr/>
          <a:lstStyle/>
          <a:p>
            <a:endParaRPr lang="en-US"/>
          </a:p>
        </p:txBody>
      </p:sp>
      <p:pic>
        <p:nvPicPr>
          <p:cNvPr id="3" name="Picture 2">
            <a:extLst>
              <a:ext uri="{FF2B5EF4-FFF2-40B4-BE49-F238E27FC236}">
                <a16:creationId xmlns="" xmlns:a16="http://schemas.microsoft.com/office/drawing/2014/main" id="{DF191732-9156-ED42-B50A-E062F5AA3898}"/>
              </a:ext>
            </a:extLst>
          </p:cNvPr>
          <p:cNvPicPr>
            <a:picLocks noChangeAspect="1"/>
          </p:cNvPicPr>
          <p:nvPr/>
        </p:nvPicPr>
        <p:blipFill>
          <a:blip r:embed="rId3"/>
          <a:stretch>
            <a:fillRect/>
          </a:stretch>
        </p:blipFill>
        <p:spPr>
          <a:xfrm>
            <a:off x="0" y="254809"/>
            <a:ext cx="9144000" cy="5965658"/>
          </a:xfrm>
          <a:prstGeom prst="rect">
            <a:avLst/>
          </a:prstGeom>
        </p:spPr>
      </p:pic>
      <p:grpSp>
        <p:nvGrpSpPr>
          <p:cNvPr id="11" name="Group 10"/>
          <p:cNvGrpSpPr/>
          <p:nvPr/>
        </p:nvGrpSpPr>
        <p:grpSpPr>
          <a:xfrm>
            <a:off x="51502" y="6220467"/>
            <a:ext cx="9631498" cy="646331"/>
            <a:chOff x="51502" y="6220467"/>
            <a:chExt cx="9631498" cy="646331"/>
          </a:xfrm>
        </p:grpSpPr>
        <p:grpSp>
          <p:nvGrpSpPr>
            <p:cNvPr id="12" name="Group 11"/>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3" name="Rectangle 12"/>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893678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D2028566-B973-E548-8EE2-0A730D9945C8}"/>
              </a:ext>
            </a:extLst>
          </p:cNvPr>
          <p:cNvSpPr>
            <a:spLocks noGrp="1"/>
          </p:cNvSpPr>
          <p:nvPr>
            <p:ph type="title"/>
          </p:nvPr>
        </p:nvSpPr>
        <p:spPr>
          <a:xfrm>
            <a:off x="3771900" y="688996"/>
            <a:ext cx="3676650" cy="831871"/>
          </a:xfrm>
        </p:spPr>
        <p:txBody>
          <a:bodyPr>
            <a:normAutofit/>
          </a:bodyPr>
          <a:lstStyle/>
          <a:p>
            <a:r>
              <a:rPr lang="en-US" sz="3200" dirty="0">
                <a:latin typeface="Calibri" panose="020F0502020204030204" pitchFamily="34" charset="0"/>
              </a:rPr>
              <a:t>CRediT taxonomy </a:t>
            </a:r>
            <a:r>
              <a:rPr lang="en-US" sz="3200" dirty="0" smtClean="0">
                <a:latin typeface="Calibri" panose="020F0502020204030204" pitchFamily="34" charset="0"/>
              </a:rPr>
              <a:t>at</a:t>
            </a:r>
            <a:endParaRPr lang="en-US" sz="3200" dirty="0">
              <a:latin typeface="Calibri" panose="020F0502020204030204" pitchFamily="34" charset="0"/>
            </a:endParaRPr>
          </a:p>
        </p:txBody>
      </p:sp>
      <p:sp>
        <p:nvSpPr>
          <p:cNvPr id="6" name="Content Placeholder 5">
            <a:extLst>
              <a:ext uri="{FF2B5EF4-FFF2-40B4-BE49-F238E27FC236}">
                <a16:creationId xmlns="" xmlns:a16="http://schemas.microsoft.com/office/drawing/2014/main" id="{497C0BD7-F042-3348-8A57-0FBC1EC3C2C0}"/>
              </a:ext>
            </a:extLst>
          </p:cNvPr>
          <p:cNvSpPr>
            <a:spLocks noGrp="1"/>
          </p:cNvSpPr>
          <p:nvPr>
            <p:ph idx="4294967295"/>
          </p:nvPr>
        </p:nvSpPr>
        <p:spPr>
          <a:xfrm>
            <a:off x="416546" y="2028842"/>
            <a:ext cx="8517904" cy="3917950"/>
          </a:xfrm>
        </p:spPr>
        <p:txBody>
          <a:bodyPr>
            <a:noAutofit/>
          </a:bodyPr>
          <a:lstStyle/>
          <a:p>
            <a:r>
              <a:rPr lang="en-US" sz="2400" dirty="0">
                <a:solidFill>
                  <a:schemeClr val="tx2">
                    <a:lumMod val="75000"/>
                  </a:schemeClr>
                </a:solidFill>
                <a:latin typeface="Calibri" panose="020F0502020204030204" pitchFamily="34" charset="0"/>
              </a:rPr>
              <a:t>Implementation </a:t>
            </a:r>
            <a:r>
              <a:rPr lang="en-US" sz="2400" dirty="0" smtClean="0">
                <a:solidFill>
                  <a:schemeClr val="tx2">
                    <a:lumMod val="75000"/>
                  </a:schemeClr>
                </a:solidFill>
                <a:latin typeface="Calibri" panose="020F0502020204030204" pitchFamily="34" charset="0"/>
              </a:rPr>
              <a:t>across all F1000 Open Research Platforms since 2017 </a:t>
            </a:r>
          </a:p>
          <a:p>
            <a:r>
              <a:rPr lang="en-US" sz="2400" dirty="0" smtClean="0">
                <a:solidFill>
                  <a:schemeClr val="tx2">
                    <a:lumMod val="75000"/>
                  </a:schemeClr>
                </a:solidFill>
                <a:latin typeface="Calibri" panose="020F0502020204030204" pitchFamily="34" charset="0"/>
              </a:rPr>
              <a:t>Author </a:t>
            </a:r>
            <a:r>
              <a:rPr lang="en-US" sz="2400" dirty="0">
                <a:solidFill>
                  <a:schemeClr val="tx2">
                    <a:lumMod val="75000"/>
                  </a:schemeClr>
                </a:solidFill>
                <a:latin typeface="Calibri" panose="020F0502020204030204" pitchFamily="34" charset="0"/>
              </a:rPr>
              <a:t>interface: </a:t>
            </a:r>
          </a:p>
          <a:p>
            <a:pPr lvl="1"/>
            <a:r>
              <a:rPr lang="en-US" sz="2400" dirty="0" smtClean="0">
                <a:solidFill>
                  <a:schemeClr val="tx2">
                    <a:lumMod val="75000"/>
                  </a:schemeClr>
                </a:solidFill>
                <a:latin typeface="Calibri" panose="020F0502020204030204" pitchFamily="34" charset="0"/>
              </a:rPr>
              <a:t>Within submission process</a:t>
            </a:r>
            <a:endParaRPr lang="en-US" sz="2400" dirty="0">
              <a:solidFill>
                <a:schemeClr val="tx2">
                  <a:lumMod val="75000"/>
                </a:schemeClr>
              </a:solidFill>
              <a:latin typeface="Calibri" panose="020F0502020204030204" pitchFamily="34" charset="0"/>
            </a:endParaRPr>
          </a:p>
          <a:p>
            <a:pPr lvl="1"/>
            <a:r>
              <a:rPr lang="en-US" sz="2400" dirty="0">
                <a:solidFill>
                  <a:schemeClr val="tx2">
                    <a:lumMod val="75000"/>
                  </a:schemeClr>
                </a:solidFill>
                <a:latin typeface="Calibri" panose="020F0502020204030204" pitchFamily="34" charset="0"/>
              </a:rPr>
              <a:t>Each author must have at least one </a:t>
            </a:r>
            <a:r>
              <a:rPr lang="en-US" sz="2400" dirty="0" smtClean="0">
                <a:solidFill>
                  <a:schemeClr val="tx2">
                    <a:lumMod val="75000"/>
                  </a:schemeClr>
                </a:solidFill>
                <a:latin typeface="Calibri" panose="020F0502020204030204" pitchFamily="34" charset="0"/>
              </a:rPr>
              <a:t>contribution</a:t>
            </a:r>
          </a:p>
          <a:p>
            <a:pPr lvl="1"/>
            <a:r>
              <a:rPr lang="en-US" sz="2400" dirty="0" smtClean="0">
                <a:solidFill>
                  <a:schemeClr val="tx2">
                    <a:lumMod val="75000"/>
                  </a:schemeClr>
                </a:solidFill>
                <a:latin typeface="Calibri" panose="020F0502020204030204" pitchFamily="34" charset="0"/>
              </a:rPr>
              <a:t>Assigned by corresponding author</a:t>
            </a:r>
            <a:endParaRPr lang="en-US" sz="2400" dirty="0">
              <a:solidFill>
                <a:schemeClr val="tx2">
                  <a:lumMod val="75000"/>
                </a:schemeClr>
              </a:solidFill>
              <a:latin typeface="Calibri" panose="020F0502020204030204" pitchFamily="34" charset="0"/>
            </a:endParaRPr>
          </a:p>
          <a:p>
            <a:r>
              <a:rPr lang="en-US" sz="2400" dirty="0" smtClean="0">
                <a:solidFill>
                  <a:schemeClr val="tx2">
                    <a:lumMod val="75000"/>
                  </a:schemeClr>
                </a:solidFill>
                <a:latin typeface="Calibri" panose="020F0502020204030204" pitchFamily="34" charset="0"/>
              </a:rPr>
              <a:t>Human- </a:t>
            </a:r>
            <a:r>
              <a:rPr lang="en-US" sz="2400" b="1" dirty="0">
                <a:solidFill>
                  <a:schemeClr val="tx2">
                    <a:lumMod val="75000"/>
                  </a:schemeClr>
                </a:solidFill>
                <a:latin typeface="Calibri" panose="020F0502020204030204" pitchFamily="34" charset="0"/>
              </a:rPr>
              <a:t>and</a:t>
            </a:r>
            <a:r>
              <a:rPr lang="en-US" sz="2400" dirty="0">
                <a:solidFill>
                  <a:schemeClr val="tx2">
                    <a:lumMod val="75000"/>
                  </a:schemeClr>
                </a:solidFill>
                <a:latin typeface="Calibri" panose="020F0502020204030204" pitchFamily="34" charset="0"/>
              </a:rPr>
              <a:t> machine-readable: </a:t>
            </a:r>
          </a:p>
          <a:p>
            <a:pPr lvl="1"/>
            <a:r>
              <a:rPr lang="en-US" sz="2400" dirty="0">
                <a:solidFill>
                  <a:schemeClr val="tx2">
                    <a:lumMod val="75000"/>
                  </a:schemeClr>
                </a:solidFill>
                <a:latin typeface="Calibri" panose="020F0502020204030204" pitchFamily="34" charset="0"/>
              </a:rPr>
              <a:t>JATS draft</a:t>
            </a:r>
          </a:p>
          <a:p>
            <a:pPr lvl="1"/>
            <a:endParaRPr lang="en-US" sz="2400" dirty="0">
              <a:solidFill>
                <a:schemeClr val="tx2">
                  <a:lumMod val="75000"/>
                </a:schemeClr>
              </a:solidFill>
              <a:latin typeface="Calibri" panose="020F0502020204030204" pitchFamily="34" charset="0"/>
            </a:endParaRPr>
          </a:p>
          <a:p>
            <a:endParaRPr lang="en-US" sz="2400" dirty="0">
              <a:solidFill>
                <a:schemeClr val="tx2">
                  <a:lumMod val="75000"/>
                </a:schemeClr>
              </a:solidFill>
              <a:latin typeface="Calibri" panose="020F0502020204030204" pitchFamily="34" charset="0"/>
            </a:endParaRPr>
          </a:p>
        </p:txBody>
      </p:sp>
      <p:sp>
        <p:nvSpPr>
          <p:cNvPr id="7" name="TextBox 6">
            <a:extLst>
              <a:ext uri="{FF2B5EF4-FFF2-40B4-BE49-F238E27FC236}">
                <a16:creationId xmlns="" xmlns:a16="http://schemas.microsoft.com/office/drawing/2014/main" id="{ECC757F0-88B1-BE48-9EDC-0EFE6EB806D9}"/>
              </a:ext>
            </a:extLst>
          </p:cNvPr>
          <p:cNvSpPr txBox="1"/>
          <p:nvPr/>
        </p:nvSpPr>
        <p:spPr>
          <a:xfrm>
            <a:off x="6003533" y="5276632"/>
            <a:ext cx="3005951" cy="553998"/>
          </a:xfrm>
          <a:prstGeom prst="rect">
            <a:avLst/>
          </a:prstGeom>
          <a:noFill/>
        </p:spPr>
        <p:txBody>
          <a:bodyPr wrap="none" rtlCol="0">
            <a:spAutoFit/>
          </a:bodyPr>
          <a:lstStyle/>
          <a:p>
            <a:r>
              <a:rPr lang="en-US" dirty="0">
                <a:hlinkClick r:id="rId3"/>
              </a:rPr>
              <a:t>https://casrai.org/credit</a:t>
            </a:r>
            <a:r>
              <a:rPr lang="en-US" dirty="0" smtClean="0">
                <a:hlinkClick r:id="rId3"/>
              </a:rPr>
              <a:t>/</a:t>
            </a:r>
            <a:endParaRPr lang="en-US" dirty="0" smtClean="0"/>
          </a:p>
          <a:p>
            <a:r>
              <a:rPr lang="en-US" sz="1200" dirty="0" smtClean="0"/>
              <a:t>Source: </a:t>
            </a:r>
            <a:r>
              <a:rPr lang="en-US" sz="1200" dirty="0" smtClean="0"/>
              <a:t>Veronique </a:t>
            </a:r>
            <a:r>
              <a:rPr lang="en-US" sz="1200" dirty="0" err="1" smtClean="0"/>
              <a:t>Kiermer</a:t>
            </a:r>
            <a:r>
              <a:rPr lang="en-US" sz="1200" dirty="0" smtClean="0"/>
              <a:t>, PLOS 2018</a:t>
            </a:r>
            <a:endParaRPr lang="en-US" sz="1200" dirty="0"/>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6546" y="326116"/>
            <a:ext cx="1555130" cy="1589120"/>
          </a:xfrm>
          <a:prstGeom prst="rect">
            <a:avLst/>
          </a:prstGeom>
        </p:spPr>
      </p:pic>
      <p:pic>
        <p:nvPicPr>
          <p:cNvPr id="11" name="Picture 10"/>
          <p:cNvPicPr/>
          <p:nvPr/>
        </p:nvPicPr>
        <p:blipFill>
          <a:blip r:embed="rId5" cstate="screen">
            <a:extLst>
              <a:ext uri="{28A0092B-C50C-407E-A947-70E740481C1C}">
                <a14:useLocalDpi xmlns:a14="http://schemas.microsoft.com/office/drawing/2010/main"/>
              </a:ext>
            </a:extLst>
          </a:blip>
          <a:stretch>
            <a:fillRect/>
          </a:stretch>
        </p:blipFill>
        <p:spPr>
          <a:xfrm>
            <a:off x="4843689" y="1120676"/>
            <a:ext cx="1159844" cy="624534"/>
          </a:xfrm>
          <a:prstGeom prst="rect">
            <a:avLst/>
          </a:prstGeom>
        </p:spPr>
      </p:pic>
      <p:grpSp>
        <p:nvGrpSpPr>
          <p:cNvPr id="10" name="Group 9"/>
          <p:cNvGrpSpPr/>
          <p:nvPr/>
        </p:nvGrpSpPr>
        <p:grpSpPr>
          <a:xfrm>
            <a:off x="51502" y="6220467"/>
            <a:ext cx="9631498" cy="646331"/>
            <a:chOff x="51502" y="6220467"/>
            <a:chExt cx="9631498" cy="646331"/>
          </a:xfrm>
        </p:grpSpPr>
        <p:grpSp>
          <p:nvGrpSpPr>
            <p:cNvPr id="12" name="Group 11"/>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3" name="Rectangle 12"/>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288976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37759" y="2210207"/>
            <a:ext cx="3037343" cy="2380006"/>
          </a:xfrm>
          <a:prstGeom prst="rect">
            <a:avLst/>
          </a:prstGeom>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l="-963" t="-10331"/>
          <a:stretch/>
        </p:blipFill>
        <p:spPr>
          <a:xfrm>
            <a:off x="174565" y="-99261"/>
            <a:ext cx="3205825" cy="2289531"/>
          </a:xfrm>
          <a:prstGeom prst="rect">
            <a:avLst/>
          </a:prstGeom>
          <a:effectLst>
            <a:outerShdw blurRad="635000" dist="76200" dir="2700000" algn="tl" rotWithShape="0">
              <a:prstClr val="black">
                <a:alpha val="70000"/>
              </a:prstClr>
            </a:outerShdw>
          </a:effectLst>
        </p:spPr>
      </p:pic>
      <p:pic>
        <p:nvPicPr>
          <p:cNvPr id="3" name="Picture 2"/>
          <p:cNvPicPr>
            <a:picLocks noChangeAspect="1"/>
          </p:cNvPicPr>
          <p:nvPr/>
        </p:nvPicPr>
        <p:blipFill rotWithShape="1">
          <a:blip r:embed="rId5" cstate="screen">
            <a:extLst>
              <a:ext uri="{28A0092B-C50C-407E-A947-70E740481C1C}">
                <a14:useLocalDpi xmlns:a14="http://schemas.microsoft.com/office/drawing/2010/main"/>
              </a:ext>
            </a:extLst>
          </a:blip>
          <a:srcRect t="-1422" r="-1"/>
          <a:stretch/>
        </p:blipFill>
        <p:spPr>
          <a:xfrm>
            <a:off x="5897008" y="126003"/>
            <a:ext cx="3078094" cy="2117676"/>
          </a:xfrm>
          <a:prstGeom prst="rect">
            <a:avLst/>
          </a:prstGeom>
          <a:effectLst>
            <a:outerShdw blurRad="635000" dist="76200" dir="2700000" algn="tl" rotWithShape="0">
              <a:prstClr val="black">
                <a:alpha val="70000"/>
              </a:prstClr>
            </a:outerShdw>
          </a:effectLst>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36384" y="4561529"/>
            <a:ext cx="3038718" cy="2213564"/>
          </a:xfrm>
          <a:prstGeom prst="rect">
            <a:avLst/>
          </a:prstGeom>
          <a:effectLst>
            <a:outerShdw blurRad="635000" dist="76200" dir="2700000" algn="tl" rotWithShape="0">
              <a:prstClr val="black">
                <a:alpha val="70000"/>
              </a:prstClr>
            </a:outerShdw>
          </a:effectLst>
        </p:spPr>
      </p:pic>
      <p:pic>
        <p:nvPicPr>
          <p:cNvPr id="15" name="Picture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74566" y="4380372"/>
            <a:ext cx="3368734" cy="2394721"/>
          </a:xfrm>
          <a:prstGeom prst="rect">
            <a:avLst/>
          </a:prstGeom>
          <a:effectLst>
            <a:outerShdw blurRad="635000" dist="76200" dir="2700000" algn="tl" rotWithShape="0">
              <a:prstClr val="black">
                <a:alpha val="70000"/>
              </a:prstClr>
            </a:outerShdw>
          </a:effectLst>
        </p:spPr>
      </p:pic>
      <p:pic>
        <p:nvPicPr>
          <p:cNvPr id="4" name="Picture 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4566" y="2193015"/>
            <a:ext cx="3205825" cy="2227019"/>
          </a:xfrm>
          <a:prstGeom prst="rect">
            <a:avLst/>
          </a:prstGeom>
        </p:spPr>
      </p:pic>
      <p:pic>
        <p:nvPicPr>
          <p:cNvPr id="5" name="Picture 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781685" y="1154015"/>
            <a:ext cx="3394180" cy="3133662"/>
          </a:xfrm>
          <a:prstGeom prst="rect">
            <a:avLst/>
          </a:prstGeom>
        </p:spPr>
      </p:pic>
    </p:spTree>
    <p:extLst>
      <p:ext uri="{BB962C8B-B14F-4D97-AF65-F5344CB8AC3E}">
        <p14:creationId xmlns:p14="http://schemas.microsoft.com/office/powerpoint/2010/main" val="33270075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7F35C7C-3A43-4464-9824-74AFA5DBF5E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1950" y="229426"/>
            <a:ext cx="8039100" cy="5991041"/>
          </a:xfrm>
          <a:prstGeom prst="rect">
            <a:avLst/>
          </a:prstGeom>
          <a:ln>
            <a:solidFill>
              <a:schemeClr val="tx1">
                <a:lumMod val="75000"/>
                <a:lumOff val="25000"/>
              </a:schemeClr>
            </a:solidFill>
          </a:ln>
          <a:effectLst>
            <a:outerShdw blurRad="50800" dist="38100" dir="2700000" algn="tl" rotWithShape="0">
              <a:prstClr val="black">
                <a:alpha val="40000"/>
              </a:prstClr>
            </a:outerShdw>
          </a:effectLst>
        </p:spPr>
      </p:pic>
      <p:sp>
        <p:nvSpPr>
          <p:cNvPr id="5" name="Rectangle: Rounded Corners 3">
            <a:extLst>
              <a:ext uri="{FF2B5EF4-FFF2-40B4-BE49-F238E27FC236}">
                <a16:creationId xmlns:a16="http://schemas.microsoft.com/office/drawing/2014/main" xmlns="" id="{A82F471E-DFCC-4418-A552-0A1235F6FD39}"/>
              </a:ext>
            </a:extLst>
          </p:cNvPr>
          <p:cNvSpPr/>
          <p:nvPr/>
        </p:nvSpPr>
        <p:spPr bwMode="auto">
          <a:xfrm>
            <a:off x="342902" y="3905250"/>
            <a:ext cx="2581274" cy="1362075"/>
          </a:xfrm>
          <a:prstGeom prst="roundRect">
            <a:avLst/>
          </a:prstGeom>
          <a:noFill/>
          <a:ln w="25400" cap="flat" cmpd="sng" algn="ctr">
            <a:solidFill>
              <a:srgbClr val="C00000"/>
            </a:solidFill>
            <a:prstDash val="solid"/>
            <a:round/>
            <a:headEnd type="none" w="med" len="med"/>
            <a:tailEnd type="none" w="med" len="med"/>
          </a:ln>
          <a:effectLst/>
        </p:spPr>
        <p:txBody>
          <a:bodyPr vert="horz" wrap="square" lIns="102870" tIns="51435" rIns="102870" bIns="51435" numCol="1" rtlCol="0" anchor="t" anchorCtr="0" compatLnSpc="1">
            <a:prstTxWarp prst="textNoShape">
              <a:avLst/>
            </a:prstTxWarp>
          </a:bodyPr>
          <a:lstStyle/>
          <a:p>
            <a:pPr algn="ctr" defTabSz="1028700" fontAlgn="base">
              <a:spcBef>
                <a:spcPct val="0"/>
              </a:spcBef>
              <a:spcAft>
                <a:spcPct val="0"/>
              </a:spcAft>
            </a:pPr>
            <a:endParaRPr lang="en-GB" sz="4725">
              <a:solidFill>
                <a:srgbClr val="000000"/>
              </a:solidFill>
              <a:latin typeface="GillSans" pitchFamily="-110" charset="0"/>
              <a:ea typeface="ヒラギノ角ゴ Pro W3" pitchFamily="-110" charset="-128"/>
              <a:cs typeface="ヒラギノ角ゴ Pro W3" pitchFamily="-110" charset="-128"/>
              <a:sym typeface="GillSans" pitchFamily="-110" charset="0"/>
            </a:endParaRPr>
          </a:p>
        </p:txBody>
      </p:sp>
      <p:grpSp>
        <p:nvGrpSpPr>
          <p:cNvPr id="6" name="Group 5"/>
          <p:cNvGrpSpPr/>
          <p:nvPr/>
        </p:nvGrpSpPr>
        <p:grpSpPr>
          <a:xfrm>
            <a:off x="51502" y="6220467"/>
            <a:ext cx="9631498" cy="646331"/>
            <a:chOff x="51502" y="6220467"/>
            <a:chExt cx="9631498" cy="646331"/>
          </a:xfrm>
        </p:grpSpPr>
        <p:grpSp>
          <p:nvGrpSpPr>
            <p:cNvPr id="7" name="Group 6"/>
            <p:cNvGrpSpPr/>
            <p:nvPr/>
          </p:nvGrpSpPr>
          <p:grpSpPr>
            <a:xfrm>
              <a:off x="2795390" y="6220467"/>
              <a:ext cx="6887610" cy="646331"/>
              <a:chOff x="2582014" y="6317258"/>
              <a:chExt cx="6887610" cy="646331"/>
            </a:xfrm>
          </p:grpSpPr>
          <p:sp>
            <p:nvSpPr>
              <p:cNvPr id="10" name="TextBox 9"/>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8" name="Rectangle 7"/>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9"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4611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577969-E6E5-3D43-A394-6736A16E7BE1}"/>
              </a:ext>
            </a:extLst>
          </p:cNvPr>
          <p:cNvSpPr>
            <a:spLocks noGrp="1"/>
          </p:cNvSpPr>
          <p:nvPr>
            <p:ph type="title"/>
          </p:nvPr>
        </p:nvSpPr>
        <p:spPr/>
        <p:txBody>
          <a:bodyPr/>
          <a:lstStyle/>
          <a:p>
            <a:endParaRPr lang="en-US"/>
          </a:p>
        </p:txBody>
      </p:sp>
      <p:pic>
        <p:nvPicPr>
          <p:cNvPr id="3" name="Picture 2">
            <a:extLst>
              <a:ext uri="{FF2B5EF4-FFF2-40B4-BE49-F238E27FC236}">
                <a16:creationId xmlns="" xmlns:a16="http://schemas.microsoft.com/office/drawing/2014/main" id="{9352C11A-D22C-4045-ADE0-04292A28BFF2}"/>
              </a:ext>
            </a:extLst>
          </p:cNvPr>
          <p:cNvPicPr>
            <a:picLocks noChangeAspect="1"/>
          </p:cNvPicPr>
          <p:nvPr/>
        </p:nvPicPr>
        <p:blipFill>
          <a:blip r:embed="rId3"/>
          <a:stretch>
            <a:fillRect/>
          </a:stretch>
        </p:blipFill>
        <p:spPr>
          <a:xfrm>
            <a:off x="0" y="518482"/>
            <a:ext cx="9144000" cy="5701985"/>
          </a:xfrm>
          <a:prstGeom prst="rect">
            <a:avLst/>
          </a:prstGeom>
        </p:spPr>
      </p:pic>
      <p:grpSp>
        <p:nvGrpSpPr>
          <p:cNvPr id="4" name="Group 3"/>
          <p:cNvGrpSpPr/>
          <p:nvPr/>
        </p:nvGrpSpPr>
        <p:grpSpPr>
          <a:xfrm>
            <a:off x="51502" y="6220467"/>
            <a:ext cx="9631498" cy="646331"/>
            <a:chOff x="51502" y="6220467"/>
            <a:chExt cx="9631498" cy="646331"/>
          </a:xfrm>
        </p:grpSpPr>
        <p:grpSp>
          <p:nvGrpSpPr>
            <p:cNvPr id="5" name="Group 4"/>
            <p:cNvGrpSpPr/>
            <p:nvPr/>
          </p:nvGrpSpPr>
          <p:grpSpPr>
            <a:xfrm>
              <a:off x="2795390" y="6220467"/>
              <a:ext cx="6887610" cy="646331"/>
              <a:chOff x="2582014" y="6317258"/>
              <a:chExt cx="6887610" cy="646331"/>
            </a:xfrm>
          </p:grpSpPr>
          <p:sp>
            <p:nvSpPr>
              <p:cNvPr id="8" name="TextBox 7"/>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9"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6" name="Rectangle 5"/>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7"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272841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83389" y="958104"/>
            <a:ext cx="753035" cy="8361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240617" y="435758"/>
            <a:ext cx="5952097" cy="523220"/>
          </a:xfrm>
          <a:prstGeom prst="rect">
            <a:avLst/>
          </a:prstGeom>
          <a:solidFill>
            <a:schemeClr val="bg1"/>
          </a:solidFill>
        </p:spPr>
        <p:txBody>
          <a:bodyPr wrap="square">
            <a:spAutoFit/>
          </a:bodyPr>
          <a:lstStyle/>
          <a:p>
            <a:r>
              <a:rPr lang="en-GB" sz="2800" b="1" dirty="0">
                <a:solidFill>
                  <a:srgbClr val="C00000"/>
                </a:solidFill>
                <a:latin typeface="Calibri" panose="020F0502020204030204" pitchFamily="34" charset="0"/>
              </a:rPr>
              <a:t>What I am going to talk about</a:t>
            </a:r>
            <a:endParaRPr lang="en-GB" sz="2800" b="1" dirty="0"/>
          </a:p>
        </p:txBody>
      </p:sp>
      <p:sp>
        <p:nvSpPr>
          <p:cNvPr id="11" name="Rectangle 10"/>
          <p:cNvSpPr/>
          <p:nvPr/>
        </p:nvSpPr>
        <p:spPr>
          <a:xfrm>
            <a:off x="344946" y="1392991"/>
            <a:ext cx="8189453" cy="3170099"/>
          </a:xfrm>
          <a:prstGeom prst="rect">
            <a:avLst/>
          </a:prstGeom>
          <a:solidFill>
            <a:schemeClr val="bg1"/>
          </a:solidFill>
        </p:spPr>
        <p:txBody>
          <a:bodyPr wrap="square">
            <a:spAutoFit/>
          </a:bodyPr>
          <a:lstStyle/>
          <a:p>
            <a:r>
              <a:rPr lang="en-US" sz="2400" dirty="0">
                <a:solidFill>
                  <a:schemeClr val="tx1">
                    <a:lumMod val="50000"/>
                    <a:lumOff val="50000"/>
                  </a:schemeClr>
                </a:solidFill>
                <a:latin typeface="Calibri" panose="020F0502020204030204" pitchFamily="34" charset="0"/>
                <a:ea typeface="Century Gothic" charset="0"/>
                <a:cs typeface="Century Gothic" charset="0"/>
              </a:rPr>
              <a:t>1. Origins of </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the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C</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ontributor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R</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oles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T</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axonomy (CRediT)</a:t>
            </a:r>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dirty="0">
                <a:solidFill>
                  <a:schemeClr val="tx1">
                    <a:lumMod val="50000"/>
                    <a:lumOff val="50000"/>
                  </a:schemeClr>
                </a:solidFill>
                <a:latin typeface="Calibri" panose="020F0502020204030204" pitchFamily="34" charset="0"/>
                <a:ea typeface="Century Gothic" charset="0"/>
                <a:cs typeface="Century Gothic" charset="0"/>
              </a:rPr>
              <a:t>2</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 Adoption &amp; implementation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800" b="1" dirty="0">
                <a:solidFill>
                  <a:schemeClr val="tx1">
                    <a:lumMod val="50000"/>
                    <a:lumOff val="50000"/>
                  </a:schemeClr>
                </a:solidFill>
                <a:latin typeface="Calibri" panose="020F0502020204030204" pitchFamily="34" charset="0"/>
                <a:ea typeface="Century Gothic" charset="0"/>
                <a:cs typeface="Century Gothic" charset="0"/>
              </a:rPr>
              <a:t>3</a:t>
            </a:r>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 First insights into its value!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p:txBody>
      </p:sp>
      <p:pic>
        <p:nvPicPr>
          <p:cNvPr id="9" name="Picture 2" descr="Image result for open scie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348"/>
          <a:stretch/>
        </p:blipFill>
        <p:spPr bwMode="auto">
          <a:xfrm>
            <a:off x="4772026" y="4093786"/>
            <a:ext cx="4102474" cy="182186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502" y="6220467"/>
            <a:ext cx="9631498" cy="646331"/>
            <a:chOff x="51502" y="6220467"/>
            <a:chExt cx="9631498" cy="646331"/>
          </a:xfrm>
        </p:grpSpPr>
        <p:grpSp>
          <p:nvGrpSpPr>
            <p:cNvPr id="8" name="Group 7"/>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455378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83389" y="958104"/>
            <a:ext cx="753035" cy="8361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 Placeholder 6">
            <a:extLst>
              <a:ext uri="{FF2B5EF4-FFF2-40B4-BE49-F238E27FC236}">
                <a16:creationId xmlns="" xmlns:a16="http://schemas.microsoft.com/office/drawing/2014/main" id="{731012A8-AFFC-FE41-A8C9-589AC9267332}"/>
              </a:ext>
            </a:extLst>
          </p:cNvPr>
          <p:cNvSpPr txBox="1">
            <a:spLocks/>
          </p:cNvSpPr>
          <p:nvPr/>
        </p:nvSpPr>
        <p:spPr>
          <a:xfrm>
            <a:off x="905547" y="1272238"/>
            <a:ext cx="7754359" cy="2532287"/>
          </a:xfrm>
          <a:prstGeom prst="rect">
            <a:avLst/>
          </a:prstGeom>
        </p:spPr>
        <p:txBody>
          <a:bodyPr/>
          <a:lstStyle>
            <a:lvl1pPr marL="342900" indent="-342900" algn="l" defTabSz="457200" rtl="0" eaLnBrk="1" latinLnBrk="0" hangingPunct="1">
              <a:lnSpc>
                <a:spcPts val="3200"/>
              </a:lnSpc>
              <a:spcBef>
                <a:spcPts val="0"/>
              </a:spcBef>
              <a:spcAft>
                <a:spcPts val="1200"/>
              </a:spcAft>
              <a:buFont typeface="Arial"/>
              <a:buChar char="•"/>
              <a:defRPr sz="2000" kern="1200">
                <a:solidFill>
                  <a:schemeClr val="tx2"/>
                </a:solidFill>
                <a:latin typeface="Century Gothic"/>
                <a:ea typeface="+mn-ea"/>
                <a:cs typeface="+mn-cs"/>
              </a:defRPr>
            </a:lvl1pPr>
            <a:lvl2pPr marL="742950" indent="-285750" algn="l" defTabSz="457200" rtl="0" eaLnBrk="1" latinLnBrk="0" hangingPunct="1">
              <a:lnSpc>
                <a:spcPts val="3000"/>
              </a:lnSpc>
              <a:spcBef>
                <a:spcPts val="0"/>
              </a:spcBef>
              <a:spcAft>
                <a:spcPts val="1000"/>
              </a:spcAft>
              <a:buFont typeface="Arial"/>
              <a:buChar char="•"/>
              <a:defRPr sz="1800" kern="1200">
                <a:solidFill>
                  <a:schemeClr val="tx2"/>
                </a:solidFill>
                <a:latin typeface="Century Gothic"/>
                <a:ea typeface="+mn-ea"/>
                <a:cs typeface="+mn-cs"/>
              </a:defRPr>
            </a:lvl2pPr>
            <a:lvl3pPr marL="1143000" indent="-228600" algn="l" defTabSz="457200" rtl="0" eaLnBrk="1" latinLnBrk="0" hangingPunct="1">
              <a:lnSpc>
                <a:spcPts val="2800"/>
              </a:lnSpc>
              <a:spcBef>
                <a:spcPts val="0"/>
              </a:spcBef>
              <a:spcAft>
                <a:spcPts val="800"/>
              </a:spcAft>
              <a:buFont typeface="Arial"/>
              <a:buChar char="•"/>
              <a:defRPr sz="1600" kern="1200">
                <a:solidFill>
                  <a:schemeClr val="tx2"/>
                </a:solidFill>
                <a:latin typeface="Century Gothic"/>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fr-CA" b="1" dirty="0" smtClean="0"/>
              <a:t>Vincent </a:t>
            </a:r>
            <a:r>
              <a:rPr lang="fr-CA" b="1" dirty="0" err="1" smtClean="0"/>
              <a:t>Larivière</a:t>
            </a:r>
            <a:r>
              <a:rPr lang="fr-CA" b="1" dirty="0" smtClean="0"/>
              <a:t>, Université de Montréal </a:t>
            </a:r>
          </a:p>
          <a:p>
            <a:pPr marL="0" indent="0" algn="ctr">
              <a:buNone/>
            </a:pPr>
            <a:r>
              <a:rPr lang="fr-CA" b="1" dirty="0" smtClean="0"/>
              <a:t>Cassidy R. Sugimoto, Indiana </a:t>
            </a:r>
            <a:r>
              <a:rPr lang="fr-CA" b="1" dirty="0" err="1" smtClean="0"/>
              <a:t>University</a:t>
            </a:r>
            <a:r>
              <a:rPr lang="fr-CA" b="1" dirty="0" smtClean="0"/>
              <a:t> Bloomington</a:t>
            </a:r>
          </a:p>
          <a:p>
            <a:pPr marL="0" indent="0" algn="ctr">
              <a:buNone/>
            </a:pPr>
            <a:endParaRPr lang="en-US" b="1" dirty="0"/>
          </a:p>
        </p:txBody>
      </p:sp>
      <p:pic>
        <p:nvPicPr>
          <p:cNvPr id="8" name="Picture 7">
            <a:extLst>
              <a:ext uri="{FF2B5EF4-FFF2-40B4-BE49-F238E27FC236}">
                <a16:creationId xmlns="" xmlns:a16="http://schemas.microsoft.com/office/drawing/2014/main" id="{B1889CAD-7181-EE46-A4C0-D50637F1485C}"/>
              </a:ext>
            </a:extLst>
          </p:cNvPr>
          <p:cNvPicPr>
            <a:picLocks noChangeAspect="1"/>
          </p:cNvPicPr>
          <p:nvPr/>
        </p:nvPicPr>
        <p:blipFill>
          <a:blip r:embed="rId3"/>
          <a:stretch>
            <a:fillRect/>
          </a:stretch>
        </p:blipFill>
        <p:spPr>
          <a:xfrm>
            <a:off x="2030139" y="2649323"/>
            <a:ext cx="5505174" cy="2752587"/>
          </a:xfrm>
          <a:prstGeom prst="rect">
            <a:avLst/>
          </a:prstGeom>
        </p:spPr>
      </p:pic>
      <p:sp>
        <p:nvSpPr>
          <p:cNvPr id="10" name="Rectangle 9"/>
          <p:cNvSpPr/>
          <p:nvPr/>
        </p:nvSpPr>
        <p:spPr>
          <a:xfrm>
            <a:off x="240617" y="435758"/>
            <a:ext cx="5952097" cy="523220"/>
          </a:xfrm>
          <a:prstGeom prst="rect">
            <a:avLst/>
          </a:prstGeom>
          <a:solidFill>
            <a:schemeClr val="bg1"/>
          </a:solidFill>
        </p:spPr>
        <p:txBody>
          <a:bodyPr wrap="square">
            <a:spAutoFit/>
          </a:bodyPr>
          <a:lstStyle/>
          <a:p>
            <a:r>
              <a:rPr lang="en-GB" sz="2800" b="1" dirty="0" smtClean="0">
                <a:solidFill>
                  <a:srgbClr val="C00000"/>
                </a:solidFill>
                <a:latin typeface="Calibri" panose="020F0502020204030204" pitchFamily="34" charset="0"/>
              </a:rPr>
              <a:t>First insights into CRediT value </a:t>
            </a:r>
            <a:endParaRPr lang="en-GB" sz="2800" b="1" dirty="0"/>
          </a:p>
        </p:txBody>
      </p:sp>
      <p:grpSp>
        <p:nvGrpSpPr>
          <p:cNvPr id="9" name="Group 8"/>
          <p:cNvGrpSpPr/>
          <p:nvPr/>
        </p:nvGrpSpPr>
        <p:grpSpPr>
          <a:xfrm>
            <a:off x="51502" y="6220467"/>
            <a:ext cx="9631498" cy="646331"/>
            <a:chOff x="51502" y="6220467"/>
            <a:chExt cx="9631498" cy="646331"/>
          </a:xfrm>
        </p:grpSpPr>
        <p:grpSp>
          <p:nvGrpSpPr>
            <p:cNvPr id="11" name="Group 10"/>
            <p:cNvGrpSpPr/>
            <p:nvPr/>
          </p:nvGrpSpPr>
          <p:grpSpPr>
            <a:xfrm>
              <a:off x="2795390" y="6220467"/>
              <a:ext cx="6887610" cy="646331"/>
              <a:chOff x="2582014" y="6317258"/>
              <a:chExt cx="6887610" cy="646331"/>
            </a:xfrm>
          </p:grpSpPr>
          <p:sp>
            <p:nvSpPr>
              <p:cNvPr id="16" name="TextBox 15"/>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4" name="Rectangle 13"/>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5"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88260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FCB8D9D-1F6E-104A-B6E6-65113FABEE6A}"/>
              </a:ext>
            </a:extLst>
          </p:cNvPr>
          <p:cNvSpPr>
            <a:spLocks noGrp="1"/>
          </p:cNvSpPr>
          <p:nvPr>
            <p:ph type="title"/>
          </p:nvPr>
        </p:nvSpPr>
        <p:spPr>
          <a:xfrm>
            <a:off x="1150991" y="372479"/>
            <a:ext cx="7295776" cy="731838"/>
          </a:xfrm>
        </p:spPr>
        <p:txBody>
          <a:bodyPr>
            <a:noAutofit/>
          </a:bodyPr>
          <a:lstStyle/>
          <a:p>
            <a:r>
              <a:rPr lang="en-US" sz="2400" dirty="0"/>
              <a:t>Dataset: PLOS contributions July 2017-June 2018</a:t>
            </a:r>
          </a:p>
        </p:txBody>
      </p:sp>
      <p:pic>
        <p:nvPicPr>
          <p:cNvPr id="5" name="Image 2">
            <a:extLst>
              <a:ext uri="{FF2B5EF4-FFF2-40B4-BE49-F238E27FC236}">
                <a16:creationId xmlns="" xmlns:a16="http://schemas.microsoft.com/office/drawing/2014/main" id="{160C093D-EDF3-B24C-A5AF-1AEA83EAA5B8}"/>
              </a:ext>
            </a:extLst>
          </p:cNvPr>
          <p:cNvPicPr>
            <a:picLocks noChangeAspect="1"/>
          </p:cNvPicPr>
          <p:nvPr/>
        </p:nvPicPr>
        <p:blipFill>
          <a:blip r:embed="rId2"/>
          <a:stretch>
            <a:fillRect/>
          </a:stretch>
        </p:blipFill>
        <p:spPr>
          <a:xfrm>
            <a:off x="1150991" y="1534622"/>
            <a:ext cx="7305625" cy="3381026"/>
          </a:xfrm>
          <a:prstGeom prst="rect">
            <a:avLst/>
          </a:prstGeom>
        </p:spPr>
      </p:pic>
      <p:sp>
        <p:nvSpPr>
          <p:cNvPr id="7" name="TextBox 6">
            <a:extLst>
              <a:ext uri="{FF2B5EF4-FFF2-40B4-BE49-F238E27FC236}">
                <a16:creationId xmlns="" xmlns:a16="http://schemas.microsoft.com/office/drawing/2014/main" id="{96A3B246-D73B-3340-AF56-5354C01C3DF5}"/>
              </a:ext>
            </a:extLst>
          </p:cNvPr>
          <p:cNvSpPr txBox="1"/>
          <p:nvPr/>
        </p:nvSpPr>
        <p:spPr>
          <a:xfrm>
            <a:off x="231804" y="5690987"/>
            <a:ext cx="6223178" cy="369332"/>
          </a:xfrm>
          <a:prstGeom prst="rect">
            <a:avLst/>
          </a:prstGeom>
          <a:noFill/>
        </p:spPr>
        <p:txBody>
          <a:bodyPr wrap="none" rtlCol="0">
            <a:spAutoFit/>
          </a:bodyPr>
          <a:lstStyle/>
          <a:p>
            <a:r>
              <a:rPr lang="en-US" i="1" dirty="0"/>
              <a:t>Vincent </a:t>
            </a:r>
            <a:r>
              <a:rPr lang="en-US" i="1" dirty="0" err="1"/>
              <a:t>Larivière</a:t>
            </a:r>
            <a:r>
              <a:rPr lang="en-US" i="1" dirty="0"/>
              <a:t>, Cassidy Sugimoto, preliminary results</a:t>
            </a:r>
          </a:p>
        </p:txBody>
      </p:sp>
      <p:grpSp>
        <p:nvGrpSpPr>
          <p:cNvPr id="6" name="Group 5"/>
          <p:cNvGrpSpPr/>
          <p:nvPr/>
        </p:nvGrpSpPr>
        <p:grpSpPr>
          <a:xfrm>
            <a:off x="51502" y="6220467"/>
            <a:ext cx="9631498" cy="646331"/>
            <a:chOff x="51502" y="6220467"/>
            <a:chExt cx="9631498" cy="646331"/>
          </a:xfrm>
        </p:grpSpPr>
        <p:grpSp>
          <p:nvGrpSpPr>
            <p:cNvPr id="8" name="Group 7"/>
            <p:cNvGrpSpPr/>
            <p:nvPr/>
          </p:nvGrpSpPr>
          <p:grpSpPr>
            <a:xfrm>
              <a:off x="2795390" y="6220467"/>
              <a:ext cx="6887610" cy="646331"/>
              <a:chOff x="2582014" y="6317258"/>
              <a:chExt cx="6887610" cy="646331"/>
            </a:xfrm>
          </p:grpSpPr>
          <p:sp>
            <p:nvSpPr>
              <p:cNvPr id="11" name="TextBox 10"/>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9" name="Rectangle 8"/>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12283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F304F6-6C43-5540-A14C-B27564E59C11}"/>
              </a:ext>
            </a:extLst>
          </p:cNvPr>
          <p:cNvSpPr>
            <a:spLocks noGrp="1"/>
          </p:cNvSpPr>
          <p:nvPr>
            <p:ph type="title"/>
          </p:nvPr>
        </p:nvSpPr>
        <p:spPr>
          <a:xfrm>
            <a:off x="577120" y="533842"/>
            <a:ext cx="7295776" cy="731838"/>
          </a:xfrm>
        </p:spPr>
        <p:txBody>
          <a:bodyPr>
            <a:noAutofit/>
          </a:bodyPr>
          <a:lstStyle/>
          <a:p>
            <a:r>
              <a:rPr lang="en-US" sz="2400" dirty="0"/>
              <a:t>Percentage of papers with specific </a:t>
            </a:r>
            <a:r>
              <a:rPr lang="en-US" sz="2400" dirty="0" err="1"/>
              <a:t>CRediT</a:t>
            </a:r>
            <a:r>
              <a:rPr lang="en-US" sz="2400" dirty="0"/>
              <a:t> role</a:t>
            </a:r>
          </a:p>
        </p:txBody>
      </p:sp>
      <p:pic>
        <p:nvPicPr>
          <p:cNvPr id="3" name="Image 2">
            <a:extLst>
              <a:ext uri="{FF2B5EF4-FFF2-40B4-BE49-F238E27FC236}">
                <a16:creationId xmlns="" xmlns:a16="http://schemas.microsoft.com/office/drawing/2014/main" id="{22B0C348-8AFC-4146-B254-15D2F5261D12}"/>
              </a:ext>
            </a:extLst>
          </p:cNvPr>
          <p:cNvPicPr>
            <a:picLocks noChangeAspect="1"/>
          </p:cNvPicPr>
          <p:nvPr/>
        </p:nvPicPr>
        <p:blipFill>
          <a:blip r:embed="rId3"/>
          <a:stretch>
            <a:fillRect/>
          </a:stretch>
        </p:blipFill>
        <p:spPr>
          <a:xfrm>
            <a:off x="1317812" y="1265680"/>
            <a:ext cx="5814392" cy="4063159"/>
          </a:xfrm>
          <a:prstGeom prst="rect">
            <a:avLst/>
          </a:prstGeom>
        </p:spPr>
      </p:pic>
      <p:sp>
        <p:nvSpPr>
          <p:cNvPr id="4" name="TextBox 3">
            <a:extLst>
              <a:ext uri="{FF2B5EF4-FFF2-40B4-BE49-F238E27FC236}">
                <a16:creationId xmlns="" xmlns:a16="http://schemas.microsoft.com/office/drawing/2014/main" id="{827F961D-54FC-1041-A08B-0739703399EF}"/>
              </a:ext>
            </a:extLst>
          </p:cNvPr>
          <p:cNvSpPr txBox="1"/>
          <p:nvPr/>
        </p:nvSpPr>
        <p:spPr>
          <a:xfrm>
            <a:off x="228601" y="5355465"/>
            <a:ext cx="6582251" cy="369332"/>
          </a:xfrm>
          <a:prstGeom prst="rect">
            <a:avLst/>
          </a:prstGeom>
          <a:noFill/>
        </p:spPr>
        <p:txBody>
          <a:bodyPr wrap="none" rtlCol="0">
            <a:spAutoFit/>
          </a:bodyPr>
          <a:lstStyle/>
          <a:p>
            <a:r>
              <a:rPr lang="en-US" dirty="0"/>
              <a:t>Each role reported in &gt;50% articles (except software 40%)</a:t>
            </a:r>
          </a:p>
        </p:txBody>
      </p:sp>
      <p:sp>
        <p:nvSpPr>
          <p:cNvPr id="6" name="TextBox 5">
            <a:extLst>
              <a:ext uri="{FF2B5EF4-FFF2-40B4-BE49-F238E27FC236}">
                <a16:creationId xmlns="" xmlns:a16="http://schemas.microsoft.com/office/drawing/2014/main" id="{47E10662-89C3-C84A-8E55-E59D0AA1E971}"/>
              </a:ext>
            </a:extLst>
          </p:cNvPr>
          <p:cNvSpPr txBox="1"/>
          <p:nvPr/>
        </p:nvSpPr>
        <p:spPr>
          <a:xfrm>
            <a:off x="228601" y="5724797"/>
            <a:ext cx="6223178" cy="369332"/>
          </a:xfrm>
          <a:prstGeom prst="rect">
            <a:avLst/>
          </a:prstGeom>
          <a:noFill/>
        </p:spPr>
        <p:txBody>
          <a:bodyPr wrap="none" rtlCol="0">
            <a:spAutoFit/>
          </a:bodyPr>
          <a:lstStyle/>
          <a:p>
            <a:r>
              <a:rPr lang="en-US" i="1" dirty="0"/>
              <a:t>Vincent </a:t>
            </a:r>
            <a:r>
              <a:rPr lang="en-US" i="1" dirty="0" err="1"/>
              <a:t>Larivière</a:t>
            </a:r>
            <a:r>
              <a:rPr lang="en-US" i="1" dirty="0"/>
              <a:t>, Cassidy Sugimoto, preliminary results</a:t>
            </a:r>
          </a:p>
        </p:txBody>
      </p:sp>
      <p:grpSp>
        <p:nvGrpSpPr>
          <p:cNvPr id="7" name="Group 6"/>
          <p:cNvGrpSpPr/>
          <p:nvPr/>
        </p:nvGrpSpPr>
        <p:grpSpPr>
          <a:xfrm>
            <a:off x="51502" y="6220467"/>
            <a:ext cx="9631498" cy="646331"/>
            <a:chOff x="51502" y="6220467"/>
            <a:chExt cx="9631498" cy="646331"/>
          </a:xfrm>
        </p:grpSpPr>
        <p:grpSp>
          <p:nvGrpSpPr>
            <p:cNvPr id="8" name="Group 7"/>
            <p:cNvGrpSpPr/>
            <p:nvPr/>
          </p:nvGrpSpPr>
          <p:grpSpPr>
            <a:xfrm>
              <a:off x="2795390" y="6220467"/>
              <a:ext cx="6887610" cy="646331"/>
              <a:chOff x="2582014" y="6317258"/>
              <a:chExt cx="6887610" cy="646331"/>
            </a:xfrm>
          </p:grpSpPr>
          <p:sp>
            <p:nvSpPr>
              <p:cNvPr id="11" name="TextBox 10"/>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9" name="Rectangle 8"/>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0"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299368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8B2F0145-F9F0-AB47-81F6-951CF5B6A37F}"/>
              </a:ext>
            </a:extLst>
          </p:cNvPr>
          <p:cNvSpPr>
            <a:spLocks noGrp="1"/>
          </p:cNvSpPr>
          <p:nvPr>
            <p:ph type="title"/>
          </p:nvPr>
        </p:nvSpPr>
        <p:spPr>
          <a:xfrm>
            <a:off x="1008997" y="636721"/>
            <a:ext cx="7295776" cy="731838"/>
          </a:xfrm>
        </p:spPr>
        <p:txBody>
          <a:bodyPr>
            <a:normAutofit fontScale="90000"/>
          </a:bodyPr>
          <a:lstStyle/>
          <a:p>
            <a:r>
              <a:rPr lang="en-US" dirty="0"/>
              <a:t>What do ‘middle authors’ do?</a:t>
            </a:r>
            <a:br>
              <a:rPr lang="en-US" dirty="0"/>
            </a:br>
            <a:r>
              <a:rPr lang="en-US" sz="2200" dirty="0"/>
              <a:t>% authors performing contribution by author’s order</a:t>
            </a:r>
            <a:endParaRPr lang="en-US" dirty="0"/>
          </a:p>
        </p:txBody>
      </p:sp>
      <p:sp>
        <p:nvSpPr>
          <p:cNvPr id="6" name="TextBox 5">
            <a:extLst>
              <a:ext uri="{FF2B5EF4-FFF2-40B4-BE49-F238E27FC236}">
                <a16:creationId xmlns="" xmlns:a16="http://schemas.microsoft.com/office/drawing/2014/main" id="{2C05D5A7-5C70-1C47-B1C6-5CE1E43858FB}"/>
              </a:ext>
            </a:extLst>
          </p:cNvPr>
          <p:cNvSpPr txBox="1"/>
          <p:nvPr/>
        </p:nvSpPr>
        <p:spPr>
          <a:xfrm>
            <a:off x="228601" y="5788959"/>
            <a:ext cx="8569975" cy="369332"/>
          </a:xfrm>
          <a:prstGeom prst="rect">
            <a:avLst/>
          </a:prstGeom>
          <a:noFill/>
        </p:spPr>
        <p:txBody>
          <a:bodyPr wrap="none" rtlCol="0">
            <a:spAutoFit/>
          </a:bodyPr>
          <a:lstStyle/>
          <a:p>
            <a:r>
              <a:rPr lang="en-US" i="1" dirty="0"/>
              <a:t>Vincent </a:t>
            </a:r>
            <a:r>
              <a:rPr lang="en-US" i="1" dirty="0" err="1"/>
              <a:t>Larivière</a:t>
            </a:r>
            <a:r>
              <a:rPr lang="en-US" i="1" dirty="0"/>
              <a:t>, Cassidy Sugimoto, preliminary results; subset data: n=11k</a:t>
            </a:r>
          </a:p>
        </p:txBody>
      </p:sp>
      <p:pic>
        <p:nvPicPr>
          <p:cNvPr id="7" name="Image 2">
            <a:extLst>
              <a:ext uri="{FF2B5EF4-FFF2-40B4-BE49-F238E27FC236}">
                <a16:creationId xmlns="" xmlns:a16="http://schemas.microsoft.com/office/drawing/2014/main" id="{00C05C9E-669C-A84F-B085-34315832ACE8}"/>
              </a:ext>
            </a:extLst>
          </p:cNvPr>
          <p:cNvPicPr>
            <a:picLocks noChangeAspect="1"/>
          </p:cNvPicPr>
          <p:nvPr/>
        </p:nvPicPr>
        <p:blipFill>
          <a:blip r:embed="rId2"/>
          <a:stretch>
            <a:fillRect/>
          </a:stretch>
        </p:blipFill>
        <p:spPr>
          <a:xfrm>
            <a:off x="632011" y="1607763"/>
            <a:ext cx="5987398" cy="4026413"/>
          </a:xfrm>
          <a:prstGeom prst="rect">
            <a:avLst/>
          </a:prstGeom>
        </p:spPr>
      </p:pic>
      <p:grpSp>
        <p:nvGrpSpPr>
          <p:cNvPr id="8" name="Group 7"/>
          <p:cNvGrpSpPr/>
          <p:nvPr/>
        </p:nvGrpSpPr>
        <p:grpSpPr>
          <a:xfrm>
            <a:off x="51502" y="6220467"/>
            <a:ext cx="9631498" cy="646331"/>
            <a:chOff x="51502" y="6220467"/>
            <a:chExt cx="9631498" cy="646331"/>
          </a:xfrm>
        </p:grpSpPr>
        <p:grpSp>
          <p:nvGrpSpPr>
            <p:cNvPr id="9" name="Group 8"/>
            <p:cNvGrpSpPr/>
            <p:nvPr/>
          </p:nvGrpSpPr>
          <p:grpSpPr>
            <a:xfrm>
              <a:off x="2795390" y="6220467"/>
              <a:ext cx="6887610" cy="646331"/>
              <a:chOff x="2582014" y="6317258"/>
              <a:chExt cx="6887610" cy="646331"/>
            </a:xfrm>
          </p:grpSpPr>
          <p:sp>
            <p:nvSpPr>
              <p:cNvPr id="12" name="TextBox 11"/>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493213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2C05D5A7-5C70-1C47-B1C6-5CE1E43858FB}"/>
              </a:ext>
            </a:extLst>
          </p:cNvPr>
          <p:cNvSpPr txBox="1"/>
          <p:nvPr/>
        </p:nvSpPr>
        <p:spPr>
          <a:xfrm>
            <a:off x="228601" y="5585180"/>
            <a:ext cx="8569975" cy="369332"/>
          </a:xfrm>
          <a:prstGeom prst="rect">
            <a:avLst/>
          </a:prstGeom>
          <a:noFill/>
        </p:spPr>
        <p:txBody>
          <a:bodyPr wrap="none" rtlCol="0">
            <a:spAutoFit/>
          </a:bodyPr>
          <a:lstStyle/>
          <a:p>
            <a:r>
              <a:rPr lang="en-US" i="1" dirty="0"/>
              <a:t>Vincent </a:t>
            </a:r>
            <a:r>
              <a:rPr lang="en-US" i="1" dirty="0" err="1"/>
              <a:t>Larivière</a:t>
            </a:r>
            <a:r>
              <a:rPr lang="en-US" i="1" dirty="0"/>
              <a:t>, Cassidy Sugimoto, preliminary results; subset data: n=11k</a:t>
            </a:r>
          </a:p>
        </p:txBody>
      </p:sp>
      <p:pic>
        <p:nvPicPr>
          <p:cNvPr id="7" name="Image 2">
            <a:extLst>
              <a:ext uri="{FF2B5EF4-FFF2-40B4-BE49-F238E27FC236}">
                <a16:creationId xmlns="" xmlns:a16="http://schemas.microsoft.com/office/drawing/2014/main" id="{00C05C9E-669C-A84F-B085-34315832ACE8}"/>
              </a:ext>
            </a:extLst>
          </p:cNvPr>
          <p:cNvPicPr>
            <a:picLocks noChangeAspect="1"/>
          </p:cNvPicPr>
          <p:nvPr/>
        </p:nvPicPr>
        <p:blipFill>
          <a:blip r:embed="rId3"/>
          <a:stretch>
            <a:fillRect/>
          </a:stretch>
        </p:blipFill>
        <p:spPr>
          <a:xfrm>
            <a:off x="632011" y="1558767"/>
            <a:ext cx="5987398" cy="4026413"/>
          </a:xfrm>
          <a:prstGeom prst="rect">
            <a:avLst/>
          </a:prstGeom>
        </p:spPr>
      </p:pic>
      <p:sp>
        <p:nvSpPr>
          <p:cNvPr id="8" name="Oval 7">
            <a:extLst>
              <a:ext uri="{FF2B5EF4-FFF2-40B4-BE49-F238E27FC236}">
                <a16:creationId xmlns="" xmlns:a16="http://schemas.microsoft.com/office/drawing/2014/main" id="{9EEAFC1F-D808-144D-8BD6-AC176F2274BA}"/>
              </a:ext>
            </a:extLst>
          </p:cNvPr>
          <p:cNvSpPr/>
          <p:nvPr/>
        </p:nvSpPr>
        <p:spPr>
          <a:xfrm>
            <a:off x="3235745" y="1878586"/>
            <a:ext cx="389965" cy="366063"/>
          </a:xfrm>
          <a:prstGeom prst="ellipse">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42A52524-1875-DB4B-9F45-1B7CE60E0FBC}"/>
              </a:ext>
            </a:extLst>
          </p:cNvPr>
          <p:cNvSpPr txBox="1"/>
          <p:nvPr/>
        </p:nvSpPr>
        <p:spPr>
          <a:xfrm>
            <a:off x="6619409" y="2433918"/>
            <a:ext cx="2336332" cy="2031325"/>
          </a:xfrm>
          <a:prstGeom prst="rect">
            <a:avLst/>
          </a:prstGeom>
          <a:noFill/>
          <a:ln w="38100">
            <a:solidFill>
              <a:srgbClr val="FFC000"/>
            </a:solidFill>
          </a:ln>
        </p:spPr>
        <p:txBody>
          <a:bodyPr wrap="square" rtlCol="0">
            <a:spAutoFit/>
          </a:bodyPr>
          <a:lstStyle/>
          <a:p>
            <a:r>
              <a:rPr lang="en-US" dirty="0"/>
              <a:t>1/3 contribute to:</a:t>
            </a:r>
          </a:p>
          <a:p>
            <a:endParaRPr lang="en-US" dirty="0"/>
          </a:p>
          <a:p>
            <a:r>
              <a:rPr lang="en-US" dirty="0"/>
              <a:t>Formal analysis</a:t>
            </a:r>
          </a:p>
          <a:p>
            <a:r>
              <a:rPr lang="en-US" dirty="0"/>
              <a:t>Data curation</a:t>
            </a:r>
          </a:p>
          <a:p>
            <a:r>
              <a:rPr lang="en-US" dirty="0"/>
              <a:t>Conceptualization</a:t>
            </a:r>
          </a:p>
          <a:p>
            <a:r>
              <a:rPr lang="en-US" dirty="0"/>
              <a:t>Validation</a:t>
            </a:r>
          </a:p>
          <a:p>
            <a:r>
              <a:rPr lang="en-US" dirty="0"/>
              <a:t>Resources</a:t>
            </a:r>
          </a:p>
        </p:txBody>
      </p:sp>
      <p:sp>
        <p:nvSpPr>
          <p:cNvPr id="10" name="Title 4">
            <a:extLst>
              <a:ext uri="{FF2B5EF4-FFF2-40B4-BE49-F238E27FC236}">
                <a16:creationId xmlns="" xmlns:a16="http://schemas.microsoft.com/office/drawing/2014/main" id="{E8397AF2-3218-0244-94FD-854EA0E90477}"/>
              </a:ext>
            </a:extLst>
          </p:cNvPr>
          <p:cNvSpPr txBox="1">
            <a:spLocks/>
          </p:cNvSpPr>
          <p:nvPr/>
        </p:nvSpPr>
        <p:spPr>
          <a:xfrm>
            <a:off x="1008997" y="636721"/>
            <a:ext cx="7295776" cy="731838"/>
          </a:xfrm>
          <a:prstGeom prst="rect">
            <a:avLst/>
          </a:prstGeom>
        </p:spPr>
        <p:txBody>
          <a:bodyPr vert="horz" lIns="91440" tIns="45720" rIns="91440" bIns="45720" rtlCol="0" anchor="t" anchorCtr="0">
            <a:normAutofit fontScale="90000" lnSpcReduction="10000"/>
          </a:bodyPr>
          <a:lstStyle>
            <a:lvl1pPr algn="r" defTabSz="457200" rtl="0" eaLnBrk="1" latinLnBrk="0" hangingPunct="1">
              <a:spcBef>
                <a:spcPct val="0"/>
              </a:spcBef>
              <a:buNone/>
              <a:defRPr sz="2800" kern="1200">
                <a:solidFill>
                  <a:srgbClr val="000000"/>
                </a:solidFill>
                <a:latin typeface="Century Gothic"/>
                <a:ea typeface="+mj-ea"/>
                <a:cs typeface="+mj-cs"/>
              </a:defRPr>
            </a:lvl1pPr>
          </a:lstStyle>
          <a:p>
            <a:pPr algn="l"/>
            <a:r>
              <a:rPr lang="en-US" dirty="0"/>
              <a:t>What do ‘middle authors’ do?</a:t>
            </a:r>
            <a:br>
              <a:rPr lang="en-US" dirty="0"/>
            </a:br>
            <a:r>
              <a:rPr lang="en-US" sz="2200" dirty="0"/>
              <a:t>% authors performing contribution by author’s order</a:t>
            </a:r>
            <a:endParaRPr lang="en-US" dirty="0"/>
          </a:p>
        </p:txBody>
      </p:sp>
      <p:sp>
        <p:nvSpPr>
          <p:cNvPr id="11" name="Oval 10">
            <a:extLst>
              <a:ext uri="{FF2B5EF4-FFF2-40B4-BE49-F238E27FC236}">
                <a16:creationId xmlns="" xmlns:a16="http://schemas.microsoft.com/office/drawing/2014/main" id="{979976B0-0DC5-3249-99EE-E446E06B49DD}"/>
              </a:ext>
            </a:extLst>
          </p:cNvPr>
          <p:cNvSpPr/>
          <p:nvPr/>
        </p:nvSpPr>
        <p:spPr>
          <a:xfrm>
            <a:off x="3271090" y="2538691"/>
            <a:ext cx="389965" cy="516648"/>
          </a:xfrm>
          <a:prstGeom prst="ellipse">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883A9489-ECC3-A240-A24E-0D22FA7EF4BE}"/>
              </a:ext>
            </a:extLst>
          </p:cNvPr>
          <p:cNvSpPr/>
          <p:nvPr/>
        </p:nvSpPr>
        <p:spPr>
          <a:xfrm>
            <a:off x="3230235" y="3139941"/>
            <a:ext cx="389965" cy="895321"/>
          </a:xfrm>
          <a:prstGeom prst="ellipse">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 xmlns:a16="http://schemas.microsoft.com/office/drawing/2014/main" id="{27D80A77-09DD-E14D-B3E9-AFC611A985B6}"/>
              </a:ext>
            </a:extLst>
          </p:cNvPr>
          <p:cNvSpPr/>
          <p:nvPr/>
        </p:nvSpPr>
        <p:spPr>
          <a:xfrm>
            <a:off x="3230235" y="4293573"/>
            <a:ext cx="389965" cy="516648"/>
          </a:xfrm>
          <a:prstGeom prst="ellipse">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51502" y="6220467"/>
            <a:ext cx="9631498" cy="646331"/>
            <a:chOff x="51502" y="6220467"/>
            <a:chExt cx="9631498" cy="646331"/>
          </a:xfrm>
        </p:grpSpPr>
        <p:grpSp>
          <p:nvGrpSpPr>
            <p:cNvPr id="22" name="Group 21"/>
            <p:cNvGrpSpPr/>
            <p:nvPr/>
          </p:nvGrpSpPr>
          <p:grpSpPr>
            <a:xfrm>
              <a:off x="2795390" y="6220467"/>
              <a:ext cx="6887610" cy="646331"/>
              <a:chOff x="2582014" y="6317258"/>
              <a:chExt cx="6887610" cy="646331"/>
            </a:xfrm>
          </p:grpSpPr>
          <p:sp>
            <p:nvSpPr>
              <p:cNvPr id="25" name="TextBox 2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2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23" name="Rectangle 22"/>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2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632059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83389" y="958104"/>
            <a:ext cx="753035" cy="8361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240617" y="452433"/>
            <a:ext cx="5952097" cy="523220"/>
          </a:xfrm>
          <a:prstGeom prst="rect">
            <a:avLst/>
          </a:prstGeom>
          <a:solidFill>
            <a:schemeClr val="bg1"/>
          </a:solidFill>
        </p:spPr>
        <p:txBody>
          <a:bodyPr wrap="square">
            <a:spAutoFit/>
          </a:bodyPr>
          <a:lstStyle/>
          <a:p>
            <a:r>
              <a:rPr lang="en-GB" sz="2800" b="1" dirty="0">
                <a:solidFill>
                  <a:srgbClr val="C00000"/>
                </a:solidFill>
                <a:latin typeface="Calibri" panose="020F0502020204030204" pitchFamily="34" charset="0"/>
              </a:rPr>
              <a:t>What I am going to talk about</a:t>
            </a:r>
            <a:endParaRPr lang="en-GB" sz="2800" b="1" dirty="0"/>
          </a:p>
        </p:txBody>
      </p:sp>
      <p:sp>
        <p:nvSpPr>
          <p:cNvPr id="11" name="Rectangle 10"/>
          <p:cNvSpPr/>
          <p:nvPr/>
        </p:nvSpPr>
        <p:spPr>
          <a:xfrm>
            <a:off x="344946" y="1392991"/>
            <a:ext cx="8189453" cy="3539430"/>
          </a:xfrm>
          <a:prstGeom prst="rect">
            <a:avLst/>
          </a:prstGeom>
          <a:solidFill>
            <a:schemeClr val="bg1"/>
          </a:solidFill>
        </p:spPr>
        <p:txBody>
          <a:bodyPr wrap="square">
            <a:spAutoFit/>
          </a:bodyPr>
          <a:lstStyle/>
          <a:p>
            <a:r>
              <a:rPr lang="en-US" sz="2400" dirty="0">
                <a:solidFill>
                  <a:schemeClr val="tx1">
                    <a:lumMod val="50000"/>
                    <a:lumOff val="50000"/>
                  </a:schemeClr>
                </a:solidFill>
                <a:latin typeface="Calibri" panose="020F0502020204030204" pitchFamily="34" charset="0"/>
                <a:ea typeface="Century Gothic" charset="0"/>
                <a:cs typeface="Century Gothic" charset="0"/>
              </a:rPr>
              <a:t>1. Origins of </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the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C</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ontributor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R</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oles </a:t>
            </a:r>
            <a:r>
              <a:rPr lang="en-US" sz="2800" dirty="0" smtClean="0">
                <a:solidFill>
                  <a:schemeClr val="tx1">
                    <a:lumMod val="50000"/>
                    <a:lumOff val="50000"/>
                  </a:schemeClr>
                </a:solidFill>
                <a:latin typeface="Calibri" panose="020F0502020204030204" pitchFamily="34" charset="0"/>
                <a:ea typeface="Century Gothic" charset="0"/>
                <a:cs typeface="Century Gothic" charset="0"/>
              </a:rPr>
              <a:t>T</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axonomy (CRediT)</a:t>
            </a:r>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dirty="0">
                <a:solidFill>
                  <a:schemeClr val="tx1">
                    <a:lumMod val="50000"/>
                    <a:lumOff val="50000"/>
                  </a:schemeClr>
                </a:solidFill>
                <a:latin typeface="Calibri" panose="020F0502020204030204" pitchFamily="34" charset="0"/>
                <a:ea typeface="Century Gothic" charset="0"/>
                <a:cs typeface="Century Gothic" charset="0"/>
              </a:rPr>
              <a:t>2</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 Adoption &amp; implementation </a:t>
            </a:r>
          </a:p>
          <a:p>
            <a:endParaRPr lang="en-US" sz="2400" dirty="0">
              <a:solidFill>
                <a:schemeClr val="tx1">
                  <a:lumMod val="50000"/>
                  <a:lumOff val="50000"/>
                </a:schemeClr>
              </a:solidFill>
              <a:latin typeface="Calibri" panose="020F0502020204030204" pitchFamily="34" charset="0"/>
              <a:ea typeface="Century Gothic" charset="0"/>
              <a:cs typeface="Century Gothic" charset="0"/>
            </a:endParaRPr>
          </a:p>
          <a:p>
            <a:r>
              <a:rPr lang="en-US" sz="2400" dirty="0">
                <a:solidFill>
                  <a:schemeClr val="tx1">
                    <a:lumMod val="50000"/>
                    <a:lumOff val="50000"/>
                  </a:schemeClr>
                </a:solidFill>
                <a:latin typeface="Calibri" panose="020F0502020204030204" pitchFamily="34" charset="0"/>
                <a:ea typeface="Century Gothic" charset="0"/>
                <a:cs typeface="Century Gothic" charset="0"/>
              </a:rPr>
              <a:t>3</a:t>
            </a:r>
            <a:r>
              <a:rPr lang="en-US" sz="2400" dirty="0" smtClean="0">
                <a:solidFill>
                  <a:schemeClr val="tx1">
                    <a:lumMod val="50000"/>
                    <a:lumOff val="50000"/>
                  </a:schemeClr>
                </a:solidFill>
                <a:latin typeface="Calibri" panose="020F0502020204030204" pitchFamily="34" charset="0"/>
                <a:ea typeface="Century Gothic" charset="0"/>
                <a:cs typeface="Century Gothic" charset="0"/>
              </a:rPr>
              <a:t>. First insights into its value! </a:t>
            </a: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r>
              <a:rPr lang="en-US" sz="2800" b="1" dirty="0" smtClean="0">
                <a:solidFill>
                  <a:schemeClr val="tx1">
                    <a:lumMod val="50000"/>
                    <a:lumOff val="50000"/>
                  </a:schemeClr>
                </a:solidFill>
                <a:latin typeface="Calibri" panose="020F0502020204030204" pitchFamily="34" charset="0"/>
                <a:ea typeface="Century Gothic" charset="0"/>
                <a:cs typeface="Century Gothic" charset="0"/>
              </a:rPr>
              <a:t>4. Where next …</a:t>
            </a:r>
            <a:endParaRPr lang="en-US" sz="28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a:p>
            <a:endParaRPr lang="en-US" sz="2400" b="1" dirty="0">
              <a:solidFill>
                <a:schemeClr val="tx1">
                  <a:lumMod val="50000"/>
                  <a:lumOff val="50000"/>
                </a:schemeClr>
              </a:solidFill>
              <a:latin typeface="Calibri" panose="020F0502020204030204" pitchFamily="34" charset="0"/>
              <a:ea typeface="Century Gothic" charset="0"/>
              <a:cs typeface="Century Gothic" charset="0"/>
            </a:endParaRPr>
          </a:p>
        </p:txBody>
      </p:sp>
      <p:pic>
        <p:nvPicPr>
          <p:cNvPr id="9" name="Picture 2" descr="Image result for open scie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348"/>
          <a:stretch/>
        </p:blipFill>
        <p:spPr bwMode="auto">
          <a:xfrm>
            <a:off x="4772026" y="4093786"/>
            <a:ext cx="4102474" cy="182186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502" y="6220467"/>
            <a:ext cx="9631498" cy="646331"/>
            <a:chOff x="51502" y="6220467"/>
            <a:chExt cx="9631498" cy="646331"/>
          </a:xfrm>
        </p:grpSpPr>
        <p:grpSp>
          <p:nvGrpSpPr>
            <p:cNvPr id="8" name="Group 7"/>
            <p:cNvGrpSpPr/>
            <p:nvPr/>
          </p:nvGrpSpPr>
          <p:grpSpPr>
            <a:xfrm>
              <a:off x="2795390" y="6220467"/>
              <a:ext cx="6887610" cy="646331"/>
              <a:chOff x="2582014" y="6317258"/>
              <a:chExt cx="6887610" cy="646331"/>
            </a:xfrm>
          </p:grpSpPr>
          <p:sp>
            <p:nvSpPr>
              <p:cNvPr id="15" name="TextBox 14"/>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453528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Calibri" panose="020F0502020204030204" pitchFamily="34" charset="0"/>
              </a:rPr>
              <a:t>Where next …</a:t>
            </a:r>
            <a:endParaRPr lang="en-US" b="1" dirty="0">
              <a:latin typeface="Calibri" panose="020F0502020204030204" pitchFamily="34" charset="0"/>
            </a:endParaRPr>
          </a:p>
        </p:txBody>
      </p:sp>
      <p:sp>
        <p:nvSpPr>
          <p:cNvPr id="5" name="Content Placeholder 5">
            <a:extLst>
              <a:ext uri="{FF2B5EF4-FFF2-40B4-BE49-F238E27FC236}">
                <a16:creationId xmlns="" xmlns:a16="http://schemas.microsoft.com/office/drawing/2014/main" id="{475CDC52-8DEA-DB4D-ABEA-308B82C44D1F}"/>
              </a:ext>
            </a:extLst>
          </p:cNvPr>
          <p:cNvSpPr txBox="1">
            <a:spLocks/>
          </p:cNvSpPr>
          <p:nvPr/>
        </p:nvSpPr>
        <p:spPr>
          <a:xfrm>
            <a:off x="694111" y="1534622"/>
            <a:ext cx="7295776" cy="3917950"/>
          </a:xfrm>
          <a:prstGeom prst="rect">
            <a:avLst/>
          </a:prstGeom>
        </p:spPr>
        <p:txBody>
          <a:bodyPr vert="horz" lIns="91440" tIns="45720" rIns="91440" bIns="45720" rtlCol="0">
            <a:noAutofit/>
          </a:bodyPr>
          <a:lstStyle>
            <a:lvl1pPr marL="342900" indent="-342900" algn="l" defTabSz="457200" rtl="0" eaLnBrk="1" latinLnBrk="0" hangingPunct="1">
              <a:lnSpc>
                <a:spcPts val="3200"/>
              </a:lnSpc>
              <a:spcBef>
                <a:spcPts val="0"/>
              </a:spcBef>
              <a:spcAft>
                <a:spcPts val="1200"/>
              </a:spcAft>
              <a:buFont typeface="Arial"/>
              <a:buChar char="•"/>
              <a:defRPr sz="2000" kern="1200">
                <a:solidFill>
                  <a:schemeClr val="tx2"/>
                </a:solidFill>
                <a:latin typeface="Century Gothic"/>
                <a:ea typeface="+mn-ea"/>
                <a:cs typeface="+mn-cs"/>
              </a:defRPr>
            </a:lvl1pPr>
            <a:lvl2pPr marL="742950" indent="-285750" algn="l" defTabSz="457200" rtl="0" eaLnBrk="1" latinLnBrk="0" hangingPunct="1">
              <a:lnSpc>
                <a:spcPts val="3000"/>
              </a:lnSpc>
              <a:spcBef>
                <a:spcPts val="0"/>
              </a:spcBef>
              <a:spcAft>
                <a:spcPts val="1000"/>
              </a:spcAft>
              <a:buFont typeface="Arial"/>
              <a:buChar char="•"/>
              <a:defRPr sz="1800" kern="1200">
                <a:solidFill>
                  <a:schemeClr val="tx2"/>
                </a:solidFill>
                <a:latin typeface="Century Gothic"/>
                <a:ea typeface="+mn-ea"/>
                <a:cs typeface="+mn-cs"/>
              </a:defRPr>
            </a:lvl2pPr>
            <a:lvl3pPr marL="1143000" indent="-228600" algn="l" defTabSz="457200" rtl="0" eaLnBrk="1" latinLnBrk="0" hangingPunct="1">
              <a:lnSpc>
                <a:spcPts val="2800"/>
              </a:lnSpc>
              <a:spcBef>
                <a:spcPts val="0"/>
              </a:spcBef>
              <a:spcAft>
                <a:spcPts val="800"/>
              </a:spcAft>
              <a:buFont typeface="Arial"/>
              <a:buChar char="•"/>
              <a:defRPr sz="1600" kern="1200">
                <a:solidFill>
                  <a:schemeClr val="tx2"/>
                </a:solidFill>
                <a:latin typeface="Century Gothic"/>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latin typeface="Calibri" panose="020F0502020204030204" pitchFamily="34" charset="0"/>
              </a:rPr>
              <a:t>Building awareness of CRediT – significant interest</a:t>
            </a:r>
          </a:p>
          <a:p>
            <a:r>
              <a:rPr lang="en-US" sz="2400" dirty="0" err="1" smtClean="0">
                <a:latin typeface="Calibri" panose="020F0502020204030204" pitchFamily="34" charset="0"/>
              </a:rPr>
              <a:t>Duraspace</a:t>
            </a:r>
            <a:r>
              <a:rPr lang="en-US" sz="2400" dirty="0" smtClean="0">
                <a:latin typeface="Calibri" panose="020F0502020204030204" pitchFamily="34" charset="0"/>
              </a:rPr>
              <a:t>/CASRAI supporting implementations of CRediT</a:t>
            </a:r>
          </a:p>
          <a:p>
            <a:r>
              <a:rPr lang="en-US" sz="2400" dirty="0" smtClean="0">
                <a:latin typeface="Calibri" panose="020F0502020204030204" pitchFamily="34" charset="0"/>
              </a:rPr>
              <a:t>Feedback routes – working to future versions/keeping CRediT current (while practical)</a:t>
            </a:r>
          </a:p>
          <a:p>
            <a:r>
              <a:rPr lang="en-US" sz="2400" dirty="0" smtClean="0">
                <a:latin typeface="Calibri" panose="020F0502020204030204" pitchFamily="34" charset="0"/>
              </a:rPr>
              <a:t>More analysis &amp; usage</a:t>
            </a:r>
          </a:p>
          <a:p>
            <a:r>
              <a:rPr lang="en-US" sz="2400" dirty="0" smtClean="0">
                <a:latin typeface="Calibri" panose="020F0502020204030204" pitchFamily="34" charset="0"/>
              </a:rPr>
              <a:t>Links to ORCID &amp; </a:t>
            </a:r>
            <a:r>
              <a:rPr lang="en-US" sz="2400" dirty="0" err="1" smtClean="0">
                <a:latin typeface="Calibri" panose="020F0502020204030204" pitchFamily="34" charset="0"/>
              </a:rPr>
              <a:t>Crossref</a:t>
            </a:r>
            <a:r>
              <a:rPr lang="en-US" sz="2400" dirty="0" smtClean="0">
                <a:latin typeface="Calibri" panose="020F0502020204030204" pitchFamily="34" charset="0"/>
              </a:rPr>
              <a:t> – metadata</a:t>
            </a:r>
          </a:p>
          <a:p>
            <a:r>
              <a:rPr lang="en-US" sz="2400" dirty="0">
                <a:latin typeface="Calibri" panose="020F0502020204030204" pitchFamily="34" charset="0"/>
                <a:hlinkClick r:id="rId2"/>
              </a:rPr>
              <a:t>https://casrai.org/credit</a:t>
            </a:r>
            <a:r>
              <a:rPr lang="en-US" sz="2400" dirty="0" smtClean="0">
                <a:latin typeface="Calibri" panose="020F0502020204030204" pitchFamily="34" charset="0"/>
                <a:hlinkClick r:id="rId2"/>
              </a:rPr>
              <a:t>/</a:t>
            </a:r>
            <a:r>
              <a:rPr lang="en-US" sz="2400" dirty="0" smtClean="0">
                <a:latin typeface="Calibri" panose="020F0502020204030204" pitchFamily="34" charset="0"/>
              </a:rPr>
              <a:t> </a:t>
            </a:r>
            <a:endParaRPr lang="en-US" sz="2400" dirty="0">
              <a:latin typeface="Calibri" panose="020F0502020204030204" pitchFamily="34" charset="0"/>
            </a:endParaRPr>
          </a:p>
        </p:txBody>
      </p:sp>
      <p:grpSp>
        <p:nvGrpSpPr>
          <p:cNvPr id="4" name="Group 3"/>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98763" y="1323190"/>
            <a:ext cx="837742" cy="857453"/>
          </a:xfrm>
          <a:prstGeom prst="rect">
            <a:avLst/>
          </a:prstGeom>
        </p:spPr>
      </p:pic>
    </p:spTree>
    <p:extLst>
      <p:ext uri="{BB962C8B-B14F-4D97-AF65-F5344CB8AC3E}">
        <p14:creationId xmlns:p14="http://schemas.microsoft.com/office/powerpoint/2010/main" val="40502450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C9FA9B-78EE-294F-ABC7-2C2AC50D3A85}"/>
              </a:ext>
            </a:extLst>
          </p:cNvPr>
          <p:cNvSpPr>
            <a:spLocks noGrp="1"/>
          </p:cNvSpPr>
          <p:nvPr>
            <p:ph type="title"/>
          </p:nvPr>
        </p:nvSpPr>
        <p:spPr>
          <a:xfrm>
            <a:off x="924112" y="251454"/>
            <a:ext cx="7295776" cy="731838"/>
          </a:xfrm>
        </p:spPr>
        <p:txBody>
          <a:bodyPr/>
          <a:lstStyle/>
          <a:p>
            <a:r>
              <a:rPr lang="en-US" dirty="0"/>
              <a:t>DORA 2.0</a:t>
            </a:r>
          </a:p>
        </p:txBody>
      </p:sp>
      <p:pic>
        <p:nvPicPr>
          <p:cNvPr id="4" name="Picture 3">
            <a:extLst>
              <a:ext uri="{FF2B5EF4-FFF2-40B4-BE49-F238E27FC236}">
                <a16:creationId xmlns="" xmlns:a16="http://schemas.microsoft.com/office/drawing/2014/main" id="{EDF3B294-AB93-F248-89D3-DB4BABAFE48B}"/>
              </a:ext>
            </a:extLst>
          </p:cNvPr>
          <p:cNvPicPr>
            <a:picLocks noChangeAspect="1"/>
          </p:cNvPicPr>
          <p:nvPr/>
        </p:nvPicPr>
        <p:blipFill>
          <a:blip r:embed="rId2"/>
          <a:stretch>
            <a:fillRect/>
          </a:stretch>
        </p:blipFill>
        <p:spPr>
          <a:xfrm>
            <a:off x="0" y="1171955"/>
            <a:ext cx="9144000" cy="4745262"/>
          </a:xfrm>
          <a:prstGeom prst="rect">
            <a:avLst/>
          </a:prstGeom>
        </p:spPr>
      </p:pic>
      <p:grpSp>
        <p:nvGrpSpPr>
          <p:cNvPr id="5" name="Group 4"/>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012535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48" y="816428"/>
            <a:ext cx="2705101" cy="1600200"/>
          </a:xfrm>
        </p:spPr>
        <p:txBody>
          <a:bodyPr>
            <a:normAutofit/>
          </a:bodyPr>
          <a:lstStyle/>
          <a:p>
            <a:r>
              <a:rPr lang="en-US" dirty="0" err="1"/>
              <a:t>CrossRef</a:t>
            </a:r>
            <a:r>
              <a:rPr lang="en-US" dirty="0"/>
              <a:t> ORCID auto-update</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810" y="0"/>
            <a:ext cx="5097780" cy="6220467"/>
          </a:xfrm>
          <a:prstGeom prst="rect">
            <a:avLst/>
          </a:prstGeom>
        </p:spPr>
      </p:pic>
      <p:pic>
        <p:nvPicPr>
          <p:cNvPr id="6" name="Picture 5"/>
          <p:cNvPicPr>
            <a:picLocks noChangeAspect="1"/>
          </p:cNvPicPr>
          <p:nvPr/>
        </p:nvPicPr>
        <p:blipFill>
          <a:blip r:embed="rId4"/>
          <a:stretch>
            <a:fillRect/>
          </a:stretch>
        </p:blipFill>
        <p:spPr>
          <a:xfrm>
            <a:off x="5791199" y="3029601"/>
            <a:ext cx="990600" cy="990600"/>
          </a:xfrm>
          <a:prstGeom prst="rect">
            <a:avLst/>
          </a:prstGeom>
        </p:spPr>
      </p:pic>
      <p:pic>
        <p:nvPicPr>
          <p:cNvPr id="7" name="Picture 6"/>
          <p:cNvPicPr>
            <a:picLocks noChangeAspect="1"/>
          </p:cNvPicPr>
          <p:nvPr/>
        </p:nvPicPr>
        <p:blipFill>
          <a:blip r:embed="rId5"/>
          <a:stretch>
            <a:fillRect/>
          </a:stretch>
        </p:blipFill>
        <p:spPr>
          <a:xfrm>
            <a:off x="7217408" y="3070230"/>
            <a:ext cx="1460500" cy="949971"/>
          </a:xfrm>
          <a:prstGeom prst="rect">
            <a:avLst/>
          </a:prstGeom>
        </p:spPr>
      </p:pic>
      <p:grpSp>
        <p:nvGrpSpPr>
          <p:cNvPr id="8" name="Group 7"/>
          <p:cNvGrpSpPr/>
          <p:nvPr/>
        </p:nvGrpSpPr>
        <p:grpSpPr>
          <a:xfrm>
            <a:off x="51502" y="6220467"/>
            <a:ext cx="9631498" cy="646331"/>
            <a:chOff x="51502" y="6220467"/>
            <a:chExt cx="9631498" cy="646331"/>
          </a:xfrm>
        </p:grpSpPr>
        <p:grpSp>
          <p:nvGrpSpPr>
            <p:cNvPr id="9" name="Group 8"/>
            <p:cNvGrpSpPr/>
            <p:nvPr/>
          </p:nvGrpSpPr>
          <p:grpSpPr>
            <a:xfrm>
              <a:off x="2795390" y="6220467"/>
              <a:ext cx="6887610" cy="646331"/>
              <a:chOff x="2582014" y="6317258"/>
              <a:chExt cx="6887610" cy="646331"/>
            </a:xfrm>
          </p:grpSpPr>
          <p:sp>
            <p:nvSpPr>
              <p:cNvPr id="12" name="TextBox 11"/>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3"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0" name="Rectangle 9"/>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1"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505398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Calibri" panose="020F0502020204030204" pitchFamily="34" charset="0"/>
              </a:rPr>
              <a:t>Some other			things</a:t>
            </a:r>
            <a:endParaRPr lang="en-US" b="1" dirty="0">
              <a:latin typeface="Calibri" panose="020F0502020204030204" pitchFamily="34" charset="0"/>
            </a:endParaRPr>
          </a:p>
        </p:txBody>
      </p:sp>
      <p:sp>
        <p:nvSpPr>
          <p:cNvPr id="5" name="Content Placeholder 5">
            <a:extLst>
              <a:ext uri="{FF2B5EF4-FFF2-40B4-BE49-F238E27FC236}">
                <a16:creationId xmlns="" xmlns:a16="http://schemas.microsoft.com/office/drawing/2014/main" id="{475CDC52-8DEA-DB4D-ABEA-308B82C44D1F}"/>
              </a:ext>
            </a:extLst>
          </p:cNvPr>
          <p:cNvSpPr txBox="1">
            <a:spLocks/>
          </p:cNvSpPr>
          <p:nvPr/>
        </p:nvSpPr>
        <p:spPr>
          <a:xfrm>
            <a:off x="694110" y="1534622"/>
            <a:ext cx="8054605" cy="3917950"/>
          </a:xfrm>
          <a:prstGeom prst="rect">
            <a:avLst/>
          </a:prstGeom>
        </p:spPr>
        <p:txBody>
          <a:bodyPr vert="horz" lIns="91440" tIns="45720" rIns="91440" bIns="45720" rtlCol="0">
            <a:noAutofit/>
          </a:bodyPr>
          <a:lstStyle>
            <a:lvl1pPr marL="342900" indent="-342900" algn="l" defTabSz="457200" rtl="0" eaLnBrk="1" latinLnBrk="0" hangingPunct="1">
              <a:lnSpc>
                <a:spcPts val="3200"/>
              </a:lnSpc>
              <a:spcBef>
                <a:spcPts val="0"/>
              </a:spcBef>
              <a:spcAft>
                <a:spcPts val="1200"/>
              </a:spcAft>
              <a:buFont typeface="Arial"/>
              <a:buChar char="•"/>
              <a:defRPr sz="2000" kern="1200">
                <a:solidFill>
                  <a:schemeClr val="tx2"/>
                </a:solidFill>
                <a:latin typeface="Century Gothic"/>
                <a:ea typeface="+mn-ea"/>
                <a:cs typeface="+mn-cs"/>
              </a:defRPr>
            </a:lvl1pPr>
            <a:lvl2pPr marL="742950" indent="-285750" algn="l" defTabSz="457200" rtl="0" eaLnBrk="1" latinLnBrk="0" hangingPunct="1">
              <a:lnSpc>
                <a:spcPts val="3000"/>
              </a:lnSpc>
              <a:spcBef>
                <a:spcPts val="0"/>
              </a:spcBef>
              <a:spcAft>
                <a:spcPts val="1000"/>
              </a:spcAft>
              <a:buFont typeface="Arial"/>
              <a:buChar char="•"/>
              <a:defRPr sz="1800" kern="1200">
                <a:solidFill>
                  <a:schemeClr val="tx2"/>
                </a:solidFill>
                <a:latin typeface="Century Gothic"/>
                <a:ea typeface="+mn-ea"/>
                <a:cs typeface="+mn-cs"/>
              </a:defRPr>
            </a:lvl2pPr>
            <a:lvl3pPr marL="1143000" indent="-228600" algn="l" defTabSz="457200" rtl="0" eaLnBrk="1" latinLnBrk="0" hangingPunct="1">
              <a:lnSpc>
                <a:spcPts val="2800"/>
              </a:lnSpc>
              <a:spcBef>
                <a:spcPts val="0"/>
              </a:spcBef>
              <a:spcAft>
                <a:spcPts val="800"/>
              </a:spcAft>
              <a:buFont typeface="Arial"/>
              <a:buChar char="•"/>
              <a:defRPr sz="1600" kern="1200">
                <a:solidFill>
                  <a:schemeClr val="tx2"/>
                </a:solidFill>
                <a:latin typeface="Century Gothic"/>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latin typeface="Calibri" panose="020F0502020204030204" pitchFamily="34" charset="0"/>
              </a:rPr>
              <a:t>International Research Data Management Glossary (</a:t>
            </a:r>
            <a:r>
              <a:rPr lang="en-US" sz="2400" dirty="0" err="1" smtClean="0">
                <a:latin typeface="Calibri" panose="020F0502020204030204" pitchFamily="34" charset="0"/>
              </a:rPr>
              <a:t>IRiDiuM</a:t>
            </a:r>
            <a:r>
              <a:rPr lang="en-US" sz="2400" dirty="0" smtClean="0">
                <a:latin typeface="Calibri" panose="020F0502020204030204" pitchFamily="34" charset="0"/>
              </a:rPr>
              <a:t>)</a:t>
            </a:r>
          </a:p>
          <a:p>
            <a:r>
              <a:rPr lang="en-US" sz="2400" dirty="0" smtClean="0">
                <a:latin typeface="Calibri" panose="020F0502020204030204" pitchFamily="34" charset="0"/>
              </a:rPr>
              <a:t>Open Access Glossary</a:t>
            </a:r>
          </a:p>
          <a:p>
            <a:r>
              <a:rPr lang="en-US" sz="2400" dirty="0" smtClean="0">
                <a:latin typeface="Calibri" panose="020F0502020204030204" pitchFamily="34" charset="0"/>
              </a:rPr>
              <a:t>Research Impact Glossary</a:t>
            </a:r>
          </a:p>
          <a:p>
            <a:r>
              <a:rPr lang="en-US" sz="2400" dirty="0" smtClean="0">
                <a:latin typeface="Calibri" panose="020F0502020204030204" pitchFamily="34" charset="0"/>
              </a:rPr>
              <a:t>Career Levels Glossary / Taxonomy</a:t>
            </a:r>
          </a:p>
          <a:p>
            <a:r>
              <a:rPr lang="en-US" sz="2400" dirty="0" smtClean="0">
                <a:latin typeface="Calibri" panose="020F0502020204030204" pitchFamily="34" charset="0"/>
              </a:rPr>
              <a:t>Notice of Award Definition</a:t>
            </a:r>
          </a:p>
          <a:p>
            <a:r>
              <a:rPr lang="en-US" sz="2400" dirty="0" smtClean="0">
                <a:latin typeface="Calibri" panose="020F0502020204030204" pitchFamily="34" charset="0"/>
              </a:rPr>
              <a:t>CVs</a:t>
            </a:r>
          </a:p>
          <a:p>
            <a:endParaRPr lang="en-US" sz="2400" dirty="0" smtClean="0">
              <a:latin typeface="Calibri" panose="020F0502020204030204" pitchFamily="34" charset="0"/>
            </a:endParaRPr>
          </a:p>
          <a:p>
            <a:r>
              <a:rPr lang="en-US" sz="2400" dirty="0">
                <a:latin typeface="Calibri" panose="020F0502020204030204" pitchFamily="34" charset="0"/>
                <a:hlinkClick r:id="rId2"/>
              </a:rPr>
              <a:t>https</a:t>
            </a:r>
            <a:r>
              <a:rPr lang="en-US" sz="2400" dirty="0" smtClean="0">
                <a:latin typeface="Calibri" panose="020F0502020204030204" pitchFamily="34" charset="0"/>
                <a:hlinkClick r:id="rId2"/>
              </a:rPr>
              <a:t>://casrai.org/</a:t>
            </a:r>
            <a:r>
              <a:rPr lang="en-US" sz="2400" dirty="0" smtClean="0">
                <a:latin typeface="Calibri" panose="020F0502020204030204" pitchFamily="34" charset="0"/>
              </a:rPr>
              <a:t> </a:t>
            </a:r>
            <a:endParaRPr lang="en-US" sz="2400" dirty="0">
              <a:latin typeface="Calibri" panose="020F0502020204030204" pitchFamily="34" charset="0"/>
            </a:endParaRPr>
          </a:p>
        </p:txBody>
      </p:sp>
      <p:grpSp>
        <p:nvGrpSpPr>
          <p:cNvPr id="4" name="Group 3"/>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2490" y="579333"/>
            <a:ext cx="1644184" cy="51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0027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Calibri" panose="020F0502020204030204" pitchFamily="34" charset="0"/>
              </a:rPr>
              <a:t>		Career Levels</a:t>
            </a:r>
            <a:endParaRPr lang="en-US" b="1" dirty="0">
              <a:latin typeface="Calibri" panose="020F0502020204030204" pitchFamily="34" charset="0"/>
            </a:endParaRPr>
          </a:p>
        </p:txBody>
      </p:sp>
      <p:sp>
        <p:nvSpPr>
          <p:cNvPr id="5" name="Content Placeholder 5">
            <a:extLst>
              <a:ext uri="{FF2B5EF4-FFF2-40B4-BE49-F238E27FC236}">
                <a16:creationId xmlns="" xmlns:a16="http://schemas.microsoft.com/office/drawing/2014/main" id="{475CDC52-8DEA-DB4D-ABEA-308B82C44D1F}"/>
              </a:ext>
            </a:extLst>
          </p:cNvPr>
          <p:cNvSpPr txBox="1">
            <a:spLocks/>
          </p:cNvSpPr>
          <p:nvPr/>
        </p:nvSpPr>
        <p:spPr>
          <a:xfrm>
            <a:off x="457203" y="1338415"/>
            <a:ext cx="8291513" cy="3917950"/>
          </a:xfrm>
          <a:prstGeom prst="rect">
            <a:avLst/>
          </a:prstGeom>
        </p:spPr>
        <p:txBody>
          <a:bodyPr vert="horz" lIns="91440" tIns="45720" rIns="91440" bIns="45720" rtlCol="0">
            <a:noAutofit/>
          </a:bodyPr>
          <a:lstStyle>
            <a:lvl1pPr marL="342900" indent="-342900" algn="l" defTabSz="457200" rtl="0" eaLnBrk="1" latinLnBrk="0" hangingPunct="1">
              <a:lnSpc>
                <a:spcPts val="3200"/>
              </a:lnSpc>
              <a:spcBef>
                <a:spcPts val="0"/>
              </a:spcBef>
              <a:spcAft>
                <a:spcPts val="1200"/>
              </a:spcAft>
              <a:buFont typeface="Arial"/>
              <a:buChar char="•"/>
              <a:defRPr sz="2000" kern="1200">
                <a:solidFill>
                  <a:schemeClr val="tx2"/>
                </a:solidFill>
                <a:latin typeface="Century Gothic"/>
                <a:ea typeface="+mn-ea"/>
                <a:cs typeface="+mn-cs"/>
              </a:defRPr>
            </a:lvl1pPr>
            <a:lvl2pPr marL="742950" indent="-285750" algn="l" defTabSz="457200" rtl="0" eaLnBrk="1" latinLnBrk="0" hangingPunct="1">
              <a:lnSpc>
                <a:spcPts val="3000"/>
              </a:lnSpc>
              <a:spcBef>
                <a:spcPts val="0"/>
              </a:spcBef>
              <a:spcAft>
                <a:spcPts val="1000"/>
              </a:spcAft>
              <a:buFont typeface="Arial"/>
              <a:buChar char="•"/>
              <a:defRPr sz="1800" kern="1200">
                <a:solidFill>
                  <a:schemeClr val="tx2"/>
                </a:solidFill>
                <a:latin typeface="Century Gothic"/>
                <a:ea typeface="+mn-ea"/>
                <a:cs typeface="+mn-cs"/>
              </a:defRPr>
            </a:lvl2pPr>
            <a:lvl3pPr marL="1143000" indent="-228600" algn="l" defTabSz="457200" rtl="0" eaLnBrk="1" latinLnBrk="0" hangingPunct="1">
              <a:lnSpc>
                <a:spcPts val="2800"/>
              </a:lnSpc>
              <a:spcBef>
                <a:spcPts val="0"/>
              </a:spcBef>
              <a:spcAft>
                <a:spcPts val="800"/>
              </a:spcAft>
              <a:buFont typeface="Arial"/>
              <a:buChar char="•"/>
              <a:defRPr sz="1600" kern="1200">
                <a:solidFill>
                  <a:schemeClr val="tx2"/>
                </a:solidFill>
                <a:latin typeface="Century Gothic"/>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Calibri" panose="020F0502020204030204" pitchFamily="34" charset="0"/>
              </a:rPr>
              <a:t>The CASRAI-UK community has identified a number of issues related to the lack of an accurate and consistent way to classify researchers and scholars by the stage they are at in their career. There is fragmentation in this level of information - across research institutions, research funders, disciplines and countries. In short, how does the community denote ‘research age’? This classification is needed in multiple stages of research information collection: eligibility for funding opportunities, Athena </a:t>
            </a:r>
            <a:r>
              <a:rPr lang="en-US" sz="1800" dirty="0" smtClean="0">
                <a:latin typeface="Calibri" panose="020F0502020204030204" pitchFamily="34" charset="0"/>
              </a:rPr>
              <a:t>SWAN </a:t>
            </a:r>
            <a:r>
              <a:rPr lang="en-US" sz="1800" dirty="0">
                <a:latin typeface="Calibri" panose="020F0502020204030204" pitchFamily="34" charset="0"/>
              </a:rPr>
              <a:t>and the Race and Equality Charter Mark. This activity will look at what definitions are currently in place in the UK context to start (REF, ECR, HESA categories, etc.) and what commonalities exist across these contexts them? The output will be a first-draft standard agreed taxonomy.</a:t>
            </a:r>
            <a:endParaRPr lang="en-US" sz="1800" dirty="0" smtClean="0">
              <a:latin typeface="Calibri" panose="020F0502020204030204" pitchFamily="34" charset="0"/>
            </a:endParaRPr>
          </a:p>
          <a:p>
            <a:r>
              <a:rPr lang="en-US" sz="1800" dirty="0">
                <a:latin typeface="Calibri" panose="020F0502020204030204" pitchFamily="34" charset="0"/>
                <a:hlinkClick r:id="rId2"/>
              </a:rPr>
              <a:t>https://</a:t>
            </a:r>
            <a:r>
              <a:rPr lang="en-US" sz="1800" dirty="0" smtClean="0">
                <a:latin typeface="Calibri" panose="020F0502020204030204" pitchFamily="34" charset="0"/>
                <a:hlinkClick r:id="rId2"/>
              </a:rPr>
              <a:t>forum.casrai.org/c/standards/career-levels</a:t>
            </a:r>
            <a:r>
              <a:rPr lang="en-US" sz="1800" dirty="0" smtClean="0">
                <a:latin typeface="Calibri" panose="020F0502020204030204" pitchFamily="34" charset="0"/>
              </a:rPr>
              <a:t> </a:t>
            </a:r>
            <a:endParaRPr lang="en-US" sz="1800" dirty="0">
              <a:latin typeface="Calibri" panose="020F0502020204030204" pitchFamily="34" charset="0"/>
            </a:endParaRPr>
          </a:p>
        </p:txBody>
      </p:sp>
      <p:grpSp>
        <p:nvGrpSpPr>
          <p:cNvPr id="4" name="Group 3"/>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3" y="579333"/>
            <a:ext cx="1644184" cy="51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58022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Calibri" panose="020F0502020204030204" pitchFamily="34" charset="0"/>
              </a:rPr>
              <a:t>Overall</a:t>
            </a:r>
            <a:r>
              <a:rPr lang="en-US" b="1" dirty="0" smtClean="0">
                <a:latin typeface="Calibri" panose="020F0502020204030204" pitchFamily="34" charset="0"/>
              </a:rPr>
              <a:t>		</a:t>
            </a:r>
            <a:r>
              <a:rPr lang="en-US" b="1" dirty="0" smtClean="0">
                <a:latin typeface="Calibri" panose="020F0502020204030204" pitchFamily="34" charset="0"/>
              </a:rPr>
              <a:t>    areas</a:t>
            </a:r>
            <a:endParaRPr lang="en-US" b="1" dirty="0">
              <a:latin typeface="Calibri" panose="020F0502020204030204" pitchFamily="34" charset="0"/>
            </a:endParaRPr>
          </a:p>
        </p:txBody>
      </p:sp>
      <p:sp>
        <p:nvSpPr>
          <p:cNvPr id="5" name="Content Placeholder 5">
            <a:extLst>
              <a:ext uri="{FF2B5EF4-FFF2-40B4-BE49-F238E27FC236}">
                <a16:creationId xmlns="" xmlns:a16="http://schemas.microsoft.com/office/drawing/2014/main" id="{475CDC52-8DEA-DB4D-ABEA-308B82C44D1F}"/>
              </a:ext>
            </a:extLst>
          </p:cNvPr>
          <p:cNvSpPr txBox="1">
            <a:spLocks/>
          </p:cNvSpPr>
          <p:nvPr/>
        </p:nvSpPr>
        <p:spPr>
          <a:xfrm>
            <a:off x="694588" y="1240705"/>
            <a:ext cx="8054605" cy="3917950"/>
          </a:xfrm>
          <a:prstGeom prst="rect">
            <a:avLst/>
          </a:prstGeom>
        </p:spPr>
        <p:txBody>
          <a:bodyPr vert="horz" lIns="91440" tIns="45720" rIns="91440" bIns="45720" rtlCol="0">
            <a:noAutofit/>
          </a:bodyPr>
          <a:lstStyle>
            <a:lvl1pPr marL="342900" indent="-342900" algn="l" defTabSz="457200" rtl="0" eaLnBrk="1" latinLnBrk="0" hangingPunct="1">
              <a:lnSpc>
                <a:spcPts val="3200"/>
              </a:lnSpc>
              <a:spcBef>
                <a:spcPts val="0"/>
              </a:spcBef>
              <a:spcAft>
                <a:spcPts val="1200"/>
              </a:spcAft>
              <a:buFont typeface="Arial"/>
              <a:buChar char="•"/>
              <a:defRPr sz="2000" kern="1200">
                <a:solidFill>
                  <a:schemeClr val="tx2"/>
                </a:solidFill>
                <a:latin typeface="Century Gothic"/>
                <a:ea typeface="+mn-ea"/>
                <a:cs typeface="+mn-cs"/>
              </a:defRPr>
            </a:lvl1pPr>
            <a:lvl2pPr marL="742950" indent="-285750" algn="l" defTabSz="457200" rtl="0" eaLnBrk="1" latinLnBrk="0" hangingPunct="1">
              <a:lnSpc>
                <a:spcPts val="3000"/>
              </a:lnSpc>
              <a:spcBef>
                <a:spcPts val="0"/>
              </a:spcBef>
              <a:spcAft>
                <a:spcPts val="1000"/>
              </a:spcAft>
              <a:buFont typeface="Arial"/>
              <a:buChar char="•"/>
              <a:defRPr sz="1800" kern="1200">
                <a:solidFill>
                  <a:schemeClr val="tx2"/>
                </a:solidFill>
                <a:latin typeface="Century Gothic"/>
                <a:ea typeface="+mn-ea"/>
                <a:cs typeface="+mn-cs"/>
              </a:defRPr>
            </a:lvl2pPr>
            <a:lvl3pPr marL="1143000" indent="-228600" algn="l" defTabSz="457200" rtl="0" eaLnBrk="1" latinLnBrk="0" hangingPunct="1">
              <a:lnSpc>
                <a:spcPts val="2800"/>
              </a:lnSpc>
              <a:spcBef>
                <a:spcPts val="0"/>
              </a:spcBef>
              <a:spcAft>
                <a:spcPts val="800"/>
              </a:spcAft>
              <a:buFont typeface="Arial"/>
              <a:buChar char="•"/>
              <a:defRPr sz="1600" kern="1200">
                <a:solidFill>
                  <a:schemeClr val="tx2"/>
                </a:solidFill>
                <a:latin typeface="Century Gothic"/>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lnSpc>
                <a:spcPct val="100000"/>
              </a:lnSpc>
            </a:pPr>
            <a:r>
              <a:rPr lang="en-US" sz="1800" dirty="0"/>
              <a:t>Notice of Opportunity</a:t>
            </a:r>
          </a:p>
          <a:p>
            <a:pPr fontAlgn="base">
              <a:lnSpc>
                <a:spcPct val="100000"/>
              </a:lnSpc>
            </a:pPr>
            <a:r>
              <a:rPr lang="en-US" sz="1800" dirty="0"/>
              <a:t>Proposal</a:t>
            </a:r>
          </a:p>
          <a:p>
            <a:pPr fontAlgn="base">
              <a:lnSpc>
                <a:spcPct val="100000"/>
              </a:lnSpc>
            </a:pPr>
            <a:r>
              <a:rPr lang="en-US" sz="1800" dirty="0"/>
              <a:t>Budget</a:t>
            </a:r>
          </a:p>
          <a:p>
            <a:pPr fontAlgn="base">
              <a:lnSpc>
                <a:spcPct val="100000"/>
              </a:lnSpc>
            </a:pPr>
            <a:r>
              <a:rPr lang="en-US" sz="1800" dirty="0"/>
              <a:t>CV</a:t>
            </a:r>
          </a:p>
          <a:p>
            <a:pPr fontAlgn="base">
              <a:lnSpc>
                <a:spcPct val="100000"/>
              </a:lnSpc>
            </a:pPr>
            <a:r>
              <a:rPr lang="en-US" sz="1800" dirty="0"/>
              <a:t>Notice of Award</a:t>
            </a:r>
          </a:p>
          <a:p>
            <a:pPr fontAlgn="base">
              <a:lnSpc>
                <a:spcPct val="100000"/>
              </a:lnSpc>
            </a:pPr>
            <a:r>
              <a:rPr lang="en-US" sz="1800" dirty="0"/>
              <a:t>Compliance Reporting</a:t>
            </a:r>
          </a:p>
          <a:p>
            <a:pPr fontAlgn="base">
              <a:lnSpc>
                <a:spcPct val="100000"/>
              </a:lnSpc>
            </a:pPr>
            <a:r>
              <a:rPr lang="en-US" sz="1800" dirty="0"/>
              <a:t>Financial/Progress Reporting</a:t>
            </a:r>
          </a:p>
          <a:p>
            <a:pPr fontAlgn="base">
              <a:lnSpc>
                <a:spcPct val="100000"/>
              </a:lnSpc>
            </a:pPr>
            <a:r>
              <a:rPr lang="en-US" sz="1800" dirty="0"/>
              <a:t>Data Management Plans</a:t>
            </a:r>
          </a:p>
          <a:p>
            <a:pPr fontAlgn="base">
              <a:lnSpc>
                <a:spcPct val="100000"/>
              </a:lnSpc>
            </a:pPr>
            <a:r>
              <a:rPr lang="en-US" sz="1800" dirty="0"/>
              <a:t>Impacts</a:t>
            </a:r>
          </a:p>
          <a:p>
            <a:pPr fontAlgn="base">
              <a:lnSpc>
                <a:spcPct val="100000"/>
              </a:lnSpc>
            </a:pPr>
            <a:r>
              <a:rPr lang="en-US" sz="1800" dirty="0" smtClean="0"/>
              <a:t>Metrics</a:t>
            </a:r>
          </a:p>
          <a:p>
            <a:pPr marL="1371600" lvl="3" indent="0" fontAlgn="base">
              <a:buNone/>
            </a:pPr>
            <a:endParaRPr lang="en-US" sz="1800" dirty="0"/>
          </a:p>
          <a:p>
            <a:pPr>
              <a:lnSpc>
                <a:spcPct val="100000"/>
              </a:lnSpc>
            </a:pPr>
            <a:r>
              <a:rPr lang="en-US" sz="1800" dirty="0" smtClean="0">
                <a:latin typeface="Calibri" panose="020F0502020204030204" pitchFamily="34" charset="0"/>
                <a:hlinkClick r:id="rId2"/>
              </a:rPr>
              <a:t>https</a:t>
            </a:r>
            <a:r>
              <a:rPr lang="en-US" sz="1800" dirty="0" smtClean="0">
                <a:latin typeface="Calibri" panose="020F0502020204030204" pitchFamily="34" charset="0"/>
                <a:hlinkClick r:id="rId2"/>
              </a:rPr>
              <a:t>://casrai.org/</a:t>
            </a:r>
            <a:r>
              <a:rPr lang="en-US" sz="1800" dirty="0" smtClean="0">
                <a:latin typeface="Calibri" panose="020F0502020204030204" pitchFamily="34" charset="0"/>
              </a:rPr>
              <a:t> </a:t>
            </a:r>
            <a:endParaRPr lang="en-US" sz="1800" dirty="0">
              <a:latin typeface="Calibri" panose="020F0502020204030204" pitchFamily="34" charset="0"/>
            </a:endParaRPr>
          </a:p>
        </p:txBody>
      </p:sp>
      <p:grpSp>
        <p:nvGrpSpPr>
          <p:cNvPr id="4" name="Group 3"/>
          <p:cNvGrpSpPr/>
          <p:nvPr/>
        </p:nvGrpSpPr>
        <p:grpSpPr>
          <a:xfrm>
            <a:off x="51502" y="6220467"/>
            <a:ext cx="9631498" cy="646331"/>
            <a:chOff x="51502" y="6220467"/>
            <a:chExt cx="9631498" cy="646331"/>
          </a:xfrm>
        </p:grpSpPr>
        <p:grpSp>
          <p:nvGrpSpPr>
            <p:cNvPr id="6" name="Group 5"/>
            <p:cNvGrpSpPr/>
            <p:nvPr/>
          </p:nvGrpSpPr>
          <p:grpSpPr>
            <a:xfrm>
              <a:off x="2795390" y="6220467"/>
              <a:ext cx="6887610" cy="646331"/>
              <a:chOff x="2582014" y="6317258"/>
              <a:chExt cx="6887610" cy="646331"/>
            </a:xfrm>
          </p:grpSpPr>
          <p:sp>
            <p:nvSpPr>
              <p:cNvPr id="9" name="TextBox 8"/>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7" name="Rectangle 6"/>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5676" y="579333"/>
            <a:ext cx="1644184" cy="51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198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30" y="549279"/>
            <a:ext cx="8568952" cy="576263"/>
          </a:xfrm>
        </p:spPr>
        <p:txBody>
          <a:bodyPr>
            <a:normAutofit fontScale="90000"/>
          </a:bodyPr>
          <a:lstStyle/>
          <a:p>
            <a:r>
              <a:rPr lang="en-GB" sz="3600" dirty="0" smtClean="0"/>
              <a:t>Questions / Discussion</a:t>
            </a:r>
            <a:endParaRPr lang="en-GB" sz="3200" dirty="0"/>
          </a:p>
        </p:txBody>
      </p:sp>
      <p:sp>
        <p:nvSpPr>
          <p:cNvPr id="5" name="Rectangle 4"/>
          <p:cNvSpPr/>
          <p:nvPr/>
        </p:nvSpPr>
        <p:spPr>
          <a:xfrm>
            <a:off x="632040" y="1166486"/>
            <a:ext cx="7566028" cy="4801314"/>
          </a:xfrm>
          <a:prstGeom prst="rect">
            <a:avLst/>
          </a:prstGeom>
        </p:spPr>
        <p:txBody>
          <a:bodyPr wrap="square">
            <a:spAutoFit/>
          </a:bodyPr>
          <a:lstStyle/>
          <a:p>
            <a:r>
              <a:rPr lang="en-GB" b="1" i="1" dirty="0" smtClean="0"/>
              <a:t>With thanks to</a:t>
            </a:r>
          </a:p>
          <a:p>
            <a:endParaRPr lang="en-GB" b="1" i="1" dirty="0" smtClean="0"/>
          </a:p>
          <a:p>
            <a:endParaRPr lang="en-GB" b="1" i="1" dirty="0"/>
          </a:p>
          <a:p>
            <a:r>
              <a:rPr lang="en-GB" b="1" dirty="0" smtClean="0"/>
              <a:t>Liz Allen</a:t>
            </a:r>
            <a:r>
              <a:rPr lang="en-GB" dirty="0" smtClean="0"/>
              <a:t>: </a:t>
            </a:r>
            <a:r>
              <a:rPr lang="en-US" dirty="0"/>
              <a:t>Director of Strategic Initiatives, F1000	</a:t>
            </a:r>
          </a:p>
          <a:p>
            <a:r>
              <a:rPr lang="en-GB" dirty="0" smtClean="0"/>
              <a:t>And </a:t>
            </a:r>
            <a:r>
              <a:rPr lang="en-GB" dirty="0" err="1" smtClean="0"/>
              <a:t>CRediT</a:t>
            </a:r>
            <a:r>
              <a:rPr lang="en-GB" dirty="0" smtClean="0"/>
              <a:t> Co-Chair</a:t>
            </a:r>
          </a:p>
          <a:p>
            <a:r>
              <a:rPr lang="en-GB" b="1" dirty="0" smtClean="0"/>
              <a:t>@</a:t>
            </a:r>
            <a:r>
              <a:rPr lang="en-GB" b="1" dirty="0" err="1" smtClean="0"/>
              <a:t>allen_liz</a:t>
            </a:r>
            <a:endParaRPr lang="en-GB" b="1" dirty="0"/>
          </a:p>
          <a:p>
            <a:endParaRPr lang="en-GB" dirty="0" smtClean="0"/>
          </a:p>
          <a:p>
            <a:endParaRPr lang="en-GB" dirty="0" smtClean="0"/>
          </a:p>
          <a:p>
            <a:r>
              <a:rPr lang="en-GB" b="1" dirty="0" smtClean="0"/>
              <a:t>@4TUResearchData</a:t>
            </a:r>
            <a:endParaRPr lang="en-GB" b="1" dirty="0"/>
          </a:p>
          <a:p>
            <a:r>
              <a:rPr lang="en-GB" b="1" dirty="0" smtClean="0"/>
              <a:t>@EOSCPilot.eu</a:t>
            </a:r>
            <a:r>
              <a:rPr lang="en-GB" b="1" dirty="0" smtClean="0"/>
              <a:t>		</a:t>
            </a:r>
            <a:r>
              <a:rPr lang="en-GB" b="1" dirty="0" smtClean="0"/>
              <a:t>#OpenSkills18</a:t>
            </a:r>
            <a:endParaRPr lang="en-GB" b="1" dirty="0" smtClean="0"/>
          </a:p>
          <a:p>
            <a:endParaRPr lang="en-GB" dirty="0"/>
          </a:p>
          <a:p>
            <a:endParaRPr lang="en-GB" dirty="0" smtClean="0"/>
          </a:p>
          <a:p>
            <a:endParaRPr lang="en-GB" dirty="0" smtClean="0"/>
          </a:p>
          <a:p>
            <a:r>
              <a:rPr lang="en-GB" sz="3600" dirty="0">
                <a:hlinkClick r:id="rId3"/>
              </a:rPr>
              <a:t>https://casrai.org/credit</a:t>
            </a:r>
            <a:r>
              <a:rPr lang="en-GB" sz="3600" dirty="0" smtClean="0">
                <a:hlinkClick r:id="rId3"/>
              </a:rPr>
              <a:t>/</a:t>
            </a:r>
            <a:endParaRPr lang="en-GB" sz="3600" dirty="0" smtClean="0"/>
          </a:p>
          <a:p>
            <a:endParaRPr lang="en-GB" dirty="0"/>
          </a:p>
          <a:p>
            <a:r>
              <a:rPr lang="en-GB" dirty="0" smtClean="0"/>
              <a:t> </a:t>
            </a:r>
          </a:p>
        </p:txBody>
      </p:sp>
      <p:grpSp>
        <p:nvGrpSpPr>
          <p:cNvPr id="13" name="Group 12"/>
          <p:cNvGrpSpPr/>
          <p:nvPr/>
        </p:nvGrpSpPr>
        <p:grpSpPr>
          <a:xfrm>
            <a:off x="51502" y="6220467"/>
            <a:ext cx="9631498" cy="646331"/>
            <a:chOff x="51502" y="6220467"/>
            <a:chExt cx="9631498" cy="646331"/>
          </a:xfrm>
        </p:grpSpPr>
        <p:grpSp>
          <p:nvGrpSpPr>
            <p:cNvPr id="14" name="Group 13"/>
            <p:cNvGrpSpPr/>
            <p:nvPr/>
          </p:nvGrpSpPr>
          <p:grpSpPr>
            <a:xfrm>
              <a:off x="2795390" y="6220467"/>
              <a:ext cx="6887610" cy="646331"/>
              <a:chOff x="2582014" y="6317258"/>
              <a:chExt cx="6887610" cy="646331"/>
            </a:xfrm>
          </p:grpSpPr>
          <p:sp>
            <p:nvSpPr>
              <p:cNvPr id="17" name="TextBox 16"/>
              <p:cNvSpPr txBox="1"/>
              <p:nvPr/>
            </p:nvSpPr>
            <p:spPr>
              <a:xfrm>
                <a:off x="6976634" y="6317258"/>
                <a:ext cx="2492990" cy="646331"/>
              </a:xfrm>
              <a:prstGeom prst="rect">
                <a:avLst/>
              </a:prstGeom>
              <a:noFill/>
            </p:spPr>
            <p:txBody>
              <a:bodyPr wrap="none" rtlCol="0">
                <a:spAutoFit/>
              </a:bodyPr>
              <a:lstStyle/>
              <a:p>
                <a:pPr defTabSz="457200"/>
                <a:r>
                  <a:rPr lang="en-GB" b="1" dirty="0" smtClean="0">
                    <a:solidFill>
                      <a:srgbClr val="000000"/>
                    </a:solidFill>
                  </a:rPr>
                  <a:t>#OpenSkills18</a:t>
                </a:r>
                <a:endParaRPr lang="en-GB" b="1" dirty="0" smtClean="0">
                  <a:solidFill>
                    <a:srgbClr val="000000"/>
                  </a:solidFill>
                </a:endParaRPr>
              </a:p>
              <a:p>
                <a:r>
                  <a:rPr lang="en-GB" sz="1600" b="1" dirty="0">
                    <a:solidFill>
                      <a:srgbClr val="000000"/>
                    </a:solidFill>
                  </a:rPr>
                  <a:t>@</a:t>
                </a:r>
                <a:r>
                  <a:rPr lang="en-GB" sz="1600" b="1" dirty="0" err="1">
                    <a:solidFill>
                      <a:srgbClr val="000000"/>
                    </a:solidFill>
                  </a:rPr>
                  <a:t>SimonRKerridge</a:t>
                </a:r>
                <a:r>
                  <a:rPr lang="en-GB" sz="1600" dirty="0"/>
                  <a:t> </a:t>
                </a:r>
                <a:r>
                  <a:rPr lang="en-GB" dirty="0"/>
                  <a:t>	</a:t>
                </a:r>
                <a:endParaRPr lang="en-GB" b="1" dirty="0">
                  <a:solidFill>
                    <a:srgbClr val="000000"/>
                  </a:solidFill>
                </a:endParaRPr>
              </a:p>
            </p:txBody>
          </p:sp>
          <p:pic>
            <p:nvPicPr>
              <p:cNvPr id="1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0769" y="6444924"/>
                <a:ext cx="376271" cy="367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582014" y="6494306"/>
                <a:ext cx="3984809" cy="369332"/>
              </a:xfrm>
              <a:prstGeom prst="rect">
                <a:avLst/>
              </a:prstGeom>
            </p:spPr>
            <p:txBody>
              <a:bodyPr wrap="square">
                <a:spAutoFit/>
              </a:bodyPr>
              <a:lstStyle/>
              <a:p>
                <a:r>
                  <a:rPr lang="en-GB" b="1" dirty="0" smtClean="0">
                    <a:solidFill>
                      <a:srgbClr val="00B050"/>
                    </a:solidFill>
                  </a:rPr>
                  <a:t>RAAAPworldwide.wordpress.com</a:t>
                </a:r>
                <a:endParaRPr lang="en-GB" b="1" dirty="0">
                  <a:solidFill>
                    <a:srgbClr val="00B050"/>
                  </a:solidFill>
                </a:endParaRPr>
              </a:p>
            </p:txBody>
          </p:sp>
        </p:grpSp>
        <p:sp>
          <p:nvSpPr>
            <p:cNvPr id="15" name="Rectangle 14"/>
            <p:cNvSpPr/>
            <p:nvPr/>
          </p:nvSpPr>
          <p:spPr>
            <a:xfrm>
              <a:off x="1337673" y="6438794"/>
              <a:ext cx="5444025" cy="307777"/>
            </a:xfrm>
            <a:prstGeom prst="rect">
              <a:avLst/>
            </a:prstGeom>
          </p:spPr>
          <p:txBody>
            <a:bodyPr wrap="square">
              <a:spAutoFit/>
            </a:bodyPr>
            <a:lstStyle/>
            <a:p>
              <a:r>
                <a:rPr lang="en-GB" sz="1400" dirty="0" smtClean="0"/>
                <a:t>casrai.org </a:t>
              </a:r>
              <a:endParaRPr lang="en-GB" sz="1400" dirty="0"/>
            </a:p>
          </p:txBody>
        </p:sp>
        <p:pic>
          <p:nvPicPr>
            <p:cNvPr id="1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02" y="6382281"/>
              <a:ext cx="1286172" cy="40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 name="Picture 1"/>
          <p:cNvPicPr>
            <a:picLocks noChangeAspect="1"/>
          </p:cNvPicPr>
          <p:nvPr/>
        </p:nvPicPr>
        <p:blipFill>
          <a:blip r:embed="rId6"/>
          <a:stretch>
            <a:fillRect/>
          </a:stretch>
        </p:blipFill>
        <p:spPr>
          <a:xfrm>
            <a:off x="6149282" y="1505875"/>
            <a:ext cx="2743200" cy="3800475"/>
          </a:xfrm>
          <a:prstGeom prst="rect">
            <a:avLst/>
          </a:prstGeom>
        </p:spPr>
      </p:pic>
    </p:spTree>
    <p:extLst>
      <p:ext uri="{BB962C8B-B14F-4D97-AF65-F5344CB8AC3E}">
        <p14:creationId xmlns:p14="http://schemas.microsoft.com/office/powerpoint/2010/main" val="13678281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bwMode="auto">
          <a:xfrm>
            <a:off x="7020272" y="5157192"/>
            <a:ext cx="2123728" cy="17008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defTabSz="914400" fontAlgn="b">
              <a:spcBef>
                <a:spcPct val="30000"/>
              </a:spcBef>
              <a:spcAft>
                <a:spcPct val="0"/>
              </a:spcAft>
            </a:pPr>
            <a:endParaRPr lang="en-GB" sz="2400">
              <a:latin typeface="Arial" charset="0"/>
              <a:cs typeface="Arial" charset="0"/>
            </a:endParaRPr>
          </a:p>
        </p:txBody>
      </p:sp>
    </p:spTree>
    <p:extLst>
      <p:ext uri="{BB962C8B-B14F-4D97-AF65-F5344CB8AC3E}">
        <p14:creationId xmlns:p14="http://schemas.microsoft.com/office/powerpoint/2010/main" val="991946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1_kent07">
  <a:themeElements>
    <a:clrScheme name="kent07 8">
      <a:dk1>
        <a:srgbClr val="000000"/>
      </a:dk1>
      <a:lt1>
        <a:srgbClr val="F3F0E1"/>
      </a:lt1>
      <a:dk2>
        <a:srgbClr val="00387C"/>
      </a:dk2>
      <a:lt2>
        <a:srgbClr val="808080"/>
      </a:lt2>
      <a:accent1>
        <a:srgbClr val="A8034F"/>
      </a:accent1>
      <a:accent2>
        <a:srgbClr val="00387C"/>
      </a:accent2>
      <a:accent3>
        <a:srgbClr val="F8F6EE"/>
      </a:accent3>
      <a:accent4>
        <a:srgbClr val="000000"/>
      </a:accent4>
      <a:accent5>
        <a:srgbClr val="D1AAB2"/>
      </a:accent5>
      <a:accent6>
        <a:srgbClr val="003270"/>
      </a:accent6>
      <a:hlink>
        <a:srgbClr val="007A5E"/>
      </a:hlink>
      <a:folHlink>
        <a:srgbClr val="DE5433"/>
      </a:folHlink>
    </a:clrScheme>
    <a:fontScheme name="kent07">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noFill/>
        <a:ln w="25400" cap="flat" cmpd="sng" algn="ctr">
          <a:solidFill>
            <a:schemeClr val="accent1"/>
          </a:solidFill>
          <a:prstDash val="solid"/>
          <a:round/>
          <a:headEnd type="none" w="med" len="med"/>
          <a:tailEnd type="arrow"/>
        </a:ln>
        <a:effectLst/>
      </a:spPr>
      <a:bodyPr/>
      <a:lstStyle/>
    </a:lnDef>
  </a:objectDefaults>
  <a:extraClrSchemeLst>
    <a:extraClrScheme>
      <a:clrScheme name="kent07 1">
        <a:dk1>
          <a:srgbClr val="000000"/>
        </a:dk1>
        <a:lt1>
          <a:srgbClr val="FFFFFF"/>
        </a:lt1>
        <a:dk2>
          <a:srgbClr val="008AC4"/>
        </a:dk2>
        <a:lt2>
          <a:srgbClr val="808080"/>
        </a:lt2>
        <a:accent1>
          <a:srgbClr val="5CBACC"/>
        </a:accent1>
        <a:accent2>
          <a:srgbClr val="00387C"/>
        </a:accent2>
        <a:accent3>
          <a:srgbClr val="FFFFFF"/>
        </a:accent3>
        <a:accent4>
          <a:srgbClr val="000000"/>
        </a:accent4>
        <a:accent5>
          <a:srgbClr val="B5D9E2"/>
        </a:accent5>
        <a:accent6>
          <a:srgbClr val="003270"/>
        </a:accent6>
        <a:hlink>
          <a:srgbClr val="008AC4"/>
        </a:hlink>
        <a:folHlink>
          <a:srgbClr val="82B8C9"/>
        </a:folHlink>
      </a:clrScheme>
      <a:clrMap bg1="lt1" tx1="dk1" bg2="lt2" tx2="dk2" accent1="accent1" accent2="accent2" accent3="accent3" accent4="accent4" accent5="accent5" accent6="accent6" hlink="hlink" folHlink="folHlink"/>
    </a:extraClrScheme>
    <a:extraClrScheme>
      <a:clrScheme name="kent07 2">
        <a:dk1>
          <a:srgbClr val="000000"/>
        </a:dk1>
        <a:lt1>
          <a:srgbClr val="FFFFFF"/>
        </a:lt1>
        <a:dk2>
          <a:srgbClr val="A8034F"/>
        </a:dk2>
        <a:lt2>
          <a:srgbClr val="808080"/>
        </a:lt2>
        <a:accent1>
          <a:srgbClr val="C985A3"/>
        </a:accent1>
        <a:accent2>
          <a:srgbClr val="A8034F"/>
        </a:accent2>
        <a:accent3>
          <a:srgbClr val="FFFFFF"/>
        </a:accent3>
        <a:accent4>
          <a:srgbClr val="000000"/>
        </a:accent4>
        <a:accent5>
          <a:srgbClr val="E1C2CE"/>
        </a:accent5>
        <a:accent6>
          <a:srgbClr val="980247"/>
        </a:accent6>
        <a:hlink>
          <a:srgbClr val="664A78"/>
        </a:hlink>
        <a:folHlink>
          <a:srgbClr val="A891B0"/>
        </a:folHlink>
      </a:clrScheme>
      <a:clrMap bg1="lt1" tx1="dk1" bg2="lt2" tx2="dk2" accent1="accent1" accent2="accent2" accent3="accent3" accent4="accent4" accent5="accent5" accent6="accent6" hlink="hlink" folHlink="folHlink"/>
    </a:extraClrScheme>
    <a:extraClrScheme>
      <a:clrScheme name="kent07 3">
        <a:dk1>
          <a:srgbClr val="000000"/>
        </a:dk1>
        <a:lt1>
          <a:srgbClr val="FFFFFF"/>
        </a:lt1>
        <a:dk2>
          <a:srgbClr val="00387C"/>
        </a:dk2>
        <a:lt2>
          <a:srgbClr val="808080"/>
        </a:lt2>
        <a:accent1>
          <a:srgbClr val="5CBACC"/>
        </a:accent1>
        <a:accent2>
          <a:srgbClr val="00387C"/>
        </a:accent2>
        <a:accent3>
          <a:srgbClr val="FFFFFF"/>
        </a:accent3>
        <a:accent4>
          <a:srgbClr val="000000"/>
        </a:accent4>
        <a:accent5>
          <a:srgbClr val="B5D9E2"/>
        </a:accent5>
        <a:accent6>
          <a:srgbClr val="003270"/>
        </a:accent6>
        <a:hlink>
          <a:srgbClr val="008AC4"/>
        </a:hlink>
        <a:folHlink>
          <a:srgbClr val="82B8C9"/>
        </a:folHlink>
      </a:clrScheme>
      <a:clrMap bg1="lt1" tx1="dk1" bg2="lt2" tx2="dk2" accent1="accent1" accent2="accent2" accent3="accent3" accent4="accent4" accent5="accent5" accent6="accent6" hlink="hlink" folHlink="folHlink"/>
    </a:extraClrScheme>
    <a:extraClrScheme>
      <a:clrScheme name="kent07 4">
        <a:dk1>
          <a:srgbClr val="000000"/>
        </a:dk1>
        <a:lt1>
          <a:srgbClr val="F3F0E1"/>
        </a:lt1>
        <a:dk2>
          <a:srgbClr val="008AC4"/>
        </a:dk2>
        <a:lt2>
          <a:srgbClr val="808080"/>
        </a:lt2>
        <a:accent1>
          <a:srgbClr val="5CBACC"/>
        </a:accent1>
        <a:accent2>
          <a:srgbClr val="00387C"/>
        </a:accent2>
        <a:accent3>
          <a:srgbClr val="F8F6EE"/>
        </a:accent3>
        <a:accent4>
          <a:srgbClr val="000000"/>
        </a:accent4>
        <a:accent5>
          <a:srgbClr val="B5D9E2"/>
        </a:accent5>
        <a:accent6>
          <a:srgbClr val="003270"/>
        </a:accent6>
        <a:hlink>
          <a:srgbClr val="008AC4"/>
        </a:hlink>
        <a:folHlink>
          <a:srgbClr val="82B8C9"/>
        </a:folHlink>
      </a:clrScheme>
      <a:clrMap bg1="lt1" tx1="dk1" bg2="lt2" tx2="dk2" accent1="accent1" accent2="accent2" accent3="accent3" accent4="accent4" accent5="accent5" accent6="accent6" hlink="hlink" folHlink="folHlink"/>
    </a:extraClrScheme>
    <a:extraClrScheme>
      <a:clrScheme name="kent07 5">
        <a:dk1>
          <a:srgbClr val="000000"/>
        </a:dk1>
        <a:lt1>
          <a:srgbClr val="F3F0E1"/>
        </a:lt1>
        <a:dk2>
          <a:srgbClr val="A8034F"/>
        </a:dk2>
        <a:lt2>
          <a:srgbClr val="808080"/>
        </a:lt2>
        <a:accent1>
          <a:srgbClr val="C985A3"/>
        </a:accent1>
        <a:accent2>
          <a:srgbClr val="A8034F"/>
        </a:accent2>
        <a:accent3>
          <a:srgbClr val="F8F6EE"/>
        </a:accent3>
        <a:accent4>
          <a:srgbClr val="000000"/>
        </a:accent4>
        <a:accent5>
          <a:srgbClr val="E1C2CE"/>
        </a:accent5>
        <a:accent6>
          <a:srgbClr val="980247"/>
        </a:accent6>
        <a:hlink>
          <a:srgbClr val="664A78"/>
        </a:hlink>
        <a:folHlink>
          <a:srgbClr val="A891B0"/>
        </a:folHlink>
      </a:clrScheme>
      <a:clrMap bg1="lt1" tx1="dk1" bg2="lt2" tx2="dk2" accent1="accent1" accent2="accent2" accent3="accent3" accent4="accent4" accent5="accent5" accent6="accent6" hlink="hlink" folHlink="folHlink"/>
    </a:extraClrScheme>
    <a:extraClrScheme>
      <a:clrScheme name="kent07 6">
        <a:dk1>
          <a:srgbClr val="000000"/>
        </a:dk1>
        <a:lt1>
          <a:srgbClr val="F3F0E1"/>
        </a:lt1>
        <a:dk2>
          <a:srgbClr val="00387C"/>
        </a:dk2>
        <a:lt2>
          <a:srgbClr val="808080"/>
        </a:lt2>
        <a:accent1>
          <a:srgbClr val="5CBACC"/>
        </a:accent1>
        <a:accent2>
          <a:srgbClr val="00387C"/>
        </a:accent2>
        <a:accent3>
          <a:srgbClr val="F8F6EE"/>
        </a:accent3>
        <a:accent4>
          <a:srgbClr val="000000"/>
        </a:accent4>
        <a:accent5>
          <a:srgbClr val="B5D9E2"/>
        </a:accent5>
        <a:accent6>
          <a:srgbClr val="003270"/>
        </a:accent6>
        <a:hlink>
          <a:srgbClr val="008AC4"/>
        </a:hlink>
        <a:folHlink>
          <a:srgbClr val="82B8C9"/>
        </a:folHlink>
      </a:clrScheme>
      <a:clrMap bg1="lt1" tx1="dk1" bg2="lt2" tx2="dk2" accent1="accent1" accent2="accent2" accent3="accent3" accent4="accent4" accent5="accent5" accent6="accent6" hlink="hlink" folHlink="folHlink"/>
    </a:extraClrScheme>
    <a:extraClrScheme>
      <a:clrScheme name="kent07 7">
        <a:dk1>
          <a:srgbClr val="000000"/>
        </a:dk1>
        <a:lt1>
          <a:srgbClr val="FFFFFF"/>
        </a:lt1>
        <a:dk2>
          <a:srgbClr val="00387C"/>
        </a:dk2>
        <a:lt2>
          <a:srgbClr val="808080"/>
        </a:lt2>
        <a:accent1>
          <a:srgbClr val="A8034F"/>
        </a:accent1>
        <a:accent2>
          <a:srgbClr val="00387C"/>
        </a:accent2>
        <a:accent3>
          <a:srgbClr val="FFFFFF"/>
        </a:accent3>
        <a:accent4>
          <a:srgbClr val="000000"/>
        </a:accent4>
        <a:accent5>
          <a:srgbClr val="D1AAB2"/>
        </a:accent5>
        <a:accent6>
          <a:srgbClr val="003270"/>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kent07 8">
        <a:dk1>
          <a:srgbClr val="000000"/>
        </a:dk1>
        <a:lt1>
          <a:srgbClr val="F3F0E1"/>
        </a:lt1>
        <a:dk2>
          <a:srgbClr val="00387C"/>
        </a:dk2>
        <a:lt2>
          <a:srgbClr val="808080"/>
        </a:lt2>
        <a:accent1>
          <a:srgbClr val="A8034F"/>
        </a:accent1>
        <a:accent2>
          <a:srgbClr val="00387C"/>
        </a:accent2>
        <a:accent3>
          <a:srgbClr val="F8F6EE"/>
        </a:accent3>
        <a:accent4>
          <a:srgbClr val="000000"/>
        </a:accent4>
        <a:accent5>
          <a:srgbClr val="D1AAB2"/>
        </a:accent5>
        <a:accent6>
          <a:srgbClr val="003270"/>
        </a:accent6>
        <a:hlink>
          <a:srgbClr val="007A5E"/>
        </a:hlink>
        <a:folHlink>
          <a:srgbClr val="DE54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22777</TotalTime>
  <Words>1836</Words>
  <Application>Microsoft Office PowerPoint</Application>
  <PresentationFormat>On-screen Show (4:3)</PresentationFormat>
  <Paragraphs>500</Paragraphs>
  <Slides>44</Slides>
  <Notes>34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1_kent07</vt:lpstr>
      <vt:lpstr>PowerPoint Presentation</vt:lpstr>
      <vt:lpstr>The Presenter</vt:lpstr>
      <vt:lpstr>PowerPoint Presentation</vt:lpstr>
      <vt:lpstr>PowerPoint Presentation</vt:lpstr>
      <vt:lpstr>Established problems with authorship:   increasingly outdated</vt:lpstr>
      <vt:lpstr>Authorship doesn’t (often) reflect contribution …</vt:lpstr>
      <vt:lpstr>PowerPoint Presentation</vt:lpstr>
      <vt:lpstr>Established problems with authorship:  increasingly outdated</vt:lpstr>
      <vt:lpstr>PowerPoint Presentation</vt:lpstr>
      <vt:lpstr>PowerPoint Presentation</vt:lpstr>
      <vt:lpstr>Established problems with authorship:  increasingly outdated</vt:lpstr>
      <vt:lpstr>PowerPoint Presentation</vt:lpstr>
      <vt:lpstr>PowerPoint Presentation</vt:lpstr>
      <vt:lpstr>Established problems with authorship:  increasingly outdated</vt:lpstr>
      <vt:lpstr>PowerPoint Presentation</vt:lpstr>
      <vt:lpstr>PowerPoint Presentation</vt:lpstr>
      <vt:lpstr>PowerPoint Presentation</vt:lpstr>
      <vt:lpstr>PowerPoint Presentation</vt:lpstr>
      <vt:lpstr>PowerPoint Presentation</vt:lpstr>
      <vt:lpstr>CRediT taxonomy at    </vt:lpstr>
      <vt:lpstr>PowerPoint Presentation</vt:lpstr>
      <vt:lpstr>PowerPoint Presentation</vt:lpstr>
      <vt:lpstr>PowerPoint Presentation</vt:lpstr>
      <vt:lpstr>PowerPoint Presentation</vt:lpstr>
      <vt:lpstr>PowerPoint Presentation</vt:lpstr>
      <vt:lpstr>CRediT taxonomy at</vt:lpstr>
      <vt:lpstr>PowerPoint Presentation</vt:lpstr>
      <vt:lpstr>PowerPoint Presentation</vt:lpstr>
      <vt:lpstr>PowerPoint Presentation</vt:lpstr>
      <vt:lpstr>PowerPoint Presentation</vt:lpstr>
      <vt:lpstr>PowerPoint Presentation</vt:lpstr>
      <vt:lpstr>Dataset: PLOS contributions July 2017-June 2018</vt:lpstr>
      <vt:lpstr>Percentage of papers with specific CRediT role</vt:lpstr>
      <vt:lpstr>What do ‘middle authors’ do? % authors performing contribution by author’s order</vt:lpstr>
      <vt:lpstr>PowerPoint Presentation</vt:lpstr>
      <vt:lpstr>PowerPoint Presentation</vt:lpstr>
      <vt:lpstr>Where next …</vt:lpstr>
      <vt:lpstr>DORA 2.0</vt:lpstr>
      <vt:lpstr>CrossRef ORCID auto-update</vt:lpstr>
      <vt:lpstr>Some other   things</vt:lpstr>
      <vt:lpstr>  Career Levels</vt:lpstr>
      <vt:lpstr>Overall      areas</vt:lpstr>
      <vt:lpstr>Questions / Discussion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Baehr</dc:creator>
  <cp:lastModifiedBy>Simon Kerridge</cp:lastModifiedBy>
  <cp:revision>370</cp:revision>
  <cp:lastPrinted>2018-09-18T13:50:45Z</cp:lastPrinted>
  <dcterms:created xsi:type="dcterms:W3CDTF">2016-04-08T18:07:46Z</dcterms:created>
  <dcterms:modified xsi:type="dcterms:W3CDTF">2018-09-25T15:34:26Z</dcterms:modified>
</cp:coreProperties>
</file>