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5" r:id="rId5"/>
  </p:sldMasterIdLst>
  <p:notesMasterIdLst>
    <p:notesMasterId r:id="rId76"/>
  </p:notesMasterIdLst>
  <p:handoutMasterIdLst>
    <p:handoutMasterId r:id="rId77"/>
  </p:handoutMasterIdLst>
  <p:sldIdLst>
    <p:sldId id="256" r:id="rId6"/>
    <p:sldId id="1493" r:id="rId7"/>
    <p:sldId id="261" r:id="rId8"/>
    <p:sldId id="1435" r:id="rId9"/>
    <p:sldId id="1632" r:id="rId10"/>
    <p:sldId id="1685" r:id="rId11"/>
    <p:sldId id="1687" r:id="rId12"/>
    <p:sldId id="1440" r:id="rId13"/>
    <p:sldId id="1483" r:id="rId14"/>
    <p:sldId id="1614" r:id="rId15"/>
    <p:sldId id="1616" r:id="rId16"/>
    <p:sldId id="1683" r:id="rId17"/>
    <p:sldId id="1634" r:id="rId18"/>
    <p:sldId id="1453" r:id="rId19"/>
    <p:sldId id="1584" r:id="rId20"/>
    <p:sldId id="1586" r:id="rId21"/>
    <p:sldId id="1603" r:id="rId22"/>
    <p:sldId id="1686" r:id="rId23"/>
    <p:sldId id="1510" r:id="rId24"/>
    <p:sldId id="1528" r:id="rId25"/>
    <p:sldId id="1583" r:id="rId26"/>
    <p:sldId id="1691" r:id="rId27"/>
    <p:sldId id="1615" r:id="rId28"/>
    <p:sldId id="1645" r:id="rId29"/>
    <p:sldId id="1589" r:id="rId30"/>
    <p:sldId id="1588" r:id="rId31"/>
    <p:sldId id="1623" r:id="rId32"/>
    <p:sldId id="1590" r:id="rId33"/>
    <p:sldId id="1591" r:id="rId34"/>
    <p:sldId id="1643" r:id="rId35"/>
    <p:sldId id="1655" r:id="rId36"/>
    <p:sldId id="1498" r:id="rId37"/>
    <p:sldId id="1497" r:id="rId38"/>
    <p:sldId id="1576" r:id="rId39"/>
    <p:sldId id="1641" r:id="rId40"/>
    <p:sldId id="1430" r:id="rId41"/>
    <p:sldId id="1431" r:id="rId42"/>
    <p:sldId id="1433" r:id="rId43"/>
    <p:sldId id="1236" r:id="rId44"/>
    <p:sldId id="1291" r:id="rId45"/>
    <p:sldId id="1563" r:id="rId46"/>
    <p:sldId id="1638" r:id="rId47"/>
    <p:sldId id="1639" r:id="rId48"/>
    <p:sldId id="1642" r:id="rId49"/>
    <p:sldId id="1653" r:id="rId50"/>
    <p:sldId id="1475" r:id="rId51"/>
    <p:sldId id="1601" r:id="rId52"/>
    <p:sldId id="1599" r:id="rId53"/>
    <p:sldId id="1647" r:id="rId54"/>
    <p:sldId id="1543" r:id="rId55"/>
    <p:sldId id="258" r:id="rId56"/>
    <p:sldId id="1688" r:id="rId57"/>
    <p:sldId id="1689" r:id="rId58"/>
    <p:sldId id="1636" r:id="rId59"/>
    <p:sldId id="1606" r:id="rId60"/>
    <p:sldId id="1629" r:id="rId61"/>
    <p:sldId id="1613" r:id="rId62"/>
    <p:sldId id="1546" r:id="rId63"/>
    <p:sldId id="1635" r:id="rId64"/>
    <p:sldId id="1648" r:id="rId65"/>
    <p:sldId id="1611" r:id="rId66"/>
    <p:sldId id="1612" r:id="rId67"/>
    <p:sldId id="1652" r:id="rId68"/>
    <p:sldId id="1630" r:id="rId69"/>
    <p:sldId id="1690" r:id="rId70"/>
    <p:sldId id="1666" r:id="rId71"/>
    <p:sldId id="1610" r:id="rId72"/>
    <p:sldId id="1620" r:id="rId73"/>
    <p:sldId id="1651" r:id="rId74"/>
    <p:sldId id="1450" r:id="rId7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0B43D2CB-6D07-4AF6-8385-F02019C31457}">
          <p14:sldIdLst>
            <p14:sldId id="256"/>
            <p14:sldId id="1493"/>
            <p14:sldId id="261"/>
            <p14:sldId id="1435"/>
            <p14:sldId id="1632"/>
            <p14:sldId id="1685"/>
            <p14:sldId id="1687"/>
            <p14:sldId id="1440"/>
            <p14:sldId id="1483"/>
            <p14:sldId id="1614"/>
            <p14:sldId id="1616"/>
            <p14:sldId id="1683"/>
            <p14:sldId id="1634"/>
            <p14:sldId id="1453"/>
            <p14:sldId id="1584"/>
            <p14:sldId id="1586"/>
            <p14:sldId id="1603"/>
            <p14:sldId id="1686"/>
            <p14:sldId id="1510"/>
            <p14:sldId id="1528"/>
            <p14:sldId id="1583"/>
            <p14:sldId id="1691"/>
            <p14:sldId id="1615"/>
            <p14:sldId id="1645"/>
            <p14:sldId id="1589"/>
            <p14:sldId id="1588"/>
            <p14:sldId id="1623"/>
            <p14:sldId id="1590"/>
            <p14:sldId id="1591"/>
            <p14:sldId id="1643"/>
            <p14:sldId id="1655"/>
            <p14:sldId id="1498"/>
            <p14:sldId id="1497"/>
            <p14:sldId id="1576"/>
            <p14:sldId id="1641"/>
            <p14:sldId id="1430"/>
            <p14:sldId id="1431"/>
            <p14:sldId id="1433"/>
            <p14:sldId id="1236"/>
            <p14:sldId id="1291"/>
            <p14:sldId id="1563"/>
            <p14:sldId id="1638"/>
            <p14:sldId id="1639"/>
            <p14:sldId id="1642"/>
            <p14:sldId id="1653"/>
            <p14:sldId id="1475"/>
            <p14:sldId id="1601"/>
            <p14:sldId id="1599"/>
            <p14:sldId id="1647"/>
            <p14:sldId id="1543"/>
            <p14:sldId id="258"/>
            <p14:sldId id="1688"/>
            <p14:sldId id="1689"/>
            <p14:sldId id="1636"/>
            <p14:sldId id="1606"/>
            <p14:sldId id="1629"/>
            <p14:sldId id="1613"/>
            <p14:sldId id="1546"/>
            <p14:sldId id="1635"/>
            <p14:sldId id="1648"/>
            <p14:sldId id="1611"/>
            <p14:sldId id="1612"/>
            <p14:sldId id="1652"/>
            <p14:sldId id="1630"/>
            <p14:sldId id="1690"/>
            <p14:sldId id="1666"/>
            <p14:sldId id="1610"/>
            <p14:sldId id="1620"/>
            <p14:sldId id="1651"/>
            <p14:sldId id="1450"/>
          </p14:sldIdLst>
        </p14:section>
        <p14:section name="Vorlagedatei speichern" id="{AEBC5EF8-8830-4BD1-BC6A-5A08C5F265C4}">
          <p14:sldIdLst/>
        </p14:section>
        <p14:section name="Hinweise" id="{56D9347E-C790-4216-A93D-C117F720C0C3}">
          <p14:sldIdLst/>
        </p14:section>
        <p14:section name="Beispielseiten" id="{CA34319E-7765-4C8B-AD7F-242E6857A15E}">
          <p14:sldIdLst/>
        </p14:section>
        <p14:section name="More Examples" id="{60A2C5C4-FF54-4ACC-A17E-78E04B26754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B14C"/>
    <a:srgbClr val="51B02F"/>
    <a:srgbClr val="000000"/>
    <a:srgbClr val="009BA4"/>
    <a:srgbClr val="70AD47"/>
    <a:srgbClr val="064569"/>
    <a:srgbClr val="13A983"/>
    <a:srgbClr val="0074AC"/>
    <a:srgbClr val="93C356"/>
    <a:srgbClr val="BCC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7823" autoAdjust="0"/>
  </p:normalViewPr>
  <p:slideViewPr>
    <p:cSldViewPr snapToGrid="0" snapToObjects="1">
      <p:cViewPr>
        <p:scale>
          <a:sx n="50" d="100"/>
          <a:sy n="50" d="100"/>
        </p:scale>
        <p:origin x="1548" y="1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3" d="100"/>
          <a:sy n="63" d="100"/>
        </p:scale>
        <p:origin x="298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12.12.2024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12.12.2024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E3B43-47F2-4576-8F46-617EC74A57DC}" type="slidenum">
              <a:rPr lang="LID4096" smtClean="0"/>
              <a:t>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68214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23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69AC09-DF60-43F4-96BF-67D4D9A74094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33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TUD">
    <p:bg>
      <p:bgPr>
        <a:solidFill>
          <a:schemeClr val="bg1">
            <a:alpha val="3842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980790"/>
            <a:ext cx="12192000" cy="5877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60405949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2E874-400C-E24A-926D-CC99757E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3465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91302" y="371735"/>
            <a:ext cx="10267951" cy="81228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550036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585407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655734" y="1484314"/>
            <a:ext cx="6009217" cy="4249737"/>
          </a:xfrm>
        </p:spPr>
        <p:txBody>
          <a:bodyPr/>
          <a:lstStyle/>
          <a:p>
            <a:pPr lvl="0"/>
            <a:r>
              <a:rPr lang="en-US" noProof="0"/>
              <a:t>Mastertextformat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527049" y="1484313"/>
            <a:ext cx="4985567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534035" y="2943181"/>
            <a:ext cx="4977765" cy="1332000"/>
          </a:xfrm>
        </p:spPr>
        <p:txBody>
          <a:bodyPr/>
          <a:lstStyle/>
          <a:p>
            <a:r>
              <a:rPr lang="en-US" noProof="0" dirty="0"/>
              <a:t>Bild auf </a:t>
            </a:r>
            <a:r>
              <a:rPr lang="en-US" noProof="0" dirty="0" err="1"/>
              <a:t>Platzhalter</a:t>
            </a:r>
            <a:r>
              <a:rPr lang="en-US" noProof="0" dirty="0"/>
              <a:t> </a:t>
            </a:r>
            <a:r>
              <a:rPr lang="en-US" noProof="0" dirty="0" err="1"/>
              <a:t>ziehen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auf Symbol </a:t>
            </a:r>
            <a:r>
              <a:rPr lang="en-US" noProof="0" dirty="0" err="1"/>
              <a:t>hinzufügen</a:t>
            </a:r>
            <a:endParaRPr lang="en-US" noProof="0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534035" y="4402050"/>
            <a:ext cx="4977767" cy="1332000"/>
          </a:xfrm>
        </p:spPr>
        <p:txBody>
          <a:bodyPr/>
          <a:lstStyle/>
          <a:p>
            <a:r>
              <a:rPr lang="en-US" noProof="0"/>
              <a:t>Bild auf Platzhalter ziehen oder durch Klicken auf Symbol hinzufügen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2643310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6165852" y="1484313"/>
            <a:ext cx="5512769" cy="4249738"/>
          </a:xfrm>
          <a:ln w="6350">
            <a:solidFill>
              <a:schemeClr val="bg2"/>
            </a:solidFill>
          </a:ln>
        </p:spPr>
        <p:txBody>
          <a:bodyPr/>
          <a:lstStyle/>
          <a:p>
            <a:r>
              <a:rPr lang="en-US" noProof="0" dirty="0"/>
              <a:t>Drag image to placeholder or add by clicking icon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14352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140577012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288489334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1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725261" y="1484314"/>
            <a:ext cx="3450167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112684" y="1484314"/>
            <a:ext cx="3454400" cy="4249736"/>
          </a:xfrm>
        </p:spPr>
        <p:txBody>
          <a:bodyPr/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</p:spTree>
    <p:extLst>
      <p:ext uri="{BB962C8B-B14F-4D97-AF65-F5344CB8AC3E}">
        <p14:creationId xmlns:p14="http://schemas.microsoft.com/office/powerpoint/2010/main" val="374197585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165851" y="368300"/>
            <a:ext cx="5499101" cy="8286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 ExtraBold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/>
              <a:t>Titelmasterformat durch Klicken bearbeiten</a:t>
            </a:r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514351" y="1484314"/>
            <a:ext cx="5511800" cy="424973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165851" y="1484314"/>
            <a:ext cx="5511800" cy="424973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7051" y="367506"/>
            <a:ext cx="5499101" cy="82946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17631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048172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016001"/>
            <a:ext cx="12192000" cy="5076825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9274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092824"/>
          </a:xfrm>
        </p:spPr>
        <p:txBody>
          <a:bodyPr/>
          <a:lstStyle/>
          <a:p>
            <a:r>
              <a:rPr lang="en-US" dirty="0"/>
              <a:t>Drag image to placeholder or add by clicking icon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0629674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1D98-8263-4A8B-B23A-4648B9081DA5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88E5-41F1-480D-AD24-CE7CCBC40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33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892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FE1DF-24C7-8F31-40CA-7DDD56AB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20" y="365125"/>
            <a:ext cx="10509685" cy="7576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74BDC-A125-2F9E-1864-7A4C95462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20" y="1435261"/>
            <a:ext cx="11075880" cy="4499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56A75-A8B3-C3E1-1DF0-49E36B91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7360" y="7670780"/>
            <a:ext cx="2743200" cy="365125"/>
          </a:xfrm>
          <a:prstGeom prst="rect">
            <a:avLst/>
          </a:prstGeom>
        </p:spPr>
        <p:txBody>
          <a:bodyPr/>
          <a:lstStyle/>
          <a:p>
            <a:fld id="{3203B15E-653A-4B2F-9F5F-14E85920A64B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5E583-EEFA-DE14-BECC-D6DC592B9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7580" y="747135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5FC2C-00F2-0019-9A0E-EE02075C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5720" y="7974133"/>
            <a:ext cx="2743200" cy="365125"/>
          </a:xfrm>
          <a:prstGeom prst="rect">
            <a:avLst/>
          </a:prstGeom>
        </p:spPr>
        <p:txBody>
          <a:bodyPr/>
          <a:lstStyle/>
          <a:p>
            <a:fld id="{1E909D46-20F9-4BDB-ADE5-B8144AAAE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52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44BB-E8B9-A954-0334-1624EC0AD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3287"/>
            <a:ext cx="11455400" cy="66947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F85B1-2C14-BF88-B6DA-2535F9321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3386"/>
            <a:ext cx="11455400" cy="492941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301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95350" y="358563"/>
            <a:ext cx="10267951" cy="81228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This is an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7619" y="1484313"/>
            <a:ext cx="10648949" cy="424973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First text layer without bullets  (16pt)</a:t>
            </a:r>
          </a:p>
          <a:p>
            <a:pPr lvl="1"/>
            <a:r>
              <a:rPr lang="en-US" noProof="0" dirty="0"/>
              <a:t>Second text layer (16 </a:t>
            </a:r>
            <a:r>
              <a:rPr lang="en-US" noProof="0" dirty="0" err="1"/>
              <a:t>pt</a:t>
            </a:r>
            <a:r>
              <a:rPr lang="en-US" noProof="0" dirty="0"/>
              <a:t>), bluish bullet</a:t>
            </a:r>
          </a:p>
          <a:p>
            <a:pPr lvl="3"/>
            <a:r>
              <a:rPr lang="en-US" noProof="0" dirty="0"/>
              <a:t>Third text layer (14pt), green bullet</a:t>
            </a:r>
          </a:p>
          <a:p>
            <a:pPr lvl="4"/>
            <a:r>
              <a:rPr lang="en-US" noProof="0" dirty="0"/>
              <a:t>Fourth layer, try to avoid it</a:t>
            </a:r>
          </a:p>
          <a:p>
            <a:pPr lvl="7"/>
            <a:r>
              <a:rPr lang="en-US" noProof="0" dirty="0"/>
              <a:t>Fifth layer (really needed?)</a:t>
            </a:r>
          </a:p>
        </p:txBody>
      </p:sp>
      <p:sp>
        <p:nvSpPr>
          <p:cNvPr id="4" name="Textfeld 3"/>
          <p:cNvSpPr txBox="1"/>
          <p:nvPr userDrawn="1"/>
        </p:nvSpPr>
        <p:spPr>
          <a:xfrm>
            <a:off x="1826505" y="6158242"/>
            <a:ext cx="27903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LLM – Introduction for Life Scientists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KI Stammtisch, University Library Leipzig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Robert Haase @haesleinhuepf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noProof="0" dirty="0">
                <a:solidFill>
                  <a:schemeClr val="bg2"/>
                </a:solidFill>
              </a:rPr>
              <a:t>December 12</a:t>
            </a:r>
            <a:r>
              <a:rPr lang="en-US" sz="1000" baseline="30000" noProof="0" dirty="0">
                <a:solidFill>
                  <a:schemeClr val="bg2"/>
                </a:solidFill>
              </a:rPr>
              <a:t>th</a:t>
            </a:r>
            <a:r>
              <a:rPr lang="en-US" sz="1000" baseline="0" noProof="0" dirty="0">
                <a:solidFill>
                  <a:schemeClr val="bg2"/>
                </a:solidFill>
              </a:rPr>
              <a:t> 2024</a:t>
            </a: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063479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7699688" y="6221812"/>
            <a:ext cx="8298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10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fld id="{38F97D41-8991-4148-BA02-56FEE4AAF2CC}" type="slidenum">
              <a:rPr lang="de-DE" sz="1000" baseline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de-DE" sz="10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8309DBD-9A40-2349-A663-52842E0881D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3648">
            <a:off x="10518588" y="-1404142"/>
            <a:ext cx="4841067" cy="45601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AA7E9CC-0B56-D845-8F08-95D8DC7CD313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481" y="6077578"/>
            <a:ext cx="1816520" cy="76002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A20171B-332B-3046-B607-37D179DE6C6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22" y="6246727"/>
            <a:ext cx="1619251" cy="47625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41FD19D-2546-974E-8FE0-F91C1D8B0F11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9" y="6158241"/>
            <a:ext cx="1511683" cy="61555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791" y="-197974"/>
            <a:ext cx="1207113" cy="162777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324" y="-268488"/>
            <a:ext cx="2712955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0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8" r:id="rId2"/>
    <p:sldLayoutId id="2147483868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80" r:id="rId12"/>
    <p:sldLayoutId id="2147483881" r:id="rId13"/>
    <p:sldLayoutId id="2147483882" r:id="rId14"/>
    <p:sldLayoutId id="2147483883" r:id="rId1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1pPr>
      <a:lvl2pPr marL="396000" indent="-3240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2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2pPr>
      <a:lvl3pPr marL="285750" indent="-28575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3pPr>
      <a:lvl4pPr marL="465750" indent="-285750" algn="l" defTabSz="914400" rtl="0" eaLnBrk="1" latinLnBrk="0" hangingPunct="1">
        <a:spcBef>
          <a:spcPts val="300"/>
        </a:spcBef>
        <a:buClr>
          <a:srgbClr val="51B02F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4pPr>
      <a:lvl5pPr marL="682362" indent="-28575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5pPr>
      <a:lvl6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b="1" kern="1200">
          <a:solidFill>
            <a:srgbClr val="FF0000"/>
          </a:solidFill>
          <a:latin typeface="+mn-lt"/>
          <a:ea typeface="+mn-ea"/>
          <a:cs typeface="+mn-cs"/>
        </a:defRPr>
      </a:lvl6pPr>
      <a:lvl7pPr marL="358775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3200" kern="1200">
          <a:solidFill>
            <a:srgbClr val="FF0000"/>
          </a:solidFill>
          <a:latin typeface="+mn-lt"/>
          <a:ea typeface="+mn-ea"/>
          <a:cs typeface="+mn-cs"/>
        </a:defRPr>
      </a:lvl7pPr>
      <a:lvl8pPr marL="893763" indent="-228600" algn="l" defTabSz="914400" rtl="0" eaLnBrk="1" latinLnBrk="0" hangingPunct="1">
        <a:spcBef>
          <a:spcPct val="20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1">
          <p15:clr>
            <a:srgbClr val="F26B43"/>
          </p15:clr>
        </p15:guide>
        <p15:guide id="3" pos="324">
          <p15:clr>
            <a:srgbClr val="F26B43"/>
          </p15:clr>
        </p15:guide>
        <p15:guide id="4" pos="880">
          <p15:clr>
            <a:srgbClr val="F26B43"/>
          </p15:clr>
        </p15:guide>
        <p15:guide id="5" pos="968">
          <p15:clr>
            <a:srgbClr val="F26B43"/>
          </p15:clr>
        </p15:guide>
        <p15:guide id="6" pos="1528">
          <p15:clr>
            <a:srgbClr val="F26B43"/>
          </p15:clr>
        </p15:guide>
        <p15:guide id="7" pos="1616">
          <p15:clr>
            <a:srgbClr val="F26B43"/>
          </p15:clr>
        </p15:guide>
        <p15:guide id="8" pos="2268">
          <p15:clr>
            <a:srgbClr val="F26B43"/>
          </p15:clr>
        </p15:guide>
        <p15:guide id="9" pos="2176">
          <p15:clr>
            <a:srgbClr val="F26B43"/>
          </p15:clr>
        </p15:guide>
        <p15:guide id="10" pos="2912">
          <p15:clr>
            <a:srgbClr val="F26B43"/>
          </p15:clr>
        </p15:guide>
        <p15:guide id="11" pos="2823">
          <p15:clr>
            <a:srgbClr val="F26B43"/>
          </p15:clr>
        </p15:guide>
        <p15:guide id="12" pos="3472">
          <p15:clr>
            <a:srgbClr val="F26B43"/>
          </p15:clr>
        </p15:guide>
        <p15:guide id="13" pos="3563">
          <p15:clr>
            <a:srgbClr val="F26B43"/>
          </p15:clr>
        </p15:guide>
        <p15:guide id="14" pos="4119">
          <p15:clr>
            <a:srgbClr val="F26B43"/>
          </p15:clr>
        </p15:guide>
        <p15:guide id="15" pos="4211">
          <p15:clr>
            <a:srgbClr val="F26B43"/>
          </p15:clr>
        </p15:guide>
        <p15:guide id="16" pos="4767">
          <p15:clr>
            <a:srgbClr val="F26B43"/>
          </p15:clr>
        </p15:guide>
        <p15:guide id="17" pos="4868">
          <p15:clr>
            <a:srgbClr val="F26B43"/>
          </p15:clr>
        </p15:guide>
        <p15:guide id="18" pos="5183">
          <p15:clr>
            <a:srgbClr val="F26B43"/>
          </p15:clr>
        </p15:guide>
        <p15:guide id="19" pos="5091">
          <p15:clr>
            <a:srgbClr val="F26B43"/>
          </p15:clr>
        </p15:guide>
        <p15:guide id="20" pos="5415">
          <p15:clr>
            <a:srgbClr val="F26B43"/>
          </p15:clr>
        </p15:guide>
        <p15:guide id="21" pos="5507">
          <p15:clr>
            <a:srgbClr val="F26B43"/>
          </p15:clr>
        </p15:guide>
        <p15:guide id="22" pos="6060">
          <p15:clr>
            <a:srgbClr val="F26B43"/>
          </p15:clr>
        </p15:guide>
        <p15:guide id="23" pos="6152">
          <p15:clr>
            <a:srgbClr val="F26B43"/>
          </p15:clr>
        </p15:guide>
        <p15:guide id="24" pos="6708">
          <p15:clr>
            <a:srgbClr val="F26B43"/>
          </p15:clr>
        </p15:guide>
        <p15:guide id="25" pos="6800">
          <p15:clr>
            <a:srgbClr val="F26B43"/>
          </p15:clr>
        </p15:guide>
        <p15:guide id="26" pos="7448">
          <p15:clr>
            <a:srgbClr val="F26B43"/>
          </p15:clr>
        </p15:guide>
        <p15:guide id="27" pos="7356">
          <p15:clr>
            <a:srgbClr val="F26B43"/>
          </p15:clr>
        </p15:guide>
        <p15:guide id="30" orient="horz" pos="727">
          <p15:clr>
            <a:srgbClr val="F26B43"/>
          </p15:clr>
        </p15:guide>
        <p15:guide id="31" pos="555">
          <p15:clr>
            <a:srgbClr val="F26B43"/>
          </p15:clr>
        </p15:guide>
        <p15:guide id="32" pos="644">
          <p15:clr>
            <a:srgbClr val="F26B43"/>
          </p15:clr>
        </p15:guide>
        <p15:guide id="33" pos="1204">
          <p15:clr>
            <a:srgbClr val="F26B43"/>
          </p15:clr>
        </p15:guide>
        <p15:guide id="34" pos="1300">
          <p15:clr>
            <a:srgbClr val="F26B43"/>
          </p15:clr>
        </p15:guide>
        <p15:guide id="35" pos="1852">
          <p15:clr>
            <a:srgbClr val="F26B43"/>
          </p15:clr>
        </p15:guide>
        <p15:guide id="36" pos="1943">
          <p15:clr>
            <a:srgbClr val="F26B43"/>
          </p15:clr>
        </p15:guide>
        <p15:guide id="37" pos="2500">
          <p15:clr>
            <a:srgbClr val="F26B43"/>
          </p15:clr>
        </p15:guide>
        <p15:guide id="38" pos="2588">
          <p15:clr>
            <a:srgbClr val="F26B43"/>
          </p15:clr>
        </p15:guide>
        <p15:guide id="39" pos="3144">
          <p15:clr>
            <a:srgbClr val="F26B43"/>
          </p15:clr>
        </p15:guide>
        <p15:guide id="40" pos="3239">
          <p15:clr>
            <a:srgbClr val="F26B43"/>
          </p15:clr>
        </p15:guide>
        <p15:guide id="41" pos="3796">
          <p15:clr>
            <a:srgbClr val="F26B43"/>
          </p15:clr>
        </p15:guide>
        <p15:guide id="42" pos="3884">
          <p15:clr>
            <a:srgbClr val="F26B43"/>
          </p15:clr>
        </p15:guide>
        <p15:guide id="43" pos="4440">
          <p15:clr>
            <a:srgbClr val="F26B43"/>
          </p15:clr>
        </p15:guide>
        <p15:guide id="44" pos="4536">
          <p15:clr>
            <a:srgbClr val="F26B43"/>
          </p15:clr>
        </p15:guide>
        <p15:guide id="45" pos="5736">
          <p15:clr>
            <a:srgbClr val="F26B43"/>
          </p15:clr>
        </p15:guide>
        <p15:guide id="46" pos="5831">
          <p15:clr>
            <a:srgbClr val="F26B43"/>
          </p15:clr>
        </p15:guide>
        <p15:guide id="47" pos="6411">
          <p15:clr>
            <a:srgbClr val="F26B43"/>
          </p15:clr>
        </p15:guide>
        <p15:guide id="48" pos="6479">
          <p15:clr>
            <a:srgbClr val="F26B43"/>
          </p15:clr>
        </p15:guide>
        <p15:guide id="49" pos="7032">
          <p15:clr>
            <a:srgbClr val="F26B43"/>
          </p15:clr>
        </p15:guide>
        <p15:guide id="50" pos="7127">
          <p15:clr>
            <a:srgbClr val="F26B43"/>
          </p15:clr>
        </p15:guide>
        <p15:guide id="51" orient="horz" pos="3612">
          <p15:clr>
            <a:srgbClr val="F26B43"/>
          </p15:clr>
        </p15:guide>
        <p15:guide id="52" orient="horz" pos="3838">
          <p15:clr>
            <a:srgbClr val="F26B43"/>
          </p15:clr>
        </p15:guide>
        <p15:guide id="53" orient="horz" pos="935">
          <p15:clr>
            <a:srgbClr val="F26B43"/>
          </p15:clr>
        </p15:guide>
        <p15:guide id="58" orient="horz" pos="221">
          <p15:clr>
            <a:srgbClr val="F26B43"/>
          </p15:clr>
        </p15:guide>
        <p15:guide id="59" orient="horz" pos="3962">
          <p15:clr>
            <a:srgbClr val="F26B43"/>
          </p15:clr>
        </p15:guide>
        <p15:guide id="60" orient="horz" pos="4167">
          <p15:clr>
            <a:srgbClr val="F26B43"/>
          </p15:clr>
        </p15:guide>
        <p15:guide id="61" orient="horz" pos="618">
          <p15:clr>
            <a:srgbClr val="F26B43"/>
          </p15:clr>
        </p15:guide>
        <p15:guide id="62" orient="horz" pos="490">
          <p15:clr>
            <a:srgbClr val="F26B43"/>
          </p15:clr>
        </p15:guide>
        <p15:guide id="63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tiff"/><Relationship Id="rId7" Type="http://schemas.openxmlformats.org/officeDocument/2006/relationships/image" Target="../media/image11.png"/><Relationship Id="rId2" Type="http://schemas.openxmlformats.org/officeDocument/2006/relationships/hyperlink" Target="https://creativecommons.org/licenses/by/4.0/deed.en.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13.png"/><Relationship Id="rId4" Type="http://schemas.openxmlformats.org/officeDocument/2006/relationships/image" Target="../media/image8.gif"/><Relationship Id="rId9" Type="http://schemas.openxmlformats.org/officeDocument/2006/relationships/hyperlink" Target="https://doi.org/10.5281/zenodo.14412107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hyperlink" Target="https://haesleinhuepf.github.io/BioImageAnalysisNotebooks/" TargetMode="Externa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hyperlink" Target="https://generated-books.github.io/" TargetMode="External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scads.github.io/prompt-engineering-basics-2024/20_use_cases.html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408.06292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youtu.be/CFewReJ1Eyo?si=BNRoqYrtNVXF9Tzj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ads.github.io/prompt-engineering-tutorial-2023/01_prompts/02_use_cases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basics-2024/20_use_cases.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basics-2024/20_use_cases.html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basics-2024/20_use_cases.html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10.06770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41_image_generation_huggingface/60_image_variations_pix2pix.html" TargetMode="External"/><Relationship Id="rId2" Type="http://schemas.openxmlformats.org/officeDocument/2006/relationships/hyperlink" Target="https://arxiv.org/abs/2211.09800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aesleinhuepf.github.io/BioImageAnalysisNotebooks/07_prompt_engineering/60_image_variations_huggingface.html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ads.github.io/generative-ai-notebooks/40_image_generation_openai/10_generating_images_dall_e.html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4.05.27.594652v1" TargetMode="External"/><Relationship Id="rId2" Type="http://schemas.openxmlformats.org/officeDocument/2006/relationships/hyperlink" Target="https://creativecommons.org/licenses/by/4.0/deed.en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ads.github.io/prompt-engineering-tutorial-2023/01_prompts/02_use_cases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ads.github.io/generative-ai-notebooks/80_benchmarking_llms/20_vision_models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notebooklm.google.com/notebook/70774cfa-a940-4b7a-aa7d-be27873c88e6/audio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enriquesLab/ZeroCostDL4Mic/blob/master/Wiki_files/FigureS2.png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6.03762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human-eval-bia" TargetMode="External"/><Relationship Id="rId7" Type="http://schemas.openxmlformats.org/officeDocument/2006/relationships/image" Target="../media/image65.png"/><Relationship Id="rId2" Type="http://schemas.openxmlformats.org/officeDocument/2006/relationships/hyperlink" Target="https://www.biorxiv.org/content/10.1101/2024.04.19.590278v1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107.03374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haesleinhuepf/human-eval-bia" TargetMode="External"/><Relationship Id="rId4" Type="http://schemas.openxmlformats.org/officeDocument/2006/relationships/hyperlink" Target="https://www.biorxiv.org/content/10.1101/2024.04.19.590278v3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github.com/haesleinhuepf/human-eval-bia" TargetMode="External"/><Relationship Id="rId7" Type="http://schemas.openxmlformats.org/officeDocument/2006/relationships/image" Target="../media/image65.png"/><Relationship Id="rId2" Type="http://schemas.openxmlformats.org/officeDocument/2006/relationships/hyperlink" Target="https://www.biorxiv.org/content/10.1101/2024.04.19.590278v1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rxiv.org/content/10.1101/2024.04.19.590278v3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png"/><Relationship Id="rId4" Type="http://schemas.openxmlformats.org/officeDocument/2006/relationships/hyperlink" Target="https://github.com/haesleinhuepf/human-eval-bia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scads.github.io/prompt-engineering-tutorial-2023/01_prompts/03_prompt_engineering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prompt-engineering-tutorial-2023/01_prompts/03_prompt_engineering.html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s://haesleinhuepf.github.io/BioImageAnalysisNotebooks/07_prompt_engineering/02_generating_images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haesleinhuepf.github.io/BioImageAnalysisNotebooks/07_prompt_engineering/02_generating_images.html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50_code_generation/03_generating_code.html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50_code_generation/03_generating_code.html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50_code_generation/03_generating_code.html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05.11401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ads.github.io/generative-ai-notebooks/60_rag/10_word-embeddings.html" TargetMode="Externa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scads.github.io/generative-ai-notebooks/63_chat_with_docs/chat-with-docs.html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uggingface.co/chat/" TargetMode="External"/><Relationship Id="rId5" Type="http://schemas.openxmlformats.org/officeDocument/2006/relationships/hyperlink" Target="https://claude.ai/" TargetMode="External"/><Relationship Id="rId4" Type="http://schemas.openxmlformats.org/officeDocument/2006/relationships/hyperlink" Target="https://chatgpt.com/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marketplace/models" TargetMode="External"/><Relationship Id="rId13" Type="http://schemas.openxmlformats.org/officeDocument/2006/relationships/image" Target="../media/image96.png"/><Relationship Id="rId3" Type="http://schemas.openxmlformats.org/officeDocument/2006/relationships/image" Target="../media/image90.png"/><Relationship Id="rId7" Type="http://schemas.openxmlformats.org/officeDocument/2006/relationships/hyperlink" Target="https://bioimage.io/chat/" TargetMode="External"/><Relationship Id="rId12" Type="http://schemas.openxmlformats.org/officeDocument/2006/relationships/image" Target="../media/image9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chat-ai.academiccloud.de/chat" TargetMode="External"/><Relationship Id="rId11" Type="http://schemas.openxmlformats.org/officeDocument/2006/relationships/image" Target="../media/image94.png"/><Relationship Id="rId5" Type="http://schemas.openxmlformats.org/officeDocument/2006/relationships/hyperlink" Target="https://helmholtz-blablador.fz-juelich.de/" TargetMode="External"/><Relationship Id="rId10" Type="http://schemas.openxmlformats.org/officeDocument/2006/relationships/image" Target="../media/image93.png"/><Relationship Id="rId4" Type="http://schemas.openxmlformats.org/officeDocument/2006/relationships/image" Target="../media/image91.png"/><Relationship Id="rId9" Type="http://schemas.openxmlformats.org/officeDocument/2006/relationships/image" Target="../media/image9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s://scite.ai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notebooklm.google.com/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bioimage.io/chat/" TargetMode="External"/><Relationship Id="rId3" Type="http://schemas.openxmlformats.org/officeDocument/2006/relationships/image" Target="../media/image92.png"/><Relationship Id="rId7" Type="http://schemas.openxmlformats.org/officeDocument/2006/relationships/hyperlink" Target="https://www.nature.com/articles/s41592-024-02310-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royerlab/napari-chatgpt" TargetMode="External"/><Relationship Id="rId11" Type="http://schemas.openxmlformats.org/officeDocument/2006/relationships/hyperlink" Target="https://www.globias.org/activities/bia-seminar-series" TargetMode="External"/><Relationship Id="rId5" Type="http://schemas.openxmlformats.org/officeDocument/2006/relationships/image" Target="../media/image100.png"/><Relationship Id="rId10" Type="http://schemas.openxmlformats.org/officeDocument/2006/relationships/image" Target="../media/image101.png"/><Relationship Id="rId4" Type="http://schemas.openxmlformats.org/officeDocument/2006/relationships/image" Target="../media/image99.png"/><Relationship Id="rId9" Type="http://schemas.openxmlformats.org/officeDocument/2006/relationships/hyperlink" Target="https://www.nature.com/articles/s41592-024-02370-y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esleinhuepf/bia-bob" TargetMode="External"/><Relationship Id="rId2" Type="http://schemas.openxmlformats.org/officeDocument/2006/relationships/hyperlink" Target="https://jupyter-ai.readthedocs.io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aul-gauthier/aider/" TargetMode="External"/><Relationship Id="rId2" Type="http://schemas.openxmlformats.org/officeDocument/2006/relationships/hyperlink" Target="https://github.com/haesleinhuepf/git-bob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rsor.com/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hyperlink" Target="https://copilot-workspace.githubnext.com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chat.openai.com/gpts" TargetMode="External"/><Relationship Id="rId7" Type="http://schemas.openxmlformats.org/officeDocument/2006/relationships/image" Target="../media/image111.png"/><Relationship Id="rId2" Type="http://schemas.openxmlformats.org/officeDocument/2006/relationships/hyperlink" Target="https://chatgpt.com/g/g-FGdNx7MIl-microscope-image-analysis-gpt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hyperlink" Target="https://chatgpt.com/g/g-psAohb1OY-bio-image-analysis-gpt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s://forum.image.sc/t/ai-assisted-code-generation-in-fijis-script-editor/100877/3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x.com/MicrobiomDigest/status/1825963342822793400" TargetMode="Externa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hyperlink" Target="https://www.dfg.de/resource/blob/289676/89c03e7a7a8a024093602995974832f9/230921-statement-executive-committee-ki-ai-data.pdf" TargetMode="Externa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s://scite.ai/" TargetMode="Externa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13928831" TargetMode="External"/><Relationship Id="rId2" Type="http://schemas.openxmlformats.org/officeDocument/2006/relationships/hyperlink" Target="https://github.com/haesleinhuepf/git-bob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1.png"/><Relationship Id="rId7" Type="http://schemas.openxmlformats.org/officeDocument/2006/relationships/image" Target="../media/image124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3.jpeg"/><Relationship Id="rId11" Type="http://schemas.openxmlformats.org/officeDocument/2006/relationships/image" Target="../media/image127.jpeg"/><Relationship Id="rId5" Type="http://schemas.openxmlformats.org/officeDocument/2006/relationships/image" Target="../media/image8.gif"/><Relationship Id="rId10" Type="http://schemas.openxmlformats.org/officeDocument/2006/relationships/image" Target="../media/image126.png"/><Relationship Id="rId4" Type="http://schemas.openxmlformats.org/officeDocument/2006/relationships/image" Target="../media/image122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1221FD6-08D6-3F40-ACE8-C0B9BADE7F5D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Large Language Models:</a:t>
            </a: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An Introduction for Life Scientists</a:t>
            </a:r>
            <a:endParaRPr lang="en-US" sz="4000" b="1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sz="36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Robert Haase</a:t>
            </a:r>
          </a:p>
          <a:p>
            <a:endParaRPr lang="en-US" sz="3600" dirty="0">
              <a:solidFill>
                <a:srgbClr val="51B02F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These slides can be reused under the terms of the </a:t>
            </a:r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  <a:hlinkClick r:id="rId2"/>
              </a:rPr>
              <a:t>CC-BY4.0</a:t>
            </a:r>
            <a:r>
              <a:rPr lang="en-US" dirty="0">
                <a:solidFill>
                  <a:schemeClr val="tx1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 license.</a:t>
            </a:r>
          </a:p>
          <a:p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18" name="Grafik 7">
            <a:extLst>
              <a:ext uri="{FF2B5EF4-FFF2-40B4-BE49-F238E27FC236}">
                <a16:creationId xmlns:a16="http://schemas.microsoft.com/office/drawing/2014/main" id="{2F771CAA-1E83-FD55-5C27-CC011F61D4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19" name="Grafik 5">
            <a:extLst>
              <a:ext uri="{FF2B5EF4-FFF2-40B4-BE49-F238E27FC236}">
                <a16:creationId xmlns:a16="http://schemas.microsoft.com/office/drawing/2014/main" id="{AFB01F5B-381D-7B26-B749-CCFD0509E2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20" name="Grafik 10">
            <a:extLst>
              <a:ext uri="{FF2B5EF4-FFF2-40B4-BE49-F238E27FC236}">
                <a16:creationId xmlns:a16="http://schemas.microsoft.com/office/drawing/2014/main" id="{60EE3F23-6C94-E5EE-4EEF-3A9506F47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73701-EC58-7CA2-98D6-9A2251CE0321}"/>
              </a:ext>
            </a:extLst>
          </p:cNvPr>
          <p:cNvCxnSpPr/>
          <p:nvPr/>
        </p:nvCxnSpPr>
        <p:spPr>
          <a:xfrm>
            <a:off x="8639251" y="6232550"/>
            <a:ext cx="0" cy="49005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1F0390C1-2DF9-F736-8A9D-ACB5B7C04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53140" y="361455"/>
            <a:ext cx="2646110" cy="1075932"/>
          </a:xfrm>
          <a:prstGeom prst="rect">
            <a:avLst/>
          </a:prstGeom>
          <a:ln w="0">
            <a:noFill/>
          </a:ln>
        </p:spPr>
      </p:pic>
      <p:sp>
        <p:nvSpPr>
          <p:cNvPr id="6" name="Textplatzhalter 2">
            <a:extLst>
              <a:ext uri="{FF2B5EF4-FFF2-40B4-BE49-F238E27FC236}">
                <a16:creationId xmlns:a16="http://schemas.microsoft.com/office/drawing/2014/main" id="{F46F38FD-E089-459C-A588-CDC447DB0251}"/>
              </a:ext>
            </a:extLst>
          </p:cNvPr>
          <p:cNvSpPr/>
          <p:nvPr/>
        </p:nvSpPr>
        <p:spPr>
          <a:xfrm>
            <a:off x="453140" y="1480349"/>
            <a:ext cx="2869742" cy="466882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CENTER FOR SCALABLE DATA ANALYTICS AND ARTIFICIAL INTELLIGENCE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Rectangle 148">
            <a:extLst>
              <a:ext uri="{FF2B5EF4-FFF2-40B4-BE49-F238E27FC236}">
                <a16:creationId xmlns:a16="http://schemas.microsoft.com/office/drawing/2014/main" id="{738C7F7C-0D2C-6A26-1088-493BE32B584B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C8D1ED-A1A0-CC0B-E527-650E2A967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8546" y="347035"/>
            <a:ext cx="3141229" cy="1055255"/>
          </a:xfrm>
          <a:prstGeom prst="rect">
            <a:avLst/>
          </a:prstGeom>
        </p:spPr>
      </p:pic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E2A9962A-BF20-1AD9-5513-3282A255B022}"/>
              </a:ext>
            </a:extLst>
          </p:cNvPr>
          <p:cNvSpPr/>
          <p:nvPr/>
        </p:nvSpPr>
        <p:spPr>
          <a:xfrm>
            <a:off x="3918547" y="1476453"/>
            <a:ext cx="4206067" cy="4310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NATIONAL RESEARCH DATA MANAGEMENT INFRASTRUCTURE FOR MICROSCOPY AND BIOIMAGE ANALYSIS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FDCA95-D236-9A79-9320-2E6E188AF7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3022" y="347036"/>
            <a:ext cx="1384245" cy="1055254"/>
          </a:xfrm>
          <a:prstGeom prst="rect">
            <a:avLst/>
          </a:prstGeom>
        </p:spPr>
      </p:pic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BB658567-880B-58F6-2B68-7F48DE7778F6}"/>
              </a:ext>
            </a:extLst>
          </p:cNvPr>
          <p:cNvSpPr/>
          <p:nvPr/>
        </p:nvSpPr>
        <p:spPr>
          <a:xfrm>
            <a:off x="8624092" y="1476453"/>
            <a:ext cx="1373509" cy="4310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555A5B"/>
                </a:solidFill>
                <a:latin typeface="Open Sans"/>
                <a:ea typeface="DejaVu Sans"/>
              </a:rPr>
              <a:t>GLOBAL BIOIMAGE ANALYST’S SOCIETY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E7211C-18D4-3F64-2AA1-95FCDA68DAA2}"/>
              </a:ext>
            </a:extLst>
          </p:cNvPr>
          <p:cNvSpPr txBox="1"/>
          <p:nvPr/>
        </p:nvSpPr>
        <p:spPr>
          <a:xfrm>
            <a:off x="7915741" y="5669480"/>
            <a:ext cx="7835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9"/>
              </a:rPr>
              <a:t>https://doi.org/10.5281/zenodo.14412107</a:t>
            </a:r>
            <a:r>
              <a:rPr lang="en-GB" sz="1600" dirty="0"/>
              <a:t> </a:t>
            </a:r>
            <a:endParaRPr lang="LID4096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73C23-A7CE-59C7-D9C5-3F93C35B9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99533" y="2207630"/>
            <a:ext cx="3355268" cy="335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Large Language Models</a:t>
            </a:r>
            <a:r>
              <a:rPr lang="en-US" sz="4400" dirty="0"/>
              <a:t> (LLMs)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685093"/>
          </a:xfrm>
        </p:spPr>
        <p:txBody>
          <a:bodyPr>
            <a:normAutofit/>
          </a:bodyPr>
          <a:lstStyle/>
          <a:p>
            <a:r>
              <a:rPr lang="en-US" sz="3200" dirty="0"/>
              <a:t>Text-to-text, </a:t>
            </a:r>
            <a:r>
              <a:rPr lang="en-US" sz="3200" dirty="0">
                <a:solidFill>
                  <a:srgbClr val="22B14C"/>
                </a:solidFill>
              </a:rPr>
              <a:t>translation</a:t>
            </a:r>
            <a:endParaRPr lang="en-US" sz="3200" u="sng" dirty="0">
              <a:solidFill>
                <a:srgbClr val="22B14C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4245082" y="2129494"/>
            <a:ext cx="1569155" cy="2539942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84947" y="3137855"/>
            <a:ext cx="286659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Hello world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3051542" y="3399465"/>
            <a:ext cx="669429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7231853" y="3137855"/>
            <a:ext cx="4775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Hallo Welt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</p:cNvCxnSpPr>
          <p:nvPr/>
        </p:nvCxnSpPr>
        <p:spPr>
          <a:xfrm>
            <a:off x="6323272" y="3399466"/>
            <a:ext cx="884940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42D2E42C-66B2-7B0A-F737-48B6D0846053}"/>
              </a:ext>
            </a:extLst>
          </p:cNvPr>
          <p:cNvSpPr txBox="1"/>
          <p:nvPr/>
        </p:nvSpPr>
        <p:spPr>
          <a:xfrm>
            <a:off x="71969" y="3693611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English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7A3D00-F81A-A821-0749-FF314F622F8A}"/>
              </a:ext>
            </a:extLst>
          </p:cNvPr>
          <p:cNvSpPr txBox="1"/>
          <p:nvPr/>
        </p:nvSpPr>
        <p:spPr>
          <a:xfrm>
            <a:off x="7173683" y="3683288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German</a:t>
            </a:r>
            <a:endParaRPr lang="en-US" dirty="0"/>
          </a:p>
        </p:txBody>
      </p:sp>
      <p:sp>
        <p:nvSpPr>
          <p:cNvPr id="68" name="Speech Bubble: Rectangle 67">
            <a:extLst>
              <a:ext uri="{FF2B5EF4-FFF2-40B4-BE49-F238E27FC236}">
                <a16:creationId xmlns:a16="http://schemas.microsoft.com/office/drawing/2014/main" id="{3A0C91DB-45A8-AF42-6CBC-E1F4CFBD7046}"/>
              </a:ext>
            </a:extLst>
          </p:cNvPr>
          <p:cNvSpPr/>
          <p:nvPr/>
        </p:nvSpPr>
        <p:spPr>
          <a:xfrm>
            <a:off x="3410093" y="4741206"/>
            <a:ext cx="2795497" cy="966270"/>
          </a:xfrm>
          <a:prstGeom prst="wedgeRectCallout">
            <a:avLst>
              <a:gd name="adj1" fmla="val 34738"/>
              <a:gd name="adj2" fmla="val -109520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Neural</a:t>
            </a:r>
            <a:r>
              <a:rPr lang="de-DE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network (</a:t>
            </a:r>
            <a:r>
              <a:rPr lang="de-DE" sz="28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simplified</a:t>
            </a:r>
            <a:r>
              <a:rPr lang="de-DE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1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7" grpId="0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AI-generated training materials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88485" y="1122744"/>
            <a:ext cx="8884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dirty="0"/>
              <a:t>• AI-</a:t>
            </a:r>
            <a:r>
              <a:rPr lang="en-GB" sz="3200" dirty="0"/>
              <a:t>translated + </a:t>
            </a:r>
            <a:r>
              <a:rPr sz="3200" dirty="0"/>
              <a:t>generated </a:t>
            </a:r>
            <a:r>
              <a:rPr lang="en-US" sz="3200" dirty="0"/>
              <a:t>training materials</a:t>
            </a:r>
            <a:endParaRPr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CB05CE-A672-7F0D-B306-1445DF9B8F95}"/>
              </a:ext>
            </a:extLst>
          </p:cNvPr>
          <p:cNvSpPr txBox="1"/>
          <p:nvPr/>
        </p:nvSpPr>
        <p:spPr>
          <a:xfrm>
            <a:off x="4264659" y="6154003"/>
            <a:ext cx="6143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https://haesleinhuepf.github.io/BioImageAnalysisNotebooks/</a:t>
            </a:r>
            <a:r>
              <a:rPr lang="en-US" sz="1200" dirty="0"/>
              <a:t> </a:t>
            </a:r>
          </a:p>
          <a:p>
            <a:r>
              <a:rPr lang="en-GB" sz="1200" dirty="0">
                <a:hlinkClick r:id="rId4"/>
              </a:rPr>
              <a:t>https://generated-books.github.io/</a:t>
            </a:r>
            <a:r>
              <a:rPr lang="en-GB" sz="1200" dirty="0"/>
              <a:t> </a:t>
            </a:r>
            <a:endParaRPr lang="LID4096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8E83DC-24FC-5AEB-AFFE-BA0D9AA9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40" y="3427132"/>
            <a:ext cx="3943147" cy="25051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415E42-2272-202E-78F8-0301DFDA6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2956" y="3434143"/>
            <a:ext cx="3943147" cy="2505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F4FAE2-E7A4-21A3-2E38-AF2B3877C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4600" y="8073049"/>
            <a:ext cx="3479925" cy="25051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96B97C-B0DA-5E88-BDFD-A008685092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9476" y="3427131"/>
            <a:ext cx="3943147" cy="2505141"/>
          </a:xfrm>
          <a:prstGeom prst="rect">
            <a:avLst/>
          </a:prstGeom>
        </p:spPr>
      </p:pic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A96D2F5B-8EAB-B9F1-5CDC-CD6896B271AB}"/>
              </a:ext>
            </a:extLst>
          </p:cNvPr>
          <p:cNvSpPr/>
          <p:nvPr/>
        </p:nvSpPr>
        <p:spPr>
          <a:xfrm>
            <a:off x="4083957" y="1829931"/>
            <a:ext cx="2894419" cy="1599049"/>
          </a:xfrm>
          <a:prstGeom prst="wedgeRectCallout">
            <a:avLst/>
          </a:prstGeom>
          <a:ln w="57150">
            <a:solidFill>
              <a:srgbClr val="22B14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AI-based, automatic translation of training materials</a:t>
            </a:r>
            <a:endParaRPr lang="LID4096" sz="2400" dirty="0"/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82606789-4127-7352-F428-18EAB0AA60BC}"/>
              </a:ext>
            </a:extLst>
          </p:cNvPr>
          <p:cNvSpPr/>
          <p:nvPr/>
        </p:nvSpPr>
        <p:spPr>
          <a:xfrm>
            <a:off x="8306981" y="1835094"/>
            <a:ext cx="2894419" cy="1599049"/>
          </a:xfrm>
          <a:prstGeom prst="wedgeRectCallout">
            <a:avLst/>
          </a:prstGeom>
          <a:ln w="57150">
            <a:solidFill>
              <a:srgbClr val="22B14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AI-based, automatic generation of training materials</a:t>
            </a:r>
            <a:endParaRPr lang="LID4096" sz="2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0279E10-754D-9E38-8F2E-4718CACFC23C}"/>
              </a:ext>
            </a:extLst>
          </p:cNvPr>
          <p:cNvGrpSpPr>
            <a:grpSpLocks noChangeAspect="1"/>
          </p:cNvGrpSpPr>
          <p:nvPr/>
        </p:nvGrpSpPr>
        <p:grpSpPr>
          <a:xfrm>
            <a:off x="3947160" y="5538460"/>
            <a:ext cx="3117787" cy="393811"/>
            <a:chOff x="-1690144" y="7276461"/>
            <a:chExt cx="6660139" cy="84124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27348D-7E4C-F35D-CBB4-C401A88E5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690144" y="7276461"/>
              <a:ext cx="1364691" cy="8412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14080F-9AE6-619D-98A8-FF61D9953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735" r="1"/>
            <a:stretch/>
          </p:blipFill>
          <p:spPr>
            <a:xfrm>
              <a:off x="-276581" y="7276461"/>
              <a:ext cx="1290551" cy="84124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1DA4580-9520-7BA2-D3AB-D8EA60B94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b="4348"/>
            <a:stretch/>
          </p:blipFill>
          <p:spPr>
            <a:xfrm>
              <a:off x="1058048" y="7276461"/>
              <a:ext cx="1290550" cy="84124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54773BE-743D-2384-0C30-C760A823A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1" b="2747"/>
            <a:stretch/>
          </p:blipFill>
          <p:spPr>
            <a:xfrm>
              <a:off x="2394365" y="7276461"/>
              <a:ext cx="1283258" cy="84124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A7965EA-946E-223E-B937-9D5EE74DD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17682" y="7276461"/>
              <a:ext cx="1252313" cy="84124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large language models good 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BDAA5-1EBE-D486-768F-096457CF49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483069"/>
            <a:ext cx="10644901" cy="390498"/>
          </a:xfrm>
        </p:spPr>
        <p:txBody>
          <a:bodyPr/>
          <a:lstStyle/>
          <a:p>
            <a:r>
              <a:rPr lang="en-US" dirty="0"/>
              <a:t>Translation tasks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83C06-F1F8-E08F-F85C-369E785CB602}"/>
              </a:ext>
            </a:extLst>
          </p:cNvPr>
          <p:cNvSpPr txBox="1"/>
          <p:nvPr/>
        </p:nvSpPr>
        <p:spPr>
          <a:xfrm>
            <a:off x="3752850" y="6163099"/>
            <a:ext cx="4578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https://scads.github.io/prompt-engineering-basics-2024/20_use_cases.html</a:t>
            </a:r>
            <a:r>
              <a:rPr lang="en-US" sz="16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8CD7C5-E333-2A39-7241-B0BAA9D64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10" y="2717827"/>
            <a:ext cx="1132778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4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Large Language Models</a:t>
            </a:r>
            <a:r>
              <a:rPr lang="en-US" sz="4400" dirty="0"/>
              <a:t> (LLMs)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685093"/>
          </a:xfrm>
        </p:spPr>
        <p:txBody>
          <a:bodyPr>
            <a:normAutofit/>
          </a:bodyPr>
          <a:lstStyle/>
          <a:p>
            <a:r>
              <a:rPr lang="en-US" sz="3200" dirty="0"/>
              <a:t>Text-to-text, translation, </a:t>
            </a:r>
            <a:r>
              <a:rPr lang="en-US" sz="3200" dirty="0">
                <a:solidFill>
                  <a:srgbClr val="FFC000"/>
                </a:solidFill>
              </a:rPr>
              <a:t>knowledge retrieval</a:t>
            </a:r>
            <a:endParaRPr lang="en-US" sz="3200" u="sng" dirty="0">
              <a:solidFill>
                <a:srgbClr val="FFC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4245082" y="2129494"/>
            <a:ext cx="1569155" cy="2539942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84947" y="3137855"/>
            <a:ext cx="286659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3051542" y="3399465"/>
            <a:ext cx="669429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7208212" y="2213059"/>
            <a:ext cx="4775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  <a:stCxn id="32" idx="2"/>
            <a:endCxn id="51" idx="1"/>
          </p:cNvCxnSpPr>
          <p:nvPr/>
        </p:nvCxnSpPr>
        <p:spPr>
          <a:xfrm flipV="1">
            <a:off x="6299631" y="2474669"/>
            <a:ext cx="908581" cy="924796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BF539D-042D-B32D-ECA1-9BFB2C807A59}"/>
              </a:ext>
            </a:extLst>
          </p:cNvPr>
          <p:cNvSpPr txBox="1">
            <a:spLocks/>
          </p:cNvSpPr>
          <p:nvPr/>
        </p:nvSpPr>
        <p:spPr>
          <a:xfrm>
            <a:off x="7208212" y="3840101"/>
            <a:ext cx="4775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Hallucinations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AF74352C-BFD4-39CB-F7A1-4211A52407FA}"/>
              </a:ext>
            </a:extLst>
          </p:cNvPr>
          <p:cNvCxnSpPr>
            <a:cxnSpLocks/>
            <a:stCxn id="32" idx="2"/>
            <a:endCxn id="6" idx="1"/>
          </p:cNvCxnSpPr>
          <p:nvPr/>
        </p:nvCxnSpPr>
        <p:spPr>
          <a:xfrm>
            <a:off x="6299631" y="3399465"/>
            <a:ext cx="908581" cy="702246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8F031C9B-04A5-5959-6250-C83C6DCEC3C7}"/>
              </a:ext>
            </a:extLst>
          </p:cNvPr>
          <p:cNvSpPr txBox="1"/>
          <p:nvPr/>
        </p:nvSpPr>
        <p:spPr>
          <a:xfrm>
            <a:off x="7726046" y="2875477"/>
            <a:ext cx="1317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dirty="0">
                <a:solidFill>
                  <a:srgbClr val="FFC000"/>
                </a:solidFill>
                <a:sym typeface="Symbol" panose="05050102010706020507" pitchFamily="18" charset="2"/>
              </a:rPr>
              <a:t></a:t>
            </a:r>
            <a:r>
              <a:rPr lang="de-DE" sz="5400" dirty="0">
                <a:solidFill>
                  <a:srgbClr val="FFC000"/>
                </a:solidFill>
              </a:rPr>
              <a:t>?</a:t>
            </a:r>
            <a:endParaRPr lang="en-US" sz="5400" dirty="0">
              <a:solidFill>
                <a:srgbClr val="FFC000"/>
              </a:solidFill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2BC56156-19BC-9F38-DDE9-15B4BE778A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07"/>
          <a:stretch/>
        </p:blipFill>
        <p:spPr>
          <a:xfrm>
            <a:off x="7412304" y="4500296"/>
            <a:ext cx="4482454" cy="1677187"/>
          </a:xfrm>
          <a:prstGeom prst="rect">
            <a:avLst/>
          </a:prstGeom>
        </p:spPr>
      </p:pic>
      <p:sp>
        <p:nvSpPr>
          <p:cNvPr id="61" name="Speech Bubble: Rectangle 60">
            <a:extLst>
              <a:ext uri="{FF2B5EF4-FFF2-40B4-BE49-F238E27FC236}">
                <a16:creationId xmlns:a16="http://schemas.microsoft.com/office/drawing/2014/main" id="{78B4E21A-B684-4222-90A7-022263B0DDE3}"/>
              </a:ext>
            </a:extLst>
          </p:cNvPr>
          <p:cNvSpPr/>
          <p:nvPr/>
        </p:nvSpPr>
        <p:spPr>
          <a:xfrm>
            <a:off x="7412304" y="4439816"/>
            <a:ext cx="4482454" cy="1737667"/>
          </a:xfrm>
          <a:prstGeom prst="wedgeRectCallout">
            <a:avLst>
              <a:gd name="adj1" fmla="val -34490"/>
              <a:gd name="adj2" fmla="val 62466"/>
            </a:avLst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94F4F48-9E24-81E7-02A6-CA70E6A1D2D9}"/>
              </a:ext>
            </a:extLst>
          </p:cNvPr>
          <p:cNvSpPr txBox="1"/>
          <p:nvPr/>
        </p:nvSpPr>
        <p:spPr>
          <a:xfrm>
            <a:off x="4434417" y="6270821"/>
            <a:ext cx="3730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https://arxiv.org/abs/2408.06292</a:t>
            </a:r>
            <a:r>
              <a:rPr lang="en-US" sz="1100" dirty="0"/>
              <a:t> </a:t>
            </a:r>
            <a:r>
              <a:rPr lang="en-US" sz="1100" dirty="0">
                <a:hlinkClick r:id="rId4"/>
              </a:rPr>
              <a:t>https://youtu.be/CFewReJ1Eyo?si=BNRoqYrtNVXF9Tzj</a:t>
            </a:r>
            <a:r>
              <a:rPr lang="en-US" sz="11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9828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8" grpId="0"/>
      <p:bldP spid="61" grpId="0" animBg="1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74A51-8E98-31F5-BE23-B1FCE41A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are large language models </a:t>
            </a:r>
            <a:r>
              <a:rPr lang="en-US" sz="3600" dirty="0">
                <a:solidFill>
                  <a:srgbClr val="51B02F"/>
                </a:solidFill>
              </a:rPr>
              <a:t>not so good </a:t>
            </a:r>
            <a:r>
              <a:rPr lang="en-US" sz="3600" dirty="0"/>
              <a:t>in?</a:t>
            </a:r>
            <a:endParaRPr lang="LID4096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5D5B8-6719-A314-FB38-AA4A2C6213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Querying knowledge</a:t>
            </a:r>
          </a:p>
          <a:p>
            <a:r>
              <a:rPr lang="en-US" dirty="0"/>
              <a:t>(in particular recent information)</a:t>
            </a:r>
          </a:p>
          <a:p>
            <a:endParaRPr lang="en-US" dirty="0"/>
          </a:p>
          <a:p>
            <a:endParaRPr lang="LID4096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37BEFA-6071-D87E-470C-6A5113F581FB}"/>
              </a:ext>
            </a:extLst>
          </p:cNvPr>
          <p:cNvSpPr txBox="1">
            <a:spLocks/>
          </p:cNvSpPr>
          <p:nvPr/>
        </p:nvSpPr>
        <p:spPr>
          <a:xfrm>
            <a:off x="875566" y="1184014"/>
            <a:ext cx="2202043" cy="110585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B02B0E-FC9E-F7B9-19AD-C04DFFCBF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42" y="2323141"/>
            <a:ext cx="10678945" cy="14699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5C347-1BD5-C5D6-E771-2E57DD737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41" y="4187412"/>
            <a:ext cx="10678945" cy="12347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C2DE25-81B1-75E0-A7CF-EE5D11B1ECAD}"/>
              </a:ext>
            </a:extLst>
          </p:cNvPr>
          <p:cNvSpPr txBox="1"/>
          <p:nvPr/>
        </p:nvSpPr>
        <p:spPr>
          <a:xfrm>
            <a:off x="4399424" y="6181323"/>
            <a:ext cx="4271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https://scads.github.io/prompt-engineering-tutorial-2023/01_prompts/02_use_cases.html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335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713B099-B396-A51A-602B-BEF22930E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992A-C55A-2C7B-B2BC-C875B21FD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are large language models </a:t>
            </a:r>
            <a:r>
              <a:rPr lang="en-US" sz="3600" dirty="0">
                <a:solidFill>
                  <a:srgbClr val="51B02F"/>
                </a:solidFill>
              </a:rPr>
              <a:t>not so good </a:t>
            </a:r>
            <a:r>
              <a:rPr lang="en-US" sz="3600" dirty="0"/>
              <a:t>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DD877-9DD0-C47A-605C-DEB04B9ABF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510018"/>
            <a:ext cx="8865334" cy="1105859"/>
          </a:xfrm>
        </p:spPr>
        <p:txBody>
          <a:bodyPr/>
          <a:lstStyle/>
          <a:p>
            <a:r>
              <a:rPr lang="en-US" dirty="0"/>
              <a:t>Querying knowledge (e.g. for recent information)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95C0B5-1025-B290-BDD1-0F9B09923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74" y="2062947"/>
            <a:ext cx="11096625" cy="23237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3FCC7A-FC7A-021D-CB33-BD3A48983EB6}"/>
              </a:ext>
            </a:extLst>
          </p:cNvPr>
          <p:cNvSpPr txBox="1"/>
          <p:nvPr/>
        </p:nvSpPr>
        <p:spPr>
          <a:xfrm>
            <a:off x="4323819" y="6045365"/>
            <a:ext cx="39793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https://scads.github.io/prompt-engineering-basics-2024/20_use_cases.html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243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are large language models </a:t>
            </a:r>
            <a:r>
              <a:rPr lang="en-US" sz="3600" dirty="0">
                <a:solidFill>
                  <a:srgbClr val="51B02F"/>
                </a:solidFill>
              </a:rPr>
              <a:t>not so good </a:t>
            </a:r>
            <a:r>
              <a:rPr lang="en-US" sz="3600" dirty="0"/>
              <a:t>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BDAA5-1EBE-D486-768F-096457CF49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510018"/>
            <a:ext cx="8865334" cy="1105859"/>
          </a:xfrm>
        </p:spPr>
        <p:txBody>
          <a:bodyPr/>
          <a:lstStyle/>
          <a:p>
            <a:r>
              <a:rPr lang="en-US" dirty="0"/>
              <a:t>Querying knowledge (e.g. for recent information)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D7FF3E-AA04-EF4E-3EF9-27CF2AD91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74" y="2208661"/>
            <a:ext cx="10970497" cy="15616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943774-2539-9D25-B687-9C404D9E11C2}"/>
              </a:ext>
            </a:extLst>
          </p:cNvPr>
          <p:cNvSpPr txBox="1"/>
          <p:nvPr/>
        </p:nvSpPr>
        <p:spPr>
          <a:xfrm>
            <a:off x="4323819" y="6045365"/>
            <a:ext cx="39793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https://scads.github.io/prompt-engineering-basics-2024/20_use_cases.html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655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9DCCFA-C151-6EF0-96DF-6E3D4AA0E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06" y="1779407"/>
            <a:ext cx="10263188" cy="4208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large language models good in?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784C2E-C5C5-BD13-CEDC-0E0E7EE84C98}"/>
              </a:ext>
            </a:extLst>
          </p:cNvPr>
          <p:cNvSpPr txBox="1">
            <a:spLocks/>
          </p:cNvSpPr>
          <p:nvPr/>
        </p:nvSpPr>
        <p:spPr>
          <a:xfrm>
            <a:off x="875565" y="1436745"/>
            <a:ext cx="10644901" cy="39049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Restructuring data / information retrieval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7DAD6D-E3D1-2749-3FED-E60293BF880B}"/>
              </a:ext>
            </a:extLst>
          </p:cNvPr>
          <p:cNvSpPr txBox="1"/>
          <p:nvPr/>
        </p:nvSpPr>
        <p:spPr>
          <a:xfrm>
            <a:off x="4184650" y="6163099"/>
            <a:ext cx="4578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https://scads.github.io/prompt-engineering-basics-2024/20_use_cases.html</a:t>
            </a:r>
            <a:r>
              <a:rPr lang="en-US" sz="1600" dirty="0"/>
              <a:t> 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40FAA636-A454-673F-735B-DD8992E77732}"/>
              </a:ext>
            </a:extLst>
          </p:cNvPr>
          <p:cNvSpPr/>
          <p:nvPr/>
        </p:nvSpPr>
        <p:spPr>
          <a:xfrm>
            <a:off x="7886700" y="4498715"/>
            <a:ext cx="4116366" cy="1355985"/>
          </a:xfrm>
          <a:prstGeom prst="wedgeRectCallout">
            <a:avLst>
              <a:gd name="adj1" fmla="val -58164"/>
              <a:gd name="adj2" fmla="val -52700"/>
            </a:avLst>
          </a:prstGeom>
          <a:solidFill>
            <a:schemeClr val="bg1"/>
          </a:solidFill>
          <a:ln>
            <a:solidFill>
              <a:srgbClr val="22B1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The more relevant context you provide, the more current the answer will be.</a:t>
            </a:r>
            <a:endParaRPr lang="LID4096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Large Language Models</a:t>
            </a:r>
            <a:r>
              <a:rPr lang="en-US" sz="4400" dirty="0"/>
              <a:t> (LLMs)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4911985"/>
          </a:xfrm>
        </p:spPr>
        <p:txBody>
          <a:bodyPr>
            <a:normAutofit/>
          </a:bodyPr>
          <a:lstStyle/>
          <a:p>
            <a:r>
              <a:rPr lang="en-US" sz="3200" dirty="0"/>
              <a:t>Text-to-text, translation, </a:t>
            </a:r>
            <a:r>
              <a:rPr lang="en-US" sz="3200" dirty="0">
                <a:solidFill>
                  <a:srgbClr val="51B02F"/>
                </a:solidFill>
              </a:rPr>
              <a:t>code generation</a:t>
            </a:r>
            <a:endParaRPr lang="en-US" sz="3200" u="sng" dirty="0">
              <a:solidFill>
                <a:srgbClr val="51B02F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4245082" y="2129494"/>
            <a:ext cx="1569155" cy="2539942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84947" y="3137855"/>
            <a:ext cx="286659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hela-cells.tif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3051542" y="3399465"/>
            <a:ext cx="669429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7184571" y="2922412"/>
            <a:ext cx="47752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skimage.io import 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imread</a:t>
            </a:r>
            <a:endParaRPr lang="en-US" sz="28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= 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imread</a:t>
            </a:r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(“</a:t>
            </a:r>
            <a:r>
              <a:rPr lang="en-US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hela-cells.tif</a:t>
            </a:r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</p:cNvCxnSpPr>
          <p:nvPr/>
        </p:nvCxnSpPr>
        <p:spPr>
          <a:xfrm>
            <a:off x="6299631" y="3353837"/>
            <a:ext cx="884940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42D2E42C-66B2-7B0A-F737-48B6D0846053}"/>
              </a:ext>
            </a:extLst>
          </p:cNvPr>
          <p:cNvSpPr txBox="1"/>
          <p:nvPr/>
        </p:nvSpPr>
        <p:spPr>
          <a:xfrm>
            <a:off x="71969" y="3693611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English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7A3D00-F81A-A821-0749-FF314F622F8A}"/>
              </a:ext>
            </a:extLst>
          </p:cNvPr>
          <p:cNvSpPr txBox="1"/>
          <p:nvPr/>
        </p:nvSpPr>
        <p:spPr>
          <a:xfrm>
            <a:off x="7068630" y="388952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Python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BCBB93-F101-1A43-194E-C36E6BC80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1" y="4288146"/>
            <a:ext cx="4466530" cy="1778564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FFDDE81-A6B2-7534-E0E1-B0ECE58E7C18}"/>
              </a:ext>
            </a:extLst>
          </p:cNvPr>
          <p:cNvSpPr/>
          <p:nvPr/>
        </p:nvSpPr>
        <p:spPr>
          <a:xfrm>
            <a:off x="7184571" y="4288145"/>
            <a:ext cx="4466530" cy="1837144"/>
          </a:xfrm>
          <a:prstGeom prst="wedgeRectCallout">
            <a:avLst>
              <a:gd name="adj1" fmla="val -34490"/>
              <a:gd name="adj2" fmla="val 62466"/>
            </a:avLst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CCB4A9-4807-B906-9449-C865E88AD55F}"/>
              </a:ext>
            </a:extLst>
          </p:cNvPr>
          <p:cNvSpPr txBox="1"/>
          <p:nvPr/>
        </p:nvSpPr>
        <p:spPr>
          <a:xfrm>
            <a:off x="4095169" y="6342758"/>
            <a:ext cx="3917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https://arxiv.org/abs/2310.06770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947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D0132-6195-14E1-980D-A549E706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code </a:t>
            </a:r>
            <a:r>
              <a:rPr lang="de-DE" dirty="0" err="1"/>
              <a:t>generation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LLMs?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06636-4B43-2078-7F43-5F320233AB1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4"/>
            <a:ext cx="5351062" cy="4679757"/>
          </a:xfrm>
        </p:spPr>
        <p:txBody>
          <a:bodyPr/>
          <a:lstStyle/>
          <a:p>
            <a:r>
              <a:rPr lang="de-DE" dirty="0"/>
              <a:t>Output of LLMs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criticized</a:t>
            </a:r>
            <a:r>
              <a:rPr lang="de-DE" dirty="0"/>
              <a:t> </a:t>
            </a:r>
            <a:r>
              <a:rPr lang="de-DE" dirty="0" err="1"/>
              <a:t>for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Limited </a:t>
            </a:r>
            <a:r>
              <a:rPr lang="de-DE" dirty="0" err="1"/>
              <a:t>reproducibility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Hard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evaluate</a:t>
            </a:r>
            <a:r>
              <a:rPr lang="de-DE" dirty="0"/>
              <a:t> (</a:t>
            </a:r>
            <a:r>
              <a:rPr lang="de-DE" dirty="0" err="1"/>
              <a:t>automatically</a:t>
            </a:r>
            <a:r>
              <a:rPr lang="de-DE" dirty="0"/>
              <a:t>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CA2BDE-C005-C61C-DDF9-5F887F3F1681}"/>
              </a:ext>
            </a:extLst>
          </p:cNvPr>
          <p:cNvSpPr txBox="1">
            <a:spLocks/>
          </p:cNvSpPr>
          <p:nvPr/>
        </p:nvSpPr>
        <p:spPr>
          <a:xfrm>
            <a:off x="6759359" y="1198529"/>
            <a:ext cx="4785004" cy="467975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Output of LLM-</a:t>
            </a:r>
            <a:r>
              <a:rPr lang="de-DE" dirty="0" err="1"/>
              <a:t>generated</a:t>
            </a:r>
            <a:r>
              <a:rPr lang="de-DE" dirty="0"/>
              <a:t> code </a:t>
            </a:r>
            <a:r>
              <a:rPr lang="de-DE" dirty="0" err="1"/>
              <a:t>is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Reproducible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Can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executed</a:t>
            </a:r>
            <a:r>
              <a:rPr lang="de-DE" dirty="0"/>
              <a:t> and </a:t>
            </a:r>
            <a:r>
              <a:rPr lang="de-DE" dirty="0" err="1"/>
              <a:t>evaluted</a:t>
            </a:r>
            <a:r>
              <a:rPr lang="de-DE" dirty="0"/>
              <a:t> (</a:t>
            </a:r>
            <a:r>
              <a:rPr lang="de-DE" dirty="0" err="1"/>
              <a:t>automatically</a:t>
            </a:r>
            <a:r>
              <a:rPr lang="de-DE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4CBC71-650F-DCE5-8359-9ECFBB8899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426" b="51982"/>
          <a:stretch/>
        </p:blipFill>
        <p:spPr>
          <a:xfrm>
            <a:off x="653071" y="2953110"/>
            <a:ext cx="1755070" cy="1175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462E40-CCBB-B111-4834-045E0693C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32" b="47345"/>
          <a:stretch/>
        </p:blipFill>
        <p:spPr>
          <a:xfrm>
            <a:off x="3368972" y="2953110"/>
            <a:ext cx="1844522" cy="16618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B351D9-A896-DD70-7F3F-190CDB634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494" y="3132835"/>
            <a:ext cx="6863599" cy="25411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C8E493-06DF-1EBF-B24F-C9DA1678BB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815" r="84745"/>
          <a:stretch/>
        </p:blipFill>
        <p:spPr>
          <a:xfrm>
            <a:off x="114907" y="4128612"/>
            <a:ext cx="1719137" cy="1057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0749EA-3BEB-637C-2008-AB70B332A0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234" r="84566"/>
          <a:stretch/>
        </p:blipFill>
        <p:spPr>
          <a:xfrm>
            <a:off x="2871040" y="4614996"/>
            <a:ext cx="1739213" cy="1034130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842C2051-BC14-C151-1228-04492CBD2618}"/>
              </a:ext>
            </a:extLst>
          </p:cNvPr>
          <p:cNvSpPr/>
          <p:nvPr/>
        </p:nvSpPr>
        <p:spPr>
          <a:xfrm>
            <a:off x="8380718" y="4862836"/>
            <a:ext cx="3706649" cy="1117600"/>
          </a:xfrm>
          <a:prstGeom prst="wedgeRectCallout">
            <a:avLst>
              <a:gd name="adj1" fmla="val -57641"/>
              <a:gd name="adj2" fmla="val -23214"/>
            </a:avLst>
          </a:prstGeom>
          <a:solidFill>
            <a:schemeClr val="bg1"/>
          </a:solidFill>
          <a:ln w="38100">
            <a:solidFill>
              <a:srgbClr val="22B1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rgbClr val="22B14C"/>
                </a:solidFill>
              </a:rPr>
              <a:t>No</a:t>
            </a:r>
            <a:r>
              <a:rPr lang="de-DE" dirty="0">
                <a:solidFill>
                  <a:srgbClr val="22B14C"/>
                </a:solidFill>
              </a:rPr>
              <a:t> matter </a:t>
            </a:r>
            <a:r>
              <a:rPr lang="de-DE" dirty="0" err="1">
                <a:solidFill>
                  <a:srgbClr val="22B14C"/>
                </a:solidFill>
              </a:rPr>
              <a:t>how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often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you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execute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this</a:t>
            </a:r>
            <a:r>
              <a:rPr lang="de-DE" dirty="0">
                <a:solidFill>
                  <a:srgbClr val="22B14C"/>
                </a:solidFill>
              </a:rPr>
              <a:t> code, </a:t>
            </a:r>
            <a:r>
              <a:rPr lang="de-DE" dirty="0" err="1">
                <a:solidFill>
                  <a:srgbClr val="22B14C"/>
                </a:solidFill>
              </a:rPr>
              <a:t>the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output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is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always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garanteed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to</a:t>
            </a:r>
            <a:r>
              <a:rPr lang="de-DE" dirty="0">
                <a:solidFill>
                  <a:srgbClr val="22B14C"/>
                </a:solidFill>
              </a:rPr>
              <a:t> </a:t>
            </a:r>
            <a:r>
              <a:rPr lang="de-DE" dirty="0" err="1">
                <a:solidFill>
                  <a:srgbClr val="22B14C"/>
                </a:solidFill>
              </a:rPr>
              <a:t>be</a:t>
            </a:r>
            <a:r>
              <a:rPr lang="de-DE" dirty="0">
                <a:solidFill>
                  <a:srgbClr val="22B14C"/>
                </a:solidFill>
              </a:rPr>
              <a:t> „a“.</a:t>
            </a:r>
            <a:endParaRPr lang="en-US" dirty="0">
              <a:solidFill>
                <a:srgbClr val="22B14C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256D24-533E-12D3-36A7-C6A155FD2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54184" y="7088228"/>
            <a:ext cx="6724650" cy="14382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817695-0DB4-E9C2-BDA8-EDFD74535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33" y="8360969"/>
            <a:ext cx="6686550" cy="14382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74EFEA-38D4-F0DA-0C38-BFC4267D1C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403303" y="8703869"/>
            <a:ext cx="6772275" cy="219075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10D81F-6054-FA25-F4C1-B91AF1987BCB}"/>
              </a:ext>
            </a:extLst>
          </p:cNvPr>
          <p:cNvCxnSpPr>
            <a:cxnSpLocks/>
          </p:cNvCxnSpPr>
          <p:nvPr/>
        </p:nvCxnSpPr>
        <p:spPr>
          <a:xfrm>
            <a:off x="1231900" y="2108200"/>
            <a:ext cx="3187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83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58D0-12ED-BFEC-0C27-B5D0F664B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D041A-AE6B-815F-39E8-174BAB6E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54" y="371735"/>
            <a:ext cx="10657000" cy="812280"/>
          </a:xfrm>
        </p:spPr>
        <p:txBody>
          <a:bodyPr>
            <a:normAutofit/>
          </a:bodyPr>
          <a:lstStyle/>
          <a:p>
            <a:r>
              <a:rPr lang="en-GB" dirty="0"/>
              <a:t>Scientific code writing: </a:t>
            </a:r>
            <a:r>
              <a:rPr lang="en-GB" dirty="0" err="1">
                <a:solidFill>
                  <a:srgbClr val="51B02F"/>
                </a:solidFill>
              </a:rPr>
              <a:t>bia</a:t>
            </a:r>
            <a:r>
              <a:rPr lang="en-GB" dirty="0">
                <a:solidFill>
                  <a:srgbClr val="51B02F"/>
                </a:solidFill>
              </a:rPr>
              <a:t>-bob</a:t>
            </a:r>
            <a:endParaRPr lang="en-US" dirty="0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2CDC4B1F-0E57-9AB8-9E85-416767F9E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14" y="30756"/>
            <a:ext cx="1028785" cy="10287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B3BB89-9A4A-6AE6-7423-092164DFE37E}"/>
              </a:ext>
            </a:extLst>
          </p:cNvPr>
          <p:cNvSpPr txBox="1"/>
          <p:nvPr/>
        </p:nvSpPr>
        <p:spPr>
          <a:xfrm>
            <a:off x="4222749" y="6286716"/>
            <a:ext cx="5133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https://github.com/haesleinhuepf/bia-bob</a:t>
            </a:r>
            <a:r>
              <a:rPr lang="en-US" sz="1600" dirty="0"/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071AB4-9BE4-357B-00FA-61D833E8A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30" b="57009"/>
          <a:stretch/>
        </p:blipFill>
        <p:spPr bwMode="auto">
          <a:xfrm>
            <a:off x="3474098" y="1184013"/>
            <a:ext cx="4631678" cy="20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D1C0313-3B2F-4D88-F3E9-68A8960D9C2F}"/>
              </a:ext>
            </a:extLst>
          </p:cNvPr>
          <p:cNvSpPr txBox="1">
            <a:spLocks/>
          </p:cNvSpPr>
          <p:nvPr/>
        </p:nvSpPr>
        <p:spPr>
          <a:xfrm>
            <a:off x="135992" y="1184014"/>
            <a:ext cx="3467476" cy="477880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Code-generation, specifically:</a:t>
            </a:r>
          </a:p>
          <a:p>
            <a:pPr marL="738900" lvl="1" indent="-342900"/>
            <a:r>
              <a:rPr lang="en-US" dirty="0"/>
              <a:t>Python</a:t>
            </a:r>
          </a:p>
          <a:p>
            <a:pPr marL="738900" lvl="1" indent="-342900"/>
            <a:r>
              <a:rPr lang="en-US" dirty="0" err="1"/>
              <a:t>BioImage</a:t>
            </a:r>
            <a:r>
              <a:rPr lang="en-US" dirty="0"/>
              <a:t> analysis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322D169-7EF8-3997-7174-4021A8D94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07"/>
          <a:stretch/>
        </p:blipFill>
        <p:spPr bwMode="auto">
          <a:xfrm>
            <a:off x="8743950" y="1184012"/>
            <a:ext cx="3312057" cy="477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9DDFD839-1106-A944-11ED-D2F8D9DF0A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69" r="46030" b="2"/>
          <a:stretch/>
        </p:blipFill>
        <p:spPr bwMode="auto">
          <a:xfrm>
            <a:off x="3474098" y="3533774"/>
            <a:ext cx="4631678" cy="242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C125C2FF-E868-8530-34D7-F7FD06E2E92D}"/>
              </a:ext>
            </a:extLst>
          </p:cNvPr>
          <p:cNvSpPr/>
          <p:nvPr/>
        </p:nvSpPr>
        <p:spPr>
          <a:xfrm>
            <a:off x="8105776" y="1819275"/>
            <a:ext cx="638174" cy="6381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61EE928-7A40-6992-1C2C-A8945E1368E1}"/>
              </a:ext>
            </a:extLst>
          </p:cNvPr>
          <p:cNvSpPr/>
          <p:nvPr/>
        </p:nvSpPr>
        <p:spPr>
          <a:xfrm rot="10800000">
            <a:off x="8105776" y="3986469"/>
            <a:ext cx="638174" cy="6381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Image Generation </a:t>
            </a:r>
            <a:r>
              <a:rPr lang="en-US" sz="4400" dirty="0"/>
              <a:t>LLMs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5452589" y="2981563"/>
            <a:ext cx="1569155" cy="2360127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286779" y="4898411"/>
            <a:ext cx="24384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Blur the image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1026" idx="3"/>
            <a:endCxn id="9" idx="2"/>
          </p:cNvCxnSpPr>
          <p:nvPr/>
        </p:nvCxnSpPr>
        <p:spPr>
          <a:xfrm>
            <a:off x="3725179" y="3176616"/>
            <a:ext cx="1331924" cy="985010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34E247B3-BC77-3DF8-2B17-811614B35BB3}"/>
              </a:ext>
            </a:extLst>
          </p:cNvPr>
          <p:cNvCxnSpPr>
            <a:cxnSpLocks/>
            <a:stCxn id="32" idx="2"/>
            <a:endCxn id="1028" idx="1"/>
          </p:cNvCxnSpPr>
          <p:nvPr/>
        </p:nvCxnSpPr>
        <p:spPr>
          <a:xfrm flipV="1">
            <a:off x="7417230" y="3178926"/>
            <a:ext cx="1129610" cy="982701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679A2C05-6540-72A6-F266-27DC1C7B60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85471"/>
          </a:xfrm>
        </p:spPr>
        <p:txBody>
          <a:bodyPr/>
          <a:lstStyle/>
          <a:p>
            <a:r>
              <a:rPr lang="de-DE" sz="3200" dirty="0"/>
              <a:t>Image-</a:t>
            </a:r>
            <a:r>
              <a:rPr lang="de-DE" sz="3200" dirty="0" err="1"/>
              <a:t>to</a:t>
            </a:r>
            <a:r>
              <a:rPr lang="de-DE" sz="3200" dirty="0"/>
              <a:t>-image </a:t>
            </a:r>
            <a:r>
              <a:rPr lang="de-DE" sz="3200" dirty="0" err="1"/>
              <a:t>prompting</a:t>
            </a:r>
            <a:r>
              <a:rPr lang="de-DE" sz="3200" dirty="0"/>
              <a:t>, </a:t>
            </a:r>
            <a:r>
              <a:rPr lang="de-DE" sz="3200" dirty="0" err="1"/>
              <a:t>image</a:t>
            </a:r>
            <a:r>
              <a:rPr lang="de-DE" sz="3200" dirty="0"/>
              <a:t> </a:t>
            </a:r>
            <a:r>
              <a:rPr lang="de-DE" sz="3200" dirty="0" err="1"/>
              <a:t>variations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978C0-A2DC-61E7-5532-F1A2C5BE3A97}"/>
              </a:ext>
            </a:extLst>
          </p:cNvPr>
          <p:cNvSpPr txBox="1"/>
          <p:nvPr/>
        </p:nvSpPr>
        <p:spPr>
          <a:xfrm>
            <a:off x="4349750" y="6063466"/>
            <a:ext cx="39041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https://arxiv.org/abs/2211.09800</a:t>
            </a:r>
            <a:r>
              <a:rPr lang="en-US" sz="1200" dirty="0"/>
              <a:t> </a:t>
            </a:r>
          </a:p>
          <a:p>
            <a:r>
              <a:rPr lang="en-US" sz="1200" dirty="0">
                <a:hlinkClick r:id="rId3"/>
              </a:rPr>
              <a:t>https://scads.github.io/generative-ai-notebooks/41_image_generation_huggingface/60_image_variations_pix2pix.html</a:t>
            </a:r>
            <a:r>
              <a:rPr lang="en-US" sz="12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46C397-3CC7-1704-9DA3-DE0B7075D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79" y="195741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9643471-6159-820D-5E5F-F7A0ED990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8" t="12875" r="20310" b="11903"/>
          <a:stretch/>
        </p:blipFill>
        <p:spPr bwMode="auto">
          <a:xfrm>
            <a:off x="8546840" y="1962036"/>
            <a:ext cx="2468145" cy="243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DE24055B-F428-DB0A-5B3E-064256E2061F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3707106" y="4161626"/>
            <a:ext cx="1349997" cy="998395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35766ECB-CC76-12C3-0628-3608E44723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2748" y="5040980"/>
            <a:ext cx="5210175" cy="942975"/>
          </a:xfrm>
          <a:prstGeom prst="rect">
            <a:avLst/>
          </a:prstGeom>
        </p:spPr>
      </p:pic>
      <p:sp>
        <p:nvSpPr>
          <p:cNvPr id="55" name="Speech Bubble: Rectangle 54">
            <a:extLst>
              <a:ext uri="{FF2B5EF4-FFF2-40B4-BE49-F238E27FC236}">
                <a16:creationId xmlns:a16="http://schemas.microsoft.com/office/drawing/2014/main" id="{A60070CE-9819-6412-2B41-6A4D03890A50}"/>
              </a:ext>
            </a:extLst>
          </p:cNvPr>
          <p:cNvSpPr/>
          <p:nvPr/>
        </p:nvSpPr>
        <p:spPr>
          <a:xfrm>
            <a:off x="6812748" y="5040980"/>
            <a:ext cx="5210175" cy="966270"/>
          </a:xfrm>
          <a:prstGeom prst="wedgeRectCallout">
            <a:avLst>
              <a:gd name="adj1" fmla="val -52528"/>
              <a:gd name="adj2" fmla="val 66409"/>
            </a:avLst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5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D853-EA08-9EB4-BBF6-6F2A0E64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51B02F"/>
                </a:solidFill>
              </a:rPr>
              <a:t>Image Generation </a:t>
            </a:r>
            <a:r>
              <a:rPr lang="en-US" sz="4400" dirty="0"/>
              <a:t>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5B57E-BAC3-6A2F-37F0-9A47A825570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09613"/>
          </a:xfrm>
        </p:spPr>
        <p:txBody>
          <a:bodyPr/>
          <a:lstStyle/>
          <a:p>
            <a:r>
              <a:rPr lang="de-DE" sz="3200" dirty="0"/>
              <a:t>Image-to-image prompting, image variations</a:t>
            </a:r>
            <a:endParaRPr lang="en-US" sz="3200" dirty="0"/>
          </a:p>
        </p:txBody>
      </p:sp>
      <p:pic>
        <p:nvPicPr>
          <p:cNvPr id="5" name="Picture 4" descr="A close-up of a black and white speckled surface&#10;&#10;Description automatically generated">
            <a:extLst>
              <a:ext uri="{FF2B5EF4-FFF2-40B4-BE49-F238E27FC236}">
                <a16:creationId xmlns:a16="http://schemas.microsoft.com/office/drawing/2014/main" id="{BA545534-41C5-8B13-95E1-A91BFE613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43" y="2442183"/>
            <a:ext cx="2304000" cy="228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D61F8E-2D74-912A-149F-45CA0FAEA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250" y="1693628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E820156-DB47-9BE1-3660-3BFAB261A55B}"/>
              </a:ext>
            </a:extLst>
          </p:cNvPr>
          <p:cNvSpPr/>
          <p:nvPr/>
        </p:nvSpPr>
        <p:spPr>
          <a:xfrm>
            <a:off x="2829590" y="2956419"/>
            <a:ext cx="1947910" cy="177694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/>
              <a:t>Image Variation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2D8AC-5CA1-2B43-F63B-E2778136F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8252" y="3585183"/>
            <a:ext cx="2290346" cy="228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285093-354B-1AF6-469A-B4EDA5DCB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751" y="2639406"/>
            <a:ext cx="2286000" cy="2286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2024A3-1691-3BC0-2C4E-82370F218413}"/>
              </a:ext>
            </a:extLst>
          </p:cNvPr>
          <p:cNvSpPr txBox="1"/>
          <p:nvPr/>
        </p:nvSpPr>
        <p:spPr>
          <a:xfrm>
            <a:off x="4279899" y="6144049"/>
            <a:ext cx="4032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https://haesleinhuepf.github.io/BioImageAnalysisNotebooks/07_prompt_engineering/60_image_variations_huggingface.html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82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Image Generation </a:t>
            </a:r>
            <a:r>
              <a:rPr lang="en-US" sz="4400" dirty="0"/>
              <a:t>LLMs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5452589" y="2981563"/>
            <a:ext cx="1569155" cy="2360127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431800" y="3466648"/>
            <a:ext cx="321054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histology image of lung cancer cells and some healthy tissue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  <a:endCxn id="9" idx="2"/>
          </p:cNvCxnSpPr>
          <p:nvPr/>
        </p:nvCxnSpPr>
        <p:spPr>
          <a:xfrm>
            <a:off x="3642348" y="4159146"/>
            <a:ext cx="1414755" cy="2480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34E247B3-BC77-3DF8-2B17-811614B35BB3}"/>
              </a:ext>
            </a:extLst>
          </p:cNvPr>
          <p:cNvCxnSpPr>
            <a:cxnSpLocks/>
            <a:stCxn id="32" idx="2"/>
          </p:cNvCxnSpPr>
          <p:nvPr/>
        </p:nvCxnSpPr>
        <p:spPr>
          <a:xfrm flipV="1">
            <a:off x="7417230" y="4161625"/>
            <a:ext cx="1223001" cy="2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679A2C05-6540-72A6-F266-27DC1C7B60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03779"/>
          </a:xfrm>
        </p:spPr>
        <p:txBody>
          <a:bodyPr/>
          <a:lstStyle/>
          <a:p>
            <a:r>
              <a:rPr lang="de-DE" sz="3200" dirty="0"/>
              <a:t>Text-</a:t>
            </a:r>
            <a:r>
              <a:rPr lang="de-DE" sz="3200" dirty="0" err="1"/>
              <a:t>to</a:t>
            </a:r>
            <a:r>
              <a:rPr lang="de-DE" sz="3200" dirty="0"/>
              <a:t>-image </a:t>
            </a:r>
            <a:r>
              <a:rPr lang="de-DE" sz="3200" dirty="0" err="1"/>
              <a:t>prompting</a:t>
            </a:r>
            <a:endParaRPr lang="en-US" sz="3200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6A730993-2FAA-ACA4-C00D-99E87D95F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231" y="2728366"/>
            <a:ext cx="2880236" cy="28665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1A1EB-1EAC-603C-F82B-9589A2908B3D}"/>
              </a:ext>
            </a:extLst>
          </p:cNvPr>
          <p:cNvSpPr txBox="1"/>
          <p:nvPr/>
        </p:nvSpPr>
        <p:spPr>
          <a:xfrm>
            <a:off x="4317999" y="6051972"/>
            <a:ext cx="3969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https://scads.github.io/generative-ai-notebooks/40_image_generation_openai/10_generating_images_dall_e.html</a:t>
            </a:r>
            <a:r>
              <a:rPr lang="en-US" sz="1600" dirty="0"/>
              <a:t> 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88E0BE22-DA71-585B-1D91-BC49332693D2}"/>
              </a:ext>
            </a:extLst>
          </p:cNvPr>
          <p:cNvSpPr/>
          <p:nvPr/>
        </p:nvSpPr>
        <p:spPr>
          <a:xfrm>
            <a:off x="7276831" y="1181056"/>
            <a:ext cx="3651278" cy="1320724"/>
          </a:xfrm>
          <a:prstGeom prst="wedgeRectCallout">
            <a:avLst>
              <a:gd name="adj1" fmla="val 21156"/>
              <a:gd name="adj2" fmla="val 61880"/>
            </a:avLst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Interesting challenges for our community ahead</a:t>
            </a:r>
          </a:p>
        </p:txBody>
      </p:sp>
    </p:spTree>
    <p:extLst>
      <p:ext uri="{BB962C8B-B14F-4D97-AF65-F5344CB8AC3E}">
        <p14:creationId xmlns:p14="http://schemas.microsoft.com/office/powerpoint/2010/main" val="356653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Vision </a:t>
            </a:r>
            <a:r>
              <a:rPr lang="en-US" sz="4400" dirty="0" err="1"/>
              <a:t>Langage</a:t>
            </a:r>
            <a:r>
              <a:rPr lang="en-US" sz="4400" dirty="0"/>
              <a:t> Models </a:t>
            </a:r>
            <a:r>
              <a:rPr lang="en-US" sz="4400" dirty="0">
                <a:solidFill>
                  <a:srgbClr val="51B02F"/>
                </a:solidFill>
              </a:rPr>
              <a:t>V</a:t>
            </a:r>
            <a:r>
              <a:rPr lang="en-US" sz="4400" dirty="0"/>
              <a:t>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4911985"/>
          </a:xfrm>
        </p:spPr>
        <p:txBody>
          <a:bodyPr>
            <a:normAutofit/>
          </a:bodyPr>
          <a:lstStyle/>
          <a:p>
            <a:r>
              <a:rPr lang="en-US" dirty="0"/>
              <a:t>Combining image and text: </a:t>
            </a:r>
            <a:r>
              <a:rPr lang="en-US" dirty="0">
                <a:solidFill>
                  <a:srgbClr val="51B02F"/>
                </a:solidFill>
              </a:rPr>
              <a:t>Multi-Modal LMs</a:t>
            </a:r>
            <a:endParaRPr lang="en-US" u="sng" dirty="0">
              <a:solidFill>
                <a:srgbClr val="51B02F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5452589" y="2981563"/>
            <a:ext cx="1569155" cy="2360127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090338" y="4510554"/>
            <a:ext cx="2582804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in the blue-channel of this image?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211BB9C9-8209-5403-324B-3B0B5ED322CA}"/>
              </a:ext>
            </a:extLst>
          </p:cNvPr>
          <p:cNvCxnSpPr>
            <a:cxnSpLocks/>
            <a:stCxn id="4" idx="3"/>
            <a:endCxn id="9" idx="2"/>
          </p:cNvCxnSpPr>
          <p:nvPr/>
        </p:nvCxnSpPr>
        <p:spPr>
          <a:xfrm>
            <a:off x="3673142" y="3240867"/>
            <a:ext cx="1383961" cy="920759"/>
          </a:xfrm>
          <a:prstGeom prst="bentConnector3">
            <a:avLst/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  <a:endCxn id="9" idx="2"/>
          </p:cNvCxnSpPr>
          <p:nvPr/>
        </p:nvCxnSpPr>
        <p:spPr>
          <a:xfrm flipV="1">
            <a:off x="3673142" y="4161626"/>
            <a:ext cx="1383961" cy="1041426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B2B6F25-2EF0-37EF-F995-7B817AD1E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2" t="2756" r="20148" b="7097"/>
          <a:stretch/>
        </p:blipFill>
        <p:spPr>
          <a:xfrm>
            <a:off x="1267842" y="2079643"/>
            <a:ext cx="2405300" cy="232244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8251216" y="3030150"/>
            <a:ext cx="3551769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nuclei, presumably stained with DAPI and imaged using a fluorescence microscope.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  <a:stCxn id="32" idx="2"/>
            <a:endCxn id="51" idx="1"/>
          </p:cNvCxnSpPr>
          <p:nvPr/>
        </p:nvCxnSpPr>
        <p:spPr>
          <a:xfrm flipV="1">
            <a:off x="7417230" y="4153535"/>
            <a:ext cx="833986" cy="8092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31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AB5E-24C9-9535-B011-B103F4A8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/>
              <a:t>Use </a:t>
            </a:r>
            <a:r>
              <a:rPr lang="de-DE" sz="4400" dirty="0" err="1"/>
              <a:t>case</a:t>
            </a:r>
            <a:r>
              <a:rPr lang="de-DE" sz="4400" dirty="0"/>
              <a:t>: </a:t>
            </a:r>
            <a:r>
              <a:rPr lang="de-DE" sz="4400" dirty="0" err="1"/>
              <a:t>Descriptive</a:t>
            </a:r>
            <a:r>
              <a:rPr lang="de-DE" sz="4400" dirty="0"/>
              <a:t> </a:t>
            </a:r>
            <a:r>
              <a:rPr lang="de-DE" sz="4400" dirty="0" err="1"/>
              <a:t>biology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48A87-51E2-7422-C644-B4353C8473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5EF3F9-E6DA-36EC-24D6-B3A97555B27B}"/>
              </a:ext>
            </a:extLst>
          </p:cNvPr>
          <p:cNvSpPr txBox="1"/>
          <p:nvPr/>
        </p:nvSpPr>
        <p:spPr>
          <a:xfrm>
            <a:off x="4260850" y="6080984"/>
            <a:ext cx="4159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Cropped from Paci &amp; </a:t>
            </a:r>
            <a:r>
              <a:rPr lang="en-US" sz="1200" dirty="0" err="1"/>
              <a:t>Nanni</a:t>
            </a:r>
            <a:r>
              <a:rPr lang="en-US" sz="1200" dirty="0"/>
              <a:t> (2024), licensed </a:t>
            </a:r>
            <a:r>
              <a:rPr lang="en-US" sz="1200" dirty="0">
                <a:hlinkClick r:id="rId2"/>
              </a:rPr>
              <a:t>CC-BY 4.0</a:t>
            </a:r>
            <a:endParaRPr lang="en-US" sz="1200" dirty="0"/>
          </a:p>
          <a:p>
            <a:r>
              <a:rPr lang="en-US" sz="1200" dirty="0">
                <a:hlinkClick r:id="rId3"/>
              </a:rPr>
              <a:t>https://www.biorxiv.org/content/10.1101/2024.05.27.594652v1</a:t>
            </a:r>
            <a:r>
              <a:rPr lang="en-US" sz="12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D5235E-96D1-581F-0E6B-FE8CCF654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0649" y="1028699"/>
            <a:ext cx="5244710" cy="4800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A37BF1-9470-8DC4-75A9-01E0E86DF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177" y="1123949"/>
            <a:ext cx="4286331" cy="42760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C9DEC6-03A0-B5FC-4C45-052139D8E8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2222" y="3552288"/>
            <a:ext cx="3157537" cy="2648907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A56509E8-AF5A-638A-22CB-BA9E95F35393}"/>
              </a:ext>
            </a:extLst>
          </p:cNvPr>
          <p:cNvSpPr/>
          <p:nvPr/>
        </p:nvSpPr>
        <p:spPr>
          <a:xfrm>
            <a:off x="562177" y="4519050"/>
            <a:ext cx="4829175" cy="1418502"/>
          </a:xfrm>
          <a:prstGeom prst="wedgeRectCallout">
            <a:avLst>
              <a:gd name="adj1" fmla="val 41100"/>
              <a:gd name="adj2" fmla="val 6250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rgbClr val="191919"/>
                </a:solidFill>
                <a:effectLst/>
                <a:highlight>
                  <a:srgbClr val="FFFFFF"/>
                </a:highlight>
                <a:latin typeface="Lucida Sans" panose="020B0602030504020204" pitchFamily="34" charset="0"/>
              </a:rPr>
              <a:t>“… while </a:t>
            </a:r>
            <a:r>
              <a:rPr lang="en-US" b="0" i="0" dirty="0">
                <a:solidFill>
                  <a:srgbClr val="22B14C"/>
                </a:solidFill>
                <a:effectLst/>
                <a:highlight>
                  <a:srgbClr val="FFFFFF"/>
                </a:highlight>
                <a:latin typeface="Lucida Sans" panose="020B0602030504020204" pitchFamily="34" charset="0"/>
              </a:rPr>
              <a:t>visual language models </a:t>
            </a:r>
            <a:r>
              <a:rPr lang="en-US" b="0" i="0" dirty="0">
                <a:solidFill>
                  <a:srgbClr val="191919"/>
                </a:solidFill>
                <a:effectLst/>
                <a:highlight>
                  <a:srgbClr val="FFFFFF"/>
                </a:highlight>
                <a:latin typeface="Lucida Sans" panose="020B0602030504020204" pitchFamily="34" charset="0"/>
              </a:rPr>
              <a:t>are in their infancy, they already show potential for multiple applications in automated phenotyping studies. We encourage the community to carefully test them… 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4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6339-C74B-9FB2-6280-6F51BD5AD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are large language models </a:t>
            </a:r>
            <a:r>
              <a:rPr lang="en-US" sz="3600" dirty="0">
                <a:solidFill>
                  <a:srgbClr val="51B02F"/>
                </a:solidFill>
              </a:rPr>
              <a:t>not so good </a:t>
            </a:r>
            <a:r>
              <a:rPr lang="en-US" sz="3600" dirty="0"/>
              <a:t>in?</a:t>
            </a:r>
            <a:endParaRPr lang="LID4096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34516-33BE-EBDA-7C64-E8EF37C8DC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64778" y="1184015"/>
            <a:ext cx="10644901" cy="4550036"/>
          </a:xfrm>
        </p:spPr>
        <p:txBody>
          <a:bodyPr/>
          <a:lstStyle/>
          <a:p>
            <a:r>
              <a:rPr lang="en-US" dirty="0"/>
              <a:t>Math (in particular counting)</a:t>
            </a:r>
          </a:p>
          <a:p>
            <a:endParaRPr lang="LID4096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04A73F-FC91-92EB-9CE1-C4B906F54071}"/>
              </a:ext>
            </a:extLst>
          </p:cNvPr>
          <p:cNvSpPr txBox="1">
            <a:spLocks/>
          </p:cNvSpPr>
          <p:nvPr/>
        </p:nvSpPr>
        <p:spPr>
          <a:xfrm>
            <a:off x="773549" y="3429000"/>
            <a:ext cx="10644901" cy="60884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FDF372-062B-FBFD-B91E-E847DCD74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09" y="1877822"/>
            <a:ext cx="5344098" cy="1386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B60144-A03E-A569-8821-DDE44AEA7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413" y="1877822"/>
            <a:ext cx="5933023" cy="3919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41F860-C055-B6AF-AA7A-563809B58C04}"/>
              </a:ext>
            </a:extLst>
          </p:cNvPr>
          <p:cNvSpPr txBox="1"/>
          <p:nvPr/>
        </p:nvSpPr>
        <p:spPr>
          <a:xfrm>
            <a:off x="4241799" y="6230768"/>
            <a:ext cx="3990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https://scads.github.io/prompt-engineering-tutorial-2023/01_prompts/02_use_cases.html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70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826720-D218-2137-E6D7-06C787B7DF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73" r="290" b="78385"/>
          <a:stretch/>
        </p:blipFill>
        <p:spPr>
          <a:xfrm>
            <a:off x="6238341" y="1514232"/>
            <a:ext cx="5149137" cy="13376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E86540-AFBF-3DEE-C523-6636A334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Use </a:t>
            </a:r>
            <a:r>
              <a:rPr lang="de-DE" sz="3600" dirty="0" err="1"/>
              <a:t>case</a:t>
            </a:r>
            <a:r>
              <a:rPr lang="de-DE" sz="3600" dirty="0"/>
              <a:t>: </a:t>
            </a:r>
            <a:r>
              <a:rPr lang="de-DE" sz="3600" dirty="0" err="1"/>
              <a:t>Quantitatively</a:t>
            </a:r>
            <a:r>
              <a:rPr lang="de-DE" sz="3600" dirty="0"/>
              <a:t> </a:t>
            </a:r>
            <a:r>
              <a:rPr lang="de-DE" sz="3600" dirty="0" err="1"/>
              <a:t>biology</a:t>
            </a:r>
            <a:endParaRPr lang="en-US" sz="36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784C2E-C5C5-BD13-CEDC-0E0E7EE84C98}"/>
              </a:ext>
            </a:extLst>
          </p:cNvPr>
          <p:cNvSpPr txBox="1">
            <a:spLocks/>
          </p:cNvSpPr>
          <p:nvPr/>
        </p:nvSpPr>
        <p:spPr>
          <a:xfrm>
            <a:off x="893326" y="1185232"/>
            <a:ext cx="10644901" cy="60884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VLMs </a:t>
            </a:r>
            <a:r>
              <a:rPr lang="de-DE" sz="2400" dirty="0" err="1"/>
              <a:t>were</a:t>
            </a:r>
            <a:r>
              <a:rPr lang="de-DE" sz="2400" dirty="0"/>
              <a:t> not </a:t>
            </a:r>
            <a:r>
              <a:rPr lang="de-DE" sz="2400" dirty="0" err="1"/>
              <a:t>exactly</a:t>
            </a:r>
            <a:r>
              <a:rPr lang="de-DE" sz="2400" dirty="0"/>
              <a:t> </a:t>
            </a:r>
            <a:r>
              <a:rPr lang="de-DE" sz="2400" dirty="0" err="1"/>
              <a:t>built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this</a:t>
            </a:r>
            <a:r>
              <a:rPr lang="de-DE" sz="2400" dirty="0"/>
              <a:t> </a:t>
            </a:r>
            <a:r>
              <a:rPr lang="de-DE" sz="2400" dirty="0" err="1"/>
              <a:t>use-case</a:t>
            </a:r>
            <a:r>
              <a:rPr lang="de-DE" sz="2400" dirty="0"/>
              <a:t>…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FD795-0CCF-37AA-DF94-747BB21BF5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486"/>
          <a:stretch/>
        </p:blipFill>
        <p:spPr>
          <a:xfrm>
            <a:off x="843224" y="1594984"/>
            <a:ext cx="4966857" cy="413536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901F39C-9A43-FB12-27C8-95EF7F14C666}"/>
              </a:ext>
            </a:extLst>
          </p:cNvPr>
          <p:cNvCxnSpPr>
            <a:cxnSpLocks/>
          </p:cNvCxnSpPr>
          <p:nvPr/>
        </p:nvCxnSpPr>
        <p:spPr>
          <a:xfrm>
            <a:off x="7747000" y="2341148"/>
            <a:ext cx="50070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7A8977B-1F30-1270-5E45-F056C5C061B4}"/>
              </a:ext>
            </a:extLst>
          </p:cNvPr>
          <p:cNvSpPr/>
          <p:nvPr/>
        </p:nvSpPr>
        <p:spPr>
          <a:xfrm>
            <a:off x="7747000" y="3105164"/>
            <a:ext cx="3601776" cy="2514593"/>
          </a:xfrm>
          <a:prstGeom prst="wedgeRectCallou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800" dirty="0">
                <a:solidFill>
                  <a:srgbClr val="C00000"/>
                </a:solidFill>
              </a:rPr>
              <a:t>n=1</a:t>
            </a:r>
            <a:endParaRPr lang="en-US" sz="13800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FDE750-DD1D-9A41-00E8-E9CF544C09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3" t="91981" r="65399" b="1953"/>
          <a:stretch/>
        </p:blipFill>
        <p:spPr>
          <a:xfrm>
            <a:off x="1035781" y="5411028"/>
            <a:ext cx="4523447" cy="4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7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E64E049-8C3A-78AC-2DD3-F26350EE2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075" y="2137691"/>
            <a:ext cx="7019416" cy="39109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B01EF3-3FB2-C68E-11AC-C3D9856F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71735"/>
            <a:ext cx="10454403" cy="812280"/>
          </a:xfrm>
        </p:spPr>
        <p:txBody>
          <a:bodyPr/>
          <a:lstStyle/>
          <a:p>
            <a:r>
              <a:rPr lang="de-DE" dirty="0"/>
              <a:t>Vision </a:t>
            </a:r>
            <a:r>
              <a:rPr lang="de-DE" dirty="0" err="1"/>
              <a:t>language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counting</a:t>
            </a:r>
            <a:r>
              <a:rPr lang="de-DE" dirty="0"/>
              <a:t> </a:t>
            </a:r>
            <a:r>
              <a:rPr lang="de-DE" dirty="0" err="1"/>
              <a:t>objects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8A13D-33C6-33E1-48F7-7FEAADAE1B5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4850" y="1362075"/>
            <a:ext cx="10815617" cy="4371976"/>
          </a:xfrm>
        </p:spPr>
        <p:txBody>
          <a:bodyPr/>
          <a:lstStyle/>
          <a:p>
            <a:r>
              <a:rPr lang="de-DE" sz="2400" dirty="0"/>
              <a:t>Prompt: „</a:t>
            </a:r>
            <a:r>
              <a:rPr lang="en-US" sz="2400" dirty="0" err="1"/>
              <a:t>Analyse</a:t>
            </a:r>
            <a:r>
              <a:rPr lang="en-US" sz="2400" dirty="0"/>
              <a:t> the following image by counting the bright blobs. Respond with the number only. </a:t>
            </a:r>
            <a:r>
              <a:rPr lang="de-DE" sz="2400" dirty="0"/>
              <a:t>“ </a:t>
            </a:r>
            <a:r>
              <a:rPr lang="de-DE" sz="2400" dirty="0">
                <a:solidFill>
                  <a:srgbClr val="51B02F"/>
                </a:solidFill>
              </a:rPr>
              <a:t>(n=25)</a:t>
            </a:r>
            <a:endParaRPr lang="en-US" sz="2400" dirty="0">
              <a:solidFill>
                <a:srgbClr val="51B02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F495FD-4A65-1F7A-E397-7C390A0105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26" b="6944"/>
          <a:stretch/>
        </p:blipFill>
        <p:spPr>
          <a:xfrm>
            <a:off x="720337" y="2305050"/>
            <a:ext cx="3226817" cy="3190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D3915E-E14C-736D-F5C8-901402C89DCA}"/>
              </a:ext>
            </a:extLst>
          </p:cNvPr>
          <p:cNvSpPr txBox="1"/>
          <p:nvPr/>
        </p:nvSpPr>
        <p:spPr>
          <a:xfrm>
            <a:off x="4362449" y="6081109"/>
            <a:ext cx="44041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https://scads.github.io/generative-ai-notebooks/80_benchmarking_llms/20_vision_models.html</a:t>
            </a:r>
            <a:r>
              <a:rPr lang="en-US" sz="1400" dirty="0"/>
              <a:t> 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6D8B31D7-FC04-6E81-8E44-06084D8DF12F}"/>
              </a:ext>
            </a:extLst>
          </p:cNvPr>
          <p:cNvSpPr/>
          <p:nvPr/>
        </p:nvSpPr>
        <p:spPr>
          <a:xfrm>
            <a:off x="6286500" y="2476500"/>
            <a:ext cx="933450" cy="600075"/>
          </a:xfrm>
          <a:prstGeom prst="wedgeRectCallout">
            <a:avLst>
              <a:gd name="adj1" fmla="val -57568"/>
              <a:gd name="adj2" fmla="val 5138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Nov 2023</a:t>
            </a:r>
            <a:endParaRPr lang="en-US" dirty="0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FACEA394-6B20-5CD5-2E6C-70D5AB638C04}"/>
              </a:ext>
            </a:extLst>
          </p:cNvPr>
          <p:cNvSpPr/>
          <p:nvPr/>
        </p:nvSpPr>
        <p:spPr>
          <a:xfrm>
            <a:off x="8404590" y="3386137"/>
            <a:ext cx="933450" cy="600075"/>
          </a:xfrm>
          <a:prstGeom prst="wedgeRectCallout">
            <a:avLst>
              <a:gd name="adj1" fmla="val -57568"/>
              <a:gd name="adj2" fmla="val 5138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Apr 2024</a:t>
            </a:r>
            <a:endParaRPr lang="en-US" dirty="0"/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0A5FD4E0-DF83-A4ED-5E46-37CAA22B1A68}"/>
              </a:ext>
            </a:extLst>
          </p:cNvPr>
          <p:cNvSpPr/>
          <p:nvPr/>
        </p:nvSpPr>
        <p:spPr>
          <a:xfrm>
            <a:off x="10553191" y="3657599"/>
            <a:ext cx="933450" cy="600075"/>
          </a:xfrm>
          <a:prstGeom prst="wedgeRectCallout">
            <a:avLst>
              <a:gd name="adj1" fmla="val -57568"/>
              <a:gd name="adj2" fmla="val 5138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48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0C37-04D9-61CB-3F85-F4BEE0C5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51B02F"/>
                </a:solidFill>
              </a:rPr>
              <a:t>Multi-modal </a:t>
            </a:r>
            <a:r>
              <a:rPr lang="en-US" sz="4400" dirty="0"/>
              <a:t>LLMs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C9EA0-C6A9-5FF1-255B-3E439B0AB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4"/>
            <a:ext cx="10644901" cy="4911985"/>
          </a:xfrm>
        </p:spPr>
        <p:txBody>
          <a:bodyPr>
            <a:normAutofit/>
          </a:bodyPr>
          <a:lstStyle/>
          <a:p>
            <a:r>
              <a:rPr lang="en-US" dirty="0"/>
              <a:t>Combining image, text and […] data, to gain new insights.</a:t>
            </a:r>
            <a:endParaRPr lang="en-US" u="sng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136AA2-BF6C-EEFA-518E-8BB404F8F11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5452589" y="2981563"/>
            <a:ext cx="1569155" cy="2360127"/>
            <a:chOff x="7715165" y="1693760"/>
            <a:chExt cx="2554941" cy="38428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9AE9BD-965F-5A75-F0D8-CF61599E4AEC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4FE5DD-18FB-30C8-6563-A8044E7AC3F3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1DB52F-6328-DE0A-1897-57500170B38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996849-F683-03D8-2FE7-6E6054D83B15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594951-7AD4-87C9-8065-ED77329F7224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88BFEC-B44E-9B69-04CC-D61CFDA0215A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4B24D3-DD65-CC8F-21FE-8F0DEFEA2B9A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BDD8FE-DB28-D56D-DCB7-D10B9237ED75}"/>
                </a:ext>
              </a:extLst>
            </p:cNvPr>
            <p:cNvCxnSpPr>
              <a:stCxn id="8" idx="6"/>
              <a:endCxn id="12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EBAF2C-DE4A-A421-CC5B-11D93F70CCE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A818109-6A43-1C02-940B-AE287A8AC9A6}"/>
                </a:ext>
              </a:extLst>
            </p:cNvPr>
            <p:cNvCxnSpPr>
              <a:cxnSpLocks/>
              <a:stCxn id="8" idx="6"/>
              <a:endCxn id="13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250EB62-134A-6508-D580-8B688B8845D8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3D149F-AF73-E668-7F00-A1A957458A2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5EDEFE-DDCC-8D19-C599-8E8B6CA1B9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903F6B-DFD3-BBCC-6CDD-9A0EAC9F4DB0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56AA5-9326-62BF-46D5-3E62707DA3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9764A-5450-7154-E6CE-441FCC10FA0E}"/>
                </a:ext>
              </a:extLst>
            </p:cNvPr>
            <p:cNvCxnSpPr>
              <a:cxnSpLocks/>
              <a:stCxn id="11" idx="6"/>
              <a:endCxn id="13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9F6E940-03A6-77EB-708B-DF9B8EAD97C8}"/>
                </a:ext>
              </a:extLst>
            </p:cNvPr>
            <p:cNvCxnSpPr>
              <a:cxnSpLocks/>
              <a:stCxn id="11" idx="6"/>
              <a:endCxn id="12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DAD1ED-D38F-523F-88A3-4709920623BE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4EFBE4-91F1-C0D6-A3E9-843323D89974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A2D77C-395A-1C76-3885-8F1084A1D3F9}"/>
                </a:ext>
              </a:extLst>
            </p:cNvPr>
            <p:cNvCxnSpPr>
              <a:cxnSpLocks/>
              <a:stCxn id="26" idx="6"/>
              <a:endCxn id="12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ECEDB83-D2EF-7AF4-14CA-79E56D55E093}"/>
                </a:ext>
              </a:extLst>
            </p:cNvPr>
            <p:cNvCxnSpPr>
              <a:cxnSpLocks/>
              <a:stCxn id="26" idx="6"/>
              <a:endCxn id="13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22E557F-6EF0-9DF1-E320-4EDEC93BD3FD}"/>
                </a:ext>
              </a:extLst>
            </p:cNvPr>
            <p:cNvCxnSpPr>
              <a:cxnSpLocks/>
              <a:stCxn id="26" idx="6"/>
              <a:endCxn id="14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973EDC-43B8-B6D2-B8D1-C44AF66D1E87}"/>
                </a:ext>
              </a:extLst>
            </p:cNvPr>
            <p:cNvCxnSpPr>
              <a:cxnSpLocks/>
              <a:stCxn id="10" idx="6"/>
              <a:endCxn id="12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AA4E62-861B-E3B1-6179-0A12E3015124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5069EA-C131-79A4-FF0D-F2ECB20C1853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D8FAF0-FF7A-07CF-B4B2-0F20A0CDECED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C8C0896-4870-3521-A7B7-55A6C1515A1C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E29605-9D1F-081F-781E-C76B09F5E351}"/>
                </a:ext>
              </a:extLst>
            </p:cNvPr>
            <p:cNvCxnSpPr>
              <a:stCxn id="31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1204968-B45D-4026-BFA9-2D59CFBBBA86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760CE1F-2ACB-F802-2931-50EDF815AD2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6BD19-E623-EC22-CE8F-C5D5564E3D3F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F72C17B-0044-1A06-7AF1-1638E36A76D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848102-4C55-5F28-7B9A-B8460E56712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D7AA2B9-9A00-A417-8EB5-25AAC2B24837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6AAAB7-9156-B198-E132-5AB72EA160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EADF2DA-4CC1-07ED-DF19-5EF8B378BD57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212C7E-00E3-6FDF-CD69-F1D0A8E35328}"/>
                </a:ext>
              </a:extLst>
            </p:cNvPr>
            <p:cNvCxnSpPr>
              <a:cxnSpLocks/>
              <a:stCxn id="34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C2291EE-0B53-F598-3478-EB2B2C61030D}"/>
                </a:ext>
              </a:extLst>
            </p:cNvPr>
            <p:cNvCxnSpPr>
              <a:cxnSpLocks/>
              <a:endCxn id="31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8314ECE-7FCF-1D66-A97C-ACBBFEBE13F7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DC0F098-FE47-51B3-BA77-C304F0EE94DE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3D152CB-2F7D-78E8-D681-C96032AA392B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896D8B-2357-E287-162A-BD030E38F14F}"/>
                </a:ext>
              </a:extLst>
            </p:cNvPr>
            <p:cNvCxnSpPr>
              <a:cxnSpLocks/>
              <a:stCxn id="46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7823F8-5AEA-BF1C-837A-1BF64FF267EC}"/>
                </a:ext>
              </a:extLst>
            </p:cNvPr>
            <p:cNvCxnSpPr>
              <a:cxnSpLocks/>
              <a:stCxn id="33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7862B18-A3E1-1348-99BD-7681DA5F6588}"/>
              </a:ext>
            </a:extLst>
          </p:cNvPr>
          <p:cNvSpPr txBox="1">
            <a:spLocks/>
          </p:cNvSpPr>
          <p:nvPr/>
        </p:nvSpPr>
        <p:spPr>
          <a:xfrm>
            <a:off x="1059544" y="4713294"/>
            <a:ext cx="258280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cells are there?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211BB9C9-8209-5403-324B-3B0B5ED322CA}"/>
              </a:ext>
            </a:extLst>
          </p:cNvPr>
          <p:cNvCxnSpPr>
            <a:cxnSpLocks/>
            <a:stCxn id="4" idx="3"/>
            <a:endCxn id="9" idx="2"/>
          </p:cNvCxnSpPr>
          <p:nvPr/>
        </p:nvCxnSpPr>
        <p:spPr>
          <a:xfrm>
            <a:off x="3673142" y="3240867"/>
            <a:ext cx="1383961" cy="920759"/>
          </a:xfrm>
          <a:prstGeom prst="bentConnector3">
            <a:avLst/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CD8317D1-2B1D-E281-F0FC-5303DC823818}"/>
              </a:ext>
            </a:extLst>
          </p:cNvPr>
          <p:cNvCxnSpPr>
            <a:cxnSpLocks/>
            <a:stCxn id="53" idx="3"/>
            <a:endCxn id="9" idx="2"/>
          </p:cNvCxnSpPr>
          <p:nvPr/>
        </p:nvCxnSpPr>
        <p:spPr>
          <a:xfrm flipV="1">
            <a:off x="3642348" y="4161626"/>
            <a:ext cx="1414755" cy="1028722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34E247B3-BC77-3DF8-2B17-811614B35BB3}"/>
              </a:ext>
            </a:extLst>
          </p:cNvPr>
          <p:cNvCxnSpPr>
            <a:cxnSpLocks/>
            <a:stCxn id="32" idx="2"/>
            <a:endCxn id="54" idx="1"/>
          </p:cNvCxnSpPr>
          <p:nvPr/>
        </p:nvCxnSpPr>
        <p:spPr>
          <a:xfrm flipV="1">
            <a:off x="7417230" y="3240867"/>
            <a:ext cx="1223001" cy="920760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B2B6F25-2EF0-37EF-F995-7B817AD1E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2" t="2756" r="20148" b="7097"/>
          <a:stretch/>
        </p:blipFill>
        <p:spPr>
          <a:xfrm>
            <a:off x="1267842" y="2079643"/>
            <a:ext cx="2405300" cy="232244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41CB736-676B-499C-17A5-12D07D761549}"/>
              </a:ext>
            </a:extLst>
          </p:cNvPr>
          <p:cNvSpPr txBox="1">
            <a:spLocks/>
          </p:cNvSpPr>
          <p:nvPr/>
        </p:nvSpPr>
        <p:spPr>
          <a:xfrm>
            <a:off x="8640231" y="4539125"/>
            <a:ext cx="3058283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4 cells. </a:t>
            </a:r>
            <a:b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just marked their nuclei.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7777978-8D54-9C5D-758F-FBE9DAD43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231" y="2079643"/>
            <a:ext cx="2206601" cy="2322447"/>
          </a:xfrm>
          <a:prstGeom prst="rect">
            <a:avLst/>
          </a:prstGeom>
        </p:spPr>
      </p:pic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9569F83-589E-48C8-BEA4-1F5545E809F2}"/>
              </a:ext>
            </a:extLst>
          </p:cNvPr>
          <p:cNvCxnSpPr>
            <a:cxnSpLocks/>
            <a:stCxn id="32" idx="2"/>
            <a:endCxn id="51" idx="1"/>
          </p:cNvCxnSpPr>
          <p:nvPr/>
        </p:nvCxnSpPr>
        <p:spPr>
          <a:xfrm>
            <a:off x="7417230" y="4161627"/>
            <a:ext cx="1223001" cy="1069996"/>
          </a:xfrm>
          <a:prstGeom prst="bentConnector3">
            <a:avLst>
              <a:gd name="adj1" fmla="val 50000"/>
            </a:avLst>
          </a:prstGeom>
          <a:ln w="444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824E3141-183C-3F65-255C-E0A43CD911F5}"/>
              </a:ext>
            </a:extLst>
          </p:cNvPr>
          <p:cNvSpPr/>
          <p:nvPr/>
        </p:nvSpPr>
        <p:spPr>
          <a:xfrm>
            <a:off x="4554022" y="5476842"/>
            <a:ext cx="3366287" cy="825871"/>
          </a:xfrm>
          <a:prstGeom prst="wedgeRectCallout">
            <a:avLst>
              <a:gd name="adj1" fmla="val -2083"/>
              <a:gd name="adj2" fmla="val -1021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I‘m</a:t>
            </a:r>
            <a:r>
              <a:rPr lang="de-DE" dirty="0"/>
              <a:t> not </a:t>
            </a:r>
            <a:r>
              <a:rPr lang="de-DE" dirty="0" err="1"/>
              <a:t>aware</a:t>
            </a:r>
            <a:r>
              <a:rPr lang="de-DE" dirty="0"/>
              <a:t> of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implementation</a:t>
            </a:r>
            <a:r>
              <a:rPr lang="de-DE" dirty="0"/>
              <a:t> of </a:t>
            </a:r>
            <a:r>
              <a:rPr lang="de-DE" dirty="0" err="1"/>
              <a:t>this</a:t>
            </a:r>
            <a:r>
              <a:rPr lang="de-DE" dirty="0"/>
              <a:t> (</a:t>
            </a:r>
            <a:r>
              <a:rPr lang="de-DE" dirty="0" err="1"/>
              <a:t>yet</a:t>
            </a:r>
            <a:r>
              <a:rPr lang="de-DE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2BF3-8FCC-2908-3EB5-654404D6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51B02F"/>
                </a:solidFill>
              </a:rPr>
              <a:t>Multi-modal </a:t>
            </a:r>
            <a:r>
              <a:rPr lang="en-US" sz="4000" dirty="0"/>
              <a:t>LLMs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30421-7F70-D52A-4BCF-C697D73277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55885"/>
          </a:xfrm>
        </p:spPr>
        <p:txBody>
          <a:bodyPr/>
          <a:lstStyle/>
          <a:p>
            <a:r>
              <a:rPr lang="en-GB" dirty="0"/>
              <a:t>Text to audio: Generating Podcasts about papers using </a:t>
            </a:r>
            <a:r>
              <a:rPr lang="en-GB" dirty="0" err="1"/>
              <a:t>NotebookLM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7D990A-4E63-8E79-22F3-15110B64A261}"/>
              </a:ext>
            </a:extLst>
          </p:cNvPr>
          <p:cNvSpPr txBox="1"/>
          <p:nvPr/>
        </p:nvSpPr>
        <p:spPr>
          <a:xfrm>
            <a:off x="4356100" y="6046566"/>
            <a:ext cx="4013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2"/>
              </a:rPr>
              <a:t>https://notebooklm.google.com/notebook/70774cfa-a940-4b7a-aa7d-be27873c88e6/audio</a:t>
            </a:r>
            <a:r>
              <a:rPr lang="en-GB" sz="1600" dirty="0"/>
              <a:t> </a:t>
            </a:r>
            <a:endParaRPr lang="LID4096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54D17E-9EF0-31CB-08E6-F029285A9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6" y="1756208"/>
            <a:ext cx="5159977" cy="39774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77718-1325-8434-2915-B7BFAE146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836" y="1756208"/>
            <a:ext cx="5386928" cy="3961174"/>
          </a:xfrm>
          <a:prstGeom prst="rect">
            <a:avLst/>
          </a:prstGeom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0845348-A68B-82F5-C761-29B4E458EB70}"/>
              </a:ext>
            </a:extLst>
          </p:cNvPr>
          <p:cNvSpPr/>
          <p:nvPr/>
        </p:nvSpPr>
        <p:spPr>
          <a:xfrm>
            <a:off x="10203442" y="2451100"/>
            <a:ext cx="1718644" cy="876300"/>
          </a:xfrm>
          <a:prstGeom prst="wedgeRectCallout">
            <a:avLst>
              <a:gd name="adj1" fmla="val -31905"/>
              <a:gd name="adj2" fmla="val 71671"/>
            </a:avLst>
          </a:prstGeom>
          <a:solidFill>
            <a:schemeClr val="bg1"/>
          </a:solidFill>
          <a:ln>
            <a:solidFill>
              <a:srgbClr val="22B1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Try this with your most recent paper!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8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613F5E85-75C8-E774-F4C4-019FB3245661}"/>
              </a:ext>
            </a:extLst>
          </p:cNvPr>
          <p:cNvSpPr/>
          <p:nvPr/>
        </p:nvSpPr>
        <p:spPr>
          <a:xfrm>
            <a:off x="-1915886" y="876692"/>
            <a:ext cx="14049829" cy="9022051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de-DE" sz="4000" dirty="0" err="1"/>
              <a:t>Neural</a:t>
            </a:r>
            <a:r>
              <a:rPr lang="de-DE" sz="4000" dirty="0"/>
              <a:t> </a:t>
            </a:r>
          </a:p>
          <a:p>
            <a:r>
              <a:rPr lang="de-DE" sz="4000" dirty="0" err="1"/>
              <a:t>networks</a:t>
            </a:r>
            <a:r>
              <a:rPr lang="de-DE" sz="4000" dirty="0"/>
              <a:t>   </a:t>
            </a:r>
            <a:endParaRPr lang="en-US" sz="4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A06956-F2AF-F9AD-54BC-E7EBFE3E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Outlook / optional slides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E31D81D-2B2E-E69A-1852-4C08496F902D}"/>
              </a:ext>
            </a:extLst>
          </p:cNvPr>
          <p:cNvSpPr/>
          <p:nvPr/>
        </p:nvSpPr>
        <p:spPr>
          <a:xfrm>
            <a:off x="1668544" y="876693"/>
            <a:ext cx="5986021" cy="476053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de-DE" sz="8000" dirty="0"/>
              <a:t>LLMs   </a:t>
            </a:r>
          </a:p>
          <a:p>
            <a:endParaRPr lang="de-DE" sz="8000" dirty="0"/>
          </a:p>
          <a:p>
            <a:endParaRPr lang="en-US" sz="8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617CABA-37BA-689E-A565-ECB2646760ED}"/>
              </a:ext>
            </a:extLst>
          </p:cNvPr>
          <p:cNvSpPr/>
          <p:nvPr/>
        </p:nvSpPr>
        <p:spPr>
          <a:xfrm>
            <a:off x="5278703" y="876693"/>
            <a:ext cx="4704283" cy="4493593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Prompt </a:t>
            </a:r>
            <a:r>
              <a:rPr lang="de-DE" sz="3200" dirty="0" err="1"/>
              <a:t>engineering</a:t>
            </a:r>
            <a:endParaRPr lang="de-DE" sz="3200" dirty="0"/>
          </a:p>
          <a:p>
            <a:pPr algn="ctr"/>
            <a:endParaRPr lang="de-DE" sz="3200" dirty="0"/>
          </a:p>
          <a:p>
            <a:pPr algn="ctr"/>
            <a:endParaRPr lang="de-DE" sz="3200" dirty="0"/>
          </a:p>
          <a:p>
            <a:pPr algn="ctr"/>
            <a:endParaRPr lang="de-DE" sz="3200" dirty="0"/>
          </a:p>
          <a:p>
            <a:pPr algn="ctr"/>
            <a:endParaRPr lang="de-DE" sz="3200" dirty="0"/>
          </a:p>
          <a:p>
            <a:pPr algn="ctr"/>
            <a:endParaRPr lang="en-US" sz="32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72BF5D3-CFEA-0C2E-09D1-9D25E37F0713}"/>
              </a:ext>
            </a:extLst>
          </p:cNvPr>
          <p:cNvSpPr/>
          <p:nvPr/>
        </p:nvSpPr>
        <p:spPr>
          <a:xfrm>
            <a:off x="7107045" y="2714962"/>
            <a:ext cx="3656205" cy="2974637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Retrieval </a:t>
            </a:r>
            <a:r>
              <a:rPr lang="de-DE" sz="3200" dirty="0" err="1"/>
              <a:t>Augmented</a:t>
            </a:r>
            <a:r>
              <a:rPr lang="de-DE" sz="3200" dirty="0"/>
              <a:t> Generation (RAGs)</a:t>
            </a:r>
            <a:endParaRPr lang="en-US" sz="3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FE00BB7-0519-98F5-B3FD-F7A5F85B3042}"/>
              </a:ext>
            </a:extLst>
          </p:cNvPr>
          <p:cNvSpPr/>
          <p:nvPr/>
        </p:nvSpPr>
        <p:spPr>
          <a:xfrm>
            <a:off x="3694638" y="4107425"/>
            <a:ext cx="3936206" cy="2100303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3200" dirty="0"/>
              <a:t>Benchmarking / Quality assurance</a:t>
            </a:r>
            <a:endParaRPr lang="en-US" sz="32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800263-D3A5-997B-BC6D-422CFF5D3A78}"/>
              </a:ext>
            </a:extLst>
          </p:cNvPr>
          <p:cNvSpPr/>
          <p:nvPr/>
        </p:nvSpPr>
        <p:spPr>
          <a:xfrm>
            <a:off x="4973873" y="2336885"/>
            <a:ext cx="2582627" cy="2100303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3200" dirty="0"/>
              <a:t>Tools for scientists</a:t>
            </a:r>
            <a:endParaRPr lang="en-US" sz="32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26661F-D66B-4A86-9C20-11BF3B688F83}"/>
              </a:ext>
            </a:extLst>
          </p:cNvPr>
          <p:cNvSpPr/>
          <p:nvPr/>
        </p:nvSpPr>
        <p:spPr>
          <a:xfrm>
            <a:off x="1781905" y="3314700"/>
            <a:ext cx="2582627" cy="1790701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3200" dirty="0"/>
              <a:t>Good scientific practice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190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51B02F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Transformer</a:t>
            </a:r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 neural networks</a:t>
            </a:r>
            <a:endParaRPr lang="en-US" sz="3600" dirty="0">
              <a:solidFill>
                <a:srgbClr val="064569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EF26BBFA-F6D3-BF49-5264-7718E6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4ECBD-0B47-E95C-3CFF-A1C56DF72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E9C99CFF-8E1C-6453-D3B5-996ED1D7F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89033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E4AE-E11D-A365-5F4A-A17F1ADC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Traditional </a:t>
            </a:r>
            <a:r>
              <a:rPr lang="de-DE" dirty="0" err="1"/>
              <a:t>architecture</a:t>
            </a:r>
            <a:r>
              <a:rPr lang="de-DE" dirty="0"/>
              <a:t>: Encoder-Decoder Networks</a:t>
            </a:r>
            <a:br>
              <a:rPr lang="de-DE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99E2-DB93-6BD5-940E-E6497B57D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1302" y="1641394"/>
            <a:ext cx="10644901" cy="580049"/>
          </a:xfrm>
        </p:spPr>
        <p:txBody>
          <a:bodyPr/>
          <a:lstStyle/>
          <a:p>
            <a:r>
              <a:rPr lang="de-DE" dirty="0" err="1"/>
              <a:t>Related</a:t>
            </a:r>
            <a:r>
              <a:rPr lang="de-DE" dirty="0"/>
              <a:t>: „Auto-encoder“, „</a:t>
            </a:r>
            <a:r>
              <a:rPr lang="de-DE" dirty="0" err="1"/>
              <a:t>Variational</a:t>
            </a:r>
            <a:r>
              <a:rPr lang="de-DE" dirty="0"/>
              <a:t> Auto-Encoder“, „U-Net“</a:t>
            </a:r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658E3C-91F3-001D-686D-0E9EAFC9E22A}"/>
              </a:ext>
            </a:extLst>
          </p:cNvPr>
          <p:cNvSpPr/>
          <p:nvPr/>
        </p:nvSpPr>
        <p:spPr>
          <a:xfrm>
            <a:off x="6937570" y="3873488"/>
            <a:ext cx="590878" cy="1122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44FBC2B-539C-EC52-6E4A-EAE06D5C6A1E}"/>
              </a:ext>
            </a:extLst>
          </p:cNvPr>
          <p:cNvSpPr/>
          <p:nvPr/>
        </p:nvSpPr>
        <p:spPr>
          <a:xfrm>
            <a:off x="4776015" y="3873488"/>
            <a:ext cx="590878" cy="11223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0F0E4EF-E0D9-9346-F34D-A00AF310C62F}"/>
              </a:ext>
            </a:extLst>
          </p:cNvPr>
          <p:cNvSpPr/>
          <p:nvPr/>
        </p:nvSpPr>
        <p:spPr>
          <a:xfrm>
            <a:off x="4133238" y="3538309"/>
            <a:ext cx="342696" cy="1755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80B2F7D-1E1C-5F02-4597-56C6A490CC97}"/>
              </a:ext>
            </a:extLst>
          </p:cNvPr>
          <p:cNvSpPr/>
          <p:nvPr/>
        </p:nvSpPr>
        <p:spPr>
          <a:xfrm>
            <a:off x="7763156" y="3540015"/>
            <a:ext cx="342696" cy="1755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id="{E677D549-9DD6-1E83-BA27-5EBB58ACDD8D}"/>
              </a:ext>
            </a:extLst>
          </p:cNvPr>
          <p:cNvSpPr/>
          <p:nvPr/>
        </p:nvSpPr>
        <p:spPr>
          <a:xfrm rot="16200000">
            <a:off x="4426066" y="1977652"/>
            <a:ext cx="342697" cy="2242121"/>
          </a:xfrm>
          <a:prstGeom prst="rightBrac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Brace 53">
            <a:extLst>
              <a:ext uri="{FF2B5EF4-FFF2-40B4-BE49-F238E27FC236}">
                <a16:creationId xmlns:a16="http://schemas.microsoft.com/office/drawing/2014/main" id="{8F2DB467-99C9-4F19-A2F4-868AF3F1CD90}"/>
              </a:ext>
            </a:extLst>
          </p:cNvPr>
          <p:cNvSpPr/>
          <p:nvPr/>
        </p:nvSpPr>
        <p:spPr>
          <a:xfrm rot="16200000">
            <a:off x="7501047" y="1984060"/>
            <a:ext cx="342697" cy="2206968"/>
          </a:xfrm>
          <a:prstGeom prst="rightBrac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33270F-441F-863A-DE1D-28E8ED2D5A63}"/>
              </a:ext>
            </a:extLst>
          </p:cNvPr>
          <p:cNvSpPr txBox="1"/>
          <p:nvPr/>
        </p:nvSpPr>
        <p:spPr>
          <a:xfrm>
            <a:off x="3476352" y="2493932"/>
            <a:ext cx="2242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Encoder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DC9AB4-A926-0B60-004F-8B04E130ADC6}"/>
              </a:ext>
            </a:extLst>
          </p:cNvPr>
          <p:cNvSpPr txBox="1"/>
          <p:nvPr/>
        </p:nvSpPr>
        <p:spPr>
          <a:xfrm>
            <a:off x="6568911" y="2495637"/>
            <a:ext cx="2206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Decoder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0E98753-D630-8787-DBF9-584DA83FFC01}"/>
              </a:ext>
            </a:extLst>
          </p:cNvPr>
          <p:cNvSpPr txBox="1"/>
          <p:nvPr/>
        </p:nvSpPr>
        <p:spPr>
          <a:xfrm>
            <a:off x="4981873" y="5080321"/>
            <a:ext cx="2335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“Bottleneck”, “Embedding”, </a:t>
            </a:r>
          </a:p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“Latent space”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2114B41-2DD9-BCDD-C0A9-243C2D32B2D3}"/>
              </a:ext>
            </a:extLst>
          </p:cNvPr>
          <p:cNvSpPr/>
          <p:nvPr/>
        </p:nvSpPr>
        <p:spPr>
          <a:xfrm rot="16200000">
            <a:off x="8092675" y="4318903"/>
            <a:ext cx="2194866" cy="228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4144513-2DB3-DABB-201D-F4ECEDB37F89}"/>
              </a:ext>
            </a:extLst>
          </p:cNvPr>
          <p:cNvSpPr/>
          <p:nvPr/>
        </p:nvSpPr>
        <p:spPr>
          <a:xfrm rot="16200000">
            <a:off x="1811063" y="4285868"/>
            <a:ext cx="2194866" cy="228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2BCF89E-ABE9-0AE0-8AC7-723D3BBE0ED9}"/>
              </a:ext>
            </a:extLst>
          </p:cNvPr>
          <p:cNvSpPr/>
          <p:nvPr/>
        </p:nvSpPr>
        <p:spPr>
          <a:xfrm rot="16200000">
            <a:off x="5803378" y="3857533"/>
            <a:ext cx="645476" cy="111657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73A799F-79CC-6401-9B2B-58F023E1CAB1}"/>
              </a:ext>
            </a:extLst>
          </p:cNvPr>
          <p:cNvSpPr/>
          <p:nvPr/>
        </p:nvSpPr>
        <p:spPr>
          <a:xfrm>
            <a:off x="8564985" y="3333325"/>
            <a:ext cx="228298" cy="2194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DBEF8B0-31A4-D363-0F95-0B995AEE15FF}"/>
              </a:ext>
            </a:extLst>
          </p:cNvPr>
          <p:cNvSpPr/>
          <p:nvPr/>
        </p:nvSpPr>
        <p:spPr>
          <a:xfrm>
            <a:off x="3457524" y="3321414"/>
            <a:ext cx="228298" cy="2194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4D69332-3419-D117-847D-F2693318DF08}"/>
              </a:ext>
            </a:extLst>
          </p:cNvPr>
          <p:cNvSpPr/>
          <p:nvPr/>
        </p:nvSpPr>
        <p:spPr>
          <a:xfrm>
            <a:off x="2218449" y="5133074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1</a:t>
            </a:r>
            <a:endParaRPr lang="en-US" sz="4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DF77354-DBA2-87A1-6D36-EADCDDCBED59}"/>
              </a:ext>
            </a:extLst>
          </p:cNvPr>
          <p:cNvSpPr/>
          <p:nvPr/>
        </p:nvSpPr>
        <p:spPr>
          <a:xfrm>
            <a:off x="9160170" y="5097139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2</a:t>
            </a:r>
            <a:endParaRPr lang="en-US" sz="4400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B1A459C3-82D2-D1FE-00C2-23DB1BFD18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7" t="56841" r="36878" b="-304"/>
          <a:stretch/>
        </p:blipFill>
        <p:spPr bwMode="auto">
          <a:xfrm>
            <a:off x="9870484" y="2970958"/>
            <a:ext cx="2009852" cy="196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004FB0-7C58-8266-CC4E-5492A3DFFBD0}"/>
              </a:ext>
            </a:extLst>
          </p:cNvPr>
          <p:cNvSpPr txBox="1"/>
          <p:nvPr/>
        </p:nvSpPr>
        <p:spPr>
          <a:xfrm>
            <a:off x="3905666" y="6134858"/>
            <a:ext cx="458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Images </a:t>
            </a:r>
            <a:r>
              <a:rPr lang="de-DE" sz="1200" dirty="0" err="1"/>
              <a:t>demonstrating</a:t>
            </a:r>
            <a:r>
              <a:rPr lang="de-DE" sz="1200" dirty="0"/>
              <a:t> noise2void, </a:t>
            </a:r>
            <a:r>
              <a:rPr lang="de-DE" sz="1200" dirty="0" err="1"/>
              <a:t>cropped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</a:t>
            </a:r>
            <a:r>
              <a:rPr lang="de-DE" sz="1200" dirty="0">
                <a:hlinkClick r:id="rId3"/>
              </a:rPr>
              <a:t>https://github.com/HenriquesLab/ZeroCostDL4Mic/blob/master/Wiki_files/FigureS2.png</a:t>
            </a:r>
            <a:r>
              <a:rPr lang="de-DE" sz="1200" dirty="0"/>
              <a:t> </a:t>
            </a:r>
            <a:r>
              <a:rPr lang="de-DE" sz="1200" dirty="0" err="1"/>
              <a:t>license</a:t>
            </a:r>
            <a:r>
              <a:rPr lang="de-DE" sz="1200" dirty="0"/>
              <a:t>: MIT</a:t>
            </a:r>
            <a:endParaRPr lang="en-US" sz="1200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15E2778E-1359-BA67-FDDF-61401CE8D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0" t="12554" r="36405" b="43983"/>
          <a:stretch/>
        </p:blipFill>
        <p:spPr bwMode="auto">
          <a:xfrm>
            <a:off x="301408" y="2970958"/>
            <a:ext cx="2009852" cy="196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7AA4C25-7FB9-CC7E-1225-559D3ADDF7F6}"/>
              </a:ext>
            </a:extLst>
          </p:cNvPr>
          <p:cNvGrpSpPr/>
          <p:nvPr/>
        </p:nvGrpSpPr>
        <p:grpSpPr>
          <a:xfrm>
            <a:off x="4442892" y="3335618"/>
            <a:ext cx="3331981" cy="616265"/>
            <a:chOff x="4442892" y="3335618"/>
            <a:chExt cx="3331981" cy="616265"/>
          </a:xfrm>
        </p:grpSpPr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3A5F51BB-C7B7-655F-DE81-677E386B7D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81353" y="3951881"/>
              <a:ext cx="1540736" cy="2"/>
            </a:xfrm>
            <a:prstGeom prst="bentConnector3">
              <a:avLst>
                <a:gd name="adj1" fmla="val 50000"/>
              </a:avLst>
            </a:prstGeom>
            <a:ln w="44450">
              <a:solidFill>
                <a:schemeClr val="accent2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382E2F39-47A8-1727-785C-34DFEDE8DD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2892" y="3726227"/>
              <a:ext cx="3331981" cy="2"/>
            </a:xfrm>
            <a:prstGeom prst="bentConnector3">
              <a:avLst>
                <a:gd name="adj1" fmla="val 50000"/>
              </a:avLst>
            </a:prstGeom>
            <a:ln w="44450">
              <a:solidFill>
                <a:schemeClr val="accent2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AD8208-D71E-D7B1-0DBF-53455B06BEE6}"/>
                </a:ext>
              </a:extLst>
            </p:cNvPr>
            <p:cNvSpPr txBox="1"/>
            <p:nvPr/>
          </p:nvSpPr>
          <p:spPr>
            <a:xfrm>
              <a:off x="4593324" y="3335618"/>
              <a:ext cx="3122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Skip-connections (optional)</a:t>
              </a:r>
              <a:endParaRPr lang="en-US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FA14DC5-5829-BF94-C40F-34B1DB8F4994}"/>
              </a:ext>
            </a:extLst>
          </p:cNvPr>
          <p:cNvSpPr txBox="1"/>
          <p:nvPr/>
        </p:nvSpPr>
        <p:spPr>
          <a:xfrm>
            <a:off x="301408" y="4995823"/>
            <a:ext cx="1817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Input: </a:t>
            </a:r>
            <a:br>
              <a:rPr lang="de-DE" dirty="0"/>
            </a:br>
            <a:r>
              <a:rPr lang="de-DE" dirty="0" err="1"/>
              <a:t>noisy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7C825F-D3D1-9512-E551-33417CD234F5}"/>
              </a:ext>
            </a:extLst>
          </p:cNvPr>
          <p:cNvSpPr txBox="1"/>
          <p:nvPr/>
        </p:nvSpPr>
        <p:spPr>
          <a:xfrm>
            <a:off x="9870484" y="4949341"/>
            <a:ext cx="198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Input: </a:t>
            </a:r>
            <a:br>
              <a:rPr lang="de-DE" dirty="0"/>
            </a:br>
            <a:r>
              <a:rPr lang="de-DE" dirty="0" err="1"/>
              <a:t>denoised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66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4" grpId="0" animBg="1"/>
      <p:bldP spid="5" grpId="0" animBg="1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E4AE-E11D-A365-5F4A-A17F1ADC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What‘s</a:t>
            </a:r>
            <a:r>
              <a:rPr lang="de-DE" dirty="0"/>
              <a:t> new? </a:t>
            </a:r>
            <a:r>
              <a:rPr lang="de-DE" dirty="0">
                <a:solidFill>
                  <a:srgbClr val="51B02F"/>
                </a:solidFill>
              </a:rPr>
              <a:t>Transformers</a:t>
            </a:r>
            <a:endParaRPr lang="en-US" dirty="0">
              <a:solidFill>
                <a:srgbClr val="51B02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99E2-DB93-6BD5-940E-E6497B57D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80049"/>
          </a:xfrm>
        </p:spPr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51B02F"/>
                </a:solidFill>
              </a:rPr>
              <a:t>transformer</a:t>
            </a:r>
            <a:r>
              <a:rPr lang="de-DE" dirty="0"/>
              <a:t> </a:t>
            </a:r>
            <a:r>
              <a:rPr lang="de-DE" dirty="0" err="1"/>
              <a:t>neural</a:t>
            </a:r>
            <a:r>
              <a:rPr lang="de-DE" dirty="0"/>
              <a:t> network </a:t>
            </a:r>
            <a:r>
              <a:rPr lang="de-DE" dirty="0" err="1"/>
              <a:t>architecture</a:t>
            </a:r>
            <a:endParaRPr lang="de-DE" dirty="0"/>
          </a:p>
          <a:p>
            <a:r>
              <a:rPr lang="de-DE" dirty="0" err="1"/>
              <a:t>Related</a:t>
            </a:r>
            <a:r>
              <a:rPr lang="de-DE" dirty="0"/>
              <a:t>: Generative </a:t>
            </a:r>
            <a:r>
              <a:rPr lang="de-DE" dirty="0" err="1"/>
              <a:t>Pretrained</a:t>
            </a:r>
            <a:r>
              <a:rPr lang="de-DE" dirty="0"/>
              <a:t> Transformer (GPT)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945D45B-0FC8-1D52-2457-EBFCB86A5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708" y="2083151"/>
            <a:ext cx="2695138" cy="39699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F5BD4FE-BE09-69EF-F814-BE125C168443}"/>
              </a:ext>
            </a:extLst>
          </p:cNvPr>
          <p:cNvSpPr txBox="1"/>
          <p:nvPr/>
        </p:nvSpPr>
        <p:spPr>
          <a:xfrm>
            <a:off x="3687043" y="6111188"/>
            <a:ext cx="50215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Figure source: Ashish et al 2017. "Attention is all you need". License: Provided proper attribution is provided, Google grants permission to reproduce the tables and figures in this paper solely for use in journalistic or scholarly works.</a:t>
            </a:r>
          </a:p>
          <a:p>
            <a:r>
              <a:rPr lang="en-US" sz="1200" dirty="0">
                <a:hlinkClick r:id="rId3"/>
              </a:rPr>
              <a:t>https://arxiv.org/abs/1706.03762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5687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E4AE-E11D-A365-5F4A-A17F1ADC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What‘s</a:t>
            </a:r>
            <a:r>
              <a:rPr lang="de-DE" dirty="0"/>
              <a:t> new? </a:t>
            </a:r>
            <a:r>
              <a:rPr lang="de-DE" dirty="0">
                <a:solidFill>
                  <a:srgbClr val="51B02F"/>
                </a:solidFill>
              </a:rPr>
              <a:t>Transformers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99E2-DB93-6BD5-940E-E6497B57D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80049"/>
          </a:xfrm>
        </p:spPr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solidFill>
                  <a:srgbClr val="51B02F"/>
                </a:solidFill>
              </a:rPr>
              <a:t>transformer</a:t>
            </a:r>
            <a:r>
              <a:rPr lang="de-DE" dirty="0"/>
              <a:t> </a:t>
            </a:r>
            <a:r>
              <a:rPr lang="de-DE" dirty="0" err="1"/>
              <a:t>neural</a:t>
            </a:r>
            <a:r>
              <a:rPr lang="de-DE" dirty="0"/>
              <a:t> network </a:t>
            </a:r>
            <a:r>
              <a:rPr lang="de-DE" dirty="0" err="1"/>
              <a:t>architecture</a:t>
            </a:r>
            <a:endParaRPr lang="de-DE" dirty="0"/>
          </a:p>
          <a:p>
            <a:r>
              <a:rPr lang="de-DE" dirty="0" err="1"/>
              <a:t>Related</a:t>
            </a:r>
            <a:r>
              <a:rPr lang="de-DE" dirty="0"/>
              <a:t>: Generative </a:t>
            </a:r>
            <a:r>
              <a:rPr lang="de-DE" dirty="0" err="1"/>
              <a:t>Pretrained</a:t>
            </a:r>
            <a:r>
              <a:rPr lang="de-DE" dirty="0"/>
              <a:t> Transformer (GPT)</a:t>
            </a:r>
            <a:endParaRPr lang="en-US" dirty="0"/>
          </a:p>
        </p:txBody>
      </p:sp>
      <p:sp>
        <p:nvSpPr>
          <p:cNvPr id="70" name="Right Brace 69">
            <a:extLst>
              <a:ext uri="{FF2B5EF4-FFF2-40B4-BE49-F238E27FC236}">
                <a16:creationId xmlns:a16="http://schemas.microsoft.com/office/drawing/2014/main" id="{8460D210-720D-85F2-BBCA-9A3D9A0210CA}"/>
              </a:ext>
            </a:extLst>
          </p:cNvPr>
          <p:cNvSpPr/>
          <p:nvPr/>
        </p:nvSpPr>
        <p:spPr>
          <a:xfrm rot="16200000">
            <a:off x="4090460" y="1299826"/>
            <a:ext cx="278353" cy="2529595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Brace 70">
            <a:extLst>
              <a:ext uri="{FF2B5EF4-FFF2-40B4-BE49-F238E27FC236}">
                <a16:creationId xmlns:a16="http://schemas.microsoft.com/office/drawing/2014/main" id="{A8949570-8912-8957-DC1C-E778DEE2DD7C}"/>
              </a:ext>
            </a:extLst>
          </p:cNvPr>
          <p:cNvSpPr/>
          <p:nvPr/>
        </p:nvSpPr>
        <p:spPr>
          <a:xfrm rot="16200000">
            <a:off x="7559701" y="1310585"/>
            <a:ext cx="278353" cy="2489935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E900236-5055-9B8C-41AE-E1B8F885BA1D}"/>
              </a:ext>
            </a:extLst>
          </p:cNvPr>
          <p:cNvSpPr txBox="1"/>
          <p:nvPr/>
        </p:nvSpPr>
        <p:spPr>
          <a:xfrm>
            <a:off x="2964837" y="2064467"/>
            <a:ext cx="2529597" cy="26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Encoder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3B62789-0E6E-07D1-6592-8AAAF12C8657}"/>
              </a:ext>
            </a:extLst>
          </p:cNvPr>
          <p:cNvSpPr txBox="1"/>
          <p:nvPr/>
        </p:nvSpPr>
        <p:spPr>
          <a:xfrm>
            <a:off x="6453909" y="2065852"/>
            <a:ext cx="2489935" cy="26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Decoder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3209D6C-D55B-6EA8-69B5-A872117F40E2}"/>
              </a:ext>
            </a:extLst>
          </p:cNvPr>
          <p:cNvSpPr/>
          <p:nvPr/>
        </p:nvSpPr>
        <p:spPr>
          <a:xfrm>
            <a:off x="7000786" y="3458089"/>
            <a:ext cx="1435844" cy="18255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CAE41CE7-872D-CF9B-A5E1-E3E51BF85616}"/>
              </a:ext>
            </a:extLst>
          </p:cNvPr>
          <p:cNvCxnSpPr>
            <a:cxnSpLocks/>
            <a:stCxn id="82" idx="0"/>
            <a:endCxn id="74" idx="1"/>
          </p:cNvCxnSpPr>
          <p:nvPr/>
        </p:nvCxnSpPr>
        <p:spPr>
          <a:xfrm rot="16200000" flipH="1">
            <a:off x="5447274" y="2817353"/>
            <a:ext cx="335873" cy="2771151"/>
          </a:xfrm>
          <a:prstGeom prst="bentConnector4">
            <a:avLst>
              <a:gd name="adj1" fmla="val -55209"/>
              <a:gd name="adj2" fmla="val 6226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0B287153-0B67-5D99-2BAE-1D580DCA9065}"/>
              </a:ext>
            </a:extLst>
          </p:cNvPr>
          <p:cNvSpPr txBox="1"/>
          <p:nvPr/>
        </p:nvSpPr>
        <p:spPr>
          <a:xfrm>
            <a:off x="2964838" y="5615118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Input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E596EF-3EC3-CC7C-B06D-1523E0D30CE9}"/>
              </a:ext>
            </a:extLst>
          </p:cNvPr>
          <p:cNvSpPr txBox="1"/>
          <p:nvPr/>
        </p:nvSpPr>
        <p:spPr>
          <a:xfrm>
            <a:off x="6448389" y="2780794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Output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609773E4-2DFB-D2E0-03C7-0D302C0AAAC7}"/>
              </a:ext>
            </a:extLst>
          </p:cNvPr>
          <p:cNvCxnSpPr>
            <a:cxnSpLocks/>
            <a:stCxn id="76" idx="0"/>
            <a:endCxn id="82" idx="2"/>
          </p:cNvCxnSpPr>
          <p:nvPr/>
        </p:nvCxnSpPr>
        <p:spPr>
          <a:xfrm rot="16200000" flipV="1">
            <a:off x="4063897" y="5449378"/>
            <a:ext cx="331478" cy="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EE4B0593-013E-D940-E37A-1C478061527F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rot="16200000" flipV="1">
            <a:off x="7561967" y="3301348"/>
            <a:ext cx="307963" cy="5520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0316954F-75EE-2B36-CDD9-834C83118BBB}"/>
              </a:ext>
            </a:extLst>
          </p:cNvPr>
          <p:cNvSpPr txBox="1"/>
          <p:nvPr/>
        </p:nvSpPr>
        <p:spPr>
          <a:xfrm>
            <a:off x="6448387" y="5615118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[</a:t>
            </a:r>
            <a:r>
              <a:rPr lang="de-DE" dirty="0" err="1">
                <a:solidFill>
                  <a:schemeClr val="accent3">
                    <a:lumMod val="75000"/>
                  </a:schemeClr>
                </a:solidFill>
              </a:rPr>
              <a:t>Shifted</a:t>
            </a:r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] Output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3070B49A-3EC5-97C1-F85C-F9CC9F019153}"/>
              </a:ext>
            </a:extLst>
          </p:cNvPr>
          <p:cNvCxnSpPr>
            <a:cxnSpLocks/>
            <a:stCxn id="80" idx="0"/>
            <a:endCxn id="74" idx="2"/>
          </p:cNvCxnSpPr>
          <p:nvPr/>
        </p:nvCxnSpPr>
        <p:spPr>
          <a:xfrm rot="5400000" flipH="1" flipV="1">
            <a:off x="7550208" y="5446618"/>
            <a:ext cx="331478" cy="552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1EEEA59A-1448-94D4-3B69-6C2732A9E1FC}"/>
              </a:ext>
            </a:extLst>
          </p:cNvPr>
          <p:cNvSpPr/>
          <p:nvPr/>
        </p:nvSpPr>
        <p:spPr>
          <a:xfrm>
            <a:off x="3549965" y="4034992"/>
            <a:ext cx="1359340" cy="12486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CE6CFD8-8C24-5CC7-64E3-145015597784}"/>
              </a:ext>
            </a:extLst>
          </p:cNvPr>
          <p:cNvSpPr/>
          <p:nvPr/>
        </p:nvSpPr>
        <p:spPr>
          <a:xfrm>
            <a:off x="7045038" y="4492060"/>
            <a:ext cx="1359396" cy="25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Masking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AF81332-8041-9D77-EEDF-18522D318A80}"/>
              </a:ext>
            </a:extLst>
          </p:cNvPr>
          <p:cNvSpPr/>
          <p:nvPr/>
        </p:nvSpPr>
        <p:spPr>
          <a:xfrm>
            <a:off x="3086818" y="4870870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1</a:t>
            </a:r>
            <a:endParaRPr lang="en-US" sz="440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22C4393-60D6-8D00-3E94-62CBBE7D71B1}"/>
              </a:ext>
            </a:extLst>
          </p:cNvPr>
          <p:cNvSpPr/>
          <p:nvPr/>
        </p:nvSpPr>
        <p:spPr>
          <a:xfrm>
            <a:off x="8155803" y="3162323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2</a:t>
            </a:r>
            <a:endParaRPr lang="en-US" sz="440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9B54931-FFBA-0674-E14E-B018F774E671}"/>
              </a:ext>
            </a:extLst>
          </p:cNvPr>
          <p:cNvSpPr/>
          <p:nvPr/>
        </p:nvSpPr>
        <p:spPr>
          <a:xfrm>
            <a:off x="8181483" y="4945987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3</a:t>
            </a:r>
            <a:endParaRPr lang="en-US" sz="4400" dirty="0"/>
          </a:p>
        </p:txBody>
      </p:sp>
      <p:sp>
        <p:nvSpPr>
          <p:cNvPr id="87" name="Speech Bubble: Rectangle 86">
            <a:extLst>
              <a:ext uri="{FF2B5EF4-FFF2-40B4-BE49-F238E27FC236}">
                <a16:creationId xmlns:a16="http://schemas.microsoft.com/office/drawing/2014/main" id="{1C6D7CA9-B377-A55E-16BA-B923CAEA8220}"/>
              </a:ext>
            </a:extLst>
          </p:cNvPr>
          <p:cNvSpPr/>
          <p:nvPr/>
        </p:nvSpPr>
        <p:spPr>
          <a:xfrm>
            <a:off x="8945107" y="4059382"/>
            <a:ext cx="1662403" cy="865355"/>
          </a:xfrm>
          <a:prstGeom prst="wedgeRectCallout">
            <a:avLst>
              <a:gd name="adj1" fmla="val -76100"/>
              <a:gd name="adj2" fmla="val 15750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avoid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cheating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while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training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4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/>
      <p:bldP spid="73" grpId="0"/>
      <p:bldP spid="84" grpId="0" animBg="1"/>
      <p:bldP spid="85" grpId="0" animBg="1"/>
      <p:bldP spid="86" grpId="0" animBg="1"/>
      <p:bldP spid="8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E4AE-E11D-A365-5F4A-A17F1ADC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What‘s</a:t>
            </a:r>
            <a:r>
              <a:rPr lang="de-DE" dirty="0"/>
              <a:t> new? </a:t>
            </a:r>
            <a:r>
              <a:rPr lang="de-DE" dirty="0">
                <a:solidFill>
                  <a:srgbClr val="51B02F"/>
                </a:solidFill>
              </a:rPr>
              <a:t>Transformers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99E2-DB93-6BD5-940E-E6497B57D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80049"/>
          </a:xfrm>
        </p:spPr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originally</a:t>
            </a:r>
            <a:r>
              <a:rPr lang="de-DE" dirty="0"/>
              <a:t> 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>
                <a:solidFill>
                  <a:srgbClr val="51B02F"/>
                </a:solidFill>
              </a:rPr>
              <a:t>translation</a:t>
            </a:r>
            <a:r>
              <a:rPr lang="de-DE" dirty="0"/>
              <a:t> </a:t>
            </a:r>
            <a:r>
              <a:rPr lang="de-DE" dirty="0" err="1"/>
              <a:t>tasks</a:t>
            </a:r>
            <a:r>
              <a:rPr lang="de-DE" dirty="0"/>
              <a:t> and </a:t>
            </a:r>
            <a:r>
              <a:rPr lang="de-DE" dirty="0" err="1">
                <a:solidFill>
                  <a:srgbClr val="51B02F"/>
                </a:solidFill>
              </a:rPr>
              <a:t>next-word</a:t>
            </a:r>
            <a:r>
              <a:rPr lang="de-DE" dirty="0">
                <a:solidFill>
                  <a:srgbClr val="51B02F"/>
                </a:solidFill>
              </a:rPr>
              <a:t> </a:t>
            </a:r>
            <a:r>
              <a:rPr lang="de-DE" dirty="0" err="1">
                <a:solidFill>
                  <a:srgbClr val="51B02F"/>
                </a:solidFill>
              </a:rPr>
              <a:t>prediction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70" name="Right Brace 69">
            <a:extLst>
              <a:ext uri="{FF2B5EF4-FFF2-40B4-BE49-F238E27FC236}">
                <a16:creationId xmlns:a16="http://schemas.microsoft.com/office/drawing/2014/main" id="{8460D210-720D-85F2-BBCA-9A3D9A0210CA}"/>
              </a:ext>
            </a:extLst>
          </p:cNvPr>
          <p:cNvSpPr/>
          <p:nvPr/>
        </p:nvSpPr>
        <p:spPr>
          <a:xfrm rot="16200000">
            <a:off x="4090460" y="1299826"/>
            <a:ext cx="278353" cy="2529595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Brace 70">
            <a:extLst>
              <a:ext uri="{FF2B5EF4-FFF2-40B4-BE49-F238E27FC236}">
                <a16:creationId xmlns:a16="http://schemas.microsoft.com/office/drawing/2014/main" id="{A8949570-8912-8957-DC1C-E778DEE2DD7C}"/>
              </a:ext>
            </a:extLst>
          </p:cNvPr>
          <p:cNvSpPr/>
          <p:nvPr/>
        </p:nvSpPr>
        <p:spPr>
          <a:xfrm rot="16200000">
            <a:off x="7559701" y="1310585"/>
            <a:ext cx="278353" cy="2489935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E900236-5055-9B8C-41AE-E1B8F885BA1D}"/>
              </a:ext>
            </a:extLst>
          </p:cNvPr>
          <p:cNvSpPr txBox="1"/>
          <p:nvPr/>
        </p:nvSpPr>
        <p:spPr>
          <a:xfrm>
            <a:off x="2964837" y="2064467"/>
            <a:ext cx="2529597" cy="26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Encoder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3B62789-0E6E-07D1-6592-8AAAF12C8657}"/>
              </a:ext>
            </a:extLst>
          </p:cNvPr>
          <p:cNvSpPr txBox="1"/>
          <p:nvPr/>
        </p:nvSpPr>
        <p:spPr>
          <a:xfrm>
            <a:off x="6453909" y="2065852"/>
            <a:ext cx="2489935" cy="26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Decoder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3209D6C-D55B-6EA8-69B5-A872117F40E2}"/>
              </a:ext>
            </a:extLst>
          </p:cNvPr>
          <p:cNvSpPr/>
          <p:nvPr/>
        </p:nvSpPr>
        <p:spPr>
          <a:xfrm>
            <a:off x="7000786" y="3458089"/>
            <a:ext cx="1435844" cy="18255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CAE41CE7-872D-CF9B-A5E1-E3E51BF85616}"/>
              </a:ext>
            </a:extLst>
          </p:cNvPr>
          <p:cNvCxnSpPr>
            <a:cxnSpLocks/>
            <a:stCxn id="82" idx="0"/>
            <a:endCxn id="74" idx="1"/>
          </p:cNvCxnSpPr>
          <p:nvPr/>
        </p:nvCxnSpPr>
        <p:spPr>
          <a:xfrm rot="16200000" flipH="1">
            <a:off x="5447274" y="2817353"/>
            <a:ext cx="335873" cy="2771151"/>
          </a:xfrm>
          <a:prstGeom prst="bentConnector4">
            <a:avLst>
              <a:gd name="adj1" fmla="val -55209"/>
              <a:gd name="adj2" fmla="val 62263"/>
            </a:avLst>
          </a:prstGeom>
          <a:ln w="28575">
            <a:solidFill>
              <a:srgbClr val="51B0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0B287153-0B67-5D99-2BAE-1D580DCA9065}"/>
              </a:ext>
            </a:extLst>
          </p:cNvPr>
          <p:cNvSpPr txBox="1"/>
          <p:nvPr/>
        </p:nvSpPr>
        <p:spPr>
          <a:xfrm>
            <a:off x="2964838" y="5615118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Input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E596EF-3EC3-CC7C-B06D-1523E0D30CE9}"/>
              </a:ext>
            </a:extLst>
          </p:cNvPr>
          <p:cNvSpPr txBox="1"/>
          <p:nvPr/>
        </p:nvSpPr>
        <p:spPr>
          <a:xfrm>
            <a:off x="6448389" y="2780794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Output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609773E4-2DFB-D2E0-03C7-0D302C0AAAC7}"/>
              </a:ext>
            </a:extLst>
          </p:cNvPr>
          <p:cNvCxnSpPr>
            <a:cxnSpLocks/>
            <a:stCxn id="76" idx="0"/>
            <a:endCxn id="82" idx="2"/>
          </p:cNvCxnSpPr>
          <p:nvPr/>
        </p:nvCxnSpPr>
        <p:spPr>
          <a:xfrm rot="16200000" flipV="1">
            <a:off x="4063897" y="5449378"/>
            <a:ext cx="331478" cy="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EE4B0593-013E-D940-E37A-1C478061527F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rot="16200000" flipV="1">
            <a:off x="7561967" y="3301348"/>
            <a:ext cx="307963" cy="5520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0316954F-75EE-2B36-CDD9-834C83118BBB}"/>
              </a:ext>
            </a:extLst>
          </p:cNvPr>
          <p:cNvSpPr txBox="1"/>
          <p:nvPr/>
        </p:nvSpPr>
        <p:spPr>
          <a:xfrm>
            <a:off x="6448387" y="5615118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Output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3070B49A-3EC5-97C1-F85C-F9CC9F019153}"/>
              </a:ext>
            </a:extLst>
          </p:cNvPr>
          <p:cNvCxnSpPr>
            <a:cxnSpLocks/>
            <a:stCxn id="80" idx="0"/>
            <a:endCxn id="74" idx="2"/>
          </p:cNvCxnSpPr>
          <p:nvPr/>
        </p:nvCxnSpPr>
        <p:spPr>
          <a:xfrm rot="5400000" flipH="1" flipV="1">
            <a:off x="7550208" y="5446618"/>
            <a:ext cx="331478" cy="552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1EEEA59A-1448-94D4-3B69-6C2732A9E1FC}"/>
              </a:ext>
            </a:extLst>
          </p:cNvPr>
          <p:cNvSpPr/>
          <p:nvPr/>
        </p:nvSpPr>
        <p:spPr>
          <a:xfrm>
            <a:off x="3549965" y="4034992"/>
            <a:ext cx="1359340" cy="12486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CE6CFD8-8C24-5CC7-64E3-145015597784}"/>
              </a:ext>
            </a:extLst>
          </p:cNvPr>
          <p:cNvSpPr/>
          <p:nvPr/>
        </p:nvSpPr>
        <p:spPr>
          <a:xfrm>
            <a:off x="7045038" y="4492060"/>
            <a:ext cx="1359396" cy="25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Masking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AF81332-8041-9D77-EEDF-18522D318A80}"/>
              </a:ext>
            </a:extLst>
          </p:cNvPr>
          <p:cNvSpPr/>
          <p:nvPr/>
        </p:nvSpPr>
        <p:spPr>
          <a:xfrm>
            <a:off x="3086818" y="4870870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1</a:t>
            </a:r>
            <a:endParaRPr lang="en-US" sz="440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22C4393-60D6-8D00-3E94-62CBBE7D71B1}"/>
              </a:ext>
            </a:extLst>
          </p:cNvPr>
          <p:cNvSpPr/>
          <p:nvPr/>
        </p:nvSpPr>
        <p:spPr>
          <a:xfrm>
            <a:off x="8155803" y="3162323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2</a:t>
            </a:r>
            <a:endParaRPr lang="en-US" sz="440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9B54931-FFBA-0674-E14E-B018F774E671}"/>
              </a:ext>
            </a:extLst>
          </p:cNvPr>
          <p:cNvSpPr/>
          <p:nvPr/>
        </p:nvSpPr>
        <p:spPr>
          <a:xfrm>
            <a:off x="8181483" y="4945987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3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78359A-D245-FFC4-60C4-3BCD4572F49E}"/>
              </a:ext>
            </a:extLst>
          </p:cNvPr>
          <p:cNvSpPr txBox="1"/>
          <p:nvPr/>
        </p:nvSpPr>
        <p:spPr>
          <a:xfrm>
            <a:off x="390525" y="4492060"/>
            <a:ext cx="2604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„Die Katze sitzt neben dem Mikroskop.“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ADDDA-C3B8-B330-6D03-3C1529F0E0C1}"/>
              </a:ext>
            </a:extLst>
          </p:cNvPr>
          <p:cNvSpPr txBox="1"/>
          <p:nvPr/>
        </p:nvSpPr>
        <p:spPr>
          <a:xfrm>
            <a:off x="9149030" y="4530488"/>
            <a:ext cx="260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„The </a:t>
            </a:r>
            <a:r>
              <a:rPr lang="de-DE" sz="2400" dirty="0" err="1"/>
              <a:t>cat</a:t>
            </a:r>
            <a:r>
              <a:rPr lang="de-DE" sz="2400" dirty="0"/>
              <a:t> </a:t>
            </a:r>
            <a:r>
              <a:rPr lang="de-DE" sz="2400" dirty="0" err="1"/>
              <a:t>sits</a:t>
            </a:r>
            <a:r>
              <a:rPr lang="de-DE" sz="2400" dirty="0"/>
              <a:t> </a:t>
            </a:r>
            <a:r>
              <a:rPr lang="de-DE" sz="2400" dirty="0" err="1"/>
              <a:t>next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[…]“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35AF24-0EF4-3C6F-AAFA-892933F53B2B}"/>
              </a:ext>
            </a:extLst>
          </p:cNvPr>
          <p:cNvSpPr txBox="1"/>
          <p:nvPr/>
        </p:nvSpPr>
        <p:spPr>
          <a:xfrm>
            <a:off x="9149030" y="2799444"/>
            <a:ext cx="2604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„[…] </a:t>
            </a:r>
            <a:r>
              <a:rPr lang="de-DE" sz="2400" dirty="0" err="1"/>
              <a:t>Microscope</a:t>
            </a:r>
            <a:r>
              <a:rPr lang="de-DE" sz="2400" dirty="0"/>
              <a:t>“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852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E4AE-E11D-A365-5F4A-A17F1ADC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What‘s</a:t>
            </a:r>
            <a:r>
              <a:rPr lang="de-DE" dirty="0"/>
              <a:t> new? </a:t>
            </a:r>
            <a:r>
              <a:rPr lang="de-DE" dirty="0">
                <a:solidFill>
                  <a:srgbClr val="51B02F"/>
                </a:solidFill>
              </a:rPr>
              <a:t>Transformers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99E2-DB93-6BD5-940E-E6497B57D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80049"/>
          </a:xfrm>
        </p:spPr>
        <p:txBody>
          <a:bodyPr/>
          <a:lstStyle/>
          <a:p>
            <a:r>
              <a:rPr lang="de-DE" dirty="0">
                <a:solidFill>
                  <a:srgbClr val="51B02F"/>
                </a:solidFill>
              </a:rPr>
              <a:t>VLMs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combinations</a:t>
            </a:r>
            <a:r>
              <a:rPr lang="de-DE" dirty="0"/>
              <a:t> of traditional </a:t>
            </a:r>
            <a:r>
              <a:rPr lang="de-DE" dirty="0" err="1"/>
              <a:t>neural</a:t>
            </a:r>
            <a:r>
              <a:rPr lang="de-DE" dirty="0"/>
              <a:t> network </a:t>
            </a:r>
            <a:r>
              <a:rPr lang="de-DE" dirty="0" err="1"/>
              <a:t>architectures</a:t>
            </a:r>
            <a:r>
              <a:rPr lang="de-DE" dirty="0"/>
              <a:t> and  </a:t>
            </a:r>
            <a:r>
              <a:rPr lang="de-DE" dirty="0" err="1"/>
              <a:t>transformers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70" name="Right Brace 69">
            <a:extLst>
              <a:ext uri="{FF2B5EF4-FFF2-40B4-BE49-F238E27FC236}">
                <a16:creationId xmlns:a16="http://schemas.microsoft.com/office/drawing/2014/main" id="{8460D210-720D-85F2-BBCA-9A3D9A0210CA}"/>
              </a:ext>
            </a:extLst>
          </p:cNvPr>
          <p:cNvSpPr/>
          <p:nvPr/>
        </p:nvSpPr>
        <p:spPr>
          <a:xfrm rot="16200000">
            <a:off x="4090460" y="1299826"/>
            <a:ext cx="278353" cy="2529595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Brace 70">
            <a:extLst>
              <a:ext uri="{FF2B5EF4-FFF2-40B4-BE49-F238E27FC236}">
                <a16:creationId xmlns:a16="http://schemas.microsoft.com/office/drawing/2014/main" id="{A8949570-8912-8957-DC1C-E778DEE2DD7C}"/>
              </a:ext>
            </a:extLst>
          </p:cNvPr>
          <p:cNvSpPr/>
          <p:nvPr/>
        </p:nvSpPr>
        <p:spPr>
          <a:xfrm rot="16200000">
            <a:off x="7559701" y="1310585"/>
            <a:ext cx="278353" cy="2489935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E900236-5055-9B8C-41AE-E1B8F885BA1D}"/>
              </a:ext>
            </a:extLst>
          </p:cNvPr>
          <p:cNvSpPr txBox="1"/>
          <p:nvPr/>
        </p:nvSpPr>
        <p:spPr>
          <a:xfrm>
            <a:off x="2964837" y="2064467"/>
            <a:ext cx="2529597" cy="26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Encoder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3B62789-0E6E-07D1-6592-8AAAF12C8657}"/>
              </a:ext>
            </a:extLst>
          </p:cNvPr>
          <p:cNvSpPr txBox="1"/>
          <p:nvPr/>
        </p:nvSpPr>
        <p:spPr>
          <a:xfrm>
            <a:off x="6453909" y="2065852"/>
            <a:ext cx="2489935" cy="26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Decoder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3209D6C-D55B-6EA8-69B5-A872117F40E2}"/>
              </a:ext>
            </a:extLst>
          </p:cNvPr>
          <p:cNvSpPr/>
          <p:nvPr/>
        </p:nvSpPr>
        <p:spPr>
          <a:xfrm>
            <a:off x="7000786" y="3458089"/>
            <a:ext cx="1435844" cy="18255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E596EF-3EC3-CC7C-B06D-1523E0D30CE9}"/>
              </a:ext>
            </a:extLst>
          </p:cNvPr>
          <p:cNvSpPr txBox="1"/>
          <p:nvPr/>
        </p:nvSpPr>
        <p:spPr>
          <a:xfrm>
            <a:off x="6448389" y="2780794"/>
            <a:ext cx="2529597" cy="306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Output</a:t>
            </a:r>
            <a:endParaRPr lang="en-US" dirty="0"/>
          </a:p>
        </p:txBody>
      </p: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EE4B0593-013E-D940-E37A-1C478061527F}"/>
              </a:ext>
            </a:extLst>
          </p:cNvPr>
          <p:cNvCxnSpPr>
            <a:cxnSpLocks/>
            <a:stCxn id="74" idx="0"/>
            <a:endCxn id="77" idx="2"/>
          </p:cNvCxnSpPr>
          <p:nvPr/>
        </p:nvCxnSpPr>
        <p:spPr>
          <a:xfrm rot="16200000" flipV="1">
            <a:off x="7530548" y="3269929"/>
            <a:ext cx="370798" cy="5521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0316954F-75EE-2B36-CDD9-834C83118BBB}"/>
              </a:ext>
            </a:extLst>
          </p:cNvPr>
          <p:cNvSpPr txBox="1"/>
          <p:nvPr/>
        </p:nvSpPr>
        <p:spPr>
          <a:xfrm>
            <a:off x="6448387" y="5615118"/>
            <a:ext cx="25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3">
                    <a:lumMod val="75000"/>
                  </a:schemeClr>
                </a:solidFill>
              </a:rPr>
              <a:t>Output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3070B49A-3EC5-97C1-F85C-F9CC9F019153}"/>
              </a:ext>
            </a:extLst>
          </p:cNvPr>
          <p:cNvCxnSpPr>
            <a:cxnSpLocks/>
            <a:stCxn id="80" idx="0"/>
            <a:endCxn id="74" idx="2"/>
          </p:cNvCxnSpPr>
          <p:nvPr/>
        </p:nvCxnSpPr>
        <p:spPr>
          <a:xfrm rot="5400000" flipH="1" flipV="1">
            <a:off x="7550208" y="5446618"/>
            <a:ext cx="331478" cy="552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1CE6CFD8-8C24-5CC7-64E3-145015597784}"/>
              </a:ext>
            </a:extLst>
          </p:cNvPr>
          <p:cNvSpPr/>
          <p:nvPr/>
        </p:nvSpPr>
        <p:spPr>
          <a:xfrm>
            <a:off x="7045038" y="4492060"/>
            <a:ext cx="1359396" cy="2527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Masking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22C4393-60D6-8D00-3E94-62CBBE7D71B1}"/>
              </a:ext>
            </a:extLst>
          </p:cNvPr>
          <p:cNvSpPr/>
          <p:nvPr/>
        </p:nvSpPr>
        <p:spPr>
          <a:xfrm>
            <a:off x="8155803" y="3162323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2</a:t>
            </a:r>
            <a:endParaRPr lang="en-US" sz="440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9B54931-FFBA-0674-E14E-B018F774E671}"/>
              </a:ext>
            </a:extLst>
          </p:cNvPr>
          <p:cNvSpPr/>
          <p:nvPr/>
        </p:nvSpPr>
        <p:spPr>
          <a:xfrm>
            <a:off x="8181483" y="4945987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3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ADDDA-C3B8-B330-6D03-3C1529F0E0C1}"/>
              </a:ext>
            </a:extLst>
          </p:cNvPr>
          <p:cNvSpPr txBox="1"/>
          <p:nvPr/>
        </p:nvSpPr>
        <p:spPr>
          <a:xfrm>
            <a:off x="9149030" y="4530488"/>
            <a:ext cx="260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„The </a:t>
            </a:r>
            <a:r>
              <a:rPr lang="de-DE" sz="2400" dirty="0" err="1"/>
              <a:t>cat</a:t>
            </a:r>
            <a:r>
              <a:rPr lang="de-DE" sz="2400" dirty="0"/>
              <a:t> </a:t>
            </a:r>
            <a:r>
              <a:rPr lang="de-DE" sz="2400" dirty="0" err="1"/>
              <a:t>sits</a:t>
            </a:r>
            <a:r>
              <a:rPr lang="de-DE" sz="2400" dirty="0"/>
              <a:t> </a:t>
            </a:r>
            <a:r>
              <a:rPr lang="de-DE" sz="2400" dirty="0" err="1"/>
              <a:t>next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[…]“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35AF24-0EF4-3C6F-AAFA-892933F53B2B}"/>
              </a:ext>
            </a:extLst>
          </p:cNvPr>
          <p:cNvSpPr txBox="1"/>
          <p:nvPr/>
        </p:nvSpPr>
        <p:spPr>
          <a:xfrm>
            <a:off x="9149030" y="2799444"/>
            <a:ext cx="2604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„[…] </a:t>
            </a:r>
            <a:r>
              <a:rPr lang="de-DE" sz="2400" dirty="0" err="1"/>
              <a:t>Microscope</a:t>
            </a:r>
            <a:r>
              <a:rPr lang="de-DE" sz="2400" dirty="0"/>
              <a:t>“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AA64-E7A8-1593-11AD-4DBF44BA4835}"/>
              </a:ext>
            </a:extLst>
          </p:cNvPr>
          <p:cNvSpPr/>
          <p:nvPr/>
        </p:nvSpPr>
        <p:spPr>
          <a:xfrm>
            <a:off x="4776015" y="3873488"/>
            <a:ext cx="590878" cy="11223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4B48B5-5630-6D4A-E856-81C52768A623}"/>
              </a:ext>
            </a:extLst>
          </p:cNvPr>
          <p:cNvSpPr/>
          <p:nvPr/>
        </p:nvSpPr>
        <p:spPr>
          <a:xfrm>
            <a:off x="4133238" y="3538309"/>
            <a:ext cx="342696" cy="1755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DF4F9-5E9A-F720-D398-5F8E948C24A3}"/>
              </a:ext>
            </a:extLst>
          </p:cNvPr>
          <p:cNvSpPr txBox="1"/>
          <p:nvPr/>
        </p:nvSpPr>
        <p:spPr>
          <a:xfrm>
            <a:off x="4981873" y="5080321"/>
            <a:ext cx="2335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“Embedding”, </a:t>
            </a:r>
          </a:p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“Latent space”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FC377D-5268-B070-0EDB-9A1C822309CE}"/>
              </a:ext>
            </a:extLst>
          </p:cNvPr>
          <p:cNvSpPr/>
          <p:nvPr/>
        </p:nvSpPr>
        <p:spPr>
          <a:xfrm rot="16200000">
            <a:off x="1811063" y="4285868"/>
            <a:ext cx="2194866" cy="228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BB8F06-CF41-4CF4-67A0-D3A52868094A}"/>
              </a:ext>
            </a:extLst>
          </p:cNvPr>
          <p:cNvSpPr/>
          <p:nvPr/>
        </p:nvSpPr>
        <p:spPr>
          <a:xfrm rot="16200000">
            <a:off x="5803378" y="3857533"/>
            <a:ext cx="645476" cy="111657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7AC50A-691E-29BA-20B3-DB0A1FCB287B}"/>
              </a:ext>
            </a:extLst>
          </p:cNvPr>
          <p:cNvSpPr/>
          <p:nvPr/>
        </p:nvSpPr>
        <p:spPr>
          <a:xfrm>
            <a:off x="3457524" y="3321414"/>
            <a:ext cx="228298" cy="2194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9E35C14-49A5-33DA-FD64-BA7EDA921A3B}"/>
              </a:ext>
            </a:extLst>
          </p:cNvPr>
          <p:cNvSpPr/>
          <p:nvPr/>
        </p:nvSpPr>
        <p:spPr>
          <a:xfrm>
            <a:off x="2218449" y="5133074"/>
            <a:ext cx="704383" cy="7287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/>
              <a:t>1</a:t>
            </a:r>
            <a:endParaRPr lang="en-US" sz="4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FC6E667-33C6-F11E-7800-FBEBE2A29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62" t="5179" r="26575" b="11711"/>
          <a:stretch/>
        </p:blipFill>
        <p:spPr>
          <a:xfrm>
            <a:off x="151413" y="3013188"/>
            <a:ext cx="2063903" cy="20684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7C5210-AB98-9370-6B53-4E4A30468DE5}"/>
              </a:ext>
            </a:extLst>
          </p:cNvPr>
          <p:cNvSpPr txBox="1"/>
          <p:nvPr/>
        </p:nvSpPr>
        <p:spPr>
          <a:xfrm>
            <a:off x="301408" y="5176798"/>
            <a:ext cx="1817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Input </a:t>
            </a:r>
            <a:r>
              <a:rPr lang="de-DE" dirty="0" err="1"/>
              <a:t>image</a:t>
            </a:r>
            <a:endParaRPr lang="en-US" dirty="0"/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3AB88633-F28D-28F1-F551-6C97E2E8E6E8}"/>
              </a:ext>
            </a:extLst>
          </p:cNvPr>
          <p:cNvCxnSpPr>
            <a:cxnSpLocks/>
            <a:stCxn id="11" idx="2"/>
          </p:cNvCxnSpPr>
          <p:nvPr/>
        </p:nvCxnSpPr>
        <p:spPr>
          <a:xfrm flipV="1">
            <a:off x="6684402" y="4370865"/>
            <a:ext cx="316383" cy="44954"/>
          </a:xfrm>
          <a:prstGeom prst="bentConnector3">
            <a:avLst>
              <a:gd name="adj1" fmla="val 50000"/>
            </a:avLst>
          </a:prstGeom>
          <a:ln w="28575">
            <a:solidFill>
              <a:srgbClr val="51B0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09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Benchmarking</a:t>
            </a: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EF26BBFA-F6D3-BF49-5264-7718E6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4ECBD-0B47-E95C-3CFF-A1C56DF72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E9C99CFF-8E1C-6453-D3B5-996ED1D7F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331604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40DC-8C5E-0B61-D15D-C9FA52DF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 LLMs for Bio-image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DFD0-B3EC-1003-58B9-01739B71D6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9369"/>
          </a:xfrm>
        </p:spPr>
        <p:txBody>
          <a:bodyPr/>
          <a:lstStyle/>
          <a:p>
            <a:r>
              <a:rPr lang="en-US" dirty="0"/>
              <a:t>Use case: segment the image and measure the average area of objects.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C6657-E36D-FCB4-8F3F-6212C33B9FA0}"/>
              </a:ext>
            </a:extLst>
          </p:cNvPr>
          <p:cNvSpPr txBox="1"/>
          <p:nvPr/>
        </p:nvSpPr>
        <p:spPr>
          <a:xfrm>
            <a:off x="3760967" y="6224655"/>
            <a:ext cx="7692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https://www.biorxiv.org/content/10.1101/2024.04.19.590278v1</a:t>
            </a:r>
            <a:r>
              <a:rPr lang="en-US" sz="1200" dirty="0"/>
              <a:t>    </a:t>
            </a:r>
          </a:p>
          <a:p>
            <a:r>
              <a:rPr lang="en-US" sz="1200" dirty="0">
                <a:hlinkClick r:id="rId3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3CBC1-CEC1-F0DA-2F85-91BB13F28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442" y="1722445"/>
            <a:ext cx="1090030" cy="1092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323397-99D3-6D25-1A9A-6A9CAC959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371" y="1718576"/>
            <a:ext cx="1101796" cy="109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EBB0B0-97DB-B389-C22C-D6AFA8301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926" y="1722512"/>
            <a:ext cx="1089986" cy="1092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85658C-3C64-EA67-7B7C-129A4D90BC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" b="76836"/>
          <a:stretch/>
        </p:blipFill>
        <p:spPr>
          <a:xfrm>
            <a:off x="8380182" y="1565037"/>
            <a:ext cx="615085" cy="1250368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3EE3A474-B229-07D0-3899-D850381A5A13}"/>
              </a:ext>
            </a:extLst>
          </p:cNvPr>
          <p:cNvSpPr/>
          <p:nvPr/>
        </p:nvSpPr>
        <p:spPr>
          <a:xfrm>
            <a:off x="10245567" y="1712109"/>
            <a:ext cx="1576605" cy="957304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/>
              <a:t>858.04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F4063-7F97-343E-06A4-BE2CB2B295B5}"/>
              </a:ext>
            </a:extLst>
          </p:cNvPr>
          <p:cNvSpPr txBox="1"/>
          <p:nvPr/>
        </p:nvSpPr>
        <p:spPr>
          <a:xfrm rot="5400000">
            <a:off x="8545014" y="2645763"/>
            <a:ext cx="44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C737F93-83AF-8C83-00C3-612030F0889C}"/>
              </a:ext>
            </a:extLst>
          </p:cNvPr>
          <p:cNvSpPr/>
          <p:nvPr/>
        </p:nvSpPr>
        <p:spPr>
          <a:xfrm>
            <a:off x="933240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7F4FF48-F7A8-409F-9355-6BA3F6643F21}"/>
              </a:ext>
            </a:extLst>
          </p:cNvPr>
          <p:cNvSpPr/>
          <p:nvPr/>
        </p:nvSpPr>
        <p:spPr>
          <a:xfrm>
            <a:off x="768421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5FA3C07-297E-B3B9-6C03-8E1080413D0B}"/>
              </a:ext>
            </a:extLst>
          </p:cNvPr>
          <p:cNvSpPr/>
          <p:nvPr/>
        </p:nvSpPr>
        <p:spPr>
          <a:xfrm>
            <a:off x="5186275" y="1947439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06D3D5E-171D-D135-701A-F739565D11CB}"/>
              </a:ext>
            </a:extLst>
          </p:cNvPr>
          <p:cNvSpPr/>
          <p:nvPr/>
        </p:nvSpPr>
        <p:spPr>
          <a:xfrm>
            <a:off x="2767216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32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5F2F6-6594-55DF-A849-6B76ABB1D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092" y="128338"/>
            <a:ext cx="9058456" cy="812280"/>
          </a:xfrm>
        </p:spPr>
        <p:txBody>
          <a:bodyPr/>
          <a:lstStyle/>
          <a:p>
            <a:r>
              <a:rPr lang="en-US" sz="3200" dirty="0"/>
              <a:t>Benchmarking LLMs for Bio-image Analysis Code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6034D-11A5-5A9F-ED00-419E4DC89E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11445"/>
            <a:ext cx="11164034" cy="454385"/>
          </a:xfrm>
        </p:spPr>
        <p:txBody>
          <a:bodyPr/>
          <a:lstStyle/>
          <a:p>
            <a:r>
              <a:rPr lang="en-US" dirty="0"/>
              <a:t>Example test-case inspired by </a:t>
            </a:r>
            <a:r>
              <a:rPr lang="en-US" dirty="0" err="1"/>
              <a:t>HumaEval</a:t>
            </a:r>
            <a:r>
              <a:rPr lang="en-US" dirty="0"/>
              <a:t> (Chen et al 2021)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4434D-2865-68FF-24B9-C436EA1F5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638"/>
          <a:stretch/>
        </p:blipFill>
        <p:spPr>
          <a:xfrm>
            <a:off x="528445" y="1638400"/>
            <a:ext cx="4875875" cy="4325078"/>
          </a:xfrm>
          <a:prstGeom prst="rect">
            <a:avLst/>
          </a:prstGeom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19418898-FEE5-48E3-35AC-6CF4E7A2F8B5}"/>
              </a:ext>
            </a:extLst>
          </p:cNvPr>
          <p:cNvSpPr/>
          <p:nvPr/>
        </p:nvSpPr>
        <p:spPr>
          <a:xfrm>
            <a:off x="5553703" y="1698109"/>
            <a:ext cx="358880" cy="1311615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DA041436-393E-E0A3-7414-23BD76AF0417}"/>
              </a:ext>
            </a:extLst>
          </p:cNvPr>
          <p:cNvSpPr/>
          <p:nvPr/>
        </p:nvSpPr>
        <p:spPr>
          <a:xfrm>
            <a:off x="5553703" y="3060700"/>
            <a:ext cx="358880" cy="1126305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17F13B-57F7-48CD-7A06-03AFEC4B5811}"/>
              </a:ext>
            </a:extLst>
          </p:cNvPr>
          <p:cNvSpPr txBox="1"/>
          <p:nvPr/>
        </p:nvSpPr>
        <p:spPr>
          <a:xfrm>
            <a:off x="5912582" y="2169940"/>
            <a:ext cx="1277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Prompt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577599-1A4E-E141-7275-DDB0C2F87E2C}"/>
              </a:ext>
            </a:extLst>
          </p:cNvPr>
          <p:cNvSpPr txBox="1"/>
          <p:nvPr/>
        </p:nvSpPr>
        <p:spPr>
          <a:xfrm>
            <a:off x="5912583" y="3374718"/>
            <a:ext cx="127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Reference 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3A0FFB-0FF0-9129-BAEE-C79C792FEE7B}"/>
              </a:ext>
            </a:extLst>
          </p:cNvPr>
          <p:cNvSpPr txBox="1"/>
          <p:nvPr/>
        </p:nvSpPr>
        <p:spPr>
          <a:xfrm>
            <a:off x="5912583" y="4803051"/>
            <a:ext cx="127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 test (excerpt)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1BEB43F-E7B0-8199-C26C-1B075A17AE00}"/>
              </a:ext>
            </a:extLst>
          </p:cNvPr>
          <p:cNvSpPr/>
          <p:nvPr/>
        </p:nvSpPr>
        <p:spPr>
          <a:xfrm>
            <a:off x="5553703" y="4288957"/>
            <a:ext cx="358880" cy="1674521"/>
          </a:xfrm>
          <a:prstGeom prst="rightBrac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AE659D57-B43F-6294-11A2-A92671B5688A}"/>
              </a:ext>
            </a:extLst>
          </p:cNvPr>
          <p:cNvSpPr/>
          <p:nvPr/>
        </p:nvSpPr>
        <p:spPr>
          <a:xfrm>
            <a:off x="8215086" y="4708191"/>
            <a:ext cx="3824514" cy="1137153"/>
          </a:xfrm>
          <a:prstGeom prst="wedgeRectCallout">
            <a:avLst>
              <a:gd name="adj1" fmla="val -54465"/>
              <a:gd name="adj2" fmla="val 7886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We formulated 57 of such test-cases (yet)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D58E22-2FC0-416E-A2C0-4F8C9054344E}"/>
              </a:ext>
            </a:extLst>
          </p:cNvPr>
          <p:cNvSpPr txBox="1"/>
          <p:nvPr/>
        </p:nvSpPr>
        <p:spPr>
          <a:xfrm>
            <a:off x="3760967" y="6152085"/>
            <a:ext cx="7692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Chen at al 2021: </a:t>
            </a:r>
            <a:r>
              <a:rPr lang="en-US" sz="1200" dirty="0">
                <a:hlinkClick r:id="rId3"/>
              </a:rPr>
              <a:t>https://arxiv.org/abs/2107.03374</a:t>
            </a:r>
            <a:r>
              <a:rPr lang="en-US" sz="1200" dirty="0"/>
              <a:t> </a:t>
            </a:r>
          </a:p>
          <a:p>
            <a:r>
              <a:rPr lang="en-US" sz="1200" dirty="0">
                <a:hlinkClick r:id="rId4"/>
              </a:rPr>
              <a:t>https://www.biorxiv.org/content/10.1101/2024.04.19.590278v3</a:t>
            </a:r>
            <a:endParaRPr lang="en-US" sz="1200" dirty="0"/>
          </a:p>
          <a:p>
            <a:r>
              <a:rPr lang="en-US" sz="1200" dirty="0">
                <a:hlinkClick r:id="rId5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063F90F9-8154-79DC-0B1C-58D057E1D784}"/>
              </a:ext>
            </a:extLst>
          </p:cNvPr>
          <p:cNvSpPr/>
          <p:nvPr/>
        </p:nvSpPr>
        <p:spPr>
          <a:xfrm>
            <a:off x="8215086" y="3374718"/>
            <a:ext cx="3824512" cy="1140047"/>
          </a:xfrm>
          <a:prstGeom prst="wedgeRectCallout">
            <a:avLst>
              <a:gd name="adj1" fmla="val -23007"/>
              <a:gd name="adj2" fmla="val 63396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14 more currently on their way…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9B1AC1EE-153A-126D-6EAC-4827A0FF9671}"/>
              </a:ext>
            </a:extLst>
          </p:cNvPr>
          <p:cNvSpPr/>
          <p:nvPr/>
        </p:nvSpPr>
        <p:spPr>
          <a:xfrm>
            <a:off x="8215088" y="2044393"/>
            <a:ext cx="3824512" cy="1140047"/>
          </a:xfrm>
          <a:prstGeom prst="wedgeRectCallout">
            <a:avLst>
              <a:gd name="adj1" fmla="val -23007"/>
              <a:gd name="adj2" fmla="val 63396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Open for your (!) contributions</a:t>
            </a:r>
          </a:p>
        </p:txBody>
      </p:sp>
    </p:spTree>
    <p:extLst>
      <p:ext uri="{BB962C8B-B14F-4D97-AF65-F5344CB8AC3E}">
        <p14:creationId xmlns:p14="http://schemas.microsoft.com/office/powerpoint/2010/main" val="5551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9" grpId="0"/>
      <p:bldP spid="10" grpId="0"/>
      <p:bldP spid="11" grpId="0" animBg="1"/>
      <p:bldP spid="13" grpId="0" animBg="1"/>
      <p:bldP spid="7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40DC-8C5E-0B61-D15D-C9FA52DF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 LLMs for Bio-image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DFD0-B3EC-1003-58B9-01739B71D6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9369"/>
          </a:xfrm>
        </p:spPr>
        <p:txBody>
          <a:bodyPr/>
          <a:lstStyle/>
          <a:p>
            <a:r>
              <a:rPr lang="en-US" dirty="0"/>
              <a:t>Use case: segment the image and measure the average area of objects.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2C6657-E36D-FCB4-8F3F-6212C33B9FA0}"/>
              </a:ext>
            </a:extLst>
          </p:cNvPr>
          <p:cNvSpPr txBox="1"/>
          <p:nvPr/>
        </p:nvSpPr>
        <p:spPr>
          <a:xfrm>
            <a:off x="3760967" y="6224655"/>
            <a:ext cx="7692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https://www.biorxiv.org/content/10.1101/2024.04.19.590278v1</a:t>
            </a:r>
            <a:r>
              <a:rPr lang="en-US" sz="1200" dirty="0"/>
              <a:t>    </a:t>
            </a:r>
          </a:p>
          <a:p>
            <a:r>
              <a:rPr lang="en-US" sz="1200" dirty="0">
                <a:hlinkClick r:id="rId3"/>
              </a:rPr>
              <a:t>https://github.com/haesleinhuepf/human-eval-bia</a:t>
            </a:r>
            <a:r>
              <a:rPr lang="en-US" sz="12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3CBC1-CEC1-F0DA-2F85-91BB13F28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442" y="1722445"/>
            <a:ext cx="1090030" cy="1092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323397-99D3-6D25-1A9A-6A9CAC959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371" y="1718576"/>
            <a:ext cx="1101796" cy="109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EBB0B0-97DB-B389-C22C-D6AFA8301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926" y="1722512"/>
            <a:ext cx="1089986" cy="1092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85658C-3C64-EA67-7B7C-129A4D90BC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" b="76836"/>
          <a:stretch/>
        </p:blipFill>
        <p:spPr>
          <a:xfrm>
            <a:off x="8380182" y="1565037"/>
            <a:ext cx="615085" cy="1250368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3EE3A474-B229-07D0-3899-D850381A5A13}"/>
              </a:ext>
            </a:extLst>
          </p:cNvPr>
          <p:cNvSpPr/>
          <p:nvPr/>
        </p:nvSpPr>
        <p:spPr>
          <a:xfrm>
            <a:off x="10245567" y="1712109"/>
            <a:ext cx="1576605" cy="957304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/>
              <a:t>858.04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F4063-7F97-343E-06A4-BE2CB2B295B5}"/>
              </a:ext>
            </a:extLst>
          </p:cNvPr>
          <p:cNvSpPr txBox="1"/>
          <p:nvPr/>
        </p:nvSpPr>
        <p:spPr>
          <a:xfrm rot="5400000">
            <a:off x="8545014" y="2645763"/>
            <a:ext cx="44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F39D5B-7BF2-ED3C-55F2-511A53CDD6D2}"/>
              </a:ext>
            </a:extLst>
          </p:cNvPr>
          <p:cNvSpPr txBox="1"/>
          <p:nvPr/>
        </p:nvSpPr>
        <p:spPr>
          <a:xfrm>
            <a:off x="715876" y="2859802"/>
            <a:ext cx="44703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Unit-test pass-rate (n=10):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C737F93-83AF-8C83-00C3-612030F0889C}"/>
              </a:ext>
            </a:extLst>
          </p:cNvPr>
          <p:cNvSpPr/>
          <p:nvPr/>
        </p:nvSpPr>
        <p:spPr>
          <a:xfrm>
            <a:off x="933240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7F4FF48-F7A8-409F-9355-6BA3F6643F21}"/>
              </a:ext>
            </a:extLst>
          </p:cNvPr>
          <p:cNvSpPr/>
          <p:nvPr/>
        </p:nvSpPr>
        <p:spPr>
          <a:xfrm>
            <a:off x="7684213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5FA3C07-297E-B3B9-6C03-8E1080413D0B}"/>
              </a:ext>
            </a:extLst>
          </p:cNvPr>
          <p:cNvSpPr/>
          <p:nvPr/>
        </p:nvSpPr>
        <p:spPr>
          <a:xfrm>
            <a:off x="5186275" y="1947439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06D3D5E-171D-D135-701A-F739565D11CB}"/>
              </a:ext>
            </a:extLst>
          </p:cNvPr>
          <p:cNvSpPr/>
          <p:nvPr/>
        </p:nvSpPr>
        <p:spPr>
          <a:xfrm>
            <a:off x="2767216" y="1971903"/>
            <a:ext cx="496627" cy="46027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E2D59D8F-F5BD-2A8D-0DC3-C22CA4A0C6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1" r="7049" b="624"/>
          <a:stretch/>
        </p:blipFill>
        <p:spPr bwMode="auto">
          <a:xfrm>
            <a:off x="0" y="3594656"/>
            <a:ext cx="12095171" cy="24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8575D403-F453-4D4C-C4E7-5C7D00AD5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" t="24570" r="6529" b="73980"/>
          <a:stretch/>
        </p:blipFill>
        <p:spPr bwMode="auto">
          <a:xfrm>
            <a:off x="70731" y="3331065"/>
            <a:ext cx="12095178" cy="24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60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with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8FD47BED-557F-803F-B607-613676BF0D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2"/>
          <a:stretch/>
        </p:blipFill>
        <p:spPr>
          <a:xfrm>
            <a:off x="5000208" y="1424198"/>
            <a:ext cx="5735938" cy="4612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77950-88A8-55B5-9127-8CC37A3A2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 LLMs for Bio-image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AFBD3-C881-B28F-C325-EF00B70E3D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477808"/>
          </a:xfrm>
        </p:spPr>
        <p:txBody>
          <a:bodyPr/>
          <a:lstStyle/>
          <a:p>
            <a:r>
              <a:rPr lang="en-US" dirty="0"/>
              <a:t>Summary: 57 use-cases (yet), </a:t>
            </a:r>
            <a:r>
              <a:rPr lang="en-US" dirty="0">
                <a:solidFill>
                  <a:srgbClr val="51B02F"/>
                </a:solidFill>
              </a:rPr>
              <a:t>20</a:t>
            </a:r>
            <a:r>
              <a:rPr lang="en-US" dirty="0"/>
              <a:t> LLMs (yet), n=10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02BCF-C80E-8551-493C-3837C91AB1DF}"/>
              </a:ext>
            </a:extLst>
          </p:cNvPr>
          <p:cNvSpPr txBox="1"/>
          <p:nvPr/>
        </p:nvSpPr>
        <p:spPr>
          <a:xfrm>
            <a:off x="3698037" y="6240918"/>
            <a:ext cx="46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https://www.biorxiv.org/content/10.1101/2024.04.19.590278v3</a:t>
            </a:r>
            <a:r>
              <a:rPr lang="en-US" sz="1200" dirty="0"/>
              <a:t> </a:t>
            </a:r>
          </a:p>
          <a:p>
            <a:r>
              <a:rPr lang="en-US" sz="1200" dirty="0">
                <a:hlinkClick r:id="rId4"/>
              </a:rPr>
              <a:t>https://github.com/haesleinhuepf/human-eval-bia/</a:t>
            </a:r>
            <a:r>
              <a:rPr lang="en-US" sz="1200" dirty="0"/>
              <a:t>  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03C6690-3FEB-150C-AF70-761782970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02" y="1518892"/>
            <a:ext cx="3453914" cy="451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92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Prompt Engineering</a:t>
            </a: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EF26BBFA-F6D3-BF49-5264-7718E6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4ECBD-0B47-E95C-3CFF-A1C56DF72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E9C99CFF-8E1C-6453-D3B5-996ED1D7F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472316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351F2CE-858C-239C-6504-B573CE0DE9C7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CE4238-6AC2-36BA-966F-781830E1D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617" y="908041"/>
            <a:ext cx="7287152" cy="18080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0494D3-2252-D972-A8B2-720EA9EDB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617" y="2880632"/>
            <a:ext cx="7287152" cy="86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4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0.00221 -0.827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4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64FBF2-B9A2-96B7-BD9E-8F14C6F751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160"/>
          <a:stretch/>
        </p:blipFill>
        <p:spPr>
          <a:xfrm>
            <a:off x="4787617" y="908042"/>
            <a:ext cx="7287152" cy="1822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DFF3E4-034F-B5ED-D218-EF3CA80D0833}"/>
              </a:ext>
            </a:extLst>
          </p:cNvPr>
          <p:cNvCxnSpPr>
            <a:cxnSpLocks/>
          </p:cNvCxnSpPr>
          <p:nvPr/>
        </p:nvCxnSpPr>
        <p:spPr>
          <a:xfrm>
            <a:off x="4887343" y="1553533"/>
            <a:ext cx="10204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C5FF185-3A64-F7C4-0AAB-83B61695C22E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7E1935-1DD1-B620-67B2-1E9313D036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840"/>
          <a:stretch/>
        </p:blipFill>
        <p:spPr>
          <a:xfrm>
            <a:off x="4787617" y="2730501"/>
            <a:ext cx="7287152" cy="264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D71125-56D6-5593-7C60-C712EAF9E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617" y="908041"/>
            <a:ext cx="7287152" cy="3285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31E5-E515-B253-10C1-0E911019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5D087-ADF3-FCB6-70CB-3C194412C4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Set context / assign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Define output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 hints /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5AE728-1E4C-DF1E-BA58-6F99713B524D}"/>
              </a:ext>
            </a:extLst>
          </p:cNvPr>
          <p:cNvCxnSpPr>
            <a:cxnSpLocks/>
          </p:cNvCxnSpPr>
          <p:nvPr/>
        </p:nvCxnSpPr>
        <p:spPr>
          <a:xfrm>
            <a:off x="4887343" y="1744364"/>
            <a:ext cx="158501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FE34D6-37E1-470C-BC1C-3073A2A02248}"/>
              </a:ext>
            </a:extLst>
          </p:cNvPr>
          <p:cNvCxnSpPr>
            <a:cxnSpLocks/>
          </p:cNvCxnSpPr>
          <p:nvPr/>
        </p:nvCxnSpPr>
        <p:spPr>
          <a:xfrm>
            <a:off x="5095402" y="3566538"/>
            <a:ext cx="310239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9931BBC-D41F-D7CB-5133-C500AA1018E3}"/>
              </a:ext>
            </a:extLst>
          </p:cNvPr>
          <p:cNvSpPr txBox="1"/>
          <p:nvPr/>
        </p:nvSpPr>
        <p:spPr>
          <a:xfrm>
            <a:off x="3684693" y="6237326"/>
            <a:ext cx="4155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https://scads.github.io/prompt-engineering-tutorial-2023/01_prompts/03_prompt_engineering.html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360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B8AA-3F04-7593-509E-FA4377D4C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63FC8-9E75-F166-923B-2A4C9AB1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C0044-6D08-EC5F-8882-11F6CD8C1E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1115001" cy="4550036"/>
          </a:xfrm>
        </p:spPr>
        <p:txBody>
          <a:bodyPr/>
          <a:lstStyle/>
          <a:p>
            <a:r>
              <a:rPr lang="en-US" sz="2200" dirty="0"/>
              <a:t>Prompts can be used to write code, but also to generate images, e.g. with DALL-E.</a:t>
            </a:r>
            <a:br>
              <a:rPr lang="en-US" sz="2200" dirty="0"/>
            </a:br>
            <a:r>
              <a:rPr lang="en-US" sz="2200" dirty="0"/>
              <a:t>One can generate quite realistic images given a detailed prompt.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2ABA26-0B7C-A523-11BB-7EFF362C54AF}"/>
              </a:ext>
            </a:extLst>
          </p:cNvPr>
          <p:cNvSpPr txBox="1"/>
          <p:nvPr/>
        </p:nvSpPr>
        <p:spPr>
          <a:xfrm>
            <a:off x="4094922" y="6124006"/>
            <a:ext cx="3371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2"/>
              </a:rPr>
              <a:t>https://haesleinhuepf.github.io/BioImageAnalysisNotebooks/07_prompt_engineering/02_generating_images.html</a:t>
            </a:r>
            <a:r>
              <a:rPr lang="en-US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58344-BE38-C210-674C-DB2B7B001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6" y="3312478"/>
            <a:ext cx="10906125" cy="2638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5289E6-77DF-2B7F-840D-078353F2F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83" y="2019503"/>
            <a:ext cx="5362575" cy="1181100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9B76C13-5D18-B79A-2F66-9013FFB0FEFA}"/>
              </a:ext>
            </a:extLst>
          </p:cNvPr>
          <p:cNvSpPr/>
          <p:nvPr/>
        </p:nvSpPr>
        <p:spPr>
          <a:xfrm>
            <a:off x="6935189" y="2303752"/>
            <a:ext cx="1436915" cy="896851"/>
          </a:xfrm>
          <a:prstGeom prst="wedgeRectCallout">
            <a:avLst>
              <a:gd name="adj1" fmla="val 31923"/>
              <a:gd name="adj2" fmla="val 6943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One cat </a:t>
            </a:r>
            <a:br>
              <a:rPr lang="en-US" sz="2400" dirty="0"/>
            </a:br>
            <a:r>
              <a:rPr lang="en-US" sz="2400" dirty="0"/>
              <a:t>is real.</a:t>
            </a:r>
          </a:p>
        </p:txBody>
      </p:sp>
    </p:spTree>
    <p:extLst>
      <p:ext uri="{BB962C8B-B14F-4D97-AF65-F5344CB8AC3E}">
        <p14:creationId xmlns:p14="http://schemas.microsoft.com/office/powerpoint/2010/main" val="166565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54084-A696-23C5-83EA-BB18FE873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E50CB-6489-FC02-99AE-1E2C0761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29215-857D-7D6C-FDDF-99743E42004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Prompts can be used to write code, but also to generate images, e.g. with DALL-E.</a:t>
            </a:r>
            <a:br>
              <a:rPr lang="en-US" dirty="0"/>
            </a:br>
            <a:r>
              <a:rPr lang="en-US" dirty="0"/>
              <a:t>One can generate quite realistic images given a detailed prompt.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F03D5-6717-6357-6F90-ABC6B5C7C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26" b="61684"/>
          <a:stretch/>
        </p:blipFill>
        <p:spPr>
          <a:xfrm>
            <a:off x="213973" y="1907628"/>
            <a:ext cx="11961573" cy="12595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3F1D1C-E0B2-F172-8A92-05A8D1A206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558" b="-1618"/>
          <a:stretch/>
        </p:blipFill>
        <p:spPr>
          <a:xfrm>
            <a:off x="213975" y="3240681"/>
            <a:ext cx="11961571" cy="2752311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DA0E3F90-A87F-813B-6177-72DB430914A5}"/>
              </a:ext>
            </a:extLst>
          </p:cNvPr>
          <p:cNvSpPr/>
          <p:nvPr/>
        </p:nvSpPr>
        <p:spPr>
          <a:xfrm>
            <a:off x="6935189" y="2303752"/>
            <a:ext cx="1436915" cy="896851"/>
          </a:xfrm>
          <a:prstGeom prst="wedgeRectCallout">
            <a:avLst>
              <a:gd name="adj1" fmla="val 31923"/>
              <a:gd name="adj2" fmla="val 6943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One cat </a:t>
            </a:r>
            <a:br>
              <a:rPr lang="en-US" sz="2400" dirty="0"/>
            </a:br>
            <a:r>
              <a:rPr lang="en-US" sz="2400" dirty="0"/>
              <a:t>is real.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8A5104-DC1F-3B2E-D311-62A36BEDC569}"/>
              </a:ext>
            </a:extLst>
          </p:cNvPr>
          <p:cNvSpPr txBox="1"/>
          <p:nvPr/>
        </p:nvSpPr>
        <p:spPr>
          <a:xfrm>
            <a:off x="4094922" y="6124006"/>
            <a:ext cx="3371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https://haesleinhuepf.github.io/BioImageAnalysisNotebooks/07_prompt_engineering/02_generating_images.html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566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E6D1E-4DAD-932F-83FF-20ED579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Prompt Engineering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73AF-FE92-D56F-DDBA-322A1FE20C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75730"/>
          </a:xfrm>
        </p:spPr>
        <p:txBody>
          <a:bodyPr/>
          <a:lstStyle/>
          <a:p>
            <a:r>
              <a:rPr lang="de-DE" i="1" dirty="0"/>
              <a:t>Modify a prompt </a:t>
            </a:r>
            <a:r>
              <a:rPr lang="de-DE" i="1" dirty="0" err="1"/>
              <a:t>until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works</a:t>
            </a:r>
            <a:r>
              <a:rPr lang="de-DE" i="1" dirty="0"/>
              <a:t>.</a:t>
            </a:r>
          </a:p>
          <a:p>
            <a:r>
              <a:rPr lang="en-US" sz="1200" dirty="0">
                <a:solidFill>
                  <a:srgbClr val="51B02F"/>
                </a:solidFill>
              </a:rPr>
              <a:t>Write python code to open the image file 'data/</a:t>
            </a:r>
            <a:r>
              <a:rPr lang="en-US" sz="1200" dirty="0" err="1">
                <a:solidFill>
                  <a:srgbClr val="51B02F"/>
                </a:solidFill>
              </a:rPr>
              <a:t>blobs.tif</a:t>
            </a:r>
            <a:r>
              <a:rPr lang="en-US" sz="1200" dirty="0">
                <a:solidFill>
                  <a:srgbClr val="51B02F"/>
                </a:solidFill>
              </a:rPr>
              <a:t>' </a:t>
            </a:r>
          </a:p>
          <a:p>
            <a:r>
              <a:rPr lang="en-US" sz="1200" dirty="0">
                <a:solidFill>
                  <a:srgbClr val="51B02F"/>
                </a:solidFill>
              </a:rPr>
              <a:t>and threshold it using Otsu's method.</a:t>
            </a:r>
          </a:p>
          <a:p>
            <a:r>
              <a:rPr lang="en-US" sz="1200" dirty="0">
                <a:solidFill>
                  <a:srgbClr val="51B02F"/>
                </a:solidFill>
              </a:rPr>
              <a:t>Apply connected component labeling to the result to </a:t>
            </a:r>
          </a:p>
          <a:p>
            <a:r>
              <a:rPr lang="en-US" sz="1200" dirty="0">
                <a:solidFill>
                  <a:srgbClr val="51B02F"/>
                </a:solidFill>
              </a:rPr>
              <a:t>retrieve a label image. Visualize the label image.</a:t>
            </a:r>
          </a:p>
          <a:p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D1EAE50-1D4E-5794-AD03-8361C01E0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388" y="1119279"/>
            <a:ext cx="6671047" cy="485251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24065E7-001F-3C28-D648-53451FF402FE}"/>
              </a:ext>
            </a:extLst>
          </p:cNvPr>
          <p:cNvSpPr txBox="1"/>
          <p:nvPr/>
        </p:nvSpPr>
        <p:spPr>
          <a:xfrm>
            <a:off x="3687377" y="6045200"/>
            <a:ext cx="407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https://scads.github.io/generative-ai-notebooks/50_code_generation/03_generating_code.html</a:t>
            </a:r>
            <a:r>
              <a:rPr lang="en-US" sz="1600" dirty="0"/>
              <a:t> 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B48369D-7D99-2A54-A570-0600B404B161}"/>
              </a:ext>
            </a:extLst>
          </p:cNvPr>
          <p:cNvSpPr/>
          <p:nvPr/>
        </p:nvSpPr>
        <p:spPr>
          <a:xfrm>
            <a:off x="4822853" y="2136297"/>
            <a:ext cx="574535" cy="453154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8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E6D1E-4DAD-932F-83FF-20ED579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Prompt Engineering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73AF-FE92-D56F-DDBA-322A1FE20C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75730"/>
          </a:xfrm>
        </p:spPr>
        <p:txBody>
          <a:bodyPr/>
          <a:lstStyle/>
          <a:p>
            <a:r>
              <a:rPr lang="de-DE" i="1" dirty="0"/>
              <a:t>Modify a prompt </a:t>
            </a:r>
            <a:r>
              <a:rPr lang="de-DE" i="1" dirty="0" err="1"/>
              <a:t>until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works</a:t>
            </a:r>
            <a:r>
              <a:rPr lang="de-DE" i="1" dirty="0"/>
              <a:t>.</a:t>
            </a:r>
          </a:p>
          <a:p>
            <a:r>
              <a:rPr lang="en-US" sz="1200" dirty="0"/>
              <a:t>Write python code to open the image file 'data/</a:t>
            </a:r>
            <a:r>
              <a:rPr lang="en-US" sz="1200" dirty="0" err="1"/>
              <a:t>blobs.tif</a:t>
            </a:r>
            <a:r>
              <a:rPr lang="en-US" sz="1200" dirty="0"/>
              <a:t>' </a:t>
            </a:r>
          </a:p>
          <a:p>
            <a:r>
              <a:rPr lang="en-US" sz="1200" dirty="0"/>
              <a:t>and threshold it using Otsu's method.</a:t>
            </a:r>
          </a:p>
          <a:p>
            <a:r>
              <a:rPr lang="en-US" sz="1200" dirty="0"/>
              <a:t>Apply connected component labeling to the result to </a:t>
            </a:r>
          </a:p>
          <a:p>
            <a:r>
              <a:rPr lang="en-US" sz="1200" dirty="0"/>
              <a:t>retrieve a label image. Visualize the label image.</a:t>
            </a:r>
          </a:p>
          <a:p>
            <a:endParaRPr lang="en-US" sz="1200" dirty="0"/>
          </a:p>
          <a:p>
            <a:r>
              <a:rPr lang="en-US" sz="1200" dirty="0">
                <a:solidFill>
                  <a:srgbClr val="51B02F"/>
                </a:solidFill>
              </a:rPr>
              <a:t>Do not explain the solution. </a:t>
            </a:r>
          </a:p>
          <a:p>
            <a:r>
              <a:rPr lang="en-US" sz="1200" dirty="0">
                <a:solidFill>
                  <a:srgbClr val="51B02F"/>
                </a:solidFill>
              </a:rPr>
              <a:t>Only write Python code and short comments are ok.</a:t>
            </a: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04B659-6A5F-A396-63A8-33A79EBD5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775" y="1489272"/>
            <a:ext cx="6545529" cy="3286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29A2EF-A196-EFD5-BBD5-199AE10F7801}"/>
              </a:ext>
            </a:extLst>
          </p:cNvPr>
          <p:cNvSpPr txBox="1"/>
          <p:nvPr/>
        </p:nvSpPr>
        <p:spPr>
          <a:xfrm>
            <a:off x="3687377" y="6045200"/>
            <a:ext cx="407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https://scads.github.io/generative-ai-notebooks/50_code_generation/03_generating_code.html</a:t>
            </a:r>
            <a:r>
              <a:rPr lang="en-US" sz="1600" dirty="0"/>
              <a:t>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B1FAFF5-EC98-9A81-A191-5A66F3ED3B9C}"/>
              </a:ext>
            </a:extLst>
          </p:cNvPr>
          <p:cNvSpPr/>
          <p:nvPr/>
        </p:nvSpPr>
        <p:spPr>
          <a:xfrm>
            <a:off x="4822853" y="3388030"/>
            <a:ext cx="574535" cy="453154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112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D61D71-F376-84F7-EE47-EB82A342F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25" y="1489272"/>
            <a:ext cx="6526479" cy="35540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4E6D1E-4DAD-932F-83FF-20ED579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Prompt Engineering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73AF-FE92-D56F-DDBA-322A1FE20C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475730"/>
          </a:xfrm>
        </p:spPr>
        <p:txBody>
          <a:bodyPr/>
          <a:lstStyle/>
          <a:p>
            <a:r>
              <a:rPr lang="de-DE" i="1" dirty="0"/>
              <a:t>Modify a prompt </a:t>
            </a:r>
            <a:r>
              <a:rPr lang="de-DE" i="1" dirty="0" err="1"/>
              <a:t>until</a:t>
            </a:r>
            <a:r>
              <a:rPr lang="de-DE" i="1" dirty="0"/>
              <a:t> </a:t>
            </a:r>
            <a:r>
              <a:rPr lang="de-DE" i="1" dirty="0" err="1"/>
              <a:t>it</a:t>
            </a:r>
            <a:r>
              <a:rPr lang="de-DE" i="1" dirty="0"/>
              <a:t> </a:t>
            </a:r>
            <a:r>
              <a:rPr lang="de-DE" i="1" dirty="0" err="1"/>
              <a:t>works</a:t>
            </a:r>
            <a:r>
              <a:rPr lang="de-DE" i="1" dirty="0"/>
              <a:t>.</a:t>
            </a:r>
          </a:p>
          <a:p>
            <a:r>
              <a:rPr lang="en-US" sz="1200" dirty="0"/>
              <a:t>Write python code to open the image file 'data/</a:t>
            </a:r>
            <a:r>
              <a:rPr lang="en-US" sz="1200" dirty="0" err="1"/>
              <a:t>blobs.tif</a:t>
            </a:r>
            <a:r>
              <a:rPr lang="en-US" sz="1200" dirty="0"/>
              <a:t>' </a:t>
            </a:r>
          </a:p>
          <a:p>
            <a:r>
              <a:rPr lang="en-US" sz="1200" dirty="0"/>
              <a:t>and threshold it using Otsu's method.</a:t>
            </a:r>
          </a:p>
          <a:p>
            <a:r>
              <a:rPr lang="en-US" sz="1200" dirty="0"/>
              <a:t>Apply connected component labeling to the result to </a:t>
            </a:r>
          </a:p>
          <a:p>
            <a:r>
              <a:rPr lang="en-US" sz="1200" dirty="0"/>
              <a:t>retrieve a label image. Visualize the label image.</a:t>
            </a:r>
          </a:p>
          <a:p>
            <a:endParaRPr lang="en-US" sz="1200" dirty="0"/>
          </a:p>
          <a:p>
            <a:r>
              <a:rPr lang="en-US" sz="1200" dirty="0"/>
              <a:t>Do not explain the solution. </a:t>
            </a:r>
          </a:p>
          <a:p>
            <a:r>
              <a:rPr lang="en-US" sz="1200" dirty="0"/>
              <a:t>Only write Python code and short comments are ok.</a:t>
            </a:r>
          </a:p>
          <a:p>
            <a:endParaRPr lang="en-US" sz="1200" dirty="0"/>
          </a:p>
          <a:p>
            <a:r>
              <a:rPr lang="en-US" sz="1200" dirty="0">
                <a:solidFill>
                  <a:srgbClr val="51B02F"/>
                </a:solidFill>
              </a:rPr>
              <a:t>Assume the code is executed in a </a:t>
            </a:r>
            <a:r>
              <a:rPr lang="en-US" sz="1200" dirty="0" err="1">
                <a:solidFill>
                  <a:srgbClr val="51B02F"/>
                </a:solidFill>
              </a:rPr>
              <a:t>Jupyter</a:t>
            </a:r>
            <a:r>
              <a:rPr lang="en-US" sz="1200" dirty="0">
                <a:solidFill>
                  <a:srgbClr val="51B02F"/>
                </a:solidFill>
              </a:rPr>
              <a:t> notebook.</a:t>
            </a:r>
          </a:p>
          <a:p>
            <a:r>
              <a:rPr lang="en-US" sz="1200" dirty="0">
                <a:solidFill>
                  <a:srgbClr val="51B02F"/>
                </a:solidFill>
              </a:rPr>
              <a:t>Do not use any of these Python libraries:</a:t>
            </a:r>
          </a:p>
          <a:p>
            <a:r>
              <a:rPr lang="en-US" sz="1200" dirty="0">
                <a:solidFill>
                  <a:srgbClr val="51B02F"/>
                </a:solidFill>
              </a:rPr>
              <a:t>* OpenCV</a:t>
            </a:r>
          </a:p>
          <a:p>
            <a:r>
              <a:rPr lang="en-US" sz="1200" dirty="0">
                <a:solidFill>
                  <a:srgbClr val="51B02F"/>
                </a:solidFill>
              </a:rPr>
              <a:t>* PIL</a:t>
            </a:r>
          </a:p>
          <a:p>
            <a:r>
              <a:rPr lang="en-US" sz="1200" dirty="0">
                <a:solidFill>
                  <a:srgbClr val="51B02F"/>
                </a:solidFill>
              </a:rPr>
              <a:t>* Pillow</a:t>
            </a:r>
            <a:endParaRPr lang="en-US" sz="1600" dirty="0">
              <a:solidFill>
                <a:srgbClr val="51B02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6CB7E-DEDF-AAD0-3A8A-AF54DE59CEA6}"/>
              </a:ext>
            </a:extLst>
          </p:cNvPr>
          <p:cNvSpPr txBox="1"/>
          <p:nvPr/>
        </p:nvSpPr>
        <p:spPr>
          <a:xfrm>
            <a:off x="3687377" y="6045200"/>
            <a:ext cx="407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https://scads.github.io/generative-ai-notebooks/50_code_generation/03_generating_code.html</a:t>
            </a:r>
            <a:r>
              <a:rPr lang="en-US" sz="1600" dirty="0"/>
              <a:t> 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31F9329-614C-120F-BA13-45DED3867BFD}"/>
              </a:ext>
            </a:extLst>
          </p:cNvPr>
          <p:cNvSpPr/>
          <p:nvPr/>
        </p:nvSpPr>
        <p:spPr>
          <a:xfrm>
            <a:off x="4822853" y="4418251"/>
            <a:ext cx="574535" cy="453154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496648B4-33E5-3051-EB47-F6A1A003AB05}"/>
              </a:ext>
            </a:extLst>
          </p:cNvPr>
          <p:cNvSpPr/>
          <p:nvPr/>
        </p:nvSpPr>
        <p:spPr>
          <a:xfrm>
            <a:off x="484348" y="1593410"/>
            <a:ext cx="296144" cy="4363770"/>
          </a:xfrm>
          <a:prstGeom prst="leftBrace">
            <a:avLst/>
          </a:prstGeom>
          <a:ln w="285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EC4C15-B0FA-D702-7284-1391F6B90DD1}"/>
              </a:ext>
            </a:extLst>
          </p:cNvPr>
          <p:cNvSpPr txBox="1"/>
          <p:nvPr/>
        </p:nvSpPr>
        <p:spPr>
          <a:xfrm rot="16200000">
            <a:off x="-1931068" y="3590628"/>
            <a:ext cx="450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„Long“ </a:t>
            </a:r>
            <a:r>
              <a:rPr lang="de-DE" dirty="0" err="1"/>
              <a:t>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Retrieval Augmented Generation</a:t>
            </a: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EF26BBFA-F6D3-BF49-5264-7718E6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4ECBD-0B47-E95C-3CFF-A1C56DF72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E9C99CFF-8E1C-6453-D3B5-996ED1D7F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100291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lowchart: Magnetic Disk 35">
            <a:extLst>
              <a:ext uri="{FF2B5EF4-FFF2-40B4-BE49-F238E27FC236}">
                <a16:creationId xmlns:a16="http://schemas.microsoft.com/office/drawing/2014/main" id="{39F65E4D-3080-FE20-171B-1C75CC106091}"/>
              </a:ext>
            </a:extLst>
          </p:cNvPr>
          <p:cNvSpPr/>
          <p:nvPr/>
        </p:nvSpPr>
        <p:spPr>
          <a:xfrm>
            <a:off x="1288981" y="1815938"/>
            <a:ext cx="6739268" cy="1543648"/>
          </a:xfrm>
          <a:prstGeom prst="flowChartMagneticDisk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F3C5DD-8329-2FFE-86D0-AE03D4CF1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Retrieval </a:t>
            </a:r>
            <a:r>
              <a:rPr lang="de-DE" dirty="0" err="1"/>
              <a:t>Augmented</a:t>
            </a:r>
            <a:r>
              <a:rPr lang="de-DE" dirty="0"/>
              <a:t> Generation (RAG)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B0519-1C2F-6DEC-5FD7-6889C6A9811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sz="2400" dirty="0"/>
              <a:t>An </a:t>
            </a:r>
            <a:r>
              <a:rPr lang="de-DE" sz="2400" dirty="0" err="1"/>
              <a:t>attempt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make</a:t>
            </a:r>
            <a:r>
              <a:rPr lang="de-DE" sz="2400" dirty="0"/>
              <a:t> LLMs </a:t>
            </a:r>
            <a:r>
              <a:rPr lang="de-DE" sz="2400" dirty="0" err="1"/>
              <a:t>answer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r>
              <a:rPr lang="de-DE" sz="2400" dirty="0"/>
              <a:t> </a:t>
            </a:r>
            <a:r>
              <a:rPr lang="de-DE" sz="2400" dirty="0" err="1"/>
              <a:t>accurate</a:t>
            </a:r>
            <a:r>
              <a:rPr lang="de-DE" sz="2400" dirty="0"/>
              <a:t> / </a:t>
            </a:r>
            <a:r>
              <a:rPr lang="de-DE" sz="2400" dirty="0" err="1"/>
              <a:t>truthful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71380E-5B80-F051-1A74-2785F25828C0}"/>
              </a:ext>
            </a:extLst>
          </p:cNvPr>
          <p:cNvSpPr/>
          <p:nvPr/>
        </p:nvSpPr>
        <p:spPr>
          <a:xfrm>
            <a:off x="8945335" y="4412342"/>
            <a:ext cx="2002972" cy="12772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Pretrained</a:t>
            </a:r>
            <a:r>
              <a:rPr lang="de-DE" dirty="0"/>
              <a:t> </a:t>
            </a:r>
          </a:p>
          <a:p>
            <a:pPr algn="ctr"/>
            <a:r>
              <a:rPr lang="de-DE" dirty="0"/>
              <a:t>LLM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104A12-D00F-1FF7-B8B9-C24A28E6A314}"/>
              </a:ext>
            </a:extLst>
          </p:cNvPr>
          <p:cNvSpPr/>
          <p:nvPr/>
        </p:nvSpPr>
        <p:spPr>
          <a:xfrm>
            <a:off x="6025277" y="4412343"/>
            <a:ext cx="2002972" cy="12772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Prompt </a:t>
            </a:r>
            <a:r>
              <a:rPr lang="de-DE" dirty="0" err="1"/>
              <a:t>engineering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662268-0F72-7309-76D5-8DAEB73854F7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7026763" y="3175204"/>
            <a:ext cx="0" cy="1237139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0F47E77-50DA-1BC0-69F4-43465E8458BE}"/>
              </a:ext>
            </a:extLst>
          </p:cNvPr>
          <p:cNvCxnSpPr>
            <a:stCxn id="6" idx="3"/>
            <a:endCxn id="5" idx="1"/>
          </p:cNvCxnSpPr>
          <p:nvPr/>
        </p:nvCxnSpPr>
        <p:spPr>
          <a:xfrm flipV="1">
            <a:off x="8028249" y="5050971"/>
            <a:ext cx="917086" cy="1"/>
          </a:xfrm>
          <a:prstGeom prst="straightConnector1">
            <a:avLst/>
          </a:prstGeom>
          <a:ln w="571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572C6AB-451C-6A66-328D-4A7E4B2360AC}"/>
              </a:ext>
            </a:extLst>
          </p:cNvPr>
          <p:cNvGrpSpPr>
            <a:grpSpLocks noChangeAspect="1"/>
          </p:cNvGrpSpPr>
          <p:nvPr/>
        </p:nvGrpSpPr>
        <p:grpSpPr>
          <a:xfrm>
            <a:off x="4418642" y="3915972"/>
            <a:ext cx="862012" cy="1998425"/>
            <a:chOff x="621102" y="2631056"/>
            <a:chExt cx="379563" cy="879951"/>
          </a:xfrm>
          <a:solidFill>
            <a:srgbClr val="70AD47"/>
          </a:solidFill>
        </p:grpSpPr>
        <p:sp>
          <p:nvSpPr>
            <p:cNvPr id="10" name="Smiley Face 9">
              <a:extLst>
                <a:ext uri="{FF2B5EF4-FFF2-40B4-BE49-F238E27FC236}">
                  <a16:creationId xmlns:a16="http://schemas.microsoft.com/office/drawing/2014/main" id="{E76DA0E9-805D-47E4-7276-99DA07D6676A}"/>
                </a:ext>
              </a:extLst>
            </p:cNvPr>
            <p:cNvSpPr/>
            <p:nvPr/>
          </p:nvSpPr>
          <p:spPr>
            <a:xfrm>
              <a:off x="621102" y="2631056"/>
              <a:ext cx="379563" cy="362309"/>
            </a:xfrm>
            <a:prstGeom prst="smileyFac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036B02-B674-37C6-E30F-0358ECB8082C}"/>
                </a:ext>
              </a:extLst>
            </p:cNvPr>
            <p:cNvCxnSpPr>
              <a:stCxn id="10" idx="4"/>
            </p:cNvCxnSpPr>
            <p:nvPr/>
          </p:nvCxnSpPr>
          <p:spPr>
            <a:xfrm flipH="1">
              <a:off x="810883" y="2993365"/>
              <a:ext cx="1" cy="403823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E6ECB97-C4EC-5E72-7017-39FD52C41727}"/>
                </a:ext>
              </a:extLst>
            </p:cNvPr>
            <p:cNvCxnSpPr>
              <a:stCxn id="10" idx="4"/>
            </p:cNvCxnSpPr>
            <p:nvPr/>
          </p:nvCxnSpPr>
          <p:spPr>
            <a:xfrm>
              <a:off x="810884" y="2993365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3083629-38F3-A715-F125-49CD019B483D}"/>
                </a:ext>
              </a:extLst>
            </p:cNvPr>
            <p:cNvCxnSpPr>
              <a:stCxn id="10" idx="4"/>
            </p:cNvCxnSpPr>
            <p:nvPr/>
          </p:nvCxnSpPr>
          <p:spPr>
            <a:xfrm flipH="1">
              <a:off x="671856" y="2993365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A8961C4-EA00-6557-B117-130D57733A6B}"/>
                </a:ext>
              </a:extLst>
            </p:cNvPr>
            <p:cNvCxnSpPr/>
            <p:nvPr/>
          </p:nvCxnSpPr>
          <p:spPr>
            <a:xfrm flipH="1">
              <a:off x="671855" y="3397188"/>
              <a:ext cx="139028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5048C8-1880-99F0-26A7-519C42AEBECF}"/>
                </a:ext>
              </a:extLst>
            </p:cNvPr>
            <p:cNvCxnSpPr/>
            <p:nvPr/>
          </p:nvCxnSpPr>
          <p:spPr>
            <a:xfrm>
              <a:off x="810883" y="3397187"/>
              <a:ext cx="139027" cy="113819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F09962A0-7B5D-1E74-713F-7EC6BCE5C050}"/>
              </a:ext>
            </a:extLst>
          </p:cNvPr>
          <p:cNvSpPr/>
          <p:nvPr/>
        </p:nvSpPr>
        <p:spPr>
          <a:xfrm>
            <a:off x="882226" y="4274981"/>
            <a:ext cx="2676525" cy="1510169"/>
          </a:xfrm>
          <a:prstGeom prst="wedgeEllipseCallout">
            <a:avLst>
              <a:gd name="adj1" fmla="val 75095"/>
              <a:gd name="adj2" fmla="val -33861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How can I segment </a:t>
            </a:r>
            <a:r>
              <a:rPr lang="en-US" u="sng" dirty="0">
                <a:solidFill>
                  <a:schemeClr val="tx2"/>
                </a:solidFill>
              </a:rPr>
              <a:t>cells</a:t>
            </a:r>
            <a:r>
              <a:rPr lang="en-US" dirty="0">
                <a:solidFill>
                  <a:schemeClr val="tx2"/>
                </a:solidFill>
              </a:rPr>
              <a:t> in a microscopy image?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6D3DFEAE-DEEA-9CB4-A4D4-F70D63D3D0C2}"/>
              </a:ext>
            </a:extLst>
          </p:cNvPr>
          <p:cNvSpPr/>
          <p:nvPr/>
        </p:nvSpPr>
        <p:spPr>
          <a:xfrm>
            <a:off x="9644360" y="2865414"/>
            <a:ext cx="2234328" cy="1200329"/>
          </a:xfrm>
          <a:prstGeom prst="wedgeRectCallout">
            <a:avLst>
              <a:gd name="adj1" fmla="val -34333"/>
              <a:gd name="adj2" fmla="val 68848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Try </a:t>
            </a:r>
            <a:r>
              <a:rPr lang="de-DE" dirty="0" err="1">
                <a:solidFill>
                  <a:schemeClr val="tx2"/>
                </a:solidFill>
              </a:rPr>
              <a:t>Cellpose</a:t>
            </a:r>
            <a:r>
              <a:rPr lang="de-DE" dirty="0">
                <a:solidFill>
                  <a:schemeClr val="tx2"/>
                </a:solidFill>
              </a:rPr>
              <a:t>, </a:t>
            </a:r>
            <a:r>
              <a:rPr lang="de-DE" dirty="0" err="1">
                <a:solidFill>
                  <a:schemeClr val="tx2"/>
                </a:solidFill>
              </a:rPr>
              <a:t>it‘s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well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suited</a:t>
            </a:r>
            <a:r>
              <a:rPr lang="de-DE" dirty="0">
                <a:solidFill>
                  <a:schemeClr val="tx2"/>
                </a:solidFill>
              </a:rPr>
              <a:t>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CFA33A-1AEC-367A-9B2A-5E04E4529557}"/>
              </a:ext>
            </a:extLst>
          </p:cNvPr>
          <p:cNvSpPr txBox="1"/>
          <p:nvPr/>
        </p:nvSpPr>
        <p:spPr>
          <a:xfrm>
            <a:off x="1463953" y="1974875"/>
            <a:ext cx="49149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chemeClr val="bg1"/>
                </a:solidFill>
              </a:rPr>
              <a:t>Cellpose</a:t>
            </a:r>
            <a:r>
              <a:rPr lang="de-DE" b="1" dirty="0">
                <a:solidFill>
                  <a:schemeClr val="bg1"/>
                </a:solidFill>
              </a:rPr>
              <a:t>: </a:t>
            </a:r>
            <a:r>
              <a:rPr lang="de-DE" u="sng" dirty="0" err="1">
                <a:solidFill>
                  <a:schemeClr val="bg1"/>
                </a:solidFill>
              </a:rPr>
              <a:t>cells</a:t>
            </a:r>
            <a:r>
              <a:rPr lang="de-DE" dirty="0">
                <a:solidFill>
                  <a:schemeClr val="bg1"/>
                </a:solidFill>
              </a:rPr>
              <a:t>, </a:t>
            </a:r>
            <a:r>
              <a:rPr lang="de-DE" dirty="0" err="1">
                <a:solidFill>
                  <a:schemeClr val="bg1"/>
                </a:solidFill>
              </a:rPr>
              <a:t>nuclei</a:t>
            </a:r>
            <a:r>
              <a:rPr lang="de-DE" dirty="0">
                <a:solidFill>
                  <a:schemeClr val="bg1"/>
                </a:solidFill>
              </a:rPr>
              <a:t>, </a:t>
            </a:r>
            <a:r>
              <a:rPr lang="de-DE" dirty="0" err="1">
                <a:solidFill>
                  <a:schemeClr val="bg1"/>
                </a:solidFill>
              </a:rPr>
              <a:t>cytoplasm</a:t>
            </a:r>
            <a:endParaRPr lang="de-DE" dirty="0">
              <a:solidFill>
                <a:schemeClr val="bg1"/>
              </a:solidFill>
            </a:endParaRPr>
          </a:p>
          <a:p>
            <a:r>
              <a:rPr lang="de-DE" b="1" dirty="0" err="1">
                <a:solidFill>
                  <a:schemeClr val="bg1"/>
                </a:solidFill>
              </a:rPr>
              <a:t>StarDist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nuclei</a:t>
            </a:r>
            <a:endParaRPr lang="de-DE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Otsu</a:t>
            </a:r>
            <a:r>
              <a:rPr lang="de-DE" dirty="0">
                <a:solidFill>
                  <a:schemeClr val="bg1"/>
                </a:solidFill>
              </a:rPr>
              <a:t>: well-</a:t>
            </a:r>
            <a:r>
              <a:rPr lang="de-DE" dirty="0" err="1">
                <a:solidFill>
                  <a:schemeClr val="bg1"/>
                </a:solidFill>
              </a:rPr>
              <a:t>separated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nuclei</a:t>
            </a:r>
            <a:endParaRPr lang="de-DE" dirty="0">
              <a:solidFill>
                <a:schemeClr val="bg1"/>
              </a:solidFill>
            </a:endParaRPr>
          </a:p>
          <a:p>
            <a:r>
              <a:rPr lang="de-DE" b="1" dirty="0" err="1">
                <a:solidFill>
                  <a:schemeClr val="bg1"/>
                </a:solidFill>
              </a:rPr>
              <a:t>Watershed</a:t>
            </a:r>
            <a:r>
              <a:rPr lang="de-DE" dirty="0">
                <a:solidFill>
                  <a:schemeClr val="bg1"/>
                </a:solidFill>
              </a:rPr>
              <a:t>: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u="sng" dirty="0">
                <a:solidFill>
                  <a:schemeClr val="bg1"/>
                </a:solidFill>
              </a:rPr>
              <a:t>cells</a:t>
            </a:r>
            <a:r>
              <a:rPr lang="en-US" dirty="0">
                <a:solidFill>
                  <a:schemeClr val="bg1"/>
                </a:solidFill>
              </a:rPr>
              <a:t> with membrane staining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CED4C0-341B-C84B-92F7-96DDD8BCF1E7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280654" y="4558453"/>
            <a:ext cx="744623" cy="492519"/>
          </a:xfrm>
          <a:prstGeom prst="straightConnector1">
            <a:avLst/>
          </a:prstGeom>
          <a:ln w="571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B5DF919-4988-563C-B063-91BC239847D2}"/>
              </a:ext>
            </a:extLst>
          </p:cNvPr>
          <p:cNvCxnSpPr>
            <a:cxnSpLocks/>
          </p:cNvCxnSpPr>
          <p:nvPr/>
        </p:nvCxnSpPr>
        <p:spPr>
          <a:xfrm flipV="1">
            <a:off x="5280654" y="3811627"/>
            <a:ext cx="1616111" cy="177630"/>
          </a:xfrm>
          <a:prstGeom prst="straightConnector1">
            <a:avLst/>
          </a:prstGeom>
          <a:ln w="571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D580EFB-28DF-072E-5EFB-D8496F2BAD9A}"/>
              </a:ext>
            </a:extLst>
          </p:cNvPr>
          <p:cNvSpPr txBox="1"/>
          <p:nvPr/>
        </p:nvSpPr>
        <p:spPr>
          <a:xfrm>
            <a:off x="7084655" y="3626961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Selection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38338F-AAE3-195C-2314-E3685188D507}"/>
              </a:ext>
            </a:extLst>
          </p:cNvPr>
          <p:cNvSpPr txBox="1"/>
          <p:nvPr/>
        </p:nvSpPr>
        <p:spPr>
          <a:xfrm>
            <a:off x="6410511" y="2273300"/>
            <a:ext cx="14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i="1" dirty="0">
                <a:solidFill>
                  <a:schemeClr val="bg1"/>
                </a:solidFill>
              </a:rPr>
              <a:t>[Domain]-</a:t>
            </a:r>
            <a:r>
              <a:rPr lang="de-DE" i="1" dirty="0" err="1">
                <a:solidFill>
                  <a:schemeClr val="bg1"/>
                </a:solidFill>
              </a:rPr>
              <a:t>specific</a:t>
            </a:r>
            <a:r>
              <a:rPr lang="de-DE" i="1" dirty="0">
                <a:solidFill>
                  <a:schemeClr val="bg1"/>
                </a:solidFill>
              </a:rPr>
              <a:t> </a:t>
            </a:r>
            <a:r>
              <a:rPr lang="de-DE" i="1" dirty="0" err="1">
                <a:solidFill>
                  <a:schemeClr val="bg1"/>
                </a:solidFill>
              </a:rPr>
              <a:t>knowledge</a:t>
            </a:r>
            <a:endParaRPr lang="en-US" i="1" dirty="0">
              <a:solidFill>
                <a:schemeClr val="bg1"/>
              </a:solidFill>
            </a:endParaRPr>
          </a:p>
          <a:p>
            <a:pPr algn="ctr"/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4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/>
      <p:bldP spid="3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7E14365-7632-275F-CA5F-63851E046D36}"/>
              </a:ext>
            </a:extLst>
          </p:cNvPr>
          <p:cNvSpPr/>
          <p:nvPr/>
        </p:nvSpPr>
        <p:spPr>
          <a:xfrm>
            <a:off x="508000" y="1930400"/>
            <a:ext cx="1460500" cy="35052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Query </a:t>
            </a:r>
            <a:r>
              <a:rPr lang="de-DE" dirty="0" err="1">
                <a:solidFill>
                  <a:schemeClr val="tx1"/>
                </a:solidFill>
              </a:rPr>
              <a:t>encoder</a:t>
            </a:r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39D1E9B-8D5C-2992-7DBD-17FEDCCD6CA5}"/>
              </a:ext>
            </a:extLst>
          </p:cNvPr>
          <p:cNvSpPr/>
          <p:nvPr/>
        </p:nvSpPr>
        <p:spPr>
          <a:xfrm>
            <a:off x="3175000" y="1930400"/>
            <a:ext cx="2368550" cy="35052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Document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index</a:t>
            </a:r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28FFD-D5E4-40F9-1E78-E3C6AB54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Retrieval Augmented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27250-77E1-75B2-ED57-C4E1369AD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3386"/>
            <a:ext cx="11455400" cy="669470"/>
          </a:xfrm>
        </p:spPr>
        <p:txBody>
          <a:bodyPr/>
          <a:lstStyle/>
          <a:p>
            <a:r>
              <a:rPr lang="de-DE" dirty="0" err="1"/>
              <a:t>Enriching</a:t>
            </a:r>
            <a:r>
              <a:rPr lang="de-DE" dirty="0"/>
              <a:t> a prompt </a:t>
            </a:r>
            <a:r>
              <a:rPr lang="de-DE" dirty="0" err="1"/>
              <a:t>with</a:t>
            </a:r>
            <a:r>
              <a:rPr lang="de-DE" dirty="0"/>
              <a:t> relevant </a:t>
            </a:r>
            <a:r>
              <a:rPr lang="de-DE" dirty="0" err="1"/>
              <a:t>context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335973-177B-1CF8-D11E-4E4A8A006FE2}"/>
              </a:ext>
            </a:extLst>
          </p:cNvPr>
          <p:cNvSpPr/>
          <p:nvPr/>
        </p:nvSpPr>
        <p:spPr>
          <a:xfrm>
            <a:off x="3924300" y="2400300"/>
            <a:ext cx="1435100" cy="14859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/>
              <a:t>Document</a:t>
            </a:r>
            <a:r>
              <a:rPr lang="de-DE" sz="1600" dirty="0"/>
              <a:t> A</a:t>
            </a:r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FB5D87-58FD-9338-AA87-D2AA8A22D63A}"/>
              </a:ext>
            </a:extLst>
          </p:cNvPr>
          <p:cNvSpPr/>
          <p:nvPr/>
        </p:nvSpPr>
        <p:spPr>
          <a:xfrm>
            <a:off x="3746500" y="2812144"/>
            <a:ext cx="1435100" cy="14859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/>
              <a:t>Document</a:t>
            </a:r>
            <a:r>
              <a:rPr lang="de-DE" sz="1600" dirty="0"/>
              <a:t> B</a:t>
            </a:r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4F6D3D-EC94-7684-C2CB-40CE70BC69AB}"/>
              </a:ext>
            </a:extLst>
          </p:cNvPr>
          <p:cNvSpPr/>
          <p:nvPr/>
        </p:nvSpPr>
        <p:spPr>
          <a:xfrm>
            <a:off x="3568700" y="3234872"/>
            <a:ext cx="1435100" cy="14859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/>
              <a:t>Document</a:t>
            </a:r>
            <a:r>
              <a:rPr lang="de-DE" sz="1600" dirty="0"/>
              <a:t> C</a:t>
            </a:r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en-US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303082-4D71-D618-2DE4-E76F8904AB44}"/>
              </a:ext>
            </a:extLst>
          </p:cNvPr>
          <p:cNvSpPr/>
          <p:nvPr/>
        </p:nvSpPr>
        <p:spPr>
          <a:xfrm>
            <a:off x="3390900" y="3614519"/>
            <a:ext cx="1435100" cy="1485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/>
              <a:t>Document</a:t>
            </a:r>
            <a:r>
              <a:rPr lang="de-DE" sz="1600" dirty="0"/>
              <a:t> C</a:t>
            </a:r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de-DE" sz="1600" dirty="0"/>
          </a:p>
          <a:p>
            <a:pPr algn="ctr"/>
            <a:endParaRPr lang="en-US" sz="16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74C6D39-EAFD-ACD9-D8A5-224E9906FA63}"/>
              </a:ext>
            </a:extLst>
          </p:cNvPr>
          <p:cNvSpPr/>
          <p:nvPr/>
        </p:nvSpPr>
        <p:spPr>
          <a:xfrm>
            <a:off x="6515100" y="1930400"/>
            <a:ext cx="1943100" cy="35052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Generator </a:t>
            </a:r>
            <a:br>
              <a:rPr lang="de-DE" dirty="0">
                <a:solidFill>
                  <a:schemeClr val="tx1"/>
                </a:solidFill>
              </a:rPr>
            </a:br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46E6AD0A-15A4-B24B-E69C-809F18EE6B10}"/>
              </a:ext>
            </a:extLst>
          </p:cNvPr>
          <p:cNvCxnSpPr>
            <a:cxnSpLocks/>
            <a:stCxn id="64" idx="2"/>
            <a:endCxn id="15" idx="2"/>
          </p:cNvCxnSpPr>
          <p:nvPr/>
        </p:nvCxnSpPr>
        <p:spPr>
          <a:xfrm rot="16200000" flipH="1">
            <a:off x="3803197" y="1752147"/>
            <a:ext cx="1137556" cy="6229350"/>
          </a:xfrm>
          <a:prstGeom prst="bentConnector3">
            <a:avLst>
              <a:gd name="adj1" fmla="val 12009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3BDE2591-2941-F697-DD3A-9FCC4CFE4CFD}"/>
              </a:ext>
            </a:extLst>
          </p:cNvPr>
          <p:cNvCxnSpPr>
            <a:cxnSpLocks/>
          </p:cNvCxnSpPr>
          <p:nvPr/>
        </p:nvCxnSpPr>
        <p:spPr>
          <a:xfrm flipV="1">
            <a:off x="1289050" y="2641600"/>
            <a:ext cx="2635250" cy="913494"/>
          </a:xfrm>
          <a:prstGeom prst="bentConnector3">
            <a:avLst>
              <a:gd name="adj1" fmla="val 6734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18B192A1-9949-4836-D68B-7885206C3C02}"/>
              </a:ext>
            </a:extLst>
          </p:cNvPr>
          <p:cNvCxnSpPr>
            <a:cxnSpLocks/>
          </p:cNvCxnSpPr>
          <p:nvPr/>
        </p:nvCxnSpPr>
        <p:spPr>
          <a:xfrm flipV="1">
            <a:off x="1289050" y="3008531"/>
            <a:ext cx="2486025" cy="546563"/>
          </a:xfrm>
          <a:prstGeom prst="bentConnector3">
            <a:avLst>
              <a:gd name="adj1" fmla="val 7247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6472770C-0531-F9B3-E354-DB0C17C7DD4C}"/>
              </a:ext>
            </a:extLst>
          </p:cNvPr>
          <p:cNvCxnSpPr>
            <a:cxnSpLocks/>
          </p:cNvCxnSpPr>
          <p:nvPr/>
        </p:nvCxnSpPr>
        <p:spPr>
          <a:xfrm flipV="1">
            <a:off x="1765300" y="3443015"/>
            <a:ext cx="1828800" cy="112079"/>
          </a:xfrm>
          <a:prstGeom prst="bentConnector3">
            <a:avLst>
              <a:gd name="adj1" fmla="val 7152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71B96F86-B628-132B-D4BF-453622D419F5}"/>
              </a:ext>
            </a:extLst>
          </p:cNvPr>
          <p:cNvCxnSpPr>
            <a:cxnSpLocks/>
          </p:cNvCxnSpPr>
          <p:nvPr/>
        </p:nvCxnSpPr>
        <p:spPr>
          <a:xfrm>
            <a:off x="1289050" y="3555094"/>
            <a:ext cx="2101850" cy="267357"/>
          </a:xfrm>
          <a:prstGeom prst="bentConnector3">
            <a:avLst>
              <a:gd name="adj1" fmla="val 8383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4123308B-2F6C-1E3A-0066-2A00845810AC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5181600" y="3008531"/>
            <a:ext cx="1333500" cy="67446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351F4AA0-6C5F-2C14-CD92-EAB3F5E9188F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4826000" y="3683000"/>
            <a:ext cx="1689100" cy="11207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CC2848B4-9CF0-DA0B-189F-2B1ACE87B678}"/>
              </a:ext>
            </a:extLst>
          </p:cNvPr>
          <p:cNvSpPr/>
          <p:nvPr/>
        </p:nvSpPr>
        <p:spPr>
          <a:xfrm>
            <a:off x="6934200" y="2812144"/>
            <a:ext cx="1187450" cy="14858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Prompt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CB7F164-3DAA-4759-F8E0-1F03C1DA09A3}"/>
              </a:ext>
            </a:extLst>
          </p:cNvPr>
          <p:cNvSpPr txBox="1"/>
          <p:nvPr/>
        </p:nvSpPr>
        <p:spPr>
          <a:xfrm>
            <a:off x="1997347" y="3008530"/>
            <a:ext cx="933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MIPS</a:t>
            </a:r>
            <a:endParaRPr lang="en-US" sz="28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ABBE6B4-29DF-1CAA-1C79-C4281590A5AC}"/>
              </a:ext>
            </a:extLst>
          </p:cNvPr>
          <p:cNvSpPr/>
          <p:nvPr/>
        </p:nvSpPr>
        <p:spPr>
          <a:xfrm>
            <a:off x="730250" y="2812144"/>
            <a:ext cx="1054100" cy="1485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Query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D8E005A-4431-F9C6-8A96-9F2064666D71}"/>
              </a:ext>
            </a:extLst>
          </p:cNvPr>
          <p:cNvSpPr txBox="1"/>
          <p:nvPr/>
        </p:nvSpPr>
        <p:spPr>
          <a:xfrm>
            <a:off x="8728219" y="4388057"/>
            <a:ext cx="35015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Maximum </a:t>
            </a:r>
            <a:r>
              <a:rPr lang="de-DE" sz="2800" dirty="0" err="1"/>
              <a:t>inner</a:t>
            </a:r>
            <a:r>
              <a:rPr lang="de-DE" sz="2800" dirty="0"/>
              <a:t> </a:t>
            </a:r>
            <a:r>
              <a:rPr lang="de-DE" sz="2800" dirty="0" err="1"/>
              <a:t>product</a:t>
            </a:r>
            <a:r>
              <a:rPr lang="de-DE" sz="2800" dirty="0"/>
              <a:t> </a:t>
            </a:r>
            <a:r>
              <a:rPr lang="de-DE" sz="2800" dirty="0" err="1"/>
              <a:t>search</a:t>
            </a:r>
            <a:r>
              <a:rPr lang="de-DE" sz="2800" dirty="0"/>
              <a:t> (MIPS)</a:t>
            </a:r>
            <a:endParaRPr lang="en-US" sz="2800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996FABAD-41A7-573D-EAC5-0C232F7E6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219" y="5342164"/>
            <a:ext cx="2886075" cy="55245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805E7A9A-CBF2-2E32-9C14-86C50C34D558}"/>
              </a:ext>
            </a:extLst>
          </p:cNvPr>
          <p:cNvSpPr txBox="1"/>
          <p:nvPr/>
        </p:nvSpPr>
        <p:spPr>
          <a:xfrm>
            <a:off x="1566756" y="42262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5146E6C-95F4-3F0F-CB22-7C7F3854F11C}"/>
              </a:ext>
            </a:extLst>
          </p:cNvPr>
          <p:cNvSpPr txBox="1"/>
          <p:nvPr/>
        </p:nvSpPr>
        <p:spPr>
          <a:xfrm>
            <a:off x="4586181" y="5037393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  <a:r>
              <a:rPr lang="de-DE" baseline="-25000" dirty="0"/>
              <a:t>1</a:t>
            </a:r>
            <a:endParaRPr lang="en-US" baseline="-25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EDB6CC-CFD0-0A7B-15ED-74B8859BDFE4}"/>
              </a:ext>
            </a:extLst>
          </p:cNvPr>
          <p:cNvSpPr txBox="1"/>
          <p:nvPr/>
        </p:nvSpPr>
        <p:spPr>
          <a:xfrm>
            <a:off x="4810269" y="4628351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  <a:r>
              <a:rPr lang="de-DE" baseline="-25000" dirty="0"/>
              <a:t>2</a:t>
            </a:r>
            <a:endParaRPr lang="en-US" baseline="-25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9203381-E854-115A-460D-B44461F8A417}"/>
              </a:ext>
            </a:extLst>
          </p:cNvPr>
          <p:cNvSpPr txBox="1"/>
          <p:nvPr/>
        </p:nvSpPr>
        <p:spPr>
          <a:xfrm>
            <a:off x="4990775" y="4216507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  <a:r>
              <a:rPr lang="de-DE" baseline="-25000" dirty="0"/>
              <a:t>3</a:t>
            </a:r>
            <a:endParaRPr lang="en-US" baseline="-250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BBA5FE9-D86D-B5CD-D632-8AEA64C76FFC}"/>
              </a:ext>
            </a:extLst>
          </p:cNvPr>
          <p:cNvSpPr txBox="1"/>
          <p:nvPr/>
        </p:nvSpPr>
        <p:spPr>
          <a:xfrm>
            <a:off x="5153025" y="3784937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  <a:r>
              <a:rPr lang="de-DE" baseline="-25000" dirty="0"/>
              <a:t>4</a:t>
            </a:r>
            <a:endParaRPr lang="en-US" baseline="-25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91902B-6F0E-98C1-BBE5-F6873E6E98BF}"/>
              </a:ext>
            </a:extLst>
          </p:cNvPr>
          <p:cNvSpPr txBox="1"/>
          <p:nvPr/>
        </p:nvSpPr>
        <p:spPr>
          <a:xfrm>
            <a:off x="4368800" y="61468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Read </a:t>
            </a:r>
            <a:r>
              <a:rPr lang="de-DE" dirty="0" err="1"/>
              <a:t>more</a:t>
            </a:r>
            <a:r>
              <a:rPr lang="de-DE" dirty="0"/>
              <a:t>: Lewis et al 2020</a:t>
            </a:r>
          </a:p>
          <a:p>
            <a:r>
              <a:rPr lang="en-US" dirty="0">
                <a:hlinkClick r:id="rId3"/>
              </a:rPr>
              <a:t>https://arxiv.org/abs/2005.11401</a:t>
            </a:r>
            <a:r>
              <a:rPr lang="de-DE" dirty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2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/>
      <p:bldP spid="6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06CE7-4F27-FE27-BBCD-75B5B495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Retrieval </a:t>
            </a:r>
            <a:r>
              <a:rPr lang="de-DE" dirty="0" err="1"/>
              <a:t>Augmented</a:t>
            </a:r>
            <a:r>
              <a:rPr lang="de-DE" dirty="0"/>
              <a:t> Generation (RAG)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39A471-C46A-6B24-37E3-19118838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83" y="2446867"/>
            <a:ext cx="3670301" cy="20870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5F35A3-15AA-0F4C-2219-230D7198D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83" y="5039509"/>
            <a:ext cx="1438166" cy="10023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6DDF44-944D-FA4C-A0AC-867EEA715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1337768"/>
            <a:ext cx="5753100" cy="4711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0354EB-5681-DFF1-4720-A7DB8C2AE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021" y="4519321"/>
            <a:ext cx="3064893" cy="520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92E74B-F2DC-9B33-8420-1DF40A22AA3B}"/>
              </a:ext>
            </a:extLst>
          </p:cNvPr>
          <p:cNvSpPr txBox="1"/>
          <p:nvPr/>
        </p:nvSpPr>
        <p:spPr>
          <a:xfrm>
            <a:off x="4205605" y="6195592"/>
            <a:ext cx="4579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6"/>
              </a:rPr>
              <a:t>https://scads.github.io/generative-ai-notebooks/60_rag/10_word-embeddings.html</a:t>
            </a:r>
            <a:r>
              <a:rPr lang="en-US" sz="1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DF08-3D22-FCF7-90C4-4258A6331E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1305185"/>
          </a:xfrm>
        </p:spPr>
        <p:txBody>
          <a:bodyPr/>
          <a:lstStyle/>
          <a:p>
            <a:r>
              <a:rPr lang="de-DE" sz="3200" dirty="0" err="1"/>
              <a:t>uses</a:t>
            </a:r>
            <a:r>
              <a:rPr lang="de-DE" sz="3200" dirty="0"/>
              <a:t> </a:t>
            </a:r>
            <a:r>
              <a:rPr lang="de-DE" sz="3200" dirty="0" err="1">
                <a:solidFill>
                  <a:srgbClr val="22B14C"/>
                </a:solidFill>
              </a:rPr>
              <a:t>embeddings</a:t>
            </a:r>
            <a:r>
              <a:rPr lang="de-DE" sz="3200" dirty="0"/>
              <a:t> </a:t>
            </a:r>
            <a:r>
              <a:rPr lang="de-DE" sz="3200" dirty="0" err="1"/>
              <a:t>to</a:t>
            </a:r>
            <a:r>
              <a:rPr lang="de-DE" sz="3200" dirty="0"/>
              <a:t> </a:t>
            </a:r>
            <a:r>
              <a:rPr lang="de-DE" sz="3200" dirty="0" err="1"/>
              <a:t>identify</a:t>
            </a:r>
            <a:r>
              <a:rPr lang="de-DE" sz="3200" dirty="0"/>
              <a:t> </a:t>
            </a:r>
            <a:br>
              <a:rPr lang="de-DE" sz="3200" dirty="0"/>
            </a:br>
            <a:r>
              <a:rPr lang="de-DE" sz="3200" dirty="0" err="1"/>
              <a:t>related</a:t>
            </a:r>
            <a:r>
              <a:rPr lang="de-DE" sz="3200" dirty="0"/>
              <a:t> </a:t>
            </a:r>
            <a:r>
              <a:rPr lang="de-DE" sz="3200" dirty="0" err="1"/>
              <a:t>documents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720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C4C6-9793-6F32-45AC-22BF6D31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Exercise</a:t>
            </a:r>
            <a:r>
              <a:rPr lang="de-DE" dirty="0"/>
              <a:t>: Chat With Docs!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F1F07-5A20-6E52-612C-16BCE57242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63639"/>
          </a:xfrm>
        </p:spPr>
        <p:txBody>
          <a:bodyPr/>
          <a:lstStyle/>
          <a:p>
            <a:r>
              <a:rPr lang="de-DE" sz="3200" dirty="0"/>
              <a:t>Run </a:t>
            </a:r>
            <a:r>
              <a:rPr lang="de-DE" sz="3200" dirty="0" err="1"/>
              <a:t>this</a:t>
            </a:r>
            <a:r>
              <a:rPr lang="de-DE" sz="3200" dirty="0"/>
              <a:t> </a:t>
            </a:r>
            <a:r>
              <a:rPr lang="de-DE" sz="3200" dirty="0" err="1"/>
              <a:t>chatbot</a:t>
            </a:r>
            <a:r>
              <a:rPr lang="de-DE" sz="3200" dirty="0"/>
              <a:t> </a:t>
            </a:r>
            <a:r>
              <a:rPr lang="de-DE" sz="3200" dirty="0" err="1"/>
              <a:t>locally</a:t>
            </a:r>
            <a:r>
              <a:rPr lang="de-DE" sz="3200" dirty="0"/>
              <a:t> and </a:t>
            </a:r>
            <a:r>
              <a:rPr lang="de-DE" sz="3200" dirty="0" err="1"/>
              <a:t>load</a:t>
            </a:r>
            <a:r>
              <a:rPr lang="de-DE" sz="3200" dirty="0"/>
              <a:t> </a:t>
            </a:r>
            <a:r>
              <a:rPr lang="de-DE" sz="3200" dirty="0" err="1"/>
              <a:t>your</a:t>
            </a:r>
            <a:r>
              <a:rPr lang="de-DE" sz="3200" dirty="0"/>
              <a:t> </a:t>
            </a:r>
            <a:r>
              <a:rPr lang="de-DE" sz="3200" dirty="0" err="1"/>
              <a:t>documents</a:t>
            </a:r>
            <a:endParaRPr lang="de-DE" sz="3200" dirty="0"/>
          </a:p>
          <a:p>
            <a:r>
              <a:rPr lang="de-DE" sz="3200" dirty="0" err="1"/>
              <a:t>Explore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code. </a:t>
            </a:r>
            <a:r>
              <a:rPr lang="de-DE" sz="3200" dirty="0" err="1"/>
              <a:t>It</a:t>
            </a:r>
            <a:r>
              <a:rPr lang="de-DE" sz="3200" dirty="0"/>
              <a:t> </a:t>
            </a:r>
            <a:r>
              <a:rPr lang="de-DE" sz="3200" dirty="0" err="1"/>
              <a:t>is</a:t>
            </a:r>
            <a:r>
              <a:rPr lang="de-DE" sz="3200" dirty="0"/>
              <a:t> </a:t>
            </a:r>
            <a:r>
              <a:rPr lang="de-DE" sz="3200" dirty="0" err="1"/>
              <a:t>surprisingly</a:t>
            </a:r>
            <a:r>
              <a:rPr lang="de-DE" sz="3200" dirty="0"/>
              <a:t> simple!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75717-7264-3DF3-2388-8ECB1F1EA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08" y="2463882"/>
            <a:ext cx="5178478" cy="29499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F326B6-F3A0-655E-357A-F886FF4FA5E6}"/>
              </a:ext>
            </a:extLst>
          </p:cNvPr>
          <p:cNvSpPr txBox="1"/>
          <p:nvPr/>
        </p:nvSpPr>
        <p:spPr>
          <a:xfrm>
            <a:off x="4286249" y="6193877"/>
            <a:ext cx="44824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https://scads.github.io/generative-ai-notebooks/63_chat_with_docs/chat-with-docs.html</a:t>
            </a:r>
            <a:r>
              <a:rPr lang="en-US" sz="14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85ECC9-A59E-BC39-3182-6DD927E0E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622" y="2463882"/>
            <a:ext cx="6489069" cy="34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LLMs are everywhere</a:t>
            </a:r>
            <a:endParaRPr lang="en-US" sz="3600" dirty="0">
              <a:solidFill>
                <a:srgbClr val="51B02F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EF26BBFA-F6D3-BF49-5264-7718E6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4ECBD-0B47-E95C-3CFF-A1C56DF72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E9C99CFF-8E1C-6453-D3B5-996ED1D7F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55978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0150-71EC-F5FF-39B6-429253BD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A4526E2-C369-3634-4DF6-0EAAB1C9EFF6}"/>
              </a:ext>
            </a:extLst>
          </p:cNvPr>
          <p:cNvSpPr txBox="1">
            <a:spLocks/>
          </p:cNvSpPr>
          <p:nvPr/>
        </p:nvSpPr>
        <p:spPr>
          <a:xfrm>
            <a:off x="249966" y="1545492"/>
            <a:ext cx="3857063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ChatGPT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50F9FAF-9973-3098-184B-A22BD6CD46F5}"/>
              </a:ext>
            </a:extLst>
          </p:cNvPr>
          <p:cNvSpPr txBox="1">
            <a:spLocks/>
          </p:cNvSpPr>
          <p:nvPr/>
        </p:nvSpPr>
        <p:spPr>
          <a:xfrm>
            <a:off x="8177424" y="1545492"/>
            <a:ext cx="3514643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Open </a:t>
            </a:r>
            <a:r>
              <a:rPr lang="de-DE" dirty="0" err="1"/>
              <a:t>models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F66C6-E25F-4197-DBE8-730E229EF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66" y="2065367"/>
            <a:ext cx="3857063" cy="37260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918602-31FB-BC69-8B55-F9104E85F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695" y="2065367"/>
            <a:ext cx="3857063" cy="37260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01A164-2E46-E486-70B2-FC93B5B7E540}"/>
              </a:ext>
            </a:extLst>
          </p:cNvPr>
          <p:cNvSpPr txBox="1"/>
          <p:nvPr/>
        </p:nvSpPr>
        <p:spPr>
          <a:xfrm>
            <a:off x="4167468" y="6055378"/>
            <a:ext cx="410348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https://chatgpt.com/</a:t>
            </a:r>
            <a:r>
              <a:rPr lang="en-US" sz="1600" dirty="0"/>
              <a:t> </a:t>
            </a:r>
          </a:p>
          <a:p>
            <a:r>
              <a:rPr lang="en-US" sz="1600" dirty="0">
                <a:hlinkClick r:id="rId5"/>
              </a:rPr>
              <a:t>https://claude.ai/</a:t>
            </a:r>
            <a:endParaRPr lang="en-US" sz="1600" dirty="0"/>
          </a:p>
          <a:p>
            <a:r>
              <a:rPr lang="en-US" sz="1600" dirty="0">
                <a:hlinkClick r:id="rId6"/>
              </a:rPr>
              <a:t>https://huggingface.co/chat/</a:t>
            </a:r>
            <a:r>
              <a:rPr lang="en-US" sz="160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4EA637-7E5A-255D-2BD4-FEEFEE3B0F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7424" y="2065367"/>
            <a:ext cx="3514643" cy="3726093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81BC189-9DA2-EC62-8321-B11FFCB87B28}"/>
              </a:ext>
            </a:extLst>
          </p:cNvPr>
          <p:cNvSpPr txBox="1">
            <a:spLocks/>
          </p:cNvSpPr>
          <p:nvPr/>
        </p:nvSpPr>
        <p:spPr>
          <a:xfrm>
            <a:off x="4167468" y="1545492"/>
            <a:ext cx="3857063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Claude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226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ED1279E-06B6-3C51-21DB-36516CE1D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757" y="152229"/>
            <a:ext cx="5056989" cy="3887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49AE11-92BE-9DB9-56AF-F0BAEB9B5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263" y="1475284"/>
            <a:ext cx="3925781" cy="29303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are everywhere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77921" y="1478383"/>
            <a:ext cx="392578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Many institutes have a l</a:t>
            </a:r>
            <a:r>
              <a:rPr sz="2000" dirty="0"/>
              <a:t>ocal LLM Server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Great for teaching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Privacy preserving</a:t>
            </a:r>
          </a:p>
          <a:p>
            <a:endParaRPr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Cross-institutional infrastructure, in Germany: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Helmholtz </a:t>
            </a:r>
            <a:r>
              <a:rPr sz="2000" dirty="0" err="1"/>
              <a:t>Blablador</a:t>
            </a: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sz="2000" dirty="0"/>
              <a:t>KISSKI</a:t>
            </a:r>
            <a:r>
              <a:rPr lang="en-GB" sz="2000" dirty="0"/>
              <a:t> </a:t>
            </a:r>
            <a:r>
              <a:rPr lang="en-GB" sz="2000" dirty="0" err="1"/>
              <a:t>ChatAI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Public, commercial, [free] infrastructure: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BioImage.IO Chatbot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Github</a:t>
            </a:r>
            <a:r>
              <a:rPr lang="en-US" sz="2000" dirty="0"/>
              <a:t> Models Marketplace</a:t>
            </a:r>
            <a:endParaRPr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0CCDB1-A209-4990-9C71-19508DA0EF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759"/>
          <a:stretch/>
        </p:blipFill>
        <p:spPr>
          <a:xfrm>
            <a:off x="4203701" y="2615764"/>
            <a:ext cx="2997668" cy="19378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30030E-70A8-94EF-C801-22AECFD36635}"/>
              </a:ext>
            </a:extLst>
          </p:cNvPr>
          <p:cNvSpPr txBox="1"/>
          <p:nvPr/>
        </p:nvSpPr>
        <p:spPr>
          <a:xfrm>
            <a:off x="4499618" y="6054094"/>
            <a:ext cx="52694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>
                <a:hlinkClick r:id="rId5"/>
              </a:rPr>
              <a:t>https://helmholtz-blablador.fz-juelich.de/</a:t>
            </a:r>
            <a:r>
              <a:rPr lang="en-US" sz="1200" dirty="0"/>
              <a:t> </a:t>
            </a:r>
          </a:p>
          <a:p>
            <a:r>
              <a:rPr lang="en-US" sz="1200" dirty="0">
                <a:hlinkClick r:id="rId6"/>
              </a:rPr>
              <a:t>https://chat-ai.academiccloud.de/chat</a:t>
            </a:r>
            <a:endParaRPr lang="en-US" sz="1200" dirty="0"/>
          </a:p>
          <a:p>
            <a:r>
              <a:rPr lang="en-US" sz="1200" dirty="0">
                <a:hlinkClick r:id="rId7"/>
              </a:rPr>
              <a:t>https://bioimage.io/chat/</a:t>
            </a:r>
            <a:endParaRPr lang="en-US" sz="1200" dirty="0"/>
          </a:p>
          <a:p>
            <a:r>
              <a:rPr lang="en-US" sz="1200" dirty="0">
                <a:hlinkClick r:id="rId8"/>
              </a:rPr>
              <a:t>https://github.com/marketplace/models</a:t>
            </a:r>
            <a:r>
              <a:rPr lang="en-US" sz="1200" dirty="0"/>
              <a:t> </a:t>
            </a:r>
            <a:endParaRPr lang="LID4096" sz="1200" dirty="0"/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F9E122CD-4D49-37C8-DAF3-4B6E44C6BA44}"/>
              </a:ext>
            </a:extLst>
          </p:cNvPr>
          <p:cNvSpPr/>
          <p:nvPr/>
        </p:nvSpPr>
        <p:spPr>
          <a:xfrm>
            <a:off x="9809817" y="113865"/>
            <a:ext cx="2218840" cy="700537"/>
          </a:xfrm>
          <a:prstGeom prst="wedgeRectCallout">
            <a:avLst>
              <a:gd name="adj1" fmla="val 20686"/>
              <a:gd name="adj2" fmla="val 66107"/>
            </a:avLst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If it’s for free, you are part of the product</a:t>
            </a:r>
            <a:endParaRPr lang="LID4096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EC4ED-AA3F-5CA3-41DF-6AD264B0F2A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1507" b="55613"/>
          <a:stretch/>
        </p:blipFill>
        <p:spPr>
          <a:xfrm>
            <a:off x="4413430" y="3361377"/>
            <a:ext cx="4969842" cy="269376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A658DA5-2FAE-37E7-6516-7F079111B541}"/>
              </a:ext>
            </a:extLst>
          </p:cNvPr>
          <p:cNvGrpSpPr>
            <a:grpSpLocks noChangeAspect="1"/>
          </p:cNvGrpSpPr>
          <p:nvPr/>
        </p:nvGrpSpPr>
        <p:grpSpPr>
          <a:xfrm>
            <a:off x="9363804" y="902825"/>
            <a:ext cx="2664855" cy="5062846"/>
            <a:chOff x="10988321" y="-1535535"/>
            <a:chExt cx="4651639" cy="88374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5D5A41F-EC96-C39E-10C1-16F02D3B6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51354"/>
            <a:stretch/>
          </p:blipFill>
          <p:spPr>
            <a:xfrm>
              <a:off x="10988325" y="-1535535"/>
              <a:ext cx="4651635" cy="333614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706A1D-9603-4B53-4E48-DC47DC995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1538" b="53080"/>
            <a:stretch/>
          </p:blipFill>
          <p:spPr>
            <a:xfrm>
              <a:off x="10988322" y="1856839"/>
              <a:ext cx="4651635" cy="242654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FFD8C1A-B654-6AE7-8832-11C8B396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53165" b="32489"/>
            <a:stretch/>
          </p:blipFill>
          <p:spPr>
            <a:xfrm>
              <a:off x="10988322" y="4365979"/>
              <a:ext cx="4651635" cy="98384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6C3D841-4DC5-1800-5793-22CB434F6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49999" b="36889"/>
            <a:stretch/>
          </p:blipFill>
          <p:spPr>
            <a:xfrm>
              <a:off x="10988321" y="6402749"/>
              <a:ext cx="4651635" cy="89917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27440CC-15F6-6890-B706-8A1DC408C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12055" b="75001"/>
            <a:stretch/>
          </p:blipFill>
          <p:spPr>
            <a:xfrm>
              <a:off x="10988321" y="5432423"/>
              <a:ext cx="4651635" cy="88773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6FA9C-10FF-739B-2EC4-73BE14AE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LLMs are everywhere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FCE30-86C7-012B-9EA9-67CCCF690A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673360"/>
          </a:xfrm>
        </p:spPr>
        <p:txBody>
          <a:bodyPr/>
          <a:lstStyle/>
          <a:p>
            <a:r>
              <a:rPr lang="en-GB" dirty="0"/>
              <a:t>LLMs + advanced [academic] search</a:t>
            </a:r>
            <a:endParaRPr lang="LID4096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6F7F8-FBFB-323F-DFD9-61285CC7CCE1}"/>
              </a:ext>
            </a:extLst>
          </p:cNvPr>
          <p:cNvSpPr txBox="1"/>
          <p:nvPr/>
        </p:nvSpPr>
        <p:spPr>
          <a:xfrm>
            <a:off x="5086350" y="6116933"/>
            <a:ext cx="7835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https://www.perplexity.ai/</a:t>
            </a:r>
          </a:p>
          <a:p>
            <a:r>
              <a:rPr lang="en-US" dirty="0">
                <a:hlinkClick r:id="rId2"/>
              </a:rPr>
              <a:t>https://scite.ai/</a:t>
            </a:r>
            <a:r>
              <a:rPr lang="en-GB" dirty="0"/>
              <a:t> </a:t>
            </a: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2BEE74-0C62-7876-E4F4-52B491016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690" y="1714500"/>
            <a:ext cx="6715893" cy="41592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4EB227-F857-6425-75FA-83DC3A944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302" y="1714500"/>
            <a:ext cx="4239377" cy="415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210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670F-DE16-D0B8-4A29-2C931C63F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LLMs are everywhere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B99A5-F30C-F67F-EF00-F840DA90FF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Documents -&gt; </a:t>
            </a:r>
            <a:r>
              <a:rPr lang="en-GB" dirty="0" err="1"/>
              <a:t>Podcats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2B771F-8EF5-D514-9DE6-BA06179A8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2" y="2028564"/>
            <a:ext cx="5159977" cy="39774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C7E1F4-5241-5A48-943F-71337B518FC3}"/>
              </a:ext>
            </a:extLst>
          </p:cNvPr>
          <p:cNvSpPr txBox="1"/>
          <p:nvPr/>
        </p:nvSpPr>
        <p:spPr>
          <a:xfrm>
            <a:off x="4430910" y="6140727"/>
            <a:ext cx="7833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>
                <a:hlinkClick r:id="rId3"/>
              </a:rPr>
              <a:t>https://notebooklm.google.com/</a:t>
            </a:r>
            <a:r>
              <a:rPr lang="en-GB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5236CC-0D53-69EC-105C-43A6505BF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6793" y="1184015"/>
            <a:ext cx="6557635" cy="4822031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C00CA774-3FBA-AC4B-1F31-B1F6F5D3150E}"/>
              </a:ext>
            </a:extLst>
          </p:cNvPr>
          <p:cNvSpPr/>
          <p:nvPr/>
        </p:nvSpPr>
        <p:spPr>
          <a:xfrm>
            <a:off x="9372600" y="2048135"/>
            <a:ext cx="2414847" cy="618865"/>
          </a:xfrm>
          <a:prstGeom prst="wedgeRectCallout">
            <a:avLst>
              <a:gd name="adj1" fmla="val 20714"/>
              <a:gd name="adj2" fmla="val 148690"/>
            </a:avLst>
          </a:prstGeom>
          <a:solidFill>
            <a:schemeClr val="bg1"/>
          </a:solidFill>
          <a:ln>
            <a:solidFill>
              <a:srgbClr val="22B1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Try this with your most recent paper!</a:t>
            </a:r>
            <a:endParaRPr lang="LID409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77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04407E2-C5CA-2357-1959-6DBEF9BA5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05349"/>
            <a:ext cx="4648200" cy="38876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F50150-71EC-F5FF-39B6-429253BD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8A1B5A-F08A-9DC1-9A26-9C762A61A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22" y="1462108"/>
            <a:ext cx="5713154" cy="3658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625D1A-95CB-7A5F-2EF7-67C1F5B88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9262" y="3967541"/>
            <a:ext cx="3022555" cy="19646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6F93AF-1C8E-A592-3DFD-16879E3C3A1B}"/>
              </a:ext>
            </a:extLst>
          </p:cNvPr>
          <p:cNvSpPr txBox="1"/>
          <p:nvPr/>
        </p:nvSpPr>
        <p:spPr>
          <a:xfrm>
            <a:off x="319257" y="5168358"/>
            <a:ext cx="23489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6"/>
              </a:rPr>
              <a:t>https://github.com/royerlab/napari-chatgpt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>
                <a:hlinkClick r:id="rId7"/>
              </a:rPr>
              <a:t>https://www.nature.com/articles/s41592-024-02310-w</a:t>
            </a:r>
            <a:r>
              <a:rPr lang="en-US" sz="12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483B4B-9BFB-0864-E04A-26AB888D8766}"/>
              </a:ext>
            </a:extLst>
          </p:cNvPr>
          <p:cNvSpPr txBox="1"/>
          <p:nvPr/>
        </p:nvSpPr>
        <p:spPr>
          <a:xfrm>
            <a:off x="6377724" y="5332263"/>
            <a:ext cx="2243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8"/>
              </a:rPr>
              <a:t>https://bioimage.io/chat/</a:t>
            </a:r>
            <a:r>
              <a:rPr lang="en-US" sz="1200" dirty="0"/>
              <a:t> </a:t>
            </a:r>
            <a:r>
              <a:rPr lang="en-US" sz="1200" dirty="0">
                <a:hlinkClick r:id="rId9"/>
              </a:rPr>
              <a:t>https://www.nature.com/articles/s41592-024-02370-y</a:t>
            </a:r>
            <a:r>
              <a:rPr lang="en-US" sz="1200" dirty="0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A4526E2-C369-3634-4DF6-0EAAB1C9EFF6}"/>
              </a:ext>
            </a:extLst>
          </p:cNvPr>
          <p:cNvSpPr txBox="1">
            <a:spLocks/>
          </p:cNvSpPr>
          <p:nvPr/>
        </p:nvSpPr>
        <p:spPr>
          <a:xfrm>
            <a:off x="158223" y="1009984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Napari-chatGPT</a:t>
            </a:r>
            <a:r>
              <a:rPr lang="de-DE" dirty="0"/>
              <a:t> / Omega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50F9FAF-9973-3098-184B-A22BD6CD46F5}"/>
              </a:ext>
            </a:extLst>
          </p:cNvPr>
          <p:cNvSpPr txBox="1">
            <a:spLocks/>
          </p:cNvSpPr>
          <p:nvPr/>
        </p:nvSpPr>
        <p:spPr>
          <a:xfrm>
            <a:off x="5757076" y="1019509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Bioimage-</a:t>
            </a:r>
            <a:r>
              <a:rPr lang="de-DE" dirty="0" err="1"/>
              <a:t>io</a:t>
            </a:r>
            <a:r>
              <a:rPr lang="de-DE" dirty="0"/>
              <a:t> </a:t>
            </a:r>
            <a:r>
              <a:rPr lang="de-DE" dirty="0" err="1"/>
              <a:t>ChatBot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1C42F-F381-D5D0-22FF-8BB366E17F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1575" y="3950364"/>
            <a:ext cx="3480128" cy="19646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E25EBC-3B97-DABB-42A7-A290BC09602F}"/>
              </a:ext>
            </a:extLst>
          </p:cNvPr>
          <p:cNvSpPr txBox="1"/>
          <p:nvPr/>
        </p:nvSpPr>
        <p:spPr>
          <a:xfrm>
            <a:off x="4144809" y="6112903"/>
            <a:ext cx="3902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https://www.globias.org/activities/bia-seminar-series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197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22FE4-DD24-1865-8329-523E6DE6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13C46F-1910-FD7C-1CD7-679EA4409AF5}"/>
              </a:ext>
            </a:extLst>
          </p:cNvPr>
          <p:cNvSpPr txBox="1"/>
          <p:nvPr/>
        </p:nvSpPr>
        <p:spPr>
          <a:xfrm>
            <a:off x="3137737" y="6149913"/>
            <a:ext cx="3889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https://jupyter-ai.readthedocs.io/</a:t>
            </a:r>
            <a:r>
              <a:rPr lang="en-US" sz="1400" dirty="0"/>
              <a:t>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5A92D83-CAE9-B475-00ED-3F5A70E0CCAF}"/>
              </a:ext>
            </a:extLst>
          </p:cNvPr>
          <p:cNvSpPr txBox="1">
            <a:spLocks/>
          </p:cNvSpPr>
          <p:nvPr/>
        </p:nvSpPr>
        <p:spPr>
          <a:xfrm>
            <a:off x="279930" y="1566535"/>
            <a:ext cx="5816070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Jupyter</a:t>
            </a:r>
            <a:r>
              <a:rPr lang="de-DE" dirty="0"/>
              <a:t>-AI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C94F32-035C-9561-6606-AB880630FADA}"/>
              </a:ext>
            </a:extLst>
          </p:cNvPr>
          <p:cNvSpPr txBox="1"/>
          <p:nvPr/>
        </p:nvSpPr>
        <p:spPr>
          <a:xfrm>
            <a:off x="5019674" y="6488668"/>
            <a:ext cx="3762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400"/>
            </a:lvl1pPr>
          </a:lstStyle>
          <a:p>
            <a:r>
              <a:rPr lang="en-US" dirty="0">
                <a:hlinkClick r:id="rId3"/>
              </a:rPr>
              <a:t>https://github.com/haesleinhuepf/bia-bob</a:t>
            </a:r>
            <a:r>
              <a:rPr lang="en-US" dirty="0"/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9AF074-20FB-21A8-B87A-5EB959D1A55D}"/>
              </a:ext>
            </a:extLst>
          </p:cNvPr>
          <p:cNvSpPr txBox="1">
            <a:spLocks/>
          </p:cNvSpPr>
          <p:nvPr/>
        </p:nvSpPr>
        <p:spPr>
          <a:xfrm>
            <a:off x="7570446" y="1566535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bia-bob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B45C2-174E-69B9-42F5-76AF2B045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30" y="1983353"/>
            <a:ext cx="5816070" cy="40085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DB3C9A-A539-8441-2978-6A4CD1040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7" y="1983353"/>
            <a:ext cx="5816070" cy="400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901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22FE4-DD24-1865-8329-523E6DE6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13C46F-1910-FD7C-1CD7-679EA4409AF5}"/>
              </a:ext>
            </a:extLst>
          </p:cNvPr>
          <p:cNvSpPr txBox="1"/>
          <p:nvPr/>
        </p:nvSpPr>
        <p:spPr>
          <a:xfrm>
            <a:off x="4895679" y="6489378"/>
            <a:ext cx="38891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https://github.com/haesleinhuepf/git-bob</a:t>
            </a:r>
            <a:r>
              <a:rPr lang="en-US" sz="1400" dirty="0"/>
              <a:t>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5A92D83-CAE9-B475-00ED-3F5A70E0CCAF}"/>
              </a:ext>
            </a:extLst>
          </p:cNvPr>
          <p:cNvSpPr txBox="1">
            <a:spLocks/>
          </p:cNvSpPr>
          <p:nvPr/>
        </p:nvSpPr>
        <p:spPr>
          <a:xfrm>
            <a:off x="279930" y="1566535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aider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C94F32-035C-9561-6606-AB880630FADA}"/>
              </a:ext>
            </a:extLst>
          </p:cNvPr>
          <p:cNvSpPr txBox="1"/>
          <p:nvPr/>
        </p:nvSpPr>
        <p:spPr>
          <a:xfrm>
            <a:off x="3014492" y="6146126"/>
            <a:ext cx="3762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400"/>
            </a:lvl1pPr>
          </a:lstStyle>
          <a:p>
            <a:r>
              <a:rPr lang="en-US" dirty="0">
                <a:hlinkClick r:id="rId3"/>
              </a:rPr>
              <a:t>https://github.com/paul-gauthier/aider/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1DC9A7-7A51-F994-428F-D3838EE46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952375"/>
            <a:ext cx="5410200" cy="39618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9AF074-20FB-21A8-B87A-5EB959D1A55D}"/>
              </a:ext>
            </a:extLst>
          </p:cNvPr>
          <p:cNvSpPr txBox="1">
            <a:spLocks/>
          </p:cNvSpPr>
          <p:nvPr/>
        </p:nvSpPr>
        <p:spPr>
          <a:xfrm>
            <a:off x="7570446" y="1566535"/>
            <a:ext cx="3588807" cy="38584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git-bob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B07E4-6FC9-0B55-CEA7-5628ADFED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767" y="1962478"/>
            <a:ext cx="5298904" cy="391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70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7C04-662D-23B6-E36E-EB412F8F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1F2DC-F264-159C-1E40-FD41A1B998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25277" y="2431680"/>
            <a:ext cx="1397734" cy="466985"/>
          </a:xfrm>
        </p:spPr>
        <p:txBody>
          <a:bodyPr/>
          <a:lstStyle/>
          <a:p>
            <a:r>
              <a:rPr lang="de-DE" dirty="0"/>
              <a:t>Cursor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3BF60-B451-2312-D938-8251385B4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277" y="2888380"/>
            <a:ext cx="6024682" cy="30268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779C2C-8E65-5C5A-43CA-B000D1B4561A}"/>
              </a:ext>
            </a:extLst>
          </p:cNvPr>
          <p:cNvSpPr txBox="1"/>
          <p:nvPr/>
        </p:nvSpPr>
        <p:spPr>
          <a:xfrm>
            <a:off x="5918061" y="6460865"/>
            <a:ext cx="3035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https://www.cursor.com/</a:t>
            </a:r>
            <a:r>
              <a:rPr lang="en-US" dirty="0"/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DD99D3-F0BB-5845-3814-90E7FE582C28}"/>
              </a:ext>
            </a:extLst>
          </p:cNvPr>
          <p:cNvSpPr txBox="1">
            <a:spLocks/>
          </p:cNvSpPr>
          <p:nvPr/>
        </p:nvSpPr>
        <p:spPr>
          <a:xfrm>
            <a:off x="891302" y="1107370"/>
            <a:ext cx="4112498" cy="46698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285750" indent="-28575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465750" indent="-285750" algn="l" defTabSz="914400" rtl="0" eaLnBrk="1" latinLnBrk="0" hangingPunct="1">
              <a:spcBef>
                <a:spcPts val="300"/>
              </a:spcBef>
              <a:buClr>
                <a:srgbClr val="51B02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682362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7pPr>
            <a:lvl8pPr marL="893763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Github</a:t>
            </a:r>
            <a:r>
              <a:rPr lang="de-DE" dirty="0"/>
              <a:t> Copilot [Workspace]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B84F5-4567-8E03-70B1-BC35D9F2DD05}"/>
              </a:ext>
            </a:extLst>
          </p:cNvPr>
          <p:cNvSpPr txBox="1"/>
          <p:nvPr/>
        </p:nvSpPr>
        <p:spPr>
          <a:xfrm>
            <a:off x="3505061" y="6116933"/>
            <a:ext cx="7835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https://copilot-workspace.githubnext.com/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B2FFAE-4662-42B8-078C-29951F18F5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468"/>
          <a:stretch/>
        </p:blipFill>
        <p:spPr>
          <a:xfrm>
            <a:off x="891302" y="1574355"/>
            <a:ext cx="3706832" cy="20959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DFE1D2-1CA0-E45C-4428-B7D5E30F3A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284"/>
          <a:stretch/>
        </p:blipFill>
        <p:spPr>
          <a:xfrm>
            <a:off x="891302" y="3755882"/>
            <a:ext cx="3706832" cy="207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90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0150-71EC-F5FF-39B6-429253BD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F93AF-1C8E-A592-3DFD-16879E3C3A1B}"/>
              </a:ext>
            </a:extLst>
          </p:cNvPr>
          <p:cNvSpPr txBox="1"/>
          <p:nvPr/>
        </p:nvSpPr>
        <p:spPr>
          <a:xfrm>
            <a:off x="507156" y="5536859"/>
            <a:ext cx="34012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https://chatgpt.com/g/g-FGdNx7MIl-microscope-image-analysis-gpt</a:t>
            </a:r>
            <a:r>
              <a:rPr lang="en-US" sz="1400" dirty="0"/>
              <a:t> 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483B4B-9BFB-0864-E04A-26AB888D8766}"/>
              </a:ext>
            </a:extLst>
          </p:cNvPr>
          <p:cNvSpPr txBox="1"/>
          <p:nvPr/>
        </p:nvSpPr>
        <p:spPr>
          <a:xfrm>
            <a:off x="4361749" y="5661498"/>
            <a:ext cx="34795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http://chat.openai.com/gpts</a:t>
            </a:r>
            <a:r>
              <a:rPr lang="en-US" sz="1400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13C46F-1910-FD7C-1CD7-679EA4409AF5}"/>
              </a:ext>
            </a:extLst>
          </p:cNvPr>
          <p:cNvSpPr txBox="1"/>
          <p:nvPr/>
        </p:nvSpPr>
        <p:spPr>
          <a:xfrm>
            <a:off x="8294643" y="5553776"/>
            <a:ext cx="3266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4"/>
              </a:rPr>
              <a:t>https://chatgpt.com/g/g-psAohb1OY-bio-image-analysis-gpt</a:t>
            </a:r>
            <a:r>
              <a:rPr lang="en-US" sz="14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798CC2-2B05-1FE7-B649-C38629792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1749" y="1399204"/>
            <a:ext cx="3479553" cy="41148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39F31A3-51A0-61A5-74D2-8D4CAE266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7" y="1382287"/>
            <a:ext cx="3401251" cy="41148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DDFBA89-D227-53FB-4E40-BEAC77969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4643" y="1399204"/>
            <a:ext cx="3266076" cy="41148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338F904A-D1EF-096B-6DF5-63F8FC055A94}"/>
              </a:ext>
            </a:extLst>
          </p:cNvPr>
          <p:cNvSpPr/>
          <p:nvPr/>
        </p:nvSpPr>
        <p:spPr>
          <a:xfrm rot="10800000">
            <a:off x="3851610" y="3763479"/>
            <a:ext cx="510139" cy="3080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D9344CF4-029D-3B1D-232E-036D8F110E7F}"/>
              </a:ext>
            </a:extLst>
          </p:cNvPr>
          <p:cNvSpPr/>
          <p:nvPr/>
        </p:nvSpPr>
        <p:spPr>
          <a:xfrm>
            <a:off x="7784504" y="3109034"/>
            <a:ext cx="510139" cy="3080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51D95F-D3B6-ACDD-1EB4-9C2567ABE9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2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27" grpId="0" animBg="1"/>
      <p:bldP spid="2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B1E5-FEE2-BE09-0150-C0CA7C45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LLMs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everywhere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62454-BA81-C66D-F050-9D393C9E678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378085"/>
          </a:xfrm>
        </p:spPr>
        <p:txBody>
          <a:bodyPr/>
          <a:lstStyle/>
          <a:p>
            <a:r>
              <a:rPr lang="de-DE" dirty="0" err="1"/>
              <a:t>Fiji‘s</a:t>
            </a:r>
            <a:r>
              <a:rPr lang="de-DE" dirty="0"/>
              <a:t> </a:t>
            </a:r>
            <a:r>
              <a:rPr lang="de-DE" dirty="0" err="1"/>
              <a:t>Script</a:t>
            </a:r>
            <a:r>
              <a:rPr lang="de-DE" dirty="0"/>
              <a:t> Editor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A2F90-5E8F-3A35-6748-9EE12722A0E7}"/>
              </a:ext>
            </a:extLst>
          </p:cNvPr>
          <p:cNvSpPr txBox="1"/>
          <p:nvPr/>
        </p:nvSpPr>
        <p:spPr>
          <a:xfrm>
            <a:off x="4368800" y="6070766"/>
            <a:ext cx="3797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https://forum.image.sc/t/ai-assisted-code-generation-in-fijis-script-editor/100877/3</a:t>
            </a:r>
            <a:r>
              <a:rPr lang="en-US" sz="1600" dirty="0"/>
              <a:t> 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233A8AF0-D9C1-001A-49DF-938B8611E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25"/>
          <a:stretch/>
        </p:blipFill>
        <p:spPr bwMode="auto">
          <a:xfrm>
            <a:off x="0" y="1562100"/>
            <a:ext cx="5715000" cy="44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1BB2D1-6E71-24A1-FA82-C995EBA9F2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7" b="2133"/>
          <a:stretch/>
        </p:blipFill>
        <p:spPr>
          <a:xfrm>
            <a:off x="2426494" y="1562101"/>
            <a:ext cx="2196306" cy="3568250"/>
          </a:xfrm>
          <a:prstGeom prst="rect">
            <a:avLst/>
          </a:prstGeom>
        </p:spPr>
      </p:pic>
      <p:pic>
        <p:nvPicPr>
          <p:cNvPr id="9" name="Picture 2" descr="image">
            <a:extLst>
              <a:ext uri="{FF2B5EF4-FFF2-40B4-BE49-F238E27FC236}">
                <a16:creationId xmlns:a16="http://schemas.microsoft.com/office/drawing/2014/main" id="{79D4E5B0-156C-440D-5C80-A0EA98FCA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5"/>
          <a:stretch/>
        </p:blipFill>
        <p:spPr bwMode="auto">
          <a:xfrm>
            <a:off x="5715000" y="1562100"/>
            <a:ext cx="6477000" cy="44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0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2E8C92D-E6A6-B19A-3E98-1BF5D4FA4293}"/>
              </a:ext>
            </a:extLst>
          </p:cNvPr>
          <p:cNvSpPr txBox="1">
            <a:spLocks/>
          </p:cNvSpPr>
          <p:nvPr/>
        </p:nvSpPr>
        <p:spPr>
          <a:xfrm>
            <a:off x="437199" y="2670372"/>
            <a:ext cx="7962334" cy="3317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396000" indent="-324000" algn="l" defTabSz="914400" rtl="0" eaLnBrk="1" latinLnBrk="0" hangingPunct="1">
              <a:spcBef>
                <a:spcPts val="300"/>
              </a:spcBef>
              <a:buFont typeface="Open Sans" panose="020B0606030504020204" pitchFamily="34" charset="0"/>
              <a:buChar char="—"/>
              <a:defRPr sz="16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576000" indent="-179388" algn="l" defTabSz="914400" rtl="0" eaLnBrk="1" latinLnBrk="0" hangingPunct="1">
              <a:spcBef>
                <a:spcPts val="300"/>
              </a:spcBef>
              <a:buFont typeface="Symbol" panose="05050102010706020507" pitchFamily="18" charset="2"/>
              <a:buChar char="-"/>
              <a:defRPr sz="1400" kern="1200" baseline="0">
                <a:solidFill>
                  <a:schemeClr val="tx2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358775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bg2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solidFill>
                  <a:srgbClr val="064569"/>
                </a:solidFill>
                <a:ea typeface="Open Sans ExtraBold" panose="020B0606030504020204" pitchFamily="34" charset="0"/>
                <a:cs typeface="Open Sans ExtraBold" panose="020B0606030504020204" pitchFamily="34" charset="0"/>
              </a:rPr>
              <a:t>Good Scientific Practice</a:t>
            </a:r>
            <a:endParaRPr lang="en-US" sz="3600" dirty="0">
              <a:solidFill>
                <a:srgbClr val="51B02F"/>
              </a:solidFill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EF26BBFA-F6D3-BF49-5264-7718E6CD0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4031205" y="6121300"/>
            <a:ext cx="1640063" cy="68227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4ECBD-0B47-E95C-3CFF-A1C56DF72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5494754" y="6108600"/>
            <a:ext cx="497234" cy="682272"/>
          </a:xfrm>
          <a:prstGeom prst="rect">
            <a:avLst/>
          </a:prstGeom>
        </p:spPr>
      </p:pic>
      <p:pic>
        <p:nvPicPr>
          <p:cNvPr id="7" name="Grafik 10">
            <a:extLst>
              <a:ext uri="{FF2B5EF4-FFF2-40B4-BE49-F238E27FC236}">
                <a16:creationId xmlns:a16="http://schemas.microsoft.com/office/drawing/2014/main" id="{E9C99CFF-8E1C-6453-D3B5-996ED1D7FF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10" y="6277354"/>
            <a:ext cx="1901231" cy="490057"/>
          </a:xfrm>
          <a:prstGeom prst="rect">
            <a:avLst/>
          </a:prstGeom>
        </p:spPr>
      </p:pic>
      <p:sp>
        <p:nvSpPr>
          <p:cNvPr id="10" name="Rectangle 148">
            <a:extLst>
              <a:ext uri="{FF2B5EF4-FFF2-40B4-BE49-F238E27FC236}">
                <a16:creationId xmlns:a16="http://schemas.microsoft.com/office/drawing/2014/main" id="{78180602-1AB0-8CE2-2213-920199E9EE93}"/>
              </a:ext>
            </a:extLst>
          </p:cNvPr>
          <p:cNvSpPr/>
          <p:nvPr/>
        </p:nvSpPr>
        <p:spPr>
          <a:xfrm>
            <a:off x="0" y="0"/>
            <a:ext cx="52524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4405221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239C-BA79-7604-6EAD-FD0C380A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Challenges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555B6-F021-F0B4-E33A-0C3DF22ABB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Generative </a:t>
            </a:r>
            <a:r>
              <a:rPr lang="de-DE" dirty="0" err="1"/>
              <a:t>artificial</a:t>
            </a:r>
            <a:r>
              <a:rPr lang="de-DE" dirty="0"/>
              <a:t> </a:t>
            </a:r>
            <a:r>
              <a:rPr lang="de-DE" dirty="0" err="1"/>
              <a:t>intelligence</a:t>
            </a:r>
            <a:r>
              <a:rPr lang="de-DE" dirty="0"/>
              <a:t> </a:t>
            </a:r>
            <a:r>
              <a:rPr lang="de-DE" dirty="0" err="1"/>
              <a:t>imposes</a:t>
            </a:r>
            <a:r>
              <a:rPr lang="de-DE" dirty="0"/>
              <a:t> a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science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1DCA0-29E1-2E6C-CB0C-47CFD7D8D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33" y="2067008"/>
            <a:ext cx="7997138" cy="33870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27F38E-010A-C404-A099-A5890A404746}"/>
              </a:ext>
            </a:extLst>
          </p:cNvPr>
          <p:cNvSpPr txBox="1"/>
          <p:nvPr/>
        </p:nvSpPr>
        <p:spPr>
          <a:xfrm>
            <a:off x="3789769" y="6315498"/>
            <a:ext cx="46124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+mj-lt"/>
                <a:hlinkClick r:id="rId3"/>
              </a:rPr>
              <a:t>https://x.com/MicrobiomDigest/status/1825963342822793400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+mj-lt"/>
              </a:rPr>
              <a:t> </a:t>
            </a:r>
            <a:endParaRPr lang="en-US" sz="1200" dirty="0">
              <a:latin typeface="+mj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C8875F-2B80-44EF-A265-C3BAEAE28B36}"/>
              </a:ext>
            </a:extLst>
          </p:cNvPr>
          <p:cNvCxnSpPr/>
          <p:nvPr/>
        </p:nvCxnSpPr>
        <p:spPr>
          <a:xfrm>
            <a:off x="1562100" y="4889500"/>
            <a:ext cx="29083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83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E4F3-7683-836D-7026-DFA653C78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Rules…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871E-ED71-12E2-13A5-3D68124184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1302" y="1467236"/>
            <a:ext cx="5961239" cy="2326788"/>
          </a:xfrm>
        </p:spPr>
        <p:txBody>
          <a:bodyPr/>
          <a:lstStyle/>
          <a:p>
            <a:r>
              <a:rPr lang="de-DE" dirty="0"/>
              <a:t>„</a:t>
            </a:r>
            <a:r>
              <a:rPr lang="en-US" dirty="0"/>
              <a:t>When making their results publicly available, </a:t>
            </a:r>
            <a:r>
              <a:rPr lang="en-US" u="sng" dirty="0"/>
              <a:t>researchers should</a:t>
            </a:r>
            <a:r>
              <a:rPr lang="en-US" dirty="0"/>
              <a:t>, in the spirit of research integrity, </a:t>
            </a:r>
            <a:r>
              <a:rPr lang="en-US" u="sng" dirty="0"/>
              <a:t>disclose</a:t>
            </a:r>
            <a:r>
              <a:rPr lang="en-US" dirty="0"/>
              <a:t> whether or not they have used generative models, and if so, which ones, for what purpose and to what extent.</a:t>
            </a:r>
            <a:r>
              <a:rPr lang="de-DE" dirty="0"/>
              <a:t>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BFB0D9-0051-9457-025E-FC68827687EF}"/>
              </a:ext>
            </a:extLst>
          </p:cNvPr>
          <p:cNvSpPr txBox="1"/>
          <p:nvPr/>
        </p:nvSpPr>
        <p:spPr>
          <a:xfrm>
            <a:off x="4377267" y="6059660"/>
            <a:ext cx="39251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DFG (2023)</a:t>
            </a:r>
            <a:r>
              <a:rPr lang="en-US" sz="1200" dirty="0">
                <a:hlinkClick r:id="rId2"/>
              </a:rPr>
              <a:t> https://www.dfg.de/resource/blob/289676/89c03e7a7a8a024093602995974832f9/230921-statement-executive-committee-ki-ai-data.pdf</a:t>
            </a:r>
            <a:r>
              <a:rPr lang="en-US" sz="12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58456D-8A04-185C-4E2C-744465B33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541" y="2948555"/>
            <a:ext cx="5114925" cy="26574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86605637-E8F3-25E2-7F21-229CED2C6BD5}"/>
              </a:ext>
            </a:extLst>
          </p:cNvPr>
          <p:cNvSpPr/>
          <p:nvPr/>
        </p:nvSpPr>
        <p:spPr>
          <a:xfrm>
            <a:off x="224534" y="4512121"/>
            <a:ext cx="3651278" cy="1320724"/>
          </a:xfrm>
          <a:prstGeom prst="wedgeRectCallout">
            <a:avLst>
              <a:gd name="adj1" fmla="val -56039"/>
              <a:gd name="adj2" fmla="val 21196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Check your institutions’ and funders’ guidelines.</a:t>
            </a:r>
          </a:p>
        </p:txBody>
      </p:sp>
    </p:spTree>
    <p:extLst>
      <p:ext uri="{BB962C8B-B14F-4D97-AF65-F5344CB8AC3E}">
        <p14:creationId xmlns:p14="http://schemas.microsoft.com/office/powerpoint/2010/main" val="226078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F60-15A8-6AA0-36B8-599FBA99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Documenting</a:t>
            </a:r>
            <a:r>
              <a:rPr lang="de-DE" dirty="0"/>
              <a:t> </a:t>
            </a:r>
            <a:r>
              <a:rPr lang="de-DE" dirty="0" err="1"/>
              <a:t>prompts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65ED5-575A-EC76-6855-F8C869EEF1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1138634" cy="45500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 err="1"/>
              <a:t>Good</a:t>
            </a:r>
            <a:r>
              <a:rPr lang="de-DE" sz="2800" dirty="0"/>
              <a:t> </a:t>
            </a:r>
            <a:r>
              <a:rPr lang="de-DE" sz="2800" dirty="0" err="1"/>
              <a:t>scientific</a:t>
            </a:r>
            <a:r>
              <a:rPr lang="de-DE" sz="2800" dirty="0"/>
              <a:t> </a:t>
            </a:r>
            <a:r>
              <a:rPr lang="de-DE" sz="2800" dirty="0" err="1"/>
              <a:t>practice</a:t>
            </a:r>
            <a:r>
              <a:rPr lang="de-DE" sz="2800" dirty="0"/>
              <a:t> (</a:t>
            </a:r>
            <a:r>
              <a:rPr lang="de-DE" sz="2800" dirty="0" err="1"/>
              <a:t>disclosure</a:t>
            </a:r>
            <a:r>
              <a:rPr lang="de-DE" sz="28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Knowledge </a:t>
            </a:r>
            <a:r>
              <a:rPr lang="de-DE" sz="2800" dirty="0" err="1"/>
              <a:t>transfer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next</a:t>
            </a:r>
            <a:r>
              <a:rPr lang="de-DE" sz="2800" dirty="0"/>
              <a:t> </a:t>
            </a:r>
            <a:r>
              <a:rPr lang="de-DE" sz="2800" dirty="0" err="1"/>
              <a:t>scientist</a:t>
            </a:r>
            <a:r>
              <a:rPr lang="de-DE" sz="2800" dirty="0"/>
              <a:t> </a:t>
            </a:r>
            <a:r>
              <a:rPr lang="de-DE" sz="2800" dirty="0" err="1"/>
              <a:t>working</a:t>
            </a:r>
            <a:r>
              <a:rPr lang="de-DE" sz="2800" dirty="0"/>
              <a:t> </a:t>
            </a:r>
            <a:r>
              <a:rPr lang="de-DE" sz="2800" dirty="0" err="1"/>
              <a:t>with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code. </a:t>
            </a:r>
            <a:endParaRPr lang="en-US" sz="2800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EF54D29-3148-96A5-F8C0-9147F3E2C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2681288"/>
            <a:ext cx="7607231" cy="337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D6C71BE-267A-50A3-EB27-074829C2662F}"/>
              </a:ext>
            </a:extLst>
          </p:cNvPr>
          <p:cNvSpPr/>
          <p:nvPr/>
        </p:nvSpPr>
        <p:spPr>
          <a:xfrm>
            <a:off x="8317573" y="4716814"/>
            <a:ext cx="3696627" cy="1179161"/>
          </a:xfrm>
          <a:prstGeom prst="wedgeRectCallout">
            <a:avLst>
              <a:gd name="adj1" fmla="val -64338"/>
              <a:gd name="adj2" fmla="val -87148"/>
            </a:avLst>
          </a:prstGeom>
          <a:solidFill>
            <a:schemeClr val="bg1"/>
          </a:solidFill>
          <a:ln w="38100">
            <a:solidFill>
              <a:srgbClr val="22B14C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rgbClr val="22B14C"/>
                </a:solidFill>
              </a:rPr>
              <a:t>Keep </a:t>
            </a:r>
            <a:r>
              <a:rPr lang="de-DE" sz="2000" dirty="0" err="1">
                <a:solidFill>
                  <a:srgbClr val="22B14C"/>
                </a:solidFill>
              </a:rPr>
              <a:t>prompts</a:t>
            </a:r>
            <a:r>
              <a:rPr lang="de-DE" sz="2000" dirty="0">
                <a:solidFill>
                  <a:srgbClr val="22B14C"/>
                </a:solidFill>
              </a:rPr>
              <a:t> in </a:t>
            </a:r>
            <a:r>
              <a:rPr lang="de-DE" sz="2000" dirty="0" err="1">
                <a:solidFill>
                  <a:srgbClr val="22B14C"/>
                </a:solidFill>
              </a:rPr>
              <a:t>your</a:t>
            </a:r>
            <a:r>
              <a:rPr lang="de-DE" sz="2000" dirty="0">
                <a:solidFill>
                  <a:srgbClr val="22B14C"/>
                </a:solidFill>
              </a:rPr>
              <a:t> code / </a:t>
            </a:r>
            <a:r>
              <a:rPr lang="de-DE" sz="2000" dirty="0" err="1">
                <a:solidFill>
                  <a:srgbClr val="22B14C"/>
                </a:solidFill>
              </a:rPr>
              <a:t>notebooks</a:t>
            </a:r>
            <a:r>
              <a:rPr lang="de-DE" sz="2000" dirty="0">
                <a:solidFill>
                  <a:srgbClr val="22B14C"/>
                </a:solidFill>
              </a:rPr>
              <a:t>, e.g. </a:t>
            </a:r>
            <a:r>
              <a:rPr lang="de-DE" sz="2000" dirty="0" err="1">
                <a:solidFill>
                  <a:srgbClr val="22B14C"/>
                </a:solidFill>
              </a:rPr>
              <a:t>by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turning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the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cell</a:t>
            </a:r>
            <a:r>
              <a:rPr lang="de-DE" sz="2000" dirty="0">
                <a:solidFill>
                  <a:srgbClr val="22B14C"/>
                </a:solidFill>
              </a:rPr>
              <a:t> </a:t>
            </a:r>
            <a:r>
              <a:rPr lang="de-DE" sz="2000" dirty="0" err="1">
                <a:solidFill>
                  <a:srgbClr val="22B14C"/>
                </a:solidFill>
              </a:rPr>
              <a:t>into</a:t>
            </a:r>
            <a:r>
              <a:rPr lang="de-DE" sz="2000" dirty="0">
                <a:solidFill>
                  <a:srgbClr val="22B14C"/>
                </a:solidFill>
              </a:rPr>
              <a:t> a „Raw“ </a:t>
            </a:r>
            <a:r>
              <a:rPr lang="de-DE" sz="2000" dirty="0" err="1">
                <a:solidFill>
                  <a:srgbClr val="22B14C"/>
                </a:solidFill>
              </a:rPr>
              <a:t>cell</a:t>
            </a:r>
            <a:r>
              <a:rPr lang="de-DE" sz="2000" dirty="0">
                <a:solidFill>
                  <a:srgbClr val="22B14C"/>
                </a:solidFill>
              </a:rPr>
              <a:t>.</a:t>
            </a:r>
            <a:endParaRPr lang="en-US" sz="2000" dirty="0">
              <a:solidFill>
                <a:srgbClr val="22B1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1121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B40D-FA39-77B7-85FF-2394B1E7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scientific</a:t>
            </a:r>
            <a:r>
              <a:rPr lang="de-DE" dirty="0"/>
              <a:t> </a:t>
            </a:r>
            <a:r>
              <a:rPr lang="de-DE" dirty="0" err="1"/>
              <a:t>practice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FFAD-7558-F916-836D-F86AB233DA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568585"/>
          </a:xfrm>
        </p:spPr>
        <p:txBody>
          <a:bodyPr/>
          <a:lstStyle/>
          <a:p>
            <a:r>
              <a:rPr lang="de-DE" dirty="0"/>
              <a:t>Use LLMs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code, </a:t>
            </a:r>
            <a:br>
              <a:rPr lang="de-DE" dirty="0"/>
            </a:br>
            <a:r>
              <a:rPr lang="de-DE" dirty="0"/>
              <a:t>and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80743A96-D0C3-15E0-001E-FAD3D22CA1C9}"/>
              </a:ext>
            </a:extLst>
          </p:cNvPr>
          <p:cNvSpPr/>
          <p:nvPr/>
        </p:nvSpPr>
        <p:spPr>
          <a:xfrm>
            <a:off x="5098907" y="5834453"/>
            <a:ext cx="1701799" cy="651812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responsibility</a:t>
            </a:r>
            <a:r>
              <a:rPr lang="de-DE" dirty="0"/>
              <a:t>!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B915E-ACD6-F3DE-2FC3-0B2E85AC3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7100" y="662673"/>
            <a:ext cx="5654675" cy="582359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983DC86-0D1D-E1CC-B17C-F4BC9FFEC76A}"/>
              </a:ext>
            </a:extLst>
          </p:cNvPr>
          <p:cNvGrpSpPr>
            <a:grpSpLocks noChangeAspect="1"/>
          </p:cNvGrpSpPr>
          <p:nvPr/>
        </p:nvGrpSpPr>
        <p:grpSpPr>
          <a:xfrm>
            <a:off x="5626118" y="1253685"/>
            <a:ext cx="6565886" cy="4242321"/>
            <a:chOff x="6537325" y="1487164"/>
            <a:chExt cx="5654676" cy="365357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1C48939-D42E-FA90-FD0C-C6EEB913E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7456"/>
            <a:stretch/>
          </p:blipFill>
          <p:spPr>
            <a:xfrm>
              <a:off x="6537325" y="1487164"/>
              <a:ext cx="5654675" cy="24776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85C1E36-4040-4602-29E8-74D135873B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958" b="42361"/>
            <a:stretch/>
          </p:blipFill>
          <p:spPr>
            <a:xfrm>
              <a:off x="6537326" y="4183583"/>
              <a:ext cx="5654675" cy="38909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2FCB92D-9D9F-A956-90FD-399D0167F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3319"/>
            <a:stretch/>
          </p:blipFill>
          <p:spPr>
            <a:xfrm>
              <a:off x="6537325" y="4751646"/>
              <a:ext cx="5654675" cy="38909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49C577-2388-230F-BFF4-E4B97606A112}"/>
                </a:ext>
              </a:extLst>
            </p:cNvPr>
            <p:cNvSpPr txBox="1"/>
            <p:nvPr/>
          </p:nvSpPr>
          <p:spPr>
            <a:xfrm>
              <a:off x="6899723" y="3869584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…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3D503A-3CBC-2EA7-B943-C6E20E14C463}"/>
                </a:ext>
              </a:extLst>
            </p:cNvPr>
            <p:cNvSpPr txBox="1"/>
            <p:nvPr/>
          </p:nvSpPr>
          <p:spPr>
            <a:xfrm>
              <a:off x="6899723" y="4479929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…</a:t>
              </a:r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3A20709-D3CB-6264-5A63-7D892CF17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919"/>
          <a:stretch/>
        </p:blipFill>
        <p:spPr>
          <a:xfrm>
            <a:off x="143598" y="2819855"/>
            <a:ext cx="5806208" cy="261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551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9B72-0E45-A82E-BEF7-D8C98BC8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Good scientific practice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CBC14-DA0D-FB23-0707-BB180CF239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8811A0-9DAA-74C4-0AA1-9FDC94FC0B47}"/>
              </a:ext>
            </a:extLst>
          </p:cNvPr>
          <p:cNvSpPr txBox="1"/>
          <p:nvPr/>
        </p:nvSpPr>
        <p:spPr>
          <a:xfrm>
            <a:off x="5086350" y="6116933"/>
            <a:ext cx="7835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https://www.perplexity.ai/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E6B02-187B-238F-CFE4-6C45BCE53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02" y="1714500"/>
            <a:ext cx="4239377" cy="415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189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AF59E-CB2C-C378-E92A-5BB6050D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Documenting conversations with AI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BCA5-5B08-3974-8684-693523F59D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7" y="1184015"/>
            <a:ext cx="4260313" cy="45500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Joint chat of multiple humans and multiple LLMs </a:t>
            </a:r>
            <a:br>
              <a:rPr lang="en-GB" sz="2300" dirty="0"/>
            </a:br>
            <a:r>
              <a:rPr lang="en-GB" sz="2300" dirty="0"/>
              <a:t>-&gt; </a:t>
            </a:r>
            <a:r>
              <a:rPr lang="en-GB" sz="2300" i="1" dirty="0">
                <a:solidFill>
                  <a:srgbClr val="51B02F"/>
                </a:solidFill>
              </a:rPr>
              <a:t>the experts handle hallucinations better together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Prompts documented / reproducible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Transparent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Open 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Criticised for </a:t>
            </a:r>
            <a:r>
              <a:rPr lang="en-GB" sz="2300" dirty="0">
                <a:solidFill>
                  <a:srgbClr val="51B02F"/>
                </a:solidFill>
              </a:rPr>
              <a:t>too</a:t>
            </a:r>
            <a:r>
              <a:rPr lang="en-GB" sz="2300" dirty="0"/>
              <a:t> </a:t>
            </a:r>
            <a:r>
              <a:rPr lang="en-GB" sz="2300" i="1" dirty="0">
                <a:solidFill>
                  <a:srgbClr val="51B02F"/>
                </a:solidFill>
              </a:rPr>
              <a:t>complicated</a:t>
            </a:r>
            <a:r>
              <a:rPr lang="en-GB" sz="2300" dirty="0">
                <a:solidFill>
                  <a:srgbClr val="51B02F"/>
                </a:solidFill>
              </a:rPr>
              <a:t> for the target audience</a:t>
            </a:r>
            <a:endParaRPr lang="LID4096" sz="2300" dirty="0">
              <a:solidFill>
                <a:srgbClr val="51B02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217D16-3717-0840-D124-3357DAC87E9D}"/>
              </a:ext>
            </a:extLst>
          </p:cNvPr>
          <p:cNvSpPr txBox="1"/>
          <p:nvPr/>
        </p:nvSpPr>
        <p:spPr>
          <a:xfrm>
            <a:off x="4258732" y="6156652"/>
            <a:ext cx="43603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600" dirty="0">
                <a:hlinkClick r:id="rId2"/>
              </a:rPr>
              <a:t>https://github.com/haesleinhuepf/git-bob/</a:t>
            </a:r>
            <a:r>
              <a:rPr lang="en-US" sz="1600" dirty="0"/>
              <a:t>  </a:t>
            </a:r>
            <a:r>
              <a:rPr lang="en-US" sz="1600" dirty="0">
                <a:hlinkClick r:id="rId3"/>
              </a:rPr>
              <a:t>https://doi.org/10.5281/zenodo.13928831</a:t>
            </a:r>
            <a:r>
              <a:rPr lang="en-US" sz="1600" dirty="0"/>
              <a:t> </a:t>
            </a:r>
            <a:endParaRPr lang="LID4096" sz="1600" dirty="0"/>
          </a:p>
        </p:txBody>
      </p:sp>
      <p:pic>
        <p:nvPicPr>
          <p:cNvPr id="5" name="Picture 4" descr="A logo of a rabbit&#10;&#10;Description automatically generated">
            <a:extLst>
              <a:ext uri="{FF2B5EF4-FFF2-40B4-BE49-F238E27FC236}">
                <a16:creationId xmlns:a16="http://schemas.microsoft.com/office/drawing/2014/main" id="{8CC2BF14-D91C-8D70-0C1E-4E16B65C4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507" y="39546"/>
            <a:ext cx="1028785" cy="102878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811EC411-2F48-88BC-1063-D200241DE6E8}"/>
              </a:ext>
            </a:extLst>
          </p:cNvPr>
          <p:cNvGrpSpPr/>
          <p:nvPr/>
        </p:nvGrpSpPr>
        <p:grpSpPr>
          <a:xfrm>
            <a:off x="11041073" y="1801295"/>
            <a:ext cx="818421" cy="1058722"/>
            <a:chOff x="6096000" y="1013702"/>
            <a:chExt cx="1076078" cy="1379641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4F14D5F-6B67-375B-987C-4B02E6F86A0C}"/>
                </a:ext>
              </a:extLst>
            </p:cNvPr>
            <p:cNvSpPr/>
            <p:nvPr/>
          </p:nvSpPr>
          <p:spPr>
            <a:xfrm>
              <a:off x="6242826" y="1013702"/>
              <a:ext cx="782426" cy="735292"/>
            </a:xfrm>
            <a:prstGeom prst="ellipse">
              <a:avLst/>
            </a:prstGeom>
            <a:solidFill>
              <a:srgbClr val="4EA72E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H</a:t>
              </a:r>
              <a:endParaRPr lang="LID4096" sz="2800" dirty="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CE83DBD3-E19E-57B1-15CA-1BF142CD91CF}"/>
                </a:ext>
              </a:extLst>
            </p:cNvPr>
            <p:cNvSpPr/>
            <p:nvPr/>
          </p:nvSpPr>
          <p:spPr>
            <a:xfrm>
              <a:off x="6096000" y="1836750"/>
              <a:ext cx="1076078" cy="556593"/>
            </a:xfrm>
            <a:prstGeom prst="roundRect">
              <a:avLst/>
            </a:prstGeom>
            <a:solidFill>
              <a:srgbClr val="4EA72E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Domain expert</a:t>
              </a:r>
              <a:endParaRPr lang="LID4096" sz="140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E7CB646-10F4-17C9-ED32-197988FC3F36}"/>
              </a:ext>
            </a:extLst>
          </p:cNvPr>
          <p:cNvGrpSpPr/>
          <p:nvPr/>
        </p:nvGrpSpPr>
        <p:grpSpPr>
          <a:xfrm>
            <a:off x="11031474" y="3141900"/>
            <a:ext cx="818421" cy="979420"/>
            <a:chOff x="6096000" y="1031620"/>
            <a:chExt cx="1076078" cy="142286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03D0E05-DA07-924F-7939-ABE564A48C3F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H</a:t>
              </a:r>
              <a:endParaRPr lang="LID4096" sz="280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F4A462A9-EDB1-408C-1E52-CCD3313F0F5B}"/>
                </a:ext>
              </a:extLst>
            </p:cNvPr>
            <p:cNvSpPr/>
            <p:nvPr/>
          </p:nvSpPr>
          <p:spPr>
            <a:xfrm>
              <a:off x="6096000" y="1836749"/>
              <a:ext cx="1076078" cy="617735"/>
            </a:xfrm>
            <a:prstGeom prst="round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Data analyst</a:t>
              </a:r>
              <a:endParaRPr lang="LID4096" sz="1400" dirty="0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F62ADA57-ED0B-6542-2236-A32F3B739117}"/>
              </a:ext>
            </a:extLst>
          </p:cNvPr>
          <p:cNvSpPr/>
          <p:nvPr/>
        </p:nvSpPr>
        <p:spPr>
          <a:xfrm>
            <a:off x="6906755" y="1029642"/>
            <a:ext cx="2404034" cy="4997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Github</a:t>
            </a:r>
            <a:r>
              <a:rPr lang="en-US" sz="1400" dirty="0">
                <a:solidFill>
                  <a:schemeClr val="tx1"/>
                </a:solidFill>
              </a:rPr>
              <a:t> / Gitlab CI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48" name="Speech Bubble: Rectangle 47">
            <a:extLst>
              <a:ext uri="{FF2B5EF4-FFF2-40B4-BE49-F238E27FC236}">
                <a16:creationId xmlns:a16="http://schemas.microsoft.com/office/drawing/2014/main" id="{BEA40066-F7E5-38AB-34EE-56B66ACB23F0}"/>
              </a:ext>
            </a:extLst>
          </p:cNvPr>
          <p:cNvSpPr/>
          <p:nvPr/>
        </p:nvSpPr>
        <p:spPr>
          <a:xfrm>
            <a:off x="8046814" y="1278127"/>
            <a:ext cx="2663022" cy="435859"/>
          </a:xfrm>
          <a:prstGeom prst="wedgeRectCallout">
            <a:avLst>
              <a:gd name="adj1" fmla="val 58138"/>
              <a:gd name="adj2" fmla="val 37471"/>
            </a:avLst>
          </a:prstGeom>
          <a:solidFill>
            <a:schemeClr val="bg1"/>
          </a:solidFill>
          <a:ln w="57150">
            <a:solidFill>
              <a:srgbClr val="4EA72E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Hi! I have </a:t>
            </a:r>
            <a:r>
              <a:rPr lang="en-US" sz="1400" i="1" dirty="0">
                <a:solidFill>
                  <a:schemeClr val="tx1"/>
                </a:solidFill>
              </a:rPr>
              <a:t>data</a:t>
            </a:r>
            <a:r>
              <a:rPr lang="en-US" sz="1400" dirty="0">
                <a:solidFill>
                  <a:schemeClr val="tx1"/>
                </a:solidFill>
              </a:rPr>
              <a:t> and would like to measure </a:t>
            </a:r>
            <a:r>
              <a:rPr lang="en-US" sz="1400" i="1" dirty="0">
                <a:solidFill>
                  <a:schemeClr val="tx1"/>
                </a:solidFill>
              </a:rPr>
              <a:t>x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49" name="Speech Bubble: Rectangle 48">
            <a:extLst>
              <a:ext uri="{FF2B5EF4-FFF2-40B4-BE49-F238E27FC236}">
                <a16:creationId xmlns:a16="http://schemas.microsoft.com/office/drawing/2014/main" id="{4F868649-35F3-42FB-C83E-D164FE6BFA85}"/>
              </a:ext>
            </a:extLst>
          </p:cNvPr>
          <p:cNvSpPr/>
          <p:nvPr/>
        </p:nvSpPr>
        <p:spPr>
          <a:xfrm>
            <a:off x="8046814" y="1759745"/>
            <a:ext cx="2663022" cy="673583"/>
          </a:xfrm>
          <a:prstGeom prst="wedgeRectCallout">
            <a:avLst>
              <a:gd name="adj1" fmla="val 53564"/>
              <a:gd name="adj2" fmla="val 53070"/>
            </a:avLst>
          </a:prstGeom>
          <a:solidFill>
            <a:schemeClr val="bg1"/>
          </a:solidFill>
          <a:ln w="57150">
            <a:solidFill>
              <a:srgbClr val="0F9ED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 propose to try algorithm </a:t>
            </a:r>
            <a:r>
              <a:rPr lang="en-US" sz="1400" i="1" dirty="0">
                <a:solidFill>
                  <a:schemeClr val="tx1"/>
                </a:solidFill>
              </a:rPr>
              <a:t>alg.</a:t>
            </a:r>
          </a:p>
          <a:p>
            <a:pPr algn="ctr"/>
            <a:r>
              <a:rPr lang="en-US" sz="1400" dirty="0">
                <a:solidFill>
                  <a:srgbClr val="FF00FF"/>
                </a:solidFill>
              </a:rPr>
              <a:t>git-bob comment </a:t>
            </a:r>
            <a:r>
              <a:rPr lang="en-US" sz="1400" dirty="0">
                <a:solidFill>
                  <a:schemeClr val="tx1"/>
                </a:solidFill>
              </a:rPr>
              <a:t>on how to do this with Python</a:t>
            </a:r>
            <a:endParaRPr lang="LID4096" sz="1400" dirty="0">
              <a:solidFill>
                <a:schemeClr val="tx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49CEBF-8A80-F484-28F2-3E33CD78C7D8}"/>
              </a:ext>
            </a:extLst>
          </p:cNvPr>
          <p:cNvGrpSpPr/>
          <p:nvPr/>
        </p:nvGrpSpPr>
        <p:grpSpPr>
          <a:xfrm>
            <a:off x="6956096" y="3215579"/>
            <a:ext cx="818421" cy="937334"/>
            <a:chOff x="6096000" y="1031620"/>
            <a:chExt cx="1076078" cy="1361723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A2E04C6-5EEB-B136-C715-8ED6D0A68DB9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AI</a:t>
              </a:r>
              <a:endParaRPr lang="LID4096" sz="2400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B2E19915-5D1D-3B75-7787-D75AADFD7E3B}"/>
                </a:ext>
              </a:extLst>
            </p:cNvPr>
            <p:cNvSpPr/>
            <p:nvPr/>
          </p:nvSpPr>
          <p:spPr>
            <a:xfrm>
              <a:off x="6096000" y="1836750"/>
              <a:ext cx="1076078" cy="55659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git-bob</a:t>
              </a:r>
              <a:endParaRPr lang="LID4096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882123C-F8A6-A811-2C96-E9EED24712DC}"/>
              </a:ext>
            </a:extLst>
          </p:cNvPr>
          <p:cNvSpPr/>
          <p:nvPr/>
        </p:nvSpPr>
        <p:spPr>
          <a:xfrm>
            <a:off x="5135879" y="1029642"/>
            <a:ext cx="1663966" cy="1554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LLM service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provider 1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05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2E4BEF4-C768-EA78-8E1B-93E0FF170E07}"/>
              </a:ext>
            </a:extLst>
          </p:cNvPr>
          <p:cNvSpPr/>
          <p:nvPr/>
        </p:nvSpPr>
        <p:spPr>
          <a:xfrm>
            <a:off x="5135879" y="2684303"/>
            <a:ext cx="1663966" cy="16210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LLM service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provider 2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5" name="Speech Bubble: Rectangle 54">
            <a:extLst>
              <a:ext uri="{FF2B5EF4-FFF2-40B4-BE49-F238E27FC236}">
                <a16:creationId xmlns:a16="http://schemas.microsoft.com/office/drawing/2014/main" id="{A411F92E-769D-2F96-9F3F-67B39F23C8B1}"/>
              </a:ext>
            </a:extLst>
          </p:cNvPr>
          <p:cNvSpPr/>
          <p:nvPr/>
        </p:nvSpPr>
        <p:spPr>
          <a:xfrm>
            <a:off x="8046814" y="2485232"/>
            <a:ext cx="2663022" cy="822647"/>
          </a:xfrm>
          <a:prstGeom prst="wedgeRectCallout">
            <a:avLst>
              <a:gd name="adj1" fmla="val -61652"/>
              <a:gd name="adj2" fmla="val 44061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Certainly! Try this:</a:t>
            </a:r>
          </a:p>
          <a:p>
            <a:r>
              <a:rPr lang="en-US" sz="11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algorithms import </a:t>
            </a:r>
            <a:r>
              <a:rPr lang="en-US" sz="11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alg</a:t>
            </a:r>
            <a:endParaRPr lang="en-US" sz="11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11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alg</a:t>
            </a:r>
            <a:r>
              <a:rPr lang="en-US" sz="11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(data)</a:t>
            </a:r>
          </a:p>
          <a:p>
            <a:r>
              <a:rPr lang="en-US" sz="11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boxplot(x)</a:t>
            </a:r>
          </a:p>
        </p:txBody>
      </p:sp>
      <p:sp>
        <p:nvSpPr>
          <p:cNvPr id="56" name="Speech Bubble: Rectangle 55">
            <a:extLst>
              <a:ext uri="{FF2B5EF4-FFF2-40B4-BE49-F238E27FC236}">
                <a16:creationId xmlns:a16="http://schemas.microsoft.com/office/drawing/2014/main" id="{F5CD1F5C-F5D1-B1ED-D2E7-9D39BDF3D492}"/>
              </a:ext>
            </a:extLst>
          </p:cNvPr>
          <p:cNvSpPr/>
          <p:nvPr/>
        </p:nvSpPr>
        <p:spPr>
          <a:xfrm>
            <a:off x="8046814" y="3356486"/>
            <a:ext cx="2663022" cy="656663"/>
          </a:xfrm>
          <a:prstGeom prst="wedgeRectCallout">
            <a:avLst>
              <a:gd name="adj1" fmla="val 56602"/>
              <a:gd name="adj2" fmla="val -40335"/>
            </a:avLst>
          </a:prstGeom>
          <a:solidFill>
            <a:schemeClr val="bg1"/>
          </a:solidFill>
          <a:ln w="57150">
            <a:solidFill>
              <a:srgbClr val="0F9ED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For result visualization let’s better use a </a:t>
            </a:r>
            <a:r>
              <a:rPr lang="en-US" sz="1400" i="1" dirty="0" err="1">
                <a:solidFill>
                  <a:schemeClr val="tx1"/>
                </a:solidFill>
              </a:rPr>
              <a:t>violinplot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rgbClr val="FF00FF"/>
                </a:solidFill>
              </a:rPr>
              <a:t>git-bob ask </a:t>
            </a:r>
            <a:r>
              <a:rPr lang="en-US" sz="1400" dirty="0" err="1">
                <a:solidFill>
                  <a:srgbClr val="FF00FF"/>
                </a:solidFill>
              </a:rPr>
              <a:t>claude</a:t>
            </a:r>
            <a:r>
              <a:rPr lang="en-US" sz="1400" dirty="0">
                <a:solidFill>
                  <a:srgbClr val="FF00FF"/>
                </a:solidFill>
              </a:rPr>
              <a:t> to try</a:t>
            </a:r>
            <a:r>
              <a:rPr lang="en-US" sz="1400" dirty="0">
                <a:solidFill>
                  <a:schemeClr val="tx1"/>
                </a:solidFill>
              </a:rPr>
              <a:t> this!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57" name="Speech Bubble: Rectangle 56">
            <a:extLst>
              <a:ext uri="{FF2B5EF4-FFF2-40B4-BE49-F238E27FC236}">
                <a16:creationId xmlns:a16="http://schemas.microsoft.com/office/drawing/2014/main" id="{B1760071-7EF5-156F-1D68-51761D83B019}"/>
              </a:ext>
            </a:extLst>
          </p:cNvPr>
          <p:cNvSpPr/>
          <p:nvPr/>
        </p:nvSpPr>
        <p:spPr>
          <a:xfrm>
            <a:off x="8046814" y="4063658"/>
            <a:ext cx="2663022" cy="1055563"/>
          </a:xfrm>
          <a:prstGeom prst="wedgeRectCallout">
            <a:avLst>
              <a:gd name="adj1" fmla="val -55948"/>
              <a:gd name="adj2" fmla="val -4796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 created a </a:t>
            </a:r>
          </a:p>
          <a:p>
            <a:r>
              <a:rPr lang="en-US" sz="1400" dirty="0">
                <a:solidFill>
                  <a:schemeClr val="tx1"/>
                </a:solidFill>
              </a:rPr>
              <a:t>notebook for </a:t>
            </a:r>
          </a:p>
          <a:p>
            <a:r>
              <a:rPr lang="en-US" sz="1400" dirty="0">
                <a:solidFill>
                  <a:schemeClr val="tx1"/>
                </a:solidFill>
              </a:rPr>
              <a:t>using </a:t>
            </a:r>
            <a:r>
              <a:rPr lang="en-US" sz="1400" i="1" dirty="0" err="1">
                <a:solidFill>
                  <a:schemeClr val="tx1"/>
                </a:solidFill>
              </a:rPr>
              <a:t>alg</a:t>
            </a:r>
            <a:r>
              <a:rPr lang="en-US" sz="1400" dirty="0">
                <a:solidFill>
                  <a:schemeClr val="tx1"/>
                </a:solidFill>
              </a:rPr>
              <a:t> and </a:t>
            </a:r>
          </a:p>
          <a:p>
            <a:r>
              <a:rPr lang="en-US" sz="1400" dirty="0">
                <a:solidFill>
                  <a:schemeClr val="tx1"/>
                </a:solidFill>
              </a:rPr>
              <a:t>drawing a </a:t>
            </a:r>
          </a:p>
          <a:p>
            <a:r>
              <a:rPr lang="en-US" sz="1400" i="1" dirty="0" err="1">
                <a:solidFill>
                  <a:schemeClr val="tx1"/>
                </a:solidFill>
              </a:rPr>
              <a:t>violinplot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CFC30DE2-DF6F-D2EF-555A-8D33CC317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0788" y="4120390"/>
            <a:ext cx="1357810" cy="723761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F3B62909-05F1-B857-09D1-2EB3F7F18E64}"/>
              </a:ext>
            </a:extLst>
          </p:cNvPr>
          <p:cNvSpPr/>
          <p:nvPr/>
        </p:nvSpPr>
        <p:spPr>
          <a:xfrm>
            <a:off x="5135880" y="4406013"/>
            <a:ext cx="1663966" cy="16210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LLM service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provider 3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032EF2-F543-B90F-277E-815692911CEA}"/>
              </a:ext>
            </a:extLst>
          </p:cNvPr>
          <p:cNvGrpSpPr/>
          <p:nvPr/>
        </p:nvGrpSpPr>
        <p:grpSpPr>
          <a:xfrm>
            <a:off x="5513158" y="1650473"/>
            <a:ext cx="843026" cy="713251"/>
            <a:chOff x="6096000" y="1031620"/>
            <a:chExt cx="1076078" cy="1361723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3AD80F1-ED49-31D8-A13E-6C262D77DBF4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LLM</a:t>
              </a:r>
              <a:endParaRPr lang="LID4096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34F9C53-77A0-26AF-2084-E9ACF25B9E83}"/>
                </a:ext>
              </a:extLst>
            </p:cNvPr>
            <p:cNvSpPr/>
            <p:nvPr/>
          </p:nvSpPr>
          <p:spPr>
            <a:xfrm>
              <a:off x="6096000" y="1836750"/>
              <a:ext cx="1076078" cy="55659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gpt-4o</a:t>
              </a:r>
              <a:endParaRPr lang="LID4096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722AB4-B6E6-0E65-3209-E9F2806AD546}"/>
              </a:ext>
            </a:extLst>
          </p:cNvPr>
          <p:cNvGrpSpPr/>
          <p:nvPr/>
        </p:nvGrpSpPr>
        <p:grpSpPr>
          <a:xfrm>
            <a:off x="5513158" y="3342662"/>
            <a:ext cx="843026" cy="713251"/>
            <a:chOff x="6096000" y="1031620"/>
            <a:chExt cx="1076078" cy="1361723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80CDA00-87E3-528C-47BE-C11BF9DE0005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LLM</a:t>
              </a:r>
              <a:endParaRPr lang="LID4096" sz="12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27A4C2F0-F4D2-5CE7-EAC6-9855F94AD230}"/>
                </a:ext>
              </a:extLst>
            </p:cNvPr>
            <p:cNvSpPr/>
            <p:nvPr/>
          </p:nvSpPr>
          <p:spPr>
            <a:xfrm>
              <a:off x="6096000" y="1836750"/>
              <a:ext cx="1076078" cy="55659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claude</a:t>
              </a:r>
              <a:endParaRPr lang="LID4096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6CA8E6C-A331-A8BB-F1E7-3E27A83450AC}"/>
              </a:ext>
            </a:extLst>
          </p:cNvPr>
          <p:cNvGrpSpPr/>
          <p:nvPr/>
        </p:nvGrpSpPr>
        <p:grpSpPr>
          <a:xfrm>
            <a:off x="5513158" y="5018245"/>
            <a:ext cx="843026" cy="713251"/>
            <a:chOff x="6096000" y="1031620"/>
            <a:chExt cx="1076078" cy="1361723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2FCAFE1-087E-AAE6-3B2E-E0213DA92990}"/>
                </a:ext>
              </a:extLst>
            </p:cNvPr>
            <p:cNvSpPr/>
            <p:nvPr/>
          </p:nvSpPr>
          <p:spPr>
            <a:xfrm>
              <a:off x="6242826" y="1031620"/>
              <a:ext cx="782425" cy="73529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LLM</a:t>
              </a:r>
              <a:endParaRPr lang="LID4096" sz="12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53E3230D-F35C-3302-121B-0DC84FBC7C1A}"/>
                </a:ext>
              </a:extLst>
            </p:cNvPr>
            <p:cNvSpPr/>
            <p:nvPr/>
          </p:nvSpPr>
          <p:spPr>
            <a:xfrm>
              <a:off x="6096000" y="1836750"/>
              <a:ext cx="1076078" cy="55659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gemini</a:t>
              </a:r>
              <a:endParaRPr lang="LID4096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984D5EF1-D7B9-CB9A-59E2-5AC40D0AA65B}"/>
              </a:ext>
            </a:extLst>
          </p:cNvPr>
          <p:cNvSpPr/>
          <p:nvPr/>
        </p:nvSpPr>
        <p:spPr>
          <a:xfrm rot="14168721">
            <a:off x="6310182" y="2578481"/>
            <a:ext cx="1060551" cy="16346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>
              <a:solidFill>
                <a:srgbClr val="FF00FF"/>
              </a:solidFill>
            </a:endParaRPr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6BA7F8A2-6602-7490-C476-FE2FC7E03DEF}"/>
              </a:ext>
            </a:extLst>
          </p:cNvPr>
          <p:cNvSpPr/>
          <p:nvPr/>
        </p:nvSpPr>
        <p:spPr>
          <a:xfrm rot="3362537">
            <a:off x="6216571" y="2743193"/>
            <a:ext cx="1060551" cy="16346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>
              <a:solidFill>
                <a:srgbClr val="FF00FF"/>
              </a:solidFill>
            </a:endParaRPr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AC04C689-2A79-82E6-EB80-B83B10BEAD67}"/>
              </a:ext>
            </a:extLst>
          </p:cNvPr>
          <p:cNvSpPr/>
          <p:nvPr/>
        </p:nvSpPr>
        <p:spPr>
          <a:xfrm rot="10800000">
            <a:off x="6342162" y="3387855"/>
            <a:ext cx="596047" cy="14794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>
              <a:solidFill>
                <a:srgbClr val="FF00FF"/>
              </a:solidFill>
            </a:endParaRPr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0927B07D-6235-B62C-F91D-1573015C227C}"/>
              </a:ext>
            </a:extLst>
          </p:cNvPr>
          <p:cNvSpPr/>
          <p:nvPr/>
        </p:nvSpPr>
        <p:spPr>
          <a:xfrm>
            <a:off x="6424136" y="3536930"/>
            <a:ext cx="596047" cy="14794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>
              <a:solidFill>
                <a:srgbClr val="FF00FF"/>
              </a:solidFill>
            </a:endParaRPr>
          </a:p>
        </p:txBody>
      </p:sp>
      <p:sp>
        <p:nvSpPr>
          <p:cNvPr id="73" name="Speech Bubble: Rectangle 72">
            <a:extLst>
              <a:ext uri="{FF2B5EF4-FFF2-40B4-BE49-F238E27FC236}">
                <a16:creationId xmlns:a16="http://schemas.microsoft.com/office/drawing/2014/main" id="{82515088-60EF-D24A-B017-9F9015FA59D8}"/>
              </a:ext>
            </a:extLst>
          </p:cNvPr>
          <p:cNvSpPr/>
          <p:nvPr/>
        </p:nvSpPr>
        <p:spPr>
          <a:xfrm>
            <a:off x="8046814" y="5165193"/>
            <a:ext cx="2663022" cy="373231"/>
          </a:xfrm>
          <a:prstGeom prst="wedgeRectCallout">
            <a:avLst>
              <a:gd name="adj1" fmla="val 57366"/>
              <a:gd name="adj2" fmla="val -53095"/>
            </a:avLst>
          </a:prstGeom>
          <a:solidFill>
            <a:schemeClr val="bg1"/>
          </a:solidFill>
          <a:ln w="57150">
            <a:solidFill>
              <a:srgbClr val="0F9ED5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That looks ok/correct!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74" name="Speech Bubble: Rectangle 73">
            <a:extLst>
              <a:ext uri="{FF2B5EF4-FFF2-40B4-BE49-F238E27FC236}">
                <a16:creationId xmlns:a16="http://schemas.microsoft.com/office/drawing/2014/main" id="{F01FD185-1045-71C1-0D5E-B81C4CACF21B}"/>
              </a:ext>
            </a:extLst>
          </p:cNvPr>
          <p:cNvSpPr/>
          <p:nvPr/>
        </p:nvSpPr>
        <p:spPr>
          <a:xfrm>
            <a:off x="8046814" y="5588798"/>
            <a:ext cx="2663022" cy="373231"/>
          </a:xfrm>
          <a:prstGeom prst="wedgeRectCallout">
            <a:avLst>
              <a:gd name="adj1" fmla="val 57366"/>
              <a:gd name="adj2" fmla="val -53095"/>
            </a:avLst>
          </a:prstGeom>
          <a:solidFill>
            <a:schemeClr val="bg1"/>
          </a:solidFill>
          <a:ln w="57150">
            <a:solidFill>
              <a:srgbClr val="4EA72E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Nice! Thanks!</a:t>
            </a:r>
            <a:endParaRPr lang="LID4096" sz="1400" dirty="0">
              <a:solidFill>
                <a:schemeClr val="tx1"/>
              </a:solidFill>
            </a:endParaRPr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5F06D963-CF8A-58F9-A68E-861CAAB9239B}"/>
              </a:ext>
            </a:extLst>
          </p:cNvPr>
          <p:cNvSpPr/>
          <p:nvPr/>
        </p:nvSpPr>
        <p:spPr>
          <a:xfrm rot="7344790">
            <a:off x="6235998" y="4708748"/>
            <a:ext cx="1060551" cy="16346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>
              <a:solidFill>
                <a:srgbClr val="FF00FF"/>
              </a:solidFill>
            </a:endParaRPr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641766DB-EA88-50D5-CF26-4492BACB825D}"/>
              </a:ext>
            </a:extLst>
          </p:cNvPr>
          <p:cNvSpPr/>
          <p:nvPr/>
        </p:nvSpPr>
        <p:spPr>
          <a:xfrm rot="18138606">
            <a:off x="6133010" y="4560943"/>
            <a:ext cx="1060551" cy="163462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40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AEB1E-014B-A6C3-FD89-43660BA3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scientific</a:t>
            </a:r>
            <a:r>
              <a:rPr lang="de-DE" dirty="0"/>
              <a:t> </a:t>
            </a:r>
            <a:r>
              <a:rPr lang="de-DE" dirty="0" err="1"/>
              <a:t>practice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32928-8436-330A-D4B3-4BA9FD9E91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812280"/>
          </a:xfrm>
        </p:spPr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custom</a:t>
            </a:r>
            <a:r>
              <a:rPr lang="de-DE" dirty="0"/>
              <a:t> code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…</a:t>
            </a:r>
          </a:p>
          <a:p>
            <a:r>
              <a:rPr lang="de-DE" dirty="0"/>
              <a:t>						 a human expert       an expert LLM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 (</a:t>
            </a:r>
            <a:r>
              <a:rPr lang="de-DE" dirty="0" err="1"/>
              <a:t>roughly</a:t>
            </a:r>
            <a:r>
              <a:rPr lang="de-DE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Question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methods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Check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carefully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Test code on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expert </a:t>
            </a:r>
            <a:r>
              <a:rPr lang="de-DE" dirty="0" err="1"/>
              <a:t>didn‘t</a:t>
            </a:r>
            <a:r>
              <a:rPr lang="de-DE" dirty="0"/>
              <a:t> </a:t>
            </a:r>
            <a:r>
              <a:rPr lang="de-DE" dirty="0" err="1"/>
              <a:t>see</a:t>
            </a:r>
            <a:endParaRPr lang="de-DE" dirty="0"/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A10562D8-9587-DF69-C2F6-51A8A369E4EC}"/>
              </a:ext>
            </a:extLst>
          </p:cNvPr>
          <p:cNvSpPr/>
          <p:nvPr/>
        </p:nvSpPr>
        <p:spPr>
          <a:xfrm rot="18409759">
            <a:off x="7147567" y="3195458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6270579C-BA4C-2C3A-E81B-973EBBA9D7A1}"/>
              </a:ext>
            </a:extLst>
          </p:cNvPr>
          <p:cNvSpPr/>
          <p:nvPr/>
        </p:nvSpPr>
        <p:spPr>
          <a:xfrm rot="18409759">
            <a:off x="9865368" y="3195458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BBA937D8-5023-3553-C95B-3209057938BF}"/>
              </a:ext>
            </a:extLst>
          </p:cNvPr>
          <p:cNvSpPr/>
          <p:nvPr/>
        </p:nvSpPr>
        <p:spPr>
          <a:xfrm rot="18409759">
            <a:off x="7147570" y="3758731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4737225B-BA5C-0CFE-E44F-6B330A31FDC6}"/>
              </a:ext>
            </a:extLst>
          </p:cNvPr>
          <p:cNvSpPr/>
          <p:nvPr/>
        </p:nvSpPr>
        <p:spPr>
          <a:xfrm rot="18409759">
            <a:off x="9865371" y="3758731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D54927AB-1C64-526F-1606-D9366AA76E7A}"/>
              </a:ext>
            </a:extLst>
          </p:cNvPr>
          <p:cNvSpPr/>
          <p:nvPr/>
        </p:nvSpPr>
        <p:spPr>
          <a:xfrm rot="18409759">
            <a:off x="7147568" y="4322005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B394F79B-5B88-4BBE-D200-46027F0F4519}"/>
              </a:ext>
            </a:extLst>
          </p:cNvPr>
          <p:cNvSpPr/>
          <p:nvPr/>
        </p:nvSpPr>
        <p:spPr>
          <a:xfrm rot="18409759">
            <a:off x="9865369" y="4322005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54281957-5330-49EE-E9DA-9114FC2D1946}"/>
              </a:ext>
            </a:extLst>
          </p:cNvPr>
          <p:cNvSpPr/>
          <p:nvPr/>
        </p:nvSpPr>
        <p:spPr>
          <a:xfrm rot="18409759">
            <a:off x="7147571" y="4885280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A6C9D7EA-649E-7E61-E006-C5E075EFF62B}"/>
              </a:ext>
            </a:extLst>
          </p:cNvPr>
          <p:cNvSpPr/>
          <p:nvPr/>
        </p:nvSpPr>
        <p:spPr>
          <a:xfrm rot="18409759">
            <a:off x="9865372" y="4885280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8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AEB1E-014B-A6C3-FD89-43660BA3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scientific</a:t>
            </a:r>
            <a:r>
              <a:rPr lang="de-DE" dirty="0"/>
              <a:t> </a:t>
            </a:r>
            <a:r>
              <a:rPr lang="de-DE" dirty="0" err="1"/>
              <a:t>practice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32928-8436-330A-D4B3-4BA9FD9E91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5566" y="1184015"/>
            <a:ext cx="10644901" cy="812280"/>
          </a:xfrm>
        </p:spPr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custom</a:t>
            </a:r>
            <a:r>
              <a:rPr lang="de-DE" dirty="0"/>
              <a:t> code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…</a:t>
            </a:r>
          </a:p>
          <a:p>
            <a:r>
              <a:rPr lang="de-DE" dirty="0"/>
              <a:t>						 a human expert       an expert LLM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Pay </a:t>
            </a:r>
            <a:r>
              <a:rPr lang="de-DE" dirty="0" err="1"/>
              <a:t>the</a:t>
            </a:r>
            <a:r>
              <a:rPr lang="de-DE" dirty="0"/>
              <a:t> expert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Mention </a:t>
            </a:r>
            <a:r>
              <a:rPr lang="de-DE" dirty="0" err="1"/>
              <a:t>the</a:t>
            </a:r>
            <a:r>
              <a:rPr lang="de-DE" dirty="0"/>
              <a:t> expert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Share </a:t>
            </a:r>
            <a:r>
              <a:rPr lang="de-DE" dirty="0" err="1"/>
              <a:t>responsibility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Ask </a:t>
            </a:r>
            <a:r>
              <a:rPr lang="de-DE" dirty="0" err="1"/>
              <a:t>the</a:t>
            </a:r>
            <a:r>
              <a:rPr lang="de-DE" dirty="0"/>
              <a:t> expert </a:t>
            </a:r>
            <a:r>
              <a:rPr lang="de-DE" dirty="0" err="1"/>
              <a:t>endless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questions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Share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prompted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expert</a:t>
            </a:r>
          </a:p>
        </p:txBody>
      </p:sp>
      <p:sp>
        <p:nvSpPr>
          <p:cNvPr id="5" name="L-Shape 4">
            <a:extLst>
              <a:ext uri="{FF2B5EF4-FFF2-40B4-BE49-F238E27FC236}">
                <a16:creationId xmlns:a16="http://schemas.microsoft.com/office/drawing/2014/main" id="{B029D519-4626-8903-4A47-B9E5610594E2}"/>
              </a:ext>
            </a:extLst>
          </p:cNvPr>
          <p:cNvSpPr/>
          <p:nvPr/>
        </p:nvSpPr>
        <p:spPr>
          <a:xfrm rot="18409759">
            <a:off x="7147567" y="3222111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BB946840-06ED-71AA-B5AC-2F25E91A5CAE}"/>
              </a:ext>
            </a:extLst>
          </p:cNvPr>
          <p:cNvSpPr/>
          <p:nvPr/>
        </p:nvSpPr>
        <p:spPr>
          <a:xfrm rot="18409759">
            <a:off x="9865368" y="3222111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7E738C1F-CC91-3A9B-89AD-34AA2010AE75}"/>
              </a:ext>
            </a:extLst>
          </p:cNvPr>
          <p:cNvSpPr/>
          <p:nvPr/>
        </p:nvSpPr>
        <p:spPr>
          <a:xfrm rot="18409759">
            <a:off x="7123110" y="3741558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5B03E421-7B6A-6AD1-631C-030C5BEDA4B4}"/>
              </a:ext>
            </a:extLst>
          </p:cNvPr>
          <p:cNvSpPr/>
          <p:nvPr/>
        </p:nvSpPr>
        <p:spPr>
          <a:xfrm rot="18409759">
            <a:off x="9840911" y="3741558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A035163C-F7BD-4118-D775-B427833E167D}"/>
              </a:ext>
            </a:extLst>
          </p:cNvPr>
          <p:cNvSpPr/>
          <p:nvPr/>
        </p:nvSpPr>
        <p:spPr>
          <a:xfrm rot="18409759">
            <a:off x="7098651" y="4261006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352564F9-C83A-9C79-EC41-9E73EE6AA9F9}"/>
              </a:ext>
            </a:extLst>
          </p:cNvPr>
          <p:cNvSpPr/>
          <p:nvPr/>
        </p:nvSpPr>
        <p:spPr>
          <a:xfrm rot="18409759">
            <a:off x="9865370" y="4894863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B5F049F4-4CC5-807C-192F-D6724F5D6199}"/>
              </a:ext>
            </a:extLst>
          </p:cNvPr>
          <p:cNvSpPr/>
          <p:nvPr/>
        </p:nvSpPr>
        <p:spPr>
          <a:xfrm>
            <a:off x="9745663" y="4115203"/>
            <a:ext cx="783109" cy="812280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FEBE77CA-5F68-3246-2D3C-337767192163}"/>
              </a:ext>
            </a:extLst>
          </p:cNvPr>
          <p:cNvSpPr/>
          <p:nvPr/>
        </p:nvSpPr>
        <p:spPr>
          <a:xfrm>
            <a:off x="6981931" y="4733602"/>
            <a:ext cx="783109" cy="812280"/>
          </a:xfrm>
          <a:prstGeom prst="mathMultiply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3C7C33-154D-70DF-5572-51E8F04E4F05}"/>
              </a:ext>
            </a:extLst>
          </p:cNvPr>
          <p:cNvSpPr txBox="1"/>
          <p:nvPr/>
        </p:nvSpPr>
        <p:spPr>
          <a:xfrm>
            <a:off x="7762055" y="3225800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$100/h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F58746-70AA-1434-34B2-B3D7A61C6C09}"/>
              </a:ext>
            </a:extLst>
          </p:cNvPr>
          <p:cNvSpPr txBox="1"/>
          <p:nvPr/>
        </p:nvSpPr>
        <p:spPr>
          <a:xfrm>
            <a:off x="10439404" y="3180834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$0.1/h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E8C477-53F1-9F74-A07D-00CD9F0DAE74}"/>
              </a:ext>
            </a:extLst>
          </p:cNvPr>
          <p:cNvSpPr txBox="1"/>
          <p:nvPr/>
        </p:nvSpPr>
        <p:spPr>
          <a:xfrm>
            <a:off x="7765040" y="3781248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co-author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7684FF-CCC1-4C7C-902A-402C0750CBD2}"/>
              </a:ext>
            </a:extLst>
          </p:cNvPr>
          <p:cNvSpPr txBox="1"/>
          <p:nvPr/>
        </p:nvSpPr>
        <p:spPr>
          <a:xfrm>
            <a:off x="10371974" y="3766901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in </a:t>
            </a:r>
            <a:r>
              <a:rPr lang="de-DE" dirty="0" err="1"/>
              <a:t>methods</a:t>
            </a:r>
            <a:endParaRPr lang="en-US" dirty="0"/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id="{6628F7A8-E3DA-A7A1-29B5-FB5D139C9074}"/>
              </a:ext>
            </a:extLst>
          </p:cNvPr>
          <p:cNvSpPr/>
          <p:nvPr/>
        </p:nvSpPr>
        <p:spPr>
          <a:xfrm rot="18409759">
            <a:off x="9889825" y="5530595"/>
            <a:ext cx="543700" cy="286779"/>
          </a:xfrm>
          <a:prstGeom prst="corner">
            <a:avLst>
              <a:gd name="adj1" fmla="val 35715"/>
              <a:gd name="adj2" fmla="val 39285"/>
            </a:avLst>
          </a:prstGeom>
          <a:solidFill>
            <a:srgbClr val="FFC00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2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0268-B699-6477-6FE1-9208307A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3F3F-18CF-E2C6-9D17-4072EB4D1F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4786" y="1184015"/>
            <a:ext cx="4915523" cy="4550036"/>
          </a:xfrm>
        </p:spPr>
        <p:txBody>
          <a:bodyPr/>
          <a:lstStyle/>
          <a:p>
            <a:pPr marL="342900" indent="-168275">
              <a:buFont typeface="Arial" panose="020B0604020202020204" pitchFamily="34" charset="0"/>
              <a:buChar char="•"/>
            </a:pPr>
            <a:r>
              <a:rPr lang="en-US" sz="2200" dirty="0"/>
              <a:t>LLMs can generate code to analyze biological microscopy images</a:t>
            </a:r>
          </a:p>
          <a:p>
            <a:pPr marL="342900" indent="-168275">
              <a:buFont typeface="Arial" panose="020B0604020202020204" pitchFamily="34" charset="0"/>
              <a:buChar char="•"/>
            </a:pPr>
            <a:r>
              <a:rPr lang="en-US" sz="2200" dirty="0"/>
              <a:t>Open-source benchmarks can help targeting further improvement</a:t>
            </a:r>
          </a:p>
          <a:p>
            <a:pPr marL="342900" indent="-168275">
              <a:buFont typeface="Arial" panose="020B0604020202020204" pitchFamily="34" charset="0"/>
              <a:buChar char="•"/>
            </a:pPr>
            <a:r>
              <a:rPr lang="en-US" sz="2200" dirty="0"/>
              <a:t>Challenges:</a:t>
            </a:r>
          </a:p>
          <a:p>
            <a:pPr marL="738900" lvl="1" indent="-168275"/>
            <a:r>
              <a:rPr lang="en-US" sz="2200" dirty="0"/>
              <a:t>Identify best strategy (fine-tuning, prompt-engineering, RAGs)</a:t>
            </a:r>
          </a:p>
          <a:p>
            <a:pPr marL="738900" lvl="1" indent="-168275"/>
            <a:r>
              <a:rPr lang="en-US" sz="2200" dirty="0"/>
              <a:t>Good scientific practice -&gt; </a:t>
            </a:r>
            <a:r>
              <a:rPr lang="en-US" sz="2200" u="sng" dirty="0"/>
              <a:t>trustworthy AI</a:t>
            </a:r>
          </a:p>
          <a:p>
            <a:pPr marL="738900" lvl="1" indent="-168275"/>
            <a:r>
              <a:rPr lang="en-US" sz="2200" dirty="0"/>
              <a:t>We are </a:t>
            </a:r>
            <a:r>
              <a:rPr lang="en-US" sz="2200" u="sng" dirty="0"/>
              <a:t>responsible</a:t>
            </a:r>
            <a:r>
              <a:rPr lang="en-US" sz="2200" dirty="0"/>
              <a:t> for AI-generated contents</a:t>
            </a:r>
          </a:p>
          <a:p>
            <a:pPr marL="738900" lvl="1" indent="-168275"/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8D4667-F51E-7F47-ACBD-06CA601C7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390" y="2233799"/>
            <a:ext cx="1555040" cy="154830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28AC6B9-81FB-859F-7BF0-4CAF7E12DD56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8175285" y="2848617"/>
            <a:ext cx="1298080" cy="1952410"/>
            <a:chOff x="7715165" y="1693760"/>
            <a:chExt cx="2554941" cy="384282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78A8A18-D47D-CE0D-90DA-3A3FD269C5DA}"/>
                </a:ext>
              </a:extLst>
            </p:cNvPr>
            <p:cNvSpPr/>
            <p:nvPr/>
          </p:nvSpPr>
          <p:spPr>
            <a:xfrm rot="5400000">
              <a:off x="928847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E26CD9A-10DF-9C30-D1B1-EFE1F5D1FF56}"/>
                </a:ext>
              </a:extLst>
            </p:cNvPr>
            <p:cNvSpPr/>
            <p:nvPr/>
          </p:nvSpPr>
          <p:spPr>
            <a:xfrm rot="5400000">
              <a:off x="876403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8DDB3ED-41FC-4DFD-CF63-F75AC00FF371}"/>
                </a:ext>
              </a:extLst>
            </p:cNvPr>
            <p:cNvSpPr/>
            <p:nvPr/>
          </p:nvSpPr>
          <p:spPr>
            <a:xfrm rot="5400000">
              <a:off x="8239601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8F4401-0618-5A51-96D2-774A36E97B1F}"/>
                </a:ext>
              </a:extLst>
            </p:cNvPr>
            <p:cNvSpPr/>
            <p:nvPr/>
          </p:nvSpPr>
          <p:spPr>
            <a:xfrm rot="5400000">
              <a:off x="771516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36AC5F0-EBF5-F4A1-1FA4-26DD0AAF736A}"/>
                </a:ext>
              </a:extLst>
            </p:cNvPr>
            <p:cNvSpPr/>
            <p:nvPr/>
          </p:nvSpPr>
          <p:spPr>
            <a:xfrm rot="5400000">
              <a:off x="928847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39FB64C-0BCF-3A73-14D4-177A13179A57}"/>
                </a:ext>
              </a:extLst>
            </p:cNvPr>
            <p:cNvSpPr/>
            <p:nvPr/>
          </p:nvSpPr>
          <p:spPr>
            <a:xfrm rot="5400000">
              <a:off x="8764036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E50F81-E297-2FC6-6DB7-D57E77922627}"/>
                </a:ext>
              </a:extLst>
            </p:cNvPr>
            <p:cNvSpPr/>
            <p:nvPr/>
          </p:nvSpPr>
          <p:spPr>
            <a:xfrm rot="5400000">
              <a:off x="8239601" y="3386572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780EF0-F206-4E54-9E13-94F56B850E3B}"/>
                </a:ext>
              </a:extLst>
            </p:cNvPr>
            <p:cNvCxnSpPr>
              <a:stCxn id="6" idx="6"/>
              <a:endCxn id="10" idx="2"/>
            </p:cNvCxnSpPr>
            <p:nvPr/>
          </p:nvCxnSpPr>
          <p:spPr>
            <a:xfrm rot="5400000">
              <a:off x="8899265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D8BB5BB-FCC7-776E-055A-ABEADB173BA7}"/>
                </a:ext>
              </a:extLst>
            </p:cNvPr>
            <p:cNvCxnSpPr>
              <a:cxnSpLocks/>
              <a:stCxn id="7" idx="6"/>
              <a:endCxn id="10" idx="2"/>
            </p:cNvCxnSpPr>
            <p:nvPr/>
          </p:nvCxnSpPr>
          <p:spPr>
            <a:xfrm rot="5400000" flipV="1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BE0F313-59F3-60D1-C7B0-A5F14782FFDA}"/>
                </a:ext>
              </a:extLst>
            </p:cNvPr>
            <p:cNvCxnSpPr>
              <a:cxnSpLocks/>
              <a:stCxn id="6" idx="6"/>
              <a:endCxn id="11" idx="2"/>
            </p:cNvCxnSpPr>
            <p:nvPr/>
          </p:nvCxnSpPr>
          <p:spPr>
            <a:xfrm rot="5400000">
              <a:off x="8637047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B97BD1E-B348-408C-BD1D-D5883921F2FE}"/>
                </a:ext>
              </a:extLst>
            </p:cNvPr>
            <p:cNvCxnSpPr/>
            <p:nvPr/>
          </p:nvCxnSpPr>
          <p:spPr>
            <a:xfrm rot="5400000">
              <a:off x="837483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745A28F-E1C8-E0D9-0691-2E5E5D72D67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CFEB53-5473-A4C8-28D0-A4FAFDBE5B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1261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87C1130-7325-2DF2-D754-9EC255401699}"/>
                </a:ext>
              </a:extLst>
            </p:cNvPr>
            <p:cNvCxnSpPr/>
            <p:nvPr/>
          </p:nvCxnSpPr>
          <p:spPr>
            <a:xfrm rot="5400000">
              <a:off x="7839120" y="2768766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DB4506-3AC1-B6E9-D109-16E8E07D622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76902" y="2506548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A445C94-2162-9473-AD0F-B1D47FA60083}"/>
                </a:ext>
              </a:extLst>
            </p:cNvPr>
            <p:cNvCxnSpPr>
              <a:cxnSpLocks/>
              <a:stCxn id="9" idx="6"/>
              <a:endCxn id="11" idx="2"/>
            </p:cNvCxnSpPr>
            <p:nvPr/>
          </p:nvCxnSpPr>
          <p:spPr>
            <a:xfrm>
              <a:off x="794376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6CEE090-164B-88D6-147C-33563291A81E}"/>
                </a:ext>
              </a:extLst>
            </p:cNvPr>
            <p:cNvCxnSpPr>
              <a:cxnSpLocks/>
              <a:stCxn id="9" idx="6"/>
              <a:endCxn id="10" idx="2"/>
            </p:cNvCxnSpPr>
            <p:nvPr/>
          </p:nvCxnSpPr>
          <p:spPr>
            <a:xfrm>
              <a:off x="7943766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68B0AE-56B9-585C-2037-C6419ECD315E}"/>
                </a:ext>
              </a:extLst>
            </p:cNvPr>
            <p:cNvCxnSpPr>
              <a:cxnSpLocks/>
              <a:stCxn id="12" idx="2"/>
              <a:endCxn id="6" idx="6"/>
            </p:cNvCxnSpPr>
            <p:nvPr/>
          </p:nvCxnSpPr>
          <p:spPr>
            <a:xfrm flipV="1"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2C75FA3-BB5C-0B71-FD4F-E4574C8D9203}"/>
                </a:ext>
              </a:extLst>
            </p:cNvPr>
            <p:cNvSpPr/>
            <p:nvPr/>
          </p:nvSpPr>
          <p:spPr>
            <a:xfrm rot="5400000">
              <a:off x="9812906" y="1693760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6C1137B-C084-70EF-E8A5-55E4AA60E3E3}"/>
                </a:ext>
              </a:extLst>
            </p:cNvPr>
            <p:cNvCxnSpPr>
              <a:cxnSpLocks/>
              <a:stCxn id="24" idx="6"/>
              <a:endCxn id="10" idx="2"/>
            </p:cNvCxnSpPr>
            <p:nvPr/>
          </p:nvCxnSpPr>
          <p:spPr>
            <a:xfrm flipH="1">
              <a:off x="9517071" y="2150960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6983945-E90E-57B0-B098-14CDDBE4A265}"/>
                </a:ext>
              </a:extLst>
            </p:cNvPr>
            <p:cNvCxnSpPr>
              <a:cxnSpLocks/>
              <a:stCxn id="24" idx="6"/>
              <a:endCxn id="11" idx="2"/>
            </p:cNvCxnSpPr>
            <p:nvPr/>
          </p:nvCxnSpPr>
          <p:spPr>
            <a:xfrm flipH="1">
              <a:off x="8992636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691FD81-B765-B552-0142-1E0B0BC91E86}"/>
                </a:ext>
              </a:extLst>
            </p:cNvPr>
            <p:cNvCxnSpPr>
              <a:cxnSpLocks/>
              <a:stCxn id="24" idx="6"/>
              <a:endCxn id="12" idx="2"/>
            </p:cNvCxnSpPr>
            <p:nvPr/>
          </p:nvCxnSpPr>
          <p:spPr>
            <a:xfrm flipH="1">
              <a:off x="8468201" y="2150960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2235819-1FFF-F7B0-E67F-D4B32A28A655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8468201" y="2150960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7477203-6DE8-9FCD-351F-2F2D7918738D}"/>
                </a:ext>
              </a:extLst>
            </p:cNvPr>
            <p:cNvSpPr/>
            <p:nvPr/>
          </p:nvSpPr>
          <p:spPr>
            <a:xfrm rot="16200000">
              <a:off x="823960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5B0EC0C-51AA-0007-23F7-A956A7CAEACA}"/>
                </a:ext>
              </a:extLst>
            </p:cNvPr>
            <p:cNvSpPr/>
            <p:nvPr/>
          </p:nvSpPr>
          <p:spPr>
            <a:xfrm rot="16200000">
              <a:off x="876403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35F56E0-D4E4-D67D-7C99-453403B5839F}"/>
                </a:ext>
              </a:extLst>
            </p:cNvPr>
            <p:cNvSpPr/>
            <p:nvPr/>
          </p:nvSpPr>
          <p:spPr>
            <a:xfrm rot="16200000">
              <a:off x="9288470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86E2D50-5560-C0AB-9546-E004F88EFE60}"/>
                </a:ext>
              </a:extLst>
            </p:cNvPr>
            <p:cNvSpPr/>
            <p:nvPr/>
          </p:nvSpPr>
          <p:spPr>
            <a:xfrm rot="16200000">
              <a:off x="981290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CA88035-3F9A-1E61-0057-EE1129EDCE04}"/>
                </a:ext>
              </a:extLst>
            </p:cNvPr>
            <p:cNvCxnSpPr>
              <a:stCxn id="29" idx="6"/>
            </p:cNvCxnSpPr>
            <p:nvPr/>
          </p:nvCxnSpPr>
          <p:spPr>
            <a:xfrm rot="16200000">
              <a:off x="7850394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60DC323-1EC0-9016-5842-AF9F8C4EF1D9}"/>
                </a:ext>
              </a:extLst>
            </p:cNvPr>
            <p:cNvCxnSpPr>
              <a:cxnSpLocks/>
              <a:stCxn id="30" idx="6"/>
            </p:cNvCxnSpPr>
            <p:nvPr/>
          </p:nvCxnSpPr>
          <p:spPr>
            <a:xfrm rot="16200000" flipV="1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0E2F1B-1A3C-0582-8AA6-E1DEA7C04863}"/>
                </a:ext>
              </a:extLst>
            </p:cNvPr>
            <p:cNvCxnSpPr>
              <a:cxnSpLocks/>
              <a:stCxn id="29" idx="6"/>
            </p:cNvCxnSpPr>
            <p:nvPr/>
          </p:nvCxnSpPr>
          <p:spPr>
            <a:xfrm rot="16200000">
              <a:off x="8112612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995C1FD-E151-EC05-53EC-1EA4BB84FC91}"/>
                </a:ext>
              </a:extLst>
            </p:cNvPr>
            <p:cNvCxnSpPr/>
            <p:nvPr/>
          </p:nvCxnSpPr>
          <p:spPr>
            <a:xfrm rot="16200000">
              <a:off x="837482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9A0F0A8-12C8-0BAF-A73C-50E0112BC972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90A6D05-0E37-1C3F-538B-7515F4F97D0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63704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BBB63DF-5114-3D89-161B-9F1DCEFD74D2}"/>
                </a:ext>
              </a:extLst>
            </p:cNvPr>
            <p:cNvCxnSpPr/>
            <p:nvPr/>
          </p:nvCxnSpPr>
          <p:spPr>
            <a:xfrm rot="16200000">
              <a:off x="8910539" y="4461578"/>
              <a:ext cx="1235612" cy="0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019B609-02F0-0BBB-BA3D-3E0E5DCFF5E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172757" y="4199361"/>
              <a:ext cx="1235612" cy="524435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50F57AD-41FD-2EDC-5B80-B13D1E0CB7B7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0800000">
              <a:off x="899263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9F8FD48-B1E7-7AA5-0AC0-6DEF44596987}"/>
                </a:ext>
              </a:extLst>
            </p:cNvPr>
            <p:cNvCxnSpPr>
              <a:cxnSpLocks/>
              <a:stCxn id="32" idx="6"/>
            </p:cNvCxnSpPr>
            <p:nvPr/>
          </p:nvCxnSpPr>
          <p:spPr>
            <a:xfrm rot="10800000">
              <a:off x="8468200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BF345AA-DD75-AA9F-386E-33C0B958BD67}"/>
                </a:ext>
              </a:extLst>
            </p:cNvPr>
            <p:cNvCxnSpPr>
              <a:cxnSpLocks/>
              <a:endCxn id="29" idx="6"/>
            </p:cNvCxnSpPr>
            <p:nvPr/>
          </p:nvCxnSpPr>
          <p:spPr>
            <a:xfrm rot="10800000" flipV="1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AC693B0-6A4F-F64F-516C-9801C5C93FAB}"/>
                </a:ext>
              </a:extLst>
            </p:cNvPr>
            <p:cNvSpPr/>
            <p:nvPr/>
          </p:nvSpPr>
          <p:spPr>
            <a:xfrm rot="16200000">
              <a:off x="7715165" y="5079384"/>
              <a:ext cx="457200" cy="457200"/>
            </a:xfrm>
            <a:prstGeom prst="ellips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4CE9DBE-0D70-5E53-01D8-C6612FCDB044}"/>
                </a:ext>
              </a:extLst>
            </p:cNvPr>
            <p:cNvCxnSpPr>
              <a:cxnSpLocks/>
              <a:stCxn id="44" idx="6"/>
            </p:cNvCxnSpPr>
            <p:nvPr/>
          </p:nvCxnSpPr>
          <p:spPr>
            <a:xfrm rot="10800000" flipH="1">
              <a:off x="7943765" y="3843772"/>
              <a:ext cx="52443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D6F3FED-4EE9-388C-44D8-C4AB01CC4D76}"/>
                </a:ext>
              </a:extLst>
            </p:cNvPr>
            <p:cNvCxnSpPr>
              <a:cxnSpLocks/>
              <a:stCxn id="44" idx="6"/>
            </p:cNvCxnSpPr>
            <p:nvPr/>
          </p:nvCxnSpPr>
          <p:spPr>
            <a:xfrm rot="10800000" flipH="1">
              <a:off x="7943765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55321BA-127D-FE56-8EA0-C752459D681B}"/>
                </a:ext>
              </a:extLst>
            </p:cNvPr>
            <p:cNvCxnSpPr>
              <a:cxnSpLocks/>
              <a:stCxn id="44" idx="6"/>
            </p:cNvCxnSpPr>
            <p:nvPr/>
          </p:nvCxnSpPr>
          <p:spPr>
            <a:xfrm rot="10800000" flipH="1">
              <a:off x="7943765" y="3843772"/>
              <a:ext cx="1573305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773609F-ED95-5A82-87CD-379753298D42}"/>
                </a:ext>
              </a:extLst>
            </p:cNvPr>
            <p:cNvCxnSpPr>
              <a:cxnSpLocks/>
              <a:stCxn id="31" idx="6"/>
            </p:cNvCxnSpPr>
            <p:nvPr/>
          </p:nvCxnSpPr>
          <p:spPr>
            <a:xfrm rot="10800000">
              <a:off x="8468200" y="3843772"/>
              <a:ext cx="1048870" cy="1235612"/>
            </a:xfrm>
            <a:prstGeom prst="line">
              <a:avLst/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2EA245F0-96AF-D895-BCE6-288E362BE184}"/>
              </a:ext>
            </a:extLst>
          </p:cNvPr>
          <p:cNvSpPr txBox="1">
            <a:spLocks/>
          </p:cNvSpPr>
          <p:nvPr/>
        </p:nvSpPr>
        <p:spPr>
          <a:xfrm>
            <a:off x="5606005" y="4039549"/>
            <a:ext cx="155504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cells are there?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12886311-BAF3-BE58-D89C-77BA229EFDC9}"/>
              </a:ext>
            </a:extLst>
          </p:cNvPr>
          <p:cNvCxnSpPr>
            <a:stCxn id="4" idx="3"/>
            <a:endCxn id="7" idx="2"/>
          </p:cNvCxnSpPr>
          <p:nvPr/>
        </p:nvCxnSpPr>
        <p:spPr>
          <a:xfrm>
            <a:off x="7160430" y="3007954"/>
            <a:ext cx="687690" cy="81686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3907F082-E78A-92A5-2843-E0734E21E7F2}"/>
              </a:ext>
            </a:extLst>
          </p:cNvPr>
          <p:cNvCxnSpPr>
            <a:cxnSpLocks/>
            <a:stCxn id="49" idx="3"/>
            <a:endCxn id="7" idx="2"/>
          </p:cNvCxnSpPr>
          <p:nvPr/>
        </p:nvCxnSpPr>
        <p:spPr>
          <a:xfrm flipV="1">
            <a:off x="7161045" y="3824822"/>
            <a:ext cx="687075" cy="72255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2A6352D4-388D-4D3F-6F63-1DD843F498D5}"/>
              </a:ext>
            </a:extLst>
          </p:cNvPr>
          <p:cNvCxnSpPr>
            <a:cxnSpLocks/>
            <a:stCxn id="30" idx="2"/>
          </p:cNvCxnSpPr>
          <p:nvPr/>
        </p:nvCxnSpPr>
        <p:spPr>
          <a:xfrm flipV="1">
            <a:off x="9800530" y="3007953"/>
            <a:ext cx="465410" cy="81686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7CD3BB42-15A4-077D-98B5-2CB4EF249A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12" t="2756" r="20148" b="7097"/>
          <a:stretch/>
        </p:blipFill>
        <p:spPr>
          <a:xfrm>
            <a:off x="5582977" y="2233799"/>
            <a:ext cx="1603543" cy="154830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5F3986D-A708-5D0A-6FFB-744EFF02817E}"/>
              </a:ext>
            </a:extLst>
          </p:cNvPr>
          <p:cNvSpPr txBox="1">
            <a:spLocks/>
          </p:cNvSpPr>
          <p:nvPr/>
        </p:nvSpPr>
        <p:spPr>
          <a:xfrm>
            <a:off x="10265940" y="4039549"/>
            <a:ext cx="147107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4 cells. I used this code…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DACA0F4A-EB3B-9F10-8BD5-F882C6F21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5940" y="2233799"/>
            <a:ext cx="1471076" cy="1548307"/>
          </a:xfrm>
          <a:prstGeom prst="rect">
            <a:avLst/>
          </a:prstGeom>
        </p:spPr>
      </p:pic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251EDA7E-DEBF-8176-2498-51602F864038}"/>
              </a:ext>
            </a:extLst>
          </p:cNvPr>
          <p:cNvCxnSpPr>
            <a:cxnSpLocks/>
          </p:cNvCxnSpPr>
          <p:nvPr/>
        </p:nvCxnSpPr>
        <p:spPr>
          <a:xfrm>
            <a:off x="9800530" y="3824822"/>
            <a:ext cx="465410" cy="72255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25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7">
            <a:extLst>
              <a:ext uri="{FF2B5EF4-FFF2-40B4-BE49-F238E27FC236}">
                <a16:creationId xmlns:a16="http://schemas.microsoft.com/office/drawing/2014/main" id="{DB298A1D-A20F-86E9-2A43-06159BD5EC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7" b="13875"/>
          <a:stretch/>
        </p:blipFill>
        <p:spPr>
          <a:xfrm>
            <a:off x="6575270" y="4722419"/>
            <a:ext cx="1525477" cy="634604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143E9FD8-3FA2-0DD3-016D-FB38B803A87E}"/>
              </a:ext>
            </a:extLst>
          </p:cNvPr>
          <p:cNvSpPr txBox="1">
            <a:spLocks/>
          </p:cNvSpPr>
          <p:nvPr/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Acknowledgements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446382-BDF6-5384-CD3B-3086F8199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286" y="2938849"/>
            <a:ext cx="1676160" cy="5630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5B879-612E-E127-C991-85D3C0888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421" y="2960957"/>
            <a:ext cx="1735976" cy="563822"/>
          </a:xfrm>
          <a:prstGeom prst="rect">
            <a:avLst/>
          </a:prstGeom>
        </p:spPr>
      </p:pic>
      <p:pic>
        <p:nvPicPr>
          <p:cNvPr id="13" name="Grafik 5">
            <a:extLst>
              <a:ext uri="{FF2B5EF4-FFF2-40B4-BE49-F238E27FC236}">
                <a16:creationId xmlns:a16="http://schemas.microsoft.com/office/drawing/2014/main" id="{82C2727B-3548-F35A-6B76-908C5D66E6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4"/>
          <a:stretch/>
        </p:blipFill>
        <p:spPr>
          <a:xfrm>
            <a:off x="8132836" y="4678296"/>
            <a:ext cx="464882" cy="637881"/>
          </a:xfrm>
          <a:prstGeom prst="rect">
            <a:avLst/>
          </a:prstGeom>
        </p:spPr>
      </p:pic>
      <p:pic>
        <p:nvPicPr>
          <p:cNvPr id="14" name="Grafik 10">
            <a:extLst>
              <a:ext uri="{FF2B5EF4-FFF2-40B4-BE49-F238E27FC236}">
                <a16:creationId xmlns:a16="http://schemas.microsoft.com/office/drawing/2014/main" id="{C7B3CA53-76A0-C1BE-3C33-BB7FC5A799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783" y="4768257"/>
            <a:ext cx="2106351" cy="5429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6C4EBD-7BE3-1E7D-90A9-A90790F3648B}"/>
              </a:ext>
            </a:extLst>
          </p:cNvPr>
          <p:cNvSpPr txBox="1"/>
          <p:nvPr/>
        </p:nvSpPr>
        <p:spPr>
          <a:xfrm>
            <a:off x="5840119" y="4293860"/>
            <a:ext cx="1730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Funding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DF5437-63BA-9E28-59A8-4AF647F162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3827" y="5369650"/>
            <a:ext cx="1100922" cy="6269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3EBBC-1248-E275-D6E5-A571F4296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2836" y="5493399"/>
            <a:ext cx="2486412" cy="3390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8DDDB1-36A5-42BB-172B-844A7214F31B}"/>
              </a:ext>
            </a:extLst>
          </p:cNvPr>
          <p:cNvSpPr txBox="1"/>
          <p:nvPr/>
        </p:nvSpPr>
        <p:spPr>
          <a:xfrm>
            <a:off x="5764857" y="1048935"/>
            <a:ext cx="2908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Collaborators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3E86A09-548C-86C6-B750-FFA6B34EA7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602" y="3494595"/>
            <a:ext cx="900160" cy="6862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83016F-EF22-969C-D2F4-136BF1DAF9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08286" y="3543393"/>
            <a:ext cx="1926669" cy="63742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19FD527-4F7A-FF2F-4F82-39EF94F0F9E9}"/>
              </a:ext>
            </a:extLst>
          </p:cNvPr>
          <p:cNvSpPr txBox="1"/>
          <p:nvPr/>
        </p:nvSpPr>
        <p:spPr>
          <a:xfrm>
            <a:off x="5797243" y="1426944"/>
            <a:ext cx="5549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Christian Tischer (EMBL Heidelberg), Nico Scherf (MPI CBS), Jean-Karim </a:t>
            </a:r>
            <a:r>
              <a:rPr lang="en-US" sz="1200" dirty="0" err="1"/>
              <a:t>Hériché</a:t>
            </a:r>
            <a:r>
              <a:rPr lang="en-US" sz="1200" dirty="0"/>
              <a:t> (EMBL Heidelberg), </a:t>
            </a:r>
            <a:r>
              <a:rPr lang="en-US" sz="1200" dirty="0" err="1"/>
              <a:t>Loïc</a:t>
            </a:r>
            <a:r>
              <a:rPr lang="en-US" sz="1200" dirty="0"/>
              <a:t> A. Royer (CZ </a:t>
            </a:r>
            <a:r>
              <a:rPr lang="en-US" sz="1200" dirty="0" err="1"/>
              <a:t>Biohub</a:t>
            </a:r>
            <a:r>
              <a:rPr lang="en-US" sz="1200" dirty="0"/>
              <a:t>), Kevin Yamauchi  (ETH Zurich / Basel), Seth Hinz, Teun A.P.M. Huijben, </a:t>
            </a:r>
            <a:r>
              <a:rPr lang="en-US" sz="1200" dirty="0" err="1"/>
              <a:t>Jordão</a:t>
            </a:r>
            <a:r>
              <a:rPr lang="en-US" sz="1200" dirty="0"/>
              <a:t> Bragantini (CZ </a:t>
            </a:r>
            <a:r>
              <a:rPr lang="en-US" sz="1200" dirty="0" err="1"/>
              <a:t>Biohub</a:t>
            </a:r>
            <a:r>
              <a:rPr lang="en-US" sz="1200" dirty="0"/>
              <a:t> San Francisco), llan Theodoro (CZ </a:t>
            </a:r>
            <a:r>
              <a:rPr lang="en-US" sz="1200" dirty="0" err="1"/>
              <a:t>Biohub</a:t>
            </a:r>
            <a:r>
              <a:rPr lang="en-US" sz="1200" dirty="0"/>
              <a:t> and the State University of Campinas, Brazil), Ian C. (University of British Columbia)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B460D6-F212-379E-64BF-43B1208C485F}"/>
              </a:ext>
            </a:extLst>
          </p:cNvPr>
          <p:cNvSpPr txBox="1"/>
          <p:nvPr/>
        </p:nvSpPr>
        <p:spPr>
          <a:xfrm>
            <a:off x="4309532" y="6065936"/>
            <a:ext cx="412326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RH acknowledges the financial support by the Federal Ministry of Education and Research of Germany and by </a:t>
            </a:r>
            <a:r>
              <a:rPr lang="en-US" sz="900" dirty="0" err="1"/>
              <a:t>Sächsische</a:t>
            </a:r>
            <a:r>
              <a:rPr lang="en-US" sz="900" dirty="0"/>
              <a:t> </a:t>
            </a:r>
            <a:r>
              <a:rPr lang="en-US" sz="900" dirty="0" err="1"/>
              <a:t>Staatsministerium</a:t>
            </a:r>
            <a:r>
              <a:rPr lang="en-US" sz="900" dirty="0"/>
              <a:t> für </a:t>
            </a:r>
            <a:r>
              <a:rPr lang="en-US" sz="900" dirty="0" err="1"/>
              <a:t>Wissenschaft</a:t>
            </a:r>
            <a:r>
              <a:rPr lang="en-US" sz="900" dirty="0"/>
              <a:t>, Kultur und </a:t>
            </a:r>
            <a:r>
              <a:rPr lang="en-US" sz="900" dirty="0" err="1"/>
              <a:t>Tourismus</a:t>
            </a:r>
            <a:r>
              <a:rPr lang="en-US" sz="900" dirty="0"/>
              <a:t> in the </a:t>
            </a:r>
            <a:r>
              <a:rPr lang="en-US" sz="900" dirty="0" err="1"/>
              <a:t>programme</a:t>
            </a:r>
            <a:r>
              <a:rPr lang="en-US" sz="900" dirty="0"/>
              <a:t> Center of Excellence for AI-research „Center for Scalable Data Analytics and Artificial Intelligence Dresden/Leipzig“, project identification number: ScaDS.AI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1F9F6-9390-FF7E-73D2-9694F4199889}"/>
              </a:ext>
            </a:extLst>
          </p:cNvPr>
          <p:cNvSpPr txBox="1"/>
          <p:nvPr/>
        </p:nvSpPr>
        <p:spPr>
          <a:xfrm>
            <a:off x="5772055" y="2630635"/>
            <a:ext cx="2908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Communities &amp; platforms</a:t>
            </a:r>
          </a:p>
        </p:txBody>
      </p: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32E33121-05AA-A8AC-944A-418B6531B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25" y="1694959"/>
            <a:ext cx="4027689" cy="312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801587-B11E-201A-CB98-E48F84BA221A}"/>
              </a:ext>
            </a:extLst>
          </p:cNvPr>
          <p:cNvSpPr txBox="1"/>
          <p:nvPr/>
        </p:nvSpPr>
        <p:spPr>
          <a:xfrm>
            <a:off x="47447" y="4818207"/>
            <a:ext cx="565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Mara Lampert, Lea Gihlein, Yixing Huang</a:t>
            </a:r>
            <a:endParaRPr lang="LID4096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10E317F-703D-3684-35DD-EF15215248B0}"/>
              </a:ext>
            </a:extLst>
          </p:cNvPr>
          <p:cNvSpPr txBox="1">
            <a:spLocks/>
          </p:cNvSpPr>
          <p:nvPr/>
        </p:nvSpPr>
        <p:spPr>
          <a:xfrm>
            <a:off x="153540" y="1137186"/>
            <a:ext cx="6526740" cy="622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05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BIDS Team @ ScaDS.AI / UL</a:t>
            </a:r>
          </a:p>
        </p:txBody>
      </p:sp>
    </p:spTree>
    <p:extLst>
      <p:ext uri="{BB962C8B-B14F-4D97-AF65-F5344CB8AC3E}">
        <p14:creationId xmlns:p14="http://schemas.microsoft.com/office/powerpoint/2010/main" val="1183965594"/>
      </p:ext>
    </p:extLst>
  </p:cSld>
  <p:clrMapOvr>
    <a:masterClrMapping/>
  </p:clrMapOvr>
</p:sld>
</file>

<file path=ppt/theme/theme1.xml><?xml version="1.0" encoding="utf-8"?>
<a:theme xmlns:a="http://schemas.openxmlformats.org/drawingml/2006/main" name="TUD_2018">
  <a:themeElements>
    <a:clrScheme name="TUD_Farben">
      <a:dk1>
        <a:srgbClr val="00305E"/>
      </a:dk1>
      <a:lt1>
        <a:srgbClr val="FFFFFF"/>
      </a:lt1>
      <a:dk2>
        <a:srgbClr val="00305E"/>
      </a:dk2>
      <a:lt2>
        <a:srgbClr val="727879"/>
      </a:lt2>
      <a:accent1>
        <a:srgbClr val="009EE0"/>
      </a:accent1>
      <a:accent2>
        <a:srgbClr val="006AB3"/>
      </a:accent2>
      <a:accent3>
        <a:srgbClr val="6AB023"/>
      </a:accent3>
      <a:accent4>
        <a:srgbClr val="007D40"/>
      </a:accent4>
      <a:accent5>
        <a:srgbClr val="93107E"/>
      </a:accent5>
      <a:accent6>
        <a:srgbClr val="54378A"/>
      </a:accent6>
      <a:hlink>
        <a:srgbClr val="009EE0"/>
      </a:hlink>
      <a:folHlink>
        <a:srgbClr val="006AB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F5DABC0C-316B-434E-B9F8-D3370FD95A3E}" vid="{19CB8540-6DD6-924D-B8D0-2D0F9399859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EE476C9DF2F248B265B4A3C7AC3448" ma:contentTypeVersion="11" ma:contentTypeDescription="Ein neues Dokument erstellen." ma:contentTypeScope="" ma:versionID="0793756170811d0eb752a3111ee68051">
  <xsd:schema xmlns:xsd="http://www.w3.org/2001/XMLSchema" xmlns:xs="http://www.w3.org/2001/XMLSchema" xmlns:p="http://schemas.microsoft.com/office/2006/metadata/properties" xmlns:ns2="a086261e-0429-4196-aa9d-895edc846c16" targetNamespace="http://schemas.microsoft.com/office/2006/metadata/properties" ma:root="true" ma:fieldsID="dda6790b4f1926a9a2f1b57ce85fcf7a" ns2:_="">
    <xsd:import namespace="a086261e-0429-4196-aa9d-895edc846c1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6261e-0429-4196-aa9d-895edc846c1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86261e-0429-4196-aa9d-895edc846c16">ZIHTEAMSITE-196109956-1493</_dlc_DocId>
    <_dlc_DocIdUrl xmlns="a086261e-0429-4196-aa9d-895edc846c16">
      <Url>https://sharepoint.tu-dresden.de/sites/zih/projekte/scads/_layouts/15/DocIdRedir.aspx?ID=ZIHTEAMSITE-196109956-1493</Url>
      <Description>ZIHTEAMSITE-196109956-1493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F7354A6-EABF-4029-B3F4-181CA108D2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86261e-0429-4196-aa9d-895edc846c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1C5575-D805-4D41-AA18-4E77B97090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8F8D1C-8693-43B4-9141-AEF95057B684}">
  <ds:schemaRefs>
    <ds:schemaRef ds:uri="http://purl.org/dc/dcmitype/"/>
    <ds:schemaRef ds:uri="a086261e-0429-4196-aa9d-895edc846c16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76DC3C5C-13A8-4AE9-9F1D-E2AC52CBD04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3878</TotalTime>
  <Words>3113</Words>
  <Application>Microsoft Office PowerPoint</Application>
  <PresentationFormat>Widescreen</PresentationFormat>
  <Paragraphs>554</Paragraphs>
  <Slides>70</Slides>
  <Notes>3</Notes>
  <HiddenSlides>15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0" baseType="lpstr">
      <vt:lpstr>Arial</vt:lpstr>
      <vt:lpstr>Calibri</vt:lpstr>
      <vt:lpstr>Courier New</vt:lpstr>
      <vt:lpstr>Lucida Sans</vt:lpstr>
      <vt:lpstr>Open Sans</vt:lpstr>
      <vt:lpstr>Open Sans ExtraBold</vt:lpstr>
      <vt:lpstr>Symbol</vt:lpstr>
      <vt:lpstr>Times New Roman</vt:lpstr>
      <vt:lpstr>Wingdings</vt:lpstr>
      <vt:lpstr>TUD_2018</vt:lpstr>
      <vt:lpstr>PowerPoint Presentation</vt:lpstr>
      <vt:lpstr>Large Language Models (LLMs)</vt:lpstr>
      <vt:lpstr>AI-generated training materials</vt:lpstr>
      <vt:lpstr>What are large language models good in?</vt:lpstr>
      <vt:lpstr>Large Language Models (LLMs)</vt:lpstr>
      <vt:lpstr>What are large language models not so good in?</vt:lpstr>
      <vt:lpstr>What are large language models not so good in?</vt:lpstr>
      <vt:lpstr>What are large language models not so good in?</vt:lpstr>
      <vt:lpstr>What are large language models good in?</vt:lpstr>
      <vt:lpstr>Large Language Models (LLMs)</vt:lpstr>
      <vt:lpstr>Why code generation using LLMs?</vt:lpstr>
      <vt:lpstr>Scientific code writing: bia-bob</vt:lpstr>
      <vt:lpstr>Image Generation LLMs</vt:lpstr>
      <vt:lpstr>Image Generation LLMs</vt:lpstr>
      <vt:lpstr>Image Generation LLMs</vt:lpstr>
      <vt:lpstr>Vision Langage Models VLMs</vt:lpstr>
      <vt:lpstr>Use case: Descriptive biology</vt:lpstr>
      <vt:lpstr>What are large language models not so good in?</vt:lpstr>
      <vt:lpstr>Use case: Quantitatively biology</vt:lpstr>
      <vt:lpstr>Vision language models for counting objects</vt:lpstr>
      <vt:lpstr>Multi-modal LLMs</vt:lpstr>
      <vt:lpstr>Multi-modal LLMs</vt:lpstr>
      <vt:lpstr>Outlook / optional slides</vt:lpstr>
      <vt:lpstr>PowerPoint Presentation</vt:lpstr>
      <vt:lpstr>Traditional architecture: Encoder-Decoder Networks </vt:lpstr>
      <vt:lpstr>What‘s new? Transformers</vt:lpstr>
      <vt:lpstr>What‘s new? Transformers</vt:lpstr>
      <vt:lpstr>What‘s new? Transformers</vt:lpstr>
      <vt:lpstr>What‘s new? Transformers</vt:lpstr>
      <vt:lpstr>PowerPoint Presentation</vt:lpstr>
      <vt:lpstr>Benchmarking LLMs for Bio-image Analysis</vt:lpstr>
      <vt:lpstr>Benchmarking LLMs for Bio-image Analysis Code Generation</vt:lpstr>
      <vt:lpstr>Benchmarking LLMs for Bio-image Analysis</vt:lpstr>
      <vt:lpstr>Benchmarking LLMs for Bio-image Analysis</vt:lpstr>
      <vt:lpstr>PowerPoint Presentation</vt:lpstr>
      <vt:lpstr>Prompt Engineering</vt:lpstr>
      <vt:lpstr>Prompt Engineering</vt:lpstr>
      <vt:lpstr>Prompt Engineering</vt:lpstr>
      <vt:lpstr>Prompt engineering</vt:lpstr>
      <vt:lpstr>Prompt engineering</vt:lpstr>
      <vt:lpstr>Prompt Engineering</vt:lpstr>
      <vt:lpstr>Prompt Engineering</vt:lpstr>
      <vt:lpstr>Prompt Engineering</vt:lpstr>
      <vt:lpstr>PowerPoint Presentation</vt:lpstr>
      <vt:lpstr>Retrieval Augmented Generation (RAG)</vt:lpstr>
      <vt:lpstr>Retrieval Augmented Generation</vt:lpstr>
      <vt:lpstr>Retrieval Augmented Generation (RAG)</vt:lpstr>
      <vt:lpstr>Exercise: Chat With Docs!</vt:lpstr>
      <vt:lpstr>PowerPoint Presentation</vt:lpstr>
      <vt:lpstr>LLMs are everywhere</vt:lpstr>
      <vt:lpstr>LLMs are everywhere</vt:lpstr>
      <vt:lpstr>LLMs are everywhere</vt:lpstr>
      <vt:lpstr>LLMs are everywhere</vt:lpstr>
      <vt:lpstr>LLMs are everywhere</vt:lpstr>
      <vt:lpstr>LLMs are everywhere</vt:lpstr>
      <vt:lpstr>LLMs are everywhere</vt:lpstr>
      <vt:lpstr>LLMs are everywhere</vt:lpstr>
      <vt:lpstr>LLMs are everywhere</vt:lpstr>
      <vt:lpstr>LLMs are everywhere</vt:lpstr>
      <vt:lpstr>PowerPoint Presentation</vt:lpstr>
      <vt:lpstr>Challenges</vt:lpstr>
      <vt:lpstr>Rules…</vt:lpstr>
      <vt:lpstr>Documenting prompts</vt:lpstr>
      <vt:lpstr>Good scientific practice</vt:lpstr>
      <vt:lpstr>Good scientific practice</vt:lpstr>
      <vt:lpstr>Documenting conversations with AI</vt:lpstr>
      <vt:lpstr>Good scientific practice</vt:lpstr>
      <vt:lpstr>Good scientific practice</vt:lpstr>
      <vt:lpstr>Summary &amp; outlook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Burghardt</dc:creator>
  <cp:lastModifiedBy>Robert Haase</cp:lastModifiedBy>
  <cp:revision>171</cp:revision>
  <dcterms:modified xsi:type="dcterms:W3CDTF">2024-12-12T10:29:04Z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0x0101003BEE476C9DF2F248B265B4A3C7AC3448</vt:lpwstr>
  </property>
  <property fmtid="{D5CDD505-2E9C-101B-9397-08002B2CF9AE}" pid="3" name="_dlc_DocIdItemGuid">
    <vt:lpwstr>72f4eced-47dd-49c0-bdfa-f3d2425fc663</vt:lpwstr>
  </property>
</Properties>
</file>