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Lst>
  <p:sldSz cy="5143500" cx="9144000"/>
  <p:notesSz cx="6858000" cy="9144000"/>
  <p:embeddedFontLst>
    <p:embeddedFont>
      <p:font typeface="Roboto"/>
      <p:regular r:id="rId35"/>
      <p:bold r:id="rId36"/>
      <p:italic r:id="rId37"/>
      <p:boldItalic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font" Target="fonts/Roboto-regular.fntdata"/><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font" Target="fonts/Roboto-italic.fntdata"/><Relationship Id="rId14" Type="http://schemas.openxmlformats.org/officeDocument/2006/relationships/slide" Target="slides/slide9.xml"/><Relationship Id="rId36" Type="http://schemas.openxmlformats.org/officeDocument/2006/relationships/font" Target="fonts/Roboto-bold.fntdata"/><Relationship Id="rId17" Type="http://schemas.openxmlformats.org/officeDocument/2006/relationships/slide" Target="slides/slide12.xml"/><Relationship Id="rId16" Type="http://schemas.openxmlformats.org/officeDocument/2006/relationships/slide" Target="slides/slide11.xml"/><Relationship Id="rId38" Type="http://schemas.openxmlformats.org/officeDocument/2006/relationships/font" Target="fonts/Roboto-bold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149bd22b4f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149bd22b4f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2c985f6d176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2" name="Google Shape;72;g2c985f6d176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149bd22b4f3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149bd22b4f3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149bd22b4f3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149bd22b4f3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2e17d09aee6_0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2e17d09aee6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2e17d09aee6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2e17d09aee6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2e17d09aee6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2e17d09aee6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149bd22b4f3_0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149bd22b4f3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149bd22b4f3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149bd22b4f3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149bd22b4f3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149bd22b4f3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marR="203200" rtl="0" algn="l">
              <a:lnSpc>
                <a:spcPct val="142857"/>
              </a:lnSpc>
              <a:spcBef>
                <a:spcPts val="0"/>
              </a:spcBef>
              <a:spcAft>
                <a:spcPts val="0"/>
              </a:spcAft>
              <a:buClr>
                <a:schemeClr val="dk1"/>
              </a:buClr>
              <a:buSzPts val="1100"/>
              <a:buFont typeface="Arial"/>
              <a:buNone/>
            </a:pPr>
            <a:r>
              <a:rPr lang="en" sz="1050">
                <a:solidFill>
                  <a:srgbClr val="444746"/>
                </a:solidFill>
                <a:latin typeface="Roboto"/>
                <a:ea typeface="Roboto"/>
                <a:cs typeface="Roboto"/>
                <a:sym typeface="Roboto"/>
              </a:rPr>
              <a:t>The idea of this diagram is not to define these terms but  to think about the ultimate goals of the database or online resource. Is it looking to preserve data long time or facilitate access to data and integration fo datasets now? Is the technology backing the database focused on data storage (a raw data bank for example) or on data access (a web site and accompanying analysis tool that perhaps actually aggregate data from elsewhere)? These are not binary either/or distinctions - many databases do a combination of these things - but understanding the intent of the database and its developers is helpful for understanding how to interact with it.</a:t>
            </a:r>
            <a:endParaRPr sz="1050">
              <a:solidFill>
                <a:srgbClr val="444746"/>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2e17d09aee6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2e17d09aee6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2e17d09aee6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2e17d09aee6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2e17d09aee6_0_9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8" name="Google Shape;188;g2e17d09aee6_0_9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2e17d09aee6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2e17d09aee6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2e17d09aee6_0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2e17d09aee6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149bd22b4f3_0_3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149bd22b4f3_0_3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149bd22b4f3_0_4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149bd22b4f3_0_4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2e17d09aee6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2e17d09aee6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2f036e771d5_0_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1" name="Google Shape;231;g2f036e771d5_0_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149bd22b4f3_0_4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149bd22b4f3_0_4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149bd22b4f3_0_4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149bd22b4f3_0_4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149bd22b4f3_0_4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149bd22b4f3_0_4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2e17d09aee6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2e17d09aee6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2e17d09aee6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2e17d09aee6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149bd22b4f3_0_8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2" name="Google Shape;282;g149bd22b4f3_0_8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149bd22b4f3_0_4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6" name="Google Shape;296;g149bd22b4f3_0_4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14b41135216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14b41135216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14b41135216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14b41135216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14b41135216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14b41135216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rtl="0" algn="ctr">
              <a:lnSpc>
                <a:spcPct val="100000"/>
              </a:lnSpc>
              <a:spcBef>
                <a:spcPts val="0"/>
              </a:spcBef>
              <a:spcAft>
                <a:spcPts val="0"/>
              </a:spcAft>
              <a:buClr>
                <a:schemeClr val="dk1"/>
              </a:buClr>
              <a:buSzPts val="18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2" name="Google Shape;52;p13"/>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rmAutofit/>
          </a:bodyPr>
          <a:lstStyle>
            <a:lvl1pPr indent="-342900" lvl="0" marL="457200" rtl="0" algn="l">
              <a:lnSpc>
                <a:spcPct val="100000"/>
              </a:lnSpc>
              <a:spcBef>
                <a:spcPts val="360"/>
              </a:spcBef>
              <a:spcAft>
                <a:spcPts val="0"/>
              </a:spcAft>
              <a:buClr>
                <a:schemeClr val="dk1"/>
              </a:buClr>
              <a:buSzPts val="1800"/>
              <a:buChar char="•"/>
              <a:defRPr/>
            </a:lvl1pPr>
            <a:lvl2pPr indent="-342900" lvl="1" marL="914400" rtl="0" algn="l">
              <a:lnSpc>
                <a:spcPct val="100000"/>
              </a:lnSpc>
              <a:spcBef>
                <a:spcPts val="360"/>
              </a:spcBef>
              <a:spcAft>
                <a:spcPts val="0"/>
              </a:spcAft>
              <a:buClr>
                <a:schemeClr val="dk1"/>
              </a:buClr>
              <a:buSzPts val="1800"/>
              <a:buChar char="–"/>
              <a:defRPr/>
            </a:lvl2pPr>
            <a:lvl3pPr indent="-342900" lvl="2" marL="1371600" rtl="0" algn="l">
              <a:lnSpc>
                <a:spcPct val="100000"/>
              </a:lnSpc>
              <a:spcBef>
                <a:spcPts val="360"/>
              </a:spcBef>
              <a:spcAft>
                <a:spcPts val="0"/>
              </a:spcAft>
              <a:buClr>
                <a:schemeClr val="dk1"/>
              </a:buClr>
              <a:buSzPts val="1800"/>
              <a:buChar char="•"/>
              <a:defRPr/>
            </a:lvl3pPr>
            <a:lvl4pPr indent="-342900" lvl="3" marL="1828800" rtl="0" algn="l">
              <a:lnSpc>
                <a:spcPct val="100000"/>
              </a:lnSpc>
              <a:spcBef>
                <a:spcPts val="360"/>
              </a:spcBef>
              <a:spcAft>
                <a:spcPts val="0"/>
              </a:spcAft>
              <a:buClr>
                <a:schemeClr val="dk1"/>
              </a:buClr>
              <a:buSzPts val="1800"/>
              <a:buChar char="–"/>
              <a:defRPr/>
            </a:lvl4pPr>
            <a:lvl5pPr indent="-342900" lvl="4" marL="2286000" rtl="0" algn="l">
              <a:lnSpc>
                <a:spcPct val="100000"/>
              </a:lnSpc>
              <a:spcBef>
                <a:spcPts val="360"/>
              </a:spcBef>
              <a:spcAft>
                <a:spcPts val="0"/>
              </a:spcAft>
              <a:buClr>
                <a:schemeClr val="dk1"/>
              </a:buClr>
              <a:buSzPts val="1800"/>
              <a:buChar char="»"/>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53" name="Google Shape;53;p13"/>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4" name="Google Shape;54;p13"/>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5" name="Google Shape;55;p1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6" name="Shape 56"/>
        <p:cNvGrpSpPr/>
        <p:nvPr/>
      </p:nvGrpSpPr>
      <p:grpSpPr>
        <a:xfrm>
          <a:off x="0" y="0"/>
          <a:ext cx="0" cy="0"/>
          <a:chOff x="0" y="0"/>
          <a:chExt cx="0" cy="0"/>
        </a:xfrm>
      </p:grpSpPr>
      <p:sp>
        <p:nvSpPr>
          <p:cNvPr id="57" name="Google Shape;57;p14"/>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rtl="0" algn="ctr">
              <a:lnSpc>
                <a:spcPct val="100000"/>
              </a:lnSpc>
              <a:spcBef>
                <a:spcPts val="0"/>
              </a:spcBef>
              <a:spcAft>
                <a:spcPts val="0"/>
              </a:spcAft>
              <a:buClr>
                <a:schemeClr val="dk1"/>
              </a:buClr>
              <a:buSzPts val="18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8" name="Google Shape;58;p14"/>
          <p:cNvSpPr txBox="1"/>
          <p:nvPr>
            <p:ph idx="1" type="body"/>
          </p:nvPr>
        </p:nvSpPr>
        <p:spPr>
          <a:xfrm>
            <a:off x="457200" y="1200150"/>
            <a:ext cx="4038600" cy="3394500"/>
          </a:xfrm>
          <a:prstGeom prst="rect">
            <a:avLst/>
          </a:prstGeom>
          <a:noFill/>
          <a:ln>
            <a:noFill/>
          </a:ln>
        </p:spPr>
        <p:txBody>
          <a:bodyPr anchorCtr="0" anchor="t" bIns="45700" lIns="91425" spcFirstLastPara="1" rIns="91425" wrap="square" tIns="45700">
            <a:normAutofit/>
          </a:bodyPr>
          <a:lstStyle>
            <a:lvl1pPr indent="-406400" lvl="0" marL="457200" rtl="0" algn="l">
              <a:lnSpc>
                <a:spcPct val="100000"/>
              </a:lnSpc>
              <a:spcBef>
                <a:spcPts val="560"/>
              </a:spcBef>
              <a:spcAft>
                <a:spcPts val="0"/>
              </a:spcAft>
              <a:buClr>
                <a:schemeClr val="dk1"/>
              </a:buClr>
              <a:buSzPts val="2800"/>
              <a:buChar char="•"/>
              <a:defRPr sz="2800"/>
            </a:lvl1pPr>
            <a:lvl2pPr indent="-381000" lvl="1" marL="914400" rtl="0" algn="l">
              <a:lnSpc>
                <a:spcPct val="100000"/>
              </a:lnSpc>
              <a:spcBef>
                <a:spcPts val="480"/>
              </a:spcBef>
              <a:spcAft>
                <a:spcPts val="0"/>
              </a:spcAft>
              <a:buClr>
                <a:schemeClr val="dk1"/>
              </a:buClr>
              <a:buSzPts val="2400"/>
              <a:buChar char="–"/>
              <a:defRPr sz="2400"/>
            </a:lvl2pPr>
            <a:lvl3pPr indent="-355600" lvl="2" marL="1371600" rtl="0" algn="l">
              <a:lnSpc>
                <a:spcPct val="100000"/>
              </a:lnSpc>
              <a:spcBef>
                <a:spcPts val="400"/>
              </a:spcBef>
              <a:spcAft>
                <a:spcPts val="0"/>
              </a:spcAft>
              <a:buClr>
                <a:schemeClr val="dk1"/>
              </a:buClr>
              <a:buSzPts val="2000"/>
              <a:buChar char="•"/>
              <a:defRPr sz="2000"/>
            </a:lvl3pPr>
            <a:lvl4pPr indent="-342900" lvl="3" marL="1828800" rtl="0" algn="l">
              <a:lnSpc>
                <a:spcPct val="100000"/>
              </a:lnSpc>
              <a:spcBef>
                <a:spcPts val="360"/>
              </a:spcBef>
              <a:spcAft>
                <a:spcPts val="0"/>
              </a:spcAft>
              <a:buClr>
                <a:schemeClr val="dk1"/>
              </a:buClr>
              <a:buSzPts val="1800"/>
              <a:buChar char="–"/>
              <a:defRPr sz="1800"/>
            </a:lvl4pPr>
            <a:lvl5pPr indent="-342900" lvl="4" marL="2286000" rtl="0" algn="l">
              <a:lnSpc>
                <a:spcPct val="100000"/>
              </a:lnSpc>
              <a:spcBef>
                <a:spcPts val="360"/>
              </a:spcBef>
              <a:spcAft>
                <a:spcPts val="0"/>
              </a:spcAft>
              <a:buClr>
                <a:schemeClr val="dk1"/>
              </a:buClr>
              <a:buSzPts val="1800"/>
              <a:buChar char="»"/>
              <a:defRPr sz="1800"/>
            </a:lvl5pPr>
            <a:lvl6pPr indent="-342900" lvl="5" marL="2743200" rtl="0" algn="l">
              <a:lnSpc>
                <a:spcPct val="100000"/>
              </a:lnSpc>
              <a:spcBef>
                <a:spcPts val="360"/>
              </a:spcBef>
              <a:spcAft>
                <a:spcPts val="0"/>
              </a:spcAft>
              <a:buClr>
                <a:schemeClr val="dk1"/>
              </a:buClr>
              <a:buSzPts val="1800"/>
              <a:buChar char="•"/>
              <a:defRPr sz="1800"/>
            </a:lvl6pPr>
            <a:lvl7pPr indent="-342900" lvl="6" marL="3200400" rtl="0" algn="l">
              <a:lnSpc>
                <a:spcPct val="100000"/>
              </a:lnSpc>
              <a:spcBef>
                <a:spcPts val="360"/>
              </a:spcBef>
              <a:spcAft>
                <a:spcPts val="0"/>
              </a:spcAft>
              <a:buClr>
                <a:schemeClr val="dk1"/>
              </a:buClr>
              <a:buSzPts val="1800"/>
              <a:buChar char="•"/>
              <a:defRPr sz="1800"/>
            </a:lvl7pPr>
            <a:lvl8pPr indent="-342900" lvl="7" marL="3657600" rtl="0" algn="l">
              <a:lnSpc>
                <a:spcPct val="100000"/>
              </a:lnSpc>
              <a:spcBef>
                <a:spcPts val="360"/>
              </a:spcBef>
              <a:spcAft>
                <a:spcPts val="0"/>
              </a:spcAft>
              <a:buClr>
                <a:schemeClr val="dk1"/>
              </a:buClr>
              <a:buSzPts val="1800"/>
              <a:buChar char="•"/>
              <a:defRPr sz="1800"/>
            </a:lvl8pPr>
            <a:lvl9pPr indent="-342900" lvl="8" marL="4114800" rtl="0" algn="l">
              <a:lnSpc>
                <a:spcPct val="100000"/>
              </a:lnSpc>
              <a:spcBef>
                <a:spcPts val="360"/>
              </a:spcBef>
              <a:spcAft>
                <a:spcPts val="0"/>
              </a:spcAft>
              <a:buClr>
                <a:schemeClr val="dk1"/>
              </a:buClr>
              <a:buSzPts val="1800"/>
              <a:buChar char="•"/>
              <a:defRPr sz="1800"/>
            </a:lvl9pPr>
          </a:lstStyle>
          <a:p/>
        </p:txBody>
      </p:sp>
      <p:sp>
        <p:nvSpPr>
          <p:cNvPr id="59" name="Google Shape;59;p14"/>
          <p:cNvSpPr txBox="1"/>
          <p:nvPr>
            <p:ph idx="2" type="body"/>
          </p:nvPr>
        </p:nvSpPr>
        <p:spPr>
          <a:xfrm>
            <a:off x="4648200" y="1200150"/>
            <a:ext cx="4038600" cy="3394500"/>
          </a:xfrm>
          <a:prstGeom prst="rect">
            <a:avLst/>
          </a:prstGeom>
          <a:noFill/>
          <a:ln>
            <a:noFill/>
          </a:ln>
        </p:spPr>
        <p:txBody>
          <a:bodyPr anchorCtr="0" anchor="t" bIns="45700" lIns="91425" spcFirstLastPara="1" rIns="91425" wrap="square" tIns="45700">
            <a:normAutofit/>
          </a:bodyPr>
          <a:lstStyle>
            <a:lvl1pPr indent="-406400" lvl="0" marL="457200" rtl="0" algn="l">
              <a:lnSpc>
                <a:spcPct val="100000"/>
              </a:lnSpc>
              <a:spcBef>
                <a:spcPts val="560"/>
              </a:spcBef>
              <a:spcAft>
                <a:spcPts val="0"/>
              </a:spcAft>
              <a:buClr>
                <a:schemeClr val="dk1"/>
              </a:buClr>
              <a:buSzPts val="2800"/>
              <a:buChar char="•"/>
              <a:defRPr sz="2800"/>
            </a:lvl1pPr>
            <a:lvl2pPr indent="-381000" lvl="1" marL="914400" rtl="0" algn="l">
              <a:lnSpc>
                <a:spcPct val="100000"/>
              </a:lnSpc>
              <a:spcBef>
                <a:spcPts val="480"/>
              </a:spcBef>
              <a:spcAft>
                <a:spcPts val="0"/>
              </a:spcAft>
              <a:buClr>
                <a:schemeClr val="dk1"/>
              </a:buClr>
              <a:buSzPts val="2400"/>
              <a:buChar char="–"/>
              <a:defRPr sz="2400"/>
            </a:lvl2pPr>
            <a:lvl3pPr indent="-355600" lvl="2" marL="1371600" rtl="0" algn="l">
              <a:lnSpc>
                <a:spcPct val="100000"/>
              </a:lnSpc>
              <a:spcBef>
                <a:spcPts val="400"/>
              </a:spcBef>
              <a:spcAft>
                <a:spcPts val="0"/>
              </a:spcAft>
              <a:buClr>
                <a:schemeClr val="dk1"/>
              </a:buClr>
              <a:buSzPts val="2000"/>
              <a:buChar char="•"/>
              <a:defRPr sz="2000"/>
            </a:lvl3pPr>
            <a:lvl4pPr indent="-342900" lvl="3" marL="1828800" rtl="0" algn="l">
              <a:lnSpc>
                <a:spcPct val="100000"/>
              </a:lnSpc>
              <a:spcBef>
                <a:spcPts val="360"/>
              </a:spcBef>
              <a:spcAft>
                <a:spcPts val="0"/>
              </a:spcAft>
              <a:buClr>
                <a:schemeClr val="dk1"/>
              </a:buClr>
              <a:buSzPts val="1800"/>
              <a:buChar char="–"/>
              <a:defRPr sz="1800"/>
            </a:lvl4pPr>
            <a:lvl5pPr indent="-342900" lvl="4" marL="2286000" rtl="0" algn="l">
              <a:lnSpc>
                <a:spcPct val="100000"/>
              </a:lnSpc>
              <a:spcBef>
                <a:spcPts val="360"/>
              </a:spcBef>
              <a:spcAft>
                <a:spcPts val="0"/>
              </a:spcAft>
              <a:buClr>
                <a:schemeClr val="dk1"/>
              </a:buClr>
              <a:buSzPts val="1800"/>
              <a:buChar char="»"/>
              <a:defRPr sz="1800"/>
            </a:lvl5pPr>
            <a:lvl6pPr indent="-342900" lvl="5" marL="2743200" rtl="0" algn="l">
              <a:lnSpc>
                <a:spcPct val="100000"/>
              </a:lnSpc>
              <a:spcBef>
                <a:spcPts val="360"/>
              </a:spcBef>
              <a:spcAft>
                <a:spcPts val="0"/>
              </a:spcAft>
              <a:buClr>
                <a:schemeClr val="dk1"/>
              </a:buClr>
              <a:buSzPts val="1800"/>
              <a:buChar char="•"/>
              <a:defRPr sz="1800"/>
            </a:lvl6pPr>
            <a:lvl7pPr indent="-342900" lvl="6" marL="3200400" rtl="0" algn="l">
              <a:lnSpc>
                <a:spcPct val="100000"/>
              </a:lnSpc>
              <a:spcBef>
                <a:spcPts val="360"/>
              </a:spcBef>
              <a:spcAft>
                <a:spcPts val="0"/>
              </a:spcAft>
              <a:buClr>
                <a:schemeClr val="dk1"/>
              </a:buClr>
              <a:buSzPts val="1800"/>
              <a:buChar char="•"/>
              <a:defRPr sz="1800"/>
            </a:lvl7pPr>
            <a:lvl8pPr indent="-342900" lvl="7" marL="3657600" rtl="0" algn="l">
              <a:lnSpc>
                <a:spcPct val="100000"/>
              </a:lnSpc>
              <a:spcBef>
                <a:spcPts val="360"/>
              </a:spcBef>
              <a:spcAft>
                <a:spcPts val="0"/>
              </a:spcAft>
              <a:buClr>
                <a:schemeClr val="dk1"/>
              </a:buClr>
              <a:buSzPts val="1800"/>
              <a:buChar char="•"/>
              <a:defRPr sz="1800"/>
            </a:lvl8pPr>
            <a:lvl9pPr indent="-342900" lvl="8" marL="4114800" rtl="0" algn="l">
              <a:lnSpc>
                <a:spcPct val="100000"/>
              </a:lnSpc>
              <a:spcBef>
                <a:spcPts val="360"/>
              </a:spcBef>
              <a:spcAft>
                <a:spcPts val="0"/>
              </a:spcAft>
              <a:buClr>
                <a:schemeClr val="dk1"/>
              </a:buClr>
              <a:buSzPts val="1800"/>
              <a:buChar char="•"/>
              <a:defRPr sz="1800"/>
            </a:lvl9pPr>
          </a:lstStyle>
          <a:p/>
        </p:txBody>
      </p:sp>
      <p:sp>
        <p:nvSpPr>
          <p:cNvPr id="60" name="Google Shape;60;p14"/>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61" name="Google Shape;61;p14"/>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62" name="Google Shape;62;p14"/>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2.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4.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8.png"/><Relationship Id="rId4" Type="http://schemas.openxmlformats.org/officeDocument/2006/relationships/image" Target="../media/image3.png"/><Relationship Id="rId5"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3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13.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5.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9.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21.png"/><Relationship Id="rId6" Type="http://schemas.openxmlformats.org/officeDocument/2006/relationships/image" Target="../media/image19.png"/><Relationship Id="rId7" Type="http://schemas.openxmlformats.org/officeDocument/2006/relationships/image" Target="../media/image17.png"/><Relationship Id="rId8" Type="http://schemas.openxmlformats.org/officeDocument/2006/relationships/image" Target="../media/image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8.png"/><Relationship Id="rId4" Type="http://schemas.openxmlformats.org/officeDocument/2006/relationships/image" Target="../media/image16.png"/><Relationship Id="rId5" Type="http://schemas.openxmlformats.org/officeDocument/2006/relationships/image" Target="../media/image23.png"/><Relationship Id="rId6" Type="http://schemas.openxmlformats.org/officeDocument/2006/relationships/image" Target="../media/image2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2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3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29.png"/><Relationship Id="rId4" Type="http://schemas.openxmlformats.org/officeDocument/2006/relationships/image" Target="../media/image26.png"/><Relationship Id="rId5" Type="http://schemas.openxmlformats.org/officeDocument/2006/relationships/image" Target="../media/image2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41.png"/><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 Id="rId3" Type="http://schemas.openxmlformats.org/officeDocument/2006/relationships/image" Target="../media/image30.png"/><Relationship Id="rId4" Type="http://schemas.openxmlformats.org/officeDocument/2006/relationships/image" Target="../media/image40.png"/><Relationship Id="rId9" Type="http://schemas.openxmlformats.org/officeDocument/2006/relationships/image" Target="../media/image32.png"/><Relationship Id="rId5" Type="http://schemas.openxmlformats.org/officeDocument/2006/relationships/image" Target="../media/image39.png"/><Relationship Id="rId6" Type="http://schemas.openxmlformats.org/officeDocument/2006/relationships/image" Target="../media/image3.png"/><Relationship Id="rId7" Type="http://schemas.openxmlformats.org/officeDocument/2006/relationships/image" Target="../media/image33.png"/><Relationship Id="rId8" Type="http://schemas.openxmlformats.org/officeDocument/2006/relationships/image" Target="../media/image3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Relationship Id="rId3" Type="http://schemas.openxmlformats.org/officeDocument/2006/relationships/image" Target="../media/image42.png"/><Relationship Id="rId4" Type="http://schemas.openxmlformats.org/officeDocument/2006/relationships/hyperlink" Target="https://www.arabidopsis.org/"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22.png"/><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5"/>
          <p:cNvSpPr txBox="1"/>
          <p:nvPr>
            <p:ph type="ctrTitle"/>
          </p:nvPr>
        </p:nvSpPr>
        <p:spPr>
          <a:xfrm>
            <a:off x="311708" y="998550"/>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SzPts val="990"/>
              <a:buNone/>
            </a:pPr>
            <a:r>
              <a:rPr b="1" lang="en" sz="3980"/>
              <a:t>What is a biological digital repository?</a:t>
            </a:r>
            <a:endParaRPr b="1" sz="3980"/>
          </a:p>
        </p:txBody>
      </p:sp>
      <p:pic>
        <p:nvPicPr>
          <p:cNvPr id="68" name="Google Shape;68;p15"/>
          <p:cNvPicPr preferRelativeResize="0"/>
          <p:nvPr/>
        </p:nvPicPr>
        <p:blipFill>
          <a:blip r:embed="rId3">
            <a:alphaModFix/>
          </a:blip>
          <a:stretch>
            <a:fillRect/>
          </a:stretch>
        </p:blipFill>
        <p:spPr>
          <a:xfrm>
            <a:off x="4777700" y="3835700"/>
            <a:ext cx="4187550" cy="1046875"/>
          </a:xfrm>
          <a:prstGeom prst="rect">
            <a:avLst/>
          </a:prstGeom>
          <a:noFill/>
          <a:ln>
            <a:noFill/>
          </a:ln>
        </p:spPr>
      </p:pic>
      <p:pic>
        <p:nvPicPr>
          <p:cNvPr id="69" name="Google Shape;69;p15"/>
          <p:cNvPicPr preferRelativeResize="0"/>
          <p:nvPr/>
        </p:nvPicPr>
        <p:blipFill>
          <a:blip r:embed="rId4">
            <a:alphaModFix/>
          </a:blip>
          <a:stretch>
            <a:fillRect/>
          </a:stretch>
        </p:blipFill>
        <p:spPr>
          <a:xfrm>
            <a:off x="237125" y="125726"/>
            <a:ext cx="1099652" cy="11018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What you will learn today</a:t>
            </a:r>
            <a:endParaRPr/>
          </a:p>
        </p:txBody>
      </p:sp>
      <p:sp>
        <p:nvSpPr>
          <p:cNvPr id="75" name="Google Shape;75;p16"/>
          <p:cNvSpPr txBox="1"/>
          <p:nvPr/>
        </p:nvSpPr>
        <p:spPr>
          <a:xfrm>
            <a:off x="825300" y="1509150"/>
            <a:ext cx="7296600" cy="2232000"/>
          </a:xfrm>
          <a:prstGeom prst="rect">
            <a:avLst/>
          </a:prstGeom>
          <a:noFill/>
          <a:ln>
            <a:noFill/>
          </a:ln>
        </p:spPr>
        <p:txBody>
          <a:bodyPr anchorCtr="0" anchor="t" bIns="91425" lIns="91425" spcFirstLastPara="1" rIns="91425" wrap="square" tIns="91425">
            <a:spAutoFit/>
          </a:bodyPr>
          <a:lstStyle/>
          <a:p>
            <a:pPr indent="-349250" lvl="0" marL="457200" marR="0" rtl="0" algn="l">
              <a:lnSpc>
                <a:spcPct val="150000"/>
              </a:lnSpc>
              <a:spcBef>
                <a:spcPts val="0"/>
              </a:spcBef>
              <a:spcAft>
                <a:spcPts val="0"/>
              </a:spcAft>
              <a:buSzPts val="1900"/>
              <a:buChar char="●"/>
            </a:pPr>
            <a:r>
              <a:rPr lang="en" sz="1900">
                <a:solidFill>
                  <a:schemeClr val="dk1"/>
                </a:solidFill>
              </a:rPr>
              <a:t>Overview of scientific databases, including the variety of terms used to refer to databases and the differences among them</a:t>
            </a:r>
            <a:endParaRPr sz="1900">
              <a:solidFill>
                <a:schemeClr val="dk1"/>
              </a:solidFill>
            </a:endParaRPr>
          </a:p>
          <a:p>
            <a:pPr indent="-349250" lvl="0" marL="457200" marR="0" rtl="0" algn="l">
              <a:lnSpc>
                <a:spcPct val="150000"/>
              </a:lnSpc>
              <a:spcBef>
                <a:spcPts val="0"/>
              </a:spcBef>
              <a:spcAft>
                <a:spcPts val="0"/>
              </a:spcAft>
              <a:buSzPts val="1900"/>
              <a:buChar char="●"/>
            </a:pPr>
            <a:r>
              <a:rPr lang="en" sz="1900"/>
              <a:t>Brief history of databases; when and why first databases were established</a:t>
            </a:r>
            <a:endParaRPr sz="1900"/>
          </a:p>
          <a:p>
            <a:pPr indent="-349250" lvl="0" marL="457200" marR="0" rtl="0" algn="l">
              <a:lnSpc>
                <a:spcPct val="150000"/>
              </a:lnSpc>
              <a:spcBef>
                <a:spcPts val="0"/>
              </a:spcBef>
              <a:spcAft>
                <a:spcPts val="0"/>
              </a:spcAft>
              <a:buSzPts val="1900"/>
              <a:buChar char="●"/>
            </a:pPr>
            <a:r>
              <a:rPr lang="en" sz="1900"/>
              <a:t>Types</a:t>
            </a:r>
            <a:r>
              <a:rPr lang="en" sz="1900"/>
              <a:t> of biological databases</a:t>
            </a:r>
            <a:endParaRPr sz="1900"/>
          </a:p>
        </p:txBody>
      </p:sp>
      <p:sp>
        <p:nvSpPr>
          <p:cNvPr id="76" name="Google Shape;76;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Database Technology</a:t>
            </a:r>
            <a:endParaRPr/>
          </a:p>
        </p:txBody>
      </p:sp>
      <p:sp>
        <p:nvSpPr>
          <p:cNvPr id="82" name="Google Shape;82;p17"/>
          <p:cNvSpPr txBox="1"/>
          <p:nvPr>
            <p:ph idx="1" type="body"/>
          </p:nvPr>
        </p:nvSpPr>
        <p:spPr>
          <a:xfrm>
            <a:off x="311700" y="1152475"/>
            <a:ext cx="5110500" cy="3416400"/>
          </a:xfrm>
          <a:prstGeom prst="rect">
            <a:avLst/>
          </a:prstGeom>
        </p:spPr>
        <p:txBody>
          <a:bodyPr anchorCtr="0" anchor="t" bIns="91425" lIns="91425" spcFirstLastPara="1" rIns="91425" wrap="square" tIns="91425">
            <a:normAutofit fontScale="85000" lnSpcReduction="20000"/>
          </a:bodyPr>
          <a:lstStyle/>
          <a:p>
            <a:pPr indent="0" lvl="0" marL="0" rtl="0" algn="l">
              <a:spcBef>
                <a:spcPts val="0"/>
              </a:spcBef>
              <a:spcAft>
                <a:spcPts val="0"/>
              </a:spcAft>
              <a:buNone/>
            </a:pPr>
            <a:r>
              <a:rPr lang="en"/>
              <a:t>Database technology is associated with the disciplines of Data Science and </a:t>
            </a:r>
            <a:r>
              <a:rPr lang="en"/>
              <a:t>Computer Science</a:t>
            </a:r>
            <a:endParaRPr/>
          </a:p>
          <a:p>
            <a:pPr indent="-325755" lvl="0" marL="457200" rtl="0" algn="l">
              <a:spcBef>
                <a:spcPts val="1200"/>
              </a:spcBef>
              <a:spcAft>
                <a:spcPts val="0"/>
              </a:spcAft>
              <a:buSzPct val="100000"/>
              <a:buChar char="●"/>
            </a:pPr>
            <a:r>
              <a:rPr lang="en"/>
              <a:t>Organized collection of data</a:t>
            </a:r>
            <a:endParaRPr/>
          </a:p>
          <a:p>
            <a:pPr indent="-325755" lvl="0" marL="457200" rtl="0" algn="l">
              <a:spcBef>
                <a:spcPts val="0"/>
              </a:spcBef>
              <a:spcAft>
                <a:spcPts val="0"/>
              </a:spcAft>
              <a:buSzPct val="100000"/>
              <a:buChar char="●"/>
            </a:pPr>
            <a:r>
              <a:rPr lang="en"/>
              <a:t>Stored and accessed electronically by software</a:t>
            </a:r>
            <a:endParaRPr/>
          </a:p>
          <a:p>
            <a:pPr indent="-325755" lvl="0" marL="457200" rtl="0" algn="l">
              <a:spcBef>
                <a:spcPts val="0"/>
              </a:spcBef>
              <a:spcAft>
                <a:spcPts val="0"/>
              </a:spcAft>
              <a:buSzPct val="100000"/>
              <a:buChar char="●"/>
            </a:pPr>
            <a:r>
              <a:rPr lang="en"/>
              <a:t>Querying language</a:t>
            </a:r>
            <a:endParaRPr/>
          </a:p>
          <a:p>
            <a:pPr indent="0" lvl="0" marL="0" rtl="0" algn="l">
              <a:spcBef>
                <a:spcPts val="1200"/>
              </a:spcBef>
              <a:spcAft>
                <a:spcPts val="0"/>
              </a:spcAft>
              <a:buNone/>
            </a:pPr>
            <a:r>
              <a:rPr lang="en"/>
              <a:t>Database technology is an area of active research</a:t>
            </a:r>
            <a:endParaRPr/>
          </a:p>
          <a:p>
            <a:pPr indent="-325755" lvl="0" marL="457200" rtl="0" algn="l">
              <a:spcBef>
                <a:spcPts val="1200"/>
              </a:spcBef>
              <a:spcAft>
                <a:spcPts val="0"/>
              </a:spcAft>
              <a:buSzPct val="100000"/>
              <a:buChar char="●"/>
            </a:pPr>
            <a:r>
              <a:rPr lang="en"/>
              <a:t>How to model complex data and data relationships?</a:t>
            </a:r>
            <a:endParaRPr/>
          </a:p>
          <a:p>
            <a:pPr indent="-325755" lvl="0" marL="457200" rtl="0" algn="l">
              <a:spcBef>
                <a:spcPts val="0"/>
              </a:spcBef>
              <a:spcAft>
                <a:spcPts val="0"/>
              </a:spcAft>
              <a:buSzPct val="100000"/>
              <a:buChar char="●"/>
            </a:pPr>
            <a:r>
              <a:rPr lang="en"/>
              <a:t>How to represent and store data efficiently?</a:t>
            </a:r>
            <a:endParaRPr/>
          </a:p>
          <a:p>
            <a:pPr indent="-325755" lvl="0" marL="457200" rtl="0" algn="l">
              <a:spcBef>
                <a:spcPts val="0"/>
              </a:spcBef>
              <a:spcAft>
                <a:spcPts val="0"/>
              </a:spcAft>
              <a:buSzPct val="100000"/>
              <a:buChar char="●"/>
            </a:pPr>
            <a:r>
              <a:rPr lang="en"/>
              <a:t>Query languages</a:t>
            </a:r>
            <a:endParaRPr/>
          </a:p>
          <a:p>
            <a:pPr indent="-325755" lvl="0" marL="457200" rtl="0" algn="l">
              <a:spcBef>
                <a:spcPts val="0"/>
              </a:spcBef>
              <a:spcAft>
                <a:spcPts val="0"/>
              </a:spcAft>
              <a:buSzPct val="100000"/>
              <a:buChar char="●"/>
            </a:pPr>
            <a:r>
              <a:rPr lang="en"/>
              <a:t>Security and privacy</a:t>
            </a:r>
            <a:endParaRPr/>
          </a:p>
          <a:p>
            <a:pPr indent="-325755" lvl="0" marL="457200" rtl="0" algn="l">
              <a:spcBef>
                <a:spcPts val="0"/>
              </a:spcBef>
              <a:spcAft>
                <a:spcPts val="0"/>
              </a:spcAft>
              <a:buSzPct val="100000"/>
              <a:buChar char="●"/>
            </a:pPr>
            <a:r>
              <a:rPr lang="en"/>
              <a:t>Distributed access (concurrent access, fault tolerance)</a:t>
            </a:r>
            <a:endParaRPr/>
          </a:p>
        </p:txBody>
      </p:sp>
      <p:pic>
        <p:nvPicPr>
          <p:cNvPr id="83" name="Google Shape;83;p17"/>
          <p:cNvPicPr preferRelativeResize="0"/>
          <p:nvPr/>
        </p:nvPicPr>
        <p:blipFill>
          <a:blip r:embed="rId3">
            <a:alphaModFix/>
          </a:blip>
          <a:stretch>
            <a:fillRect/>
          </a:stretch>
        </p:blipFill>
        <p:spPr>
          <a:xfrm>
            <a:off x="5607425" y="344850"/>
            <a:ext cx="3264526" cy="3852124"/>
          </a:xfrm>
          <a:prstGeom prst="rect">
            <a:avLst/>
          </a:prstGeom>
          <a:noFill/>
          <a:ln>
            <a:noFill/>
          </a:ln>
        </p:spPr>
      </p:pic>
      <p:sp>
        <p:nvSpPr>
          <p:cNvPr id="84" name="Google Shape;84;p17"/>
          <p:cNvSpPr txBox="1"/>
          <p:nvPr/>
        </p:nvSpPr>
        <p:spPr>
          <a:xfrm>
            <a:off x="5607388" y="4248350"/>
            <a:ext cx="3264600" cy="815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t>Early digital data storage in the 1950s and 1960s was on large magnetic storage devices called </a:t>
            </a:r>
            <a:endParaRPr sz="1100"/>
          </a:p>
          <a:p>
            <a:pPr indent="0" lvl="0" marL="0" rtl="0" algn="l">
              <a:spcBef>
                <a:spcPts val="0"/>
              </a:spcBef>
              <a:spcAft>
                <a:spcPts val="0"/>
              </a:spcAft>
              <a:buNone/>
            </a:pPr>
            <a:r>
              <a:rPr lang="en" sz="1100"/>
              <a:t>“drum memory”. </a:t>
            </a:r>
            <a:endParaRPr sz="1100"/>
          </a:p>
          <a:p>
            <a:pPr indent="0" lvl="0" marL="0" rtl="0" algn="l">
              <a:spcBef>
                <a:spcPts val="0"/>
              </a:spcBef>
              <a:spcAft>
                <a:spcPts val="0"/>
              </a:spcAft>
              <a:buNone/>
            </a:pPr>
            <a:r>
              <a:rPr lang="en" sz="800"/>
              <a:t>(https://en.wikipedia.org/wiki/Drum_memory)</a:t>
            </a:r>
            <a:endParaRPr sz="800"/>
          </a:p>
        </p:txBody>
      </p:sp>
      <p:pic>
        <p:nvPicPr>
          <p:cNvPr id="85" name="Google Shape;85;p17"/>
          <p:cNvPicPr preferRelativeResize="0"/>
          <p:nvPr/>
        </p:nvPicPr>
        <p:blipFill>
          <a:blip r:embed="rId4">
            <a:alphaModFix/>
          </a:blip>
          <a:stretch>
            <a:fillRect/>
          </a:stretch>
        </p:blipFill>
        <p:spPr>
          <a:xfrm>
            <a:off x="4699395" y="4185725"/>
            <a:ext cx="908000" cy="8783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Databases in Biological Science</a:t>
            </a:r>
            <a:endParaRPr/>
          </a:p>
        </p:txBody>
      </p:sp>
      <p:sp>
        <p:nvSpPr>
          <p:cNvPr id="91" name="Google Shape;91;p18"/>
          <p:cNvSpPr txBox="1"/>
          <p:nvPr>
            <p:ph idx="1" type="body"/>
          </p:nvPr>
        </p:nvSpPr>
        <p:spPr>
          <a:xfrm>
            <a:off x="311700" y="1352300"/>
            <a:ext cx="8520600" cy="3541800"/>
          </a:xfrm>
          <a:prstGeom prst="rect">
            <a:avLst/>
          </a:prstGeom>
        </p:spPr>
        <p:txBody>
          <a:bodyPr anchorCtr="0" anchor="t" bIns="91425" lIns="91425" spcFirstLastPara="1" rIns="91425" wrap="square" tIns="91425">
            <a:normAutofit lnSpcReduction="10000"/>
          </a:bodyPr>
          <a:lstStyle/>
          <a:p>
            <a:pPr indent="-342900" lvl="0" marL="457200" rtl="0" algn="l">
              <a:spcBef>
                <a:spcPts val="0"/>
              </a:spcBef>
              <a:spcAft>
                <a:spcPts val="0"/>
              </a:spcAft>
              <a:buSzPts val="1800"/>
              <a:buChar char="●"/>
            </a:pPr>
            <a:r>
              <a:rPr lang="en"/>
              <a:t>“Database” is used more broadly in biology than in computer science</a:t>
            </a:r>
            <a:r>
              <a:rPr lang="en"/>
              <a:t> </a:t>
            </a:r>
            <a:endParaRPr/>
          </a:p>
          <a:p>
            <a:pPr indent="-342900" lvl="0" marL="457200" rtl="0" algn="l">
              <a:spcBef>
                <a:spcPts val="0"/>
              </a:spcBef>
              <a:spcAft>
                <a:spcPts val="0"/>
              </a:spcAft>
              <a:buSzPts val="1800"/>
              <a:buChar char="●"/>
            </a:pPr>
            <a:r>
              <a:rPr lang="en"/>
              <a:t>Includes not just the data storage but the technology and access methods</a:t>
            </a:r>
            <a:endParaRPr/>
          </a:p>
          <a:p>
            <a:pPr indent="-342900" lvl="0" marL="457200" rtl="0" algn="l">
              <a:spcBef>
                <a:spcPts val="0"/>
              </a:spcBef>
              <a:spcAft>
                <a:spcPts val="0"/>
              </a:spcAft>
              <a:buSzPts val="1800"/>
              <a:buChar char="●"/>
            </a:pPr>
            <a:r>
              <a:rPr lang="en"/>
              <a:t>Used to represent an entire resource or website</a:t>
            </a:r>
            <a:endParaRPr/>
          </a:p>
          <a:p>
            <a:pPr indent="-342900" lvl="0" marL="457200" rtl="0" algn="l">
              <a:spcBef>
                <a:spcPts val="0"/>
              </a:spcBef>
              <a:spcAft>
                <a:spcPts val="0"/>
              </a:spcAft>
              <a:buSzPts val="1800"/>
              <a:buChar char="●"/>
            </a:pPr>
            <a:r>
              <a:rPr lang="en"/>
              <a:t>“NCBI is a database”, “TAIR is a database”</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1200"/>
              </a:spcAft>
              <a:buNone/>
            </a:pPr>
            <a:r>
              <a:rPr lang="en"/>
              <a:t>Generally, end users apply terms more loosely and with a more all encompassing meaning than information and computer domain scientists.</a:t>
            </a:r>
            <a:endParaRPr/>
          </a:p>
        </p:txBody>
      </p:sp>
      <p:pic>
        <p:nvPicPr>
          <p:cNvPr id="92" name="Google Shape;92;p18"/>
          <p:cNvPicPr preferRelativeResize="0"/>
          <p:nvPr/>
        </p:nvPicPr>
        <p:blipFill>
          <a:blip r:embed="rId3">
            <a:alphaModFix/>
          </a:blip>
          <a:stretch>
            <a:fillRect/>
          </a:stretch>
        </p:blipFill>
        <p:spPr>
          <a:xfrm>
            <a:off x="373275" y="2956012"/>
            <a:ext cx="3735950" cy="692764"/>
          </a:xfrm>
          <a:prstGeom prst="rect">
            <a:avLst/>
          </a:prstGeom>
          <a:noFill/>
          <a:ln>
            <a:noFill/>
          </a:ln>
        </p:spPr>
      </p:pic>
      <p:pic>
        <p:nvPicPr>
          <p:cNvPr id="93" name="Google Shape;93;p18"/>
          <p:cNvPicPr preferRelativeResize="0"/>
          <p:nvPr/>
        </p:nvPicPr>
        <p:blipFill>
          <a:blip r:embed="rId4">
            <a:alphaModFix/>
          </a:blip>
          <a:stretch>
            <a:fillRect/>
          </a:stretch>
        </p:blipFill>
        <p:spPr>
          <a:xfrm>
            <a:off x="4743621" y="2955996"/>
            <a:ext cx="782248" cy="692774"/>
          </a:xfrm>
          <a:prstGeom prst="rect">
            <a:avLst/>
          </a:prstGeom>
          <a:noFill/>
          <a:ln>
            <a:noFill/>
          </a:ln>
        </p:spPr>
      </p:pic>
      <p:pic>
        <p:nvPicPr>
          <p:cNvPr id="94" name="Google Shape;94;p18"/>
          <p:cNvPicPr preferRelativeResize="0"/>
          <p:nvPr/>
        </p:nvPicPr>
        <p:blipFill rotWithShape="1">
          <a:blip r:embed="rId5">
            <a:alphaModFix/>
          </a:blip>
          <a:srcRect b="22385" l="0" r="0" t="19801"/>
          <a:stretch/>
        </p:blipFill>
        <p:spPr>
          <a:xfrm>
            <a:off x="5525875" y="3123350"/>
            <a:ext cx="3523299" cy="245175"/>
          </a:xfrm>
          <a:prstGeom prst="rect">
            <a:avLst/>
          </a:prstGeom>
          <a:noFill/>
          <a:ln>
            <a:noFill/>
          </a:ln>
        </p:spPr>
      </p:pic>
      <p:sp>
        <p:nvSpPr>
          <p:cNvPr id="95" name="Google Shape;95;p18"/>
          <p:cNvSpPr/>
          <p:nvPr/>
        </p:nvSpPr>
        <p:spPr>
          <a:xfrm>
            <a:off x="5374425" y="202400"/>
            <a:ext cx="3585600" cy="11499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Any structured data, such as an Excel file, could be broadly considered a database. For the purposes of this training, we will be focused on large, online data resources.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9"/>
          <p:cNvSpPr txBox="1"/>
          <p:nvPr/>
        </p:nvSpPr>
        <p:spPr>
          <a:xfrm>
            <a:off x="3544500" y="1919475"/>
            <a:ext cx="9660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t>GenBank</a:t>
            </a:r>
            <a:endParaRPr sz="1000"/>
          </a:p>
          <a:p>
            <a:pPr indent="0" lvl="0" marL="0" rtl="0" algn="l">
              <a:spcBef>
                <a:spcPts val="0"/>
              </a:spcBef>
              <a:spcAft>
                <a:spcPts val="0"/>
              </a:spcAft>
              <a:buNone/>
            </a:pPr>
            <a:r>
              <a:rPr lang="en" sz="1000"/>
              <a:t>Whole </a:t>
            </a:r>
            <a:endParaRPr sz="1000"/>
          </a:p>
          <a:p>
            <a:pPr indent="0" lvl="0" marL="0" rtl="0" algn="l">
              <a:spcBef>
                <a:spcPts val="0"/>
              </a:spcBef>
              <a:spcAft>
                <a:spcPts val="0"/>
              </a:spcAft>
              <a:buNone/>
            </a:pPr>
            <a:r>
              <a:rPr lang="en" sz="1000"/>
              <a:t>  Genome</a:t>
            </a:r>
            <a:endParaRPr sz="1000"/>
          </a:p>
          <a:p>
            <a:pPr indent="0" lvl="0" marL="0" rtl="0" algn="l">
              <a:spcBef>
                <a:spcPts val="0"/>
              </a:spcBef>
              <a:spcAft>
                <a:spcPts val="0"/>
              </a:spcAft>
              <a:buNone/>
            </a:pPr>
            <a:r>
              <a:rPr lang="en" sz="1000"/>
              <a:t>  Sequencing</a:t>
            </a:r>
            <a:endParaRPr sz="1000"/>
          </a:p>
        </p:txBody>
      </p:sp>
      <p:sp>
        <p:nvSpPr>
          <p:cNvPr id="101" name="Google Shape;101;p19"/>
          <p:cNvSpPr txBox="1"/>
          <p:nvPr>
            <p:ph idx="2" type="body"/>
          </p:nvPr>
        </p:nvSpPr>
        <p:spPr>
          <a:xfrm>
            <a:off x="472350" y="461875"/>
            <a:ext cx="8292600" cy="1510800"/>
          </a:xfrm>
          <a:prstGeom prst="rect">
            <a:avLst/>
          </a:prstGeom>
        </p:spPr>
        <p:txBody>
          <a:bodyPr anchorCtr="0" anchor="t" bIns="45700" lIns="91425" spcFirstLastPara="1" rIns="91425" wrap="square" tIns="45700">
            <a:normAutofit/>
          </a:bodyPr>
          <a:lstStyle/>
          <a:p>
            <a:pPr indent="0" lvl="0" marL="0" rtl="0" algn="l">
              <a:lnSpc>
                <a:spcPct val="115000"/>
              </a:lnSpc>
              <a:spcBef>
                <a:spcPts val="560"/>
              </a:spcBef>
              <a:spcAft>
                <a:spcPts val="0"/>
              </a:spcAft>
              <a:buNone/>
            </a:pPr>
            <a:r>
              <a:rPr lang="en"/>
              <a:t>Biological databases are growing in scope and size </a:t>
            </a:r>
            <a:endParaRPr/>
          </a:p>
        </p:txBody>
      </p:sp>
      <p:pic>
        <p:nvPicPr>
          <p:cNvPr id="102" name="Google Shape;102;p19"/>
          <p:cNvPicPr preferRelativeResize="0"/>
          <p:nvPr/>
        </p:nvPicPr>
        <p:blipFill rotWithShape="1">
          <a:blip r:embed="rId3">
            <a:alphaModFix/>
          </a:blip>
          <a:srcRect b="0" l="22420" r="0" t="0"/>
          <a:stretch/>
        </p:blipFill>
        <p:spPr>
          <a:xfrm>
            <a:off x="606425" y="1663625"/>
            <a:ext cx="2991350" cy="2781149"/>
          </a:xfrm>
          <a:prstGeom prst="rect">
            <a:avLst/>
          </a:prstGeom>
          <a:noFill/>
          <a:ln>
            <a:noFill/>
          </a:ln>
        </p:spPr>
      </p:pic>
      <p:sp>
        <p:nvSpPr>
          <p:cNvPr id="103" name="Google Shape;103;p19"/>
          <p:cNvSpPr txBox="1"/>
          <p:nvPr/>
        </p:nvSpPr>
        <p:spPr>
          <a:xfrm>
            <a:off x="2929975" y="1957175"/>
            <a:ext cx="6678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t>10</a:t>
            </a:r>
            <a:r>
              <a:rPr baseline="30000" lang="en" sz="1000"/>
              <a:t>15</a:t>
            </a:r>
            <a:endParaRPr baseline="30000" sz="1000"/>
          </a:p>
        </p:txBody>
      </p:sp>
      <p:sp>
        <p:nvSpPr>
          <p:cNvPr id="104" name="Google Shape;104;p19"/>
          <p:cNvSpPr txBox="1"/>
          <p:nvPr/>
        </p:nvSpPr>
        <p:spPr>
          <a:xfrm>
            <a:off x="2876700" y="2333575"/>
            <a:ext cx="6678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t>10</a:t>
            </a:r>
            <a:r>
              <a:rPr baseline="30000" lang="en" sz="1000"/>
              <a:t>13</a:t>
            </a:r>
            <a:endParaRPr baseline="30000" sz="1000"/>
          </a:p>
        </p:txBody>
      </p:sp>
      <p:sp>
        <p:nvSpPr>
          <p:cNvPr id="105" name="Google Shape;105;p19"/>
          <p:cNvSpPr txBox="1"/>
          <p:nvPr/>
        </p:nvSpPr>
        <p:spPr>
          <a:xfrm>
            <a:off x="2876700" y="2769075"/>
            <a:ext cx="6678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t>10</a:t>
            </a:r>
            <a:r>
              <a:rPr baseline="30000" lang="en" sz="1000"/>
              <a:t>11</a:t>
            </a:r>
            <a:endParaRPr baseline="30000" sz="1000"/>
          </a:p>
        </p:txBody>
      </p:sp>
      <p:sp>
        <p:nvSpPr>
          <p:cNvPr id="106" name="Google Shape;106;p19"/>
          <p:cNvSpPr txBox="1"/>
          <p:nvPr/>
        </p:nvSpPr>
        <p:spPr>
          <a:xfrm>
            <a:off x="2876700" y="3204575"/>
            <a:ext cx="6678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t>10</a:t>
            </a:r>
            <a:r>
              <a:rPr baseline="30000" lang="en" sz="1000"/>
              <a:t>9</a:t>
            </a:r>
            <a:endParaRPr baseline="30000" sz="1000"/>
          </a:p>
        </p:txBody>
      </p:sp>
      <p:sp>
        <p:nvSpPr>
          <p:cNvPr id="107" name="Google Shape;107;p19"/>
          <p:cNvSpPr txBox="1"/>
          <p:nvPr/>
        </p:nvSpPr>
        <p:spPr>
          <a:xfrm>
            <a:off x="2876700" y="3640075"/>
            <a:ext cx="6678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t>10</a:t>
            </a:r>
            <a:r>
              <a:rPr baseline="30000" lang="en" sz="1000"/>
              <a:t>7</a:t>
            </a:r>
            <a:endParaRPr baseline="30000" sz="1000"/>
          </a:p>
        </p:txBody>
      </p:sp>
      <p:sp>
        <p:nvSpPr>
          <p:cNvPr id="108" name="Google Shape;108;p19"/>
          <p:cNvSpPr txBox="1"/>
          <p:nvPr/>
        </p:nvSpPr>
        <p:spPr>
          <a:xfrm>
            <a:off x="3769175" y="3107775"/>
            <a:ext cx="966000" cy="738900"/>
          </a:xfrm>
          <a:prstGeom prst="rect">
            <a:avLst/>
          </a:prstGeom>
          <a:solidFill>
            <a:srgbClr val="C9DAF8"/>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t>Sustained Log -Scale Growth</a:t>
            </a:r>
            <a:endParaRPr sz="1200"/>
          </a:p>
        </p:txBody>
      </p:sp>
      <p:sp>
        <p:nvSpPr>
          <p:cNvPr id="109" name="Google Shape;109;p19"/>
          <p:cNvSpPr txBox="1"/>
          <p:nvPr/>
        </p:nvSpPr>
        <p:spPr>
          <a:xfrm>
            <a:off x="4975550" y="1463750"/>
            <a:ext cx="4009800" cy="284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rPr>
              <a:t>This growth has been spurred in large part by cheap short read DNA and RNA sequencing.</a:t>
            </a:r>
            <a:endParaRPr sz="1800">
              <a:solidFill>
                <a:schemeClr val="dk2"/>
              </a:solidFill>
            </a:endParaRPr>
          </a:p>
          <a:p>
            <a:pPr indent="0" lvl="0" marL="0" rtl="0" algn="l">
              <a:spcBef>
                <a:spcPts val="0"/>
              </a:spcBef>
              <a:spcAft>
                <a:spcPts val="0"/>
              </a:spcAft>
              <a:buNone/>
            </a:pPr>
            <a:r>
              <a:t/>
            </a:r>
            <a:endParaRPr sz="1800">
              <a:solidFill>
                <a:schemeClr val="dk2"/>
              </a:solidFill>
            </a:endParaRPr>
          </a:p>
          <a:p>
            <a:pPr indent="0" lvl="0" marL="0" rtl="0" algn="l">
              <a:spcBef>
                <a:spcPts val="0"/>
              </a:spcBef>
              <a:spcAft>
                <a:spcPts val="0"/>
              </a:spcAft>
              <a:buNone/>
            </a:pPr>
            <a:r>
              <a:rPr lang="en" sz="1800">
                <a:solidFill>
                  <a:schemeClr val="dk2"/>
                </a:solidFill>
              </a:rPr>
              <a:t>New high </a:t>
            </a:r>
            <a:r>
              <a:rPr lang="en" sz="1800">
                <a:solidFill>
                  <a:schemeClr val="dk2"/>
                </a:solidFill>
              </a:rPr>
              <a:t>throughput assays are growing in many other areas of biology, increasing the need for large data storage, high performance computational resources, and performant databases.</a:t>
            </a:r>
            <a:endParaRPr sz="1800">
              <a:solidFill>
                <a:schemeClr val="dk2"/>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44594"/>
              <a:buFont typeface="Arial"/>
              <a:buNone/>
            </a:pPr>
            <a:r>
              <a:rPr lang="en" sz="2220"/>
              <a:t>How do databases support research?</a:t>
            </a:r>
            <a:endParaRPr sz="2220"/>
          </a:p>
          <a:p>
            <a:pPr indent="0" lvl="0" marL="0" rtl="0" algn="l">
              <a:spcBef>
                <a:spcPts val="0"/>
              </a:spcBef>
              <a:spcAft>
                <a:spcPts val="0"/>
              </a:spcAft>
              <a:buNone/>
            </a:pPr>
            <a:r>
              <a:t/>
            </a:r>
            <a:endParaRPr/>
          </a:p>
        </p:txBody>
      </p:sp>
      <p:sp>
        <p:nvSpPr>
          <p:cNvPr id="115" name="Google Shape;115;p20"/>
          <p:cNvSpPr txBox="1"/>
          <p:nvPr>
            <p:ph idx="1" type="body"/>
          </p:nvPr>
        </p:nvSpPr>
        <p:spPr>
          <a:xfrm>
            <a:off x="311700" y="1152475"/>
            <a:ext cx="3999900" cy="3416400"/>
          </a:xfrm>
          <a:prstGeom prst="rect">
            <a:avLst/>
          </a:prstGeom>
        </p:spPr>
        <p:txBody>
          <a:bodyPr anchorCtr="0" anchor="t" bIns="91425" lIns="91425" spcFirstLastPara="1" rIns="91425" wrap="square" tIns="91425">
            <a:normAutofit fontScale="92500"/>
          </a:bodyPr>
          <a:lstStyle/>
          <a:p>
            <a:pPr indent="-334327" lvl="0" marL="457200" rtl="0" algn="l">
              <a:lnSpc>
                <a:spcPct val="150000"/>
              </a:lnSpc>
              <a:spcBef>
                <a:spcPts val="0"/>
              </a:spcBef>
              <a:spcAft>
                <a:spcPts val="0"/>
              </a:spcAft>
              <a:buSzPct val="100000"/>
              <a:buChar char="●"/>
            </a:pPr>
            <a:r>
              <a:rPr lang="en" sz="1800"/>
              <a:t>Databases enable access to a wide variety of biologically relevant data </a:t>
            </a:r>
            <a:endParaRPr sz="1800"/>
          </a:p>
          <a:p>
            <a:pPr indent="-334327" lvl="0" marL="457200" rtl="0" algn="l">
              <a:lnSpc>
                <a:spcPct val="150000"/>
              </a:lnSpc>
              <a:spcBef>
                <a:spcPts val="0"/>
              </a:spcBef>
              <a:spcAft>
                <a:spcPts val="0"/>
              </a:spcAft>
              <a:buSzPct val="100000"/>
              <a:buChar char="●"/>
            </a:pPr>
            <a:r>
              <a:rPr lang="en" sz="1800"/>
              <a:t>Data can be searched and downloaded in a meaningful format</a:t>
            </a:r>
            <a:endParaRPr sz="1800"/>
          </a:p>
          <a:p>
            <a:pPr indent="-334327" lvl="0" marL="457200" rtl="0" algn="l">
              <a:lnSpc>
                <a:spcPct val="150000"/>
              </a:lnSpc>
              <a:spcBef>
                <a:spcPts val="0"/>
              </a:spcBef>
              <a:spcAft>
                <a:spcPts val="0"/>
              </a:spcAft>
              <a:buSzPct val="100000"/>
              <a:buChar char="●"/>
            </a:pPr>
            <a:r>
              <a:rPr lang="en" sz="1800"/>
              <a:t>Data becomes much more valuable when integrated with other data and information </a:t>
            </a:r>
            <a:endParaRPr sz="1800"/>
          </a:p>
          <a:p>
            <a:pPr indent="0" lvl="0" marL="0" rtl="0" algn="l">
              <a:spcBef>
                <a:spcPts val="1200"/>
              </a:spcBef>
              <a:spcAft>
                <a:spcPts val="1200"/>
              </a:spcAft>
              <a:buNone/>
            </a:pPr>
            <a:r>
              <a:t/>
            </a:r>
            <a:endParaRPr/>
          </a:p>
        </p:txBody>
      </p:sp>
      <p:pic>
        <p:nvPicPr>
          <p:cNvPr id="116" name="Google Shape;116;p20"/>
          <p:cNvPicPr preferRelativeResize="0"/>
          <p:nvPr/>
        </p:nvPicPr>
        <p:blipFill>
          <a:blip r:embed="rId3">
            <a:alphaModFix/>
          </a:blip>
          <a:stretch>
            <a:fillRect/>
          </a:stretch>
        </p:blipFill>
        <p:spPr>
          <a:xfrm>
            <a:off x="5853100" y="1017713"/>
            <a:ext cx="2198134" cy="3820975"/>
          </a:xfrm>
          <a:prstGeom prst="rect">
            <a:avLst/>
          </a:prstGeom>
          <a:noFill/>
          <a:ln>
            <a:noFill/>
          </a:ln>
        </p:spPr>
      </p:pic>
      <p:pic>
        <p:nvPicPr>
          <p:cNvPr id="117" name="Google Shape;117;p20"/>
          <p:cNvPicPr preferRelativeResize="0"/>
          <p:nvPr/>
        </p:nvPicPr>
        <p:blipFill>
          <a:blip r:embed="rId4">
            <a:alphaModFix/>
          </a:blip>
          <a:stretch>
            <a:fillRect/>
          </a:stretch>
        </p:blipFill>
        <p:spPr>
          <a:xfrm>
            <a:off x="4985950" y="270812"/>
            <a:ext cx="3735950" cy="692764"/>
          </a:xfrm>
          <a:prstGeom prst="rect">
            <a:avLst/>
          </a:prstGeom>
          <a:noFill/>
          <a:ln>
            <a:noFill/>
          </a:ln>
        </p:spPr>
      </p:pic>
      <p:sp>
        <p:nvSpPr>
          <p:cNvPr id="118" name="Google Shape;118;p20"/>
          <p:cNvSpPr/>
          <p:nvPr/>
        </p:nvSpPr>
        <p:spPr>
          <a:xfrm>
            <a:off x="266775" y="4158025"/>
            <a:ext cx="5317200" cy="782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i="1" lang="en"/>
              <a:t>Databases are not merely passive information stores but rather they play a range of critical roles in knowledge formation.</a:t>
            </a:r>
            <a:endParaRPr i="1"/>
          </a:p>
          <a:p>
            <a:pPr indent="0" lvl="0" marL="0" rtl="0" algn="r">
              <a:spcBef>
                <a:spcPts val="0"/>
              </a:spcBef>
              <a:spcAft>
                <a:spcPts val="0"/>
              </a:spcAft>
              <a:buNone/>
            </a:pPr>
            <a:r>
              <a:rPr lang="en"/>
              <a:t>Stevens, 2018</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49549"/>
              <a:buFont typeface="Arial"/>
              <a:buNone/>
            </a:pPr>
            <a:r>
              <a:rPr lang="en" sz="2220"/>
              <a:t>How do databases support the scientific community?</a:t>
            </a:r>
            <a:endParaRPr sz="2220"/>
          </a:p>
          <a:p>
            <a:pPr indent="0" lvl="0" marL="0" rtl="0" algn="l">
              <a:spcBef>
                <a:spcPts val="0"/>
              </a:spcBef>
              <a:spcAft>
                <a:spcPts val="0"/>
              </a:spcAft>
              <a:buNone/>
            </a:pPr>
            <a:r>
              <a:t/>
            </a:r>
            <a:endParaRPr/>
          </a:p>
        </p:txBody>
      </p:sp>
      <p:sp>
        <p:nvSpPr>
          <p:cNvPr id="124" name="Google Shape;124;p21"/>
          <p:cNvSpPr txBox="1"/>
          <p:nvPr>
            <p:ph idx="1" type="body"/>
          </p:nvPr>
        </p:nvSpPr>
        <p:spPr>
          <a:xfrm>
            <a:off x="311700" y="1152475"/>
            <a:ext cx="3999900" cy="3079200"/>
          </a:xfrm>
          <a:prstGeom prst="rect">
            <a:avLst/>
          </a:prstGeom>
        </p:spPr>
        <p:txBody>
          <a:bodyPr anchorCtr="0" anchor="t" bIns="91425" lIns="91425" spcFirstLastPara="1" rIns="91425" wrap="square" tIns="91425">
            <a:normAutofit/>
          </a:bodyPr>
          <a:lstStyle/>
          <a:p>
            <a:pPr indent="-342900" lvl="0" marL="457200" rtl="0" algn="l">
              <a:lnSpc>
                <a:spcPct val="150000"/>
              </a:lnSpc>
              <a:spcBef>
                <a:spcPts val="0"/>
              </a:spcBef>
              <a:spcAft>
                <a:spcPts val="0"/>
              </a:spcAft>
              <a:buSzPts val="1800"/>
              <a:buChar char="●"/>
            </a:pPr>
            <a:r>
              <a:rPr lang="en" sz="1800"/>
              <a:t>Accelerate scientific discovery</a:t>
            </a:r>
            <a:endParaRPr sz="1800"/>
          </a:p>
          <a:p>
            <a:pPr indent="-342900" lvl="0" marL="457200" rtl="0" algn="l">
              <a:lnSpc>
                <a:spcPct val="150000"/>
              </a:lnSpc>
              <a:spcBef>
                <a:spcPts val="0"/>
              </a:spcBef>
              <a:spcAft>
                <a:spcPts val="0"/>
              </a:spcAft>
              <a:buSzPts val="1800"/>
              <a:buChar char="●"/>
            </a:pPr>
            <a:r>
              <a:rPr lang="en" sz="1800"/>
              <a:t>Improve research data impact</a:t>
            </a:r>
            <a:endParaRPr sz="1800"/>
          </a:p>
          <a:p>
            <a:pPr indent="-342900" lvl="0" marL="457200" rtl="0" algn="l">
              <a:lnSpc>
                <a:spcPct val="150000"/>
              </a:lnSpc>
              <a:spcBef>
                <a:spcPts val="0"/>
              </a:spcBef>
              <a:spcAft>
                <a:spcPts val="0"/>
              </a:spcAft>
              <a:buSzPts val="1800"/>
              <a:buChar char="●"/>
            </a:pPr>
            <a:r>
              <a:rPr lang="en" sz="1800"/>
              <a:t>Share knowledge across the world</a:t>
            </a:r>
            <a:endParaRPr sz="1800"/>
          </a:p>
          <a:p>
            <a:pPr indent="-342900" lvl="0" marL="457200" rtl="0" algn="l">
              <a:lnSpc>
                <a:spcPct val="150000"/>
              </a:lnSpc>
              <a:spcBef>
                <a:spcPts val="0"/>
              </a:spcBef>
              <a:spcAft>
                <a:spcPts val="0"/>
              </a:spcAft>
              <a:buSzPts val="1800"/>
              <a:buChar char="●"/>
            </a:pPr>
            <a:r>
              <a:rPr lang="en" sz="1800"/>
              <a:t>Provide transparency and reproducibility of research findings </a:t>
            </a:r>
            <a:endParaRPr sz="1800"/>
          </a:p>
        </p:txBody>
      </p:sp>
      <p:sp>
        <p:nvSpPr>
          <p:cNvPr id="125" name="Google Shape;125;p21"/>
          <p:cNvSpPr txBox="1"/>
          <p:nvPr/>
        </p:nvSpPr>
        <p:spPr>
          <a:xfrm>
            <a:off x="377175" y="4231625"/>
            <a:ext cx="8380500" cy="738900"/>
          </a:xfrm>
          <a:prstGeom prst="rect">
            <a:avLst/>
          </a:prstGeom>
          <a:solidFill>
            <a:srgbClr val="D9EAD3"/>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t>Proper data management and deposition in appropriate databases is increasingly required by science funders, publishers and governmental agencies.</a:t>
            </a:r>
            <a:endParaRPr sz="1800"/>
          </a:p>
        </p:txBody>
      </p:sp>
      <p:pic>
        <p:nvPicPr>
          <p:cNvPr id="126" name="Google Shape;126;p21"/>
          <p:cNvPicPr preferRelativeResize="0"/>
          <p:nvPr/>
        </p:nvPicPr>
        <p:blipFill>
          <a:blip r:embed="rId3">
            <a:alphaModFix/>
          </a:blip>
          <a:stretch>
            <a:fillRect/>
          </a:stretch>
        </p:blipFill>
        <p:spPr>
          <a:xfrm>
            <a:off x="5095050" y="879750"/>
            <a:ext cx="3306749" cy="3031175"/>
          </a:xfrm>
          <a:prstGeom prst="rect">
            <a:avLst/>
          </a:prstGeom>
          <a:noFill/>
          <a:ln>
            <a:noFill/>
          </a:ln>
        </p:spPr>
      </p:pic>
      <p:sp>
        <p:nvSpPr>
          <p:cNvPr id="127" name="Google Shape;127;p21"/>
          <p:cNvSpPr txBox="1"/>
          <p:nvPr/>
        </p:nvSpPr>
        <p:spPr>
          <a:xfrm>
            <a:off x="4712225" y="3831425"/>
            <a:ext cx="42939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t>Whatley et al 2018, https://wp.nyu.edu/library-drsr/category/background/</a:t>
            </a:r>
            <a:endParaRPr sz="10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Databases can have different goals or multiple goals.</a:t>
            </a:r>
            <a:endParaRPr/>
          </a:p>
        </p:txBody>
      </p:sp>
      <p:sp>
        <p:nvSpPr>
          <p:cNvPr id="133" name="Google Shape;133;p22"/>
          <p:cNvSpPr txBox="1"/>
          <p:nvPr>
            <p:ph idx="1" type="body"/>
          </p:nvPr>
        </p:nvSpPr>
        <p:spPr>
          <a:xfrm>
            <a:off x="311700" y="1381075"/>
            <a:ext cx="3625500" cy="36054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rmAutofit/>
          </a:bodyPr>
          <a:lstStyle/>
          <a:p>
            <a:pPr indent="0" lvl="0" marL="0" rtl="0" algn="ctr">
              <a:spcBef>
                <a:spcPts val="0"/>
              </a:spcBef>
              <a:spcAft>
                <a:spcPts val="0"/>
              </a:spcAft>
              <a:buNone/>
            </a:pPr>
            <a:r>
              <a:rPr lang="en" sz="2200" u="sng"/>
              <a:t>Archive</a:t>
            </a:r>
            <a:endParaRPr sz="2200" u="sng"/>
          </a:p>
          <a:p>
            <a:pPr indent="0" lvl="0" marL="0" rtl="0" algn="ctr">
              <a:spcBef>
                <a:spcPts val="1200"/>
              </a:spcBef>
              <a:spcAft>
                <a:spcPts val="0"/>
              </a:spcAft>
              <a:buNone/>
            </a:pPr>
            <a:r>
              <a:rPr lang="en" sz="2200"/>
              <a:t>Priority is p</a:t>
            </a:r>
            <a:r>
              <a:rPr lang="en" sz="2200"/>
              <a:t>ersistence of data long term</a:t>
            </a:r>
            <a:endParaRPr sz="2200"/>
          </a:p>
          <a:p>
            <a:pPr indent="0" lvl="0" marL="0" rtl="0" algn="ctr">
              <a:spcBef>
                <a:spcPts val="1200"/>
              </a:spcBef>
              <a:spcAft>
                <a:spcPts val="0"/>
              </a:spcAft>
              <a:buNone/>
            </a:pPr>
            <a:r>
              <a:rPr lang="en" sz="2200"/>
              <a:t>Datasets intact and entire</a:t>
            </a:r>
            <a:endParaRPr sz="2200"/>
          </a:p>
          <a:p>
            <a:pPr indent="0" lvl="0" marL="0" rtl="0" algn="ctr">
              <a:spcBef>
                <a:spcPts val="1200"/>
              </a:spcBef>
              <a:spcAft>
                <a:spcPts val="0"/>
              </a:spcAft>
              <a:buNone/>
            </a:pPr>
            <a:r>
              <a:rPr lang="en" sz="2200"/>
              <a:t>Uniform structure may be optional</a:t>
            </a:r>
            <a:endParaRPr sz="2200"/>
          </a:p>
          <a:p>
            <a:pPr indent="0" lvl="0" marL="0" rtl="0" algn="ctr">
              <a:spcBef>
                <a:spcPts val="1200"/>
              </a:spcBef>
              <a:spcAft>
                <a:spcPts val="1200"/>
              </a:spcAft>
              <a:buNone/>
            </a:pPr>
            <a:r>
              <a:t/>
            </a:r>
            <a:endParaRPr sz="2200"/>
          </a:p>
        </p:txBody>
      </p:sp>
      <p:sp>
        <p:nvSpPr>
          <p:cNvPr id="134" name="Google Shape;134;p22"/>
          <p:cNvSpPr txBox="1"/>
          <p:nvPr>
            <p:ph idx="2" type="body"/>
          </p:nvPr>
        </p:nvSpPr>
        <p:spPr>
          <a:xfrm>
            <a:off x="5326325" y="1381075"/>
            <a:ext cx="3506100" cy="34164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rmAutofit lnSpcReduction="20000"/>
          </a:bodyPr>
          <a:lstStyle/>
          <a:p>
            <a:pPr indent="0" lvl="0" marL="0" rtl="0" algn="ctr">
              <a:spcBef>
                <a:spcPts val="0"/>
              </a:spcBef>
              <a:spcAft>
                <a:spcPts val="0"/>
              </a:spcAft>
              <a:buNone/>
            </a:pPr>
            <a:r>
              <a:rPr lang="en" sz="2200" u="sng"/>
              <a:t>Aggregator</a:t>
            </a:r>
            <a:endParaRPr sz="2200" u="sng"/>
          </a:p>
          <a:p>
            <a:pPr indent="0" lvl="0" marL="0" rtl="0" algn="ctr">
              <a:spcBef>
                <a:spcPts val="1200"/>
              </a:spcBef>
              <a:spcAft>
                <a:spcPts val="0"/>
              </a:spcAft>
              <a:buNone/>
            </a:pPr>
            <a:r>
              <a:rPr lang="en" sz="2200"/>
              <a:t>Priority is a</a:t>
            </a:r>
            <a:r>
              <a:rPr lang="en" sz="2200"/>
              <a:t>ccess and integration of data</a:t>
            </a:r>
            <a:endParaRPr sz="2200"/>
          </a:p>
          <a:p>
            <a:pPr indent="0" lvl="0" marL="0" rtl="0" algn="ctr">
              <a:spcBef>
                <a:spcPts val="1200"/>
              </a:spcBef>
              <a:spcAft>
                <a:spcPts val="0"/>
              </a:spcAft>
              <a:buNone/>
            </a:pPr>
            <a:r>
              <a:rPr lang="en" sz="2200"/>
              <a:t>Datasets maybe entire or partial</a:t>
            </a:r>
            <a:endParaRPr sz="2200"/>
          </a:p>
          <a:p>
            <a:pPr indent="0" lvl="0" marL="0" rtl="0" algn="ctr">
              <a:spcBef>
                <a:spcPts val="1200"/>
              </a:spcBef>
              <a:spcAft>
                <a:spcPts val="0"/>
              </a:spcAft>
              <a:buNone/>
            </a:pPr>
            <a:r>
              <a:rPr lang="en" sz="2200"/>
              <a:t>Data structure and standards are enforced</a:t>
            </a:r>
            <a:endParaRPr sz="2200"/>
          </a:p>
          <a:p>
            <a:pPr indent="0" lvl="0" marL="0" rtl="0" algn="ctr">
              <a:spcBef>
                <a:spcPts val="1200"/>
              </a:spcBef>
              <a:spcAft>
                <a:spcPts val="1200"/>
              </a:spcAft>
              <a:buNone/>
            </a:pPr>
            <a:r>
              <a:t/>
            </a:r>
            <a:endParaRPr sz="2200"/>
          </a:p>
        </p:txBody>
      </p:sp>
      <p:sp>
        <p:nvSpPr>
          <p:cNvPr id="135" name="Google Shape;135;p22"/>
          <p:cNvSpPr txBox="1"/>
          <p:nvPr>
            <p:ph idx="1" type="body"/>
          </p:nvPr>
        </p:nvSpPr>
        <p:spPr>
          <a:xfrm>
            <a:off x="4474950" y="2800350"/>
            <a:ext cx="575400" cy="4917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sz="2200"/>
              <a:t>vs.</a:t>
            </a:r>
            <a:endParaRPr sz="22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sz="2688"/>
              <a:t>“Database” is one of many frequently used and related terms</a:t>
            </a:r>
            <a:endParaRPr sz="2688"/>
          </a:p>
          <a:p>
            <a:pPr indent="0" lvl="0" marL="0" rtl="0" algn="l">
              <a:spcBef>
                <a:spcPts val="0"/>
              </a:spcBef>
              <a:spcAft>
                <a:spcPts val="0"/>
              </a:spcAft>
              <a:buNone/>
            </a:pPr>
            <a:r>
              <a:t/>
            </a:r>
            <a:endParaRPr/>
          </a:p>
          <a:p>
            <a:pPr indent="0" lvl="0" marL="0" rtl="0" algn="l">
              <a:spcBef>
                <a:spcPts val="0"/>
              </a:spcBef>
              <a:spcAft>
                <a:spcPts val="0"/>
              </a:spcAft>
              <a:buNone/>
            </a:pPr>
            <a:r>
              <a:rPr lang="en"/>
              <a:t>The data is in the…?</a:t>
            </a:r>
            <a:endParaRPr/>
          </a:p>
        </p:txBody>
      </p:sp>
      <p:sp>
        <p:nvSpPr>
          <p:cNvPr id="141" name="Google Shape;141;p23"/>
          <p:cNvSpPr/>
          <p:nvPr/>
        </p:nvSpPr>
        <p:spPr>
          <a:xfrm>
            <a:off x="2021050" y="1917325"/>
            <a:ext cx="1342800" cy="572700"/>
          </a:xfrm>
          <a:prstGeom prst="rect">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t>Database</a:t>
            </a:r>
            <a:endParaRPr sz="1800"/>
          </a:p>
        </p:txBody>
      </p:sp>
      <p:sp>
        <p:nvSpPr>
          <p:cNvPr id="142" name="Google Shape;142;p23"/>
          <p:cNvSpPr/>
          <p:nvPr/>
        </p:nvSpPr>
        <p:spPr>
          <a:xfrm>
            <a:off x="3095500" y="2709200"/>
            <a:ext cx="1836000" cy="572700"/>
          </a:xfrm>
          <a:prstGeom prst="rect">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t>Data repository</a:t>
            </a:r>
            <a:endParaRPr sz="1800"/>
          </a:p>
        </p:txBody>
      </p:sp>
      <p:sp>
        <p:nvSpPr>
          <p:cNvPr id="143" name="Google Shape;143;p23"/>
          <p:cNvSpPr/>
          <p:nvPr/>
        </p:nvSpPr>
        <p:spPr>
          <a:xfrm>
            <a:off x="1229050" y="2709200"/>
            <a:ext cx="1306200" cy="572700"/>
          </a:xfrm>
          <a:prstGeom prst="rect">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t>Data bank</a:t>
            </a:r>
            <a:endParaRPr sz="1800"/>
          </a:p>
        </p:txBody>
      </p:sp>
      <p:sp>
        <p:nvSpPr>
          <p:cNvPr id="144" name="Google Shape;144;p23"/>
          <p:cNvSpPr/>
          <p:nvPr/>
        </p:nvSpPr>
        <p:spPr>
          <a:xfrm>
            <a:off x="2021050" y="3641025"/>
            <a:ext cx="2012100" cy="572700"/>
          </a:xfrm>
          <a:prstGeom prst="rect">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t>Digital repository</a:t>
            </a:r>
            <a:endParaRPr sz="1800"/>
          </a:p>
        </p:txBody>
      </p:sp>
      <p:sp>
        <p:nvSpPr>
          <p:cNvPr id="145" name="Google Shape;145;p23"/>
          <p:cNvSpPr/>
          <p:nvPr/>
        </p:nvSpPr>
        <p:spPr>
          <a:xfrm>
            <a:off x="4458913" y="3561688"/>
            <a:ext cx="1342800" cy="572700"/>
          </a:xfrm>
          <a:prstGeom prst="rect">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t>Web portal</a:t>
            </a:r>
            <a:endParaRPr sz="1800"/>
          </a:p>
        </p:txBody>
      </p:sp>
      <p:sp>
        <p:nvSpPr>
          <p:cNvPr id="146" name="Google Shape;146;p23"/>
          <p:cNvSpPr/>
          <p:nvPr/>
        </p:nvSpPr>
        <p:spPr>
          <a:xfrm>
            <a:off x="5491750" y="2709200"/>
            <a:ext cx="1342800" cy="572700"/>
          </a:xfrm>
          <a:prstGeom prst="rect">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t>Web site</a:t>
            </a:r>
            <a:endParaRPr sz="1800"/>
          </a:p>
        </p:txBody>
      </p:sp>
      <p:sp>
        <p:nvSpPr>
          <p:cNvPr id="147" name="Google Shape;147;p23"/>
          <p:cNvSpPr/>
          <p:nvPr/>
        </p:nvSpPr>
        <p:spPr>
          <a:xfrm>
            <a:off x="3955775" y="1917325"/>
            <a:ext cx="2474400" cy="572700"/>
          </a:xfrm>
          <a:prstGeom prst="rect">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t>Information Resource</a:t>
            </a:r>
            <a:endParaRPr sz="1800"/>
          </a:p>
        </p:txBody>
      </p:sp>
      <p:sp>
        <p:nvSpPr>
          <p:cNvPr id="148" name="Google Shape;148;p23"/>
          <p:cNvSpPr/>
          <p:nvPr/>
        </p:nvSpPr>
        <p:spPr>
          <a:xfrm>
            <a:off x="6227475" y="4033975"/>
            <a:ext cx="1155300" cy="572700"/>
          </a:xfrm>
          <a:prstGeom prst="rect">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t>Archive</a:t>
            </a:r>
            <a:endParaRPr sz="1800"/>
          </a:p>
        </p:txBody>
      </p:sp>
      <p:sp>
        <p:nvSpPr>
          <p:cNvPr id="149" name="Google Shape;149;p23"/>
          <p:cNvSpPr/>
          <p:nvPr/>
        </p:nvSpPr>
        <p:spPr>
          <a:xfrm>
            <a:off x="7132475" y="3068325"/>
            <a:ext cx="957300" cy="572700"/>
          </a:xfrm>
          <a:prstGeom prst="rect">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t>Library</a:t>
            </a:r>
            <a:endParaRPr sz="18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4"/>
          <p:cNvSpPr txBox="1"/>
          <p:nvPr>
            <p:ph type="title"/>
          </p:nvPr>
        </p:nvSpPr>
        <p:spPr>
          <a:xfrm>
            <a:off x="2671550" y="1126350"/>
            <a:ext cx="55509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2020"/>
              <a:t>Purpose: Access</a:t>
            </a:r>
            <a:r>
              <a:rPr lang="en" sz="2020"/>
              <a:t> and Aggregation </a:t>
            </a:r>
            <a:endParaRPr sz="2020"/>
          </a:p>
        </p:txBody>
      </p:sp>
      <p:sp>
        <p:nvSpPr>
          <p:cNvPr id="155" name="Google Shape;155;p24"/>
          <p:cNvSpPr/>
          <p:nvPr/>
        </p:nvSpPr>
        <p:spPr>
          <a:xfrm>
            <a:off x="3699550" y="2959725"/>
            <a:ext cx="1342800" cy="572700"/>
          </a:xfrm>
          <a:prstGeom prst="rect">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t>Database</a:t>
            </a:r>
            <a:endParaRPr sz="1800"/>
          </a:p>
        </p:txBody>
      </p:sp>
      <p:sp>
        <p:nvSpPr>
          <p:cNvPr id="156" name="Google Shape;156;p24"/>
          <p:cNvSpPr/>
          <p:nvPr/>
        </p:nvSpPr>
        <p:spPr>
          <a:xfrm>
            <a:off x="1725450" y="3885600"/>
            <a:ext cx="1306200" cy="572700"/>
          </a:xfrm>
          <a:prstGeom prst="rect">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t>Data bank</a:t>
            </a:r>
            <a:endParaRPr sz="1800"/>
          </a:p>
        </p:txBody>
      </p:sp>
      <p:sp>
        <p:nvSpPr>
          <p:cNvPr id="157" name="Google Shape;157;p24"/>
          <p:cNvSpPr/>
          <p:nvPr/>
        </p:nvSpPr>
        <p:spPr>
          <a:xfrm>
            <a:off x="2490850" y="3452438"/>
            <a:ext cx="1451100" cy="572700"/>
          </a:xfrm>
          <a:prstGeom prst="rect">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t>Digital/Data repository</a:t>
            </a:r>
            <a:endParaRPr sz="1800"/>
          </a:p>
        </p:txBody>
      </p:sp>
      <p:sp>
        <p:nvSpPr>
          <p:cNvPr id="158" name="Google Shape;158;p24"/>
          <p:cNvSpPr/>
          <p:nvPr/>
        </p:nvSpPr>
        <p:spPr>
          <a:xfrm>
            <a:off x="6038450" y="2886688"/>
            <a:ext cx="1342800" cy="572700"/>
          </a:xfrm>
          <a:prstGeom prst="rect">
            <a:avLst/>
          </a:prstGeom>
          <a:solidFill>
            <a:srgbClr val="D0E0E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t>Web portal</a:t>
            </a:r>
            <a:endParaRPr sz="1800"/>
          </a:p>
        </p:txBody>
      </p:sp>
      <p:sp>
        <p:nvSpPr>
          <p:cNvPr id="159" name="Google Shape;159;p24"/>
          <p:cNvSpPr/>
          <p:nvPr/>
        </p:nvSpPr>
        <p:spPr>
          <a:xfrm>
            <a:off x="6038450" y="2006525"/>
            <a:ext cx="1342800" cy="572700"/>
          </a:xfrm>
          <a:prstGeom prst="rect">
            <a:avLst/>
          </a:prstGeom>
          <a:solidFill>
            <a:srgbClr val="D0E0E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t>Web site</a:t>
            </a:r>
            <a:endParaRPr sz="1800"/>
          </a:p>
        </p:txBody>
      </p:sp>
      <p:sp>
        <p:nvSpPr>
          <p:cNvPr id="160" name="Google Shape;160;p24"/>
          <p:cNvSpPr/>
          <p:nvPr/>
        </p:nvSpPr>
        <p:spPr>
          <a:xfrm>
            <a:off x="3555425" y="4074338"/>
            <a:ext cx="1155300" cy="572700"/>
          </a:xfrm>
          <a:prstGeom prst="rect">
            <a:avLst/>
          </a:prstGeom>
          <a:solidFill>
            <a:srgbClr val="D9D2E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t>Archive</a:t>
            </a:r>
            <a:endParaRPr sz="1800"/>
          </a:p>
        </p:txBody>
      </p:sp>
      <p:sp>
        <p:nvSpPr>
          <p:cNvPr id="161" name="Google Shape;161;p24"/>
          <p:cNvSpPr txBox="1"/>
          <p:nvPr>
            <p:ph type="title"/>
          </p:nvPr>
        </p:nvSpPr>
        <p:spPr>
          <a:xfrm>
            <a:off x="3643400" y="4647050"/>
            <a:ext cx="36072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2020"/>
              <a:t>Purpose: Preservation </a:t>
            </a:r>
            <a:endParaRPr sz="2020"/>
          </a:p>
        </p:txBody>
      </p:sp>
      <p:cxnSp>
        <p:nvCxnSpPr>
          <p:cNvPr id="162" name="Google Shape;162;p24"/>
          <p:cNvCxnSpPr/>
          <p:nvPr/>
        </p:nvCxnSpPr>
        <p:spPr>
          <a:xfrm>
            <a:off x="4954550" y="1929075"/>
            <a:ext cx="3900" cy="2634000"/>
          </a:xfrm>
          <a:prstGeom prst="straightConnector1">
            <a:avLst/>
          </a:prstGeom>
          <a:noFill/>
          <a:ln cap="flat" cmpd="sng" w="28575">
            <a:solidFill>
              <a:schemeClr val="dk2"/>
            </a:solidFill>
            <a:prstDash val="solid"/>
            <a:round/>
            <a:headEnd len="med" w="med" type="none"/>
            <a:tailEnd len="med" w="med" type="none"/>
          </a:ln>
        </p:spPr>
      </p:cxnSp>
      <p:sp>
        <p:nvSpPr>
          <p:cNvPr id="163" name="Google Shape;163;p24"/>
          <p:cNvSpPr txBox="1"/>
          <p:nvPr/>
        </p:nvSpPr>
        <p:spPr>
          <a:xfrm>
            <a:off x="0" y="2898350"/>
            <a:ext cx="16584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t>Technology Focus: Data Storage</a:t>
            </a:r>
            <a:endParaRPr sz="2000"/>
          </a:p>
        </p:txBody>
      </p:sp>
      <p:sp>
        <p:nvSpPr>
          <p:cNvPr id="164" name="Google Shape;164;p24"/>
          <p:cNvSpPr txBox="1"/>
          <p:nvPr/>
        </p:nvSpPr>
        <p:spPr>
          <a:xfrm>
            <a:off x="7502525" y="2898350"/>
            <a:ext cx="20514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t>Technology Focus: Data Access</a:t>
            </a:r>
            <a:endParaRPr sz="2000"/>
          </a:p>
        </p:txBody>
      </p:sp>
      <p:cxnSp>
        <p:nvCxnSpPr>
          <p:cNvPr id="165" name="Google Shape;165;p24"/>
          <p:cNvCxnSpPr>
            <a:stCxn id="164" idx="1"/>
            <a:endCxn id="163" idx="3"/>
          </p:cNvCxnSpPr>
          <p:nvPr/>
        </p:nvCxnSpPr>
        <p:spPr>
          <a:xfrm rot="10800000">
            <a:off x="1658525" y="3452450"/>
            <a:ext cx="5844000" cy="0"/>
          </a:xfrm>
          <a:prstGeom prst="straightConnector1">
            <a:avLst/>
          </a:prstGeom>
          <a:noFill/>
          <a:ln cap="flat" cmpd="sng" w="28575">
            <a:solidFill>
              <a:schemeClr val="dk2"/>
            </a:solidFill>
            <a:prstDash val="solid"/>
            <a:round/>
            <a:headEnd len="med" w="med" type="none"/>
            <a:tailEnd len="med" w="med" type="none"/>
          </a:ln>
        </p:spPr>
      </p:cxnSp>
      <p:sp>
        <p:nvSpPr>
          <p:cNvPr id="166" name="Google Shape;166;p24"/>
          <p:cNvSpPr txBox="1"/>
          <p:nvPr>
            <p:ph type="title"/>
          </p:nvPr>
        </p:nvSpPr>
        <p:spPr>
          <a:xfrm>
            <a:off x="311700" y="64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sz="2688"/>
              <a:t>These terms can imply different purposes and technologies, but also overlap and are frequently used interchangeable</a:t>
            </a:r>
            <a:endParaRPr/>
          </a:p>
        </p:txBody>
      </p:sp>
      <p:sp>
        <p:nvSpPr>
          <p:cNvPr id="167" name="Google Shape;167;p24"/>
          <p:cNvSpPr/>
          <p:nvPr/>
        </p:nvSpPr>
        <p:spPr>
          <a:xfrm>
            <a:off x="4015425" y="2497363"/>
            <a:ext cx="2474400" cy="572700"/>
          </a:xfrm>
          <a:prstGeom prst="rect">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t>Information Resource</a:t>
            </a:r>
            <a:endParaRPr sz="1800"/>
          </a:p>
        </p:txBody>
      </p:sp>
      <p:sp>
        <p:nvSpPr>
          <p:cNvPr id="168" name="Google Shape;168;p24"/>
          <p:cNvSpPr/>
          <p:nvPr/>
        </p:nvSpPr>
        <p:spPr>
          <a:xfrm>
            <a:off x="4572000" y="2043038"/>
            <a:ext cx="957300" cy="572700"/>
          </a:xfrm>
          <a:prstGeom prst="rect">
            <a:avLst/>
          </a:prstGeom>
          <a:solidFill>
            <a:srgbClr val="D9D2E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t>Library</a:t>
            </a:r>
            <a:endParaRPr sz="18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5"/>
          <p:cNvSpPr txBox="1"/>
          <p:nvPr>
            <p:ph type="title"/>
          </p:nvPr>
        </p:nvSpPr>
        <p:spPr>
          <a:xfrm>
            <a:off x="457200" y="205978"/>
            <a:ext cx="8229600" cy="8574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
              <a:t>Data Handling </a:t>
            </a:r>
            <a:endParaRPr/>
          </a:p>
        </p:txBody>
      </p:sp>
      <p:sp>
        <p:nvSpPr>
          <p:cNvPr id="174" name="Google Shape;174;p25"/>
          <p:cNvSpPr txBox="1"/>
          <p:nvPr>
            <p:ph idx="1" type="body"/>
          </p:nvPr>
        </p:nvSpPr>
        <p:spPr>
          <a:xfrm>
            <a:off x="457200" y="1200150"/>
            <a:ext cx="8129400" cy="3394500"/>
          </a:xfrm>
          <a:prstGeom prst="rect">
            <a:avLst/>
          </a:prstGeom>
        </p:spPr>
        <p:txBody>
          <a:bodyPr anchorCtr="0" anchor="t" bIns="45700" lIns="91425" spcFirstLastPara="1" rIns="91425" wrap="square" tIns="45700">
            <a:normAutofit fontScale="77500" lnSpcReduction="10000"/>
          </a:bodyPr>
          <a:lstStyle/>
          <a:p>
            <a:pPr indent="-366395" lvl="0" marL="457200" rtl="0" algn="l">
              <a:lnSpc>
                <a:spcPct val="115000"/>
              </a:lnSpc>
              <a:spcBef>
                <a:spcPts val="560"/>
              </a:spcBef>
              <a:spcAft>
                <a:spcPts val="0"/>
              </a:spcAft>
              <a:buSzPct val="100000"/>
              <a:buChar char="•"/>
            </a:pPr>
            <a:r>
              <a:rPr lang="en"/>
              <a:t>In addition to understanding the purpose and technologies being used in a database, it is important to evaluate the underlying data and how it has been handled</a:t>
            </a:r>
            <a:endParaRPr/>
          </a:p>
          <a:p>
            <a:pPr indent="0" lvl="0" marL="0" rtl="0" algn="l">
              <a:lnSpc>
                <a:spcPct val="115000"/>
              </a:lnSpc>
              <a:spcBef>
                <a:spcPts val="560"/>
              </a:spcBef>
              <a:spcAft>
                <a:spcPts val="0"/>
              </a:spcAft>
              <a:buNone/>
            </a:pPr>
            <a:r>
              <a:t/>
            </a:r>
            <a:endParaRPr/>
          </a:p>
          <a:p>
            <a:pPr indent="-366395" lvl="0" marL="457200" rtl="0" algn="l">
              <a:lnSpc>
                <a:spcPct val="115000"/>
              </a:lnSpc>
              <a:spcBef>
                <a:spcPts val="560"/>
              </a:spcBef>
              <a:spcAft>
                <a:spcPts val="0"/>
              </a:spcAft>
              <a:buSzPct val="100000"/>
              <a:buChar char="•"/>
            </a:pPr>
            <a:r>
              <a:rPr lang="en"/>
              <a:t>Data sources and handling concepts</a:t>
            </a:r>
            <a:endParaRPr/>
          </a:p>
          <a:p>
            <a:pPr indent="-346710" lvl="1" marL="914400" rtl="0" algn="l">
              <a:lnSpc>
                <a:spcPct val="115000"/>
              </a:lnSpc>
              <a:spcBef>
                <a:spcPts val="0"/>
              </a:spcBef>
              <a:spcAft>
                <a:spcPts val="0"/>
              </a:spcAft>
              <a:buSzPct val="100000"/>
              <a:buChar char="–"/>
            </a:pPr>
            <a:r>
              <a:rPr lang="en"/>
              <a:t>Primary vs secondary data</a:t>
            </a:r>
            <a:endParaRPr/>
          </a:p>
          <a:p>
            <a:pPr indent="-346710" lvl="1" marL="914400" rtl="0" algn="l">
              <a:lnSpc>
                <a:spcPct val="115000"/>
              </a:lnSpc>
              <a:spcBef>
                <a:spcPts val="0"/>
              </a:spcBef>
              <a:spcAft>
                <a:spcPts val="0"/>
              </a:spcAft>
              <a:buSzPct val="100000"/>
              <a:buChar char="–"/>
            </a:pPr>
            <a:r>
              <a:rPr lang="en"/>
              <a:t>Metadata</a:t>
            </a:r>
            <a:endParaRPr/>
          </a:p>
          <a:p>
            <a:pPr indent="-346710" lvl="1" marL="914400" rtl="0" algn="l">
              <a:lnSpc>
                <a:spcPct val="115000"/>
              </a:lnSpc>
              <a:spcBef>
                <a:spcPts val="0"/>
              </a:spcBef>
              <a:spcAft>
                <a:spcPts val="0"/>
              </a:spcAft>
              <a:buSzPct val="100000"/>
              <a:buChar char="–"/>
            </a:pPr>
            <a:r>
              <a:rPr lang="en"/>
              <a:t>Data provenance</a:t>
            </a:r>
            <a:endParaRPr/>
          </a:p>
          <a:p>
            <a:pPr indent="-346710" lvl="1" marL="914400" rtl="0" algn="l">
              <a:lnSpc>
                <a:spcPct val="115000"/>
              </a:lnSpc>
              <a:spcBef>
                <a:spcPts val="0"/>
              </a:spcBef>
              <a:spcAft>
                <a:spcPts val="0"/>
              </a:spcAft>
              <a:buSzPct val="100000"/>
              <a:buChar char="–"/>
            </a:pPr>
            <a:r>
              <a:rPr lang="en"/>
              <a:t>Data curation</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pic>
        <p:nvPicPr>
          <p:cNvPr id="179" name="Google Shape;179;p26"/>
          <p:cNvPicPr preferRelativeResize="0"/>
          <p:nvPr/>
        </p:nvPicPr>
        <p:blipFill rotWithShape="1">
          <a:blip r:embed="rId3">
            <a:alphaModFix/>
          </a:blip>
          <a:srcRect b="0" l="0" r="47728" t="0"/>
          <a:stretch/>
        </p:blipFill>
        <p:spPr>
          <a:xfrm>
            <a:off x="7362000" y="3015025"/>
            <a:ext cx="1598224" cy="2040900"/>
          </a:xfrm>
          <a:prstGeom prst="rect">
            <a:avLst/>
          </a:prstGeom>
          <a:noFill/>
          <a:ln cap="flat" cmpd="sng" w="9525">
            <a:solidFill>
              <a:schemeClr val="lt1"/>
            </a:solidFill>
            <a:prstDash val="solid"/>
            <a:round/>
            <a:headEnd len="sm" w="sm" type="none"/>
            <a:tailEnd len="sm" w="sm" type="none"/>
          </a:ln>
        </p:spPr>
      </p:pic>
      <p:sp>
        <p:nvSpPr>
          <p:cNvPr id="180" name="Google Shape;180;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Primary vs. secondary data</a:t>
            </a:r>
            <a:endParaRPr/>
          </a:p>
        </p:txBody>
      </p:sp>
      <p:sp>
        <p:nvSpPr>
          <p:cNvPr id="181" name="Google Shape;181;p26"/>
          <p:cNvSpPr txBox="1"/>
          <p:nvPr>
            <p:ph idx="1" type="body"/>
          </p:nvPr>
        </p:nvSpPr>
        <p:spPr>
          <a:xfrm>
            <a:off x="311700" y="1152475"/>
            <a:ext cx="3999900" cy="1839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u="sng"/>
              <a:t>Primary data</a:t>
            </a:r>
            <a:r>
              <a:rPr lang="en"/>
              <a:t> - data that is directly collected; original data</a:t>
            </a:r>
            <a:endParaRPr/>
          </a:p>
          <a:p>
            <a:pPr indent="-317500" lvl="0" marL="457200" rtl="0" algn="l">
              <a:spcBef>
                <a:spcPts val="1200"/>
              </a:spcBef>
              <a:spcAft>
                <a:spcPts val="0"/>
              </a:spcAft>
              <a:buSzPts val="1400"/>
              <a:buChar char="●"/>
            </a:pPr>
            <a:r>
              <a:rPr lang="en"/>
              <a:t>Experiments, observations, surveys/interviews</a:t>
            </a:r>
            <a:endParaRPr/>
          </a:p>
          <a:p>
            <a:pPr indent="-317500" lvl="0" marL="457200" rtl="0" algn="l">
              <a:spcBef>
                <a:spcPts val="0"/>
              </a:spcBef>
              <a:spcAft>
                <a:spcPts val="0"/>
              </a:spcAft>
              <a:buSzPts val="1400"/>
              <a:buChar char="●"/>
            </a:pPr>
            <a:r>
              <a:rPr lang="en"/>
              <a:t>In terms of the researcher, this is the data they produce</a:t>
            </a:r>
            <a:endParaRPr/>
          </a:p>
        </p:txBody>
      </p:sp>
      <p:sp>
        <p:nvSpPr>
          <p:cNvPr id="182" name="Google Shape;182;p26"/>
          <p:cNvSpPr txBox="1"/>
          <p:nvPr>
            <p:ph idx="2" type="body"/>
          </p:nvPr>
        </p:nvSpPr>
        <p:spPr>
          <a:xfrm>
            <a:off x="4832400" y="1152475"/>
            <a:ext cx="3999900" cy="182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t>Secondary data</a:t>
            </a:r>
            <a:r>
              <a:rPr lang="en"/>
              <a:t> – existing, previously gathered data. Can be raw or processed.</a:t>
            </a:r>
            <a:endParaRPr/>
          </a:p>
          <a:p>
            <a:pPr indent="-317500" lvl="0" marL="457200" rtl="0" algn="l">
              <a:spcBef>
                <a:spcPts val="1200"/>
              </a:spcBef>
              <a:spcAft>
                <a:spcPts val="0"/>
              </a:spcAft>
              <a:buSzPts val="1400"/>
              <a:buChar char="●"/>
            </a:pPr>
            <a:r>
              <a:rPr lang="en"/>
              <a:t>Data from databases/repositories, publications, government</a:t>
            </a:r>
            <a:endParaRPr/>
          </a:p>
          <a:p>
            <a:pPr indent="-317500" lvl="0" marL="457200" rtl="0" algn="l">
              <a:spcBef>
                <a:spcPts val="0"/>
              </a:spcBef>
              <a:spcAft>
                <a:spcPts val="0"/>
              </a:spcAft>
              <a:buSzPts val="1400"/>
              <a:buChar char="●"/>
            </a:pPr>
            <a:r>
              <a:rPr lang="en"/>
              <a:t>May be less reliable and may require validation of authenticity</a:t>
            </a:r>
            <a:endParaRPr/>
          </a:p>
          <a:p>
            <a:pPr indent="0" lvl="0" marL="0" rtl="0" algn="l">
              <a:spcBef>
                <a:spcPts val="1200"/>
              </a:spcBef>
              <a:spcAft>
                <a:spcPts val="1200"/>
              </a:spcAft>
              <a:buNone/>
            </a:pPr>
            <a:r>
              <a:t/>
            </a:r>
            <a:endParaRPr/>
          </a:p>
        </p:txBody>
      </p:sp>
      <p:pic>
        <p:nvPicPr>
          <p:cNvPr id="183" name="Google Shape;183;p26"/>
          <p:cNvPicPr preferRelativeResize="0"/>
          <p:nvPr/>
        </p:nvPicPr>
        <p:blipFill rotWithShape="1">
          <a:blip r:embed="rId4">
            <a:alphaModFix/>
          </a:blip>
          <a:srcRect b="0" l="0" r="24253" t="0"/>
          <a:stretch/>
        </p:blipFill>
        <p:spPr>
          <a:xfrm>
            <a:off x="2587150" y="3030500"/>
            <a:ext cx="1932292" cy="2040899"/>
          </a:xfrm>
          <a:prstGeom prst="rect">
            <a:avLst/>
          </a:prstGeom>
          <a:noFill/>
          <a:ln>
            <a:noFill/>
          </a:ln>
        </p:spPr>
      </p:pic>
      <p:sp>
        <p:nvSpPr>
          <p:cNvPr id="184" name="Google Shape;184;p26"/>
          <p:cNvSpPr txBox="1"/>
          <p:nvPr/>
        </p:nvSpPr>
        <p:spPr>
          <a:xfrm>
            <a:off x="311700" y="3044638"/>
            <a:ext cx="2276700" cy="2040900"/>
          </a:xfrm>
          <a:prstGeom prst="rect">
            <a:avLst/>
          </a:prstGeom>
          <a:solidFill>
            <a:srgbClr val="D9EAD3"/>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2"/>
                </a:solidFill>
              </a:rPr>
              <a:t>Example:</a:t>
            </a:r>
            <a:endParaRPr>
              <a:solidFill>
                <a:schemeClr val="dk2"/>
              </a:solidFill>
            </a:endParaRPr>
          </a:p>
          <a:p>
            <a:pPr indent="0" lvl="0" marL="0" rtl="0" algn="l">
              <a:lnSpc>
                <a:spcPct val="115000"/>
              </a:lnSpc>
              <a:spcBef>
                <a:spcPts val="1200"/>
              </a:spcBef>
              <a:spcAft>
                <a:spcPts val="1200"/>
              </a:spcAft>
              <a:buNone/>
            </a:pPr>
            <a:r>
              <a:rPr lang="en">
                <a:solidFill>
                  <a:schemeClr val="dk2"/>
                </a:solidFill>
              </a:rPr>
              <a:t>A researcher grows 3 varieties of plants and measures their yield at the end of the season. The measurements are  primary data.</a:t>
            </a:r>
            <a:endParaRPr/>
          </a:p>
        </p:txBody>
      </p:sp>
      <p:sp>
        <p:nvSpPr>
          <p:cNvPr id="185" name="Google Shape;185;p26"/>
          <p:cNvSpPr txBox="1"/>
          <p:nvPr/>
        </p:nvSpPr>
        <p:spPr>
          <a:xfrm>
            <a:off x="4769575" y="3019875"/>
            <a:ext cx="3166200" cy="2040900"/>
          </a:xfrm>
          <a:prstGeom prst="rect">
            <a:avLst/>
          </a:prstGeom>
          <a:solidFill>
            <a:srgbClr val="D9EAD3"/>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2"/>
                </a:solidFill>
              </a:rPr>
              <a:t>Example:</a:t>
            </a:r>
            <a:endParaRPr>
              <a:solidFill>
                <a:schemeClr val="dk2"/>
              </a:solidFill>
            </a:endParaRPr>
          </a:p>
          <a:p>
            <a:pPr indent="0" lvl="0" marL="0" rtl="0" algn="l">
              <a:lnSpc>
                <a:spcPct val="115000"/>
              </a:lnSpc>
              <a:spcBef>
                <a:spcPts val="1200"/>
              </a:spcBef>
              <a:spcAft>
                <a:spcPts val="1200"/>
              </a:spcAft>
              <a:buNone/>
            </a:pPr>
            <a:r>
              <a:rPr lang="en">
                <a:solidFill>
                  <a:schemeClr val="dk2"/>
                </a:solidFill>
              </a:rPr>
              <a:t>A database holds the records of variety yields from 3 different research groups. The database offers average yield data aggregated from the studies. These datasets are secondary data.</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27"/>
          <p:cNvSpPr txBox="1"/>
          <p:nvPr>
            <p:ph type="title"/>
          </p:nvPr>
        </p:nvSpPr>
        <p:spPr>
          <a:xfrm>
            <a:off x="457200" y="154484"/>
            <a:ext cx="8229600" cy="6432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dk1"/>
              </a:buClr>
              <a:buSzPts val="4400"/>
              <a:buFont typeface="Calibri"/>
              <a:buNone/>
            </a:pPr>
            <a:r>
              <a:rPr lang="en"/>
              <a:t>Metadata</a:t>
            </a:r>
            <a:endParaRPr/>
          </a:p>
        </p:txBody>
      </p:sp>
      <p:sp>
        <p:nvSpPr>
          <p:cNvPr id="191" name="Google Shape;191;p27"/>
          <p:cNvSpPr txBox="1"/>
          <p:nvPr>
            <p:ph idx="1" type="body"/>
          </p:nvPr>
        </p:nvSpPr>
        <p:spPr>
          <a:xfrm>
            <a:off x="457200" y="1200150"/>
            <a:ext cx="4127700" cy="3813900"/>
          </a:xfrm>
          <a:prstGeom prst="rect">
            <a:avLst/>
          </a:prstGeom>
          <a:noFill/>
          <a:ln>
            <a:noFill/>
          </a:ln>
        </p:spPr>
        <p:txBody>
          <a:bodyPr anchorCtr="0" anchor="t" bIns="45700" lIns="91425" spcFirstLastPara="1" rIns="91425" wrap="square" tIns="45700">
            <a:normAutofit fontScale="77500"/>
          </a:bodyPr>
          <a:lstStyle/>
          <a:p>
            <a:pPr indent="-314325" lvl="0" marL="342900" rtl="0" algn="l">
              <a:lnSpc>
                <a:spcPct val="115000"/>
              </a:lnSpc>
              <a:spcBef>
                <a:spcPts val="0"/>
              </a:spcBef>
              <a:spcAft>
                <a:spcPts val="0"/>
              </a:spcAft>
              <a:buClr>
                <a:schemeClr val="dk1"/>
              </a:buClr>
              <a:buSzPct val="100000"/>
              <a:buChar char="•"/>
            </a:pPr>
            <a:r>
              <a:rPr lang="en" sz="2000"/>
              <a:t>Metadata is data about data</a:t>
            </a:r>
            <a:endParaRPr sz="2000"/>
          </a:p>
          <a:p>
            <a:pPr indent="-314325" lvl="0" marL="342900" rtl="0" algn="l">
              <a:lnSpc>
                <a:spcPct val="115000"/>
              </a:lnSpc>
              <a:spcBef>
                <a:spcPts val="400"/>
              </a:spcBef>
              <a:spcAft>
                <a:spcPts val="0"/>
              </a:spcAft>
              <a:buClr>
                <a:schemeClr val="dk1"/>
              </a:buClr>
              <a:buSzPct val="100000"/>
              <a:buChar char="•"/>
            </a:pPr>
            <a:r>
              <a:rPr lang="en" sz="2000"/>
              <a:t>Where did the data come from?</a:t>
            </a:r>
            <a:endParaRPr/>
          </a:p>
          <a:p>
            <a:pPr indent="-260746" lvl="1" marL="742950" rtl="0" algn="l">
              <a:lnSpc>
                <a:spcPct val="115000"/>
              </a:lnSpc>
              <a:spcBef>
                <a:spcPts val="350"/>
              </a:spcBef>
              <a:spcAft>
                <a:spcPts val="0"/>
              </a:spcAft>
              <a:buClr>
                <a:schemeClr val="dk1"/>
              </a:buClr>
              <a:buSzPct val="100000"/>
              <a:buChar char="–"/>
            </a:pPr>
            <a:r>
              <a:rPr lang="en" sz="1750"/>
              <a:t>Organism or substrate, experimental conditions, location, time and date, tissue</a:t>
            </a:r>
            <a:endParaRPr/>
          </a:p>
          <a:p>
            <a:pPr indent="-314325" lvl="0" marL="342900" rtl="0" algn="l">
              <a:lnSpc>
                <a:spcPct val="115000"/>
              </a:lnSpc>
              <a:spcBef>
                <a:spcPts val="400"/>
              </a:spcBef>
              <a:spcAft>
                <a:spcPts val="0"/>
              </a:spcAft>
              <a:buClr>
                <a:schemeClr val="dk1"/>
              </a:buClr>
              <a:buSzPct val="100000"/>
              <a:buChar char="•"/>
            </a:pPr>
            <a:r>
              <a:rPr lang="en" sz="2000"/>
              <a:t>How was the data collected?</a:t>
            </a:r>
            <a:endParaRPr/>
          </a:p>
          <a:p>
            <a:pPr indent="-260746" lvl="1" marL="742950" rtl="0" algn="l">
              <a:lnSpc>
                <a:spcPct val="115000"/>
              </a:lnSpc>
              <a:spcBef>
                <a:spcPts val="350"/>
              </a:spcBef>
              <a:spcAft>
                <a:spcPts val="0"/>
              </a:spcAft>
              <a:buClr>
                <a:schemeClr val="dk1"/>
              </a:buClr>
              <a:buSzPct val="100000"/>
              <a:buChar char="–"/>
            </a:pPr>
            <a:r>
              <a:rPr lang="en" sz="1750"/>
              <a:t>Field methods, lab methods, instruments</a:t>
            </a:r>
            <a:endParaRPr/>
          </a:p>
          <a:p>
            <a:pPr indent="-314325" lvl="0" marL="342900" rtl="0" algn="l">
              <a:lnSpc>
                <a:spcPct val="115000"/>
              </a:lnSpc>
              <a:spcBef>
                <a:spcPts val="400"/>
              </a:spcBef>
              <a:spcAft>
                <a:spcPts val="0"/>
              </a:spcAft>
              <a:buClr>
                <a:schemeClr val="dk1"/>
              </a:buClr>
              <a:buSzPct val="100000"/>
              <a:buChar char="•"/>
            </a:pPr>
            <a:r>
              <a:rPr lang="en" sz="2000"/>
              <a:t>How has the data been processed?</a:t>
            </a:r>
            <a:endParaRPr/>
          </a:p>
          <a:p>
            <a:pPr indent="-260746" lvl="1" marL="742950" rtl="0" algn="l">
              <a:lnSpc>
                <a:spcPct val="115000"/>
              </a:lnSpc>
              <a:spcBef>
                <a:spcPts val="350"/>
              </a:spcBef>
              <a:spcAft>
                <a:spcPts val="0"/>
              </a:spcAft>
              <a:buClr>
                <a:schemeClr val="dk1"/>
              </a:buClr>
              <a:buSzPct val="100000"/>
              <a:buChar char="–"/>
            </a:pPr>
            <a:r>
              <a:rPr lang="en" sz="1750"/>
              <a:t>Normalization, removal of “bad” data, any processing at all</a:t>
            </a:r>
            <a:endParaRPr/>
          </a:p>
          <a:p>
            <a:pPr indent="-314325" lvl="0" marL="342900" rtl="0" algn="l">
              <a:lnSpc>
                <a:spcPct val="115000"/>
              </a:lnSpc>
              <a:spcBef>
                <a:spcPts val="400"/>
              </a:spcBef>
              <a:spcAft>
                <a:spcPts val="0"/>
              </a:spcAft>
              <a:buClr>
                <a:schemeClr val="dk1"/>
              </a:buClr>
              <a:buSzPct val="100000"/>
              <a:buChar char="•"/>
            </a:pPr>
            <a:r>
              <a:rPr lang="en" sz="2000"/>
              <a:t>User rights and management for the data</a:t>
            </a:r>
            <a:endParaRPr/>
          </a:p>
          <a:p>
            <a:pPr indent="-260746" lvl="1" marL="742950" rtl="0" algn="l">
              <a:lnSpc>
                <a:spcPct val="115000"/>
              </a:lnSpc>
              <a:spcBef>
                <a:spcPts val="350"/>
              </a:spcBef>
              <a:spcAft>
                <a:spcPts val="0"/>
              </a:spcAft>
              <a:buClr>
                <a:schemeClr val="dk1"/>
              </a:buClr>
              <a:buSzPct val="100000"/>
              <a:buChar char="–"/>
            </a:pPr>
            <a:r>
              <a:rPr lang="en" sz="1750"/>
              <a:t>Is this open for additional publication or is it embargoed?</a:t>
            </a:r>
            <a:endParaRPr/>
          </a:p>
          <a:p>
            <a:pPr indent="-260746" lvl="1" marL="742950" rtl="0" algn="l">
              <a:lnSpc>
                <a:spcPct val="115000"/>
              </a:lnSpc>
              <a:spcBef>
                <a:spcPts val="350"/>
              </a:spcBef>
              <a:spcAft>
                <a:spcPts val="0"/>
              </a:spcAft>
              <a:buClr>
                <a:schemeClr val="dk1"/>
              </a:buClr>
              <a:buSzPct val="100000"/>
              <a:buChar char="–"/>
            </a:pPr>
            <a:r>
              <a:rPr lang="en" sz="1750"/>
              <a:t>Does it carry a license?</a:t>
            </a:r>
            <a:endParaRPr sz="1750"/>
          </a:p>
        </p:txBody>
      </p:sp>
      <p:sp>
        <p:nvSpPr>
          <p:cNvPr id="192" name="Google Shape;192;p27"/>
          <p:cNvSpPr txBox="1"/>
          <p:nvPr/>
        </p:nvSpPr>
        <p:spPr>
          <a:xfrm>
            <a:off x="5273574" y="4632984"/>
            <a:ext cx="16725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n" sz="1100" u="none" cap="none" strike="noStrike">
                <a:solidFill>
                  <a:schemeClr val="dk1"/>
                </a:solidFill>
                <a:latin typeface="Calibri"/>
                <a:ea typeface="Calibri"/>
                <a:cs typeface="Calibri"/>
                <a:sym typeface="Calibri"/>
              </a:rPr>
              <a:t>http://twitpic.com/6ry6ar</a:t>
            </a:r>
            <a:endParaRPr b="0" i="0" sz="1400" u="none" cap="none" strike="noStrike">
              <a:solidFill>
                <a:srgbClr val="000000"/>
              </a:solidFill>
              <a:latin typeface="Arial"/>
              <a:ea typeface="Arial"/>
              <a:cs typeface="Arial"/>
              <a:sym typeface="Arial"/>
            </a:endParaRPr>
          </a:p>
        </p:txBody>
      </p:sp>
      <p:pic>
        <p:nvPicPr>
          <p:cNvPr id="193" name="Google Shape;193;p27"/>
          <p:cNvPicPr preferRelativeResize="0"/>
          <p:nvPr/>
        </p:nvPicPr>
        <p:blipFill rotWithShape="1">
          <a:blip r:embed="rId3">
            <a:alphaModFix/>
          </a:blip>
          <a:srcRect b="0" l="0" r="0" t="0"/>
          <a:stretch/>
        </p:blipFill>
        <p:spPr>
          <a:xfrm>
            <a:off x="5364499" y="789263"/>
            <a:ext cx="2660025" cy="35649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28"/>
          <p:cNvSpPr txBox="1"/>
          <p:nvPr>
            <p:ph type="title"/>
          </p:nvPr>
        </p:nvSpPr>
        <p:spPr>
          <a:xfrm>
            <a:off x="457200" y="205978"/>
            <a:ext cx="8229600" cy="857400"/>
          </a:xfrm>
          <a:prstGeom prst="rect">
            <a:avLst/>
          </a:prstGeom>
        </p:spPr>
        <p:txBody>
          <a:bodyPr anchorCtr="0" anchor="ctr" bIns="45700" lIns="91425" spcFirstLastPara="1" rIns="91425" wrap="square" tIns="45700">
            <a:normAutofit/>
          </a:bodyPr>
          <a:lstStyle/>
          <a:p>
            <a:pPr indent="0" lvl="0" marL="0" rtl="0" algn="ctr">
              <a:spcBef>
                <a:spcPts val="360"/>
              </a:spcBef>
              <a:spcAft>
                <a:spcPts val="0"/>
              </a:spcAft>
              <a:buNone/>
            </a:pPr>
            <a:r>
              <a:rPr lang="en">
                <a:solidFill>
                  <a:schemeClr val="dk2"/>
                </a:solidFill>
              </a:rPr>
              <a:t>Data Provenance</a:t>
            </a:r>
            <a:endParaRPr/>
          </a:p>
        </p:txBody>
      </p:sp>
      <p:sp>
        <p:nvSpPr>
          <p:cNvPr id="199" name="Google Shape;199;p28"/>
          <p:cNvSpPr txBox="1"/>
          <p:nvPr>
            <p:ph idx="1" type="body"/>
          </p:nvPr>
        </p:nvSpPr>
        <p:spPr>
          <a:xfrm>
            <a:off x="457200" y="1200150"/>
            <a:ext cx="8229600" cy="3394500"/>
          </a:xfrm>
          <a:prstGeom prst="rect">
            <a:avLst/>
          </a:prstGeom>
        </p:spPr>
        <p:txBody>
          <a:bodyPr anchorCtr="0" anchor="t" bIns="45700" lIns="91425" spcFirstLastPara="1" rIns="91425" wrap="square" tIns="45700">
            <a:normAutofit lnSpcReduction="20000"/>
          </a:bodyPr>
          <a:lstStyle/>
          <a:p>
            <a:pPr indent="0" lvl="0" marL="0" rtl="0" algn="l">
              <a:spcBef>
                <a:spcPts val="360"/>
              </a:spcBef>
              <a:spcAft>
                <a:spcPts val="0"/>
              </a:spcAft>
              <a:buNone/>
            </a:pPr>
            <a:r>
              <a:rPr lang="en"/>
              <a:t>A record of the origin of a piece of data and a full history of how and why it got to the present place.</a:t>
            </a:r>
            <a:endParaRPr/>
          </a:p>
          <a:p>
            <a:pPr indent="0" lvl="0" marL="0" rtl="0" algn="l">
              <a:spcBef>
                <a:spcPts val="360"/>
              </a:spcBef>
              <a:spcAft>
                <a:spcPts val="0"/>
              </a:spcAft>
              <a:buNone/>
            </a:pPr>
            <a:r>
              <a:t/>
            </a:r>
            <a:endParaRPr/>
          </a:p>
          <a:p>
            <a:pPr indent="0" lvl="0" marL="0" rtl="0" algn="l">
              <a:spcBef>
                <a:spcPts val="360"/>
              </a:spcBef>
              <a:spcAft>
                <a:spcPts val="0"/>
              </a:spcAft>
              <a:buNone/>
            </a:pPr>
            <a:r>
              <a:rPr lang="en"/>
              <a:t>“Chain of custody” of data - how it was generated and by who, as well as any changes, manipulations, or transfers to new storage locations</a:t>
            </a:r>
            <a:endParaRPr/>
          </a:p>
          <a:p>
            <a:pPr indent="0" lvl="0" marL="0" rtl="0" algn="l">
              <a:spcBef>
                <a:spcPts val="360"/>
              </a:spcBef>
              <a:spcAft>
                <a:spcPts val="0"/>
              </a:spcAft>
              <a:buNone/>
            </a:pPr>
            <a:r>
              <a:t/>
            </a:r>
            <a:endParaRPr/>
          </a:p>
          <a:p>
            <a:pPr indent="0" lvl="0" marL="0" rtl="0" algn="l">
              <a:spcBef>
                <a:spcPts val="360"/>
              </a:spcBef>
              <a:spcAft>
                <a:spcPts val="0"/>
              </a:spcAft>
              <a:buNone/>
            </a:pPr>
            <a:r>
              <a:rPr lang="en"/>
              <a:t>Important for scientists to have confidence in the validity in data</a:t>
            </a:r>
            <a:endParaRPr/>
          </a:p>
          <a:p>
            <a:pPr indent="0" lvl="0" marL="0" rtl="0" algn="l">
              <a:spcBef>
                <a:spcPts val="360"/>
              </a:spcBef>
              <a:spcAft>
                <a:spcPts val="0"/>
              </a:spcAft>
              <a:buNone/>
            </a:pPr>
            <a:r>
              <a:t/>
            </a:r>
            <a:endParaRPr/>
          </a:p>
          <a:p>
            <a:pPr indent="0" lvl="0" marL="0" rtl="0" algn="l">
              <a:spcBef>
                <a:spcPts val="360"/>
              </a:spcBef>
              <a:spcAft>
                <a:spcPts val="0"/>
              </a:spcAft>
              <a:buNone/>
            </a:pPr>
            <a:r>
              <a:rPr lang="en"/>
              <a:t>Example for a list of genes downloaded from a database that respond to heat treatment:</a:t>
            </a:r>
            <a:endParaRPr/>
          </a:p>
          <a:p>
            <a:pPr indent="-342900" lvl="1" marL="914400" rtl="0" algn="l">
              <a:spcBef>
                <a:spcPts val="360"/>
              </a:spcBef>
              <a:spcAft>
                <a:spcPts val="0"/>
              </a:spcAft>
              <a:buSzPts val="1800"/>
              <a:buChar char="–"/>
            </a:pPr>
            <a:r>
              <a:rPr lang="en"/>
              <a:t>Transcriptome data was produced and fully described in the paper Doe et al, 2020</a:t>
            </a:r>
            <a:endParaRPr/>
          </a:p>
          <a:p>
            <a:pPr indent="-342900" lvl="1" marL="914400" rtl="0" algn="l">
              <a:spcBef>
                <a:spcPts val="0"/>
              </a:spcBef>
              <a:spcAft>
                <a:spcPts val="0"/>
              </a:spcAft>
              <a:buSzPts val="1800"/>
              <a:buChar char="–"/>
            </a:pPr>
            <a:r>
              <a:rPr lang="en"/>
              <a:t>Genes with significant differential expression in the experiment were uploaded to a community database in 2021</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29"/>
          <p:cNvSpPr txBox="1"/>
          <p:nvPr>
            <p:ph type="title"/>
          </p:nvPr>
        </p:nvSpPr>
        <p:spPr>
          <a:xfrm>
            <a:off x="457200" y="205978"/>
            <a:ext cx="8229600" cy="8574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
              <a:t>Data Curation</a:t>
            </a:r>
            <a:endParaRPr/>
          </a:p>
        </p:txBody>
      </p:sp>
      <p:sp>
        <p:nvSpPr>
          <p:cNvPr id="205" name="Google Shape;205;p29"/>
          <p:cNvSpPr txBox="1"/>
          <p:nvPr>
            <p:ph idx="1" type="body"/>
          </p:nvPr>
        </p:nvSpPr>
        <p:spPr>
          <a:xfrm>
            <a:off x="457200" y="1200150"/>
            <a:ext cx="5224800" cy="3775500"/>
          </a:xfrm>
          <a:prstGeom prst="rect">
            <a:avLst/>
          </a:prstGeom>
        </p:spPr>
        <p:txBody>
          <a:bodyPr anchorCtr="0" anchor="t" bIns="45700" lIns="91425" spcFirstLastPara="1" rIns="91425" wrap="square" tIns="45700">
            <a:normAutofit fontScale="77500" lnSpcReduction="20000"/>
          </a:bodyPr>
          <a:lstStyle/>
          <a:p>
            <a:pPr indent="0" lvl="0" marL="0" rtl="0" algn="l">
              <a:lnSpc>
                <a:spcPct val="115000"/>
              </a:lnSpc>
              <a:spcBef>
                <a:spcPts val="360"/>
              </a:spcBef>
              <a:spcAft>
                <a:spcPts val="0"/>
              </a:spcAft>
              <a:buNone/>
            </a:pPr>
            <a:r>
              <a:rPr lang="en"/>
              <a:t>“reading published papers (or other forms of experimental results) and distilling them down into structured knowledge that can be stored in databases”</a:t>
            </a:r>
            <a:endParaRPr/>
          </a:p>
          <a:p>
            <a:pPr indent="-317182" lvl="0" marL="457200" rtl="0" algn="l">
              <a:lnSpc>
                <a:spcPct val="115000"/>
              </a:lnSpc>
              <a:spcBef>
                <a:spcPts val="360"/>
              </a:spcBef>
              <a:spcAft>
                <a:spcPts val="0"/>
              </a:spcAft>
              <a:buSzPct val="100000"/>
              <a:buChar char="•"/>
            </a:pPr>
            <a:r>
              <a:rPr lang="en"/>
              <a:t>Examples</a:t>
            </a:r>
            <a:endParaRPr/>
          </a:p>
          <a:p>
            <a:pPr indent="-317182" lvl="1" marL="914400" rtl="0" algn="l">
              <a:lnSpc>
                <a:spcPct val="115000"/>
              </a:lnSpc>
              <a:spcBef>
                <a:spcPts val="0"/>
              </a:spcBef>
              <a:spcAft>
                <a:spcPts val="0"/>
              </a:spcAft>
              <a:buSzPct val="128571"/>
              <a:buChar char="–"/>
            </a:pPr>
            <a:r>
              <a:rPr lang="en"/>
              <a:t>Cleaning</a:t>
            </a:r>
            <a:endParaRPr/>
          </a:p>
          <a:p>
            <a:pPr indent="-317182" lvl="1" marL="914400" rtl="0" algn="l">
              <a:lnSpc>
                <a:spcPct val="115000"/>
              </a:lnSpc>
              <a:spcBef>
                <a:spcPts val="0"/>
              </a:spcBef>
              <a:spcAft>
                <a:spcPts val="0"/>
              </a:spcAft>
              <a:buSzPct val="128571"/>
              <a:buChar char="–"/>
            </a:pPr>
            <a:r>
              <a:rPr lang="en"/>
              <a:t>Indexing</a:t>
            </a:r>
            <a:endParaRPr/>
          </a:p>
          <a:p>
            <a:pPr indent="-317182" lvl="1" marL="914400" rtl="0" algn="l">
              <a:lnSpc>
                <a:spcPct val="115000"/>
              </a:lnSpc>
              <a:spcBef>
                <a:spcPts val="0"/>
              </a:spcBef>
              <a:spcAft>
                <a:spcPts val="0"/>
              </a:spcAft>
              <a:buSzPct val="128571"/>
              <a:buChar char="–"/>
            </a:pPr>
            <a:r>
              <a:rPr lang="en"/>
              <a:t>Adding metadata</a:t>
            </a:r>
            <a:endParaRPr/>
          </a:p>
          <a:p>
            <a:pPr indent="-317182" lvl="1" marL="914400" rtl="0" algn="l">
              <a:lnSpc>
                <a:spcPct val="115000"/>
              </a:lnSpc>
              <a:spcBef>
                <a:spcPts val="0"/>
              </a:spcBef>
              <a:spcAft>
                <a:spcPts val="0"/>
              </a:spcAft>
              <a:buSzPct val="128571"/>
              <a:buChar char="–"/>
            </a:pPr>
            <a:r>
              <a:rPr lang="en"/>
              <a:t>Normalizing data</a:t>
            </a:r>
            <a:endParaRPr/>
          </a:p>
          <a:p>
            <a:pPr indent="-317182" lvl="1" marL="914400" rtl="0" algn="l">
              <a:lnSpc>
                <a:spcPct val="115000"/>
              </a:lnSpc>
              <a:spcBef>
                <a:spcPts val="0"/>
              </a:spcBef>
              <a:spcAft>
                <a:spcPts val="0"/>
              </a:spcAft>
              <a:buSzPct val="128571"/>
              <a:buChar char="–"/>
            </a:pPr>
            <a:r>
              <a:rPr lang="en"/>
              <a:t>Ensuring compliance with standards or policies</a:t>
            </a:r>
            <a:endParaRPr/>
          </a:p>
          <a:p>
            <a:pPr indent="-317182" lvl="1" marL="914400" rtl="0" algn="l">
              <a:lnSpc>
                <a:spcPct val="115000"/>
              </a:lnSpc>
              <a:spcBef>
                <a:spcPts val="0"/>
              </a:spcBef>
              <a:spcAft>
                <a:spcPts val="0"/>
              </a:spcAft>
              <a:buSzPct val="128571"/>
              <a:buChar char="–"/>
            </a:pPr>
            <a:r>
              <a:rPr lang="en"/>
              <a:t>Ingesting data into a repository</a:t>
            </a:r>
            <a:endParaRPr/>
          </a:p>
          <a:p>
            <a:pPr indent="-317182" lvl="1" marL="914400" rtl="0" algn="l">
              <a:lnSpc>
                <a:spcPct val="115000"/>
              </a:lnSpc>
              <a:spcBef>
                <a:spcPts val="0"/>
              </a:spcBef>
              <a:spcAft>
                <a:spcPts val="0"/>
              </a:spcAft>
              <a:buSzPct val="128571"/>
              <a:buChar char="–"/>
            </a:pPr>
            <a:r>
              <a:rPr lang="en"/>
              <a:t>Validating file integrity</a:t>
            </a:r>
            <a:endParaRPr/>
          </a:p>
          <a:p>
            <a:pPr indent="-317182" lvl="0" marL="457200" rtl="0" algn="l">
              <a:lnSpc>
                <a:spcPct val="115000"/>
              </a:lnSpc>
              <a:spcBef>
                <a:spcPts val="0"/>
              </a:spcBef>
              <a:spcAft>
                <a:spcPts val="0"/>
              </a:spcAft>
              <a:buSzPct val="100000"/>
              <a:buChar char="•"/>
            </a:pPr>
            <a:r>
              <a:rPr lang="en"/>
              <a:t>Time and effort required</a:t>
            </a:r>
            <a:endParaRPr/>
          </a:p>
          <a:p>
            <a:pPr indent="-317182" lvl="0" marL="457200" rtl="0" algn="l">
              <a:lnSpc>
                <a:spcPct val="115000"/>
              </a:lnSpc>
              <a:spcBef>
                <a:spcPts val="0"/>
              </a:spcBef>
              <a:spcAft>
                <a:spcPts val="0"/>
              </a:spcAft>
              <a:buSzPct val="100000"/>
              <a:buChar char="•"/>
            </a:pPr>
            <a:r>
              <a:rPr lang="en"/>
              <a:t>Professional curators are often employed by databases, often PhD level </a:t>
            </a:r>
            <a:endParaRPr/>
          </a:p>
          <a:p>
            <a:pPr indent="-317182" lvl="0" marL="457200" rtl="0" algn="l">
              <a:lnSpc>
                <a:spcPct val="115000"/>
              </a:lnSpc>
              <a:spcBef>
                <a:spcPts val="0"/>
              </a:spcBef>
              <a:spcAft>
                <a:spcPts val="0"/>
              </a:spcAft>
              <a:buSzPct val="100000"/>
              <a:buChar char="•"/>
            </a:pPr>
            <a:r>
              <a:rPr lang="en"/>
              <a:t>Curation can also be automated.</a:t>
            </a:r>
            <a:endParaRPr/>
          </a:p>
          <a:p>
            <a:pPr indent="-317182" lvl="1" marL="914400" rtl="0" algn="l">
              <a:lnSpc>
                <a:spcPct val="115000"/>
              </a:lnSpc>
              <a:spcBef>
                <a:spcPts val="0"/>
              </a:spcBef>
              <a:spcAft>
                <a:spcPts val="0"/>
              </a:spcAft>
              <a:buSzPct val="100000"/>
              <a:buChar char="–"/>
            </a:pPr>
            <a:r>
              <a:rPr lang="en"/>
              <a:t>A frequent example is gene function. New gene sequences are annotated with predicted domains and functions based on automated searches to existing databases</a:t>
            </a:r>
            <a:endParaRPr sz="1800"/>
          </a:p>
        </p:txBody>
      </p:sp>
      <p:pic>
        <p:nvPicPr>
          <p:cNvPr id="206" name="Google Shape;206;p29"/>
          <p:cNvPicPr preferRelativeResize="0"/>
          <p:nvPr/>
        </p:nvPicPr>
        <p:blipFill>
          <a:blip r:embed="rId3">
            <a:alphaModFix/>
          </a:blip>
          <a:stretch>
            <a:fillRect/>
          </a:stretch>
        </p:blipFill>
        <p:spPr>
          <a:xfrm>
            <a:off x="5849475" y="1458151"/>
            <a:ext cx="3006300" cy="787925"/>
          </a:xfrm>
          <a:prstGeom prst="rect">
            <a:avLst/>
          </a:prstGeom>
          <a:noFill/>
          <a:ln>
            <a:noFill/>
          </a:ln>
        </p:spPr>
      </p:pic>
      <p:sp>
        <p:nvSpPr>
          <p:cNvPr id="207" name="Google Shape;207;p29"/>
          <p:cNvSpPr txBox="1"/>
          <p:nvPr/>
        </p:nvSpPr>
        <p:spPr>
          <a:xfrm>
            <a:off x="6274750" y="2728150"/>
            <a:ext cx="2624700" cy="831300"/>
          </a:xfrm>
          <a:prstGeom prst="rect">
            <a:avLst/>
          </a:prstGeom>
          <a:solidFill>
            <a:srgbClr val="D9EAD3"/>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u="sng"/>
              <a:t>Annotation</a:t>
            </a:r>
            <a:r>
              <a:rPr lang="en"/>
              <a:t>: additional information associated with or added to existing data</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30"/>
          <p:cNvSpPr txBox="1"/>
          <p:nvPr>
            <p:ph type="title"/>
          </p:nvPr>
        </p:nvSpPr>
        <p:spPr>
          <a:xfrm>
            <a:off x="7632800" y="672300"/>
            <a:ext cx="1419300" cy="1008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891"/>
              <a:buNone/>
            </a:pPr>
            <a:r>
              <a:rPr lang="en" sz="1800"/>
              <a:t>Margaret Dayhoff, 1925-1983</a:t>
            </a:r>
            <a:endParaRPr sz="1800"/>
          </a:p>
        </p:txBody>
      </p:sp>
      <p:sp>
        <p:nvSpPr>
          <p:cNvPr id="213" name="Google Shape;213;p30"/>
          <p:cNvSpPr txBox="1"/>
          <p:nvPr>
            <p:ph idx="1" type="body"/>
          </p:nvPr>
        </p:nvSpPr>
        <p:spPr>
          <a:xfrm>
            <a:off x="311700" y="1152475"/>
            <a:ext cx="5234100" cy="3769200"/>
          </a:xfrm>
          <a:prstGeom prst="rect">
            <a:avLst/>
          </a:prstGeom>
        </p:spPr>
        <p:txBody>
          <a:bodyPr anchorCtr="0" anchor="t" bIns="91425" lIns="91425" spcFirstLastPara="1" rIns="91425" wrap="square" tIns="91425">
            <a:normAutofit lnSpcReduction="10000"/>
          </a:bodyPr>
          <a:lstStyle/>
          <a:p>
            <a:pPr indent="-327977" lvl="0" marL="457200" rtl="0" algn="l">
              <a:lnSpc>
                <a:spcPct val="115000"/>
              </a:lnSpc>
              <a:spcBef>
                <a:spcPts val="0"/>
              </a:spcBef>
              <a:spcAft>
                <a:spcPts val="0"/>
              </a:spcAft>
              <a:buSzPts val="1565"/>
              <a:buChar char="●"/>
            </a:pPr>
            <a:r>
              <a:rPr lang="en" sz="1565"/>
              <a:t>‘the mother and father of bioinformatics’</a:t>
            </a:r>
            <a:endParaRPr sz="1565"/>
          </a:p>
          <a:p>
            <a:pPr indent="-327977" lvl="0" marL="457200" rtl="0" algn="l">
              <a:lnSpc>
                <a:spcPct val="115000"/>
              </a:lnSpc>
              <a:spcBef>
                <a:spcPts val="1000"/>
              </a:spcBef>
              <a:spcAft>
                <a:spcPts val="0"/>
              </a:spcAft>
              <a:buSzPts val="1565"/>
              <a:buChar char="●"/>
            </a:pPr>
            <a:r>
              <a:rPr lang="en" sz="1565"/>
              <a:t>Dayhoff pioneered the application of computational methods to the field of biochemistry</a:t>
            </a:r>
            <a:endParaRPr sz="1565"/>
          </a:p>
          <a:p>
            <a:pPr indent="-327977" lvl="0" marL="457200" rtl="0" algn="l">
              <a:lnSpc>
                <a:spcPct val="115000"/>
              </a:lnSpc>
              <a:spcBef>
                <a:spcPts val="1000"/>
              </a:spcBef>
              <a:spcAft>
                <a:spcPts val="0"/>
              </a:spcAft>
              <a:buSzPts val="1565"/>
              <a:buChar char="●"/>
            </a:pPr>
            <a:r>
              <a:rPr lang="en" sz="1565"/>
              <a:t>Dayhoff and R.S. Ledley developed the f</a:t>
            </a:r>
            <a:r>
              <a:rPr lang="en" sz="1565"/>
              <a:t>irst protein database - Atlas of Protein Sequence and Structure, a 1965 printed book containing the 65 then-known protein sequences</a:t>
            </a:r>
            <a:endParaRPr sz="1565"/>
          </a:p>
          <a:p>
            <a:pPr indent="-327977" lvl="0" marL="457200" rtl="0" algn="l">
              <a:lnSpc>
                <a:spcPct val="115000"/>
              </a:lnSpc>
              <a:spcBef>
                <a:spcPts val="1000"/>
              </a:spcBef>
              <a:spcAft>
                <a:spcPts val="0"/>
              </a:spcAft>
              <a:buSzPts val="1565"/>
              <a:buChar char="●"/>
            </a:pPr>
            <a:r>
              <a:rPr lang="en" sz="1565"/>
              <a:t>“direct ancestor of the databases which now form the backbone of contemporary bioinformatics” - Strasser, 2009</a:t>
            </a:r>
            <a:endParaRPr sz="1565"/>
          </a:p>
          <a:p>
            <a:pPr indent="-327977" lvl="0" marL="457200" rtl="0" algn="l">
              <a:lnSpc>
                <a:spcPct val="115000"/>
              </a:lnSpc>
              <a:spcBef>
                <a:spcPts val="1000"/>
              </a:spcBef>
              <a:spcAft>
                <a:spcPts val="1000"/>
              </a:spcAft>
              <a:buSzPts val="1565"/>
              <a:buChar char="●"/>
            </a:pPr>
            <a:r>
              <a:rPr lang="en" sz="1565"/>
              <a:t>Enabled comparisons of sequences to understand the evolutionary history of species</a:t>
            </a:r>
            <a:endParaRPr sz="1565"/>
          </a:p>
        </p:txBody>
      </p:sp>
      <p:pic>
        <p:nvPicPr>
          <p:cNvPr id="214" name="Google Shape;214;p30"/>
          <p:cNvPicPr preferRelativeResize="0"/>
          <p:nvPr/>
        </p:nvPicPr>
        <p:blipFill>
          <a:blip r:embed="rId3">
            <a:alphaModFix/>
          </a:blip>
          <a:stretch>
            <a:fillRect/>
          </a:stretch>
        </p:blipFill>
        <p:spPr>
          <a:xfrm>
            <a:off x="5623450" y="210750"/>
            <a:ext cx="1931700" cy="1931700"/>
          </a:xfrm>
          <a:prstGeom prst="rect">
            <a:avLst/>
          </a:prstGeom>
          <a:noFill/>
          <a:ln>
            <a:noFill/>
          </a:ln>
        </p:spPr>
      </p:pic>
      <p:sp>
        <p:nvSpPr>
          <p:cNvPr id="215" name="Google Shape;215;p30"/>
          <p:cNvSpPr txBox="1"/>
          <p:nvPr>
            <p:ph type="title"/>
          </p:nvPr>
        </p:nvSpPr>
        <p:spPr>
          <a:xfrm>
            <a:off x="311700" y="445025"/>
            <a:ext cx="54195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History of Genetic Databases</a:t>
            </a:r>
            <a:endParaRPr/>
          </a:p>
        </p:txBody>
      </p:sp>
      <p:pic>
        <p:nvPicPr>
          <p:cNvPr id="216" name="Google Shape;216;p30"/>
          <p:cNvPicPr preferRelativeResize="0"/>
          <p:nvPr/>
        </p:nvPicPr>
        <p:blipFill>
          <a:blip r:embed="rId4">
            <a:alphaModFix/>
          </a:blip>
          <a:stretch>
            <a:fillRect/>
          </a:stretch>
        </p:blipFill>
        <p:spPr>
          <a:xfrm>
            <a:off x="6397350" y="2268225"/>
            <a:ext cx="2060225" cy="26533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3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History of Genetic Databases, continued</a:t>
            </a:r>
            <a:endParaRPr/>
          </a:p>
        </p:txBody>
      </p:sp>
      <p:sp>
        <p:nvSpPr>
          <p:cNvPr id="222" name="Google Shape;222;p3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
              <a:t>197</a:t>
            </a:r>
            <a:r>
              <a:rPr lang="en"/>
              <a:t>0s</a:t>
            </a:r>
            <a:r>
              <a:rPr lang="en"/>
              <a:t> - at least 4 protein databases - structural information, peptide sequences, RNA sequences</a:t>
            </a:r>
            <a:endParaRPr/>
          </a:p>
          <a:p>
            <a:pPr indent="0" lvl="0" marL="0" rtl="0" algn="l">
              <a:spcBef>
                <a:spcPts val="1200"/>
              </a:spcBef>
              <a:spcAft>
                <a:spcPts val="0"/>
              </a:spcAft>
              <a:buNone/>
            </a:pPr>
            <a:r>
              <a:rPr lang="en"/>
              <a:t>1979-1980 - An </a:t>
            </a:r>
            <a:r>
              <a:rPr lang="en"/>
              <a:t>international group of scientists hold a series of meetings to call for a comprehensive nucleotide sequence database, available over a computer network and by magnetic tape</a:t>
            </a:r>
            <a:endParaRPr/>
          </a:p>
          <a:p>
            <a:pPr indent="0" lvl="0" marL="0" rtl="0" algn="l">
              <a:spcBef>
                <a:spcPts val="1200"/>
              </a:spcBef>
              <a:spcAft>
                <a:spcPts val="0"/>
              </a:spcAft>
              <a:buNone/>
            </a:pPr>
            <a:r>
              <a:rPr lang="en"/>
              <a:t>1981 - EMBL (European Molecular Biology Laboratory) DataBank established</a:t>
            </a:r>
            <a:endParaRPr/>
          </a:p>
          <a:p>
            <a:pPr indent="0" lvl="0" marL="0" rtl="0" algn="l">
              <a:spcBef>
                <a:spcPts val="1200"/>
              </a:spcBef>
              <a:spcAft>
                <a:spcPts val="0"/>
              </a:spcAft>
              <a:buNone/>
            </a:pPr>
            <a:r>
              <a:rPr lang="en"/>
              <a:t>1982 - GenBank established by NIH</a:t>
            </a:r>
            <a:endParaRPr/>
          </a:p>
          <a:p>
            <a:pPr indent="0" lvl="0" marL="0" rtl="0" algn="l">
              <a:spcBef>
                <a:spcPts val="1200"/>
              </a:spcBef>
              <a:spcAft>
                <a:spcPts val="0"/>
              </a:spcAft>
              <a:buNone/>
            </a:pPr>
            <a:r>
              <a:rPr lang="en"/>
              <a:t>1980s - Emergence of databases with new data types including genetic markers</a:t>
            </a:r>
            <a:endParaRPr/>
          </a:p>
          <a:p>
            <a:pPr indent="0" lvl="0" marL="0" rtl="0" algn="l">
              <a:spcBef>
                <a:spcPts val="1200"/>
              </a:spcBef>
              <a:spcAft>
                <a:spcPts val="1200"/>
              </a:spcAft>
              <a:buNone/>
            </a:pPr>
            <a:r>
              <a:rPr lang="en"/>
              <a:t>Late 1980s - Journals are requiring submission of data to GenBank/EMBL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3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Types of Databases in Biology</a:t>
            </a:r>
            <a:endParaRPr/>
          </a:p>
        </p:txBody>
      </p:sp>
      <p:sp>
        <p:nvSpPr>
          <p:cNvPr id="228" name="Google Shape;228;p3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
              <a:t>Generalist Databases</a:t>
            </a:r>
            <a:endParaRPr/>
          </a:p>
          <a:p>
            <a:pPr indent="0" lvl="0" marL="0" rtl="0" algn="l">
              <a:spcBef>
                <a:spcPts val="1200"/>
              </a:spcBef>
              <a:spcAft>
                <a:spcPts val="0"/>
              </a:spcAft>
              <a:buNone/>
            </a:pPr>
            <a:r>
              <a:rPr lang="en"/>
              <a:t>Specialist Biological Databases</a:t>
            </a:r>
            <a:endParaRPr/>
          </a:p>
          <a:p>
            <a:pPr indent="457200" lvl="0" marL="0" rtl="0" algn="l">
              <a:spcBef>
                <a:spcPts val="1200"/>
              </a:spcBef>
              <a:spcAft>
                <a:spcPts val="0"/>
              </a:spcAft>
              <a:buNone/>
            </a:pPr>
            <a:r>
              <a:rPr lang="en"/>
              <a:t>International Nucleotide Sequence Database Collection</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en"/>
              <a:t>Community Databases</a:t>
            </a:r>
            <a:endParaRPr/>
          </a:p>
          <a:p>
            <a:pPr indent="0" lvl="0" marL="0" rtl="0" algn="l">
              <a:spcBef>
                <a:spcPts val="1200"/>
              </a:spcBef>
              <a:spcAft>
                <a:spcPts val="120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33"/>
          <p:cNvSpPr txBox="1"/>
          <p:nvPr>
            <p:ph type="title"/>
          </p:nvPr>
        </p:nvSpPr>
        <p:spPr>
          <a:xfrm>
            <a:off x="457200" y="154484"/>
            <a:ext cx="8229600" cy="643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Calibri"/>
              <a:buNone/>
            </a:pPr>
            <a:r>
              <a:rPr lang="en"/>
              <a:t>General Repositories</a:t>
            </a:r>
            <a:endParaRPr/>
          </a:p>
        </p:txBody>
      </p:sp>
      <p:sp>
        <p:nvSpPr>
          <p:cNvPr id="234" name="Google Shape;234;p33"/>
          <p:cNvSpPr txBox="1"/>
          <p:nvPr>
            <p:ph idx="1" type="body"/>
          </p:nvPr>
        </p:nvSpPr>
        <p:spPr>
          <a:xfrm>
            <a:off x="457200" y="1200150"/>
            <a:ext cx="5236500" cy="2647800"/>
          </a:xfrm>
          <a:prstGeom prst="rect">
            <a:avLst/>
          </a:prstGeom>
          <a:noFill/>
          <a:ln>
            <a:noFill/>
          </a:ln>
        </p:spPr>
        <p:txBody>
          <a:bodyPr anchorCtr="0" anchor="t" bIns="45700" lIns="91425" spcFirstLastPara="1" rIns="91425" wrap="square" tIns="45700">
            <a:noAutofit/>
          </a:bodyPr>
          <a:lstStyle/>
          <a:p>
            <a:pPr indent="-323850" lvl="0" marL="457200" rtl="0" algn="l">
              <a:lnSpc>
                <a:spcPct val="115000"/>
              </a:lnSpc>
              <a:spcBef>
                <a:spcPts val="592"/>
              </a:spcBef>
              <a:spcAft>
                <a:spcPts val="0"/>
              </a:spcAft>
              <a:buSzPts val="1500"/>
              <a:buChar char="•"/>
            </a:pPr>
            <a:r>
              <a:rPr lang="en" sz="1500"/>
              <a:t>Store heterogeneous datasets, often from a single publication</a:t>
            </a:r>
            <a:endParaRPr sz="1500"/>
          </a:p>
          <a:p>
            <a:pPr indent="-323850" lvl="0" marL="457200" rtl="0" algn="l">
              <a:lnSpc>
                <a:spcPct val="115000"/>
              </a:lnSpc>
              <a:spcBef>
                <a:spcPts val="0"/>
              </a:spcBef>
              <a:spcAft>
                <a:spcPts val="0"/>
              </a:spcAft>
              <a:buSzPts val="1500"/>
              <a:buChar char="•"/>
            </a:pPr>
            <a:r>
              <a:rPr lang="en" sz="1500"/>
              <a:t>Store data or other digital artefacts that are not accepted elsewhere </a:t>
            </a:r>
            <a:endParaRPr sz="1500"/>
          </a:p>
          <a:p>
            <a:pPr indent="-323850" lvl="0" marL="457200" rtl="0" algn="l">
              <a:lnSpc>
                <a:spcPct val="115000"/>
              </a:lnSpc>
              <a:spcBef>
                <a:spcPts val="0"/>
              </a:spcBef>
              <a:spcAft>
                <a:spcPts val="0"/>
              </a:spcAft>
              <a:buSzPts val="1500"/>
              <a:buChar char="•"/>
            </a:pPr>
            <a:r>
              <a:rPr lang="en" sz="1500"/>
              <a:t>No or low formatting requirements</a:t>
            </a:r>
            <a:endParaRPr sz="1500"/>
          </a:p>
          <a:p>
            <a:pPr indent="-323850" lvl="0" marL="457200" rtl="0" algn="l">
              <a:lnSpc>
                <a:spcPct val="115000"/>
              </a:lnSpc>
              <a:spcBef>
                <a:spcPts val="0"/>
              </a:spcBef>
              <a:spcAft>
                <a:spcPts val="0"/>
              </a:spcAft>
              <a:buSzPts val="1500"/>
              <a:buChar char="•"/>
            </a:pPr>
            <a:r>
              <a:rPr lang="en" sz="1500"/>
              <a:t>Supports acquisition, preservation, sharing and re-use</a:t>
            </a:r>
            <a:endParaRPr sz="1500"/>
          </a:p>
          <a:p>
            <a:pPr indent="-323850" lvl="0" marL="457200" rtl="0" algn="l">
              <a:lnSpc>
                <a:spcPct val="115000"/>
              </a:lnSpc>
              <a:spcBef>
                <a:spcPts val="0"/>
              </a:spcBef>
              <a:spcAft>
                <a:spcPts val="0"/>
              </a:spcAft>
              <a:buSzPts val="1500"/>
              <a:buChar char="•"/>
            </a:pPr>
            <a:r>
              <a:rPr lang="en" sz="1500"/>
              <a:t>“Open repositories”</a:t>
            </a:r>
            <a:endParaRPr sz="1500"/>
          </a:p>
          <a:p>
            <a:pPr indent="-323850" lvl="0" marL="457200" rtl="0" algn="l">
              <a:lnSpc>
                <a:spcPct val="115000"/>
              </a:lnSpc>
              <a:spcBef>
                <a:spcPts val="0"/>
              </a:spcBef>
              <a:spcAft>
                <a:spcPts val="0"/>
              </a:spcAft>
              <a:buSzPts val="1500"/>
              <a:buChar char="•"/>
            </a:pPr>
            <a:r>
              <a:rPr lang="en" sz="1500"/>
              <a:t>Main drawbacks are lack of integration and standardization</a:t>
            </a:r>
            <a:endParaRPr sz="1500"/>
          </a:p>
        </p:txBody>
      </p:sp>
      <p:pic>
        <p:nvPicPr>
          <p:cNvPr id="235" name="Google Shape;235;p33"/>
          <p:cNvPicPr preferRelativeResize="0"/>
          <p:nvPr/>
        </p:nvPicPr>
        <p:blipFill rotWithShape="1">
          <a:blip r:embed="rId3">
            <a:alphaModFix/>
          </a:blip>
          <a:srcRect b="0" l="0" r="0" t="0"/>
          <a:stretch/>
        </p:blipFill>
        <p:spPr>
          <a:xfrm>
            <a:off x="6207562" y="4017266"/>
            <a:ext cx="2596932" cy="991803"/>
          </a:xfrm>
          <a:prstGeom prst="rect">
            <a:avLst/>
          </a:prstGeom>
          <a:noFill/>
          <a:ln>
            <a:noFill/>
          </a:ln>
        </p:spPr>
      </p:pic>
      <p:pic>
        <p:nvPicPr>
          <p:cNvPr id="236" name="Google Shape;236;p33"/>
          <p:cNvPicPr preferRelativeResize="0"/>
          <p:nvPr/>
        </p:nvPicPr>
        <p:blipFill rotWithShape="1">
          <a:blip r:embed="rId4">
            <a:alphaModFix/>
          </a:blip>
          <a:srcRect b="0" l="0" r="0" t="0"/>
          <a:stretch/>
        </p:blipFill>
        <p:spPr>
          <a:xfrm>
            <a:off x="6370163" y="2990697"/>
            <a:ext cx="2271713" cy="857250"/>
          </a:xfrm>
          <a:prstGeom prst="rect">
            <a:avLst/>
          </a:prstGeom>
          <a:noFill/>
          <a:ln>
            <a:noFill/>
          </a:ln>
        </p:spPr>
      </p:pic>
      <p:pic>
        <p:nvPicPr>
          <p:cNvPr id="237" name="Google Shape;237;p33"/>
          <p:cNvPicPr preferRelativeResize="0"/>
          <p:nvPr/>
        </p:nvPicPr>
        <p:blipFill rotWithShape="1">
          <a:blip r:embed="rId5">
            <a:alphaModFix/>
          </a:blip>
          <a:srcRect b="0" l="0" r="0" t="0"/>
          <a:stretch/>
        </p:blipFill>
        <p:spPr>
          <a:xfrm>
            <a:off x="3376400" y="3974688"/>
            <a:ext cx="2871788" cy="1171575"/>
          </a:xfrm>
          <a:prstGeom prst="rect">
            <a:avLst/>
          </a:prstGeom>
          <a:noFill/>
          <a:ln>
            <a:noFill/>
          </a:ln>
        </p:spPr>
      </p:pic>
      <p:pic>
        <p:nvPicPr>
          <p:cNvPr id="238" name="Google Shape;238;p33"/>
          <p:cNvPicPr preferRelativeResize="0"/>
          <p:nvPr/>
        </p:nvPicPr>
        <p:blipFill rotWithShape="1">
          <a:blip r:embed="rId6">
            <a:alphaModFix/>
          </a:blip>
          <a:srcRect b="0" l="0" r="0" t="0"/>
          <a:stretch/>
        </p:blipFill>
        <p:spPr>
          <a:xfrm>
            <a:off x="152400" y="4171794"/>
            <a:ext cx="2971144" cy="777394"/>
          </a:xfrm>
          <a:prstGeom prst="rect">
            <a:avLst/>
          </a:prstGeom>
          <a:noFill/>
          <a:ln>
            <a:noFill/>
          </a:ln>
        </p:spPr>
      </p:pic>
      <p:pic>
        <p:nvPicPr>
          <p:cNvPr id="239" name="Google Shape;239;p33"/>
          <p:cNvPicPr preferRelativeResize="0"/>
          <p:nvPr/>
        </p:nvPicPr>
        <p:blipFill rotWithShape="1">
          <a:blip r:embed="rId7">
            <a:alphaModFix/>
          </a:blip>
          <a:srcRect b="0" l="0" r="0" t="0"/>
          <a:stretch/>
        </p:blipFill>
        <p:spPr>
          <a:xfrm>
            <a:off x="6148713" y="1961104"/>
            <a:ext cx="2714625" cy="850106"/>
          </a:xfrm>
          <a:prstGeom prst="rect">
            <a:avLst/>
          </a:prstGeom>
          <a:noFill/>
          <a:ln>
            <a:noFill/>
          </a:ln>
        </p:spPr>
      </p:pic>
      <p:pic>
        <p:nvPicPr>
          <p:cNvPr id="240" name="Google Shape;240;p33"/>
          <p:cNvPicPr preferRelativeResize="0"/>
          <p:nvPr/>
        </p:nvPicPr>
        <p:blipFill rotWithShape="1">
          <a:blip r:embed="rId8">
            <a:alphaModFix/>
          </a:blip>
          <a:srcRect b="0" l="0" r="0" t="0"/>
          <a:stretch/>
        </p:blipFill>
        <p:spPr>
          <a:xfrm>
            <a:off x="6070138" y="1029260"/>
            <a:ext cx="2871800" cy="700252"/>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34"/>
          <p:cNvSpPr txBox="1"/>
          <p:nvPr>
            <p:ph idx="1" type="body"/>
          </p:nvPr>
        </p:nvSpPr>
        <p:spPr>
          <a:xfrm>
            <a:off x="266500" y="1430575"/>
            <a:ext cx="6081900" cy="306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By the early 1980s GenBank and EMBL-Bank were dividing up data entry by journal and exchanging data by mailing tapes.</a:t>
            </a:r>
            <a:endParaRPr/>
          </a:p>
          <a:p>
            <a:pPr indent="0" lvl="0" marL="0" rtl="0" algn="l">
              <a:spcBef>
                <a:spcPts val="1200"/>
              </a:spcBef>
              <a:spcAft>
                <a:spcPts val="0"/>
              </a:spcAft>
              <a:buNone/>
            </a:pPr>
            <a:r>
              <a:rPr lang="en"/>
              <a:t>1987 - Launch of DNA Data Bank of Japan (DDBJ)</a:t>
            </a:r>
            <a:endParaRPr/>
          </a:p>
          <a:p>
            <a:pPr indent="0" lvl="0" marL="0" rtl="0" algn="l">
              <a:spcBef>
                <a:spcPts val="1200"/>
              </a:spcBef>
              <a:spcAft>
                <a:spcPts val="1200"/>
              </a:spcAft>
              <a:buNone/>
            </a:pPr>
            <a:r>
              <a:rPr lang="en"/>
              <a:t>GenBank, EMBL-Bank and DDBJ joined to form the </a:t>
            </a:r>
            <a:r>
              <a:rPr b="1" lang="en"/>
              <a:t>International Nucleotide Sequence Database Collaboration</a:t>
            </a:r>
            <a:endParaRPr/>
          </a:p>
        </p:txBody>
      </p:sp>
      <p:pic>
        <p:nvPicPr>
          <p:cNvPr id="246" name="Google Shape;246;p34"/>
          <p:cNvPicPr preferRelativeResize="0"/>
          <p:nvPr/>
        </p:nvPicPr>
        <p:blipFill rotWithShape="1">
          <a:blip r:embed="rId3">
            <a:alphaModFix/>
          </a:blip>
          <a:srcRect b="0" l="0" r="0" t="0"/>
          <a:stretch/>
        </p:blipFill>
        <p:spPr>
          <a:xfrm>
            <a:off x="6813088" y="3804653"/>
            <a:ext cx="1819275" cy="647700"/>
          </a:xfrm>
          <a:prstGeom prst="rect">
            <a:avLst/>
          </a:prstGeom>
          <a:noFill/>
          <a:ln>
            <a:noFill/>
          </a:ln>
        </p:spPr>
      </p:pic>
      <p:pic>
        <p:nvPicPr>
          <p:cNvPr id="247" name="Google Shape;247;p34"/>
          <p:cNvPicPr preferRelativeResize="0"/>
          <p:nvPr/>
        </p:nvPicPr>
        <p:blipFill rotWithShape="1">
          <a:blip r:embed="rId4">
            <a:alphaModFix/>
          </a:blip>
          <a:srcRect b="0" l="0" r="36932" t="0"/>
          <a:stretch/>
        </p:blipFill>
        <p:spPr>
          <a:xfrm>
            <a:off x="6531479" y="1864472"/>
            <a:ext cx="2382487" cy="707265"/>
          </a:xfrm>
          <a:prstGeom prst="rect">
            <a:avLst/>
          </a:prstGeom>
          <a:noFill/>
          <a:ln>
            <a:noFill/>
          </a:ln>
        </p:spPr>
      </p:pic>
      <p:pic>
        <p:nvPicPr>
          <p:cNvPr id="248" name="Google Shape;248;p34"/>
          <p:cNvPicPr preferRelativeResize="0"/>
          <p:nvPr/>
        </p:nvPicPr>
        <p:blipFill rotWithShape="1">
          <a:blip r:embed="rId5">
            <a:alphaModFix/>
          </a:blip>
          <a:srcRect b="0" l="0" r="0" t="0"/>
          <a:stretch/>
        </p:blipFill>
        <p:spPr>
          <a:xfrm>
            <a:off x="7352238" y="2639724"/>
            <a:ext cx="740951" cy="917000"/>
          </a:xfrm>
          <a:prstGeom prst="rect">
            <a:avLst/>
          </a:prstGeom>
          <a:noFill/>
          <a:ln>
            <a:noFill/>
          </a:ln>
        </p:spPr>
      </p:pic>
      <p:pic>
        <p:nvPicPr>
          <p:cNvPr id="249" name="Google Shape;249;p34"/>
          <p:cNvPicPr preferRelativeResize="0"/>
          <p:nvPr/>
        </p:nvPicPr>
        <p:blipFill>
          <a:blip r:embed="rId6">
            <a:alphaModFix/>
          </a:blip>
          <a:stretch>
            <a:fillRect/>
          </a:stretch>
        </p:blipFill>
        <p:spPr>
          <a:xfrm>
            <a:off x="6277425" y="1038074"/>
            <a:ext cx="2866575" cy="552875"/>
          </a:xfrm>
          <a:prstGeom prst="rect">
            <a:avLst/>
          </a:prstGeom>
          <a:noFill/>
          <a:ln>
            <a:noFill/>
          </a:ln>
        </p:spPr>
      </p:pic>
      <p:sp>
        <p:nvSpPr>
          <p:cNvPr id="250" name="Google Shape;250;p34"/>
          <p:cNvSpPr txBox="1"/>
          <p:nvPr>
            <p:ph type="title"/>
          </p:nvPr>
        </p:nvSpPr>
        <p:spPr>
          <a:xfrm>
            <a:off x="457200" y="154484"/>
            <a:ext cx="8229600" cy="643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Calibri"/>
              <a:buNone/>
            </a:pPr>
            <a:r>
              <a:rPr lang="en"/>
              <a:t>Generalist Biological Repositories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35"/>
          <p:cNvSpPr txBox="1"/>
          <p:nvPr>
            <p:ph idx="1" type="body"/>
          </p:nvPr>
        </p:nvSpPr>
        <p:spPr>
          <a:xfrm>
            <a:off x="311700" y="1987025"/>
            <a:ext cx="6081900" cy="29436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t>Foundational policy still in effect today: data is available for </a:t>
            </a:r>
            <a:r>
              <a:rPr b="1" lang="en"/>
              <a:t>free and unrestricted access</a:t>
            </a:r>
            <a:r>
              <a:rPr lang="en"/>
              <a:t>, for any purpose, with no restrictions on analysis, redistribution, or re-publication.</a:t>
            </a:r>
            <a:endParaRPr/>
          </a:p>
          <a:p>
            <a:pPr indent="0" lvl="0" marL="0" rtl="0" algn="l">
              <a:spcBef>
                <a:spcPts val="1200"/>
              </a:spcBef>
              <a:spcAft>
                <a:spcPts val="0"/>
              </a:spcAft>
              <a:buNone/>
            </a:pPr>
            <a:r>
              <a:rPr lang="en"/>
              <a:t>Data is synchronized on a daily basis</a:t>
            </a:r>
            <a:endParaRPr/>
          </a:p>
          <a:p>
            <a:pPr indent="0" lvl="0" marL="0" rtl="0" algn="l">
              <a:spcBef>
                <a:spcPts val="1200"/>
              </a:spcBef>
              <a:spcAft>
                <a:spcPts val="0"/>
              </a:spcAft>
              <a:buNone/>
            </a:pPr>
            <a:r>
              <a:rPr lang="en"/>
              <a:t>Led to the need for unique accessions and to agree on common data formats.</a:t>
            </a:r>
            <a:endParaRPr/>
          </a:p>
          <a:p>
            <a:pPr indent="0" lvl="0" marL="0" rtl="0" algn="l">
              <a:spcBef>
                <a:spcPts val="1200"/>
              </a:spcBef>
              <a:spcAft>
                <a:spcPts val="1200"/>
              </a:spcAft>
              <a:buNone/>
            </a:pPr>
            <a:r>
              <a:rPr lang="en"/>
              <a:t>Spurred the establishment of open data and open science.</a:t>
            </a:r>
            <a:endParaRPr/>
          </a:p>
        </p:txBody>
      </p:sp>
      <p:sp>
        <p:nvSpPr>
          <p:cNvPr id="256" name="Google Shape;256;p35"/>
          <p:cNvSpPr txBox="1"/>
          <p:nvPr/>
        </p:nvSpPr>
        <p:spPr>
          <a:xfrm>
            <a:off x="6694725" y="1987025"/>
            <a:ext cx="2119200" cy="2567400"/>
          </a:xfrm>
          <a:prstGeom prst="rect">
            <a:avLst/>
          </a:prstGeom>
          <a:solidFill>
            <a:schemeClr val="lt2"/>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i="1" lang="en" sz="1600">
                <a:solidFill>
                  <a:schemeClr val="dk2"/>
                </a:solidFill>
              </a:rPr>
              <a:t>[A feat of] negotiation, translation, and standardization occurred successfully across national boundaries.</a:t>
            </a:r>
            <a:r>
              <a:rPr lang="en" sz="1600">
                <a:solidFill>
                  <a:schemeClr val="dk2"/>
                </a:solidFill>
              </a:rPr>
              <a:t> </a:t>
            </a:r>
            <a:endParaRPr sz="1600">
              <a:solidFill>
                <a:schemeClr val="dk2"/>
              </a:solidFill>
            </a:endParaRPr>
          </a:p>
          <a:p>
            <a:pPr indent="0" lvl="0" marL="0" rtl="0" algn="r">
              <a:lnSpc>
                <a:spcPct val="115000"/>
              </a:lnSpc>
              <a:spcBef>
                <a:spcPts val="1200"/>
              </a:spcBef>
              <a:spcAft>
                <a:spcPts val="1200"/>
              </a:spcAft>
              <a:buNone/>
            </a:pPr>
            <a:r>
              <a:rPr lang="en" sz="1600">
                <a:solidFill>
                  <a:schemeClr val="dk2"/>
                </a:solidFill>
              </a:rPr>
              <a:t>Stevens 2018</a:t>
            </a:r>
            <a:endParaRPr sz="1600"/>
          </a:p>
        </p:txBody>
      </p:sp>
      <p:pic>
        <p:nvPicPr>
          <p:cNvPr id="257" name="Google Shape;257;p35"/>
          <p:cNvPicPr preferRelativeResize="0"/>
          <p:nvPr/>
        </p:nvPicPr>
        <p:blipFill>
          <a:blip r:embed="rId3">
            <a:alphaModFix/>
          </a:blip>
          <a:stretch>
            <a:fillRect/>
          </a:stretch>
        </p:blipFill>
        <p:spPr>
          <a:xfrm>
            <a:off x="0" y="-40756"/>
            <a:ext cx="9144003" cy="176360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pic>
        <p:nvPicPr>
          <p:cNvPr id="262" name="Google Shape;262;p36"/>
          <p:cNvPicPr preferRelativeResize="0"/>
          <p:nvPr/>
        </p:nvPicPr>
        <p:blipFill>
          <a:blip r:embed="rId3">
            <a:alphaModFix/>
          </a:blip>
          <a:stretch>
            <a:fillRect/>
          </a:stretch>
        </p:blipFill>
        <p:spPr>
          <a:xfrm>
            <a:off x="152400" y="152400"/>
            <a:ext cx="8662292" cy="4838702"/>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3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Topical Databases</a:t>
            </a:r>
            <a:endParaRPr/>
          </a:p>
        </p:txBody>
      </p:sp>
      <p:sp>
        <p:nvSpPr>
          <p:cNvPr id="268" name="Google Shape;268;p37"/>
          <p:cNvSpPr txBox="1"/>
          <p:nvPr>
            <p:ph idx="1" type="body"/>
          </p:nvPr>
        </p:nvSpPr>
        <p:spPr>
          <a:xfrm>
            <a:off x="311700" y="1152475"/>
            <a:ext cx="6416700" cy="34164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
              <a:t>Provide specific types of data sets, often aggregated from and relied on by many other databases</a:t>
            </a:r>
            <a:endParaRPr/>
          </a:p>
          <a:p>
            <a:pPr indent="0" lvl="0" marL="0" rtl="0" algn="l">
              <a:spcBef>
                <a:spcPts val="1200"/>
              </a:spcBef>
              <a:spcAft>
                <a:spcPts val="0"/>
              </a:spcAft>
              <a:buNone/>
            </a:pPr>
            <a:r>
              <a:rPr lang="en"/>
              <a:t>Example:</a:t>
            </a:r>
            <a:endParaRPr/>
          </a:p>
          <a:p>
            <a:pPr indent="0" lvl="0" marL="0" rtl="0" algn="l">
              <a:spcBef>
                <a:spcPts val="1200"/>
              </a:spcBef>
              <a:spcAft>
                <a:spcPts val="0"/>
              </a:spcAft>
              <a:buNone/>
            </a:pPr>
            <a:r>
              <a:rPr lang="en"/>
              <a:t>NCBI’s T</a:t>
            </a:r>
            <a:r>
              <a:rPr lang="en"/>
              <a:t>axonomy DB relies on information from 21 other sites:	</a:t>
            </a:r>
            <a:endParaRPr/>
          </a:p>
          <a:p>
            <a:pPr indent="-342900" lvl="0" marL="457200" rtl="0" algn="l">
              <a:spcBef>
                <a:spcPts val="1200"/>
              </a:spcBef>
              <a:spcAft>
                <a:spcPts val="0"/>
              </a:spcAft>
              <a:buSzPts val="1800"/>
              <a:buChar char="●"/>
            </a:pPr>
            <a:r>
              <a:rPr lang="en"/>
              <a:t>AlgaeBase</a:t>
            </a:r>
            <a:endParaRPr/>
          </a:p>
          <a:p>
            <a:pPr indent="-342900" lvl="0" marL="457200" rtl="0" algn="l">
              <a:spcBef>
                <a:spcPts val="0"/>
              </a:spcBef>
              <a:spcAft>
                <a:spcPts val="0"/>
              </a:spcAft>
              <a:buSzPts val="1800"/>
              <a:buChar char="●"/>
            </a:pPr>
            <a:r>
              <a:rPr lang="en"/>
              <a:t>Amphibian Species of the World</a:t>
            </a:r>
            <a:endParaRPr/>
          </a:p>
          <a:p>
            <a:pPr indent="-342900" lvl="0" marL="457200" rtl="0" algn="l">
              <a:spcBef>
                <a:spcPts val="0"/>
              </a:spcBef>
              <a:spcAft>
                <a:spcPts val="0"/>
              </a:spcAft>
              <a:buSzPts val="1800"/>
              <a:buChar char="●"/>
            </a:pPr>
            <a:r>
              <a:rPr lang="en"/>
              <a:t>American Society of Mammalogists (ASM) Mammal Diversity Database</a:t>
            </a:r>
            <a:endParaRPr/>
          </a:p>
          <a:p>
            <a:pPr indent="-342900" lvl="0" marL="457200" rtl="0" algn="l">
              <a:spcBef>
                <a:spcPts val="0"/>
              </a:spcBef>
              <a:spcAft>
                <a:spcPts val="0"/>
              </a:spcAft>
              <a:buSzPts val="1800"/>
              <a:buChar char="●"/>
            </a:pPr>
            <a:r>
              <a:rPr lang="en"/>
              <a:t>Etc (see Schoch et al 2020 for full list)</a:t>
            </a:r>
            <a:endParaRPr/>
          </a:p>
        </p:txBody>
      </p:sp>
      <p:pic>
        <p:nvPicPr>
          <p:cNvPr id="269" name="Google Shape;269;p37"/>
          <p:cNvPicPr preferRelativeResize="0"/>
          <p:nvPr/>
        </p:nvPicPr>
        <p:blipFill>
          <a:blip r:embed="rId3">
            <a:alphaModFix/>
          </a:blip>
          <a:stretch>
            <a:fillRect/>
          </a:stretch>
        </p:blipFill>
        <p:spPr>
          <a:xfrm>
            <a:off x="3477500" y="283026"/>
            <a:ext cx="5354798" cy="734700"/>
          </a:xfrm>
          <a:prstGeom prst="rect">
            <a:avLst/>
          </a:prstGeom>
          <a:noFill/>
          <a:ln>
            <a:noFill/>
          </a:ln>
        </p:spPr>
      </p:pic>
      <p:pic>
        <p:nvPicPr>
          <p:cNvPr id="270" name="Google Shape;270;p37"/>
          <p:cNvPicPr preferRelativeResize="0"/>
          <p:nvPr/>
        </p:nvPicPr>
        <p:blipFill>
          <a:blip r:embed="rId4">
            <a:alphaModFix/>
          </a:blip>
          <a:stretch>
            <a:fillRect/>
          </a:stretch>
        </p:blipFill>
        <p:spPr>
          <a:xfrm>
            <a:off x="6728400" y="2697350"/>
            <a:ext cx="2038350" cy="609600"/>
          </a:xfrm>
          <a:prstGeom prst="rect">
            <a:avLst/>
          </a:prstGeom>
          <a:noFill/>
          <a:ln>
            <a:noFill/>
          </a:ln>
        </p:spPr>
      </p:pic>
      <p:pic>
        <p:nvPicPr>
          <p:cNvPr id="271" name="Google Shape;271;p37"/>
          <p:cNvPicPr preferRelativeResize="0"/>
          <p:nvPr/>
        </p:nvPicPr>
        <p:blipFill>
          <a:blip r:embed="rId5">
            <a:alphaModFix/>
          </a:blip>
          <a:stretch>
            <a:fillRect/>
          </a:stretch>
        </p:blipFill>
        <p:spPr>
          <a:xfrm>
            <a:off x="7260140" y="3241540"/>
            <a:ext cx="974850" cy="97487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3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Topical Databases</a:t>
            </a:r>
            <a:endParaRPr/>
          </a:p>
        </p:txBody>
      </p:sp>
      <p:sp>
        <p:nvSpPr>
          <p:cNvPr id="277" name="Google Shape;277;p38"/>
          <p:cNvSpPr txBox="1"/>
          <p:nvPr>
            <p:ph idx="1" type="body"/>
          </p:nvPr>
        </p:nvSpPr>
        <p:spPr>
          <a:xfrm>
            <a:off x="311700" y="1152475"/>
            <a:ext cx="8725500" cy="38757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
              <a:t>Provide specific types of data sets, often aggregated from and relied on by many other databases</a:t>
            </a:r>
            <a:endParaRPr/>
          </a:p>
          <a:p>
            <a:pPr indent="0" lvl="0" marL="0" rtl="0" algn="l">
              <a:spcBef>
                <a:spcPts val="1200"/>
              </a:spcBef>
              <a:spcAft>
                <a:spcPts val="0"/>
              </a:spcAft>
              <a:buNone/>
            </a:pPr>
            <a:r>
              <a:rPr lang="en"/>
              <a:t>Example:</a:t>
            </a:r>
            <a:endParaRPr/>
          </a:p>
          <a:p>
            <a:pPr indent="-342900" lvl="0" marL="457200" rtl="0" algn="l">
              <a:spcBef>
                <a:spcPts val="1200"/>
              </a:spcBef>
              <a:spcAft>
                <a:spcPts val="0"/>
              </a:spcAft>
              <a:buSzPts val="1800"/>
              <a:buChar char="●"/>
            </a:pPr>
            <a:r>
              <a:rPr lang="en"/>
              <a:t>NCBI’s dbSNP - genomic variation for humans </a:t>
            </a:r>
            <a:endParaRPr/>
          </a:p>
          <a:p>
            <a:pPr indent="0" lvl="0" marL="457200" rtl="0" algn="l">
              <a:spcBef>
                <a:spcPts val="1200"/>
              </a:spcBef>
              <a:spcAft>
                <a:spcPts val="0"/>
              </a:spcAft>
              <a:buNone/>
            </a:pPr>
            <a:r>
              <a:t/>
            </a:r>
            <a:endParaRPr/>
          </a:p>
          <a:p>
            <a:pPr indent="0" lvl="0" marL="0" rtl="0" algn="l">
              <a:spcBef>
                <a:spcPts val="1200"/>
              </a:spcBef>
              <a:spcAft>
                <a:spcPts val="0"/>
              </a:spcAft>
              <a:buNone/>
            </a:pPr>
            <a:r>
              <a:t/>
            </a:r>
            <a:endParaRPr/>
          </a:p>
          <a:p>
            <a:pPr indent="-342900" lvl="0" marL="457200" rtl="0" algn="l">
              <a:spcBef>
                <a:spcPts val="1200"/>
              </a:spcBef>
              <a:spcAft>
                <a:spcPts val="0"/>
              </a:spcAft>
              <a:buSzPts val="1800"/>
              <a:buChar char="●"/>
            </a:pPr>
            <a:r>
              <a:rPr lang="en"/>
              <a:t>EMBL-EBI’s Array Express - functional genomics data for all taxa. Data types:</a:t>
            </a:r>
            <a:endParaRPr/>
          </a:p>
          <a:p>
            <a:pPr indent="-342900" lvl="1" marL="914400" rtl="0" algn="l">
              <a:spcBef>
                <a:spcPts val="0"/>
              </a:spcBef>
              <a:spcAft>
                <a:spcPts val="0"/>
              </a:spcAft>
              <a:buSzPts val="1800"/>
              <a:buChar char="○"/>
            </a:pPr>
            <a:r>
              <a:rPr lang="en" sz="1800"/>
              <a:t>transcription profiling (mRNA and miRNA)</a:t>
            </a:r>
            <a:endParaRPr sz="1800"/>
          </a:p>
          <a:p>
            <a:pPr indent="-342900" lvl="1" marL="914400" rtl="0" algn="l">
              <a:spcBef>
                <a:spcPts val="0"/>
              </a:spcBef>
              <a:spcAft>
                <a:spcPts val="0"/>
              </a:spcAft>
              <a:buSzPts val="1800"/>
              <a:buChar char="○"/>
            </a:pPr>
            <a:r>
              <a:rPr lang="en" sz="1800"/>
              <a:t>SNP genotyping</a:t>
            </a:r>
            <a:endParaRPr sz="1800"/>
          </a:p>
          <a:p>
            <a:pPr indent="-342900" lvl="1" marL="914400" rtl="0" algn="l">
              <a:spcBef>
                <a:spcPts val="0"/>
              </a:spcBef>
              <a:spcAft>
                <a:spcPts val="0"/>
              </a:spcAft>
              <a:buSzPts val="1800"/>
              <a:buChar char="○"/>
            </a:pPr>
            <a:r>
              <a:rPr lang="en" sz="1800"/>
              <a:t>chromatin immunoprecipitation (ChIP)</a:t>
            </a:r>
            <a:endParaRPr sz="1800"/>
          </a:p>
          <a:p>
            <a:pPr indent="-342900" lvl="1" marL="914400" rtl="0" algn="l">
              <a:spcBef>
                <a:spcPts val="0"/>
              </a:spcBef>
              <a:spcAft>
                <a:spcPts val="0"/>
              </a:spcAft>
              <a:buSzPts val="1800"/>
              <a:buChar char="○"/>
            </a:pPr>
            <a:r>
              <a:rPr lang="en" sz="1800"/>
              <a:t>comparative genomic hybridisation</a:t>
            </a:r>
            <a:endParaRPr sz="1800"/>
          </a:p>
        </p:txBody>
      </p:sp>
      <p:pic>
        <p:nvPicPr>
          <p:cNvPr id="278" name="Google Shape;278;p38"/>
          <p:cNvPicPr preferRelativeResize="0"/>
          <p:nvPr/>
        </p:nvPicPr>
        <p:blipFill>
          <a:blip r:embed="rId3">
            <a:alphaModFix/>
          </a:blip>
          <a:stretch>
            <a:fillRect/>
          </a:stretch>
        </p:blipFill>
        <p:spPr>
          <a:xfrm>
            <a:off x="6123275" y="4181325"/>
            <a:ext cx="2110800" cy="595578"/>
          </a:xfrm>
          <a:prstGeom prst="rect">
            <a:avLst/>
          </a:prstGeom>
          <a:noFill/>
          <a:ln>
            <a:noFill/>
          </a:ln>
        </p:spPr>
      </p:pic>
      <p:pic>
        <p:nvPicPr>
          <p:cNvPr id="279" name="Google Shape;279;p38"/>
          <p:cNvPicPr preferRelativeResize="0"/>
          <p:nvPr/>
        </p:nvPicPr>
        <p:blipFill>
          <a:blip r:embed="rId4">
            <a:alphaModFix/>
          </a:blip>
          <a:stretch>
            <a:fillRect/>
          </a:stretch>
        </p:blipFill>
        <p:spPr>
          <a:xfrm>
            <a:off x="1383125" y="2708562"/>
            <a:ext cx="5564851" cy="7635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39"/>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dk1"/>
              </a:buClr>
              <a:buSzPts val="4400"/>
              <a:buFont typeface="Calibri"/>
              <a:buNone/>
            </a:pPr>
            <a:r>
              <a:rPr lang="en"/>
              <a:t>Community Databases</a:t>
            </a:r>
            <a:endParaRPr/>
          </a:p>
        </p:txBody>
      </p:sp>
      <p:sp>
        <p:nvSpPr>
          <p:cNvPr id="285" name="Google Shape;285;p39"/>
          <p:cNvSpPr txBox="1"/>
          <p:nvPr>
            <p:ph idx="1" type="body"/>
          </p:nvPr>
        </p:nvSpPr>
        <p:spPr>
          <a:xfrm>
            <a:off x="457200" y="1200150"/>
            <a:ext cx="4022700" cy="3574200"/>
          </a:xfrm>
          <a:prstGeom prst="rect">
            <a:avLst/>
          </a:prstGeom>
          <a:noFill/>
          <a:ln>
            <a:noFill/>
          </a:ln>
        </p:spPr>
        <p:txBody>
          <a:bodyPr anchorCtr="0" anchor="t" bIns="45700" lIns="91425" spcFirstLastPara="1" rIns="91425" wrap="square" tIns="45700">
            <a:normAutofit fontScale="62500" lnSpcReduction="10000"/>
          </a:bodyPr>
          <a:lstStyle/>
          <a:p>
            <a:pPr indent="-273288" lvl="0" marL="342900" rtl="0" algn="l">
              <a:lnSpc>
                <a:spcPct val="115000"/>
              </a:lnSpc>
              <a:spcBef>
                <a:spcPts val="0"/>
              </a:spcBef>
              <a:spcAft>
                <a:spcPts val="0"/>
              </a:spcAft>
              <a:buClr>
                <a:schemeClr val="dk1"/>
              </a:buClr>
              <a:buSzPct val="100000"/>
              <a:buChar char="•"/>
            </a:pPr>
            <a:r>
              <a:rPr lang="en" sz="2390"/>
              <a:t>Emerged in the 1990s as</a:t>
            </a:r>
            <a:endParaRPr sz="2390"/>
          </a:p>
          <a:p>
            <a:pPr indent="0" lvl="0" marL="457200" rtl="0" algn="l">
              <a:lnSpc>
                <a:spcPct val="115000"/>
              </a:lnSpc>
              <a:spcBef>
                <a:spcPts val="0"/>
              </a:spcBef>
              <a:spcAft>
                <a:spcPts val="0"/>
              </a:spcAft>
              <a:buNone/>
            </a:pPr>
            <a:r>
              <a:rPr lang="en" sz="2390"/>
              <a:t>some scientific communities saw value in setting up specialized databases</a:t>
            </a:r>
            <a:endParaRPr sz="2390"/>
          </a:p>
          <a:p>
            <a:pPr indent="-273288" lvl="0" marL="342900" rtl="0" algn="l">
              <a:lnSpc>
                <a:spcPct val="115000"/>
              </a:lnSpc>
              <a:spcBef>
                <a:spcPts val="0"/>
              </a:spcBef>
              <a:spcAft>
                <a:spcPts val="0"/>
              </a:spcAft>
              <a:buClr>
                <a:schemeClr val="dk1"/>
              </a:buClr>
              <a:buSzPct val="100000"/>
              <a:buChar char="•"/>
            </a:pPr>
            <a:r>
              <a:rPr lang="en" sz="2390"/>
              <a:t>Usually set up to serve one organism or group of organisms, often “model organisms”</a:t>
            </a:r>
            <a:endParaRPr sz="2390"/>
          </a:p>
          <a:p>
            <a:pPr indent="-273288" lvl="0" marL="342900" rtl="0" algn="l">
              <a:lnSpc>
                <a:spcPct val="115000"/>
              </a:lnSpc>
              <a:spcBef>
                <a:spcPts val="0"/>
              </a:spcBef>
              <a:spcAft>
                <a:spcPts val="0"/>
              </a:spcAft>
              <a:buSzPct val="100000"/>
              <a:buChar char="•"/>
            </a:pPr>
            <a:r>
              <a:rPr lang="en" sz="2390"/>
              <a:t>May be referred to as a “</a:t>
            </a:r>
            <a:r>
              <a:rPr b="1" lang="en" sz="2390"/>
              <a:t>secondary database</a:t>
            </a:r>
            <a:r>
              <a:rPr lang="en" sz="2390"/>
              <a:t>”</a:t>
            </a:r>
            <a:endParaRPr sz="2390"/>
          </a:p>
          <a:p>
            <a:pPr indent="-323453" lvl="1" marL="914400" rtl="0" algn="l">
              <a:lnSpc>
                <a:spcPct val="115000"/>
              </a:lnSpc>
              <a:spcBef>
                <a:spcPts val="0"/>
              </a:spcBef>
              <a:spcAft>
                <a:spcPts val="0"/>
              </a:spcAft>
              <a:buSzPct val="100000"/>
              <a:buChar char="–"/>
            </a:pPr>
            <a:r>
              <a:rPr lang="en" sz="2390"/>
              <a:t>Utilizes sequences from </a:t>
            </a:r>
            <a:r>
              <a:rPr lang="en" sz="2390"/>
              <a:t>primary</a:t>
            </a:r>
            <a:r>
              <a:rPr lang="en" sz="2390"/>
              <a:t> databases (INSDC) and/or topical databases </a:t>
            </a:r>
            <a:endParaRPr sz="2390"/>
          </a:p>
          <a:p>
            <a:pPr indent="-323453" lvl="1" marL="914400" rtl="0" algn="l">
              <a:lnSpc>
                <a:spcPct val="115000"/>
              </a:lnSpc>
              <a:spcBef>
                <a:spcPts val="0"/>
              </a:spcBef>
              <a:spcAft>
                <a:spcPts val="0"/>
              </a:spcAft>
              <a:buSzPct val="100000"/>
              <a:buChar char="–"/>
            </a:pPr>
            <a:r>
              <a:rPr lang="en" sz="2390"/>
              <a:t>Often adds additional data not supported elsewhere</a:t>
            </a:r>
            <a:endParaRPr sz="2390"/>
          </a:p>
          <a:p>
            <a:pPr indent="0" lvl="0" marL="0" rtl="0" algn="l">
              <a:lnSpc>
                <a:spcPct val="115000"/>
              </a:lnSpc>
              <a:spcBef>
                <a:spcPts val="518"/>
              </a:spcBef>
              <a:spcAft>
                <a:spcPts val="0"/>
              </a:spcAft>
              <a:buClr>
                <a:schemeClr val="dk1"/>
              </a:buClr>
              <a:buSzPct val="108368"/>
              <a:buNone/>
            </a:pPr>
            <a:r>
              <a:t/>
            </a:r>
            <a:endParaRPr sz="2390"/>
          </a:p>
        </p:txBody>
      </p:sp>
      <p:pic>
        <p:nvPicPr>
          <p:cNvPr id="286" name="Google Shape;286;p39"/>
          <p:cNvPicPr preferRelativeResize="0"/>
          <p:nvPr/>
        </p:nvPicPr>
        <p:blipFill>
          <a:blip r:embed="rId3">
            <a:alphaModFix/>
          </a:blip>
          <a:stretch>
            <a:fillRect/>
          </a:stretch>
        </p:blipFill>
        <p:spPr>
          <a:xfrm>
            <a:off x="4769588" y="1516037"/>
            <a:ext cx="2536497" cy="679525"/>
          </a:xfrm>
          <a:prstGeom prst="rect">
            <a:avLst/>
          </a:prstGeom>
          <a:noFill/>
          <a:ln>
            <a:noFill/>
          </a:ln>
        </p:spPr>
      </p:pic>
      <p:pic>
        <p:nvPicPr>
          <p:cNvPr id="287" name="Google Shape;287;p39"/>
          <p:cNvPicPr preferRelativeResize="0"/>
          <p:nvPr/>
        </p:nvPicPr>
        <p:blipFill>
          <a:blip r:embed="rId4">
            <a:alphaModFix/>
          </a:blip>
          <a:stretch>
            <a:fillRect/>
          </a:stretch>
        </p:blipFill>
        <p:spPr>
          <a:xfrm>
            <a:off x="7359350" y="1495850"/>
            <a:ext cx="1696475" cy="719900"/>
          </a:xfrm>
          <a:prstGeom prst="rect">
            <a:avLst/>
          </a:prstGeom>
          <a:noFill/>
          <a:ln>
            <a:noFill/>
          </a:ln>
        </p:spPr>
      </p:pic>
      <p:pic>
        <p:nvPicPr>
          <p:cNvPr id="288" name="Google Shape;288;p39"/>
          <p:cNvPicPr preferRelativeResize="0"/>
          <p:nvPr/>
        </p:nvPicPr>
        <p:blipFill>
          <a:blip r:embed="rId5">
            <a:alphaModFix/>
          </a:blip>
          <a:stretch>
            <a:fillRect/>
          </a:stretch>
        </p:blipFill>
        <p:spPr>
          <a:xfrm>
            <a:off x="4864937" y="2420272"/>
            <a:ext cx="2345800" cy="482475"/>
          </a:xfrm>
          <a:prstGeom prst="rect">
            <a:avLst/>
          </a:prstGeom>
          <a:noFill/>
          <a:ln>
            <a:noFill/>
          </a:ln>
        </p:spPr>
      </p:pic>
      <p:pic>
        <p:nvPicPr>
          <p:cNvPr id="289" name="Google Shape;289;p39"/>
          <p:cNvPicPr preferRelativeResize="0"/>
          <p:nvPr/>
        </p:nvPicPr>
        <p:blipFill>
          <a:blip r:embed="rId6">
            <a:alphaModFix/>
          </a:blip>
          <a:stretch>
            <a:fillRect/>
          </a:stretch>
        </p:blipFill>
        <p:spPr>
          <a:xfrm>
            <a:off x="7404384" y="205973"/>
            <a:ext cx="1282415" cy="1135725"/>
          </a:xfrm>
          <a:prstGeom prst="rect">
            <a:avLst/>
          </a:prstGeom>
          <a:noFill/>
          <a:ln>
            <a:noFill/>
          </a:ln>
        </p:spPr>
      </p:pic>
      <p:pic>
        <p:nvPicPr>
          <p:cNvPr id="290" name="Google Shape;290;p39"/>
          <p:cNvPicPr preferRelativeResize="0"/>
          <p:nvPr/>
        </p:nvPicPr>
        <p:blipFill>
          <a:blip r:embed="rId7">
            <a:alphaModFix/>
          </a:blip>
          <a:stretch>
            <a:fillRect/>
          </a:stretch>
        </p:blipFill>
        <p:spPr>
          <a:xfrm>
            <a:off x="7344885" y="2270600"/>
            <a:ext cx="1758489" cy="857400"/>
          </a:xfrm>
          <a:prstGeom prst="rect">
            <a:avLst/>
          </a:prstGeom>
          <a:noFill/>
          <a:ln>
            <a:noFill/>
          </a:ln>
        </p:spPr>
      </p:pic>
      <p:sp>
        <p:nvSpPr>
          <p:cNvPr id="291" name="Google Shape;291;p39"/>
          <p:cNvSpPr txBox="1"/>
          <p:nvPr/>
        </p:nvSpPr>
        <p:spPr>
          <a:xfrm>
            <a:off x="4864925" y="4056900"/>
            <a:ext cx="3983400" cy="831300"/>
          </a:xfrm>
          <a:prstGeom prst="rect">
            <a:avLst/>
          </a:prstGeom>
          <a:solidFill>
            <a:schemeClr val="lt2"/>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u="sng"/>
              <a:t>Model organism</a:t>
            </a:r>
            <a:r>
              <a:rPr lang="en"/>
              <a:t> - a non-human species that is extensively studied to understand particular biological phenomena (Wikipedia)</a:t>
            </a:r>
            <a:endParaRPr/>
          </a:p>
        </p:txBody>
      </p:sp>
      <p:pic>
        <p:nvPicPr>
          <p:cNvPr id="292" name="Google Shape;292;p39"/>
          <p:cNvPicPr preferRelativeResize="0"/>
          <p:nvPr/>
        </p:nvPicPr>
        <p:blipFill>
          <a:blip r:embed="rId8">
            <a:alphaModFix/>
          </a:blip>
          <a:stretch>
            <a:fillRect/>
          </a:stretch>
        </p:blipFill>
        <p:spPr>
          <a:xfrm>
            <a:off x="4769600" y="3127462"/>
            <a:ext cx="2536474" cy="464692"/>
          </a:xfrm>
          <a:prstGeom prst="rect">
            <a:avLst/>
          </a:prstGeom>
          <a:noFill/>
          <a:ln>
            <a:noFill/>
          </a:ln>
        </p:spPr>
      </p:pic>
      <p:pic>
        <p:nvPicPr>
          <p:cNvPr id="293" name="Google Shape;293;p39"/>
          <p:cNvPicPr preferRelativeResize="0"/>
          <p:nvPr/>
        </p:nvPicPr>
        <p:blipFill>
          <a:blip r:embed="rId9">
            <a:alphaModFix/>
          </a:blip>
          <a:stretch>
            <a:fillRect/>
          </a:stretch>
        </p:blipFill>
        <p:spPr>
          <a:xfrm>
            <a:off x="7796825" y="3056354"/>
            <a:ext cx="977822" cy="51867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40"/>
          <p:cNvSpPr txBox="1"/>
          <p:nvPr>
            <p:ph type="title"/>
          </p:nvPr>
        </p:nvSpPr>
        <p:spPr>
          <a:xfrm>
            <a:off x="457200" y="205978"/>
            <a:ext cx="8229600" cy="8574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
              <a:t>Value Added by Community Databases</a:t>
            </a:r>
            <a:endParaRPr/>
          </a:p>
        </p:txBody>
      </p:sp>
      <p:sp>
        <p:nvSpPr>
          <p:cNvPr id="299" name="Google Shape;299;p40"/>
          <p:cNvSpPr txBox="1"/>
          <p:nvPr>
            <p:ph idx="1" type="body"/>
          </p:nvPr>
        </p:nvSpPr>
        <p:spPr>
          <a:xfrm>
            <a:off x="245625" y="1200150"/>
            <a:ext cx="4077900" cy="3843300"/>
          </a:xfrm>
          <a:prstGeom prst="rect">
            <a:avLst/>
          </a:prstGeom>
        </p:spPr>
        <p:txBody>
          <a:bodyPr anchorCtr="0" anchor="t" bIns="45700" lIns="91425" spcFirstLastPara="1" rIns="91425" wrap="square" tIns="45700">
            <a:normAutofit fontScale="47500" lnSpcReduction="10000"/>
          </a:bodyPr>
          <a:lstStyle/>
          <a:p>
            <a:pPr indent="-313055" lvl="0" marL="457200" rtl="0" algn="l">
              <a:lnSpc>
                <a:spcPct val="115000"/>
              </a:lnSpc>
              <a:spcBef>
                <a:spcPts val="560"/>
              </a:spcBef>
              <a:spcAft>
                <a:spcPts val="0"/>
              </a:spcAft>
              <a:buSzPct val="100000"/>
              <a:buChar char="•"/>
            </a:pPr>
            <a:r>
              <a:rPr lang="en"/>
              <a:t>I</a:t>
            </a:r>
            <a:r>
              <a:rPr lang="en"/>
              <a:t>n-house team of biological data curators who gather and integrate data</a:t>
            </a:r>
            <a:endParaRPr/>
          </a:p>
          <a:p>
            <a:pPr indent="-313055" lvl="0" marL="457200" rtl="0" algn="l">
              <a:lnSpc>
                <a:spcPct val="115000"/>
              </a:lnSpc>
              <a:spcBef>
                <a:spcPts val="1000"/>
              </a:spcBef>
              <a:spcAft>
                <a:spcPts val="0"/>
              </a:spcAft>
              <a:buSzPct val="100000"/>
              <a:buChar char="•"/>
            </a:pPr>
            <a:r>
              <a:rPr lang="en"/>
              <a:t>Extracting annotations from published articles</a:t>
            </a:r>
            <a:endParaRPr/>
          </a:p>
          <a:p>
            <a:pPr indent="-313055" lvl="0" marL="457200" rtl="0" algn="l">
              <a:lnSpc>
                <a:spcPct val="115000"/>
              </a:lnSpc>
              <a:spcBef>
                <a:spcPts val="1000"/>
              </a:spcBef>
              <a:spcAft>
                <a:spcPts val="0"/>
              </a:spcAft>
              <a:buSzPct val="100000"/>
              <a:buChar char="•"/>
            </a:pPr>
            <a:r>
              <a:rPr lang="en"/>
              <a:t>Normalize and reanalyze datasets to add value</a:t>
            </a:r>
            <a:endParaRPr/>
          </a:p>
          <a:p>
            <a:pPr indent="-313055" lvl="0" marL="457200" rtl="0" algn="l">
              <a:lnSpc>
                <a:spcPct val="115000"/>
              </a:lnSpc>
              <a:spcBef>
                <a:spcPts val="1000"/>
              </a:spcBef>
              <a:spcAft>
                <a:spcPts val="0"/>
              </a:spcAft>
              <a:buSzPct val="100000"/>
              <a:buChar char="•"/>
            </a:pPr>
            <a:r>
              <a:rPr lang="en"/>
              <a:t>Support data types not housed elsewhere</a:t>
            </a:r>
            <a:endParaRPr/>
          </a:p>
          <a:p>
            <a:pPr indent="-300990" lvl="1" marL="914400" rtl="0" algn="l">
              <a:lnSpc>
                <a:spcPct val="115000"/>
              </a:lnSpc>
              <a:spcBef>
                <a:spcPts val="1000"/>
              </a:spcBef>
              <a:spcAft>
                <a:spcPts val="0"/>
              </a:spcAft>
              <a:buSzPct val="100000"/>
              <a:buChar char="–"/>
            </a:pPr>
            <a:r>
              <a:rPr lang="en"/>
              <a:t>Mutants, protocols, stocks, genetic maps</a:t>
            </a:r>
            <a:endParaRPr/>
          </a:p>
          <a:p>
            <a:pPr indent="-313055" lvl="0" marL="457200" rtl="0" algn="l">
              <a:lnSpc>
                <a:spcPct val="115000"/>
              </a:lnSpc>
              <a:spcBef>
                <a:spcPts val="1000"/>
              </a:spcBef>
              <a:spcAft>
                <a:spcPts val="0"/>
              </a:spcAft>
              <a:buSzPct val="100000"/>
              <a:buChar char="•"/>
            </a:pPr>
            <a:r>
              <a:rPr lang="en"/>
              <a:t>Standardize and organize naming of genes, mutants, etc.</a:t>
            </a:r>
            <a:endParaRPr/>
          </a:p>
          <a:p>
            <a:pPr indent="-313055" lvl="0" marL="457200" rtl="0" algn="l">
              <a:lnSpc>
                <a:spcPct val="115000"/>
              </a:lnSpc>
              <a:spcBef>
                <a:spcPts val="1000"/>
              </a:spcBef>
              <a:spcAft>
                <a:spcPts val="0"/>
              </a:spcAft>
              <a:buSzPct val="100000"/>
              <a:buChar char="•"/>
            </a:pPr>
            <a:r>
              <a:rPr lang="en"/>
              <a:t>Engage with their research community as active participants to steer, prioritize, and submit</a:t>
            </a:r>
            <a:endParaRPr/>
          </a:p>
          <a:p>
            <a:pPr indent="-313055" lvl="0" marL="457200" rtl="0" algn="l">
              <a:lnSpc>
                <a:spcPct val="115000"/>
              </a:lnSpc>
              <a:spcBef>
                <a:spcPts val="1000"/>
              </a:spcBef>
              <a:spcAft>
                <a:spcPts val="1000"/>
              </a:spcAft>
              <a:buSzPct val="100000"/>
              <a:buChar char="•"/>
            </a:pPr>
            <a:r>
              <a:rPr lang="en"/>
              <a:t>Custom training and tool development</a:t>
            </a:r>
            <a:endParaRPr/>
          </a:p>
        </p:txBody>
      </p:sp>
      <p:pic>
        <p:nvPicPr>
          <p:cNvPr id="300" name="Google Shape;300;p40"/>
          <p:cNvPicPr preferRelativeResize="0"/>
          <p:nvPr/>
        </p:nvPicPr>
        <p:blipFill>
          <a:blip r:embed="rId3">
            <a:alphaModFix/>
          </a:blip>
          <a:stretch>
            <a:fillRect/>
          </a:stretch>
        </p:blipFill>
        <p:spPr>
          <a:xfrm>
            <a:off x="4572000" y="1200154"/>
            <a:ext cx="4304098" cy="3328018"/>
          </a:xfrm>
          <a:prstGeom prst="rect">
            <a:avLst/>
          </a:prstGeom>
          <a:noFill/>
          <a:ln>
            <a:noFill/>
          </a:ln>
        </p:spPr>
      </p:pic>
      <p:sp>
        <p:nvSpPr>
          <p:cNvPr id="301" name="Google Shape;301;p40"/>
          <p:cNvSpPr txBox="1"/>
          <p:nvPr/>
        </p:nvSpPr>
        <p:spPr>
          <a:xfrm>
            <a:off x="4572000" y="4528175"/>
            <a:ext cx="37245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u="sng">
                <a:solidFill>
                  <a:schemeClr val="hlink"/>
                </a:solidFill>
                <a:hlinkClick r:id="rId4"/>
              </a:rPr>
              <a:t>https://www.arabidopsis.org/</a:t>
            </a:r>
            <a:r>
              <a:rPr lang="en" sz="1200"/>
              <a:t>, </a:t>
            </a:r>
            <a:r>
              <a:rPr lang="en" sz="1200"/>
              <a:t>Sept 1, 2022</a:t>
            </a:r>
            <a:endParaRPr sz="12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41"/>
          <p:cNvSpPr txBox="1"/>
          <p:nvPr>
            <p:ph type="title"/>
          </p:nvPr>
        </p:nvSpPr>
        <p:spPr>
          <a:xfrm>
            <a:off x="457200" y="60428"/>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
              <a:t>Summary</a:t>
            </a:r>
            <a:endParaRPr/>
          </a:p>
        </p:txBody>
      </p:sp>
      <p:sp>
        <p:nvSpPr>
          <p:cNvPr id="307" name="Google Shape;307;p41"/>
          <p:cNvSpPr txBox="1"/>
          <p:nvPr>
            <p:ph idx="1" type="body"/>
          </p:nvPr>
        </p:nvSpPr>
        <p:spPr>
          <a:xfrm>
            <a:off x="573875" y="3314800"/>
            <a:ext cx="8269200" cy="630000"/>
          </a:xfrm>
          <a:prstGeom prst="rect">
            <a:avLst/>
          </a:prstGeom>
          <a:solidFill>
            <a:srgbClr val="EAD1DC">
              <a:alpha val="54170"/>
            </a:srgbClr>
          </a:solidFill>
        </p:spPr>
        <p:txBody>
          <a:bodyPr anchorCtr="0" anchor="t" bIns="45700" lIns="91425" spcFirstLastPara="1" rIns="91425" wrap="square" tIns="45700">
            <a:noAutofit/>
          </a:bodyPr>
          <a:lstStyle/>
          <a:p>
            <a:pPr indent="0" lvl="0" marL="0" rtl="0" algn="l">
              <a:lnSpc>
                <a:spcPct val="115000"/>
              </a:lnSpc>
              <a:spcBef>
                <a:spcPts val="360"/>
              </a:spcBef>
              <a:spcAft>
                <a:spcPts val="0"/>
              </a:spcAft>
              <a:buNone/>
            </a:pPr>
            <a:r>
              <a:rPr lang="en" sz="1500">
                <a:solidFill>
                  <a:schemeClr val="dk1"/>
                </a:solidFill>
              </a:rPr>
              <a:t>When working with data, evaluate if it is primary or </a:t>
            </a:r>
            <a:r>
              <a:rPr lang="en" sz="1500">
                <a:solidFill>
                  <a:schemeClr val="dk1"/>
                </a:solidFill>
              </a:rPr>
              <a:t>secondary data</a:t>
            </a:r>
            <a:r>
              <a:rPr lang="en" sz="1500">
                <a:solidFill>
                  <a:schemeClr val="dk1"/>
                </a:solidFill>
              </a:rPr>
              <a:t>, it’s available metadata and provenance, and if there are associated annotations from a curator.</a:t>
            </a:r>
            <a:endParaRPr sz="1500">
              <a:solidFill>
                <a:schemeClr val="dk1"/>
              </a:solidFill>
            </a:endParaRPr>
          </a:p>
        </p:txBody>
      </p:sp>
      <p:sp>
        <p:nvSpPr>
          <p:cNvPr id="308" name="Google Shape;308;p41"/>
          <p:cNvSpPr txBox="1"/>
          <p:nvPr/>
        </p:nvSpPr>
        <p:spPr>
          <a:xfrm>
            <a:off x="573875" y="826925"/>
            <a:ext cx="8269200" cy="681000"/>
          </a:xfrm>
          <a:prstGeom prst="rect">
            <a:avLst/>
          </a:prstGeom>
          <a:solidFill>
            <a:srgbClr val="FFF2CC">
              <a:alpha val="55949"/>
            </a:srgbClr>
          </a:solidFill>
          <a:ln>
            <a:noFill/>
          </a:ln>
        </p:spPr>
        <p:txBody>
          <a:bodyPr anchorCtr="0" anchor="t" bIns="91425" lIns="91425" spcFirstLastPara="1" rIns="91425" wrap="square" tIns="91425">
            <a:spAutoFit/>
          </a:bodyPr>
          <a:lstStyle/>
          <a:p>
            <a:pPr indent="0" lvl="0" marL="0" rtl="0" algn="l">
              <a:lnSpc>
                <a:spcPct val="115000"/>
              </a:lnSpc>
              <a:spcBef>
                <a:spcPts val="360"/>
              </a:spcBef>
              <a:spcAft>
                <a:spcPts val="0"/>
              </a:spcAft>
              <a:buNone/>
            </a:pPr>
            <a:r>
              <a:rPr lang="en" sz="1500">
                <a:solidFill>
                  <a:schemeClr val="dk1"/>
                </a:solidFill>
              </a:rPr>
              <a:t>Biological data is often stored in databases or repositories, which have a long history of supporting the scientific community.</a:t>
            </a:r>
            <a:endParaRPr sz="1500">
              <a:solidFill>
                <a:schemeClr val="dk1"/>
              </a:solidFill>
            </a:endParaRPr>
          </a:p>
        </p:txBody>
      </p:sp>
      <p:sp>
        <p:nvSpPr>
          <p:cNvPr id="309" name="Google Shape;309;p41"/>
          <p:cNvSpPr txBox="1"/>
          <p:nvPr/>
        </p:nvSpPr>
        <p:spPr>
          <a:xfrm>
            <a:off x="573850" y="1567706"/>
            <a:ext cx="8269200" cy="681000"/>
          </a:xfrm>
          <a:prstGeom prst="rect">
            <a:avLst/>
          </a:prstGeom>
          <a:solidFill>
            <a:srgbClr val="D9EAD3">
              <a:alpha val="51790"/>
            </a:srgbClr>
          </a:solidFill>
          <a:ln>
            <a:noFill/>
          </a:ln>
        </p:spPr>
        <p:txBody>
          <a:bodyPr anchorCtr="0" anchor="t" bIns="91425" lIns="91425" spcFirstLastPara="1" rIns="91425" wrap="square" tIns="91425">
            <a:spAutoFit/>
          </a:bodyPr>
          <a:lstStyle/>
          <a:p>
            <a:pPr indent="0" lvl="0" marL="0" rtl="0" algn="l">
              <a:lnSpc>
                <a:spcPct val="115000"/>
              </a:lnSpc>
              <a:spcBef>
                <a:spcPts val="360"/>
              </a:spcBef>
              <a:spcAft>
                <a:spcPts val="0"/>
              </a:spcAft>
              <a:buNone/>
            </a:pPr>
            <a:r>
              <a:rPr lang="en" sz="1500">
                <a:solidFill>
                  <a:schemeClr val="dk1"/>
                </a:solidFill>
              </a:rPr>
              <a:t>These resources support scientists by enabling access to a wide variety of data that can be searched and downloaded in a meaningful format.</a:t>
            </a:r>
            <a:endParaRPr sz="1500">
              <a:solidFill>
                <a:schemeClr val="dk1"/>
              </a:solidFill>
            </a:endParaRPr>
          </a:p>
        </p:txBody>
      </p:sp>
      <p:sp>
        <p:nvSpPr>
          <p:cNvPr id="310" name="Google Shape;310;p41"/>
          <p:cNvSpPr txBox="1"/>
          <p:nvPr/>
        </p:nvSpPr>
        <p:spPr>
          <a:xfrm>
            <a:off x="573850" y="2308488"/>
            <a:ext cx="8269200" cy="946500"/>
          </a:xfrm>
          <a:prstGeom prst="rect">
            <a:avLst/>
          </a:prstGeom>
          <a:solidFill>
            <a:srgbClr val="D0E0E3">
              <a:alpha val="53570"/>
            </a:srgbClr>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lang="en" sz="1500">
                <a:solidFill>
                  <a:schemeClr val="dk1"/>
                </a:solidFill>
              </a:rPr>
              <a:t>These resources support science by accelerating scientific discovery, improving research data impact, sharing knowledge across the world, and providing transparency and reproducibility of research findings.</a:t>
            </a:r>
            <a:endParaRPr sz="1500">
              <a:solidFill>
                <a:schemeClr val="dk1"/>
              </a:solidFill>
            </a:endParaRPr>
          </a:p>
        </p:txBody>
      </p:sp>
      <p:sp>
        <p:nvSpPr>
          <p:cNvPr id="311" name="Google Shape;311;p41"/>
          <p:cNvSpPr txBox="1"/>
          <p:nvPr/>
        </p:nvSpPr>
        <p:spPr>
          <a:xfrm>
            <a:off x="573875" y="4004594"/>
            <a:ext cx="8269200" cy="681000"/>
          </a:xfrm>
          <a:prstGeom prst="rect">
            <a:avLst/>
          </a:prstGeom>
          <a:solidFill>
            <a:srgbClr val="D9D2E9">
              <a:alpha val="50600"/>
            </a:srgbClr>
          </a:solidFill>
          <a:ln>
            <a:noFill/>
          </a:ln>
        </p:spPr>
        <p:txBody>
          <a:bodyPr anchorCtr="0" anchor="t" bIns="91425" lIns="91425" spcFirstLastPara="1" rIns="91425" wrap="square" tIns="91425">
            <a:spAutoFit/>
          </a:bodyPr>
          <a:lstStyle/>
          <a:p>
            <a:pPr indent="0" lvl="0" marL="0" rtl="0" algn="l">
              <a:lnSpc>
                <a:spcPct val="115000"/>
              </a:lnSpc>
              <a:spcBef>
                <a:spcPts val="360"/>
              </a:spcBef>
              <a:spcAft>
                <a:spcPts val="0"/>
              </a:spcAft>
              <a:buNone/>
            </a:pPr>
            <a:r>
              <a:rPr lang="en" sz="1500">
                <a:solidFill>
                  <a:schemeClr val="dk1"/>
                </a:solidFill>
              </a:rPr>
              <a:t>There are many types of databases/repositories, including general purpose repositories, generalist biological repositories (like the INSDC), and community databases.</a:t>
            </a:r>
            <a:endParaRPr sz="1500">
              <a:solidFill>
                <a:schemeClr val="dk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42"/>
          <p:cNvSpPr txBox="1"/>
          <p:nvPr>
            <p:ph type="title"/>
          </p:nvPr>
        </p:nvSpPr>
        <p:spPr>
          <a:xfrm>
            <a:off x="457200" y="-22622"/>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 sz="2200"/>
              <a:t>References </a:t>
            </a:r>
            <a:endParaRPr sz="2200"/>
          </a:p>
        </p:txBody>
      </p:sp>
      <p:sp>
        <p:nvSpPr>
          <p:cNvPr id="317" name="Google Shape;317;p42"/>
          <p:cNvSpPr txBox="1"/>
          <p:nvPr>
            <p:ph idx="1" type="body"/>
          </p:nvPr>
        </p:nvSpPr>
        <p:spPr>
          <a:xfrm>
            <a:off x="305250" y="725200"/>
            <a:ext cx="8533500" cy="4061400"/>
          </a:xfrm>
          <a:prstGeom prst="rect">
            <a:avLst/>
          </a:prstGeom>
        </p:spPr>
        <p:txBody>
          <a:bodyPr anchorCtr="0" anchor="t" bIns="45700" lIns="91425" spcFirstLastPara="1" rIns="91425" wrap="square" tIns="45700">
            <a:noAutofit/>
          </a:bodyPr>
          <a:lstStyle/>
          <a:p>
            <a:pPr indent="0" lvl="0" marL="0" rtl="0" algn="l">
              <a:lnSpc>
                <a:spcPct val="90000"/>
              </a:lnSpc>
              <a:spcBef>
                <a:spcPts val="360"/>
              </a:spcBef>
              <a:spcAft>
                <a:spcPts val="0"/>
              </a:spcAft>
              <a:buNone/>
            </a:pPr>
            <a:r>
              <a:rPr lang="en" sz="1100">
                <a:solidFill>
                  <a:srgbClr val="222222"/>
                </a:solidFill>
                <a:highlight>
                  <a:srgbClr val="FFFFFF"/>
                </a:highlight>
              </a:rPr>
              <a:t>Arita M </a:t>
            </a:r>
            <a:r>
              <a:rPr i="1" lang="en" sz="1100">
                <a:solidFill>
                  <a:srgbClr val="222222"/>
                </a:solidFill>
                <a:highlight>
                  <a:srgbClr val="FFFFFF"/>
                </a:highlight>
              </a:rPr>
              <a:t>et al</a:t>
            </a:r>
            <a:r>
              <a:rPr lang="en" sz="1100">
                <a:solidFill>
                  <a:srgbClr val="222222"/>
                </a:solidFill>
                <a:highlight>
                  <a:srgbClr val="FFFFFF"/>
                </a:highlight>
              </a:rPr>
              <a:t>. The international nucleotide sequence database collaboration. Nucleic Acids Research. 2021 Jan 8;49(D1):D121-4.</a:t>
            </a:r>
            <a:endParaRPr sz="1100">
              <a:solidFill>
                <a:srgbClr val="222222"/>
              </a:solidFill>
              <a:highlight>
                <a:srgbClr val="FFFFFF"/>
              </a:highlight>
            </a:endParaRPr>
          </a:p>
          <a:p>
            <a:pPr indent="0" lvl="0" marL="0" rtl="0" algn="l">
              <a:lnSpc>
                <a:spcPct val="90000"/>
              </a:lnSpc>
              <a:spcBef>
                <a:spcPts val="360"/>
              </a:spcBef>
              <a:spcAft>
                <a:spcPts val="0"/>
              </a:spcAft>
              <a:buNone/>
            </a:pPr>
            <a:r>
              <a:rPr lang="en" sz="1100">
                <a:solidFill>
                  <a:srgbClr val="222222"/>
                </a:solidFill>
                <a:highlight>
                  <a:srgbClr val="FFFFFF"/>
                </a:highlight>
              </a:rPr>
              <a:t>Baxevanis AD, Bateman A. The importance of biological databases in biological discovery. Current protocols in bioinformatics. 2015 Jun;50(1):1-.</a:t>
            </a:r>
            <a:endParaRPr sz="1100">
              <a:solidFill>
                <a:srgbClr val="222222"/>
              </a:solidFill>
              <a:highlight>
                <a:srgbClr val="FFFFFF"/>
              </a:highlight>
            </a:endParaRPr>
          </a:p>
          <a:p>
            <a:pPr indent="0" lvl="0" marL="0" rtl="0" algn="l">
              <a:lnSpc>
                <a:spcPct val="100000"/>
              </a:lnSpc>
              <a:spcBef>
                <a:spcPts val="360"/>
              </a:spcBef>
              <a:spcAft>
                <a:spcPts val="0"/>
              </a:spcAft>
              <a:buNone/>
            </a:pPr>
            <a:r>
              <a:rPr lang="en" sz="1100">
                <a:solidFill>
                  <a:srgbClr val="222222"/>
                </a:solidFill>
                <a:highlight>
                  <a:srgbClr val="FFFFFF"/>
                </a:highlight>
              </a:rPr>
              <a:t>Caswell J </a:t>
            </a:r>
            <a:r>
              <a:rPr i="1" lang="en" sz="1100">
                <a:solidFill>
                  <a:srgbClr val="222222"/>
                </a:solidFill>
                <a:highlight>
                  <a:srgbClr val="FFFFFF"/>
                </a:highlight>
              </a:rPr>
              <a:t>et al</a:t>
            </a:r>
            <a:r>
              <a:rPr lang="en" sz="1100">
                <a:solidFill>
                  <a:srgbClr val="222222"/>
                </a:solidFill>
                <a:highlight>
                  <a:srgbClr val="FFFFFF"/>
                </a:highlight>
              </a:rPr>
              <a:t>. Defending our public biological databases as a global critical infrastructure. Frontiers in bioengineering and biotechnology. 2019 Apr 5;7:58.</a:t>
            </a:r>
            <a:endParaRPr sz="1100">
              <a:solidFill>
                <a:srgbClr val="222222"/>
              </a:solidFill>
              <a:highlight>
                <a:srgbClr val="FFFFFF"/>
              </a:highlight>
            </a:endParaRPr>
          </a:p>
          <a:p>
            <a:pPr indent="0" lvl="0" marL="0" rtl="0" algn="l">
              <a:lnSpc>
                <a:spcPct val="90000"/>
              </a:lnSpc>
              <a:spcBef>
                <a:spcPts val="360"/>
              </a:spcBef>
              <a:spcAft>
                <a:spcPts val="0"/>
              </a:spcAft>
              <a:buNone/>
            </a:pPr>
            <a:r>
              <a:rPr lang="en" sz="1100">
                <a:solidFill>
                  <a:srgbClr val="222222"/>
                </a:solidFill>
                <a:highlight>
                  <a:srgbClr val="FFFFFF"/>
                </a:highlight>
              </a:rPr>
              <a:t>Cooray MP. Molecular biological databases: evolutionary history, data modeling, implementation and ethical background. Sri Lanka Journal of Bio-Medical Informatics. 2012 Oct 31;3(1).</a:t>
            </a:r>
            <a:endParaRPr sz="1100">
              <a:solidFill>
                <a:srgbClr val="222222"/>
              </a:solidFill>
              <a:highlight>
                <a:srgbClr val="FFFFFF"/>
              </a:highlight>
            </a:endParaRPr>
          </a:p>
          <a:p>
            <a:pPr indent="0" lvl="0" marL="0" rtl="0" algn="l">
              <a:lnSpc>
                <a:spcPct val="90000"/>
              </a:lnSpc>
              <a:spcBef>
                <a:spcPts val="360"/>
              </a:spcBef>
              <a:spcAft>
                <a:spcPts val="0"/>
              </a:spcAft>
              <a:buNone/>
            </a:pPr>
            <a:r>
              <a:rPr lang="en" sz="1100">
                <a:solidFill>
                  <a:srgbClr val="222222"/>
                </a:solidFill>
                <a:highlight>
                  <a:srgbClr val="FFFFFF"/>
                </a:highlight>
              </a:rPr>
              <a:t>Gauthier J </a:t>
            </a:r>
            <a:r>
              <a:rPr i="1" lang="en" sz="1100">
                <a:solidFill>
                  <a:srgbClr val="222222"/>
                </a:solidFill>
                <a:highlight>
                  <a:srgbClr val="FFFFFF"/>
                </a:highlight>
              </a:rPr>
              <a:t>et al</a:t>
            </a:r>
            <a:r>
              <a:rPr lang="en" sz="1100">
                <a:solidFill>
                  <a:srgbClr val="222222"/>
                </a:solidFill>
                <a:highlight>
                  <a:srgbClr val="FFFFFF"/>
                </a:highlight>
              </a:rPr>
              <a:t>. A brief history of bioinformatics. Briefings in bioinformatics. 2019 Nov;20(6):1981-96.</a:t>
            </a:r>
            <a:endParaRPr sz="1100">
              <a:solidFill>
                <a:srgbClr val="222222"/>
              </a:solidFill>
              <a:highlight>
                <a:srgbClr val="FFFFFF"/>
              </a:highlight>
            </a:endParaRPr>
          </a:p>
          <a:p>
            <a:pPr indent="0" lvl="0" marL="0" rtl="0" algn="l">
              <a:lnSpc>
                <a:spcPct val="90000"/>
              </a:lnSpc>
              <a:spcBef>
                <a:spcPts val="360"/>
              </a:spcBef>
              <a:spcAft>
                <a:spcPts val="0"/>
              </a:spcAft>
              <a:buNone/>
            </a:pPr>
            <a:r>
              <a:rPr lang="en" sz="1100">
                <a:solidFill>
                  <a:srgbClr val="222222"/>
                </a:solidFill>
                <a:highlight>
                  <a:srgbClr val="FFFFFF"/>
                </a:highlight>
              </a:rPr>
              <a:t>Harper L </a:t>
            </a:r>
            <a:r>
              <a:rPr i="1" lang="en" sz="1100">
                <a:solidFill>
                  <a:srgbClr val="222222"/>
                </a:solidFill>
                <a:highlight>
                  <a:srgbClr val="FFFFFF"/>
                </a:highlight>
              </a:rPr>
              <a:t>et al.</a:t>
            </a:r>
            <a:r>
              <a:rPr lang="en" sz="1100">
                <a:solidFill>
                  <a:srgbClr val="222222"/>
                </a:solidFill>
                <a:highlight>
                  <a:srgbClr val="FFFFFF"/>
                </a:highlight>
              </a:rPr>
              <a:t> AgBioData consortium recommendations for sustainable genomics and genetics databases for agriculture. Database. 2018 Jan 1;2018.</a:t>
            </a:r>
            <a:endParaRPr sz="1100">
              <a:solidFill>
                <a:srgbClr val="222222"/>
              </a:solidFill>
              <a:highlight>
                <a:srgbClr val="FFFFFF"/>
              </a:highlight>
            </a:endParaRPr>
          </a:p>
          <a:p>
            <a:pPr indent="0" lvl="0" marL="0" rtl="0" algn="l">
              <a:lnSpc>
                <a:spcPct val="90000"/>
              </a:lnSpc>
              <a:spcBef>
                <a:spcPts val="360"/>
              </a:spcBef>
              <a:spcAft>
                <a:spcPts val="0"/>
              </a:spcAft>
              <a:buNone/>
            </a:pPr>
            <a:r>
              <a:rPr lang="en" sz="1100">
                <a:solidFill>
                  <a:srgbClr val="222222"/>
                </a:solidFill>
                <a:highlight>
                  <a:srgbClr val="FFFFFF"/>
                </a:highlight>
              </a:rPr>
              <a:t>Leonelli S, Ankeny RA. Re-thinking organisms: The impact of databases on model organism biology. Studies in History and Philosophy of Science Part C: Studies in History and Philosophy of Biological and Biomedical Sciences. 2012 Mar 1;43(1):29-36.</a:t>
            </a:r>
            <a:endParaRPr sz="1100">
              <a:solidFill>
                <a:srgbClr val="222222"/>
              </a:solidFill>
              <a:highlight>
                <a:srgbClr val="FFFFFF"/>
              </a:highlight>
            </a:endParaRPr>
          </a:p>
          <a:p>
            <a:pPr indent="0" lvl="0" marL="0" rtl="0" algn="l">
              <a:lnSpc>
                <a:spcPct val="90000"/>
              </a:lnSpc>
              <a:spcBef>
                <a:spcPts val="360"/>
              </a:spcBef>
              <a:spcAft>
                <a:spcPts val="0"/>
              </a:spcAft>
              <a:buNone/>
            </a:pPr>
            <a:r>
              <a:rPr lang="en" sz="1100">
                <a:solidFill>
                  <a:srgbClr val="222222"/>
                </a:solidFill>
                <a:highlight>
                  <a:srgbClr val="FFFFFF"/>
                </a:highlight>
              </a:rPr>
              <a:t>Liu L, Özsu MT, editors. Encyclopedia of database systems. New York, NY, USA:: Springer; 2009 Sep 29.</a:t>
            </a:r>
            <a:endParaRPr sz="1100">
              <a:solidFill>
                <a:srgbClr val="222222"/>
              </a:solidFill>
              <a:highlight>
                <a:srgbClr val="FFFFFF"/>
              </a:highlight>
            </a:endParaRPr>
          </a:p>
          <a:p>
            <a:pPr indent="0" lvl="0" marL="0" rtl="0" algn="l">
              <a:lnSpc>
                <a:spcPct val="90000"/>
              </a:lnSpc>
              <a:spcBef>
                <a:spcPts val="360"/>
              </a:spcBef>
              <a:spcAft>
                <a:spcPts val="0"/>
              </a:spcAft>
              <a:buNone/>
            </a:pPr>
            <a:r>
              <a:rPr lang="en" sz="1100">
                <a:solidFill>
                  <a:srgbClr val="222222"/>
                </a:solidFill>
                <a:highlight>
                  <a:srgbClr val="FFFFFF"/>
                </a:highlight>
              </a:rPr>
              <a:t>Mayernik MS, DiLauro T, Duerr R, Metsger E, Thessen AE, Choudhury GS. Data Conservancy Provenance, Context, and Lineage Services: Key Components for Data Preservation and Curation. Data Science Journal. 2013 Nov 17;12.</a:t>
            </a:r>
            <a:endParaRPr sz="1100">
              <a:solidFill>
                <a:srgbClr val="222222"/>
              </a:solidFill>
              <a:highlight>
                <a:srgbClr val="FFFFFF"/>
              </a:highlight>
            </a:endParaRPr>
          </a:p>
          <a:p>
            <a:pPr indent="0" lvl="0" marL="0" rtl="0" algn="l">
              <a:lnSpc>
                <a:spcPct val="90000"/>
              </a:lnSpc>
              <a:spcBef>
                <a:spcPts val="360"/>
              </a:spcBef>
              <a:spcAft>
                <a:spcPts val="0"/>
              </a:spcAft>
              <a:buNone/>
            </a:pPr>
            <a:r>
              <a:rPr lang="en" sz="1100">
                <a:solidFill>
                  <a:srgbClr val="222222"/>
                </a:solidFill>
                <a:highlight>
                  <a:srgbClr val="FFFFFF"/>
                </a:highlight>
              </a:rPr>
              <a:t>Rhee SY. Carpe diem. Retooling the “publish or perish” model into the “share and survive” model. Plant Physiology. 2004 Feb;134(2):543-7.</a:t>
            </a:r>
            <a:endParaRPr sz="1100">
              <a:solidFill>
                <a:srgbClr val="222222"/>
              </a:solidFill>
              <a:highlight>
                <a:srgbClr val="FFFFFF"/>
              </a:highlight>
            </a:endParaRPr>
          </a:p>
          <a:p>
            <a:pPr indent="0" lvl="0" marL="0" rtl="0" algn="l">
              <a:lnSpc>
                <a:spcPct val="90000"/>
              </a:lnSpc>
              <a:spcBef>
                <a:spcPts val="360"/>
              </a:spcBef>
              <a:spcAft>
                <a:spcPts val="0"/>
              </a:spcAft>
              <a:buNone/>
            </a:pPr>
            <a:r>
              <a:rPr lang="en" sz="1100">
                <a:solidFill>
                  <a:srgbClr val="222222"/>
                </a:solidFill>
                <a:highlight>
                  <a:srgbClr val="FFFFFF"/>
                </a:highlight>
              </a:rPr>
              <a:t>Sharma PK, Yadav IS. Biological databases and their application. Bioinformatics 2022 Jan 1 (pp. 17-31). Academic Press.</a:t>
            </a:r>
            <a:endParaRPr sz="1100">
              <a:solidFill>
                <a:srgbClr val="222222"/>
              </a:solidFill>
              <a:highlight>
                <a:srgbClr val="FFFFFF"/>
              </a:highlight>
            </a:endParaRPr>
          </a:p>
          <a:p>
            <a:pPr indent="0" lvl="0" marL="0" rtl="0" algn="l">
              <a:lnSpc>
                <a:spcPct val="90000"/>
              </a:lnSpc>
              <a:spcBef>
                <a:spcPts val="360"/>
              </a:spcBef>
              <a:spcAft>
                <a:spcPts val="0"/>
              </a:spcAft>
              <a:buNone/>
            </a:pPr>
            <a:r>
              <a:rPr lang="en" sz="1100">
                <a:solidFill>
                  <a:srgbClr val="222222"/>
                </a:solidFill>
                <a:highlight>
                  <a:srgbClr val="FFFFFF"/>
                </a:highlight>
              </a:rPr>
              <a:t>Smith TF. The history of the genetic sequence databases. Genomics. 1990 Apr 1;6(4):701-7.</a:t>
            </a:r>
            <a:endParaRPr sz="1100">
              <a:solidFill>
                <a:srgbClr val="222222"/>
              </a:solidFill>
              <a:highlight>
                <a:srgbClr val="FFFFFF"/>
              </a:highlight>
            </a:endParaRPr>
          </a:p>
          <a:p>
            <a:pPr indent="0" lvl="0" marL="0" rtl="0" algn="l">
              <a:lnSpc>
                <a:spcPct val="90000"/>
              </a:lnSpc>
              <a:spcBef>
                <a:spcPts val="360"/>
              </a:spcBef>
              <a:spcAft>
                <a:spcPts val="0"/>
              </a:spcAft>
              <a:buNone/>
            </a:pPr>
            <a:r>
              <a:rPr lang="en" sz="1100">
                <a:solidFill>
                  <a:srgbClr val="222222"/>
                </a:solidFill>
                <a:highlight>
                  <a:srgbClr val="FFFFFF"/>
                </a:highlight>
              </a:rPr>
              <a:t>Stevens H. Globalizing genomics: the origins of the international nucleotide sequence database collaboration. Journal of the History of Biology. 2018 Dec;51(4):657-91.</a:t>
            </a:r>
            <a:endParaRPr sz="1100">
              <a:solidFill>
                <a:srgbClr val="222222"/>
              </a:solidFill>
              <a:highlight>
                <a:srgbClr val="FFFFFF"/>
              </a:highlight>
            </a:endParaRPr>
          </a:p>
          <a:p>
            <a:pPr indent="0" lvl="0" marL="0" rtl="0" algn="l">
              <a:lnSpc>
                <a:spcPct val="90000"/>
              </a:lnSpc>
              <a:spcBef>
                <a:spcPts val="360"/>
              </a:spcBef>
              <a:spcAft>
                <a:spcPts val="0"/>
              </a:spcAft>
              <a:buNone/>
            </a:pPr>
            <a:r>
              <a:rPr lang="en" sz="1100">
                <a:solidFill>
                  <a:srgbClr val="222222"/>
                </a:solidFill>
                <a:highlight>
                  <a:srgbClr val="FFFFFF"/>
                </a:highlight>
              </a:rPr>
              <a:t>Strasser BJ. Collecting, comparing, and computing sequences: the making of Margaret O. Dayhoff’s Atlas of Protein Sequence and Structure, 1954–1965. Journal of the History of Biology. 2010 Dec;43(4):623-60.</a:t>
            </a:r>
            <a:endParaRPr sz="1100">
              <a:solidFill>
                <a:srgbClr val="222222"/>
              </a:solidFill>
              <a:highlight>
                <a:srgbClr val="FFFFFF"/>
              </a:high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43"/>
          <p:cNvSpPr txBox="1"/>
          <p:nvPr>
            <p:ph idx="1" type="body"/>
          </p:nvPr>
        </p:nvSpPr>
        <p:spPr>
          <a:xfrm>
            <a:off x="2116675" y="2521175"/>
            <a:ext cx="4279200" cy="2299200"/>
          </a:xfrm>
          <a:prstGeom prst="rect">
            <a:avLst/>
          </a:prstGeom>
        </p:spPr>
        <p:txBody>
          <a:bodyPr anchorCtr="0" anchor="t" bIns="45700" lIns="91425" spcFirstLastPara="1" rIns="91425" wrap="square" tIns="45700">
            <a:normAutofit fontScale="47500" lnSpcReduction="20000"/>
          </a:bodyPr>
          <a:lstStyle/>
          <a:p>
            <a:pPr indent="0" lvl="0" marL="0" rtl="0" algn="l">
              <a:spcBef>
                <a:spcPts val="360"/>
              </a:spcBef>
              <a:spcAft>
                <a:spcPts val="0"/>
              </a:spcAft>
              <a:buNone/>
            </a:pPr>
            <a:r>
              <a:rPr lang="en"/>
              <a:t>Education Working Group, version 0.1, Sept 3, 2022.</a:t>
            </a:r>
            <a:endParaRPr/>
          </a:p>
          <a:p>
            <a:pPr indent="0" lvl="0" marL="0" rtl="0" algn="l">
              <a:spcBef>
                <a:spcPts val="360"/>
              </a:spcBef>
              <a:spcAft>
                <a:spcPts val="0"/>
              </a:spcAft>
              <a:buNone/>
            </a:pPr>
            <a:r>
              <a:t/>
            </a:r>
            <a:endParaRPr/>
          </a:p>
          <a:p>
            <a:pPr indent="0" lvl="0" marL="0" rtl="0" algn="l">
              <a:spcBef>
                <a:spcPts val="360"/>
              </a:spcBef>
              <a:spcAft>
                <a:spcPts val="0"/>
              </a:spcAft>
              <a:buNone/>
            </a:pPr>
            <a:r>
              <a:rPr lang="en"/>
              <a:t>Lead: 			Margaret Staton</a:t>
            </a:r>
            <a:endParaRPr/>
          </a:p>
          <a:p>
            <a:pPr indent="0" lvl="0" marL="0" rtl="0" algn="l">
              <a:spcBef>
                <a:spcPts val="360"/>
              </a:spcBef>
              <a:spcAft>
                <a:spcPts val="0"/>
              </a:spcAft>
              <a:buNone/>
            </a:pPr>
            <a:r>
              <a:rPr lang="en"/>
              <a:t>Contributors:</a:t>
            </a:r>
            <a:endParaRPr/>
          </a:p>
          <a:p>
            <a:pPr indent="457200" lvl="0" marL="914400" rtl="0" algn="l">
              <a:spcBef>
                <a:spcPts val="360"/>
              </a:spcBef>
              <a:spcAft>
                <a:spcPts val="0"/>
              </a:spcAft>
              <a:buNone/>
            </a:pPr>
            <a:r>
              <a:rPr lang="en"/>
              <a:t>Leyla Cabugos</a:t>
            </a:r>
            <a:endParaRPr/>
          </a:p>
          <a:p>
            <a:pPr indent="457200" lvl="0" marL="914400" rtl="0" algn="l">
              <a:spcBef>
                <a:spcPts val="360"/>
              </a:spcBef>
              <a:spcAft>
                <a:spcPts val="0"/>
              </a:spcAft>
              <a:buNone/>
            </a:pPr>
            <a:r>
              <a:rPr lang="en"/>
              <a:t>Alenka Hefner</a:t>
            </a:r>
            <a:endParaRPr/>
          </a:p>
          <a:p>
            <a:pPr indent="457200" lvl="0" marL="914400" rtl="0" algn="l">
              <a:spcBef>
                <a:spcPts val="360"/>
              </a:spcBef>
              <a:spcAft>
                <a:spcPts val="0"/>
              </a:spcAft>
              <a:buNone/>
            </a:pPr>
            <a:r>
              <a:rPr lang="en"/>
              <a:t>Beant Kapoor</a:t>
            </a:r>
            <a:endParaRPr/>
          </a:p>
          <a:p>
            <a:pPr indent="457200" lvl="0" marL="914400" rtl="0" algn="l">
              <a:spcBef>
                <a:spcPts val="360"/>
              </a:spcBef>
              <a:spcAft>
                <a:spcPts val="0"/>
              </a:spcAft>
              <a:buNone/>
            </a:pPr>
            <a:r>
              <a:rPr lang="en"/>
              <a:t>Annarita Marrano</a:t>
            </a:r>
            <a:endParaRPr/>
          </a:p>
          <a:p>
            <a:pPr indent="457200" lvl="0" marL="914400" rtl="0" algn="l">
              <a:spcBef>
                <a:spcPts val="360"/>
              </a:spcBef>
              <a:spcAft>
                <a:spcPts val="0"/>
              </a:spcAft>
              <a:buNone/>
            </a:pPr>
            <a:r>
              <a:rPr lang="en"/>
              <a:t>John McNamara</a:t>
            </a:r>
            <a:endParaRPr/>
          </a:p>
          <a:p>
            <a:pPr indent="457200" lvl="0" marL="914400" rtl="0" algn="l">
              <a:spcBef>
                <a:spcPts val="360"/>
              </a:spcBef>
              <a:spcAft>
                <a:spcPts val="0"/>
              </a:spcAft>
              <a:buNone/>
            </a:pPr>
            <a:r>
              <a:rPr lang="en"/>
              <a:t>Megan O’Donnell</a:t>
            </a:r>
            <a:endParaRPr/>
          </a:p>
          <a:p>
            <a:pPr indent="457200" lvl="0" marL="914400" rtl="0" algn="l">
              <a:spcBef>
                <a:spcPts val="360"/>
              </a:spcBef>
              <a:spcAft>
                <a:spcPts val="0"/>
              </a:spcAft>
              <a:buNone/>
            </a:pPr>
            <a:r>
              <a:rPr lang="en"/>
              <a:t>Leonore Reiser</a:t>
            </a:r>
            <a:endParaRPr/>
          </a:p>
          <a:p>
            <a:pPr indent="457200" lvl="0" marL="914400" rtl="0" algn="l">
              <a:spcBef>
                <a:spcPts val="360"/>
              </a:spcBef>
              <a:spcAft>
                <a:spcPts val="0"/>
              </a:spcAft>
              <a:buNone/>
            </a:pPr>
            <a:r>
              <a:rPr lang="en"/>
              <a:t>Timothee Cezard</a:t>
            </a:r>
            <a:endParaRPr/>
          </a:p>
          <a:p>
            <a:pPr indent="457200" lvl="0" marL="914400" rtl="0" algn="l">
              <a:spcBef>
                <a:spcPts val="360"/>
              </a:spcBef>
              <a:spcAft>
                <a:spcPts val="0"/>
              </a:spcAft>
              <a:buNone/>
            </a:pPr>
            <a:r>
              <a:rPr lang="en"/>
              <a:t>Fortune Awala</a:t>
            </a:r>
            <a:endParaRPr/>
          </a:p>
          <a:p>
            <a:pPr indent="457200" lvl="0" marL="914400" rtl="0" algn="l">
              <a:spcBef>
                <a:spcPts val="360"/>
              </a:spcBef>
              <a:spcAft>
                <a:spcPts val="0"/>
              </a:spcAft>
              <a:buNone/>
            </a:pPr>
            <a:r>
              <a:rPr lang="en"/>
              <a:t>Huiting Zhang</a:t>
            </a:r>
            <a:endParaRPr/>
          </a:p>
        </p:txBody>
      </p:sp>
      <p:pic>
        <p:nvPicPr>
          <p:cNvPr id="323" name="Google Shape;323;p43"/>
          <p:cNvPicPr preferRelativeResize="0"/>
          <p:nvPr/>
        </p:nvPicPr>
        <p:blipFill>
          <a:blip r:embed="rId3">
            <a:alphaModFix/>
          </a:blip>
          <a:stretch>
            <a:fillRect/>
          </a:stretch>
        </p:blipFill>
        <p:spPr>
          <a:xfrm>
            <a:off x="381000" y="291625"/>
            <a:ext cx="8382000" cy="2095500"/>
          </a:xfrm>
          <a:prstGeom prst="rect">
            <a:avLst/>
          </a:prstGeom>
          <a:noFill/>
          <a:ln>
            <a:noFill/>
          </a:ln>
        </p:spPr>
      </p:pic>
      <p:grpSp>
        <p:nvGrpSpPr>
          <p:cNvPr id="324" name="Google Shape;324;p43"/>
          <p:cNvGrpSpPr/>
          <p:nvPr/>
        </p:nvGrpSpPr>
        <p:grpSpPr>
          <a:xfrm>
            <a:off x="6374325" y="2982148"/>
            <a:ext cx="2244602" cy="1792540"/>
            <a:chOff x="6374325" y="2982148"/>
            <a:chExt cx="2244602" cy="1792540"/>
          </a:xfrm>
        </p:grpSpPr>
        <p:pic>
          <p:nvPicPr>
            <p:cNvPr id="325" name="Google Shape;325;p43"/>
            <p:cNvPicPr preferRelativeResize="0"/>
            <p:nvPr/>
          </p:nvPicPr>
          <p:blipFill rotWithShape="1">
            <a:blip r:embed="rId4">
              <a:alphaModFix/>
            </a:blip>
            <a:srcRect b="0" l="0" r="0" t="0"/>
            <a:stretch/>
          </p:blipFill>
          <p:spPr>
            <a:xfrm>
              <a:off x="7263575" y="2982148"/>
              <a:ext cx="1355352" cy="1362448"/>
            </a:xfrm>
            <a:prstGeom prst="rect">
              <a:avLst/>
            </a:prstGeom>
            <a:noFill/>
            <a:ln>
              <a:noFill/>
            </a:ln>
          </p:spPr>
        </p:pic>
        <p:sp>
          <p:nvSpPr>
            <p:cNvPr id="326" name="Google Shape;326;p43"/>
            <p:cNvSpPr txBox="1"/>
            <p:nvPr/>
          </p:nvSpPr>
          <p:spPr>
            <a:xfrm>
              <a:off x="6374325" y="4374488"/>
              <a:ext cx="2244600" cy="4002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a:latin typeface="Calibri"/>
                  <a:ea typeface="Calibri"/>
                  <a:cs typeface="Calibri"/>
                  <a:sym typeface="Calibri"/>
                </a:rPr>
                <a:t>Award  #2126334</a:t>
              </a:r>
              <a:endParaRPr>
                <a:latin typeface="Calibri"/>
                <a:ea typeface="Calibri"/>
                <a:cs typeface="Calibri"/>
                <a:sym typeface="Calibri"/>
              </a:endParaRPr>
            </a:p>
          </p:txBody>
        </p:sp>
      </p:gr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