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Raleway SemiBold"/>
      <p:regular r:id="rId10"/>
      <p:bold r:id="rId11"/>
      <p:italic r:id="rId12"/>
      <p:boldItalic r:id="rId13"/>
    </p:embeddedFont>
    <p:embeddedFont>
      <p:font typeface="Raleway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2PXP8Hse3zBvuprmT/0774Gnz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SemiBold-bold.fntdata"/><Relationship Id="rId10" Type="http://schemas.openxmlformats.org/officeDocument/2006/relationships/font" Target="fonts/RalewaySemiBold-regular.fntdata"/><Relationship Id="rId13" Type="http://schemas.openxmlformats.org/officeDocument/2006/relationships/font" Target="fonts/RalewaySemiBold-boldItalic.fntdata"/><Relationship Id="rId12" Type="http://schemas.openxmlformats.org/officeDocument/2006/relationships/font" Target="fonts/RalewaySemiBold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aleway-bold.fntdata"/><Relationship Id="rId14" Type="http://schemas.openxmlformats.org/officeDocument/2006/relationships/font" Target="fonts/Raleway-regular.fntdata"/><Relationship Id="rId17" Type="http://schemas.openxmlformats.org/officeDocument/2006/relationships/font" Target="fonts/Raleway-boldItalic.fntdata"/><Relationship Id="rId16" Type="http://schemas.openxmlformats.org/officeDocument/2006/relationships/font" Target="fonts/Raleway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d9c432c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g30d9c432c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CUSTOM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" name="Google Shape;1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720800"/>
            <a:ext cx="4189374" cy="242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">
  <p:cSld name="CUSTOM_3">
    <p:bg>
      <p:bgPr>
        <a:solidFill>
          <a:srgbClr val="020887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" name="Google Shape;1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0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0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Google Shape;2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" y="0"/>
            <a:ext cx="817848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7" name="Google Shape;27;p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1" name="Google Shape;3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1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">
  <p:cSld name="CUSTOM_1">
    <p:bg>
      <p:bgPr>
        <a:solidFill>
          <a:srgbClr val="139D3D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3" name="Google Shape;63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1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1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4975"/>
            <a:ext cx="769263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">
  <p:cSld name="DEFAULT">
    <p:bg>
      <p:bgPr>
        <a:solidFill>
          <a:schemeClr val="lt1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1" name="Google Shape;7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2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2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6" name="Google Shape;7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22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2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"/>
          <p:cNvSpPr/>
          <p:nvPr/>
        </p:nvSpPr>
        <p:spPr>
          <a:xfrm>
            <a:off x="4824375" y="1002700"/>
            <a:ext cx="3830100" cy="24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0" i="0" lang="en" sz="3700" u="none" cap="none" strike="noStrike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Open Science Garden(s)</a:t>
            </a:r>
            <a:endParaRPr b="0" i="0" sz="3300" u="none" cap="none" strike="noStrike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448300" y="1002700"/>
            <a:ext cx="3279900" cy="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Open Seeds by OLS</a:t>
            </a:r>
            <a:endParaRPr b="0" i="0" sz="36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t/>
            </a:r>
            <a:endParaRPr b="1" i="0" sz="37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1825" y="73850"/>
            <a:ext cx="4662375" cy="15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 b="27112" l="0" r="0" t="30207"/>
          <a:stretch/>
        </p:blipFill>
        <p:spPr>
          <a:xfrm>
            <a:off x="159950" y="416875"/>
            <a:ext cx="2433475" cy="74189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" name="Google Shape;9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791505"/>
            <a:ext cx="9144000" cy="2458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1825" y="73850"/>
            <a:ext cx="4662375" cy="15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4">
            <a:alphaModFix/>
          </a:blip>
          <a:srcRect b="27112" l="0" r="0" t="30207"/>
          <a:stretch/>
        </p:blipFill>
        <p:spPr>
          <a:xfrm>
            <a:off x="159950" y="416875"/>
            <a:ext cx="2433475" cy="74189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4" name="Google Shape;10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799630"/>
            <a:ext cx="9144000" cy="2458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Open Science Gardens in Open Seeds</a:t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4"/>
          <p:cNvSpPr txBox="1"/>
          <p:nvPr/>
        </p:nvSpPr>
        <p:spPr>
          <a:xfrm>
            <a:off x="311700" y="1152475"/>
            <a:ext cx="84810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Learning objectives</a:t>
            </a:r>
            <a:endParaRPr b="1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At the end of the 3 sessions, we will be able to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Define Open Science and Responsible Research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List the different principles of Open Science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Give examples of use cases of the different Open Science principles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d9c432c8f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Open Science Garden I</a:t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7" name="Google Shape;117;g30d9c432c8f_0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g30d9c432c8f_0_0"/>
          <p:cNvSpPr txBox="1"/>
          <p:nvPr/>
        </p:nvSpPr>
        <p:spPr>
          <a:xfrm>
            <a:off x="311700" y="1152475"/>
            <a:ext cx="84810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Learning objectives</a:t>
            </a:r>
            <a:endParaRPr b="1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At the end of t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oday’s </a:t>
            </a: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session, 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you</a:t>
            </a: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will be able to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Discuss the importance of</a:t>
            </a: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8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b="0" i="0" lang="en" sz="1800" u="none" cap="none" strike="noStrike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pen </a:t>
            </a:r>
            <a:r>
              <a:rPr lang="en" sz="18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b="0" i="0" lang="en" sz="1800" u="none" cap="none" strike="noStrike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cience 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for 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responsible 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research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Know that </a:t>
            </a:r>
            <a:r>
              <a:rPr b="1"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open data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practices allow </a:t>
            </a:r>
            <a:r>
              <a:rPr lang="en" sz="18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sharing data responsibly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 in projects, </a:t>
            </a:r>
            <a:r>
              <a:rPr lang="en" sz="18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safeguard it when needed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, and be </a:t>
            </a:r>
            <a:r>
              <a:rPr lang="en" sz="18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transparent about the methods 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used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Identify and leverage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Open Educational Resources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 (OER) to </a:t>
            </a:r>
            <a:r>
              <a:rPr lang="en" sz="18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use, adapt, and build upon for teaching/upskilling</a:t>
            </a: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 others in your network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