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Raleway SemiBold"/>
      <p:regular r:id="rId14"/>
      <p:bold r:id="rId15"/>
      <p:italic r:id="rId16"/>
      <p:boldItalic r:id="rId17"/>
    </p:embeddedFont>
    <p:embeddedFont>
      <p:font typeface="Raleway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gjFccVDSRld60kNnjCrlW1iHl0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Raleway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alewaySemiBold-bold.fntdata"/><Relationship Id="rId14" Type="http://schemas.openxmlformats.org/officeDocument/2006/relationships/font" Target="fonts/RalewaySemiBold-regular.fntdata"/><Relationship Id="rId17" Type="http://schemas.openxmlformats.org/officeDocument/2006/relationships/font" Target="fonts/RalewaySemiBold-boldItalic.fntdata"/><Relationship Id="rId16" Type="http://schemas.openxmlformats.org/officeDocument/2006/relationships/font" Target="fonts/RalewaySemiBold-italic.fntdata"/><Relationship Id="rId5" Type="http://schemas.openxmlformats.org/officeDocument/2006/relationships/slide" Target="slides/slide1.xml"/><Relationship Id="rId19" Type="http://schemas.openxmlformats.org/officeDocument/2006/relationships/font" Target="fonts/Raleway-bold.fntdata"/><Relationship Id="rId6" Type="http://schemas.openxmlformats.org/officeDocument/2006/relationships/slide" Target="slides/slide2.xml"/><Relationship Id="rId18" Type="http://schemas.openxmlformats.org/officeDocument/2006/relationships/font" Target="fonts/Raleway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0b85fa3ad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0b85fa3a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b85fa3ad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0b85fa3ad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b85fa3ad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0b85fa3ad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b85fa3ad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30b85fa3ad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CUSTOM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" name="Google Shape;1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720800"/>
            <a:ext cx="4189374" cy="2422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0" name="Google Shape;20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">
  <p:cSld name="CUSTOM_1">
    <p:bg>
      <p:bgPr>
        <a:solidFill>
          <a:srgbClr val="139D3D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6" name="Google Shape;5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9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9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4975"/>
            <a:ext cx="769263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">
  <p:cSld name="CUSTOM_3">
    <p:bg>
      <p:bgPr>
        <a:solidFill>
          <a:srgbClr val="020887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5" name="Google Shape;6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0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0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" y="0"/>
            <a:ext cx="817848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">
  <p:cSld name="DEFAULT">
    <p:bg>
      <p:bgPr>
        <a:solidFill>
          <a:schemeClr val="l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" name="Google Shape;74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1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 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1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9" name="Google Shape;79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79981" y="6672263"/>
            <a:ext cx="1978819" cy="58578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1"/>
          <p:cNvSpPr/>
          <p:nvPr/>
        </p:nvSpPr>
        <p:spPr>
          <a:xfrm>
            <a:off x="11244263" y="6736556"/>
            <a:ext cx="200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openseeds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1"/>
          <p:cNvSpPr/>
          <p:nvPr/>
        </p:nvSpPr>
        <p:spPr>
          <a:xfrm>
            <a:off x="11615738" y="7140179"/>
            <a:ext cx="1686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mentoring &amp; training program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0" y="305700"/>
            <a:ext cx="352100" cy="3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05945" y="4446175"/>
            <a:ext cx="1359392" cy="3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e-are-ols.org/openseeds/library.html#tooling-for-project-design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github.com/open-life-science/ols-9/issues/new?assignees=&amp;labels=&amp;template=project.md" TargetMode="External"/><Relationship Id="rId4" Type="http://schemas.openxmlformats.org/officeDocument/2006/relationships/hyperlink" Target="https://github.com/open-life-science/ols-9/issues/new?assignees=&amp;labels=&amp;template=project.md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github.com/open-life-science/ols-9/issues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/>
          <p:nvPr/>
        </p:nvSpPr>
        <p:spPr>
          <a:xfrm>
            <a:off x="5237400" y="1002700"/>
            <a:ext cx="3417000" cy="24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0" i="0" lang="en" sz="3700" u="none" cap="none" strike="noStrike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Tooling for Project Design</a:t>
            </a:r>
            <a:endParaRPr b="0" i="0" sz="3700" u="none" cap="none" strike="noStrike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48300" y="1002700"/>
            <a:ext cx="3279900" cy="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Open Seeds by OLS</a:t>
            </a:r>
            <a:endParaRPr b="0" i="0" sz="36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t/>
            </a:r>
            <a:endParaRPr b="1" i="0" sz="37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1825" y="73850"/>
            <a:ext cx="4662375" cy="15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b="27112" l="0" r="0" t="30207"/>
          <a:stretch/>
        </p:blipFill>
        <p:spPr>
          <a:xfrm>
            <a:off x="159950" y="416875"/>
            <a:ext cx="2433475" cy="74189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0" y="4586925"/>
            <a:ext cx="9144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B7B7B7"/>
                </a:solidFill>
                <a:latin typeface="Arial"/>
                <a:ea typeface="Arial"/>
                <a:cs typeface="Arial"/>
                <a:sym typeface="Arial"/>
              </a:rPr>
              <a:t>The Turing Way Community, &amp; Scriberia. (2023). Illustrations from The Turing Way: Shared under CC-BY 4.0 for reuse. Zenodo. https://doi.org/10.5281/zenodo.8169292, https://zenodo.org/record/3332807</a:t>
            </a:r>
            <a:endParaRPr b="0" i="0" sz="1100" u="none" cap="none" strike="noStrike">
              <a:solidFill>
                <a:srgbClr val="B7B7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988692"/>
            <a:ext cx="9144000" cy="2458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Tooling for Project Design</a:t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8" name="Google Shape;10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3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Aim</a:t>
            </a: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Help you clarify and communicate your project idea, purpose and goals in a way that will invite and encourage participation from your community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Tooling for Project Design</a:t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5" name="Google Shape;11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6" name="Google Shape;116;p4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Learning objectives</a:t>
            </a:r>
            <a:endParaRPr b="1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At the end of this session, we will be able to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Identify </a:t>
            </a:r>
            <a:r>
              <a:rPr b="0" i="0" lang="en" sz="1800" u="none" cap="none" strike="noStrike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tools to help you design your project </a:t>
            </a: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a clear way for newcomers to quickly understand what the project is about, </a:t>
            </a:r>
            <a:r>
              <a:rPr b="0" i="0" lang="en" sz="1800" u="none" cap="none" strike="noStrike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who can be involved</a:t>
            </a: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and where the work is headed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Fill the </a:t>
            </a:r>
            <a:r>
              <a:rPr b="0" i="0" lang="en" sz="1800" u="none" cap="none" strike="noStrike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open canvas for your project</a:t>
            </a: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to think through an open project strategy to develop a MVP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Make and post a </a:t>
            </a:r>
            <a:r>
              <a:rPr b="0" i="0" lang="en" sz="1800" u="none" cap="none" strike="noStrike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Roadmap for your project </a:t>
            </a: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with milestones, tasks, and description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>
                <a:solidFill>
                  <a:srgbClr val="2EC65C"/>
                </a:solidFill>
                <a:latin typeface="Raleway"/>
                <a:ea typeface="Raleway"/>
                <a:cs typeface="Raleway"/>
                <a:sym typeface="Raleway"/>
              </a:rPr>
              <a:t>Tooling for Project Design</a:t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solidFill>
                <a:srgbClr val="2EC65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Content</a:t>
            </a:r>
            <a:endParaRPr b="1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 Talks for the current cohort</a:t>
            </a:r>
            <a:endParaRPr b="1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○"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Open Canvas</a:t>
            </a:r>
            <a:endParaRPr b="0" i="0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○"/>
            </a:pPr>
            <a:r>
              <a:rPr b="0" i="0" lang="en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Project Roadmapping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Talks in previous cohorts, available on the </a:t>
            </a:r>
            <a:r>
              <a:rPr b="0" i="0" lang="en" sz="1800" u="sng" cap="none" strike="noStrike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Open Seeds Video Library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en" sz="1800">
                <a:latin typeface="Raleway"/>
                <a:ea typeface="Raleway"/>
                <a:cs typeface="Raleway"/>
                <a:sym typeface="Raleway"/>
              </a:rPr>
              <a:t>Hands-on development of these resources for your project</a:t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0b85fa3ade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🏗️ Tracking your project in Open Seeds</a:t>
            </a:r>
            <a:endParaRPr b="1" sz="3600">
              <a:solidFill>
                <a:srgbClr val="139D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g30b85fa3ade_0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" name="Google Shape;130;g30b85fa3ade_0_0"/>
          <p:cNvSpPr txBox="1"/>
          <p:nvPr/>
        </p:nvSpPr>
        <p:spPr>
          <a:xfrm>
            <a:off x="311700" y="1152475"/>
            <a:ext cx="84810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Activity: </a:t>
            </a: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10 mins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📑 Open an issue on OLS-9 repo where you will be able to track your progress in this cohort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Click this to create an issue: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https://github.com/open-life-science/ols-9/issues/new?assignees=&amp;labels=&amp;template=project.md</a:t>
            </a:r>
            <a:endParaRPr u="sng">
              <a:solidFill>
                <a:schemeClr val="hlink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Add title - edit the main text with information that it asks about your project and team)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b85fa3ade_0_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ct val="52380"/>
              <a:buNone/>
            </a:pPr>
            <a:r>
              <a:rPr b="1" lang="en" sz="21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🏗️ Step 1: Visit the GitHub repo -&gt; Issue </a:t>
            </a:r>
            <a:r>
              <a:rPr b="1" lang="en" sz="21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https://github.com/open-life-science/ols-9/issues</a:t>
            </a:r>
            <a:r>
              <a:rPr b="1" lang="en" sz="21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3600">
              <a:solidFill>
                <a:srgbClr val="139D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g30b85fa3ade_0_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7" name="Google Shape;137;g30b85fa3ade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675" y="1322525"/>
            <a:ext cx="703087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b85fa3ade_0_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b="1" lang="en" sz="21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🏗️ Step 2: Click on new issue → Issue for Project in OLS-9 </a:t>
            </a:r>
            <a:endParaRPr b="1" sz="3600">
              <a:solidFill>
                <a:srgbClr val="139D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3" name="Google Shape;143;g30b85fa3ade_0_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4" name="Google Shape;144;g30b85fa3ade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109179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30b85fa3ade_0_15"/>
          <p:cNvSpPr/>
          <p:nvPr/>
        </p:nvSpPr>
        <p:spPr>
          <a:xfrm>
            <a:off x="710425" y="3117350"/>
            <a:ext cx="7407300" cy="473700"/>
          </a:xfrm>
          <a:prstGeom prst="rect">
            <a:avLst/>
          </a:prstGeom>
          <a:noFill/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b85fa3ade_0_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b="1" lang="en" sz="2100">
                <a:solidFill>
                  <a:srgbClr val="139D3D"/>
                </a:solidFill>
                <a:latin typeface="Raleway"/>
                <a:ea typeface="Raleway"/>
                <a:cs typeface="Raleway"/>
                <a:sym typeface="Raleway"/>
              </a:rPr>
              <a:t>🏗️ Step 3: Edit information -&gt; Submit new issue</a:t>
            </a:r>
            <a:endParaRPr b="1" sz="3600">
              <a:solidFill>
                <a:srgbClr val="139D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1" name="Google Shape;151;g30b85fa3ade_0_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2" name="Google Shape;152;g30b85fa3ade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800" y="1170125"/>
            <a:ext cx="614717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30b85fa3ade_0_23"/>
          <p:cNvSpPr/>
          <p:nvPr/>
        </p:nvSpPr>
        <p:spPr>
          <a:xfrm>
            <a:off x="189450" y="1289175"/>
            <a:ext cx="7407300" cy="473700"/>
          </a:xfrm>
          <a:prstGeom prst="rect">
            <a:avLst/>
          </a:prstGeom>
          <a:noFill/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0b85fa3ade_0_23"/>
          <p:cNvSpPr/>
          <p:nvPr/>
        </p:nvSpPr>
        <p:spPr>
          <a:xfrm>
            <a:off x="189450" y="3193975"/>
            <a:ext cx="7407300" cy="473700"/>
          </a:xfrm>
          <a:prstGeom prst="rect">
            <a:avLst/>
          </a:prstGeom>
          <a:noFill/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