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</p:sldIdLst>
  <p:sldSz cy="5143500" cx="9144000"/>
  <p:notesSz cx="6858000" cy="9144000"/>
  <p:embeddedFontLst>
    <p:embeddedFont>
      <p:font typeface="Open Sans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font" Target="fonts/OpenSans-boldItalic.fntdata"/><Relationship Id="rId10" Type="http://schemas.openxmlformats.org/officeDocument/2006/relationships/font" Target="fonts/OpenSans-italic.fntdata"/><Relationship Id="rId9" Type="http://schemas.openxmlformats.org/officeDocument/2006/relationships/font" Target="fonts/OpenSans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font" Target="fonts/Open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Go to </a:t>
            </a:r>
            <a:r>
              <a:rPr b="1" lang="en"/>
              <a:t>File</a:t>
            </a:r>
            <a:r>
              <a:rPr lang="en"/>
              <a:t> &gt; </a:t>
            </a:r>
            <a:r>
              <a:rPr b="1" lang="en"/>
              <a:t>Make a Copy…</a:t>
            </a:r>
            <a:r>
              <a:rPr lang="en"/>
              <a:t> to make your own canvas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See next slide for instructions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" name="Google Shape;7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Go to </a:t>
            </a:r>
            <a:r>
              <a:rPr b="1" lang="en"/>
              <a:t>File</a:t>
            </a:r>
            <a:r>
              <a:rPr lang="en"/>
              <a:t> &gt; </a:t>
            </a:r>
            <a:r>
              <a:rPr b="1" lang="en"/>
              <a:t>Make a Copy…</a:t>
            </a:r>
            <a:r>
              <a:rPr lang="en"/>
              <a:t> to make your own canvas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See next slide for instructions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809075" y="717175"/>
            <a:ext cx="1389600" cy="25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A86E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2232225" y="739575"/>
            <a:ext cx="1389600" cy="11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A86E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232225" y="2196350"/>
            <a:ext cx="1389600" cy="10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A86E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797875" y="3563475"/>
            <a:ext cx="2823900" cy="11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A86E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677775" y="728375"/>
            <a:ext cx="4056600" cy="11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A86E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3677775" y="2398050"/>
            <a:ext cx="2476500" cy="8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A86E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6143075" y="2241175"/>
            <a:ext cx="1591200" cy="10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A86E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677775" y="3765175"/>
            <a:ext cx="2476500" cy="9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A86E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6120650" y="3798775"/>
            <a:ext cx="1613700" cy="8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A86E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4787175" y="67225"/>
            <a:ext cx="29472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4A86E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7832925" y="2298775"/>
            <a:ext cx="1154100" cy="2452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980000"/>
                </a:solidFill>
                <a:latin typeface="Arial"/>
                <a:ea typeface="Arial"/>
                <a:cs typeface="Arial"/>
                <a:sym typeface="Arial"/>
              </a:rPr>
              <a:t>This is a template. Please make a copy for yourself (file -&gt; Make a copy).</a:t>
            </a:r>
            <a:r>
              <a:rPr b="0" i="0" lang="en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See next slide for instructions!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/>
        </p:nvSpPr>
        <p:spPr>
          <a:xfrm>
            <a:off x="842625" y="684375"/>
            <a:ext cx="1389600" cy="26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4A86E8"/>
                </a:solidFill>
                <a:latin typeface="Open Sans"/>
                <a:ea typeface="Open Sans"/>
                <a:cs typeface="Open Sans"/>
                <a:sym typeface="Open Sans"/>
              </a:rPr>
              <a:t>Despite all effort make against infectious diseases, they remain the first cause of death in developing countries.</a:t>
            </a:r>
            <a:endParaRPr b="0" i="0" sz="1100" u="none" cap="none" strike="noStrike">
              <a:solidFill>
                <a:srgbClr val="4A86E8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4A86E8"/>
                </a:solidFill>
                <a:latin typeface="Open Sans"/>
                <a:ea typeface="Open Sans"/>
                <a:cs typeface="Open Sans"/>
                <a:sym typeface="Open Sans"/>
              </a:rPr>
              <a:t>The genomic evolution of pathogens which lead to the drugs resistance in many cases.</a:t>
            </a:r>
            <a:endParaRPr b="0" i="0" sz="1100" u="none" cap="none" strike="noStrike">
              <a:solidFill>
                <a:srgbClr val="4A86E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2232225" y="739575"/>
            <a:ext cx="1389600" cy="11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4A86E8"/>
                </a:solidFill>
                <a:latin typeface="Open Sans"/>
                <a:ea typeface="Open Sans"/>
                <a:cs typeface="Open Sans"/>
                <a:sym typeface="Open Sans"/>
              </a:rPr>
              <a:t>Make widely understandable genomics data to propose solution through collaboration.</a:t>
            </a:r>
            <a:endParaRPr b="0" i="0" sz="1200" u="none" cap="none" strike="noStrike">
              <a:solidFill>
                <a:srgbClr val="4A86E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2232225" y="2196350"/>
            <a:ext cx="1389600" cy="10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A86E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797875" y="3563475"/>
            <a:ext cx="2823900" cy="11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4A86E8"/>
                </a:solidFill>
                <a:latin typeface="Open Sans"/>
                <a:ea typeface="Open Sans"/>
                <a:cs typeface="Open Sans"/>
                <a:sym typeface="Open Sans"/>
              </a:rPr>
              <a:t>First requirement is a database,</a:t>
            </a:r>
            <a:endParaRPr b="0" i="0" sz="1200" u="none" cap="none" strike="noStrike">
              <a:solidFill>
                <a:srgbClr val="4A86E8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4A86E8"/>
                </a:solidFill>
                <a:latin typeface="Open Sans"/>
                <a:ea typeface="Open Sans"/>
                <a:cs typeface="Open Sans"/>
                <a:sym typeface="Open Sans"/>
              </a:rPr>
              <a:t>Bioinformatics tools, Galaxy is a great resources. Data collection resources, and contributors</a:t>
            </a:r>
            <a:endParaRPr b="0" i="0" sz="1200" u="none" cap="none" strike="noStrike">
              <a:solidFill>
                <a:srgbClr val="4A86E8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A86E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3677775" y="728375"/>
            <a:ext cx="4056600" cy="11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4A86E8"/>
                </a:solidFill>
                <a:latin typeface="Open Sans"/>
                <a:ea typeface="Open Sans"/>
                <a:cs typeface="Open Sans"/>
                <a:sym typeface="Open Sans"/>
              </a:rPr>
              <a:t>A unique place where data is stored by scientists from local place, and they can collaborate with others from different region and backgrounds.</a:t>
            </a:r>
            <a:endParaRPr b="0" i="0" sz="1200" u="none" cap="none" strike="noStrike">
              <a:solidFill>
                <a:srgbClr val="4A86E8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4A86E8"/>
                </a:solidFill>
                <a:latin typeface="Open Sans"/>
                <a:ea typeface="Open Sans"/>
                <a:cs typeface="Open Sans"/>
                <a:sym typeface="Open Sans"/>
              </a:rPr>
              <a:t>Where just a idea can born to a project with low cost through collaboration and learning from others.</a:t>
            </a:r>
            <a:endParaRPr b="0" i="0" sz="1200" u="none" cap="none" strike="noStrike">
              <a:solidFill>
                <a:srgbClr val="4A86E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8" name="Google Shape;78;p15"/>
          <p:cNvSpPr txBox="1"/>
          <p:nvPr/>
        </p:nvSpPr>
        <p:spPr>
          <a:xfrm>
            <a:off x="3677775" y="2398050"/>
            <a:ext cx="2476500" cy="8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4A86E8"/>
                </a:solidFill>
                <a:latin typeface="Open Sans"/>
                <a:ea typeface="Open Sans"/>
                <a:cs typeface="Open Sans"/>
                <a:sym typeface="Open Sans"/>
              </a:rPr>
              <a:t>Everyone who wishes to undertake a open project in infectious diseases is welcome.</a:t>
            </a:r>
            <a:endParaRPr b="0" i="0" sz="1200" u="none" cap="none" strike="noStrike">
              <a:solidFill>
                <a:srgbClr val="4A86E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6143075" y="2213250"/>
            <a:ext cx="1591200" cy="10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4A86E8"/>
                </a:solidFill>
                <a:latin typeface="Open Sans"/>
                <a:ea typeface="Open Sans"/>
                <a:cs typeface="Open Sans"/>
                <a:sym typeface="Open Sans"/>
              </a:rPr>
              <a:t>Doing research project with people from different backgrounds and expertise is the most exciting things in science</a:t>
            </a:r>
            <a:endParaRPr b="0" i="0" sz="1000" u="none" cap="none" strike="noStrike">
              <a:solidFill>
                <a:srgbClr val="4A86E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0" name="Google Shape;80;p15"/>
          <p:cNvSpPr txBox="1"/>
          <p:nvPr/>
        </p:nvSpPr>
        <p:spPr>
          <a:xfrm>
            <a:off x="3677775" y="3765175"/>
            <a:ext cx="2476500" cy="9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4A86E8"/>
                </a:solidFill>
                <a:latin typeface="Open Sans"/>
                <a:ea typeface="Open Sans"/>
                <a:cs typeface="Open Sans"/>
                <a:sym typeface="Open Sans"/>
              </a:rPr>
              <a:t>Biologists, Students, Informaticists, Bioinformaticists, Health workers, Laboratories, Universities and Research Institutions</a:t>
            </a:r>
            <a:endParaRPr b="0" i="0" sz="1200" u="none" cap="none" strike="noStrike">
              <a:solidFill>
                <a:srgbClr val="4A86E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1" name="Google Shape;81;p15"/>
          <p:cNvSpPr txBox="1"/>
          <p:nvPr/>
        </p:nvSpPr>
        <p:spPr>
          <a:xfrm>
            <a:off x="6143075" y="3709225"/>
            <a:ext cx="1591200" cy="10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4A86E8"/>
                </a:solidFill>
                <a:latin typeface="Open Sans"/>
                <a:ea typeface="Open Sans"/>
                <a:cs typeface="Open Sans"/>
                <a:sym typeface="Open Sans"/>
              </a:rPr>
              <a:t>Role of open science in diseases fighting such as infectious diseases in developing countries through collaborations.</a:t>
            </a:r>
            <a:endParaRPr b="0" i="0" sz="1000" u="none" cap="none" strike="noStrike">
              <a:solidFill>
                <a:srgbClr val="4A86E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2" name="Google Shape;82;p15"/>
          <p:cNvSpPr txBox="1"/>
          <p:nvPr/>
        </p:nvSpPr>
        <p:spPr>
          <a:xfrm>
            <a:off x="4787175" y="-22475"/>
            <a:ext cx="29472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4A86E8"/>
                </a:solidFill>
                <a:latin typeface="Open Sans"/>
                <a:ea typeface="Open Sans"/>
                <a:cs typeface="Open Sans"/>
                <a:sym typeface="Open Sans"/>
              </a:rPr>
              <a:t>The BioLab Open Project</a:t>
            </a:r>
            <a:endParaRPr b="0" i="0" sz="1400" u="none" cap="none" strike="noStrike">
              <a:solidFill>
                <a:srgbClr val="4A86E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3" name="Google Shape;83;p15"/>
          <p:cNvSpPr txBox="1"/>
          <p:nvPr/>
        </p:nvSpPr>
        <p:spPr>
          <a:xfrm>
            <a:off x="7832925" y="2714650"/>
            <a:ext cx="1154100" cy="2036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is an example to help you understand how you can create an open canvas for your project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5"/>
          <p:cNvSpPr/>
          <p:nvPr/>
        </p:nvSpPr>
        <p:spPr>
          <a:xfrm>
            <a:off x="2025125" y="1297700"/>
            <a:ext cx="301200" cy="2688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5"/>
          <p:cNvSpPr/>
          <p:nvPr/>
        </p:nvSpPr>
        <p:spPr>
          <a:xfrm>
            <a:off x="3413225" y="1835725"/>
            <a:ext cx="193800" cy="2691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5"/>
          <p:cNvSpPr/>
          <p:nvPr/>
        </p:nvSpPr>
        <p:spPr>
          <a:xfrm>
            <a:off x="2563150" y="3245350"/>
            <a:ext cx="301200" cy="3180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5"/>
          <p:cNvSpPr/>
          <p:nvPr/>
        </p:nvSpPr>
        <p:spPr>
          <a:xfrm>
            <a:off x="3445500" y="4321400"/>
            <a:ext cx="301200" cy="2691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5"/>
          <p:cNvSpPr/>
          <p:nvPr/>
        </p:nvSpPr>
        <p:spPr>
          <a:xfrm>
            <a:off x="5188700" y="3117450"/>
            <a:ext cx="301200" cy="3180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5"/>
          <p:cNvSpPr/>
          <p:nvPr/>
        </p:nvSpPr>
        <p:spPr>
          <a:xfrm rot="-2291761">
            <a:off x="5936708" y="2990707"/>
            <a:ext cx="248887" cy="571474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5"/>
          <p:cNvSpPr/>
          <p:nvPr/>
        </p:nvSpPr>
        <p:spPr>
          <a:xfrm>
            <a:off x="7330025" y="3213075"/>
            <a:ext cx="269100" cy="3120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5"/>
          <p:cNvSpPr/>
          <p:nvPr/>
        </p:nvSpPr>
        <p:spPr>
          <a:xfrm>
            <a:off x="7330025" y="1749650"/>
            <a:ext cx="279900" cy="3765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