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89" r:id="rId2"/>
    <p:sldMasterId id="2147483674" r:id="rId3"/>
  </p:sldMasterIdLst>
  <p:notesMasterIdLst>
    <p:notesMasterId r:id="rId24"/>
  </p:notesMasterIdLst>
  <p:sldIdLst>
    <p:sldId id="27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3" r:id="rId20"/>
    <p:sldId id="277" r:id="rId21"/>
    <p:sldId id="278" r:id="rId22"/>
    <p:sldId id="279" r:id="rId2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6" roundtripDataSignature="AMtx7mjLYN40YJ5JwAl47EsaDCbyljeuX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mi Saji"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35F3695-FE63-4F47-991B-13D34021B170}">
  <a:tblStyle styleId="{535F3695-FE63-4F47-991B-13D34021B170}"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b="off" i="off"/>
      <a:tcStyle>
        <a:tcBdr/>
        <a:fill>
          <a:solidFill>
            <a:srgbClr val="CDD4EA"/>
          </a:solidFill>
        </a:fill>
      </a:tcStyle>
    </a:band1H>
    <a:band2H>
      <a:tcTxStyle b="off" i="off"/>
      <a:tcStyle>
        <a:tcBdr/>
      </a:tcStyle>
    </a:band2H>
    <a:band1V>
      <a:tcTxStyle b="off" i="off"/>
      <a:tcStyle>
        <a:tcBdr/>
        <a:fill>
          <a:solidFill>
            <a:srgbClr val="CDD4EA"/>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68DE4BF1-0A1E-4D17-A27F-0E0F0FFC042A}" styleName="Table_1">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AD71DA5E-3CCF-4406-A211-0B2105536310}" styleName="Table_2">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035" autoAdjust="0"/>
  </p:normalViewPr>
  <p:slideViewPr>
    <p:cSldViewPr snapToGrid="0">
      <p:cViewPr varScale="1">
        <p:scale>
          <a:sx n="56" d="100"/>
          <a:sy n="56" d="100"/>
        </p:scale>
        <p:origin x="6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customschemas.google.com/relationships/presentationmetadata" Target="metadata"/><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de-D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286f68f98e_2_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 name="Google Shape;94;g2286f68f98e_2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286f68f98e_2_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 name="Google Shape;100;g2286f68f98e_2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2286f68f98e_2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g2286f68f98e_2_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ko-KR" altLang="en-US" sz="1200" baseline="0" dirty="0">
                <a:solidFill>
                  <a:schemeClr val="dk1"/>
                </a:solidFill>
              </a:rPr>
              <a:t>비전문가</a:t>
            </a:r>
            <a:r>
              <a:rPr lang="ko-KR" altLang="fr-FR" sz="1200" baseline="0" dirty="0">
                <a:solidFill>
                  <a:schemeClr val="dk1"/>
                </a:solidFill>
              </a:rPr>
              <a:t> 집단을 대상으로 설명할 때는 몇 가지 질문</a:t>
            </a:r>
            <a:r>
              <a:rPr lang="ko-KR" altLang="en-US" sz="1200" baseline="0" dirty="0">
                <a:solidFill>
                  <a:schemeClr val="dk1"/>
                </a:solidFill>
              </a:rPr>
              <a:t>으로</a:t>
            </a:r>
            <a:r>
              <a:rPr lang="ko-KR" altLang="fr-FR" sz="1200" baseline="0" dirty="0">
                <a:solidFill>
                  <a:schemeClr val="dk1"/>
                </a:solidFill>
              </a:rPr>
              <a:t> 시작</a:t>
            </a:r>
            <a:r>
              <a:rPr lang="ko-KR" altLang="en-US" sz="1200" baseline="0" dirty="0">
                <a:solidFill>
                  <a:schemeClr val="dk1"/>
                </a:solidFill>
              </a:rPr>
              <a:t>해보는 것이 </a:t>
            </a:r>
            <a:r>
              <a:rPr lang="ko-KR" altLang="fr-FR" sz="1200" baseline="0" dirty="0">
                <a:solidFill>
                  <a:schemeClr val="dk1"/>
                </a:solidFill>
              </a:rPr>
              <a:t>좋</a:t>
            </a:r>
            <a:r>
              <a:rPr lang="ko-KR" altLang="en-US" sz="1200" baseline="0" dirty="0">
                <a:solidFill>
                  <a:schemeClr val="dk1"/>
                </a:solidFill>
              </a:rPr>
              <a:t>음</a:t>
            </a:r>
            <a:r>
              <a:rPr lang="fr-FR" altLang="ko-KR" sz="1200" baseline="0" dirty="0">
                <a:solidFill>
                  <a:schemeClr val="dk1"/>
                </a:solidFill>
              </a:rPr>
              <a:t>. </a:t>
            </a:r>
            <a:r>
              <a:rPr lang="ko-KR" altLang="fr-FR" sz="1200" baseline="0" dirty="0">
                <a:solidFill>
                  <a:schemeClr val="dk1"/>
                </a:solidFill>
              </a:rPr>
              <a:t>그들</a:t>
            </a:r>
            <a:r>
              <a:rPr lang="ko-KR" altLang="en-US" sz="1200" baseline="0" dirty="0">
                <a:solidFill>
                  <a:schemeClr val="dk1"/>
                </a:solidFill>
              </a:rPr>
              <a:t>의 필요</a:t>
            </a:r>
            <a:r>
              <a:rPr lang="fr-FR" altLang="ko-KR" sz="1200" baseline="0" dirty="0">
                <a:solidFill>
                  <a:schemeClr val="dk1"/>
                </a:solidFill>
              </a:rPr>
              <a:t>, </a:t>
            </a:r>
            <a:r>
              <a:rPr lang="ko-KR" altLang="fr-FR" sz="1200" baseline="0" dirty="0">
                <a:solidFill>
                  <a:schemeClr val="dk1"/>
                </a:solidFill>
              </a:rPr>
              <a:t>데이터와 메타 데이터</a:t>
            </a:r>
            <a:r>
              <a:rPr lang="fr-FR" altLang="ko-KR" sz="1200" baseline="0" dirty="0">
                <a:solidFill>
                  <a:schemeClr val="dk1"/>
                </a:solidFill>
              </a:rPr>
              <a:t>, </a:t>
            </a:r>
            <a:r>
              <a:rPr lang="ko-KR" altLang="fr-FR" sz="1200" baseline="0" dirty="0">
                <a:solidFill>
                  <a:schemeClr val="dk1"/>
                </a:solidFill>
              </a:rPr>
              <a:t>데이터 공</a:t>
            </a:r>
            <a:r>
              <a:rPr lang="ko-KR" altLang="en-US" sz="1200" baseline="0" dirty="0">
                <a:solidFill>
                  <a:schemeClr val="dk1"/>
                </a:solidFill>
              </a:rPr>
              <a:t>유 등</a:t>
            </a:r>
            <a:r>
              <a:rPr lang="ko-KR" altLang="fr-FR" sz="1200" baseline="0" dirty="0">
                <a:solidFill>
                  <a:schemeClr val="dk1"/>
                </a:solidFill>
              </a:rPr>
              <a:t>에 대한 전문성</a:t>
            </a:r>
            <a:r>
              <a:rPr lang="ko-KR" altLang="en-US" sz="1200" baseline="0" dirty="0">
                <a:solidFill>
                  <a:schemeClr val="dk1"/>
                </a:solidFill>
              </a:rPr>
              <a:t> 등을 파악하는 것이 중요함</a:t>
            </a:r>
            <a:r>
              <a:rPr lang="en-US" altLang="ko-KR" sz="1200" baseline="0" dirty="0">
                <a:solidFill>
                  <a:schemeClr val="dk1"/>
                </a:solidFill>
              </a:rPr>
              <a:t>.</a:t>
            </a:r>
            <a:endParaRPr lang="de-DE" sz="1200" baseline="0" dirty="0">
              <a:solidFill>
                <a:schemeClr val="dk1"/>
              </a:solidFill>
            </a:endParaRPr>
          </a:p>
          <a:p>
            <a:pPr marL="0" marR="0" lvl="0" indent="0" algn="l" rtl="0">
              <a:lnSpc>
                <a:spcPct val="100000"/>
              </a:lnSpc>
              <a:spcBef>
                <a:spcPts val="0"/>
              </a:spcBef>
              <a:spcAft>
                <a:spcPts val="0"/>
              </a:spcAft>
              <a:buClr>
                <a:schemeClr val="dk1"/>
              </a:buClr>
              <a:buSzPts val="1200"/>
              <a:buFont typeface="Calibri"/>
              <a:buNone/>
            </a:pPr>
            <a:endParaRPr lang="fr-FR" altLang="ko-KR" sz="1200" dirty="0">
              <a:solidFill>
                <a:schemeClr val="dk1"/>
              </a:solidFill>
            </a:endParaRPr>
          </a:p>
          <a:p>
            <a:pPr marL="0" marR="0" lvl="0" indent="0" algn="l" rtl="0">
              <a:lnSpc>
                <a:spcPct val="100000"/>
              </a:lnSpc>
              <a:spcBef>
                <a:spcPts val="0"/>
              </a:spcBef>
              <a:spcAft>
                <a:spcPts val="0"/>
              </a:spcAft>
              <a:buClr>
                <a:schemeClr val="dk1"/>
              </a:buClr>
              <a:buSzPts val="1200"/>
              <a:buFont typeface="Calibri"/>
              <a:buNone/>
            </a:pPr>
            <a:r>
              <a:rPr lang="ko-KR" altLang="en-US" sz="1200" dirty="0">
                <a:solidFill>
                  <a:schemeClr val="dk1"/>
                </a:solidFill>
              </a:rPr>
              <a:t>질문할 다른 사항들은 청중의 기능이나 그들의 답변에 따라 달라짐</a:t>
            </a:r>
            <a:r>
              <a:rPr lang="en-US" altLang="ko-KR" sz="1200" dirty="0">
                <a:solidFill>
                  <a:schemeClr val="dk1"/>
                </a:solidFill>
              </a:rPr>
              <a:t>.</a:t>
            </a:r>
          </a:p>
          <a:p>
            <a:pPr marL="228600" marR="0" lvl="0" indent="-228600" algn="l" rtl="0">
              <a:lnSpc>
                <a:spcPct val="100000"/>
              </a:lnSpc>
              <a:spcBef>
                <a:spcPts val="0"/>
              </a:spcBef>
              <a:spcAft>
                <a:spcPts val="0"/>
              </a:spcAft>
              <a:buClr>
                <a:schemeClr val="dk1"/>
              </a:buClr>
              <a:buSzPts val="1200"/>
              <a:buFont typeface="Calibri"/>
              <a:buAutoNum type="arabicPeriod"/>
            </a:pPr>
            <a:r>
              <a:rPr lang="ko-KR" altLang="fr-FR" sz="1200" dirty="0">
                <a:solidFill>
                  <a:schemeClr val="dk1"/>
                </a:solidFill>
              </a:rPr>
              <a:t>데이터 공유를 하고 </a:t>
            </a:r>
            <a:r>
              <a:rPr lang="ko-KR" altLang="en-US" sz="1200" dirty="0">
                <a:solidFill>
                  <a:schemeClr val="dk1"/>
                </a:solidFill>
              </a:rPr>
              <a:t>있는지</a:t>
            </a:r>
            <a:r>
              <a:rPr lang="en-US" altLang="ko-KR" sz="1200" dirty="0">
                <a:solidFill>
                  <a:schemeClr val="dk1"/>
                </a:solidFill>
              </a:rPr>
              <a:t>?</a:t>
            </a:r>
          </a:p>
          <a:p>
            <a:pPr marL="228600" marR="0" lvl="0" indent="-228600" algn="l" rtl="0">
              <a:lnSpc>
                <a:spcPct val="100000"/>
              </a:lnSpc>
              <a:spcBef>
                <a:spcPts val="0"/>
              </a:spcBef>
              <a:spcAft>
                <a:spcPts val="0"/>
              </a:spcAft>
              <a:buClr>
                <a:schemeClr val="dk1"/>
              </a:buClr>
              <a:buSzPts val="1200"/>
              <a:buFont typeface="Calibri"/>
              <a:buAutoNum type="arabicPeriod"/>
            </a:pPr>
            <a:r>
              <a:rPr lang="ko-KR" altLang="fr-FR" sz="1200" baseline="0" dirty="0">
                <a:solidFill>
                  <a:schemeClr val="dk1"/>
                </a:solidFill>
              </a:rPr>
              <a:t>데이터</a:t>
            </a:r>
            <a:r>
              <a:rPr lang="ko-KR" altLang="en-US" sz="1200" baseline="0" dirty="0">
                <a:solidFill>
                  <a:schemeClr val="dk1"/>
                </a:solidFill>
              </a:rPr>
              <a:t>를 기록 및 보관해야 하는 의무가 있는지</a:t>
            </a:r>
            <a:r>
              <a:rPr lang="en-US" altLang="ko-KR" sz="1200" baseline="0" dirty="0">
                <a:solidFill>
                  <a:schemeClr val="dk1"/>
                </a:solidFill>
              </a:rPr>
              <a:t>?</a:t>
            </a:r>
            <a:endParaRPr dirty="0"/>
          </a:p>
        </p:txBody>
      </p:sp>
      <p:sp>
        <p:nvSpPr>
          <p:cNvPr id="107" name="Google Shape;107;g2286f68f98e_2_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2286f68f98e_2_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g2286f68f98e_2_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ko-KR" altLang="fr-FR" sz="1200" dirty="0"/>
              <a:t>왼쪽</a:t>
            </a:r>
            <a:r>
              <a:rPr lang="fr-FR" altLang="ko-KR" sz="1200" dirty="0"/>
              <a:t>:  </a:t>
            </a:r>
            <a:r>
              <a:rPr lang="ko-KR" altLang="fr-FR" sz="1200" dirty="0"/>
              <a:t>데이터 </a:t>
            </a:r>
            <a:r>
              <a:rPr lang="ko-KR" altLang="en-US" sz="1200" dirty="0"/>
              <a:t>관리자</a:t>
            </a:r>
            <a:r>
              <a:rPr lang="ko-KR" altLang="fr-FR" sz="1200" dirty="0"/>
              <a:t>가 없음</a:t>
            </a:r>
            <a:r>
              <a:rPr lang="fr-FR" altLang="ko-KR" sz="1200" dirty="0"/>
              <a:t>. </a:t>
            </a:r>
            <a:r>
              <a:rPr lang="ko-KR" altLang="en-US" sz="1200" dirty="0"/>
              <a:t>따라서 이 데이터들을 관리할 방법이 없음</a:t>
            </a:r>
            <a:r>
              <a:rPr lang="en-US" altLang="ko-KR" sz="1200" dirty="0"/>
              <a:t>.</a:t>
            </a:r>
          </a:p>
          <a:p>
            <a:pPr marL="0" lvl="0" indent="0" algn="l" rtl="0">
              <a:spcBef>
                <a:spcPts val="0"/>
              </a:spcBef>
              <a:spcAft>
                <a:spcPts val="0"/>
              </a:spcAft>
              <a:buClr>
                <a:schemeClr val="dk1"/>
              </a:buClr>
              <a:buSzPts val="1200"/>
              <a:buFont typeface="Calibri"/>
              <a:buNone/>
            </a:pPr>
            <a:r>
              <a:rPr lang="ko-KR" altLang="fr-FR" sz="1200" dirty="0"/>
              <a:t>오른쪽</a:t>
            </a:r>
            <a:r>
              <a:rPr lang="fr-FR" altLang="ko-KR" sz="1200" dirty="0"/>
              <a:t>: </a:t>
            </a:r>
            <a:r>
              <a:rPr lang="de-DE" sz="1200" baseline="0" dirty="0"/>
              <a:t>DDI</a:t>
            </a:r>
            <a:r>
              <a:rPr lang="ko-KR" altLang="fr-FR" sz="1200" baseline="0" dirty="0"/>
              <a:t>를 사용하여 </a:t>
            </a:r>
            <a:r>
              <a:rPr lang="ko-KR" altLang="en-US" sz="1200" baseline="0" dirty="0"/>
              <a:t>데이터를 질서정연하게 관리할 수 있음</a:t>
            </a:r>
            <a:r>
              <a:rPr lang="en-US" altLang="ko-KR" sz="1200" baseline="0" dirty="0"/>
              <a:t>.</a:t>
            </a:r>
            <a:endParaRPr dirty="0"/>
          </a:p>
        </p:txBody>
      </p:sp>
      <p:sp>
        <p:nvSpPr>
          <p:cNvPr id="114" name="Google Shape;114;g2286f68f98e_2_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2286f68f98e_2_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 name="Google Shape;131;g2286f68f98e_2_4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de-DE" baseline="0" dirty="0"/>
              <a:t>DDI-L</a:t>
            </a:r>
            <a:r>
              <a:rPr lang="ko-KR" altLang="fr-FR" baseline="0" dirty="0"/>
              <a:t>로 할 수 있는 것의 예시</a:t>
            </a:r>
            <a:r>
              <a:rPr lang="fr-FR" altLang="ko-KR" baseline="0" dirty="0"/>
              <a:t>: </a:t>
            </a:r>
            <a:r>
              <a:rPr lang="ko-KR" altLang="fr-FR" baseline="0" dirty="0"/>
              <a:t>유지 및 보수가 가능한 스키마를 사용하여 </a:t>
            </a:r>
            <a:r>
              <a:rPr lang="ko-KR" altLang="en-US" baseline="0" dirty="0"/>
              <a:t>필요한 것을 구축할 수 있음</a:t>
            </a:r>
            <a:endParaRPr lang="de-DE" baseline="0" dirty="0"/>
          </a:p>
          <a:p>
            <a:pPr marL="0" lvl="0" indent="0" algn="l" rtl="0">
              <a:spcBef>
                <a:spcPts val="0"/>
              </a:spcBef>
              <a:spcAft>
                <a:spcPts val="0"/>
              </a:spcAft>
              <a:buClr>
                <a:schemeClr val="dk1"/>
              </a:buClr>
              <a:buSzPts val="1200"/>
              <a:buFont typeface="Calibri"/>
              <a:buNone/>
            </a:pPr>
            <a:r>
              <a:rPr lang="ko-KR" altLang="fr-FR" baseline="0" dirty="0"/>
              <a:t>몇 가지 예시를 </a:t>
            </a:r>
            <a:r>
              <a:rPr lang="ko-KR" altLang="en-US" baseline="0" dirty="0"/>
              <a:t>제공하거나</a:t>
            </a:r>
            <a:r>
              <a:rPr lang="ko-KR" altLang="fr-FR" baseline="0" dirty="0"/>
              <a:t> 해당 단어들의 정의를 내려주는 것을 추천</a:t>
            </a:r>
            <a:r>
              <a:rPr lang="ko-KR" altLang="en-US" baseline="0" dirty="0"/>
              <a:t>함</a:t>
            </a:r>
            <a:r>
              <a:rPr lang="fr-FR" altLang="ko-KR" baseline="0" dirty="0"/>
              <a:t>. </a:t>
            </a:r>
            <a:r>
              <a:rPr lang="ko-KR" altLang="fr-FR" baseline="0" dirty="0"/>
              <a:t>청중에 </a:t>
            </a:r>
            <a:r>
              <a:rPr lang="ko-KR" altLang="en-US" baseline="0" dirty="0"/>
              <a:t>맞게</a:t>
            </a:r>
            <a:r>
              <a:rPr lang="ko-KR" altLang="fr-FR" baseline="0" dirty="0"/>
              <a:t> 예시</a:t>
            </a:r>
            <a:r>
              <a:rPr lang="ko-KR" altLang="en-US" baseline="0" dirty="0"/>
              <a:t>를 적절히 조정하는 것이 필요함</a:t>
            </a:r>
            <a:r>
              <a:rPr lang="en-US" altLang="ko-KR" baseline="0" dirty="0"/>
              <a:t>. </a:t>
            </a:r>
            <a:endParaRPr lang="de-DE" baseline="0"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ko-KR" altLang="fr-FR" dirty="0"/>
              <a:t>정의</a:t>
            </a:r>
            <a:r>
              <a:rPr lang="de-DE" dirty="0"/>
              <a:t>: http://www.ddialliance.org/resources/ddi-glossary</a:t>
            </a:r>
          </a:p>
        </p:txBody>
      </p:sp>
      <p:sp>
        <p:nvSpPr>
          <p:cNvPr id="132" name="Google Shape;132;g2286f68f98e_2_4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2286f68f98e_2_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 name="Google Shape;151;g2286f68f98e_2_6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lang="de-DE" dirty="0"/>
          </a:p>
          <a:p>
            <a:pPr marL="0" lvl="0" indent="0" algn="l" rtl="0">
              <a:spcBef>
                <a:spcPts val="0"/>
              </a:spcBef>
              <a:spcAft>
                <a:spcPts val="0"/>
              </a:spcAft>
              <a:buClr>
                <a:schemeClr val="dk1"/>
              </a:buClr>
              <a:buSzPts val="1200"/>
              <a:buFont typeface="Calibri"/>
              <a:buNone/>
            </a:pPr>
            <a:r>
              <a:rPr lang="ko-KR" altLang="fr-FR" dirty="0"/>
              <a:t>항상 </a:t>
            </a:r>
            <a:r>
              <a:rPr lang="ko-KR" altLang="en-US" dirty="0"/>
              <a:t>동일한</a:t>
            </a:r>
            <a:r>
              <a:rPr lang="ko-KR" altLang="fr-FR" dirty="0"/>
              <a:t> 자동차를 만드는 것도 가능하지만 </a:t>
            </a:r>
            <a:r>
              <a:rPr lang="ko-KR" altLang="en-US" dirty="0"/>
              <a:t>그 외 다양한 다른 것들도 만들어 볼 수 있음</a:t>
            </a:r>
            <a:r>
              <a:rPr lang="en-US" altLang="ko-KR" dirty="0"/>
              <a:t>.</a:t>
            </a:r>
            <a:endParaRPr dirty="0"/>
          </a:p>
        </p:txBody>
      </p:sp>
      <p:sp>
        <p:nvSpPr>
          <p:cNvPr id="152" name="Google Shape;152;g2286f68f98e_2_6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2286f68f98e_2_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g2286f68f98e_2_7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ko-KR" altLang="en-US" dirty="0"/>
              <a:t>곧 출시될 예정인</a:t>
            </a:r>
            <a:r>
              <a:rPr lang="ko-KR" altLang="fr-FR" dirty="0"/>
              <a:t> </a:t>
            </a:r>
            <a:r>
              <a:rPr lang="de-DE" dirty="0"/>
              <a:t>DDI-CDI</a:t>
            </a:r>
            <a:r>
              <a:rPr lang="ko-KR" altLang="fr-FR" dirty="0"/>
              <a:t>는 </a:t>
            </a:r>
            <a:r>
              <a:rPr lang="de-DE" baseline="0" dirty="0"/>
              <a:t>UML</a:t>
            </a:r>
            <a:r>
              <a:rPr lang="ko-KR" altLang="fr-FR" baseline="0" dirty="0"/>
              <a:t>에 기반하여 </a:t>
            </a:r>
            <a:r>
              <a:rPr lang="de-DE" dirty="0" err="1"/>
              <a:t>Canonical</a:t>
            </a:r>
            <a:r>
              <a:rPr lang="de-DE" dirty="0"/>
              <a:t> XMI</a:t>
            </a:r>
            <a:r>
              <a:rPr lang="ko-KR" altLang="fr-FR" dirty="0"/>
              <a:t>로 표</a:t>
            </a:r>
            <a:r>
              <a:rPr lang="ko-KR" altLang="en-US" dirty="0"/>
              <a:t>현됨</a:t>
            </a:r>
            <a:r>
              <a:rPr lang="en-US" altLang="ko-KR" dirty="0"/>
              <a:t>. </a:t>
            </a:r>
            <a:r>
              <a:rPr lang="ko-KR" altLang="en-US" dirty="0"/>
              <a:t>이를 통해</a:t>
            </a:r>
            <a:r>
              <a:rPr lang="de-DE" altLang="ko-KR" baseline="0" dirty="0"/>
              <a:t> </a:t>
            </a:r>
            <a:r>
              <a:rPr lang="de-DE" baseline="0" dirty="0"/>
              <a:t>XML, RDF </a:t>
            </a:r>
            <a:r>
              <a:rPr lang="ko-KR" altLang="fr-FR" baseline="0" dirty="0"/>
              <a:t>등의 </a:t>
            </a:r>
            <a:r>
              <a:rPr lang="ko-KR" altLang="en-US" baseline="0" dirty="0"/>
              <a:t>다양한 구문 표현으로 출력이 가능하며</a:t>
            </a:r>
            <a:r>
              <a:rPr lang="en-US" altLang="ko-KR" baseline="0" dirty="0"/>
              <a:t>,</a:t>
            </a:r>
            <a:r>
              <a:rPr lang="ko-KR" altLang="en-US" baseline="0" dirty="0"/>
              <a:t> 기존</a:t>
            </a:r>
            <a:r>
              <a:rPr lang="ko-KR" altLang="fr-FR" baseline="0" dirty="0"/>
              <a:t> 메타 데이터들과 함께 </a:t>
            </a:r>
            <a:r>
              <a:rPr lang="ko-KR" altLang="en-US" baseline="0" dirty="0"/>
              <a:t>작동할 수 있도록 </a:t>
            </a:r>
            <a:r>
              <a:rPr lang="ko-KR" altLang="fr-FR" baseline="0" dirty="0"/>
              <a:t>설계되</a:t>
            </a:r>
            <a:r>
              <a:rPr lang="ko-KR" altLang="en-US" baseline="0" dirty="0"/>
              <a:t>었음</a:t>
            </a:r>
            <a:r>
              <a:rPr lang="en-US" altLang="ko-KR" baseline="0" dirty="0"/>
              <a:t>.</a:t>
            </a:r>
            <a:r>
              <a:rPr lang="fr-FR" altLang="ko-KR" baseline="0" dirty="0"/>
              <a:t> </a:t>
            </a:r>
            <a:r>
              <a:rPr lang="ko-KR" altLang="en-US" baseline="0" dirty="0"/>
              <a:t>이는 기존</a:t>
            </a:r>
            <a:r>
              <a:rPr lang="ko-KR" altLang="fr-FR" baseline="0" dirty="0"/>
              <a:t> 정보들을 바탕으로 다른 속성을 지닌 데이터들을 통합할 수 있는 도</a:t>
            </a:r>
            <a:r>
              <a:rPr lang="ko-KR" altLang="en-US" baseline="0" dirty="0"/>
              <a:t>구임</a:t>
            </a:r>
            <a:r>
              <a:rPr lang="en-US" altLang="ko-KR" baseline="0" dirty="0"/>
              <a:t>.</a:t>
            </a:r>
            <a:endParaRPr dirty="0"/>
          </a:p>
        </p:txBody>
      </p:sp>
      <p:sp>
        <p:nvSpPr>
          <p:cNvPr id="167" name="Google Shape;167;g2286f68f98e_2_7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2286f68f98e_2_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Google Shape;180;g2286f68f98e_2_8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ko-KR" altLang="fr-FR" dirty="0"/>
              <a:t>항상 같은 자동차를 만드는 것도 가능하지만 더 많은 다른 것들도 만들 수 있</a:t>
            </a:r>
            <a:r>
              <a:rPr lang="ko-KR" altLang="en-US" dirty="0"/>
              <a:t>음</a:t>
            </a:r>
            <a:r>
              <a:rPr lang="en-US" altLang="ko-KR" dirty="0"/>
              <a:t>.</a:t>
            </a:r>
            <a:endParaRPr lang="ko-KR" altLang="fr-FR" dirty="0"/>
          </a:p>
          <a:p>
            <a:pPr marL="0" lvl="0" indent="0" algn="l" rtl="0">
              <a:spcBef>
                <a:spcPts val="0"/>
              </a:spcBef>
              <a:spcAft>
                <a:spcPts val="0"/>
              </a:spcAft>
              <a:buNone/>
            </a:pPr>
            <a:endParaRPr lang="fr-FR" altLang="ko-KR" baseline="0" dirty="0"/>
          </a:p>
          <a:p>
            <a:pPr marL="0" lvl="0" indent="0" algn="l" rtl="0">
              <a:spcBef>
                <a:spcPts val="0"/>
              </a:spcBef>
              <a:spcAft>
                <a:spcPts val="0"/>
              </a:spcAft>
              <a:buNone/>
            </a:pPr>
            <a:r>
              <a:rPr lang="ko-KR" altLang="fr-FR" baseline="0" dirty="0"/>
              <a:t>빅 데이터</a:t>
            </a:r>
            <a:r>
              <a:rPr lang="fr-FR" altLang="ko-KR" baseline="0" dirty="0"/>
              <a:t>, </a:t>
            </a:r>
            <a:r>
              <a:rPr lang="ko-KR" altLang="en-US" baseline="0" dirty="0"/>
              <a:t>이벤트</a:t>
            </a:r>
            <a:r>
              <a:rPr lang="ko-KR" altLang="fr-FR" baseline="0" dirty="0"/>
              <a:t> 데이터</a:t>
            </a:r>
            <a:r>
              <a:rPr lang="fr-FR" altLang="ko-KR" baseline="0" dirty="0"/>
              <a:t>, </a:t>
            </a:r>
            <a:r>
              <a:rPr lang="ko-KR" altLang="fr-FR" baseline="0" dirty="0"/>
              <a:t>센서 데이터</a:t>
            </a:r>
            <a:r>
              <a:rPr lang="fr-FR" altLang="ko-KR" baseline="0" dirty="0"/>
              <a:t>, </a:t>
            </a:r>
            <a:r>
              <a:rPr lang="ko-KR" altLang="fr-FR" baseline="0" dirty="0"/>
              <a:t>다차원 데이터</a:t>
            </a:r>
            <a:r>
              <a:rPr lang="en-US" altLang="ko-KR" baseline="0" dirty="0"/>
              <a:t>/</a:t>
            </a:r>
            <a:r>
              <a:rPr lang="ko-KR" altLang="en-US" baseline="0" dirty="0"/>
              <a:t>데이터 큐브</a:t>
            </a:r>
            <a:r>
              <a:rPr lang="fr-FR" altLang="ko-KR" baseline="0" dirty="0"/>
              <a:t>, </a:t>
            </a:r>
            <a:r>
              <a:rPr lang="ko-KR" altLang="fr-FR" baseline="0" dirty="0"/>
              <a:t>시계열 데이터 등 새로운 형태의 데이터들이 구조화되고 설명될 수 </a:t>
            </a:r>
            <a:r>
              <a:rPr lang="ko-KR" altLang="en-US" baseline="0" dirty="0"/>
              <a:t>있음</a:t>
            </a:r>
            <a:r>
              <a:rPr lang="en-US" altLang="ko-KR" baseline="0" dirty="0"/>
              <a:t>.</a:t>
            </a:r>
            <a:endParaRPr dirty="0"/>
          </a:p>
        </p:txBody>
      </p:sp>
      <p:sp>
        <p:nvSpPr>
          <p:cNvPr id="181" name="Google Shape;181;g2286f68f98e_2_8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2286f68f98e_2_10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g2286f68f98e_2_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0" name="Google Shape;20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6" name="Google Shape;206;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2" name="Google Shape;212;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18" name="Google Shape;218;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de-DE"/>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34" name="Google Shape;234;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51" name="Google Shape;251;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5" name="Google Shape;265;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7" name="Google Shape;227;p10:notes"/>
          <p:cNvSpPr txBox="1">
            <a:spLocks noGrp="1"/>
          </p:cNvSpPr>
          <p:nvPr>
            <p:ph type="body" idx="1"/>
          </p:nvPr>
        </p:nvSpPr>
        <p:spPr>
          <a:xfrm>
            <a:off x="685800" y="4400640"/>
            <a:ext cx="5485680" cy="359964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endParaRPr sz="2000" b="0" strike="noStrike">
              <a:latin typeface="Arial"/>
              <a:ea typeface="Arial"/>
              <a:cs typeface="Arial"/>
              <a:sym typeface="Arial"/>
            </a:endParaRPr>
          </a:p>
        </p:txBody>
      </p:sp>
      <p:sp>
        <p:nvSpPr>
          <p:cNvPr id="228" name="Google Shape;228;p10:notes"/>
          <p:cNvSpPr/>
          <p:nvPr/>
        </p:nvSpPr>
        <p:spPr>
          <a:xfrm>
            <a:off x="3884760" y="8685360"/>
            <a:ext cx="2971080" cy="457920"/>
          </a:xfrm>
          <a:prstGeom prst="rect">
            <a:avLst/>
          </a:prstGeom>
          <a:noFill/>
          <a:ln>
            <a:noFill/>
          </a:ln>
        </p:spPr>
        <p:txBody>
          <a:bodyPr spcFirstLastPara="1" wrap="square" lIns="90000" tIns="45000" rIns="90000" bIns="45000" anchor="b"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dk1"/>
                </a:solidFill>
                <a:latin typeface="Times New Roman"/>
                <a:ea typeface="Times New Roman"/>
                <a:cs typeface="Times New Roman"/>
                <a:sym typeface="Times New Roman"/>
              </a:rPr>
              <a:t>18</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5614384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7DDCA8-94A3-1A46-B73A-6432C9641BC8}" type="slidenum">
              <a:rPr lang="en-US" smtClean="0"/>
              <a:t>20</a:t>
            </a:fld>
            <a:endParaRPr lang="en-US"/>
          </a:p>
        </p:txBody>
      </p:sp>
    </p:spTree>
    <p:extLst>
      <p:ext uri="{BB962C8B-B14F-4D97-AF65-F5344CB8AC3E}">
        <p14:creationId xmlns:p14="http://schemas.microsoft.com/office/powerpoint/2010/main" val="7488895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hyperlink" Target="http://creativecommons.org/licenses/by/4.0/" TargetMode="External"/><Relationship Id="rId4" Type="http://schemas.openxmlformats.org/officeDocument/2006/relationships/image" Target="../media/image4.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
        <p:cNvGrpSpPr/>
        <p:nvPr/>
      </p:nvGrpSpPr>
      <p:grpSpPr>
        <a:xfrm>
          <a:off x="0" y="0"/>
          <a:ext cx="0" cy="0"/>
          <a:chOff x="0" y="0"/>
          <a:chExt cx="0" cy="0"/>
        </a:xfrm>
      </p:grpSpPr>
      <p:sp>
        <p:nvSpPr>
          <p:cNvPr id="15" name="Google Shape;15;p2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7" name="Google Shape;17;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8" name="Google Shape;18;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 name="Google Shape;23;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4" name="Google Shape;24;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5" name="Google Shape;25;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9" name="Google Shape;29;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0" name="Google Shape;30;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8"/>
        <p:cNvGrpSpPr/>
        <p:nvPr/>
      </p:nvGrpSpPr>
      <p:grpSpPr>
        <a:xfrm>
          <a:off x="0" y="0"/>
          <a:ext cx="0" cy="0"/>
          <a:chOff x="0" y="0"/>
          <a:chExt cx="0" cy="0"/>
        </a:xfrm>
      </p:grpSpPr>
      <p:sp>
        <p:nvSpPr>
          <p:cNvPr id="39" name="Google Shape;39;p2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2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1" name="Google Shape;41;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2" name="Google Shape;42;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3" name="Google Shape;43;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2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2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2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2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2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1" name="Google Shape;5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2" name="Google Shape;5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6" name="Google Shape;56;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7"/>
        <p:cNvGrpSpPr/>
        <p:nvPr/>
      </p:nvGrpSpPr>
      <p:grpSpPr>
        <a:xfrm>
          <a:off x="0" y="0"/>
          <a:ext cx="0" cy="0"/>
          <a:chOff x="0" y="0"/>
          <a:chExt cx="0" cy="0"/>
        </a:xfrm>
      </p:grpSpPr>
      <p:sp>
        <p:nvSpPr>
          <p:cNvPr id="58" name="Google Shape;58;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0" name="Google Shape;60;p2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1" name="Google Shape;61;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62" name="Google Shape;62;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63" name="Google Shape;63;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4"/>
        <p:cNvGrpSpPr/>
        <p:nvPr/>
      </p:nvGrpSpPr>
      <p:grpSpPr>
        <a:xfrm>
          <a:off x="0" y="0"/>
          <a:ext cx="0" cy="0"/>
          <a:chOff x="0" y="0"/>
          <a:chExt cx="0" cy="0"/>
        </a:xfrm>
      </p:grpSpPr>
      <p:sp>
        <p:nvSpPr>
          <p:cNvPr id="65" name="Google Shape;65;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9"/>
          <p:cNvSpPr>
            <a:spLocks noGrp="1"/>
          </p:cNvSpPr>
          <p:nvPr>
            <p:ph type="pic" idx="2"/>
          </p:nvPr>
        </p:nvSpPr>
        <p:spPr>
          <a:xfrm>
            <a:off x="5183188" y="987425"/>
            <a:ext cx="6172200" cy="4873625"/>
          </a:xfrm>
          <a:prstGeom prst="rect">
            <a:avLst/>
          </a:prstGeom>
          <a:noFill/>
          <a:ln>
            <a:noFill/>
          </a:ln>
        </p:spPr>
      </p:sp>
      <p:sp>
        <p:nvSpPr>
          <p:cNvPr id="67" name="Google Shape;67;p2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8" name="Google Shape;6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69" name="Google Shape;6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0" name="Google Shape;7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1"/>
        <p:cNvGrpSpPr/>
        <p:nvPr/>
      </p:nvGrpSpPr>
      <p:grpSpPr>
        <a:xfrm>
          <a:off x="0" y="0"/>
          <a:ext cx="0" cy="0"/>
          <a:chOff x="0" y="0"/>
          <a:chExt cx="0" cy="0"/>
        </a:xfrm>
      </p:grpSpPr>
      <p:sp>
        <p:nvSpPr>
          <p:cNvPr id="72" name="Google Shape;72;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4" name="Google Shape;74;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5" name="Google Shape;75;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6" name="Google Shape;76;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7"/>
        <p:cNvGrpSpPr/>
        <p:nvPr/>
      </p:nvGrpSpPr>
      <p:grpSpPr>
        <a:xfrm>
          <a:off x="0" y="0"/>
          <a:ext cx="0" cy="0"/>
          <a:chOff x="0" y="0"/>
          <a:chExt cx="0" cy="0"/>
        </a:xfrm>
      </p:grpSpPr>
      <p:sp>
        <p:nvSpPr>
          <p:cNvPr id="78" name="Google Shape;78;p3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1" name="Google Shape;81;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2" name="Google Shape;82;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1CC8D0A-9DC9-F7C9-FF9F-FF9AAC9F09CC}"/>
              </a:ext>
              <a:ext uri="{C183D7F6-B498-43B3-948B-1728B52AA6E4}">
                <adec:decorative xmlns:adec="http://schemas.microsoft.com/office/drawing/2017/decorative" val="1"/>
              </a:ext>
            </a:extLst>
          </p:cNvPr>
          <p:cNvPicPr>
            <a:picLocks noChangeAspect="1"/>
          </p:cNvPicPr>
          <p:nvPr userDrawn="1"/>
        </p:nvPicPr>
        <p:blipFill rotWithShape="1">
          <a:blip r:embed="rId2"/>
          <a:srcRect t="25595"/>
          <a:stretch/>
        </p:blipFill>
        <p:spPr>
          <a:xfrm>
            <a:off x="-1" y="0"/>
            <a:ext cx="12192001" cy="6858000"/>
          </a:xfrm>
          <a:prstGeom prst="rect">
            <a:avLst/>
          </a:prstGeom>
        </p:spPr>
      </p:pic>
      <p:sp>
        <p:nvSpPr>
          <p:cNvPr id="2" name="Title 1"/>
          <p:cNvSpPr>
            <a:spLocks noGrp="1"/>
          </p:cNvSpPr>
          <p:nvPr>
            <p:ph type="ctrTitle"/>
          </p:nvPr>
        </p:nvSpPr>
        <p:spPr>
          <a:xfrm>
            <a:off x="406400" y="2401681"/>
            <a:ext cx="11328817" cy="1580322"/>
          </a:xfrm>
        </p:spPr>
        <p:txBody>
          <a:bodyPr anchor="b"/>
          <a:lstStyle>
            <a:lvl1pPr algn="ctr">
              <a:defRPr sz="4400">
                <a:solidFill>
                  <a:schemeClr val="accent6"/>
                </a:solidFill>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406400" y="4058203"/>
            <a:ext cx="11328816" cy="1066800"/>
          </a:xfrm>
        </p:spPr>
        <p:txBody>
          <a:bodyPr/>
          <a:lstStyle>
            <a:lvl1pPr marL="0" indent="0" algn="ctr">
              <a:buNone/>
              <a:defRPr sz="2400" cap="small">
                <a:solidFill>
                  <a:schemeClr val="accent6"/>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pic>
        <p:nvPicPr>
          <p:cNvPr id="6" name="Graphic 5" descr="Data Documentation Initiative (DDI) logo">
            <a:extLst>
              <a:ext uri="{FF2B5EF4-FFF2-40B4-BE49-F238E27FC236}">
                <a16:creationId xmlns:a16="http://schemas.microsoft.com/office/drawing/2014/main" id="{9AB8EFCD-9C61-2B59-C7BF-16683C8DF26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439876" y="405848"/>
            <a:ext cx="5312248" cy="1822450"/>
          </a:xfrm>
          <a:prstGeom prst="rect">
            <a:avLst/>
          </a:prstGeom>
        </p:spPr>
      </p:pic>
      <p:sp>
        <p:nvSpPr>
          <p:cNvPr id="8" name="TextBox 4">
            <a:extLst>
              <a:ext uri="{FF2B5EF4-FFF2-40B4-BE49-F238E27FC236}">
                <a16:creationId xmlns:a16="http://schemas.microsoft.com/office/drawing/2014/main" id="{8DD3CEAC-76CB-F108-1EAF-A6030945576D}"/>
              </a:ext>
            </a:extLst>
          </p:cNvPr>
          <p:cNvSpPr/>
          <p:nvPr userDrawn="1"/>
        </p:nvSpPr>
        <p:spPr bwMode="auto">
          <a:xfrm>
            <a:off x="9743729" y="44517"/>
            <a:ext cx="2448271" cy="338554"/>
          </a:xfrm>
          <a:prstGeom prst="rect">
            <a:avLst/>
          </a:prstGeom>
          <a:noFill/>
        </p:spPr>
        <p:txBody>
          <a:bodyPr wrap="square" rtlCol="0">
            <a:spAutoFit/>
          </a:bodyP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r>
              <a:rPr lang="en-US" sz="800" dirty="0">
                <a:latin typeface="Arial" panose="020B0604020202020204" pitchFamily="34" charset="0"/>
                <a:cs typeface="Arial" panose="020B0604020202020204" pitchFamily="34" charset="0"/>
              </a:rPr>
              <a:t>This work is licensed under </a:t>
            </a:r>
            <a:r>
              <a:rPr lang="en-US" sz="800" dirty="0">
                <a:latin typeface="Arial" panose="020B0604020202020204" pitchFamily="34" charset="0"/>
                <a:cs typeface="Arial" panose="020B0604020202020204" pitchFamily="34" charset="0"/>
                <a:hlinkClick r:id="rId5"/>
              </a:rPr>
              <a:t>Creative Commons Attribution 4.0 International License</a:t>
            </a:r>
            <a:r>
              <a:rPr lang="en-US" sz="800" dirty="0">
                <a:latin typeface="Arial" panose="020B0604020202020204" pitchFamily="34" charset="0"/>
                <a:cs typeface="Arial" panose="020B0604020202020204" pitchFamily="34" charset="0"/>
              </a:rPr>
              <a:t>.</a:t>
            </a:r>
            <a:endParaRPr sz="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95288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A9CFBC3-C890-C6BD-508D-BE4D68C48650}"/>
              </a:ext>
            </a:extLst>
          </p:cNvPr>
          <p:cNvSpPr>
            <a:spLocks noGrp="1"/>
          </p:cNvSpPr>
          <p:nvPr>
            <p:ph type="ftr" sz="quarter" idx="10"/>
          </p:nvPr>
        </p:nvSpPr>
        <p:spPr/>
        <p:txBody>
          <a:bodyPr/>
          <a:lstStyle/>
          <a:p>
            <a:endParaRPr lang="en-US"/>
          </a:p>
        </p:txBody>
      </p:sp>
      <p:sp>
        <p:nvSpPr>
          <p:cNvPr id="3" name="Slide Number Placeholder 2">
            <a:extLst>
              <a:ext uri="{FF2B5EF4-FFF2-40B4-BE49-F238E27FC236}">
                <a16:creationId xmlns:a16="http://schemas.microsoft.com/office/drawing/2014/main" id="{28C84CAA-7436-D40E-9719-B29A59339934}"/>
              </a:ext>
            </a:extLst>
          </p:cNvPr>
          <p:cNvSpPr>
            <a:spLocks noGrp="1"/>
          </p:cNvSpPr>
          <p:nvPr>
            <p:ph type="sldNum" sz="quarter" idx="11"/>
          </p:nvPr>
        </p:nvSpPr>
        <p:spPr/>
        <p:txBody>
          <a:bodyPr/>
          <a:lstStyle/>
          <a:p>
            <a:fld id="{FCCF701F-132A-3A49-9D65-6DE889BBBF78}" type="slidenum">
              <a:rPr lang="en-US" smtClean="0"/>
              <a:t>‹#›</a:t>
            </a:fld>
            <a:endParaRPr lang="en-US"/>
          </a:p>
        </p:txBody>
      </p:sp>
      <p:pic>
        <p:nvPicPr>
          <p:cNvPr id="4" name="Graphic 3" descr="Data Documentation Initiative (DDI) logo">
            <a:extLst>
              <a:ext uri="{FF2B5EF4-FFF2-40B4-BE49-F238E27FC236}">
                <a16:creationId xmlns:a16="http://schemas.microsoft.com/office/drawing/2014/main" id="{C712C427-DB4D-9089-8AC3-6942D8B1432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97567" y="6292851"/>
            <a:ext cx="1461856" cy="501512"/>
          </a:xfrm>
          <a:prstGeom prst="rect">
            <a:avLst/>
          </a:prstGeom>
        </p:spPr>
      </p:pic>
    </p:spTree>
    <p:extLst>
      <p:ext uri="{BB962C8B-B14F-4D97-AF65-F5344CB8AC3E}">
        <p14:creationId xmlns:p14="http://schemas.microsoft.com/office/powerpoint/2010/main" val="2613658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118"/>
        <p:cNvGrpSpPr/>
        <p:nvPr/>
      </p:nvGrpSpPr>
      <p:grpSpPr>
        <a:xfrm>
          <a:off x="0" y="0"/>
          <a:ext cx="0" cy="0"/>
          <a:chOff x="0" y="0"/>
          <a:chExt cx="0" cy="0"/>
        </a:xfrm>
      </p:grpSpPr>
      <p:sp>
        <p:nvSpPr>
          <p:cNvPr id="119" name="Google Shape;119;p16"/>
          <p:cNvSpPr txBox="1">
            <a:spLocks noGrp="1"/>
          </p:cNvSpPr>
          <p:nvPr>
            <p:ph type="title"/>
          </p:nvPr>
        </p:nvSpPr>
        <p:spPr>
          <a:xfrm>
            <a:off x="838080" y="365040"/>
            <a:ext cx="10514880" cy="13248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0" name="Google Shape;120;p16"/>
          <p:cNvSpPr txBox="1">
            <a:spLocks noGrp="1"/>
          </p:cNvSpPr>
          <p:nvPr>
            <p:ph type="body" idx="1"/>
          </p:nvPr>
        </p:nvSpPr>
        <p:spPr>
          <a:xfrm>
            <a:off x="838080" y="1825560"/>
            <a:ext cx="1233360" cy="435060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16"/>
          <p:cNvSpPr txBox="1">
            <a:spLocks noGrp="1"/>
          </p:cNvSpPr>
          <p:nvPr>
            <p:ph type="body" idx="2"/>
          </p:nvPr>
        </p:nvSpPr>
        <p:spPr>
          <a:xfrm>
            <a:off x="2133360" y="1825560"/>
            <a:ext cx="1233360" cy="435060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pic>
        <p:nvPicPr>
          <p:cNvPr id="13" name="Google Shape;13;p20"/>
          <p:cNvPicPr preferRelativeResize="0"/>
          <p:nvPr/>
        </p:nvPicPr>
        <p:blipFill rotWithShape="1">
          <a:blip r:embed="rId12">
            <a:alphaModFix/>
          </a:blip>
          <a:srcRect/>
          <a:stretch/>
        </p:blipFill>
        <p:spPr>
          <a:xfrm>
            <a:off x="328004" y="6311900"/>
            <a:ext cx="1020391" cy="36195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pic>
        <p:nvPicPr>
          <p:cNvPr id="10" name="Google Shape;10;p11"/>
          <p:cNvPicPr preferRelativeResize="0"/>
          <p:nvPr/>
        </p:nvPicPr>
        <p:blipFill rotWithShape="1">
          <a:blip r:embed="rId3">
            <a:alphaModFix/>
          </a:blip>
          <a:srcRect/>
          <a:stretch/>
        </p:blipFill>
        <p:spPr>
          <a:xfrm>
            <a:off x="327960" y="6311880"/>
            <a:ext cx="1019520" cy="361080"/>
          </a:xfrm>
          <a:prstGeom prst="rect">
            <a:avLst/>
          </a:prstGeom>
          <a:noFill/>
          <a:ln>
            <a:noFill/>
          </a:ln>
        </p:spPr>
      </p:pic>
      <p:sp>
        <p:nvSpPr>
          <p:cNvPr id="11" name="Google Shape;11;p11"/>
          <p:cNvSpPr txBox="1">
            <a:spLocks noGrp="1"/>
          </p:cNvSpPr>
          <p:nvPr>
            <p:ph type="title"/>
          </p:nvPr>
        </p:nvSpPr>
        <p:spPr>
          <a:xfrm>
            <a:off x="838080" y="365040"/>
            <a:ext cx="10514880" cy="1324800"/>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11"/>
          <p:cNvSpPr txBox="1">
            <a:spLocks noGrp="1"/>
          </p:cNvSpPr>
          <p:nvPr>
            <p:ph type="body" idx="1"/>
          </p:nvPr>
        </p:nvSpPr>
        <p:spPr>
          <a:xfrm>
            <a:off x="609480" y="1604520"/>
            <a:ext cx="10972440" cy="397728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87"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3"/>
        <p:cNvGrpSpPr/>
        <p:nvPr/>
      </p:nvGrpSpPr>
      <p:grpSpPr>
        <a:xfrm>
          <a:off x="0" y="0"/>
          <a:ext cx="0" cy="0"/>
          <a:chOff x="0" y="0"/>
          <a:chExt cx="0" cy="0"/>
        </a:xfrm>
      </p:grpSpPr>
      <p:pic>
        <p:nvPicPr>
          <p:cNvPr id="114" name="Google Shape;114;p15"/>
          <p:cNvPicPr preferRelativeResize="0"/>
          <p:nvPr/>
        </p:nvPicPr>
        <p:blipFill rotWithShape="1">
          <a:blip r:embed="rId4">
            <a:alphaModFix/>
          </a:blip>
          <a:srcRect/>
          <a:stretch/>
        </p:blipFill>
        <p:spPr>
          <a:xfrm>
            <a:off x="327960" y="6311880"/>
            <a:ext cx="1019520" cy="361080"/>
          </a:xfrm>
          <a:prstGeom prst="rect">
            <a:avLst/>
          </a:prstGeom>
          <a:noFill/>
          <a:ln>
            <a:noFill/>
          </a:ln>
        </p:spPr>
      </p:pic>
      <p:sp>
        <p:nvSpPr>
          <p:cNvPr id="115" name="Google Shape;115;p15"/>
          <p:cNvSpPr txBox="1">
            <a:spLocks noGrp="1"/>
          </p:cNvSpPr>
          <p:nvPr>
            <p:ph type="title"/>
          </p:nvPr>
        </p:nvSpPr>
        <p:spPr>
          <a:xfrm>
            <a:off x="838080" y="365040"/>
            <a:ext cx="10514880" cy="1324800"/>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6" name="Google Shape;116;p15"/>
          <p:cNvSpPr txBox="1">
            <a:spLocks noGrp="1"/>
          </p:cNvSpPr>
          <p:nvPr>
            <p:ph type="body" idx="1"/>
          </p:nvPr>
        </p:nvSpPr>
        <p:spPr>
          <a:xfrm>
            <a:off x="838080" y="1825560"/>
            <a:ext cx="2527920" cy="435060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17" name="Google Shape;117;p15"/>
          <p:cNvSpPr txBox="1">
            <a:spLocks noGrp="1"/>
          </p:cNvSpPr>
          <p:nvPr>
            <p:ph type="body" idx="2"/>
          </p:nvPr>
        </p:nvSpPr>
        <p:spPr>
          <a:xfrm>
            <a:off x="3493080" y="1825560"/>
            <a:ext cx="2527920" cy="435060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88" r:id="rId1"/>
    <p:sldLayoutId id="2147483675"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creativecommons.org/licenses/by/4.0/" TargetMode="Externa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2.jp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14.jp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7"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9.jp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hyperlink" Target="https://creativecommons.org/licenses/by-sa/2.0/" TargetMode="External"/><Relationship Id="rId13" Type="http://schemas.openxmlformats.org/officeDocument/2006/relationships/hyperlink" Target="https://www.flickr.com/photos/popcorncx/4485538519/in/album-72157617802609935/" TargetMode="External"/><Relationship Id="rId3" Type="http://schemas.openxmlformats.org/officeDocument/2006/relationships/hyperlink" Target="https://www.flickr.com/photos/wwworks/2473054502" TargetMode="External"/><Relationship Id="rId7" Type="http://schemas.openxmlformats.org/officeDocument/2006/relationships/hyperlink" Target="https://www.flickr.com/photos/popcorncx" TargetMode="External"/><Relationship Id="rId12" Type="http://schemas.openxmlformats.org/officeDocument/2006/relationships/hyperlink" Target="https://www.flickr.com/photos/popcorncx/3517689478/in/album-72157617802609935/"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www.flickr.com/photos/popcorncx/3516880947" TargetMode="External"/><Relationship Id="rId11" Type="http://schemas.openxmlformats.org/officeDocument/2006/relationships/hyperlink" Target="https://www.flickr.com/photos/popcorncx/3514881626/in/album-72157617802609935/" TargetMode="External"/><Relationship Id="rId5" Type="http://schemas.openxmlformats.org/officeDocument/2006/relationships/hyperlink" Target="https://creativecommons.org/licenses/by/2.0/" TargetMode="External"/><Relationship Id="rId15" Type="http://schemas.openxmlformats.org/officeDocument/2006/relationships/hyperlink" Target="https://www.flickr.com/photos/brickset/" TargetMode="External"/><Relationship Id="rId10" Type="http://schemas.openxmlformats.org/officeDocument/2006/relationships/hyperlink" Target="https://www.flickr.com/photos/oskay/" TargetMode="External"/><Relationship Id="rId4" Type="http://schemas.openxmlformats.org/officeDocument/2006/relationships/hyperlink" Target="https://www.flickr.com/photos/wwworks/" TargetMode="External"/><Relationship Id="rId9" Type="http://schemas.openxmlformats.org/officeDocument/2006/relationships/hyperlink" Target="https://www.flickr.com/photos/17425845@N00/2156888497" TargetMode="External"/><Relationship Id="rId14" Type="http://schemas.openxmlformats.org/officeDocument/2006/relationships/hyperlink" Target="https://www.flickr.com/photos/brickset/42362968822"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hyperlink" Target="https://zenodo.org/communities/ddi_training_material/records?q=&amp;l=list&amp;p=1&amp;s=10&amp;sort=newest" TargetMode="External"/><Relationship Id="rId2" Type="http://schemas.openxmlformats.org/officeDocument/2006/relationships/hyperlink" Target="https://ddi-alliance.atlassian.net/wiki/spaces/DDI4/pages/7864375/Training+Working+Group" TargetMode="Externa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0334" y="3309472"/>
            <a:ext cx="11328817" cy="973584"/>
          </a:xfrm>
        </p:spPr>
        <p:txBody>
          <a:bodyPr/>
          <a:lstStyle/>
          <a:p>
            <a:pPr marL="0" marR="0" lvl="0" indent="0" algn="ctr" rtl="0">
              <a:lnSpc>
                <a:spcPct val="90000"/>
              </a:lnSpc>
              <a:spcBef>
                <a:spcPts val="0"/>
              </a:spcBef>
              <a:spcAft>
                <a:spcPts val="0"/>
              </a:spcAft>
              <a:buNone/>
            </a:pPr>
            <a:r>
              <a:rPr lang="de-DE" sz="4400" dirty="0">
                <a:solidFill>
                  <a:schemeClr val="tx1"/>
                </a:solidFill>
              </a:rPr>
              <a:t>DDI Codebook, DDI Lifecycle, DDI Cross Domain Integration: </a:t>
            </a:r>
            <a:br>
              <a:rPr lang="de-DE" sz="4400" dirty="0">
                <a:solidFill>
                  <a:schemeClr val="tx1"/>
                </a:solidFill>
              </a:rPr>
            </a:br>
            <a:r>
              <a:rPr lang="ko-KR" altLang="fr-FR" sz="4400" dirty="0">
                <a:solidFill>
                  <a:schemeClr val="tx1"/>
                </a:solidFill>
              </a:rPr>
              <a:t>사</a:t>
            </a:r>
            <a:r>
              <a:rPr lang="ko-KR" altLang="en-US" sz="4400" dirty="0">
                <a:solidFill>
                  <a:schemeClr val="tx1"/>
                </a:solidFill>
              </a:rPr>
              <a:t>례 연구</a:t>
            </a:r>
            <a:r>
              <a:rPr lang="ko-KR" altLang="fr-FR" sz="4400" dirty="0">
                <a:solidFill>
                  <a:schemeClr val="tx1"/>
                </a:solidFill>
              </a:rPr>
              <a:t>와 목적</a:t>
            </a:r>
            <a:endParaRPr lang="ko-KR" altLang="en-US" dirty="0">
              <a:solidFill>
                <a:schemeClr val="tx1"/>
              </a:solidFill>
            </a:endParaRPr>
          </a:p>
        </p:txBody>
      </p:sp>
      <p:sp>
        <p:nvSpPr>
          <p:cNvPr id="3" name="Subtitle 2"/>
          <p:cNvSpPr>
            <a:spLocks noGrp="1"/>
          </p:cNvSpPr>
          <p:nvPr>
            <p:ph type="subTitle" idx="1"/>
          </p:nvPr>
        </p:nvSpPr>
        <p:spPr>
          <a:xfrm>
            <a:off x="1650058" y="4503743"/>
            <a:ext cx="9144000" cy="1655762"/>
          </a:xfrm>
        </p:spPr>
        <p:txBody>
          <a:bodyPr/>
          <a:lstStyle/>
          <a:p>
            <a:pPr>
              <a:defRPr/>
            </a:pPr>
            <a:r>
              <a:rPr lang="en-GB" sz="2400" dirty="0">
                <a:solidFill>
                  <a:schemeClr val="tx1">
                    <a:lumMod val="50000"/>
                    <a:lumOff val="50000"/>
                  </a:schemeClr>
                </a:solidFill>
              </a:rPr>
              <a:t>DDI Alliance Training Library</a:t>
            </a:r>
          </a:p>
          <a:p>
            <a:pPr>
              <a:defRPr/>
            </a:pPr>
            <a:r>
              <a:rPr lang="en-GB" sz="2400" dirty="0">
                <a:solidFill>
                  <a:schemeClr val="tx1">
                    <a:lumMod val="50000"/>
                    <a:lumOff val="50000"/>
                  </a:schemeClr>
                </a:solidFill>
              </a:rPr>
              <a:t>Version 1.0</a:t>
            </a:r>
          </a:p>
          <a:p>
            <a:pPr>
              <a:defRPr/>
            </a:pPr>
            <a:r>
              <a:rPr lang="en-GB" sz="2400" dirty="0">
                <a:solidFill>
                  <a:schemeClr val="tx1">
                    <a:lumMod val="50000"/>
                    <a:lumOff val="50000"/>
                  </a:schemeClr>
                </a:solidFill>
              </a:rPr>
              <a:t>DDI Alliance, DDI Training Working Group</a:t>
            </a:r>
          </a:p>
          <a:p>
            <a:endParaRPr lang="en-US" i="1" dirty="0"/>
          </a:p>
        </p:txBody>
      </p:sp>
      <p:sp>
        <p:nvSpPr>
          <p:cNvPr id="4" name="TextBox 4">
            <a:extLst>
              <a:ext uri="{FF2B5EF4-FFF2-40B4-BE49-F238E27FC236}">
                <a16:creationId xmlns:a16="http://schemas.microsoft.com/office/drawing/2014/main" id="{EF190129-1E2B-4FDC-AB65-62AD310B5B2B}"/>
              </a:ext>
            </a:extLst>
          </p:cNvPr>
          <p:cNvSpPr/>
          <p:nvPr/>
        </p:nvSpPr>
        <p:spPr bwMode="auto">
          <a:xfrm>
            <a:off x="9569923" y="6380192"/>
            <a:ext cx="2448271" cy="338554"/>
          </a:xfrm>
          <a:prstGeom prst="rect">
            <a:avLst/>
          </a:prstGeom>
          <a:noFill/>
        </p:spPr>
        <p:txBody>
          <a:bodyPr wrap="square" rtlCol="0">
            <a:spAutoFit/>
          </a:bodyP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r>
              <a:rPr lang="en-US" sz="800" dirty="0">
                <a:latin typeface="Arial" panose="020B0604020202020204" pitchFamily="34" charset="0"/>
                <a:cs typeface="Arial" panose="020B0604020202020204" pitchFamily="34" charset="0"/>
              </a:rPr>
              <a:t>This work is licensed under </a:t>
            </a:r>
            <a:r>
              <a:rPr lang="en-US" sz="800" dirty="0">
                <a:latin typeface="Arial" panose="020B0604020202020204" pitchFamily="34" charset="0"/>
                <a:cs typeface="Arial" panose="020B0604020202020204" pitchFamily="34" charset="0"/>
                <a:hlinkClick r:id="rId2"/>
              </a:rPr>
              <a:t>Creative Commons Attribution 4.0 International License</a:t>
            </a:r>
            <a:r>
              <a:rPr lang="en-US" sz="800" dirty="0">
                <a:latin typeface="Arial" panose="020B0604020202020204" pitchFamily="34" charset="0"/>
                <a:cs typeface="Arial" panose="020B0604020202020204" pitchFamily="34" charset="0"/>
              </a:rPr>
              <a:t>.</a:t>
            </a:r>
            <a:endParaRPr sz="800" dirty="0">
              <a:latin typeface="Arial" panose="020B0604020202020204" pitchFamily="34" charset="0"/>
              <a:cs typeface="Arial" panose="020B0604020202020204" pitchFamily="34" charset="0"/>
            </a:endParaRPr>
          </a:p>
        </p:txBody>
      </p:sp>
      <p:pic>
        <p:nvPicPr>
          <p:cNvPr id="5" name="Picture 13">
            <a:extLst>
              <a:ext uri="{FF2B5EF4-FFF2-40B4-BE49-F238E27FC236}">
                <a16:creationId xmlns:a16="http://schemas.microsoft.com/office/drawing/2014/main" id="{C5C28392-ABC9-4254-9F17-056F0FADBBDB}"/>
              </a:ext>
              <a:ext uri="{C183D7F6-B498-43B3-948B-1728B52AA6E4}">
                <adec:decorative xmlns:adec="http://schemas.microsoft.com/office/drawing/2017/decorative" val="1"/>
              </a:ext>
            </a:extLst>
          </p:cNvPr>
          <p:cNvPicPr>
            <a:picLocks noChangeAspect="1" noChangeArrowheads="1"/>
          </p:cNvPicPr>
          <p:nvPr/>
        </p:nvPicPr>
        <p:blipFill>
          <a:blip r:embed="rId3"/>
          <a:stretch/>
        </p:blipFill>
        <p:spPr bwMode="auto">
          <a:xfrm>
            <a:off x="11154099" y="5981523"/>
            <a:ext cx="419100" cy="433388"/>
          </a:xfrm>
          <a:prstGeom prst="rect">
            <a:avLst/>
          </a:prstGeom>
          <a:noFill/>
          <a:ln>
            <a:noFill/>
          </a:ln>
        </p:spPr>
      </p:pic>
      <p:pic>
        <p:nvPicPr>
          <p:cNvPr id="6" name="Picture 14">
            <a:extLst>
              <a:ext uri="{FF2B5EF4-FFF2-40B4-BE49-F238E27FC236}">
                <a16:creationId xmlns:a16="http://schemas.microsoft.com/office/drawing/2014/main" id="{3AE3D64E-35FA-47DC-A395-6FAA82518140}"/>
              </a:ext>
              <a:ext uri="{C183D7F6-B498-43B3-948B-1728B52AA6E4}">
                <adec:decorative xmlns:adec="http://schemas.microsoft.com/office/drawing/2017/decorative" val="1"/>
              </a:ext>
            </a:extLst>
          </p:cNvPr>
          <p:cNvPicPr>
            <a:picLocks noChangeAspect="1" noChangeArrowheads="1"/>
          </p:cNvPicPr>
          <p:nvPr/>
        </p:nvPicPr>
        <p:blipFill>
          <a:blip r:embed="rId4"/>
          <a:stretch/>
        </p:blipFill>
        <p:spPr bwMode="auto">
          <a:xfrm>
            <a:off x="11560108" y="5997528"/>
            <a:ext cx="458086" cy="447792"/>
          </a:xfrm>
          <a:prstGeom prst="rect">
            <a:avLst/>
          </a:prstGeom>
          <a:noFill/>
          <a:ln>
            <a:noFill/>
          </a:ln>
        </p:spPr>
      </p:pic>
    </p:spTree>
    <p:extLst>
      <p:ext uri="{BB962C8B-B14F-4D97-AF65-F5344CB8AC3E}">
        <p14:creationId xmlns:p14="http://schemas.microsoft.com/office/powerpoint/2010/main" val="2167883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g2286f68f98e_2_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300"/>
              <a:buFont typeface="Arial"/>
              <a:buNone/>
            </a:pPr>
            <a:r>
              <a:rPr lang="ko-KR" altLang="fr-FR" sz="3300" dirty="0"/>
              <a:t>목차</a:t>
            </a:r>
            <a:endParaRPr sz="3300" dirty="0"/>
          </a:p>
        </p:txBody>
      </p:sp>
      <p:sp>
        <p:nvSpPr>
          <p:cNvPr id="97" name="Google Shape;97;g2286f68f98e_2_8"/>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de-DE" dirty="0"/>
              <a:t>DDI </a:t>
            </a:r>
            <a:r>
              <a:rPr lang="ko-KR" altLang="fr-FR" dirty="0"/>
              <a:t>메타데이터 표준의 변천사</a:t>
            </a:r>
            <a:endParaRPr dirty="0"/>
          </a:p>
          <a:p>
            <a:pPr marL="228600" lvl="0" indent="-228600" algn="l" rtl="0">
              <a:lnSpc>
                <a:spcPct val="90000"/>
              </a:lnSpc>
              <a:spcBef>
                <a:spcPts val="1000"/>
              </a:spcBef>
              <a:spcAft>
                <a:spcPts val="0"/>
              </a:spcAft>
              <a:buClr>
                <a:schemeClr val="dk1"/>
              </a:buClr>
              <a:buSzPts val="2800"/>
              <a:buChar char="•"/>
            </a:pPr>
            <a:r>
              <a:rPr lang="ko-KR" altLang="fr-FR" dirty="0"/>
              <a:t>적합한 도구 </a:t>
            </a:r>
            <a:r>
              <a:rPr lang="ko-KR" altLang="en-US" dirty="0"/>
              <a:t>선정방법</a:t>
            </a:r>
            <a:endParaRPr lang="fr-FR" altLang="ko-KR" dirty="0"/>
          </a:p>
          <a:p>
            <a:pPr marL="228600" lvl="0" indent="-228600" algn="l" rtl="0">
              <a:lnSpc>
                <a:spcPct val="90000"/>
              </a:lnSpc>
              <a:spcBef>
                <a:spcPts val="1000"/>
              </a:spcBef>
              <a:spcAft>
                <a:spcPts val="0"/>
              </a:spcAft>
              <a:buClr>
                <a:schemeClr val="dk1"/>
              </a:buClr>
              <a:buSzPts val="2800"/>
              <a:buChar char="•"/>
            </a:pPr>
            <a:r>
              <a:rPr lang="ko-KR" altLang="en-US" dirty="0"/>
              <a:t>사례 연구</a:t>
            </a:r>
            <a:r>
              <a:rPr lang="fr-FR" altLang="ko-KR" dirty="0"/>
              <a:t>: </a:t>
            </a:r>
            <a:r>
              <a:rPr lang="de-DE" dirty="0"/>
              <a:t> DDI-C</a:t>
            </a:r>
            <a:r>
              <a:rPr lang="ko-KR" altLang="fr-FR" dirty="0"/>
              <a:t>와</a:t>
            </a:r>
            <a:r>
              <a:rPr lang="de-DE" dirty="0"/>
              <a:t> DDI-L</a:t>
            </a:r>
            <a:r>
              <a:rPr lang="ko-KR" altLang="en-US" dirty="0" err="1"/>
              <a:t>를</a:t>
            </a:r>
            <a:r>
              <a:rPr lang="ko-KR" altLang="en-US" dirty="0"/>
              <a:t> 활용한</a:t>
            </a:r>
            <a:r>
              <a:rPr lang="ko-KR" altLang="fr-FR" dirty="0"/>
              <a:t> 설문지 </a:t>
            </a:r>
            <a:r>
              <a:rPr lang="ko-KR" altLang="en-US" dirty="0"/>
              <a:t>개발</a:t>
            </a:r>
            <a:endParaRPr lang="fr-FR" altLang="ko-KR" dirty="0"/>
          </a:p>
          <a:p>
            <a:pPr marL="228600" indent="-228600">
              <a:buSzPts val="2800"/>
            </a:pPr>
            <a:r>
              <a:rPr lang="ko-KR" altLang="en-US" dirty="0"/>
              <a:t>다양한 </a:t>
            </a:r>
            <a:r>
              <a:rPr lang="de-DE" dirty="0"/>
              <a:t>DDI </a:t>
            </a:r>
            <a:r>
              <a:rPr lang="ko-KR" altLang="fr-FR" dirty="0"/>
              <a:t>버전들</a:t>
            </a:r>
            <a:r>
              <a:rPr lang="ko-KR" altLang="en-US" dirty="0"/>
              <a:t>의 활용법</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g2286f68f98e_2_1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300"/>
              <a:buFont typeface="Arial"/>
              <a:buNone/>
            </a:pPr>
            <a:r>
              <a:rPr lang="de-DE" sz="3300" dirty="0"/>
              <a:t>DDI </a:t>
            </a:r>
            <a:r>
              <a:rPr lang="ko-KR" altLang="fr-FR" sz="3300" dirty="0"/>
              <a:t>메타데이터 표준의 변천사</a:t>
            </a:r>
            <a:endParaRPr sz="3300" dirty="0"/>
          </a:p>
        </p:txBody>
      </p:sp>
      <p:sp>
        <p:nvSpPr>
          <p:cNvPr id="103" name="Google Shape;103;g2286f68f98e_2_1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600"/>
              <a:buChar char="•"/>
            </a:pPr>
            <a:r>
              <a:rPr lang="ko-KR" altLang="en-US" sz="2600" dirty="0"/>
              <a:t>진화하는 비선형</a:t>
            </a:r>
            <a:r>
              <a:rPr lang="ko-KR" altLang="fr-FR" sz="2600" dirty="0"/>
              <a:t> 메타데이터 표</a:t>
            </a:r>
            <a:r>
              <a:rPr lang="ko-KR" altLang="en-US" sz="2600" dirty="0"/>
              <a:t>준</a:t>
            </a:r>
            <a:endParaRPr dirty="0"/>
          </a:p>
          <a:p>
            <a:pPr marL="685800" lvl="1" indent="-228600">
              <a:buSzPts val="2200"/>
              <a:buFont typeface="Arial"/>
              <a:buChar char="─"/>
            </a:pPr>
            <a:r>
              <a:rPr lang="de-DE" sz="2400" dirty="0"/>
              <a:t>DDI </a:t>
            </a:r>
            <a:r>
              <a:rPr lang="en-US" sz="2400" dirty="0"/>
              <a:t>Codebook</a:t>
            </a:r>
            <a:r>
              <a:rPr lang="de-DE" sz="2400" dirty="0"/>
              <a:t> (DDI-C)</a:t>
            </a:r>
          </a:p>
          <a:p>
            <a:pPr marL="685800" lvl="1" indent="-228600">
              <a:buSzPts val="2200"/>
              <a:buFont typeface="Arial"/>
              <a:buChar char="─"/>
            </a:pPr>
            <a:r>
              <a:rPr lang="de-DE" sz="2400" dirty="0"/>
              <a:t>DDI </a:t>
            </a:r>
            <a:r>
              <a:rPr lang="en-US" dirty="0"/>
              <a:t>Lifecycle</a:t>
            </a:r>
            <a:r>
              <a:rPr lang="de-DE" sz="2400" dirty="0"/>
              <a:t> (DDI-L)</a:t>
            </a:r>
            <a:endParaRPr dirty="0"/>
          </a:p>
          <a:p>
            <a:pPr marL="685800" lvl="1" indent="-228600" algn="l" rtl="0">
              <a:lnSpc>
                <a:spcPct val="90000"/>
              </a:lnSpc>
              <a:spcBef>
                <a:spcPts val="500"/>
              </a:spcBef>
              <a:spcAft>
                <a:spcPts val="0"/>
              </a:spcAft>
              <a:buClr>
                <a:schemeClr val="dk1"/>
              </a:buClr>
              <a:buSzPts val="2200"/>
              <a:buFont typeface="Arial"/>
              <a:buChar char="─"/>
            </a:pPr>
            <a:r>
              <a:rPr lang="de-DE" sz="2200" dirty="0"/>
              <a:t>DDI </a:t>
            </a:r>
            <a:r>
              <a:rPr lang="en-US" altLang="ko-KR" sz="2200" dirty="0"/>
              <a:t>Cross Domain Integration </a:t>
            </a:r>
            <a:r>
              <a:rPr lang="de-DE" sz="2200" dirty="0"/>
              <a:t>(DDI-CDI, </a:t>
            </a:r>
            <a:r>
              <a:rPr lang="ko-KR" altLang="en-US" sz="2200" dirty="0"/>
              <a:t>미래의</a:t>
            </a:r>
            <a:r>
              <a:rPr lang="ko-KR" altLang="fr-FR" sz="2200" dirty="0"/>
              <a:t> 표준</a:t>
            </a:r>
            <a:r>
              <a:rPr lang="de-DE" sz="2200" dirty="0"/>
              <a:t>)</a:t>
            </a:r>
            <a:endParaRPr dirty="0"/>
          </a:p>
          <a:p>
            <a:pPr marL="457200" lvl="1" indent="0" algn="l" rtl="0">
              <a:lnSpc>
                <a:spcPct val="90000"/>
              </a:lnSpc>
              <a:spcBef>
                <a:spcPts val="500"/>
              </a:spcBef>
              <a:spcAft>
                <a:spcPts val="0"/>
              </a:spcAft>
              <a:buClr>
                <a:schemeClr val="dk1"/>
              </a:buClr>
              <a:buSzPts val="2200"/>
              <a:buNone/>
            </a:pPr>
            <a:endParaRPr sz="2200" dirty="0"/>
          </a:p>
          <a:p>
            <a:pPr marL="228600" lvl="0" indent="-228600" algn="l" rtl="0">
              <a:lnSpc>
                <a:spcPct val="90000"/>
              </a:lnSpc>
              <a:spcBef>
                <a:spcPts val="1000"/>
              </a:spcBef>
              <a:spcAft>
                <a:spcPts val="0"/>
              </a:spcAft>
              <a:buClr>
                <a:schemeClr val="dk1"/>
              </a:buClr>
              <a:buSzPts val="2600"/>
              <a:buChar char="•"/>
            </a:pPr>
            <a:r>
              <a:rPr lang="ko-KR" altLang="en-US" dirty="0"/>
              <a:t>표준마다 용도가 다름</a:t>
            </a:r>
          </a:p>
          <a:p>
            <a:pPr marL="685800" lvl="1" indent="-228600" algn="l" rtl="0">
              <a:lnSpc>
                <a:spcPct val="90000"/>
              </a:lnSpc>
              <a:spcBef>
                <a:spcPts val="500"/>
              </a:spcBef>
              <a:spcAft>
                <a:spcPts val="0"/>
              </a:spcAft>
              <a:buClr>
                <a:schemeClr val="dk1"/>
              </a:buClr>
              <a:buSzPts val="2200"/>
              <a:buFont typeface="Arial"/>
              <a:buChar char="─"/>
            </a:pPr>
            <a:r>
              <a:rPr lang="en-US" altLang="ko-KR" sz="2200" dirty="0"/>
              <a:t>DDI Codebook</a:t>
            </a:r>
            <a:r>
              <a:rPr lang="ko-KR" altLang="en-US" sz="2200" dirty="0"/>
              <a:t>은 단일 연구 문서화를 위해 만들어짐</a:t>
            </a:r>
            <a:endParaRPr lang="en-US" altLang="ko-KR" sz="2200" dirty="0"/>
          </a:p>
          <a:p>
            <a:pPr marL="685800" lvl="1" indent="-228600" algn="l" rtl="0">
              <a:lnSpc>
                <a:spcPct val="90000"/>
              </a:lnSpc>
              <a:spcBef>
                <a:spcPts val="500"/>
              </a:spcBef>
              <a:spcAft>
                <a:spcPts val="0"/>
              </a:spcAft>
              <a:buClr>
                <a:schemeClr val="dk1"/>
              </a:buClr>
              <a:buSzPts val="2200"/>
              <a:buFont typeface="Arial"/>
              <a:buChar char="─"/>
            </a:pPr>
            <a:r>
              <a:rPr lang="de-DE" sz="2200" dirty="0"/>
              <a:t>DDI </a:t>
            </a:r>
            <a:r>
              <a:rPr lang="en-US" sz="2200" dirty="0"/>
              <a:t>Lifecycle</a:t>
            </a:r>
            <a:r>
              <a:rPr lang="ko-KR" altLang="fr-FR" sz="2200" dirty="0"/>
              <a:t>은 데이터 </a:t>
            </a:r>
            <a:r>
              <a:rPr lang="ko-KR" altLang="en-US" sz="2200" dirty="0"/>
              <a:t>객체들 간의 관계를 문서화하기</a:t>
            </a:r>
            <a:r>
              <a:rPr lang="ko-KR" altLang="fr-FR" sz="2200" dirty="0"/>
              <a:t> 위해 만들어짐 </a:t>
            </a:r>
            <a:endParaRPr lang="fr-FR" altLang="ko-KR" sz="2200" dirty="0"/>
          </a:p>
          <a:p>
            <a:pPr marL="457200" lvl="1" indent="0" algn="l" rtl="0">
              <a:lnSpc>
                <a:spcPct val="90000"/>
              </a:lnSpc>
              <a:spcBef>
                <a:spcPts val="500"/>
              </a:spcBef>
              <a:spcAft>
                <a:spcPts val="0"/>
              </a:spcAft>
              <a:buClr>
                <a:schemeClr val="dk1"/>
              </a:buClr>
              <a:buSzPts val="2200"/>
              <a:buNone/>
            </a:pPr>
            <a:endParaRPr lang="fr-FR" sz="2200" dirty="0"/>
          </a:p>
          <a:p>
            <a:pPr marL="228600" lvl="0" indent="-228600" algn="l" rtl="0">
              <a:lnSpc>
                <a:spcPct val="90000"/>
              </a:lnSpc>
              <a:spcBef>
                <a:spcPts val="1000"/>
              </a:spcBef>
              <a:spcAft>
                <a:spcPts val="0"/>
              </a:spcAft>
              <a:buClr>
                <a:schemeClr val="dk1"/>
              </a:buClr>
              <a:buSzPts val="2600"/>
              <a:buChar char="•"/>
            </a:pPr>
            <a:r>
              <a:rPr lang="ko-KR" altLang="en-US" sz="2600" dirty="0"/>
              <a:t>두 표준은 </a:t>
            </a:r>
            <a:r>
              <a:rPr lang="ko-KR" altLang="fr-FR" sz="2600" dirty="0"/>
              <a:t>준비 단</a:t>
            </a:r>
            <a:r>
              <a:rPr lang="ko-KR" altLang="en-US" sz="2600" dirty="0"/>
              <a:t>계도</a:t>
            </a:r>
            <a:r>
              <a:rPr lang="ko-KR" altLang="fr-FR" sz="2600" dirty="0"/>
              <a:t> 다름</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g2286f68f98e_2_1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300"/>
              <a:buFont typeface="Arial"/>
              <a:buNone/>
            </a:pPr>
            <a:r>
              <a:rPr lang="ko-KR" altLang="en-US" sz="3300" dirty="0"/>
              <a:t>목적에 맞는 적합한 도구 선정 방법</a:t>
            </a:r>
            <a:endParaRPr sz="3300" dirty="0"/>
          </a:p>
        </p:txBody>
      </p:sp>
      <p:sp>
        <p:nvSpPr>
          <p:cNvPr id="110" name="Google Shape;110;g2286f68f98e_2_18"/>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2600"/>
              <a:buNone/>
            </a:pPr>
            <a:r>
              <a:rPr lang="ko-KR" altLang="fr-FR" sz="2600" dirty="0"/>
              <a:t>다음 질문에 </a:t>
            </a:r>
            <a:r>
              <a:rPr lang="ko-KR" altLang="en-US" sz="2600" dirty="0"/>
              <a:t>대한 고민이 필요함</a:t>
            </a:r>
            <a:endParaRPr sz="2600" dirty="0"/>
          </a:p>
          <a:p>
            <a:pPr marL="228600" lvl="0" indent="-228600" algn="l" rtl="0">
              <a:lnSpc>
                <a:spcPct val="150000"/>
              </a:lnSpc>
              <a:spcBef>
                <a:spcPts val="1000"/>
              </a:spcBef>
              <a:spcAft>
                <a:spcPts val="0"/>
              </a:spcAft>
              <a:buClr>
                <a:schemeClr val="dk1"/>
              </a:buClr>
              <a:buSzPts val="2600"/>
              <a:buChar char="•"/>
            </a:pPr>
            <a:r>
              <a:rPr lang="ko-KR" altLang="en-US" sz="2600" dirty="0"/>
              <a:t>데이터로 하고 싶은 것이 무엇인지</a:t>
            </a:r>
            <a:r>
              <a:rPr lang="en-US" altLang="ko-KR" sz="2600" dirty="0"/>
              <a:t>?</a:t>
            </a:r>
          </a:p>
          <a:p>
            <a:pPr marL="228600" lvl="0" indent="-228600" algn="l" rtl="0">
              <a:lnSpc>
                <a:spcPct val="150000"/>
              </a:lnSpc>
              <a:spcBef>
                <a:spcPts val="1000"/>
              </a:spcBef>
              <a:spcAft>
                <a:spcPts val="0"/>
              </a:spcAft>
              <a:buClr>
                <a:schemeClr val="dk1"/>
              </a:buClr>
              <a:buSzPts val="2600"/>
              <a:buChar char="•"/>
            </a:pPr>
            <a:r>
              <a:rPr lang="ko-KR" altLang="en-US" sz="2600" dirty="0"/>
              <a:t>데이터의 출처는 어디인지</a:t>
            </a:r>
            <a:r>
              <a:rPr lang="en-US" altLang="ko-KR" sz="2600" dirty="0"/>
              <a:t>?</a:t>
            </a:r>
          </a:p>
          <a:p>
            <a:pPr marL="228600" lvl="0" indent="-228600" algn="l" rtl="0">
              <a:lnSpc>
                <a:spcPct val="150000"/>
              </a:lnSpc>
              <a:spcBef>
                <a:spcPts val="1000"/>
              </a:spcBef>
              <a:spcAft>
                <a:spcPts val="0"/>
              </a:spcAft>
              <a:buClr>
                <a:schemeClr val="dk1"/>
              </a:buClr>
              <a:buSzPts val="2600"/>
              <a:buChar char="•"/>
            </a:pPr>
            <a:r>
              <a:rPr lang="ko-KR" altLang="fr-FR" sz="2600" dirty="0"/>
              <a:t>메타데이터</a:t>
            </a:r>
            <a:r>
              <a:rPr lang="ko-KR" altLang="en-US" sz="2600" dirty="0"/>
              <a:t>의 기능과 출처는</a:t>
            </a:r>
            <a:r>
              <a:rPr lang="en-US" altLang="ko-KR" sz="2600" dirty="0"/>
              <a:t>?</a:t>
            </a:r>
          </a:p>
          <a:p>
            <a:pPr marL="228600" lvl="0" indent="-228600" algn="l" rtl="0">
              <a:lnSpc>
                <a:spcPct val="150000"/>
              </a:lnSpc>
              <a:spcBef>
                <a:spcPts val="1000"/>
              </a:spcBef>
              <a:spcAft>
                <a:spcPts val="0"/>
              </a:spcAft>
              <a:buClr>
                <a:schemeClr val="dk1"/>
              </a:buClr>
              <a:buSzPts val="2600"/>
              <a:buChar char="•"/>
            </a:pPr>
            <a:r>
              <a:rPr lang="ko-KR" altLang="fr-FR" sz="2600" dirty="0"/>
              <a:t>기술 개발을 위한 자원을 보유하</a:t>
            </a:r>
            <a:r>
              <a:rPr lang="ko-KR" altLang="en-US" sz="2600" dirty="0"/>
              <a:t>고 있는지</a:t>
            </a:r>
            <a:r>
              <a:rPr lang="en-US" altLang="ko-KR" sz="2600" dirty="0"/>
              <a:t>?</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2286f68f98e_2_2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300"/>
              <a:buFont typeface="Arial"/>
              <a:buNone/>
            </a:pPr>
            <a:r>
              <a:rPr lang="de-DE" sz="3300" dirty="0"/>
              <a:t>DDI Codebook</a:t>
            </a:r>
            <a:endParaRPr sz="3300" dirty="0"/>
          </a:p>
        </p:txBody>
      </p:sp>
      <p:sp>
        <p:nvSpPr>
          <p:cNvPr id="117" name="Google Shape;117;g2286f68f98e_2_24"/>
          <p:cNvSpPr txBox="1"/>
          <p:nvPr/>
        </p:nvSpPr>
        <p:spPr>
          <a:xfrm>
            <a:off x="795662" y="1661862"/>
            <a:ext cx="2887500" cy="335400"/>
          </a:xfrm>
          <a:prstGeom prst="rect">
            <a:avLst/>
          </a:prstGeom>
          <a:no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r>
              <a:rPr lang="ko-KR" altLang="fr-FR" sz="1800" b="1" i="0" u="none" strike="noStrike" cap="none" dirty="0">
                <a:solidFill>
                  <a:schemeClr val="dk1"/>
                </a:solidFill>
                <a:latin typeface="Arial"/>
                <a:ea typeface="Arial"/>
                <a:cs typeface="Arial"/>
                <a:sym typeface="Arial"/>
              </a:rPr>
              <a:t>구조화되지 않은 메타데이터</a:t>
            </a:r>
            <a:endParaRPr sz="1800" b="1" i="0" u="none" strike="noStrike" cap="none" dirty="0">
              <a:solidFill>
                <a:schemeClr val="dk1"/>
              </a:solidFill>
              <a:latin typeface="Arial"/>
              <a:ea typeface="Arial"/>
              <a:cs typeface="Arial"/>
              <a:sym typeface="Arial"/>
            </a:endParaRPr>
          </a:p>
        </p:txBody>
      </p:sp>
      <p:pic>
        <p:nvPicPr>
          <p:cNvPr id="118" name="Google Shape;118;g2286f68f98e_2_24" descr="Picture of a mixture of Lego pieces."/>
          <p:cNvPicPr preferRelativeResize="0"/>
          <p:nvPr/>
        </p:nvPicPr>
        <p:blipFill rotWithShape="1">
          <a:blip r:embed="rId3">
            <a:alphaModFix/>
          </a:blip>
          <a:srcRect/>
          <a:stretch/>
        </p:blipFill>
        <p:spPr>
          <a:xfrm>
            <a:off x="480063" y="2179318"/>
            <a:ext cx="3518773" cy="2346995"/>
          </a:xfrm>
          <a:prstGeom prst="rect">
            <a:avLst/>
          </a:prstGeom>
          <a:noFill/>
          <a:ln>
            <a:noFill/>
          </a:ln>
        </p:spPr>
      </p:pic>
      <p:cxnSp>
        <p:nvCxnSpPr>
          <p:cNvPr id="119" name="Google Shape;119;g2286f68f98e_2_24" descr="Arrow pointing up at mixture of Lego pieces."/>
          <p:cNvCxnSpPr/>
          <p:nvPr/>
        </p:nvCxnSpPr>
        <p:spPr>
          <a:xfrm rot="10800000">
            <a:off x="2275464" y="4526221"/>
            <a:ext cx="0" cy="601800"/>
          </a:xfrm>
          <a:prstGeom prst="straightConnector1">
            <a:avLst/>
          </a:prstGeom>
          <a:noFill/>
          <a:ln w="28575" cap="flat" cmpd="sng">
            <a:solidFill>
              <a:srgbClr val="FF00FF"/>
            </a:solidFill>
            <a:prstDash val="solid"/>
            <a:round/>
            <a:headEnd type="none" w="sm" len="sm"/>
            <a:tailEnd type="triangle" w="med" len="med"/>
          </a:ln>
        </p:spPr>
      </p:cxnSp>
      <p:sp>
        <p:nvSpPr>
          <p:cNvPr id="120" name="Google Shape;120;g2286f68f98e_2_24"/>
          <p:cNvSpPr txBox="1"/>
          <p:nvPr/>
        </p:nvSpPr>
        <p:spPr>
          <a:xfrm>
            <a:off x="1249140" y="5128020"/>
            <a:ext cx="2052600" cy="780000"/>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None/>
            </a:pPr>
            <a:r>
              <a:rPr lang="ko-KR" altLang="fr-FR" sz="1800" b="0" i="0" u="none" strike="noStrike" cap="none" dirty="0">
                <a:solidFill>
                  <a:schemeClr val="dk1"/>
                </a:solidFill>
                <a:latin typeface="Arial"/>
                <a:ea typeface="Arial"/>
                <a:cs typeface="Arial"/>
                <a:sym typeface="Arial"/>
              </a:rPr>
              <a:t>메타데이터 </a:t>
            </a:r>
            <a:r>
              <a:rPr lang="ko-KR" altLang="en-US" sz="1800" dirty="0">
                <a:solidFill>
                  <a:schemeClr val="dk1"/>
                </a:solidFill>
              </a:rPr>
              <a:t>관리자의</a:t>
            </a:r>
            <a:r>
              <a:rPr lang="ko-KR" altLang="fr-FR" sz="1800" b="0" i="0" u="none" strike="noStrike" cap="none" dirty="0">
                <a:solidFill>
                  <a:schemeClr val="dk1"/>
                </a:solidFill>
                <a:latin typeface="Arial"/>
                <a:ea typeface="Arial"/>
                <a:cs typeface="Arial"/>
                <a:sym typeface="Arial"/>
              </a:rPr>
              <a:t> 부재 </a:t>
            </a:r>
            <a:endParaRPr sz="1800" b="0" i="0" u="none" strike="noStrike" cap="none" dirty="0">
              <a:solidFill>
                <a:schemeClr val="dk1"/>
              </a:solidFill>
              <a:latin typeface="Arial"/>
              <a:ea typeface="Arial"/>
              <a:cs typeface="Arial"/>
              <a:sym typeface="Arial"/>
            </a:endParaRPr>
          </a:p>
        </p:txBody>
      </p:sp>
      <p:sp>
        <p:nvSpPr>
          <p:cNvPr id="121" name="Google Shape;121;g2286f68f98e_2_24"/>
          <p:cNvSpPr txBox="1"/>
          <p:nvPr/>
        </p:nvSpPr>
        <p:spPr>
          <a:xfrm>
            <a:off x="4535509" y="1728017"/>
            <a:ext cx="3120900" cy="353700"/>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None/>
            </a:pPr>
            <a:r>
              <a:rPr lang="de-DE" sz="1800" b="0" i="1" u="none" strike="noStrike" cap="none" dirty="0">
                <a:solidFill>
                  <a:srgbClr val="595959"/>
                </a:solidFill>
                <a:latin typeface="Arial"/>
                <a:ea typeface="Arial"/>
                <a:cs typeface="Arial"/>
                <a:sym typeface="Arial"/>
              </a:rPr>
              <a:t>DDI </a:t>
            </a:r>
            <a:r>
              <a:rPr lang="de-DE" sz="1800" b="0" i="1" u="none" strike="noStrike" cap="none" dirty="0" err="1">
                <a:solidFill>
                  <a:srgbClr val="595959"/>
                </a:solidFill>
                <a:latin typeface="Arial"/>
                <a:ea typeface="Arial"/>
                <a:cs typeface="Arial"/>
                <a:sym typeface="Arial"/>
              </a:rPr>
              <a:t>Codebook</a:t>
            </a:r>
            <a:r>
              <a:rPr lang="ko-KR" altLang="fr-FR" sz="1800" b="0" i="1" u="none" strike="noStrike" cap="none" dirty="0">
                <a:solidFill>
                  <a:srgbClr val="595959"/>
                </a:solidFill>
                <a:latin typeface="Arial"/>
                <a:ea typeface="Arial"/>
                <a:cs typeface="Arial"/>
                <a:sym typeface="Arial"/>
              </a:rPr>
              <a:t>를 사용한 구조화</a:t>
            </a:r>
            <a:r>
              <a:rPr lang="de-DE" sz="1800" b="0" i="1" u="none" strike="noStrike" cap="none" dirty="0">
                <a:solidFill>
                  <a:srgbClr val="595959"/>
                </a:solidFill>
                <a:latin typeface="Arial"/>
                <a:ea typeface="Arial"/>
                <a:cs typeface="Arial"/>
                <a:sym typeface="Arial"/>
              </a:rPr>
              <a:t> </a:t>
            </a:r>
            <a:endParaRPr sz="1800" b="0" i="1" u="none" strike="noStrike" cap="none" dirty="0">
              <a:solidFill>
                <a:srgbClr val="595959"/>
              </a:solidFill>
              <a:latin typeface="Arial"/>
              <a:ea typeface="Arial"/>
              <a:cs typeface="Arial"/>
              <a:sym typeface="Arial"/>
            </a:endParaRPr>
          </a:p>
        </p:txBody>
      </p:sp>
      <p:pic>
        <p:nvPicPr>
          <p:cNvPr id="122" name="Google Shape;122;g2286f68f98e_2_24" descr="Gray image of 4 gears representing DDI Codebook Structuration"/>
          <p:cNvPicPr preferRelativeResize="0"/>
          <p:nvPr/>
        </p:nvPicPr>
        <p:blipFill rotWithShape="1">
          <a:blip r:embed="rId4">
            <a:alphaModFix amt="25000"/>
          </a:blip>
          <a:srcRect/>
          <a:stretch/>
        </p:blipFill>
        <p:spPr>
          <a:xfrm rot="5400025">
            <a:off x="5339695" y="2447892"/>
            <a:ext cx="1645290" cy="1871390"/>
          </a:xfrm>
          <a:prstGeom prst="rect">
            <a:avLst/>
          </a:prstGeom>
          <a:noFill/>
          <a:ln>
            <a:noFill/>
          </a:ln>
        </p:spPr>
      </p:pic>
      <p:cxnSp>
        <p:nvCxnSpPr>
          <p:cNvPr id="123" name="Google Shape;123;g2286f68f98e_2_24" descr="Horizontal arrow originating from a mixture of Lego pieces pointing to a completed construction vehicle made of Legos."/>
          <p:cNvCxnSpPr/>
          <p:nvPr/>
        </p:nvCxnSpPr>
        <p:spPr>
          <a:xfrm>
            <a:off x="4206240" y="3395887"/>
            <a:ext cx="3726300" cy="0"/>
          </a:xfrm>
          <a:prstGeom prst="straightConnector1">
            <a:avLst/>
          </a:prstGeom>
          <a:noFill/>
          <a:ln w="28575" cap="flat" cmpd="sng">
            <a:solidFill>
              <a:srgbClr val="38761D"/>
            </a:solidFill>
            <a:prstDash val="solid"/>
            <a:round/>
            <a:headEnd type="none" w="sm" len="sm"/>
            <a:tailEnd type="triangle" w="med" len="med"/>
          </a:ln>
        </p:spPr>
      </p:cxnSp>
      <p:sp>
        <p:nvSpPr>
          <p:cNvPr id="124" name="Google Shape;124;g2286f68f98e_2_24"/>
          <p:cNvSpPr txBox="1"/>
          <p:nvPr/>
        </p:nvSpPr>
        <p:spPr>
          <a:xfrm>
            <a:off x="8518025" y="1581021"/>
            <a:ext cx="2887500" cy="482400"/>
          </a:xfrm>
          <a:prstGeom prst="rect">
            <a:avLst/>
          </a:prstGeom>
          <a:no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r>
              <a:rPr lang="de-DE" sz="1800" b="1" i="0" u="none" strike="noStrike" cap="none" dirty="0">
                <a:solidFill>
                  <a:schemeClr val="dk1"/>
                </a:solidFill>
                <a:latin typeface="Arial"/>
                <a:ea typeface="Arial"/>
                <a:cs typeface="Arial"/>
                <a:sym typeface="Arial"/>
              </a:rPr>
              <a:t>DDI Codebook </a:t>
            </a:r>
            <a:r>
              <a:rPr lang="ko-KR" altLang="en-US" sz="1800" b="1" i="0" u="none" strike="noStrike" cap="none" dirty="0">
                <a:solidFill>
                  <a:schemeClr val="dk1"/>
                </a:solidFill>
                <a:latin typeface="Arial"/>
                <a:ea typeface="Arial"/>
                <a:cs typeface="Arial"/>
                <a:sym typeface="Arial"/>
              </a:rPr>
              <a:t>표준</a:t>
            </a:r>
            <a:r>
              <a:rPr lang="ko-KR" altLang="en-US" sz="1800" b="1" dirty="0">
                <a:solidFill>
                  <a:schemeClr val="dk1"/>
                </a:solidFill>
              </a:rPr>
              <a:t>을</a:t>
            </a:r>
            <a:r>
              <a:rPr lang="ko-KR" altLang="fr-FR" sz="1800" b="1" i="0" u="none" strike="noStrike" cap="none" dirty="0">
                <a:solidFill>
                  <a:schemeClr val="dk1"/>
                </a:solidFill>
                <a:latin typeface="Arial"/>
                <a:ea typeface="Arial"/>
                <a:cs typeface="Arial"/>
                <a:sym typeface="Arial"/>
              </a:rPr>
              <a:t> </a:t>
            </a:r>
            <a:r>
              <a:rPr lang="ko-KR" altLang="en-US" sz="1800" b="1" i="0" u="none" strike="noStrike" cap="none" dirty="0">
                <a:solidFill>
                  <a:schemeClr val="dk1"/>
                </a:solidFill>
                <a:latin typeface="Arial"/>
                <a:ea typeface="Arial"/>
                <a:cs typeface="Arial"/>
                <a:sym typeface="Arial"/>
              </a:rPr>
              <a:t>통해</a:t>
            </a:r>
            <a:r>
              <a:rPr lang="ko-KR" altLang="fr-FR" sz="1800" b="1" i="0" u="none" strike="noStrike" cap="none" dirty="0">
                <a:solidFill>
                  <a:schemeClr val="dk1"/>
                </a:solidFill>
                <a:latin typeface="Arial"/>
                <a:ea typeface="Arial"/>
                <a:cs typeface="Arial"/>
                <a:sym typeface="Arial"/>
              </a:rPr>
              <a:t> 구조화된 메타 데이터</a:t>
            </a:r>
            <a:r>
              <a:rPr lang="de-DE" sz="1800" b="1" i="0" u="none" strike="noStrike" cap="none" dirty="0">
                <a:solidFill>
                  <a:schemeClr val="dk1"/>
                </a:solidFill>
                <a:latin typeface="Arial"/>
                <a:ea typeface="Arial"/>
                <a:cs typeface="Arial"/>
                <a:sym typeface="Arial"/>
              </a:rPr>
              <a:t> </a:t>
            </a:r>
            <a:endParaRPr sz="1800" b="1" i="0" u="none" strike="noStrike" cap="none" dirty="0">
              <a:solidFill>
                <a:schemeClr val="dk1"/>
              </a:solidFill>
              <a:latin typeface="Arial"/>
              <a:ea typeface="Arial"/>
              <a:cs typeface="Arial"/>
              <a:sym typeface="Arial"/>
            </a:endParaRPr>
          </a:p>
        </p:txBody>
      </p:sp>
      <p:pic>
        <p:nvPicPr>
          <p:cNvPr id="125" name="Google Shape;125;g2286f68f98e_2_24" descr="Image of a completed construction vehicle made of Legos."/>
          <p:cNvPicPr preferRelativeResize="0"/>
          <p:nvPr/>
        </p:nvPicPr>
        <p:blipFill rotWithShape="1">
          <a:blip r:embed="rId5">
            <a:alphaModFix/>
          </a:blip>
          <a:srcRect/>
          <a:stretch/>
        </p:blipFill>
        <p:spPr>
          <a:xfrm>
            <a:off x="8158497" y="2244447"/>
            <a:ext cx="3546773" cy="2366362"/>
          </a:xfrm>
          <a:prstGeom prst="rect">
            <a:avLst/>
          </a:prstGeom>
          <a:noFill/>
          <a:ln>
            <a:noFill/>
          </a:ln>
        </p:spPr>
      </p:pic>
      <p:sp>
        <p:nvSpPr>
          <p:cNvPr id="126" name="Google Shape;126;g2286f68f98e_2_24"/>
          <p:cNvSpPr txBox="1"/>
          <p:nvPr/>
        </p:nvSpPr>
        <p:spPr>
          <a:xfrm>
            <a:off x="4490519" y="4854112"/>
            <a:ext cx="6526200" cy="923289"/>
          </a:xfrm>
          <a:prstGeom prst="rect">
            <a:avLst/>
          </a:prstGeom>
          <a:noFill/>
          <a:ln>
            <a:noFill/>
          </a:ln>
        </p:spPr>
        <p:txBody>
          <a:bodyPr spcFirstLastPara="1" wrap="square" lIns="91425" tIns="45700" rIns="91425" bIns="45700" anchor="t" anchorCtr="0">
            <a:spAutoFit/>
          </a:bodyPr>
          <a:lstStyle/>
          <a:p>
            <a:pPr lvl="0"/>
            <a:r>
              <a:rPr lang="de-DE" sz="1800" b="1" i="0" u="none" strike="noStrike" cap="none" dirty="0">
                <a:solidFill>
                  <a:srgbClr val="548135"/>
                </a:solidFill>
                <a:latin typeface="Arial"/>
                <a:ea typeface="Arial"/>
                <a:cs typeface="Arial"/>
                <a:sym typeface="Arial"/>
              </a:rPr>
              <a:t>DDI-</a:t>
            </a:r>
            <a:r>
              <a:rPr lang="de-DE" sz="1800" b="1" i="0" u="none" strike="noStrike" cap="none" dirty="0" err="1">
                <a:solidFill>
                  <a:srgbClr val="548135"/>
                </a:solidFill>
                <a:latin typeface="Arial"/>
                <a:ea typeface="Arial"/>
                <a:cs typeface="Arial"/>
                <a:sym typeface="Arial"/>
              </a:rPr>
              <a:t>Codebook</a:t>
            </a:r>
            <a:r>
              <a:rPr lang="de-DE" sz="1800" b="0" i="0" u="none" strike="noStrike" cap="none" dirty="0">
                <a:solidFill>
                  <a:schemeClr val="dk1"/>
                </a:solidFill>
                <a:latin typeface="Arial"/>
                <a:ea typeface="Arial"/>
                <a:cs typeface="Arial"/>
                <a:sym typeface="Arial"/>
              </a:rPr>
              <a:t> </a:t>
            </a:r>
            <a:r>
              <a:rPr lang="ko-KR" altLang="fr-FR" sz="1800" dirty="0">
                <a:solidFill>
                  <a:schemeClr val="dk1"/>
                </a:solidFill>
              </a:rPr>
              <a:t>은 단일 조사의 연구 데이터를 기술하기 위해 만들어진 메타데이터 표준의 </a:t>
            </a:r>
            <a:r>
              <a:rPr lang="ko-KR" altLang="en-US" sz="1800" dirty="0">
                <a:solidFill>
                  <a:schemeClr val="dk1"/>
                </a:solidFill>
              </a:rPr>
              <a:t>경량 </a:t>
            </a:r>
            <a:r>
              <a:rPr lang="ko-KR" altLang="fr-FR" sz="1800" dirty="0">
                <a:solidFill>
                  <a:schemeClr val="dk1"/>
                </a:solidFill>
              </a:rPr>
              <a:t>버전이다</a:t>
            </a:r>
            <a:r>
              <a:rPr lang="fr-FR" altLang="ko-KR" sz="1800" dirty="0">
                <a:solidFill>
                  <a:schemeClr val="dk1"/>
                </a:solidFill>
              </a:rPr>
              <a:t>. </a:t>
            </a:r>
            <a:r>
              <a:rPr lang="de-DE" sz="1800" dirty="0">
                <a:solidFill>
                  <a:schemeClr val="dk1"/>
                </a:solidFill>
              </a:rPr>
              <a:t>DDI-C </a:t>
            </a:r>
            <a:r>
              <a:rPr lang="ko-KR" altLang="fr-FR" sz="1800" dirty="0">
                <a:solidFill>
                  <a:schemeClr val="dk1"/>
                </a:solidFill>
              </a:rPr>
              <a:t>는 </a:t>
            </a:r>
            <a:r>
              <a:rPr lang="de-DE" sz="1800" dirty="0">
                <a:solidFill>
                  <a:schemeClr val="dk1"/>
                </a:solidFill>
              </a:rPr>
              <a:t>XML </a:t>
            </a:r>
            <a:r>
              <a:rPr lang="en-US" sz="1800" dirty="0">
                <a:solidFill>
                  <a:schemeClr val="dk1"/>
                </a:solidFill>
              </a:rPr>
              <a:t>Schema</a:t>
            </a:r>
            <a:r>
              <a:rPr lang="ko-KR" altLang="fr-FR" sz="1800" dirty="0">
                <a:solidFill>
                  <a:schemeClr val="dk1"/>
                </a:solidFill>
              </a:rPr>
              <a:t> 포맷으로 사용 가능하다</a:t>
            </a:r>
            <a:r>
              <a:rPr lang="fr-FR" altLang="ko-KR" sz="1800" dirty="0">
                <a:solidFill>
                  <a:schemeClr val="dk1"/>
                </a:solidFill>
              </a:rPr>
              <a:t>. </a:t>
            </a:r>
            <a:endParaRPr sz="1800" dirty="0">
              <a:solidFill>
                <a:schemeClr val="dk1"/>
              </a:solidFill>
              <a:latin typeface="Calibri"/>
              <a:ea typeface="Calibri"/>
              <a:cs typeface="Calibri"/>
              <a:sym typeface="Calibri"/>
            </a:endParaRPr>
          </a:p>
        </p:txBody>
      </p:sp>
      <p:sp>
        <p:nvSpPr>
          <p:cNvPr id="127" name="Google Shape;127;g2286f68f98e_2_24"/>
          <p:cNvSpPr txBox="1"/>
          <p:nvPr/>
        </p:nvSpPr>
        <p:spPr>
          <a:xfrm>
            <a:off x="6861220" y="5908100"/>
            <a:ext cx="4844100" cy="5850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ko-KR" altLang="fr-FR" sz="1200" b="1" dirty="0">
                <a:solidFill>
                  <a:srgbClr val="7F7F7F"/>
                </a:solidFill>
                <a:latin typeface="Arial"/>
                <a:ea typeface="Arial"/>
                <a:cs typeface="Arial"/>
                <a:sym typeface="Arial"/>
              </a:rPr>
              <a:t>출처</a:t>
            </a:r>
            <a:r>
              <a:rPr lang="de-DE" sz="1200" b="1" dirty="0">
                <a:solidFill>
                  <a:srgbClr val="7F7F7F"/>
                </a:solidFill>
                <a:latin typeface="Arial"/>
                <a:ea typeface="Arial"/>
                <a:cs typeface="Arial"/>
                <a:sym typeface="Arial"/>
              </a:rPr>
              <a:t>: https://ddialliance.org/explore-documentation</a:t>
            </a:r>
            <a:endParaRPr sz="1200" b="1" dirty="0">
              <a:solidFill>
                <a:srgbClr val="7F7F7F"/>
              </a:solidFill>
              <a:latin typeface="Arial"/>
              <a:ea typeface="Arial"/>
              <a:cs typeface="Arial"/>
              <a:sym typeface="Arial"/>
            </a:endParaRPr>
          </a:p>
          <a:p>
            <a:pPr marL="0" marR="0" lvl="0" indent="0" algn="r" rtl="0">
              <a:spcBef>
                <a:spcPts val="0"/>
              </a:spcBef>
              <a:spcAft>
                <a:spcPts val="0"/>
              </a:spcAft>
              <a:buNone/>
            </a:pPr>
            <a:endParaRPr sz="1000" dirty="0">
              <a:solidFill>
                <a:srgbClr val="7F7F7F"/>
              </a:solidFill>
              <a:latin typeface="Arial"/>
              <a:ea typeface="Arial"/>
              <a:cs typeface="Arial"/>
              <a:sym typeface="Arial"/>
            </a:endParaRPr>
          </a:p>
          <a:p>
            <a:pPr marL="0" marR="0" lvl="0" indent="0" algn="r" rtl="0">
              <a:spcBef>
                <a:spcPts val="0"/>
              </a:spcBef>
              <a:spcAft>
                <a:spcPts val="0"/>
              </a:spcAft>
              <a:buNone/>
            </a:pPr>
            <a:r>
              <a:rPr lang="de-DE" sz="1000" dirty="0">
                <a:solidFill>
                  <a:srgbClr val="7F7F7F"/>
                </a:solidFill>
                <a:latin typeface="Arial"/>
                <a:ea typeface="Arial"/>
                <a:cs typeface="Arial"/>
                <a:sym typeface="Arial"/>
              </a:rPr>
              <a:t>Images: </a:t>
            </a:r>
            <a:r>
              <a:rPr lang="de-DE" sz="1000" dirty="0" err="1">
                <a:solidFill>
                  <a:srgbClr val="7F7F7F"/>
                </a:solidFill>
                <a:latin typeface="Arial"/>
                <a:ea typeface="Arial"/>
                <a:cs typeface="Arial"/>
                <a:sym typeface="Arial"/>
              </a:rPr>
              <a:t>woodleywonderworks</a:t>
            </a:r>
            <a:r>
              <a:rPr lang="de-DE" sz="1000" dirty="0">
                <a:solidFill>
                  <a:srgbClr val="7F7F7F"/>
                </a:solidFill>
                <a:latin typeface="Arial"/>
                <a:ea typeface="Arial"/>
                <a:cs typeface="Arial"/>
                <a:sym typeface="Arial"/>
              </a:rPr>
              <a:t> (CC-BY, 2.0), Stephen Edmonds  (CC-BY-SA, 2.0)</a:t>
            </a:r>
            <a:endParaRPr dirty="0"/>
          </a:p>
        </p:txBody>
      </p:sp>
      <p:pic>
        <p:nvPicPr>
          <p:cNvPr id="128" name="Google Shape;128;g2286f68f98e_2_24"/>
          <p:cNvPicPr preferRelativeResize="0"/>
          <p:nvPr/>
        </p:nvPicPr>
        <p:blipFill rotWithShape="1">
          <a:blip r:embed="rId6">
            <a:alphaModFix/>
          </a:blip>
          <a:srcRect/>
          <a:stretch/>
        </p:blipFill>
        <p:spPr>
          <a:xfrm>
            <a:off x="11002737" y="4656294"/>
            <a:ext cx="691309" cy="20669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3"/>
                                        </p:tgtEl>
                                        <p:attrNameLst>
                                          <p:attrName>style.visibility</p:attrName>
                                        </p:attrNameLst>
                                      </p:cBhvr>
                                      <p:to>
                                        <p:strVal val="visible"/>
                                      </p:to>
                                    </p:set>
                                    <p:animEffect transition="in" filter="fade">
                                      <p:cBhvr>
                                        <p:cTn id="7" dur="500"/>
                                        <p:tgtEl>
                                          <p:spTgt spid="123"/>
                                        </p:tgtEl>
                                      </p:cBhvr>
                                    </p:animEffect>
                                  </p:childTnLst>
                                </p:cTn>
                              </p:par>
                              <p:par>
                                <p:cTn id="8" presetID="10" presetClass="entr" presetSubtype="0" fill="hold" nodeType="withEffect">
                                  <p:stCondLst>
                                    <p:cond delay="0"/>
                                  </p:stCondLst>
                                  <p:childTnLst>
                                    <p:set>
                                      <p:cBhvr>
                                        <p:cTn id="9" dur="1" fill="hold">
                                          <p:stCondLst>
                                            <p:cond delay="0"/>
                                          </p:stCondLst>
                                        </p:cTn>
                                        <p:tgtEl>
                                          <p:spTgt spid="122"/>
                                        </p:tgtEl>
                                        <p:attrNameLst>
                                          <p:attrName>style.visibility</p:attrName>
                                        </p:attrNameLst>
                                      </p:cBhvr>
                                      <p:to>
                                        <p:strVal val="visible"/>
                                      </p:to>
                                    </p:set>
                                    <p:animEffect transition="in" filter="fade">
                                      <p:cBhvr>
                                        <p:cTn id="10" dur="500"/>
                                        <p:tgtEl>
                                          <p:spTgt spid="122"/>
                                        </p:tgtEl>
                                      </p:cBhvr>
                                    </p:animEffect>
                                  </p:childTnLst>
                                </p:cTn>
                              </p:par>
                              <p:par>
                                <p:cTn id="11" presetID="10" presetClass="entr" presetSubtype="0" fill="hold" nodeType="withEffect">
                                  <p:stCondLst>
                                    <p:cond delay="0"/>
                                  </p:stCondLst>
                                  <p:childTnLst>
                                    <p:set>
                                      <p:cBhvr>
                                        <p:cTn id="12" dur="1" fill="hold">
                                          <p:stCondLst>
                                            <p:cond delay="0"/>
                                          </p:stCondLst>
                                        </p:cTn>
                                        <p:tgtEl>
                                          <p:spTgt spid="121"/>
                                        </p:tgtEl>
                                        <p:attrNameLst>
                                          <p:attrName>style.visibility</p:attrName>
                                        </p:attrNameLst>
                                      </p:cBhvr>
                                      <p:to>
                                        <p:strVal val="visible"/>
                                      </p:to>
                                    </p:set>
                                    <p:animEffect transition="in" filter="fade">
                                      <p:cBhvr>
                                        <p:cTn id="13" dur="500"/>
                                        <p:tgtEl>
                                          <p:spTgt spid="121"/>
                                        </p:tgtEl>
                                      </p:cBhvr>
                                    </p:animEffect>
                                  </p:childTnLst>
                                </p:cTn>
                              </p:par>
                              <p:par>
                                <p:cTn id="14" presetID="10" presetClass="entr" presetSubtype="0" fill="hold" nodeType="withEffect">
                                  <p:stCondLst>
                                    <p:cond delay="0"/>
                                  </p:stCondLst>
                                  <p:childTnLst>
                                    <p:set>
                                      <p:cBhvr>
                                        <p:cTn id="15" dur="1" fill="hold">
                                          <p:stCondLst>
                                            <p:cond delay="0"/>
                                          </p:stCondLst>
                                        </p:cTn>
                                        <p:tgtEl>
                                          <p:spTgt spid="124"/>
                                        </p:tgtEl>
                                        <p:attrNameLst>
                                          <p:attrName>style.visibility</p:attrName>
                                        </p:attrNameLst>
                                      </p:cBhvr>
                                      <p:to>
                                        <p:strVal val="visible"/>
                                      </p:to>
                                    </p:set>
                                    <p:animEffect transition="in" filter="fade">
                                      <p:cBhvr>
                                        <p:cTn id="16" dur="500"/>
                                        <p:tgtEl>
                                          <p:spTgt spid="12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25"/>
                                        </p:tgtEl>
                                        <p:attrNameLst>
                                          <p:attrName>style.visibility</p:attrName>
                                        </p:attrNameLst>
                                      </p:cBhvr>
                                      <p:to>
                                        <p:strVal val="visible"/>
                                      </p:to>
                                    </p:set>
                                    <p:animEffect transition="in" filter="fade">
                                      <p:cBhvr>
                                        <p:cTn id="21" dur="500"/>
                                        <p:tgtEl>
                                          <p:spTgt spid="125"/>
                                        </p:tgtEl>
                                      </p:cBhvr>
                                    </p:animEffect>
                                  </p:childTnLst>
                                </p:cTn>
                              </p:par>
                              <p:par>
                                <p:cTn id="22" presetID="10" presetClass="entr" presetSubtype="0" fill="hold" nodeType="withEffect">
                                  <p:stCondLst>
                                    <p:cond delay="0"/>
                                  </p:stCondLst>
                                  <p:childTnLst>
                                    <p:set>
                                      <p:cBhvr>
                                        <p:cTn id="23" dur="1" fill="hold">
                                          <p:stCondLst>
                                            <p:cond delay="0"/>
                                          </p:stCondLst>
                                        </p:cTn>
                                        <p:tgtEl>
                                          <p:spTgt spid="128"/>
                                        </p:tgtEl>
                                        <p:attrNameLst>
                                          <p:attrName>style.visibility</p:attrName>
                                        </p:attrNameLst>
                                      </p:cBhvr>
                                      <p:to>
                                        <p:strVal val="visible"/>
                                      </p:to>
                                    </p:set>
                                    <p:animEffect transition="in" filter="fade">
                                      <p:cBhvr>
                                        <p:cTn id="24" dur="500"/>
                                        <p:tgtEl>
                                          <p:spTgt spid="12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26"/>
                                        </p:tgtEl>
                                        <p:attrNameLst>
                                          <p:attrName>style.visibility</p:attrName>
                                        </p:attrNameLst>
                                      </p:cBhvr>
                                      <p:to>
                                        <p:strVal val="visible"/>
                                      </p:to>
                                    </p:set>
                                    <p:animEffect transition="in" filter="fade">
                                      <p:cBhvr>
                                        <p:cTn id="29"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g2286f68f98e_2_4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300"/>
              <a:buFont typeface="Arial"/>
              <a:buNone/>
            </a:pPr>
            <a:r>
              <a:rPr lang="de-DE" sz="3300" dirty="0"/>
              <a:t>DDI Lifecycle</a:t>
            </a:r>
            <a:endParaRPr dirty="0"/>
          </a:p>
        </p:txBody>
      </p:sp>
      <p:pic>
        <p:nvPicPr>
          <p:cNvPr id="136" name="Google Shape;136;g2286f68f98e_2_41" descr="Picture of a mixture of Lego pieces."/>
          <p:cNvPicPr preferRelativeResize="0"/>
          <p:nvPr/>
        </p:nvPicPr>
        <p:blipFill rotWithShape="1">
          <a:blip r:embed="rId3">
            <a:alphaModFix/>
          </a:blip>
          <a:srcRect/>
          <a:stretch/>
        </p:blipFill>
        <p:spPr>
          <a:xfrm>
            <a:off x="478800" y="2178000"/>
            <a:ext cx="3519082" cy="2347200"/>
          </a:xfrm>
          <a:prstGeom prst="rect">
            <a:avLst/>
          </a:prstGeom>
          <a:noFill/>
          <a:ln>
            <a:noFill/>
          </a:ln>
        </p:spPr>
      </p:pic>
      <p:cxnSp>
        <p:nvCxnSpPr>
          <p:cNvPr id="137" name="Google Shape;137;g2286f68f98e_2_41" descr="Arrow pointing up at a mixture of Lego pieces."/>
          <p:cNvCxnSpPr/>
          <p:nvPr/>
        </p:nvCxnSpPr>
        <p:spPr>
          <a:xfrm rot="10800000">
            <a:off x="2065792" y="4548799"/>
            <a:ext cx="0" cy="601800"/>
          </a:xfrm>
          <a:prstGeom prst="straightConnector1">
            <a:avLst/>
          </a:prstGeom>
          <a:noFill/>
          <a:ln w="28575" cap="flat" cmpd="sng">
            <a:solidFill>
              <a:srgbClr val="FF00FF"/>
            </a:solidFill>
            <a:prstDash val="solid"/>
            <a:round/>
            <a:headEnd type="none" w="sm" len="sm"/>
            <a:tailEnd type="triangle" w="med" len="med"/>
          </a:ln>
        </p:spPr>
      </p:cxnSp>
      <p:sp>
        <p:nvSpPr>
          <p:cNvPr id="139" name="Google Shape;139;g2286f68f98e_2_41"/>
          <p:cNvSpPr txBox="1"/>
          <p:nvPr/>
        </p:nvSpPr>
        <p:spPr>
          <a:xfrm>
            <a:off x="4502904" y="1869663"/>
            <a:ext cx="3186300" cy="156900"/>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None/>
            </a:pPr>
            <a:r>
              <a:rPr lang="de-DE" sz="1800" i="1" dirty="0">
                <a:solidFill>
                  <a:srgbClr val="7F7F7F"/>
                </a:solidFill>
                <a:latin typeface="Arial"/>
                <a:ea typeface="Arial"/>
                <a:cs typeface="Arial"/>
                <a:sym typeface="Arial"/>
              </a:rPr>
              <a:t>DDI Lifecycle</a:t>
            </a:r>
            <a:r>
              <a:rPr lang="ko-KR" altLang="en-US" sz="1800" i="1" dirty="0">
                <a:solidFill>
                  <a:srgbClr val="7F7F7F"/>
                </a:solidFill>
              </a:rPr>
              <a:t>을</a:t>
            </a:r>
            <a:r>
              <a:rPr lang="ko-KR" altLang="fr-FR" sz="1800" i="1" dirty="0">
                <a:solidFill>
                  <a:srgbClr val="7F7F7F"/>
                </a:solidFill>
                <a:latin typeface="Arial"/>
                <a:ea typeface="Arial"/>
                <a:cs typeface="Arial"/>
                <a:sym typeface="Arial"/>
              </a:rPr>
              <a:t> 사용한 구조화</a:t>
            </a:r>
            <a:r>
              <a:rPr lang="de-DE" sz="1800" i="1" dirty="0">
                <a:solidFill>
                  <a:srgbClr val="7F7F7F"/>
                </a:solidFill>
                <a:latin typeface="Arial"/>
                <a:ea typeface="Arial"/>
                <a:cs typeface="Arial"/>
                <a:sym typeface="Arial"/>
              </a:rPr>
              <a:t> </a:t>
            </a:r>
            <a:endParaRPr sz="1800" i="1" dirty="0">
              <a:solidFill>
                <a:srgbClr val="7F7F7F"/>
              </a:solidFill>
              <a:latin typeface="Arial"/>
              <a:ea typeface="Arial"/>
              <a:cs typeface="Arial"/>
              <a:sym typeface="Arial"/>
            </a:endParaRPr>
          </a:p>
        </p:txBody>
      </p:sp>
      <p:pic>
        <p:nvPicPr>
          <p:cNvPr id="140" name="Google Shape;140;g2286f68f98e_2_41" descr="Gray image of 4 gears representing DDI Codebook Structuration"/>
          <p:cNvPicPr preferRelativeResize="0"/>
          <p:nvPr/>
        </p:nvPicPr>
        <p:blipFill rotWithShape="1">
          <a:blip r:embed="rId4">
            <a:alphaModFix/>
          </a:blip>
          <a:srcRect/>
          <a:stretch/>
        </p:blipFill>
        <p:spPr>
          <a:xfrm>
            <a:off x="5219702" y="2471600"/>
            <a:ext cx="1820329" cy="1712547"/>
          </a:xfrm>
          <a:prstGeom prst="rect">
            <a:avLst/>
          </a:prstGeom>
          <a:noFill/>
          <a:ln>
            <a:noFill/>
          </a:ln>
        </p:spPr>
      </p:pic>
      <p:cxnSp>
        <p:nvCxnSpPr>
          <p:cNvPr id="141" name="Google Shape;141;g2286f68f98e_2_41" descr="Horizontal arrow originating from a mixture of Lego pieces pointing to a box of organized Lego piecess."/>
          <p:cNvCxnSpPr/>
          <p:nvPr/>
        </p:nvCxnSpPr>
        <p:spPr>
          <a:xfrm>
            <a:off x="4188178" y="3395887"/>
            <a:ext cx="3883500" cy="0"/>
          </a:xfrm>
          <a:prstGeom prst="straightConnector1">
            <a:avLst/>
          </a:prstGeom>
          <a:noFill/>
          <a:ln w="28575" cap="flat" cmpd="sng">
            <a:solidFill>
              <a:srgbClr val="38761D"/>
            </a:solidFill>
            <a:prstDash val="solid"/>
            <a:round/>
            <a:headEnd type="none" w="sm" len="sm"/>
            <a:tailEnd type="triangle" w="med" len="med"/>
          </a:ln>
        </p:spPr>
      </p:cxnSp>
      <p:sp>
        <p:nvSpPr>
          <p:cNvPr id="142" name="Google Shape;142;g2286f68f98e_2_41"/>
          <p:cNvSpPr txBox="1"/>
          <p:nvPr/>
        </p:nvSpPr>
        <p:spPr>
          <a:xfrm>
            <a:off x="7436619" y="805875"/>
            <a:ext cx="2038500" cy="4149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US" sz="1800" dirty="0">
                <a:solidFill>
                  <a:srgbClr val="7F7F7F"/>
                </a:solidFill>
              </a:rPr>
              <a:t>Universe Scheme</a:t>
            </a:r>
            <a:br>
              <a:rPr lang="en-US" sz="1800" dirty="0">
                <a:solidFill>
                  <a:srgbClr val="7F7F7F"/>
                </a:solidFill>
              </a:rPr>
            </a:br>
            <a:r>
              <a:rPr lang="en-US" sz="1800" dirty="0">
                <a:solidFill>
                  <a:srgbClr val="7F7F7F"/>
                </a:solidFill>
              </a:rPr>
              <a:t>(</a:t>
            </a:r>
            <a:r>
              <a:rPr lang="ko-KR" altLang="en-US" sz="1800" dirty="0">
                <a:solidFill>
                  <a:srgbClr val="7F7F7F"/>
                </a:solidFill>
              </a:rPr>
              <a:t>유니버스 체계</a:t>
            </a:r>
            <a:r>
              <a:rPr lang="en-US" altLang="ko-KR" sz="1800" dirty="0">
                <a:solidFill>
                  <a:srgbClr val="7F7F7F"/>
                </a:solidFill>
              </a:rPr>
              <a:t>)</a:t>
            </a:r>
            <a:endParaRPr sz="1800" dirty="0">
              <a:solidFill>
                <a:srgbClr val="7F7F7F"/>
              </a:solidFill>
              <a:latin typeface="Arial"/>
              <a:ea typeface="Arial"/>
              <a:cs typeface="Arial"/>
              <a:sym typeface="Arial"/>
            </a:endParaRPr>
          </a:p>
        </p:txBody>
      </p:sp>
      <p:cxnSp>
        <p:nvCxnSpPr>
          <p:cNvPr id="143" name="Google Shape;143;g2286f68f98e_2_41" descr="Gray arrow pointing at organized box of Lego pieces"/>
          <p:cNvCxnSpPr/>
          <p:nvPr/>
        </p:nvCxnSpPr>
        <p:spPr>
          <a:xfrm>
            <a:off x="8850047" y="1580941"/>
            <a:ext cx="440700" cy="659100"/>
          </a:xfrm>
          <a:prstGeom prst="straightConnector1">
            <a:avLst/>
          </a:prstGeom>
          <a:noFill/>
          <a:ln w="28575" cap="flat" cmpd="sng">
            <a:solidFill>
              <a:srgbClr val="999999"/>
            </a:solidFill>
            <a:prstDash val="solid"/>
            <a:round/>
            <a:headEnd type="none" w="sm" len="sm"/>
            <a:tailEnd type="triangle" w="med" len="med"/>
          </a:ln>
        </p:spPr>
      </p:cxnSp>
      <p:sp>
        <p:nvSpPr>
          <p:cNvPr id="144" name="Google Shape;144;g2286f68f98e_2_41"/>
          <p:cNvSpPr txBox="1"/>
          <p:nvPr/>
        </p:nvSpPr>
        <p:spPr>
          <a:xfrm>
            <a:off x="9475119" y="682954"/>
            <a:ext cx="2449800" cy="537600"/>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None/>
            </a:pPr>
            <a:r>
              <a:rPr lang="en-US" sz="1800" dirty="0">
                <a:solidFill>
                  <a:srgbClr val="7F7F7F"/>
                </a:solidFill>
              </a:rPr>
              <a:t>Instrument Scheme</a:t>
            </a:r>
            <a:br>
              <a:rPr lang="en-US" sz="1800" dirty="0">
                <a:solidFill>
                  <a:srgbClr val="7F7F7F"/>
                </a:solidFill>
              </a:rPr>
            </a:br>
            <a:r>
              <a:rPr lang="en-US" sz="1800" dirty="0">
                <a:solidFill>
                  <a:srgbClr val="7F7F7F"/>
                </a:solidFill>
              </a:rPr>
              <a:t>(</a:t>
            </a:r>
            <a:r>
              <a:rPr lang="ko-KR" altLang="en-US" sz="1800" dirty="0">
                <a:solidFill>
                  <a:srgbClr val="7F7F7F"/>
                </a:solidFill>
              </a:rPr>
              <a:t>도구 체계</a:t>
            </a:r>
            <a:r>
              <a:rPr lang="en-US" altLang="ko-KR" sz="1800" dirty="0">
                <a:solidFill>
                  <a:srgbClr val="7F7F7F"/>
                </a:solidFill>
              </a:rPr>
              <a:t>)</a:t>
            </a:r>
            <a:endParaRPr sz="1800" dirty="0">
              <a:solidFill>
                <a:srgbClr val="7F7F7F"/>
              </a:solidFill>
              <a:latin typeface="Arial"/>
              <a:ea typeface="Arial"/>
              <a:cs typeface="Arial"/>
              <a:sym typeface="Arial"/>
            </a:endParaRPr>
          </a:p>
        </p:txBody>
      </p:sp>
      <p:cxnSp>
        <p:nvCxnSpPr>
          <p:cNvPr id="145" name="Google Shape;145;g2286f68f98e_2_41" descr="Gray arrow pointing at organized box of Lego pieces"/>
          <p:cNvCxnSpPr/>
          <p:nvPr/>
        </p:nvCxnSpPr>
        <p:spPr>
          <a:xfrm rot="10800000" flipH="1">
            <a:off x="10687996" y="1450663"/>
            <a:ext cx="200400" cy="789300"/>
          </a:xfrm>
          <a:prstGeom prst="straightConnector1">
            <a:avLst/>
          </a:prstGeom>
          <a:noFill/>
          <a:ln w="28575" cap="flat" cmpd="sng">
            <a:solidFill>
              <a:srgbClr val="999999"/>
            </a:solidFill>
            <a:prstDash val="solid"/>
            <a:round/>
            <a:headEnd type="triangle" w="med" len="med"/>
            <a:tailEnd type="none" w="sm" len="sm"/>
          </a:ln>
        </p:spPr>
      </p:cxnSp>
      <p:pic>
        <p:nvPicPr>
          <p:cNvPr id="146" name="Google Shape;146;g2286f68f98e_2_41" descr="Box with dividers organizing Lego pieces by type."/>
          <p:cNvPicPr preferRelativeResize="0"/>
          <p:nvPr/>
        </p:nvPicPr>
        <p:blipFill rotWithShape="1">
          <a:blip r:embed="rId5">
            <a:alphaModFix/>
          </a:blip>
          <a:srcRect/>
          <a:stretch/>
        </p:blipFill>
        <p:spPr>
          <a:xfrm>
            <a:off x="8157600" y="2246400"/>
            <a:ext cx="3360000" cy="2520000"/>
          </a:xfrm>
          <a:prstGeom prst="rect">
            <a:avLst/>
          </a:prstGeom>
          <a:noFill/>
          <a:ln>
            <a:noFill/>
          </a:ln>
        </p:spPr>
      </p:pic>
      <p:sp>
        <p:nvSpPr>
          <p:cNvPr id="147" name="Google Shape;147;g2286f68f98e_2_41"/>
          <p:cNvSpPr txBox="1"/>
          <p:nvPr/>
        </p:nvSpPr>
        <p:spPr>
          <a:xfrm>
            <a:off x="4616311" y="4675807"/>
            <a:ext cx="6536100" cy="1477287"/>
          </a:xfrm>
          <a:prstGeom prst="rect">
            <a:avLst/>
          </a:prstGeom>
          <a:solidFill>
            <a:schemeClr val="lt1"/>
          </a:solidFill>
          <a:ln>
            <a:noFill/>
          </a:ln>
        </p:spPr>
        <p:txBody>
          <a:bodyPr spcFirstLastPara="1" wrap="square" lIns="91425" tIns="45700" rIns="91425" bIns="45700" anchor="t" anchorCtr="0">
            <a:spAutoFit/>
          </a:bodyPr>
          <a:lstStyle/>
          <a:p>
            <a:pPr lvl="0"/>
            <a:r>
              <a:rPr lang="de-DE" sz="1800" b="1" dirty="0">
                <a:solidFill>
                  <a:srgbClr val="548135"/>
                </a:solidFill>
                <a:latin typeface="Arial"/>
                <a:ea typeface="Arial"/>
                <a:cs typeface="Arial"/>
                <a:sym typeface="Arial"/>
              </a:rPr>
              <a:t>DDI-Lifecycle</a:t>
            </a:r>
            <a:r>
              <a:rPr lang="ko-KR" altLang="fr-FR" sz="1800" dirty="0">
                <a:solidFill>
                  <a:schemeClr val="dk1"/>
                </a:solidFill>
              </a:rPr>
              <a:t>은 </a:t>
            </a:r>
            <a:r>
              <a:rPr lang="ko-KR" altLang="en-US" sz="1800" dirty="0">
                <a:solidFill>
                  <a:schemeClr val="dk1"/>
                </a:solidFill>
              </a:rPr>
              <a:t>개념화부터</a:t>
            </a:r>
            <a:r>
              <a:rPr lang="ko-KR" altLang="fr-FR" sz="1800" dirty="0">
                <a:solidFill>
                  <a:schemeClr val="dk1"/>
                </a:solidFill>
              </a:rPr>
              <a:t> </a:t>
            </a:r>
            <a:r>
              <a:rPr lang="ko-KR" altLang="en-US" sz="1800" dirty="0">
                <a:solidFill>
                  <a:schemeClr val="dk1"/>
                </a:solidFill>
              </a:rPr>
              <a:t>데이터 배포</a:t>
            </a:r>
            <a:r>
              <a:rPr lang="ko-KR" altLang="fr-FR" sz="1800" dirty="0">
                <a:solidFill>
                  <a:schemeClr val="dk1"/>
                </a:solidFill>
              </a:rPr>
              <a:t>와 분석</a:t>
            </a:r>
            <a:r>
              <a:rPr lang="ko-KR" altLang="en-US" sz="1800" dirty="0">
                <a:solidFill>
                  <a:schemeClr val="dk1"/>
                </a:solidFill>
              </a:rPr>
              <a:t>까지 연구데이터의 전 </a:t>
            </a:r>
            <a:r>
              <a:rPr lang="ko-KR" altLang="fr-FR" sz="1800" dirty="0">
                <a:solidFill>
                  <a:schemeClr val="dk1"/>
                </a:solidFill>
              </a:rPr>
              <a:t>라이프사이클</a:t>
            </a:r>
            <a:r>
              <a:rPr lang="ko-KR" altLang="en-US" sz="1800" dirty="0">
                <a:solidFill>
                  <a:schemeClr val="dk1"/>
                </a:solidFill>
              </a:rPr>
              <a:t>을 문서화하고</a:t>
            </a:r>
            <a:r>
              <a:rPr lang="ko-KR" altLang="fr-FR" sz="1800" dirty="0">
                <a:solidFill>
                  <a:schemeClr val="dk1"/>
                </a:solidFill>
              </a:rPr>
              <a:t> 관리하기 위해 만들어</a:t>
            </a:r>
            <a:r>
              <a:rPr lang="ko-KR" altLang="en-US" sz="1800" dirty="0">
                <a:solidFill>
                  <a:schemeClr val="dk1"/>
                </a:solidFill>
              </a:rPr>
              <a:t>짐</a:t>
            </a:r>
            <a:r>
              <a:rPr lang="en-US" altLang="ko-KR" sz="1800" dirty="0">
                <a:solidFill>
                  <a:schemeClr val="dk1"/>
                </a:solidFill>
              </a:rPr>
              <a:t>. </a:t>
            </a:r>
            <a:r>
              <a:rPr lang="fr-FR" altLang="ko-KR" sz="1800" dirty="0">
                <a:solidFill>
                  <a:schemeClr val="dk1"/>
                </a:solidFill>
              </a:rPr>
              <a:t> </a:t>
            </a:r>
            <a:r>
              <a:rPr lang="de-DE" sz="1800" dirty="0">
                <a:solidFill>
                  <a:schemeClr val="dk1"/>
                </a:solidFill>
              </a:rPr>
              <a:t>DDI-</a:t>
            </a:r>
            <a:r>
              <a:rPr lang="de-DE" sz="1800" dirty="0" err="1">
                <a:solidFill>
                  <a:schemeClr val="dk1"/>
                </a:solidFill>
              </a:rPr>
              <a:t>Codebook</a:t>
            </a:r>
            <a:r>
              <a:rPr lang="ko-KR" altLang="fr-FR" sz="1800" dirty="0">
                <a:solidFill>
                  <a:schemeClr val="dk1"/>
                </a:solidFill>
              </a:rPr>
              <a:t>의 </a:t>
            </a:r>
            <a:r>
              <a:rPr lang="ko-KR" altLang="en-US" sz="1800" dirty="0">
                <a:solidFill>
                  <a:schemeClr val="dk1"/>
                </a:solidFill>
              </a:rPr>
              <a:t>모든 기능을 포함하고 있으며 이것을 확장하는 것까지 가능함</a:t>
            </a:r>
            <a:r>
              <a:rPr lang="en-US" altLang="ko-KR" sz="1800" dirty="0">
                <a:solidFill>
                  <a:schemeClr val="dk1"/>
                </a:solidFill>
              </a:rPr>
              <a:t>. DDI-Lifecycle</a:t>
            </a:r>
            <a:r>
              <a:rPr lang="ko-KR" altLang="en-US" sz="1800" dirty="0">
                <a:solidFill>
                  <a:schemeClr val="dk1"/>
                </a:solidFill>
              </a:rPr>
              <a:t>은 </a:t>
            </a:r>
            <a:r>
              <a:rPr lang="de-DE" sz="1800" dirty="0">
                <a:solidFill>
                  <a:schemeClr val="dk1"/>
                </a:solidFill>
              </a:rPr>
              <a:t>XML </a:t>
            </a:r>
            <a:r>
              <a:rPr lang="en-US" sz="1800" dirty="0">
                <a:solidFill>
                  <a:schemeClr val="dk1"/>
                </a:solidFill>
              </a:rPr>
              <a:t>Shema</a:t>
            </a:r>
            <a:r>
              <a:rPr lang="ko-KR" altLang="en-US" sz="1800" dirty="0">
                <a:solidFill>
                  <a:schemeClr val="dk1"/>
                </a:solidFill>
              </a:rPr>
              <a:t>를 기반으로 </a:t>
            </a:r>
            <a:r>
              <a:rPr lang="ko-KR" altLang="fr-FR" sz="1800" dirty="0">
                <a:solidFill>
                  <a:schemeClr val="dk1"/>
                </a:solidFill>
              </a:rPr>
              <a:t>모듈화 되어 있고 확장 가능</a:t>
            </a:r>
            <a:r>
              <a:rPr lang="ko-KR" altLang="en-US" sz="1800" dirty="0">
                <a:solidFill>
                  <a:schemeClr val="dk1"/>
                </a:solidFill>
              </a:rPr>
              <a:t>성을 가짐</a:t>
            </a:r>
            <a:r>
              <a:rPr lang="en-US" altLang="ko-KR" sz="1800" dirty="0">
                <a:solidFill>
                  <a:schemeClr val="dk1"/>
                </a:solidFill>
              </a:rPr>
              <a:t>.</a:t>
            </a:r>
            <a:endParaRPr sz="1800" dirty="0">
              <a:solidFill>
                <a:schemeClr val="dk1"/>
              </a:solidFill>
              <a:latin typeface="Arial"/>
              <a:ea typeface="Arial"/>
              <a:cs typeface="Arial"/>
              <a:sym typeface="Arial"/>
            </a:endParaRPr>
          </a:p>
        </p:txBody>
      </p:sp>
      <p:sp>
        <p:nvSpPr>
          <p:cNvPr id="148" name="Google Shape;148;g2286f68f98e_2_41"/>
          <p:cNvSpPr txBox="1"/>
          <p:nvPr/>
        </p:nvSpPr>
        <p:spPr>
          <a:xfrm>
            <a:off x="8033344" y="6206925"/>
            <a:ext cx="3789900" cy="5850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ko-KR" altLang="fr-FR" sz="1200" b="1" dirty="0">
                <a:solidFill>
                  <a:srgbClr val="7F7F7F"/>
                </a:solidFill>
                <a:latin typeface="Calibri"/>
                <a:ea typeface="Calibri"/>
                <a:cs typeface="Calibri"/>
                <a:sym typeface="Calibri"/>
              </a:rPr>
              <a:t>출처</a:t>
            </a:r>
            <a:r>
              <a:rPr lang="de-DE" sz="1200" b="1" dirty="0">
                <a:solidFill>
                  <a:srgbClr val="7F7F7F"/>
                </a:solidFill>
                <a:latin typeface="Calibri"/>
                <a:ea typeface="Calibri"/>
                <a:cs typeface="Calibri"/>
                <a:sym typeface="Calibri"/>
              </a:rPr>
              <a:t>: https://ddialliance.org/explore-documentation</a:t>
            </a:r>
            <a:endParaRPr dirty="0"/>
          </a:p>
          <a:p>
            <a:pPr marL="0" marR="0" lvl="0" indent="0" algn="r" rtl="0">
              <a:spcBef>
                <a:spcPts val="0"/>
              </a:spcBef>
              <a:spcAft>
                <a:spcPts val="0"/>
              </a:spcAft>
              <a:buNone/>
            </a:pPr>
            <a:endParaRPr sz="1000" b="1" dirty="0">
              <a:solidFill>
                <a:srgbClr val="7F7F7F"/>
              </a:solidFill>
              <a:latin typeface="Calibri"/>
              <a:ea typeface="Calibri"/>
              <a:cs typeface="Calibri"/>
              <a:sym typeface="Calibri"/>
            </a:endParaRPr>
          </a:p>
          <a:p>
            <a:pPr marL="0" marR="0" lvl="0" indent="0" algn="r" rtl="0">
              <a:spcBef>
                <a:spcPts val="0"/>
              </a:spcBef>
              <a:spcAft>
                <a:spcPts val="0"/>
              </a:spcAft>
              <a:buNone/>
            </a:pPr>
            <a:r>
              <a:rPr lang="de-DE" sz="1000" dirty="0">
                <a:solidFill>
                  <a:srgbClr val="7F7F7F"/>
                </a:solidFill>
                <a:latin typeface="Calibri"/>
                <a:ea typeface="Calibri"/>
                <a:cs typeface="Calibri"/>
                <a:sym typeface="Calibri"/>
              </a:rPr>
              <a:t>Images: </a:t>
            </a:r>
            <a:r>
              <a:rPr lang="de-DE" sz="1000" dirty="0" err="1">
                <a:solidFill>
                  <a:srgbClr val="7F7F7F"/>
                </a:solidFill>
                <a:latin typeface="Calibri"/>
                <a:ea typeface="Calibri"/>
                <a:cs typeface="Calibri"/>
                <a:sym typeface="Calibri"/>
              </a:rPr>
              <a:t>woodleywonderworks</a:t>
            </a:r>
            <a:r>
              <a:rPr lang="de-DE" sz="1000" dirty="0">
                <a:solidFill>
                  <a:srgbClr val="7F7F7F"/>
                </a:solidFill>
                <a:latin typeface="Calibri"/>
                <a:ea typeface="Calibri"/>
                <a:cs typeface="Calibri"/>
                <a:sym typeface="Calibri"/>
              </a:rPr>
              <a:t> (CC-BY 2.0), </a:t>
            </a:r>
            <a:r>
              <a:rPr lang="de-DE" sz="1000" dirty="0" err="1">
                <a:solidFill>
                  <a:srgbClr val="7F7F7F"/>
                </a:solidFill>
                <a:latin typeface="Calibri"/>
                <a:ea typeface="Calibri"/>
                <a:cs typeface="Calibri"/>
                <a:sym typeface="Calibri"/>
              </a:rPr>
              <a:t>Windell</a:t>
            </a:r>
            <a:r>
              <a:rPr lang="de-DE" sz="1000" dirty="0">
                <a:solidFill>
                  <a:srgbClr val="7F7F7F"/>
                </a:solidFill>
                <a:latin typeface="Calibri"/>
                <a:ea typeface="Calibri"/>
                <a:cs typeface="Calibri"/>
                <a:sym typeface="Calibri"/>
              </a:rPr>
              <a:t> </a:t>
            </a:r>
            <a:r>
              <a:rPr lang="de-DE" sz="1000" dirty="0" err="1">
                <a:solidFill>
                  <a:srgbClr val="7F7F7F"/>
                </a:solidFill>
                <a:latin typeface="Calibri"/>
                <a:ea typeface="Calibri"/>
                <a:cs typeface="Calibri"/>
                <a:sym typeface="Calibri"/>
              </a:rPr>
              <a:t>Oskay</a:t>
            </a:r>
            <a:r>
              <a:rPr lang="de-DE" sz="1000" dirty="0">
                <a:solidFill>
                  <a:srgbClr val="7F7F7F"/>
                </a:solidFill>
                <a:latin typeface="Calibri"/>
                <a:ea typeface="Calibri"/>
                <a:cs typeface="Calibri"/>
                <a:sym typeface="Calibri"/>
              </a:rPr>
              <a:t> (CC-BY 2.0)</a:t>
            </a:r>
            <a:endParaRPr dirty="0"/>
          </a:p>
        </p:txBody>
      </p:sp>
      <p:sp>
        <p:nvSpPr>
          <p:cNvPr id="2" name="Google Shape;117;g2286f68f98e_2_24">
            <a:extLst>
              <a:ext uri="{FF2B5EF4-FFF2-40B4-BE49-F238E27FC236}">
                <a16:creationId xmlns:a16="http://schemas.microsoft.com/office/drawing/2014/main" id="{F3DBC0B5-A49F-E5CA-87D2-A8399D61ABB8}"/>
              </a:ext>
            </a:extLst>
          </p:cNvPr>
          <p:cNvSpPr txBox="1"/>
          <p:nvPr/>
        </p:nvSpPr>
        <p:spPr>
          <a:xfrm>
            <a:off x="673040" y="1559996"/>
            <a:ext cx="2887500" cy="335400"/>
          </a:xfrm>
          <a:prstGeom prst="rect">
            <a:avLst/>
          </a:prstGeom>
          <a:no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r>
              <a:rPr lang="ko-KR" altLang="fr-FR" sz="1800" b="1" i="0" u="none" strike="noStrike" cap="none" dirty="0">
                <a:solidFill>
                  <a:schemeClr val="dk1"/>
                </a:solidFill>
                <a:latin typeface="Arial"/>
                <a:ea typeface="Arial"/>
                <a:cs typeface="Arial"/>
                <a:sym typeface="Arial"/>
              </a:rPr>
              <a:t>구조화되지 않은 메타데이터</a:t>
            </a:r>
            <a:endParaRPr sz="1800" b="1" i="0" u="none" strike="noStrike" cap="none" dirty="0">
              <a:solidFill>
                <a:schemeClr val="dk1"/>
              </a:solidFill>
              <a:latin typeface="Arial"/>
              <a:ea typeface="Arial"/>
              <a:cs typeface="Arial"/>
              <a:sym typeface="Arial"/>
            </a:endParaRPr>
          </a:p>
        </p:txBody>
      </p:sp>
      <p:sp>
        <p:nvSpPr>
          <p:cNvPr id="3" name="Google Shape;120;g2286f68f98e_2_24">
            <a:extLst>
              <a:ext uri="{FF2B5EF4-FFF2-40B4-BE49-F238E27FC236}">
                <a16:creationId xmlns:a16="http://schemas.microsoft.com/office/drawing/2014/main" id="{0D96B71C-7D18-B280-C4C3-F517D683E7BB}"/>
              </a:ext>
            </a:extLst>
          </p:cNvPr>
          <p:cNvSpPr txBox="1"/>
          <p:nvPr/>
        </p:nvSpPr>
        <p:spPr>
          <a:xfrm>
            <a:off x="1249140" y="5128020"/>
            <a:ext cx="2052600" cy="780000"/>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None/>
            </a:pPr>
            <a:r>
              <a:rPr lang="ko-KR" altLang="fr-FR" sz="1800" b="0" i="0" u="none" strike="noStrike" cap="none" dirty="0">
                <a:solidFill>
                  <a:schemeClr val="dk1"/>
                </a:solidFill>
                <a:latin typeface="Arial"/>
                <a:ea typeface="Arial"/>
                <a:cs typeface="Arial"/>
                <a:sym typeface="Arial"/>
              </a:rPr>
              <a:t>메타데이터 </a:t>
            </a:r>
            <a:r>
              <a:rPr lang="ko-KR" altLang="en-US" sz="1800" dirty="0">
                <a:solidFill>
                  <a:schemeClr val="dk1"/>
                </a:solidFill>
              </a:rPr>
              <a:t>관리자의 </a:t>
            </a:r>
            <a:r>
              <a:rPr lang="ko-KR" altLang="fr-FR" sz="1800" b="0" i="0" u="none" strike="noStrike" cap="none" dirty="0">
                <a:solidFill>
                  <a:schemeClr val="dk1"/>
                </a:solidFill>
                <a:latin typeface="Arial"/>
                <a:ea typeface="Arial"/>
                <a:cs typeface="Arial"/>
                <a:sym typeface="Arial"/>
              </a:rPr>
              <a:t>부재 </a:t>
            </a:r>
            <a:endParaRPr sz="1800" b="0" i="0" u="none" strike="noStrike" cap="none" dirty="0">
              <a:solidFill>
                <a:schemeClr val="dk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0"/>
                                        </p:tgtEl>
                                        <p:attrNameLst>
                                          <p:attrName>style.visibility</p:attrName>
                                        </p:attrNameLst>
                                      </p:cBhvr>
                                      <p:to>
                                        <p:strVal val="visible"/>
                                      </p:to>
                                    </p:set>
                                    <p:animEffect transition="in" filter="fade">
                                      <p:cBhvr>
                                        <p:cTn id="7" dur="500"/>
                                        <p:tgtEl>
                                          <p:spTgt spid="140"/>
                                        </p:tgtEl>
                                      </p:cBhvr>
                                    </p:animEffect>
                                  </p:childTnLst>
                                </p:cTn>
                              </p:par>
                              <p:par>
                                <p:cTn id="8" presetID="10" presetClass="entr" presetSubtype="0" fill="hold" nodeType="withEffect">
                                  <p:stCondLst>
                                    <p:cond delay="0"/>
                                  </p:stCondLst>
                                  <p:childTnLst>
                                    <p:set>
                                      <p:cBhvr>
                                        <p:cTn id="9" dur="1" fill="hold">
                                          <p:stCondLst>
                                            <p:cond delay="0"/>
                                          </p:stCondLst>
                                        </p:cTn>
                                        <p:tgtEl>
                                          <p:spTgt spid="141"/>
                                        </p:tgtEl>
                                        <p:attrNameLst>
                                          <p:attrName>style.visibility</p:attrName>
                                        </p:attrNameLst>
                                      </p:cBhvr>
                                      <p:to>
                                        <p:strVal val="visible"/>
                                      </p:to>
                                    </p:set>
                                    <p:animEffect transition="in" filter="fade">
                                      <p:cBhvr>
                                        <p:cTn id="10" dur="500"/>
                                        <p:tgtEl>
                                          <p:spTgt spid="141"/>
                                        </p:tgtEl>
                                      </p:cBhvr>
                                    </p:animEffect>
                                  </p:childTnLst>
                                </p:cTn>
                              </p:par>
                              <p:par>
                                <p:cTn id="11" presetID="10" presetClass="entr" presetSubtype="0" fill="hold" nodeType="withEffect">
                                  <p:stCondLst>
                                    <p:cond delay="0"/>
                                  </p:stCondLst>
                                  <p:childTnLst>
                                    <p:set>
                                      <p:cBhvr>
                                        <p:cTn id="12" dur="1" fill="hold">
                                          <p:stCondLst>
                                            <p:cond delay="0"/>
                                          </p:stCondLst>
                                        </p:cTn>
                                        <p:tgtEl>
                                          <p:spTgt spid="139"/>
                                        </p:tgtEl>
                                        <p:attrNameLst>
                                          <p:attrName>style.visibility</p:attrName>
                                        </p:attrNameLst>
                                      </p:cBhvr>
                                      <p:to>
                                        <p:strVal val="visible"/>
                                      </p:to>
                                    </p:set>
                                    <p:animEffect transition="in" filter="fade">
                                      <p:cBhvr>
                                        <p:cTn id="13" dur="500"/>
                                        <p:tgtEl>
                                          <p:spTgt spid="139"/>
                                        </p:tgtEl>
                                      </p:cBhvr>
                                    </p:animEffect>
                                  </p:childTnLst>
                                </p:cTn>
                              </p:par>
                              <p:par>
                                <p:cTn id="14" presetID="10" presetClass="entr" presetSubtype="0" fill="hold" nodeType="withEffect">
                                  <p:stCondLst>
                                    <p:cond delay="0"/>
                                  </p:stCondLst>
                                  <p:childTnLst>
                                    <p:set>
                                      <p:cBhvr>
                                        <p:cTn id="15" dur="1" fill="hold">
                                          <p:stCondLst>
                                            <p:cond delay="0"/>
                                          </p:stCondLst>
                                        </p:cTn>
                                        <p:tgtEl>
                                          <p:spTgt spid="143"/>
                                        </p:tgtEl>
                                        <p:attrNameLst>
                                          <p:attrName>style.visibility</p:attrName>
                                        </p:attrNameLst>
                                      </p:cBhvr>
                                      <p:to>
                                        <p:strVal val="visible"/>
                                      </p:to>
                                    </p:set>
                                    <p:animEffect transition="in" filter="fade">
                                      <p:cBhvr>
                                        <p:cTn id="16" dur="500"/>
                                        <p:tgtEl>
                                          <p:spTgt spid="143"/>
                                        </p:tgtEl>
                                      </p:cBhvr>
                                    </p:animEffect>
                                  </p:childTnLst>
                                </p:cTn>
                              </p:par>
                              <p:par>
                                <p:cTn id="17" presetID="10" presetClass="entr" presetSubtype="0" fill="hold" nodeType="withEffect">
                                  <p:stCondLst>
                                    <p:cond delay="0"/>
                                  </p:stCondLst>
                                  <p:childTnLst>
                                    <p:set>
                                      <p:cBhvr>
                                        <p:cTn id="18" dur="1" fill="hold">
                                          <p:stCondLst>
                                            <p:cond delay="0"/>
                                          </p:stCondLst>
                                        </p:cTn>
                                        <p:tgtEl>
                                          <p:spTgt spid="142"/>
                                        </p:tgtEl>
                                        <p:attrNameLst>
                                          <p:attrName>style.visibility</p:attrName>
                                        </p:attrNameLst>
                                      </p:cBhvr>
                                      <p:to>
                                        <p:strVal val="visible"/>
                                      </p:to>
                                    </p:set>
                                    <p:animEffect transition="in" filter="fade">
                                      <p:cBhvr>
                                        <p:cTn id="19" dur="500"/>
                                        <p:tgtEl>
                                          <p:spTgt spid="142"/>
                                        </p:tgtEl>
                                      </p:cBhvr>
                                    </p:animEffect>
                                  </p:childTnLst>
                                </p:cTn>
                              </p:par>
                              <p:par>
                                <p:cTn id="20" presetID="10" presetClass="entr" presetSubtype="0" fill="hold" nodeType="withEffect">
                                  <p:stCondLst>
                                    <p:cond delay="0"/>
                                  </p:stCondLst>
                                  <p:childTnLst>
                                    <p:set>
                                      <p:cBhvr>
                                        <p:cTn id="21" dur="1" fill="hold">
                                          <p:stCondLst>
                                            <p:cond delay="0"/>
                                          </p:stCondLst>
                                        </p:cTn>
                                        <p:tgtEl>
                                          <p:spTgt spid="144"/>
                                        </p:tgtEl>
                                        <p:attrNameLst>
                                          <p:attrName>style.visibility</p:attrName>
                                        </p:attrNameLst>
                                      </p:cBhvr>
                                      <p:to>
                                        <p:strVal val="visible"/>
                                      </p:to>
                                    </p:set>
                                    <p:animEffect transition="in" filter="fade">
                                      <p:cBhvr>
                                        <p:cTn id="22" dur="500"/>
                                        <p:tgtEl>
                                          <p:spTgt spid="144"/>
                                        </p:tgtEl>
                                      </p:cBhvr>
                                    </p:animEffect>
                                  </p:childTnLst>
                                </p:cTn>
                              </p:par>
                              <p:par>
                                <p:cTn id="23" presetID="10" presetClass="entr" presetSubtype="0" fill="hold" nodeType="withEffect">
                                  <p:stCondLst>
                                    <p:cond delay="0"/>
                                  </p:stCondLst>
                                  <p:childTnLst>
                                    <p:set>
                                      <p:cBhvr>
                                        <p:cTn id="24" dur="1" fill="hold">
                                          <p:stCondLst>
                                            <p:cond delay="0"/>
                                          </p:stCondLst>
                                        </p:cTn>
                                        <p:tgtEl>
                                          <p:spTgt spid="145"/>
                                        </p:tgtEl>
                                        <p:attrNameLst>
                                          <p:attrName>style.visibility</p:attrName>
                                        </p:attrNameLst>
                                      </p:cBhvr>
                                      <p:to>
                                        <p:strVal val="visible"/>
                                      </p:to>
                                    </p:set>
                                    <p:animEffect transition="in" filter="fade">
                                      <p:cBhvr>
                                        <p:cTn id="25" dur="500"/>
                                        <p:tgtEl>
                                          <p:spTgt spid="145"/>
                                        </p:tgtEl>
                                      </p:cBhvr>
                                    </p:animEffect>
                                  </p:childTnLst>
                                </p:cTn>
                              </p:par>
                              <p:par>
                                <p:cTn id="26" presetID="10" presetClass="entr" presetSubtype="0" fill="hold" nodeType="withEffect">
                                  <p:stCondLst>
                                    <p:cond delay="0"/>
                                  </p:stCondLst>
                                  <p:childTnLst>
                                    <p:set>
                                      <p:cBhvr>
                                        <p:cTn id="27" dur="1" fill="hold">
                                          <p:stCondLst>
                                            <p:cond delay="0"/>
                                          </p:stCondLst>
                                        </p:cTn>
                                        <p:tgtEl>
                                          <p:spTgt spid="146"/>
                                        </p:tgtEl>
                                        <p:attrNameLst>
                                          <p:attrName>style.visibility</p:attrName>
                                        </p:attrNameLst>
                                      </p:cBhvr>
                                      <p:to>
                                        <p:strVal val="visible"/>
                                      </p:to>
                                    </p:set>
                                    <p:animEffect transition="in" filter="fade">
                                      <p:cBhvr>
                                        <p:cTn id="28" dur="500"/>
                                        <p:tgtEl>
                                          <p:spTgt spid="14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47"/>
                                        </p:tgtEl>
                                        <p:attrNameLst>
                                          <p:attrName>style.visibility</p:attrName>
                                        </p:attrNameLst>
                                      </p:cBhvr>
                                      <p:to>
                                        <p:strVal val="visible"/>
                                      </p:to>
                                    </p:set>
                                    <p:animEffect transition="in" filter="fade">
                                      <p:cBhvr>
                                        <p:cTn id="33" dur="500"/>
                                        <p:tgtEl>
                                          <p:spTgt spid="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g2286f68f98e_2_6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300"/>
              <a:buFont typeface="Arial"/>
              <a:buNone/>
            </a:pPr>
            <a:r>
              <a:rPr lang="de-DE" sz="3300" dirty="0"/>
              <a:t>Lifecycle</a:t>
            </a:r>
            <a:r>
              <a:rPr lang="ko-KR" altLang="fr-FR" sz="3300" dirty="0"/>
              <a:t>에서 재사용될 수 있는 요소들</a:t>
            </a:r>
            <a:endParaRPr dirty="0"/>
          </a:p>
        </p:txBody>
      </p:sp>
      <p:sp>
        <p:nvSpPr>
          <p:cNvPr id="155" name="Google Shape;155;g2286f68f98e_2_60"/>
          <p:cNvSpPr txBox="1"/>
          <p:nvPr/>
        </p:nvSpPr>
        <p:spPr>
          <a:xfrm>
            <a:off x="319625" y="2004250"/>
            <a:ext cx="4169100" cy="246300"/>
          </a:xfrm>
          <a:prstGeom prst="rect">
            <a:avLst/>
          </a:prstGeom>
          <a:no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r>
              <a:rPr lang="de-DE" sz="1800" b="1" dirty="0">
                <a:solidFill>
                  <a:schemeClr val="dk1"/>
                </a:solidFill>
                <a:latin typeface="Arial"/>
                <a:ea typeface="Arial"/>
                <a:cs typeface="Arial"/>
                <a:sym typeface="Arial"/>
              </a:rPr>
              <a:t>DDI Lifecycle</a:t>
            </a:r>
            <a:r>
              <a:rPr lang="ko-KR" altLang="fr-FR" sz="1800" b="1" dirty="0">
                <a:solidFill>
                  <a:schemeClr val="dk1"/>
                </a:solidFill>
                <a:latin typeface="Arial"/>
                <a:ea typeface="Arial"/>
                <a:cs typeface="Arial"/>
                <a:sym typeface="Arial"/>
              </a:rPr>
              <a:t>를 사용해 구조화된 메타데이터</a:t>
            </a:r>
            <a:endParaRPr sz="1800" b="1" dirty="0">
              <a:solidFill>
                <a:schemeClr val="dk1"/>
              </a:solidFill>
              <a:latin typeface="Arial"/>
              <a:ea typeface="Arial"/>
              <a:cs typeface="Arial"/>
              <a:sym typeface="Arial"/>
            </a:endParaRPr>
          </a:p>
        </p:txBody>
      </p:sp>
      <p:pic>
        <p:nvPicPr>
          <p:cNvPr id="156" name="Google Shape;156;g2286f68f98e_2_60" descr="Box with dividers organizing Lego pieces by type."/>
          <p:cNvPicPr preferRelativeResize="0"/>
          <p:nvPr/>
        </p:nvPicPr>
        <p:blipFill rotWithShape="1">
          <a:blip r:embed="rId3">
            <a:alphaModFix/>
          </a:blip>
          <a:srcRect/>
          <a:stretch/>
        </p:blipFill>
        <p:spPr>
          <a:xfrm>
            <a:off x="478800" y="2554523"/>
            <a:ext cx="3517200" cy="2347200"/>
          </a:xfrm>
          <a:prstGeom prst="rect">
            <a:avLst/>
          </a:prstGeom>
          <a:noFill/>
          <a:ln>
            <a:noFill/>
          </a:ln>
        </p:spPr>
      </p:pic>
      <p:sp>
        <p:nvSpPr>
          <p:cNvPr id="157" name="Google Shape;157;g2286f68f98e_2_60"/>
          <p:cNvSpPr txBox="1"/>
          <p:nvPr/>
        </p:nvSpPr>
        <p:spPr>
          <a:xfrm>
            <a:off x="4767807" y="2066517"/>
            <a:ext cx="2632500" cy="335400"/>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None/>
            </a:pPr>
            <a:r>
              <a:rPr lang="de-DE" sz="1800" i="1" dirty="0">
                <a:solidFill>
                  <a:srgbClr val="7F7F7F"/>
                </a:solidFill>
                <a:latin typeface="Arial"/>
                <a:ea typeface="Arial"/>
                <a:cs typeface="Arial"/>
                <a:sym typeface="Arial"/>
              </a:rPr>
              <a:t>DDI Lifecycle</a:t>
            </a:r>
            <a:r>
              <a:rPr lang="ko-KR" altLang="fr-FR" sz="1800" i="1" dirty="0">
                <a:solidFill>
                  <a:srgbClr val="7F7F7F"/>
                </a:solidFill>
                <a:latin typeface="Arial"/>
                <a:ea typeface="Arial"/>
                <a:cs typeface="Arial"/>
                <a:sym typeface="Arial"/>
              </a:rPr>
              <a:t>를 사용한 구조화</a:t>
            </a:r>
            <a:r>
              <a:rPr lang="de-DE" sz="1800" i="1" dirty="0">
                <a:solidFill>
                  <a:srgbClr val="7F7F7F"/>
                </a:solidFill>
                <a:latin typeface="Arial"/>
                <a:ea typeface="Arial"/>
                <a:cs typeface="Arial"/>
                <a:sym typeface="Arial"/>
              </a:rPr>
              <a:t> </a:t>
            </a:r>
            <a:endParaRPr dirty="0"/>
          </a:p>
        </p:txBody>
      </p:sp>
      <p:pic>
        <p:nvPicPr>
          <p:cNvPr id="158" name="Google Shape;158;g2286f68f98e_2_60" descr="Gray image of 4 gears representing DDI Codebook Structuration"/>
          <p:cNvPicPr preferRelativeResize="0"/>
          <p:nvPr/>
        </p:nvPicPr>
        <p:blipFill rotWithShape="1">
          <a:blip r:embed="rId4">
            <a:alphaModFix amt="25000"/>
          </a:blip>
          <a:srcRect/>
          <a:stretch/>
        </p:blipFill>
        <p:spPr>
          <a:xfrm rot="5400025">
            <a:off x="5468089" y="2860385"/>
            <a:ext cx="1645200" cy="1739123"/>
          </a:xfrm>
          <a:prstGeom prst="rect">
            <a:avLst/>
          </a:prstGeom>
          <a:noFill/>
          <a:ln>
            <a:noFill/>
          </a:ln>
        </p:spPr>
      </p:pic>
      <p:cxnSp>
        <p:nvCxnSpPr>
          <p:cNvPr id="159" name="Google Shape;159;g2286f68f98e_2_60" descr="Horizontal arrow originating from a box of organized Lego pieces pointing to four different completed construction vehicles made of Legos."/>
          <p:cNvCxnSpPr/>
          <p:nvPr/>
        </p:nvCxnSpPr>
        <p:spPr>
          <a:xfrm>
            <a:off x="4208033" y="3794766"/>
            <a:ext cx="3775800" cy="0"/>
          </a:xfrm>
          <a:prstGeom prst="straightConnector1">
            <a:avLst/>
          </a:prstGeom>
          <a:noFill/>
          <a:ln w="28575" cap="flat" cmpd="sng">
            <a:solidFill>
              <a:srgbClr val="38761D"/>
            </a:solidFill>
            <a:prstDash val="solid"/>
            <a:round/>
            <a:headEnd type="none" w="sm" len="sm"/>
            <a:tailEnd type="triangle" w="med" len="med"/>
          </a:ln>
        </p:spPr>
      </p:cxnSp>
      <p:sp>
        <p:nvSpPr>
          <p:cNvPr id="160" name="Google Shape;160;g2286f68f98e_2_60"/>
          <p:cNvSpPr txBox="1"/>
          <p:nvPr/>
        </p:nvSpPr>
        <p:spPr>
          <a:xfrm>
            <a:off x="8280100" y="2047025"/>
            <a:ext cx="3299100" cy="335400"/>
          </a:xfrm>
          <a:prstGeom prst="rect">
            <a:avLst/>
          </a:prstGeom>
          <a:noFill/>
          <a:ln>
            <a:noFill/>
          </a:ln>
        </p:spPr>
        <p:txBody>
          <a:bodyPr spcFirstLastPara="1" wrap="square" lIns="91425" tIns="91425" rIns="91425" bIns="91425" anchor="ctr" anchorCtr="0">
            <a:noAutofit/>
          </a:bodyPr>
          <a:lstStyle/>
          <a:p>
            <a:pPr lvl="0" algn="ctr"/>
            <a:r>
              <a:rPr lang="de-DE" sz="1800" b="1" dirty="0">
                <a:solidFill>
                  <a:schemeClr val="dk1"/>
                </a:solidFill>
                <a:latin typeface="Arial"/>
                <a:ea typeface="Arial"/>
                <a:cs typeface="Arial"/>
                <a:sym typeface="Arial"/>
              </a:rPr>
              <a:t>DDI Lifecycle</a:t>
            </a:r>
            <a:r>
              <a:rPr lang="ko-KR" altLang="fr-FR" sz="1800" b="1" dirty="0">
                <a:solidFill>
                  <a:schemeClr val="dk1"/>
                </a:solidFill>
                <a:latin typeface="Arial"/>
                <a:ea typeface="Arial"/>
                <a:cs typeface="Arial"/>
                <a:sym typeface="Arial"/>
              </a:rPr>
              <a:t>를 사용해 기술된 메타데이터</a:t>
            </a:r>
            <a:r>
              <a:rPr lang="de-DE" sz="1800" b="1" dirty="0">
                <a:solidFill>
                  <a:schemeClr val="dk1"/>
                </a:solidFill>
                <a:latin typeface="Arial"/>
                <a:ea typeface="Arial"/>
                <a:cs typeface="Arial"/>
                <a:sym typeface="Arial"/>
              </a:rPr>
              <a:t> </a:t>
            </a:r>
            <a:endParaRPr sz="1800" b="1" dirty="0">
              <a:solidFill>
                <a:schemeClr val="dk1"/>
              </a:solidFill>
              <a:latin typeface="Arial"/>
              <a:ea typeface="Arial"/>
              <a:cs typeface="Arial"/>
              <a:sym typeface="Arial"/>
            </a:endParaRPr>
          </a:p>
        </p:txBody>
      </p:sp>
      <p:pic>
        <p:nvPicPr>
          <p:cNvPr id="161" name="Google Shape;161;g2286f68f98e_2_60" descr="Image of four different completed construction vehicles made of Legos."/>
          <p:cNvPicPr preferRelativeResize="0"/>
          <p:nvPr/>
        </p:nvPicPr>
        <p:blipFill rotWithShape="1">
          <a:blip r:embed="rId5">
            <a:alphaModFix/>
          </a:blip>
          <a:srcRect/>
          <a:stretch/>
        </p:blipFill>
        <p:spPr>
          <a:xfrm>
            <a:off x="8157599" y="2622923"/>
            <a:ext cx="3546001" cy="2488013"/>
          </a:xfrm>
          <a:prstGeom prst="rect">
            <a:avLst/>
          </a:prstGeom>
          <a:noFill/>
          <a:ln>
            <a:noFill/>
          </a:ln>
        </p:spPr>
      </p:pic>
      <p:sp>
        <p:nvSpPr>
          <p:cNvPr id="162" name="Google Shape;162;g2286f68f98e_2_60"/>
          <p:cNvSpPr txBox="1"/>
          <p:nvPr/>
        </p:nvSpPr>
        <p:spPr>
          <a:xfrm>
            <a:off x="6821907" y="6369764"/>
            <a:ext cx="4866900" cy="246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de-DE" sz="1000">
                <a:solidFill>
                  <a:srgbClr val="7F7F7F"/>
                </a:solidFill>
                <a:latin typeface="Arial"/>
                <a:ea typeface="Arial"/>
                <a:cs typeface="Arial"/>
                <a:sym typeface="Arial"/>
              </a:rPr>
              <a:t>Images: Windell Oskay (CC-BY 2.0), Stephen Edmonds (CC-BY-SA 2.0)</a:t>
            </a:r>
            <a:endParaRPr/>
          </a:p>
        </p:txBody>
      </p:sp>
      <p:pic>
        <p:nvPicPr>
          <p:cNvPr id="163" name="Google Shape;163;g2286f68f98e_2_60"/>
          <p:cNvPicPr preferRelativeResize="0"/>
          <p:nvPr/>
        </p:nvPicPr>
        <p:blipFill rotWithShape="1">
          <a:blip r:embed="rId6">
            <a:alphaModFix/>
          </a:blip>
          <a:srcRect/>
          <a:stretch/>
        </p:blipFill>
        <p:spPr>
          <a:xfrm>
            <a:off x="10755759" y="5007973"/>
            <a:ext cx="823492" cy="24622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8"/>
                                        </p:tgtEl>
                                        <p:attrNameLst>
                                          <p:attrName>style.visibility</p:attrName>
                                        </p:attrNameLst>
                                      </p:cBhvr>
                                      <p:to>
                                        <p:strVal val="visible"/>
                                      </p:to>
                                    </p:set>
                                    <p:animEffect transition="in" filter="fade">
                                      <p:cBhvr>
                                        <p:cTn id="7" dur="500"/>
                                        <p:tgtEl>
                                          <p:spTgt spid="158"/>
                                        </p:tgtEl>
                                      </p:cBhvr>
                                    </p:animEffect>
                                  </p:childTnLst>
                                </p:cTn>
                              </p:par>
                              <p:par>
                                <p:cTn id="8" presetID="10" presetClass="entr" presetSubtype="0" fill="hold" nodeType="withEffect">
                                  <p:stCondLst>
                                    <p:cond delay="0"/>
                                  </p:stCondLst>
                                  <p:childTnLst>
                                    <p:set>
                                      <p:cBhvr>
                                        <p:cTn id="9" dur="1" fill="hold">
                                          <p:stCondLst>
                                            <p:cond delay="0"/>
                                          </p:stCondLst>
                                        </p:cTn>
                                        <p:tgtEl>
                                          <p:spTgt spid="159"/>
                                        </p:tgtEl>
                                        <p:attrNameLst>
                                          <p:attrName>style.visibility</p:attrName>
                                        </p:attrNameLst>
                                      </p:cBhvr>
                                      <p:to>
                                        <p:strVal val="visible"/>
                                      </p:to>
                                    </p:set>
                                    <p:animEffect transition="in" filter="fade">
                                      <p:cBhvr>
                                        <p:cTn id="10" dur="500"/>
                                        <p:tgtEl>
                                          <p:spTgt spid="159"/>
                                        </p:tgtEl>
                                      </p:cBhvr>
                                    </p:animEffect>
                                  </p:childTnLst>
                                </p:cTn>
                              </p:par>
                              <p:par>
                                <p:cTn id="11" presetID="10" presetClass="entr" presetSubtype="0" fill="hold" nodeType="withEffect">
                                  <p:stCondLst>
                                    <p:cond delay="0"/>
                                  </p:stCondLst>
                                  <p:childTnLst>
                                    <p:set>
                                      <p:cBhvr>
                                        <p:cTn id="12" dur="1" fill="hold">
                                          <p:stCondLst>
                                            <p:cond delay="0"/>
                                          </p:stCondLst>
                                        </p:cTn>
                                        <p:tgtEl>
                                          <p:spTgt spid="157"/>
                                        </p:tgtEl>
                                        <p:attrNameLst>
                                          <p:attrName>style.visibility</p:attrName>
                                        </p:attrNameLst>
                                      </p:cBhvr>
                                      <p:to>
                                        <p:strVal val="visible"/>
                                      </p:to>
                                    </p:set>
                                    <p:animEffect transition="in" filter="fade">
                                      <p:cBhvr>
                                        <p:cTn id="13" dur="500"/>
                                        <p:tgtEl>
                                          <p:spTgt spid="15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60"/>
                                        </p:tgtEl>
                                        <p:attrNameLst>
                                          <p:attrName>style.visibility</p:attrName>
                                        </p:attrNameLst>
                                      </p:cBhvr>
                                      <p:to>
                                        <p:strVal val="visible"/>
                                      </p:to>
                                    </p:set>
                                    <p:animEffect transition="in" filter="fade">
                                      <p:cBhvr>
                                        <p:cTn id="18" dur="500"/>
                                        <p:tgtEl>
                                          <p:spTgt spid="160"/>
                                        </p:tgtEl>
                                      </p:cBhvr>
                                    </p:animEffect>
                                  </p:childTnLst>
                                </p:cTn>
                              </p:par>
                              <p:par>
                                <p:cTn id="19" presetID="10" presetClass="entr" presetSubtype="0" fill="hold" nodeType="withEffect">
                                  <p:stCondLst>
                                    <p:cond delay="0"/>
                                  </p:stCondLst>
                                  <p:childTnLst>
                                    <p:set>
                                      <p:cBhvr>
                                        <p:cTn id="20" dur="1" fill="hold">
                                          <p:stCondLst>
                                            <p:cond delay="0"/>
                                          </p:stCondLst>
                                        </p:cTn>
                                        <p:tgtEl>
                                          <p:spTgt spid="163"/>
                                        </p:tgtEl>
                                        <p:attrNameLst>
                                          <p:attrName>style.visibility</p:attrName>
                                        </p:attrNameLst>
                                      </p:cBhvr>
                                      <p:to>
                                        <p:strVal val="visible"/>
                                      </p:to>
                                    </p:set>
                                    <p:animEffect transition="in" filter="fade">
                                      <p:cBhvr>
                                        <p:cTn id="21" dur="500"/>
                                        <p:tgtEl>
                                          <p:spTgt spid="163"/>
                                        </p:tgtEl>
                                      </p:cBhvr>
                                    </p:animEffect>
                                  </p:childTnLst>
                                </p:cTn>
                              </p:par>
                              <p:par>
                                <p:cTn id="22" presetID="10" presetClass="entr" presetSubtype="0" fill="hold" nodeType="withEffect">
                                  <p:stCondLst>
                                    <p:cond delay="0"/>
                                  </p:stCondLst>
                                  <p:childTnLst>
                                    <p:set>
                                      <p:cBhvr>
                                        <p:cTn id="23" dur="1" fill="hold">
                                          <p:stCondLst>
                                            <p:cond delay="0"/>
                                          </p:stCondLst>
                                        </p:cTn>
                                        <p:tgtEl>
                                          <p:spTgt spid="161"/>
                                        </p:tgtEl>
                                        <p:attrNameLst>
                                          <p:attrName>style.visibility</p:attrName>
                                        </p:attrNameLst>
                                      </p:cBhvr>
                                      <p:to>
                                        <p:strVal val="visible"/>
                                      </p:to>
                                    </p:set>
                                    <p:animEffect transition="in" filter="fade">
                                      <p:cBhvr>
                                        <p:cTn id="24"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g2286f68f98e_2_74"/>
          <p:cNvSpPr txBox="1">
            <a:spLocks noGrp="1"/>
          </p:cNvSpPr>
          <p:nvPr>
            <p:ph type="title"/>
          </p:nvPr>
        </p:nvSpPr>
        <p:spPr>
          <a:xfrm>
            <a:off x="838200" y="343609"/>
            <a:ext cx="10885714"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300"/>
              <a:buFont typeface="Arial"/>
              <a:buNone/>
            </a:pPr>
            <a:r>
              <a:rPr lang="ko-KR" altLang="fr-FR" sz="3300" dirty="0"/>
              <a:t>모듈 통합에 기반한 </a:t>
            </a:r>
            <a:r>
              <a:rPr lang="de-DE" sz="3300" dirty="0"/>
              <a:t>DDI Cross Domain Integration</a:t>
            </a:r>
            <a:br>
              <a:rPr lang="de-DE" sz="3300" dirty="0"/>
            </a:br>
            <a:r>
              <a:rPr lang="de-DE" sz="3300" dirty="0"/>
              <a:t>(</a:t>
            </a:r>
            <a:r>
              <a:rPr lang="ko-KR" altLang="en-US" sz="3300" dirty="0"/>
              <a:t>미래의</a:t>
            </a:r>
            <a:r>
              <a:rPr lang="ko-KR" altLang="fr-FR" sz="3300" dirty="0"/>
              <a:t> 표준</a:t>
            </a:r>
            <a:r>
              <a:rPr lang="de-DE" sz="3300" dirty="0"/>
              <a:t>)</a:t>
            </a:r>
            <a:endParaRPr dirty="0"/>
          </a:p>
        </p:txBody>
      </p:sp>
      <p:sp>
        <p:nvSpPr>
          <p:cNvPr id="170" name="Google Shape;170;g2286f68f98e_2_74"/>
          <p:cNvSpPr txBox="1"/>
          <p:nvPr/>
        </p:nvSpPr>
        <p:spPr>
          <a:xfrm>
            <a:off x="340475" y="2193500"/>
            <a:ext cx="4314600" cy="246300"/>
          </a:xfrm>
          <a:prstGeom prst="rect">
            <a:avLst/>
          </a:prstGeom>
          <a:no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r>
              <a:rPr lang="de-DE" sz="1800" b="1" dirty="0">
                <a:solidFill>
                  <a:schemeClr val="dk1"/>
                </a:solidFill>
                <a:latin typeface="Arial"/>
                <a:ea typeface="Arial"/>
                <a:cs typeface="Arial"/>
                <a:sym typeface="Arial"/>
              </a:rPr>
              <a:t>DDI Cross Domain </a:t>
            </a:r>
            <a:r>
              <a:rPr lang="de-DE" sz="1800" b="1" dirty="0">
                <a:solidFill>
                  <a:schemeClr val="dk1"/>
                </a:solidFill>
              </a:rPr>
              <a:t>Integration</a:t>
            </a:r>
            <a:r>
              <a:rPr lang="ko-KR" altLang="fr-FR" sz="1800" b="1" dirty="0">
                <a:solidFill>
                  <a:schemeClr val="dk1"/>
                </a:solidFill>
              </a:rPr>
              <a:t>에 의해 구조화된 메타데이터</a:t>
            </a:r>
            <a:endParaRPr sz="1800" b="1" dirty="0">
              <a:solidFill>
                <a:schemeClr val="dk1"/>
              </a:solidFill>
              <a:latin typeface="Arial"/>
              <a:ea typeface="Arial"/>
              <a:cs typeface="Arial"/>
              <a:sym typeface="Arial"/>
            </a:endParaRPr>
          </a:p>
        </p:txBody>
      </p:sp>
      <p:pic>
        <p:nvPicPr>
          <p:cNvPr id="171" name="Google Shape;171;g2286f68f98e_2_74" descr="Box with dividers organizing Lego pieces by type."/>
          <p:cNvPicPr preferRelativeResize="0"/>
          <p:nvPr/>
        </p:nvPicPr>
        <p:blipFill rotWithShape="1">
          <a:blip r:embed="rId3">
            <a:alphaModFix/>
          </a:blip>
          <a:srcRect/>
          <a:stretch/>
        </p:blipFill>
        <p:spPr>
          <a:xfrm>
            <a:off x="840229" y="2808394"/>
            <a:ext cx="2942563" cy="2232000"/>
          </a:xfrm>
          <a:prstGeom prst="rect">
            <a:avLst/>
          </a:prstGeom>
          <a:noFill/>
          <a:ln>
            <a:noFill/>
          </a:ln>
        </p:spPr>
      </p:pic>
      <p:pic>
        <p:nvPicPr>
          <p:cNvPr id="172" name="Google Shape;172;g2286f68f98e_2_74" descr="Gray image of 4 gears representing DDI Codebook Structuration"/>
          <p:cNvPicPr preferRelativeResize="0"/>
          <p:nvPr/>
        </p:nvPicPr>
        <p:blipFill rotWithShape="1">
          <a:blip r:embed="rId4">
            <a:alphaModFix amt="25000"/>
          </a:blip>
          <a:srcRect/>
          <a:stretch/>
        </p:blipFill>
        <p:spPr>
          <a:xfrm rot="5400023">
            <a:off x="5137421" y="3018044"/>
            <a:ext cx="1770903" cy="1872000"/>
          </a:xfrm>
          <a:prstGeom prst="rect">
            <a:avLst/>
          </a:prstGeom>
          <a:noFill/>
          <a:ln>
            <a:noFill/>
          </a:ln>
        </p:spPr>
      </p:pic>
      <p:cxnSp>
        <p:nvCxnSpPr>
          <p:cNvPr id="173" name="Google Shape;173;g2286f68f98e_2_74" descr="Horizontal arrow originating from a box of organized Lego pieces pointing to two different boxes of Lego pieces."/>
          <p:cNvCxnSpPr/>
          <p:nvPr/>
        </p:nvCxnSpPr>
        <p:spPr>
          <a:xfrm>
            <a:off x="3926586" y="3924394"/>
            <a:ext cx="3840300" cy="0"/>
          </a:xfrm>
          <a:prstGeom prst="straightConnector1">
            <a:avLst/>
          </a:prstGeom>
          <a:noFill/>
          <a:ln w="28575" cap="flat" cmpd="sng">
            <a:solidFill>
              <a:srgbClr val="38761D"/>
            </a:solidFill>
            <a:prstDash val="solid"/>
            <a:round/>
            <a:headEnd type="none" w="sm" len="sm"/>
            <a:tailEnd type="triangle" w="med" len="med"/>
          </a:ln>
        </p:spPr>
      </p:cxnSp>
      <p:sp>
        <p:nvSpPr>
          <p:cNvPr id="174" name="Google Shape;174;g2286f68f98e_2_74"/>
          <p:cNvSpPr txBox="1"/>
          <p:nvPr/>
        </p:nvSpPr>
        <p:spPr>
          <a:xfrm>
            <a:off x="7767025" y="1203125"/>
            <a:ext cx="3592800" cy="990300"/>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None/>
            </a:pPr>
            <a:r>
              <a:rPr lang="de-DE" sz="1800" b="1" dirty="0">
                <a:solidFill>
                  <a:schemeClr val="dk1"/>
                </a:solidFill>
                <a:latin typeface="Arial"/>
                <a:ea typeface="Arial"/>
                <a:cs typeface="Arial"/>
                <a:sym typeface="Arial"/>
              </a:rPr>
              <a:t>XML, RDF </a:t>
            </a:r>
            <a:r>
              <a:rPr lang="ko-KR" altLang="fr-FR" sz="1800" b="1" dirty="0">
                <a:solidFill>
                  <a:schemeClr val="dk1"/>
                </a:solidFill>
                <a:latin typeface="Arial"/>
                <a:ea typeface="Arial"/>
                <a:cs typeface="Arial"/>
                <a:sym typeface="Arial"/>
              </a:rPr>
              <a:t>등을 사용한 표현</a:t>
            </a:r>
            <a:endParaRPr sz="1800" b="1" dirty="0">
              <a:solidFill>
                <a:schemeClr val="dk1"/>
              </a:solidFill>
              <a:latin typeface="Arial"/>
              <a:ea typeface="Arial"/>
              <a:cs typeface="Arial"/>
              <a:sym typeface="Arial"/>
            </a:endParaRPr>
          </a:p>
        </p:txBody>
      </p:sp>
      <p:pic>
        <p:nvPicPr>
          <p:cNvPr id="175" name="Google Shape;175;g2286f68f98e_2_74" descr="Image of a box with dividers organizing Lego pieces."/>
          <p:cNvPicPr preferRelativeResize="0"/>
          <p:nvPr/>
        </p:nvPicPr>
        <p:blipFill rotWithShape="1">
          <a:blip r:embed="rId5">
            <a:alphaModFix/>
          </a:blip>
          <a:srcRect/>
          <a:stretch/>
        </p:blipFill>
        <p:spPr>
          <a:xfrm>
            <a:off x="8054609" y="1888566"/>
            <a:ext cx="2942563" cy="2232000"/>
          </a:xfrm>
          <a:prstGeom prst="rect">
            <a:avLst/>
          </a:prstGeom>
          <a:noFill/>
          <a:ln>
            <a:noFill/>
          </a:ln>
        </p:spPr>
      </p:pic>
      <p:pic>
        <p:nvPicPr>
          <p:cNvPr id="176" name="Google Shape;176;g2286f68f98e_2_74" descr="Image of a different box with dividers organizing Lego pieces."/>
          <p:cNvPicPr preferRelativeResize="0"/>
          <p:nvPr/>
        </p:nvPicPr>
        <p:blipFill rotWithShape="1">
          <a:blip r:embed="rId6">
            <a:alphaModFix/>
          </a:blip>
          <a:srcRect/>
          <a:stretch/>
        </p:blipFill>
        <p:spPr>
          <a:xfrm>
            <a:off x="8054610" y="4059191"/>
            <a:ext cx="2942563" cy="2232000"/>
          </a:xfrm>
          <a:prstGeom prst="rect">
            <a:avLst/>
          </a:prstGeom>
          <a:noFill/>
          <a:ln>
            <a:noFill/>
          </a:ln>
        </p:spPr>
      </p:pic>
      <p:sp>
        <p:nvSpPr>
          <p:cNvPr id="177" name="Google Shape;177;g2286f68f98e_2_74"/>
          <p:cNvSpPr txBox="1"/>
          <p:nvPr/>
        </p:nvSpPr>
        <p:spPr>
          <a:xfrm>
            <a:off x="7841619" y="6419189"/>
            <a:ext cx="3512100" cy="246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de-DE" sz="1000">
                <a:solidFill>
                  <a:srgbClr val="7F7F7F"/>
                </a:solidFill>
                <a:latin typeface="Arial"/>
                <a:ea typeface="Arial"/>
                <a:cs typeface="Arial"/>
                <a:sym typeface="Arial"/>
              </a:rPr>
              <a:t>Images: Windell Oskay (CC-BY 2.0)</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2"/>
                                        </p:tgtEl>
                                        <p:attrNameLst>
                                          <p:attrName>style.visibility</p:attrName>
                                        </p:attrNameLst>
                                      </p:cBhvr>
                                      <p:to>
                                        <p:strVal val="visible"/>
                                      </p:to>
                                    </p:set>
                                    <p:animEffect transition="in" filter="fade">
                                      <p:cBhvr>
                                        <p:cTn id="7" dur="500"/>
                                        <p:tgtEl>
                                          <p:spTgt spid="172"/>
                                        </p:tgtEl>
                                      </p:cBhvr>
                                    </p:animEffect>
                                  </p:childTnLst>
                                </p:cTn>
                              </p:par>
                              <p:par>
                                <p:cTn id="8" presetID="10" presetClass="entr" presetSubtype="0" fill="hold" nodeType="withEffect">
                                  <p:stCondLst>
                                    <p:cond delay="0"/>
                                  </p:stCondLst>
                                  <p:childTnLst>
                                    <p:set>
                                      <p:cBhvr>
                                        <p:cTn id="9" dur="1" fill="hold">
                                          <p:stCondLst>
                                            <p:cond delay="0"/>
                                          </p:stCondLst>
                                        </p:cTn>
                                        <p:tgtEl>
                                          <p:spTgt spid="173"/>
                                        </p:tgtEl>
                                        <p:attrNameLst>
                                          <p:attrName>style.visibility</p:attrName>
                                        </p:attrNameLst>
                                      </p:cBhvr>
                                      <p:to>
                                        <p:strVal val="visible"/>
                                      </p:to>
                                    </p:set>
                                    <p:animEffect transition="in" filter="fade">
                                      <p:cBhvr>
                                        <p:cTn id="10" dur="500"/>
                                        <p:tgtEl>
                                          <p:spTgt spid="17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75"/>
                                        </p:tgtEl>
                                        <p:attrNameLst>
                                          <p:attrName>style.visibility</p:attrName>
                                        </p:attrNameLst>
                                      </p:cBhvr>
                                      <p:to>
                                        <p:strVal val="visible"/>
                                      </p:to>
                                    </p:set>
                                    <p:animEffect transition="in" filter="fade">
                                      <p:cBhvr>
                                        <p:cTn id="15" dur="500"/>
                                        <p:tgtEl>
                                          <p:spTgt spid="175"/>
                                        </p:tgtEl>
                                      </p:cBhvr>
                                    </p:animEffect>
                                  </p:childTnLst>
                                </p:cTn>
                              </p:par>
                              <p:par>
                                <p:cTn id="16" presetID="10" presetClass="entr" presetSubtype="0" fill="hold" nodeType="withEffect">
                                  <p:stCondLst>
                                    <p:cond delay="0"/>
                                  </p:stCondLst>
                                  <p:childTnLst>
                                    <p:set>
                                      <p:cBhvr>
                                        <p:cTn id="17" dur="1" fill="hold">
                                          <p:stCondLst>
                                            <p:cond delay="0"/>
                                          </p:stCondLst>
                                        </p:cTn>
                                        <p:tgtEl>
                                          <p:spTgt spid="176"/>
                                        </p:tgtEl>
                                        <p:attrNameLst>
                                          <p:attrName>style.visibility</p:attrName>
                                        </p:attrNameLst>
                                      </p:cBhvr>
                                      <p:to>
                                        <p:strVal val="visible"/>
                                      </p:to>
                                    </p:set>
                                    <p:animEffect transition="in" filter="fade">
                                      <p:cBhvr>
                                        <p:cTn id="18" dur="500"/>
                                        <p:tgtEl>
                                          <p:spTgt spid="176"/>
                                        </p:tgtEl>
                                      </p:cBhvr>
                                    </p:animEffect>
                                  </p:childTnLst>
                                </p:cTn>
                              </p:par>
                              <p:par>
                                <p:cTn id="19" presetID="10" presetClass="entr" presetSubtype="0" fill="hold" nodeType="withEffect">
                                  <p:stCondLst>
                                    <p:cond delay="0"/>
                                  </p:stCondLst>
                                  <p:childTnLst>
                                    <p:set>
                                      <p:cBhvr>
                                        <p:cTn id="20" dur="1" fill="hold">
                                          <p:stCondLst>
                                            <p:cond delay="0"/>
                                          </p:stCondLst>
                                        </p:cTn>
                                        <p:tgtEl>
                                          <p:spTgt spid="174"/>
                                        </p:tgtEl>
                                        <p:attrNameLst>
                                          <p:attrName>style.visibility</p:attrName>
                                        </p:attrNameLst>
                                      </p:cBhvr>
                                      <p:to>
                                        <p:strVal val="visible"/>
                                      </p:to>
                                    </p:set>
                                    <p:animEffect transition="in" filter="fade">
                                      <p:cBhvr>
                                        <p:cTn id="21" dur="500"/>
                                        <p:tgtEl>
                                          <p:spTgt spid="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g2286f68f98e_2_87"/>
          <p:cNvSpPr txBox="1">
            <a:spLocks noGrp="1"/>
          </p:cNvSpPr>
          <p:nvPr>
            <p:ph type="title"/>
          </p:nvPr>
        </p:nvSpPr>
        <p:spPr>
          <a:xfrm>
            <a:off x="767277" y="347472"/>
            <a:ext cx="9829965"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300"/>
              <a:buFont typeface="Arial"/>
              <a:buNone/>
            </a:pPr>
            <a:r>
              <a:rPr lang="de-DE" sz="3300" dirty="0"/>
              <a:t>DDI-CDI</a:t>
            </a:r>
            <a:r>
              <a:rPr lang="ko-KR" altLang="fr-FR" sz="3300" dirty="0"/>
              <a:t>로 새로운 </a:t>
            </a:r>
            <a:r>
              <a:rPr lang="ko-KR" altLang="en-US" sz="3300" dirty="0"/>
              <a:t>데이터 구조와 도메인 관리 </a:t>
            </a:r>
            <a:endParaRPr sz="3300" dirty="0"/>
          </a:p>
        </p:txBody>
      </p:sp>
      <p:sp>
        <p:nvSpPr>
          <p:cNvPr id="184" name="Google Shape;184;g2286f68f98e_2_87"/>
          <p:cNvSpPr txBox="1"/>
          <p:nvPr/>
        </p:nvSpPr>
        <p:spPr>
          <a:xfrm>
            <a:off x="160262" y="2333783"/>
            <a:ext cx="4419300" cy="525600"/>
          </a:xfrm>
          <a:prstGeom prst="rect">
            <a:avLst/>
          </a:prstGeom>
          <a:no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r>
              <a:rPr lang="de-DE" sz="1800" b="1" dirty="0">
                <a:solidFill>
                  <a:schemeClr val="dk1"/>
                </a:solidFill>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DDI </a:t>
            </a:r>
            <a:r>
              <a:rPr lang="fr-FR" sz="1800" b="1" dirty="0" err="1">
                <a:solidFill>
                  <a:schemeClr val="dk1"/>
                </a:solidFil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Lifecycle</a:t>
            </a:r>
            <a:r>
              <a:rPr lang="ko-KR" altLang="fr-FR" sz="1800" b="1" dirty="0">
                <a:solidFill>
                  <a:schemeClr val="dk1"/>
                </a:solidFil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로 구조화된 메타데이터</a:t>
            </a:r>
            <a:endParaRPr lang="fr-FR"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
                </a:ext>
              </a:extLst>
            </a:endParaRPr>
          </a:p>
          <a:p>
            <a:pPr marL="0" marR="0" lvl="0" indent="0" algn="ctr" rtl="0">
              <a:spcBef>
                <a:spcPts val="0"/>
              </a:spcBef>
              <a:spcAft>
                <a:spcPts val="0"/>
              </a:spcAft>
              <a:buNone/>
            </a:pPr>
            <a:r>
              <a:rPr lang="de-DE" sz="1800" b="1" dirty="0">
                <a:solidFill>
                  <a:schemeClr val="dk1"/>
                </a:solidFill>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
                  </a:ext>
                </a:extLst>
              </a:rPr>
              <a:t>+</a:t>
            </a:r>
            <a:endParaRPr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
                </a:ext>
              </a:extLst>
            </a:endParaRPr>
          </a:p>
          <a:p>
            <a:pPr marL="0" marR="0" lvl="0" indent="0" algn="ctr" rtl="0">
              <a:spcBef>
                <a:spcPts val="0"/>
              </a:spcBef>
              <a:spcAft>
                <a:spcPts val="0"/>
              </a:spcAft>
              <a:buNone/>
            </a:pPr>
            <a:r>
              <a:rPr lang="de-DE" sz="1800" b="1" dirty="0">
                <a:solidFill>
                  <a:schemeClr val="dk1"/>
                </a:solidFill>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0"/>
                  </a:ext>
                </a:extLst>
              </a:rPr>
              <a:t>DDI </a:t>
            </a:r>
            <a:r>
              <a:rPr lang="ko-KR" altLang="en-US" sz="1800" b="1" dirty="0">
                <a:solidFill>
                  <a:schemeClr val="dk1"/>
                </a:solidFill>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0"/>
                  </a:ext>
                </a:extLst>
              </a:rPr>
              <a:t>크로스 도메인 통합 </a:t>
            </a:r>
            <a:r>
              <a:rPr lang="ko-KR" altLang="en-US" sz="1800" b="1" dirty="0">
                <a:solidFill>
                  <a:schemeClr val="dk1"/>
                </a:solidFill>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0"/>
                  </a:ext>
                </a:extLst>
              </a:rPr>
              <a:t>표준</a:t>
            </a:r>
            <a:endParaRPr sz="1800" b="1" dirty="0">
              <a:solidFill>
                <a:schemeClr val="dk1"/>
              </a:solidFill>
              <a:latin typeface="Arial"/>
              <a:ea typeface="Arial"/>
              <a:cs typeface="Arial"/>
              <a:sym typeface="Arial"/>
            </a:endParaRPr>
          </a:p>
        </p:txBody>
      </p:sp>
      <p:pic>
        <p:nvPicPr>
          <p:cNvPr id="185" name="Google Shape;185;g2286f68f98e_2_87" descr="Box with dividers organizing Lego pieces by type."/>
          <p:cNvPicPr preferRelativeResize="0"/>
          <p:nvPr/>
        </p:nvPicPr>
        <p:blipFill rotWithShape="1">
          <a:blip r:embed="rId3">
            <a:alphaModFix/>
          </a:blip>
          <a:srcRect/>
          <a:stretch/>
        </p:blipFill>
        <p:spPr>
          <a:xfrm>
            <a:off x="822692" y="3478355"/>
            <a:ext cx="3094438" cy="2347200"/>
          </a:xfrm>
          <a:prstGeom prst="rect">
            <a:avLst/>
          </a:prstGeom>
          <a:noFill/>
          <a:ln>
            <a:noFill/>
          </a:ln>
        </p:spPr>
      </p:pic>
      <p:sp>
        <p:nvSpPr>
          <p:cNvPr id="186" name="Google Shape;186;g2286f68f98e_2_87"/>
          <p:cNvSpPr txBox="1"/>
          <p:nvPr/>
        </p:nvSpPr>
        <p:spPr>
          <a:xfrm>
            <a:off x="4375703" y="2333783"/>
            <a:ext cx="2632500" cy="335400"/>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None/>
            </a:pPr>
            <a:r>
              <a:rPr lang="de-DE" sz="1800" i="1" dirty="0">
                <a:solidFill>
                  <a:srgbClr val="7F7F7F"/>
                </a:solidFill>
                <a:latin typeface="Arial"/>
                <a:ea typeface="Arial"/>
                <a:cs typeface="Arial"/>
                <a:sym typeface="Arial"/>
              </a:rPr>
              <a:t>DDI Lifecycle</a:t>
            </a:r>
            <a:r>
              <a:rPr lang="ko-KR" altLang="fr-FR" sz="1800" i="1" dirty="0">
                <a:solidFill>
                  <a:srgbClr val="7F7F7F"/>
                </a:solidFill>
                <a:latin typeface="Arial"/>
                <a:ea typeface="Arial"/>
                <a:cs typeface="Arial"/>
                <a:sym typeface="Arial"/>
              </a:rPr>
              <a:t>로 새롭게 구조화하기</a:t>
            </a:r>
            <a:r>
              <a:rPr lang="de-DE" sz="1800" i="1" dirty="0">
                <a:solidFill>
                  <a:srgbClr val="7F7F7F"/>
                </a:solidFill>
                <a:latin typeface="Arial"/>
                <a:ea typeface="Arial"/>
                <a:cs typeface="Arial"/>
                <a:sym typeface="Arial"/>
              </a:rPr>
              <a:t> </a:t>
            </a:r>
            <a:endParaRPr dirty="0"/>
          </a:p>
          <a:p>
            <a:pPr marL="0" marR="0" lvl="0" indent="0" algn="ctr" rtl="0">
              <a:spcBef>
                <a:spcPts val="0"/>
              </a:spcBef>
              <a:spcAft>
                <a:spcPts val="0"/>
              </a:spcAft>
              <a:buNone/>
            </a:pPr>
            <a:endParaRPr sz="1800" i="1" dirty="0">
              <a:solidFill>
                <a:srgbClr val="7F7F7F"/>
              </a:solidFill>
              <a:latin typeface="Arial"/>
              <a:ea typeface="Arial"/>
              <a:cs typeface="Arial"/>
              <a:sym typeface="Arial"/>
            </a:endParaRPr>
          </a:p>
        </p:txBody>
      </p:sp>
      <p:pic>
        <p:nvPicPr>
          <p:cNvPr id="187" name="Google Shape;187;g2286f68f98e_2_87" descr="Gray image of 4 gears representing DDI Codebook Structuration"/>
          <p:cNvPicPr preferRelativeResize="0"/>
          <p:nvPr/>
        </p:nvPicPr>
        <p:blipFill rotWithShape="1">
          <a:blip r:embed="rId4">
            <a:alphaModFix amt="25000"/>
          </a:blip>
          <a:srcRect/>
          <a:stretch/>
        </p:blipFill>
        <p:spPr>
          <a:xfrm rot="5400023">
            <a:off x="4828580" y="3135281"/>
            <a:ext cx="1770903" cy="1872000"/>
          </a:xfrm>
          <a:prstGeom prst="rect">
            <a:avLst/>
          </a:prstGeom>
          <a:noFill/>
          <a:ln>
            <a:noFill/>
          </a:ln>
        </p:spPr>
      </p:pic>
      <p:cxnSp>
        <p:nvCxnSpPr>
          <p:cNvPr id="188" name="Google Shape;188;g2286f68f98e_2_87" descr="Horizontal arrow originating from a box of organized Lego pieces pointing to a completed construction vehicle made of Legos and an airport model with  vehicles and people all made with Legos."/>
          <p:cNvCxnSpPr/>
          <p:nvPr/>
        </p:nvCxnSpPr>
        <p:spPr>
          <a:xfrm>
            <a:off x="4130808" y="4083182"/>
            <a:ext cx="3165300" cy="0"/>
          </a:xfrm>
          <a:prstGeom prst="straightConnector1">
            <a:avLst/>
          </a:prstGeom>
          <a:noFill/>
          <a:ln w="28575" cap="flat" cmpd="sng">
            <a:solidFill>
              <a:srgbClr val="38761D"/>
            </a:solidFill>
            <a:prstDash val="solid"/>
            <a:round/>
            <a:headEnd type="none" w="sm" len="sm"/>
            <a:tailEnd type="triangle" w="med" len="med"/>
          </a:ln>
        </p:spPr>
      </p:cxnSp>
      <p:pic>
        <p:nvPicPr>
          <p:cNvPr id="189" name="Google Shape;189;g2286f68f98e_2_87" descr="Image of a completed construction vehicle made of Legos."/>
          <p:cNvPicPr preferRelativeResize="0"/>
          <p:nvPr/>
        </p:nvPicPr>
        <p:blipFill rotWithShape="1">
          <a:blip r:embed="rId5">
            <a:alphaModFix/>
          </a:blip>
          <a:srcRect/>
          <a:stretch/>
        </p:blipFill>
        <p:spPr>
          <a:xfrm>
            <a:off x="7629292" y="1387845"/>
            <a:ext cx="3179619" cy="2121402"/>
          </a:xfrm>
          <a:prstGeom prst="rect">
            <a:avLst/>
          </a:prstGeom>
          <a:noFill/>
          <a:ln>
            <a:noFill/>
          </a:ln>
        </p:spPr>
      </p:pic>
      <p:pic>
        <p:nvPicPr>
          <p:cNvPr id="190" name="Google Shape;190;g2286f68f98e_2_87" descr="Model of an hospital with vehicles and people all made from Legos."/>
          <p:cNvPicPr preferRelativeResize="0"/>
          <p:nvPr/>
        </p:nvPicPr>
        <p:blipFill rotWithShape="1">
          <a:blip r:embed="rId6">
            <a:alphaModFix/>
          </a:blip>
          <a:srcRect/>
          <a:stretch/>
        </p:blipFill>
        <p:spPr>
          <a:xfrm>
            <a:off x="7629291" y="3767820"/>
            <a:ext cx="3214786" cy="2473503"/>
          </a:xfrm>
          <a:prstGeom prst="rect">
            <a:avLst/>
          </a:prstGeom>
          <a:noFill/>
          <a:ln>
            <a:noFill/>
          </a:ln>
        </p:spPr>
      </p:pic>
      <p:sp>
        <p:nvSpPr>
          <p:cNvPr id="191" name="Google Shape;191;g2286f68f98e_2_87"/>
          <p:cNvSpPr txBox="1"/>
          <p:nvPr/>
        </p:nvSpPr>
        <p:spPr>
          <a:xfrm>
            <a:off x="7249257" y="6381176"/>
            <a:ext cx="4140900" cy="246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de-DE" sz="1000">
                <a:solidFill>
                  <a:srgbClr val="7F7F7F"/>
                </a:solidFill>
                <a:latin typeface="Arial"/>
                <a:ea typeface="Arial"/>
                <a:cs typeface="Arial"/>
                <a:sym typeface="Arial"/>
              </a:rPr>
              <a:t>Images: Brickset (CC-BY 2.0), Stephen Edmonds (CC-BY-SA 2.0)</a:t>
            </a:r>
            <a:endParaRPr/>
          </a:p>
        </p:txBody>
      </p:sp>
      <p:pic>
        <p:nvPicPr>
          <p:cNvPr id="192" name="Google Shape;192;g2286f68f98e_2_87"/>
          <p:cNvPicPr preferRelativeResize="0"/>
          <p:nvPr/>
        </p:nvPicPr>
        <p:blipFill rotWithShape="1">
          <a:blip r:embed="rId7">
            <a:alphaModFix/>
          </a:blip>
          <a:srcRect/>
          <a:stretch/>
        </p:blipFill>
        <p:spPr>
          <a:xfrm>
            <a:off x="9958154" y="3495861"/>
            <a:ext cx="861515" cy="25758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7"/>
                                        </p:tgtEl>
                                        <p:attrNameLst>
                                          <p:attrName>style.visibility</p:attrName>
                                        </p:attrNameLst>
                                      </p:cBhvr>
                                      <p:to>
                                        <p:strVal val="visible"/>
                                      </p:to>
                                    </p:set>
                                    <p:animEffect transition="in" filter="fade">
                                      <p:cBhvr>
                                        <p:cTn id="7" dur="500"/>
                                        <p:tgtEl>
                                          <p:spTgt spid="187"/>
                                        </p:tgtEl>
                                      </p:cBhvr>
                                    </p:animEffect>
                                  </p:childTnLst>
                                </p:cTn>
                              </p:par>
                              <p:par>
                                <p:cTn id="8" presetID="10" presetClass="entr" presetSubtype="0" fill="hold" nodeType="withEffect">
                                  <p:stCondLst>
                                    <p:cond delay="0"/>
                                  </p:stCondLst>
                                  <p:childTnLst>
                                    <p:set>
                                      <p:cBhvr>
                                        <p:cTn id="9" dur="1" fill="hold">
                                          <p:stCondLst>
                                            <p:cond delay="0"/>
                                          </p:stCondLst>
                                        </p:cTn>
                                        <p:tgtEl>
                                          <p:spTgt spid="188"/>
                                        </p:tgtEl>
                                        <p:attrNameLst>
                                          <p:attrName>style.visibility</p:attrName>
                                        </p:attrNameLst>
                                      </p:cBhvr>
                                      <p:to>
                                        <p:strVal val="visible"/>
                                      </p:to>
                                    </p:set>
                                    <p:animEffect transition="in" filter="fade">
                                      <p:cBhvr>
                                        <p:cTn id="10" dur="500"/>
                                        <p:tgtEl>
                                          <p:spTgt spid="188"/>
                                        </p:tgtEl>
                                      </p:cBhvr>
                                    </p:animEffect>
                                  </p:childTnLst>
                                </p:cTn>
                              </p:par>
                              <p:par>
                                <p:cTn id="11" presetID="10" presetClass="entr" presetSubtype="0" fill="hold" nodeType="withEffect">
                                  <p:stCondLst>
                                    <p:cond delay="0"/>
                                  </p:stCondLst>
                                  <p:childTnLst>
                                    <p:set>
                                      <p:cBhvr>
                                        <p:cTn id="12" dur="1" fill="hold">
                                          <p:stCondLst>
                                            <p:cond delay="0"/>
                                          </p:stCondLst>
                                        </p:cTn>
                                        <p:tgtEl>
                                          <p:spTgt spid="186"/>
                                        </p:tgtEl>
                                        <p:attrNameLst>
                                          <p:attrName>style.visibility</p:attrName>
                                        </p:attrNameLst>
                                      </p:cBhvr>
                                      <p:to>
                                        <p:strVal val="visible"/>
                                      </p:to>
                                    </p:set>
                                    <p:animEffect transition="in" filter="fade">
                                      <p:cBhvr>
                                        <p:cTn id="13" dur="500"/>
                                        <p:tgtEl>
                                          <p:spTgt spid="18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89"/>
                                        </p:tgtEl>
                                        <p:attrNameLst>
                                          <p:attrName>style.visibility</p:attrName>
                                        </p:attrNameLst>
                                      </p:cBhvr>
                                      <p:to>
                                        <p:strVal val="visible"/>
                                      </p:to>
                                    </p:set>
                                    <p:animEffect transition="in" filter="fade">
                                      <p:cBhvr>
                                        <p:cTn id="18" dur="500"/>
                                        <p:tgtEl>
                                          <p:spTgt spid="189"/>
                                        </p:tgtEl>
                                      </p:cBhvr>
                                    </p:animEffect>
                                  </p:childTnLst>
                                </p:cTn>
                              </p:par>
                              <p:par>
                                <p:cTn id="19" presetID="10" presetClass="entr" presetSubtype="0" fill="hold" nodeType="withEffect">
                                  <p:stCondLst>
                                    <p:cond delay="0"/>
                                  </p:stCondLst>
                                  <p:childTnLst>
                                    <p:set>
                                      <p:cBhvr>
                                        <p:cTn id="20" dur="1" fill="hold">
                                          <p:stCondLst>
                                            <p:cond delay="0"/>
                                          </p:stCondLst>
                                        </p:cTn>
                                        <p:tgtEl>
                                          <p:spTgt spid="192"/>
                                        </p:tgtEl>
                                        <p:attrNameLst>
                                          <p:attrName>style.visibility</p:attrName>
                                        </p:attrNameLst>
                                      </p:cBhvr>
                                      <p:to>
                                        <p:strVal val="visible"/>
                                      </p:to>
                                    </p:set>
                                    <p:animEffect transition="in" filter="fade">
                                      <p:cBhvr>
                                        <p:cTn id="21" dur="500"/>
                                        <p:tgtEl>
                                          <p:spTgt spid="19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90"/>
                                        </p:tgtEl>
                                        <p:attrNameLst>
                                          <p:attrName>style.visibility</p:attrName>
                                        </p:attrNameLst>
                                      </p:cBhvr>
                                      <p:to>
                                        <p:strVal val="visible"/>
                                      </p:to>
                                    </p:set>
                                    <p:animEffect transition="in" filter="fade">
                                      <p:cBhvr>
                                        <p:cTn id="26" dur="500"/>
                                        <p:tgtEl>
                                          <p:spTgt spid="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g2286f68f98e_2_101"/>
          <p:cNvSpPr txBox="1">
            <a:spLocks noGrp="1"/>
          </p:cNvSpPr>
          <p:nvPr>
            <p:ph type="ctrTitle"/>
          </p:nvPr>
        </p:nvSpPr>
        <p:spPr>
          <a:xfrm>
            <a:off x="1216182" y="2473011"/>
            <a:ext cx="9792832" cy="1169700"/>
          </a:xfrm>
          <a:prstGeom prst="rect">
            <a:avLst/>
          </a:prstGeom>
          <a:noFill/>
          <a:ln>
            <a:noFill/>
          </a:ln>
        </p:spPr>
        <p:txBody>
          <a:bodyPr spcFirstLastPara="1" wrap="square" lIns="91425" tIns="45700" rIns="91425" bIns="45700" anchor="b" anchorCtr="0">
            <a:normAutofit/>
          </a:bodyPr>
          <a:lstStyle/>
          <a:p>
            <a:pPr lvl="0" algn="l">
              <a:buSzPts val="3300"/>
            </a:pPr>
            <a:r>
              <a:rPr lang="ko-KR" altLang="en-US" sz="3300" b="1" dirty="0"/>
              <a:t>사례 연구</a:t>
            </a:r>
            <a:r>
              <a:rPr lang="de-DE" sz="3300" b="1" dirty="0"/>
              <a:t>: DDI-C </a:t>
            </a:r>
            <a:r>
              <a:rPr lang="ko-KR" altLang="fr-FR" sz="3300" b="1" dirty="0"/>
              <a:t>와</a:t>
            </a:r>
            <a:r>
              <a:rPr lang="de-DE" sz="3300" b="1" dirty="0"/>
              <a:t> DDI-L</a:t>
            </a:r>
            <a:r>
              <a:rPr lang="ko-KR" altLang="fr-FR" sz="3300" b="1" dirty="0" err="1"/>
              <a:t>를</a:t>
            </a:r>
            <a:r>
              <a:rPr lang="ko-KR" altLang="fr-FR" sz="3300" b="1" dirty="0"/>
              <a:t> </a:t>
            </a:r>
            <a:r>
              <a:rPr lang="ko-KR" altLang="en-US" sz="3300" b="1" dirty="0"/>
              <a:t>활</a:t>
            </a:r>
            <a:r>
              <a:rPr lang="ko-KR" altLang="fr-FR" sz="3300" b="1" dirty="0"/>
              <a:t>용</a:t>
            </a:r>
            <a:r>
              <a:rPr lang="ko-KR" altLang="en-US" sz="3300" b="1" dirty="0"/>
              <a:t>한 설문지 개발</a:t>
            </a:r>
            <a:endParaRPr sz="33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300"/>
              <a:buFont typeface="Arial"/>
              <a:buNone/>
            </a:pPr>
            <a:r>
              <a:rPr lang="de-DE" sz="3300" dirty="0"/>
              <a:t>DDI-C </a:t>
            </a:r>
            <a:r>
              <a:rPr lang="ko-KR" altLang="en-US" sz="3300" dirty="0"/>
              <a:t>또는</a:t>
            </a:r>
            <a:r>
              <a:rPr lang="de-DE" sz="3300" dirty="0"/>
              <a:t> DDI-L ?</a:t>
            </a:r>
            <a:endParaRPr sz="3300" dirty="0"/>
          </a:p>
        </p:txBody>
      </p:sp>
      <p:sp>
        <p:nvSpPr>
          <p:cNvPr id="203" name="Google Shape;203;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95250" lvl="0" indent="0" algn="l" rtl="0">
              <a:lnSpc>
                <a:spcPct val="90000"/>
              </a:lnSpc>
              <a:spcBef>
                <a:spcPts val="0"/>
              </a:spcBef>
              <a:spcAft>
                <a:spcPts val="0"/>
              </a:spcAft>
              <a:buClr>
                <a:schemeClr val="dk1"/>
              </a:buClr>
              <a:buSzPts val="2100"/>
              <a:buNone/>
            </a:pPr>
            <a:r>
              <a:rPr lang="de-DE" sz="2600" b="1" dirty="0"/>
              <a:t>DDI </a:t>
            </a:r>
            <a:r>
              <a:rPr lang="de-DE" sz="2600" b="1" dirty="0" err="1"/>
              <a:t>Codebook</a:t>
            </a:r>
            <a:endParaRPr dirty="0"/>
          </a:p>
          <a:p>
            <a:pPr marL="228600" lvl="0" indent="-228600" algn="l" rtl="0">
              <a:lnSpc>
                <a:spcPct val="90000"/>
              </a:lnSpc>
              <a:spcBef>
                <a:spcPts val="1000"/>
              </a:spcBef>
              <a:spcAft>
                <a:spcPts val="0"/>
              </a:spcAft>
              <a:buClr>
                <a:schemeClr val="dk1"/>
              </a:buClr>
              <a:buSzPts val="2600"/>
              <a:buChar char="•"/>
            </a:pPr>
            <a:r>
              <a:rPr lang="ko-KR" altLang="fr-FR" sz="2600" dirty="0"/>
              <a:t>변수 </a:t>
            </a:r>
            <a:r>
              <a:rPr lang="ko-KR" altLang="en-US" sz="2600" dirty="0"/>
              <a:t>중심</a:t>
            </a:r>
            <a:endParaRPr lang="en-US" altLang="ko-KR" sz="2600" dirty="0"/>
          </a:p>
          <a:p>
            <a:pPr marL="228600" lvl="0" indent="-228600" algn="l" rtl="0">
              <a:lnSpc>
                <a:spcPct val="90000"/>
              </a:lnSpc>
              <a:spcBef>
                <a:spcPts val="1000"/>
              </a:spcBef>
              <a:spcAft>
                <a:spcPts val="0"/>
              </a:spcAft>
              <a:buClr>
                <a:schemeClr val="dk1"/>
              </a:buClr>
              <a:buSzPts val="2600"/>
              <a:buChar char="•"/>
            </a:pPr>
            <a:r>
              <a:rPr lang="ko-KR" altLang="en-US" sz="2600" dirty="0"/>
              <a:t>변수에 대한 데이터의 출처로서 질문의 부분적 설명만 제공</a:t>
            </a:r>
            <a:endParaRPr lang="fr-FR" altLang="ko-KR" sz="2600" dirty="0"/>
          </a:p>
          <a:p>
            <a:pPr marL="0" lvl="0" indent="0" algn="l" rtl="0">
              <a:lnSpc>
                <a:spcPct val="90000"/>
              </a:lnSpc>
              <a:spcBef>
                <a:spcPts val="1000"/>
              </a:spcBef>
              <a:spcAft>
                <a:spcPts val="0"/>
              </a:spcAft>
              <a:buClr>
                <a:schemeClr val="dk1"/>
              </a:buClr>
              <a:buSzPts val="2600"/>
              <a:buNone/>
            </a:pPr>
            <a:endParaRPr lang="de-DE" sz="2600" b="1" dirty="0"/>
          </a:p>
          <a:p>
            <a:pPr marL="0" lvl="0" indent="0" algn="l" rtl="0">
              <a:lnSpc>
                <a:spcPct val="90000"/>
              </a:lnSpc>
              <a:spcBef>
                <a:spcPts val="1000"/>
              </a:spcBef>
              <a:spcAft>
                <a:spcPts val="0"/>
              </a:spcAft>
              <a:buClr>
                <a:schemeClr val="dk1"/>
              </a:buClr>
              <a:buSzPts val="2600"/>
              <a:buNone/>
            </a:pPr>
            <a:r>
              <a:rPr lang="de-DE" sz="2600" b="1" dirty="0"/>
              <a:t>DDI Lifecycle</a:t>
            </a:r>
            <a:endParaRPr dirty="0"/>
          </a:p>
          <a:p>
            <a:pPr marL="228600" lvl="0" indent="-228600" algn="l" rtl="0">
              <a:lnSpc>
                <a:spcPct val="90000"/>
              </a:lnSpc>
              <a:spcBef>
                <a:spcPts val="1000"/>
              </a:spcBef>
              <a:spcAft>
                <a:spcPts val="0"/>
              </a:spcAft>
              <a:buClr>
                <a:schemeClr val="dk1"/>
              </a:buClr>
              <a:buSzPts val="2600"/>
              <a:buChar char="•"/>
            </a:pPr>
            <a:r>
              <a:rPr lang="ko-KR" altLang="fr-FR" sz="2600" dirty="0"/>
              <a:t>독립된 질문들의 사양 </a:t>
            </a:r>
            <a:r>
              <a:rPr lang="ko-KR" altLang="en-US" sz="2600" dirty="0"/>
              <a:t>및 관리 지원</a:t>
            </a:r>
            <a:endParaRPr lang="fr-FR" altLang="ko-KR" sz="2600" dirty="0"/>
          </a:p>
          <a:p>
            <a:pPr marL="228600" lvl="0" indent="-228600" algn="l" rtl="0">
              <a:lnSpc>
                <a:spcPct val="90000"/>
              </a:lnSpc>
              <a:spcBef>
                <a:spcPts val="1000"/>
              </a:spcBef>
              <a:spcAft>
                <a:spcPts val="0"/>
              </a:spcAft>
              <a:buClr>
                <a:schemeClr val="dk1"/>
              </a:buClr>
              <a:buSzPts val="2600"/>
              <a:buChar char="•"/>
            </a:pPr>
            <a:r>
              <a:rPr lang="ko-KR" altLang="en-US" sz="2600" dirty="0"/>
              <a:t>설문지의 흐름 논리 내에서 질문이 어떻게 사용되는지 설명 가능 </a:t>
            </a: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300"/>
              <a:buFont typeface="Arial"/>
              <a:buNone/>
            </a:pPr>
            <a:r>
              <a:rPr lang="ko-KR" altLang="fr-FR" sz="3300" dirty="0"/>
              <a:t>설문지 설계와 관련된 </a:t>
            </a:r>
            <a:r>
              <a:rPr lang="de-DE" sz="3300" dirty="0"/>
              <a:t>DDI </a:t>
            </a:r>
            <a:r>
              <a:rPr lang="ko-KR" altLang="fr-FR" sz="3300" dirty="0"/>
              <a:t>요소들</a:t>
            </a:r>
            <a:endParaRPr sz="3300" dirty="0"/>
          </a:p>
        </p:txBody>
      </p:sp>
      <p:graphicFrame>
        <p:nvGraphicFramePr>
          <p:cNvPr id="209" name="Google Shape;209;p12"/>
          <p:cNvGraphicFramePr/>
          <p:nvPr>
            <p:extLst>
              <p:ext uri="{D42A27DB-BD31-4B8C-83A1-F6EECF244321}">
                <p14:modId xmlns:p14="http://schemas.microsoft.com/office/powerpoint/2010/main" val="3976213120"/>
              </p:ext>
            </p:extLst>
          </p:nvPr>
        </p:nvGraphicFramePr>
        <p:xfrm>
          <a:off x="1319605" y="1550838"/>
          <a:ext cx="9552775" cy="4298385"/>
        </p:xfrm>
        <a:graphic>
          <a:graphicData uri="http://schemas.openxmlformats.org/drawingml/2006/table">
            <a:tbl>
              <a:tblPr firstRow="1" bandRow="1">
                <a:noFill/>
                <a:tableStyleId>{535F3695-FE63-4F47-991B-13D34021B170}</a:tableStyleId>
              </a:tblPr>
              <a:tblGrid>
                <a:gridCol w="3487785">
                  <a:extLst>
                    <a:ext uri="{9D8B030D-6E8A-4147-A177-3AD203B41FA5}">
                      <a16:colId xmlns:a16="http://schemas.microsoft.com/office/drawing/2014/main" val="20000"/>
                    </a:ext>
                  </a:extLst>
                </a:gridCol>
                <a:gridCol w="2781140">
                  <a:extLst>
                    <a:ext uri="{9D8B030D-6E8A-4147-A177-3AD203B41FA5}">
                      <a16:colId xmlns:a16="http://schemas.microsoft.com/office/drawing/2014/main" val="20001"/>
                    </a:ext>
                  </a:extLst>
                </a:gridCol>
                <a:gridCol w="3283850">
                  <a:extLst>
                    <a:ext uri="{9D8B030D-6E8A-4147-A177-3AD203B41FA5}">
                      <a16:colId xmlns:a16="http://schemas.microsoft.com/office/drawing/2014/main" val="20002"/>
                    </a:ext>
                  </a:extLst>
                </a:gridCol>
              </a:tblGrid>
              <a:tr h="621775">
                <a:tc>
                  <a:txBody>
                    <a:bodyPr/>
                    <a:lstStyle/>
                    <a:p>
                      <a:pPr marL="0" marR="0" lvl="0" indent="0" algn="l" rtl="0">
                        <a:lnSpc>
                          <a:spcPct val="100000"/>
                        </a:lnSpc>
                        <a:spcBef>
                          <a:spcPts val="0"/>
                        </a:spcBef>
                        <a:spcAft>
                          <a:spcPts val="0"/>
                        </a:spcAft>
                        <a:buClr>
                          <a:srgbClr val="000000"/>
                        </a:buClr>
                        <a:buSzPts val="2100"/>
                        <a:buFont typeface="Arial"/>
                        <a:buNone/>
                      </a:pPr>
                      <a:r>
                        <a:rPr lang="ko-KR" altLang="fr-FR" sz="2100" u="none" strike="noStrike" cap="none" dirty="0">
                          <a:latin typeface="Arial"/>
                          <a:ea typeface="Arial"/>
                          <a:cs typeface="Arial"/>
                          <a:sym typeface="Arial"/>
                        </a:rPr>
                        <a:t>주제</a:t>
                      </a:r>
                      <a:endParaRPr sz="1400" u="none" strike="noStrike" cap="none" dirty="0"/>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2100"/>
                        <a:buFont typeface="Arial"/>
                        <a:buNone/>
                      </a:pPr>
                      <a:r>
                        <a:rPr lang="de-DE" sz="2100" u="none" strike="noStrike" cap="none">
                          <a:latin typeface="Arial"/>
                          <a:ea typeface="Arial"/>
                          <a:cs typeface="Arial"/>
                          <a:sym typeface="Arial"/>
                        </a:rPr>
                        <a:t>DDI Codebook</a:t>
                      </a:r>
                      <a:endParaRPr sz="2100" u="none" strike="noStrike" cap="none">
                        <a:latin typeface="Arial"/>
                        <a:ea typeface="Arial"/>
                        <a:cs typeface="Arial"/>
                        <a:sym typeface="Arial"/>
                      </a:endParaRPr>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2100"/>
                        <a:buFont typeface="Arial"/>
                        <a:buNone/>
                      </a:pPr>
                      <a:r>
                        <a:rPr lang="de-DE" sz="2100" u="none" strike="noStrike" cap="none">
                          <a:latin typeface="Arial"/>
                          <a:ea typeface="Arial"/>
                          <a:cs typeface="Arial"/>
                          <a:sym typeface="Arial"/>
                        </a:rPr>
                        <a:t>DDI Lifecycle</a:t>
                      </a:r>
                      <a:endParaRPr sz="2100" u="none" strike="noStrike" cap="none">
                        <a:latin typeface="Arial"/>
                        <a:ea typeface="Arial"/>
                        <a:cs typeface="Arial"/>
                        <a:sym typeface="Arial"/>
                      </a:endParaRPr>
                    </a:p>
                  </a:txBody>
                  <a:tcPr marL="91450" marR="91450" marT="45725" marB="45725" anchor="ctr"/>
                </a:tc>
                <a:extLst>
                  <a:ext uri="{0D108BD9-81ED-4DB2-BD59-A6C34878D82A}">
                    <a16:rowId xmlns:a16="http://schemas.microsoft.com/office/drawing/2014/main" val="10000"/>
                  </a:ext>
                </a:extLst>
              </a:tr>
              <a:tr h="621775">
                <a:tc>
                  <a:txBody>
                    <a:bodyPr/>
                    <a:lstStyle/>
                    <a:p>
                      <a:pPr marL="0" marR="0" lvl="0" indent="0" algn="l" rtl="0">
                        <a:lnSpc>
                          <a:spcPct val="100000"/>
                        </a:lnSpc>
                        <a:spcBef>
                          <a:spcPts val="0"/>
                        </a:spcBef>
                        <a:spcAft>
                          <a:spcPts val="0"/>
                        </a:spcAft>
                        <a:buClr>
                          <a:srgbClr val="000000"/>
                        </a:buClr>
                        <a:buSzPts val="1800"/>
                        <a:buFont typeface="Arial"/>
                        <a:buNone/>
                      </a:pPr>
                      <a:r>
                        <a:rPr lang="ko-KR" altLang="fr-FR" sz="1800" u="none" strike="noStrike" cap="none" dirty="0">
                          <a:solidFill>
                            <a:srgbClr val="595959"/>
                          </a:solidFill>
                          <a:latin typeface="Arial"/>
                          <a:ea typeface="Arial"/>
                          <a:cs typeface="Arial"/>
                          <a:sym typeface="Arial"/>
                        </a:rPr>
                        <a:t>질문</a:t>
                      </a:r>
                      <a:endParaRPr sz="1800" u="none" strike="noStrike" cap="none" dirty="0">
                        <a:solidFill>
                          <a:srgbClr val="595959"/>
                        </a:solidFill>
                        <a:latin typeface="Arial"/>
                        <a:ea typeface="Arial"/>
                        <a:cs typeface="Arial"/>
                        <a:sym typeface="Arial"/>
                      </a:endParaRPr>
                    </a:p>
                  </a:txBody>
                  <a:tcPr marL="91450" marR="91450" marT="45725" marB="45725" anchor="ctr"/>
                </a:tc>
                <a:tc>
                  <a:txBody>
                    <a:bodyPr/>
                    <a:lstStyle/>
                    <a:p>
                      <a:pPr marL="0" marR="0" lvl="0" indent="0" algn="l" rtl="0">
                        <a:lnSpc>
                          <a:spcPct val="100000"/>
                        </a:lnSpc>
                        <a:spcBef>
                          <a:spcPts val="0"/>
                        </a:spcBef>
                        <a:spcAft>
                          <a:spcPts val="0"/>
                        </a:spcAft>
                        <a:buClr>
                          <a:srgbClr val="595959"/>
                        </a:buClr>
                        <a:buSzPts val="1800"/>
                        <a:buFont typeface="Arial"/>
                        <a:buNone/>
                      </a:pPr>
                      <a:r>
                        <a:rPr lang="de-DE" sz="1800" b="0" i="0" u="none" strike="noStrike" cap="none">
                          <a:solidFill>
                            <a:srgbClr val="595959"/>
                          </a:solidFill>
                          <a:latin typeface="Arial"/>
                          <a:ea typeface="Arial"/>
                          <a:cs typeface="Arial"/>
                          <a:sym typeface="Arial"/>
                        </a:rPr>
                        <a:t>qstn</a:t>
                      </a:r>
                      <a:endParaRPr sz="1800" u="none" strike="noStrike" cap="none">
                        <a:solidFill>
                          <a:srgbClr val="595959"/>
                        </a:solidFill>
                        <a:latin typeface="Arial"/>
                        <a:ea typeface="Arial"/>
                        <a:cs typeface="Arial"/>
                        <a:sym typeface="Arial"/>
                      </a:endParaRPr>
                    </a:p>
                  </a:txBody>
                  <a:tcPr marL="54000" marR="54000" marT="54000" marB="54000" anchor="ctr"/>
                </a:tc>
                <a:tc>
                  <a:txBody>
                    <a:bodyPr/>
                    <a:lstStyle/>
                    <a:p>
                      <a:pPr marL="0" marR="0" lvl="0" indent="0" algn="l" rtl="0">
                        <a:lnSpc>
                          <a:spcPct val="100000"/>
                        </a:lnSpc>
                        <a:spcBef>
                          <a:spcPts val="0"/>
                        </a:spcBef>
                        <a:spcAft>
                          <a:spcPts val="0"/>
                        </a:spcAft>
                        <a:buClr>
                          <a:srgbClr val="595959"/>
                        </a:buClr>
                        <a:buSzPts val="1800"/>
                        <a:buFont typeface="Arial"/>
                        <a:buNone/>
                      </a:pPr>
                      <a:r>
                        <a:rPr lang="de-DE" sz="1800" b="0" i="0" u="none" strike="noStrike" cap="none">
                          <a:solidFill>
                            <a:srgbClr val="595959"/>
                          </a:solidFill>
                          <a:latin typeface="Arial"/>
                          <a:ea typeface="Arial"/>
                          <a:cs typeface="Arial"/>
                          <a:sym typeface="Arial"/>
                        </a:rPr>
                        <a:t>QuestionItem, QuestionGrid, QuestionBlock</a:t>
                      </a:r>
                      <a:endParaRPr sz="1800" u="none" strike="noStrike" cap="none">
                        <a:solidFill>
                          <a:srgbClr val="595959"/>
                        </a:solidFill>
                        <a:latin typeface="Arial"/>
                        <a:ea typeface="Arial"/>
                        <a:cs typeface="Arial"/>
                        <a:sym typeface="Arial"/>
                      </a:endParaRPr>
                    </a:p>
                  </a:txBody>
                  <a:tcPr marL="79525" marR="79525" marT="39750" marB="39750"/>
                </a:tc>
                <a:extLst>
                  <a:ext uri="{0D108BD9-81ED-4DB2-BD59-A6C34878D82A}">
                    <a16:rowId xmlns:a16="http://schemas.microsoft.com/office/drawing/2014/main" val="10001"/>
                  </a:ext>
                </a:extLst>
              </a:tr>
              <a:tr h="621775">
                <a:tc>
                  <a:txBody>
                    <a:bodyPr/>
                    <a:lstStyle/>
                    <a:p>
                      <a:pPr marL="0" marR="0" lvl="0" indent="0" algn="l" rtl="0">
                        <a:lnSpc>
                          <a:spcPct val="100000"/>
                        </a:lnSpc>
                        <a:spcBef>
                          <a:spcPts val="0"/>
                        </a:spcBef>
                        <a:spcAft>
                          <a:spcPts val="0"/>
                        </a:spcAft>
                        <a:buClr>
                          <a:srgbClr val="000000"/>
                        </a:buClr>
                        <a:buSzPts val="1800"/>
                        <a:buFont typeface="Arial"/>
                        <a:buNone/>
                      </a:pPr>
                      <a:r>
                        <a:rPr lang="ko-KR" altLang="fr-FR" sz="1800" u="none" strike="noStrike" cap="none" dirty="0">
                          <a:solidFill>
                            <a:srgbClr val="595959"/>
                          </a:solidFill>
                          <a:latin typeface="Arial"/>
                          <a:ea typeface="Arial"/>
                          <a:cs typeface="Arial"/>
                          <a:sym typeface="Arial"/>
                        </a:rPr>
                        <a:t>질문 외 </a:t>
                      </a:r>
                      <a:r>
                        <a:rPr lang="ko-KR" altLang="en-US" sz="1800" u="none" strike="noStrike" cap="none" dirty="0">
                          <a:solidFill>
                            <a:srgbClr val="595959"/>
                          </a:solidFill>
                          <a:latin typeface="Arial"/>
                          <a:ea typeface="Arial"/>
                          <a:cs typeface="Arial"/>
                          <a:sym typeface="Arial"/>
                        </a:rPr>
                        <a:t>방식의 측정 요소</a:t>
                      </a:r>
                      <a:endParaRPr sz="1800" u="none" strike="noStrike" cap="none" dirty="0">
                        <a:solidFill>
                          <a:srgbClr val="595959"/>
                        </a:solidFill>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Calibri"/>
                        <a:buNone/>
                      </a:pPr>
                      <a:endParaRPr sz="1600" u="none" strike="noStrike" cap="none" dirty="0">
                        <a:solidFill>
                          <a:srgbClr val="595959"/>
                        </a:solidFill>
                        <a:latin typeface="Arial"/>
                        <a:ea typeface="Arial"/>
                        <a:cs typeface="Arial"/>
                        <a:sym typeface="Arial"/>
                      </a:endParaRPr>
                    </a:p>
                  </a:txBody>
                  <a:tcPr marL="54000" marR="54000" marT="54000" marB="54000" anchor="ctr"/>
                </a:tc>
                <a:tc>
                  <a:txBody>
                    <a:bodyPr/>
                    <a:lstStyle/>
                    <a:p>
                      <a:pPr marL="0" marR="0" lvl="0" indent="0" algn="l" rtl="0">
                        <a:lnSpc>
                          <a:spcPct val="100000"/>
                        </a:lnSpc>
                        <a:spcBef>
                          <a:spcPts val="0"/>
                        </a:spcBef>
                        <a:spcAft>
                          <a:spcPts val="0"/>
                        </a:spcAft>
                        <a:buClr>
                          <a:srgbClr val="595959"/>
                        </a:buClr>
                        <a:buSzPts val="1800"/>
                        <a:buFont typeface="Arial"/>
                        <a:buNone/>
                      </a:pPr>
                      <a:r>
                        <a:rPr lang="de-DE" sz="1800" b="0" i="0" u="none" strike="noStrike" cap="none">
                          <a:solidFill>
                            <a:srgbClr val="595959"/>
                          </a:solidFill>
                          <a:latin typeface="Arial"/>
                          <a:ea typeface="Arial"/>
                          <a:cs typeface="Arial"/>
                          <a:sym typeface="Arial"/>
                        </a:rPr>
                        <a:t>MeasurementItem</a:t>
                      </a:r>
                      <a:endParaRPr sz="1800" u="none" strike="noStrike" cap="none">
                        <a:solidFill>
                          <a:srgbClr val="595959"/>
                        </a:solidFill>
                        <a:latin typeface="Arial"/>
                        <a:ea typeface="Arial"/>
                        <a:cs typeface="Arial"/>
                        <a:sym typeface="Arial"/>
                      </a:endParaRPr>
                    </a:p>
                  </a:txBody>
                  <a:tcPr marL="79525" marR="79525" marT="39750" marB="39750"/>
                </a:tc>
                <a:extLst>
                  <a:ext uri="{0D108BD9-81ED-4DB2-BD59-A6C34878D82A}">
                    <a16:rowId xmlns:a16="http://schemas.microsoft.com/office/drawing/2014/main" val="10002"/>
                  </a:ext>
                </a:extLst>
              </a:tr>
              <a:tr h="621775">
                <a:tc>
                  <a:txBody>
                    <a:bodyPr/>
                    <a:lstStyle/>
                    <a:p>
                      <a:pPr marL="0" marR="0" lvl="0" indent="0" algn="l" rtl="0">
                        <a:lnSpc>
                          <a:spcPct val="100000"/>
                        </a:lnSpc>
                        <a:spcBef>
                          <a:spcPts val="0"/>
                        </a:spcBef>
                        <a:spcAft>
                          <a:spcPts val="0"/>
                        </a:spcAft>
                        <a:buClr>
                          <a:srgbClr val="000000"/>
                        </a:buClr>
                        <a:buSzPts val="1800"/>
                        <a:buFont typeface="Arial"/>
                        <a:buNone/>
                      </a:pPr>
                      <a:r>
                        <a:rPr lang="ko-KR" altLang="fr-FR" sz="1800" u="none" strike="noStrike" cap="none" dirty="0">
                          <a:solidFill>
                            <a:srgbClr val="595959"/>
                          </a:solidFill>
                          <a:latin typeface="Arial"/>
                          <a:ea typeface="Arial"/>
                          <a:cs typeface="Arial"/>
                          <a:sym typeface="Arial"/>
                        </a:rPr>
                        <a:t>설문지</a:t>
                      </a:r>
                      <a:endParaRPr sz="1800" u="none" strike="noStrike" cap="none" dirty="0">
                        <a:solidFill>
                          <a:srgbClr val="595959"/>
                        </a:solidFill>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Calibri"/>
                        <a:buNone/>
                      </a:pPr>
                      <a:endParaRPr sz="1600" u="none" strike="noStrike" cap="none">
                        <a:solidFill>
                          <a:srgbClr val="595959"/>
                        </a:solidFill>
                        <a:latin typeface="Arial"/>
                        <a:ea typeface="Arial"/>
                        <a:cs typeface="Arial"/>
                        <a:sym typeface="Arial"/>
                      </a:endParaRPr>
                    </a:p>
                  </a:txBody>
                  <a:tcPr marL="54000" marR="54000" marT="54000" marB="54000" anchor="ctr"/>
                </a:tc>
                <a:tc>
                  <a:txBody>
                    <a:bodyPr/>
                    <a:lstStyle/>
                    <a:p>
                      <a:pPr marL="0" marR="0" lvl="0" indent="0" algn="l" rtl="0">
                        <a:lnSpc>
                          <a:spcPct val="100000"/>
                        </a:lnSpc>
                        <a:spcBef>
                          <a:spcPts val="0"/>
                        </a:spcBef>
                        <a:spcAft>
                          <a:spcPts val="0"/>
                        </a:spcAft>
                        <a:buClr>
                          <a:srgbClr val="595959"/>
                        </a:buClr>
                        <a:buSzPts val="1800"/>
                        <a:buFont typeface="Arial"/>
                        <a:buNone/>
                      </a:pPr>
                      <a:r>
                        <a:rPr lang="de-DE" sz="1800" b="0" i="0" u="none" strike="noStrike" cap="none">
                          <a:solidFill>
                            <a:srgbClr val="595959"/>
                          </a:solidFill>
                          <a:latin typeface="Arial"/>
                          <a:ea typeface="Arial"/>
                          <a:cs typeface="Arial"/>
                          <a:sym typeface="Arial"/>
                        </a:rPr>
                        <a:t>Instrument</a:t>
                      </a:r>
                      <a:endParaRPr sz="1800" u="none" strike="noStrike" cap="none">
                        <a:solidFill>
                          <a:srgbClr val="595959"/>
                        </a:solidFill>
                        <a:latin typeface="Arial"/>
                        <a:ea typeface="Arial"/>
                        <a:cs typeface="Arial"/>
                        <a:sym typeface="Arial"/>
                      </a:endParaRPr>
                    </a:p>
                  </a:txBody>
                  <a:tcPr marL="79525" marR="79525" marT="39750" marB="39750"/>
                </a:tc>
                <a:extLst>
                  <a:ext uri="{0D108BD9-81ED-4DB2-BD59-A6C34878D82A}">
                    <a16:rowId xmlns:a16="http://schemas.microsoft.com/office/drawing/2014/main" val="10003"/>
                  </a:ext>
                </a:extLst>
              </a:tr>
              <a:tr h="621775">
                <a:tc>
                  <a:txBody>
                    <a:bodyPr/>
                    <a:lstStyle/>
                    <a:p>
                      <a:pPr marL="0" marR="0" lvl="0" indent="0" algn="l" rtl="0">
                        <a:lnSpc>
                          <a:spcPct val="100000"/>
                        </a:lnSpc>
                        <a:spcBef>
                          <a:spcPts val="0"/>
                        </a:spcBef>
                        <a:spcAft>
                          <a:spcPts val="0"/>
                        </a:spcAft>
                        <a:buClr>
                          <a:srgbClr val="000000"/>
                        </a:buClr>
                        <a:buSzPts val="1800"/>
                        <a:buFont typeface="Arial"/>
                        <a:buNone/>
                      </a:pPr>
                      <a:r>
                        <a:rPr lang="ko-KR" altLang="fr-FR" sz="1800" u="none" strike="noStrike" cap="none" dirty="0">
                          <a:solidFill>
                            <a:srgbClr val="595959"/>
                          </a:solidFill>
                          <a:latin typeface="Arial"/>
                          <a:ea typeface="Arial"/>
                          <a:cs typeface="Arial"/>
                          <a:sym typeface="Arial"/>
                        </a:rPr>
                        <a:t>설문지 </a:t>
                      </a:r>
                      <a:r>
                        <a:rPr lang="ko-KR" altLang="en-US" sz="1800" u="none" strike="noStrike" cap="none" dirty="0">
                          <a:solidFill>
                            <a:srgbClr val="595959"/>
                          </a:solidFill>
                          <a:latin typeface="Arial"/>
                          <a:ea typeface="Arial"/>
                          <a:cs typeface="Arial"/>
                          <a:sym typeface="Arial"/>
                        </a:rPr>
                        <a:t>라우팅</a:t>
                      </a:r>
                      <a:endParaRPr sz="1800" u="none" strike="noStrike" cap="none" dirty="0">
                        <a:solidFill>
                          <a:srgbClr val="595959"/>
                        </a:solidFill>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Calibri"/>
                        <a:buNone/>
                      </a:pPr>
                      <a:endParaRPr sz="1600" u="none" strike="noStrike" cap="none">
                        <a:solidFill>
                          <a:srgbClr val="595959"/>
                        </a:solidFill>
                        <a:latin typeface="Arial"/>
                        <a:ea typeface="Arial"/>
                        <a:cs typeface="Arial"/>
                        <a:sym typeface="Arial"/>
                      </a:endParaRPr>
                    </a:p>
                  </a:txBody>
                  <a:tcPr marL="54000" marR="54000" marT="54000" marB="54000" anchor="ctr"/>
                </a:tc>
                <a:tc>
                  <a:txBody>
                    <a:bodyPr/>
                    <a:lstStyle/>
                    <a:p>
                      <a:pPr marL="0" marR="0" lvl="0" indent="0" algn="l" rtl="0">
                        <a:lnSpc>
                          <a:spcPct val="100000"/>
                        </a:lnSpc>
                        <a:spcBef>
                          <a:spcPts val="0"/>
                        </a:spcBef>
                        <a:spcAft>
                          <a:spcPts val="0"/>
                        </a:spcAft>
                        <a:buClr>
                          <a:srgbClr val="595959"/>
                        </a:buClr>
                        <a:buSzPts val="1800"/>
                        <a:buFont typeface="Arial"/>
                        <a:buNone/>
                      </a:pPr>
                      <a:r>
                        <a:rPr lang="de-DE" sz="1800" b="0" i="0" u="none" strike="noStrike" cap="none">
                          <a:solidFill>
                            <a:srgbClr val="595959"/>
                          </a:solidFill>
                          <a:latin typeface="Arial"/>
                          <a:ea typeface="Arial"/>
                          <a:cs typeface="Arial"/>
                          <a:sym typeface="Arial"/>
                        </a:rPr>
                        <a:t>Sequence, IfThenElse, Loop, RepeatUntil, RepeatWhile</a:t>
                      </a:r>
                      <a:endParaRPr sz="1800" u="none" strike="noStrike" cap="none">
                        <a:solidFill>
                          <a:srgbClr val="595959"/>
                        </a:solidFill>
                        <a:latin typeface="Arial"/>
                        <a:ea typeface="Arial"/>
                        <a:cs typeface="Arial"/>
                        <a:sym typeface="Arial"/>
                      </a:endParaRPr>
                    </a:p>
                  </a:txBody>
                  <a:tcPr marL="79525" marR="79525" marT="39750" marB="39750"/>
                </a:tc>
                <a:extLst>
                  <a:ext uri="{0D108BD9-81ED-4DB2-BD59-A6C34878D82A}">
                    <a16:rowId xmlns:a16="http://schemas.microsoft.com/office/drawing/2014/main" val="10004"/>
                  </a:ext>
                </a:extLst>
              </a:tr>
              <a:tr h="1093000">
                <a:tc>
                  <a:txBody>
                    <a:bodyPr/>
                    <a:lstStyle/>
                    <a:p>
                      <a:pPr marL="0" marR="0" lvl="0" indent="0" algn="l" rtl="0">
                        <a:lnSpc>
                          <a:spcPct val="100000"/>
                        </a:lnSpc>
                        <a:spcBef>
                          <a:spcPts val="0"/>
                        </a:spcBef>
                        <a:spcAft>
                          <a:spcPts val="0"/>
                        </a:spcAft>
                        <a:buClr>
                          <a:srgbClr val="000000"/>
                        </a:buClr>
                        <a:buSzPts val="1800"/>
                        <a:buFont typeface="Arial"/>
                        <a:buNone/>
                      </a:pPr>
                      <a:r>
                        <a:rPr lang="ko-KR" altLang="fr-FR" sz="1800" u="none" strike="noStrike" cap="none" dirty="0">
                          <a:solidFill>
                            <a:srgbClr val="595959"/>
                          </a:solidFill>
                          <a:latin typeface="Arial"/>
                          <a:ea typeface="Arial"/>
                          <a:cs typeface="Arial"/>
                          <a:sym typeface="Arial"/>
                        </a:rPr>
                        <a:t>설문지 내용 사용 요소</a:t>
                      </a:r>
                      <a:endParaRPr sz="1800" u="none" strike="noStrike" cap="none" dirty="0">
                        <a:solidFill>
                          <a:srgbClr val="595959"/>
                        </a:solidFill>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Calibri"/>
                        <a:buNone/>
                      </a:pPr>
                      <a:endParaRPr sz="1600" u="none" strike="noStrike" cap="none">
                        <a:solidFill>
                          <a:srgbClr val="595959"/>
                        </a:solidFill>
                        <a:latin typeface="Arial"/>
                        <a:ea typeface="Arial"/>
                        <a:cs typeface="Arial"/>
                        <a:sym typeface="Arial"/>
                      </a:endParaRPr>
                    </a:p>
                  </a:txBody>
                  <a:tcPr marL="54000" marR="54000" marT="54000" marB="54000" anchor="ctr"/>
                </a:tc>
                <a:tc>
                  <a:txBody>
                    <a:bodyPr/>
                    <a:lstStyle/>
                    <a:p>
                      <a:pPr marL="0" marR="0" lvl="0" indent="0" algn="l" rtl="0">
                        <a:lnSpc>
                          <a:spcPct val="100000"/>
                        </a:lnSpc>
                        <a:spcBef>
                          <a:spcPts val="0"/>
                        </a:spcBef>
                        <a:spcAft>
                          <a:spcPts val="0"/>
                        </a:spcAft>
                        <a:buClr>
                          <a:srgbClr val="595959"/>
                        </a:buClr>
                        <a:buSzPts val="1800"/>
                        <a:buFont typeface="Arial"/>
                        <a:buNone/>
                      </a:pPr>
                      <a:r>
                        <a:rPr lang="de-DE" sz="1800" b="0" i="0" u="none" strike="noStrike" cap="none" dirty="0" err="1">
                          <a:solidFill>
                            <a:srgbClr val="595959"/>
                          </a:solidFill>
                          <a:latin typeface="Arial"/>
                          <a:ea typeface="Arial"/>
                          <a:cs typeface="Arial"/>
                          <a:sym typeface="Arial"/>
                        </a:rPr>
                        <a:t>QuestionConstruct</a:t>
                      </a:r>
                      <a:r>
                        <a:rPr lang="de-DE" sz="1800" b="0" i="0" u="none" strike="noStrike" cap="none" dirty="0">
                          <a:solidFill>
                            <a:srgbClr val="595959"/>
                          </a:solidFill>
                          <a:latin typeface="Arial"/>
                          <a:ea typeface="Arial"/>
                          <a:cs typeface="Arial"/>
                          <a:sym typeface="Arial"/>
                        </a:rPr>
                        <a:t>, </a:t>
                      </a:r>
                      <a:r>
                        <a:rPr lang="de-DE" sz="1800" b="0" i="0" u="none" strike="noStrike" cap="none" dirty="0" err="1">
                          <a:solidFill>
                            <a:srgbClr val="595959"/>
                          </a:solidFill>
                          <a:latin typeface="Arial"/>
                          <a:ea typeface="Arial"/>
                          <a:cs typeface="Arial"/>
                          <a:sym typeface="Arial"/>
                        </a:rPr>
                        <a:t>MeasurementConstruct</a:t>
                      </a:r>
                      <a:r>
                        <a:rPr lang="de-DE" sz="1800" b="0" i="0" u="none" strike="noStrike" cap="none" dirty="0">
                          <a:solidFill>
                            <a:srgbClr val="595959"/>
                          </a:solidFill>
                          <a:latin typeface="Arial"/>
                          <a:ea typeface="Arial"/>
                          <a:cs typeface="Arial"/>
                          <a:sym typeface="Arial"/>
                        </a:rPr>
                        <a:t>, </a:t>
                      </a:r>
                      <a:r>
                        <a:rPr lang="de-DE" sz="1800" b="0" i="0" u="none" strike="noStrike" cap="none" dirty="0" err="1">
                          <a:solidFill>
                            <a:srgbClr val="595959"/>
                          </a:solidFill>
                          <a:latin typeface="Arial"/>
                          <a:ea typeface="Arial"/>
                          <a:cs typeface="Arial"/>
                          <a:sym typeface="Arial"/>
                        </a:rPr>
                        <a:t>ComputationItem</a:t>
                      </a:r>
                      <a:r>
                        <a:rPr lang="de-DE" sz="1800" b="0" i="0" u="none" strike="noStrike" cap="none" dirty="0">
                          <a:solidFill>
                            <a:srgbClr val="595959"/>
                          </a:solidFill>
                          <a:latin typeface="Arial"/>
                          <a:ea typeface="Arial"/>
                          <a:cs typeface="Arial"/>
                          <a:sym typeface="Arial"/>
                        </a:rPr>
                        <a:t>, </a:t>
                      </a:r>
                      <a:r>
                        <a:rPr lang="de-DE" sz="1800" b="0" i="0" u="none" strike="noStrike" cap="none" dirty="0" err="1">
                          <a:solidFill>
                            <a:srgbClr val="595959"/>
                          </a:solidFill>
                          <a:latin typeface="Arial"/>
                          <a:ea typeface="Arial"/>
                          <a:cs typeface="Arial"/>
                          <a:sym typeface="Arial"/>
                        </a:rPr>
                        <a:t>StatementItem</a:t>
                      </a:r>
                      <a:endParaRPr sz="1800" u="none" strike="noStrike" cap="none" dirty="0">
                        <a:solidFill>
                          <a:srgbClr val="595959"/>
                        </a:solidFill>
                        <a:latin typeface="Arial"/>
                        <a:ea typeface="Arial"/>
                        <a:cs typeface="Arial"/>
                        <a:sym typeface="Arial"/>
                      </a:endParaRPr>
                    </a:p>
                  </a:txBody>
                  <a:tcPr marL="79525" marR="79525" marT="39750" marB="39750"/>
                </a:tc>
                <a:extLst>
                  <a:ext uri="{0D108BD9-81ED-4DB2-BD59-A6C34878D82A}">
                    <a16:rowId xmlns:a16="http://schemas.microsoft.com/office/drawing/2014/main" val="10005"/>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4" name="Google Shape;197;g2286f68f98e_2_101">
            <a:extLst>
              <a:ext uri="{FF2B5EF4-FFF2-40B4-BE49-F238E27FC236}">
                <a16:creationId xmlns:a16="http://schemas.microsoft.com/office/drawing/2014/main" id="{5A1D74E2-821B-12E5-3A9D-A37929496877}"/>
              </a:ext>
            </a:extLst>
          </p:cNvPr>
          <p:cNvSpPr txBox="1">
            <a:spLocks/>
          </p:cNvSpPr>
          <p:nvPr/>
        </p:nvSpPr>
        <p:spPr>
          <a:xfrm>
            <a:off x="1216182" y="2473011"/>
            <a:ext cx="9792832" cy="1169700"/>
          </a:xfrm>
          <a:prstGeom prst="rect">
            <a:avLst/>
          </a:prstGeom>
          <a:noFill/>
          <a:ln>
            <a:noFill/>
          </a:ln>
        </p:spPr>
        <p:txBody>
          <a:bodyPr spcFirstLastPara="1" wrap="square" lIns="91425" tIns="45700" rIns="91425" bIns="45700" anchor="b"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Arial"/>
              <a:buNone/>
              <a:defRPr sz="6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buSzPts val="3300"/>
            </a:pPr>
            <a:r>
              <a:rPr lang="ko-KR" altLang="en-US" sz="3300" b="1" dirty="0"/>
              <a:t>다양한 </a:t>
            </a:r>
            <a:r>
              <a:rPr lang="en-US" altLang="ko-KR" sz="3300" b="1" dirty="0"/>
              <a:t>DDI </a:t>
            </a:r>
            <a:r>
              <a:rPr lang="ko-KR" altLang="en-US" sz="3300" b="1" dirty="0"/>
              <a:t>버전들의 활용법</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219"/>
        <p:cNvGrpSpPr/>
        <p:nvPr/>
      </p:nvGrpSpPr>
      <p:grpSpPr>
        <a:xfrm>
          <a:off x="0" y="0"/>
          <a:ext cx="0" cy="0"/>
          <a:chOff x="0" y="0"/>
          <a:chExt cx="0" cy="0"/>
        </a:xfrm>
      </p:grpSpPr>
      <p:sp>
        <p:nvSpPr>
          <p:cNvPr id="220" name="Google Shape;220;p14"/>
          <p:cNvSpPr txBox="1">
            <a:spLocks noGrp="1"/>
          </p:cNvSpPr>
          <p:nvPr>
            <p:ph type="title"/>
          </p:nvPr>
        </p:nvSpPr>
        <p:spPr>
          <a:xfrm>
            <a:off x="848958"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300"/>
              <a:buFont typeface="Arial"/>
              <a:buNone/>
            </a:pPr>
            <a:r>
              <a:rPr lang="de-DE" sz="3300" dirty="0"/>
              <a:t>DDI</a:t>
            </a:r>
            <a:r>
              <a:rPr lang="ko-KR" altLang="fr-FR" sz="3300" dirty="0"/>
              <a:t>버전 별 목적</a:t>
            </a:r>
            <a:endParaRPr dirty="0"/>
          </a:p>
        </p:txBody>
      </p:sp>
      <p:graphicFrame>
        <p:nvGraphicFramePr>
          <p:cNvPr id="221" name="Google Shape;221;p14" descr="Header: DDI Codebook"/>
          <p:cNvGraphicFramePr/>
          <p:nvPr>
            <p:extLst>
              <p:ext uri="{D42A27DB-BD31-4B8C-83A1-F6EECF244321}">
                <p14:modId xmlns:p14="http://schemas.microsoft.com/office/powerpoint/2010/main" val="871909471"/>
              </p:ext>
            </p:extLst>
          </p:nvPr>
        </p:nvGraphicFramePr>
        <p:xfrm>
          <a:off x="970788" y="1593243"/>
          <a:ext cx="2763950" cy="2514550"/>
        </p:xfrm>
        <a:graphic>
          <a:graphicData uri="http://schemas.openxmlformats.org/drawingml/2006/table">
            <a:tbl>
              <a:tblPr>
                <a:noFill/>
                <a:tableStyleId>{68DE4BF1-0A1E-4D17-A27F-0E0F0FFC042A}</a:tableStyleId>
              </a:tblPr>
              <a:tblGrid>
                <a:gridCol w="2763950">
                  <a:extLst>
                    <a:ext uri="{9D8B030D-6E8A-4147-A177-3AD203B41FA5}">
                      <a16:colId xmlns:a16="http://schemas.microsoft.com/office/drawing/2014/main" val="20000"/>
                    </a:ext>
                  </a:extLst>
                </a:gridCol>
              </a:tblGrid>
              <a:tr h="519700">
                <a:tc>
                  <a:txBody>
                    <a:bodyPr/>
                    <a:lstStyle/>
                    <a:p>
                      <a:pPr marL="0" marR="0" lvl="0" indent="0" algn="ctr" rtl="0">
                        <a:lnSpc>
                          <a:spcPct val="100000"/>
                        </a:lnSpc>
                        <a:spcBef>
                          <a:spcPts val="0"/>
                        </a:spcBef>
                        <a:spcAft>
                          <a:spcPts val="0"/>
                        </a:spcAft>
                        <a:buClr>
                          <a:schemeClr val="dk1"/>
                        </a:buClr>
                        <a:buSzPts val="1800"/>
                        <a:buFont typeface="Arial"/>
                        <a:buNone/>
                      </a:pPr>
                      <a:r>
                        <a:rPr lang="de-DE" sz="1800" b="1" u="none" strike="noStrike" cap="none">
                          <a:latin typeface="Arial"/>
                          <a:ea typeface="Arial"/>
                          <a:cs typeface="Arial"/>
                          <a:sym typeface="Arial"/>
                        </a:rPr>
                        <a:t>DDI</a:t>
                      </a:r>
                      <a:r>
                        <a:rPr lang="de-DE" sz="1800" b="1" u="none" strike="noStrike" cap="none"/>
                        <a:t> Codebook</a:t>
                      </a:r>
                      <a:endParaRPr sz="1800" b="1" u="none" strike="noStrike" cap="none">
                        <a:latin typeface="Arial"/>
                        <a:ea typeface="Arial"/>
                        <a:cs typeface="Arial"/>
                        <a:sym typeface="Arial"/>
                      </a:endParaRPr>
                    </a:p>
                  </a:txBody>
                  <a:tcPr marL="59625" marR="59625" marT="59625" marB="59625" anchor="ctr">
                    <a:lnB w="12700" cap="flat" cmpd="sng">
                      <a:solidFill>
                        <a:schemeClr val="dk1"/>
                      </a:solidFill>
                      <a:prstDash val="solid"/>
                      <a:round/>
                      <a:headEnd type="none" w="sm" len="sm"/>
                      <a:tailEnd type="none" w="sm" len="sm"/>
                    </a:lnB>
                    <a:solidFill>
                      <a:srgbClr val="B6D7A8"/>
                    </a:solidFill>
                  </a:tcPr>
                </a:tc>
                <a:extLst>
                  <a:ext uri="{0D108BD9-81ED-4DB2-BD59-A6C34878D82A}">
                    <a16:rowId xmlns:a16="http://schemas.microsoft.com/office/drawing/2014/main" val="10000"/>
                  </a:ext>
                </a:extLst>
              </a:tr>
              <a:tr h="393200">
                <a:tc>
                  <a:txBody>
                    <a:bodyPr/>
                    <a:lstStyle/>
                    <a:p>
                      <a:pPr marL="0" marR="0" lvl="0" indent="0" algn="l" rtl="0">
                        <a:lnSpc>
                          <a:spcPct val="90000"/>
                        </a:lnSpc>
                        <a:spcBef>
                          <a:spcPts val="0"/>
                        </a:spcBef>
                        <a:spcAft>
                          <a:spcPts val="0"/>
                        </a:spcAft>
                        <a:buClr>
                          <a:schemeClr val="dk1"/>
                        </a:buClr>
                        <a:buSzPts val="1100"/>
                        <a:buFont typeface="Arial"/>
                        <a:buNone/>
                      </a:pPr>
                      <a:r>
                        <a:rPr lang="ko-KR" altLang="fr-FR" sz="1800" u="none" strike="noStrike" cap="none" dirty="0">
                          <a:solidFill>
                            <a:schemeClr val="dk1"/>
                          </a:solidFill>
                        </a:rPr>
                        <a:t>이전 연구 찾기</a:t>
                      </a:r>
                      <a:endParaRPr sz="1800" u="none" strike="noStrike" cap="none" dirty="0">
                        <a:latin typeface="Arial"/>
                        <a:ea typeface="Arial"/>
                        <a:cs typeface="Arial"/>
                        <a:sym typeface="Arial"/>
                      </a:endParaRPr>
                    </a:p>
                  </a:txBody>
                  <a:tcPr marL="59625" marR="59625" marT="59625" marB="596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93200">
                <a:tc>
                  <a:txBody>
                    <a:bodyPr/>
                    <a:lstStyle/>
                    <a:p>
                      <a:pPr marL="0" marR="0" lvl="0" indent="0" algn="l" rtl="0">
                        <a:lnSpc>
                          <a:spcPct val="90000"/>
                        </a:lnSpc>
                        <a:spcBef>
                          <a:spcPts val="0"/>
                        </a:spcBef>
                        <a:spcAft>
                          <a:spcPts val="0"/>
                        </a:spcAft>
                        <a:buClr>
                          <a:schemeClr val="dk1"/>
                        </a:buClr>
                        <a:buSzPts val="1100"/>
                        <a:buFont typeface="Arial"/>
                        <a:buNone/>
                      </a:pPr>
                      <a:r>
                        <a:rPr lang="ko-KR" altLang="fr-FR" sz="1800" u="none" strike="noStrike" cap="none" dirty="0">
                          <a:solidFill>
                            <a:schemeClr val="dk1"/>
                          </a:solidFill>
                        </a:rPr>
                        <a:t>데이터 아카이브 </a:t>
                      </a:r>
                      <a:r>
                        <a:rPr lang="ko-KR" altLang="en-US" sz="1800" u="none" strike="noStrike" cap="none" dirty="0">
                          <a:solidFill>
                            <a:schemeClr val="dk1"/>
                          </a:solidFill>
                        </a:rPr>
                        <a:t>구축</a:t>
                      </a:r>
                      <a:endParaRPr sz="1800" u="none" strike="noStrike" cap="none" dirty="0">
                        <a:latin typeface="Arial"/>
                        <a:ea typeface="Arial"/>
                        <a:cs typeface="Arial"/>
                        <a:sym typeface="Arial"/>
                      </a:endParaRPr>
                    </a:p>
                  </a:txBody>
                  <a:tcPr marL="59625" marR="59625" marT="59625" marB="596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93200">
                <a:tc>
                  <a:txBody>
                    <a:bodyPr/>
                    <a:lstStyle/>
                    <a:p>
                      <a:pPr marL="0" marR="0" lvl="0" indent="0" algn="l" rtl="0">
                        <a:lnSpc>
                          <a:spcPct val="90000"/>
                        </a:lnSpc>
                        <a:spcBef>
                          <a:spcPts val="0"/>
                        </a:spcBef>
                        <a:spcAft>
                          <a:spcPts val="0"/>
                        </a:spcAft>
                        <a:buClr>
                          <a:schemeClr val="dk1"/>
                        </a:buClr>
                        <a:buSzPts val="1100"/>
                        <a:buFont typeface="Arial"/>
                        <a:buNone/>
                      </a:pPr>
                      <a:r>
                        <a:rPr lang="ko-KR" altLang="fr-FR" sz="1800" u="none" strike="noStrike" cap="none" dirty="0">
                          <a:solidFill>
                            <a:schemeClr val="dk1"/>
                          </a:solidFill>
                        </a:rPr>
                        <a:t>카탈로그 </a:t>
                      </a:r>
                      <a:r>
                        <a:rPr lang="ko-KR" altLang="en-US" sz="1800" u="none" strike="noStrike" cap="none" dirty="0">
                          <a:solidFill>
                            <a:schemeClr val="dk1"/>
                          </a:solidFill>
                        </a:rPr>
                        <a:t>기록</a:t>
                      </a:r>
                      <a:endParaRPr sz="1800" u="none" strike="noStrike" cap="none" dirty="0">
                        <a:latin typeface="Arial"/>
                        <a:ea typeface="Arial"/>
                        <a:cs typeface="Arial"/>
                        <a:sym typeface="Arial"/>
                      </a:endParaRPr>
                    </a:p>
                  </a:txBody>
                  <a:tcPr marL="59625" marR="59625" marT="59625" marB="596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93200">
                <a:tc>
                  <a:txBody>
                    <a:bodyPr/>
                    <a:lstStyle/>
                    <a:p>
                      <a:pPr marL="0" marR="0" lvl="0" indent="0" algn="l" rtl="0">
                        <a:lnSpc>
                          <a:spcPct val="90000"/>
                        </a:lnSpc>
                        <a:spcBef>
                          <a:spcPts val="0"/>
                        </a:spcBef>
                        <a:spcAft>
                          <a:spcPts val="0"/>
                        </a:spcAft>
                        <a:buClr>
                          <a:schemeClr val="dk1"/>
                        </a:buClr>
                        <a:buSzPts val="1100"/>
                        <a:buFont typeface="Arial"/>
                        <a:buNone/>
                      </a:pPr>
                      <a:r>
                        <a:rPr lang="ko-KR" altLang="fr-FR" sz="1800" u="none" strike="noStrike" cap="none" dirty="0">
                          <a:solidFill>
                            <a:schemeClr val="dk1"/>
                          </a:solidFill>
                        </a:rPr>
                        <a:t>변수 목록</a:t>
                      </a:r>
                      <a:endParaRPr sz="1800" u="none" strike="noStrike" cap="none" dirty="0">
                        <a:latin typeface="Arial"/>
                        <a:ea typeface="Arial"/>
                        <a:cs typeface="Arial"/>
                        <a:sym typeface="Arial"/>
                      </a:endParaRPr>
                    </a:p>
                  </a:txBody>
                  <a:tcPr marL="59625" marR="59625" marT="59625" marB="596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422050">
                <a:tc>
                  <a:txBody>
                    <a:bodyPr/>
                    <a:lstStyle/>
                    <a:p>
                      <a:pPr marL="0" marR="0" lvl="0" indent="0" algn="l" rtl="0">
                        <a:lnSpc>
                          <a:spcPct val="100000"/>
                        </a:lnSpc>
                        <a:spcBef>
                          <a:spcPts val="0"/>
                        </a:spcBef>
                        <a:spcAft>
                          <a:spcPts val="0"/>
                        </a:spcAft>
                        <a:buClr>
                          <a:schemeClr val="dk1"/>
                        </a:buClr>
                        <a:buSzPts val="1800"/>
                        <a:buFont typeface="Arial"/>
                        <a:buNone/>
                      </a:pPr>
                      <a:r>
                        <a:rPr lang="ko-KR" altLang="fr-FR" sz="1800" u="none" strike="noStrike" cap="none" dirty="0"/>
                        <a:t>데이터 분석</a:t>
                      </a:r>
                      <a:endParaRPr sz="1800" u="none" strike="noStrike" cap="none" dirty="0">
                        <a:latin typeface="Arial"/>
                        <a:ea typeface="Arial"/>
                        <a:cs typeface="Arial"/>
                        <a:sym typeface="Arial"/>
                      </a:endParaRPr>
                    </a:p>
                  </a:txBody>
                  <a:tcPr marL="59625" marR="59625" marT="59625" marB="596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graphicFrame>
        <p:nvGraphicFramePr>
          <p:cNvPr id="222" name="Google Shape;222;p14" descr="Header: DDI Lifecycle"/>
          <p:cNvGraphicFramePr/>
          <p:nvPr>
            <p:extLst>
              <p:ext uri="{D42A27DB-BD31-4B8C-83A1-F6EECF244321}">
                <p14:modId xmlns:p14="http://schemas.microsoft.com/office/powerpoint/2010/main" val="2022140351"/>
              </p:ext>
            </p:extLst>
          </p:nvPr>
        </p:nvGraphicFramePr>
        <p:xfrm>
          <a:off x="5103558" y="1593243"/>
          <a:ext cx="4589075" cy="4192875"/>
        </p:xfrm>
        <a:graphic>
          <a:graphicData uri="http://schemas.openxmlformats.org/drawingml/2006/table">
            <a:tbl>
              <a:tblPr>
                <a:noFill/>
                <a:tableStyleId>{68DE4BF1-0A1E-4D17-A27F-0E0F0FFC042A}</a:tableStyleId>
              </a:tblPr>
              <a:tblGrid>
                <a:gridCol w="4589075">
                  <a:extLst>
                    <a:ext uri="{9D8B030D-6E8A-4147-A177-3AD203B41FA5}">
                      <a16:colId xmlns:a16="http://schemas.microsoft.com/office/drawing/2014/main" val="20000"/>
                    </a:ext>
                  </a:extLst>
                </a:gridCol>
              </a:tblGrid>
              <a:tr h="504700">
                <a:tc>
                  <a:txBody>
                    <a:bodyPr/>
                    <a:lstStyle/>
                    <a:p>
                      <a:pPr marL="0" marR="0" lvl="0" indent="0" algn="ctr" rtl="0">
                        <a:lnSpc>
                          <a:spcPct val="100000"/>
                        </a:lnSpc>
                        <a:spcBef>
                          <a:spcPts val="0"/>
                        </a:spcBef>
                        <a:spcAft>
                          <a:spcPts val="0"/>
                        </a:spcAft>
                        <a:buClr>
                          <a:schemeClr val="dk1"/>
                        </a:buClr>
                        <a:buSzPts val="1800"/>
                        <a:buFont typeface="Arial"/>
                        <a:buNone/>
                      </a:pPr>
                      <a:r>
                        <a:rPr lang="de-DE" sz="1800" b="1" u="none" strike="noStrike" cap="none">
                          <a:latin typeface="Arial"/>
                          <a:ea typeface="Arial"/>
                          <a:cs typeface="Arial"/>
                          <a:sym typeface="Arial"/>
                        </a:rPr>
                        <a:t>DDI</a:t>
                      </a:r>
                      <a:r>
                        <a:rPr lang="de-DE" sz="1800" b="1" u="none" strike="noStrike" cap="none"/>
                        <a:t> Lifecycle</a:t>
                      </a:r>
                      <a:endParaRPr sz="1800" b="1" u="none" strike="noStrike" cap="none">
                        <a:latin typeface="Arial"/>
                        <a:ea typeface="Arial"/>
                        <a:cs typeface="Arial"/>
                        <a:sym typeface="Arial"/>
                      </a:endParaRPr>
                    </a:p>
                  </a:txBody>
                  <a:tcPr marL="100925" marR="100925" marT="100925" marB="1009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A4C2F4"/>
                    </a:solidFill>
                  </a:tcPr>
                </a:tc>
                <a:extLst>
                  <a:ext uri="{0D108BD9-81ED-4DB2-BD59-A6C34878D82A}">
                    <a16:rowId xmlns:a16="http://schemas.microsoft.com/office/drawing/2014/main" val="10000"/>
                  </a:ext>
                </a:extLst>
              </a:tr>
              <a:tr h="391775">
                <a:tc>
                  <a:txBody>
                    <a:bodyPr/>
                    <a:lstStyle/>
                    <a:p>
                      <a:pPr marL="0" marR="0" lvl="0" indent="0" algn="l" rtl="0">
                        <a:lnSpc>
                          <a:spcPct val="90000"/>
                        </a:lnSpc>
                        <a:spcBef>
                          <a:spcPts val="0"/>
                        </a:spcBef>
                        <a:spcAft>
                          <a:spcPts val="0"/>
                        </a:spcAft>
                        <a:buClr>
                          <a:schemeClr val="dk1"/>
                        </a:buClr>
                        <a:buSzPts val="1100"/>
                        <a:buFont typeface="Arial"/>
                        <a:buNone/>
                      </a:pPr>
                      <a:r>
                        <a:rPr lang="ko-KR" altLang="fr-FR" sz="1800" u="none" strike="noStrike" cap="none" dirty="0">
                          <a:solidFill>
                            <a:schemeClr val="dk1"/>
                          </a:solidFill>
                        </a:rPr>
                        <a:t>이전 연구 찾기</a:t>
                      </a:r>
                      <a:endParaRPr sz="1800" u="none" strike="noStrike" cap="none" dirty="0">
                        <a:latin typeface="Arial"/>
                        <a:ea typeface="Arial"/>
                        <a:cs typeface="Arial"/>
                        <a:sym typeface="Arial"/>
                      </a:endParaRPr>
                    </a:p>
                  </a:txBody>
                  <a:tcPr marL="59625" marR="59625" marT="59625" marB="596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91775">
                <a:tc>
                  <a:txBody>
                    <a:bodyPr/>
                    <a:lstStyle/>
                    <a:p>
                      <a:pPr marL="0" marR="0" lvl="0" indent="0" algn="l" rtl="0">
                        <a:lnSpc>
                          <a:spcPct val="90000"/>
                        </a:lnSpc>
                        <a:spcBef>
                          <a:spcPts val="0"/>
                        </a:spcBef>
                        <a:spcAft>
                          <a:spcPts val="0"/>
                        </a:spcAft>
                        <a:buClr>
                          <a:schemeClr val="dk1"/>
                        </a:buClr>
                        <a:buSzPts val="1100"/>
                        <a:buFont typeface="Arial"/>
                        <a:buNone/>
                      </a:pPr>
                      <a:r>
                        <a:rPr lang="ko-KR" altLang="fr-FR" sz="1800" u="none" strike="noStrike" cap="none" dirty="0">
                          <a:solidFill>
                            <a:schemeClr val="dk1"/>
                          </a:solidFill>
                        </a:rPr>
                        <a:t>데이터 아카이</a:t>
                      </a:r>
                      <a:r>
                        <a:rPr lang="ko-KR" altLang="en-US" sz="1800" u="none" strike="noStrike" cap="none" dirty="0">
                          <a:solidFill>
                            <a:schemeClr val="dk1"/>
                          </a:solidFill>
                        </a:rPr>
                        <a:t>브 구축</a:t>
                      </a:r>
                      <a:endParaRPr sz="1800" u="none" strike="noStrike" cap="none" dirty="0">
                        <a:latin typeface="Arial"/>
                        <a:ea typeface="Arial"/>
                        <a:cs typeface="Arial"/>
                        <a:sym typeface="Arial"/>
                      </a:endParaRPr>
                    </a:p>
                  </a:txBody>
                  <a:tcPr marL="59625" marR="59625" marT="59625" marB="596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91775">
                <a:tc>
                  <a:txBody>
                    <a:bodyPr/>
                    <a:lstStyle/>
                    <a:p>
                      <a:pPr marL="0" marR="0" lvl="0" indent="0" algn="l" rtl="0">
                        <a:lnSpc>
                          <a:spcPct val="90000"/>
                        </a:lnSpc>
                        <a:spcBef>
                          <a:spcPts val="0"/>
                        </a:spcBef>
                        <a:spcAft>
                          <a:spcPts val="0"/>
                        </a:spcAft>
                        <a:buClr>
                          <a:schemeClr val="dk1"/>
                        </a:buClr>
                        <a:buSzPts val="1100"/>
                        <a:buFont typeface="Arial"/>
                        <a:buNone/>
                      </a:pPr>
                      <a:r>
                        <a:rPr lang="ko-KR" altLang="fr-FR" sz="1800" u="none" strike="noStrike" cap="none" dirty="0">
                          <a:solidFill>
                            <a:schemeClr val="dk1"/>
                          </a:solidFill>
                        </a:rPr>
                        <a:t>카탈로그 </a:t>
                      </a:r>
                      <a:r>
                        <a:rPr lang="ko-KR" altLang="en-US" sz="1800" u="none" strike="noStrike" cap="none" dirty="0">
                          <a:solidFill>
                            <a:schemeClr val="dk1"/>
                          </a:solidFill>
                        </a:rPr>
                        <a:t>기록</a:t>
                      </a:r>
                      <a:endParaRPr sz="1800" u="none" strike="noStrike" cap="none" dirty="0">
                        <a:latin typeface="Arial"/>
                        <a:ea typeface="Arial"/>
                        <a:cs typeface="Arial"/>
                        <a:sym typeface="Arial"/>
                      </a:endParaRPr>
                    </a:p>
                  </a:txBody>
                  <a:tcPr marL="59625" marR="59625" marT="59625" marB="596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91775">
                <a:tc>
                  <a:txBody>
                    <a:bodyPr/>
                    <a:lstStyle/>
                    <a:p>
                      <a:pPr marL="0" marR="0" lvl="0" indent="0" algn="l" rtl="0">
                        <a:lnSpc>
                          <a:spcPct val="90000"/>
                        </a:lnSpc>
                        <a:spcBef>
                          <a:spcPts val="0"/>
                        </a:spcBef>
                        <a:spcAft>
                          <a:spcPts val="0"/>
                        </a:spcAft>
                        <a:buClr>
                          <a:schemeClr val="dk1"/>
                        </a:buClr>
                        <a:buSzPts val="1100"/>
                        <a:buFont typeface="Arial"/>
                        <a:buNone/>
                      </a:pPr>
                      <a:r>
                        <a:rPr lang="ko-KR" altLang="fr-FR" sz="1800" u="none" strike="noStrike" cap="none" dirty="0">
                          <a:solidFill>
                            <a:schemeClr val="dk1"/>
                          </a:solidFill>
                        </a:rPr>
                        <a:t>변수 목록</a:t>
                      </a:r>
                      <a:endParaRPr sz="1800" u="none" strike="noStrike" cap="none" dirty="0">
                        <a:latin typeface="Arial"/>
                        <a:ea typeface="Arial"/>
                        <a:cs typeface="Arial"/>
                        <a:sym typeface="Arial"/>
                      </a:endParaRPr>
                    </a:p>
                  </a:txBody>
                  <a:tcPr marL="59625" marR="59625" marT="59625" marB="596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422050">
                <a:tc>
                  <a:txBody>
                    <a:bodyPr/>
                    <a:lstStyle/>
                    <a:p>
                      <a:pPr marL="0" marR="0" lvl="0" indent="0" algn="l" rtl="0">
                        <a:lnSpc>
                          <a:spcPct val="100000"/>
                        </a:lnSpc>
                        <a:spcBef>
                          <a:spcPts val="0"/>
                        </a:spcBef>
                        <a:spcAft>
                          <a:spcPts val="0"/>
                        </a:spcAft>
                        <a:buClr>
                          <a:schemeClr val="dk1"/>
                        </a:buClr>
                        <a:buSzPts val="1800"/>
                        <a:buFont typeface="Arial"/>
                        <a:buNone/>
                      </a:pPr>
                      <a:r>
                        <a:rPr lang="ko-KR" altLang="fr-FR" sz="1800" u="none" strike="noStrike" cap="none" dirty="0">
                          <a:solidFill>
                            <a:schemeClr val="dk1"/>
                          </a:solidFill>
                        </a:rPr>
                        <a:t>데이터 분석</a:t>
                      </a:r>
                      <a:endParaRPr sz="1800" u="none" strike="noStrike" cap="none" dirty="0">
                        <a:latin typeface="Arial"/>
                        <a:ea typeface="Arial"/>
                        <a:cs typeface="Arial"/>
                        <a:sym typeface="Arial"/>
                      </a:endParaRPr>
                    </a:p>
                  </a:txBody>
                  <a:tcPr marL="59625" marR="59625" marT="59625" marB="596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391775">
                <a:tc>
                  <a:txBody>
                    <a:bodyPr/>
                    <a:lstStyle/>
                    <a:p>
                      <a:pPr marL="0" marR="0" lvl="0" indent="0" algn="l" rtl="0">
                        <a:lnSpc>
                          <a:spcPct val="90000"/>
                        </a:lnSpc>
                        <a:spcBef>
                          <a:spcPts val="0"/>
                        </a:spcBef>
                        <a:spcAft>
                          <a:spcPts val="0"/>
                        </a:spcAft>
                        <a:buClr>
                          <a:schemeClr val="dk1"/>
                        </a:buClr>
                        <a:buSzPts val="1100"/>
                        <a:buFont typeface="Arial"/>
                        <a:buNone/>
                      </a:pPr>
                      <a:r>
                        <a:rPr lang="ko-KR" altLang="fr-FR" sz="1800" u="none" strike="noStrike" cap="none" dirty="0">
                          <a:solidFill>
                            <a:schemeClr val="dk1"/>
                          </a:solidFill>
                        </a:rPr>
                        <a:t>데이터 조화 </a:t>
                      </a:r>
                      <a:r>
                        <a:rPr lang="ko-KR" altLang="en-US" sz="1800" u="none" strike="noStrike" cap="none" dirty="0">
                          <a:solidFill>
                            <a:schemeClr val="dk1"/>
                          </a:solidFill>
                        </a:rPr>
                        <a:t>및</a:t>
                      </a:r>
                      <a:r>
                        <a:rPr lang="ko-KR" altLang="fr-FR" sz="1800" u="none" strike="noStrike" cap="none" dirty="0">
                          <a:solidFill>
                            <a:schemeClr val="dk1"/>
                          </a:solidFill>
                        </a:rPr>
                        <a:t> 비교</a:t>
                      </a:r>
                      <a:endParaRPr sz="1800" u="none" strike="noStrike" cap="none" dirty="0">
                        <a:latin typeface="Arial"/>
                        <a:ea typeface="Arial"/>
                        <a:cs typeface="Arial"/>
                        <a:sym typeface="Arial"/>
                      </a:endParaRPr>
                    </a:p>
                  </a:txBody>
                  <a:tcPr marL="59625" marR="59625" marT="59625" marB="596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9D9D9"/>
                    </a:solidFill>
                  </a:tcPr>
                </a:tc>
                <a:extLst>
                  <a:ext uri="{0D108BD9-81ED-4DB2-BD59-A6C34878D82A}">
                    <a16:rowId xmlns:a16="http://schemas.microsoft.com/office/drawing/2014/main" val="10006"/>
                  </a:ext>
                </a:extLst>
              </a:tr>
              <a:tr h="422050">
                <a:tc>
                  <a:txBody>
                    <a:bodyPr/>
                    <a:lstStyle/>
                    <a:p>
                      <a:pPr marL="0" marR="0" lvl="0" indent="0" algn="l" rtl="0">
                        <a:lnSpc>
                          <a:spcPct val="100000"/>
                        </a:lnSpc>
                        <a:spcBef>
                          <a:spcPts val="0"/>
                        </a:spcBef>
                        <a:spcAft>
                          <a:spcPts val="0"/>
                        </a:spcAft>
                        <a:buClr>
                          <a:schemeClr val="dk1"/>
                        </a:buClr>
                        <a:buSzPts val="1100"/>
                        <a:buFont typeface="Arial"/>
                        <a:buNone/>
                      </a:pPr>
                      <a:r>
                        <a:rPr lang="ko-KR" altLang="fr-FR" sz="1800" u="none" strike="noStrike" cap="none" dirty="0">
                          <a:solidFill>
                            <a:schemeClr val="dk1"/>
                          </a:solidFill>
                        </a:rPr>
                        <a:t>설문지 설계</a:t>
                      </a:r>
                      <a:endParaRPr sz="1800" u="none" strike="noStrike" cap="none" dirty="0">
                        <a:latin typeface="Arial"/>
                        <a:ea typeface="Arial"/>
                        <a:cs typeface="Arial"/>
                        <a:sym typeface="Arial"/>
                      </a:endParaRPr>
                    </a:p>
                  </a:txBody>
                  <a:tcPr marL="59625" marR="59625" marT="59625" marB="596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9D9D9"/>
                    </a:solidFill>
                  </a:tcPr>
                </a:tc>
                <a:extLst>
                  <a:ext uri="{0D108BD9-81ED-4DB2-BD59-A6C34878D82A}">
                    <a16:rowId xmlns:a16="http://schemas.microsoft.com/office/drawing/2014/main" val="10007"/>
                  </a:ext>
                </a:extLst>
              </a:tr>
              <a:tr h="463150">
                <a:tc>
                  <a:txBody>
                    <a:bodyPr/>
                    <a:lstStyle/>
                    <a:p>
                      <a:pPr marL="0" marR="0" lvl="0" indent="0" algn="l" rtl="0">
                        <a:lnSpc>
                          <a:spcPct val="100000"/>
                        </a:lnSpc>
                        <a:spcBef>
                          <a:spcPts val="0"/>
                        </a:spcBef>
                        <a:spcAft>
                          <a:spcPts val="0"/>
                        </a:spcAft>
                        <a:buClr>
                          <a:schemeClr val="dk1"/>
                        </a:buClr>
                        <a:buSzPts val="1800"/>
                        <a:buFont typeface="Arial"/>
                        <a:buNone/>
                      </a:pPr>
                      <a:r>
                        <a:rPr lang="ko-KR" altLang="fr-FR" sz="1800" u="none" strike="noStrike" cap="none" dirty="0">
                          <a:solidFill>
                            <a:schemeClr val="dk1"/>
                          </a:solidFill>
                        </a:rPr>
                        <a:t>데이터 전처리과정과 워크풀로우 관리</a:t>
                      </a:r>
                      <a:endParaRPr sz="1800" u="none" strike="noStrike" cap="none" dirty="0">
                        <a:latin typeface="Arial"/>
                        <a:ea typeface="Arial"/>
                        <a:cs typeface="Arial"/>
                        <a:sym typeface="Arial"/>
                      </a:endParaRPr>
                    </a:p>
                  </a:txBody>
                  <a:tcPr marL="59625" marR="59625" marT="59625" marB="596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9D9D9"/>
                    </a:solidFill>
                  </a:tcPr>
                </a:tc>
                <a:extLst>
                  <a:ext uri="{0D108BD9-81ED-4DB2-BD59-A6C34878D82A}">
                    <a16:rowId xmlns:a16="http://schemas.microsoft.com/office/drawing/2014/main" val="10008"/>
                  </a:ext>
                </a:extLst>
              </a:tr>
              <a:tr h="422050">
                <a:tc>
                  <a:txBody>
                    <a:bodyPr/>
                    <a:lstStyle/>
                    <a:p>
                      <a:pPr marL="0" marR="0" lvl="0" indent="0" algn="l" rtl="0">
                        <a:lnSpc>
                          <a:spcPct val="100000"/>
                        </a:lnSpc>
                        <a:spcBef>
                          <a:spcPts val="0"/>
                        </a:spcBef>
                        <a:spcAft>
                          <a:spcPts val="0"/>
                        </a:spcAft>
                        <a:buClr>
                          <a:schemeClr val="dk1"/>
                        </a:buClr>
                        <a:buSzPts val="1800"/>
                        <a:buFont typeface="Arial"/>
                        <a:buNone/>
                      </a:pPr>
                      <a:r>
                        <a:rPr lang="ko-KR" altLang="fr-FR" sz="1800" u="none" strike="noStrike" cap="none" dirty="0"/>
                        <a:t>문제 은행</a:t>
                      </a:r>
                      <a:endParaRPr sz="1800" u="none" strike="noStrike" cap="none" dirty="0">
                        <a:latin typeface="Arial"/>
                        <a:ea typeface="Arial"/>
                        <a:cs typeface="Arial"/>
                        <a:sym typeface="Arial"/>
                      </a:endParaRPr>
                    </a:p>
                  </a:txBody>
                  <a:tcPr marL="59625" marR="59625" marT="59625" marB="596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9D9D9"/>
                    </a:solidFill>
                  </a:tcPr>
                </a:tc>
                <a:extLst>
                  <a:ext uri="{0D108BD9-81ED-4DB2-BD59-A6C34878D82A}">
                    <a16:rowId xmlns:a16="http://schemas.microsoft.com/office/drawing/2014/main" val="10009"/>
                  </a:ext>
                </a:extLst>
              </a:tr>
            </a:tbl>
          </a:graphicData>
        </a:graphic>
      </p:graphicFrame>
      <p:cxnSp>
        <p:nvCxnSpPr>
          <p:cNvPr id="223" name="Google Shape;223;p14" descr="Horizontal arrow with points on both ends connecting common elements between DDI Codebook and DDI  Lifecycle."/>
          <p:cNvCxnSpPr/>
          <p:nvPr/>
        </p:nvCxnSpPr>
        <p:spPr>
          <a:xfrm>
            <a:off x="3828262" y="2324066"/>
            <a:ext cx="1165848" cy="0"/>
          </a:xfrm>
          <a:prstGeom prst="straightConnector1">
            <a:avLst/>
          </a:prstGeom>
          <a:noFill/>
          <a:ln w="9525" cap="flat" cmpd="sng">
            <a:solidFill>
              <a:schemeClr val="dk1"/>
            </a:solidFill>
            <a:prstDash val="solid"/>
            <a:round/>
            <a:headEnd type="stealth" w="med" len="med"/>
            <a:tailEnd type="stealth" w="med" len="med"/>
          </a:ln>
        </p:spPr>
      </p:cxnSp>
      <p:cxnSp>
        <p:nvCxnSpPr>
          <p:cNvPr id="224" name="Google Shape;224;p14" descr="Horizontal arrow with points on both ends connecting common elements between DDI Codebook and DDI  Lifecycle."/>
          <p:cNvCxnSpPr/>
          <p:nvPr/>
        </p:nvCxnSpPr>
        <p:spPr>
          <a:xfrm>
            <a:off x="3828262" y="2698162"/>
            <a:ext cx="1165848" cy="0"/>
          </a:xfrm>
          <a:prstGeom prst="straightConnector1">
            <a:avLst/>
          </a:prstGeom>
          <a:noFill/>
          <a:ln w="9525" cap="flat" cmpd="sng">
            <a:solidFill>
              <a:schemeClr val="dk1"/>
            </a:solidFill>
            <a:prstDash val="solid"/>
            <a:round/>
            <a:headEnd type="stealth" w="med" len="med"/>
            <a:tailEnd type="stealth" w="med" len="med"/>
          </a:ln>
        </p:spPr>
      </p:cxnSp>
      <p:cxnSp>
        <p:nvCxnSpPr>
          <p:cNvPr id="225" name="Google Shape;225;p14" descr="Horizontal arrow with points on both ends connecting common elements between DDI Codebook and DDI  Lifecycle."/>
          <p:cNvCxnSpPr/>
          <p:nvPr/>
        </p:nvCxnSpPr>
        <p:spPr>
          <a:xfrm>
            <a:off x="3828262" y="3103956"/>
            <a:ext cx="1165848" cy="0"/>
          </a:xfrm>
          <a:prstGeom prst="straightConnector1">
            <a:avLst/>
          </a:prstGeom>
          <a:noFill/>
          <a:ln w="9525" cap="flat" cmpd="sng">
            <a:solidFill>
              <a:schemeClr val="dk1"/>
            </a:solidFill>
            <a:prstDash val="solid"/>
            <a:round/>
            <a:headEnd type="stealth" w="med" len="med"/>
            <a:tailEnd type="stealth" w="med" len="med"/>
          </a:ln>
        </p:spPr>
      </p:cxnSp>
      <p:cxnSp>
        <p:nvCxnSpPr>
          <p:cNvPr id="226" name="Google Shape;226;p14" descr="Horizontal arrow with points on both ends connecting common elements between DDI Codebook and DDI  Lifecycle."/>
          <p:cNvCxnSpPr/>
          <p:nvPr/>
        </p:nvCxnSpPr>
        <p:spPr>
          <a:xfrm>
            <a:off x="3828262" y="3470793"/>
            <a:ext cx="1165848" cy="0"/>
          </a:xfrm>
          <a:prstGeom prst="straightConnector1">
            <a:avLst/>
          </a:prstGeom>
          <a:noFill/>
          <a:ln w="9525" cap="flat" cmpd="sng">
            <a:solidFill>
              <a:schemeClr val="dk1"/>
            </a:solidFill>
            <a:prstDash val="solid"/>
            <a:round/>
            <a:headEnd type="stealth" w="med" len="med"/>
            <a:tailEnd type="stealth" w="med" len="med"/>
          </a:ln>
        </p:spPr>
      </p:cxnSp>
      <p:cxnSp>
        <p:nvCxnSpPr>
          <p:cNvPr id="227" name="Google Shape;227;p14" descr="Horizontal arrow with points on both ends connecting common elements between DDI Codebook and DDI  Lifecycle."/>
          <p:cNvCxnSpPr/>
          <p:nvPr/>
        </p:nvCxnSpPr>
        <p:spPr>
          <a:xfrm>
            <a:off x="3828262" y="3896620"/>
            <a:ext cx="1165848" cy="0"/>
          </a:xfrm>
          <a:prstGeom prst="straightConnector1">
            <a:avLst/>
          </a:prstGeom>
          <a:noFill/>
          <a:ln w="9525" cap="flat" cmpd="sng">
            <a:solidFill>
              <a:schemeClr val="dk1"/>
            </a:solidFill>
            <a:prstDash val="solid"/>
            <a:round/>
            <a:headEnd type="stealth" w="med" len="med"/>
            <a:tailEnd type="stealth" w="med" len="med"/>
          </a:ln>
        </p:spPr>
      </p:cxnSp>
      <p:cxnSp>
        <p:nvCxnSpPr>
          <p:cNvPr id="228" name="Google Shape;228;p14" descr="Vertical arrow with points on both ends spanning five universal compounds of the DDI Lifecycle."/>
          <p:cNvCxnSpPr/>
          <p:nvPr/>
        </p:nvCxnSpPr>
        <p:spPr>
          <a:xfrm>
            <a:off x="9982763" y="2248348"/>
            <a:ext cx="0" cy="1768758"/>
          </a:xfrm>
          <a:prstGeom prst="straightConnector1">
            <a:avLst/>
          </a:prstGeom>
          <a:noFill/>
          <a:ln w="19050" cap="flat" cmpd="sng">
            <a:solidFill>
              <a:schemeClr val="dk1"/>
            </a:solidFill>
            <a:prstDash val="solid"/>
            <a:round/>
            <a:headEnd type="stealth" w="med" len="med"/>
            <a:tailEnd type="stealth" w="med" len="med"/>
          </a:ln>
        </p:spPr>
      </p:cxnSp>
      <p:sp>
        <p:nvSpPr>
          <p:cNvPr id="229" name="Google Shape;229;p14"/>
          <p:cNvSpPr txBox="1"/>
          <p:nvPr/>
        </p:nvSpPr>
        <p:spPr>
          <a:xfrm>
            <a:off x="9802083" y="2698162"/>
            <a:ext cx="1847700" cy="578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ko-KR" altLang="fr-FR" sz="2000" dirty="0"/>
              <a:t>공통 요소</a:t>
            </a:r>
            <a:endParaRPr sz="2000" dirty="0"/>
          </a:p>
        </p:txBody>
      </p:sp>
      <p:cxnSp>
        <p:nvCxnSpPr>
          <p:cNvPr id="230" name="Google Shape;230;p14" descr="Vertical arrow with points on both ends spanning four specific compounds of the DDI Lifecycle."/>
          <p:cNvCxnSpPr/>
          <p:nvPr/>
        </p:nvCxnSpPr>
        <p:spPr>
          <a:xfrm>
            <a:off x="9982763" y="4140107"/>
            <a:ext cx="0" cy="1674175"/>
          </a:xfrm>
          <a:prstGeom prst="straightConnector1">
            <a:avLst/>
          </a:prstGeom>
          <a:noFill/>
          <a:ln w="19050" cap="flat" cmpd="sng">
            <a:solidFill>
              <a:schemeClr val="dk1"/>
            </a:solidFill>
            <a:prstDash val="solid"/>
            <a:round/>
            <a:headEnd type="stealth" w="med" len="med"/>
            <a:tailEnd type="stealth" w="med" len="med"/>
          </a:ln>
        </p:spPr>
      </p:cxnSp>
      <p:sp>
        <p:nvSpPr>
          <p:cNvPr id="231" name="Google Shape;231;p14"/>
          <p:cNvSpPr txBox="1"/>
          <p:nvPr/>
        </p:nvSpPr>
        <p:spPr>
          <a:xfrm>
            <a:off x="9802083" y="4607950"/>
            <a:ext cx="1847700" cy="578400"/>
          </a:xfrm>
          <a:prstGeom prst="rect">
            <a:avLst/>
          </a:prstGeom>
          <a:noFill/>
          <a:ln>
            <a:noFill/>
          </a:ln>
        </p:spPr>
        <p:txBody>
          <a:bodyPr spcFirstLastPara="1" wrap="square" lIns="91425" tIns="91425" rIns="91425" bIns="91425" anchor="t" anchorCtr="0">
            <a:noAutofit/>
          </a:bodyPr>
          <a:lstStyle/>
          <a:p>
            <a:pPr lvl="0" algn="ctr">
              <a:buSzPts val="2000"/>
            </a:pPr>
            <a:r>
              <a:rPr lang="ko-KR" altLang="fr-FR" sz="2000" dirty="0"/>
              <a:t>고유 요소</a:t>
            </a:r>
            <a:endParaRPr lang="de-DE"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300"/>
              <a:buFont typeface="Arial"/>
              <a:buNone/>
            </a:pPr>
            <a:r>
              <a:rPr lang="de-DE" sz="3300" dirty="0"/>
              <a:t>DDI</a:t>
            </a:r>
            <a:r>
              <a:rPr lang="ko-KR" altLang="fr-FR" sz="3300" dirty="0"/>
              <a:t>를 어떻게 사용해야하는가 </a:t>
            </a:r>
            <a:r>
              <a:rPr lang="de-DE" sz="3300" dirty="0"/>
              <a:t>?</a:t>
            </a:r>
            <a:endParaRPr dirty="0"/>
          </a:p>
        </p:txBody>
      </p:sp>
      <p:sp>
        <p:nvSpPr>
          <p:cNvPr id="237" name="Google Shape;237;p15"/>
          <p:cNvSpPr/>
          <p:nvPr/>
        </p:nvSpPr>
        <p:spPr>
          <a:xfrm>
            <a:off x="1789966" y="1868466"/>
            <a:ext cx="2817364" cy="1120274"/>
          </a:xfrm>
          <a:prstGeom prst="flowChartTerminator">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ko-KR" altLang="fr-FR" sz="2400" b="1" i="0" u="none" strike="noStrike" cap="none" dirty="0">
                <a:solidFill>
                  <a:schemeClr val="lt1"/>
                </a:solidFill>
                <a:latin typeface="Arial"/>
                <a:ea typeface="Arial"/>
                <a:cs typeface="Arial"/>
                <a:sym typeface="Arial"/>
              </a:rPr>
              <a:t>이미 존재하는 도구들 사용하기</a:t>
            </a:r>
            <a:endParaRPr sz="2400" b="1" i="0" u="none" strike="noStrike" cap="none" dirty="0">
              <a:solidFill>
                <a:schemeClr val="lt1"/>
              </a:solidFill>
              <a:latin typeface="Arial"/>
              <a:ea typeface="Arial"/>
              <a:cs typeface="Arial"/>
              <a:sym typeface="Arial"/>
            </a:endParaRPr>
          </a:p>
        </p:txBody>
      </p:sp>
      <p:cxnSp>
        <p:nvCxnSpPr>
          <p:cNvPr id="238" name="Google Shape;238;p15" descr="Curved line connecting Use existing tools and Commercial"/>
          <p:cNvCxnSpPr>
            <a:stCxn id="237" idx="1"/>
            <a:endCxn id="239" idx="1"/>
          </p:cNvCxnSpPr>
          <p:nvPr/>
        </p:nvCxnSpPr>
        <p:spPr>
          <a:xfrm>
            <a:off x="1789966" y="2428603"/>
            <a:ext cx="635100" cy="1436700"/>
          </a:xfrm>
          <a:prstGeom prst="curvedConnector3">
            <a:avLst>
              <a:gd name="adj1" fmla="val -35995"/>
            </a:avLst>
          </a:prstGeom>
          <a:noFill/>
          <a:ln w="9525" cap="flat" cmpd="sng">
            <a:solidFill>
              <a:srgbClr val="595959"/>
            </a:solidFill>
            <a:prstDash val="solid"/>
            <a:round/>
            <a:headEnd type="none" w="sm" len="sm"/>
            <a:tailEnd type="none" w="sm" len="sm"/>
          </a:ln>
        </p:spPr>
      </p:cxnSp>
      <p:sp>
        <p:nvSpPr>
          <p:cNvPr id="239" name="Google Shape;239;p15"/>
          <p:cNvSpPr/>
          <p:nvPr/>
        </p:nvSpPr>
        <p:spPr>
          <a:xfrm>
            <a:off x="2425098" y="3259926"/>
            <a:ext cx="3169841" cy="1210570"/>
          </a:xfrm>
          <a:prstGeom prst="flowChartTerminator">
            <a:avLst/>
          </a:prstGeom>
          <a:solidFill>
            <a:srgbClr val="FFFFFF"/>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ko-KR" altLang="fr-FR" sz="2400" b="0" i="0" u="none" strike="noStrike" cap="none" dirty="0">
                <a:solidFill>
                  <a:srgbClr val="000000"/>
                </a:solidFill>
                <a:latin typeface="Arial"/>
                <a:ea typeface="Arial"/>
                <a:cs typeface="Arial"/>
                <a:sym typeface="Arial"/>
              </a:rPr>
              <a:t>상업</a:t>
            </a:r>
            <a:r>
              <a:rPr lang="ko-KR" altLang="en-US" sz="2400" b="0" i="0" u="none" strike="noStrike" cap="none" dirty="0">
                <a:solidFill>
                  <a:srgbClr val="000000"/>
                </a:solidFill>
                <a:latin typeface="Arial"/>
                <a:ea typeface="Arial"/>
                <a:cs typeface="Arial"/>
                <a:sym typeface="Arial"/>
              </a:rPr>
              <a:t>용 소스</a:t>
            </a:r>
            <a:endParaRPr sz="2400" b="0" i="0" u="none" strike="noStrike" cap="none" dirty="0">
              <a:solidFill>
                <a:srgbClr val="000000"/>
              </a:solidFill>
              <a:latin typeface="Arial"/>
              <a:ea typeface="Arial"/>
              <a:cs typeface="Arial"/>
              <a:sym typeface="Arial"/>
            </a:endParaRPr>
          </a:p>
        </p:txBody>
      </p:sp>
      <p:cxnSp>
        <p:nvCxnSpPr>
          <p:cNvPr id="240" name="Google Shape;240;p15" descr="Curved line connecting Use existing tools and Open source"/>
          <p:cNvCxnSpPr>
            <a:stCxn id="237" idx="1"/>
            <a:endCxn id="241" idx="1"/>
          </p:cNvCxnSpPr>
          <p:nvPr/>
        </p:nvCxnSpPr>
        <p:spPr>
          <a:xfrm>
            <a:off x="1789966" y="2428603"/>
            <a:ext cx="635100" cy="2873100"/>
          </a:xfrm>
          <a:prstGeom prst="curvedConnector3">
            <a:avLst>
              <a:gd name="adj1" fmla="val -35995"/>
            </a:avLst>
          </a:prstGeom>
          <a:noFill/>
          <a:ln w="9525" cap="flat" cmpd="sng">
            <a:solidFill>
              <a:srgbClr val="595959"/>
            </a:solidFill>
            <a:prstDash val="solid"/>
            <a:round/>
            <a:headEnd type="none" w="sm" len="sm"/>
            <a:tailEnd type="none" w="sm" len="sm"/>
          </a:ln>
        </p:spPr>
      </p:cxnSp>
      <p:sp>
        <p:nvSpPr>
          <p:cNvPr id="241" name="Google Shape;241;p15"/>
          <p:cNvSpPr/>
          <p:nvPr/>
        </p:nvSpPr>
        <p:spPr>
          <a:xfrm>
            <a:off x="2425098" y="4708049"/>
            <a:ext cx="3169841" cy="1187322"/>
          </a:xfrm>
          <a:prstGeom prst="flowChartTerminator">
            <a:avLst/>
          </a:prstGeom>
          <a:solidFill>
            <a:srgbClr val="FFFFFF"/>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ko-KR" altLang="fr-FR" sz="2400" b="0" i="0" u="none" strike="noStrike" cap="none" dirty="0">
                <a:solidFill>
                  <a:srgbClr val="000000"/>
                </a:solidFill>
                <a:latin typeface="Arial"/>
                <a:ea typeface="Arial"/>
                <a:cs typeface="Arial"/>
                <a:sym typeface="Arial"/>
              </a:rPr>
              <a:t>오픈소스</a:t>
            </a:r>
            <a:endParaRPr sz="2400" b="0" i="0" u="none" strike="noStrike" cap="none" dirty="0">
              <a:solidFill>
                <a:srgbClr val="000000"/>
              </a:solidFill>
              <a:latin typeface="Arial"/>
              <a:ea typeface="Arial"/>
              <a:cs typeface="Arial"/>
              <a:sym typeface="Arial"/>
            </a:endParaRPr>
          </a:p>
        </p:txBody>
      </p:sp>
      <p:cxnSp>
        <p:nvCxnSpPr>
          <p:cNvPr id="242" name="Google Shape;242;p15" descr="Horizontal yellow arrow with dashed line and points on both ends connecting Use exhisting tools and Develop in-house tools. There is a large gray question mark (?) over the arrow."/>
          <p:cNvCxnSpPr/>
          <p:nvPr/>
        </p:nvCxnSpPr>
        <p:spPr>
          <a:xfrm>
            <a:off x="4941313" y="2556267"/>
            <a:ext cx="2088178" cy="0"/>
          </a:xfrm>
          <a:prstGeom prst="straightConnector1">
            <a:avLst/>
          </a:prstGeom>
          <a:noFill/>
          <a:ln w="38100" cap="flat" cmpd="sng">
            <a:solidFill>
              <a:srgbClr val="F1C232"/>
            </a:solidFill>
            <a:prstDash val="dash"/>
            <a:round/>
            <a:headEnd type="stealth" w="med" len="med"/>
            <a:tailEnd type="stealth" w="med" len="med"/>
          </a:ln>
        </p:spPr>
      </p:cxnSp>
      <p:sp>
        <p:nvSpPr>
          <p:cNvPr id="243" name="Google Shape;243;p15"/>
          <p:cNvSpPr txBox="1"/>
          <p:nvPr/>
        </p:nvSpPr>
        <p:spPr>
          <a:xfrm>
            <a:off x="5568869" y="1319533"/>
            <a:ext cx="744216" cy="1464003"/>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rgbClr val="000000"/>
              </a:buClr>
              <a:buSzPts val="8000"/>
              <a:buFont typeface="Arial"/>
              <a:buNone/>
            </a:pPr>
            <a:r>
              <a:rPr lang="de-DE" sz="8000" b="1" i="0" u="none" strike="noStrike" cap="none">
                <a:solidFill>
                  <a:srgbClr val="B7B7B7"/>
                </a:solidFill>
                <a:latin typeface="Arial"/>
                <a:ea typeface="Arial"/>
                <a:cs typeface="Arial"/>
                <a:sym typeface="Arial"/>
              </a:rPr>
              <a:t>?</a:t>
            </a:r>
            <a:endParaRPr sz="8000" b="0" i="0" u="none" strike="noStrike" cap="none">
              <a:solidFill>
                <a:srgbClr val="B7B7B7"/>
              </a:solidFill>
              <a:latin typeface="Arial"/>
              <a:ea typeface="Arial"/>
              <a:cs typeface="Arial"/>
              <a:sym typeface="Arial"/>
            </a:endParaRPr>
          </a:p>
        </p:txBody>
      </p:sp>
      <p:sp>
        <p:nvSpPr>
          <p:cNvPr id="244" name="Google Shape;244;p15"/>
          <p:cNvSpPr/>
          <p:nvPr/>
        </p:nvSpPr>
        <p:spPr>
          <a:xfrm>
            <a:off x="7328417" y="1880951"/>
            <a:ext cx="2817364" cy="1120274"/>
          </a:xfrm>
          <a:prstGeom prst="flowChartTerminator">
            <a:avLst/>
          </a:prstGeom>
          <a:solidFill>
            <a:schemeClr val="accent6"/>
          </a:solidFill>
          <a:ln w="12700" cap="flat" cmpd="sng">
            <a:solidFill>
              <a:srgbClr val="787878"/>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ko-KR" altLang="fr-FR" sz="2400" b="1" i="0" u="none" strike="noStrike" cap="none" dirty="0">
                <a:solidFill>
                  <a:schemeClr val="lt1"/>
                </a:solidFill>
                <a:latin typeface="Arial"/>
                <a:ea typeface="Arial"/>
                <a:cs typeface="Arial"/>
                <a:sym typeface="Arial"/>
              </a:rPr>
              <a:t>내부</a:t>
            </a:r>
            <a:r>
              <a:rPr lang="en-US" altLang="ko-KR" sz="2400" b="1" dirty="0">
                <a:solidFill>
                  <a:schemeClr val="lt1"/>
                </a:solidFill>
              </a:rPr>
              <a:t> </a:t>
            </a:r>
            <a:r>
              <a:rPr lang="ko-KR" altLang="en-US" sz="2400" b="1" dirty="0">
                <a:solidFill>
                  <a:schemeClr val="lt1"/>
                </a:solidFill>
              </a:rPr>
              <a:t>도구 개발</a:t>
            </a:r>
            <a:endParaRPr sz="2400" b="1" i="0" u="none" strike="noStrike" cap="none" dirty="0">
              <a:solidFill>
                <a:schemeClr val="lt1"/>
              </a:solidFill>
              <a:latin typeface="Arial"/>
              <a:ea typeface="Arial"/>
              <a:cs typeface="Arial"/>
              <a:sym typeface="Arial"/>
            </a:endParaRPr>
          </a:p>
        </p:txBody>
      </p:sp>
      <p:cxnSp>
        <p:nvCxnSpPr>
          <p:cNvPr id="245" name="Google Shape;245;p15" descr="Curved line connecting Develop in-house tools and Conceptualisation"/>
          <p:cNvCxnSpPr>
            <a:stCxn id="244" idx="3"/>
            <a:endCxn id="246" idx="3"/>
          </p:cNvCxnSpPr>
          <p:nvPr/>
        </p:nvCxnSpPr>
        <p:spPr>
          <a:xfrm flipH="1">
            <a:off x="9593432" y="2441088"/>
            <a:ext cx="552349" cy="1424215"/>
          </a:xfrm>
          <a:prstGeom prst="curvedConnector3">
            <a:avLst>
              <a:gd name="adj1" fmla="val -41387"/>
            </a:avLst>
          </a:prstGeom>
          <a:noFill/>
          <a:ln w="9525" cap="flat" cmpd="sng">
            <a:solidFill>
              <a:srgbClr val="595959"/>
            </a:solidFill>
            <a:prstDash val="solid"/>
            <a:round/>
            <a:headEnd type="none" w="sm" len="sm"/>
            <a:tailEnd type="none" w="sm" len="sm"/>
          </a:ln>
        </p:spPr>
      </p:cxnSp>
      <p:sp>
        <p:nvSpPr>
          <p:cNvPr id="246" name="Google Shape;246;p15"/>
          <p:cNvSpPr/>
          <p:nvPr/>
        </p:nvSpPr>
        <p:spPr>
          <a:xfrm>
            <a:off x="6423591" y="3278053"/>
            <a:ext cx="3169841" cy="1174500"/>
          </a:xfrm>
          <a:prstGeom prst="flowChartTerminator">
            <a:avLst/>
          </a:prstGeom>
          <a:solidFill>
            <a:srgbClr val="FFFFFF"/>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ko-KR" altLang="en-US" sz="2400" dirty="0"/>
              <a:t>개념화</a:t>
            </a:r>
            <a:endParaRPr lang="fr-FR" sz="2400" b="0" i="0" u="none" strike="noStrike" cap="none" dirty="0">
              <a:solidFill>
                <a:srgbClr val="000000"/>
              </a:solidFill>
              <a:latin typeface="Arial"/>
              <a:ea typeface="Arial"/>
              <a:cs typeface="Arial"/>
              <a:sym typeface="Arial"/>
            </a:endParaRPr>
          </a:p>
        </p:txBody>
      </p:sp>
      <p:cxnSp>
        <p:nvCxnSpPr>
          <p:cNvPr id="247" name="Google Shape;247;p15" descr="Curved line connecting Develop in-house tools and Guidance for back end"/>
          <p:cNvCxnSpPr>
            <a:stCxn id="244" idx="3"/>
            <a:endCxn id="248" idx="3"/>
          </p:cNvCxnSpPr>
          <p:nvPr/>
        </p:nvCxnSpPr>
        <p:spPr>
          <a:xfrm flipH="1">
            <a:off x="9593481" y="2441088"/>
            <a:ext cx="552300" cy="2860500"/>
          </a:xfrm>
          <a:prstGeom prst="curvedConnector3">
            <a:avLst>
              <a:gd name="adj1" fmla="val -41391"/>
            </a:avLst>
          </a:prstGeom>
          <a:noFill/>
          <a:ln w="9525" cap="flat" cmpd="sng">
            <a:solidFill>
              <a:srgbClr val="595959"/>
            </a:solidFill>
            <a:prstDash val="solid"/>
            <a:round/>
            <a:headEnd type="none" w="sm" len="sm"/>
            <a:tailEnd type="none" w="sm" len="sm"/>
          </a:ln>
        </p:spPr>
      </p:cxnSp>
      <p:sp>
        <p:nvSpPr>
          <p:cNvPr id="248" name="Google Shape;248;p15"/>
          <p:cNvSpPr/>
          <p:nvPr/>
        </p:nvSpPr>
        <p:spPr>
          <a:xfrm>
            <a:off x="6423591" y="4708049"/>
            <a:ext cx="3169841" cy="1187322"/>
          </a:xfrm>
          <a:prstGeom prst="flowChartTerminator">
            <a:avLst/>
          </a:prstGeom>
          <a:solidFill>
            <a:srgbClr val="FFFFFF"/>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ko-KR" altLang="fr-FR" sz="2400" dirty="0" err="1"/>
              <a:t>백엔드</a:t>
            </a:r>
            <a:r>
              <a:rPr lang="ko-KR" altLang="fr-FR" sz="2400" dirty="0"/>
              <a:t> </a:t>
            </a:r>
            <a:r>
              <a:rPr lang="ko-KR" altLang="en-US" sz="2400" dirty="0"/>
              <a:t>가이드</a:t>
            </a:r>
            <a:endParaRPr sz="2400" b="0" i="0" u="none" strike="noStrike" cap="none" dirty="0">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16"/>
          <p:cNvSpPr txBox="1">
            <a:spLocks noGrp="1"/>
          </p:cNvSpPr>
          <p:nvPr>
            <p:ph type="title"/>
          </p:nvPr>
        </p:nvSpPr>
        <p:spPr>
          <a:xfrm>
            <a:off x="1776802" y="227909"/>
            <a:ext cx="8229600"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300"/>
              <a:buFont typeface="Arial"/>
              <a:buNone/>
            </a:pPr>
            <a:r>
              <a:rPr lang="de-DE" sz="3300" dirty="0"/>
              <a:t>DDI</a:t>
            </a:r>
            <a:r>
              <a:rPr lang="ko-KR" altLang="fr-FR" sz="3300" dirty="0"/>
              <a:t>를 사용할 수 있는 소프트웨어 프로그램과 사용가능한 버전 </a:t>
            </a:r>
            <a:r>
              <a:rPr lang="fr-FR" altLang="ko-KR" sz="3300" dirty="0"/>
              <a:t>(</a:t>
            </a:r>
            <a:r>
              <a:rPr lang="ko-KR" altLang="fr-FR" sz="3300" dirty="0"/>
              <a:t>예시</a:t>
            </a:r>
            <a:r>
              <a:rPr lang="fr-FR" altLang="ko-KR" sz="3300" dirty="0"/>
              <a:t>)</a:t>
            </a:r>
            <a:endParaRPr dirty="0"/>
          </a:p>
        </p:txBody>
      </p:sp>
      <p:graphicFrame>
        <p:nvGraphicFramePr>
          <p:cNvPr id="254" name="Google Shape;254;p16"/>
          <p:cNvGraphicFramePr/>
          <p:nvPr>
            <p:extLst>
              <p:ext uri="{D42A27DB-BD31-4B8C-83A1-F6EECF244321}">
                <p14:modId xmlns:p14="http://schemas.microsoft.com/office/powerpoint/2010/main" val="1015455979"/>
              </p:ext>
            </p:extLst>
          </p:nvPr>
        </p:nvGraphicFramePr>
        <p:xfrm>
          <a:off x="1766761" y="1370913"/>
          <a:ext cx="8658500" cy="4362400"/>
        </p:xfrm>
        <a:graphic>
          <a:graphicData uri="http://schemas.openxmlformats.org/drawingml/2006/table">
            <a:tbl>
              <a:tblPr firstRow="1" bandRow="1">
                <a:noFill/>
                <a:tableStyleId>{535F3695-FE63-4F47-991B-13D34021B170}</a:tableStyleId>
              </a:tblPr>
              <a:tblGrid>
                <a:gridCol w="4015325">
                  <a:extLst>
                    <a:ext uri="{9D8B030D-6E8A-4147-A177-3AD203B41FA5}">
                      <a16:colId xmlns:a16="http://schemas.microsoft.com/office/drawing/2014/main" val="20000"/>
                    </a:ext>
                  </a:extLst>
                </a:gridCol>
                <a:gridCol w="2424350">
                  <a:extLst>
                    <a:ext uri="{9D8B030D-6E8A-4147-A177-3AD203B41FA5}">
                      <a16:colId xmlns:a16="http://schemas.microsoft.com/office/drawing/2014/main" val="20001"/>
                    </a:ext>
                  </a:extLst>
                </a:gridCol>
                <a:gridCol w="2218825">
                  <a:extLst>
                    <a:ext uri="{9D8B030D-6E8A-4147-A177-3AD203B41FA5}">
                      <a16:colId xmlns:a16="http://schemas.microsoft.com/office/drawing/2014/main" val="20002"/>
                    </a:ext>
                  </a:extLst>
                </a:gridCol>
              </a:tblGrid>
              <a:tr h="623200">
                <a:tc>
                  <a:txBody>
                    <a:bodyPr/>
                    <a:lstStyle/>
                    <a:p>
                      <a:pPr marL="0" marR="0" lvl="0" indent="0" algn="l" rtl="0">
                        <a:lnSpc>
                          <a:spcPct val="100000"/>
                        </a:lnSpc>
                        <a:spcBef>
                          <a:spcPts val="0"/>
                        </a:spcBef>
                        <a:spcAft>
                          <a:spcPts val="0"/>
                        </a:spcAft>
                        <a:buClr>
                          <a:srgbClr val="000000"/>
                        </a:buClr>
                        <a:buSzPts val="2100"/>
                        <a:buFont typeface="Arial"/>
                        <a:buNone/>
                      </a:pPr>
                      <a:r>
                        <a:rPr lang="ko-KR" altLang="fr-FR" sz="2100" u="none" strike="noStrike" cap="none" dirty="0">
                          <a:latin typeface="Arial"/>
                          <a:ea typeface="Arial"/>
                          <a:cs typeface="Arial"/>
                          <a:sym typeface="Arial"/>
                        </a:rPr>
                        <a:t>소프트웨어 프로그램</a:t>
                      </a:r>
                      <a:endParaRPr sz="1400" u="none" strike="noStrike" cap="none" dirty="0"/>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2100"/>
                        <a:buFont typeface="Arial"/>
                        <a:buNone/>
                      </a:pPr>
                      <a:r>
                        <a:rPr lang="de-DE" sz="2100" u="none" strike="noStrike" cap="none">
                          <a:latin typeface="Arial"/>
                          <a:ea typeface="Arial"/>
                          <a:cs typeface="Arial"/>
                          <a:sym typeface="Arial"/>
                        </a:rPr>
                        <a:t>DDI Codebook</a:t>
                      </a:r>
                      <a:endParaRPr sz="2100" u="none" strike="noStrike" cap="none">
                        <a:latin typeface="Arial"/>
                        <a:ea typeface="Arial"/>
                        <a:cs typeface="Arial"/>
                        <a:sym typeface="Arial"/>
                      </a:endParaRPr>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2100"/>
                        <a:buFont typeface="Arial"/>
                        <a:buNone/>
                      </a:pPr>
                      <a:r>
                        <a:rPr lang="de-DE" sz="2100" u="none" strike="noStrike" cap="none" dirty="0">
                          <a:latin typeface="Arial"/>
                          <a:ea typeface="Arial"/>
                          <a:cs typeface="Arial"/>
                          <a:sym typeface="Arial"/>
                        </a:rPr>
                        <a:t>DDI Lifecycle</a:t>
                      </a:r>
                      <a:endParaRPr sz="2100" u="none" strike="noStrike" cap="none" dirty="0">
                        <a:latin typeface="Arial"/>
                        <a:ea typeface="Arial"/>
                        <a:cs typeface="Arial"/>
                        <a:sym typeface="Arial"/>
                      </a:endParaRPr>
                    </a:p>
                  </a:txBody>
                  <a:tcPr marL="91450" marR="91450" marT="45725" marB="45725" anchor="ctr"/>
                </a:tc>
                <a:extLst>
                  <a:ext uri="{0D108BD9-81ED-4DB2-BD59-A6C34878D82A}">
                    <a16:rowId xmlns:a16="http://schemas.microsoft.com/office/drawing/2014/main" val="10000"/>
                  </a:ext>
                </a:extLst>
              </a:tr>
              <a:tr h="623200">
                <a:tc>
                  <a:txBody>
                    <a:bodyPr/>
                    <a:lstStyle/>
                    <a:p>
                      <a:pPr marL="0" marR="0" lvl="0" indent="0" algn="l" rtl="0">
                        <a:lnSpc>
                          <a:spcPct val="100000"/>
                        </a:lnSpc>
                        <a:spcBef>
                          <a:spcPts val="0"/>
                        </a:spcBef>
                        <a:spcAft>
                          <a:spcPts val="0"/>
                        </a:spcAft>
                        <a:buClr>
                          <a:srgbClr val="000000"/>
                        </a:buClr>
                        <a:buSzPts val="1800"/>
                        <a:buFont typeface="Arial"/>
                        <a:buNone/>
                      </a:pPr>
                      <a:r>
                        <a:rPr lang="de-DE" sz="1800" u="none" strike="noStrike" cap="none" dirty="0" err="1">
                          <a:solidFill>
                            <a:srgbClr val="595959"/>
                          </a:solidFill>
                          <a:latin typeface="Arial"/>
                          <a:ea typeface="Arial"/>
                          <a:cs typeface="Arial"/>
                          <a:sym typeface="Arial"/>
                        </a:rPr>
                        <a:t>Colectica</a:t>
                      </a:r>
                      <a:endParaRPr sz="1800" u="none" strike="noStrike" cap="none" dirty="0">
                        <a:solidFill>
                          <a:srgbClr val="595959"/>
                        </a:solidFill>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595959"/>
                        </a:buClr>
                        <a:buSzPts val="1800"/>
                        <a:buFont typeface="Calibri"/>
                        <a:buNone/>
                      </a:pPr>
                      <a:r>
                        <a:rPr lang="fr-FR" sz="1800" u="none" strike="noStrike" cap="none" dirty="0">
                          <a:solidFill>
                            <a:srgbClr val="595959"/>
                          </a:solidFill>
                        </a:rPr>
                        <a:t>O</a:t>
                      </a:r>
                      <a:endParaRPr sz="1800" u="none" strike="noStrike" cap="none" dirty="0">
                        <a:solidFill>
                          <a:srgbClr val="595959"/>
                        </a:solidFill>
                      </a:endParaRPr>
                    </a:p>
                  </a:txBody>
                  <a:tcPr marL="54000" marR="54000" marT="54000" marB="54000" anchor="ctr"/>
                </a:tc>
                <a:tc>
                  <a:txBody>
                    <a:bodyPr/>
                    <a:lstStyle/>
                    <a:p>
                      <a:pPr marL="0" marR="0" lvl="0" indent="0" algn="ctr" rtl="0">
                        <a:lnSpc>
                          <a:spcPct val="100000"/>
                        </a:lnSpc>
                        <a:spcBef>
                          <a:spcPts val="0"/>
                        </a:spcBef>
                        <a:spcAft>
                          <a:spcPts val="0"/>
                        </a:spcAft>
                        <a:buClr>
                          <a:srgbClr val="595959"/>
                        </a:buClr>
                        <a:buSzPts val="1800"/>
                        <a:buFont typeface="Calibri"/>
                        <a:buNone/>
                      </a:pPr>
                      <a:r>
                        <a:rPr lang="de-DE" sz="1800" u="none" strike="noStrike" cap="none" dirty="0">
                          <a:solidFill>
                            <a:srgbClr val="595959"/>
                          </a:solidFill>
                        </a:rPr>
                        <a:t>O</a:t>
                      </a:r>
                      <a:endParaRPr sz="1800" u="none" strike="noStrike" cap="none" dirty="0">
                        <a:solidFill>
                          <a:srgbClr val="595959"/>
                        </a:solidFill>
                      </a:endParaRPr>
                    </a:p>
                  </a:txBody>
                  <a:tcPr marL="54000" marR="54000" marT="54000" marB="54000" anchor="ctr"/>
                </a:tc>
                <a:extLst>
                  <a:ext uri="{0D108BD9-81ED-4DB2-BD59-A6C34878D82A}">
                    <a16:rowId xmlns:a16="http://schemas.microsoft.com/office/drawing/2014/main" val="10001"/>
                  </a:ext>
                </a:extLst>
              </a:tr>
              <a:tr h="623200">
                <a:tc>
                  <a:txBody>
                    <a:bodyPr/>
                    <a:lstStyle/>
                    <a:p>
                      <a:pPr marL="0" marR="0" lvl="0" indent="0" algn="l" rtl="0">
                        <a:lnSpc>
                          <a:spcPct val="100000"/>
                        </a:lnSpc>
                        <a:spcBef>
                          <a:spcPts val="0"/>
                        </a:spcBef>
                        <a:spcAft>
                          <a:spcPts val="0"/>
                        </a:spcAft>
                        <a:buClr>
                          <a:srgbClr val="000000"/>
                        </a:buClr>
                        <a:buSzPts val="1800"/>
                        <a:buFont typeface="Arial"/>
                        <a:buNone/>
                      </a:pPr>
                      <a:r>
                        <a:rPr lang="de-DE" sz="1800" u="none" strike="noStrike" cap="none" dirty="0">
                          <a:solidFill>
                            <a:srgbClr val="595959"/>
                          </a:solidFill>
                          <a:latin typeface="Arial"/>
                          <a:ea typeface="Arial"/>
                          <a:cs typeface="Arial"/>
                          <a:sym typeface="Arial"/>
                        </a:rPr>
                        <a:t>Nesstar</a:t>
                      </a:r>
                      <a:endParaRPr sz="1800" u="none" strike="noStrike" cap="none" dirty="0">
                        <a:solidFill>
                          <a:srgbClr val="595959"/>
                        </a:solidFill>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595959"/>
                        </a:buClr>
                        <a:buSzPts val="1800"/>
                        <a:buFont typeface="Calibri"/>
                        <a:buNone/>
                      </a:pPr>
                      <a:r>
                        <a:rPr lang="de-DE" sz="1800" u="none" strike="noStrike" cap="none" dirty="0">
                          <a:solidFill>
                            <a:srgbClr val="595959"/>
                          </a:solidFill>
                        </a:rPr>
                        <a:t>O</a:t>
                      </a:r>
                      <a:endParaRPr sz="1800" u="none" strike="noStrike" cap="none" dirty="0">
                        <a:solidFill>
                          <a:srgbClr val="595959"/>
                        </a:solidFill>
                      </a:endParaRPr>
                    </a:p>
                  </a:txBody>
                  <a:tcPr marL="54000" marR="54000" marT="54000" marB="54000" anchor="ctr"/>
                </a:tc>
                <a:tc>
                  <a:txBody>
                    <a:bodyPr/>
                    <a:lstStyle/>
                    <a:p>
                      <a:pPr marL="0" marR="0" lvl="0" indent="0" algn="ctr" rtl="0">
                        <a:lnSpc>
                          <a:spcPct val="100000"/>
                        </a:lnSpc>
                        <a:spcBef>
                          <a:spcPts val="0"/>
                        </a:spcBef>
                        <a:spcAft>
                          <a:spcPts val="0"/>
                        </a:spcAft>
                        <a:buClr>
                          <a:srgbClr val="595959"/>
                        </a:buClr>
                        <a:buSzPts val="1800"/>
                        <a:buFont typeface="Calibri"/>
                        <a:buNone/>
                      </a:pPr>
                      <a:r>
                        <a:rPr lang="de-DE" sz="1800" u="none" strike="noStrike" cap="none" dirty="0">
                          <a:solidFill>
                            <a:srgbClr val="595959"/>
                          </a:solidFill>
                        </a:rPr>
                        <a:t>X</a:t>
                      </a:r>
                      <a:endParaRPr sz="1800" u="none" strike="noStrike" cap="none" dirty="0">
                        <a:solidFill>
                          <a:srgbClr val="595959"/>
                        </a:solidFill>
                      </a:endParaRPr>
                    </a:p>
                  </a:txBody>
                  <a:tcPr marL="54000" marR="54000" marT="54000" marB="54000" anchor="ctr"/>
                </a:tc>
                <a:extLst>
                  <a:ext uri="{0D108BD9-81ED-4DB2-BD59-A6C34878D82A}">
                    <a16:rowId xmlns:a16="http://schemas.microsoft.com/office/drawing/2014/main" val="10002"/>
                  </a:ext>
                </a:extLst>
              </a:tr>
              <a:tr h="623200">
                <a:tc>
                  <a:txBody>
                    <a:bodyPr/>
                    <a:lstStyle/>
                    <a:p>
                      <a:pPr marL="0" marR="0" lvl="0" indent="0" algn="l" rtl="0">
                        <a:lnSpc>
                          <a:spcPct val="100000"/>
                        </a:lnSpc>
                        <a:spcBef>
                          <a:spcPts val="0"/>
                        </a:spcBef>
                        <a:spcAft>
                          <a:spcPts val="0"/>
                        </a:spcAft>
                        <a:buClr>
                          <a:srgbClr val="000000"/>
                        </a:buClr>
                        <a:buSzPts val="1800"/>
                        <a:buFont typeface="Arial"/>
                        <a:buNone/>
                      </a:pPr>
                      <a:r>
                        <a:rPr lang="de-DE" sz="1800" u="none" strike="noStrike" cap="none" dirty="0" err="1">
                          <a:solidFill>
                            <a:srgbClr val="595959"/>
                          </a:solidFill>
                          <a:latin typeface="Arial"/>
                          <a:ea typeface="Arial"/>
                          <a:cs typeface="Arial"/>
                          <a:sym typeface="Arial"/>
                        </a:rPr>
                        <a:t>DDIEditor</a:t>
                      </a:r>
                      <a:endParaRPr sz="1800" u="none" strike="noStrike" cap="none" dirty="0">
                        <a:solidFill>
                          <a:srgbClr val="595959"/>
                        </a:solidFill>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595959"/>
                        </a:buClr>
                        <a:buSzPts val="1800"/>
                        <a:buFont typeface="Calibri"/>
                        <a:buNone/>
                      </a:pPr>
                      <a:r>
                        <a:rPr lang="de-DE" sz="1800" u="none" strike="noStrike" cap="none" dirty="0">
                          <a:solidFill>
                            <a:srgbClr val="595959"/>
                          </a:solidFill>
                        </a:rPr>
                        <a:t>X</a:t>
                      </a:r>
                      <a:endParaRPr sz="1800" u="none" strike="noStrike" cap="none" dirty="0">
                        <a:solidFill>
                          <a:srgbClr val="595959"/>
                        </a:solidFill>
                      </a:endParaRPr>
                    </a:p>
                  </a:txBody>
                  <a:tcPr marL="54000" marR="54000" marT="54000" marB="54000" anchor="ctr"/>
                </a:tc>
                <a:tc>
                  <a:txBody>
                    <a:bodyPr/>
                    <a:lstStyle/>
                    <a:p>
                      <a:pPr marL="0" marR="0" lvl="0" indent="0" algn="ctr" rtl="0">
                        <a:lnSpc>
                          <a:spcPct val="100000"/>
                        </a:lnSpc>
                        <a:spcBef>
                          <a:spcPts val="0"/>
                        </a:spcBef>
                        <a:spcAft>
                          <a:spcPts val="0"/>
                        </a:spcAft>
                        <a:buClr>
                          <a:srgbClr val="595959"/>
                        </a:buClr>
                        <a:buSzPts val="1800"/>
                        <a:buFont typeface="Calibri"/>
                        <a:buNone/>
                      </a:pPr>
                      <a:r>
                        <a:rPr lang="de-DE" sz="1800" u="none" strike="noStrike" cap="none" dirty="0">
                          <a:solidFill>
                            <a:srgbClr val="595959"/>
                          </a:solidFill>
                        </a:rPr>
                        <a:t>O</a:t>
                      </a:r>
                      <a:endParaRPr sz="1800" u="none" strike="noStrike" cap="none" dirty="0">
                        <a:solidFill>
                          <a:srgbClr val="595959"/>
                        </a:solidFill>
                      </a:endParaRPr>
                    </a:p>
                  </a:txBody>
                  <a:tcPr marL="54000" marR="54000" marT="54000" marB="54000" anchor="ctr"/>
                </a:tc>
                <a:extLst>
                  <a:ext uri="{0D108BD9-81ED-4DB2-BD59-A6C34878D82A}">
                    <a16:rowId xmlns:a16="http://schemas.microsoft.com/office/drawing/2014/main" val="10003"/>
                  </a:ext>
                </a:extLst>
              </a:tr>
              <a:tr h="623200">
                <a:tc>
                  <a:txBody>
                    <a:bodyPr/>
                    <a:lstStyle/>
                    <a:p>
                      <a:pPr marL="0" marR="0" lvl="0" indent="0" algn="l" rtl="0">
                        <a:lnSpc>
                          <a:spcPct val="100000"/>
                        </a:lnSpc>
                        <a:spcBef>
                          <a:spcPts val="0"/>
                        </a:spcBef>
                        <a:spcAft>
                          <a:spcPts val="0"/>
                        </a:spcAft>
                        <a:buClr>
                          <a:srgbClr val="000000"/>
                        </a:buClr>
                        <a:buSzPts val="1800"/>
                        <a:buFont typeface="Arial"/>
                        <a:buNone/>
                      </a:pPr>
                      <a:r>
                        <a:rPr lang="ko-KR" altLang="en-US" sz="1800" u="none" strike="noStrike" cap="none" dirty="0">
                          <a:solidFill>
                            <a:srgbClr val="595959"/>
                          </a:solidFill>
                          <a:latin typeface="Arial"/>
                          <a:ea typeface="Arial"/>
                          <a:cs typeface="Arial"/>
                          <a:sym typeface="Arial"/>
                        </a:rPr>
                        <a:t>설문지 크로스워크</a:t>
                      </a:r>
                      <a:endParaRPr sz="1800" u="none" strike="noStrike" cap="none" dirty="0">
                        <a:solidFill>
                          <a:srgbClr val="595959"/>
                        </a:solidFill>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595959"/>
                        </a:buClr>
                        <a:buSzPts val="1800"/>
                        <a:buFont typeface="Calibri"/>
                        <a:buNone/>
                      </a:pPr>
                      <a:r>
                        <a:rPr lang="de-DE" sz="1800" u="none" strike="noStrike" cap="none" dirty="0">
                          <a:solidFill>
                            <a:srgbClr val="595959"/>
                          </a:solidFill>
                        </a:rPr>
                        <a:t>X</a:t>
                      </a:r>
                      <a:endParaRPr sz="1800" u="none" strike="noStrike" cap="none" dirty="0">
                        <a:solidFill>
                          <a:srgbClr val="595959"/>
                        </a:solidFill>
                      </a:endParaRPr>
                    </a:p>
                  </a:txBody>
                  <a:tcPr marL="54000" marR="54000" marT="54000" marB="54000" anchor="ctr"/>
                </a:tc>
                <a:tc>
                  <a:txBody>
                    <a:bodyPr/>
                    <a:lstStyle/>
                    <a:p>
                      <a:pPr marL="0" marR="0" lvl="0" indent="0" algn="ctr" rtl="0">
                        <a:lnSpc>
                          <a:spcPct val="100000"/>
                        </a:lnSpc>
                        <a:spcBef>
                          <a:spcPts val="0"/>
                        </a:spcBef>
                        <a:spcAft>
                          <a:spcPts val="0"/>
                        </a:spcAft>
                        <a:buClr>
                          <a:srgbClr val="595959"/>
                        </a:buClr>
                        <a:buSzPts val="1800"/>
                        <a:buFont typeface="Calibri"/>
                        <a:buNone/>
                      </a:pPr>
                      <a:r>
                        <a:rPr lang="de-DE" sz="1800" u="none" strike="noStrike" cap="none" dirty="0">
                          <a:solidFill>
                            <a:srgbClr val="595959"/>
                          </a:solidFill>
                        </a:rPr>
                        <a:t>O</a:t>
                      </a:r>
                      <a:endParaRPr sz="1800" u="none" strike="noStrike" cap="none" dirty="0">
                        <a:solidFill>
                          <a:srgbClr val="595959"/>
                        </a:solidFill>
                      </a:endParaRPr>
                    </a:p>
                  </a:txBody>
                  <a:tcPr marL="54000" marR="54000" marT="54000" marB="54000" anchor="ctr"/>
                </a:tc>
                <a:extLst>
                  <a:ext uri="{0D108BD9-81ED-4DB2-BD59-A6C34878D82A}">
                    <a16:rowId xmlns:a16="http://schemas.microsoft.com/office/drawing/2014/main" val="10004"/>
                  </a:ext>
                </a:extLst>
              </a:tr>
              <a:tr h="623200">
                <a:tc>
                  <a:txBody>
                    <a:bodyPr/>
                    <a:lstStyle/>
                    <a:p>
                      <a:pPr marL="0" marR="0" lvl="0" indent="0" algn="l" rtl="0">
                        <a:lnSpc>
                          <a:spcPct val="100000"/>
                        </a:lnSpc>
                        <a:spcBef>
                          <a:spcPts val="0"/>
                        </a:spcBef>
                        <a:spcAft>
                          <a:spcPts val="0"/>
                        </a:spcAft>
                        <a:buClr>
                          <a:srgbClr val="000000"/>
                        </a:buClr>
                        <a:buSzPts val="1800"/>
                        <a:buFont typeface="Arial"/>
                        <a:buNone/>
                      </a:pPr>
                      <a:r>
                        <a:rPr lang="ko-KR" altLang="fr-FR" sz="1800" u="none" strike="noStrike" cap="none" dirty="0">
                          <a:solidFill>
                            <a:srgbClr val="595959"/>
                          </a:solidFill>
                          <a:latin typeface="Arial"/>
                          <a:ea typeface="Arial"/>
                          <a:cs typeface="Arial"/>
                          <a:sym typeface="Arial"/>
                        </a:rPr>
                        <a:t>통계 </a:t>
                      </a:r>
                      <a:r>
                        <a:rPr lang="ko-KR" altLang="en-US" sz="1800" u="none" strike="noStrike" cap="none" dirty="0">
                          <a:solidFill>
                            <a:srgbClr val="595959"/>
                          </a:solidFill>
                          <a:latin typeface="Arial"/>
                          <a:ea typeface="Arial"/>
                          <a:cs typeface="Arial"/>
                          <a:sym typeface="Arial"/>
                        </a:rPr>
                        <a:t>패키지</a:t>
                      </a:r>
                      <a:endParaRPr sz="1400" u="none" strike="noStrike" cap="none" dirty="0"/>
                    </a:p>
                  </a:txBody>
                  <a:tcPr marL="91450" marR="91450" marT="45725" marB="45725" anchor="ctr"/>
                </a:tc>
                <a:tc>
                  <a:txBody>
                    <a:bodyPr/>
                    <a:lstStyle/>
                    <a:p>
                      <a:pPr marL="0" marR="0" lvl="0" indent="0" algn="ctr" rtl="0">
                        <a:lnSpc>
                          <a:spcPct val="100000"/>
                        </a:lnSpc>
                        <a:spcBef>
                          <a:spcPts val="0"/>
                        </a:spcBef>
                        <a:spcAft>
                          <a:spcPts val="0"/>
                        </a:spcAft>
                        <a:buClr>
                          <a:srgbClr val="595959"/>
                        </a:buClr>
                        <a:buSzPts val="1800"/>
                        <a:buFont typeface="Calibri"/>
                        <a:buNone/>
                      </a:pPr>
                      <a:r>
                        <a:rPr lang="de-DE" sz="1800" u="none" strike="noStrike" cap="none" dirty="0">
                          <a:solidFill>
                            <a:srgbClr val="595959"/>
                          </a:solidFill>
                        </a:rPr>
                        <a:t>O</a:t>
                      </a:r>
                      <a:endParaRPr sz="1800" u="none" strike="noStrike" cap="none" dirty="0">
                        <a:solidFill>
                          <a:srgbClr val="595959"/>
                        </a:solidFill>
                      </a:endParaRPr>
                    </a:p>
                  </a:txBody>
                  <a:tcPr marL="54000" marR="54000" marT="54000" marB="54000" anchor="ctr"/>
                </a:tc>
                <a:tc>
                  <a:txBody>
                    <a:bodyPr/>
                    <a:lstStyle/>
                    <a:p>
                      <a:pPr marL="0" marR="0" lvl="0" indent="0" algn="ctr" rtl="0">
                        <a:lnSpc>
                          <a:spcPct val="100000"/>
                        </a:lnSpc>
                        <a:spcBef>
                          <a:spcPts val="0"/>
                        </a:spcBef>
                        <a:spcAft>
                          <a:spcPts val="0"/>
                        </a:spcAft>
                        <a:buClr>
                          <a:srgbClr val="595959"/>
                        </a:buClr>
                        <a:buSzPts val="1800"/>
                        <a:buFont typeface="Calibri"/>
                        <a:buNone/>
                      </a:pPr>
                      <a:r>
                        <a:rPr lang="de-DE" sz="1800" u="none" strike="noStrike" cap="none" dirty="0">
                          <a:solidFill>
                            <a:srgbClr val="595959"/>
                          </a:solidFill>
                        </a:rPr>
                        <a:t>O</a:t>
                      </a:r>
                      <a:endParaRPr sz="1800" u="none" strike="noStrike" cap="none" dirty="0">
                        <a:solidFill>
                          <a:srgbClr val="595959"/>
                        </a:solidFill>
                      </a:endParaRPr>
                    </a:p>
                  </a:txBody>
                  <a:tcPr marL="54000" marR="54000" marT="54000" marB="54000" anchor="ctr"/>
                </a:tc>
                <a:extLst>
                  <a:ext uri="{0D108BD9-81ED-4DB2-BD59-A6C34878D82A}">
                    <a16:rowId xmlns:a16="http://schemas.microsoft.com/office/drawing/2014/main" val="10005"/>
                  </a:ext>
                </a:extLst>
              </a:tr>
              <a:tr h="623200">
                <a:tc>
                  <a:txBody>
                    <a:bodyPr/>
                    <a:lstStyle/>
                    <a:p>
                      <a:pPr marL="0" marR="0" lvl="0" indent="0" algn="l" rtl="0">
                        <a:lnSpc>
                          <a:spcPct val="100000"/>
                        </a:lnSpc>
                        <a:spcBef>
                          <a:spcPts val="0"/>
                        </a:spcBef>
                        <a:spcAft>
                          <a:spcPts val="0"/>
                        </a:spcAft>
                        <a:buClr>
                          <a:srgbClr val="000000"/>
                        </a:buClr>
                        <a:buSzPts val="1800"/>
                        <a:buFont typeface="Arial"/>
                        <a:buNone/>
                      </a:pPr>
                      <a:r>
                        <a:rPr lang="de-DE" sz="1800" u="none" strike="noStrike" cap="none">
                          <a:solidFill>
                            <a:srgbClr val="595959"/>
                          </a:solidFill>
                          <a:latin typeface="Arial"/>
                          <a:ea typeface="Arial"/>
                          <a:cs typeface="Arial"/>
                          <a:sym typeface="Arial"/>
                        </a:rPr>
                        <a:t>…</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800"/>
                        <a:buFont typeface="Calibri"/>
                        <a:buNone/>
                      </a:pPr>
                      <a:endParaRPr sz="1800" u="none" strike="noStrike" cap="none" dirty="0"/>
                    </a:p>
                  </a:txBody>
                  <a:tcPr marL="54000" marR="54000" marT="54000" marB="54000" anchor="ctr"/>
                </a:tc>
                <a:tc>
                  <a:txBody>
                    <a:bodyPr/>
                    <a:lstStyle/>
                    <a:p>
                      <a:pPr marL="0" marR="0" lvl="0" indent="0" algn="ctr" rtl="0">
                        <a:lnSpc>
                          <a:spcPct val="100000"/>
                        </a:lnSpc>
                        <a:spcBef>
                          <a:spcPts val="0"/>
                        </a:spcBef>
                        <a:spcAft>
                          <a:spcPts val="0"/>
                        </a:spcAft>
                        <a:buClr>
                          <a:schemeClr val="dk1"/>
                        </a:buClr>
                        <a:buSzPts val="1800"/>
                        <a:buFont typeface="Calibri"/>
                        <a:buNone/>
                      </a:pPr>
                      <a:endParaRPr sz="1800" u="none" strike="noStrike" cap="none" dirty="0"/>
                    </a:p>
                  </a:txBody>
                  <a:tcPr marL="54000" marR="54000" marT="54000" marB="54000" anchor="ctr"/>
                </a:tc>
                <a:extLst>
                  <a:ext uri="{0D108BD9-81ED-4DB2-BD59-A6C34878D82A}">
                    <a16:rowId xmlns:a16="http://schemas.microsoft.com/office/drawing/2014/main" val="10006"/>
                  </a:ext>
                </a:extLst>
              </a:tr>
            </a:tbl>
          </a:graphicData>
        </a:graphic>
      </p:graphicFrame>
      <p:sp>
        <p:nvSpPr>
          <p:cNvPr id="255" name="Google Shape;255;p16"/>
          <p:cNvSpPr txBox="1"/>
          <p:nvPr/>
        </p:nvSpPr>
        <p:spPr>
          <a:xfrm>
            <a:off x="3141155" y="5856066"/>
            <a:ext cx="8190300" cy="58473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de-DE" sz="1600" b="0" i="0" u="none" strike="noStrike" cap="none" dirty="0">
                <a:solidFill>
                  <a:schemeClr val="dk1"/>
                </a:solidFill>
                <a:latin typeface="Arial"/>
                <a:ea typeface="Arial"/>
                <a:cs typeface="Arial"/>
                <a:sym typeface="Arial"/>
              </a:rPr>
              <a:t>(2021</a:t>
            </a:r>
            <a:r>
              <a:rPr lang="ko-KR" altLang="fr-FR" sz="1600" b="0" i="0" u="none" strike="noStrike" cap="none" dirty="0">
                <a:solidFill>
                  <a:schemeClr val="dk1"/>
                </a:solidFill>
                <a:latin typeface="Arial"/>
                <a:ea typeface="Arial"/>
                <a:cs typeface="Arial"/>
                <a:sym typeface="Arial"/>
              </a:rPr>
              <a:t>년 </a:t>
            </a:r>
            <a:r>
              <a:rPr lang="fr-FR" altLang="ko-KR" sz="1600" b="0" i="0" u="none" strike="noStrike" cap="none" dirty="0">
                <a:solidFill>
                  <a:schemeClr val="dk1"/>
                </a:solidFill>
                <a:latin typeface="Arial"/>
                <a:ea typeface="Arial"/>
                <a:cs typeface="Arial"/>
                <a:sym typeface="Arial"/>
              </a:rPr>
              <a:t>1</a:t>
            </a:r>
            <a:r>
              <a:rPr lang="ko-KR" altLang="fr-FR" sz="1600" b="0" i="0" u="none" strike="noStrike" cap="none" dirty="0">
                <a:solidFill>
                  <a:schemeClr val="dk1"/>
                </a:solidFill>
                <a:latin typeface="Arial"/>
                <a:ea typeface="Arial"/>
                <a:cs typeface="Arial"/>
                <a:sym typeface="Arial"/>
              </a:rPr>
              <a:t>월 </a:t>
            </a:r>
            <a:r>
              <a:rPr lang="ko-KR" altLang="en-US" sz="1600" dirty="0">
                <a:solidFill>
                  <a:schemeClr val="dk1"/>
                </a:solidFill>
              </a:rPr>
              <a:t>기준</a:t>
            </a:r>
            <a:r>
              <a:rPr lang="ko-KR" altLang="fr-FR" sz="1600" b="0" i="0" u="none" strike="noStrike" cap="none" dirty="0">
                <a:solidFill>
                  <a:schemeClr val="dk1"/>
                </a:solidFill>
                <a:latin typeface="Arial"/>
                <a:ea typeface="Arial"/>
                <a:cs typeface="Arial"/>
                <a:sym typeface="Arial"/>
              </a:rPr>
              <a:t> 해당 링크에서 전체 프로그램 목록을 볼 수 있음 </a:t>
            </a:r>
            <a:r>
              <a:rPr lang="fr-FR" altLang="ko-KR" sz="1600" dirty="0">
                <a:solidFill>
                  <a:schemeClr val="dk1"/>
                </a:solidFill>
              </a:rPr>
              <a:t>: </a:t>
            </a:r>
            <a:r>
              <a:rPr lang="de-DE" sz="1600" b="0" i="0" u="none" strike="noStrike" cap="none" dirty="0">
                <a:solidFill>
                  <a:schemeClr val="dk1"/>
                </a:solidFill>
                <a:latin typeface="Arial"/>
                <a:ea typeface="Arial"/>
                <a:cs typeface="Arial"/>
                <a:sym typeface="Arial"/>
              </a:rPr>
              <a:t>https://ddialliance.org/resources/tools.)</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18"/>
          <p:cNvSpPr txBox="1">
            <a:spLocks noGrp="1"/>
          </p:cNvSpPr>
          <p:nvPr>
            <p:ph type="title"/>
          </p:nvPr>
        </p:nvSpPr>
        <p:spPr>
          <a:xfrm>
            <a:off x="1066800" y="-1587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300"/>
              <a:buFont typeface="Arial"/>
              <a:buNone/>
            </a:pPr>
            <a:r>
              <a:rPr lang="ko-KR" altLang="fr-FR" sz="3300" dirty="0"/>
              <a:t>출처</a:t>
            </a:r>
            <a:endParaRPr sz="3300" dirty="0"/>
          </a:p>
        </p:txBody>
      </p:sp>
      <p:graphicFrame>
        <p:nvGraphicFramePr>
          <p:cNvPr id="268" name="Google Shape;268;p18"/>
          <p:cNvGraphicFramePr/>
          <p:nvPr>
            <p:extLst>
              <p:ext uri="{D42A27DB-BD31-4B8C-83A1-F6EECF244321}">
                <p14:modId xmlns:p14="http://schemas.microsoft.com/office/powerpoint/2010/main" val="2717721766"/>
              </p:ext>
            </p:extLst>
          </p:nvPr>
        </p:nvGraphicFramePr>
        <p:xfrm>
          <a:off x="818475" y="933260"/>
          <a:ext cx="10583425" cy="5279400"/>
        </p:xfrm>
        <a:graphic>
          <a:graphicData uri="http://schemas.openxmlformats.org/drawingml/2006/table">
            <a:tbl>
              <a:tblPr firstRow="1" bandRow="1">
                <a:noFill/>
                <a:tableStyleId>{AD71DA5E-3CCF-4406-A211-0B2105536310}</a:tableStyleId>
              </a:tblPr>
              <a:tblGrid>
                <a:gridCol w="1233150">
                  <a:extLst>
                    <a:ext uri="{9D8B030D-6E8A-4147-A177-3AD203B41FA5}">
                      <a16:colId xmlns:a16="http://schemas.microsoft.com/office/drawing/2014/main" val="20000"/>
                    </a:ext>
                  </a:extLst>
                </a:gridCol>
                <a:gridCol w="1650875">
                  <a:extLst>
                    <a:ext uri="{9D8B030D-6E8A-4147-A177-3AD203B41FA5}">
                      <a16:colId xmlns:a16="http://schemas.microsoft.com/office/drawing/2014/main" val="20001"/>
                    </a:ext>
                  </a:extLst>
                </a:gridCol>
                <a:gridCol w="7699400">
                  <a:extLst>
                    <a:ext uri="{9D8B030D-6E8A-4147-A177-3AD203B41FA5}">
                      <a16:colId xmlns:a16="http://schemas.microsoft.com/office/drawing/2014/main" val="20002"/>
                    </a:ext>
                  </a:extLst>
                </a:gridCol>
              </a:tblGrid>
              <a:tr h="401850">
                <a:tc>
                  <a:txBody>
                    <a:bodyPr/>
                    <a:lstStyle/>
                    <a:p>
                      <a:pPr marL="0" marR="0" lvl="0" indent="0" algn="l" rtl="0">
                        <a:lnSpc>
                          <a:spcPct val="100000"/>
                        </a:lnSpc>
                        <a:spcBef>
                          <a:spcPts val="0"/>
                        </a:spcBef>
                        <a:spcAft>
                          <a:spcPts val="0"/>
                        </a:spcAft>
                        <a:buClr>
                          <a:srgbClr val="000000"/>
                        </a:buClr>
                        <a:buSzPts val="1200"/>
                        <a:buFont typeface="Arial"/>
                        <a:buNone/>
                      </a:pPr>
                      <a:r>
                        <a:rPr lang="ko-KR" altLang="fr-FR" sz="1200" b="1" u="none" strike="noStrike" cap="none" dirty="0">
                          <a:latin typeface="Arial"/>
                          <a:ea typeface="Arial"/>
                          <a:cs typeface="Arial"/>
                          <a:sym typeface="Arial"/>
                        </a:rPr>
                        <a:t>페이지</a:t>
                      </a:r>
                      <a:r>
                        <a:rPr lang="de-DE" sz="1200" b="1" u="none" strike="noStrike" cap="none" dirty="0">
                          <a:latin typeface="Arial"/>
                          <a:ea typeface="Arial"/>
                          <a:cs typeface="Arial"/>
                          <a:sym typeface="Arial"/>
                        </a:rPr>
                        <a:t> 5</a:t>
                      </a:r>
                      <a:endParaRPr sz="1200" b="1" u="none" strike="noStrike" cap="none" dirty="0"/>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ko-KR" altLang="fr-FR" sz="1200" u="none" strike="noStrike" cap="none" dirty="0">
                          <a:latin typeface="Arial"/>
                          <a:ea typeface="Arial"/>
                          <a:cs typeface="Arial"/>
                          <a:sym typeface="Arial"/>
                        </a:rPr>
                        <a:t>레고 블럭</a:t>
                      </a:r>
                      <a:endParaRPr sz="1200" u="none" strike="noStrike" cap="none" dirty="0">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50" b="0" dirty="0">
                          <a:latin typeface="Arial" panose="020B0604020202020204" pitchFamily="34" charset="0"/>
                          <a:cs typeface="Arial" panose="020B0604020202020204" pitchFamily="34" charset="0"/>
                        </a:rPr>
                        <a:t>“</a:t>
                      </a:r>
                      <a:r>
                        <a:rPr lang="en-US" sz="1350" b="0" dirty="0">
                          <a:latin typeface="Arial" panose="020B0604020202020204" pitchFamily="34" charset="0"/>
                          <a:cs typeface="Arial" panose="020B0604020202020204" pitchFamily="34" charset="0"/>
                          <a:hlinkClick r:id="rId3"/>
                        </a:rPr>
                        <a:t>LEGOS</a:t>
                      </a:r>
                      <a:r>
                        <a:rPr lang="en-US" sz="1350" b="0" baseline="0" dirty="0">
                          <a:latin typeface="Arial" panose="020B0604020202020204" pitchFamily="34" charset="0"/>
                          <a:cs typeface="Arial" panose="020B0604020202020204" pitchFamily="34" charset="0"/>
                          <a:hlinkClick r:id="rId3"/>
                        </a:rPr>
                        <a:t> workers fired from job</a:t>
                      </a:r>
                      <a:r>
                        <a:rPr lang="en-US" sz="1350" b="0" dirty="0">
                          <a:latin typeface="Arial" panose="020B0604020202020204" pitchFamily="34" charset="0"/>
                          <a:cs typeface="Arial" panose="020B0604020202020204" pitchFamily="34" charset="0"/>
                        </a:rPr>
                        <a:t>" by </a:t>
                      </a:r>
                      <a:r>
                        <a:rPr lang="de-DE" sz="1350" b="0" dirty="0" err="1">
                          <a:latin typeface="Arial" panose="020B0604020202020204" pitchFamily="34" charset="0"/>
                          <a:cs typeface="Arial" panose="020B0604020202020204" pitchFamily="34" charset="0"/>
                          <a:hlinkClick r:id="rId4" tooltip="Geh zum Fotostream von woodleywonderworks"/>
                        </a:rPr>
                        <a:t>woodleywonderworks</a:t>
                      </a:r>
                      <a:r>
                        <a:rPr lang="de-DE" sz="1350" b="0" dirty="0">
                          <a:latin typeface="Arial" panose="020B0604020202020204" pitchFamily="34" charset="0"/>
                          <a:cs typeface="Arial" panose="020B0604020202020204" pitchFamily="34" charset="0"/>
                        </a:rPr>
                        <a:t>, </a:t>
                      </a:r>
                      <a:r>
                        <a:rPr lang="en-US" sz="1350" b="0" dirty="0">
                          <a:latin typeface="Arial" panose="020B0604020202020204" pitchFamily="34" charset="0"/>
                          <a:cs typeface="Arial" panose="020B0604020202020204" pitchFamily="34" charset="0"/>
                          <a:hlinkClick r:id="rId5"/>
                        </a:rPr>
                        <a:t>CC BY 2.0</a:t>
                      </a:r>
                      <a:endParaRPr lang="de-DE" sz="1350" b="0" dirty="0">
                        <a:latin typeface="Arial" panose="020B0604020202020204" pitchFamily="34" charset="0"/>
                        <a:cs typeface="Arial" panose="020B0604020202020204" pitchFamily="34" charset="0"/>
                      </a:endParaRPr>
                    </a:p>
                  </a:txBody>
                  <a:tcPr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401850">
                <a:tc>
                  <a:txBody>
                    <a:bodyPr/>
                    <a:lstStyle/>
                    <a:p>
                      <a:pPr marL="0" marR="0" lvl="0" indent="0" algn="l" rtl="0">
                        <a:lnSpc>
                          <a:spcPct val="100000"/>
                        </a:lnSpc>
                        <a:spcBef>
                          <a:spcPts val="0"/>
                        </a:spcBef>
                        <a:spcAft>
                          <a:spcPts val="0"/>
                        </a:spcAft>
                        <a:buClr>
                          <a:srgbClr val="000000"/>
                        </a:buClr>
                        <a:buSzPts val="1200"/>
                        <a:buFont typeface="Arial"/>
                        <a:buNone/>
                      </a:pPr>
                      <a:endParaRPr sz="1200" b="1" u="none" strike="noStrike" cap="none" dirty="0">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ko-KR" altLang="en-US" sz="1200" u="none" strike="noStrike" cap="none" dirty="0">
                          <a:latin typeface="Arial"/>
                          <a:ea typeface="Arial"/>
                          <a:cs typeface="Arial"/>
                          <a:sym typeface="Arial"/>
                        </a:rPr>
                        <a:t>레고</a:t>
                      </a:r>
                      <a:r>
                        <a:rPr lang="de-DE" sz="1200" u="none" strike="noStrike" cap="none" dirty="0">
                          <a:latin typeface="Arial"/>
                          <a:ea typeface="Arial"/>
                          <a:cs typeface="Arial"/>
                          <a:sym typeface="Arial"/>
                        </a:rPr>
                        <a:t> </a:t>
                      </a:r>
                      <a:r>
                        <a:rPr lang="ko-KR" altLang="fr-FR" sz="1200" u="none" strike="noStrike" cap="none" dirty="0">
                          <a:latin typeface="Arial"/>
                          <a:ea typeface="Arial"/>
                          <a:cs typeface="Arial"/>
                          <a:sym typeface="Arial"/>
                        </a:rPr>
                        <a:t>굴착기</a:t>
                      </a:r>
                      <a:endParaRPr sz="1200" u="none" strike="noStrike" cap="none" dirty="0">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50" dirty="0">
                          <a:latin typeface="Arial" panose="020B0604020202020204" pitchFamily="34" charset="0"/>
                          <a:cs typeface="Arial" panose="020B0604020202020204" pitchFamily="34" charset="0"/>
                        </a:rPr>
                        <a:t>"</a:t>
                      </a:r>
                      <a:r>
                        <a:rPr lang="de-DE" sz="1350" dirty="0">
                          <a:latin typeface="Arial" panose="020B0604020202020204" pitchFamily="34" charset="0"/>
                          <a:cs typeface="Arial" panose="020B0604020202020204" pitchFamily="34" charset="0"/>
                          <a:hlinkClick r:id="rId6"/>
                        </a:rPr>
                        <a:t>Lego </a:t>
                      </a:r>
                      <a:r>
                        <a:rPr lang="de-DE" sz="1350" dirty="0" err="1">
                          <a:latin typeface="Arial" panose="020B0604020202020204" pitchFamily="34" charset="0"/>
                          <a:cs typeface="Arial" panose="020B0604020202020204" pitchFamily="34" charset="0"/>
                          <a:hlinkClick r:id="rId6"/>
                        </a:rPr>
                        <a:t>Excavator</a:t>
                      </a:r>
                      <a:r>
                        <a:rPr lang="de-DE" sz="1350" dirty="0">
                          <a:latin typeface="Arial" panose="020B0604020202020204" pitchFamily="34" charset="0"/>
                          <a:cs typeface="Arial" panose="020B0604020202020204" pitchFamily="34" charset="0"/>
                          <a:hlinkClick r:id="rId6"/>
                        </a:rPr>
                        <a:t> (8853)</a:t>
                      </a:r>
                      <a:r>
                        <a:rPr lang="en-US" sz="1350" dirty="0">
                          <a:latin typeface="Arial" panose="020B0604020202020204" pitchFamily="34" charset="0"/>
                          <a:cs typeface="Arial" panose="020B0604020202020204" pitchFamily="34" charset="0"/>
                        </a:rPr>
                        <a:t>" by </a:t>
                      </a:r>
                      <a:r>
                        <a:rPr lang="de-DE" sz="1350" dirty="0">
                          <a:latin typeface="Arial" panose="020B0604020202020204" pitchFamily="34" charset="0"/>
                          <a:cs typeface="Arial" panose="020B0604020202020204" pitchFamily="34" charset="0"/>
                          <a:hlinkClick r:id="rId7"/>
                        </a:rPr>
                        <a:t>Stephen Edmonds</a:t>
                      </a:r>
                      <a:r>
                        <a:rPr lang="en-US" sz="1350" dirty="0">
                          <a:latin typeface="Arial" panose="020B0604020202020204" pitchFamily="34" charset="0"/>
                          <a:cs typeface="Arial" panose="020B0604020202020204" pitchFamily="34" charset="0"/>
                        </a:rPr>
                        <a:t>, </a:t>
                      </a:r>
                      <a:r>
                        <a:rPr lang="en-US" sz="1350" dirty="0">
                          <a:latin typeface="Arial" panose="020B0604020202020204" pitchFamily="34" charset="0"/>
                          <a:cs typeface="Arial" panose="020B0604020202020204" pitchFamily="34" charset="0"/>
                          <a:hlinkClick r:id="rId8"/>
                        </a:rPr>
                        <a:t>CC BY SA 2.0</a:t>
                      </a:r>
                      <a:endParaRPr lang="de-DE" sz="1350" dirty="0">
                        <a:latin typeface="Arial" panose="020B0604020202020204" pitchFamily="34" charset="0"/>
                        <a:cs typeface="Arial" panose="020B0604020202020204" pitchFamily="34" charset="0"/>
                      </a:endParaRPr>
                    </a:p>
                  </a:txBody>
                  <a:tcPr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401850">
                <a:tc>
                  <a:txBody>
                    <a:bodyPr/>
                    <a:lstStyle/>
                    <a:p>
                      <a:pPr marL="0" marR="0" lvl="0" indent="0" algn="l" rtl="0">
                        <a:lnSpc>
                          <a:spcPct val="100000"/>
                        </a:lnSpc>
                        <a:spcBef>
                          <a:spcPts val="0"/>
                        </a:spcBef>
                        <a:spcAft>
                          <a:spcPts val="0"/>
                        </a:spcAft>
                        <a:buClr>
                          <a:srgbClr val="000000"/>
                        </a:buClr>
                        <a:buSzPts val="1200"/>
                        <a:buFont typeface="Arial"/>
                        <a:buNone/>
                      </a:pPr>
                      <a:r>
                        <a:rPr lang="ko-KR" altLang="fr-FR" sz="1200" b="1" u="none" strike="noStrike" cap="none" dirty="0">
                          <a:latin typeface="Arial"/>
                          <a:ea typeface="Arial"/>
                          <a:cs typeface="Arial"/>
                          <a:sym typeface="Arial"/>
                        </a:rPr>
                        <a:t>페이지</a:t>
                      </a:r>
                      <a:r>
                        <a:rPr lang="de-DE" sz="1200" b="1" u="none" strike="noStrike" cap="none" dirty="0">
                          <a:latin typeface="Arial"/>
                          <a:ea typeface="Arial"/>
                          <a:cs typeface="Arial"/>
                          <a:sym typeface="Arial"/>
                        </a:rPr>
                        <a:t> 6</a:t>
                      </a:r>
                      <a:endParaRPr sz="1200" b="1" u="none" strike="noStrike" cap="none" dirty="0"/>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ko-KR" altLang="fr-FR" sz="1200" u="none" strike="noStrike" cap="none" dirty="0">
                          <a:latin typeface="Arial"/>
                          <a:ea typeface="Arial"/>
                          <a:cs typeface="Arial"/>
                          <a:sym typeface="Arial"/>
                        </a:rPr>
                        <a:t>레고 블럭</a:t>
                      </a:r>
                    </a:p>
                  </a:txBody>
                  <a:tcPr marL="91450" marR="91450" marT="45725" marB="45725"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50" b="0" dirty="0">
                          <a:latin typeface="Arial" panose="020B0604020202020204" pitchFamily="34" charset="0"/>
                          <a:cs typeface="Arial" panose="020B0604020202020204" pitchFamily="34" charset="0"/>
                        </a:rPr>
                        <a:t>“</a:t>
                      </a:r>
                      <a:r>
                        <a:rPr lang="en-US" sz="1350" b="0" dirty="0">
                          <a:latin typeface="Arial" panose="020B0604020202020204" pitchFamily="34" charset="0"/>
                          <a:cs typeface="Arial" panose="020B0604020202020204" pitchFamily="34" charset="0"/>
                          <a:hlinkClick r:id="rId3"/>
                        </a:rPr>
                        <a:t>LEGOS</a:t>
                      </a:r>
                      <a:r>
                        <a:rPr lang="en-US" sz="1350" b="0" baseline="0" dirty="0">
                          <a:latin typeface="Arial" panose="020B0604020202020204" pitchFamily="34" charset="0"/>
                          <a:cs typeface="Arial" panose="020B0604020202020204" pitchFamily="34" charset="0"/>
                          <a:hlinkClick r:id="rId3"/>
                        </a:rPr>
                        <a:t> workers fired from job</a:t>
                      </a:r>
                      <a:r>
                        <a:rPr lang="en-US" sz="1350" b="0" dirty="0">
                          <a:latin typeface="Arial" panose="020B0604020202020204" pitchFamily="34" charset="0"/>
                          <a:cs typeface="Arial" panose="020B0604020202020204" pitchFamily="34" charset="0"/>
                        </a:rPr>
                        <a:t>" by </a:t>
                      </a:r>
                      <a:r>
                        <a:rPr lang="de-DE" sz="1350" b="0" dirty="0" err="1">
                          <a:latin typeface="Arial" panose="020B0604020202020204" pitchFamily="34" charset="0"/>
                          <a:cs typeface="Arial" panose="020B0604020202020204" pitchFamily="34" charset="0"/>
                          <a:hlinkClick r:id="rId4" tooltip="Geh zum Fotostream von woodleywonderworks"/>
                        </a:rPr>
                        <a:t>woodleywonderworks</a:t>
                      </a:r>
                      <a:r>
                        <a:rPr lang="en-US" sz="1350" b="0" dirty="0">
                          <a:latin typeface="Arial" panose="020B0604020202020204" pitchFamily="34" charset="0"/>
                          <a:cs typeface="Arial" panose="020B0604020202020204" pitchFamily="34" charset="0"/>
                        </a:rPr>
                        <a:t>, </a:t>
                      </a:r>
                      <a:r>
                        <a:rPr lang="en-US" sz="1350" b="0" dirty="0">
                          <a:latin typeface="Arial" panose="020B0604020202020204" pitchFamily="34" charset="0"/>
                          <a:cs typeface="Arial" panose="020B0604020202020204" pitchFamily="34" charset="0"/>
                          <a:hlinkClick r:id="rId5"/>
                        </a:rPr>
                        <a:t>CC BY 2.0</a:t>
                      </a:r>
                      <a:endParaRPr lang="de-DE" sz="1350" b="0" dirty="0">
                        <a:latin typeface="Arial" panose="020B0604020202020204" pitchFamily="34" charset="0"/>
                        <a:cs typeface="Arial" panose="020B0604020202020204" pitchFamily="34" charset="0"/>
                      </a:endParaRPr>
                    </a:p>
                  </a:txBody>
                  <a:tcPr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401850">
                <a:tc>
                  <a:txBody>
                    <a:bodyPr/>
                    <a:lstStyle/>
                    <a:p>
                      <a:pPr marL="0" marR="0" lvl="0" indent="0" algn="l" rtl="0">
                        <a:lnSpc>
                          <a:spcPct val="100000"/>
                        </a:lnSpc>
                        <a:spcBef>
                          <a:spcPts val="0"/>
                        </a:spcBef>
                        <a:spcAft>
                          <a:spcPts val="0"/>
                        </a:spcAft>
                        <a:buClr>
                          <a:srgbClr val="000000"/>
                        </a:buClr>
                        <a:buSzPts val="1200"/>
                        <a:buFont typeface="Arial"/>
                        <a:buNone/>
                      </a:pPr>
                      <a:endParaRPr sz="1200" b="1" u="none" strike="noStrike" cap="none" dirty="0">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ko-KR" altLang="en-US" sz="1200" u="none" strike="noStrike" cap="none" dirty="0">
                          <a:latin typeface="Arial"/>
                          <a:ea typeface="Arial"/>
                          <a:cs typeface="Arial"/>
                          <a:sym typeface="Arial"/>
                        </a:rPr>
                        <a:t>분류된 레고</a:t>
                      </a:r>
                      <a:endParaRPr sz="1200" u="none" strike="noStrike" cap="none" dirty="0">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50" b="0" dirty="0">
                          <a:latin typeface="Arial" panose="020B0604020202020204" pitchFamily="34" charset="0"/>
                          <a:cs typeface="Arial" panose="020B0604020202020204" pitchFamily="34" charset="0"/>
                        </a:rPr>
                        <a:t>“</a:t>
                      </a:r>
                      <a:r>
                        <a:rPr lang="de-DE" sz="1350" b="0" dirty="0">
                          <a:latin typeface="Arial" panose="020B0604020202020204" pitchFamily="34" charset="0"/>
                          <a:cs typeface="Arial" panose="020B0604020202020204" pitchFamily="34" charset="0"/>
                          <a:hlinkClick r:id="rId9"/>
                        </a:rPr>
                        <a:t>Technic</a:t>
                      </a:r>
                      <a:r>
                        <a:rPr lang="de-DE" sz="1350" b="0" baseline="0" dirty="0">
                          <a:latin typeface="Arial" panose="020B0604020202020204" pitchFamily="34" charset="0"/>
                          <a:cs typeface="Arial" panose="020B0604020202020204" pitchFamily="34" charset="0"/>
                          <a:hlinkClick r:id="rId9"/>
                        </a:rPr>
                        <a:t> </a:t>
                      </a:r>
                      <a:r>
                        <a:rPr lang="de-DE" sz="1350" b="0" baseline="0" dirty="0" err="1">
                          <a:latin typeface="Arial" panose="020B0604020202020204" pitchFamily="34" charset="0"/>
                          <a:cs typeface="Arial" panose="020B0604020202020204" pitchFamily="34" charset="0"/>
                          <a:hlinkClick r:id="rId9"/>
                        </a:rPr>
                        <a:t>bits</a:t>
                      </a:r>
                      <a:r>
                        <a:rPr lang="de-DE" sz="1350" b="0" dirty="0">
                          <a:latin typeface="Arial" panose="020B0604020202020204" pitchFamily="34" charset="0"/>
                          <a:cs typeface="Arial" panose="020B0604020202020204" pitchFamily="34" charset="0"/>
                        </a:rPr>
                        <a:t>“ </a:t>
                      </a:r>
                      <a:r>
                        <a:rPr lang="de-DE" sz="1350" b="0" dirty="0" err="1">
                          <a:latin typeface="Arial" panose="020B0604020202020204" pitchFamily="34" charset="0"/>
                          <a:cs typeface="Arial" panose="020B0604020202020204" pitchFamily="34" charset="0"/>
                        </a:rPr>
                        <a:t>by</a:t>
                      </a:r>
                      <a:r>
                        <a:rPr lang="de-DE" sz="1350" b="0" dirty="0">
                          <a:latin typeface="Arial" panose="020B0604020202020204" pitchFamily="34" charset="0"/>
                          <a:cs typeface="Arial" panose="020B0604020202020204" pitchFamily="34" charset="0"/>
                        </a:rPr>
                        <a:t> </a:t>
                      </a:r>
                      <a:r>
                        <a:rPr lang="de-DE" sz="1350" b="0" dirty="0">
                          <a:latin typeface="Arial" panose="020B0604020202020204" pitchFamily="34" charset="0"/>
                          <a:cs typeface="Arial" panose="020B0604020202020204" pitchFamily="34" charset="0"/>
                          <a:hlinkClick r:id="rId10"/>
                        </a:rPr>
                        <a:t>Windell </a:t>
                      </a:r>
                      <a:r>
                        <a:rPr lang="de-DE" sz="1350" b="0" dirty="0" err="1">
                          <a:latin typeface="Arial" panose="020B0604020202020204" pitchFamily="34" charset="0"/>
                          <a:cs typeface="Arial" panose="020B0604020202020204" pitchFamily="34" charset="0"/>
                          <a:hlinkClick r:id="rId10"/>
                        </a:rPr>
                        <a:t>Oskay</a:t>
                      </a:r>
                      <a:r>
                        <a:rPr lang="de-DE" sz="1350" b="0" dirty="0">
                          <a:latin typeface="Arial" panose="020B0604020202020204" pitchFamily="34" charset="0"/>
                          <a:cs typeface="Arial" panose="020B0604020202020204" pitchFamily="34" charset="0"/>
                          <a:hlinkClick r:id="rId10"/>
                        </a:rPr>
                        <a:t> </a:t>
                      </a:r>
                      <a:r>
                        <a:rPr lang="de-DE" sz="1350" b="0" dirty="0">
                          <a:latin typeface="Arial" panose="020B0604020202020204" pitchFamily="34" charset="0"/>
                          <a:cs typeface="Arial" panose="020B0604020202020204" pitchFamily="34" charset="0"/>
                        </a:rPr>
                        <a:t>, </a:t>
                      </a:r>
                      <a:r>
                        <a:rPr lang="en-US" sz="1350" b="0" dirty="0">
                          <a:latin typeface="Arial" panose="020B0604020202020204" pitchFamily="34" charset="0"/>
                          <a:cs typeface="Arial" panose="020B0604020202020204" pitchFamily="34" charset="0"/>
                          <a:hlinkClick r:id="rId5"/>
                        </a:rPr>
                        <a:t>CC BY 2.0</a:t>
                      </a:r>
                      <a:endParaRPr lang="de-DE" sz="1350" b="0" dirty="0">
                        <a:latin typeface="Arial" panose="020B0604020202020204" pitchFamily="34" charset="0"/>
                        <a:cs typeface="Arial" panose="020B0604020202020204" pitchFamily="34" charset="0"/>
                      </a:endParaRPr>
                    </a:p>
                  </a:txBody>
                  <a:tcPr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401850">
                <a:tc>
                  <a:txBody>
                    <a:bodyPr/>
                    <a:lstStyle/>
                    <a:p>
                      <a:pPr marL="0" marR="0" lvl="0" indent="0" algn="l" rtl="0">
                        <a:lnSpc>
                          <a:spcPct val="100000"/>
                        </a:lnSpc>
                        <a:spcBef>
                          <a:spcPts val="0"/>
                        </a:spcBef>
                        <a:spcAft>
                          <a:spcPts val="0"/>
                        </a:spcAft>
                        <a:buClr>
                          <a:srgbClr val="000000"/>
                        </a:buClr>
                        <a:buSzPts val="1200"/>
                        <a:buFont typeface="Arial"/>
                        <a:buNone/>
                      </a:pPr>
                      <a:r>
                        <a:rPr lang="ko-KR" altLang="fr-FR" sz="1200" b="1" u="none" strike="noStrike" cap="none" dirty="0">
                          <a:latin typeface="Arial"/>
                          <a:ea typeface="Arial"/>
                          <a:cs typeface="Arial"/>
                          <a:sym typeface="Arial"/>
                        </a:rPr>
                        <a:t>페이지</a:t>
                      </a:r>
                      <a:r>
                        <a:rPr lang="de-DE" sz="1200" b="1" u="none" strike="noStrike" cap="none" dirty="0">
                          <a:latin typeface="Arial"/>
                          <a:ea typeface="Arial"/>
                          <a:cs typeface="Arial"/>
                          <a:sym typeface="Arial"/>
                        </a:rPr>
                        <a:t> 7</a:t>
                      </a:r>
                      <a:endParaRPr sz="1200" b="1" u="none" strike="noStrike" cap="none" dirty="0"/>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Arial"/>
                        <a:buNone/>
                      </a:pPr>
                      <a:r>
                        <a:rPr lang="ko-KR" altLang="en-US" sz="1200" u="none" strike="noStrike" cap="none" dirty="0">
                          <a:latin typeface="Arial"/>
                          <a:ea typeface="Arial"/>
                          <a:cs typeface="Arial"/>
                          <a:sym typeface="Arial"/>
                        </a:rPr>
                        <a:t>분류된 레고</a:t>
                      </a:r>
                      <a:endParaRPr sz="1200" u="none" strike="noStrike" cap="none" dirty="0">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50" b="0" dirty="0">
                          <a:latin typeface="Arial" panose="020B0604020202020204" pitchFamily="34" charset="0"/>
                          <a:cs typeface="Arial" panose="020B0604020202020204" pitchFamily="34" charset="0"/>
                        </a:rPr>
                        <a:t>“</a:t>
                      </a:r>
                      <a:r>
                        <a:rPr lang="de-DE" sz="1350" b="0" dirty="0">
                          <a:latin typeface="Arial" panose="020B0604020202020204" pitchFamily="34" charset="0"/>
                          <a:cs typeface="Arial" panose="020B0604020202020204" pitchFamily="34" charset="0"/>
                          <a:hlinkClick r:id="rId9"/>
                        </a:rPr>
                        <a:t>Technic</a:t>
                      </a:r>
                      <a:r>
                        <a:rPr lang="de-DE" sz="1350" b="0" baseline="0" dirty="0">
                          <a:latin typeface="Arial" panose="020B0604020202020204" pitchFamily="34" charset="0"/>
                          <a:cs typeface="Arial" panose="020B0604020202020204" pitchFamily="34" charset="0"/>
                          <a:hlinkClick r:id="rId9"/>
                        </a:rPr>
                        <a:t> </a:t>
                      </a:r>
                      <a:r>
                        <a:rPr lang="de-DE" sz="1350" b="0" baseline="0" dirty="0" err="1">
                          <a:latin typeface="Arial" panose="020B0604020202020204" pitchFamily="34" charset="0"/>
                          <a:cs typeface="Arial" panose="020B0604020202020204" pitchFamily="34" charset="0"/>
                          <a:hlinkClick r:id="rId9"/>
                        </a:rPr>
                        <a:t>bits</a:t>
                      </a:r>
                      <a:r>
                        <a:rPr lang="de-DE" sz="1350" b="0" dirty="0">
                          <a:latin typeface="Arial" panose="020B0604020202020204" pitchFamily="34" charset="0"/>
                          <a:cs typeface="Arial" panose="020B0604020202020204" pitchFamily="34" charset="0"/>
                        </a:rPr>
                        <a:t>“ </a:t>
                      </a:r>
                      <a:r>
                        <a:rPr lang="de-DE" sz="1350" b="0" dirty="0" err="1">
                          <a:latin typeface="Arial" panose="020B0604020202020204" pitchFamily="34" charset="0"/>
                          <a:cs typeface="Arial" panose="020B0604020202020204" pitchFamily="34" charset="0"/>
                        </a:rPr>
                        <a:t>by</a:t>
                      </a:r>
                      <a:r>
                        <a:rPr lang="de-DE" sz="1350" b="0" dirty="0">
                          <a:latin typeface="Arial" panose="020B0604020202020204" pitchFamily="34" charset="0"/>
                          <a:cs typeface="Arial" panose="020B0604020202020204" pitchFamily="34" charset="0"/>
                        </a:rPr>
                        <a:t> </a:t>
                      </a:r>
                      <a:r>
                        <a:rPr lang="de-DE" sz="1350" b="0" dirty="0">
                          <a:latin typeface="Arial" panose="020B0604020202020204" pitchFamily="34" charset="0"/>
                          <a:cs typeface="Arial" panose="020B0604020202020204" pitchFamily="34" charset="0"/>
                          <a:hlinkClick r:id="rId10"/>
                        </a:rPr>
                        <a:t>Windell </a:t>
                      </a:r>
                      <a:r>
                        <a:rPr lang="de-DE" sz="1350" b="0" dirty="0" err="1">
                          <a:latin typeface="Arial" panose="020B0604020202020204" pitchFamily="34" charset="0"/>
                          <a:cs typeface="Arial" panose="020B0604020202020204" pitchFamily="34" charset="0"/>
                          <a:hlinkClick r:id="rId10"/>
                        </a:rPr>
                        <a:t>Oskay</a:t>
                      </a:r>
                      <a:r>
                        <a:rPr lang="de-DE" sz="1350" b="0" dirty="0">
                          <a:latin typeface="Arial" panose="020B0604020202020204" pitchFamily="34" charset="0"/>
                          <a:cs typeface="Arial" panose="020B0604020202020204" pitchFamily="34" charset="0"/>
                          <a:hlinkClick r:id="rId10"/>
                        </a:rPr>
                        <a:t> </a:t>
                      </a:r>
                      <a:r>
                        <a:rPr lang="de-DE" sz="1350" b="0" dirty="0">
                          <a:latin typeface="Arial" panose="020B0604020202020204" pitchFamily="34" charset="0"/>
                          <a:cs typeface="Arial" panose="020B0604020202020204" pitchFamily="34" charset="0"/>
                        </a:rPr>
                        <a:t>, </a:t>
                      </a:r>
                      <a:r>
                        <a:rPr lang="en-US" sz="1350" b="0" dirty="0">
                          <a:latin typeface="Arial" panose="020B0604020202020204" pitchFamily="34" charset="0"/>
                          <a:cs typeface="Arial" panose="020B0604020202020204" pitchFamily="34" charset="0"/>
                          <a:hlinkClick r:id="rId5"/>
                        </a:rPr>
                        <a:t>CC BY 2.0</a:t>
                      </a:r>
                      <a:endParaRPr lang="de-DE" sz="1350" b="0" dirty="0">
                        <a:latin typeface="Arial" panose="020B0604020202020204" pitchFamily="34" charset="0"/>
                        <a:cs typeface="Arial" panose="020B0604020202020204" pitchFamily="34" charset="0"/>
                      </a:endParaRPr>
                    </a:p>
                  </a:txBody>
                  <a:tcPr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401850">
                <a:tc>
                  <a:txBody>
                    <a:bodyPr/>
                    <a:lstStyle/>
                    <a:p>
                      <a:pPr marL="0" marR="0" lvl="0" indent="0" algn="l" rtl="0">
                        <a:lnSpc>
                          <a:spcPct val="100000"/>
                        </a:lnSpc>
                        <a:spcBef>
                          <a:spcPts val="0"/>
                        </a:spcBef>
                        <a:spcAft>
                          <a:spcPts val="0"/>
                        </a:spcAft>
                        <a:buClr>
                          <a:srgbClr val="000000"/>
                        </a:buClr>
                        <a:buSzPts val="1200"/>
                        <a:buFont typeface="Arial"/>
                        <a:buNone/>
                      </a:pPr>
                      <a:endParaRPr sz="1200" b="1" u="none" strike="noStrike" cap="none" dirty="0">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Arial"/>
                        <a:buNone/>
                      </a:pPr>
                      <a:r>
                        <a:rPr lang="ko-KR" altLang="en-US" sz="1200" u="none" strike="noStrike" cap="none" dirty="0">
                          <a:latin typeface="Arial"/>
                          <a:ea typeface="Arial"/>
                          <a:cs typeface="Arial"/>
                          <a:sym typeface="Arial"/>
                        </a:rPr>
                        <a:t>레고</a:t>
                      </a:r>
                      <a:r>
                        <a:rPr lang="de-DE" sz="1200" u="none" strike="noStrike" cap="none" dirty="0">
                          <a:latin typeface="Arial"/>
                          <a:ea typeface="Arial"/>
                          <a:cs typeface="Arial"/>
                          <a:sym typeface="Arial"/>
                        </a:rPr>
                        <a:t> </a:t>
                      </a:r>
                      <a:r>
                        <a:rPr lang="ko-KR" altLang="fr-FR" sz="1200" u="none" strike="noStrike" cap="none" dirty="0">
                          <a:latin typeface="Arial"/>
                          <a:ea typeface="Arial"/>
                          <a:cs typeface="Arial"/>
                          <a:sym typeface="Arial"/>
                        </a:rPr>
                        <a:t>굴착기</a:t>
                      </a:r>
                      <a:endParaRPr sz="1200" u="none" strike="noStrike" cap="none" dirty="0">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50" dirty="0">
                          <a:latin typeface="Arial" panose="020B0604020202020204" pitchFamily="34" charset="0"/>
                          <a:cs typeface="Arial" panose="020B0604020202020204" pitchFamily="34" charset="0"/>
                        </a:rPr>
                        <a:t>"</a:t>
                      </a:r>
                      <a:r>
                        <a:rPr lang="de-DE" sz="1350" dirty="0">
                          <a:latin typeface="Arial" panose="020B0604020202020204" pitchFamily="34" charset="0"/>
                          <a:cs typeface="Arial" panose="020B0604020202020204" pitchFamily="34" charset="0"/>
                          <a:hlinkClick r:id="rId6"/>
                        </a:rPr>
                        <a:t>Lego </a:t>
                      </a:r>
                      <a:r>
                        <a:rPr lang="de-DE" sz="1350" dirty="0" err="1">
                          <a:latin typeface="Arial" panose="020B0604020202020204" pitchFamily="34" charset="0"/>
                          <a:cs typeface="Arial" panose="020B0604020202020204" pitchFamily="34" charset="0"/>
                          <a:hlinkClick r:id="rId6"/>
                        </a:rPr>
                        <a:t>Excavator</a:t>
                      </a:r>
                      <a:r>
                        <a:rPr lang="de-DE" sz="1350" dirty="0">
                          <a:latin typeface="Arial" panose="020B0604020202020204" pitchFamily="34" charset="0"/>
                          <a:cs typeface="Arial" panose="020B0604020202020204" pitchFamily="34" charset="0"/>
                          <a:hlinkClick r:id="rId6"/>
                        </a:rPr>
                        <a:t> (8853)</a:t>
                      </a:r>
                      <a:r>
                        <a:rPr lang="en-US" sz="1350" dirty="0">
                          <a:latin typeface="Arial" panose="020B0604020202020204" pitchFamily="34" charset="0"/>
                          <a:cs typeface="Arial" panose="020B0604020202020204" pitchFamily="34" charset="0"/>
                        </a:rPr>
                        <a:t>" by </a:t>
                      </a:r>
                      <a:r>
                        <a:rPr lang="de-DE" sz="1350" dirty="0">
                          <a:latin typeface="Arial" panose="020B0604020202020204" pitchFamily="34" charset="0"/>
                          <a:cs typeface="Arial" panose="020B0604020202020204" pitchFamily="34" charset="0"/>
                          <a:hlinkClick r:id="rId7"/>
                        </a:rPr>
                        <a:t>Stephen Edmonds</a:t>
                      </a:r>
                      <a:r>
                        <a:rPr lang="en-US" sz="1350" dirty="0">
                          <a:latin typeface="Arial" panose="020B0604020202020204" pitchFamily="34" charset="0"/>
                          <a:cs typeface="Arial" panose="020B0604020202020204" pitchFamily="34" charset="0"/>
                        </a:rPr>
                        <a:t>, </a:t>
                      </a:r>
                      <a:r>
                        <a:rPr lang="en-US" sz="1350" dirty="0">
                          <a:latin typeface="Arial" panose="020B0604020202020204" pitchFamily="34" charset="0"/>
                          <a:cs typeface="Arial" panose="020B0604020202020204" pitchFamily="34" charset="0"/>
                          <a:hlinkClick r:id="rId8"/>
                        </a:rPr>
                        <a:t>CC BY SA 2.0</a:t>
                      </a:r>
                      <a:endParaRPr lang="de-DE" sz="1350" dirty="0">
                        <a:latin typeface="Arial" panose="020B0604020202020204" pitchFamily="34" charset="0"/>
                        <a:cs typeface="Arial" panose="020B0604020202020204" pitchFamily="34" charset="0"/>
                      </a:endParaRPr>
                    </a:p>
                  </a:txBody>
                  <a:tcPr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401850">
                <a:tc>
                  <a:txBody>
                    <a:bodyPr/>
                    <a:lstStyle/>
                    <a:p>
                      <a:pPr marL="0" marR="0" lvl="0" indent="0" algn="l" rtl="0">
                        <a:lnSpc>
                          <a:spcPct val="100000"/>
                        </a:lnSpc>
                        <a:spcBef>
                          <a:spcPts val="0"/>
                        </a:spcBef>
                        <a:spcAft>
                          <a:spcPts val="0"/>
                        </a:spcAft>
                        <a:buClr>
                          <a:srgbClr val="000000"/>
                        </a:buClr>
                        <a:buSzPts val="1200"/>
                        <a:buFont typeface="Arial"/>
                        <a:buNone/>
                      </a:pPr>
                      <a:endParaRPr sz="1200" b="1" u="none" strike="noStrike" cap="none" dirty="0">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Arial"/>
                        <a:buNone/>
                      </a:pPr>
                      <a:r>
                        <a:rPr lang="ko-KR" altLang="en-US" sz="1200" u="none" strike="noStrike" cap="none" dirty="0">
                          <a:latin typeface="Arial"/>
                          <a:ea typeface="Arial"/>
                          <a:cs typeface="Arial"/>
                          <a:sym typeface="Arial"/>
                        </a:rPr>
                        <a:t>레고</a:t>
                      </a:r>
                      <a:r>
                        <a:rPr lang="de-DE" sz="1200" u="none" strike="noStrike" cap="none" dirty="0">
                          <a:latin typeface="Arial"/>
                          <a:ea typeface="Arial"/>
                          <a:cs typeface="Arial"/>
                          <a:sym typeface="Arial"/>
                        </a:rPr>
                        <a:t> </a:t>
                      </a:r>
                      <a:r>
                        <a:rPr lang="ko-KR" altLang="fr-FR" sz="1200" u="none" strike="noStrike" cap="none" dirty="0">
                          <a:latin typeface="Arial"/>
                          <a:ea typeface="Arial"/>
                          <a:cs typeface="Arial"/>
                          <a:sym typeface="Arial"/>
                        </a:rPr>
                        <a:t>굴착기</a:t>
                      </a:r>
                      <a:endParaRPr sz="1200" u="none" strike="noStrike" cap="none" dirty="0">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50" dirty="0">
                          <a:latin typeface="Arial" panose="020B0604020202020204" pitchFamily="34" charset="0"/>
                          <a:cs typeface="Arial" panose="020B0604020202020204" pitchFamily="34" charset="0"/>
                        </a:rPr>
                        <a:t>“</a:t>
                      </a:r>
                      <a:r>
                        <a:rPr lang="de-DE" sz="1350" dirty="0">
                          <a:latin typeface="Arial" panose="020B0604020202020204" pitchFamily="34" charset="0"/>
                          <a:cs typeface="Arial" panose="020B0604020202020204" pitchFamily="34" charset="0"/>
                          <a:hlinkClick r:id="rId11"/>
                        </a:rPr>
                        <a:t>Lego </a:t>
                      </a:r>
                      <a:r>
                        <a:rPr lang="de-DE" sz="1350" dirty="0" err="1">
                          <a:latin typeface="Arial" panose="020B0604020202020204" pitchFamily="34" charset="0"/>
                          <a:cs typeface="Arial" panose="020B0604020202020204" pitchFamily="34" charset="0"/>
                          <a:hlinkClick r:id="rId11"/>
                        </a:rPr>
                        <a:t>Motorized</a:t>
                      </a:r>
                      <a:r>
                        <a:rPr lang="de-DE" sz="1350" baseline="0" dirty="0">
                          <a:latin typeface="Arial" panose="020B0604020202020204" pitchFamily="34" charset="0"/>
                          <a:cs typeface="Arial" panose="020B0604020202020204" pitchFamily="34" charset="0"/>
                          <a:hlinkClick r:id="rId11"/>
                        </a:rPr>
                        <a:t> Bulldozer (8275)</a:t>
                      </a:r>
                      <a:r>
                        <a:rPr lang="en-US" sz="1350" dirty="0">
                          <a:latin typeface="Arial" panose="020B0604020202020204" pitchFamily="34" charset="0"/>
                          <a:cs typeface="Arial" panose="020B0604020202020204" pitchFamily="34" charset="0"/>
                        </a:rPr>
                        <a:t>" by </a:t>
                      </a:r>
                      <a:r>
                        <a:rPr lang="de-DE" sz="1350" dirty="0">
                          <a:latin typeface="Arial" panose="020B0604020202020204" pitchFamily="34" charset="0"/>
                          <a:cs typeface="Arial" panose="020B0604020202020204" pitchFamily="34" charset="0"/>
                          <a:hlinkClick r:id="rId7"/>
                        </a:rPr>
                        <a:t>Stephen Edmonds</a:t>
                      </a:r>
                      <a:r>
                        <a:rPr lang="en-US" sz="1350" dirty="0">
                          <a:latin typeface="Arial" panose="020B0604020202020204" pitchFamily="34" charset="0"/>
                          <a:cs typeface="Arial" panose="020B0604020202020204" pitchFamily="34" charset="0"/>
                        </a:rPr>
                        <a:t>, </a:t>
                      </a:r>
                      <a:r>
                        <a:rPr lang="en-US" sz="1350" dirty="0">
                          <a:latin typeface="Arial" panose="020B0604020202020204" pitchFamily="34" charset="0"/>
                          <a:cs typeface="Arial" panose="020B0604020202020204" pitchFamily="34" charset="0"/>
                          <a:hlinkClick r:id="rId8"/>
                        </a:rPr>
                        <a:t>CC BY SA 2.0</a:t>
                      </a:r>
                      <a:endParaRPr lang="de-DE" sz="1350" dirty="0">
                        <a:latin typeface="Arial" panose="020B0604020202020204" pitchFamily="34" charset="0"/>
                        <a:cs typeface="Arial" panose="020B0604020202020204" pitchFamily="34" charset="0"/>
                      </a:endParaRPr>
                    </a:p>
                  </a:txBody>
                  <a:tcPr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457200">
                <a:tc>
                  <a:txBody>
                    <a:bodyPr/>
                    <a:lstStyle/>
                    <a:p>
                      <a:pPr marL="0" marR="0" lvl="0" indent="0" algn="l" rtl="0">
                        <a:lnSpc>
                          <a:spcPct val="100000"/>
                        </a:lnSpc>
                        <a:spcBef>
                          <a:spcPts val="0"/>
                        </a:spcBef>
                        <a:spcAft>
                          <a:spcPts val="0"/>
                        </a:spcAft>
                        <a:buClr>
                          <a:srgbClr val="000000"/>
                        </a:buClr>
                        <a:buSzPts val="1200"/>
                        <a:buFont typeface="Arial"/>
                        <a:buNone/>
                      </a:pPr>
                      <a:endParaRPr sz="1200" b="1" u="none" strike="noStrike" cap="none" dirty="0">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350"/>
                        <a:buFont typeface="Arial"/>
                        <a:buNone/>
                      </a:pPr>
                      <a:r>
                        <a:rPr lang="ko-KR" altLang="en-US" sz="1200" u="none" strike="noStrike" cap="none" dirty="0">
                          <a:latin typeface="Arial"/>
                          <a:ea typeface="Arial"/>
                          <a:cs typeface="Arial"/>
                          <a:sym typeface="Arial"/>
                        </a:rPr>
                        <a:t>레고</a:t>
                      </a:r>
                      <a:r>
                        <a:rPr lang="de-DE" sz="1200" u="none" strike="noStrike" cap="none" dirty="0">
                          <a:latin typeface="Arial"/>
                          <a:ea typeface="Arial"/>
                          <a:cs typeface="Arial"/>
                          <a:sym typeface="Arial"/>
                        </a:rPr>
                        <a:t> </a:t>
                      </a:r>
                      <a:r>
                        <a:rPr lang="ko-KR" altLang="fr-FR" sz="1200" u="none" strike="noStrike" cap="none" dirty="0">
                          <a:latin typeface="Arial"/>
                          <a:ea typeface="Arial"/>
                          <a:cs typeface="Arial"/>
                          <a:sym typeface="Arial"/>
                        </a:rPr>
                        <a:t>경주차</a:t>
                      </a:r>
                      <a:endParaRPr sz="1200" u="none" strike="noStrike" cap="none" dirty="0">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50" dirty="0">
                          <a:latin typeface="Arial" panose="020B0604020202020204" pitchFamily="34" charset="0"/>
                          <a:cs typeface="Arial" panose="020B0604020202020204" pitchFamily="34" charset="0"/>
                        </a:rPr>
                        <a:t>"</a:t>
                      </a:r>
                      <a:r>
                        <a:rPr lang="de-DE" sz="1350" dirty="0">
                          <a:latin typeface="Arial" panose="020B0604020202020204" pitchFamily="34" charset="0"/>
                          <a:cs typeface="Arial" panose="020B0604020202020204" pitchFamily="34" charset="0"/>
                          <a:hlinkClick r:id="rId12"/>
                        </a:rPr>
                        <a:t>Lego Rally Shock</a:t>
                      </a:r>
                      <a:r>
                        <a:rPr lang="de-DE" sz="1350" baseline="0" dirty="0">
                          <a:latin typeface="Arial" panose="020B0604020202020204" pitchFamily="34" charset="0"/>
                          <a:cs typeface="Arial" panose="020B0604020202020204" pitchFamily="34" charset="0"/>
                          <a:hlinkClick r:id="rId12"/>
                        </a:rPr>
                        <a:t> &amp; Roll </a:t>
                      </a:r>
                      <a:r>
                        <a:rPr lang="de-DE" sz="1350" baseline="0" dirty="0" err="1">
                          <a:latin typeface="Arial" panose="020B0604020202020204" pitchFamily="34" charset="0"/>
                          <a:cs typeface="Arial" panose="020B0604020202020204" pitchFamily="34" charset="0"/>
                          <a:hlinkClick r:id="rId12"/>
                        </a:rPr>
                        <a:t>Racer</a:t>
                      </a:r>
                      <a:r>
                        <a:rPr lang="de-DE" sz="1350" baseline="0" dirty="0">
                          <a:latin typeface="Arial" panose="020B0604020202020204" pitchFamily="34" charset="0"/>
                          <a:cs typeface="Arial" panose="020B0604020202020204" pitchFamily="34" charset="0"/>
                          <a:hlinkClick r:id="rId12"/>
                        </a:rPr>
                        <a:t> (8840)</a:t>
                      </a:r>
                      <a:r>
                        <a:rPr lang="en-US" sz="1350" dirty="0">
                          <a:latin typeface="Arial" panose="020B0604020202020204" pitchFamily="34" charset="0"/>
                          <a:cs typeface="Arial" panose="020B0604020202020204" pitchFamily="34" charset="0"/>
                        </a:rPr>
                        <a:t>" by </a:t>
                      </a:r>
                      <a:r>
                        <a:rPr lang="de-DE" sz="1350" dirty="0">
                          <a:latin typeface="Arial" panose="020B0604020202020204" pitchFamily="34" charset="0"/>
                          <a:cs typeface="Arial" panose="020B0604020202020204" pitchFamily="34" charset="0"/>
                          <a:hlinkClick r:id="rId7"/>
                        </a:rPr>
                        <a:t>Stephen Edmonds</a:t>
                      </a:r>
                      <a:r>
                        <a:rPr lang="en-US" sz="1350" dirty="0">
                          <a:latin typeface="Arial" panose="020B0604020202020204" pitchFamily="34" charset="0"/>
                          <a:cs typeface="Arial" panose="020B0604020202020204" pitchFamily="34" charset="0"/>
                        </a:rPr>
                        <a:t>, </a:t>
                      </a:r>
                      <a:r>
                        <a:rPr lang="en-US" sz="1350" dirty="0">
                          <a:latin typeface="Arial" panose="020B0604020202020204" pitchFamily="34" charset="0"/>
                          <a:cs typeface="Arial" panose="020B0604020202020204" pitchFamily="34" charset="0"/>
                          <a:hlinkClick r:id="rId8"/>
                        </a:rPr>
                        <a:t>CC BY SA 2.0</a:t>
                      </a:r>
                      <a:endParaRPr lang="de-DE" sz="1350" dirty="0">
                        <a:latin typeface="Arial" panose="020B0604020202020204" pitchFamily="34" charset="0"/>
                        <a:cs typeface="Arial" panose="020B0604020202020204" pitchFamily="34" charset="0"/>
                      </a:endParaRPr>
                    </a:p>
                  </a:txBody>
                  <a:tcPr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7"/>
                  </a:ext>
                </a:extLst>
              </a:tr>
              <a:tr h="401850">
                <a:tc>
                  <a:txBody>
                    <a:bodyPr/>
                    <a:lstStyle/>
                    <a:p>
                      <a:pPr marL="0" marR="0" lvl="0" indent="0" algn="l" rtl="0">
                        <a:lnSpc>
                          <a:spcPct val="100000"/>
                        </a:lnSpc>
                        <a:spcBef>
                          <a:spcPts val="0"/>
                        </a:spcBef>
                        <a:spcAft>
                          <a:spcPts val="0"/>
                        </a:spcAft>
                        <a:buClr>
                          <a:srgbClr val="000000"/>
                        </a:buClr>
                        <a:buSzPts val="1200"/>
                        <a:buFont typeface="Arial"/>
                        <a:buNone/>
                      </a:pPr>
                      <a:endParaRPr sz="1200" b="1" u="none" strike="noStrike" cap="none" dirty="0">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Arial"/>
                        <a:buNone/>
                      </a:pPr>
                      <a:r>
                        <a:rPr lang="ko-KR" altLang="en-US" sz="1200" u="none" strike="noStrike" cap="none" dirty="0">
                          <a:latin typeface="Arial"/>
                          <a:ea typeface="Arial"/>
                          <a:cs typeface="Arial"/>
                          <a:sym typeface="Arial"/>
                        </a:rPr>
                        <a:t>레고 </a:t>
                      </a:r>
                      <a:r>
                        <a:rPr lang="ko-KR" altLang="fr-FR" sz="1200" u="none" strike="noStrike" cap="none" dirty="0">
                          <a:latin typeface="Arial"/>
                          <a:ea typeface="Arial"/>
                          <a:cs typeface="Arial"/>
                          <a:sym typeface="Arial"/>
                        </a:rPr>
                        <a:t>굴착기</a:t>
                      </a:r>
                      <a:endParaRPr sz="1200" u="none" strike="noStrike" cap="none" dirty="0">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50" dirty="0">
                          <a:latin typeface="Arial" panose="020B0604020202020204" pitchFamily="34" charset="0"/>
                          <a:cs typeface="Arial" panose="020B0604020202020204" pitchFamily="34" charset="0"/>
                        </a:rPr>
                        <a:t>"</a:t>
                      </a:r>
                      <a:r>
                        <a:rPr lang="de-DE" sz="1350" dirty="0">
                          <a:latin typeface="Arial" panose="020B0604020202020204" pitchFamily="34" charset="0"/>
                          <a:cs typeface="Arial" panose="020B0604020202020204" pitchFamily="34" charset="0"/>
                          <a:hlinkClick r:id="rId13"/>
                        </a:rPr>
                        <a:t>Lego 8094 Control </a:t>
                      </a:r>
                      <a:r>
                        <a:rPr lang="de-DE" sz="1350" dirty="0" err="1">
                          <a:latin typeface="Arial" panose="020B0604020202020204" pitchFamily="34" charset="0"/>
                          <a:cs typeface="Arial" panose="020B0604020202020204" pitchFamily="34" charset="0"/>
                          <a:hlinkClick r:id="rId13"/>
                        </a:rPr>
                        <a:t>Centre</a:t>
                      </a:r>
                      <a:r>
                        <a:rPr lang="de-DE" sz="1350" baseline="0" dirty="0">
                          <a:latin typeface="Arial" panose="020B0604020202020204" pitchFamily="34" charset="0"/>
                          <a:cs typeface="Arial" panose="020B0604020202020204" pitchFamily="34" charset="0"/>
                          <a:hlinkClick r:id="rId13"/>
                        </a:rPr>
                        <a:t> (4)</a:t>
                      </a:r>
                      <a:r>
                        <a:rPr lang="en-US" sz="1350" dirty="0">
                          <a:latin typeface="Arial" panose="020B0604020202020204" pitchFamily="34" charset="0"/>
                          <a:cs typeface="Arial" panose="020B0604020202020204" pitchFamily="34" charset="0"/>
                        </a:rPr>
                        <a:t>" by </a:t>
                      </a:r>
                      <a:r>
                        <a:rPr lang="de-DE" sz="1350" dirty="0">
                          <a:latin typeface="Arial" panose="020B0604020202020204" pitchFamily="34" charset="0"/>
                          <a:cs typeface="Arial" panose="020B0604020202020204" pitchFamily="34" charset="0"/>
                          <a:hlinkClick r:id="rId7"/>
                        </a:rPr>
                        <a:t>Stephen Edmonds</a:t>
                      </a:r>
                      <a:r>
                        <a:rPr lang="en-US" sz="1350" dirty="0">
                          <a:latin typeface="Arial" panose="020B0604020202020204" pitchFamily="34" charset="0"/>
                          <a:cs typeface="Arial" panose="020B0604020202020204" pitchFamily="34" charset="0"/>
                        </a:rPr>
                        <a:t>, </a:t>
                      </a:r>
                      <a:r>
                        <a:rPr lang="en-US" sz="1350" dirty="0">
                          <a:latin typeface="Arial" panose="020B0604020202020204" pitchFamily="34" charset="0"/>
                          <a:cs typeface="Arial" panose="020B0604020202020204" pitchFamily="34" charset="0"/>
                          <a:hlinkClick r:id="rId8"/>
                        </a:rPr>
                        <a:t>CC BY SA 2.0</a:t>
                      </a:r>
                      <a:endParaRPr lang="de-DE" sz="1350" dirty="0">
                        <a:latin typeface="Arial" panose="020B0604020202020204" pitchFamily="34" charset="0"/>
                        <a:cs typeface="Arial" panose="020B0604020202020204" pitchFamily="34" charset="0"/>
                      </a:endParaRPr>
                    </a:p>
                  </a:txBody>
                  <a:tcPr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8"/>
                  </a:ext>
                </a:extLst>
              </a:tr>
              <a:tr h="401850">
                <a:tc>
                  <a:txBody>
                    <a:bodyPr/>
                    <a:lstStyle/>
                    <a:p>
                      <a:pPr marL="0" marR="0" lvl="0" indent="0" algn="l" rtl="0">
                        <a:lnSpc>
                          <a:spcPct val="100000"/>
                        </a:lnSpc>
                        <a:spcBef>
                          <a:spcPts val="0"/>
                        </a:spcBef>
                        <a:spcAft>
                          <a:spcPts val="0"/>
                        </a:spcAft>
                        <a:buClr>
                          <a:srgbClr val="000000"/>
                        </a:buClr>
                        <a:buSzPts val="1200"/>
                        <a:buFont typeface="Arial"/>
                        <a:buNone/>
                      </a:pPr>
                      <a:r>
                        <a:rPr lang="ko-KR" altLang="fr-FR" sz="1200" b="1" u="none" strike="noStrike" cap="none" dirty="0">
                          <a:latin typeface="Arial"/>
                          <a:ea typeface="Arial"/>
                          <a:cs typeface="Arial"/>
                          <a:sym typeface="Arial"/>
                        </a:rPr>
                        <a:t>페이지</a:t>
                      </a:r>
                      <a:r>
                        <a:rPr lang="de-DE" sz="1200" b="1" u="none" strike="noStrike" cap="none" dirty="0">
                          <a:latin typeface="Arial"/>
                          <a:ea typeface="Arial"/>
                          <a:cs typeface="Arial"/>
                          <a:sym typeface="Arial"/>
                        </a:rPr>
                        <a:t> 8</a:t>
                      </a:r>
                      <a:endParaRPr sz="1200" b="1" u="none" strike="noStrike" cap="none" dirty="0"/>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Arial"/>
                        <a:buNone/>
                      </a:pPr>
                      <a:r>
                        <a:rPr lang="ko-KR" altLang="en-US" sz="1200" u="none" strike="noStrike" cap="none" dirty="0">
                          <a:latin typeface="Arial"/>
                          <a:ea typeface="Arial"/>
                          <a:cs typeface="Arial"/>
                          <a:sym typeface="Arial"/>
                        </a:rPr>
                        <a:t>분류된 레고</a:t>
                      </a:r>
                      <a:endParaRPr sz="1200" u="none" strike="noStrike" cap="none" dirty="0">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50" b="0" dirty="0">
                          <a:latin typeface="Arial" panose="020B0604020202020204" pitchFamily="34" charset="0"/>
                          <a:cs typeface="Arial" panose="020B0604020202020204" pitchFamily="34" charset="0"/>
                        </a:rPr>
                        <a:t>“</a:t>
                      </a:r>
                      <a:r>
                        <a:rPr lang="de-DE" sz="1350" b="0" dirty="0">
                          <a:latin typeface="Arial" panose="020B0604020202020204" pitchFamily="34" charset="0"/>
                          <a:cs typeface="Arial" panose="020B0604020202020204" pitchFamily="34" charset="0"/>
                          <a:hlinkClick r:id="rId9"/>
                        </a:rPr>
                        <a:t>Technic</a:t>
                      </a:r>
                      <a:r>
                        <a:rPr lang="de-DE" sz="1350" b="0" baseline="0" dirty="0">
                          <a:latin typeface="Arial" panose="020B0604020202020204" pitchFamily="34" charset="0"/>
                          <a:cs typeface="Arial" panose="020B0604020202020204" pitchFamily="34" charset="0"/>
                          <a:hlinkClick r:id="rId9"/>
                        </a:rPr>
                        <a:t> </a:t>
                      </a:r>
                      <a:r>
                        <a:rPr lang="de-DE" sz="1350" b="0" baseline="0" dirty="0" err="1">
                          <a:latin typeface="Arial" panose="020B0604020202020204" pitchFamily="34" charset="0"/>
                          <a:cs typeface="Arial" panose="020B0604020202020204" pitchFamily="34" charset="0"/>
                          <a:hlinkClick r:id="rId9"/>
                        </a:rPr>
                        <a:t>bits</a:t>
                      </a:r>
                      <a:r>
                        <a:rPr lang="de-DE" sz="1350" b="0" dirty="0">
                          <a:latin typeface="Arial" panose="020B0604020202020204" pitchFamily="34" charset="0"/>
                          <a:cs typeface="Arial" panose="020B0604020202020204" pitchFamily="34" charset="0"/>
                        </a:rPr>
                        <a:t>“ </a:t>
                      </a:r>
                      <a:r>
                        <a:rPr lang="de-DE" sz="1350" b="0" dirty="0" err="1">
                          <a:latin typeface="Arial" panose="020B0604020202020204" pitchFamily="34" charset="0"/>
                          <a:cs typeface="Arial" panose="020B0604020202020204" pitchFamily="34" charset="0"/>
                        </a:rPr>
                        <a:t>by</a:t>
                      </a:r>
                      <a:r>
                        <a:rPr lang="de-DE" sz="1350" b="0" dirty="0">
                          <a:latin typeface="Arial" panose="020B0604020202020204" pitchFamily="34" charset="0"/>
                          <a:cs typeface="Arial" panose="020B0604020202020204" pitchFamily="34" charset="0"/>
                        </a:rPr>
                        <a:t> </a:t>
                      </a:r>
                      <a:r>
                        <a:rPr lang="de-DE" sz="1350" b="0" dirty="0">
                          <a:latin typeface="Arial" panose="020B0604020202020204" pitchFamily="34" charset="0"/>
                          <a:cs typeface="Arial" panose="020B0604020202020204" pitchFamily="34" charset="0"/>
                          <a:hlinkClick r:id="rId10"/>
                        </a:rPr>
                        <a:t>Windell </a:t>
                      </a:r>
                      <a:r>
                        <a:rPr lang="de-DE" sz="1350" b="0" dirty="0" err="1">
                          <a:latin typeface="Arial" panose="020B0604020202020204" pitchFamily="34" charset="0"/>
                          <a:cs typeface="Arial" panose="020B0604020202020204" pitchFamily="34" charset="0"/>
                          <a:hlinkClick r:id="rId10"/>
                        </a:rPr>
                        <a:t>Oskay</a:t>
                      </a:r>
                      <a:r>
                        <a:rPr lang="de-DE" sz="1350" b="0" dirty="0">
                          <a:latin typeface="Arial" panose="020B0604020202020204" pitchFamily="34" charset="0"/>
                          <a:cs typeface="Arial" panose="020B0604020202020204" pitchFamily="34" charset="0"/>
                          <a:hlinkClick r:id="rId10"/>
                        </a:rPr>
                        <a:t> </a:t>
                      </a:r>
                      <a:r>
                        <a:rPr lang="de-DE" sz="1350" b="0" dirty="0">
                          <a:latin typeface="Arial" panose="020B0604020202020204" pitchFamily="34" charset="0"/>
                          <a:cs typeface="Arial" panose="020B0604020202020204" pitchFamily="34" charset="0"/>
                        </a:rPr>
                        <a:t>, </a:t>
                      </a:r>
                      <a:r>
                        <a:rPr lang="en-US" sz="1350" b="0" dirty="0">
                          <a:latin typeface="Arial" panose="020B0604020202020204" pitchFamily="34" charset="0"/>
                          <a:cs typeface="Arial" panose="020B0604020202020204" pitchFamily="34" charset="0"/>
                          <a:hlinkClick r:id="rId5"/>
                        </a:rPr>
                        <a:t>CC BY 2.0</a:t>
                      </a:r>
                      <a:endParaRPr lang="de-DE" sz="1350" b="0" dirty="0">
                        <a:latin typeface="Arial" panose="020B0604020202020204" pitchFamily="34" charset="0"/>
                        <a:cs typeface="Arial" panose="020B0604020202020204" pitchFamily="34" charset="0"/>
                      </a:endParaRPr>
                    </a:p>
                  </a:txBody>
                  <a:tcPr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9"/>
                  </a:ext>
                </a:extLst>
              </a:tr>
              <a:tr h="401850">
                <a:tc>
                  <a:txBody>
                    <a:bodyPr/>
                    <a:lstStyle/>
                    <a:p>
                      <a:pPr marL="0" marR="0" lvl="0" indent="0" algn="l" rtl="0">
                        <a:lnSpc>
                          <a:spcPct val="100000"/>
                        </a:lnSpc>
                        <a:spcBef>
                          <a:spcPts val="0"/>
                        </a:spcBef>
                        <a:spcAft>
                          <a:spcPts val="0"/>
                        </a:spcAft>
                        <a:buClr>
                          <a:srgbClr val="000000"/>
                        </a:buClr>
                        <a:buSzPts val="1200"/>
                        <a:buFont typeface="Arial"/>
                        <a:buNone/>
                      </a:pPr>
                      <a:r>
                        <a:rPr lang="ko-KR" altLang="fr-FR" sz="1200" b="1" u="none" strike="noStrike" cap="none" dirty="0">
                          <a:latin typeface="Arial"/>
                          <a:ea typeface="Arial"/>
                          <a:cs typeface="Arial"/>
                          <a:sym typeface="Arial"/>
                        </a:rPr>
                        <a:t>페이지</a:t>
                      </a:r>
                      <a:r>
                        <a:rPr lang="de-DE" sz="1200" b="1" u="none" strike="noStrike" cap="none" dirty="0">
                          <a:latin typeface="Arial"/>
                          <a:ea typeface="Arial"/>
                          <a:cs typeface="Arial"/>
                          <a:sym typeface="Arial"/>
                        </a:rPr>
                        <a:t> 9</a:t>
                      </a:r>
                      <a:endParaRPr sz="1200" b="1" u="none" strike="noStrike" cap="none" dirty="0"/>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Arial"/>
                        <a:buNone/>
                      </a:pPr>
                      <a:r>
                        <a:rPr lang="ko-KR" altLang="en-US" sz="1200" u="none" strike="noStrike" cap="none" dirty="0">
                          <a:latin typeface="Arial"/>
                          <a:ea typeface="Arial"/>
                          <a:cs typeface="Arial"/>
                          <a:sym typeface="Arial"/>
                        </a:rPr>
                        <a:t>분류된 레고</a:t>
                      </a:r>
                      <a:endParaRPr sz="1200" u="none" strike="noStrike" cap="none" dirty="0">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50" b="0" dirty="0">
                          <a:latin typeface="Arial" panose="020B0604020202020204" pitchFamily="34" charset="0"/>
                          <a:cs typeface="Arial" panose="020B0604020202020204" pitchFamily="34" charset="0"/>
                        </a:rPr>
                        <a:t>“</a:t>
                      </a:r>
                      <a:r>
                        <a:rPr lang="de-DE" sz="1350" b="0" dirty="0">
                          <a:latin typeface="Arial" panose="020B0604020202020204" pitchFamily="34" charset="0"/>
                          <a:cs typeface="Arial" panose="020B0604020202020204" pitchFamily="34" charset="0"/>
                          <a:hlinkClick r:id="rId9"/>
                        </a:rPr>
                        <a:t>Technic</a:t>
                      </a:r>
                      <a:r>
                        <a:rPr lang="de-DE" sz="1350" b="0" baseline="0" dirty="0">
                          <a:latin typeface="Arial" panose="020B0604020202020204" pitchFamily="34" charset="0"/>
                          <a:cs typeface="Arial" panose="020B0604020202020204" pitchFamily="34" charset="0"/>
                          <a:hlinkClick r:id="rId9"/>
                        </a:rPr>
                        <a:t> </a:t>
                      </a:r>
                      <a:r>
                        <a:rPr lang="de-DE" sz="1350" b="0" baseline="0" dirty="0" err="1">
                          <a:latin typeface="Arial" panose="020B0604020202020204" pitchFamily="34" charset="0"/>
                          <a:cs typeface="Arial" panose="020B0604020202020204" pitchFamily="34" charset="0"/>
                          <a:hlinkClick r:id="rId9"/>
                        </a:rPr>
                        <a:t>bits</a:t>
                      </a:r>
                      <a:r>
                        <a:rPr lang="de-DE" sz="1350" b="0" dirty="0">
                          <a:latin typeface="Arial" panose="020B0604020202020204" pitchFamily="34" charset="0"/>
                          <a:cs typeface="Arial" panose="020B0604020202020204" pitchFamily="34" charset="0"/>
                        </a:rPr>
                        <a:t>“ </a:t>
                      </a:r>
                      <a:r>
                        <a:rPr lang="de-DE" sz="1350" b="0" dirty="0" err="1">
                          <a:latin typeface="Arial" panose="020B0604020202020204" pitchFamily="34" charset="0"/>
                          <a:cs typeface="Arial" panose="020B0604020202020204" pitchFamily="34" charset="0"/>
                        </a:rPr>
                        <a:t>by</a:t>
                      </a:r>
                      <a:r>
                        <a:rPr lang="de-DE" sz="1350" b="0" dirty="0">
                          <a:latin typeface="Arial" panose="020B0604020202020204" pitchFamily="34" charset="0"/>
                          <a:cs typeface="Arial" panose="020B0604020202020204" pitchFamily="34" charset="0"/>
                        </a:rPr>
                        <a:t> </a:t>
                      </a:r>
                      <a:r>
                        <a:rPr lang="de-DE" sz="1350" b="0" dirty="0">
                          <a:latin typeface="Arial" panose="020B0604020202020204" pitchFamily="34" charset="0"/>
                          <a:cs typeface="Arial" panose="020B0604020202020204" pitchFamily="34" charset="0"/>
                          <a:hlinkClick r:id="rId10"/>
                        </a:rPr>
                        <a:t>Windell </a:t>
                      </a:r>
                      <a:r>
                        <a:rPr lang="de-DE" sz="1350" b="0" dirty="0" err="1">
                          <a:latin typeface="Arial" panose="020B0604020202020204" pitchFamily="34" charset="0"/>
                          <a:cs typeface="Arial" panose="020B0604020202020204" pitchFamily="34" charset="0"/>
                          <a:hlinkClick r:id="rId10"/>
                        </a:rPr>
                        <a:t>Oskay</a:t>
                      </a:r>
                      <a:r>
                        <a:rPr lang="de-DE" sz="1350" b="0" dirty="0">
                          <a:latin typeface="Arial" panose="020B0604020202020204" pitchFamily="34" charset="0"/>
                          <a:cs typeface="Arial" panose="020B0604020202020204" pitchFamily="34" charset="0"/>
                          <a:hlinkClick r:id="rId10"/>
                        </a:rPr>
                        <a:t> </a:t>
                      </a:r>
                      <a:r>
                        <a:rPr lang="de-DE" sz="1350" b="0" dirty="0">
                          <a:latin typeface="Arial" panose="020B0604020202020204" pitchFamily="34" charset="0"/>
                          <a:cs typeface="Arial" panose="020B0604020202020204" pitchFamily="34" charset="0"/>
                        </a:rPr>
                        <a:t>, </a:t>
                      </a:r>
                      <a:r>
                        <a:rPr lang="en-US" sz="1350" b="0" dirty="0">
                          <a:latin typeface="Arial" panose="020B0604020202020204" pitchFamily="34" charset="0"/>
                          <a:cs typeface="Arial" panose="020B0604020202020204" pitchFamily="34" charset="0"/>
                          <a:hlinkClick r:id="rId5"/>
                        </a:rPr>
                        <a:t>CC BY 2.0</a:t>
                      </a:r>
                      <a:endParaRPr lang="de-DE" sz="1350" b="0" dirty="0">
                        <a:latin typeface="Arial" panose="020B0604020202020204" pitchFamily="34" charset="0"/>
                        <a:cs typeface="Arial" panose="020B0604020202020204" pitchFamily="34" charset="0"/>
                      </a:endParaRPr>
                    </a:p>
                  </a:txBody>
                  <a:tcPr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10"/>
                  </a:ext>
                </a:extLst>
              </a:tr>
              <a:tr h="401850">
                <a:tc>
                  <a:txBody>
                    <a:bodyPr/>
                    <a:lstStyle/>
                    <a:p>
                      <a:pPr marL="0" marR="0" lvl="0" indent="0" algn="l" rtl="0">
                        <a:lnSpc>
                          <a:spcPct val="100000"/>
                        </a:lnSpc>
                        <a:spcBef>
                          <a:spcPts val="0"/>
                        </a:spcBef>
                        <a:spcAft>
                          <a:spcPts val="0"/>
                        </a:spcAft>
                        <a:buClr>
                          <a:srgbClr val="000000"/>
                        </a:buClr>
                        <a:buSzPts val="1200"/>
                        <a:buFont typeface="Arial"/>
                        <a:buNone/>
                      </a:pPr>
                      <a:endParaRPr sz="1200" b="1" u="none" strike="noStrike" cap="none" dirty="0">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Arial"/>
                        <a:buNone/>
                      </a:pPr>
                      <a:r>
                        <a:rPr lang="ko-KR" altLang="en-US" sz="1200" u="none" strike="noStrike" cap="none" dirty="0">
                          <a:latin typeface="Arial"/>
                          <a:ea typeface="Arial"/>
                          <a:cs typeface="Arial"/>
                          <a:sym typeface="Arial"/>
                        </a:rPr>
                        <a:t>레고</a:t>
                      </a:r>
                      <a:r>
                        <a:rPr lang="de-DE" sz="1200" u="none" strike="noStrike" cap="none" dirty="0">
                          <a:latin typeface="Arial"/>
                          <a:ea typeface="Arial"/>
                          <a:cs typeface="Arial"/>
                          <a:sym typeface="Arial"/>
                        </a:rPr>
                        <a:t> </a:t>
                      </a:r>
                      <a:r>
                        <a:rPr lang="ko-KR" altLang="fr-FR" sz="1200" u="none" strike="noStrike" cap="none" dirty="0">
                          <a:latin typeface="Arial"/>
                          <a:ea typeface="Arial"/>
                          <a:cs typeface="Arial"/>
                          <a:sym typeface="Arial"/>
                        </a:rPr>
                        <a:t>굴착기</a:t>
                      </a:r>
                      <a:endParaRPr sz="1200" u="none" strike="noStrike" cap="none" dirty="0">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50" dirty="0">
                          <a:latin typeface="Arial" panose="020B0604020202020204" pitchFamily="34" charset="0"/>
                          <a:cs typeface="Arial" panose="020B0604020202020204" pitchFamily="34" charset="0"/>
                        </a:rPr>
                        <a:t>"</a:t>
                      </a:r>
                      <a:r>
                        <a:rPr lang="de-DE" sz="1350" dirty="0">
                          <a:latin typeface="Arial" panose="020B0604020202020204" pitchFamily="34" charset="0"/>
                          <a:cs typeface="Arial" panose="020B0604020202020204" pitchFamily="34" charset="0"/>
                          <a:hlinkClick r:id="rId6"/>
                        </a:rPr>
                        <a:t>Lego </a:t>
                      </a:r>
                      <a:r>
                        <a:rPr lang="de-DE" sz="1350" dirty="0" err="1">
                          <a:latin typeface="Arial" panose="020B0604020202020204" pitchFamily="34" charset="0"/>
                          <a:cs typeface="Arial" panose="020B0604020202020204" pitchFamily="34" charset="0"/>
                          <a:hlinkClick r:id="rId6"/>
                        </a:rPr>
                        <a:t>Excavator</a:t>
                      </a:r>
                      <a:r>
                        <a:rPr lang="de-DE" sz="1350" dirty="0">
                          <a:latin typeface="Arial" panose="020B0604020202020204" pitchFamily="34" charset="0"/>
                          <a:cs typeface="Arial" panose="020B0604020202020204" pitchFamily="34" charset="0"/>
                          <a:hlinkClick r:id="rId6"/>
                        </a:rPr>
                        <a:t> (8853)</a:t>
                      </a:r>
                      <a:r>
                        <a:rPr lang="en-US" sz="1350" dirty="0">
                          <a:latin typeface="Arial" panose="020B0604020202020204" pitchFamily="34" charset="0"/>
                          <a:cs typeface="Arial" panose="020B0604020202020204" pitchFamily="34" charset="0"/>
                        </a:rPr>
                        <a:t>" by </a:t>
                      </a:r>
                      <a:r>
                        <a:rPr lang="de-DE" sz="1350" dirty="0">
                          <a:latin typeface="Arial" panose="020B0604020202020204" pitchFamily="34" charset="0"/>
                          <a:cs typeface="Arial" panose="020B0604020202020204" pitchFamily="34" charset="0"/>
                          <a:hlinkClick r:id="rId7"/>
                        </a:rPr>
                        <a:t>Stephen Edmonds</a:t>
                      </a:r>
                      <a:r>
                        <a:rPr lang="en-US" sz="1350" dirty="0">
                          <a:latin typeface="Arial" panose="020B0604020202020204" pitchFamily="34" charset="0"/>
                          <a:cs typeface="Arial" panose="020B0604020202020204" pitchFamily="34" charset="0"/>
                        </a:rPr>
                        <a:t> , </a:t>
                      </a:r>
                      <a:r>
                        <a:rPr lang="en-US" sz="1350" dirty="0">
                          <a:latin typeface="Arial" panose="020B0604020202020204" pitchFamily="34" charset="0"/>
                          <a:cs typeface="Arial" panose="020B0604020202020204" pitchFamily="34" charset="0"/>
                          <a:hlinkClick r:id="rId8"/>
                        </a:rPr>
                        <a:t>CC BY SA 2.0</a:t>
                      </a:r>
                      <a:endParaRPr lang="de-DE" sz="1350" dirty="0">
                        <a:latin typeface="Arial" panose="020B0604020202020204" pitchFamily="34" charset="0"/>
                        <a:cs typeface="Arial" panose="020B0604020202020204" pitchFamily="34" charset="0"/>
                      </a:endParaRPr>
                    </a:p>
                  </a:txBody>
                  <a:tcPr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11"/>
                  </a:ext>
                </a:extLst>
              </a:tr>
              <a:tr h="401850">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350"/>
                        <a:buFont typeface="Arial"/>
                        <a:buNone/>
                      </a:pPr>
                      <a:r>
                        <a:rPr lang="ko-KR" altLang="en-US" sz="1200" u="none" strike="noStrike" cap="none" dirty="0">
                          <a:latin typeface="Arial"/>
                          <a:ea typeface="Arial"/>
                          <a:cs typeface="Arial"/>
                          <a:sym typeface="Arial"/>
                        </a:rPr>
                        <a:t>레고 병원</a:t>
                      </a:r>
                      <a:endParaRPr sz="1200" u="none" strike="noStrike" cap="none" dirty="0">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50" dirty="0">
                          <a:latin typeface="Arial" panose="020B0604020202020204" pitchFamily="34" charset="0"/>
                          <a:cs typeface="Arial" panose="020B0604020202020204" pitchFamily="34" charset="0"/>
                        </a:rPr>
                        <a:t>"</a:t>
                      </a:r>
                      <a:r>
                        <a:rPr lang="de-DE" sz="1350" dirty="0">
                          <a:latin typeface="Arial" panose="020B0604020202020204" pitchFamily="34" charset="0"/>
                          <a:cs typeface="Arial" panose="020B0604020202020204" pitchFamily="34" charset="0"/>
                          <a:hlinkClick r:id="rId14"/>
                        </a:rPr>
                        <a:t>60204 City Hospital</a:t>
                      </a:r>
                      <a:r>
                        <a:rPr lang="de-DE" sz="1350" dirty="0">
                          <a:latin typeface="Arial" panose="020B0604020202020204" pitchFamily="34" charset="0"/>
                          <a:cs typeface="Arial" panose="020B0604020202020204" pitchFamily="34" charset="0"/>
                        </a:rPr>
                        <a:t>“ </a:t>
                      </a:r>
                      <a:r>
                        <a:rPr lang="de-DE" sz="1350" dirty="0" err="1">
                          <a:latin typeface="Arial" panose="020B0604020202020204" pitchFamily="34" charset="0"/>
                          <a:cs typeface="Arial" panose="020B0604020202020204" pitchFamily="34" charset="0"/>
                        </a:rPr>
                        <a:t>by</a:t>
                      </a:r>
                      <a:r>
                        <a:rPr lang="de-DE" sz="1350" dirty="0">
                          <a:latin typeface="Arial" panose="020B0604020202020204" pitchFamily="34" charset="0"/>
                          <a:cs typeface="Arial" panose="020B0604020202020204" pitchFamily="34" charset="0"/>
                        </a:rPr>
                        <a:t> </a:t>
                      </a:r>
                      <a:r>
                        <a:rPr lang="de-DE" sz="1350" dirty="0" err="1">
                          <a:latin typeface="Arial" panose="020B0604020202020204" pitchFamily="34" charset="0"/>
                          <a:cs typeface="Arial" panose="020B0604020202020204" pitchFamily="34" charset="0"/>
                          <a:hlinkClick r:id="rId15"/>
                        </a:rPr>
                        <a:t>Brickset</a:t>
                      </a:r>
                      <a:r>
                        <a:rPr lang="de-DE" sz="1350" dirty="0">
                          <a:latin typeface="Arial" panose="020B0604020202020204" pitchFamily="34" charset="0"/>
                          <a:cs typeface="Arial" panose="020B0604020202020204" pitchFamily="34" charset="0"/>
                        </a:rPr>
                        <a:t> , </a:t>
                      </a:r>
                      <a:r>
                        <a:rPr lang="en-US" sz="1350" b="0" dirty="0">
                          <a:latin typeface="Arial" panose="020B0604020202020204" pitchFamily="34" charset="0"/>
                          <a:cs typeface="Arial" panose="020B0604020202020204" pitchFamily="34" charset="0"/>
                          <a:hlinkClick r:id="rId5"/>
                        </a:rPr>
                        <a:t>CC BY 2.0</a:t>
                      </a:r>
                      <a:endParaRPr lang="de-DE" sz="1350" dirty="0">
                        <a:latin typeface="Arial" panose="020B0604020202020204" pitchFamily="34" charset="0"/>
                        <a:cs typeface="Arial" panose="020B0604020202020204" pitchFamily="34" charset="0"/>
                      </a:endParaRPr>
                    </a:p>
                  </a:txBody>
                  <a:tcPr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12"/>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10"/>
          <p:cNvSpPr/>
          <p:nvPr/>
        </p:nvSpPr>
        <p:spPr>
          <a:xfrm>
            <a:off x="838080" y="365040"/>
            <a:ext cx="10514880" cy="1324800"/>
          </a:xfrm>
          <a:prstGeom prst="rect">
            <a:avLst/>
          </a:prstGeom>
          <a:noFill/>
          <a:ln>
            <a:noFill/>
          </a:ln>
        </p:spPr>
        <p:txBody>
          <a:bodyPr spcFirstLastPara="1" wrap="square" lIns="90000" tIns="45000" rIns="90000" bIns="45000" anchor="ctr" anchorCtr="0">
            <a:normAutofit/>
          </a:bodyPr>
          <a:lstStyle/>
          <a:p>
            <a:pPr marL="0" marR="0" lvl="0" indent="0" algn="ctr" rtl="0">
              <a:lnSpc>
                <a:spcPct val="90000"/>
              </a:lnSpc>
              <a:spcBef>
                <a:spcPts val="0"/>
              </a:spcBef>
              <a:spcAft>
                <a:spcPts val="0"/>
              </a:spcAft>
              <a:buNone/>
            </a:pPr>
            <a:r>
              <a:rPr lang="en-GB" sz="3300" b="0" i="0" u="none" strike="noStrike" cap="none">
                <a:solidFill>
                  <a:srgbClr val="000000"/>
                </a:solidFill>
                <a:latin typeface="Arial"/>
                <a:ea typeface="Arial"/>
                <a:cs typeface="Arial"/>
                <a:sym typeface="Arial"/>
              </a:rPr>
              <a:t>Credits: </a:t>
            </a:r>
            <a:r>
              <a:rPr lang="en-GB" sz="3300" b="0" i="0" u="none" strike="noStrike" cap="none" dirty="0">
                <a:solidFill>
                  <a:srgbClr val="000000"/>
                </a:solidFill>
                <a:latin typeface="Arial"/>
                <a:ea typeface="Arial"/>
                <a:cs typeface="Arial"/>
                <a:sym typeface="Arial"/>
              </a:rPr>
              <a:t>translation</a:t>
            </a:r>
            <a:endParaRPr sz="3300" b="0" i="0" u="none" strike="noStrike" cap="none" dirty="0">
              <a:solidFill>
                <a:schemeClr val="dk1"/>
              </a:solidFill>
              <a:latin typeface="Arial"/>
              <a:ea typeface="Arial"/>
              <a:cs typeface="Arial"/>
              <a:sym typeface="Arial"/>
            </a:endParaRPr>
          </a:p>
        </p:txBody>
      </p:sp>
      <p:sp>
        <p:nvSpPr>
          <p:cNvPr id="231" name="Google Shape;231;p10"/>
          <p:cNvSpPr/>
          <p:nvPr/>
        </p:nvSpPr>
        <p:spPr>
          <a:xfrm>
            <a:off x="3491820" y="1961280"/>
            <a:ext cx="5180760" cy="4666680"/>
          </a:xfrm>
          <a:prstGeom prst="rect">
            <a:avLst/>
          </a:prstGeom>
          <a:noFill/>
          <a:ln>
            <a:noFill/>
          </a:ln>
        </p:spPr>
        <p:txBody>
          <a:bodyPr spcFirstLastPara="1" wrap="square" lIns="90000" tIns="45000" rIns="90000" bIns="45000" anchor="t" anchorCtr="0">
            <a:normAutofit/>
          </a:bodyPr>
          <a:lstStyle/>
          <a:p>
            <a:pPr marL="343080" marR="0" lvl="0" indent="0" algn="ctr" rtl="0">
              <a:lnSpc>
                <a:spcPct val="150000"/>
              </a:lnSpc>
              <a:spcBef>
                <a:spcPts val="0"/>
              </a:spcBef>
              <a:spcAft>
                <a:spcPts val="0"/>
              </a:spcAft>
              <a:buNone/>
            </a:pPr>
            <a:r>
              <a:rPr lang="en-GB" sz="1800" dirty="0" err="1">
                <a:effectLst/>
                <a:latin typeface="Calibri" panose="020F0502020204030204" pitchFamily="34" charset="0"/>
                <a:ea typeface="Times New Roman" panose="02020603050405020304" pitchFamily="18" charset="0"/>
              </a:rPr>
              <a:t>Jieun</a:t>
            </a:r>
            <a:r>
              <a:rPr lang="en-GB" sz="1800" dirty="0">
                <a:effectLst/>
                <a:latin typeface="Calibri" panose="020F0502020204030204" pitchFamily="34" charset="0"/>
                <a:ea typeface="Times New Roman" panose="02020603050405020304" pitchFamily="18" charset="0"/>
              </a:rPr>
              <a:t> JEONG</a:t>
            </a:r>
            <a:endParaRPr sz="1848" b="0" i="0" u="none" strike="noStrike" cap="none" dirty="0">
              <a:solidFill>
                <a:schemeClr val="dk1"/>
              </a:solidFill>
              <a:latin typeface="Arial"/>
              <a:ea typeface="Arial"/>
              <a:cs typeface="Arial"/>
              <a:sym typeface="Arial"/>
            </a:endParaRPr>
          </a:p>
        </p:txBody>
      </p:sp>
      <p:sp>
        <p:nvSpPr>
          <p:cNvPr id="232" name="Google Shape;232;p10"/>
          <p:cNvSpPr/>
          <p:nvPr/>
        </p:nvSpPr>
        <p:spPr>
          <a:xfrm>
            <a:off x="6172200" y="1825560"/>
            <a:ext cx="5180760" cy="4666680"/>
          </a:xfrm>
          <a:prstGeom prst="rect">
            <a:avLst/>
          </a:prstGeom>
          <a:noFill/>
          <a:ln>
            <a:noFill/>
          </a:ln>
        </p:spPr>
        <p:txBody>
          <a:bodyPr spcFirstLastPara="1" wrap="square" lIns="90000" tIns="45000" rIns="90000" bIns="45000" anchor="t" anchorCtr="0">
            <a:normAutofit/>
          </a:bodyPr>
          <a:lstStyle/>
          <a:p>
            <a:pPr marL="0" marR="0" lvl="0" indent="0" algn="ctr" rtl="0">
              <a:lnSpc>
                <a:spcPct val="150000"/>
              </a:lnSpc>
              <a:spcBef>
                <a:spcPts val="0"/>
              </a:spcBef>
              <a:spcAft>
                <a:spcPts val="0"/>
              </a:spcAft>
              <a:buNone/>
            </a:pPr>
            <a:endParaRPr sz="1848" b="0" i="0" u="none" strike="noStrike" cap="none" dirty="0">
              <a:solidFill>
                <a:schemeClr val="dk1"/>
              </a:solidFill>
              <a:latin typeface="Arial"/>
              <a:ea typeface="Arial"/>
              <a:cs typeface="Arial"/>
              <a:sym typeface="Arial"/>
            </a:endParaRPr>
          </a:p>
        </p:txBody>
      </p:sp>
      <p:sp>
        <p:nvSpPr>
          <p:cNvPr id="233" name="Google Shape;233;p10"/>
          <p:cNvSpPr/>
          <p:nvPr/>
        </p:nvSpPr>
        <p:spPr>
          <a:xfrm rot="10800000" flipH="1">
            <a:off x="2099880" y="1599120"/>
            <a:ext cx="7964640" cy="12960"/>
          </a:xfrm>
          <a:custGeom>
            <a:avLst/>
            <a:gdLst/>
            <a:ahLst/>
            <a:cxnLst/>
            <a:rect l="l" t="t" r="r" b="b"/>
            <a:pathLst>
              <a:path w="21600" h="21600" extrusionOk="0">
                <a:moveTo>
                  <a:pt x="0" y="0"/>
                </a:moveTo>
                <a:lnTo>
                  <a:pt x="21600" y="21600"/>
                </a:lnTo>
              </a:path>
            </a:pathLst>
          </a:custGeom>
          <a:noFill/>
          <a:ln w="25550" cap="flat" cmpd="sng">
            <a:solidFill>
              <a:schemeClr val="accent1"/>
            </a:solidFill>
            <a:prstDash val="solid"/>
            <a:miter lim="8000"/>
            <a:headEnd type="none" w="sm" len="sm"/>
            <a:tailEnd type="none" w="sm" len="sm"/>
          </a:ln>
        </p:spPr>
        <p:txBody>
          <a:bodyPr/>
          <a:lstStyle/>
          <a:p>
            <a:endParaRPr lang="fr-FR"/>
          </a:p>
        </p:txBody>
      </p:sp>
    </p:spTree>
    <p:extLst>
      <p:ext uri="{BB962C8B-B14F-4D97-AF65-F5344CB8AC3E}">
        <p14:creationId xmlns:p14="http://schemas.microsoft.com/office/powerpoint/2010/main" val="1664261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D87F601-42F7-EDCE-BABE-E72A5E23E59E}"/>
              </a:ext>
            </a:extLst>
          </p:cNvPr>
          <p:cNvSpPr>
            <a:spLocks noGrp="1"/>
          </p:cNvSpPr>
          <p:nvPr>
            <p:ph type="sldNum" sz="quarter" idx="11"/>
          </p:nvPr>
        </p:nvSpPr>
        <p:spPr/>
        <p:txBody>
          <a:bodyPr/>
          <a:lstStyle/>
          <a:p>
            <a:fld id="{FCCF701F-132A-3A49-9D65-6DE889BBBF78}" type="slidenum">
              <a:rPr lang="en-US" smtClean="0"/>
              <a:t>19</a:t>
            </a:fld>
            <a:endParaRPr lang="en-US"/>
          </a:p>
        </p:txBody>
      </p:sp>
      <p:sp>
        <p:nvSpPr>
          <p:cNvPr id="4" name="Title 1">
            <a:extLst>
              <a:ext uri="{FF2B5EF4-FFF2-40B4-BE49-F238E27FC236}">
                <a16:creationId xmlns:a16="http://schemas.microsoft.com/office/drawing/2014/main" id="{A27C4828-800D-BA31-207D-1292DDF42C10}"/>
              </a:ext>
            </a:extLst>
          </p:cNvPr>
          <p:cNvSpPr txBox="1">
            <a:spLocks/>
          </p:cNvSpPr>
          <p:nvPr/>
        </p:nvSpPr>
        <p:spPr>
          <a:xfrm>
            <a:off x="838200" y="365125"/>
            <a:ext cx="10515600" cy="1325563"/>
          </a:xfrm>
          <a:prstGeom prst="rect">
            <a:avLst/>
          </a:prstGeom>
        </p:spPr>
        <p:txBody>
          <a:bodyPr>
            <a:normAutofit/>
          </a:bodyPr>
          <a:lstStyle>
            <a:lvl1pPr algn="l" rtl="0" eaLnBrk="1" fontAlgn="base" hangingPunct="1">
              <a:spcBef>
                <a:spcPct val="0"/>
              </a:spcBef>
              <a:spcAft>
                <a:spcPct val="0"/>
              </a:spcAft>
              <a:defRPr sz="3600" b="0">
                <a:solidFill>
                  <a:schemeClr val="tx2"/>
                </a:solidFill>
                <a:latin typeface="Gill Sans MT"/>
                <a:ea typeface="ＭＳ Ｐゴシック" charset="0"/>
                <a:cs typeface="Gill Sans MT"/>
              </a:defRPr>
            </a:lvl1pPr>
            <a:lvl2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2pPr>
            <a:lvl3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3pPr>
            <a:lvl4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4pPr>
            <a:lvl5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5pPr>
            <a:lvl6pPr marL="457200" algn="l" rtl="0" eaLnBrk="1" fontAlgn="base" hangingPunct="1">
              <a:spcBef>
                <a:spcPct val="0"/>
              </a:spcBef>
              <a:spcAft>
                <a:spcPct val="0"/>
              </a:spcAft>
              <a:defRPr sz="3600" b="1">
                <a:solidFill>
                  <a:schemeClr val="tx2"/>
                </a:solidFill>
                <a:latin typeface="Verdana" charset="0"/>
              </a:defRPr>
            </a:lvl6pPr>
            <a:lvl7pPr marL="914400" algn="l" rtl="0" eaLnBrk="1" fontAlgn="base" hangingPunct="1">
              <a:spcBef>
                <a:spcPct val="0"/>
              </a:spcBef>
              <a:spcAft>
                <a:spcPct val="0"/>
              </a:spcAft>
              <a:defRPr sz="3600" b="1">
                <a:solidFill>
                  <a:schemeClr val="tx2"/>
                </a:solidFill>
                <a:latin typeface="Verdana" charset="0"/>
              </a:defRPr>
            </a:lvl7pPr>
            <a:lvl8pPr marL="1371600" algn="l" rtl="0" eaLnBrk="1" fontAlgn="base" hangingPunct="1">
              <a:spcBef>
                <a:spcPct val="0"/>
              </a:spcBef>
              <a:spcAft>
                <a:spcPct val="0"/>
              </a:spcAft>
              <a:defRPr sz="3600" b="1">
                <a:solidFill>
                  <a:schemeClr val="tx2"/>
                </a:solidFill>
                <a:latin typeface="Verdana" charset="0"/>
              </a:defRPr>
            </a:lvl8pPr>
            <a:lvl9pPr marL="1828800" algn="l" rtl="0" eaLnBrk="1" fontAlgn="base" hangingPunct="1">
              <a:spcBef>
                <a:spcPct val="0"/>
              </a:spcBef>
              <a:spcAft>
                <a:spcPct val="0"/>
              </a:spcAft>
              <a:defRPr sz="3600" b="1">
                <a:solidFill>
                  <a:schemeClr val="tx2"/>
                </a:solidFill>
                <a:latin typeface="Verdana" charset="0"/>
              </a:defRPr>
            </a:lvl9pPr>
          </a:lstStyle>
          <a:p>
            <a:pPr algn="ctr"/>
            <a:r>
              <a:rPr lang="en-US" sz="3300" kern="1200" dirty="0">
                <a:solidFill>
                  <a:schemeClr val="dk1"/>
                </a:solidFill>
                <a:latin typeface="Arial"/>
                <a:ea typeface="Arial"/>
                <a:cs typeface="Arial"/>
              </a:rPr>
              <a:t>Credits: DDI Training Working Group</a:t>
            </a:r>
            <a:endParaRPr lang="en-US" sz="3300" kern="0" dirty="0"/>
          </a:p>
        </p:txBody>
      </p:sp>
      <p:cxnSp>
        <p:nvCxnSpPr>
          <p:cNvPr id="5" name="Google Shape;301;p31">
            <a:extLst>
              <a:ext uri="{FF2B5EF4-FFF2-40B4-BE49-F238E27FC236}">
                <a16:creationId xmlns:a16="http://schemas.microsoft.com/office/drawing/2014/main" id="{63DA6D92-1266-91F8-6765-7CA7B17F760B}"/>
              </a:ext>
              <a:ext uri="{C183D7F6-B498-43B3-948B-1728B52AA6E4}">
                <adec:decorative xmlns:adec="http://schemas.microsoft.com/office/drawing/2017/decorative" val="1"/>
              </a:ext>
            </a:extLst>
          </p:cNvPr>
          <p:cNvCxnSpPr>
            <a:cxnSpLocks/>
          </p:cNvCxnSpPr>
          <p:nvPr/>
        </p:nvCxnSpPr>
        <p:spPr bwMode="auto">
          <a:xfrm rot="10800000" flipH="1">
            <a:off x="2113280" y="1045266"/>
            <a:ext cx="7965440" cy="13546"/>
          </a:xfrm>
          <a:prstGeom prst="straightConnector1">
            <a:avLst/>
          </a:prstGeom>
          <a:noFill/>
          <a:ln w="25400" cap="flat" cmpd="sng">
            <a:solidFill>
              <a:schemeClr val="accent1"/>
            </a:solidFill>
            <a:prstDash val="solid"/>
            <a:miter lim="800000"/>
            <a:headEnd type="none" w="sm" len="sm"/>
            <a:tailEnd type="none" w="sm" len="sm"/>
          </a:ln>
        </p:spPr>
      </p:cxnSp>
      <p:sp>
        <p:nvSpPr>
          <p:cNvPr id="7" name="Content Placeholder 3">
            <a:extLst>
              <a:ext uri="{FF2B5EF4-FFF2-40B4-BE49-F238E27FC236}">
                <a16:creationId xmlns:a16="http://schemas.microsoft.com/office/drawing/2014/main" id="{FA46A157-C4F3-A661-AC40-A313F1630C07}"/>
              </a:ext>
            </a:extLst>
          </p:cNvPr>
          <p:cNvSpPr txBox="1">
            <a:spLocks/>
          </p:cNvSpPr>
          <p:nvPr/>
        </p:nvSpPr>
        <p:spPr>
          <a:xfrm>
            <a:off x="1193799" y="1419225"/>
            <a:ext cx="10041467" cy="4667250"/>
          </a:xfrm>
          <a:prstGeom prst="rect">
            <a:avLst/>
          </a:prstGeom>
        </p:spPr>
        <p:txBody>
          <a:bodyPr>
            <a:normAutofit lnSpcReduction="10000"/>
          </a:bodyPr>
          <a:lstStyle>
            <a:lvl1pPr marL="342900" indent="-342900" algn="l" rtl="0" eaLnBrk="1" fontAlgn="base" hangingPunct="1">
              <a:spcBef>
                <a:spcPct val="20000"/>
              </a:spcBef>
              <a:spcAft>
                <a:spcPct val="0"/>
              </a:spcAft>
              <a:buChar char="•"/>
              <a:defRPr sz="2400" b="0" i="0">
                <a:solidFill>
                  <a:schemeClr val="tx1"/>
                </a:solidFill>
                <a:latin typeface="Arial" panose="020B0604020202020204" pitchFamily="34" charset="0"/>
                <a:ea typeface="ＭＳ Ｐゴシック" charset="0"/>
                <a:cs typeface="Arial" panose="020B0604020202020204" pitchFamily="34" charset="0"/>
              </a:defRPr>
            </a:lvl1pPr>
            <a:lvl2pPr marL="742950" indent="-285750" algn="l" rtl="0" eaLnBrk="1" fontAlgn="base" hangingPunct="1">
              <a:spcBef>
                <a:spcPct val="20000"/>
              </a:spcBef>
              <a:spcAft>
                <a:spcPct val="0"/>
              </a:spcAft>
              <a:buChar char="–"/>
              <a:defRPr sz="2000" b="0" i="0">
                <a:solidFill>
                  <a:schemeClr val="tx1"/>
                </a:solidFill>
                <a:latin typeface="Arial" panose="020B0604020202020204" pitchFamily="34" charset="0"/>
                <a:ea typeface="ＭＳ Ｐゴシック" charset="-128"/>
                <a:cs typeface="Arial" panose="020B0604020202020204" pitchFamily="34" charset="0"/>
              </a:defRPr>
            </a:lvl2pPr>
            <a:lvl3pPr marL="1143000" indent="-228600" algn="l" rtl="0" eaLnBrk="1" fontAlgn="base" hangingPunct="1">
              <a:spcBef>
                <a:spcPct val="20000"/>
              </a:spcBef>
              <a:spcAft>
                <a:spcPct val="0"/>
              </a:spcAft>
              <a:buChar char="•"/>
              <a:defRPr sz="1800" b="0" i="0">
                <a:solidFill>
                  <a:schemeClr val="tx1"/>
                </a:solidFill>
                <a:latin typeface="Arial" panose="020B0604020202020204" pitchFamily="34" charset="0"/>
                <a:ea typeface="ＭＳ Ｐゴシック" charset="-128"/>
                <a:cs typeface="Arial" panose="020B0604020202020204" pitchFamily="34" charset="0"/>
              </a:defRPr>
            </a:lvl3pPr>
            <a:lvl4pPr marL="1600200" indent="-228600" algn="l" rtl="0" eaLnBrk="1" fontAlgn="base" hangingPunct="1">
              <a:spcBef>
                <a:spcPct val="20000"/>
              </a:spcBef>
              <a:spcAft>
                <a:spcPct val="0"/>
              </a:spcAft>
              <a:buChar char="–"/>
              <a:defRPr sz="1600" b="0" i="0">
                <a:solidFill>
                  <a:schemeClr val="tx1"/>
                </a:solidFill>
                <a:latin typeface="Arial" panose="020B0604020202020204" pitchFamily="34" charset="0"/>
                <a:ea typeface="ＭＳ Ｐゴシック" charset="-128"/>
                <a:cs typeface="Arial" panose="020B0604020202020204" pitchFamily="34" charset="0"/>
              </a:defRPr>
            </a:lvl4pPr>
            <a:lvl5pPr marL="2057400" indent="-228600" algn="l" rtl="0" eaLnBrk="1" fontAlgn="base" hangingPunct="1">
              <a:spcBef>
                <a:spcPct val="20000"/>
              </a:spcBef>
              <a:spcAft>
                <a:spcPct val="0"/>
              </a:spcAft>
              <a:buChar char="»"/>
              <a:defRPr sz="1600" b="0" i="0">
                <a:solidFill>
                  <a:schemeClr val="tx1"/>
                </a:solidFill>
                <a:latin typeface="Arial" panose="020B0604020202020204" pitchFamily="34" charset="0"/>
                <a:ea typeface="ＭＳ Ｐゴシック" charset="-128"/>
                <a:cs typeface="Arial" panose="020B0604020202020204" pitchFamily="34" charset="0"/>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charset="-128"/>
              </a:defRPr>
            </a:lvl9pPr>
          </a:lstStyle>
          <a:p>
            <a:pPr marL="0" indent="0" algn="ctr">
              <a:lnSpc>
                <a:spcPct val="150000"/>
              </a:lnSpc>
              <a:spcBef>
                <a:spcPts val="0"/>
              </a:spcBef>
              <a:buClr>
                <a:schemeClr val="dk1"/>
              </a:buClr>
              <a:buSzPts val="1600"/>
              <a:buFontTx/>
              <a:buNone/>
              <a:defRPr/>
            </a:pPr>
            <a:r>
              <a:rPr lang="en-US" sz="2100" kern="0" dirty="0">
                <a:hlinkClick r:id="rId2"/>
              </a:rPr>
              <a:t>DDI Training Working Group Wiki/Confluence Page</a:t>
            </a:r>
            <a:endParaRPr lang="en-US" sz="2100" kern="0" dirty="0"/>
          </a:p>
          <a:p>
            <a:pPr marL="0" indent="0" algn="ctr">
              <a:lnSpc>
                <a:spcPct val="150000"/>
              </a:lnSpc>
              <a:spcBef>
                <a:spcPts val="0"/>
              </a:spcBef>
              <a:buClr>
                <a:schemeClr val="dk1"/>
              </a:buClr>
              <a:buSzPts val="1600"/>
              <a:buFontTx/>
              <a:buNone/>
              <a:defRPr/>
            </a:pPr>
            <a:r>
              <a:rPr lang="en-US" sz="2100" kern="0" dirty="0">
                <a:hlinkClick r:id="rId3"/>
              </a:rPr>
              <a:t>Official DDI Training Materials on </a:t>
            </a:r>
            <a:r>
              <a:rPr lang="en-US" sz="2100" kern="0" dirty="0" err="1">
                <a:hlinkClick r:id="rId3"/>
              </a:rPr>
              <a:t>Zenodo</a:t>
            </a:r>
            <a:endParaRPr lang="en-US" sz="2100" kern="0" dirty="0"/>
          </a:p>
          <a:p>
            <a:pPr marL="0" indent="0" algn="ctr">
              <a:lnSpc>
                <a:spcPct val="150000"/>
              </a:lnSpc>
              <a:spcBef>
                <a:spcPts val="0"/>
              </a:spcBef>
              <a:buClr>
                <a:schemeClr val="dk1"/>
              </a:buClr>
              <a:buSzPts val="1600"/>
              <a:buFontTx/>
              <a:buNone/>
              <a:defRPr/>
            </a:pPr>
            <a:endParaRPr lang="en-US" sz="2100" kern="0" dirty="0"/>
          </a:p>
          <a:p>
            <a:pPr marL="0" indent="0">
              <a:lnSpc>
                <a:spcPct val="150000"/>
              </a:lnSpc>
              <a:spcBef>
                <a:spcPts val="0"/>
              </a:spcBef>
              <a:buClr>
                <a:schemeClr val="dk1"/>
              </a:buClr>
              <a:buSzPts val="1600"/>
              <a:buFontTx/>
              <a:buNone/>
              <a:defRPr/>
            </a:pPr>
            <a:r>
              <a:rPr lang="en-US" sz="1800" kern="0" dirty="0"/>
              <a:t>These DDI training materials are approved products of the DDI Alliance. The Data Documentation Initiative (DDI) is an international metadata standard for describing the data produced by surveys and other observational methods in the social, behavioral, economic, and health sciences.</a:t>
            </a:r>
          </a:p>
          <a:p>
            <a:pPr marL="0" indent="0">
              <a:lnSpc>
                <a:spcPct val="150000"/>
              </a:lnSpc>
              <a:spcBef>
                <a:spcPts val="0"/>
              </a:spcBef>
              <a:buClr>
                <a:schemeClr val="dk1"/>
              </a:buClr>
              <a:buSzPts val="1600"/>
              <a:buFontTx/>
              <a:buNone/>
              <a:defRPr/>
            </a:pPr>
            <a:endParaRPr lang="en-US" sz="1800" kern="0" dirty="0"/>
          </a:p>
          <a:p>
            <a:pPr marL="0" indent="0">
              <a:lnSpc>
                <a:spcPct val="150000"/>
              </a:lnSpc>
              <a:spcBef>
                <a:spcPts val="0"/>
              </a:spcBef>
              <a:buClr>
                <a:schemeClr val="dk1"/>
              </a:buClr>
              <a:buSzPts val="1600"/>
              <a:buFontTx/>
              <a:buNone/>
              <a:defRPr/>
            </a:pPr>
            <a:r>
              <a:rPr lang="en-US" sz="1800" kern="0" dirty="0"/>
              <a:t>These official training materials are created by volunteers and undergo a quality review process by the DDI Training Working Group and the DDI Scientific Board. They are designed for self-guided learning about DDI and can also be reused to teach others about DDI and related topics.</a:t>
            </a:r>
          </a:p>
        </p:txBody>
      </p:sp>
    </p:spTree>
    <p:extLst>
      <p:ext uri="{BB962C8B-B14F-4D97-AF65-F5344CB8AC3E}">
        <p14:creationId xmlns:p14="http://schemas.microsoft.com/office/powerpoint/2010/main" val="40688557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4B40DFD-CA46-7355-4C66-5827A12CD881}"/>
              </a:ext>
            </a:extLst>
          </p:cNvPr>
          <p:cNvSpPr>
            <a:spLocks noGrp="1"/>
          </p:cNvSpPr>
          <p:nvPr>
            <p:ph type="sldNum" sz="quarter" idx="11"/>
          </p:nvPr>
        </p:nvSpPr>
        <p:spPr/>
        <p:txBody>
          <a:bodyPr/>
          <a:lstStyle/>
          <a:p>
            <a:fld id="{FCCF701F-132A-3A49-9D65-6DE889BBBF78}" type="slidenum">
              <a:rPr lang="en-US" smtClean="0"/>
              <a:t>20</a:t>
            </a:fld>
            <a:endParaRPr lang="en-US"/>
          </a:p>
        </p:txBody>
      </p:sp>
      <p:pic>
        <p:nvPicPr>
          <p:cNvPr id="5" name="Picture 4" descr="A qr code with a star in the middle&#10;&#10;Description automatically generated">
            <a:extLst>
              <a:ext uri="{FF2B5EF4-FFF2-40B4-BE49-F238E27FC236}">
                <a16:creationId xmlns:a16="http://schemas.microsoft.com/office/drawing/2014/main" id="{5E6915F1-E271-2DF7-73FB-49942918DD45}"/>
              </a:ext>
            </a:extLst>
          </p:cNvPr>
          <p:cNvPicPr>
            <a:picLocks noChangeAspect="1"/>
          </p:cNvPicPr>
          <p:nvPr/>
        </p:nvPicPr>
        <p:blipFill>
          <a:blip r:embed="rId3"/>
          <a:stretch>
            <a:fillRect/>
          </a:stretch>
        </p:blipFill>
        <p:spPr>
          <a:xfrm>
            <a:off x="2079041" y="2276272"/>
            <a:ext cx="3210127" cy="3210127"/>
          </a:xfrm>
          <a:prstGeom prst="rect">
            <a:avLst/>
          </a:prstGeom>
        </p:spPr>
      </p:pic>
      <p:sp>
        <p:nvSpPr>
          <p:cNvPr id="6" name="Title 1">
            <a:extLst>
              <a:ext uri="{FF2B5EF4-FFF2-40B4-BE49-F238E27FC236}">
                <a16:creationId xmlns:a16="http://schemas.microsoft.com/office/drawing/2014/main" id="{54B3304B-89DE-7BC5-62FD-1826351C43DB}"/>
              </a:ext>
            </a:extLst>
          </p:cNvPr>
          <p:cNvSpPr txBox="1">
            <a:spLocks/>
          </p:cNvSpPr>
          <p:nvPr/>
        </p:nvSpPr>
        <p:spPr>
          <a:xfrm>
            <a:off x="838200" y="365125"/>
            <a:ext cx="10515600" cy="1325563"/>
          </a:xfrm>
          <a:prstGeom prst="rect">
            <a:avLst/>
          </a:prstGeom>
        </p:spPr>
        <p:txBody>
          <a:bodyPr>
            <a:normAutofit/>
          </a:bodyPr>
          <a:lstStyle>
            <a:lvl1pPr algn="l" rtl="0" eaLnBrk="1" fontAlgn="base" hangingPunct="1">
              <a:spcBef>
                <a:spcPct val="0"/>
              </a:spcBef>
              <a:spcAft>
                <a:spcPct val="0"/>
              </a:spcAft>
              <a:defRPr sz="3600" b="0">
                <a:solidFill>
                  <a:schemeClr val="tx2"/>
                </a:solidFill>
                <a:latin typeface="Gill Sans MT"/>
                <a:ea typeface="ＭＳ Ｐゴシック" charset="0"/>
                <a:cs typeface="Gill Sans MT"/>
              </a:defRPr>
            </a:lvl1pPr>
            <a:lvl2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2pPr>
            <a:lvl3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3pPr>
            <a:lvl4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4pPr>
            <a:lvl5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5pPr>
            <a:lvl6pPr marL="457200" algn="l" rtl="0" eaLnBrk="1" fontAlgn="base" hangingPunct="1">
              <a:spcBef>
                <a:spcPct val="0"/>
              </a:spcBef>
              <a:spcAft>
                <a:spcPct val="0"/>
              </a:spcAft>
              <a:defRPr sz="3600" b="1">
                <a:solidFill>
                  <a:schemeClr val="tx2"/>
                </a:solidFill>
                <a:latin typeface="Verdana" charset="0"/>
              </a:defRPr>
            </a:lvl6pPr>
            <a:lvl7pPr marL="914400" algn="l" rtl="0" eaLnBrk="1" fontAlgn="base" hangingPunct="1">
              <a:spcBef>
                <a:spcPct val="0"/>
              </a:spcBef>
              <a:spcAft>
                <a:spcPct val="0"/>
              </a:spcAft>
              <a:defRPr sz="3600" b="1">
                <a:solidFill>
                  <a:schemeClr val="tx2"/>
                </a:solidFill>
                <a:latin typeface="Verdana" charset="0"/>
              </a:defRPr>
            </a:lvl7pPr>
            <a:lvl8pPr marL="1371600" algn="l" rtl="0" eaLnBrk="1" fontAlgn="base" hangingPunct="1">
              <a:spcBef>
                <a:spcPct val="0"/>
              </a:spcBef>
              <a:spcAft>
                <a:spcPct val="0"/>
              </a:spcAft>
              <a:defRPr sz="3600" b="1">
                <a:solidFill>
                  <a:schemeClr val="tx2"/>
                </a:solidFill>
                <a:latin typeface="Verdana" charset="0"/>
              </a:defRPr>
            </a:lvl8pPr>
            <a:lvl9pPr marL="1828800" algn="l" rtl="0" eaLnBrk="1" fontAlgn="base" hangingPunct="1">
              <a:spcBef>
                <a:spcPct val="0"/>
              </a:spcBef>
              <a:spcAft>
                <a:spcPct val="0"/>
              </a:spcAft>
              <a:defRPr sz="3600" b="1">
                <a:solidFill>
                  <a:schemeClr val="tx2"/>
                </a:solidFill>
                <a:latin typeface="Verdana" charset="0"/>
              </a:defRPr>
            </a:lvl9pPr>
          </a:lstStyle>
          <a:p>
            <a:pPr algn="ctr"/>
            <a:r>
              <a:rPr lang="en-US" sz="3300" dirty="0">
                <a:solidFill>
                  <a:schemeClr val="dk1"/>
                </a:solidFill>
                <a:latin typeface="Arial"/>
                <a:cs typeface="Arial"/>
              </a:rPr>
              <a:t>Scan this QR Code with Your Smartphone to Access the DDI TG </a:t>
            </a:r>
            <a:r>
              <a:rPr lang="en-US" sz="3300" dirty="0" err="1">
                <a:solidFill>
                  <a:schemeClr val="dk1"/>
                </a:solidFill>
                <a:latin typeface="Arial"/>
                <a:cs typeface="Arial"/>
              </a:rPr>
              <a:t>Linktree</a:t>
            </a:r>
            <a:endParaRPr lang="en-US" sz="3300" kern="0" dirty="0"/>
          </a:p>
        </p:txBody>
      </p:sp>
      <p:sp>
        <p:nvSpPr>
          <p:cNvPr id="7" name="TextBox 6">
            <a:extLst>
              <a:ext uri="{FF2B5EF4-FFF2-40B4-BE49-F238E27FC236}">
                <a16:creationId xmlns:a16="http://schemas.microsoft.com/office/drawing/2014/main" id="{6B81CA49-A9B7-12E7-5BAC-92F234F6C8F8}"/>
              </a:ext>
            </a:extLst>
          </p:cNvPr>
          <p:cNvSpPr txBox="1"/>
          <p:nvPr/>
        </p:nvSpPr>
        <p:spPr>
          <a:xfrm>
            <a:off x="1391479" y="5701849"/>
            <a:ext cx="8918712" cy="400110"/>
          </a:xfrm>
          <a:prstGeom prst="rect">
            <a:avLst/>
          </a:prstGeom>
          <a:noFill/>
        </p:spPr>
        <p:txBody>
          <a:bodyPr wrap="square" rtlCol="0">
            <a:spAutoFit/>
          </a:bodyPr>
          <a:lstStyle/>
          <a:p>
            <a:pPr algn="ctr"/>
            <a:r>
              <a:rPr lang="en-US" sz="2000" b="1" dirty="0"/>
              <a:t>Easy access to important DDI Resources https://linktr.ee/DDItraining</a:t>
            </a:r>
          </a:p>
        </p:txBody>
      </p:sp>
      <p:pic>
        <p:nvPicPr>
          <p:cNvPr id="4" name="Picture 3">
            <a:extLst>
              <a:ext uri="{FF2B5EF4-FFF2-40B4-BE49-F238E27FC236}">
                <a16:creationId xmlns:a16="http://schemas.microsoft.com/office/drawing/2014/main" id="{14B1FCF2-756A-2C38-3A8F-31CDB48EC1A9}"/>
              </a:ext>
            </a:extLst>
          </p:cNvPr>
          <p:cNvPicPr>
            <a:picLocks noChangeAspect="1"/>
          </p:cNvPicPr>
          <p:nvPr/>
        </p:nvPicPr>
        <p:blipFill rotWithShape="1">
          <a:blip r:embed="rId4"/>
          <a:srcRect t="1991"/>
          <a:stretch/>
        </p:blipFill>
        <p:spPr>
          <a:xfrm>
            <a:off x="6501684" y="1598358"/>
            <a:ext cx="4438242" cy="3995766"/>
          </a:xfrm>
          <a:prstGeom prst="rect">
            <a:avLst/>
          </a:prstGeom>
        </p:spPr>
      </p:pic>
    </p:spTree>
    <p:extLst>
      <p:ext uri="{BB962C8B-B14F-4D97-AF65-F5344CB8AC3E}">
        <p14:creationId xmlns:p14="http://schemas.microsoft.com/office/powerpoint/2010/main" val="153963821"/>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7984</TotalTime>
  <Words>1232</Words>
  <Application>Microsoft Office PowerPoint</Application>
  <PresentationFormat>Widescreen</PresentationFormat>
  <Paragraphs>204</Paragraphs>
  <Slides>20</Slides>
  <Notes>18</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20</vt:i4>
      </vt:variant>
    </vt:vector>
  </HeadingPairs>
  <TitlesOfParts>
    <vt:vector size="26" baseType="lpstr">
      <vt:lpstr>Arial</vt:lpstr>
      <vt:lpstr>Calibri</vt:lpstr>
      <vt:lpstr>Times New Roman</vt:lpstr>
      <vt:lpstr>Office Theme</vt:lpstr>
      <vt:lpstr>Office Theme</vt:lpstr>
      <vt:lpstr>Office Theme</vt:lpstr>
      <vt:lpstr>DDI Codebook, DDI Lifecycle, DDI Cross Domain Integration:  사례 연구와 목적</vt:lpstr>
      <vt:lpstr>목차</vt:lpstr>
      <vt:lpstr>DDI 메타데이터 표준의 변천사</vt:lpstr>
      <vt:lpstr>목적에 맞는 적합한 도구 선정 방법</vt:lpstr>
      <vt:lpstr>DDI Codebook</vt:lpstr>
      <vt:lpstr>DDI Lifecycle</vt:lpstr>
      <vt:lpstr>Lifecycle에서 재사용될 수 있는 요소들</vt:lpstr>
      <vt:lpstr>모듈 통합에 기반한 DDI Cross Domain Integration (미래의 표준)</vt:lpstr>
      <vt:lpstr>DDI-CDI로 새로운 데이터 구조와 도메인 관리 </vt:lpstr>
      <vt:lpstr>사례 연구: DDI-C 와 DDI-L를 활용한 설문지 개발</vt:lpstr>
      <vt:lpstr>DDI-C 또는 DDI-L ?</vt:lpstr>
      <vt:lpstr>설문지 설계와 관련된 DDI 요소들</vt:lpstr>
      <vt:lpstr>PowerPoint Presentation</vt:lpstr>
      <vt:lpstr>DDI버전 별 목적</vt:lpstr>
      <vt:lpstr>DDI를 어떻게 사용해야하는가 ?</vt:lpstr>
      <vt:lpstr>DDI를 사용할 수 있는 소프트웨어 프로그램과 사용가능한 버전 (예시)</vt:lpstr>
      <vt:lpstr>출처</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DDI Codebook, DDI Lifecycle,  et DDI Cross Domain Integration : cas d’usage et objectifs</dc:title>
  <dc:creator>DDI Alliance</dc:creator>
  <cp:lastModifiedBy>Yuen, Catherine S M</cp:lastModifiedBy>
  <cp:revision>36</cp:revision>
  <dcterms:created xsi:type="dcterms:W3CDTF">2021-04-06T16:09:37Z</dcterms:created>
  <dcterms:modified xsi:type="dcterms:W3CDTF">2024-10-30T15:07:23Z</dcterms:modified>
</cp:coreProperties>
</file>