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12192000"/>
  <p:notesSz cx="6858000" cy="9144000"/>
  <p:embeddedFontLst>
    <p:embeddedFont>
      <p:font typeface="Glegoo"/>
      <p:regular r:id="rId42"/>
      <p:bold r:id="rId43"/>
    </p:embeddedFont>
    <p:embeddedFont>
      <p:font typeface="Open Sans Light"/>
      <p:regular r:id="rId44"/>
      <p:bold r:id="rId45"/>
      <p:italic r:id="rId46"/>
      <p:boldItalic r:id="rId47"/>
    </p:embeddedFont>
    <p:embeddedFont>
      <p:font typeface="Open Sans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663176-783A-4A27-875D-A25F89F08759}">
  <a:tblStyle styleId="{65663176-783A-4A27-875D-A25F89F087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Glegoo-regular.fntdata"/><Relationship Id="rId41" Type="http://schemas.openxmlformats.org/officeDocument/2006/relationships/slide" Target="slides/slide36.xml"/><Relationship Id="rId44" Type="http://schemas.openxmlformats.org/officeDocument/2006/relationships/font" Target="fonts/OpenSansLight-regular.fntdata"/><Relationship Id="rId43" Type="http://schemas.openxmlformats.org/officeDocument/2006/relationships/font" Target="fonts/Glegoo-bold.fntdata"/><Relationship Id="rId46" Type="http://schemas.openxmlformats.org/officeDocument/2006/relationships/font" Target="fonts/OpenSansLight-italic.fntdata"/><Relationship Id="rId45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regular.fntdata"/><Relationship Id="rId47" Type="http://schemas.openxmlformats.org/officeDocument/2006/relationships/font" Target="fonts/OpenSansLight-boldItalic.fntdata"/><Relationship Id="rId4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penSans-boldItalic.fntdata"/><Relationship Id="rId5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7ee5d80ec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07ee5d80e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efc17eb75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efc17eb75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51e7bb20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f51e7bb20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55a15baf0_0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55a15baf0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f51e7bb206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f51e7bb20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055a15baf0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055a15baf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55a15baf0_0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055a15baf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055a15baf0_0_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055a15baf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09bb67ef93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09bb67ef9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f51e7bb206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f51e7bb20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f51e7bb206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f51e7bb20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020138c01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020138c0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078f5de562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078f5de56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f51e7bb206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f51e7bb20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078f5de562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078f5de56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09bb67ef93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09bb67ef9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d45762e9b9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d45762e9b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055a15baf0_0_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055a15baf0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055a15baf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055a15ba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055a15baf0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055a15baf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055a15baf0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055a15baf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055a15baf0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055a15baf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055a15baf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055a15baf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055a15baf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055a15baf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055a15baf0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055a15baf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055a15baf0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055a15baf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0d94e2a54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0d94e2a5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078f5de562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078f5de562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078f5de562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078f5de562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09bb67ef93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09bb67ef9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09bb67ef93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09bb67ef9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f51e7bb206_0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f51e7bb20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07ee5d80e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07ee5d80e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07ee5d80ec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07ee5d80e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>
  <p:cSld name="Titeldia"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35670" y="5015698"/>
            <a:ext cx="5476432" cy="18423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"/>
          <p:cNvSpPr txBox="1"/>
          <p:nvPr/>
        </p:nvSpPr>
        <p:spPr>
          <a:xfrm>
            <a:off x="361121" y="6010513"/>
            <a:ext cx="42804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DANS is an institute of KNAW and NWO</a:t>
            </a:r>
            <a:b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Dutch national centre of expertise and repository for research data</a:t>
            </a:r>
            <a:endParaRPr/>
          </a:p>
        </p:txBody>
      </p:sp>
      <p:sp>
        <p:nvSpPr>
          <p:cNvPr id="23" name="Google Shape;23;p2"/>
          <p:cNvSpPr txBox="1"/>
          <p:nvPr/>
        </p:nvSpPr>
        <p:spPr>
          <a:xfrm>
            <a:off x="7530107" y="6149013"/>
            <a:ext cx="428045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www.dans.knaw.nl</a:t>
            </a:r>
            <a:endParaRPr b="0" i="0" sz="9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82203" y="478155"/>
            <a:ext cx="2230372" cy="5487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2"/>
          <p:cNvGrpSpPr/>
          <p:nvPr/>
        </p:nvGrpSpPr>
        <p:grpSpPr>
          <a:xfrm>
            <a:off x="9482202" y="1502255"/>
            <a:ext cx="1801520" cy="2700000"/>
            <a:chOff x="9492836" y="1543371"/>
            <a:chExt cx="1765767" cy="2646415"/>
          </a:xfrm>
        </p:grpSpPr>
        <p:sp>
          <p:nvSpPr>
            <p:cNvPr id="26" name="Google Shape;26;p2"/>
            <p:cNvSpPr/>
            <p:nvPr/>
          </p:nvSpPr>
          <p:spPr>
            <a:xfrm>
              <a:off x="11178918" y="4110101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5"/>
                  </a:cubicBezTo>
                  <a:cubicBezTo>
                    <a:pt x="32956" y="4000"/>
                    <a:pt x="30766" y="2476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5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0757583" y="412034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1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334388" y="4123321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915101" y="4130209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492836" y="4137657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1186924" y="3690071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0" y="34099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0765963" y="3694725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0341090" y="3704965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9923479" y="3710364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96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1178918" y="3258124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8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0757957" y="326501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334388" y="3270413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9915101" y="3276742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9492836" y="3284190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1185806" y="2835487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1" y="34099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0764845" y="2841072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1" y="17145"/>
                    <a:pt x="27242" y="15431"/>
                    <a:pt x="27242" y="13621"/>
                  </a:cubicBezTo>
                  <a:cubicBezTo>
                    <a:pt x="27242" y="11811"/>
                    <a:pt x="26861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60" y="1048"/>
                  </a:cubicBezTo>
                  <a:cubicBezTo>
                    <a:pt x="17240" y="381"/>
                    <a:pt x="15431" y="0"/>
                    <a:pt x="13621" y="0"/>
                  </a:cubicBezTo>
                  <a:cubicBezTo>
                    <a:pt x="11811" y="0"/>
                    <a:pt x="10097" y="381"/>
                    <a:pt x="8382" y="1048"/>
                  </a:cubicBezTo>
                  <a:cubicBezTo>
                    <a:pt x="6668" y="1715"/>
                    <a:pt x="5239" y="2762"/>
                    <a:pt x="4001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1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1" y="27242"/>
                    <a:pt x="17145" y="26860"/>
                    <a:pt x="18860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0341090" y="2847774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9924038" y="2854663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3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1192323" y="2412849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770803" y="2422902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0348352" y="2426625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1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6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1185062" y="197941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0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0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0764100" y="1986115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0341090" y="1992818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924038" y="2001569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4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7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1178918" y="1543371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7"/>
                    <a:pt x="38290" y="30766"/>
                    <a:pt x="39243" y="28194"/>
                  </a:cubicBezTo>
                  <a:cubicBezTo>
                    <a:pt x="40291" y="25718"/>
                    <a:pt x="40767" y="23051"/>
                    <a:pt x="40767" y="20384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4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6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6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57957" y="1550073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334388" y="1556588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915101" y="1561989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492836" y="1569434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190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97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2"/>
          <p:cNvSpPr txBox="1"/>
          <p:nvPr>
            <p:ph type="ctrTitle"/>
          </p:nvPr>
        </p:nvSpPr>
        <p:spPr>
          <a:xfrm>
            <a:off x="1524000" y="1927432"/>
            <a:ext cx="91440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b="0" i="0"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"/>
          <p:cNvSpPr txBox="1"/>
          <p:nvPr>
            <p:ph idx="1" type="subTitle"/>
          </p:nvPr>
        </p:nvSpPr>
        <p:spPr>
          <a:xfrm>
            <a:off x="1524000" y="2737335"/>
            <a:ext cx="9144000" cy="691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8" name="Google Shape;58;p2"/>
          <p:cNvSpPr txBox="1"/>
          <p:nvPr>
            <p:ph idx="2" type="body"/>
          </p:nvPr>
        </p:nvSpPr>
        <p:spPr>
          <a:xfrm>
            <a:off x="1524000" y="3508375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"/>
          <p:cNvSpPr txBox="1"/>
          <p:nvPr>
            <p:ph idx="3" type="body"/>
          </p:nvPr>
        </p:nvSpPr>
        <p:spPr>
          <a:xfrm>
            <a:off x="1524000" y="4483099"/>
            <a:ext cx="9144000" cy="89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974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 type="obj">
  <p:cSld name="OBJECT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type="title"/>
          </p:nvPr>
        </p:nvSpPr>
        <p:spPr>
          <a:xfrm>
            <a:off x="838200" y="4870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"/>
          <p:cNvSpPr txBox="1"/>
          <p:nvPr>
            <p:ph idx="1" type="body"/>
          </p:nvPr>
        </p:nvSpPr>
        <p:spPr>
          <a:xfrm>
            <a:off x="838200" y="194754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gular content slide">
  <p:cSld name="Regular content slide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>
            <p:ph type="title"/>
          </p:nvPr>
        </p:nvSpPr>
        <p:spPr>
          <a:xfrm>
            <a:off x="838200" y="4870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"/>
          <p:cNvSpPr txBox="1"/>
          <p:nvPr>
            <p:ph idx="1" type="body"/>
          </p:nvPr>
        </p:nvSpPr>
        <p:spPr>
          <a:xfrm>
            <a:off x="838200" y="194754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two colums" type="twoObj">
  <p:cSld name="TWO_OBJECTS"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1" type="body"/>
          </p:nvPr>
        </p:nvSpPr>
        <p:spPr>
          <a:xfrm>
            <a:off x="838200" y="2006600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 sz="18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b="0" i="0"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2" type="body"/>
          </p:nvPr>
        </p:nvSpPr>
        <p:spPr>
          <a:xfrm>
            <a:off x="6172200" y="2006600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 sz="18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b="0" i="0"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o make a compare" type="twoTxTwoObj">
  <p:cSld name="TWO_OBJECTS_WITH_TEXT"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"/>
          <p:cNvSpPr txBox="1"/>
          <p:nvPr>
            <p:ph type="title"/>
          </p:nvPr>
        </p:nvSpPr>
        <p:spPr>
          <a:xfrm>
            <a:off x="838200" y="5273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"/>
          <p:cNvSpPr txBox="1"/>
          <p:nvPr>
            <p:ph idx="1" type="body"/>
          </p:nvPr>
        </p:nvSpPr>
        <p:spPr>
          <a:xfrm>
            <a:off x="838200" y="1843372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6"/>
          <p:cNvSpPr txBox="1"/>
          <p:nvPr>
            <p:ph idx="2" type="body"/>
          </p:nvPr>
        </p:nvSpPr>
        <p:spPr>
          <a:xfrm>
            <a:off x="838200" y="266728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 sz="18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b="0" i="0"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 sz="1400"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3" type="body"/>
          </p:nvPr>
        </p:nvSpPr>
        <p:spPr>
          <a:xfrm>
            <a:off x="6170612" y="184557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6"/>
          <p:cNvSpPr txBox="1"/>
          <p:nvPr>
            <p:ph idx="4" type="body"/>
          </p:nvPr>
        </p:nvSpPr>
        <p:spPr>
          <a:xfrm>
            <a:off x="6170612" y="2669483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 txBox="1"/>
          <p:nvPr>
            <p:ph type="title"/>
          </p:nvPr>
        </p:nvSpPr>
        <p:spPr>
          <a:xfrm>
            <a:off x="838200" y="5076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"/>
          <p:cNvSpPr/>
          <p:nvPr>
            <p:ph idx="2" type="pic"/>
          </p:nvPr>
        </p:nvSpPr>
        <p:spPr>
          <a:xfrm>
            <a:off x="838200" y="2001838"/>
            <a:ext cx="10515599" cy="43291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/>
          <p:nvPr>
            <p:ph idx="2" type="pic"/>
          </p:nvPr>
        </p:nvSpPr>
        <p:spPr>
          <a:xfrm>
            <a:off x="1096489" y="1039018"/>
            <a:ext cx="9999022" cy="540647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tween slide" type="secHead">
  <p:cSld name="SECTION_HEADER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0" y="0"/>
            <a:ext cx="2400300" cy="4295776"/>
          </a:xfrm>
          <a:custGeom>
            <a:rect b="b" l="l" r="r" t="t"/>
            <a:pathLst>
              <a:path extrusionOk="0" h="4295776" w="2400300">
                <a:moveTo>
                  <a:pt x="0" y="0"/>
                </a:moveTo>
                <a:lnTo>
                  <a:pt x="1443707" y="0"/>
                </a:lnTo>
                <a:lnTo>
                  <a:pt x="1531390" y="65568"/>
                </a:lnTo>
                <a:cubicBezTo>
                  <a:pt x="2062055" y="503512"/>
                  <a:pt x="2400300" y="1166281"/>
                  <a:pt x="2400300" y="1908052"/>
                </a:cubicBezTo>
                <a:cubicBezTo>
                  <a:pt x="2400300" y="3226756"/>
                  <a:pt x="1331280" y="4295776"/>
                  <a:pt x="12576" y="4295776"/>
                </a:cubicBezTo>
                <a:lnTo>
                  <a:pt x="0" y="4295141"/>
                </a:lnTo>
                <a:lnTo>
                  <a:pt x="0" y="0"/>
                </a:lnTo>
                <a:close/>
              </a:path>
            </a:pathLst>
          </a:custGeom>
          <a:solidFill>
            <a:srgbClr val="81C8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1" y="0"/>
            <a:ext cx="2400300" cy="81136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/>
          <p:nvPr/>
        </p:nvSpPr>
        <p:spPr>
          <a:xfrm>
            <a:off x="0" y="3597363"/>
            <a:ext cx="1194891" cy="1433416"/>
          </a:xfrm>
          <a:custGeom>
            <a:rect b="b" l="l" r="r" t="t"/>
            <a:pathLst>
              <a:path extrusionOk="0" h="1431008" w="1192884">
                <a:moveTo>
                  <a:pt x="0" y="186004"/>
                </a:moveTo>
                <a:lnTo>
                  <a:pt x="77335" y="122197"/>
                </a:lnTo>
                <a:cubicBezTo>
                  <a:pt x="191530" y="45048"/>
                  <a:pt x="329194" y="0"/>
                  <a:pt x="477380" y="0"/>
                </a:cubicBezTo>
                <a:cubicBezTo>
                  <a:pt x="872542" y="0"/>
                  <a:pt x="1192884" y="320342"/>
                  <a:pt x="1192884" y="715504"/>
                </a:cubicBezTo>
                <a:cubicBezTo>
                  <a:pt x="1192884" y="1110666"/>
                  <a:pt x="872542" y="1431008"/>
                  <a:pt x="477380" y="1431008"/>
                </a:cubicBezTo>
                <a:cubicBezTo>
                  <a:pt x="329194" y="1431008"/>
                  <a:pt x="191530" y="1385960"/>
                  <a:pt x="77335" y="1308811"/>
                </a:cubicBezTo>
                <a:lnTo>
                  <a:pt x="0" y="1245005"/>
                </a:lnTo>
              </a:path>
            </a:pathLst>
          </a:custGeom>
          <a:noFill/>
          <a:ln cap="flat" cmpd="sng" w="25400">
            <a:solidFill>
              <a:srgbClr val="BEE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475197" y="5559327"/>
            <a:ext cx="220419" cy="2204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9"/>
          <p:cNvGrpSpPr/>
          <p:nvPr/>
        </p:nvGrpSpPr>
        <p:grpSpPr>
          <a:xfrm>
            <a:off x="11621385" y="1502255"/>
            <a:ext cx="95951" cy="2700000"/>
            <a:chOff x="8676829" y="3671299"/>
            <a:chExt cx="48387" cy="1361598"/>
          </a:xfrm>
        </p:grpSpPr>
        <p:sp>
          <p:nvSpPr>
            <p:cNvPr id="88" name="Google Shape;88;p9"/>
            <p:cNvSpPr/>
            <p:nvPr/>
          </p:nvSpPr>
          <p:spPr>
            <a:xfrm>
              <a:off x="8677591" y="4985272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32956" y="45815"/>
                  </a:moveTo>
                  <a:cubicBezTo>
                    <a:pt x="35909" y="44577"/>
                    <a:pt x="38481" y="42863"/>
                    <a:pt x="40672" y="40672"/>
                  </a:cubicBez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8681687" y="4770388"/>
              <a:ext cx="40766" cy="40766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49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49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8676829" y="4547217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6"/>
                  </a:cubicBezTo>
                  <a:cubicBezTo>
                    <a:pt x="47054" y="30004"/>
                    <a:pt x="47625" y="26956"/>
                    <a:pt x="47625" y="23813"/>
                  </a:cubicBezTo>
                  <a:cubicBezTo>
                    <a:pt x="47625" y="20669"/>
                    <a:pt x="47054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6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8681115" y="4335096"/>
              <a:ext cx="40767" cy="40766"/>
            </a:xfrm>
            <a:custGeom>
              <a:rect b="b" l="l" r="r" t="t"/>
              <a:pathLst>
                <a:path extrusionOk="0" h="40766" w="40767">
                  <a:moveTo>
                    <a:pt x="34862" y="34861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5"/>
                  </a:cubicBezTo>
                  <a:cubicBezTo>
                    <a:pt x="32957" y="4000"/>
                    <a:pt x="30766" y="2476"/>
                    <a:pt x="28194" y="1524"/>
                  </a:cubicBezTo>
                  <a:cubicBezTo>
                    <a:pt x="25718" y="476"/>
                    <a:pt x="23051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0"/>
                    <a:pt x="5906" y="5905"/>
                  </a:cubicBezTo>
                  <a:cubicBezTo>
                    <a:pt x="4001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1" y="32861"/>
                    <a:pt x="5906" y="34861"/>
                  </a:cubicBezTo>
                  <a:cubicBezTo>
                    <a:pt x="7810" y="36767"/>
                    <a:pt x="10001" y="38290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1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1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8683687" y="4116211"/>
              <a:ext cx="34099" cy="34099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8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8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8680829" y="3894374"/>
              <a:ext cx="40766" cy="40767"/>
            </a:xfrm>
            <a:custGeom>
              <a:rect b="b" l="l" r="r" t="t"/>
              <a:pathLst>
                <a:path extrusionOk="0" h="40767" w="40766">
                  <a:moveTo>
                    <a:pt x="34862" y="34862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8"/>
                    <a:pt x="40767" y="23051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6"/>
                  </a:cubicBezTo>
                  <a:cubicBezTo>
                    <a:pt x="32956" y="4001"/>
                    <a:pt x="30766" y="2477"/>
                    <a:pt x="28194" y="1524"/>
                  </a:cubicBezTo>
                  <a:cubicBezTo>
                    <a:pt x="25718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1"/>
                    <a:pt x="5906" y="5906"/>
                  </a:cubicBezTo>
                  <a:cubicBezTo>
                    <a:pt x="4000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0"/>
                    <a:pt x="4000" y="32861"/>
                    <a:pt x="5906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8677591" y="3671299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2"/>
                    <a:pt x="26956" y="0"/>
                    <a:pt x="23813" y="0"/>
                  </a:cubicBezTo>
                  <a:cubicBezTo>
                    <a:pt x="20669" y="0"/>
                    <a:pt x="17621" y="572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BEE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82534" y="1163474"/>
            <a:ext cx="10136167" cy="2363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legoo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9"/>
          <p:cNvSpPr txBox="1"/>
          <p:nvPr>
            <p:ph idx="1" type="body"/>
          </p:nvPr>
        </p:nvSpPr>
        <p:spPr>
          <a:xfrm>
            <a:off x="1282535" y="3648075"/>
            <a:ext cx="10136167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2000"/>
              <a:buNone/>
              <a:defRPr sz="2000">
                <a:solidFill>
                  <a:srgbClr val="888F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800"/>
              <a:buNone/>
              <a:defRPr sz="1800">
                <a:solidFill>
                  <a:srgbClr val="888F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F94"/>
              </a:buClr>
              <a:buSzPts val="1600"/>
              <a:buNone/>
              <a:defRPr sz="1600">
                <a:solidFill>
                  <a:srgbClr val="888F94"/>
                </a:solidFill>
              </a:defRPr>
            </a:lvl9pPr>
          </a:lstStyle>
          <a:p/>
        </p:txBody>
      </p:sp>
      <p:pic>
        <p:nvPicPr>
          <p:cNvPr id="97" name="Google Shape;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5670" y="5015698"/>
            <a:ext cx="5476432" cy="184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filling image">
  <p:cSld name="Page-filling image"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/>
          <p:nvPr/>
        </p:nvSpPr>
        <p:spPr>
          <a:xfrm>
            <a:off x="388386" y="6015368"/>
            <a:ext cx="42804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DANS is an institute of KNAW and NWO</a:t>
            </a:r>
            <a:b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nl-NL" sz="9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Dutch national centre of expertise and repository for research data</a:t>
            </a:r>
            <a:endParaRPr/>
          </a:p>
        </p:txBody>
      </p:sp>
      <p:pic>
        <p:nvPicPr>
          <p:cNvPr id="102" name="Google Shape;10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82203" y="478155"/>
            <a:ext cx="2230372" cy="5487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1"/>
          <p:cNvGrpSpPr/>
          <p:nvPr/>
        </p:nvGrpSpPr>
        <p:grpSpPr>
          <a:xfrm>
            <a:off x="9482202" y="1502255"/>
            <a:ext cx="1801520" cy="2700000"/>
            <a:chOff x="9492836" y="1543371"/>
            <a:chExt cx="1765767" cy="2646415"/>
          </a:xfrm>
        </p:grpSpPr>
        <p:sp>
          <p:nvSpPr>
            <p:cNvPr id="104" name="Google Shape;104;p11"/>
            <p:cNvSpPr/>
            <p:nvPr/>
          </p:nvSpPr>
          <p:spPr>
            <a:xfrm>
              <a:off x="11178918" y="4110101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5"/>
                  </a:cubicBezTo>
                  <a:cubicBezTo>
                    <a:pt x="32956" y="4000"/>
                    <a:pt x="30766" y="2476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5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1"/>
            <p:cNvSpPr/>
            <p:nvPr/>
          </p:nvSpPr>
          <p:spPr>
            <a:xfrm>
              <a:off x="10757583" y="412034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1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10334388" y="4123321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9915101" y="4130209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9492836" y="4137657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11186924" y="3690071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0" y="34099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10765963" y="3694725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10341090" y="3704965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9923479" y="3710364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96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11178918" y="3258124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8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10757957" y="326501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10334388" y="3270413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9915101" y="3276742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9492836" y="3284190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95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477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11185806" y="2835487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0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1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8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8" y="30671"/>
                    <a:pt x="8477" y="31909"/>
                    <a:pt x="10573" y="32766"/>
                  </a:cubicBezTo>
                  <a:cubicBezTo>
                    <a:pt x="12668" y="33623"/>
                    <a:pt x="14859" y="34099"/>
                    <a:pt x="17050" y="34099"/>
                  </a:cubicBezTo>
                  <a:cubicBezTo>
                    <a:pt x="19241" y="34099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>
              <a:off x="10764845" y="2841072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1" y="17145"/>
                    <a:pt x="27242" y="15431"/>
                    <a:pt x="27242" y="13621"/>
                  </a:cubicBezTo>
                  <a:cubicBezTo>
                    <a:pt x="27242" y="11811"/>
                    <a:pt x="26861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60" y="1048"/>
                  </a:cubicBezTo>
                  <a:cubicBezTo>
                    <a:pt x="17240" y="381"/>
                    <a:pt x="15431" y="0"/>
                    <a:pt x="13621" y="0"/>
                  </a:cubicBezTo>
                  <a:cubicBezTo>
                    <a:pt x="11811" y="0"/>
                    <a:pt x="10097" y="381"/>
                    <a:pt x="8382" y="1048"/>
                  </a:cubicBezTo>
                  <a:cubicBezTo>
                    <a:pt x="6668" y="1715"/>
                    <a:pt x="5239" y="2762"/>
                    <a:pt x="4001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1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1" y="27242"/>
                    <a:pt x="17145" y="26860"/>
                    <a:pt x="18860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>
              <a:off x="10341090" y="2847774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7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7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9924038" y="2854663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7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7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3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4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11192323" y="2412849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59"/>
                  </a:cubicBezTo>
                  <a:cubicBezTo>
                    <a:pt x="26860" y="17145"/>
                    <a:pt x="27242" y="15430"/>
                    <a:pt x="27242" y="13621"/>
                  </a:cubicBezTo>
                  <a:cubicBezTo>
                    <a:pt x="27242" y="11811"/>
                    <a:pt x="26860" y="10096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145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6"/>
                    <a:pt x="0" y="11811"/>
                    <a:pt x="0" y="13621"/>
                  </a:cubicBezTo>
                  <a:cubicBezTo>
                    <a:pt x="0" y="15430"/>
                    <a:pt x="381" y="17145"/>
                    <a:pt x="1048" y="18859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1"/>
                    <a:pt x="13621" y="27241"/>
                  </a:cubicBezTo>
                  <a:cubicBezTo>
                    <a:pt x="15430" y="27241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10770803" y="2422902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10348352" y="2426625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1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6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11185062" y="1979412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0" y="27432"/>
                    <a:pt x="31909" y="25622"/>
                    <a:pt x="32766" y="23527"/>
                  </a:cubicBezTo>
                  <a:cubicBezTo>
                    <a:pt x="33623" y="21431"/>
                    <a:pt x="34099" y="19240"/>
                    <a:pt x="34099" y="17050"/>
                  </a:cubicBezTo>
                  <a:cubicBezTo>
                    <a:pt x="34099" y="14859"/>
                    <a:pt x="33623" y="12668"/>
                    <a:pt x="32766" y="10573"/>
                  </a:cubicBezTo>
                  <a:cubicBezTo>
                    <a:pt x="31909" y="8477"/>
                    <a:pt x="30670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0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0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0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10764100" y="1986115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8"/>
                    <a:pt x="24479" y="5239"/>
                    <a:pt x="23241" y="4001"/>
                  </a:cubicBezTo>
                  <a:cubicBezTo>
                    <a:pt x="22003" y="2762"/>
                    <a:pt x="20479" y="1715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5"/>
                    <a:pt x="5239" y="2762"/>
                    <a:pt x="4000" y="4001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0"/>
                    <a:pt x="11811" y="27242"/>
                    <a:pt x="13621" y="27242"/>
                  </a:cubicBezTo>
                  <a:cubicBezTo>
                    <a:pt x="15430" y="27242"/>
                    <a:pt x="17145" y="26860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10341090" y="1992818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1"/>
                  </a:cubicBezTo>
                  <a:cubicBezTo>
                    <a:pt x="7525" y="20098"/>
                    <a:pt x="8858" y="20383"/>
                    <a:pt x="10192" y="20383"/>
                  </a:cubicBezTo>
                  <a:cubicBezTo>
                    <a:pt x="11525" y="20383"/>
                    <a:pt x="12859" y="20098"/>
                    <a:pt x="14097" y="19621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9924038" y="2001569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7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4" y="4858"/>
                    <a:pt x="12859" y="4096"/>
                  </a:cubicBezTo>
                  <a:cubicBezTo>
                    <a:pt x="12478" y="3239"/>
                    <a:pt x="12002" y="2572"/>
                    <a:pt x="11430" y="1905"/>
                  </a:cubicBezTo>
                  <a:cubicBezTo>
                    <a:pt x="10763" y="1238"/>
                    <a:pt x="10096" y="762"/>
                    <a:pt x="9239" y="476"/>
                  </a:cubicBezTo>
                  <a:cubicBezTo>
                    <a:pt x="8382" y="95"/>
                    <a:pt x="7525" y="0"/>
                    <a:pt x="6667" y="0"/>
                  </a:cubicBezTo>
                  <a:cubicBezTo>
                    <a:pt x="5810" y="0"/>
                    <a:pt x="4858" y="191"/>
                    <a:pt x="4096" y="476"/>
                  </a:cubicBezTo>
                  <a:cubicBezTo>
                    <a:pt x="3239" y="857"/>
                    <a:pt x="2572" y="1334"/>
                    <a:pt x="1905" y="1905"/>
                  </a:cubicBezTo>
                  <a:cubicBezTo>
                    <a:pt x="1238" y="2572"/>
                    <a:pt x="762" y="3239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7"/>
                    <a:pt x="1333" y="10763"/>
                    <a:pt x="1905" y="11430"/>
                  </a:cubicBezTo>
                  <a:cubicBezTo>
                    <a:pt x="2477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7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01" y="12573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11178918" y="1543371"/>
              <a:ext cx="79685" cy="79685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7"/>
                    <a:pt x="38290" y="30766"/>
                    <a:pt x="39243" y="28194"/>
                  </a:cubicBezTo>
                  <a:cubicBezTo>
                    <a:pt x="40291" y="25718"/>
                    <a:pt x="40767" y="23051"/>
                    <a:pt x="40767" y="20384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4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6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6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10757957" y="1550073"/>
              <a:ext cx="66653" cy="66653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7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7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1"/>
            <p:cNvSpPr/>
            <p:nvPr/>
          </p:nvSpPr>
          <p:spPr>
            <a:xfrm>
              <a:off x="10334388" y="1556588"/>
              <a:ext cx="53248" cy="53248"/>
            </a:xfrm>
            <a:custGeom>
              <a:rect b="b" l="l" r="r" t="t"/>
              <a:pathLst>
                <a:path extrusionOk="0" h="27241" w="27241">
                  <a:moveTo>
                    <a:pt x="23241" y="23241"/>
                  </a:moveTo>
                  <a:cubicBezTo>
                    <a:pt x="24479" y="22003"/>
                    <a:pt x="25527" y="20479"/>
                    <a:pt x="26194" y="18860"/>
                  </a:cubicBezTo>
                  <a:cubicBezTo>
                    <a:pt x="26860" y="17145"/>
                    <a:pt x="27242" y="15431"/>
                    <a:pt x="27242" y="13621"/>
                  </a:cubicBezTo>
                  <a:cubicBezTo>
                    <a:pt x="27242" y="11811"/>
                    <a:pt x="26860" y="10097"/>
                    <a:pt x="26194" y="8382"/>
                  </a:cubicBezTo>
                  <a:cubicBezTo>
                    <a:pt x="25527" y="6667"/>
                    <a:pt x="24479" y="5239"/>
                    <a:pt x="23241" y="4000"/>
                  </a:cubicBezTo>
                  <a:cubicBezTo>
                    <a:pt x="22003" y="2762"/>
                    <a:pt x="20479" y="1714"/>
                    <a:pt x="18859" y="1048"/>
                  </a:cubicBezTo>
                  <a:cubicBezTo>
                    <a:pt x="17240" y="381"/>
                    <a:pt x="15430" y="0"/>
                    <a:pt x="13621" y="0"/>
                  </a:cubicBezTo>
                  <a:cubicBezTo>
                    <a:pt x="11811" y="0"/>
                    <a:pt x="10096" y="381"/>
                    <a:pt x="8382" y="1048"/>
                  </a:cubicBezTo>
                  <a:cubicBezTo>
                    <a:pt x="6667" y="1714"/>
                    <a:pt x="5239" y="2762"/>
                    <a:pt x="4000" y="4000"/>
                  </a:cubicBezTo>
                  <a:cubicBezTo>
                    <a:pt x="2762" y="5239"/>
                    <a:pt x="1715" y="6763"/>
                    <a:pt x="1048" y="8382"/>
                  </a:cubicBezTo>
                  <a:cubicBezTo>
                    <a:pt x="381" y="10097"/>
                    <a:pt x="0" y="11811"/>
                    <a:pt x="0" y="13621"/>
                  </a:cubicBezTo>
                  <a:cubicBezTo>
                    <a:pt x="0" y="15431"/>
                    <a:pt x="381" y="17145"/>
                    <a:pt x="1048" y="18860"/>
                  </a:cubicBezTo>
                  <a:cubicBezTo>
                    <a:pt x="1715" y="20574"/>
                    <a:pt x="2762" y="22003"/>
                    <a:pt x="4000" y="23241"/>
                  </a:cubicBezTo>
                  <a:cubicBezTo>
                    <a:pt x="5239" y="24479"/>
                    <a:pt x="6763" y="25527"/>
                    <a:pt x="8382" y="26194"/>
                  </a:cubicBezTo>
                  <a:cubicBezTo>
                    <a:pt x="10001" y="26861"/>
                    <a:pt x="11811" y="27242"/>
                    <a:pt x="13621" y="27242"/>
                  </a:cubicBezTo>
                  <a:cubicBezTo>
                    <a:pt x="15430" y="27242"/>
                    <a:pt x="17145" y="26861"/>
                    <a:pt x="18859" y="26194"/>
                  </a:cubicBezTo>
                  <a:cubicBezTo>
                    <a:pt x="20574" y="25527"/>
                    <a:pt x="22003" y="24479"/>
                    <a:pt x="23241" y="2324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1"/>
            <p:cNvSpPr/>
            <p:nvPr/>
          </p:nvSpPr>
          <p:spPr>
            <a:xfrm>
              <a:off x="9915101" y="1561989"/>
              <a:ext cx="39842" cy="39842"/>
            </a:xfrm>
            <a:custGeom>
              <a:rect b="b" l="l" r="r" t="t"/>
              <a:pathLst>
                <a:path extrusionOk="0" h="20383" w="20383">
                  <a:moveTo>
                    <a:pt x="17431" y="17431"/>
                  </a:moveTo>
                  <a:cubicBezTo>
                    <a:pt x="18383" y="16478"/>
                    <a:pt x="19145" y="15335"/>
                    <a:pt x="19621" y="14097"/>
                  </a:cubicBezTo>
                  <a:cubicBezTo>
                    <a:pt x="20098" y="12859"/>
                    <a:pt x="20383" y="11525"/>
                    <a:pt x="20383" y="10192"/>
                  </a:cubicBezTo>
                  <a:cubicBezTo>
                    <a:pt x="20383" y="8858"/>
                    <a:pt x="20098" y="7525"/>
                    <a:pt x="19621" y="6286"/>
                  </a:cubicBezTo>
                  <a:cubicBezTo>
                    <a:pt x="19145" y="5048"/>
                    <a:pt x="18383" y="3905"/>
                    <a:pt x="17431" y="2953"/>
                  </a:cubicBezTo>
                  <a:cubicBezTo>
                    <a:pt x="16478" y="2000"/>
                    <a:pt x="15335" y="1238"/>
                    <a:pt x="14097" y="762"/>
                  </a:cubicBezTo>
                  <a:cubicBezTo>
                    <a:pt x="12859" y="286"/>
                    <a:pt x="11525" y="0"/>
                    <a:pt x="10192" y="0"/>
                  </a:cubicBezTo>
                  <a:cubicBezTo>
                    <a:pt x="8858" y="0"/>
                    <a:pt x="7525" y="286"/>
                    <a:pt x="6286" y="762"/>
                  </a:cubicBezTo>
                  <a:cubicBezTo>
                    <a:pt x="5048" y="1238"/>
                    <a:pt x="3905" y="2000"/>
                    <a:pt x="2953" y="2953"/>
                  </a:cubicBezTo>
                  <a:cubicBezTo>
                    <a:pt x="2000" y="3905"/>
                    <a:pt x="1238" y="5048"/>
                    <a:pt x="762" y="6286"/>
                  </a:cubicBezTo>
                  <a:cubicBezTo>
                    <a:pt x="286" y="7525"/>
                    <a:pt x="0" y="8858"/>
                    <a:pt x="0" y="10192"/>
                  </a:cubicBezTo>
                  <a:cubicBezTo>
                    <a:pt x="0" y="11525"/>
                    <a:pt x="286" y="12859"/>
                    <a:pt x="762" y="14097"/>
                  </a:cubicBezTo>
                  <a:cubicBezTo>
                    <a:pt x="1238" y="15335"/>
                    <a:pt x="2000" y="16478"/>
                    <a:pt x="2953" y="17431"/>
                  </a:cubicBezTo>
                  <a:cubicBezTo>
                    <a:pt x="3905" y="18383"/>
                    <a:pt x="5048" y="19145"/>
                    <a:pt x="6286" y="19622"/>
                  </a:cubicBezTo>
                  <a:cubicBezTo>
                    <a:pt x="7525" y="20098"/>
                    <a:pt x="8858" y="20384"/>
                    <a:pt x="10192" y="20384"/>
                  </a:cubicBezTo>
                  <a:cubicBezTo>
                    <a:pt x="11525" y="20384"/>
                    <a:pt x="12859" y="20098"/>
                    <a:pt x="14097" y="19622"/>
                  </a:cubicBezTo>
                  <a:cubicBezTo>
                    <a:pt x="15335" y="19145"/>
                    <a:pt x="16478" y="18383"/>
                    <a:pt x="17431" y="1743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9492836" y="1569434"/>
              <a:ext cx="26064" cy="26066"/>
            </a:xfrm>
            <a:custGeom>
              <a:rect b="b" l="l" r="r" t="t"/>
              <a:pathLst>
                <a:path extrusionOk="0" h="13335" w="13334">
                  <a:moveTo>
                    <a:pt x="11430" y="11430"/>
                  </a:moveTo>
                  <a:cubicBezTo>
                    <a:pt x="12097" y="10763"/>
                    <a:pt x="12573" y="10096"/>
                    <a:pt x="12859" y="9239"/>
                  </a:cubicBezTo>
                  <a:cubicBezTo>
                    <a:pt x="13240" y="8382"/>
                    <a:pt x="13335" y="7525"/>
                    <a:pt x="13335" y="6668"/>
                  </a:cubicBezTo>
                  <a:cubicBezTo>
                    <a:pt x="13335" y="5810"/>
                    <a:pt x="13145" y="4858"/>
                    <a:pt x="12859" y="4096"/>
                  </a:cubicBezTo>
                  <a:cubicBezTo>
                    <a:pt x="12478" y="3238"/>
                    <a:pt x="12002" y="2572"/>
                    <a:pt x="11430" y="1905"/>
                  </a:cubicBezTo>
                  <a:cubicBezTo>
                    <a:pt x="10763" y="1238"/>
                    <a:pt x="10097" y="762"/>
                    <a:pt x="9239" y="476"/>
                  </a:cubicBezTo>
                  <a:cubicBezTo>
                    <a:pt x="8382" y="190"/>
                    <a:pt x="7525" y="0"/>
                    <a:pt x="6668" y="0"/>
                  </a:cubicBezTo>
                  <a:cubicBezTo>
                    <a:pt x="5810" y="0"/>
                    <a:pt x="4858" y="190"/>
                    <a:pt x="4096" y="476"/>
                  </a:cubicBezTo>
                  <a:cubicBezTo>
                    <a:pt x="3239" y="857"/>
                    <a:pt x="2572" y="1333"/>
                    <a:pt x="1905" y="1905"/>
                  </a:cubicBezTo>
                  <a:cubicBezTo>
                    <a:pt x="1238" y="2572"/>
                    <a:pt x="762" y="3238"/>
                    <a:pt x="476" y="4096"/>
                  </a:cubicBezTo>
                  <a:cubicBezTo>
                    <a:pt x="95" y="4953"/>
                    <a:pt x="0" y="5810"/>
                    <a:pt x="0" y="6668"/>
                  </a:cubicBezTo>
                  <a:cubicBezTo>
                    <a:pt x="0" y="7525"/>
                    <a:pt x="191" y="8477"/>
                    <a:pt x="476" y="9239"/>
                  </a:cubicBezTo>
                  <a:cubicBezTo>
                    <a:pt x="857" y="10096"/>
                    <a:pt x="1334" y="10763"/>
                    <a:pt x="1905" y="11430"/>
                  </a:cubicBezTo>
                  <a:cubicBezTo>
                    <a:pt x="2572" y="12097"/>
                    <a:pt x="3239" y="12573"/>
                    <a:pt x="4096" y="12859"/>
                  </a:cubicBezTo>
                  <a:cubicBezTo>
                    <a:pt x="4953" y="13240"/>
                    <a:pt x="5810" y="13335"/>
                    <a:pt x="6668" y="13335"/>
                  </a:cubicBezTo>
                  <a:cubicBezTo>
                    <a:pt x="7525" y="13335"/>
                    <a:pt x="8477" y="13145"/>
                    <a:pt x="9239" y="12859"/>
                  </a:cubicBezTo>
                  <a:cubicBezTo>
                    <a:pt x="10097" y="12478"/>
                    <a:pt x="10763" y="12002"/>
                    <a:pt x="11430" y="11430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ge dia" showMasterSp="0">
  <p:cSld name="Lege dia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Inhoud van twee">
  <p:cSld name="2_Inhoud van twe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title"/>
          </p:nvPr>
        </p:nvSpPr>
        <p:spPr>
          <a:xfrm>
            <a:off x="1143001" y="213064"/>
            <a:ext cx="8458200" cy="15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1" type="body"/>
          </p:nvPr>
        </p:nvSpPr>
        <p:spPr>
          <a:xfrm>
            <a:off x="6283712" y="2057399"/>
            <a:ext cx="4733400" cy="4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138" name="Google Shape;138;p13"/>
          <p:cNvSpPr txBox="1"/>
          <p:nvPr>
            <p:ph idx="10" type="dt"/>
          </p:nvPr>
        </p:nvSpPr>
        <p:spPr>
          <a:xfrm>
            <a:off x="1142996" y="6223828"/>
            <a:ext cx="232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1" type="ftr"/>
          </p:nvPr>
        </p:nvSpPr>
        <p:spPr>
          <a:xfrm>
            <a:off x="3949148" y="6223828"/>
            <a:ext cx="4717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12" type="sldNum"/>
          </p:nvPr>
        </p:nvSpPr>
        <p:spPr>
          <a:xfrm>
            <a:off x="9309654" y="6223828"/>
            <a:ext cx="170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41" name="Google Shape;141;p13"/>
          <p:cNvSpPr/>
          <p:nvPr>
            <p:ph idx="2" type="pic"/>
          </p:nvPr>
        </p:nvSpPr>
        <p:spPr>
          <a:xfrm>
            <a:off x="1153410" y="2057400"/>
            <a:ext cx="4755000" cy="40419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nhoud van twee">
  <p:cSld name="1_Inhoud van twe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/>
          <p:nvPr>
            <p:ph type="title"/>
          </p:nvPr>
        </p:nvSpPr>
        <p:spPr>
          <a:xfrm>
            <a:off x="1143001" y="213064"/>
            <a:ext cx="8458200" cy="15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4"/>
          <p:cNvSpPr txBox="1"/>
          <p:nvPr>
            <p:ph idx="1" type="body"/>
          </p:nvPr>
        </p:nvSpPr>
        <p:spPr>
          <a:xfrm>
            <a:off x="1142999" y="2057399"/>
            <a:ext cx="4765800" cy="4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036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indent="-3302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indent="-320039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988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indent="-309879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indent="-309879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indent="-309879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indent="-309879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indent="-309879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/>
        </p:txBody>
      </p:sp>
      <p:sp>
        <p:nvSpPr>
          <p:cNvPr id="145" name="Google Shape;145;p14"/>
          <p:cNvSpPr txBox="1"/>
          <p:nvPr>
            <p:ph idx="10" type="dt"/>
          </p:nvPr>
        </p:nvSpPr>
        <p:spPr>
          <a:xfrm>
            <a:off x="1142996" y="6223828"/>
            <a:ext cx="232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4"/>
          <p:cNvSpPr txBox="1"/>
          <p:nvPr>
            <p:ph idx="11" type="ftr"/>
          </p:nvPr>
        </p:nvSpPr>
        <p:spPr>
          <a:xfrm>
            <a:off x="3949148" y="6223828"/>
            <a:ext cx="4717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4"/>
          <p:cNvSpPr txBox="1"/>
          <p:nvPr>
            <p:ph idx="12" type="sldNum"/>
          </p:nvPr>
        </p:nvSpPr>
        <p:spPr>
          <a:xfrm>
            <a:off x="9309654" y="6223828"/>
            <a:ext cx="170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48" name="Google Shape;148;p14"/>
          <p:cNvSpPr/>
          <p:nvPr>
            <p:ph idx="2" type="pic"/>
          </p:nvPr>
        </p:nvSpPr>
        <p:spPr>
          <a:xfrm>
            <a:off x="6283325" y="2057400"/>
            <a:ext cx="4732200" cy="40419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2400300" cy="4295776"/>
          </a:xfrm>
          <a:custGeom>
            <a:rect b="b" l="l" r="r" t="t"/>
            <a:pathLst>
              <a:path extrusionOk="0" h="4295776" w="2400300">
                <a:moveTo>
                  <a:pt x="0" y="0"/>
                </a:moveTo>
                <a:lnTo>
                  <a:pt x="1443707" y="0"/>
                </a:lnTo>
                <a:lnTo>
                  <a:pt x="1531390" y="65568"/>
                </a:lnTo>
                <a:cubicBezTo>
                  <a:pt x="2062055" y="503512"/>
                  <a:pt x="2400300" y="1166281"/>
                  <a:pt x="2400300" y="1908052"/>
                </a:cubicBezTo>
                <a:cubicBezTo>
                  <a:pt x="2400300" y="3226756"/>
                  <a:pt x="1331280" y="4295776"/>
                  <a:pt x="12576" y="4295776"/>
                </a:cubicBezTo>
                <a:lnTo>
                  <a:pt x="0" y="4295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38201" y="0"/>
            <a:ext cx="2400300" cy="8113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/>
          <p:nvPr/>
        </p:nvSpPr>
        <p:spPr>
          <a:xfrm>
            <a:off x="475197" y="5559327"/>
            <a:ext cx="220419" cy="2204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9;p1"/>
          <p:cNvGrpSpPr/>
          <p:nvPr/>
        </p:nvGrpSpPr>
        <p:grpSpPr>
          <a:xfrm>
            <a:off x="11621385" y="1502255"/>
            <a:ext cx="95951" cy="2700000"/>
            <a:chOff x="8676829" y="3671299"/>
            <a:chExt cx="48387" cy="1361598"/>
          </a:xfrm>
        </p:grpSpPr>
        <p:sp>
          <p:nvSpPr>
            <p:cNvPr id="10" name="Google Shape;10;p1"/>
            <p:cNvSpPr/>
            <p:nvPr/>
          </p:nvSpPr>
          <p:spPr>
            <a:xfrm>
              <a:off x="8677591" y="4985272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32956" y="45815"/>
                  </a:moveTo>
                  <a:cubicBezTo>
                    <a:pt x="35909" y="44577"/>
                    <a:pt x="38481" y="42863"/>
                    <a:pt x="40672" y="40672"/>
                  </a:cubicBez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8681687" y="4770388"/>
              <a:ext cx="40766" cy="40766"/>
            </a:xfrm>
            <a:custGeom>
              <a:rect b="b" l="l" r="r" t="t"/>
              <a:pathLst>
                <a:path extrusionOk="0" h="40766" w="40766">
                  <a:moveTo>
                    <a:pt x="34861" y="34862"/>
                  </a:moveTo>
                  <a:cubicBezTo>
                    <a:pt x="36767" y="32956"/>
                    <a:pt x="38290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50"/>
                    <a:pt x="39243" y="12573"/>
                  </a:cubicBezTo>
                  <a:cubicBezTo>
                    <a:pt x="38195" y="10096"/>
                    <a:pt x="36767" y="7906"/>
                    <a:pt x="34861" y="5906"/>
                  </a:cubicBezTo>
                  <a:cubicBezTo>
                    <a:pt x="32956" y="4000"/>
                    <a:pt x="30766" y="2477"/>
                    <a:pt x="28194" y="1524"/>
                  </a:cubicBezTo>
                  <a:cubicBezTo>
                    <a:pt x="25717" y="476"/>
                    <a:pt x="23050" y="0"/>
                    <a:pt x="20383" y="0"/>
                  </a:cubicBezTo>
                  <a:cubicBezTo>
                    <a:pt x="17717" y="0"/>
                    <a:pt x="15049" y="476"/>
                    <a:pt x="12573" y="1524"/>
                  </a:cubicBezTo>
                  <a:cubicBezTo>
                    <a:pt x="10096" y="2572"/>
                    <a:pt x="7906" y="4000"/>
                    <a:pt x="5905" y="5906"/>
                  </a:cubicBezTo>
                  <a:cubicBezTo>
                    <a:pt x="4000" y="7810"/>
                    <a:pt x="2476" y="10001"/>
                    <a:pt x="1524" y="12573"/>
                  </a:cubicBezTo>
                  <a:cubicBezTo>
                    <a:pt x="476" y="15050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0" y="32861"/>
                    <a:pt x="5905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49" y="40291"/>
                    <a:pt x="17717" y="40767"/>
                    <a:pt x="20383" y="40767"/>
                  </a:cubicBezTo>
                  <a:cubicBezTo>
                    <a:pt x="23050" y="40767"/>
                    <a:pt x="25717" y="40291"/>
                    <a:pt x="28194" y="39243"/>
                  </a:cubicBezTo>
                  <a:cubicBezTo>
                    <a:pt x="30671" y="38195"/>
                    <a:pt x="32861" y="36767"/>
                    <a:pt x="34861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8676829" y="4547217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6"/>
                  </a:cubicBezTo>
                  <a:cubicBezTo>
                    <a:pt x="47054" y="30004"/>
                    <a:pt x="47625" y="26956"/>
                    <a:pt x="47625" y="23813"/>
                  </a:cubicBezTo>
                  <a:cubicBezTo>
                    <a:pt x="47625" y="20669"/>
                    <a:pt x="47054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1"/>
                    <a:pt x="26956" y="0"/>
                    <a:pt x="23813" y="0"/>
                  </a:cubicBezTo>
                  <a:cubicBezTo>
                    <a:pt x="20669" y="0"/>
                    <a:pt x="17621" y="571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6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681115" y="4335096"/>
              <a:ext cx="40767" cy="40766"/>
            </a:xfrm>
            <a:custGeom>
              <a:rect b="b" l="l" r="r" t="t"/>
              <a:pathLst>
                <a:path extrusionOk="0" h="40766" w="40767">
                  <a:moveTo>
                    <a:pt x="34862" y="34861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7"/>
                    <a:pt x="40767" y="23050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5"/>
                  </a:cubicBezTo>
                  <a:cubicBezTo>
                    <a:pt x="32957" y="4000"/>
                    <a:pt x="30766" y="2476"/>
                    <a:pt x="28194" y="1524"/>
                  </a:cubicBezTo>
                  <a:cubicBezTo>
                    <a:pt x="25718" y="476"/>
                    <a:pt x="23051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0"/>
                    <a:pt x="5906" y="5905"/>
                  </a:cubicBezTo>
                  <a:cubicBezTo>
                    <a:pt x="4001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0"/>
                    <a:pt x="476" y="25717"/>
                    <a:pt x="1524" y="28194"/>
                  </a:cubicBezTo>
                  <a:cubicBezTo>
                    <a:pt x="2572" y="30671"/>
                    <a:pt x="4001" y="32861"/>
                    <a:pt x="5906" y="34861"/>
                  </a:cubicBezTo>
                  <a:cubicBezTo>
                    <a:pt x="7810" y="36767"/>
                    <a:pt x="10001" y="38290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1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8683687" y="4116211"/>
              <a:ext cx="34099" cy="34099"/>
            </a:xfrm>
            <a:custGeom>
              <a:rect b="b" l="l" r="r" t="t"/>
              <a:pathLst>
                <a:path extrusionOk="0" h="34099" w="34099">
                  <a:moveTo>
                    <a:pt x="29051" y="29051"/>
                  </a:moveTo>
                  <a:cubicBezTo>
                    <a:pt x="30671" y="27432"/>
                    <a:pt x="31909" y="25622"/>
                    <a:pt x="32766" y="23527"/>
                  </a:cubicBezTo>
                  <a:cubicBezTo>
                    <a:pt x="33623" y="21431"/>
                    <a:pt x="34100" y="19241"/>
                    <a:pt x="34100" y="17050"/>
                  </a:cubicBezTo>
                  <a:cubicBezTo>
                    <a:pt x="34100" y="14859"/>
                    <a:pt x="33623" y="12668"/>
                    <a:pt x="32766" y="10573"/>
                  </a:cubicBezTo>
                  <a:cubicBezTo>
                    <a:pt x="31909" y="8477"/>
                    <a:pt x="30671" y="6668"/>
                    <a:pt x="29051" y="5048"/>
                  </a:cubicBezTo>
                  <a:cubicBezTo>
                    <a:pt x="27432" y="3429"/>
                    <a:pt x="25622" y="2191"/>
                    <a:pt x="23527" y="1333"/>
                  </a:cubicBezTo>
                  <a:cubicBezTo>
                    <a:pt x="21431" y="476"/>
                    <a:pt x="19240" y="0"/>
                    <a:pt x="17050" y="0"/>
                  </a:cubicBezTo>
                  <a:cubicBezTo>
                    <a:pt x="14859" y="0"/>
                    <a:pt x="12668" y="476"/>
                    <a:pt x="10573" y="1333"/>
                  </a:cubicBezTo>
                  <a:cubicBezTo>
                    <a:pt x="8477" y="2191"/>
                    <a:pt x="6667" y="3429"/>
                    <a:pt x="5048" y="5048"/>
                  </a:cubicBezTo>
                  <a:cubicBezTo>
                    <a:pt x="3429" y="6668"/>
                    <a:pt x="2191" y="8477"/>
                    <a:pt x="1333" y="10573"/>
                  </a:cubicBezTo>
                  <a:cubicBezTo>
                    <a:pt x="476" y="12668"/>
                    <a:pt x="0" y="14859"/>
                    <a:pt x="0" y="17050"/>
                  </a:cubicBezTo>
                  <a:cubicBezTo>
                    <a:pt x="0" y="19241"/>
                    <a:pt x="476" y="21431"/>
                    <a:pt x="1333" y="23527"/>
                  </a:cubicBezTo>
                  <a:cubicBezTo>
                    <a:pt x="2191" y="25622"/>
                    <a:pt x="3429" y="27432"/>
                    <a:pt x="5048" y="29051"/>
                  </a:cubicBezTo>
                  <a:cubicBezTo>
                    <a:pt x="6667" y="30671"/>
                    <a:pt x="8477" y="31909"/>
                    <a:pt x="10573" y="32766"/>
                  </a:cubicBezTo>
                  <a:cubicBezTo>
                    <a:pt x="12668" y="33623"/>
                    <a:pt x="14859" y="34100"/>
                    <a:pt x="17050" y="34100"/>
                  </a:cubicBezTo>
                  <a:cubicBezTo>
                    <a:pt x="19240" y="34100"/>
                    <a:pt x="21431" y="33623"/>
                    <a:pt x="23527" y="32766"/>
                  </a:cubicBezTo>
                  <a:cubicBezTo>
                    <a:pt x="25622" y="31909"/>
                    <a:pt x="27432" y="30671"/>
                    <a:pt x="29051" y="29051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8680829" y="3894374"/>
              <a:ext cx="40766" cy="40767"/>
            </a:xfrm>
            <a:custGeom>
              <a:rect b="b" l="l" r="r" t="t"/>
              <a:pathLst>
                <a:path extrusionOk="0" h="40767" w="40766">
                  <a:moveTo>
                    <a:pt x="34862" y="34862"/>
                  </a:moveTo>
                  <a:cubicBezTo>
                    <a:pt x="36767" y="32956"/>
                    <a:pt x="38291" y="30766"/>
                    <a:pt x="39243" y="28194"/>
                  </a:cubicBezTo>
                  <a:cubicBezTo>
                    <a:pt x="40291" y="25718"/>
                    <a:pt x="40767" y="23051"/>
                    <a:pt x="40767" y="20383"/>
                  </a:cubicBezTo>
                  <a:cubicBezTo>
                    <a:pt x="40767" y="17717"/>
                    <a:pt x="40291" y="15049"/>
                    <a:pt x="39243" y="12573"/>
                  </a:cubicBezTo>
                  <a:cubicBezTo>
                    <a:pt x="38195" y="10096"/>
                    <a:pt x="36767" y="7906"/>
                    <a:pt x="34862" y="5906"/>
                  </a:cubicBezTo>
                  <a:cubicBezTo>
                    <a:pt x="32956" y="4001"/>
                    <a:pt x="30766" y="2477"/>
                    <a:pt x="28194" y="1524"/>
                  </a:cubicBezTo>
                  <a:cubicBezTo>
                    <a:pt x="25718" y="476"/>
                    <a:pt x="23050" y="0"/>
                    <a:pt x="20383" y="0"/>
                  </a:cubicBezTo>
                  <a:cubicBezTo>
                    <a:pt x="17717" y="0"/>
                    <a:pt x="15050" y="476"/>
                    <a:pt x="12573" y="1524"/>
                  </a:cubicBezTo>
                  <a:cubicBezTo>
                    <a:pt x="10097" y="2572"/>
                    <a:pt x="7906" y="4001"/>
                    <a:pt x="5906" y="5906"/>
                  </a:cubicBezTo>
                  <a:cubicBezTo>
                    <a:pt x="4000" y="7810"/>
                    <a:pt x="2477" y="10001"/>
                    <a:pt x="1524" y="12573"/>
                  </a:cubicBezTo>
                  <a:cubicBezTo>
                    <a:pt x="476" y="15049"/>
                    <a:pt x="0" y="17717"/>
                    <a:pt x="0" y="20383"/>
                  </a:cubicBezTo>
                  <a:cubicBezTo>
                    <a:pt x="0" y="23051"/>
                    <a:pt x="476" y="25718"/>
                    <a:pt x="1524" y="28194"/>
                  </a:cubicBezTo>
                  <a:cubicBezTo>
                    <a:pt x="2572" y="30670"/>
                    <a:pt x="4000" y="32861"/>
                    <a:pt x="5906" y="34862"/>
                  </a:cubicBezTo>
                  <a:cubicBezTo>
                    <a:pt x="7810" y="36767"/>
                    <a:pt x="10001" y="38291"/>
                    <a:pt x="12573" y="39243"/>
                  </a:cubicBezTo>
                  <a:cubicBezTo>
                    <a:pt x="15050" y="40291"/>
                    <a:pt x="17717" y="40767"/>
                    <a:pt x="20383" y="40767"/>
                  </a:cubicBezTo>
                  <a:cubicBezTo>
                    <a:pt x="23050" y="40767"/>
                    <a:pt x="25718" y="40291"/>
                    <a:pt x="28194" y="39243"/>
                  </a:cubicBezTo>
                  <a:cubicBezTo>
                    <a:pt x="30671" y="38195"/>
                    <a:pt x="32861" y="36767"/>
                    <a:pt x="34862" y="3486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8677591" y="3671299"/>
              <a:ext cx="47625" cy="47625"/>
            </a:xfrm>
            <a:custGeom>
              <a:rect b="b" l="l" r="r" t="t"/>
              <a:pathLst>
                <a:path extrusionOk="0" h="47625" w="47625">
                  <a:moveTo>
                    <a:pt x="40672" y="40672"/>
                  </a:moveTo>
                  <a:cubicBezTo>
                    <a:pt x="42863" y="38481"/>
                    <a:pt x="44672" y="35814"/>
                    <a:pt x="45815" y="32957"/>
                  </a:cubicBezTo>
                  <a:cubicBezTo>
                    <a:pt x="47053" y="30004"/>
                    <a:pt x="47625" y="26956"/>
                    <a:pt x="47625" y="23813"/>
                  </a:cubicBezTo>
                  <a:cubicBezTo>
                    <a:pt x="47625" y="20669"/>
                    <a:pt x="47053" y="17621"/>
                    <a:pt x="45815" y="14669"/>
                  </a:cubicBezTo>
                  <a:cubicBezTo>
                    <a:pt x="44577" y="11716"/>
                    <a:pt x="42863" y="9144"/>
                    <a:pt x="40672" y="6953"/>
                  </a:cubicBezTo>
                  <a:cubicBezTo>
                    <a:pt x="38481" y="4763"/>
                    <a:pt x="35909" y="2953"/>
                    <a:pt x="32956" y="1810"/>
                  </a:cubicBezTo>
                  <a:cubicBezTo>
                    <a:pt x="30004" y="572"/>
                    <a:pt x="26956" y="0"/>
                    <a:pt x="23813" y="0"/>
                  </a:cubicBezTo>
                  <a:cubicBezTo>
                    <a:pt x="20669" y="0"/>
                    <a:pt x="17621" y="572"/>
                    <a:pt x="14669" y="1810"/>
                  </a:cubicBezTo>
                  <a:cubicBezTo>
                    <a:pt x="11716" y="3048"/>
                    <a:pt x="9144" y="4763"/>
                    <a:pt x="6953" y="6953"/>
                  </a:cubicBezTo>
                  <a:cubicBezTo>
                    <a:pt x="4763" y="9144"/>
                    <a:pt x="2953" y="11811"/>
                    <a:pt x="1810" y="14669"/>
                  </a:cubicBezTo>
                  <a:cubicBezTo>
                    <a:pt x="571" y="17621"/>
                    <a:pt x="0" y="20669"/>
                    <a:pt x="0" y="23813"/>
                  </a:cubicBezTo>
                  <a:cubicBezTo>
                    <a:pt x="0" y="26956"/>
                    <a:pt x="571" y="30004"/>
                    <a:pt x="1810" y="32957"/>
                  </a:cubicBezTo>
                  <a:cubicBezTo>
                    <a:pt x="3048" y="35909"/>
                    <a:pt x="4763" y="38481"/>
                    <a:pt x="6953" y="40672"/>
                  </a:cubicBezTo>
                  <a:cubicBezTo>
                    <a:pt x="9144" y="42863"/>
                    <a:pt x="11716" y="44672"/>
                    <a:pt x="14669" y="45815"/>
                  </a:cubicBezTo>
                  <a:cubicBezTo>
                    <a:pt x="17621" y="47054"/>
                    <a:pt x="20669" y="47625"/>
                    <a:pt x="23813" y="47625"/>
                  </a:cubicBezTo>
                  <a:cubicBezTo>
                    <a:pt x="26956" y="47625"/>
                    <a:pt x="30004" y="47054"/>
                    <a:pt x="32956" y="45815"/>
                  </a:cubicBezTo>
                  <a:cubicBezTo>
                    <a:pt x="35909" y="44577"/>
                    <a:pt x="38481" y="42863"/>
                    <a:pt x="40672" y="40672"/>
                  </a:cubicBezTo>
                  <a:close/>
                </a:path>
              </a:pathLst>
            </a:custGeom>
            <a:solidFill>
              <a:srgbClr val="00ABD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838200" y="460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Glegoo"/>
              <a:buNone/>
              <a:defRPr b="0" i="0" sz="4000" u="none" cap="none" strike="noStrike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838200" y="192062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3835843"/>
            <a:ext cx="759890" cy="91986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meg.cessda.eu/Data-Management-Expert-Guide/2.-Organise-Document/Documentation-and-metadata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hyperlink" Target="http://hdl.handle.net/10934/RM0001.COLLECT.17758" TargetMode="External"/><Relationship Id="rId5" Type="http://schemas.openxmlformats.org/officeDocument/2006/relationships/hyperlink" Target="http://hdl.handle.net/10934/RM0001.COLLECT.17758" TargetMode="External"/><Relationship Id="rId6" Type="http://schemas.openxmlformats.org/officeDocument/2006/relationships/hyperlink" Target="http://hdl.handle.net/10934/RM0001.COLLECT.17758" TargetMode="External"/><Relationship Id="rId7" Type="http://schemas.openxmlformats.org/officeDocument/2006/relationships/image" Target="../media/image9.png"/><Relationship Id="rId8" Type="http://schemas.openxmlformats.org/officeDocument/2006/relationships/hyperlink" Target="https://doi.org/10.17026/dans-23u-3exj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meg.cessda.eu/Data-Management-Expert-Guide/2.-Organise-Document/Documentation-and-metadata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hyperlink" Target="https://jennriley.com/metadatamap/seeingstandards.pdf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w3.org/TR/vocab-dcat-3" TargetMode="External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hyperlink" Target="https://support.datacite.org/docs/tombstone-pages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perio.do/" TargetMode="External"/><Relationship Id="rId4" Type="http://schemas.openxmlformats.org/officeDocument/2006/relationships/hyperlink" Target="https://www.geonames.org/" TargetMode="External"/><Relationship Id="rId5" Type="http://schemas.openxmlformats.org/officeDocument/2006/relationships/hyperlink" Target="https://www.getty.edu/research/tools/vocabularies/tgn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Relationship Id="rId4" Type="http://schemas.openxmlformats.org/officeDocument/2006/relationships/hyperlink" Target="https://ssh.datastations.nl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ssh.datastations.nl/" TargetMode="External"/><Relationship Id="rId4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commons.datacite.org/" TargetMode="External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hyperlink" Target="https://explore.openaire.eu/search/find/research-outcomes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Relationship Id="rId4" Type="http://schemas.openxmlformats.org/officeDocument/2006/relationships/hyperlink" Target="https://mlcommons.org/working-groups/data/croissant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ssh.datastations.nl/" TargetMode="External"/><Relationship Id="rId4" Type="http://schemas.openxmlformats.org/officeDocument/2006/relationships/image" Target="../media/image27.png"/><Relationship Id="rId5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Relationship Id="rId4" Type="http://schemas.openxmlformats.org/officeDocument/2006/relationships/hyperlink" Target="https://ssh.datastations.nl/" TargetMode="External"/><Relationship Id="rId5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Relationship Id="rId4" Type="http://schemas.openxmlformats.org/officeDocument/2006/relationships/hyperlink" Target="https://ssh.datastations.nl/" TargetMode="External"/><Relationship Id="rId5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/>
          <p:nvPr>
            <p:ph type="ctrTitle"/>
          </p:nvPr>
        </p:nvSpPr>
        <p:spPr>
          <a:xfrm>
            <a:off x="1524000" y="1927432"/>
            <a:ext cx="91440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Glegoo"/>
              <a:buNone/>
            </a:pPr>
            <a:r>
              <a:rPr lang="nl-NL"/>
              <a:t>FAIR and Heritage Collections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Glegoo"/>
              <a:buNone/>
            </a:pPr>
            <a:r>
              <a:t/>
            </a:r>
            <a:endParaRPr/>
          </a:p>
        </p:txBody>
      </p:sp>
      <p:sp>
        <p:nvSpPr>
          <p:cNvPr id="154" name="Google Shape;154;p15"/>
          <p:cNvSpPr txBox="1"/>
          <p:nvPr>
            <p:ph type="ctrTitle"/>
          </p:nvPr>
        </p:nvSpPr>
        <p:spPr>
          <a:xfrm>
            <a:off x="1638075" y="2722500"/>
            <a:ext cx="8517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500">
                <a:solidFill>
                  <a:srgbClr val="212121"/>
                </a:solidFill>
              </a:rPr>
              <a:t>Generic metadata for scientific databases</a:t>
            </a:r>
            <a:endParaRPr sz="5400"/>
          </a:p>
        </p:txBody>
      </p:sp>
      <p:sp>
        <p:nvSpPr>
          <p:cNvPr id="155" name="Google Shape;155;p15"/>
          <p:cNvSpPr txBox="1"/>
          <p:nvPr/>
        </p:nvSpPr>
        <p:spPr>
          <a:xfrm>
            <a:off x="1638075" y="3751025"/>
            <a:ext cx="9144000" cy="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093B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Maastricht University Library</a:t>
            </a:r>
            <a:endParaRPr sz="1600">
              <a:solidFill>
                <a:srgbClr val="093B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93B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093B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Jetze Touber</a:t>
            </a:r>
            <a:endParaRPr sz="1600">
              <a:solidFill>
                <a:srgbClr val="093B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 txBox="1"/>
          <p:nvPr>
            <p:ph type="title"/>
          </p:nvPr>
        </p:nvSpPr>
        <p:spPr>
          <a:xfrm>
            <a:off x="978675" y="793550"/>
            <a:ext cx="5117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Generic metadata for scientific databases</a:t>
            </a:r>
            <a:endParaRPr/>
          </a:p>
        </p:txBody>
      </p:sp>
      <p:sp>
        <p:nvSpPr>
          <p:cNvPr id="161" name="Google Shape;161;p16"/>
          <p:cNvSpPr txBox="1"/>
          <p:nvPr>
            <p:ph idx="1" type="body"/>
          </p:nvPr>
        </p:nvSpPr>
        <p:spPr>
          <a:xfrm>
            <a:off x="692175" y="2380500"/>
            <a:ext cx="4993500" cy="4610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Functions and types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Metadata standards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Some elements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nl-NL"/>
              <a:t>Metadata and systems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nl-NL"/>
              <a:t>Exercise</a:t>
            </a:r>
            <a:endParaRPr/>
          </a:p>
        </p:txBody>
      </p:sp>
      <p:pic>
        <p:nvPicPr>
          <p:cNvPr id="162" name="Google Shape;16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217613" y="847087"/>
            <a:ext cx="5626999" cy="517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>
            <p:ph type="title"/>
          </p:nvPr>
        </p:nvSpPr>
        <p:spPr>
          <a:xfrm>
            <a:off x="1068075" y="276614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Functions and types</a:t>
            </a:r>
            <a:endParaRPr sz="7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1085825" y="2132850"/>
            <a:ext cx="82455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Metadata or "data about data" are descriptors that facilitate </a:t>
            </a:r>
            <a:r>
              <a:rPr b="1" lang="nl-NL"/>
              <a:t>cataloguing</a:t>
            </a:r>
            <a:r>
              <a:rPr lang="nl-NL"/>
              <a:t> data and </a:t>
            </a:r>
            <a:r>
              <a:rPr b="1" lang="nl-NL"/>
              <a:t>data discovery</a:t>
            </a:r>
            <a:r>
              <a:rPr lang="nl-NL"/>
              <a:t>.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nl-NL"/>
              <a:t>Systematically documented research data is the key to making the data </a:t>
            </a:r>
            <a:r>
              <a:rPr b="1" lang="nl-NL"/>
              <a:t>publishable</a:t>
            </a:r>
            <a:r>
              <a:rPr lang="nl-NL"/>
              <a:t>, </a:t>
            </a:r>
            <a:r>
              <a:rPr b="1" lang="nl-NL"/>
              <a:t>discoverable</a:t>
            </a:r>
            <a:r>
              <a:rPr lang="nl-NL"/>
              <a:t>, </a:t>
            </a:r>
            <a:r>
              <a:rPr b="1" lang="nl-NL"/>
              <a:t>citable</a:t>
            </a:r>
            <a:r>
              <a:rPr lang="nl-NL"/>
              <a:t> and </a:t>
            </a:r>
            <a:r>
              <a:rPr b="1" lang="nl-NL"/>
              <a:t>reusable</a:t>
            </a:r>
            <a:r>
              <a:rPr lang="nl-NL"/>
              <a:t>.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Metadata constitute </a:t>
            </a:r>
            <a:r>
              <a:rPr b="1" lang="nl-NL"/>
              <a:t>machine readable data documentation</a:t>
            </a:r>
            <a:endParaRPr b="1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Data can be archived with open, closed, or restricted access. Metadata should always be </a:t>
            </a:r>
            <a:r>
              <a:rPr b="1" lang="nl-NL"/>
              <a:t>open access</a:t>
            </a:r>
            <a:r>
              <a:rPr lang="nl-NL"/>
              <a:t>.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978675" y="6014200"/>
            <a:ext cx="10794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Source: </a:t>
            </a:r>
            <a:br>
              <a:rPr lang="nl-NL" sz="1100"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CESSDA </a:t>
            </a: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Data Management Expert Guide, </a:t>
            </a:r>
            <a:r>
              <a:rPr lang="nl-NL" sz="11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https://dmeg.cessda.eu/Data-Management-Expert-Guide/2.-Organise-Document/Documentation-and-metadata</a:t>
            </a: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>
            <p:ph idx="1" type="body"/>
          </p:nvPr>
        </p:nvSpPr>
        <p:spPr>
          <a:xfrm>
            <a:off x="1085825" y="2132850"/>
            <a:ext cx="62865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create the </a:t>
            </a:r>
            <a:r>
              <a:rPr b="1" lang="nl-NL"/>
              <a:t>context</a:t>
            </a:r>
            <a:r>
              <a:rPr lang="nl-NL"/>
              <a:t> </a:t>
            </a:r>
            <a:r>
              <a:rPr lang="nl-NL"/>
              <a:t>necessary </a:t>
            </a:r>
            <a:r>
              <a:rPr lang="nl-NL"/>
              <a:t>to interact with </a:t>
            </a:r>
            <a:r>
              <a:rPr b="1" lang="nl-NL"/>
              <a:t>research data</a:t>
            </a:r>
            <a:r>
              <a:rPr lang="nl-NL"/>
              <a:t> in a meaningful way.</a:t>
            </a:r>
            <a:br>
              <a:rPr lang="nl-NL"/>
            </a:br>
            <a:br>
              <a:rPr lang="nl-NL"/>
            </a:br>
            <a:r>
              <a:rPr lang="nl-NL"/>
              <a:t>Research data in the humanities: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Tabular data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Textual data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Images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Audio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Video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NL"/>
              <a:t>…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/>
        </p:nvSpPr>
        <p:spPr>
          <a:xfrm>
            <a:off x="4380900" y="1980300"/>
            <a:ext cx="3205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Generic metadata, e.g.: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title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date of creation</a:t>
            </a:r>
            <a:endParaRPr sz="2000"/>
          </a:p>
        </p:txBody>
      </p:sp>
      <p:sp>
        <p:nvSpPr>
          <p:cNvPr id="186" name="Google Shape;186;p20"/>
          <p:cNvSpPr txBox="1"/>
          <p:nvPr/>
        </p:nvSpPr>
        <p:spPr>
          <a:xfrm>
            <a:off x="870875" y="4813675"/>
            <a:ext cx="425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Specific metadata, e.g.: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measurements</a:t>
            </a:r>
            <a:endParaRPr sz="2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material composition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004925" y="4813675"/>
            <a:ext cx="3715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Specific metadata, e.g.: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sources used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nl-NL" sz="2000">
                <a:latin typeface="Open Sans"/>
                <a:ea typeface="Open Sans"/>
                <a:cs typeface="Open Sans"/>
                <a:sym typeface="Open Sans"/>
              </a:rPr>
              <a:t>explanation of variables</a:t>
            </a:r>
            <a:endParaRPr sz="2000"/>
          </a:p>
        </p:txBody>
      </p:sp>
      <p:pic>
        <p:nvPicPr>
          <p:cNvPr id="188" name="Google Shape;1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297" y="2119249"/>
            <a:ext cx="2407612" cy="269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/>
        </p:nvSpPr>
        <p:spPr>
          <a:xfrm>
            <a:off x="978675" y="6109250"/>
            <a:ext cx="293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650" u="sng">
                <a:solidFill>
                  <a:srgbClr val="0097A7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http://hdl.handle.net/10934/RM0001.</a:t>
            </a:r>
            <a:r>
              <a:rPr lang="nl-NL" sz="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</a:t>
            </a:r>
            <a:r>
              <a:rPr lang="nl-NL" sz="650" u="sng">
                <a:solidFill>
                  <a:srgbClr val="0097A7"/>
                </a:solidFill>
                <a:highlight>
                  <a:srgbClr val="FFFFFF"/>
                </a:highlight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.17758</a:t>
            </a:r>
            <a:endParaRPr sz="900"/>
          </a:p>
        </p:txBody>
      </p:sp>
      <p:pic>
        <p:nvPicPr>
          <p:cNvPr id="190" name="Google Shape;19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04925" y="2245450"/>
            <a:ext cx="3466325" cy="254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8004925" y="6109250"/>
            <a:ext cx="264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https://doi.org/10.17026/dans-23u-3exj</a:t>
            </a:r>
            <a:r>
              <a:rPr lang="nl-NL" sz="9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" name="Google Shape;192;p20"/>
          <p:cNvCxnSpPr/>
          <p:nvPr/>
        </p:nvCxnSpPr>
        <p:spPr>
          <a:xfrm flipH="1">
            <a:off x="3843250" y="2723600"/>
            <a:ext cx="614100" cy="422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3" name="Google Shape;193;p20"/>
          <p:cNvCxnSpPr/>
          <p:nvPr/>
        </p:nvCxnSpPr>
        <p:spPr>
          <a:xfrm>
            <a:off x="7093081" y="2666412"/>
            <a:ext cx="765300" cy="422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4" name="Google Shape;194;p20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1"/>
          <p:cNvPicPr preferRelativeResize="0"/>
          <p:nvPr/>
        </p:nvPicPr>
        <p:blipFill rotWithShape="1">
          <a:blip r:embed="rId3">
            <a:alphaModFix/>
          </a:blip>
          <a:srcRect b="9974" l="5054" r="6574" t="10166"/>
          <a:stretch/>
        </p:blipFill>
        <p:spPr>
          <a:xfrm>
            <a:off x="5584525" y="4194528"/>
            <a:ext cx="2756649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 rotWithShape="1">
          <a:blip r:embed="rId4">
            <a:alphaModFix/>
          </a:blip>
          <a:srcRect b="9146" l="5560" r="5471" t="10480"/>
          <a:stretch/>
        </p:blipFill>
        <p:spPr>
          <a:xfrm>
            <a:off x="8580325" y="4195212"/>
            <a:ext cx="2756649" cy="217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5">
            <a:alphaModFix/>
          </a:blip>
          <a:srcRect b="8586" l="6004" r="6206" t="10638"/>
          <a:stretch/>
        </p:blipFill>
        <p:spPr>
          <a:xfrm>
            <a:off x="8580325" y="1778700"/>
            <a:ext cx="2756649" cy="221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 rotWithShape="1">
          <a:blip r:embed="rId6">
            <a:alphaModFix/>
          </a:blip>
          <a:srcRect b="7564" l="5628" r="5450" t="10212"/>
          <a:stretch/>
        </p:blipFill>
        <p:spPr>
          <a:xfrm>
            <a:off x="5584525" y="1773025"/>
            <a:ext cx="2756649" cy="222610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1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2"/>
          <p:cNvPicPr preferRelativeResize="0"/>
          <p:nvPr/>
        </p:nvPicPr>
        <p:blipFill rotWithShape="1">
          <a:blip r:embed="rId3">
            <a:alphaModFix/>
          </a:blip>
          <a:srcRect b="9974" l="5054" r="6574" t="10166"/>
          <a:stretch/>
        </p:blipFill>
        <p:spPr>
          <a:xfrm>
            <a:off x="5584525" y="4194528"/>
            <a:ext cx="2756649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 rotWithShape="1">
          <a:blip r:embed="rId4">
            <a:alphaModFix/>
          </a:blip>
          <a:srcRect b="9146" l="5560" r="5471" t="10480"/>
          <a:stretch/>
        </p:blipFill>
        <p:spPr>
          <a:xfrm>
            <a:off x="8580325" y="4195212"/>
            <a:ext cx="2756649" cy="217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 rotWithShape="1">
          <a:blip r:embed="rId5">
            <a:alphaModFix/>
          </a:blip>
          <a:srcRect b="8586" l="6004" r="6206" t="10638"/>
          <a:stretch/>
        </p:blipFill>
        <p:spPr>
          <a:xfrm>
            <a:off x="8580325" y="1778700"/>
            <a:ext cx="2756649" cy="221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 rotWithShape="1">
          <a:blip r:embed="rId6">
            <a:alphaModFix/>
          </a:blip>
          <a:srcRect b="7564" l="5628" r="5450" t="10212"/>
          <a:stretch/>
        </p:blipFill>
        <p:spPr>
          <a:xfrm>
            <a:off x="5584525" y="1773025"/>
            <a:ext cx="2756649" cy="222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36875" y="1936100"/>
            <a:ext cx="2216975" cy="443394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3"/>
          <p:cNvPicPr preferRelativeResize="0"/>
          <p:nvPr/>
        </p:nvPicPr>
        <p:blipFill rotWithShape="1">
          <a:blip r:embed="rId3">
            <a:alphaModFix/>
          </a:blip>
          <a:srcRect b="9974" l="5054" r="6574" t="10166"/>
          <a:stretch/>
        </p:blipFill>
        <p:spPr>
          <a:xfrm>
            <a:off x="5584525" y="4194528"/>
            <a:ext cx="2756649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 rotWithShape="1">
          <a:blip r:embed="rId4">
            <a:alphaModFix/>
          </a:blip>
          <a:srcRect b="9146" l="5560" r="5471" t="10480"/>
          <a:stretch/>
        </p:blipFill>
        <p:spPr>
          <a:xfrm>
            <a:off x="8580325" y="4195212"/>
            <a:ext cx="2756649" cy="217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5">
            <a:alphaModFix/>
          </a:blip>
          <a:srcRect b="8586" l="6004" r="6206" t="10638"/>
          <a:stretch/>
        </p:blipFill>
        <p:spPr>
          <a:xfrm>
            <a:off x="8580325" y="1778700"/>
            <a:ext cx="2756649" cy="221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3"/>
          <p:cNvPicPr preferRelativeResize="0"/>
          <p:nvPr/>
        </p:nvPicPr>
        <p:blipFill rotWithShape="1">
          <a:blip r:embed="rId6">
            <a:alphaModFix/>
          </a:blip>
          <a:srcRect b="7564" l="5628" r="5450" t="10212"/>
          <a:stretch/>
        </p:blipFill>
        <p:spPr>
          <a:xfrm>
            <a:off x="5584525" y="1773025"/>
            <a:ext cx="2756649" cy="222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7775" y="2309750"/>
            <a:ext cx="4927600" cy="320502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3" name="Google Shape;223;p23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9974" l="5054" r="6574" t="10166"/>
          <a:stretch/>
        </p:blipFill>
        <p:spPr>
          <a:xfrm>
            <a:off x="5584525" y="4194528"/>
            <a:ext cx="2756649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 rotWithShape="1">
          <a:blip r:embed="rId4">
            <a:alphaModFix/>
          </a:blip>
          <a:srcRect b="9146" l="5560" r="5471" t="10480"/>
          <a:stretch/>
        </p:blipFill>
        <p:spPr>
          <a:xfrm>
            <a:off x="8580325" y="4195212"/>
            <a:ext cx="2756649" cy="217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 rotWithShape="1">
          <a:blip r:embed="rId5">
            <a:alphaModFix/>
          </a:blip>
          <a:srcRect b="8586" l="6004" r="6206" t="10638"/>
          <a:stretch/>
        </p:blipFill>
        <p:spPr>
          <a:xfrm>
            <a:off x="8580325" y="1778700"/>
            <a:ext cx="2756649" cy="221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 rotWithShape="1">
          <a:blip r:embed="rId6">
            <a:alphaModFix/>
          </a:blip>
          <a:srcRect b="7564" l="5628" r="5450" t="10212"/>
          <a:stretch/>
        </p:blipFill>
        <p:spPr>
          <a:xfrm>
            <a:off x="5584525" y="1773025"/>
            <a:ext cx="2756649" cy="222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7775" y="2309750"/>
            <a:ext cx="4927600" cy="320502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3" name="Google Shape;233;p24"/>
          <p:cNvPicPr preferRelativeResize="0"/>
          <p:nvPr/>
        </p:nvPicPr>
        <p:blipFill rotWithShape="1">
          <a:blip r:embed="rId7">
            <a:alphaModFix/>
          </a:blip>
          <a:srcRect b="47507" l="2224" r="14448" t="48641"/>
          <a:stretch/>
        </p:blipFill>
        <p:spPr>
          <a:xfrm>
            <a:off x="63500" y="3879850"/>
            <a:ext cx="5492749" cy="16510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7">
            <a:alphaModFix/>
          </a:blip>
          <a:srcRect b="73399" l="2472" r="18532" t="21647"/>
          <a:stretch/>
        </p:blipFill>
        <p:spPr>
          <a:xfrm>
            <a:off x="63500" y="2959100"/>
            <a:ext cx="5449575" cy="2222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5" name="Google Shape;235;p24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/>
          <p:nvPr/>
        </p:nvSpPr>
        <p:spPr>
          <a:xfrm>
            <a:off x="1050526" y="1854455"/>
            <a:ext cx="8563800" cy="3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i="1"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Project level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creator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title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subject 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collection method and source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funding information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rights (access and reuse)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relation to other information objects (e.g. journal articles)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i="1"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i="1"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Data level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relation to other digital objects (e.g. research software)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data type (e.g. tabular, audiovisual, etc.)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file format (e.g. CSV, MP4)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file size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●"/>
            </a:pPr>
            <a:r>
              <a:rPr lang="nl-NL" sz="2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technical metadata (e.g. EXIF for images)</a:t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8837475" y="3730025"/>
            <a:ext cx="2623200" cy="2501400"/>
          </a:xfrm>
          <a:prstGeom prst="ellipse">
            <a:avLst/>
          </a:prstGeom>
          <a:solidFill>
            <a:srgbClr val="C0D4ED"/>
          </a:solidFill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"/>
          <p:cNvSpPr/>
          <p:nvPr/>
        </p:nvSpPr>
        <p:spPr>
          <a:xfrm>
            <a:off x="8837475" y="1717425"/>
            <a:ext cx="2623200" cy="2501400"/>
          </a:xfrm>
          <a:prstGeom prst="ellipse">
            <a:avLst/>
          </a:prstGeom>
          <a:solidFill>
            <a:srgbClr val="EA9999">
              <a:alpha val="44650"/>
            </a:srgbClr>
          </a:solidFill>
          <a:ln cap="flat" cmpd="sng" w="9525">
            <a:solidFill>
              <a:srgbClr val="DC24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 txBox="1"/>
          <p:nvPr/>
        </p:nvSpPr>
        <p:spPr>
          <a:xfrm>
            <a:off x="9196575" y="2664325"/>
            <a:ext cx="190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>
                <a:latin typeface="Open Sans"/>
                <a:ea typeface="Open Sans"/>
                <a:cs typeface="Open Sans"/>
                <a:sym typeface="Open Sans"/>
              </a:rPr>
              <a:t>Project level</a:t>
            </a: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9270225" y="4660013"/>
            <a:ext cx="175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>
                <a:latin typeface="Open Sans"/>
                <a:ea typeface="Open Sans"/>
                <a:cs typeface="Open Sans"/>
                <a:sym typeface="Open Sans"/>
              </a:rPr>
              <a:t>Data level</a:t>
            </a: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9296325" y="3258675"/>
            <a:ext cx="170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nl-NL" sz="1600">
                <a:latin typeface="Open Sans"/>
                <a:ea typeface="Open Sans"/>
                <a:cs typeface="Open Sans"/>
                <a:sym typeface="Open Sans"/>
              </a:rPr>
              <a:t>administrative</a:t>
            </a:r>
            <a:endParaRPr i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9296325" y="2192975"/>
            <a:ext cx="170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nl-NL" sz="1600">
                <a:latin typeface="Open Sans"/>
                <a:ea typeface="Open Sans"/>
                <a:cs typeface="Open Sans"/>
                <a:sym typeface="Open Sans"/>
              </a:rPr>
              <a:t>descriptive</a:t>
            </a:r>
            <a:endParaRPr i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9296325" y="4142625"/>
            <a:ext cx="170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nl-NL" sz="1600">
                <a:latin typeface="Open Sans"/>
                <a:ea typeface="Open Sans"/>
                <a:cs typeface="Open Sans"/>
                <a:sym typeface="Open Sans"/>
              </a:rPr>
              <a:t>structural</a:t>
            </a:r>
            <a:endParaRPr i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" name="Google Shape;248;p25"/>
          <p:cNvSpPr txBox="1"/>
          <p:nvPr/>
        </p:nvSpPr>
        <p:spPr>
          <a:xfrm>
            <a:off x="9296325" y="5300400"/>
            <a:ext cx="170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nl-NL" sz="1600">
                <a:latin typeface="Open Sans"/>
                <a:ea typeface="Open Sans"/>
                <a:cs typeface="Open Sans"/>
                <a:sym typeface="Open Sans"/>
              </a:rPr>
              <a:t>technical</a:t>
            </a:r>
            <a:endParaRPr i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" name="Google Shape;249;p25"/>
          <p:cNvSpPr txBox="1"/>
          <p:nvPr>
            <p:ph type="title"/>
          </p:nvPr>
        </p:nvSpPr>
        <p:spPr>
          <a:xfrm>
            <a:off x="978675" y="793550"/>
            <a:ext cx="6560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Functions and types</a:t>
            </a:r>
            <a:endParaRPr/>
          </a:p>
        </p:txBody>
      </p:sp>
      <p:sp>
        <p:nvSpPr>
          <p:cNvPr id="250" name="Google Shape;250;p25"/>
          <p:cNvSpPr txBox="1"/>
          <p:nvPr/>
        </p:nvSpPr>
        <p:spPr>
          <a:xfrm>
            <a:off x="7982500" y="184575"/>
            <a:ext cx="4083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Source: </a:t>
            </a:r>
            <a:br>
              <a:rPr lang="nl-NL" sz="1100"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CESSDA Data Management Expert Guide, </a:t>
            </a:r>
            <a:r>
              <a:rPr lang="nl-NL" sz="11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https://dmeg.cessda.eu/Data-Management-Expert-Guide/2.-Organise-Document/Documentation-and-metadata</a:t>
            </a: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 txBox="1"/>
          <p:nvPr>
            <p:ph type="title"/>
          </p:nvPr>
        </p:nvSpPr>
        <p:spPr>
          <a:xfrm>
            <a:off x="1068075" y="276614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Metadata standards</a:t>
            </a:r>
            <a:endParaRPr sz="7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sp>
        <p:nvSpPr>
          <p:cNvPr id="261" name="Google Shape;261;p27"/>
          <p:cNvSpPr txBox="1"/>
          <p:nvPr>
            <p:ph idx="1" type="body"/>
          </p:nvPr>
        </p:nvSpPr>
        <p:spPr>
          <a:xfrm>
            <a:off x="1085825" y="2132850"/>
            <a:ext cx="82455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Used for </a:t>
            </a:r>
            <a:r>
              <a:rPr b="1" lang="nl-NL"/>
              <a:t>human</a:t>
            </a:r>
            <a:r>
              <a:rPr lang="nl-NL"/>
              <a:t> and </a:t>
            </a:r>
            <a:r>
              <a:rPr b="1" lang="nl-NL"/>
              <a:t>machine</a:t>
            </a:r>
            <a:r>
              <a:rPr lang="nl-NL"/>
              <a:t> actionability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nl-NL"/>
              <a:t>Harvesting</a:t>
            </a:r>
            <a:r>
              <a:rPr lang="nl-NL"/>
              <a:t> metadata: catalogues, registries, portals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Machine actionability puts more stringent demands on </a:t>
            </a:r>
            <a:r>
              <a:rPr b="1" lang="nl-NL"/>
              <a:t>standardization</a:t>
            </a:r>
            <a:endParaRPr b="1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825" y="1800725"/>
            <a:ext cx="10578975" cy="498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9457" y="12"/>
            <a:ext cx="2982543" cy="99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sp>
        <p:nvSpPr>
          <p:cNvPr id="269" name="Google Shape;269;p2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8"/>
          <p:cNvSpPr txBox="1"/>
          <p:nvPr/>
        </p:nvSpPr>
        <p:spPr>
          <a:xfrm>
            <a:off x="7108500" y="994700"/>
            <a:ext cx="10794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Source: </a:t>
            </a:r>
            <a:br>
              <a:rPr lang="nl-NL" sz="1100"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Jenn Riley, ‘Seeing Standards: A Visualization of the Metadata Universe’,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https://jennriley.com/metadatamap/seeingstandards.pdf</a:t>
            </a:r>
            <a:r>
              <a:rPr lang="nl-NL" sz="11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9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sp>
        <p:nvSpPr>
          <p:cNvPr id="276" name="Google Shape;276;p29"/>
          <p:cNvSpPr txBox="1"/>
          <p:nvPr>
            <p:ph idx="1" type="body"/>
          </p:nvPr>
        </p:nvSpPr>
        <p:spPr>
          <a:xfrm>
            <a:off x="1108425" y="2232875"/>
            <a:ext cx="10314000" cy="2927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Dublin Core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nl-NL" sz="2000"/>
              <a:t>very </a:t>
            </a:r>
            <a:r>
              <a:rPr b="1" lang="nl-NL" sz="2000"/>
              <a:t>generic</a:t>
            </a:r>
            <a:endParaRPr b="1"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15 ‘core’ elements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a proper </a:t>
            </a:r>
            <a:r>
              <a:rPr b="1" lang="nl-NL" sz="2000"/>
              <a:t>standard</a:t>
            </a:r>
            <a:r>
              <a:rPr lang="nl-NL" sz="2000"/>
              <a:t>! (ISO 15836)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DataCite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generic, but …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for </a:t>
            </a:r>
            <a:r>
              <a:rPr b="1" lang="nl-NL" sz="2000"/>
              <a:t>datasets</a:t>
            </a:r>
            <a:endParaRPr b="1"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nl-NL" sz="2000"/>
              <a:t>research</a:t>
            </a:r>
            <a:r>
              <a:rPr lang="nl-NL" sz="2000"/>
              <a:t> data</a:t>
            </a:r>
            <a:endParaRPr sz="20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275" y="2366249"/>
            <a:ext cx="3368100" cy="38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8550" y="4062700"/>
            <a:ext cx="3368100" cy="61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9"/>
          <p:cNvSpPr txBox="1"/>
          <p:nvPr/>
        </p:nvSpPr>
        <p:spPr>
          <a:xfrm>
            <a:off x="7229600" y="28425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latin typeface="Open Sans"/>
                <a:ea typeface="Open Sans"/>
                <a:cs typeface="Open Sans"/>
                <a:sym typeface="Open Sans"/>
              </a:rPr>
              <a:t>https://www.dublincore.org/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7387800" y="4759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latin typeface="Open Sans"/>
                <a:ea typeface="Open Sans"/>
                <a:cs typeface="Open Sans"/>
                <a:sym typeface="Open Sans"/>
              </a:rPr>
              <a:t>https://datacite.org/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graphicFrame>
        <p:nvGraphicFramePr>
          <p:cNvPr id="286" name="Google Shape;286;p30"/>
          <p:cNvGraphicFramePr/>
          <p:nvPr/>
        </p:nvGraphicFramePr>
        <p:xfrm>
          <a:off x="1709475" y="3257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{65663176-783A-4A27-875D-A25F89F08759}</a:tableStyleId>
              </a:tblPr>
              <a:tblGrid>
                <a:gridCol w="1672900"/>
                <a:gridCol w="1977700"/>
              </a:tblGrid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Identifier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Coverage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Title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Language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Creator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Type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Contributor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Format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Publisher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Date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Rights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Source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Subject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287" name="Google Shape;287;p30"/>
          <p:cNvSpPr txBox="1"/>
          <p:nvPr>
            <p:ph idx="1" type="body"/>
          </p:nvPr>
        </p:nvSpPr>
        <p:spPr>
          <a:xfrm>
            <a:off x="2538175" y="2722375"/>
            <a:ext cx="7482000" cy="369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nl-NL"/>
              <a:t>Dublin Core</a:t>
            </a:r>
            <a:r>
              <a:rPr lang="nl-NL"/>
              <a:t>  15 elements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sp>
        <p:nvSpPr>
          <p:cNvPr id="293" name="Google Shape;293;p31"/>
          <p:cNvSpPr txBox="1"/>
          <p:nvPr>
            <p:ph idx="1" type="body"/>
          </p:nvPr>
        </p:nvSpPr>
        <p:spPr>
          <a:xfrm>
            <a:off x="2538175" y="2722375"/>
            <a:ext cx="7482000" cy="369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nl-NL"/>
              <a:t>Dublin Core</a:t>
            </a:r>
            <a:r>
              <a:rPr lang="nl-NL"/>
              <a:t>                    vs.                                </a:t>
            </a:r>
            <a:r>
              <a:rPr b="1" lang="nl-NL"/>
              <a:t>DataCite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graphicFrame>
        <p:nvGraphicFramePr>
          <p:cNvPr id="294" name="Google Shape;294;p31"/>
          <p:cNvGraphicFramePr/>
          <p:nvPr/>
        </p:nvGraphicFramePr>
        <p:xfrm>
          <a:off x="1709475" y="3257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{65663176-783A-4A27-875D-A25F89F08759}</a:tableStyleId>
              </a:tblPr>
              <a:tblGrid>
                <a:gridCol w="1672900"/>
                <a:gridCol w="1977700"/>
              </a:tblGrid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Identifier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Coverage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Title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Language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Creator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Type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Contributor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Format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Publisher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Date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Rights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Source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Subject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A9999">
                        <a:alpha val="4465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5" name="Google Shape;295;p31"/>
          <p:cNvGraphicFramePr/>
          <p:nvPr/>
        </p:nvGraphicFramePr>
        <p:xfrm>
          <a:off x="5748075" y="3257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{65663176-783A-4A27-875D-A25F89F08759}</a:tableStyleId>
              </a:tblPr>
              <a:tblGrid>
                <a:gridCol w="1660725"/>
                <a:gridCol w="2076000"/>
                <a:gridCol w="2102700"/>
              </a:tblGrid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Identifier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Geo Location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Alternate Identifier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Title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Language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Related Identifier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Creator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Resource Type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Size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Contributor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Format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Version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Publisher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Related Item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Publication Year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Date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Rights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Description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>
                        <a:alpha val="446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Subject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Funding Reference</a:t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18000" marB="18000" marR="91425" marL="900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"/>
          <p:cNvSpPr txBox="1"/>
          <p:nvPr>
            <p:ph idx="1" type="body"/>
          </p:nvPr>
        </p:nvSpPr>
        <p:spPr>
          <a:xfrm>
            <a:off x="1108425" y="2232875"/>
            <a:ext cx="10314000" cy="377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nl-NL"/>
              <a:t>DCAT</a:t>
            </a:r>
            <a:r>
              <a:rPr lang="nl-NL"/>
              <a:t> (Data Catalog Vocabulary)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From</a:t>
            </a:r>
            <a:r>
              <a:rPr lang="nl-NL"/>
              <a:t> a government context, rather than research.</a:t>
            </a:r>
            <a:br>
              <a:rPr lang="nl-NL"/>
            </a:br>
            <a:r>
              <a:rPr lang="nl-NL"/>
              <a:t>Increasingly also for research outputs!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1" marL="914400" rtl="0" algn="l"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less emphasis on: </a:t>
            </a:r>
            <a:endParaRPr sz="2000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descriptive aspects </a:t>
            </a:r>
            <a:endParaRPr sz="2000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research context </a:t>
            </a:r>
            <a:br>
              <a:rPr lang="nl-NL" sz="2000"/>
            </a:b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more emphasis on: </a:t>
            </a:r>
            <a:endParaRPr sz="2000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data exchange </a:t>
            </a:r>
            <a:endParaRPr sz="2000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structure (data, dataset, series, catalog)</a:t>
            </a:r>
            <a:endParaRPr sz="2000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 sz="2000"/>
              <a:t>technical access (distributions, data services)</a:t>
            </a:r>
            <a:br>
              <a:rPr lang="nl-NL" sz="2000"/>
            </a:br>
            <a:br>
              <a:rPr lang="nl-NL" sz="2000"/>
            </a:br>
            <a:r>
              <a:rPr lang="nl-NL" sz="1400" u="sng">
                <a:solidFill>
                  <a:schemeClr val="hlink"/>
                </a:solidFill>
                <a:hlinkClick r:id="rId3"/>
              </a:rPr>
              <a:t>https://www.w3.org/TR/vocab-dcat-3</a:t>
            </a:r>
            <a:r>
              <a:rPr lang="nl-NL" sz="1400"/>
              <a:t>      </a:t>
            </a:r>
            <a:br>
              <a:rPr lang="nl-NL" sz="2000"/>
            </a:b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2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 standards </a:t>
            </a:r>
            <a:endParaRPr/>
          </a:p>
        </p:txBody>
      </p:sp>
      <p:pic>
        <p:nvPicPr>
          <p:cNvPr id="302" name="Google Shape;3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9001" y="1226942"/>
            <a:ext cx="4088000" cy="510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 txBox="1"/>
          <p:nvPr>
            <p:ph type="title"/>
          </p:nvPr>
        </p:nvSpPr>
        <p:spPr>
          <a:xfrm>
            <a:off x="1068075" y="276614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Metadata: </a:t>
            </a:r>
            <a:endParaRPr sz="7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some elements</a:t>
            </a:r>
            <a:endParaRPr sz="7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4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Identifier(s)</a:t>
            </a:r>
            <a:endParaRPr/>
          </a:p>
        </p:txBody>
      </p:sp>
      <p:sp>
        <p:nvSpPr>
          <p:cNvPr id="313" name="Google Shape;313;p34"/>
          <p:cNvSpPr txBox="1"/>
          <p:nvPr>
            <p:ph idx="1" type="body"/>
          </p:nvPr>
        </p:nvSpPr>
        <p:spPr>
          <a:xfrm>
            <a:off x="1108425" y="2232875"/>
            <a:ext cx="62991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PID = persistent identifier</a:t>
            </a:r>
            <a:endParaRPr/>
          </a:p>
          <a:p>
            <a:pPr indent="-355600" lvl="0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nl-NL"/>
              <a:t>unique</a:t>
            </a:r>
            <a:r>
              <a:rPr lang="nl-NL"/>
              <a:t> ID of a digital object</a:t>
            </a:r>
            <a:endParaRPr/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nl-NL"/>
              <a:t>location-</a:t>
            </a:r>
            <a:r>
              <a:rPr b="1" lang="nl-NL"/>
              <a:t>independent</a:t>
            </a:r>
            <a:r>
              <a:rPr lang="nl-NL"/>
              <a:t> </a:t>
            </a:r>
            <a:r>
              <a:rPr lang="nl-NL"/>
              <a:t>(URL may change</a:t>
            </a:r>
            <a:r>
              <a:rPr lang="nl-NL"/>
              <a:t>)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Guarantees findability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Leads to landing page with metadata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nl-NL"/>
              <a:t>(even if data have been removed)</a:t>
            </a:r>
            <a:endParaRPr/>
          </a:p>
        </p:txBody>
      </p:sp>
      <p:pic>
        <p:nvPicPr>
          <p:cNvPr id="314" name="Google Shape;314;p34"/>
          <p:cNvPicPr preferRelativeResize="0"/>
          <p:nvPr/>
        </p:nvPicPr>
        <p:blipFill rotWithShape="1">
          <a:blip r:embed="rId3">
            <a:alphaModFix/>
          </a:blip>
          <a:srcRect b="22972" l="22344" r="21313" t="32386"/>
          <a:stretch/>
        </p:blipFill>
        <p:spPr>
          <a:xfrm>
            <a:off x="6014625" y="3637300"/>
            <a:ext cx="6090127" cy="28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4"/>
          <p:cNvSpPr txBox="1"/>
          <p:nvPr/>
        </p:nvSpPr>
        <p:spPr>
          <a:xfrm>
            <a:off x="7134300" y="6454825"/>
            <a:ext cx="407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>
                <a:latin typeface="Open Sans"/>
                <a:ea typeface="Open Sans"/>
                <a:cs typeface="Open Sans"/>
                <a:sym typeface="Open Sans"/>
              </a:rPr>
              <a:t>Source: ‘</a:t>
            </a: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Best Practices for Tombstone Pages</a:t>
            </a:r>
            <a:r>
              <a:rPr lang="nl-NL" sz="900">
                <a:latin typeface="Open Sans"/>
                <a:ea typeface="Open Sans"/>
                <a:cs typeface="Open Sans"/>
                <a:sym typeface="Open Sans"/>
              </a:rPr>
              <a:t>’, DataCite support pages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5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Creators / Contributors</a:t>
            </a:r>
            <a:endParaRPr/>
          </a:p>
        </p:txBody>
      </p:sp>
      <p:sp>
        <p:nvSpPr>
          <p:cNvPr id="321" name="Google Shape;321;p35"/>
          <p:cNvSpPr txBox="1"/>
          <p:nvPr>
            <p:ph idx="1" type="body"/>
          </p:nvPr>
        </p:nvSpPr>
        <p:spPr>
          <a:xfrm>
            <a:off x="1108425" y="2232875"/>
            <a:ext cx="62991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Potentially a </a:t>
            </a:r>
            <a:r>
              <a:rPr lang="nl-NL"/>
              <a:t>variety of roles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Project leader / PI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Researcher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Registrar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Data manager / steward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(Research) software engineer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Subproperties: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ID (ORCID)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Affiliation (ROR)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Date(s)</a:t>
            </a:r>
            <a:endParaRPr/>
          </a:p>
        </p:txBody>
      </p:sp>
      <p:sp>
        <p:nvSpPr>
          <p:cNvPr id="327" name="Google Shape;327;p36"/>
          <p:cNvSpPr txBox="1"/>
          <p:nvPr>
            <p:ph idx="1" type="body"/>
          </p:nvPr>
        </p:nvSpPr>
        <p:spPr>
          <a:xfrm>
            <a:off x="1108425" y="2232875"/>
            <a:ext cx="62991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Date of collection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Production date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Date of deposit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Publication date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Date available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ISO 8601:</a:t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“YYYY-MM-DD”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Rights</a:t>
            </a:r>
            <a:endParaRPr/>
          </a:p>
        </p:txBody>
      </p:sp>
      <p:sp>
        <p:nvSpPr>
          <p:cNvPr id="333" name="Google Shape;333;p37"/>
          <p:cNvSpPr txBox="1"/>
          <p:nvPr>
            <p:ph idx="1" type="body"/>
          </p:nvPr>
        </p:nvSpPr>
        <p:spPr>
          <a:xfrm>
            <a:off x="1108425" y="2232875"/>
            <a:ext cx="62991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Access rights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Open Access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Restricted Access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Closed Access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Licence for re-use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Creative Commons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Software licences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More restricted: e.g. DANS licence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Rightsholder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Often institutional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37"/>
          <p:cNvPicPr preferRelativeResize="0"/>
          <p:nvPr/>
        </p:nvPicPr>
        <p:blipFill rotWithShape="1">
          <a:blip r:embed="rId3">
            <a:alphaModFix/>
          </a:blip>
          <a:srcRect b="9729" l="25583" r="27637" t="12120"/>
          <a:stretch/>
        </p:blipFill>
        <p:spPr>
          <a:xfrm>
            <a:off x="6790625" y="2232875"/>
            <a:ext cx="4585824" cy="4320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7"/>
          <p:cNvCxnSpPr/>
          <p:nvPr/>
        </p:nvCxnSpPr>
        <p:spPr>
          <a:xfrm>
            <a:off x="3733800" y="3200400"/>
            <a:ext cx="3429300" cy="514500"/>
          </a:xfrm>
          <a:prstGeom prst="straightConnector1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6" name="Google Shape;336;p37"/>
          <p:cNvCxnSpPr/>
          <p:nvPr/>
        </p:nvCxnSpPr>
        <p:spPr>
          <a:xfrm>
            <a:off x="4210050" y="5276850"/>
            <a:ext cx="3029100" cy="457200"/>
          </a:xfrm>
          <a:prstGeom prst="straightConnector1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Coverage</a:t>
            </a:r>
            <a:endParaRPr/>
          </a:p>
        </p:txBody>
      </p:sp>
      <p:sp>
        <p:nvSpPr>
          <p:cNvPr id="342" name="Google Shape;342;p38"/>
          <p:cNvSpPr txBox="1"/>
          <p:nvPr>
            <p:ph idx="1" type="body"/>
          </p:nvPr>
        </p:nvSpPr>
        <p:spPr>
          <a:xfrm>
            <a:off x="1108425" y="4214700"/>
            <a:ext cx="6299100" cy="160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Spatial coverage: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Box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Point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Free text </a:t>
            </a:r>
            <a:endParaRPr/>
          </a:p>
        </p:txBody>
      </p:sp>
      <p:sp>
        <p:nvSpPr>
          <p:cNvPr id="343" name="Google Shape;343;p38"/>
          <p:cNvSpPr txBox="1"/>
          <p:nvPr>
            <p:ph idx="1" type="body"/>
          </p:nvPr>
        </p:nvSpPr>
        <p:spPr>
          <a:xfrm>
            <a:off x="5362725" y="2213150"/>
            <a:ext cx="4623300" cy="182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e.g.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Periodo</a:t>
            </a:r>
            <a:br>
              <a:rPr lang="nl-NL"/>
            </a:br>
            <a:r>
              <a:rPr lang="nl-NL" sz="900" u="sng">
                <a:solidFill>
                  <a:schemeClr val="hlink"/>
                </a:solidFill>
                <a:hlinkClick r:id="rId3"/>
              </a:rPr>
              <a:t>https://perio.do/</a:t>
            </a:r>
            <a:r>
              <a:rPr lang="nl-NL" sz="900"/>
              <a:t> </a:t>
            </a:r>
            <a:endParaRPr sz="900"/>
          </a:p>
        </p:txBody>
      </p:sp>
      <p:sp>
        <p:nvSpPr>
          <p:cNvPr id="344" name="Google Shape;344;p38"/>
          <p:cNvSpPr txBox="1"/>
          <p:nvPr>
            <p:ph idx="1" type="body"/>
          </p:nvPr>
        </p:nvSpPr>
        <p:spPr>
          <a:xfrm>
            <a:off x="5362725" y="4214700"/>
            <a:ext cx="6299100" cy="2043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e.g.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GeoNames</a:t>
            </a:r>
            <a:br>
              <a:rPr lang="nl-NL"/>
            </a:br>
            <a:r>
              <a:rPr lang="nl-NL" sz="900" u="sng">
                <a:solidFill>
                  <a:schemeClr val="hlink"/>
                </a:solidFill>
                <a:hlinkClick r:id="rId4"/>
              </a:rPr>
              <a:t>https://www.geonames.org/</a:t>
            </a:r>
            <a:r>
              <a:rPr lang="nl-NL" sz="900"/>
              <a:t> 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Getty Thesaurus of Geographic Names</a:t>
            </a:r>
            <a:br>
              <a:rPr lang="nl-NL"/>
            </a:br>
            <a:r>
              <a:rPr lang="nl-NL" sz="900" u="sng">
                <a:solidFill>
                  <a:schemeClr val="hlink"/>
                </a:solidFill>
                <a:hlinkClick r:id="rId5"/>
              </a:rPr>
              <a:t>https://www.getty.edu/research/tools/vocabularies/tgn/</a:t>
            </a:r>
            <a:r>
              <a:rPr lang="nl-NL" sz="900"/>
              <a:t> </a:t>
            </a:r>
            <a:endParaRPr sz="900"/>
          </a:p>
        </p:txBody>
      </p:sp>
      <p:sp>
        <p:nvSpPr>
          <p:cNvPr id="345" name="Google Shape;345;p38"/>
          <p:cNvSpPr txBox="1"/>
          <p:nvPr>
            <p:ph idx="1" type="body"/>
          </p:nvPr>
        </p:nvSpPr>
        <p:spPr>
          <a:xfrm>
            <a:off x="1108425" y="2213138"/>
            <a:ext cx="4951500" cy="147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Temporal coverage 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Time interval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nl-NL"/>
              <a:t>Period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Relation</a:t>
            </a:r>
            <a:endParaRPr/>
          </a:p>
        </p:txBody>
      </p:sp>
      <p:sp>
        <p:nvSpPr>
          <p:cNvPr id="351" name="Google Shape;351;p39"/>
          <p:cNvSpPr txBox="1"/>
          <p:nvPr>
            <p:ph idx="1" type="body"/>
          </p:nvPr>
        </p:nvSpPr>
        <p:spPr>
          <a:xfrm>
            <a:off x="1127475" y="21328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Preferably:</a:t>
            </a:r>
            <a:r>
              <a:rPr lang="nl-NL"/>
              <a:t> e</a:t>
            </a:r>
            <a:r>
              <a:rPr lang="nl-NL"/>
              <a:t>xpressed as a statement</a:t>
            </a:r>
            <a:br>
              <a:rPr lang="nl-NL"/>
            </a:br>
            <a:endParaRPr i="1"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Examples:</a:t>
            </a:r>
            <a:endParaRPr/>
          </a:p>
          <a:p>
            <a:pPr indent="-355600" lvl="0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i="1" lang="nl-NL">
                <a:solidFill>
                  <a:schemeClr val="accent1"/>
                </a:solidFill>
              </a:rPr>
              <a:t>Dataset X</a:t>
            </a:r>
            <a:r>
              <a:rPr lang="nl-NL">
                <a:solidFill>
                  <a:schemeClr val="accent1"/>
                </a:solidFill>
              </a:rPr>
              <a:t> </a:t>
            </a:r>
            <a:r>
              <a:rPr lang="nl-NL"/>
              <a:t> </a:t>
            </a:r>
            <a:r>
              <a:rPr lang="nl-NL"/>
              <a:t>isPartOf / </a:t>
            </a:r>
            <a:r>
              <a:rPr lang="nl-NL"/>
              <a:t>hasPart  </a:t>
            </a:r>
            <a:r>
              <a:rPr i="1" lang="nl-NL">
                <a:solidFill>
                  <a:schemeClr val="dk2"/>
                </a:solidFill>
              </a:rPr>
              <a:t>Resource Y</a:t>
            </a:r>
            <a:endParaRPr i="1">
              <a:solidFill>
                <a:schemeClr val="dk2"/>
              </a:solidFill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i="1" lang="nl-NL">
                <a:solidFill>
                  <a:schemeClr val="accent1"/>
                </a:solidFill>
              </a:rPr>
              <a:t>Dataset X</a:t>
            </a:r>
            <a:r>
              <a:rPr lang="nl-NL">
                <a:solidFill>
                  <a:schemeClr val="accent1"/>
                </a:solidFill>
              </a:rPr>
              <a:t> </a:t>
            </a:r>
            <a:r>
              <a:rPr lang="nl-NL"/>
              <a:t> </a:t>
            </a:r>
            <a:r>
              <a:rPr lang="nl-NL"/>
              <a:t>isVersionOf / hasVersion  </a:t>
            </a:r>
            <a:r>
              <a:rPr i="1" lang="nl-NL">
                <a:solidFill>
                  <a:schemeClr val="dk2"/>
                </a:solidFill>
              </a:rPr>
              <a:t>Resource Y</a:t>
            </a:r>
            <a:endParaRPr>
              <a:solidFill>
                <a:schemeClr val="dk2"/>
              </a:solidFill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i="1" lang="nl-NL">
                <a:solidFill>
                  <a:schemeClr val="accent1"/>
                </a:solidFill>
              </a:rPr>
              <a:t>Dataset X</a:t>
            </a:r>
            <a:r>
              <a:rPr lang="nl-NL">
                <a:solidFill>
                  <a:schemeClr val="accent1"/>
                </a:solidFill>
              </a:rPr>
              <a:t> </a:t>
            </a:r>
            <a:r>
              <a:rPr lang="nl-NL"/>
              <a:t> </a:t>
            </a:r>
            <a:r>
              <a:rPr lang="nl-NL"/>
              <a:t>References / isReferencedBy  </a:t>
            </a:r>
            <a:r>
              <a:rPr i="1" lang="nl-NL">
                <a:solidFill>
                  <a:schemeClr val="dk2"/>
                </a:solidFill>
              </a:rPr>
              <a:t>Resource 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Preferably: </a:t>
            </a:r>
            <a:r>
              <a:rPr i="1" lang="nl-NL">
                <a:solidFill>
                  <a:schemeClr val="dk2"/>
                </a:solidFill>
              </a:rPr>
              <a:t>Resource Y </a:t>
            </a:r>
            <a:r>
              <a:rPr lang="nl-NL"/>
              <a:t>is provided with a PID!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Example: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2" name="Google Shape;352;p39"/>
          <p:cNvGrpSpPr/>
          <p:nvPr/>
        </p:nvGrpSpPr>
        <p:grpSpPr>
          <a:xfrm>
            <a:off x="2508000" y="5435869"/>
            <a:ext cx="9592827" cy="1165756"/>
            <a:chOff x="2475975" y="5131419"/>
            <a:chExt cx="9592827" cy="1165756"/>
          </a:xfrm>
        </p:grpSpPr>
        <p:pic>
          <p:nvPicPr>
            <p:cNvPr id="353" name="Google Shape;353;p39"/>
            <p:cNvPicPr preferRelativeResize="0"/>
            <p:nvPr/>
          </p:nvPicPr>
          <p:blipFill rotWithShape="1">
            <a:blip r:embed="rId3">
              <a:alphaModFix/>
            </a:blip>
            <a:srcRect b="50733" l="13330" r="30822" t="44098"/>
            <a:stretch/>
          </p:blipFill>
          <p:spPr>
            <a:xfrm>
              <a:off x="2475975" y="5131419"/>
              <a:ext cx="9592827" cy="5270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39"/>
            <p:cNvPicPr preferRelativeResize="0"/>
            <p:nvPr/>
          </p:nvPicPr>
          <p:blipFill rotWithShape="1">
            <a:blip r:embed="rId3">
              <a:alphaModFix/>
            </a:blip>
            <a:srcRect b="40684" l="13330" r="30822" t="52425"/>
            <a:stretch/>
          </p:blipFill>
          <p:spPr>
            <a:xfrm>
              <a:off x="2475975" y="5594400"/>
              <a:ext cx="9592827" cy="702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0"/>
          <p:cNvSpPr txBox="1"/>
          <p:nvPr>
            <p:ph type="title"/>
          </p:nvPr>
        </p:nvSpPr>
        <p:spPr>
          <a:xfrm>
            <a:off x="3324900" y="2956650"/>
            <a:ext cx="61305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Metadata and systems</a:t>
            </a:r>
            <a:endParaRPr sz="7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1"/>
          <p:cNvPicPr preferRelativeResize="0"/>
          <p:nvPr/>
        </p:nvPicPr>
        <p:blipFill rotWithShape="1">
          <a:blip r:embed="rId3">
            <a:alphaModFix/>
          </a:blip>
          <a:srcRect b="8136" l="8034" r="8185" t="23548"/>
          <a:stretch/>
        </p:blipFill>
        <p:spPr>
          <a:xfrm>
            <a:off x="4554838" y="1275400"/>
            <a:ext cx="7071775" cy="455305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5" name="Google Shape;365;p41"/>
          <p:cNvSpPr txBox="1"/>
          <p:nvPr>
            <p:ph type="title"/>
          </p:nvPr>
        </p:nvSpPr>
        <p:spPr>
          <a:xfrm>
            <a:off x="978675" y="793550"/>
            <a:ext cx="8613600" cy="726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</a:t>
            </a:r>
            <a:br>
              <a:rPr lang="nl-NL"/>
            </a:br>
            <a:r>
              <a:rPr lang="nl-NL"/>
              <a:t>and systems</a:t>
            </a:r>
            <a:endParaRPr/>
          </a:p>
        </p:txBody>
      </p:sp>
      <p:sp>
        <p:nvSpPr>
          <p:cNvPr id="366" name="Google Shape;366;p41"/>
          <p:cNvSpPr txBox="1"/>
          <p:nvPr/>
        </p:nvSpPr>
        <p:spPr>
          <a:xfrm>
            <a:off x="4554775" y="6044100"/>
            <a:ext cx="7071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DANS Data Station Social Sciences and Humanities</a:t>
            </a:r>
            <a:b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https://ssh.datastations.nl/</a:t>
            </a:r>
            <a:r>
              <a:rPr lang="nl-NL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67" name="Google Shape;367;p41"/>
          <p:cNvSpPr/>
          <p:nvPr/>
        </p:nvSpPr>
        <p:spPr>
          <a:xfrm>
            <a:off x="4570213" y="1306126"/>
            <a:ext cx="6903300" cy="38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8" name="Google Shape;368;p41"/>
          <p:cNvSpPr txBox="1"/>
          <p:nvPr>
            <p:ph idx="1" type="body"/>
          </p:nvPr>
        </p:nvSpPr>
        <p:spPr>
          <a:xfrm>
            <a:off x="1089375" y="27043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captured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in repository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/>
          <p:nvPr>
            <p:ph type="title"/>
          </p:nvPr>
        </p:nvSpPr>
        <p:spPr>
          <a:xfrm>
            <a:off x="978675" y="793550"/>
            <a:ext cx="8613600" cy="726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</a:t>
            </a:r>
            <a:br>
              <a:rPr lang="nl-NL"/>
            </a:br>
            <a:r>
              <a:rPr lang="nl-NL"/>
              <a:t>and systems</a:t>
            </a:r>
            <a:endParaRPr/>
          </a:p>
        </p:txBody>
      </p:sp>
      <p:sp>
        <p:nvSpPr>
          <p:cNvPr id="374" name="Google Shape;374;p42"/>
          <p:cNvSpPr txBox="1"/>
          <p:nvPr/>
        </p:nvSpPr>
        <p:spPr>
          <a:xfrm>
            <a:off x="4554775" y="6044100"/>
            <a:ext cx="7071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DANS Data Station Social Sciences and Humanities</a:t>
            </a:r>
            <a:b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https://ssh.datastations.nl/</a:t>
            </a:r>
            <a:r>
              <a:rPr lang="nl-NL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75" name="Google Shape;375;p42"/>
          <p:cNvSpPr txBox="1"/>
          <p:nvPr>
            <p:ph idx="1" type="body"/>
          </p:nvPr>
        </p:nvSpPr>
        <p:spPr>
          <a:xfrm>
            <a:off x="1089375" y="27043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export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in various formats</a:t>
            </a:r>
            <a:endParaRPr/>
          </a:p>
        </p:txBody>
      </p:sp>
      <p:pic>
        <p:nvPicPr>
          <p:cNvPr id="376" name="Google Shape;376;p42"/>
          <p:cNvPicPr preferRelativeResize="0"/>
          <p:nvPr/>
        </p:nvPicPr>
        <p:blipFill rotWithShape="1">
          <a:blip r:embed="rId4">
            <a:alphaModFix/>
          </a:blip>
          <a:srcRect b="10159" l="16095" r="15645" t="17783"/>
          <a:stretch/>
        </p:blipFill>
        <p:spPr>
          <a:xfrm>
            <a:off x="4648100" y="1905425"/>
            <a:ext cx="6592666" cy="4138676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7" name="Google Shape;377;p42"/>
          <p:cNvSpPr/>
          <p:nvPr/>
        </p:nvSpPr>
        <p:spPr>
          <a:xfrm>
            <a:off x="10041600" y="2823675"/>
            <a:ext cx="1150800" cy="155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 txBox="1"/>
          <p:nvPr/>
        </p:nvSpPr>
        <p:spPr>
          <a:xfrm>
            <a:off x="3587375" y="6109475"/>
            <a:ext cx="4572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DataCite Commons</a:t>
            </a:r>
            <a:b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https://commons.datacite.org/</a:t>
            </a:r>
            <a:r>
              <a:rPr lang="nl-NL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pic>
        <p:nvPicPr>
          <p:cNvPr id="383" name="Google Shape;383;p43"/>
          <p:cNvPicPr preferRelativeResize="0"/>
          <p:nvPr/>
        </p:nvPicPr>
        <p:blipFill rotWithShape="1">
          <a:blip r:embed="rId4">
            <a:alphaModFix/>
          </a:blip>
          <a:srcRect b="19936" l="4876" r="5814" t="17411"/>
          <a:stretch/>
        </p:blipFill>
        <p:spPr>
          <a:xfrm>
            <a:off x="4496650" y="1076012"/>
            <a:ext cx="7490975" cy="357957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4" name="Google Shape;384;p43"/>
          <p:cNvPicPr preferRelativeResize="0"/>
          <p:nvPr/>
        </p:nvPicPr>
        <p:blipFill rotWithShape="1">
          <a:blip r:embed="rId5">
            <a:alphaModFix/>
          </a:blip>
          <a:srcRect b="47220" l="26986" r="4935" t="39672"/>
          <a:stretch/>
        </p:blipFill>
        <p:spPr>
          <a:xfrm>
            <a:off x="6372951" y="4798426"/>
            <a:ext cx="5614674" cy="73633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5" name="Google Shape;385;p43"/>
          <p:cNvPicPr preferRelativeResize="0"/>
          <p:nvPr/>
        </p:nvPicPr>
        <p:blipFill rotWithShape="1">
          <a:blip r:embed="rId6">
            <a:alphaModFix/>
          </a:blip>
          <a:srcRect b="41638" l="27084" r="5407" t="40165"/>
          <a:stretch/>
        </p:blipFill>
        <p:spPr>
          <a:xfrm>
            <a:off x="6372950" y="5677600"/>
            <a:ext cx="5546624" cy="101837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86" name="Google Shape;386;p43"/>
          <p:cNvSpPr/>
          <p:nvPr/>
        </p:nvSpPr>
        <p:spPr>
          <a:xfrm>
            <a:off x="6375249" y="1827236"/>
            <a:ext cx="3733800" cy="322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7" name="Google Shape;387;p43"/>
          <p:cNvSpPr txBox="1"/>
          <p:nvPr>
            <p:ph idx="1" type="body"/>
          </p:nvPr>
        </p:nvSpPr>
        <p:spPr>
          <a:xfrm>
            <a:off x="1089375" y="27043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of dataset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harvested by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external catalogues</a:t>
            </a:r>
            <a:endParaRPr/>
          </a:p>
        </p:txBody>
      </p:sp>
      <p:sp>
        <p:nvSpPr>
          <p:cNvPr id="388" name="Google Shape;388;p43"/>
          <p:cNvSpPr txBox="1"/>
          <p:nvPr>
            <p:ph type="title"/>
          </p:nvPr>
        </p:nvSpPr>
        <p:spPr>
          <a:xfrm>
            <a:off x="978675" y="793550"/>
            <a:ext cx="8613600" cy="726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</a:t>
            </a:r>
            <a:br>
              <a:rPr lang="nl-NL"/>
            </a:br>
            <a:r>
              <a:rPr lang="nl-NL"/>
              <a:t>and systems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44"/>
          <p:cNvPicPr preferRelativeResize="0"/>
          <p:nvPr/>
        </p:nvPicPr>
        <p:blipFill rotWithShape="1">
          <a:blip r:embed="rId3">
            <a:alphaModFix/>
          </a:blip>
          <a:srcRect b="16854" l="5614" r="5401" t="14407"/>
          <a:stretch/>
        </p:blipFill>
        <p:spPr>
          <a:xfrm>
            <a:off x="4595450" y="1215862"/>
            <a:ext cx="7469373" cy="4426277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94" name="Google Shape;394;p44"/>
          <p:cNvSpPr txBox="1"/>
          <p:nvPr/>
        </p:nvSpPr>
        <p:spPr>
          <a:xfrm>
            <a:off x="4595450" y="6075775"/>
            <a:ext cx="4572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OpenAIRE Explore</a:t>
            </a:r>
            <a:b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https://explore.openaire.eu/search/find/research-outcomes</a:t>
            </a:r>
            <a:r>
              <a:rPr lang="nl-NL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95" name="Google Shape;395;p44"/>
          <p:cNvSpPr/>
          <p:nvPr/>
        </p:nvSpPr>
        <p:spPr>
          <a:xfrm>
            <a:off x="4670027" y="1596329"/>
            <a:ext cx="3011700" cy="21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44"/>
          <p:cNvSpPr txBox="1"/>
          <p:nvPr>
            <p:ph idx="1" type="body"/>
          </p:nvPr>
        </p:nvSpPr>
        <p:spPr>
          <a:xfrm>
            <a:off x="1089375" y="27043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of dataset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harvested by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external catalogues</a:t>
            </a:r>
            <a:endParaRPr/>
          </a:p>
        </p:txBody>
      </p:sp>
      <p:sp>
        <p:nvSpPr>
          <p:cNvPr id="397" name="Google Shape;397;p44"/>
          <p:cNvSpPr txBox="1"/>
          <p:nvPr>
            <p:ph type="title"/>
          </p:nvPr>
        </p:nvSpPr>
        <p:spPr>
          <a:xfrm>
            <a:off x="978675" y="793550"/>
            <a:ext cx="8613600" cy="726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</a:t>
            </a:r>
            <a:br>
              <a:rPr lang="nl-NL"/>
            </a:br>
            <a:r>
              <a:rPr lang="nl-NL"/>
              <a:t>and systems</a:t>
            </a:r>
            <a:endParaRPr/>
          </a:p>
        </p:txBody>
      </p:sp>
      <p:sp>
        <p:nvSpPr>
          <p:cNvPr id="398" name="Google Shape;398;p44"/>
          <p:cNvSpPr/>
          <p:nvPr/>
        </p:nvSpPr>
        <p:spPr>
          <a:xfrm>
            <a:off x="4670025" y="5296650"/>
            <a:ext cx="3095400" cy="295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225" y="133350"/>
            <a:ext cx="5600626" cy="6389756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5"/>
          <p:cNvSpPr txBox="1"/>
          <p:nvPr>
            <p:ph idx="1" type="body"/>
          </p:nvPr>
        </p:nvSpPr>
        <p:spPr>
          <a:xfrm>
            <a:off x="1089375" y="2704350"/>
            <a:ext cx="8130900" cy="259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Metadata of dataset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harvested by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machine learning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systems</a:t>
            </a:r>
            <a:endParaRPr/>
          </a:p>
        </p:txBody>
      </p:sp>
      <p:sp>
        <p:nvSpPr>
          <p:cNvPr id="405" name="Google Shape;405;p45"/>
          <p:cNvSpPr txBox="1"/>
          <p:nvPr/>
        </p:nvSpPr>
        <p:spPr>
          <a:xfrm>
            <a:off x="2985525" y="6091600"/>
            <a:ext cx="4572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Croissant</a:t>
            </a:r>
            <a:b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-NL" sz="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https://mlcommons.org/working-groups/data/croissant/</a:t>
            </a:r>
            <a:r>
              <a:rPr lang="nl-NL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406" name="Google Shape;406;p45"/>
          <p:cNvSpPr txBox="1"/>
          <p:nvPr>
            <p:ph type="title"/>
          </p:nvPr>
        </p:nvSpPr>
        <p:spPr>
          <a:xfrm>
            <a:off x="978675" y="793550"/>
            <a:ext cx="8613600" cy="726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Metadata</a:t>
            </a:r>
            <a:br>
              <a:rPr lang="nl-NL"/>
            </a:br>
            <a:r>
              <a:rPr lang="nl-NL"/>
              <a:t>and systems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6"/>
          <p:cNvSpPr txBox="1"/>
          <p:nvPr>
            <p:ph type="title"/>
          </p:nvPr>
        </p:nvSpPr>
        <p:spPr>
          <a:xfrm>
            <a:off x="1068075" y="276614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7200"/>
              <a:t>Exercise</a:t>
            </a:r>
            <a:endParaRPr sz="7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7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Exercise </a:t>
            </a:r>
            <a:endParaRPr/>
          </a:p>
        </p:txBody>
      </p:sp>
      <p:sp>
        <p:nvSpPr>
          <p:cNvPr id="417" name="Google Shape;417;p47"/>
          <p:cNvSpPr txBox="1"/>
          <p:nvPr>
            <p:ph idx="1" type="body"/>
          </p:nvPr>
        </p:nvSpPr>
        <p:spPr>
          <a:xfrm>
            <a:off x="7754100" y="1928750"/>
            <a:ext cx="3512100" cy="241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Study the metadata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Do you </a:t>
            </a:r>
            <a:r>
              <a:rPr lang="nl-NL" u="sng"/>
              <a:t>find all information you would expect</a:t>
            </a:r>
            <a:r>
              <a:rPr lang="nl-NL"/>
              <a:t>, where you would expect it?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do you appreciate</a:t>
            </a:r>
            <a:r>
              <a:rPr lang="nl-NL"/>
              <a:t> in the metadata?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could be improved</a:t>
            </a:r>
            <a:r>
              <a:rPr lang="nl-NL"/>
              <a:t> in the metadata?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7"/>
          <p:cNvSpPr txBox="1"/>
          <p:nvPr/>
        </p:nvSpPr>
        <p:spPr>
          <a:xfrm>
            <a:off x="1661325" y="1928750"/>
            <a:ext cx="422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 to </a:t>
            </a:r>
            <a:r>
              <a:rPr lang="nl-NL" sz="20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https://ssh.datastations.nl/</a:t>
            </a: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and f</a:t>
            </a: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 the following dataset:</a:t>
            </a:r>
            <a:endParaRPr/>
          </a:p>
        </p:txBody>
      </p:sp>
      <p:grpSp>
        <p:nvGrpSpPr>
          <p:cNvPr id="419" name="Google Shape;419;p47"/>
          <p:cNvGrpSpPr/>
          <p:nvPr/>
        </p:nvGrpSpPr>
        <p:grpSpPr>
          <a:xfrm>
            <a:off x="840475" y="2934246"/>
            <a:ext cx="6544928" cy="1182579"/>
            <a:chOff x="840475" y="2457996"/>
            <a:chExt cx="6544928" cy="1182579"/>
          </a:xfrm>
        </p:grpSpPr>
        <p:pic>
          <p:nvPicPr>
            <p:cNvPr id="420" name="Google Shape;420;p47"/>
            <p:cNvPicPr preferRelativeResize="0"/>
            <p:nvPr/>
          </p:nvPicPr>
          <p:blipFill rotWithShape="1">
            <a:blip r:embed="rId4">
              <a:alphaModFix/>
            </a:blip>
            <a:srcRect b="64943" l="27936" r="28562" t="19568"/>
            <a:stretch/>
          </p:blipFill>
          <p:spPr>
            <a:xfrm>
              <a:off x="1664003" y="2457996"/>
              <a:ext cx="5721400" cy="1182579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21" name="Google Shape;421;p47"/>
            <p:cNvSpPr txBox="1"/>
            <p:nvPr/>
          </p:nvSpPr>
          <p:spPr>
            <a:xfrm>
              <a:off x="840475" y="2624488"/>
              <a:ext cx="814200" cy="84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nl-NL" sz="4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1.</a:t>
              </a:r>
              <a:endParaRPr sz="4800"/>
            </a:p>
          </p:txBody>
        </p:sp>
      </p:grpSp>
      <p:pic>
        <p:nvPicPr>
          <p:cNvPr id="422" name="Google Shape;42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1325" y="4243476"/>
            <a:ext cx="2436374" cy="243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8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Exercise </a:t>
            </a:r>
            <a:endParaRPr/>
          </a:p>
        </p:txBody>
      </p:sp>
      <p:grpSp>
        <p:nvGrpSpPr>
          <p:cNvPr id="428" name="Google Shape;428;p48"/>
          <p:cNvGrpSpPr/>
          <p:nvPr/>
        </p:nvGrpSpPr>
        <p:grpSpPr>
          <a:xfrm>
            <a:off x="840475" y="3001725"/>
            <a:ext cx="6560952" cy="1272952"/>
            <a:chOff x="840475" y="2468325"/>
            <a:chExt cx="6560952" cy="1272952"/>
          </a:xfrm>
        </p:grpSpPr>
        <p:pic>
          <p:nvPicPr>
            <p:cNvPr id="429" name="Google Shape;429;p48"/>
            <p:cNvPicPr preferRelativeResize="0"/>
            <p:nvPr/>
          </p:nvPicPr>
          <p:blipFill rotWithShape="1">
            <a:blip r:embed="rId3">
              <a:alphaModFix/>
            </a:blip>
            <a:srcRect b="58257" l="27936" r="28562" t="25072"/>
            <a:stretch/>
          </p:blipFill>
          <p:spPr>
            <a:xfrm>
              <a:off x="1680026" y="2468325"/>
              <a:ext cx="5721400" cy="1272952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30" name="Google Shape;430;p48"/>
            <p:cNvSpPr txBox="1"/>
            <p:nvPr/>
          </p:nvSpPr>
          <p:spPr>
            <a:xfrm>
              <a:off x="840475" y="2624488"/>
              <a:ext cx="814200" cy="84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nl-NL" sz="4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r>
                <a:rPr lang="nl-NL" sz="4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  <a:endParaRPr sz="4800"/>
            </a:p>
          </p:txBody>
        </p:sp>
      </p:grpSp>
      <p:sp>
        <p:nvSpPr>
          <p:cNvPr id="431" name="Google Shape;431;p48"/>
          <p:cNvSpPr txBox="1"/>
          <p:nvPr>
            <p:ph idx="1" type="body"/>
          </p:nvPr>
        </p:nvSpPr>
        <p:spPr>
          <a:xfrm>
            <a:off x="7754100" y="1928750"/>
            <a:ext cx="3512100" cy="241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Study the metadata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Do you </a:t>
            </a:r>
            <a:r>
              <a:rPr lang="nl-NL" u="sng"/>
              <a:t>find all information you would expect</a:t>
            </a:r>
            <a:r>
              <a:rPr lang="nl-NL"/>
              <a:t>, where you would expect it?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do you appreciate</a:t>
            </a:r>
            <a:r>
              <a:rPr lang="nl-NL"/>
              <a:t> in the metadata?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could be improved</a:t>
            </a:r>
            <a:r>
              <a:rPr lang="nl-NL"/>
              <a:t> in the metadata?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8"/>
          <p:cNvSpPr txBox="1"/>
          <p:nvPr/>
        </p:nvSpPr>
        <p:spPr>
          <a:xfrm>
            <a:off x="1661325" y="1928750"/>
            <a:ext cx="422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 to </a:t>
            </a:r>
            <a:r>
              <a:rPr lang="nl-NL" sz="20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https://ssh.datastations.nl/</a:t>
            </a: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and find the following dataset:</a:t>
            </a:r>
            <a:endParaRPr/>
          </a:p>
        </p:txBody>
      </p:sp>
      <p:pic>
        <p:nvPicPr>
          <p:cNvPr id="433" name="Google Shape;43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1325" y="4344950"/>
            <a:ext cx="2334900" cy="23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9"/>
          <p:cNvSpPr txBox="1"/>
          <p:nvPr>
            <p:ph type="title"/>
          </p:nvPr>
        </p:nvSpPr>
        <p:spPr>
          <a:xfrm>
            <a:off x="978675" y="793550"/>
            <a:ext cx="8613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Exercise </a:t>
            </a:r>
            <a:endParaRPr/>
          </a:p>
        </p:txBody>
      </p:sp>
      <p:grpSp>
        <p:nvGrpSpPr>
          <p:cNvPr id="439" name="Google Shape;439;p49"/>
          <p:cNvGrpSpPr/>
          <p:nvPr/>
        </p:nvGrpSpPr>
        <p:grpSpPr>
          <a:xfrm>
            <a:off x="840475" y="2951015"/>
            <a:ext cx="6544925" cy="1273229"/>
            <a:chOff x="840475" y="2436140"/>
            <a:chExt cx="6544925" cy="1273229"/>
          </a:xfrm>
        </p:grpSpPr>
        <p:pic>
          <p:nvPicPr>
            <p:cNvPr id="440" name="Google Shape;440;p49"/>
            <p:cNvPicPr preferRelativeResize="0"/>
            <p:nvPr/>
          </p:nvPicPr>
          <p:blipFill rotWithShape="1">
            <a:blip r:embed="rId3">
              <a:alphaModFix/>
            </a:blip>
            <a:srcRect b="58208" l="27355" r="28700" t="24946"/>
            <a:stretch/>
          </p:blipFill>
          <p:spPr>
            <a:xfrm>
              <a:off x="1664000" y="2436140"/>
              <a:ext cx="5721400" cy="1273229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41" name="Google Shape;441;p49"/>
            <p:cNvSpPr txBox="1"/>
            <p:nvPr/>
          </p:nvSpPr>
          <p:spPr>
            <a:xfrm>
              <a:off x="840475" y="2624488"/>
              <a:ext cx="814200" cy="84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nl-NL" sz="4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r>
                <a:rPr lang="nl-NL" sz="4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  <a:endParaRPr sz="4800"/>
            </a:p>
          </p:txBody>
        </p:sp>
      </p:grpSp>
      <p:sp>
        <p:nvSpPr>
          <p:cNvPr id="442" name="Google Shape;442;p49"/>
          <p:cNvSpPr txBox="1"/>
          <p:nvPr>
            <p:ph idx="1" type="body"/>
          </p:nvPr>
        </p:nvSpPr>
        <p:spPr>
          <a:xfrm>
            <a:off x="7754100" y="1928750"/>
            <a:ext cx="3512100" cy="241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/>
              <a:t>Study the metadata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Do you </a:t>
            </a:r>
            <a:r>
              <a:rPr lang="nl-NL" u="sng"/>
              <a:t>find all information you would expect</a:t>
            </a:r>
            <a:r>
              <a:rPr lang="nl-NL"/>
              <a:t>, where you would expect it?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do you appreciate</a:t>
            </a:r>
            <a:r>
              <a:rPr lang="nl-NL"/>
              <a:t> in the metadata?</a:t>
            </a:r>
            <a:br>
              <a:rPr lang="nl-NL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nl-NL"/>
              <a:t>What </a:t>
            </a:r>
            <a:r>
              <a:rPr lang="nl-NL" u="sng"/>
              <a:t>could be improved</a:t>
            </a:r>
            <a:r>
              <a:rPr lang="nl-NL"/>
              <a:t> in the metadata?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9"/>
          <p:cNvSpPr txBox="1"/>
          <p:nvPr/>
        </p:nvSpPr>
        <p:spPr>
          <a:xfrm>
            <a:off x="1661325" y="1928750"/>
            <a:ext cx="422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 to </a:t>
            </a:r>
            <a:r>
              <a:rPr lang="nl-NL" sz="20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https://ssh.datastations.nl/</a:t>
            </a: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and find the following dataset:</a:t>
            </a:r>
            <a:endParaRPr/>
          </a:p>
        </p:txBody>
      </p:sp>
      <p:pic>
        <p:nvPicPr>
          <p:cNvPr id="444" name="Google Shape;44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1325" y="4370687"/>
            <a:ext cx="2328957" cy="232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0"/>
          <p:cNvSpPr txBox="1"/>
          <p:nvPr/>
        </p:nvSpPr>
        <p:spPr>
          <a:xfrm>
            <a:off x="1524000" y="130986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More information</a:t>
            </a:r>
            <a:endParaRPr/>
          </a:p>
        </p:txBody>
      </p:sp>
      <p:sp>
        <p:nvSpPr>
          <p:cNvPr id="450" name="Google Shape;450;p50"/>
          <p:cNvSpPr txBox="1"/>
          <p:nvPr/>
        </p:nvSpPr>
        <p:spPr>
          <a:xfrm>
            <a:off x="3791758" y="2151456"/>
            <a:ext cx="46306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our website </a:t>
            </a:r>
            <a:r>
              <a:rPr b="1"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www.dans.knaw.nl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1" name="Google Shape;451;p50"/>
          <p:cNvSpPr txBox="1"/>
          <p:nvPr/>
        </p:nvSpPr>
        <p:spPr>
          <a:xfrm>
            <a:off x="3791758" y="2685276"/>
            <a:ext cx="25908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follow us online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52" name="Google Shape;452;p50"/>
          <p:cNvGrpSpPr/>
          <p:nvPr/>
        </p:nvGrpSpPr>
        <p:grpSpPr>
          <a:xfrm>
            <a:off x="3789232" y="3224154"/>
            <a:ext cx="2961074" cy="1753851"/>
            <a:chOff x="3789232" y="3224154"/>
            <a:chExt cx="2961074" cy="1753851"/>
          </a:xfrm>
        </p:grpSpPr>
        <p:sp>
          <p:nvSpPr>
            <p:cNvPr id="453" name="Google Shape;453;p50"/>
            <p:cNvSpPr txBox="1"/>
            <p:nvPr/>
          </p:nvSpPr>
          <p:spPr>
            <a:xfrm>
              <a:off x="4534147" y="3990506"/>
              <a:ext cx="2216159" cy="217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3237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nl-NL" sz="120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LinkedIn @DANS</a:t>
              </a:r>
              <a:endParaRPr b="0" i="0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4" name="Google Shape;454;p50"/>
            <p:cNvSpPr txBox="1"/>
            <p:nvPr/>
          </p:nvSpPr>
          <p:spPr>
            <a:xfrm>
              <a:off x="4534146" y="3348833"/>
              <a:ext cx="2216160" cy="217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3237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nl-NL" sz="120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Mastodon @DANS_knaw_nwo</a:t>
              </a:r>
              <a:endParaRPr b="0" i="0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5" name="Google Shape;455;p50"/>
            <p:cNvSpPr txBox="1"/>
            <p:nvPr/>
          </p:nvSpPr>
          <p:spPr>
            <a:xfrm>
              <a:off x="4534147" y="4636598"/>
              <a:ext cx="2216159" cy="217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3237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nl-NL" sz="1200">
                  <a:solidFill>
                    <a:srgbClr val="033B4A"/>
                  </a:solidFill>
                  <a:latin typeface="Open Sans"/>
                  <a:ea typeface="Open Sans"/>
                  <a:cs typeface="Open Sans"/>
                  <a:sym typeface="Open Sans"/>
                </a:rPr>
                <a:t>X @DANS_knaw_nwo</a:t>
              </a:r>
              <a:endParaRPr b="0" i="0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456" name="Google Shape;456;p5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89234" y="3224154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7" name="Google Shape;457;p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89233" y="3867717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89232" y="4511280"/>
              <a:ext cx="466725" cy="4667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!!Dans - via Janno">
      <a:dk1>
        <a:srgbClr val="093B4B"/>
      </a:dk1>
      <a:lt1>
        <a:srgbClr val="FFFFFF"/>
      </a:lt1>
      <a:dk2>
        <a:srgbClr val="EB3229"/>
      </a:dk2>
      <a:lt2>
        <a:srgbClr val="E7E6E6"/>
      </a:lt2>
      <a:accent1>
        <a:srgbClr val="01A8D9"/>
      </a:accent1>
      <a:accent2>
        <a:srgbClr val="E6F4FA"/>
      </a:accent2>
      <a:accent3>
        <a:srgbClr val="0B3949"/>
      </a:accent3>
      <a:accent4>
        <a:srgbClr val="EB3229"/>
      </a:accent4>
      <a:accent5>
        <a:srgbClr val="05A9D9"/>
      </a:accent5>
      <a:accent6>
        <a:srgbClr val="E6F4FA"/>
      </a:accent6>
      <a:hlink>
        <a:srgbClr val="00A8D8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