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47"/>
  </p:notesMasterIdLst>
  <p:handoutMasterIdLst>
    <p:handoutMasterId r:id="rId48"/>
  </p:handoutMasterIdLst>
  <p:sldIdLst>
    <p:sldId id="297" r:id="rId5"/>
    <p:sldId id="345" r:id="rId6"/>
    <p:sldId id="346" r:id="rId7"/>
    <p:sldId id="347" r:id="rId8"/>
    <p:sldId id="351" r:id="rId9"/>
    <p:sldId id="352" r:id="rId10"/>
    <p:sldId id="265" r:id="rId11"/>
    <p:sldId id="266" r:id="rId12"/>
    <p:sldId id="267" r:id="rId13"/>
    <p:sldId id="317" r:id="rId14"/>
    <p:sldId id="276" r:id="rId15"/>
    <p:sldId id="277" r:id="rId16"/>
    <p:sldId id="279" r:id="rId17"/>
    <p:sldId id="307" r:id="rId18"/>
    <p:sldId id="283" r:id="rId19"/>
    <p:sldId id="285" r:id="rId20"/>
    <p:sldId id="286" r:id="rId21"/>
    <p:sldId id="287" r:id="rId22"/>
    <p:sldId id="353" r:id="rId23"/>
    <p:sldId id="348" r:id="rId24"/>
    <p:sldId id="354" r:id="rId25"/>
    <p:sldId id="365" r:id="rId26"/>
    <p:sldId id="367" r:id="rId27"/>
    <p:sldId id="368" r:id="rId28"/>
    <p:sldId id="369" r:id="rId29"/>
    <p:sldId id="310" r:id="rId30"/>
    <p:sldId id="284" r:id="rId31"/>
    <p:sldId id="355" r:id="rId32"/>
    <p:sldId id="371" r:id="rId33"/>
    <p:sldId id="372" r:id="rId34"/>
    <p:sldId id="360" r:id="rId35"/>
    <p:sldId id="373" r:id="rId36"/>
    <p:sldId id="358" r:id="rId37"/>
    <p:sldId id="374" r:id="rId38"/>
    <p:sldId id="376" r:id="rId39"/>
    <p:sldId id="375" r:id="rId40"/>
    <p:sldId id="359" r:id="rId41"/>
    <p:sldId id="377" r:id="rId42"/>
    <p:sldId id="357" r:id="rId43"/>
    <p:sldId id="362" r:id="rId44"/>
    <p:sldId id="356" r:id="rId45"/>
    <p:sldId id="36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382C3EE-210F-4CDE-B450-0DF098511F1F}">
          <p14:sldIdLst>
            <p14:sldId id="297"/>
            <p14:sldId id="345"/>
            <p14:sldId id="346"/>
            <p14:sldId id="347"/>
          </p14:sldIdLst>
        </p14:section>
        <p14:section name="Agile and Scrum Overview" id="{7691403C-9736-4F2A-8D72-63279CA5E38D}">
          <p14:sldIdLst>
            <p14:sldId id="351"/>
            <p14:sldId id="352"/>
            <p14:sldId id="265"/>
            <p14:sldId id="266"/>
            <p14:sldId id="267"/>
            <p14:sldId id="317"/>
            <p14:sldId id="276"/>
            <p14:sldId id="277"/>
            <p14:sldId id="279"/>
            <p14:sldId id="307"/>
            <p14:sldId id="283"/>
            <p14:sldId id="285"/>
            <p14:sldId id="286"/>
            <p14:sldId id="287"/>
          </p14:sldIdLst>
        </p14:section>
        <p14:section name="Scrum in Your Group" id="{EE55C828-DC1B-4CFE-AAA5-EAE2564599E3}">
          <p14:sldIdLst>
            <p14:sldId id="353"/>
            <p14:sldId id="348"/>
          </p14:sldIdLst>
        </p14:section>
        <p14:section name="Adaptation for UoM RSE" id="{B2C697CF-2BE0-453C-A39E-6B4899DDF35D}">
          <p14:sldIdLst>
            <p14:sldId id="354"/>
            <p14:sldId id="365"/>
            <p14:sldId id="367"/>
            <p14:sldId id="368"/>
            <p14:sldId id="369"/>
            <p14:sldId id="310"/>
            <p14:sldId id="284"/>
          </p14:sldIdLst>
        </p14:section>
        <p14:section name="Metrics and Measures" id="{E7174B7B-9361-4096-950B-584387829B78}">
          <p14:sldIdLst>
            <p14:sldId id="355"/>
            <p14:sldId id="371"/>
            <p14:sldId id="372"/>
            <p14:sldId id="360"/>
            <p14:sldId id="373"/>
            <p14:sldId id="358"/>
            <p14:sldId id="374"/>
            <p14:sldId id="376"/>
            <p14:sldId id="375"/>
            <p14:sldId id="359"/>
            <p14:sldId id="377"/>
          </p14:sldIdLst>
        </p14:section>
        <p14:section name="Would you adopt Scrum?" id="{A549C694-BCDD-431E-932B-8B6518705886}">
          <p14:sldIdLst>
            <p14:sldId id="357"/>
            <p14:sldId id="362"/>
          </p14:sldIdLst>
        </p14:section>
        <p14:section name="Summary" id="{DE40B3F0-8853-4B75-B1B4-9AE8E5FED153}">
          <p14:sldIdLst>
            <p14:sldId id="356"/>
            <p14:sldId id="3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00AC"/>
    <a:srgbClr val="4C0072"/>
    <a:srgbClr val="A050DC"/>
    <a:srgbClr val="DEF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3AD43-DE62-4038-8A19-361F21173201}" v="132" dt="2024-11-05T07:25:39.1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29BD6-07BB-4CF9-A6A9-D40EEBBD6C2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39FCD39-F016-4E87-A88D-CC809CA81999}">
      <dgm:prSet phldrT="[Text]" custT="1"/>
      <dgm:spPr/>
      <dgm:t>
        <a:bodyPr/>
        <a:lstStyle/>
        <a:p>
          <a:r>
            <a:rPr lang="en-GB" sz="1400">
              <a:latin typeface="+mn-lt"/>
            </a:rPr>
            <a:t>Require-</a:t>
          </a:r>
          <a:r>
            <a:rPr lang="en-GB" sz="1400" err="1">
              <a:latin typeface="+mn-lt"/>
            </a:rPr>
            <a:t>ments</a:t>
          </a:r>
          <a:endParaRPr lang="en-GB" sz="1400">
            <a:latin typeface="+mn-lt"/>
          </a:endParaRPr>
        </a:p>
      </dgm:t>
    </dgm:pt>
    <dgm:pt modelId="{CE5438AF-28A7-4833-BD9D-72CCF4BCB90C}" type="parTrans" cxnId="{0B9442B8-B214-4536-AF55-DEA7FD32A817}">
      <dgm:prSet/>
      <dgm:spPr/>
      <dgm:t>
        <a:bodyPr/>
        <a:lstStyle/>
        <a:p>
          <a:endParaRPr lang="en-GB" sz="3600">
            <a:latin typeface="+mn-lt"/>
          </a:endParaRPr>
        </a:p>
      </dgm:t>
    </dgm:pt>
    <dgm:pt modelId="{C77B410A-E793-46B5-933A-09B6A67E2DA1}" type="sibTrans" cxnId="{0B9442B8-B214-4536-AF55-DEA7FD32A817}">
      <dgm:prSet custT="1"/>
      <dgm:spPr/>
      <dgm:t>
        <a:bodyPr/>
        <a:lstStyle/>
        <a:p>
          <a:endParaRPr lang="en-GB" sz="1100">
            <a:latin typeface="+mn-lt"/>
          </a:endParaRPr>
        </a:p>
      </dgm:t>
    </dgm:pt>
    <dgm:pt modelId="{D8BE5B71-0218-4EA1-A14E-88950447DBA8}">
      <dgm:prSet phldrT="[Text]" custT="1"/>
      <dgm:spPr/>
      <dgm:t>
        <a:bodyPr/>
        <a:lstStyle/>
        <a:p>
          <a:r>
            <a:rPr lang="en-GB" sz="1400">
              <a:latin typeface="+mn-lt"/>
            </a:rPr>
            <a:t>Planning / Design</a:t>
          </a:r>
        </a:p>
      </dgm:t>
    </dgm:pt>
    <dgm:pt modelId="{EB77D327-E182-4EFE-B77B-198AC32A474A}" type="parTrans" cxnId="{A36388A6-EAAD-48B0-9AC0-DBF54E0C701F}">
      <dgm:prSet/>
      <dgm:spPr/>
      <dgm:t>
        <a:bodyPr/>
        <a:lstStyle/>
        <a:p>
          <a:endParaRPr lang="en-GB" sz="3600">
            <a:latin typeface="+mn-lt"/>
          </a:endParaRPr>
        </a:p>
      </dgm:t>
    </dgm:pt>
    <dgm:pt modelId="{E7457A7E-8685-4A42-99CA-5A9023A47936}" type="sibTrans" cxnId="{A36388A6-EAAD-48B0-9AC0-DBF54E0C701F}">
      <dgm:prSet custT="1"/>
      <dgm:spPr/>
      <dgm:t>
        <a:bodyPr/>
        <a:lstStyle/>
        <a:p>
          <a:endParaRPr lang="en-GB" sz="1100">
            <a:latin typeface="+mn-lt"/>
          </a:endParaRPr>
        </a:p>
      </dgm:t>
    </dgm:pt>
    <dgm:pt modelId="{D05AACF8-9377-46C1-8CA1-CE0140D2E28C}">
      <dgm:prSet phldrT="[Text]" custT="1"/>
      <dgm:spPr/>
      <dgm:t>
        <a:bodyPr/>
        <a:lstStyle/>
        <a:p>
          <a:r>
            <a:rPr lang="en-GB" sz="1400" err="1">
              <a:latin typeface="+mn-lt"/>
            </a:rPr>
            <a:t>Implemen-tation</a:t>
          </a:r>
          <a:endParaRPr lang="en-GB" sz="1400">
            <a:latin typeface="+mn-lt"/>
          </a:endParaRPr>
        </a:p>
      </dgm:t>
    </dgm:pt>
    <dgm:pt modelId="{889C5BC1-1C3D-40D6-BD54-CC799663CA3E}" type="parTrans" cxnId="{375BC9E8-CEC5-4D7B-89D7-722F72E3419A}">
      <dgm:prSet/>
      <dgm:spPr/>
      <dgm:t>
        <a:bodyPr/>
        <a:lstStyle/>
        <a:p>
          <a:endParaRPr lang="en-GB" sz="3600">
            <a:latin typeface="+mn-lt"/>
          </a:endParaRPr>
        </a:p>
      </dgm:t>
    </dgm:pt>
    <dgm:pt modelId="{8EFF9429-C9C5-40D7-8494-F33CDD4D9E93}" type="sibTrans" cxnId="{375BC9E8-CEC5-4D7B-89D7-722F72E3419A}">
      <dgm:prSet custT="1"/>
      <dgm:spPr/>
      <dgm:t>
        <a:bodyPr/>
        <a:lstStyle/>
        <a:p>
          <a:endParaRPr lang="en-GB" sz="1100">
            <a:latin typeface="+mn-lt"/>
          </a:endParaRPr>
        </a:p>
      </dgm:t>
    </dgm:pt>
    <dgm:pt modelId="{3B1A4686-82F9-4991-AD57-CA0D5018E6C8}">
      <dgm:prSet phldrT="[Text]" custT="1"/>
      <dgm:spPr/>
      <dgm:t>
        <a:bodyPr/>
        <a:lstStyle/>
        <a:p>
          <a:r>
            <a:rPr lang="en-GB" sz="1400">
              <a:latin typeface="+mn-lt"/>
            </a:rPr>
            <a:t>Testing</a:t>
          </a:r>
        </a:p>
      </dgm:t>
    </dgm:pt>
    <dgm:pt modelId="{6219464E-2804-4A9F-B428-8C43695D0521}" type="parTrans" cxnId="{9F56314A-75B6-4958-B150-BD6BF1B66701}">
      <dgm:prSet/>
      <dgm:spPr/>
      <dgm:t>
        <a:bodyPr/>
        <a:lstStyle/>
        <a:p>
          <a:endParaRPr lang="en-GB" sz="3600">
            <a:latin typeface="+mn-lt"/>
          </a:endParaRPr>
        </a:p>
      </dgm:t>
    </dgm:pt>
    <dgm:pt modelId="{671BF378-2405-467E-8AE1-0826E207E32D}" type="sibTrans" cxnId="{9F56314A-75B6-4958-B150-BD6BF1B66701}">
      <dgm:prSet custT="1"/>
      <dgm:spPr/>
      <dgm:t>
        <a:bodyPr/>
        <a:lstStyle/>
        <a:p>
          <a:endParaRPr lang="en-GB" sz="1100">
            <a:latin typeface="+mn-lt"/>
          </a:endParaRPr>
        </a:p>
      </dgm:t>
    </dgm:pt>
    <dgm:pt modelId="{9210F312-9D9B-477D-BF76-D22637C36296}">
      <dgm:prSet phldrT="[Text]" custT="1"/>
      <dgm:spPr/>
      <dgm:t>
        <a:bodyPr/>
        <a:lstStyle/>
        <a:p>
          <a:r>
            <a:rPr lang="en-GB" sz="1400">
              <a:latin typeface="+mn-lt"/>
            </a:rPr>
            <a:t>Feedback</a:t>
          </a:r>
        </a:p>
      </dgm:t>
    </dgm:pt>
    <dgm:pt modelId="{CB5B84B4-3152-4E73-9DE3-26931D542029}" type="parTrans" cxnId="{1EF37859-0CAE-4578-945C-05B4D9E1DC0C}">
      <dgm:prSet/>
      <dgm:spPr/>
      <dgm:t>
        <a:bodyPr/>
        <a:lstStyle/>
        <a:p>
          <a:endParaRPr lang="en-GB" sz="3600">
            <a:latin typeface="+mn-lt"/>
          </a:endParaRPr>
        </a:p>
      </dgm:t>
    </dgm:pt>
    <dgm:pt modelId="{864453A8-97FC-4AA2-BBB8-D263F664BBB7}" type="sibTrans" cxnId="{1EF37859-0CAE-4578-945C-05B4D9E1DC0C}">
      <dgm:prSet custT="1"/>
      <dgm:spPr>
        <a:noFill/>
      </dgm:spPr>
      <dgm:t>
        <a:bodyPr/>
        <a:lstStyle/>
        <a:p>
          <a:endParaRPr lang="en-GB" sz="1100">
            <a:latin typeface="+mn-lt"/>
          </a:endParaRPr>
        </a:p>
      </dgm:t>
    </dgm:pt>
    <dgm:pt modelId="{0F1BACEE-6F17-4BDD-9282-6216E743B1EE}" type="pres">
      <dgm:prSet presAssocID="{76029BD6-07BB-4CF9-A6A9-D40EEBBD6C24}" presName="cycle" presStyleCnt="0">
        <dgm:presLayoutVars>
          <dgm:dir/>
          <dgm:resizeHandles val="exact"/>
        </dgm:presLayoutVars>
      </dgm:prSet>
      <dgm:spPr/>
    </dgm:pt>
    <dgm:pt modelId="{0B81B941-FD20-4D8C-B068-F65DE9E8FE7E}" type="pres">
      <dgm:prSet presAssocID="{239FCD39-F016-4E87-A88D-CC809CA81999}" presName="node" presStyleLbl="node1" presStyleIdx="0" presStyleCnt="5" custRadScaleRad="246778" custRadScaleInc="-184740">
        <dgm:presLayoutVars>
          <dgm:bulletEnabled val="1"/>
        </dgm:presLayoutVars>
      </dgm:prSet>
      <dgm:spPr/>
    </dgm:pt>
    <dgm:pt modelId="{4055C85F-64C0-4B46-ADC6-596F163BC266}" type="pres">
      <dgm:prSet presAssocID="{C77B410A-E793-46B5-933A-09B6A67E2DA1}" presName="sibTrans" presStyleLbl="sibTrans2D1" presStyleIdx="0" presStyleCnt="5"/>
      <dgm:spPr/>
    </dgm:pt>
    <dgm:pt modelId="{08C13455-82D9-4775-BCD2-7AB22273CEF3}" type="pres">
      <dgm:prSet presAssocID="{C77B410A-E793-46B5-933A-09B6A67E2DA1}" presName="connectorText" presStyleLbl="sibTrans2D1" presStyleIdx="0" presStyleCnt="5"/>
      <dgm:spPr/>
    </dgm:pt>
    <dgm:pt modelId="{7CE9F927-B4B8-49A6-B0E2-EC55F5092B37}" type="pres">
      <dgm:prSet presAssocID="{D8BE5B71-0218-4EA1-A14E-88950447DBA8}" presName="node" presStyleLbl="node1" presStyleIdx="1" presStyleCnt="5" custRadScaleRad="150639" custRadScaleInc="-334429">
        <dgm:presLayoutVars>
          <dgm:bulletEnabled val="1"/>
        </dgm:presLayoutVars>
      </dgm:prSet>
      <dgm:spPr/>
    </dgm:pt>
    <dgm:pt modelId="{2B6227B1-5900-46D9-ABCC-A54C019BE9FA}" type="pres">
      <dgm:prSet presAssocID="{E7457A7E-8685-4A42-99CA-5A9023A47936}" presName="sibTrans" presStyleLbl="sibTrans2D1" presStyleIdx="1" presStyleCnt="5"/>
      <dgm:spPr/>
    </dgm:pt>
    <dgm:pt modelId="{9E5FE88F-C0BD-468A-94D9-6B16544DEB3B}" type="pres">
      <dgm:prSet presAssocID="{E7457A7E-8685-4A42-99CA-5A9023A47936}" presName="connectorText" presStyleLbl="sibTrans2D1" presStyleIdx="1" presStyleCnt="5"/>
      <dgm:spPr/>
    </dgm:pt>
    <dgm:pt modelId="{681A9787-54B3-4F74-81E6-CC0E06E951F0}" type="pres">
      <dgm:prSet presAssocID="{D05AACF8-9377-46C1-8CA1-CE0140D2E28C}" presName="node" presStyleLbl="node1" presStyleIdx="2" presStyleCnt="5" custRadScaleRad="99260" custRadScaleInc="-394524">
        <dgm:presLayoutVars>
          <dgm:bulletEnabled val="1"/>
        </dgm:presLayoutVars>
      </dgm:prSet>
      <dgm:spPr/>
    </dgm:pt>
    <dgm:pt modelId="{41F8CC00-B992-4BF0-94C2-F076B968486B}" type="pres">
      <dgm:prSet presAssocID="{8EFF9429-C9C5-40D7-8494-F33CDD4D9E93}" presName="sibTrans" presStyleLbl="sibTrans2D1" presStyleIdx="2" presStyleCnt="5"/>
      <dgm:spPr/>
    </dgm:pt>
    <dgm:pt modelId="{AC27F516-E80B-406B-BB73-E6F733E1C4A7}" type="pres">
      <dgm:prSet presAssocID="{8EFF9429-C9C5-40D7-8494-F33CDD4D9E93}" presName="connectorText" presStyleLbl="sibTrans2D1" presStyleIdx="2" presStyleCnt="5"/>
      <dgm:spPr/>
    </dgm:pt>
    <dgm:pt modelId="{EB18B078-F5DD-4BCD-B7DF-3E7CCD329E05}" type="pres">
      <dgm:prSet presAssocID="{3B1A4686-82F9-4991-AD57-CA0D5018E6C8}" presName="node" presStyleLbl="node1" presStyleIdx="3" presStyleCnt="5" custRadScaleRad="152799" custRadScaleInc="-462453">
        <dgm:presLayoutVars>
          <dgm:bulletEnabled val="1"/>
        </dgm:presLayoutVars>
      </dgm:prSet>
      <dgm:spPr/>
    </dgm:pt>
    <dgm:pt modelId="{DCFA7956-547B-43AB-B535-A152F4C4B24C}" type="pres">
      <dgm:prSet presAssocID="{671BF378-2405-467E-8AE1-0826E207E32D}" presName="sibTrans" presStyleLbl="sibTrans2D1" presStyleIdx="3" presStyleCnt="5"/>
      <dgm:spPr/>
    </dgm:pt>
    <dgm:pt modelId="{6387C853-3777-4BCE-A563-D4B028F5B176}" type="pres">
      <dgm:prSet presAssocID="{671BF378-2405-467E-8AE1-0826E207E32D}" presName="connectorText" presStyleLbl="sibTrans2D1" presStyleIdx="3" presStyleCnt="5"/>
      <dgm:spPr/>
    </dgm:pt>
    <dgm:pt modelId="{EB24C173-3078-4DAC-A853-B3F450BF36D5}" type="pres">
      <dgm:prSet presAssocID="{9210F312-9D9B-477D-BF76-D22637C36296}" presName="node" presStyleLbl="node1" presStyleIdx="4" presStyleCnt="5" custRadScaleRad="249656" custRadScaleInc="384965">
        <dgm:presLayoutVars>
          <dgm:bulletEnabled val="1"/>
        </dgm:presLayoutVars>
      </dgm:prSet>
      <dgm:spPr/>
    </dgm:pt>
    <dgm:pt modelId="{F80CFCC5-CBD2-4BCF-B8BA-5EC6729FE292}" type="pres">
      <dgm:prSet presAssocID="{864453A8-97FC-4AA2-BBB8-D263F664BBB7}" presName="sibTrans" presStyleLbl="sibTrans2D1" presStyleIdx="4" presStyleCnt="5" custLinFactY="100000" custLinFactNeighborX="-4061" custLinFactNeighborY="164984"/>
      <dgm:spPr/>
    </dgm:pt>
    <dgm:pt modelId="{89495D54-7CD1-432B-9B23-44030F95A6A8}" type="pres">
      <dgm:prSet presAssocID="{864453A8-97FC-4AA2-BBB8-D263F664BBB7}" presName="connectorText" presStyleLbl="sibTrans2D1" presStyleIdx="4" presStyleCnt="5"/>
      <dgm:spPr/>
    </dgm:pt>
  </dgm:ptLst>
  <dgm:cxnLst>
    <dgm:cxn modelId="{3EA7D60B-AB65-4B14-AFF4-90D68BACE292}" type="presOf" srcId="{D05AACF8-9377-46C1-8CA1-CE0140D2E28C}" destId="{681A9787-54B3-4F74-81E6-CC0E06E951F0}" srcOrd="0" destOrd="0" presId="urn:microsoft.com/office/officeart/2005/8/layout/cycle2"/>
    <dgm:cxn modelId="{CC6E5C18-2E7E-4472-9A58-7AA9DA179E51}" type="presOf" srcId="{864453A8-97FC-4AA2-BBB8-D263F664BBB7}" destId="{F80CFCC5-CBD2-4BCF-B8BA-5EC6729FE292}" srcOrd="0" destOrd="0" presId="urn:microsoft.com/office/officeart/2005/8/layout/cycle2"/>
    <dgm:cxn modelId="{1922B529-296C-4412-B73C-9B818E10BB95}" type="presOf" srcId="{D8BE5B71-0218-4EA1-A14E-88950447DBA8}" destId="{7CE9F927-B4B8-49A6-B0E2-EC55F5092B37}" srcOrd="0" destOrd="0" presId="urn:microsoft.com/office/officeart/2005/8/layout/cycle2"/>
    <dgm:cxn modelId="{2399102E-51AF-459D-9BF8-A60171E30811}" type="presOf" srcId="{E7457A7E-8685-4A42-99CA-5A9023A47936}" destId="{9E5FE88F-C0BD-468A-94D9-6B16544DEB3B}" srcOrd="1" destOrd="0" presId="urn:microsoft.com/office/officeart/2005/8/layout/cycle2"/>
    <dgm:cxn modelId="{667EB241-56F3-45E5-9C1B-3F7C7F7286DA}" type="presOf" srcId="{864453A8-97FC-4AA2-BBB8-D263F664BBB7}" destId="{89495D54-7CD1-432B-9B23-44030F95A6A8}" srcOrd="1" destOrd="0" presId="urn:microsoft.com/office/officeart/2005/8/layout/cycle2"/>
    <dgm:cxn modelId="{9F56314A-75B6-4958-B150-BD6BF1B66701}" srcId="{76029BD6-07BB-4CF9-A6A9-D40EEBBD6C24}" destId="{3B1A4686-82F9-4991-AD57-CA0D5018E6C8}" srcOrd="3" destOrd="0" parTransId="{6219464E-2804-4A9F-B428-8C43695D0521}" sibTransId="{671BF378-2405-467E-8AE1-0826E207E32D}"/>
    <dgm:cxn modelId="{A4384F6C-E0FA-48EB-8CA4-3E6BCFE347D8}" type="presOf" srcId="{8EFF9429-C9C5-40D7-8494-F33CDD4D9E93}" destId="{AC27F516-E80B-406B-BB73-E6F733E1C4A7}" srcOrd="1" destOrd="0" presId="urn:microsoft.com/office/officeart/2005/8/layout/cycle2"/>
    <dgm:cxn modelId="{2A744555-AF0A-47EA-9376-5CEB6D57E1DF}" type="presOf" srcId="{3B1A4686-82F9-4991-AD57-CA0D5018E6C8}" destId="{EB18B078-F5DD-4BCD-B7DF-3E7CCD329E05}" srcOrd="0" destOrd="0" presId="urn:microsoft.com/office/officeart/2005/8/layout/cycle2"/>
    <dgm:cxn modelId="{1EF37859-0CAE-4578-945C-05B4D9E1DC0C}" srcId="{76029BD6-07BB-4CF9-A6A9-D40EEBBD6C24}" destId="{9210F312-9D9B-477D-BF76-D22637C36296}" srcOrd="4" destOrd="0" parTransId="{CB5B84B4-3152-4E73-9DE3-26931D542029}" sibTransId="{864453A8-97FC-4AA2-BBB8-D263F664BBB7}"/>
    <dgm:cxn modelId="{6D02D89C-62E9-45F1-8AF1-9C532938333D}" type="presOf" srcId="{671BF378-2405-467E-8AE1-0826E207E32D}" destId="{6387C853-3777-4BCE-A563-D4B028F5B176}" srcOrd="1" destOrd="0" presId="urn:microsoft.com/office/officeart/2005/8/layout/cycle2"/>
    <dgm:cxn modelId="{A36388A6-EAAD-48B0-9AC0-DBF54E0C701F}" srcId="{76029BD6-07BB-4CF9-A6A9-D40EEBBD6C24}" destId="{D8BE5B71-0218-4EA1-A14E-88950447DBA8}" srcOrd="1" destOrd="0" parTransId="{EB77D327-E182-4EFE-B77B-198AC32A474A}" sibTransId="{E7457A7E-8685-4A42-99CA-5A9023A47936}"/>
    <dgm:cxn modelId="{99D4ECB5-7EB6-4AEF-86A1-8E85A301ADF6}" type="presOf" srcId="{9210F312-9D9B-477D-BF76-D22637C36296}" destId="{EB24C173-3078-4DAC-A853-B3F450BF36D5}" srcOrd="0" destOrd="0" presId="urn:microsoft.com/office/officeart/2005/8/layout/cycle2"/>
    <dgm:cxn modelId="{0B9442B8-B214-4536-AF55-DEA7FD32A817}" srcId="{76029BD6-07BB-4CF9-A6A9-D40EEBBD6C24}" destId="{239FCD39-F016-4E87-A88D-CC809CA81999}" srcOrd="0" destOrd="0" parTransId="{CE5438AF-28A7-4833-BD9D-72CCF4BCB90C}" sibTransId="{C77B410A-E793-46B5-933A-09B6A67E2DA1}"/>
    <dgm:cxn modelId="{D9F027BF-201D-413B-A148-05C6BCC43623}" type="presOf" srcId="{E7457A7E-8685-4A42-99CA-5A9023A47936}" destId="{2B6227B1-5900-46D9-ABCC-A54C019BE9FA}" srcOrd="0" destOrd="0" presId="urn:microsoft.com/office/officeart/2005/8/layout/cycle2"/>
    <dgm:cxn modelId="{1ABB4AC0-79EC-4835-A73B-ABF7DE9CA0F9}" type="presOf" srcId="{76029BD6-07BB-4CF9-A6A9-D40EEBBD6C24}" destId="{0F1BACEE-6F17-4BDD-9282-6216E743B1EE}" srcOrd="0" destOrd="0" presId="urn:microsoft.com/office/officeart/2005/8/layout/cycle2"/>
    <dgm:cxn modelId="{E963A3C2-0977-4E07-90E9-A69159893FA5}" type="presOf" srcId="{671BF378-2405-467E-8AE1-0826E207E32D}" destId="{DCFA7956-547B-43AB-B535-A152F4C4B24C}" srcOrd="0" destOrd="0" presId="urn:microsoft.com/office/officeart/2005/8/layout/cycle2"/>
    <dgm:cxn modelId="{717E28D8-4E78-48A8-B7D7-5CFB84565704}" type="presOf" srcId="{239FCD39-F016-4E87-A88D-CC809CA81999}" destId="{0B81B941-FD20-4D8C-B068-F65DE9E8FE7E}" srcOrd="0" destOrd="0" presId="urn:microsoft.com/office/officeart/2005/8/layout/cycle2"/>
    <dgm:cxn modelId="{9EDEB6DD-784D-4AB3-9FD2-80F561B127FD}" type="presOf" srcId="{8EFF9429-C9C5-40D7-8494-F33CDD4D9E93}" destId="{41F8CC00-B992-4BF0-94C2-F076B968486B}" srcOrd="0" destOrd="0" presId="urn:microsoft.com/office/officeart/2005/8/layout/cycle2"/>
    <dgm:cxn modelId="{BEAA51DF-B5AD-4756-ACB2-EDB143117A63}" type="presOf" srcId="{C77B410A-E793-46B5-933A-09B6A67E2DA1}" destId="{4055C85F-64C0-4B46-ADC6-596F163BC266}" srcOrd="0" destOrd="0" presId="urn:microsoft.com/office/officeart/2005/8/layout/cycle2"/>
    <dgm:cxn modelId="{375BC9E8-CEC5-4D7B-89D7-722F72E3419A}" srcId="{76029BD6-07BB-4CF9-A6A9-D40EEBBD6C24}" destId="{D05AACF8-9377-46C1-8CA1-CE0140D2E28C}" srcOrd="2" destOrd="0" parTransId="{889C5BC1-1C3D-40D6-BD54-CC799663CA3E}" sibTransId="{8EFF9429-C9C5-40D7-8494-F33CDD4D9E93}"/>
    <dgm:cxn modelId="{A0D4AEF7-F1A8-49E5-B3BA-C3042303500D}" type="presOf" srcId="{C77B410A-E793-46B5-933A-09B6A67E2DA1}" destId="{08C13455-82D9-4775-BCD2-7AB22273CEF3}" srcOrd="1" destOrd="0" presId="urn:microsoft.com/office/officeart/2005/8/layout/cycle2"/>
    <dgm:cxn modelId="{6CFA9019-C9F1-45FA-9843-D41E207FD76F}" type="presParOf" srcId="{0F1BACEE-6F17-4BDD-9282-6216E743B1EE}" destId="{0B81B941-FD20-4D8C-B068-F65DE9E8FE7E}" srcOrd="0" destOrd="0" presId="urn:microsoft.com/office/officeart/2005/8/layout/cycle2"/>
    <dgm:cxn modelId="{C2964CFC-D7C6-411D-86B4-756B8F401824}" type="presParOf" srcId="{0F1BACEE-6F17-4BDD-9282-6216E743B1EE}" destId="{4055C85F-64C0-4B46-ADC6-596F163BC266}" srcOrd="1" destOrd="0" presId="urn:microsoft.com/office/officeart/2005/8/layout/cycle2"/>
    <dgm:cxn modelId="{8AE3C09C-FF67-4DEB-B273-ADE2E176E7CD}" type="presParOf" srcId="{4055C85F-64C0-4B46-ADC6-596F163BC266}" destId="{08C13455-82D9-4775-BCD2-7AB22273CEF3}" srcOrd="0" destOrd="0" presId="urn:microsoft.com/office/officeart/2005/8/layout/cycle2"/>
    <dgm:cxn modelId="{DAEE43D6-51A1-45EF-BD16-5B488CED0736}" type="presParOf" srcId="{0F1BACEE-6F17-4BDD-9282-6216E743B1EE}" destId="{7CE9F927-B4B8-49A6-B0E2-EC55F5092B37}" srcOrd="2" destOrd="0" presId="urn:microsoft.com/office/officeart/2005/8/layout/cycle2"/>
    <dgm:cxn modelId="{66290A07-E282-4BCF-9FF4-46052185845E}" type="presParOf" srcId="{0F1BACEE-6F17-4BDD-9282-6216E743B1EE}" destId="{2B6227B1-5900-46D9-ABCC-A54C019BE9FA}" srcOrd="3" destOrd="0" presId="urn:microsoft.com/office/officeart/2005/8/layout/cycle2"/>
    <dgm:cxn modelId="{062B0B4C-9714-470B-8A67-5BBA1AAE69CE}" type="presParOf" srcId="{2B6227B1-5900-46D9-ABCC-A54C019BE9FA}" destId="{9E5FE88F-C0BD-468A-94D9-6B16544DEB3B}" srcOrd="0" destOrd="0" presId="urn:microsoft.com/office/officeart/2005/8/layout/cycle2"/>
    <dgm:cxn modelId="{ABA26B95-2137-412B-A470-B566CED0664F}" type="presParOf" srcId="{0F1BACEE-6F17-4BDD-9282-6216E743B1EE}" destId="{681A9787-54B3-4F74-81E6-CC0E06E951F0}" srcOrd="4" destOrd="0" presId="urn:microsoft.com/office/officeart/2005/8/layout/cycle2"/>
    <dgm:cxn modelId="{50D0EEE0-9538-4F4C-A6CA-4F68EE122A5E}" type="presParOf" srcId="{0F1BACEE-6F17-4BDD-9282-6216E743B1EE}" destId="{41F8CC00-B992-4BF0-94C2-F076B968486B}" srcOrd="5" destOrd="0" presId="urn:microsoft.com/office/officeart/2005/8/layout/cycle2"/>
    <dgm:cxn modelId="{4460D7FA-4D47-4293-B940-3B0DA47981E4}" type="presParOf" srcId="{41F8CC00-B992-4BF0-94C2-F076B968486B}" destId="{AC27F516-E80B-406B-BB73-E6F733E1C4A7}" srcOrd="0" destOrd="0" presId="urn:microsoft.com/office/officeart/2005/8/layout/cycle2"/>
    <dgm:cxn modelId="{A59CA4DD-FFE3-4DAD-ADDF-DB5EDB153A93}" type="presParOf" srcId="{0F1BACEE-6F17-4BDD-9282-6216E743B1EE}" destId="{EB18B078-F5DD-4BCD-B7DF-3E7CCD329E05}" srcOrd="6" destOrd="0" presId="urn:microsoft.com/office/officeart/2005/8/layout/cycle2"/>
    <dgm:cxn modelId="{6DBB0AA4-8156-47E2-97B9-81C4BE6C5BFA}" type="presParOf" srcId="{0F1BACEE-6F17-4BDD-9282-6216E743B1EE}" destId="{DCFA7956-547B-43AB-B535-A152F4C4B24C}" srcOrd="7" destOrd="0" presId="urn:microsoft.com/office/officeart/2005/8/layout/cycle2"/>
    <dgm:cxn modelId="{EE54D1DE-67C2-49C3-AF04-11935AFBEF74}" type="presParOf" srcId="{DCFA7956-547B-43AB-B535-A152F4C4B24C}" destId="{6387C853-3777-4BCE-A563-D4B028F5B176}" srcOrd="0" destOrd="0" presId="urn:microsoft.com/office/officeart/2005/8/layout/cycle2"/>
    <dgm:cxn modelId="{5DA8B014-6216-4FFC-A358-A79902426232}" type="presParOf" srcId="{0F1BACEE-6F17-4BDD-9282-6216E743B1EE}" destId="{EB24C173-3078-4DAC-A853-B3F450BF36D5}" srcOrd="8" destOrd="0" presId="urn:microsoft.com/office/officeart/2005/8/layout/cycle2"/>
    <dgm:cxn modelId="{C4D1730A-B887-4AB9-B1FB-174F10468E30}" type="presParOf" srcId="{0F1BACEE-6F17-4BDD-9282-6216E743B1EE}" destId="{F80CFCC5-CBD2-4BCF-B8BA-5EC6729FE292}" srcOrd="9" destOrd="0" presId="urn:microsoft.com/office/officeart/2005/8/layout/cycle2"/>
    <dgm:cxn modelId="{B8BA8C57-C505-4DEE-9D74-C258ACF3C9A6}" type="presParOf" srcId="{F80CFCC5-CBD2-4BCF-B8BA-5EC6729FE292}" destId="{89495D54-7CD1-432B-9B23-44030F95A6A8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029BD6-07BB-4CF9-A6A9-D40EEBBD6C2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39FCD39-F016-4E87-A88D-CC809CA81999}">
      <dgm:prSet phldrT="[Text]" custT="1"/>
      <dgm:spPr/>
      <dgm:t>
        <a:bodyPr/>
        <a:lstStyle/>
        <a:p>
          <a:r>
            <a:rPr lang="en-GB" sz="1400"/>
            <a:t>Require-</a:t>
          </a:r>
          <a:r>
            <a:rPr lang="en-GB" sz="1400" err="1"/>
            <a:t>ments</a:t>
          </a:r>
          <a:endParaRPr lang="en-GB" sz="1400"/>
        </a:p>
      </dgm:t>
    </dgm:pt>
    <dgm:pt modelId="{CE5438AF-28A7-4833-BD9D-72CCF4BCB90C}" type="parTrans" cxnId="{0B9442B8-B214-4536-AF55-DEA7FD32A817}">
      <dgm:prSet/>
      <dgm:spPr/>
      <dgm:t>
        <a:bodyPr/>
        <a:lstStyle/>
        <a:p>
          <a:endParaRPr lang="en-GB" sz="1400"/>
        </a:p>
      </dgm:t>
    </dgm:pt>
    <dgm:pt modelId="{C77B410A-E793-46B5-933A-09B6A67E2DA1}" type="sibTrans" cxnId="{0B9442B8-B214-4536-AF55-DEA7FD32A817}">
      <dgm:prSet custT="1"/>
      <dgm:spPr/>
      <dgm:t>
        <a:bodyPr/>
        <a:lstStyle/>
        <a:p>
          <a:endParaRPr lang="en-GB" sz="1400"/>
        </a:p>
      </dgm:t>
    </dgm:pt>
    <dgm:pt modelId="{D8BE5B71-0218-4EA1-A14E-88950447DBA8}">
      <dgm:prSet phldrT="[Text]" custT="1"/>
      <dgm:spPr/>
      <dgm:t>
        <a:bodyPr/>
        <a:lstStyle/>
        <a:p>
          <a:r>
            <a:rPr lang="en-GB" sz="1400"/>
            <a:t>Planning / Design</a:t>
          </a:r>
        </a:p>
      </dgm:t>
    </dgm:pt>
    <dgm:pt modelId="{EB77D327-E182-4EFE-B77B-198AC32A474A}" type="parTrans" cxnId="{A36388A6-EAAD-48B0-9AC0-DBF54E0C701F}">
      <dgm:prSet/>
      <dgm:spPr/>
      <dgm:t>
        <a:bodyPr/>
        <a:lstStyle/>
        <a:p>
          <a:endParaRPr lang="en-GB" sz="1400"/>
        </a:p>
      </dgm:t>
    </dgm:pt>
    <dgm:pt modelId="{E7457A7E-8685-4A42-99CA-5A9023A47936}" type="sibTrans" cxnId="{A36388A6-EAAD-48B0-9AC0-DBF54E0C701F}">
      <dgm:prSet custT="1"/>
      <dgm:spPr/>
      <dgm:t>
        <a:bodyPr/>
        <a:lstStyle/>
        <a:p>
          <a:endParaRPr lang="en-GB" sz="1400"/>
        </a:p>
      </dgm:t>
    </dgm:pt>
    <dgm:pt modelId="{D05AACF8-9377-46C1-8CA1-CE0140D2E28C}">
      <dgm:prSet phldrT="[Text]" custT="1"/>
      <dgm:spPr/>
      <dgm:t>
        <a:bodyPr/>
        <a:lstStyle/>
        <a:p>
          <a:r>
            <a:rPr lang="en-GB" sz="1400" err="1"/>
            <a:t>Implemen-tation</a:t>
          </a:r>
          <a:endParaRPr lang="en-GB" sz="1400"/>
        </a:p>
      </dgm:t>
    </dgm:pt>
    <dgm:pt modelId="{889C5BC1-1C3D-40D6-BD54-CC799663CA3E}" type="parTrans" cxnId="{375BC9E8-CEC5-4D7B-89D7-722F72E3419A}">
      <dgm:prSet/>
      <dgm:spPr/>
      <dgm:t>
        <a:bodyPr/>
        <a:lstStyle/>
        <a:p>
          <a:endParaRPr lang="en-GB" sz="1400"/>
        </a:p>
      </dgm:t>
    </dgm:pt>
    <dgm:pt modelId="{8EFF9429-C9C5-40D7-8494-F33CDD4D9E93}" type="sibTrans" cxnId="{375BC9E8-CEC5-4D7B-89D7-722F72E3419A}">
      <dgm:prSet custT="1"/>
      <dgm:spPr/>
      <dgm:t>
        <a:bodyPr/>
        <a:lstStyle/>
        <a:p>
          <a:endParaRPr lang="en-GB" sz="1400"/>
        </a:p>
      </dgm:t>
    </dgm:pt>
    <dgm:pt modelId="{3B1A4686-82F9-4991-AD57-CA0D5018E6C8}">
      <dgm:prSet phldrT="[Text]" custT="1"/>
      <dgm:spPr/>
      <dgm:t>
        <a:bodyPr/>
        <a:lstStyle/>
        <a:p>
          <a:r>
            <a:rPr lang="en-GB" sz="1400"/>
            <a:t>Testing</a:t>
          </a:r>
        </a:p>
      </dgm:t>
    </dgm:pt>
    <dgm:pt modelId="{6219464E-2804-4A9F-B428-8C43695D0521}" type="parTrans" cxnId="{9F56314A-75B6-4958-B150-BD6BF1B66701}">
      <dgm:prSet/>
      <dgm:spPr/>
      <dgm:t>
        <a:bodyPr/>
        <a:lstStyle/>
        <a:p>
          <a:endParaRPr lang="en-GB" sz="1400"/>
        </a:p>
      </dgm:t>
    </dgm:pt>
    <dgm:pt modelId="{671BF378-2405-467E-8AE1-0826E207E32D}" type="sibTrans" cxnId="{9F56314A-75B6-4958-B150-BD6BF1B66701}">
      <dgm:prSet custT="1"/>
      <dgm:spPr/>
      <dgm:t>
        <a:bodyPr/>
        <a:lstStyle/>
        <a:p>
          <a:endParaRPr lang="en-GB" sz="1400"/>
        </a:p>
      </dgm:t>
    </dgm:pt>
    <dgm:pt modelId="{9210F312-9D9B-477D-BF76-D22637C36296}">
      <dgm:prSet phldrT="[Text]" custT="1"/>
      <dgm:spPr/>
      <dgm:t>
        <a:bodyPr/>
        <a:lstStyle/>
        <a:p>
          <a:r>
            <a:rPr lang="en-GB" sz="1400"/>
            <a:t>Feedback</a:t>
          </a:r>
        </a:p>
      </dgm:t>
    </dgm:pt>
    <dgm:pt modelId="{CB5B84B4-3152-4E73-9DE3-26931D542029}" type="parTrans" cxnId="{1EF37859-0CAE-4578-945C-05B4D9E1DC0C}">
      <dgm:prSet/>
      <dgm:spPr/>
      <dgm:t>
        <a:bodyPr/>
        <a:lstStyle/>
        <a:p>
          <a:endParaRPr lang="en-GB" sz="1400"/>
        </a:p>
      </dgm:t>
    </dgm:pt>
    <dgm:pt modelId="{864453A8-97FC-4AA2-BBB8-D263F664BBB7}" type="sibTrans" cxnId="{1EF37859-0CAE-4578-945C-05B4D9E1DC0C}">
      <dgm:prSet custT="1"/>
      <dgm:spPr/>
      <dgm:t>
        <a:bodyPr/>
        <a:lstStyle/>
        <a:p>
          <a:endParaRPr lang="en-GB" sz="1400"/>
        </a:p>
      </dgm:t>
    </dgm:pt>
    <dgm:pt modelId="{0F1BACEE-6F17-4BDD-9282-6216E743B1EE}" type="pres">
      <dgm:prSet presAssocID="{76029BD6-07BB-4CF9-A6A9-D40EEBBD6C24}" presName="cycle" presStyleCnt="0">
        <dgm:presLayoutVars>
          <dgm:dir/>
          <dgm:resizeHandles val="exact"/>
        </dgm:presLayoutVars>
      </dgm:prSet>
      <dgm:spPr/>
    </dgm:pt>
    <dgm:pt modelId="{0B81B941-FD20-4D8C-B068-F65DE9E8FE7E}" type="pres">
      <dgm:prSet presAssocID="{239FCD39-F016-4E87-A88D-CC809CA81999}" presName="node" presStyleLbl="node1" presStyleIdx="0" presStyleCnt="5">
        <dgm:presLayoutVars>
          <dgm:bulletEnabled val="1"/>
        </dgm:presLayoutVars>
      </dgm:prSet>
      <dgm:spPr/>
    </dgm:pt>
    <dgm:pt modelId="{4055C85F-64C0-4B46-ADC6-596F163BC266}" type="pres">
      <dgm:prSet presAssocID="{C77B410A-E793-46B5-933A-09B6A67E2DA1}" presName="sibTrans" presStyleLbl="sibTrans2D1" presStyleIdx="0" presStyleCnt="5"/>
      <dgm:spPr/>
    </dgm:pt>
    <dgm:pt modelId="{08C13455-82D9-4775-BCD2-7AB22273CEF3}" type="pres">
      <dgm:prSet presAssocID="{C77B410A-E793-46B5-933A-09B6A67E2DA1}" presName="connectorText" presStyleLbl="sibTrans2D1" presStyleIdx="0" presStyleCnt="5"/>
      <dgm:spPr/>
    </dgm:pt>
    <dgm:pt modelId="{7CE9F927-B4B8-49A6-B0E2-EC55F5092B37}" type="pres">
      <dgm:prSet presAssocID="{D8BE5B71-0218-4EA1-A14E-88950447DBA8}" presName="node" presStyleLbl="node1" presStyleIdx="1" presStyleCnt="5">
        <dgm:presLayoutVars>
          <dgm:bulletEnabled val="1"/>
        </dgm:presLayoutVars>
      </dgm:prSet>
      <dgm:spPr/>
    </dgm:pt>
    <dgm:pt modelId="{2B6227B1-5900-46D9-ABCC-A54C019BE9FA}" type="pres">
      <dgm:prSet presAssocID="{E7457A7E-8685-4A42-99CA-5A9023A47936}" presName="sibTrans" presStyleLbl="sibTrans2D1" presStyleIdx="1" presStyleCnt="5"/>
      <dgm:spPr/>
    </dgm:pt>
    <dgm:pt modelId="{9E5FE88F-C0BD-468A-94D9-6B16544DEB3B}" type="pres">
      <dgm:prSet presAssocID="{E7457A7E-8685-4A42-99CA-5A9023A47936}" presName="connectorText" presStyleLbl="sibTrans2D1" presStyleIdx="1" presStyleCnt="5"/>
      <dgm:spPr/>
    </dgm:pt>
    <dgm:pt modelId="{681A9787-54B3-4F74-81E6-CC0E06E951F0}" type="pres">
      <dgm:prSet presAssocID="{D05AACF8-9377-46C1-8CA1-CE0140D2E28C}" presName="node" presStyleLbl="node1" presStyleIdx="2" presStyleCnt="5">
        <dgm:presLayoutVars>
          <dgm:bulletEnabled val="1"/>
        </dgm:presLayoutVars>
      </dgm:prSet>
      <dgm:spPr/>
    </dgm:pt>
    <dgm:pt modelId="{41F8CC00-B992-4BF0-94C2-F076B968486B}" type="pres">
      <dgm:prSet presAssocID="{8EFF9429-C9C5-40D7-8494-F33CDD4D9E93}" presName="sibTrans" presStyleLbl="sibTrans2D1" presStyleIdx="2" presStyleCnt="5"/>
      <dgm:spPr/>
    </dgm:pt>
    <dgm:pt modelId="{AC27F516-E80B-406B-BB73-E6F733E1C4A7}" type="pres">
      <dgm:prSet presAssocID="{8EFF9429-C9C5-40D7-8494-F33CDD4D9E93}" presName="connectorText" presStyleLbl="sibTrans2D1" presStyleIdx="2" presStyleCnt="5"/>
      <dgm:spPr/>
    </dgm:pt>
    <dgm:pt modelId="{EB18B078-F5DD-4BCD-B7DF-3E7CCD329E05}" type="pres">
      <dgm:prSet presAssocID="{3B1A4686-82F9-4991-AD57-CA0D5018E6C8}" presName="node" presStyleLbl="node1" presStyleIdx="3" presStyleCnt="5">
        <dgm:presLayoutVars>
          <dgm:bulletEnabled val="1"/>
        </dgm:presLayoutVars>
      </dgm:prSet>
      <dgm:spPr/>
    </dgm:pt>
    <dgm:pt modelId="{DCFA7956-547B-43AB-B535-A152F4C4B24C}" type="pres">
      <dgm:prSet presAssocID="{671BF378-2405-467E-8AE1-0826E207E32D}" presName="sibTrans" presStyleLbl="sibTrans2D1" presStyleIdx="3" presStyleCnt="5"/>
      <dgm:spPr/>
    </dgm:pt>
    <dgm:pt modelId="{6387C853-3777-4BCE-A563-D4B028F5B176}" type="pres">
      <dgm:prSet presAssocID="{671BF378-2405-467E-8AE1-0826E207E32D}" presName="connectorText" presStyleLbl="sibTrans2D1" presStyleIdx="3" presStyleCnt="5"/>
      <dgm:spPr/>
    </dgm:pt>
    <dgm:pt modelId="{EB24C173-3078-4DAC-A853-B3F450BF36D5}" type="pres">
      <dgm:prSet presAssocID="{9210F312-9D9B-477D-BF76-D22637C36296}" presName="node" presStyleLbl="node1" presStyleIdx="4" presStyleCnt="5" custRadScaleRad="100562" custRadScaleInc="-289">
        <dgm:presLayoutVars>
          <dgm:bulletEnabled val="1"/>
        </dgm:presLayoutVars>
      </dgm:prSet>
      <dgm:spPr/>
    </dgm:pt>
    <dgm:pt modelId="{F80CFCC5-CBD2-4BCF-B8BA-5EC6729FE292}" type="pres">
      <dgm:prSet presAssocID="{864453A8-97FC-4AA2-BBB8-D263F664BBB7}" presName="sibTrans" presStyleLbl="sibTrans2D1" presStyleIdx="4" presStyleCnt="5"/>
      <dgm:spPr/>
    </dgm:pt>
    <dgm:pt modelId="{89495D54-7CD1-432B-9B23-44030F95A6A8}" type="pres">
      <dgm:prSet presAssocID="{864453A8-97FC-4AA2-BBB8-D263F664BBB7}" presName="connectorText" presStyleLbl="sibTrans2D1" presStyleIdx="4" presStyleCnt="5"/>
      <dgm:spPr/>
    </dgm:pt>
  </dgm:ptLst>
  <dgm:cxnLst>
    <dgm:cxn modelId="{3EA7D60B-AB65-4B14-AFF4-90D68BACE292}" type="presOf" srcId="{D05AACF8-9377-46C1-8CA1-CE0140D2E28C}" destId="{681A9787-54B3-4F74-81E6-CC0E06E951F0}" srcOrd="0" destOrd="0" presId="urn:microsoft.com/office/officeart/2005/8/layout/cycle2"/>
    <dgm:cxn modelId="{CC6E5C18-2E7E-4472-9A58-7AA9DA179E51}" type="presOf" srcId="{864453A8-97FC-4AA2-BBB8-D263F664BBB7}" destId="{F80CFCC5-CBD2-4BCF-B8BA-5EC6729FE292}" srcOrd="0" destOrd="0" presId="urn:microsoft.com/office/officeart/2005/8/layout/cycle2"/>
    <dgm:cxn modelId="{1922B529-296C-4412-B73C-9B818E10BB95}" type="presOf" srcId="{D8BE5B71-0218-4EA1-A14E-88950447DBA8}" destId="{7CE9F927-B4B8-49A6-B0E2-EC55F5092B37}" srcOrd="0" destOrd="0" presId="urn:microsoft.com/office/officeart/2005/8/layout/cycle2"/>
    <dgm:cxn modelId="{2399102E-51AF-459D-9BF8-A60171E30811}" type="presOf" srcId="{E7457A7E-8685-4A42-99CA-5A9023A47936}" destId="{9E5FE88F-C0BD-468A-94D9-6B16544DEB3B}" srcOrd="1" destOrd="0" presId="urn:microsoft.com/office/officeart/2005/8/layout/cycle2"/>
    <dgm:cxn modelId="{667EB241-56F3-45E5-9C1B-3F7C7F7286DA}" type="presOf" srcId="{864453A8-97FC-4AA2-BBB8-D263F664BBB7}" destId="{89495D54-7CD1-432B-9B23-44030F95A6A8}" srcOrd="1" destOrd="0" presId="urn:microsoft.com/office/officeart/2005/8/layout/cycle2"/>
    <dgm:cxn modelId="{9F56314A-75B6-4958-B150-BD6BF1B66701}" srcId="{76029BD6-07BB-4CF9-A6A9-D40EEBBD6C24}" destId="{3B1A4686-82F9-4991-AD57-CA0D5018E6C8}" srcOrd="3" destOrd="0" parTransId="{6219464E-2804-4A9F-B428-8C43695D0521}" sibTransId="{671BF378-2405-467E-8AE1-0826E207E32D}"/>
    <dgm:cxn modelId="{A4384F6C-E0FA-48EB-8CA4-3E6BCFE347D8}" type="presOf" srcId="{8EFF9429-C9C5-40D7-8494-F33CDD4D9E93}" destId="{AC27F516-E80B-406B-BB73-E6F733E1C4A7}" srcOrd="1" destOrd="0" presId="urn:microsoft.com/office/officeart/2005/8/layout/cycle2"/>
    <dgm:cxn modelId="{2A744555-AF0A-47EA-9376-5CEB6D57E1DF}" type="presOf" srcId="{3B1A4686-82F9-4991-AD57-CA0D5018E6C8}" destId="{EB18B078-F5DD-4BCD-B7DF-3E7CCD329E05}" srcOrd="0" destOrd="0" presId="urn:microsoft.com/office/officeart/2005/8/layout/cycle2"/>
    <dgm:cxn modelId="{1EF37859-0CAE-4578-945C-05B4D9E1DC0C}" srcId="{76029BD6-07BB-4CF9-A6A9-D40EEBBD6C24}" destId="{9210F312-9D9B-477D-BF76-D22637C36296}" srcOrd="4" destOrd="0" parTransId="{CB5B84B4-3152-4E73-9DE3-26931D542029}" sibTransId="{864453A8-97FC-4AA2-BBB8-D263F664BBB7}"/>
    <dgm:cxn modelId="{6D02D89C-62E9-45F1-8AF1-9C532938333D}" type="presOf" srcId="{671BF378-2405-467E-8AE1-0826E207E32D}" destId="{6387C853-3777-4BCE-A563-D4B028F5B176}" srcOrd="1" destOrd="0" presId="urn:microsoft.com/office/officeart/2005/8/layout/cycle2"/>
    <dgm:cxn modelId="{A36388A6-EAAD-48B0-9AC0-DBF54E0C701F}" srcId="{76029BD6-07BB-4CF9-A6A9-D40EEBBD6C24}" destId="{D8BE5B71-0218-4EA1-A14E-88950447DBA8}" srcOrd="1" destOrd="0" parTransId="{EB77D327-E182-4EFE-B77B-198AC32A474A}" sibTransId="{E7457A7E-8685-4A42-99CA-5A9023A47936}"/>
    <dgm:cxn modelId="{99D4ECB5-7EB6-4AEF-86A1-8E85A301ADF6}" type="presOf" srcId="{9210F312-9D9B-477D-BF76-D22637C36296}" destId="{EB24C173-3078-4DAC-A853-B3F450BF36D5}" srcOrd="0" destOrd="0" presId="urn:microsoft.com/office/officeart/2005/8/layout/cycle2"/>
    <dgm:cxn modelId="{0B9442B8-B214-4536-AF55-DEA7FD32A817}" srcId="{76029BD6-07BB-4CF9-A6A9-D40EEBBD6C24}" destId="{239FCD39-F016-4E87-A88D-CC809CA81999}" srcOrd="0" destOrd="0" parTransId="{CE5438AF-28A7-4833-BD9D-72CCF4BCB90C}" sibTransId="{C77B410A-E793-46B5-933A-09B6A67E2DA1}"/>
    <dgm:cxn modelId="{D9F027BF-201D-413B-A148-05C6BCC43623}" type="presOf" srcId="{E7457A7E-8685-4A42-99CA-5A9023A47936}" destId="{2B6227B1-5900-46D9-ABCC-A54C019BE9FA}" srcOrd="0" destOrd="0" presId="urn:microsoft.com/office/officeart/2005/8/layout/cycle2"/>
    <dgm:cxn modelId="{1ABB4AC0-79EC-4835-A73B-ABF7DE9CA0F9}" type="presOf" srcId="{76029BD6-07BB-4CF9-A6A9-D40EEBBD6C24}" destId="{0F1BACEE-6F17-4BDD-9282-6216E743B1EE}" srcOrd="0" destOrd="0" presId="urn:microsoft.com/office/officeart/2005/8/layout/cycle2"/>
    <dgm:cxn modelId="{E963A3C2-0977-4E07-90E9-A69159893FA5}" type="presOf" srcId="{671BF378-2405-467E-8AE1-0826E207E32D}" destId="{DCFA7956-547B-43AB-B535-A152F4C4B24C}" srcOrd="0" destOrd="0" presId="urn:microsoft.com/office/officeart/2005/8/layout/cycle2"/>
    <dgm:cxn modelId="{717E28D8-4E78-48A8-B7D7-5CFB84565704}" type="presOf" srcId="{239FCD39-F016-4E87-A88D-CC809CA81999}" destId="{0B81B941-FD20-4D8C-B068-F65DE9E8FE7E}" srcOrd="0" destOrd="0" presId="urn:microsoft.com/office/officeart/2005/8/layout/cycle2"/>
    <dgm:cxn modelId="{9EDEB6DD-784D-4AB3-9FD2-80F561B127FD}" type="presOf" srcId="{8EFF9429-C9C5-40D7-8494-F33CDD4D9E93}" destId="{41F8CC00-B992-4BF0-94C2-F076B968486B}" srcOrd="0" destOrd="0" presId="urn:microsoft.com/office/officeart/2005/8/layout/cycle2"/>
    <dgm:cxn modelId="{BEAA51DF-B5AD-4756-ACB2-EDB143117A63}" type="presOf" srcId="{C77B410A-E793-46B5-933A-09B6A67E2DA1}" destId="{4055C85F-64C0-4B46-ADC6-596F163BC266}" srcOrd="0" destOrd="0" presId="urn:microsoft.com/office/officeart/2005/8/layout/cycle2"/>
    <dgm:cxn modelId="{375BC9E8-CEC5-4D7B-89D7-722F72E3419A}" srcId="{76029BD6-07BB-4CF9-A6A9-D40EEBBD6C24}" destId="{D05AACF8-9377-46C1-8CA1-CE0140D2E28C}" srcOrd="2" destOrd="0" parTransId="{889C5BC1-1C3D-40D6-BD54-CC799663CA3E}" sibTransId="{8EFF9429-C9C5-40D7-8494-F33CDD4D9E93}"/>
    <dgm:cxn modelId="{A0D4AEF7-F1A8-49E5-B3BA-C3042303500D}" type="presOf" srcId="{C77B410A-E793-46B5-933A-09B6A67E2DA1}" destId="{08C13455-82D9-4775-BCD2-7AB22273CEF3}" srcOrd="1" destOrd="0" presId="urn:microsoft.com/office/officeart/2005/8/layout/cycle2"/>
    <dgm:cxn modelId="{6CFA9019-C9F1-45FA-9843-D41E207FD76F}" type="presParOf" srcId="{0F1BACEE-6F17-4BDD-9282-6216E743B1EE}" destId="{0B81B941-FD20-4D8C-B068-F65DE9E8FE7E}" srcOrd="0" destOrd="0" presId="urn:microsoft.com/office/officeart/2005/8/layout/cycle2"/>
    <dgm:cxn modelId="{C2964CFC-D7C6-411D-86B4-756B8F401824}" type="presParOf" srcId="{0F1BACEE-6F17-4BDD-9282-6216E743B1EE}" destId="{4055C85F-64C0-4B46-ADC6-596F163BC266}" srcOrd="1" destOrd="0" presId="urn:microsoft.com/office/officeart/2005/8/layout/cycle2"/>
    <dgm:cxn modelId="{8AE3C09C-FF67-4DEB-B273-ADE2E176E7CD}" type="presParOf" srcId="{4055C85F-64C0-4B46-ADC6-596F163BC266}" destId="{08C13455-82D9-4775-BCD2-7AB22273CEF3}" srcOrd="0" destOrd="0" presId="urn:microsoft.com/office/officeart/2005/8/layout/cycle2"/>
    <dgm:cxn modelId="{DAEE43D6-51A1-45EF-BD16-5B488CED0736}" type="presParOf" srcId="{0F1BACEE-6F17-4BDD-9282-6216E743B1EE}" destId="{7CE9F927-B4B8-49A6-B0E2-EC55F5092B37}" srcOrd="2" destOrd="0" presId="urn:microsoft.com/office/officeart/2005/8/layout/cycle2"/>
    <dgm:cxn modelId="{66290A07-E282-4BCF-9FF4-46052185845E}" type="presParOf" srcId="{0F1BACEE-6F17-4BDD-9282-6216E743B1EE}" destId="{2B6227B1-5900-46D9-ABCC-A54C019BE9FA}" srcOrd="3" destOrd="0" presId="urn:microsoft.com/office/officeart/2005/8/layout/cycle2"/>
    <dgm:cxn modelId="{062B0B4C-9714-470B-8A67-5BBA1AAE69CE}" type="presParOf" srcId="{2B6227B1-5900-46D9-ABCC-A54C019BE9FA}" destId="{9E5FE88F-C0BD-468A-94D9-6B16544DEB3B}" srcOrd="0" destOrd="0" presId="urn:microsoft.com/office/officeart/2005/8/layout/cycle2"/>
    <dgm:cxn modelId="{ABA26B95-2137-412B-A470-B566CED0664F}" type="presParOf" srcId="{0F1BACEE-6F17-4BDD-9282-6216E743B1EE}" destId="{681A9787-54B3-4F74-81E6-CC0E06E951F0}" srcOrd="4" destOrd="0" presId="urn:microsoft.com/office/officeart/2005/8/layout/cycle2"/>
    <dgm:cxn modelId="{50D0EEE0-9538-4F4C-A6CA-4F68EE122A5E}" type="presParOf" srcId="{0F1BACEE-6F17-4BDD-9282-6216E743B1EE}" destId="{41F8CC00-B992-4BF0-94C2-F076B968486B}" srcOrd="5" destOrd="0" presId="urn:microsoft.com/office/officeart/2005/8/layout/cycle2"/>
    <dgm:cxn modelId="{4460D7FA-4D47-4293-B940-3B0DA47981E4}" type="presParOf" srcId="{41F8CC00-B992-4BF0-94C2-F076B968486B}" destId="{AC27F516-E80B-406B-BB73-E6F733E1C4A7}" srcOrd="0" destOrd="0" presId="urn:microsoft.com/office/officeart/2005/8/layout/cycle2"/>
    <dgm:cxn modelId="{A59CA4DD-FFE3-4DAD-ADDF-DB5EDB153A93}" type="presParOf" srcId="{0F1BACEE-6F17-4BDD-9282-6216E743B1EE}" destId="{EB18B078-F5DD-4BCD-B7DF-3E7CCD329E05}" srcOrd="6" destOrd="0" presId="urn:microsoft.com/office/officeart/2005/8/layout/cycle2"/>
    <dgm:cxn modelId="{6DBB0AA4-8156-47E2-97B9-81C4BE6C5BFA}" type="presParOf" srcId="{0F1BACEE-6F17-4BDD-9282-6216E743B1EE}" destId="{DCFA7956-547B-43AB-B535-A152F4C4B24C}" srcOrd="7" destOrd="0" presId="urn:microsoft.com/office/officeart/2005/8/layout/cycle2"/>
    <dgm:cxn modelId="{EE54D1DE-67C2-49C3-AF04-11935AFBEF74}" type="presParOf" srcId="{DCFA7956-547B-43AB-B535-A152F4C4B24C}" destId="{6387C853-3777-4BCE-A563-D4B028F5B176}" srcOrd="0" destOrd="0" presId="urn:microsoft.com/office/officeart/2005/8/layout/cycle2"/>
    <dgm:cxn modelId="{5DA8B014-6216-4FFC-A358-A79902426232}" type="presParOf" srcId="{0F1BACEE-6F17-4BDD-9282-6216E743B1EE}" destId="{EB24C173-3078-4DAC-A853-B3F450BF36D5}" srcOrd="8" destOrd="0" presId="urn:microsoft.com/office/officeart/2005/8/layout/cycle2"/>
    <dgm:cxn modelId="{C4D1730A-B887-4AB9-B1FB-174F10468E30}" type="presParOf" srcId="{0F1BACEE-6F17-4BDD-9282-6216E743B1EE}" destId="{F80CFCC5-CBD2-4BCF-B8BA-5EC6729FE292}" srcOrd="9" destOrd="0" presId="urn:microsoft.com/office/officeart/2005/8/layout/cycle2"/>
    <dgm:cxn modelId="{B8BA8C57-C505-4DEE-9D74-C258ACF3C9A6}" type="presParOf" srcId="{F80CFCC5-CBD2-4BCF-B8BA-5EC6729FE292}" destId="{89495D54-7CD1-432B-9B23-44030F95A6A8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1B941-FD20-4D8C-B068-F65DE9E8FE7E}">
      <dsp:nvSpPr>
        <dsp:cNvPr id="0" name=""/>
        <dsp:cNvSpPr/>
      </dsp:nvSpPr>
      <dsp:spPr>
        <a:xfrm>
          <a:off x="31702" y="28622"/>
          <a:ext cx="1345995" cy="134599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+mn-lt"/>
            </a:rPr>
            <a:t>Require-</a:t>
          </a:r>
          <a:r>
            <a:rPr lang="en-GB" sz="1400" kern="1200" err="1">
              <a:latin typeface="+mn-lt"/>
            </a:rPr>
            <a:t>ments</a:t>
          </a:r>
          <a:endParaRPr lang="en-GB" sz="1400" kern="1200">
            <a:latin typeface="+mn-lt"/>
          </a:endParaRPr>
        </a:p>
      </dsp:txBody>
      <dsp:txXfrm>
        <a:off x="228818" y="225738"/>
        <a:ext cx="951763" cy="951763"/>
      </dsp:txXfrm>
    </dsp:sp>
    <dsp:sp modelId="{4055C85F-64C0-4B46-ADC6-596F163BC266}">
      <dsp:nvSpPr>
        <dsp:cNvPr id="0" name=""/>
        <dsp:cNvSpPr/>
      </dsp:nvSpPr>
      <dsp:spPr>
        <a:xfrm rot="21550202">
          <a:off x="1511359" y="460464"/>
          <a:ext cx="322245" cy="454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+mn-lt"/>
          </a:endParaRPr>
        </a:p>
      </dsp:txBody>
      <dsp:txXfrm>
        <a:off x="1511364" y="552019"/>
        <a:ext cx="225572" cy="272563"/>
      </dsp:txXfrm>
    </dsp:sp>
    <dsp:sp modelId="{7CE9F927-B4B8-49A6-B0E2-EC55F5092B37}">
      <dsp:nvSpPr>
        <dsp:cNvPr id="0" name=""/>
        <dsp:cNvSpPr/>
      </dsp:nvSpPr>
      <dsp:spPr>
        <a:xfrm>
          <a:off x="1985503" y="318"/>
          <a:ext cx="1345995" cy="134599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+mn-lt"/>
            </a:rPr>
            <a:t>Planning / Design</a:t>
          </a:r>
        </a:p>
      </dsp:txBody>
      <dsp:txXfrm>
        <a:off x="2182619" y="197434"/>
        <a:ext cx="951763" cy="951763"/>
      </dsp:txXfrm>
    </dsp:sp>
    <dsp:sp modelId="{2B6227B1-5900-46D9-ABCC-A54C019BE9FA}">
      <dsp:nvSpPr>
        <dsp:cNvPr id="0" name=""/>
        <dsp:cNvSpPr/>
      </dsp:nvSpPr>
      <dsp:spPr>
        <a:xfrm rot="24375">
          <a:off x="3474159" y="453181"/>
          <a:ext cx="343741" cy="454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+mn-lt"/>
          </a:endParaRPr>
        </a:p>
      </dsp:txBody>
      <dsp:txXfrm>
        <a:off x="3474160" y="543670"/>
        <a:ext cx="240619" cy="272563"/>
      </dsp:txXfrm>
    </dsp:sp>
    <dsp:sp modelId="{681A9787-54B3-4F74-81E6-CC0E06E951F0}">
      <dsp:nvSpPr>
        <dsp:cNvPr id="0" name=""/>
        <dsp:cNvSpPr/>
      </dsp:nvSpPr>
      <dsp:spPr>
        <a:xfrm>
          <a:off x="3980017" y="14460"/>
          <a:ext cx="1345995" cy="13459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err="1">
              <a:latin typeface="+mn-lt"/>
            </a:rPr>
            <a:t>Implemen-tation</a:t>
          </a:r>
          <a:endParaRPr lang="en-GB" sz="1400" kern="1200">
            <a:latin typeface="+mn-lt"/>
          </a:endParaRPr>
        </a:p>
      </dsp:txBody>
      <dsp:txXfrm>
        <a:off x="4177133" y="211576"/>
        <a:ext cx="951763" cy="951763"/>
      </dsp:txXfrm>
    </dsp:sp>
    <dsp:sp modelId="{41F8CC00-B992-4BF0-94C2-F076B968486B}">
      <dsp:nvSpPr>
        <dsp:cNvPr id="0" name=""/>
        <dsp:cNvSpPr/>
      </dsp:nvSpPr>
      <dsp:spPr>
        <a:xfrm rot="17">
          <a:off x="5456405" y="460326"/>
          <a:ext cx="314126" cy="454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+mn-lt"/>
          </a:endParaRPr>
        </a:p>
      </dsp:txBody>
      <dsp:txXfrm>
        <a:off x="5456405" y="551181"/>
        <a:ext cx="219888" cy="272563"/>
      </dsp:txXfrm>
    </dsp:sp>
    <dsp:sp modelId="{EB18B078-F5DD-4BCD-B7DF-3E7CCD329E05}">
      <dsp:nvSpPr>
        <dsp:cNvPr id="0" name=""/>
        <dsp:cNvSpPr/>
      </dsp:nvSpPr>
      <dsp:spPr>
        <a:xfrm>
          <a:off x="5918705" y="14470"/>
          <a:ext cx="1345995" cy="134599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+mn-lt"/>
            </a:rPr>
            <a:t>Testing</a:t>
          </a:r>
        </a:p>
      </dsp:txBody>
      <dsp:txXfrm>
        <a:off x="6115821" y="211586"/>
        <a:ext cx="951763" cy="951763"/>
      </dsp:txXfrm>
    </dsp:sp>
    <dsp:sp modelId="{DCFA7956-547B-43AB-B535-A152F4C4B24C}">
      <dsp:nvSpPr>
        <dsp:cNvPr id="0" name=""/>
        <dsp:cNvSpPr/>
      </dsp:nvSpPr>
      <dsp:spPr>
        <a:xfrm rot="21599999">
          <a:off x="7391854" y="460331"/>
          <a:ext cx="306322" cy="454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+mn-lt"/>
          </a:endParaRPr>
        </a:p>
      </dsp:txBody>
      <dsp:txXfrm>
        <a:off x="7391854" y="551186"/>
        <a:ext cx="214425" cy="272563"/>
      </dsp:txXfrm>
    </dsp:sp>
    <dsp:sp modelId="{EB24C173-3078-4DAC-A853-B3F450BF36D5}">
      <dsp:nvSpPr>
        <dsp:cNvPr id="0" name=""/>
        <dsp:cNvSpPr/>
      </dsp:nvSpPr>
      <dsp:spPr>
        <a:xfrm>
          <a:off x="7842669" y="14469"/>
          <a:ext cx="1345995" cy="134599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+mn-lt"/>
            </a:rPr>
            <a:t>Feedback</a:t>
          </a:r>
        </a:p>
      </dsp:txBody>
      <dsp:txXfrm>
        <a:off x="8039785" y="211585"/>
        <a:ext cx="951763" cy="951763"/>
      </dsp:txXfrm>
    </dsp:sp>
    <dsp:sp modelId="{F80CFCC5-CBD2-4BCF-B8BA-5EC6729FE292}">
      <dsp:nvSpPr>
        <dsp:cNvPr id="0" name=""/>
        <dsp:cNvSpPr/>
      </dsp:nvSpPr>
      <dsp:spPr>
        <a:xfrm rot="10793771">
          <a:off x="2854789" y="1670984"/>
          <a:ext cx="3426441" cy="45427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+mn-lt"/>
          </a:endParaRPr>
        </a:p>
      </dsp:txBody>
      <dsp:txXfrm rot="10800000">
        <a:off x="2991071" y="1761716"/>
        <a:ext cx="3290159" cy="272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1B941-FD20-4D8C-B068-F65DE9E8FE7E}">
      <dsp:nvSpPr>
        <dsp:cNvPr id="0" name=""/>
        <dsp:cNvSpPr/>
      </dsp:nvSpPr>
      <dsp:spPr>
        <a:xfrm>
          <a:off x="2691387" y="2095"/>
          <a:ext cx="1345283" cy="13452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Require-</a:t>
          </a:r>
          <a:r>
            <a:rPr lang="en-GB" sz="1400" kern="1200" err="1"/>
            <a:t>ments</a:t>
          </a:r>
          <a:endParaRPr lang="en-GB" sz="1400" kern="1200"/>
        </a:p>
      </dsp:txBody>
      <dsp:txXfrm>
        <a:off x="2888399" y="199107"/>
        <a:ext cx="951259" cy="951259"/>
      </dsp:txXfrm>
    </dsp:sp>
    <dsp:sp modelId="{4055C85F-64C0-4B46-ADC6-596F163BC266}">
      <dsp:nvSpPr>
        <dsp:cNvPr id="0" name=""/>
        <dsp:cNvSpPr/>
      </dsp:nvSpPr>
      <dsp:spPr>
        <a:xfrm rot="2160000">
          <a:off x="3994030" y="1035168"/>
          <a:ext cx="357105" cy="454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004260" y="1094490"/>
        <a:ext cx="249974" cy="272419"/>
      </dsp:txXfrm>
    </dsp:sp>
    <dsp:sp modelId="{7CE9F927-B4B8-49A6-B0E2-EC55F5092B37}">
      <dsp:nvSpPr>
        <dsp:cNvPr id="0" name=""/>
        <dsp:cNvSpPr/>
      </dsp:nvSpPr>
      <dsp:spPr>
        <a:xfrm>
          <a:off x="4324847" y="1188873"/>
          <a:ext cx="1345283" cy="13452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Planning / Design</a:t>
          </a:r>
        </a:p>
      </dsp:txBody>
      <dsp:txXfrm>
        <a:off x="4521859" y="1385885"/>
        <a:ext cx="951259" cy="951259"/>
      </dsp:txXfrm>
    </dsp:sp>
    <dsp:sp modelId="{2B6227B1-5900-46D9-ABCC-A54C019BE9FA}">
      <dsp:nvSpPr>
        <dsp:cNvPr id="0" name=""/>
        <dsp:cNvSpPr/>
      </dsp:nvSpPr>
      <dsp:spPr>
        <a:xfrm rot="6480000">
          <a:off x="4510096" y="2585009"/>
          <a:ext cx="357105" cy="454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4580214" y="2624872"/>
        <a:ext cx="249974" cy="272419"/>
      </dsp:txXfrm>
    </dsp:sp>
    <dsp:sp modelId="{681A9787-54B3-4F74-81E6-CC0E06E951F0}">
      <dsp:nvSpPr>
        <dsp:cNvPr id="0" name=""/>
        <dsp:cNvSpPr/>
      </dsp:nvSpPr>
      <dsp:spPr>
        <a:xfrm>
          <a:off x="3700921" y="3109120"/>
          <a:ext cx="1345283" cy="13452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err="1"/>
            <a:t>Implemen-tation</a:t>
          </a:r>
          <a:endParaRPr lang="en-GB" sz="1400" kern="1200"/>
        </a:p>
      </dsp:txBody>
      <dsp:txXfrm>
        <a:off x="3897933" y="3306132"/>
        <a:ext cx="951259" cy="951259"/>
      </dsp:txXfrm>
    </dsp:sp>
    <dsp:sp modelId="{41F8CC00-B992-4BF0-94C2-F076B968486B}">
      <dsp:nvSpPr>
        <dsp:cNvPr id="0" name=""/>
        <dsp:cNvSpPr/>
      </dsp:nvSpPr>
      <dsp:spPr>
        <a:xfrm rot="10800000">
          <a:off x="3195583" y="3554745"/>
          <a:ext cx="357105" cy="454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3302714" y="3645552"/>
        <a:ext cx="249974" cy="272419"/>
      </dsp:txXfrm>
    </dsp:sp>
    <dsp:sp modelId="{EB18B078-F5DD-4BCD-B7DF-3E7CCD329E05}">
      <dsp:nvSpPr>
        <dsp:cNvPr id="0" name=""/>
        <dsp:cNvSpPr/>
      </dsp:nvSpPr>
      <dsp:spPr>
        <a:xfrm>
          <a:off x="1681854" y="3109120"/>
          <a:ext cx="1345283" cy="13452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Testing</a:t>
          </a:r>
        </a:p>
      </dsp:txBody>
      <dsp:txXfrm>
        <a:off x="1878866" y="3306132"/>
        <a:ext cx="951259" cy="951259"/>
      </dsp:txXfrm>
    </dsp:sp>
    <dsp:sp modelId="{DCFA7956-547B-43AB-B535-A152F4C4B24C}">
      <dsp:nvSpPr>
        <dsp:cNvPr id="0" name=""/>
        <dsp:cNvSpPr/>
      </dsp:nvSpPr>
      <dsp:spPr>
        <a:xfrm rot="15103595">
          <a:off x="1861253" y="2604264"/>
          <a:ext cx="358779" cy="454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1931944" y="2746174"/>
        <a:ext cx="251145" cy="272419"/>
      </dsp:txXfrm>
    </dsp:sp>
    <dsp:sp modelId="{EB24C173-3078-4DAC-A853-B3F450BF36D5}">
      <dsp:nvSpPr>
        <dsp:cNvPr id="0" name=""/>
        <dsp:cNvSpPr/>
      </dsp:nvSpPr>
      <dsp:spPr>
        <a:xfrm>
          <a:off x="1047781" y="1188874"/>
          <a:ext cx="1345283" cy="13452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Feedback</a:t>
          </a:r>
        </a:p>
      </dsp:txBody>
      <dsp:txXfrm>
        <a:off x="1244793" y="1385886"/>
        <a:ext cx="951259" cy="951259"/>
      </dsp:txXfrm>
    </dsp:sp>
    <dsp:sp modelId="{F80CFCC5-CBD2-4BCF-B8BA-5EC6729FE292}">
      <dsp:nvSpPr>
        <dsp:cNvPr id="0" name=""/>
        <dsp:cNvSpPr/>
      </dsp:nvSpPr>
      <dsp:spPr>
        <a:xfrm rot="19450112">
          <a:off x="2353201" y="1047098"/>
          <a:ext cx="361461" cy="454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2363462" y="1169645"/>
        <a:ext cx="253023" cy="272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67C5C4-2AE8-FA8C-68CC-37A9F6578F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7CE7A0-6707-3F93-9DB6-ED7D1510A6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5DF64-05CF-448A-8DFC-DFE92FFD4BB8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5A4CC7-F554-5F9A-EE7F-2576629A06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8D754-0779-DC71-9400-38E7EF71BD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94DF3-2610-404E-BB72-61432261B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325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6703C-5088-4457-80AC-2B73592E5738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AD8DE-AB1E-4B9D-A01B-DEECA0940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50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919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DON’T FORGET TO OPEN THE SURVEY </a:t>
            </a:r>
          </a:p>
          <a:p>
            <a:r>
              <a:rPr lang="en-GB"/>
              <a:t>https://www.mentimeter.com/app/presentation/n/alnzgzdvg5js5vv8ktjq6uey53qmqmwo/edit?question=dfuzqipp54pj</a:t>
            </a:r>
          </a:p>
          <a:p>
            <a:endParaRPr lang="en-GB"/>
          </a:p>
          <a:p>
            <a:r>
              <a:rPr lang="en-GB"/>
              <a:t>… and share the window, advancing to the end of Part-1</a:t>
            </a:r>
          </a:p>
          <a:p>
            <a:endParaRPr lang="en-GB"/>
          </a:p>
          <a:p>
            <a:r>
              <a:rPr lang="en-GB"/>
              <a:t>IF ANY PROBLEMS:</a:t>
            </a:r>
          </a:p>
          <a:p>
            <a:r>
              <a:rPr lang="en-GB"/>
              <a:t>Just share the RSE-Con results instead: https://www.mentimeter.com/app/presentation/n/aljaaj7kyg28kos7yanhh9z96oiq1fr1/edit?question=y8dtduwo5a25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717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Let’s revisit the Waterfall development diagram.</a:t>
            </a:r>
          </a:p>
          <a:p>
            <a:r>
              <a:rPr lang="en-GB"/>
              <a:t>So that the Scrum development framework can fulfil the criteria for Agile, it is </a:t>
            </a:r>
            <a:r>
              <a:rPr lang="en-GB" b="1"/>
              <a:t>cyclical</a:t>
            </a:r>
            <a:r>
              <a:rPr lang="en-GB"/>
              <a:t> rather than </a:t>
            </a:r>
            <a:r>
              <a:rPr lang="en-GB" b="1"/>
              <a:t>linear</a:t>
            </a:r>
            <a:r>
              <a:rPr lang="en-GB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021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 how does that work?</a:t>
            </a:r>
          </a:p>
          <a:p>
            <a:endParaRPr lang="en-GB"/>
          </a:p>
          <a:p>
            <a:r>
              <a:rPr lang="en-GB"/>
              <a:t>The software development phases that we saw earlier are now repeated, in multiple cycles, known as ‘Sprints’</a:t>
            </a:r>
          </a:p>
          <a:p>
            <a:r>
              <a:rPr lang="en-GB"/>
              <a:t>… In essence, this gives the Stakeholders and the Scrum Team multiple opportunities to re-visit and edit the list of requirements, throughout the project lifespan.</a:t>
            </a:r>
          </a:p>
          <a:p>
            <a:endParaRPr lang="en-GB"/>
          </a:p>
          <a:p>
            <a:r>
              <a:rPr lang="en-GB"/>
              <a:t>The Agile / Scrum answer is: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To Encourage the mindset where </a:t>
            </a:r>
            <a:r>
              <a:rPr lang="en-GB" b="1"/>
              <a:t>change is normal</a:t>
            </a:r>
            <a:r>
              <a:rPr lang="en-GB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And to Make the software development process embrace that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Scrum methodology fulfils this philosophy by using </a:t>
            </a:r>
            <a:r>
              <a:rPr lang="en-GB" b="1"/>
              <a:t>Sprint Cycles</a:t>
            </a:r>
            <a:r>
              <a:rPr lang="en-GB"/>
              <a:t>.</a:t>
            </a:r>
            <a:br>
              <a:rPr lang="en-GB"/>
            </a:br>
            <a:br>
              <a:rPr lang="en-GB"/>
            </a:br>
            <a:endParaRPr lang="en-GB"/>
          </a:p>
          <a:p>
            <a:r>
              <a:rPr lang="en-GB"/>
              <a:t>And how do we get these Sprint cycles to work? </a:t>
            </a:r>
          </a:p>
          <a:p>
            <a:endParaRPr lang="en-GB"/>
          </a:p>
          <a:p>
            <a:r>
              <a:rPr lang="en-GB" b="1"/>
              <a:t>In the next few slides</a:t>
            </a:r>
            <a:r>
              <a:rPr lang="en-GB"/>
              <a:t>, we will go through Scrum’s definitions of roles, events and artefacts, that make it all function.</a:t>
            </a:r>
          </a:p>
          <a:p>
            <a:r>
              <a:rPr lang="en-GB"/>
              <a:t>It involves: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>
                <a:cs typeface="Calibri"/>
              </a:rPr>
              <a:t>Collecting and editing requirements </a:t>
            </a:r>
            <a:r>
              <a:rPr lang="en-GB" b="1">
                <a:cs typeface="Calibri"/>
              </a:rPr>
              <a:t>regularly</a:t>
            </a:r>
            <a:r>
              <a:rPr lang="en-GB">
                <a:cs typeface="Calibri"/>
              </a:rPr>
              <a:t> (using </a:t>
            </a:r>
            <a:r>
              <a:rPr lang="en-GB" b="0">
                <a:cs typeface="Calibri"/>
              </a:rPr>
              <a:t>Epics and Stories).</a:t>
            </a:r>
            <a:endParaRPr lang="en-GB" b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Clear </a:t>
            </a:r>
            <a:r>
              <a:rPr lang="en-GB" b="1"/>
              <a:t>roles, each with clear definitions</a:t>
            </a:r>
            <a:r>
              <a:rPr lang="en-GB" b="0"/>
              <a:t>.</a:t>
            </a:r>
            <a:endParaRPr lang="en-GB" b="0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use of 2 main Scrum artefacts: </a:t>
            </a:r>
            <a:r>
              <a:rPr lang="en-GB" b="0"/>
              <a:t>The </a:t>
            </a:r>
            <a:r>
              <a:rPr lang="en-GB" b="1"/>
              <a:t>Product Backlog </a:t>
            </a:r>
            <a:r>
              <a:rPr lang="en-GB"/>
              <a:t>and </a:t>
            </a:r>
            <a:r>
              <a:rPr lang="en-GB" b="0"/>
              <a:t>the </a:t>
            </a:r>
            <a:r>
              <a:rPr lang="en-GB" b="1"/>
              <a:t>Sprint Backlog</a:t>
            </a:r>
            <a:r>
              <a:rPr lang="en-GB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Regular well-defined Events: Scrum methods involve ‘</a:t>
            </a:r>
            <a:r>
              <a:rPr lang="en-GB" b="1">
                <a:latin typeface="Calibri" panose="020F0502020204030204"/>
                <a:ea typeface="Calibri" panose="020F0502020204030204" pitchFamily="34" charset="0"/>
                <a:cs typeface="Calibri"/>
              </a:rPr>
              <a:t>Purpose-driven</a:t>
            </a:r>
            <a:r>
              <a:rPr lang="en-GB">
                <a:latin typeface="Calibri" panose="020F0502020204030204"/>
                <a:ea typeface="Calibri" panose="020F0502020204030204" pitchFamily="34" charset="0"/>
                <a:cs typeface="Calibri"/>
              </a:rPr>
              <a:t> daily interactions across the Scrum Team and Stakeholders.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555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Scrum Roles are Stakeholder, Product Owner, Developer and Scrum Master.  </a:t>
            </a:r>
          </a:p>
          <a:p>
            <a:endParaRPr lang="en-GB"/>
          </a:p>
          <a:p>
            <a:r>
              <a:rPr lang="en-GB"/>
              <a:t>[Read from slides]</a:t>
            </a:r>
          </a:p>
          <a:p>
            <a:endParaRPr lang="en-GB"/>
          </a:p>
          <a:p>
            <a:r>
              <a:rPr lang="en-GB"/>
              <a:t>NOTE: Development Team:</a:t>
            </a:r>
          </a:p>
          <a:p>
            <a:r>
              <a:rPr lang="en-GB" b="0"/>
              <a:t>By</a:t>
            </a:r>
            <a:r>
              <a:rPr lang="en-GB" b="1"/>
              <a:t> Cross-functional</a:t>
            </a:r>
            <a:r>
              <a:rPr lang="en-GB"/>
              <a:t>, we mean a team of workers from different parts of the org.  Or with different domain expertise.</a:t>
            </a:r>
          </a:p>
          <a:p>
            <a:endParaRPr lang="en-GB"/>
          </a:p>
          <a:p>
            <a:endParaRPr lang="en-GB"/>
          </a:p>
          <a:p>
            <a:r>
              <a:rPr lang="en-GB"/>
              <a:t>We typically loosen these definitions for our RSE version of scrum. For example: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Scrum Master will often assume a level of responsibility for delivery that would normally be held by the Product Owner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Our accountability mapping is also a little different from Scrum’s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We will go on to explain more later.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7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 to recap, when we refer to the Scrum Team, we mean the Product Owner, the Developer(s) and the Scrum Master. 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83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The Product Backlog (also known as just ‘Backlog’):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>
              <a:solidFill>
                <a:schemeClr val="tx2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Is A Prioritised list of all work that could be done for the product.  </a:t>
            </a:r>
            <a:b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</a:br>
            <a:r>
              <a:rPr lang="en-GB" sz="2000"/>
              <a:t>… based on the requirements</a:t>
            </a:r>
            <a:b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It is Managed by the Product Owner. </a:t>
            </a:r>
            <a:r>
              <a:rPr lang="en-GB" sz="2000"/>
              <a:t>… so any changes must be agreed by them.</a:t>
            </a:r>
            <a:br>
              <a:rPr lang="en-GB" sz="2000"/>
            </a:br>
            <a:r>
              <a:rPr lang="en-GB" sz="2000"/>
              <a:t>(but it is v</a:t>
            </a: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iewable by all members of the Scrum team, at any time.)</a:t>
            </a:r>
            <a:b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It consists of </a:t>
            </a:r>
            <a:r>
              <a:rPr lang="en-GB" sz="2000" b="1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Work Items</a:t>
            </a:r>
            <a:r>
              <a:rPr lang="en-GB" sz="2000" b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Which can be:     </a:t>
            </a: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New features | Enhancements | Bug fixes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These are added to the backlog as the appropriate issue type:   Stories or Tasks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A good issue has a clear definition of ‘Done’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/>
              <a:t>… and this ‘definition of done’ must be agreed and described explicitly. (You will have a go at doing this on the 2-day course).</a:t>
            </a:r>
            <a:b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The Product Backlog is </a:t>
            </a:r>
            <a:r>
              <a:rPr lang="en-GB" sz="2000" b="1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Live</a:t>
            </a: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:  So items can (at any time) be: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Added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Removed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Re-ordered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Or Evolved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… So as we can see, this follows the notion of ‘agile’.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884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The Sprint Backlog…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…Is a Subset of the Product Backlog.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(We’ll see more about how we populate the Sprint Backlog, when we talk about Sprint Planning Meetings later on.)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a list of Items to be worked on in the next sprint, as agreed by the Development Team.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also managed by the Development Team.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nobody else can add issues to sprints.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includes the Product Owner and the Stakeholders.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sz="2000"/>
              <a:t>So the Sprint Backlog is like a sealed list of issues that will be worked on</a:t>
            </a:r>
            <a:br>
              <a:rPr lang="en-GB" sz="2000"/>
            </a:br>
            <a:r>
              <a:rPr lang="en-GB" sz="2000"/>
              <a:t>and Only very urgent changes in requirements can cause it to be changed. 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Original (Product Backlog) tasks can be broken into subtasks, as we transfer them into the next sprint.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issue has a size,  estimated using “</a:t>
            </a:r>
            <a:r>
              <a:rPr lang="en-GB" sz="2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story points</a:t>
            </a: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points represent the </a:t>
            </a:r>
            <a:r>
              <a:rPr lang="en-GB" sz="2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Effort</a:t>
            </a: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required to get it done.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points score is agreed by Development Team…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using a game called “</a:t>
            </a:r>
            <a:r>
              <a:rPr lang="en-GB" sz="2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Poker</a:t>
            </a: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(which you will have a go at playing on the 2-day course)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Scrum methodology is flexible about how points are used to reflect the required effort,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but a typical set of points to choose from is a list resembling </a:t>
            </a:r>
            <a:r>
              <a:rPr lang="en-GB" sz="200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fibronacci</a:t>
            </a: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numbers: 0.5, 1, 2, 3, 5, 8, 13, 20, 40, 100 </a:t>
            </a: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Again, I will explain this process in more detail soon, when we talk about Sprint Planning.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714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 many of you will already know, the Sprint Backlog is typically represented as a Kanban Board, where items are moved across the board, as they are being worked on. </a:t>
            </a:r>
          </a:p>
          <a:p>
            <a:r>
              <a:rPr lang="en-GB"/>
              <a:t>The columns here are common ones used by software development teams and roughly match those that we recommend for use in the RSE department.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14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35AE2-CC92-FE9A-3339-E97182D5A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6A67E-733D-80FB-1CBB-D5D8E688E3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B9AC2-BD28-5610-45F8-8E82BCE41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Here we see how the Kanban board works and items move along from left to right, as the Sprint progresses.</a:t>
            </a:r>
          </a:p>
          <a:p>
            <a:endParaRPr lang="en-GB"/>
          </a:p>
          <a:p>
            <a:r>
              <a:rPr lang="en-GB"/>
              <a:t>For code-based items, the ‘Ready for Review’ column is equivalent to ‘PR Raised’. </a:t>
            </a:r>
          </a:p>
          <a:p>
            <a:r>
              <a:rPr lang="en-GB"/>
              <a:t>We use the more general term ‘Ready for Review’ here, as not all tasks result in code changes and PRs.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7B140-D7C8-FCB6-0DE0-D796640E4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465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Following on from the descriptions of the Product and Sprint Backlogs, you may remember that the sprint backlog is a sub-set of the product backlog.</a:t>
            </a:r>
          </a:p>
          <a:p>
            <a:r>
              <a:rPr lang="en-GB"/>
              <a:t>So how do we decide which items are moved across from one to the other?</a:t>
            </a:r>
          </a:p>
          <a:p>
            <a:r>
              <a:rPr lang="en-GB"/>
              <a:t>This is done during the Sprint Planning Meeting…</a:t>
            </a:r>
          </a:p>
          <a:p>
            <a:br>
              <a:rPr lang="en-GB"/>
            </a:br>
            <a:r>
              <a:rPr lang="en-GB"/>
              <a:t>In the Sprint Planning Meeting, we fill the sprint backlog with the highest priority tasks from the Product Backlog and we do this as follows:</a:t>
            </a:r>
          </a:p>
          <a:p>
            <a:endParaRPr lang="en-GB"/>
          </a:p>
          <a:p>
            <a:r>
              <a:rPr lang="en-GB"/>
              <a:t>The Scrum Master chairs the meeting, ensuring that the correct procedures are followed:</a:t>
            </a:r>
            <a:br>
              <a:rPr lang="en-GB"/>
            </a:br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Product Owner presents and gets agreement on the ‘Sprint Goal’ and highlights the priority issues that are related to that goal.</a:t>
            </a:r>
            <a:br>
              <a:rPr lang="en-GB"/>
            </a:br>
            <a:r>
              <a:rPr lang="en-GB"/>
              <a:t>An example sprint goal might be: </a:t>
            </a:r>
            <a:r>
              <a:rPr lang="en-US" b="0" i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source-serif-pro"/>
              </a:rPr>
              <a:t>“Create a dashboard with basic widgets for the most common two platforms”</a:t>
            </a:r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Product Owner and Development team review the prioritised user stories and, if required, identify any new tasks or sub-tasks.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Development team do story point estimation for each priority issue, one at a time (using the planning poker cards).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The Planning poker game (pictured in the slide) is a way of getting agreed estimates for task sizes, </a:t>
            </a:r>
            <a:br>
              <a:rPr lang="en-GB"/>
            </a:br>
            <a:r>
              <a:rPr lang="en-GB"/>
              <a:t>whilst avoiding ‘Group-Think’ or a subset of the team dominating any decisions.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For each task, each developer selects a card with a number representing the amount of effort and puts it face down on the meeting table. </a:t>
            </a:r>
            <a:br>
              <a:rPr lang="en-GB"/>
            </a:br>
            <a:r>
              <a:rPr lang="en-GB"/>
              <a:t>Once everyone has selected a card, all of the cards are turned over at the same time, for all to see. </a:t>
            </a:r>
            <a:br>
              <a:rPr lang="en-GB"/>
            </a:br>
            <a:r>
              <a:rPr lang="en-GB"/>
              <a:t>Any disagreements are explained, and if the discrepancy is large, further rounds are completed until agreement is reached.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You will be doing this game (along with all other Sprint Planning tasks) in the 2-day training course, so if it’s not yet clear, it will become so later.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Development team then populate the sprint backlog, keeping in mind how many story points they are capable of during the next sprint. </a:t>
            </a:r>
            <a:br>
              <a:rPr lang="en-GB"/>
            </a:br>
            <a:r>
              <a:rPr lang="en-GB"/>
              <a:t>and they collectively commit to that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Then, the Sprint start and end dates are agreed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The RSE department policy is that sprints should last 4 weeks for a 40% commitment i.e. 8 days of effort for a single RSE.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Scrum Master begins the sprint and the next tranche of development work begins.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62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Daily Stand-up meeting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Chaired by Scrum Master.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Attended by ALL Scrum Team members.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 a strict time limit of: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15-20 Minutes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each team member speaks only for 2-3 minutes 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Scrum Team member presents: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they did the day before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  plans for today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any issues blocking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Scrum Master: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Records any blockers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Removes those blockers </a:t>
            </a:r>
            <a:b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…after the meeting if necessary</a:t>
            </a:r>
            <a:endParaRPr lang="en-GB"/>
          </a:p>
          <a:p>
            <a:r>
              <a:rPr lang="en-GB"/>
              <a:t>When fully implementing Scrum, these are short meetings attended by ALL Scrum team members and any updates for absentees are read out</a:t>
            </a:r>
          </a:p>
          <a:p>
            <a:r>
              <a:rPr lang="en-GB"/>
              <a:t>The Product Owner can also add any further updates and comments, for example, about progress towards the sprint goal.</a:t>
            </a:r>
          </a:p>
          <a:p>
            <a:r>
              <a:rPr lang="en-GB"/>
              <a:t>In the RSE Dept, </a:t>
            </a:r>
            <a:r>
              <a:rPr lang="en-GB" i="1"/>
              <a:t>daily</a:t>
            </a:r>
            <a:r>
              <a:rPr lang="en-GB"/>
              <a:t> stand-ups are not compulsory, unless a project really needs that level of scrutiny.</a:t>
            </a:r>
          </a:p>
          <a:p>
            <a:r>
              <a:rPr lang="en-GB"/>
              <a:t>Our policy is usually more lightweight, with a 30-minute fortnightly check-in or a weekly 15-minute check-in by the G7 Project Manager (who is acting as Scrum Master).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459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Sprint Review meeting gives the Stakeholders a chance to review the work done (the increment) and provide feedback.</a:t>
            </a:r>
          </a:p>
          <a:p>
            <a:endParaRPr lang="en-GB"/>
          </a:p>
          <a:p>
            <a:r>
              <a:rPr lang="en-GB"/>
              <a:t>This meeting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Chaired by Product Owner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Attended by Scrum Team and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Developer(s) present demo </a:t>
            </a:r>
            <a:b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showcasing the achievements of the sprint.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Opportunity for questions to be raised</a:t>
            </a:r>
            <a:b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demo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Does the Product meet the requirements?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P.O. captures all feedback to 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 the Product Backlog. AKA: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Backlog Grooming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Backlog Refinement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Backlog Pruning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04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If you remember, when we learned about the 3 Scrum Pillars, they proposed the use of ‘Inspection’ and ‘Adaption’.</a:t>
            </a:r>
          </a:p>
          <a:p>
            <a:endParaRPr lang="en-GB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Inspection</a:t>
            </a: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Check your work as you are doing it.  The ‘Sprint Retrospective’ meeting gives the Scrum team a regular chance to reflect and evaluate their performance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Adaption</a:t>
            </a: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Is not just about adapting requirements throughout the project, but also the processes followed, to decide if they are working or can be improved.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meetings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Chaired by the Scrum Master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time to reflect on the latest sprint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went well?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needs improving?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an assessment of the process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of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Attended by the Scrum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 ways of working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addition, these meetings should incorporate the following two the Scrum </a:t>
            </a:r>
            <a:r>
              <a:rPr lang="en-GB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Courage</a:t>
            </a: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do the right thing, to work on tough problems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</a:t>
            </a:r>
            <a:r>
              <a:rPr lang="en-GB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Scrum Team members respect each-other to be capable and independent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33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DON’T FORGET TO OPEN THE SURVEY </a:t>
            </a:r>
          </a:p>
          <a:p>
            <a:r>
              <a:rPr lang="en-GB"/>
              <a:t>https://www.mentimeter.com/app/presentation/n/alnzgzdvg5js5vv8ktjq6uey53qmqmwo/edit?question=dfuzqipp54pj</a:t>
            </a:r>
          </a:p>
          <a:p>
            <a:endParaRPr lang="en-GB"/>
          </a:p>
          <a:p>
            <a:r>
              <a:rPr lang="en-GB"/>
              <a:t>… and share the window, advancing to the end of Part-2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093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Here we have 4 example RSE projects.  I know this slide shows a lot of information, </a:t>
            </a:r>
          </a:p>
          <a:p>
            <a:r>
              <a:rPr lang="en-GB"/>
              <a:t>…but the main point of this matrix is to show the variation in RSE Dept projects and give examples of how we have adapted Scrum.</a:t>
            </a:r>
          </a:p>
          <a:p>
            <a:endParaRPr lang="en-GB"/>
          </a:p>
          <a:p>
            <a:r>
              <a:rPr lang="en-GB"/>
              <a:t>The 2 key areas of variation are the size, </a:t>
            </a:r>
            <a:r>
              <a:rPr lang="en-GB" err="1"/>
              <a:t>ie</a:t>
            </a:r>
            <a:r>
              <a:rPr lang="en-GB"/>
              <a:t> the number of people working on the project and the level of engagement by the academic team.</a:t>
            </a:r>
          </a:p>
          <a:p>
            <a:endParaRPr lang="en-GB"/>
          </a:p>
          <a:p>
            <a:r>
              <a:rPr lang="en-GB"/>
              <a:t>I won’t read out all of these in detail, but note that:</a:t>
            </a:r>
          </a:p>
          <a:p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The Scrum Master’s involvement can be dedicated or just a light touch from our G7 RSEs.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Retrospective can always happen even if it is one RSE being reflective with the G7 Scrum Master.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Sprint planning and review can be combined if  there is low engagement from the stakeholders.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All roles are always filled by someone even if a different person than intended e.g. RSEs acting as PO if the PI doesn’t have enough time to fully engage.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If you want to read these in more detail, press pause and read through each one. Perhaps have a think about where your current projects would fit in with this.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Don’t forget there will be time for questions at the start of the 2-day hands-on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The second is GitHub Project, which is the default tool that we’ll be using in the RSE Department.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>
              <a:solidFill>
                <a:schemeClr val="tx2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Administrated by Research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There’s a project template available in our RIT GitHub organisation, to get people started </a:t>
            </a:r>
            <a:br>
              <a:rPr lang="en-GB"/>
            </a:br>
            <a:r>
              <a:rPr lang="en-GB"/>
              <a:t>(and you will be using this on the 2-day course.)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GitHub Project is fairly new, but it does have a Growing user-base.</a:t>
            </a:r>
            <a:endParaRPr lang="en-GB" sz="12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Most Agile/Scrum functionality IS available (or at least configurable via custom fields).</a:t>
            </a:r>
            <a:endParaRPr lang="en-GB" sz="12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User Documentation is still work-in-progress and there are plenty of useful features still in beta stage.</a:t>
            </a:r>
            <a:endParaRPr lang="en-GB" sz="12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/>
                </a:solidFill>
                <a:latin typeface="Calibri"/>
                <a:ea typeface="Calibri" panose="020F0502020204030204" pitchFamily="34" charset="0"/>
                <a:cs typeface="Calibri"/>
              </a:rPr>
              <a:t>But it is easy to link to GitHub repos, issues, PRs and users to where our code lives and our customers can easily access the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688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463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DON’T FORGET TO OPEN THE SURVEY </a:t>
            </a:r>
          </a:p>
          <a:p>
            <a:r>
              <a:rPr lang="en-GB"/>
              <a:t>https://www.mentimeter.com/app/presentation/n/alnzgzdvg5js5vv8ktjq6uey53qmqmwo/edit?question=dfuzqipp54pj</a:t>
            </a:r>
          </a:p>
          <a:p>
            <a:endParaRPr lang="en-GB"/>
          </a:p>
          <a:p>
            <a:r>
              <a:rPr lang="en-GB"/>
              <a:t>… and share the window, advancing to the end of Part-3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AD8DE-AB1E-4B9D-A01B-DEECA0940CC9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7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87AA6-4FAF-F2CD-7ACB-B6E036D3C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B9074-7432-39A8-E1DD-9464F948D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CF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3AD18-51AE-DBF0-5A71-0D09F221F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05/11/2024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F0F4A-8D95-E7BA-B4E8-FC4DFEDD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7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621E3-0614-7A83-2DC3-B122D27C1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5A47E53-8736-3339-4E54-6B299DAD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9623C54-78E8-2037-9FF5-5E961223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5C88E28-8C86-2D45-46CA-3F2557AE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9DD6-9D37-4585-92B8-5C78F8038AD5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9CF6B0E-05C3-D48F-E708-7BA7C0B6E3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038600" y="6408107"/>
            <a:ext cx="2710999" cy="261610"/>
          </a:xfrm>
          <a:prstGeom prst="rect">
            <a:avLst/>
          </a:prstGeom>
          <a:solidFill>
            <a:srgbClr val="4C0072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Helmholtz Research Software Engineering |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65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3AAF-CE98-4D68-A6BE-9CCCA6263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3818C-F1E9-AF43-58A6-C20C7D39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4E6AE-5C59-49AB-7645-5AD9DF39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6DBE2-9CEF-DCD7-CDCB-6757940AE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7D708-3359-60F0-C02C-80A49B8FB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D396-F01B-44A1-B129-5612A3FA1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77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126A4-173E-1E91-106D-780CD996B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4CCD9-EEEA-22F7-7684-2BCBAFBA5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48B99-D113-3D0E-15F6-CB76DA145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563BB-1456-FBBE-1E9E-A2654C96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F42D8-CA69-F6B3-2FF9-337BE5C6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EB284-5055-C4B5-38EC-83296D7AC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32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0C3B2-F575-61D7-4950-25274FF1A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66EE3-0E69-CF48-DE2C-91A74904B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1CA71-109E-0E5B-07CE-3E3D75B3F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43574E-D418-C45D-1801-790E82DF4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B7671-BCD1-414D-86A5-A6A000871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D995B1-44C1-BCDE-C22B-7AE9347E7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E2BD93-1B4A-AD8F-AFA1-898CB9AA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DD5095-E9E6-5AB0-87EC-D593476B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12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F06FB7-146C-EB9E-350B-DC1B49D8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F1418-2861-DFBE-FC09-641CB1626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70C2A-548D-5CFB-0D0A-0585C48E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2E857D-088D-CC91-A2A1-7F3500868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29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78736-C732-872C-9EDD-F52BA2C8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C1528-C041-0966-1EF7-01EBB1D32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94EC6-ADF7-C2FA-CBF8-B25291CF0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18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D2B7C-32CC-3368-E760-87A0084D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2EA2F-8503-9E08-001A-B5C56017D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F7210-A412-4438-E135-A96E0114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E927A-BDDE-5BA3-34BC-C6E19A1DE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622B9-A113-503E-01BE-5EEA7F168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04563-DD12-AD7A-9C12-FC6011D7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963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17EC-C7FB-5C85-31C6-8BFE7F093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14BD2C-B408-01B4-14E8-2489620E8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6DF7-4D87-E9FD-8602-1F6468282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6C9FB-6C8D-94FC-89D6-BE16F50C6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6DC24-FF1F-CE8A-703B-E01EA17D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E490-751E-BD95-A07F-124D518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5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80C4B-832C-4458-6380-20B629427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86A79-5FDE-ABE3-4D3A-D2ECDE21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9DD78-3C74-7F26-7CDB-33BFB855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64126-5D4A-8EAA-179F-2C983057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BBEA5B-3632-86C6-6BED-2480D99A9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98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57E0AF-3F87-CE83-FA45-FBB243D8B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007B0-472A-5936-D4CC-EAC030FD7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6EEF5-A3D6-60C6-AE40-FAC033C2F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050D0-C329-88A6-2899-5337DE49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82295-C355-2356-7ABD-794534BC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CD72-8748-4207-A6F3-7B8C7E02F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599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4BF84-AC18-486F-8B29-736C763AF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FFCF4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E1719-DC21-47E0-BBDC-C81F0057C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D4118C-7542-4C13-A45A-63A2BC81C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FFCF4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DF93D-85FF-4252-9FB7-E7D3369F7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496895-A4EB-40E5-8F87-FAA7755953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089FA5-602A-4666-BBBC-49A94E36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6D396-F01B-44A1-B129-5612A3FA14F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DED6AE-77F4-4123-87F7-DAC6AEB7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439" y="365125"/>
            <a:ext cx="673815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24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00D5F3-BCC7-CAAC-A79D-DF913F31D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50E2E-5E49-8863-14D3-71441B55E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B072A-AAB7-FA58-0687-C4E6D66BA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B13456-D490-4F1E-8D36-2F3781A86596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56E54-E026-6899-35EC-E7A5E62B5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9E6FC-6C59-CFF4-0CA8-B34FEEE17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579DD6-9D37-4585-92B8-5C78F8038AD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D275E-15C1-8B3B-9C17-6F606D4C75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C8329A-BB12-6841-2DFE-5C804228C8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65125"/>
            <a:ext cx="1655067" cy="7010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BADCDB-083D-DE84-8666-C55D760DB018}"/>
              </a:ext>
            </a:extLst>
          </p:cNvPr>
          <p:cNvSpPr txBox="1"/>
          <p:nvPr/>
        </p:nvSpPr>
        <p:spPr>
          <a:xfrm>
            <a:off x="3630966" y="6400412"/>
            <a:ext cx="497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Helmholtz Research Software Engineering| November 2024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CF9F32-BF74-D3B2-D108-CF2D39C7F420}"/>
              </a:ext>
            </a:extLst>
          </p:cNvPr>
          <p:cNvGrpSpPr/>
          <p:nvPr/>
        </p:nvGrpSpPr>
        <p:grpSpPr>
          <a:xfrm>
            <a:off x="9262113" y="365340"/>
            <a:ext cx="2510787" cy="732515"/>
            <a:chOff x="9262113" y="365340"/>
            <a:chExt cx="2510787" cy="73251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38258D-037B-9315-7FAE-BC5F6596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2113" y="365340"/>
              <a:ext cx="2510787" cy="5190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EAFD94-F88D-1B3D-4123-C49A628B947E}"/>
                </a:ext>
              </a:extLst>
            </p:cNvPr>
            <p:cNvSpPr txBox="1"/>
            <p:nvPr/>
          </p:nvSpPr>
          <p:spPr>
            <a:xfrm>
              <a:off x="9439552" y="836245"/>
              <a:ext cx="2148344" cy="2616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txBody>
            <a:bodyPr wrap="none" rtlCol="0">
              <a:spAutoFit/>
            </a:bodyPr>
            <a:lstStyle/>
            <a:p>
              <a:pPr algn="r"/>
              <a:r>
                <a:rPr lang="en-GB" sz="1100">
                  <a:solidFill>
                    <a:srgbClr val="FFCF40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Research Software Engineering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8170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Data" Target="../diagrams/data1.xml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6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6.png"/><Relationship Id="rId10" Type="http://schemas.openxmlformats.org/officeDocument/2006/relationships/image" Target="../media/image12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29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1.sv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15.jpe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learning/what-is-scrum/" TargetMode="External"/><Relationship Id="rId3" Type="http://schemas.openxmlformats.org/officeDocument/2006/relationships/hyperlink" Target="https://www.agilealliance.org/agile101/" TargetMode="External"/><Relationship Id="rId7" Type="http://schemas.openxmlformats.org/officeDocument/2006/relationships/hyperlink" Target="https://www.atlassian.com/agile/scrum" TargetMode="External"/><Relationship Id="rId2" Type="http://schemas.openxmlformats.org/officeDocument/2006/relationships/hyperlink" Target="https://www.atlassian.com/agi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umguides.org/scrum-guide.html" TargetMode="External"/><Relationship Id="rId5" Type="http://schemas.openxmlformats.org/officeDocument/2006/relationships/hyperlink" Target="https://www.scrumalliance.org/about-scrum" TargetMode="External"/><Relationship Id="rId4" Type="http://schemas.openxmlformats.org/officeDocument/2006/relationships/hyperlink" Target="https://www.agilealliance.org/agile101/the-agile-manifest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37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AF5E-2EAB-7477-7253-9C3E406CC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9775915" cy="33295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>
                <a:solidFill>
                  <a:schemeClr val="tx1"/>
                </a:solidFill>
                <a:ea typeface="+mj-lt"/>
                <a:cs typeface="Calibri"/>
              </a:rPr>
              <a:t>Agile Methods for RSEs</a:t>
            </a:r>
            <a:br>
              <a:rPr lang="en-GB">
                <a:solidFill>
                  <a:schemeClr val="tx1"/>
                </a:solidFill>
                <a:ea typeface="+mj-lt"/>
                <a:cs typeface="Calibri"/>
              </a:rPr>
            </a:br>
            <a:br>
              <a:rPr lang="en-GB">
                <a:solidFill>
                  <a:schemeClr val="tx1"/>
                </a:solidFill>
                <a:ea typeface="+mj-lt"/>
                <a:cs typeface="Calibri"/>
              </a:rPr>
            </a:br>
            <a:r>
              <a:rPr lang="en-GB" sz="3600">
                <a:solidFill>
                  <a:schemeClr val="accent2"/>
                </a:solidFill>
                <a:ea typeface="+mj-lt"/>
                <a:cs typeface="Calibri"/>
              </a:rPr>
              <a:t>A formula for scrum-driven software development in research?</a:t>
            </a:r>
            <a:br>
              <a:rPr lang="en-GB" sz="700">
                <a:solidFill>
                  <a:schemeClr val="tx1"/>
                </a:solidFill>
                <a:ea typeface="+mj-lt"/>
                <a:cs typeface="+mj-lt"/>
              </a:rPr>
            </a:br>
            <a:endParaRPr lang="en-GB" sz="1100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AD2A1-E039-FF6B-42E5-684F5D163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954" y="5198720"/>
            <a:ext cx="11096619" cy="1213987"/>
          </a:xfrm>
        </p:spPr>
        <p:txBody>
          <a:bodyPr>
            <a:normAutofit/>
          </a:bodyPr>
          <a:lstStyle/>
          <a:p>
            <a:r>
              <a:rPr lang="en-GB" sz="3200">
                <a:solidFill>
                  <a:schemeClr val="tx1"/>
                </a:solidFill>
                <a:latin typeface="+mj-lt"/>
                <a:ea typeface="Calibri"/>
                <a:cs typeface="Calibri"/>
              </a:rPr>
              <a:t>Ann Gledson, Adrian Harwood &amp; Scott Archer-Nicholls</a:t>
            </a:r>
          </a:p>
          <a:p>
            <a:r>
              <a:rPr lang="en-GB" i="1">
                <a:solidFill>
                  <a:schemeClr val="tx1"/>
                </a:solidFill>
                <a:latin typeface="+mj-lt"/>
                <a:ea typeface="Calibri"/>
                <a:cs typeface="Calibri"/>
              </a:rPr>
              <a:t>Research IT, IT Services, The University of Manchester</a:t>
            </a:r>
            <a:endParaRPr lang="en-US" sz="1800" i="1">
              <a:solidFill>
                <a:schemeClr val="tx1"/>
              </a:solidFill>
              <a:latin typeface="+mj-lt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720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415811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 b="1">
              <a:solidFill>
                <a:schemeClr val="accent2"/>
              </a:solidFill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213521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03EE-A1CC-69BE-CCA0-91BBF2B0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Project Management in your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C7B00-4912-B00B-2A7F-CB73AEA2D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48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GB" b="1">
                <a:solidFill>
                  <a:schemeClr val="accent2"/>
                </a:solidFill>
              </a:rPr>
              <a:t>Join in with Part 1!</a:t>
            </a:r>
          </a:p>
          <a:p>
            <a:pPr marL="0" indent="0" algn="ctr">
              <a:buNone/>
            </a:pPr>
            <a:endParaRPr lang="en-GB" b="1">
              <a:solidFill>
                <a:schemeClr val="accent2"/>
              </a:solidFill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GB">
                <a:solidFill>
                  <a:srgbClr val="00B0F0"/>
                </a:solidFill>
              </a:rPr>
              <a:t>https://www.menti.com/alvmgnkkhzsf</a:t>
            </a:r>
          </a:p>
          <a:p>
            <a:pPr marL="0" indent="0" algn="ctr">
              <a:buNone/>
            </a:pPr>
            <a:r>
              <a:rPr lang="en-GB"/>
              <a:t>Access Code:  </a:t>
            </a:r>
            <a:r>
              <a:rPr lang="en-GB" b="1" i="0">
                <a:effectLst/>
                <a:latin typeface="MentiText"/>
              </a:rPr>
              <a:t>4588 1433</a:t>
            </a:r>
            <a:endParaRPr lang="en-GB" b="1"/>
          </a:p>
        </p:txBody>
      </p:sp>
      <p:pic>
        <p:nvPicPr>
          <p:cNvPr id="6" name="Picture 5" descr="A qr code on a white background">
            <a:extLst>
              <a:ext uri="{FF2B5EF4-FFF2-40B4-BE49-F238E27FC236}">
                <a16:creationId xmlns:a16="http://schemas.microsoft.com/office/drawing/2014/main" id="{06A016AB-055A-BE28-2668-C33212A71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328" y="2179864"/>
            <a:ext cx="3298372" cy="329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0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>
              <a:solidFill>
                <a:schemeClr val="accent2"/>
              </a:solidFill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233156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47366-C8E7-D662-02B7-9EE1EC28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Agile Methodologies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A4DAF-6FBD-092F-46C1-D33D14145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/>
              <a:t>A methodology for </a:t>
            </a:r>
            <a:r>
              <a:rPr lang="en-US" b="1">
                <a:solidFill>
                  <a:schemeClr val="accent2"/>
                </a:solidFill>
              </a:rPr>
              <a:t>project / product management</a:t>
            </a:r>
            <a:r>
              <a:rPr lang="en-US"/>
              <a:t> built on a set of values.</a:t>
            </a:r>
          </a:p>
          <a:p>
            <a:pPr>
              <a:lnSpc>
                <a:spcPct val="120000"/>
              </a:lnSpc>
            </a:pPr>
            <a:r>
              <a:rPr lang="en-US"/>
              <a:t>The “</a:t>
            </a:r>
            <a:r>
              <a:rPr lang="en-US" b="1">
                <a:solidFill>
                  <a:schemeClr val="accent2"/>
                </a:solidFill>
              </a:rPr>
              <a:t>Agile Manifesto</a:t>
            </a:r>
            <a:r>
              <a:rPr lang="en-US"/>
              <a:t>” defines the values.</a:t>
            </a:r>
          </a:p>
          <a:p>
            <a:pPr lvl="1">
              <a:lnSpc>
                <a:spcPct val="120000"/>
              </a:lnSpc>
            </a:pPr>
            <a:r>
              <a:rPr lang="en-US" b="1">
                <a:solidFill>
                  <a:schemeClr val="accent2"/>
                </a:solidFill>
              </a:rPr>
              <a:t>Customer collaboration</a:t>
            </a:r>
            <a:r>
              <a:rPr lang="en-US"/>
              <a:t> </a:t>
            </a:r>
            <a:r>
              <a:rPr lang="en-US" b="1"/>
              <a:t>over</a:t>
            </a:r>
            <a:r>
              <a:rPr lang="en-US"/>
              <a:t> </a:t>
            </a:r>
            <a:r>
              <a:rPr lang="en-US" i="1"/>
              <a:t>contract negotiation</a:t>
            </a:r>
            <a:r>
              <a:rPr lang="en-US"/>
              <a:t>.</a:t>
            </a:r>
          </a:p>
          <a:p>
            <a:pPr lvl="1">
              <a:lnSpc>
                <a:spcPct val="120000"/>
              </a:lnSpc>
            </a:pPr>
            <a:r>
              <a:rPr lang="en-US" b="1">
                <a:solidFill>
                  <a:schemeClr val="accent2"/>
                </a:solidFill>
              </a:rPr>
              <a:t>Responding to change</a:t>
            </a:r>
            <a:r>
              <a:rPr lang="en-US"/>
              <a:t> </a:t>
            </a:r>
            <a:r>
              <a:rPr lang="en-US" b="1"/>
              <a:t>over</a:t>
            </a:r>
            <a:r>
              <a:rPr lang="en-US"/>
              <a:t> </a:t>
            </a:r>
            <a:r>
              <a:rPr lang="en-US" i="1"/>
              <a:t>following a plan</a:t>
            </a:r>
            <a:r>
              <a:rPr lang="en-US"/>
              <a:t>. </a:t>
            </a:r>
          </a:p>
          <a:p>
            <a:pPr lvl="1">
              <a:lnSpc>
                <a:spcPct val="120000"/>
              </a:lnSpc>
            </a:pPr>
            <a:r>
              <a:rPr lang="en-US" b="1">
                <a:solidFill>
                  <a:schemeClr val="accent2"/>
                </a:solidFill>
              </a:rPr>
              <a:t>Individuals and interactions</a:t>
            </a:r>
            <a:r>
              <a:rPr lang="en-US"/>
              <a:t> </a:t>
            </a:r>
            <a:r>
              <a:rPr lang="en-US" b="1"/>
              <a:t>over</a:t>
            </a:r>
            <a:r>
              <a:rPr lang="en-US"/>
              <a:t> </a:t>
            </a:r>
            <a:r>
              <a:rPr lang="en-US" i="1"/>
              <a:t>processes and tools</a:t>
            </a:r>
            <a:r>
              <a:rPr lang="en-US"/>
              <a:t>.</a:t>
            </a:r>
          </a:p>
          <a:p>
            <a:pPr lvl="1">
              <a:lnSpc>
                <a:spcPct val="120000"/>
              </a:lnSpc>
            </a:pPr>
            <a:r>
              <a:rPr lang="en-US" b="1">
                <a:solidFill>
                  <a:schemeClr val="accent2"/>
                </a:solidFill>
              </a:rPr>
              <a:t>Working software</a:t>
            </a:r>
            <a:r>
              <a:rPr lang="en-US"/>
              <a:t> </a:t>
            </a:r>
            <a:r>
              <a:rPr lang="en-US" b="1"/>
              <a:t>over</a:t>
            </a:r>
            <a:r>
              <a:rPr lang="en-US"/>
              <a:t> </a:t>
            </a:r>
            <a:r>
              <a:rPr lang="en-US" i="1"/>
              <a:t>comprehensive documentation</a:t>
            </a:r>
            <a:r>
              <a:rPr lang="en-US"/>
              <a:t>.</a:t>
            </a:r>
            <a:br>
              <a:rPr lang="en-US"/>
            </a:br>
            <a:endParaRPr lang="en-US"/>
          </a:p>
          <a:p>
            <a:pPr>
              <a:lnSpc>
                <a:spcPct val="120000"/>
              </a:lnSpc>
            </a:pPr>
            <a:r>
              <a:rPr lang="en-US"/>
              <a:t>There are many </a:t>
            </a:r>
            <a:r>
              <a:rPr lang="en-US" b="1">
                <a:solidFill>
                  <a:schemeClr val="accent2"/>
                </a:solidFill>
              </a:rPr>
              <a:t>implementations of the manifesto</a:t>
            </a:r>
            <a:r>
              <a:rPr lang="en-US"/>
              <a:t> and its values</a:t>
            </a:r>
          </a:p>
          <a:p>
            <a:pPr lvl="1">
              <a:lnSpc>
                <a:spcPct val="120000"/>
              </a:lnSpc>
            </a:pPr>
            <a:r>
              <a:rPr lang="en-US"/>
              <a:t>Scrum (most popular)</a:t>
            </a:r>
          </a:p>
          <a:p>
            <a:pPr lvl="1">
              <a:lnSpc>
                <a:spcPct val="120000"/>
              </a:lnSpc>
            </a:pPr>
            <a:r>
              <a:rPr lang="en-US"/>
              <a:t>Extreme Programming (XP)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84E00E-EC93-EE26-7C0B-A522DE29D3CD}"/>
              </a:ext>
            </a:extLst>
          </p:cNvPr>
          <p:cNvSpPr txBox="1"/>
          <p:nvPr/>
        </p:nvSpPr>
        <p:spPr>
          <a:xfrm>
            <a:off x="8601075" y="2828925"/>
            <a:ext cx="3048000" cy="1569660"/>
          </a:xfrm>
          <a:custGeom>
            <a:avLst/>
            <a:gdLst>
              <a:gd name="connsiteX0" fmla="*/ 0 w 3048000"/>
              <a:gd name="connsiteY0" fmla="*/ 0 h 1569660"/>
              <a:gd name="connsiteX1" fmla="*/ 477520 w 3048000"/>
              <a:gd name="connsiteY1" fmla="*/ 0 h 1569660"/>
              <a:gd name="connsiteX2" fmla="*/ 1016000 w 3048000"/>
              <a:gd name="connsiteY2" fmla="*/ 0 h 1569660"/>
              <a:gd name="connsiteX3" fmla="*/ 1584960 w 3048000"/>
              <a:gd name="connsiteY3" fmla="*/ 0 h 1569660"/>
              <a:gd name="connsiteX4" fmla="*/ 2062480 w 3048000"/>
              <a:gd name="connsiteY4" fmla="*/ 0 h 1569660"/>
              <a:gd name="connsiteX5" fmla="*/ 3048000 w 3048000"/>
              <a:gd name="connsiteY5" fmla="*/ 0 h 1569660"/>
              <a:gd name="connsiteX6" fmla="*/ 3048000 w 3048000"/>
              <a:gd name="connsiteY6" fmla="*/ 554613 h 1569660"/>
              <a:gd name="connsiteX7" fmla="*/ 3048000 w 3048000"/>
              <a:gd name="connsiteY7" fmla="*/ 1077833 h 1569660"/>
              <a:gd name="connsiteX8" fmla="*/ 3048000 w 3048000"/>
              <a:gd name="connsiteY8" fmla="*/ 1569660 h 1569660"/>
              <a:gd name="connsiteX9" fmla="*/ 2479040 w 3048000"/>
              <a:gd name="connsiteY9" fmla="*/ 1569660 h 1569660"/>
              <a:gd name="connsiteX10" fmla="*/ 2032000 w 3048000"/>
              <a:gd name="connsiteY10" fmla="*/ 1569660 h 1569660"/>
              <a:gd name="connsiteX11" fmla="*/ 1493520 w 3048000"/>
              <a:gd name="connsiteY11" fmla="*/ 1569660 h 1569660"/>
              <a:gd name="connsiteX12" fmla="*/ 1046480 w 3048000"/>
              <a:gd name="connsiteY12" fmla="*/ 1569660 h 1569660"/>
              <a:gd name="connsiteX13" fmla="*/ 568960 w 3048000"/>
              <a:gd name="connsiteY13" fmla="*/ 1569660 h 1569660"/>
              <a:gd name="connsiteX14" fmla="*/ 0 w 3048000"/>
              <a:gd name="connsiteY14" fmla="*/ 1569660 h 1569660"/>
              <a:gd name="connsiteX15" fmla="*/ 0 w 3048000"/>
              <a:gd name="connsiteY15" fmla="*/ 1077833 h 1569660"/>
              <a:gd name="connsiteX16" fmla="*/ 0 w 3048000"/>
              <a:gd name="connsiteY16" fmla="*/ 586006 h 1569660"/>
              <a:gd name="connsiteX17" fmla="*/ 0 w 3048000"/>
              <a:gd name="connsiteY17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48000" h="1569660" fill="none" extrusionOk="0">
                <a:moveTo>
                  <a:pt x="0" y="0"/>
                </a:moveTo>
                <a:cubicBezTo>
                  <a:pt x="135137" y="-37744"/>
                  <a:pt x="255090" y="39660"/>
                  <a:pt x="477520" y="0"/>
                </a:cubicBezTo>
                <a:cubicBezTo>
                  <a:pt x="699950" y="-39660"/>
                  <a:pt x="813525" y="25479"/>
                  <a:pt x="1016000" y="0"/>
                </a:cubicBezTo>
                <a:cubicBezTo>
                  <a:pt x="1218475" y="-25479"/>
                  <a:pt x="1384637" y="23791"/>
                  <a:pt x="1584960" y="0"/>
                </a:cubicBezTo>
                <a:cubicBezTo>
                  <a:pt x="1785283" y="-23791"/>
                  <a:pt x="1960204" y="3796"/>
                  <a:pt x="2062480" y="0"/>
                </a:cubicBezTo>
                <a:cubicBezTo>
                  <a:pt x="2164756" y="-3796"/>
                  <a:pt x="2669073" y="77118"/>
                  <a:pt x="3048000" y="0"/>
                </a:cubicBezTo>
                <a:cubicBezTo>
                  <a:pt x="3082282" y="182414"/>
                  <a:pt x="3010964" y="353673"/>
                  <a:pt x="3048000" y="554613"/>
                </a:cubicBezTo>
                <a:cubicBezTo>
                  <a:pt x="3085036" y="755553"/>
                  <a:pt x="3026987" y="869866"/>
                  <a:pt x="3048000" y="1077833"/>
                </a:cubicBezTo>
                <a:cubicBezTo>
                  <a:pt x="3069013" y="1285800"/>
                  <a:pt x="2997249" y="1349908"/>
                  <a:pt x="3048000" y="1569660"/>
                </a:cubicBezTo>
                <a:cubicBezTo>
                  <a:pt x="2913512" y="1582943"/>
                  <a:pt x="2598782" y="1519132"/>
                  <a:pt x="2479040" y="1569660"/>
                </a:cubicBezTo>
                <a:cubicBezTo>
                  <a:pt x="2359298" y="1620188"/>
                  <a:pt x="2244266" y="1517372"/>
                  <a:pt x="2032000" y="1569660"/>
                </a:cubicBezTo>
                <a:cubicBezTo>
                  <a:pt x="1819734" y="1621948"/>
                  <a:pt x="1618364" y="1541670"/>
                  <a:pt x="1493520" y="1569660"/>
                </a:cubicBezTo>
                <a:cubicBezTo>
                  <a:pt x="1368676" y="1597650"/>
                  <a:pt x="1221174" y="1544789"/>
                  <a:pt x="1046480" y="1569660"/>
                </a:cubicBezTo>
                <a:cubicBezTo>
                  <a:pt x="871786" y="1594531"/>
                  <a:pt x="670906" y="1558688"/>
                  <a:pt x="568960" y="1569660"/>
                </a:cubicBezTo>
                <a:cubicBezTo>
                  <a:pt x="467014" y="1580632"/>
                  <a:pt x="141869" y="1512397"/>
                  <a:pt x="0" y="1569660"/>
                </a:cubicBezTo>
                <a:cubicBezTo>
                  <a:pt x="-44633" y="1368961"/>
                  <a:pt x="43620" y="1182636"/>
                  <a:pt x="0" y="1077833"/>
                </a:cubicBezTo>
                <a:cubicBezTo>
                  <a:pt x="-43620" y="973030"/>
                  <a:pt x="38219" y="802596"/>
                  <a:pt x="0" y="586006"/>
                </a:cubicBezTo>
                <a:cubicBezTo>
                  <a:pt x="-38219" y="369416"/>
                  <a:pt x="38367" y="267321"/>
                  <a:pt x="0" y="0"/>
                </a:cubicBezTo>
                <a:close/>
              </a:path>
              <a:path w="3048000" h="1569660" stroke="0" extrusionOk="0">
                <a:moveTo>
                  <a:pt x="0" y="0"/>
                </a:moveTo>
                <a:cubicBezTo>
                  <a:pt x="116039" y="-39702"/>
                  <a:pt x="259485" y="26825"/>
                  <a:pt x="477520" y="0"/>
                </a:cubicBezTo>
                <a:cubicBezTo>
                  <a:pt x="695555" y="-26825"/>
                  <a:pt x="798297" y="50987"/>
                  <a:pt x="924560" y="0"/>
                </a:cubicBezTo>
                <a:cubicBezTo>
                  <a:pt x="1050823" y="-50987"/>
                  <a:pt x="1219664" y="41157"/>
                  <a:pt x="1371600" y="0"/>
                </a:cubicBezTo>
                <a:cubicBezTo>
                  <a:pt x="1523536" y="-41157"/>
                  <a:pt x="1742496" y="45522"/>
                  <a:pt x="1849120" y="0"/>
                </a:cubicBezTo>
                <a:cubicBezTo>
                  <a:pt x="1955744" y="-45522"/>
                  <a:pt x="2144866" y="5531"/>
                  <a:pt x="2418080" y="0"/>
                </a:cubicBezTo>
                <a:cubicBezTo>
                  <a:pt x="2691294" y="-5531"/>
                  <a:pt x="2758535" y="28710"/>
                  <a:pt x="3048000" y="0"/>
                </a:cubicBezTo>
                <a:cubicBezTo>
                  <a:pt x="3100701" y="143028"/>
                  <a:pt x="3015656" y="358328"/>
                  <a:pt x="3048000" y="491827"/>
                </a:cubicBezTo>
                <a:cubicBezTo>
                  <a:pt x="3080344" y="625326"/>
                  <a:pt x="3007131" y="828734"/>
                  <a:pt x="3048000" y="1015047"/>
                </a:cubicBezTo>
                <a:cubicBezTo>
                  <a:pt x="3088869" y="1201360"/>
                  <a:pt x="3045913" y="1365966"/>
                  <a:pt x="3048000" y="1569660"/>
                </a:cubicBezTo>
                <a:cubicBezTo>
                  <a:pt x="2841979" y="1607887"/>
                  <a:pt x="2702952" y="1524849"/>
                  <a:pt x="2570480" y="1569660"/>
                </a:cubicBezTo>
                <a:cubicBezTo>
                  <a:pt x="2438008" y="1614471"/>
                  <a:pt x="2156333" y="1569545"/>
                  <a:pt x="2001520" y="1569660"/>
                </a:cubicBezTo>
                <a:cubicBezTo>
                  <a:pt x="1846707" y="1569775"/>
                  <a:pt x="1725841" y="1543681"/>
                  <a:pt x="1524000" y="1569660"/>
                </a:cubicBezTo>
                <a:cubicBezTo>
                  <a:pt x="1322159" y="1595639"/>
                  <a:pt x="1195967" y="1517957"/>
                  <a:pt x="985520" y="1569660"/>
                </a:cubicBezTo>
                <a:cubicBezTo>
                  <a:pt x="775073" y="1621363"/>
                  <a:pt x="630357" y="1506602"/>
                  <a:pt x="447040" y="1569660"/>
                </a:cubicBezTo>
                <a:cubicBezTo>
                  <a:pt x="263723" y="1632718"/>
                  <a:pt x="219506" y="1558308"/>
                  <a:pt x="0" y="1569660"/>
                </a:cubicBezTo>
                <a:cubicBezTo>
                  <a:pt x="-46154" y="1383710"/>
                  <a:pt x="42427" y="1272106"/>
                  <a:pt x="0" y="1077833"/>
                </a:cubicBezTo>
                <a:cubicBezTo>
                  <a:pt x="-42427" y="883560"/>
                  <a:pt x="7097" y="733959"/>
                  <a:pt x="0" y="554613"/>
                </a:cubicBezTo>
                <a:cubicBezTo>
                  <a:pt x="-7097" y="375267"/>
                  <a:pt x="59894" y="176868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i="1">
                <a:solidFill>
                  <a:schemeClr val="accent5"/>
                </a:solidFill>
              </a:rPr>
              <a:t>OVER</a:t>
            </a:r>
          </a:p>
          <a:p>
            <a:pPr algn="ctr"/>
            <a:r>
              <a:rPr lang="en-GB" sz="3200" b="1">
                <a:solidFill>
                  <a:schemeClr val="accent5"/>
                </a:solidFill>
              </a:rPr>
              <a:t>NOT</a:t>
            </a:r>
          </a:p>
          <a:p>
            <a:pPr algn="ctr"/>
            <a:r>
              <a:rPr lang="en-GB" sz="3200" b="1" i="1">
                <a:solidFill>
                  <a:schemeClr val="accent5"/>
                </a:solidFill>
              </a:rPr>
              <a:t>INSTEAD OF</a:t>
            </a:r>
          </a:p>
        </p:txBody>
      </p:sp>
    </p:spTree>
    <p:extLst>
      <p:ext uri="{BB962C8B-B14F-4D97-AF65-F5344CB8AC3E}">
        <p14:creationId xmlns:p14="http://schemas.microsoft.com/office/powerpoint/2010/main" val="427430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4D5BF3-698A-84C3-8E5B-DB00421544E7}"/>
              </a:ext>
            </a:extLst>
          </p:cNvPr>
          <p:cNvSpPr/>
          <p:nvPr/>
        </p:nvSpPr>
        <p:spPr>
          <a:xfrm>
            <a:off x="893093" y="4473451"/>
            <a:ext cx="11173879" cy="18224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" name="Picture 70" descr="Young businessman arms crossed">
            <a:extLst>
              <a:ext uri="{FF2B5EF4-FFF2-40B4-BE49-F238E27FC236}">
                <a16:creationId xmlns:a16="http://schemas.microsoft.com/office/drawing/2014/main" id="{16C93759-12E2-8FA3-8B90-33CCCABBE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28886" y="1545952"/>
            <a:ext cx="640762" cy="2163265"/>
          </a:xfrm>
          <a:prstGeom prst="rect">
            <a:avLst/>
          </a:prstGeom>
        </p:spPr>
      </p:pic>
      <p:pic>
        <p:nvPicPr>
          <p:cNvPr id="72" name="Picture 71" descr="Casual woman fingers on the chin">
            <a:extLst>
              <a:ext uri="{FF2B5EF4-FFF2-40B4-BE49-F238E27FC236}">
                <a16:creationId xmlns:a16="http://schemas.microsoft.com/office/drawing/2014/main" id="{1AC47058-48F5-FC3B-62B1-44585833F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51059" y="1567745"/>
            <a:ext cx="611078" cy="2172031"/>
          </a:xfrm>
          <a:prstGeom prst="rect">
            <a:avLst/>
          </a:prstGeom>
        </p:spPr>
      </p:pic>
      <p:pic>
        <p:nvPicPr>
          <p:cNvPr id="73" name="Picture 72" descr="Businessman holding cup smiling">
            <a:extLst>
              <a:ext uri="{FF2B5EF4-FFF2-40B4-BE49-F238E27FC236}">
                <a16:creationId xmlns:a16="http://schemas.microsoft.com/office/drawing/2014/main" id="{7137F6A9-6DDC-4ED5-41A9-42B30A310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94" y="1495800"/>
            <a:ext cx="831765" cy="2255423"/>
          </a:xfrm>
          <a:prstGeom prst="rect">
            <a:avLst/>
          </a:prstGeom>
        </p:spPr>
      </p:pic>
      <p:pic>
        <p:nvPicPr>
          <p:cNvPr id="74" name="Picture 73" descr="Business woman hands together">
            <a:extLst>
              <a:ext uri="{FF2B5EF4-FFF2-40B4-BE49-F238E27FC236}">
                <a16:creationId xmlns:a16="http://schemas.microsoft.com/office/drawing/2014/main" id="{190D47B7-72BC-9D76-F4BB-BA599ECE27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228" y="1513225"/>
            <a:ext cx="721586" cy="2228721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4326739A-3BAC-FF3F-2F91-BCE0A911C2D2}"/>
              </a:ext>
            </a:extLst>
          </p:cNvPr>
          <p:cNvSpPr txBox="1"/>
          <p:nvPr/>
        </p:nvSpPr>
        <p:spPr>
          <a:xfrm>
            <a:off x="7539436" y="4027736"/>
            <a:ext cx="198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pic>
        <p:nvPicPr>
          <p:cNvPr id="76" name="Picture 75" descr="Business woman counting one">
            <a:extLst>
              <a:ext uri="{FF2B5EF4-FFF2-40B4-BE49-F238E27FC236}">
                <a16:creationId xmlns:a16="http://schemas.microsoft.com/office/drawing/2014/main" id="{F0C5BC4D-8480-BBB2-6CAB-CE99AC2F7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52" y="1678445"/>
            <a:ext cx="740134" cy="2203505"/>
          </a:xfrm>
          <a:prstGeom prst="rect">
            <a:avLst/>
          </a:prstGeom>
        </p:spPr>
      </p:pic>
      <p:pic>
        <p:nvPicPr>
          <p:cNvPr id="77" name="Graphic 76" descr="Lightbulb and gear outline">
            <a:extLst>
              <a:ext uri="{FF2B5EF4-FFF2-40B4-BE49-F238E27FC236}">
                <a16:creationId xmlns:a16="http://schemas.microsoft.com/office/drawing/2014/main" id="{86023977-1684-CB51-5367-7FFA2911CC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031" y="1252028"/>
            <a:ext cx="522394" cy="522394"/>
          </a:xfrm>
          <a:prstGeom prst="rect">
            <a:avLst/>
          </a:prstGeom>
          <a:effectLst>
            <a:outerShdw blurRad="50800" dist="50800" dir="5400000" algn="ctr" rotWithShape="0">
              <a:srgbClr val="FFFF00"/>
            </a:outerShdw>
          </a:effectLst>
        </p:spPr>
      </p:pic>
      <p:pic>
        <p:nvPicPr>
          <p:cNvPr id="78" name="Picture 77" descr="Young businessman writing on notepad">
            <a:extLst>
              <a:ext uri="{FF2B5EF4-FFF2-40B4-BE49-F238E27FC236}">
                <a16:creationId xmlns:a16="http://schemas.microsoft.com/office/drawing/2014/main" id="{724D4AFB-DD87-182F-BA83-DC83D2AB99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1131" y="1567745"/>
            <a:ext cx="721586" cy="2297038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E8029C8-A2A4-2296-26F1-98D1AA2E1582}"/>
              </a:ext>
            </a:extLst>
          </p:cNvPr>
          <p:cNvSpPr txBox="1"/>
          <p:nvPr/>
        </p:nvSpPr>
        <p:spPr>
          <a:xfrm>
            <a:off x="3438643" y="4027736"/>
            <a:ext cx="3058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Requirements Engineer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E797C88-6C7D-8F6C-D056-F753E715AF98}"/>
              </a:ext>
            </a:extLst>
          </p:cNvPr>
          <p:cNvSpPr txBox="1"/>
          <p:nvPr/>
        </p:nvSpPr>
        <p:spPr>
          <a:xfrm>
            <a:off x="709561" y="4027736"/>
            <a:ext cx="198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Stakeholders</a:t>
            </a:r>
          </a:p>
        </p:txBody>
      </p:sp>
      <p:pic>
        <p:nvPicPr>
          <p:cNvPr id="81" name="Picture 80" descr="Businessman hand in pocket">
            <a:extLst>
              <a:ext uri="{FF2B5EF4-FFF2-40B4-BE49-F238E27FC236}">
                <a16:creationId xmlns:a16="http://schemas.microsoft.com/office/drawing/2014/main" id="{C744746D-EA76-A7F6-7962-5A04D175C7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49153" y="1495800"/>
            <a:ext cx="831764" cy="2286017"/>
          </a:xfrm>
          <a:prstGeom prst="rect">
            <a:avLst/>
          </a:prstGeom>
        </p:spPr>
      </p:pic>
      <p:pic>
        <p:nvPicPr>
          <p:cNvPr id="8" name="Picture 7" descr="Old woman explaining">
            <a:extLst>
              <a:ext uri="{FF2B5EF4-FFF2-40B4-BE49-F238E27FC236}">
                <a16:creationId xmlns:a16="http://schemas.microsoft.com/office/drawing/2014/main" id="{75745E40-3741-699C-88A6-098D1DFF75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46" y="1876002"/>
            <a:ext cx="675339" cy="200594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2C7FA54-09EA-7448-5AC2-9CE8C7478E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9468927"/>
              </p:ext>
            </p:extLst>
          </p:nvPr>
        </p:nvGraphicFramePr>
        <p:xfrm>
          <a:off x="2213423" y="4680858"/>
          <a:ext cx="9188665" cy="4456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5187B8C-1AE3-D391-E8C7-61BDBDF0AF19}"/>
              </a:ext>
            </a:extLst>
          </p:cNvPr>
          <p:cNvSpPr txBox="1"/>
          <p:nvPr/>
        </p:nvSpPr>
        <p:spPr>
          <a:xfrm>
            <a:off x="1811025" y="6359522"/>
            <a:ext cx="2700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Project Manager</a:t>
            </a:r>
          </a:p>
        </p:txBody>
      </p:sp>
      <p:pic>
        <p:nvPicPr>
          <p:cNvPr id="89" name="Picture 88" descr="Businesswoman explaining">
            <a:extLst>
              <a:ext uri="{FF2B5EF4-FFF2-40B4-BE49-F238E27FC236}">
                <a16:creationId xmlns:a16="http://schemas.microsoft.com/office/drawing/2014/main" id="{003C303D-8D7B-EDB9-3CF0-9033C9C9728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1031" y="4555384"/>
            <a:ext cx="768066" cy="207723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651B578-0489-5C46-B742-55F24B62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Waterfall Processes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4FE9A3-6C02-A538-3713-14D8C808EA2B}"/>
              </a:ext>
            </a:extLst>
          </p:cNvPr>
          <p:cNvSpPr txBox="1"/>
          <p:nvPr/>
        </p:nvSpPr>
        <p:spPr>
          <a:xfrm>
            <a:off x="10149404" y="1377436"/>
            <a:ext cx="1943725" cy="2677656"/>
          </a:xfrm>
          <a:custGeom>
            <a:avLst/>
            <a:gdLst>
              <a:gd name="connsiteX0" fmla="*/ 0 w 1943725"/>
              <a:gd name="connsiteY0" fmla="*/ 0 h 2677656"/>
              <a:gd name="connsiteX1" fmla="*/ 466494 w 1943725"/>
              <a:gd name="connsiteY1" fmla="*/ 0 h 2677656"/>
              <a:gd name="connsiteX2" fmla="*/ 971863 w 1943725"/>
              <a:gd name="connsiteY2" fmla="*/ 0 h 2677656"/>
              <a:gd name="connsiteX3" fmla="*/ 1496668 w 1943725"/>
              <a:gd name="connsiteY3" fmla="*/ 0 h 2677656"/>
              <a:gd name="connsiteX4" fmla="*/ 1943725 w 1943725"/>
              <a:gd name="connsiteY4" fmla="*/ 0 h 2677656"/>
              <a:gd name="connsiteX5" fmla="*/ 1943725 w 1943725"/>
              <a:gd name="connsiteY5" fmla="*/ 589084 h 2677656"/>
              <a:gd name="connsiteX6" fmla="*/ 1943725 w 1943725"/>
              <a:gd name="connsiteY6" fmla="*/ 1071062 h 2677656"/>
              <a:gd name="connsiteX7" fmla="*/ 1943725 w 1943725"/>
              <a:gd name="connsiteY7" fmla="*/ 1606594 h 2677656"/>
              <a:gd name="connsiteX8" fmla="*/ 1943725 w 1943725"/>
              <a:gd name="connsiteY8" fmla="*/ 2115348 h 2677656"/>
              <a:gd name="connsiteX9" fmla="*/ 1943725 w 1943725"/>
              <a:gd name="connsiteY9" fmla="*/ 2677656 h 2677656"/>
              <a:gd name="connsiteX10" fmla="*/ 1438357 w 1943725"/>
              <a:gd name="connsiteY10" fmla="*/ 2677656 h 2677656"/>
              <a:gd name="connsiteX11" fmla="*/ 932988 w 1943725"/>
              <a:gd name="connsiteY11" fmla="*/ 2677656 h 2677656"/>
              <a:gd name="connsiteX12" fmla="*/ 485931 w 1943725"/>
              <a:gd name="connsiteY12" fmla="*/ 2677656 h 2677656"/>
              <a:gd name="connsiteX13" fmla="*/ 0 w 1943725"/>
              <a:gd name="connsiteY13" fmla="*/ 2677656 h 2677656"/>
              <a:gd name="connsiteX14" fmla="*/ 0 w 1943725"/>
              <a:gd name="connsiteY14" fmla="*/ 2222454 h 2677656"/>
              <a:gd name="connsiteX15" fmla="*/ 0 w 1943725"/>
              <a:gd name="connsiteY15" fmla="*/ 1660147 h 2677656"/>
              <a:gd name="connsiteX16" fmla="*/ 0 w 1943725"/>
              <a:gd name="connsiteY16" fmla="*/ 1178169 h 2677656"/>
              <a:gd name="connsiteX17" fmla="*/ 0 w 1943725"/>
              <a:gd name="connsiteY17" fmla="*/ 669414 h 2677656"/>
              <a:gd name="connsiteX18" fmla="*/ 0 w 1943725"/>
              <a:gd name="connsiteY18" fmla="*/ 0 h 267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43725" h="2677656" fill="none" extrusionOk="0">
                <a:moveTo>
                  <a:pt x="0" y="0"/>
                </a:moveTo>
                <a:cubicBezTo>
                  <a:pt x="146832" y="-4676"/>
                  <a:pt x="277874" y="54445"/>
                  <a:pt x="466494" y="0"/>
                </a:cubicBezTo>
                <a:cubicBezTo>
                  <a:pt x="655114" y="-54445"/>
                  <a:pt x="738671" y="21623"/>
                  <a:pt x="971863" y="0"/>
                </a:cubicBezTo>
                <a:cubicBezTo>
                  <a:pt x="1205055" y="-21623"/>
                  <a:pt x="1340279" y="57427"/>
                  <a:pt x="1496668" y="0"/>
                </a:cubicBezTo>
                <a:cubicBezTo>
                  <a:pt x="1653058" y="-57427"/>
                  <a:pt x="1790794" y="8186"/>
                  <a:pt x="1943725" y="0"/>
                </a:cubicBezTo>
                <a:cubicBezTo>
                  <a:pt x="1962990" y="151428"/>
                  <a:pt x="1883975" y="389786"/>
                  <a:pt x="1943725" y="589084"/>
                </a:cubicBezTo>
                <a:cubicBezTo>
                  <a:pt x="2003475" y="788382"/>
                  <a:pt x="1923572" y="935468"/>
                  <a:pt x="1943725" y="1071062"/>
                </a:cubicBezTo>
                <a:cubicBezTo>
                  <a:pt x="1963878" y="1206656"/>
                  <a:pt x="1932018" y="1356400"/>
                  <a:pt x="1943725" y="1606594"/>
                </a:cubicBezTo>
                <a:cubicBezTo>
                  <a:pt x="1955432" y="1856788"/>
                  <a:pt x="1909666" y="1931112"/>
                  <a:pt x="1943725" y="2115348"/>
                </a:cubicBezTo>
                <a:cubicBezTo>
                  <a:pt x="1977784" y="2299584"/>
                  <a:pt x="1922708" y="2399214"/>
                  <a:pt x="1943725" y="2677656"/>
                </a:cubicBezTo>
                <a:cubicBezTo>
                  <a:pt x="1839902" y="2681144"/>
                  <a:pt x="1546649" y="2667951"/>
                  <a:pt x="1438357" y="2677656"/>
                </a:cubicBezTo>
                <a:cubicBezTo>
                  <a:pt x="1330065" y="2687361"/>
                  <a:pt x="1091974" y="2618074"/>
                  <a:pt x="932988" y="2677656"/>
                </a:cubicBezTo>
                <a:cubicBezTo>
                  <a:pt x="774002" y="2737238"/>
                  <a:pt x="691947" y="2639935"/>
                  <a:pt x="485931" y="2677656"/>
                </a:cubicBezTo>
                <a:cubicBezTo>
                  <a:pt x="279915" y="2715377"/>
                  <a:pt x="113815" y="2656394"/>
                  <a:pt x="0" y="2677656"/>
                </a:cubicBezTo>
                <a:cubicBezTo>
                  <a:pt x="-517" y="2560454"/>
                  <a:pt x="28849" y="2418677"/>
                  <a:pt x="0" y="2222454"/>
                </a:cubicBezTo>
                <a:cubicBezTo>
                  <a:pt x="-28849" y="2026231"/>
                  <a:pt x="53575" y="1861779"/>
                  <a:pt x="0" y="1660147"/>
                </a:cubicBezTo>
                <a:cubicBezTo>
                  <a:pt x="-53575" y="1458515"/>
                  <a:pt x="49444" y="1308224"/>
                  <a:pt x="0" y="1178169"/>
                </a:cubicBezTo>
                <a:cubicBezTo>
                  <a:pt x="-49444" y="1048114"/>
                  <a:pt x="42966" y="892571"/>
                  <a:pt x="0" y="669414"/>
                </a:cubicBezTo>
                <a:cubicBezTo>
                  <a:pt x="-42966" y="446258"/>
                  <a:pt x="18504" y="280962"/>
                  <a:pt x="0" y="0"/>
                </a:cubicBezTo>
                <a:close/>
              </a:path>
              <a:path w="1943725" h="2677656" stroke="0" extrusionOk="0">
                <a:moveTo>
                  <a:pt x="0" y="0"/>
                </a:moveTo>
                <a:cubicBezTo>
                  <a:pt x="220432" y="-36178"/>
                  <a:pt x="236872" y="19726"/>
                  <a:pt x="466494" y="0"/>
                </a:cubicBezTo>
                <a:cubicBezTo>
                  <a:pt x="696116" y="-19726"/>
                  <a:pt x="780316" y="51082"/>
                  <a:pt x="913551" y="0"/>
                </a:cubicBezTo>
                <a:cubicBezTo>
                  <a:pt x="1046786" y="-51082"/>
                  <a:pt x="1181256" y="44436"/>
                  <a:pt x="1360608" y="0"/>
                </a:cubicBezTo>
                <a:cubicBezTo>
                  <a:pt x="1539960" y="-44436"/>
                  <a:pt x="1693250" y="20298"/>
                  <a:pt x="1943725" y="0"/>
                </a:cubicBezTo>
                <a:cubicBezTo>
                  <a:pt x="1977564" y="228427"/>
                  <a:pt x="1943208" y="437036"/>
                  <a:pt x="1943725" y="589084"/>
                </a:cubicBezTo>
                <a:cubicBezTo>
                  <a:pt x="1944242" y="741132"/>
                  <a:pt x="1921734" y="869421"/>
                  <a:pt x="1943725" y="1044286"/>
                </a:cubicBezTo>
                <a:cubicBezTo>
                  <a:pt x="1965716" y="1219151"/>
                  <a:pt x="1933484" y="1421594"/>
                  <a:pt x="1943725" y="1526264"/>
                </a:cubicBezTo>
                <a:cubicBezTo>
                  <a:pt x="1953966" y="1630934"/>
                  <a:pt x="1920356" y="1795741"/>
                  <a:pt x="1943725" y="2061795"/>
                </a:cubicBezTo>
                <a:cubicBezTo>
                  <a:pt x="1967094" y="2327849"/>
                  <a:pt x="1889158" y="2413972"/>
                  <a:pt x="1943725" y="2677656"/>
                </a:cubicBezTo>
                <a:cubicBezTo>
                  <a:pt x="1802311" y="2708414"/>
                  <a:pt x="1583981" y="2669452"/>
                  <a:pt x="1477231" y="2677656"/>
                </a:cubicBezTo>
                <a:cubicBezTo>
                  <a:pt x="1370481" y="2685860"/>
                  <a:pt x="1195637" y="2677017"/>
                  <a:pt x="952425" y="2677656"/>
                </a:cubicBezTo>
                <a:cubicBezTo>
                  <a:pt x="709213" y="2678295"/>
                  <a:pt x="715769" y="2662755"/>
                  <a:pt x="485931" y="2677656"/>
                </a:cubicBezTo>
                <a:cubicBezTo>
                  <a:pt x="256093" y="2692557"/>
                  <a:pt x="222584" y="2635108"/>
                  <a:pt x="0" y="2677656"/>
                </a:cubicBezTo>
                <a:cubicBezTo>
                  <a:pt x="-58821" y="2498521"/>
                  <a:pt x="30638" y="2228135"/>
                  <a:pt x="0" y="2115348"/>
                </a:cubicBezTo>
                <a:cubicBezTo>
                  <a:pt x="-30638" y="2002561"/>
                  <a:pt x="37148" y="1782761"/>
                  <a:pt x="0" y="1660147"/>
                </a:cubicBezTo>
                <a:cubicBezTo>
                  <a:pt x="-37148" y="1537533"/>
                  <a:pt x="43506" y="1347067"/>
                  <a:pt x="0" y="1124616"/>
                </a:cubicBezTo>
                <a:cubicBezTo>
                  <a:pt x="-43506" y="902165"/>
                  <a:pt x="13392" y="748215"/>
                  <a:pt x="0" y="589084"/>
                </a:cubicBezTo>
                <a:cubicBezTo>
                  <a:pt x="-13392" y="429953"/>
                  <a:pt x="22036" y="178934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>
                <a:solidFill>
                  <a:schemeClr val="accent5"/>
                </a:solidFill>
              </a:rPr>
              <a:t>The process is executed once for the entire project</a:t>
            </a:r>
          </a:p>
        </p:txBody>
      </p:sp>
    </p:spTree>
    <p:extLst>
      <p:ext uri="{BB962C8B-B14F-4D97-AF65-F5344CB8AC3E}">
        <p14:creationId xmlns:p14="http://schemas.microsoft.com/office/powerpoint/2010/main" val="11812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A9CF825-8561-6622-406D-FDA84A34BC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3916264"/>
              </p:ext>
            </p:extLst>
          </p:nvPr>
        </p:nvGraphicFramePr>
        <p:xfrm>
          <a:off x="2731970" y="1309035"/>
          <a:ext cx="6728059" cy="4456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 descr="Business woman counting one">
            <a:extLst>
              <a:ext uri="{FF2B5EF4-FFF2-40B4-BE49-F238E27FC236}">
                <a16:creationId xmlns:a16="http://schemas.microsoft.com/office/drawing/2014/main" id="{C4B6C718-8A45-F092-41C2-8FD055BAB9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01" y="1652394"/>
            <a:ext cx="646508" cy="1924765"/>
          </a:xfrm>
          <a:prstGeom prst="rect">
            <a:avLst/>
          </a:prstGeom>
        </p:spPr>
      </p:pic>
      <p:pic>
        <p:nvPicPr>
          <p:cNvPr id="3" name="Picture 2" descr="Young businessman writing on notepad">
            <a:extLst>
              <a:ext uri="{FF2B5EF4-FFF2-40B4-BE49-F238E27FC236}">
                <a16:creationId xmlns:a16="http://schemas.microsoft.com/office/drawing/2014/main" id="{ACA85AF7-C0BC-B9DE-5D61-FEFB9EA946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43043" y="217389"/>
            <a:ext cx="640245" cy="2026363"/>
          </a:xfrm>
          <a:prstGeom prst="rect">
            <a:avLst/>
          </a:prstGeom>
        </p:spPr>
      </p:pic>
      <p:pic>
        <p:nvPicPr>
          <p:cNvPr id="12" name="Picture 11" descr="Young businessman arms crossed">
            <a:extLst>
              <a:ext uri="{FF2B5EF4-FFF2-40B4-BE49-F238E27FC236}">
                <a16:creationId xmlns:a16="http://schemas.microsoft.com/office/drawing/2014/main" id="{02D06128-9F93-B6F4-9FBB-253B086EA4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7019" y="4513789"/>
            <a:ext cx="617116" cy="2083434"/>
          </a:xfrm>
          <a:prstGeom prst="rect">
            <a:avLst/>
          </a:prstGeom>
        </p:spPr>
      </p:pic>
      <p:pic>
        <p:nvPicPr>
          <p:cNvPr id="13" name="Picture 12" descr="Casual woman fingers on the chin">
            <a:extLst>
              <a:ext uri="{FF2B5EF4-FFF2-40B4-BE49-F238E27FC236}">
                <a16:creationId xmlns:a16="http://schemas.microsoft.com/office/drawing/2014/main" id="{D0E35FFC-806E-401E-38D9-B056FAE6B3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0397" y="4541256"/>
            <a:ext cx="588527" cy="2091875"/>
          </a:xfrm>
          <a:prstGeom prst="rect">
            <a:avLst/>
          </a:prstGeom>
        </p:spPr>
      </p:pic>
      <p:pic>
        <p:nvPicPr>
          <p:cNvPr id="14" name="Picture 13" descr="Businessman holding cup smiling">
            <a:extLst>
              <a:ext uri="{FF2B5EF4-FFF2-40B4-BE49-F238E27FC236}">
                <a16:creationId xmlns:a16="http://schemas.microsoft.com/office/drawing/2014/main" id="{EC91E54D-86F2-6DB0-71C9-D42D85D93A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042" y="4463350"/>
            <a:ext cx="801069" cy="2172187"/>
          </a:xfrm>
          <a:prstGeom prst="rect">
            <a:avLst/>
          </a:prstGeom>
        </p:spPr>
      </p:pic>
      <p:pic>
        <p:nvPicPr>
          <p:cNvPr id="15" name="Picture 14" descr="Business woman hands together">
            <a:extLst>
              <a:ext uri="{FF2B5EF4-FFF2-40B4-BE49-F238E27FC236}">
                <a16:creationId xmlns:a16="http://schemas.microsoft.com/office/drawing/2014/main" id="{4BF3D7B9-EC9F-179B-8419-DFCC71EC79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120" y="4489065"/>
            <a:ext cx="694956" cy="21464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EA7ADD-6EF4-1655-0C9E-03CF3BC545AA}"/>
              </a:ext>
            </a:extLst>
          </p:cNvPr>
          <p:cNvSpPr txBox="1"/>
          <p:nvPr/>
        </p:nvSpPr>
        <p:spPr>
          <a:xfrm>
            <a:off x="8697658" y="4064577"/>
            <a:ext cx="198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pic>
        <p:nvPicPr>
          <p:cNvPr id="17" name="Picture 16" descr="Businessman hand in pocket">
            <a:extLst>
              <a:ext uri="{FF2B5EF4-FFF2-40B4-BE49-F238E27FC236}">
                <a16:creationId xmlns:a16="http://schemas.microsoft.com/office/drawing/2014/main" id="{FC05FA25-03EA-8717-7CA9-F655AB5F92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7565" y="2771741"/>
            <a:ext cx="701001" cy="19266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4FA6BD-08FD-5F8E-747D-922E8D86D71F}"/>
              </a:ext>
            </a:extLst>
          </p:cNvPr>
          <p:cNvSpPr txBox="1"/>
          <p:nvPr/>
        </p:nvSpPr>
        <p:spPr>
          <a:xfrm>
            <a:off x="7837086" y="692564"/>
            <a:ext cx="164851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Product Owner</a:t>
            </a:r>
          </a:p>
          <a:p>
            <a:r>
              <a:rPr lang="en-GB" sz="14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(was Requirements Engineer)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D59D7C-F72E-1840-4D6B-BAFB6C6E1D18}"/>
              </a:ext>
            </a:extLst>
          </p:cNvPr>
          <p:cNvSpPr txBox="1"/>
          <p:nvPr/>
        </p:nvSpPr>
        <p:spPr>
          <a:xfrm>
            <a:off x="5220182" y="3166382"/>
            <a:ext cx="1782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Iterations</a:t>
            </a:r>
          </a:p>
          <a:p>
            <a:pPr algn="ctr"/>
            <a:r>
              <a:rPr lang="en-GB" sz="24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(“Sprints”)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B0E9F7-CFD7-A9AC-3AF1-1D253DA70B18}"/>
              </a:ext>
            </a:extLst>
          </p:cNvPr>
          <p:cNvSpPr txBox="1"/>
          <p:nvPr/>
        </p:nvSpPr>
        <p:spPr>
          <a:xfrm>
            <a:off x="1031617" y="1698870"/>
            <a:ext cx="181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Stakeholders</a:t>
            </a:r>
          </a:p>
        </p:txBody>
      </p:sp>
      <p:pic>
        <p:nvPicPr>
          <p:cNvPr id="4" name="Picture 3" descr="Businesswoman explaining">
            <a:extLst>
              <a:ext uri="{FF2B5EF4-FFF2-40B4-BE49-F238E27FC236}">
                <a16:creationId xmlns:a16="http://schemas.microsoft.com/office/drawing/2014/main" id="{7D25DF96-3DD9-92F1-C739-8373024152B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352" y="1331079"/>
            <a:ext cx="803164" cy="20315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7B10C4-98E0-F130-A870-4662D5732BD8}"/>
              </a:ext>
            </a:extLst>
          </p:cNvPr>
          <p:cNvSpPr txBox="1"/>
          <p:nvPr/>
        </p:nvSpPr>
        <p:spPr>
          <a:xfrm>
            <a:off x="10183833" y="2748252"/>
            <a:ext cx="214136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Scrum Master</a:t>
            </a:r>
          </a:p>
          <a:p>
            <a:r>
              <a:rPr lang="en-GB" sz="1400" b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(was Project Manager)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A61B65-B05C-C141-D4E3-539479A7EF07}"/>
              </a:ext>
            </a:extLst>
          </p:cNvPr>
          <p:cNvGrpSpPr/>
          <p:nvPr/>
        </p:nvGrpSpPr>
        <p:grpSpPr>
          <a:xfrm>
            <a:off x="2781789" y="4489065"/>
            <a:ext cx="1405798" cy="1733416"/>
            <a:chOff x="2781789" y="4489065"/>
            <a:chExt cx="1405798" cy="1733416"/>
          </a:xfrm>
        </p:grpSpPr>
        <p:grpSp>
          <p:nvGrpSpPr>
            <p:cNvPr id="11" name="Graphic 4" descr="Classroom with laboratory equipment">
              <a:extLst>
                <a:ext uri="{FF2B5EF4-FFF2-40B4-BE49-F238E27FC236}">
                  <a16:creationId xmlns:a16="http://schemas.microsoft.com/office/drawing/2014/main" id="{77AE33D6-6885-7FF5-631D-981207BF1931}"/>
                </a:ext>
              </a:extLst>
            </p:cNvPr>
            <p:cNvGrpSpPr/>
            <p:nvPr/>
          </p:nvGrpSpPr>
          <p:grpSpPr>
            <a:xfrm>
              <a:off x="2832197" y="4937288"/>
              <a:ext cx="1355390" cy="1109544"/>
              <a:chOff x="3904159" y="2357146"/>
              <a:chExt cx="7563517" cy="231223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E04525CF-75C5-FBFD-71BE-B0C62EDF6902}"/>
                  </a:ext>
                </a:extLst>
              </p:cNvPr>
              <p:cNvSpPr/>
              <p:nvPr/>
            </p:nvSpPr>
            <p:spPr>
              <a:xfrm>
                <a:off x="3921199" y="2374196"/>
                <a:ext cx="7529426" cy="526456"/>
              </a:xfrm>
              <a:custGeom>
                <a:avLst/>
                <a:gdLst>
                  <a:gd name="connsiteX0" fmla="*/ 7207483 w 7529426"/>
                  <a:gd name="connsiteY0" fmla="*/ 0 h 526456"/>
                  <a:gd name="connsiteX1" fmla="*/ 378743 w 7529426"/>
                  <a:gd name="connsiteY1" fmla="*/ 0 h 526456"/>
                  <a:gd name="connsiteX2" fmla="*/ 0 w 7529426"/>
                  <a:gd name="connsiteY2" fmla="*/ 403365 h 526456"/>
                  <a:gd name="connsiteX3" fmla="*/ 0 w 7529426"/>
                  <a:gd name="connsiteY3" fmla="*/ 526456 h 526456"/>
                  <a:gd name="connsiteX4" fmla="*/ 7529427 w 7529426"/>
                  <a:gd name="connsiteY4" fmla="*/ 526456 h 526456"/>
                  <a:gd name="connsiteX5" fmla="*/ 7529427 w 7529426"/>
                  <a:gd name="connsiteY5" fmla="*/ 403365 h 526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29426" h="526456">
                    <a:moveTo>
                      <a:pt x="7207483" y="0"/>
                    </a:moveTo>
                    <a:lnTo>
                      <a:pt x="378743" y="0"/>
                    </a:lnTo>
                    <a:lnTo>
                      <a:pt x="0" y="403365"/>
                    </a:lnTo>
                    <a:lnTo>
                      <a:pt x="0" y="526456"/>
                    </a:lnTo>
                    <a:lnTo>
                      <a:pt x="7529427" y="526456"/>
                    </a:lnTo>
                    <a:lnTo>
                      <a:pt x="7529427" y="40336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2DE575B-1A41-85C4-0771-74A6B17C4A3D}"/>
                  </a:ext>
                </a:extLst>
              </p:cNvPr>
              <p:cNvSpPr/>
              <p:nvPr/>
            </p:nvSpPr>
            <p:spPr>
              <a:xfrm>
                <a:off x="3904159" y="2357146"/>
                <a:ext cx="7563517" cy="2312232"/>
              </a:xfrm>
              <a:custGeom>
                <a:avLst/>
                <a:gdLst>
                  <a:gd name="connsiteX0" fmla="*/ 7562565 w 7563517"/>
                  <a:gd name="connsiteY0" fmla="*/ 414766 h 2312232"/>
                  <a:gd name="connsiteX1" fmla="*/ 7559802 w 7563517"/>
                  <a:gd name="connsiteY1" fmla="*/ 409775 h 2312232"/>
                  <a:gd name="connsiteX2" fmla="*/ 7237857 w 7563517"/>
                  <a:gd name="connsiteY2" fmla="*/ 6410 h 2312232"/>
                  <a:gd name="connsiteX3" fmla="*/ 7224523 w 7563517"/>
                  <a:gd name="connsiteY3" fmla="*/ 0 h 2312232"/>
                  <a:gd name="connsiteX4" fmla="*/ 395783 w 7563517"/>
                  <a:gd name="connsiteY4" fmla="*/ 0 h 2312232"/>
                  <a:gd name="connsiteX5" fmla="*/ 383353 w 7563517"/>
                  <a:gd name="connsiteY5" fmla="*/ 5382 h 2312232"/>
                  <a:gd name="connsiteX6" fmla="*/ 4610 w 7563517"/>
                  <a:gd name="connsiteY6" fmla="*/ 408746 h 2312232"/>
                  <a:gd name="connsiteX7" fmla="*/ 1257 w 7563517"/>
                  <a:gd name="connsiteY7" fmla="*/ 413909 h 2312232"/>
                  <a:gd name="connsiteX8" fmla="*/ 0 w 7563517"/>
                  <a:gd name="connsiteY8" fmla="*/ 420405 h 2312232"/>
                  <a:gd name="connsiteX9" fmla="*/ 0 w 7563517"/>
                  <a:gd name="connsiteY9" fmla="*/ 543497 h 2312232"/>
                  <a:gd name="connsiteX10" fmla="*/ 17040 w 7563517"/>
                  <a:gd name="connsiteY10" fmla="*/ 560537 h 2312232"/>
                  <a:gd name="connsiteX11" fmla="*/ 94679 w 7563517"/>
                  <a:gd name="connsiteY11" fmla="*/ 560537 h 2312232"/>
                  <a:gd name="connsiteX12" fmla="*/ 94679 w 7563517"/>
                  <a:gd name="connsiteY12" fmla="*/ 2312222 h 2312232"/>
                  <a:gd name="connsiteX13" fmla="*/ 248069 w 7563517"/>
                  <a:gd name="connsiteY13" fmla="*/ 2312222 h 2312232"/>
                  <a:gd name="connsiteX14" fmla="*/ 248069 w 7563517"/>
                  <a:gd name="connsiteY14" fmla="*/ 560546 h 2312232"/>
                  <a:gd name="connsiteX15" fmla="*/ 373837 w 7563517"/>
                  <a:gd name="connsiteY15" fmla="*/ 560546 h 2312232"/>
                  <a:gd name="connsiteX16" fmla="*/ 373837 w 7563517"/>
                  <a:gd name="connsiteY16" fmla="*/ 1912658 h 2312232"/>
                  <a:gd name="connsiteX17" fmla="*/ 499720 w 7563517"/>
                  <a:gd name="connsiteY17" fmla="*/ 1912658 h 2312232"/>
                  <a:gd name="connsiteX18" fmla="*/ 499720 w 7563517"/>
                  <a:gd name="connsiteY18" fmla="*/ 560546 h 2312232"/>
                  <a:gd name="connsiteX19" fmla="*/ 7025830 w 7563517"/>
                  <a:gd name="connsiteY19" fmla="*/ 560546 h 2312232"/>
                  <a:gd name="connsiteX20" fmla="*/ 7025830 w 7563517"/>
                  <a:gd name="connsiteY20" fmla="*/ 1912658 h 2312232"/>
                  <a:gd name="connsiteX21" fmla="*/ 7151752 w 7563517"/>
                  <a:gd name="connsiteY21" fmla="*/ 1912658 h 2312232"/>
                  <a:gd name="connsiteX22" fmla="*/ 7151752 w 7563517"/>
                  <a:gd name="connsiteY22" fmla="*/ 560546 h 2312232"/>
                  <a:gd name="connsiteX23" fmla="*/ 7277481 w 7563517"/>
                  <a:gd name="connsiteY23" fmla="*/ 560546 h 2312232"/>
                  <a:gd name="connsiteX24" fmla="*/ 7277481 w 7563517"/>
                  <a:gd name="connsiteY24" fmla="*/ 2312232 h 2312232"/>
                  <a:gd name="connsiteX25" fmla="*/ 7430929 w 7563517"/>
                  <a:gd name="connsiteY25" fmla="*/ 2312232 h 2312232"/>
                  <a:gd name="connsiteX26" fmla="*/ 7430929 w 7563517"/>
                  <a:gd name="connsiteY26" fmla="*/ 560546 h 2312232"/>
                  <a:gd name="connsiteX27" fmla="*/ 7546467 w 7563517"/>
                  <a:gd name="connsiteY27" fmla="*/ 560546 h 2312232"/>
                  <a:gd name="connsiteX28" fmla="*/ 7563517 w 7563517"/>
                  <a:gd name="connsiteY28" fmla="*/ 543506 h 2312232"/>
                  <a:gd name="connsiteX29" fmla="*/ 7563517 w 7563517"/>
                  <a:gd name="connsiteY29" fmla="*/ 420414 h 2312232"/>
                  <a:gd name="connsiteX30" fmla="*/ 7562565 w 7563517"/>
                  <a:gd name="connsiteY30" fmla="*/ 414766 h 2312232"/>
                  <a:gd name="connsiteX31" fmla="*/ 403155 w 7563517"/>
                  <a:gd name="connsiteY31" fmla="*/ 34090 h 2312232"/>
                  <a:gd name="connsiteX32" fmla="*/ 7216330 w 7563517"/>
                  <a:gd name="connsiteY32" fmla="*/ 34090 h 2312232"/>
                  <a:gd name="connsiteX33" fmla="*/ 7511035 w 7563517"/>
                  <a:gd name="connsiteY33" fmla="*/ 403365 h 2312232"/>
                  <a:gd name="connsiteX34" fmla="*/ 56426 w 7563517"/>
                  <a:gd name="connsiteY34" fmla="*/ 403365 h 2312232"/>
                  <a:gd name="connsiteX35" fmla="*/ 403155 w 7563517"/>
                  <a:gd name="connsiteY35" fmla="*/ 34090 h 2312232"/>
                  <a:gd name="connsiteX36" fmla="*/ 7529417 w 7563517"/>
                  <a:gd name="connsiteY36" fmla="*/ 526456 h 2312232"/>
                  <a:gd name="connsiteX37" fmla="*/ 34090 w 7563517"/>
                  <a:gd name="connsiteY37" fmla="*/ 526456 h 2312232"/>
                  <a:gd name="connsiteX38" fmla="*/ 34090 w 7563517"/>
                  <a:gd name="connsiteY38" fmla="*/ 437455 h 2312232"/>
                  <a:gd name="connsiteX39" fmla="*/ 7529417 w 7563517"/>
                  <a:gd name="connsiteY39" fmla="*/ 437455 h 2312232"/>
                  <a:gd name="connsiteX40" fmla="*/ 7529417 w 7563517"/>
                  <a:gd name="connsiteY40" fmla="*/ 526456 h 231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7563517" h="2312232">
                    <a:moveTo>
                      <a:pt x="7562565" y="414766"/>
                    </a:moveTo>
                    <a:cubicBezTo>
                      <a:pt x="7561612" y="412175"/>
                      <a:pt x="7559802" y="409804"/>
                      <a:pt x="7559802" y="409775"/>
                    </a:cubicBezTo>
                    <a:lnTo>
                      <a:pt x="7237857" y="6410"/>
                    </a:lnTo>
                    <a:cubicBezTo>
                      <a:pt x="7234619" y="2362"/>
                      <a:pt x="7229666" y="0"/>
                      <a:pt x="7224523" y="0"/>
                    </a:cubicBezTo>
                    <a:lnTo>
                      <a:pt x="395783" y="0"/>
                    </a:lnTo>
                    <a:cubicBezTo>
                      <a:pt x="391078" y="0"/>
                      <a:pt x="386582" y="1943"/>
                      <a:pt x="383353" y="5382"/>
                    </a:cubicBezTo>
                    <a:lnTo>
                      <a:pt x="4610" y="408746"/>
                    </a:lnTo>
                    <a:cubicBezTo>
                      <a:pt x="4582" y="408784"/>
                      <a:pt x="2343" y="411156"/>
                      <a:pt x="1257" y="413909"/>
                    </a:cubicBezTo>
                    <a:cubicBezTo>
                      <a:pt x="57" y="416928"/>
                      <a:pt x="0" y="420357"/>
                      <a:pt x="0" y="420405"/>
                    </a:cubicBezTo>
                    <a:lnTo>
                      <a:pt x="0" y="543497"/>
                    </a:lnTo>
                    <a:cubicBezTo>
                      <a:pt x="0" y="552907"/>
                      <a:pt x="7630" y="560537"/>
                      <a:pt x="17040" y="560537"/>
                    </a:cubicBezTo>
                    <a:lnTo>
                      <a:pt x="94679" y="560537"/>
                    </a:lnTo>
                    <a:lnTo>
                      <a:pt x="94679" y="2312222"/>
                    </a:lnTo>
                    <a:lnTo>
                      <a:pt x="248069" y="2312222"/>
                    </a:lnTo>
                    <a:lnTo>
                      <a:pt x="248069" y="560546"/>
                    </a:lnTo>
                    <a:lnTo>
                      <a:pt x="373837" y="560546"/>
                    </a:lnTo>
                    <a:lnTo>
                      <a:pt x="373837" y="1912658"/>
                    </a:lnTo>
                    <a:lnTo>
                      <a:pt x="499720" y="1912658"/>
                    </a:lnTo>
                    <a:lnTo>
                      <a:pt x="499720" y="560546"/>
                    </a:lnTo>
                    <a:lnTo>
                      <a:pt x="7025830" y="560546"/>
                    </a:lnTo>
                    <a:lnTo>
                      <a:pt x="7025830" y="1912658"/>
                    </a:lnTo>
                    <a:lnTo>
                      <a:pt x="7151752" y="1912658"/>
                    </a:lnTo>
                    <a:lnTo>
                      <a:pt x="7151752" y="560546"/>
                    </a:lnTo>
                    <a:lnTo>
                      <a:pt x="7277481" y="560546"/>
                    </a:lnTo>
                    <a:lnTo>
                      <a:pt x="7277481" y="2312232"/>
                    </a:lnTo>
                    <a:lnTo>
                      <a:pt x="7430929" y="2312232"/>
                    </a:lnTo>
                    <a:lnTo>
                      <a:pt x="7430929" y="560546"/>
                    </a:lnTo>
                    <a:lnTo>
                      <a:pt x="7546467" y="560546"/>
                    </a:lnTo>
                    <a:cubicBezTo>
                      <a:pt x="7555802" y="560546"/>
                      <a:pt x="7563517" y="552917"/>
                      <a:pt x="7563517" y="543506"/>
                    </a:cubicBezTo>
                    <a:lnTo>
                      <a:pt x="7563517" y="420414"/>
                    </a:lnTo>
                    <a:cubicBezTo>
                      <a:pt x="7563517" y="420100"/>
                      <a:pt x="7563422" y="417319"/>
                      <a:pt x="7562565" y="414766"/>
                    </a:cubicBezTo>
                    <a:close/>
                    <a:moveTo>
                      <a:pt x="403155" y="34090"/>
                    </a:moveTo>
                    <a:lnTo>
                      <a:pt x="7216330" y="34090"/>
                    </a:lnTo>
                    <a:lnTo>
                      <a:pt x="7511035" y="403365"/>
                    </a:lnTo>
                    <a:lnTo>
                      <a:pt x="56426" y="403365"/>
                    </a:lnTo>
                    <a:lnTo>
                      <a:pt x="403155" y="34090"/>
                    </a:lnTo>
                    <a:close/>
                    <a:moveTo>
                      <a:pt x="7529417" y="526456"/>
                    </a:moveTo>
                    <a:lnTo>
                      <a:pt x="34090" y="526456"/>
                    </a:lnTo>
                    <a:lnTo>
                      <a:pt x="34090" y="437455"/>
                    </a:lnTo>
                    <a:lnTo>
                      <a:pt x="7529417" y="437455"/>
                    </a:lnTo>
                    <a:lnTo>
                      <a:pt x="7529417" y="52645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4509372-934A-7326-03F0-BB9E4B973973}"/>
                </a:ext>
              </a:extLst>
            </p:cNvPr>
            <p:cNvSpPr/>
            <p:nvPr/>
          </p:nvSpPr>
          <p:spPr>
            <a:xfrm>
              <a:off x="3286966" y="4995503"/>
              <a:ext cx="243523" cy="38837"/>
            </a:xfrm>
            <a:custGeom>
              <a:avLst/>
              <a:gdLst>
                <a:gd name="connsiteX0" fmla="*/ 439446 w 440052"/>
                <a:gd name="connsiteY0" fmla="*/ 47145 h 63455"/>
                <a:gd name="connsiteX1" fmla="*/ 415900 w 440052"/>
                <a:gd name="connsiteY1" fmla="*/ 4311 h 63455"/>
                <a:gd name="connsiteX2" fmla="*/ 27308 w 440052"/>
                <a:gd name="connsiteY2" fmla="*/ 2110 h 63455"/>
                <a:gd name="connsiteX3" fmla="*/ 13316 w 440052"/>
                <a:gd name="connsiteY3" fmla="*/ 20817 h 63455"/>
                <a:gd name="connsiteX4" fmla="*/ 981 w 440052"/>
                <a:gd name="connsiteY4" fmla="*/ 58794 h 63455"/>
                <a:gd name="connsiteX5" fmla="*/ 431712 w 440052"/>
                <a:gd name="connsiteY5" fmla="*/ 58756 h 63455"/>
                <a:gd name="connsiteX6" fmla="*/ 439446 w 440052"/>
                <a:gd name="connsiteY6" fmla="*/ 47145 h 6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2" h="63455">
                  <a:moveTo>
                    <a:pt x="439446" y="47145"/>
                  </a:moveTo>
                  <a:cubicBezTo>
                    <a:pt x="433931" y="36315"/>
                    <a:pt x="428701" y="6721"/>
                    <a:pt x="415900" y="4311"/>
                  </a:cubicBezTo>
                  <a:cubicBezTo>
                    <a:pt x="294856" y="-585"/>
                    <a:pt x="167745" y="-1300"/>
                    <a:pt x="27308" y="2110"/>
                  </a:cubicBezTo>
                  <a:cubicBezTo>
                    <a:pt x="18193" y="2748"/>
                    <a:pt x="17469" y="14588"/>
                    <a:pt x="13316" y="20817"/>
                  </a:cubicBezTo>
                  <a:cubicBezTo>
                    <a:pt x="9944" y="31419"/>
                    <a:pt x="-3743" y="48011"/>
                    <a:pt x="981" y="58794"/>
                  </a:cubicBezTo>
                  <a:cubicBezTo>
                    <a:pt x="149333" y="69338"/>
                    <a:pt x="292418" y="58689"/>
                    <a:pt x="431712" y="58756"/>
                  </a:cubicBezTo>
                  <a:cubicBezTo>
                    <a:pt x="437417" y="58765"/>
                    <a:pt x="441684" y="52421"/>
                    <a:pt x="439446" y="47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AFAAE4-C9E0-E32B-409E-D36B092CACA3}"/>
                </a:ext>
              </a:extLst>
            </p:cNvPr>
            <p:cNvSpPr/>
            <p:nvPr/>
          </p:nvSpPr>
          <p:spPr>
            <a:xfrm>
              <a:off x="3056420" y="4510411"/>
              <a:ext cx="741177" cy="570602"/>
            </a:xfrm>
            <a:custGeom>
              <a:avLst/>
              <a:gdLst>
                <a:gd name="connsiteX0" fmla="*/ 1335984 w 1339323"/>
                <a:gd name="connsiteY0" fmla="*/ 869590 h 932288"/>
                <a:gd name="connsiteX1" fmla="*/ 1228028 w 1339323"/>
                <a:gd name="connsiteY1" fmla="*/ 732278 h 932288"/>
                <a:gd name="connsiteX2" fmla="*/ 1184155 w 1339323"/>
                <a:gd name="connsiteY2" fmla="*/ 663927 h 932288"/>
                <a:gd name="connsiteX3" fmla="*/ 1190356 w 1339323"/>
                <a:gd name="connsiteY3" fmla="*/ 110438 h 932288"/>
                <a:gd name="connsiteX4" fmla="*/ 1162239 w 1339323"/>
                <a:gd name="connsiteY4" fmla="*/ 158 h 932288"/>
                <a:gd name="connsiteX5" fmla="*/ 233608 w 1339323"/>
                <a:gd name="connsiteY5" fmla="*/ 1710 h 932288"/>
                <a:gd name="connsiteX6" fmla="*/ 167190 w 1339323"/>
                <a:gd name="connsiteY6" fmla="*/ 90779 h 932288"/>
                <a:gd name="connsiteX7" fmla="*/ 168571 w 1339323"/>
                <a:gd name="connsiteY7" fmla="*/ 654535 h 932288"/>
                <a:gd name="connsiteX8" fmla="*/ 173315 w 1339323"/>
                <a:gd name="connsiteY8" fmla="*/ 671318 h 932288"/>
                <a:gd name="connsiteX9" fmla="*/ 3551 w 1339323"/>
                <a:gd name="connsiteY9" fmla="*/ 902737 h 932288"/>
                <a:gd name="connsiteX10" fmla="*/ 108526 w 1339323"/>
                <a:gd name="connsiteY10" fmla="*/ 932084 h 932288"/>
                <a:gd name="connsiteX11" fmla="*/ 1273471 w 1339323"/>
                <a:gd name="connsiteY11" fmla="*/ 929931 h 932288"/>
                <a:gd name="connsiteX12" fmla="*/ 1336527 w 1339323"/>
                <a:gd name="connsiteY12" fmla="*/ 890555 h 932288"/>
                <a:gd name="connsiteX13" fmla="*/ 1335984 w 1339323"/>
                <a:gd name="connsiteY13" fmla="*/ 869590 h 932288"/>
                <a:gd name="connsiteX14" fmla="*/ 204871 w 1339323"/>
                <a:gd name="connsiteY14" fmla="*/ 545464 h 932288"/>
                <a:gd name="connsiteX15" fmla="*/ 210424 w 1339323"/>
                <a:gd name="connsiteY15" fmla="*/ 53374 h 932288"/>
                <a:gd name="connsiteX16" fmla="*/ 213901 w 1339323"/>
                <a:gd name="connsiteY16" fmla="*/ 44878 h 932288"/>
                <a:gd name="connsiteX17" fmla="*/ 1156371 w 1339323"/>
                <a:gd name="connsiteY17" fmla="*/ 52679 h 932288"/>
                <a:gd name="connsiteX18" fmla="*/ 1157466 w 1339323"/>
                <a:gd name="connsiteY18" fmla="*/ 408676 h 932288"/>
                <a:gd name="connsiteX19" fmla="*/ 1155828 w 1339323"/>
                <a:gd name="connsiteY19" fmla="*/ 599080 h 932288"/>
                <a:gd name="connsiteX20" fmla="*/ 1152723 w 1339323"/>
                <a:gd name="connsiteY20" fmla="*/ 606100 h 932288"/>
                <a:gd name="connsiteX21" fmla="*/ 205852 w 1339323"/>
                <a:gd name="connsiteY21" fmla="*/ 604929 h 932288"/>
                <a:gd name="connsiteX22" fmla="*/ 204871 w 1339323"/>
                <a:gd name="connsiteY22" fmla="*/ 545464 h 932288"/>
                <a:gd name="connsiteX23" fmla="*/ 867725 w 1339323"/>
                <a:gd name="connsiteY23" fmla="*/ 858465 h 932288"/>
                <a:gd name="connsiteX24" fmla="*/ 403077 w 1339323"/>
                <a:gd name="connsiteY24" fmla="*/ 861990 h 932288"/>
                <a:gd name="connsiteX25" fmla="*/ 436377 w 1339323"/>
                <a:gd name="connsiteY25" fmla="*/ 786351 h 932288"/>
                <a:gd name="connsiteX26" fmla="*/ 838855 w 1339323"/>
                <a:gd name="connsiteY26" fmla="*/ 792971 h 932288"/>
                <a:gd name="connsiteX27" fmla="*/ 857839 w 1339323"/>
                <a:gd name="connsiteY27" fmla="*/ 828881 h 932288"/>
                <a:gd name="connsiteX28" fmla="*/ 867725 w 1339323"/>
                <a:gd name="connsiteY28" fmla="*/ 858465 h 93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339323" h="932288">
                  <a:moveTo>
                    <a:pt x="1335984" y="869590"/>
                  </a:moveTo>
                  <a:cubicBezTo>
                    <a:pt x="1305218" y="820441"/>
                    <a:pt x="1270623" y="771740"/>
                    <a:pt x="1228028" y="732278"/>
                  </a:cubicBezTo>
                  <a:cubicBezTo>
                    <a:pt x="1208149" y="711933"/>
                    <a:pt x="1183546" y="695045"/>
                    <a:pt x="1184155" y="663927"/>
                  </a:cubicBezTo>
                  <a:cubicBezTo>
                    <a:pt x="1191071" y="477008"/>
                    <a:pt x="1189975" y="300186"/>
                    <a:pt x="1190356" y="110438"/>
                  </a:cubicBezTo>
                  <a:cubicBezTo>
                    <a:pt x="1189765" y="82521"/>
                    <a:pt x="1192795" y="13121"/>
                    <a:pt x="1162239" y="158"/>
                  </a:cubicBezTo>
                  <a:cubicBezTo>
                    <a:pt x="850866" y="-1014"/>
                    <a:pt x="550619" y="4825"/>
                    <a:pt x="233608" y="1710"/>
                  </a:cubicBezTo>
                  <a:cubicBezTo>
                    <a:pt x="172915" y="-6757"/>
                    <a:pt x="166333" y="42935"/>
                    <a:pt x="167190" y="90779"/>
                  </a:cubicBezTo>
                  <a:cubicBezTo>
                    <a:pt x="165333" y="279326"/>
                    <a:pt x="168276" y="474027"/>
                    <a:pt x="168571" y="654535"/>
                  </a:cubicBezTo>
                  <a:cubicBezTo>
                    <a:pt x="168333" y="660383"/>
                    <a:pt x="166123" y="668632"/>
                    <a:pt x="173315" y="671318"/>
                  </a:cubicBezTo>
                  <a:cubicBezTo>
                    <a:pt x="147597" y="707513"/>
                    <a:pt x="-26882" y="867962"/>
                    <a:pt x="3551" y="902737"/>
                  </a:cubicBezTo>
                  <a:cubicBezTo>
                    <a:pt x="44394" y="934656"/>
                    <a:pt x="104658" y="932551"/>
                    <a:pt x="108526" y="932084"/>
                  </a:cubicBezTo>
                  <a:cubicBezTo>
                    <a:pt x="277709" y="922130"/>
                    <a:pt x="1077694" y="928017"/>
                    <a:pt x="1273471" y="929931"/>
                  </a:cubicBezTo>
                  <a:cubicBezTo>
                    <a:pt x="1292207" y="926826"/>
                    <a:pt x="1323002" y="900442"/>
                    <a:pt x="1336527" y="890555"/>
                  </a:cubicBezTo>
                  <a:cubicBezTo>
                    <a:pt x="1341337" y="884135"/>
                    <a:pt x="1339127" y="874600"/>
                    <a:pt x="1335984" y="869590"/>
                  </a:cubicBezTo>
                  <a:close/>
                  <a:moveTo>
                    <a:pt x="204871" y="545464"/>
                  </a:moveTo>
                  <a:cubicBezTo>
                    <a:pt x="208205" y="381091"/>
                    <a:pt x="205548" y="217128"/>
                    <a:pt x="210424" y="53374"/>
                  </a:cubicBezTo>
                  <a:cubicBezTo>
                    <a:pt x="210500" y="50021"/>
                    <a:pt x="208681" y="44982"/>
                    <a:pt x="213901" y="44878"/>
                  </a:cubicBezTo>
                  <a:cubicBezTo>
                    <a:pt x="214434" y="50697"/>
                    <a:pt x="1169306" y="30085"/>
                    <a:pt x="1156371" y="52679"/>
                  </a:cubicBezTo>
                  <a:cubicBezTo>
                    <a:pt x="1159295" y="170255"/>
                    <a:pt x="1159543" y="278126"/>
                    <a:pt x="1157466" y="408676"/>
                  </a:cubicBezTo>
                  <a:cubicBezTo>
                    <a:pt x="1157695" y="472255"/>
                    <a:pt x="1152751" y="535653"/>
                    <a:pt x="1155828" y="599080"/>
                  </a:cubicBezTo>
                  <a:cubicBezTo>
                    <a:pt x="1157114" y="601728"/>
                    <a:pt x="1156933" y="606129"/>
                    <a:pt x="1152723" y="606100"/>
                  </a:cubicBezTo>
                  <a:cubicBezTo>
                    <a:pt x="1148484" y="603862"/>
                    <a:pt x="208814" y="609120"/>
                    <a:pt x="205852" y="604929"/>
                  </a:cubicBezTo>
                  <a:cubicBezTo>
                    <a:pt x="203204" y="585965"/>
                    <a:pt x="205100" y="564886"/>
                    <a:pt x="204871" y="545464"/>
                  </a:cubicBezTo>
                  <a:close/>
                  <a:moveTo>
                    <a:pt x="867725" y="858465"/>
                  </a:moveTo>
                  <a:cubicBezTo>
                    <a:pt x="713182" y="863752"/>
                    <a:pt x="553476" y="865666"/>
                    <a:pt x="403077" y="861990"/>
                  </a:cubicBezTo>
                  <a:cubicBezTo>
                    <a:pt x="399162" y="857608"/>
                    <a:pt x="430594" y="785599"/>
                    <a:pt x="436377" y="786351"/>
                  </a:cubicBezTo>
                  <a:cubicBezTo>
                    <a:pt x="570383" y="787056"/>
                    <a:pt x="715107" y="775074"/>
                    <a:pt x="838855" y="792971"/>
                  </a:cubicBezTo>
                  <a:cubicBezTo>
                    <a:pt x="844332" y="804630"/>
                    <a:pt x="853685" y="815688"/>
                    <a:pt x="857839" y="828881"/>
                  </a:cubicBezTo>
                  <a:cubicBezTo>
                    <a:pt x="859210" y="837301"/>
                    <a:pt x="874288" y="852093"/>
                    <a:pt x="867725" y="8584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28F96C2-0659-F332-D137-745DE110BC64}"/>
                </a:ext>
              </a:extLst>
            </p:cNvPr>
            <p:cNvSpPr/>
            <p:nvPr/>
          </p:nvSpPr>
          <p:spPr>
            <a:xfrm>
              <a:off x="3173835" y="4542474"/>
              <a:ext cx="519946" cy="334195"/>
            </a:xfrm>
            <a:custGeom>
              <a:avLst/>
              <a:gdLst>
                <a:gd name="connsiteX0" fmla="*/ 938721 w 939555"/>
                <a:gd name="connsiteY0" fmla="*/ 20857 h 546030"/>
                <a:gd name="connsiteX1" fmla="*/ 931120 w 939555"/>
                <a:gd name="connsiteY1" fmla="*/ 1007 h 546030"/>
                <a:gd name="connsiteX2" fmla="*/ 1814 w 939555"/>
                <a:gd name="connsiteY2" fmla="*/ 4036 h 546030"/>
                <a:gd name="connsiteX3" fmla="*/ 3700 w 939555"/>
                <a:gd name="connsiteY3" fmla="*/ 36754 h 546030"/>
                <a:gd name="connsiteX4" fmla="*/ 4662 w 939555"/>
                <a:gd name="connsiteY4" fmla="*/ 91161 h 546030"/>
                <a:gd name="connsiteX5" fmla="*/ 3337 w 939555"/>
                <a:gd name="connsiteY5" fmla="*/ 542684 h 546030"/>
                <a:gd name="connsiteX6" fmla="*/ 925605 w 939555"/>
                <a:gd name="connsiteY6" fmla="*/ 545189 h 546030"/>
                <a:gd name="connsiteX7" fmla="*/ 934121 w 939555"/>
                <a:gd name="connsiteY7" fmla="*/ 536674 h 546030"/>
                <a:gd name="connsiteX8" fmla="*/ 938721 w 939555"/>
                <a:gd name="connsiteY8" fmla="*/ 20857 h 54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55" h="546030">
                  <a:moveTo>
                    <a:pt x="938721" y="20857"/>
                  </a:moveTo>
                  <a:cubicBezTo>
                    <a:pt x="939683" y="13447"/>
                    <a:pt x="941788" y="1369"/>
                    <a:pt x="931120" y="1007"/>
                  </a:cubicBezTo>
                  <a:cubicBezTo>
                    <a:pt x="924596" y="3998"/>
                    <a:pt x="5995" y="-4746"/>
                    <a:pt x="1814" y="4036"/>
                  </a:cubicBezTo>
                  <a:cubicBezTo>
                    <a:pt x="-3330" y="13637"/>
                    <a:pt x="4147" y="25391"/>
                    <a:pt x="3700" y="36754"/>
                  </a:cubicBezTo>
                  <a:cubicBezTo>
                    <a:pt x="5557" y="54499"/>
                    <a:pt x="4547" y="73187"/>
                    <a:pt x="4662" y="91161"/>
                  </a:cubicBezTo>
                  <a:cubicBezTo>
                    <a:pt x="8547" y="228435"/>
                    <a:pt x="-2416" y="398104"/>
                    <a:pt x="3337" y="542684"/>
                  </a:cubicBezTo>
                  <a:cubicBezTo>
                    <a:pt x="6709" y="549990"/>
                    <a:pt x="920138" y="542675"/>
                    <a:pt x="925605" y="545189"/>
                  </a:cubicBezTo>
                  <a:cubicBezTo>
                    <a:pt x="930291" y="545180"/>
                    <a:pt x="934111" y="541379"/>
                    <a:pt x="934121" y="536674"/>
                  </a:cubicBezTo>
                  <a:cubicBezTo>
                    <a:pt x="936273" y="364633"/>
                    <a:pt x="937045" y="192183"/>
                    <a:pt x="938721" y="208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4" name="Graphic 4" descr="Classroom with laboratory equipment">
              <a:extLst>
                <a:ext uri="{FF2B5EF4-FFF2-40B4-BE49-F238E27FC236}">
                  <a16:creationId xmlns:a16="http://schemas.microsoft.com/office/drawing/2014/main" id="{6B118A91-2542-A5E9-D18A-5D7597D30F22}"/>
                </a:ext>
              </a:extLst>
            </p:cNvPr>
            <p:cNvGrpSpPr/>
            <p:nvPr/>
          </p:nvGrpSpPr>
          <p:grpSpPr>
            <a:xfrm>
              <a:off x="3048700" y="4499122"/>
              <a:ext cx="758240" cy="588845"/>
              <a:chOff x="5347270" y="1672117"/>
              <a:chExt cx="1370156" cy="962096"/>
            </a:xfrm>
            <a:solidFill>
              <a:srgbClr val="000000"/>
            </a:solidFill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FCADCA1-02A8-36AD-9990-C5482926F2E5}"/>
                  </a:ext>
                </a:extLst>
              </p:cNvPr>
              <p:cNvSpPr/>
              <p:nvPr/>
            </p:nvSpPr>
            <p:spPr>
              <a:xfrm>
                <a:off x="5347270" y="1672117"/>
                <a:ext cx="1370156" cy="962096"/>
              </a:xfrm>
              <a:custGeom>
                <a:avLst/>
                <a:gdLst>
                  <a:gd name="connsiteX0" fmla="*/ 1363954 w 1370156"/>
                  <a:gd name="connsiteY0" fmla="*/ 869833 h 962096"/>
                  <a:gd name="connsiteX1" fmla="*/ 1343733 w 1370156"/>
                  <a:gd name="connsiteY1" fmla="*/ 842315 h 962096"/>
                  <a:gd name="connsiteX2" fmla="*/ 1315377 w 1370156"/>
                  <a:gd name="connsiteY2" fmla="*/ 805654 h 962096"/>
                  <a:gd name="connsiteX3" fmla="*/ 1257731 w 1370156"/>
                  <a:gd name="connsiteY3" fmla="*/ 741912 h 962096"/>
                  <a:gd name="connsiteX4" fmla="*/ 1213431 w 1370156"/>
                  <a:gd name="connsiteY4" fmla="*/ 696535 h 962096"/>
                  <a:gd name="connsiteX5" fmla="*/ 1216412 w 1370156"/>
                  <a:gd name="connsiteY5" fmla="*/ 631184 h 962096"/>
                  <a:gd name="connsiteX6" fmla="*/ 1218812 w 1370156"/>
                  <a:gd name="connsiteY6" fmla="*/ 496272 h 962096"/>
                  <a:gd name="connsiteX7" fmla="*/ 1220955 w 1370156"/>
                  <a:gd name="connsiteY7" fmla="*/ 188348 h 962096"/>
                  <a:gd name="connsiteX8" fmla="*/ 1220384 w 1370156"/>
                  <a:gd name="connsiteY8" fmla="*/ 100842 h 962096"/>
                  <a:gd name="connsiteX9" fmla="*/ 1210306 w 1370156"/>
                  <a:gd name="connsiteY9" fmla="*/ 34900 h 962096"/>
                  <a:gd name="connsiteX10" fmla="*/ 1173092 w 1370156"/>
                  <a:gd name="connsiteY10" fmla="*/ 239 h 962096"/>
                  <a:gd name="connsiteX11" fmla="*/ 1130506 w 1370156"/>
                  <a:gd name="connsiteY11" fmla="*/ 439 h 962096"/>
                  <a:gd name="connsiteX12" fmla="*/ 1037790 w 1370156"/>
                  <a:gd name="connsiteY12" fmla="*/ 858 h 962096"/>
                  <a:gd name="connsiteX13" fmla="*/ 762298 w 1370156"/>
                  <a:gd name="connsiteY13" fmla="*/ 1991 h 962096"/>
                  <a:gd name="connsiteX14" fmla="*/ 468119 w 1370156"/>
                  <a:gd name="connsiteY14" fmla="*/ 2953 h 962096"/>
                  <a:gd name="connsiteX15" fmla="*/ 273761 w 1370156"/>
                  <a:gd name="connsiteY15" fmla="*/ 3039 h 962096"/>
                  <a:gd name="connsiteX16" fmla="*/ 192408 w 1370156"/>
                  <a:gd name="connsiteY16" fmla="*/ 14440 h 962096"/>
                  <a:gd name="connsiteX17" fmla="*/ 163623 w 1370156"/>
                  <a:gd name="connsiteY17" fmla="*/ 106766 h 962096"/>
                  <a:gd name="connsiteX18" fmla="*/ 163328 w 1370156"/>
                  <a:gd name="connsiteY18" fmla="*/ 134513 h 962096"/>
                  <a:gd name="connsiteX19" fmla="*/ 163538 w 1370156"/>
                  <a:gd name="connsiteY19" fmla="*/ 407090 h 962096"/>
                  <a:gd name="connsiteX20" fmla="*/ 170195 w 1370156"/>
                  <a:gd name="connsiteY20" fmla="*/ 673599 h 962096"/>
                  <a:gd name="connsiteX21" fmla="*/ 172624 w 1370156"/>
                  <a:gd name="connsiteY21" fmla="*/ 687582 h 962096"/>
                  <a:gd name="connsiteX22" fmla="*/ 173977 w 1370156"/>
                  <a:gd name="connsiteY22" fmla="*/ 702365 h 962096"/>
                  <a:gd name="connsiteX23" fmla="*/ 125266 w 1370156"/>
                  <a:gd name="connsiteY23" fmla="*/ 745179 h 962096"/>
                  <a:gd name="connsiteX24" fmla="*/ 66659 w 1370156"/>
                  <a:gd name="connsiteY24" fmla="*/ 805406 h 962096"/>
                  <a:gd name="connsiteX25" fmla="*/ 24701 w 1370156"/>
                  <a:gd name="connsiteY25" fmla="*/ 857708 h 962096"/>
                  <a:gd name="connsiteX26" fmla="*/ 2070 w 1370156"/>
                  <a:gd name="connsiteY26" fmla="*/ 911000 h 962096"/>
                  <a:gd name="connsiteX27" fmla="*/ 10823 w 1370156"/>
                  <a:gd name="connsiteY27" fmla="*/ 930679 h 962096"/>
                  <a:gd name="connsiteX28" fmla="*/ 42456 w 1370156"/>
                  <a:gd name="connsiteY28" fmla="*/ 950776 h 962096"/>
                  <a:gd name="connsiteX29" fmla="*/ 115141 w 1370156"/>
                  <a:gd name="connsiteY29" fmla="*/ 956911 h 962096"/>
                  <a:gd name="connsiteX30" fmla="*/ 116532 w 1370156"/>
                  <a:gd name="connsiteY30" fmla="*/ 956463 h 962096"/>
                  <a:gd name="connsiteX31" fmla="*/ 217440 w 1370156"/>
                  <a:gd name="connsiteY31" fmla="*/ 960778 h 962096"/>
                  <a:gd name="connsiteX32" fmla="*/ 334588 w 1370156"/>
                  <a:gd name="connsiteY32" fmla="*/ 961864 h 962096"/>
                  <a:gd name="connsiteX33" fmla="*/ 567093 w 1370156"/>
                  <a:gd name="connsiteY33" fmla="*/ 961864 h 962096"/>
                  <a:gd name="connsiteX34" fmla="*/ 1032170 w 1370156"/>
                  <a:gd name="connsiteY34" fmla="*/ 961864 h 962096"/>
                  <a:gd name="connsiteX35" fmla="*/ 1162558 w 1370156"/>
                  <a:gd name="connsiteY35" fmla="*/ 961864 h 962096"/>
                  <a:gd name="connsiteX36" fmla="*/ 1226784 w 1370156"/>
                  <a:gd name="connsiteY36" fmla="*/ 961864 h 962096"/>
                  <a:gd name="connsiteX37" fmla="*/ 1291440 w 1370156"/>
                  <a:gd name="connsiteY37" fmla="*/ 958225 h 962096"/>
                  <a:gd name="connsiteX38" fmla="*/ 1337779 w 1370156"/>
                  <a:gd name="connsiteY38" fmla="*/ 940899 h 962096"/>
                  <a:gd name="connsiteX39" fmla="*/ 1352619 w 1370156"/>
                  <a:gd name="connsiteY39" fmla="*/ 925916 h 962096"/>
                  <a:gd name="connsiteX40" fmla="*/ 1363954 w 1370156"/>
                  <a:gd name="connsiteY40" fmla="*/ 869833 h 962096"/>
                  <a:gd name="connsiteX41" fmla="*/ 1172816 w 1370156"/>
                  <a:gd name="connsiteY41" fmla="*/ 25842 h 962096"/>
                  <a:gd name="connsiteX42" fmla="*/ 1172816 w 1370156"/>
                  <a:gd name="connsiteY42" fmla="*/ 25842 h 962096"/>
                  <a:gd name="connsiteX43" fmla="*/ 1172816 w 1370156"/>
                  <a:gd name="connsiteY43" fmla="*/ 25842 h 962096"/>
                  <a:gd name="connsiteX44" fmla="*/ 188683 w 1370156"/>
                  <a:gd name="connsiteY44" fmla="*/ 188348 h 962096"/>
                  <a:gd name="connsiteX45" fmla="*/ 189141 w 1370156"/>
                  <a:gd name="connsiteY45" fmla="*/ 108633 h 962096"/>
                  <a:gd name="connsiteX46" fmla="*/ 213439 w 1370156"/>
                  <a:gd name="connsiteY46" fmla="*/ 31147 h 962096"/>
                  <a:gd name="connsiteX47" fmla="*/ 257063 w 1370156"/>
                  <a:gd name="connsiteY47" fmla="*/ 28452 h 962096"/>
                  <a:gd name="connsiteX48" fmla="*/ 410549 w 1370156"/>
                  <a:gd name="connsiteY48" fmla="*/ 28652 h 962096"/>
                  <a:gd name="connsiteX49" fmla="*/ 688527 w 1370156"/>
                  <a:gd name="connsiteY49" fmla="*/ 27842 h 962096"/>
                  <a:gd name="connsiteX50" fmla="*/ 975734 w 1370156"/>
                  <a:gd name="connsiteY50" fmla="*/ 26699 h 962096"/>
                  <a:gd name="connsiteX51" fmla="*/ 1156776 w 1370156"/>
                  <a:gd name="connsiteY51" fmla="*/ 25889 h 962096"/>
                  <a:gd name="connsiteX52" fmla="*/ 1172187 w 1370156"/>
                  <a:gd name="connsiteY52" fmla="*/ 25823 h 962096"/>
                  <a:gd name="connsiteX53" fmla="*/ 1172759 w 1370156"/>
                  <a:gd name="connsiteY53" fmla="*/ 25842 h 962096"/>
                  <a:gd name="connsiteX54" fmla="*/ 1188837 w 1370156"/>
                  <a:gd name="connsiteY54" fmla="*/ 51759 h 962096"/>
                  <a:gd name="connsiteX55" fmla="*/ 1195295 w 1370156"/>
                  <a:gd name="connsiteY55" fmla="*/ 140361 h 962096"/>
                  <a:gd name="connsiteX56" fmla="*/ 1194104 w 1370156"/>
                  <a:gd name="connsiteY56" fmla="*/ 421167 h 962096"/>
                  <a:gd name="connsiteX57" fmla="*/ 1189390 w 1370156"/>
                  <a:gd name="connsiteY57" fmla="*/ 675180 h 962096"/>
                  <a:gd name="connsiteX58" fmla="*/ 1189094 w 1370156"/>
                  <a:gd name="connsiteY58" fmla="*/ 681114 h 962096"/>
                  <a:gd name="connsiteX59" fmla="*/ 802037 w 1370156"/>
                  <a:gd name="connsiteY59" fmla="*/ 681114 h 962096"/>
                  <a:gd name="connsiteX60" fmla="*/ 406120 w 1370156"/>
                  <a:gd name="connsiteY60" fmla="*/ 681114 h 962096"/>
                  <a:gd name="connsiteX61" fmla="*/ 189903 w 1370156"/>
                  <a:gd name="connsiteY61" fmla="*/ 681114 h 962096"/>
                  <a:gd name="connsiteX62" fmla="*/ 190541 w 1370156"/>
                  <a:gd name="connsiteY62" fmla="*/ 672208 h 962096"/>
                  <a:gd name="connsiteX63" fmla="*/ 190265 w 1370156"/>
                  <a:gd name="connsiteY63" fmla="*/ 625422 h 962096"/>
                  <a:gd name="connsiteX64" fmla="*/ 189665 w 1370156"/>
                  <a:gd name="connsiteY64" fmla="*/ 489043 h 962096"/>
                  <a:gd name="connsiteX65" fmla="*/ 188683 w 1370156"/>
                  <a:gd name="connsiteY65" fmla="*/ 188348 h 962096"/>
                  <a:gd name="connsiteX66" fmla="*/ 30445 w 1370156"/>
                  <a:gd name="connsiteY66" fmla="*/ 894369 h 962096"/>
                  <a:gd name="connsiteX67" fmla="*/ 47856 w 1370156"/>
                  <a:gd name="connsiteY67" fmla="*/ 868785 h 962096"/>
                  <a:gd name="connsiteX68" fmla="*/ 87804 w 1370156"/>
                  <a:gd name="connsiteY68" fmla="*/ 817141 h 962096"/>
                  <a:gd name="connsiteX69" fmla="*/ 141677 w 1370156"/>
                  <a:gd name="connsiteY69" fmla="*/ 756809 h 962096"/>
                  <a:gd name="connsiteX70" fmla="*/ 183711 w 1370156"/>
                  <a:gd name="connsiteY70" fmla="*/ 706689 h 962096"/>
                  <a:gd name="connsiteX71" fmla="*/ 579580 w 1370156"/>
                  <a:gd name="connsiteY71" fmla="*/ 706689 h 962096"/>
                  <a:gd name="connsiteX72" fmla="*/ 975515 w 1370156"/>
                  <a:gd name="connsiteY72" fmla="*/ 706689 h 962096"/>
                  <a:gd name="connsiteX73" fmla="*/ 1193285 w 1370156"/>
                  <a:gd name="connsiteY73" fmla="*/ 706689 h 962096"/>
                  <a:gd name="connsiteX74" fmla="*/ 1228337 w 1370156"/>
                  <a:gd name="connsiteY74" fmla="*/ 749056 h 962096"/>
                  <a:gd name="connsiteX75" fmla="*/ 1280811 w 1370156"/>
                  <a:gd name="connsiteY75" fmla="*/ 803882 h 962096"/>
                  <a:gd name="connsiteX76" fmla="*/ 1325892 w 1370156"/>
                  <a:gd name="connsiteY76" fmla="*/ 866166 h 962096"/>
                  <a:gd name="connsiteX77" fmla="*/ 1341390 w 1370156"/>
                  <a:gd name="connsiteY77" fmla="*/ 890007 h 962096"/>
                  <a:gd name="connsiteX78" fmla="*/ 1344256 w 1370156"/>
                  <a:gd name="connsiteY78" fmla="*/ 900218 h 962096"/>
                  <a:gd name="connsiteX79" fmla="*/ 1342437 w 1370156"/>
                  <a:gd name="connsiteY79" fmla="*/ 904018 h 962096"/>
                  <a:gd name="connsiteX80" fmla="*/ 1339494 w 1370156"/>
                  <a:gd name="connsiteY80" fmla="*/ 906809 h 962096"/>
                  <a:gd name="connsiteX81" fmla="*/ 1278610 w 1370156"/>
                  <a:gd name="connsiteY81" fmla="*/ 903132 h 962096"/>
                  <a:gd name="connsiteX82" fmla="*/ 1214374 w 1370156"/>
                  <a:gd name="connsiteY82" fmla="*/ 903132 h 962096"/>
                  <a:gd name="connsiteX83" fmla="*/ 1083976 w 1370156"/>
                  <a:gd name="connsiteY83" fmla="*/ 903132 h 962096"/>
                  <a:gd name="connsiteX84" fmla="*/ 826849 w 1370156"/>
                  <a:gd name="connsiteY84" fmla="*/ 903132 h 962096"/>
                  <a:gd name="connsiteX85" fmla="*/ 310641 w 1370156"/>
                  <a:gd name="connsiteY85" fmla="*/ 903132 h 962096"/>
                  <a:gd name="connsiteX86" fmla="*/ 167004 w 1370156"/>
                  <a:gd name="connsiteY86" fmla="*/ 904037 h 962096"/>
                  <a:gd name="connsiteX87" fmla="*/ 23168 w 1370156"/>
                  <a:gd name="connsiteY87" fmla="*/ 909867 h 962096"/>
                  <a:gd name="connsiteX88" fmla="*/ 30445 w 1370156"/>
                  <a:gd name="connsiteY88" fmla="*/ 894369 h 962096"/>
                  <a:gd name="connsiteX89" fmla="*/ 1236224 w 1370156"/>
                  <a:gd name="connsiteY89" fmla="*/ 936298 h 962096"/>
                  <a:gd name="connsiteX90" fmla="*/ 1177664 w 1370156"/>
                  <a:gd name="connsiteY90" fmla="*/ 936298 h 962096"/>
                  <a:gd name="connsiteX91" fmla="*/ 1060516 w 1370156"/>
                  <a:gd name="connsiteY91" fmla="*/ 936298 h 962096"/>
                  <a:gd name="connsiteX92" fmla="*/ 828011 w 1370156"/>
                  <a:gd name="connsiteY92" fmla="*/ 936298 h 962096"/>
                  <a:gd name="connsiteX93" fmla="*/ 362934 w 1370156"/>
                  <a:gd name="connsiteY93" fmla="*/ 936298 h 962096"/>
                  <a:gd name="connsiteX94" fmla="*/ 232546 w 1370156"/>
                  <a:gd name="connsiteY94" fmla="*/ 937213 h 962096"/>
                  <a:gd name="connsiteX95" fmla="*/ 121218 w 1370156"/>
                  <a:gd name="connsiteY95" fmla="*/ 941280 h 962096"/>
                  <a:gd name="connsiteX96" fmla="*/ 115131 w 1370156"/>
                  <a:gd name="connsiteY96" fmla="*/ 936680 h 962096"/>
                  <a:gd name="connsiteX97" fmla="*/ 53323 w 1370156"/>
                  <a:gd name="connsiteY97" fmla="*/ 927688 h 962096"/>
                  <a:gd name="connsiteX98" fmla="*/ 44561 w 1370156"/>
                  <a:gd name="connsiteY98" fmla="*/ 924716 h 962096"/>
                  <a:gd name="connsiteX99" fmla="*/ 44484 w 1370156"/>
                  <a:gd name="connsiteY99" fmla="*/ 923811 h 962096"/>
                  <a:gd name="connsiteX100" fmla="*/ 148117 w 1370156"/>
                  <a:gd name="connsiteY100" fmla="*/ 927583 h 962096"/>
                  <a:gd name="connsiteX101" fmla="*/ 278514 w 1370156"/>
                  <a:gd name="connsiteY101" fmla="*/ 928688 h 962096"/>
                  <a:gd name="connsiteX102" fmla="*/ 535641 w 1370156"/>
                  <a:gd name="connsiteY102" fmla="*/ 928688 h 962096"/>
                  <a:gd name="connsiteX103" fmla="*/ 1051849 w 1370156"/>
                  <a:gd name="connsiteY103" fmla="*/ 928688 h 962096"/>
                  <a:gd name="connsiteX104" fmla="*/ 1195486 w 1370156"/>
                  <a:gd name="connsiteY104" fmla="*/ 928688 h 962096"/>
                  <a:gd name="connsiteX105" fmla="*/ 1269171 w 1370156"/>
                  <a:gd name="connsiteY105" fmla="*/ 928688 h 962096"/>
                  <a:gd name="connsiteX106" fmla="*/ 1308176 w 1370156"/>
                  <a:gd name="connsiteY106" fmla="*/ 928688 h 962096"/>
                  <a:gd name="connsiteX107" fmla="*/ 1288726 w 1370156"/>
                  <a:gd name="connsiteY107" fmla="*/ 939308 h 962096"/>
                  <a:gd name="connsiteX108" fmla="*/ 1236224 w 1370156"/>
                  <a:gd name="connsiteY108" fmla="*/ 936298 h 96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1370156" h="962096">
                    <a:moveTo>
                      <a:pt x="1363954" y="869833"/>
                    </a:moveTo>
                    <a:cubicBezTo>
                      <a:pt x="1358649" y="859708"/>
                      <a:pt x="1350772" y="851231"/>
                      <a:pt x="1343733" y="842315"/>
                    </a:cubicBezTo>
                    <a:cubicBezTo>
                      <a:pt x="1334160" y="830190"/>
                      <a:pt x="1324969" y="817769"/>
                      <a:pt x="1315377" y="805654"/>
                    </a:cubicBezTo>
                    <a:cubicBezTo>
                      <a:pt x="1297537" y="783117"/>
                      <a:pt x="1278400" y="761877"/>
                      <a:pt x="1257731" y="741912"/>
                    </a:cubicBezTo>
                    <a:cubicBezTo>
                      <a:pt x="1242663" y="727358"/>
                      <a:pt x="1228747" y="710994"/>
                      <a:pt x="1213431" y="696535"/>
                    </a:cubicBezTo>
                    <a:cubicBezTo>
                      <a:pt x="1216898" y="675247"/>
                      <a:pt x="1215860" y="652558"/>
                      <a:pt x="1216412" y="631184"/>
                    </a:cubicBezTo>
                    <a:cubicBezTo>
                      <a:pt x="1217574" y="586226"/>
                      <a:pt x="1218231" y="541249"/>
                      <a:pt x="1218812" y="496272"/>
                    </a:cubicBezTo>
                    <a:cubicBezTo>
                      <a:pt x="1220136" y="393640"/>
                      <a:pt x="1220937" y="290989"/>
                      <a:pt x="1220955" y="188348"/>
                    </a:cubicBezTo>
                    <a:cubicBezTo>
                      <a:pt x="1220965" y="159192"/>
                      <a:pt x="1221203" y="129988"/>
                      <a:pt x="1220384" y="100842"/>
                    </a:cubicBezTo>
                    <a:cubicBezTo>
                      <a:pt x="1219765" y="78915"/>
                      <a:pt x="1218108" y="55560"/>
                      <a:pt x="1210306" y="34900"/>
                    </a:cubicBezTo>
                    <a:cubicBezTo>
                      <a:pt x="1204134" y="18546"/>
                      <a:pt x="1192362" y="1077"/>
                      <a:pt x="1173092" y="239"/>
                    </a:cubicBezTo>
                    <a:cubicBezTo>
                      <a:pt x="1158966" y="-371"/>
                      <a:pt x="1144641" y="372"/>
                      <a:pt x="1130506" y="439"/>
                    </a:cubicBezTo>
                    <a:cubicBezTo>
                      <a:pt x="1099597" y="581"/>
                      <a:pt x="1068698" y="724"/>
                      <a:pt x="1037790" y="858"/>
                    </a:cubicBezTo>
                    <a:cubicBezTo>
                      <a:pt x="945959" y="1258"/>
                      <a:pt x="854129" y="1648"/>
                      <a:pt x="762298" y="1991"/>
                    </a:cubicBezTo>
                    <a:cubicBezTo>
                      <a:pt x="664238" y="2363"/>
                      <a:pt x="566178" y="2715"/>
                      <a:pt x="468119" y="2953"/>
                    </a:cubicBezTo>
                    <a:cubicBezTo>
                      <a:pt x="403339" y="3106"/>
                      <a:pt x="338540" y="3410"/>
                      <a:pt x="273761" y="3039"/>
                    </a:cubicBezTo>
                    <a:cubicBezTo>
                      <a:pt x="246567" y="2887"/>
                      <a:pt x="215058" y="-3371"/>
                      <a:pt x="192408" y="14440"/>
                    </a:cubicBezTo>
                    <a:cubicBezTo>
                      <a:pt x="165547" y="35557"/>
                      <a:pt x="164499" y="75524"/>
                      <a:pt x="163623" y="106766"/>
                    </a:cubicBezTo>
                    <a:cubicBezTo>
                      <a:pt x="163366" y="116006"/>
                      <a:pt x="163385" y="125264"/>
                      <a:pt x="163328" y="134513"/>
                    </a:cubicBezTo>
                    <a:cubicBezTo>
                      <a:pt x="162756" y="225362"/>
                      <a:pt x="163042" y="316231"/>
                      <a:pt x="163538" y="407090"/>
                    </a:cubicBezTo>
                    <a:cubicBezTo>
                      <a:pt x="164014" y="495720"/>
                      <a:pt x="162613" y="585207"/>
                      <a:pt x="170195" y="673599"/>
                    </a:cubicBezTo>
                    <a:cubicBezTo>
                      <a:pt x="170529" y="677485"/>
                      <a:pt x="171415" y="682419"/>
                      <a:pt x="172624" y="687582"/>
                    </a:cubicBezTo>
                    <a:cubicBezTo>
                      <a:pt x="170300" y="692211"/>
                      <a:pt x="170748" y="698316"/>
                      <a:pt x="173977" y="702365"/>
                    </a:cubicBezTo>
                    <a:cubicBezTo>
                      <a:pt x="156984" y="715690"/>
                      <a:pt x="141087" y="730673"/>
                      <a:pt x="125266" y="745179"/>
                    </a:cubicBezTo>
                    <a:cubicBezTo>
                      <a:pt x="104596" y="764125"/>
                      <a:pt x="84756" y="783956"/>
                      <a:pt x="66659" y="805406"/>
                    </a:cubicBezTo>
                    <a:cubicBezTo>
                      <a:pt x="52295" y="822427"/>
                      <a:pt x="38227" y="840010"/>
                      <a:pt x="24701" y="857708"/>
                    </a:cubicBezTo>
                    <a:cubicBezTo>
                      <a:pt x="16614" y="868290"/>
                      <a:pt x="-7084" y="896103"/>
                      <a:pt x="2070" y="911000"/>
                    </a:cubicBezTo>
                    <a:cubicBezTo>
                      <a:pt x="2279" y="918001"/>
                      <a:pt x="6956" y="925897"/>
                      <a:pt x="10823" y="930679"/>
                    </a:cubicBezTo>
                    <a:cubicBezTo>
                      <a:pt x="19015" y="940804"/>
                      <a:pt x="30330" y="946585"/>
                      <a:pt x="42456" y="950776"/>
                    </a:cubicBezTo>
                    <a:cubicBezTo>
                      <a:pt x="64840" y="958530"/>
                      <a:pt x="91948" y="961978"/>
                      <a:pt x="115141" y="956911"/>
                    </a:cubicBezTo>
                    <a:cubicBezTo>
                      <a:pt x="115637" y="956806"/>
                      <a:pt x="116084" y="956634"/>
                      <a:pt x="116532" y="956463"/>
                    </a:cubicBezTo>
                    <a:cubicBezTo>
                      <a:pt x="150002" y="959578"/>
                      <a:pt x="183854" y="960406"/>
                      <a:pt x="217440" y="960778"/>
                    </a:cubicBezTo>
                    <a:cubicBezTo>
                      <a:pt x="256492" y="961216"/>
                      <a:pt x="295535" y="961864"/>
                      <a:pt x="334588" y="961864"/>
                    </a:cubicBezTo>
                    <a:cubicBezTo>
                      <a:pt x="412092" y="961864"/>
                      <a:pt x="489588" y="961864"/>
                      <a:pt x="567093" y="961864"/>
                    </a:cubicBezTo>
                    <a:cubicBezTo>
                      <a:pt x="722122" y="961864"/>
                      <a:pt x="877141" y="961864"/>
                      <a:pt x="1032170" y="961864"/>
                    </a:cubicBezTo>
                    <a:cubicBezTo>
                      <a:pt x="1075633" y="961864"/>
                      <a:pt x="1119095" y="961864"/>
                      <a:pt x="1162558" y="961864"/>
                    </a:cubicBezTo>
                    <a:cubicBezTo>
                      <a:pt x="1183970" y="961864"/>
                      <a:pt x="1205372" y="961864"/>
                      <a:pt x="1226784" y="961864"/>
                    </a:cubicBezTo>
                    <a:cubicBezTo>
                      <a:pt x="1248435" y="961864"/>
                      <a:pt x="1270342" y="963473"/>
                      <a:pt x="1291440" y="958225"/>
                    </a:cubicBezTo>
                    <a:cubicBezTo>
                      <a:pt x="1307205" y="962254"/>
                      <a:pt x="1326140" y="950062"/>
                      <a:pt x="1337779" y="940899"/>
                    </a:cubicBezTo>
                    <a:cubicBezTo>
                      <a:pt x="1343371" y="936508"/>
                      <a:pt x="1348486" y="931508"/>
                      <a:pt x="1352619" y="925916"/>
                    </a:cubicBezTo>
                    <a:cubicBezTo>
                      <a:pt x="1374651" y="918477"/>
                      <a:pt x="1372822" y="886788"/>
                      <a:pt x="1363954" y="869833"/>
                    </a:cubicBezTo>
                    <a:close/>
                    <a:moveTo>
                      <a:pt x="1172816" y="25842"/>
                    </a:moveTo>
                    <a:cubicBezTo>
                      <a:pt x="1174112" y="25947"/>
                      <a:pt x="1174521" y="26404"/>
                      <a:pt x="1172816" y="25842"/>
                    </a:cubicBezTo>
                    <a:lnTo>
                      <a:pt x="1172816" y="25842"/>
                    </a:lnTo>
                    <a:close/>
                    <a:moveTo>
                      <a:pt x="188683" y="188348"/>
                    </a:moveTo>
                    <a:cubicBezTo>
                      <a:pt x="188731" y="161783"/>
                      <a:pt x="188559" y="135189"/>
                      <a:pt x="189141" y="108633"/>
                    </a:cubicBezTo>
                    <a:cubicBezTo>
                      <a:pt x="189655" y="85230"/>
                      <a:pt x="187998" y="43101"/>
                      <a:pt x="213439" y="31147"/>
                    </a:cubicBezTo>
                    <a:cubicBezTo>
                      <a:pt x="227002" y="24775"/>
                      <a:pt x="242614" y="28175"/>
                      <a:pt x="257063" y="28452"/>
                    </a:cubicBezTo>
                    <a:cubicBezTo>
                      <a:pt x="308203" y="29404"/>
                      <a:pt x="359409" y="28737"/>
                      <a:pt x="410549" y="28652"/>
                    </a:cubicBezTo>
                    <a:cubicBezTo>
                      <a:pt x="503209" y="28490"/>
                      <a:pt x="595868" y="28175"/>
                      <a:pt x="688527" y="27842"/>
                    </a:cubicBezTo>
                    <a:cubicBezTo>
                      <a:pt x="784263" y="27499"/>
                      <a:pt x="879999" y="27109"/>
                      <a:pt x="975734" y="26699"/>
                    </a:cubicBezTo>
                    <a:cubicBezTo>
                      <a:pt x="1036084" y="26442"/>
                      <a:pt x="1096426" y="26175"/>
                      <a:pt x="1156776" y="25889"/>
                    </a:cubicBezTo>
                    <a:cubicBezTo>
                      <a:pt x="1161910" y="25870"/>
                      <a:pt x="1167053" y="25918"/>
                      <a:pt x="1172187" y="25823"/>
                    </a:cubicBezTo>
                    <a:cubicBezTo>
                      <a:pt x="1172387" y="25823"/>
                      <a:pt x="1172578" y="25823"/>
                      <a:pt x="1172759" y="25842"/>
                    </a:cubicBezTo>
                    <a:cubicBezTo>
                      <a:pt x="1182617" y="29452"/>
                      <a:pt x="1186399" y="42568"/>
                      <a:pt x="1188837" y="51759"/>
                    </a:cubicBezTo>
                    <a:cubicBezTo>
                      <a:pt x="1196410" y="80296"/>
                      <a:pt x="1195133" y="111033"/>
                      <a:pt x="1195295" y="140361"/>
                    </a:cubicBezTo>
                    <a:cubicBezTo>
                      <a:pt x="1195781" y="233963"/>
                      <a:pt x="1195019" y="327575"/>
                      <a:pt x="1194104" y="421167"/>
                    </a:cubicBezTo>
                    <a:cubicBezTo>
                      <a:pt x="1193276" y="505788"/>
                      <a:pt x="1193305" y="590627"/>
                      <a:pt x="1189390" y="675180"/>
                    </a:cubicBezTo>
                    <a:cubicBezTo>
                      <a:pt x="1189294" y="677161"/>
                      <a:pt x="1189199" y="679133"/>
                      <a:pt x="1189094" y="681114"/>
                    </a:cubicBezTo>
                    <a:cubicBezTo>
                      <a:pt x="1060078" y="681114"/>
                      <a:pt x="931062" y="681114"/>
                      <a:pt x="802037" y="681114"/>
                    </a:cubicBezTo>
                    <a:cubicBezTo>
                      <a:pt x="670067" y="681114"/>
                      <a:pt x="538089" y="681114"/>
                      <a:pt x="406120" y="681114"/>
                    </a:cubicBezTo>
                    <a:cubicBezTo>
                      <a:pt x="334045" y="681114"/>
                      <a:pt x="261978" y="681114"/>
                      <a:pt x="189903" y="681114"/>
                    </a:cubicBezTo>
                    <a:cubicBezTo>
                      <a:pt x="190255" y="678009"/>
                      <a:pt x="190541" y="675428"/>
                      <a:pt x="190541" y="672208"/>
                    </a:cubicBezTo>
                    <a:cubicBezTo>
                      <a:pt x="190569" y="656616"/>
                      <a:pt x="190227" y="641014"/>
                      <a:pt x="190265" y="625422"/>
                    </a:cubicBezTo>
                    <a:cubicBezTo>
                      <a:pt x="190369" y="579968"/>
                      <a:pt x="190074" y="534496"/>
                      <a:pt x="189665" y="489043"/>
                    </a:cubicBezTo>
                    <a:cubicBezTo>
                      <a:pt x="188769" y="388821"/>
                      <a:pt x="188483" y="288579"/>
                      <a:pt x="188683" y="188348"/>
                    </a:cubicBezTo>
                    <a:close/>
                    <a:moveTo>
                      <a:pt x="30445" y="894369"/>
                    </a:moveTo>
                    <a:cubicBezTo>
                      <a:pt x="35474" y="885368"/>
                      <a:pt x="41560" y="876929"/>
                      <a:pt x="47856" y="868785"/>
                    </a:cubicBezTo>
                    <a:cubicBezTo>
                      <a:pt x="61134" y="851593"/>
                      <a:pt x="74117" y="833990"/>
                      <a:pt x="87804" y="817141"/>
                    </a:cubicBezTo>
                    <a:cubicBezTo>
                      <a:pt x="104797" y="796214"/>
                      <a:pt x="123504" y="776697"/>
                      <a:pt x="141677" y="756809"/>
                    </a:cubicBezTo>
                    <a:cubicBezTo>
                      <a:pt x="156213" y="740903"/>
                      <a:pt x="171596" y="724739"/>
                      <a:pt x="183711" y="706689"/>
                    </a:cubicBezTo>
                    <a:cubicBezTo>
                      <a:pt x="315671" y="706689"/>
                      <a:pt x="447620" y="706689"/>
                      <a:pt x="579580" y="706689"/>
                    </a:cubicBezTo>
                    <a:cubicBezTo>
                      <a:pt x="711558" y="706689"/>
                      <a:pt x="843537" y="706689"/>
                      <a:pt x="975515" y="706689"/>
                    </a:cubicBezTo>
                    <a:cubicBezTo>
                      <a:pt x="1048105" y="706689"/>
                      <a:pt x="1120695" y="706689"/>
                      <a:pt x="1193285" y="706689"/>
                    </a:cubicBezTo>
                    <a:cubicBezTo>
                      <a:pt x="1201058" y="723157"/>
                      <a:pt x="1215497" y="736473"/>
                      <a:pt x="1228337" y="749056"/>
                    </a:cubicBezTo>
                    <a:cubicBezTo>
                      <a:pt x="1246416" y="766763"/>
                      <a:pt x="1264999" y="784041"/>
                      <a:pt x="1280811" y="803882"/>
                    </a:cubicBezTo>
                    <a:cubicBezTo>
                      <a:pt x="1296794" y="823942"/>
                      <a:pt x="1310471" y="845697"/>
                      <a:pt x="1325892" y="866166"/>
                    </a:cubicBezTo>
                    <a:cubicBezTo>
                      <a:pt x="1331559" y="873691"/>
                      <a:pt x="1337256" y="881520"/>
                      <a:pt x="1341390" y="890007"/>
                    </a:cubicBezTo>
                    <a:cubicBezTo>
                      <a:pt x="1343171" y="893664"/>
                      <a:pt x="1345047" y="897379"/>
                      <a:pt x="1344256" y="900218"/>
                    </a:cubicBezTo>
                    <a:cubicBezTo>
                      <a:pt x="1343885" y="901532"/>
                      <a:pt x="1343218" y="902789"/>
                      <a:pt x="1342437" y="904018"/>
                    </a:cubicBezTo>
                    <a:cubicBezTo>
                      <a:pt x="1341456" y="904952"/>
                      <a:pt x="1340475" y="905876"/>
                      <a:pt x="1339494" y="906809"/>
                    </a:cubicBezTo>
                    <a:cubicBezTo>
                      <a:pt x="1319368" y="902304"/>
                      <a:pt x="1299194" y="903132"/>
                      <a:pt x="1278610" y="903132"/>
                    </a:cubicBezTo>
                    <a:cubicBezTo>
                      <a:pt x="1257198" y="903132"/>
                      <a:pt x="1235786" y="903132"/>
                      <a:pt x="1214374" y="903132"/>
                    </a:cubicBezTo>
                    <a:cubicBezTo>
                      <a:pt x="1170911" y="903132"/>
                      <a:pt x="1127439" y="903132"/>
                      <a:pt x="1083976" y="903132"/>
                    </a:cubicBezTo>
                    <a:cubicBezTo>
                      <a:pt x="998270" y="903132"/>
                      <a:pt x="912565" y="903132"/>
                      <a:pt x="826849" y="903132"/>
                    </a:cubicBezTo>
                    <a:cubicBezTo>
                      <a:pt x="654780" y="903132"/>
                      <a:pt x="482711" y="903132"/>
                      <a:pt x="310641" y="903132"/>
                    </a:cubicBezTo>
                    <a:cubicBezTo>
                      <a:pt x="262760" y="903132"/>
                      <a:pt x="214887" y="903561"/>
                      <a:pt x="167004" y="904037"/>
                    </a:cubicBezTo>
                    <a:cubicBezTo>
                      <a:pt x="119103" y="904523"/>
                      <a:pt x="70840" y="905037"/>
                      <a:pt x="23168" y="909867"/>
                    </a:cubicBezTo>
                    <a:cubicBezTo>
                      <a:pt x="26149" y="905199"/>
                      <a:pt x="27740" y="899208"/>
                      <a:pt x="30445" y="894369"/>
                    </a:cubicBezTo>
                    <a:close/>
                    <a:moveTo>
                      <a:pt x="1236224" y="936298"/>
                    </a:moveTo>
                    <a:cubicBezTo>
                      <a:pt x="1216707" y="936298"/>
                      <a:pt x="1197181" y="936298"/>
                      <a:pt x="1177664" y="936298"/>
                    </a:cubicBezTo>
                    <a:cubicBezTo>
                      <a:pt x="1138612" y="936298"/>
                      <a:pt x="1099559" y="936298"/>
                      <a:pt x="1060516" y="936298"/>
                    </a:cubicBezTo>
                    <a:cubicBezTo>
                      <a:pt x="983012" y="936298"/>
                      <a:pt x="905516" y="936298"/>
                      <a:pt x="828011" y="936298"/>
                    </a:cubicBezTo>
                    <a:cubicBezTo>
                      <a:pt x="672982" y="936298"/>
                      <a:pt x="517953" y="936298"/>
                      <a:pt x="362934" y="936298"/>
                    </a:cubicBezTo>
                    <a:cubicBezTo>
                      <a:pt x="319462" y="936298"/>
                      <a:pt x="276009" y="936727"/>
                      <a:pt x="232546" y="937213"/>
                    </a:cubicBezTo>
                    <a:cubicBezTo>
                      <a:pt x="195503" y="937623"/>
                      <a:pt x="158165" y="938089"/>
                      <a:pt x="121218" y="941280"/>
                    </a:cubicBezTo>
                    <a:cubicBezTo>
                      <a:pt x="119989" y="939061"/>
                      <a:pt x="117979" y="937308"/>
                      <a:pt x="115131" y="936680"/>
                    </a:cubicBezTo>
                    <a:cubicBezTo>
                      <a:pt x="94691" y="932155"/>
                      <a:pt x="73650" y="933498"/>
                      <a:pt x="53323" y="927688"/>
                    </a:cubicBezTo>
                    <a:cubicBezTo>
                      <a:pt x="50400" y="926850"/>
                      <a:pt x="47456" y="925859"/>
                      <a:pt x="44561" y="924716"/>
                    </a:cubicBezTo>
                    <a:cubicBezTo>
                      <a:pt x="43665" y="924364"/>
                      <a:pt x="43628" y="923745"/>
                      <a:pt x="44484" y="923811"/>
                    </a:cubicBezTo>
                    <a:cubicBezTo>
                      <a:pt x="78927" y="926450"/>
                      <a:pt x="113627" y="927231"/>
                      <a:pt x="148117" y="927583"/>
                    </a:cubicBezTo>
                    <a:cubicBezTo>
                      <a:pt x="191579" y="928021"/>
                      <a:pt x="235051" y="928688"/>
                      <a:pt x="278514" y="928688"/>
                    </a:cubicBezTo>
                    <a:cubicBezTo>
                      <a:pt x="364220" y="928688"/>
                      <a:pt x="449925" y="928688"/>
                      <a:pt x="535641" y="928688"/>
                    </a:cubicBezTo>
                    <a:cubicBezTo>
                      <a:pt x="707710" y="928688"/>
                      <a:pt x="879779" y="928688"/>
                      <a:pt x="1051849" y="928688"/>
                    </a:cubicBezTo>
                    <a:cubicBezTo>
                      <a:pt x="1099731" y="928688"/>
                      <a:pt x="1147603" y="928688"/>
                      <a:pt x="1195486" y="928688"/>
                    </a:cubicBezTo>
                    <a:cubicBezTo>
                      <a:pt x="1220051" y="928688"/>
                      <a:pt x="1244606" y="928688"/>
                      <a:pt x="1269171" y="928688"/>
                    </a:cubicBezTo>
                    <a:cubicBezTo>
                      <a:pt x="1282182" y="928688"/>
                      <a:pt x="1295222" y="929136"/>
                      <a:pt x="1308176" y="928688"/>
                    </a:cubicBezTo>
                    <a:cubicBezTo>
                      <a:pt x="1301270" y="931755"/>
                      <a:pt x="1294202" y="934774"/>
                      <a:pt x="1288726" y="939308"/>
                    </a:cubicBezTo>
                    <a:cubicBezTo>
                      <a:pt x="1271419" y="935508"/>
                      <a:pt x="1253988" y="936298"/>
                      <a:pt x="1236224" y="9362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95F269B-7928-08B1-A269-48A5472A7F37}"/>
                  </a:ext>
                </a:extLst>
              </p:cNvPr>
              <p:cNvSpPr/>
              <p:nvPr/>
            </p:nvSpPr>
            <p:spPr>
              <a:xfrm>
                <a:off x="5556680" y="1700871"/>
                <a:ext cx="971345" cy="603544"/>
              </a:xfrm>
              <a:custGeom>
                <a:avLst/>
                <a:gdLst>
                  <a:gd name="connsiteX0" fmla="*/ 12782 w 971345"/>
                  <a:gd name="connsiteY0" fmla="*/ 603544 h 603544"/>
                  <a:gd name="connsiteX1" fmla="*/ 749103 w 971345"/>
                  <a:gd name="connsiteY1" fmla="*/ 603544 h 603544"/>
                  <a:gd name="connsiteX2" fmla="*/ 956739 w 971345"/>
                  <a:gd name="connsiteY2" fmla="*/ 603544 h 603544"/>
                  <a:gd name="connsiteX3" fmla="*/ 967188 w 971345"/>
                  <a:gd name="connsiteY3" fmla="*/ 583647 h 603544"/>
                  <a:gd name="connsiteX4" fmla="*/ 967350 w 971345"/>
                  <a:gd name="connsiteY4" fmla="*/ 581608 h 603544"/>
                  <a:gd name="connsiteX5" fmla="*/ 969931 w 971345"/>
                  <a:gd name="connsiteY5" fmla="*/ 397700 h 603544"/>
                  <a:gd name="connsiteX6" fmla="*/ 971179 w 971345"/>
                  <a:gd name="connsiteY6" fmla="*/ 132438 h 603544"/>
                  <a:gd name="connsiteX7" fmla="*/ 970179 w 971345"/>
                  <a:gd name="connsiteY7" fmla="*/ 77183 h 603544"/>
                  <a:gd name="connsiteX8" fmla="*/ 965854 w 971345"/>
                  <a:gd name="connsiteY8" fmla="*/ 48180 h 603544"/>
                  <a:gd name="connsiteX9" fmla="*/ 957967 w 971345"/>
                  <a:gd name="connsiteY9" fmla="*/ 25282 h 603544"/>
                  <a:gd name="connsiteX10" fmla="*/ 491500 w 971345"/>
                  <a:gd name="connsiteY10" fmla="*/ 25282 h 603544"/>
                  <a:gd name="connsiteX11" fmla="*/ 495509 w 971345"/>
                  <a:gd name="connsiteY11" fmla="*/ 21034 h 603544"/>
                  <a:gd name="connsiteX12" fmla="*/ 496862 w 971345"/>
                  <a:gd name="connsiteY12" fmla="*/ 17824 h 603544"/>
                  <a:gd name="connsiteX13" fmla="*/ 496862 w 971345"/>
                  <a:gd name="connsiteY13" fmla="*/ 10804 h 603544"/>
                  <a:gd name="connsiteX14" fmla="*/ 494052 w 971345"/>
                  <a:gd name="connsiteY14" fmla="*/ 5251 h 603544"/>
                  <a:gd name="connsiteX15" fmla="*/ 490318 w 971345"/>
                  <a:gd name="connsiteY15" fmla="*/ 1822 h 603544"/>
                  <a:gd name="connsiteX16" fmla="*/ 487137 w 971345"/>
                  <a:gd name="connsiteY16" fmla="*/ 479 h 603544"/>
                  <a:gd name="connsiteX17" fmla="*/ 480060 w 971345"/>
                  <a:gd name="connsiteY17" fmla="*/ 479 h 603544"/>
                  <a:gd name="connsiteX18" fmla="*/ 476878 w 971345"/>
                  <a:gd name="connsiteY18" fmla="*/ 1822 h 603544"/>
                  <a:gd name="connsiteX19" fmla="*/ 472097 w 971345"/>
                  <a:gd name="connsiteY19" fmla="*/ 6594 h 603544"/>
                  <a:gd name="connsiteX20" fmla="*/ 470621 w 971345"/>
                  <a:gd name="connsiteY20" fmla="*/ 10118 h 603544"/>
                  <a:gd name="connsiteX21" fmla="*/ 470573 w 971345"/>
                  <a:gd name="connsiteY21" fmla="*/ 10308 h 603544"/>
                  <a:gd name="connsiteX22" fmla="*/ 470554 w 971345"/>
                  <a:gd name="connsiteY22" fmla="*/ 10404 h 603544"/>
                  <a:gd name="connsiteX23" fmla="*/ 470078 w 971345"/>
                  <a:gd name="connsiteY23" fmla="*/ 13937 h 603544"/>
                  <a:gd name="connsiteX24" fmla="*/ 471944 w 971345"/>
                  <a:gd name="connsiteY24" fmla="*/ 21119 h 603544"/>
                  <a:gd name="connsiteX25" fmla="*/ 475793 w 971345"/>
                  <a:gd name="connsiteY25" fmla="*/ 25291 h 603544"/>
                  <a:gd name="connsiteX26" fmla="*/ 225847 w 971345"/>
                  <a:gd name="connsiteY26" fmla="*/ 25291 h 603544"/>
                  <a:gd name="connsiteX27" fmla="*/ 17926 w 971345"/>
                  <a:gd name="connsiteY27" fmla="*/ 25291 h 603544"/>
                  <a:gd name="connsiteX28" fmla="*/ 5982 w 971345"/>
                  <a:gd name="connsiteY28" fmla="*/ 41474 h 603544"/>
                  <a:gd name="connsiteX29" fmla="*/ 5934 w 971345"/>
                  <a:gd name="connsiteY29" fmla="*/ 42122 h 603544"/>
                  <a:gd name="connsiteX30" fmla="*/ 3705 w 971345"/>
                  <a:gd name="connsiteY30" fmla="*/ 72945 h 603544"/>
                  <a:gd name="connsiteX31" fmla="*/ 3734 w 971345"/>
                  <a:gd name="connsiteY31" fmla="*/ 119313 h 603544"/>
                  <a:gd name="connsiteX32" fmla="*/ 3610 w 971345"/>
                  <a:gd name="connsiteY32" fmla="*/ 242918 h 603544"/>
                  <a:gd name="connsiteX33" fmla="*/ 743 w 971345"/>
                  <a:gd name="connsiteY33" fmla="*/ 504084 h 603544"/>
                  <a:gd name="connsiteX34" fmla="*/ 0 w 971345"/>
                  <a:gd name="connsiteY34" fmla="*/ 581627 h 603544"/>
                  <a:gd name="connsiteX35" fmla="*/ 1000 w 971345"/>
                  <a:gd name="connsiteY35" fmla="*/ 586781 h 603544"/>
                  <a:gd name="connsiteX36" fmla="*/ 12782 w 971345"/>
                  <a:gd name="connsiteY36" fmla="*/ 603544 h 603544"/>
                  <a:gd name="connsiteX37" fmla="*/ 750341 w 971345"/>
                  <a:gd name="connsiteY37" fmla="*/ 50837 h 603544"/>
                  <a:gd name="connsiteX38" fmla="*/ 947328 w 971345"/>
                  <a:gd name="connsiteY38" fmla="*/ 50837 h 603544"/>
                  <a:gd name="connsiteX39" fmla="*/ 945480 w 971345"/>
                  <a:gd name="connsiteY39" fmla="*/ 72926 h 603544"/>
                  <a:gd name="connsiteX40" fmla="*/ 945509 w 971345"/>
                  <a:gd name="connsiteY40" fmla="*/ 119293 h 603544"/>
                  <a:gd name="connsiteX41" fmla="*/ 945385 w 971345"/>
                  <a:gd name="connsiteY41" fmla="*/ 242899 h 603544"/>
                  <a:gd name="connsiteX42" fmla="*/ 942518 w 971345"/>
                  <a:gd name="connsiteY42" fmla="*/ 504065 h 603544"/>
                  <a:gd name="connsiteX43" fmla="*/ 941784 w 971345"/>
                  <a:gd name="connsiteY43" fmla="*/ 577979 h 603544"/>
                  <a:gd name="connsiteX44" fmla="*/ 220466 w 971345"/>
                  <a:gd name="connsiteY44" fmla="*/ 577979 h 603544"/>
                  <a:gd name="connsiteX45" fmla="*/ 25575 w 971345"/>
                  <a:gd name="connsiteY45" fmla="*/ 577979 h 603544"/>
                  <a:gd name="connsiteX46" fmla="*/ 28147 w 971345"/>
                  <a:gd name="connsiteY46" fmla="*/ 397700 h 603544"/>
                  <a:gd name="connsiteX47" fmla="*/ 29394 w 971345"/>
                  <a:gd name="connsiteY47" fmla="*/ 132438 h 603544"/>
                  <a:gd name="connsiteX48" fmla="*/ 28394 w 971345"/>
                  <a:gd name="connsiteY48" fmla="*/ 77183 h 603544"/>
                  <a:gd name="connsiteX49" fmla="*/ 24517 w 971345"/>
                  <a:gd name="connsiteY49" fmla="*/ 50847 h 603544"/>
                  <a:gd name="connsiteX50" fmla="*/ 750341 w 971345"/>
                  <a:gd name="connsiteY50" fmla="*/ 50837 h 60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71345" h="603544">
                    <a:moveTo>
                      <a:pt x="12782" y="603544"/>
                    </a:moveTo>
                    <a:cubicBezTo>
                      <a:pt x="258223" y="603544"/>
                      <a:pt x="503663" y="603544"/>
                      <a:pt x="749103" y="603544"/>
                    </a:cubicBezTo>
                    <a:cubicBezTo>
                      <a:pt x="818312" y="603544"/>
                      <a:pt x="887530" y="603544"/>
                      <a:pt x="956739" y="603544"/>
                    </a:cubicBezTo>
                    <a:cubicBezTo>
                      <a:pt x="968178" y="603544"/>
                      <a:pt x="971665" y="591172"/>
                      <a:pt x="967188" y="583647"/>
                    </a:cubicBezTo>
                    <a:cubicBezTo>
                      <a:pt x="967283" y="582999"/>
                      <a:pt x="967350" y="582323"/>
                      <a:pt x="967350" y="581608"/>
                    </a:cubicBezTo>
                    <a:cubicBezTo>
                      <a:pt x="967378" y="520306"/>
                      <a:pt x="969159" y="458993"/>
                      <a:pt x="969931" y="397700"/>
                    </a:cubicBezTo>
                    <a:cubicBezTo>
                      <a:pt x="971045" y="309289"/>
                      <a:pt x="971665" y="220849"/>
                      <a:pt x="971179" y="132438"/>
                    </a:cubicBezTo>
                    <a:cubicBezTo>
                      <a:pt x="971074" y="114179"/>
                      <a:pt x="972055" y="95348"/>
                      <a:pt x="970179" y="77183"/>
                    </a:cubicBezTo>
                    <a:cubicBezTo>
                      <a:pt x="969169" y="67401"/>
                      <a:pt x="967531" y="57810"/>
                      <a:pt x="965854" y="48180"/>
                    </a:cubicBezTo>
                    <a:cubicBezTo>
                      <a:pt x="973760" y="41636"/>
                      <a:pt x="971150" y="25282"/>
                      <a:pt x="957967" y="25282"/>
                    </a:cubicBezTo>
                    <a:cubicBezTo>
                      <a:pt x="802481" y="25282"/>
                      <a:pt x="646995" y="25282"/>
                      <a:pt x="491500" y="25282"/>
                    </a:cubicBezTo>
                    <a:cubicBezTo>
                      <a:pt x="493138" y="24167"/>
                      <a:pt x="494490" y="22758"/>
                      <a:pt x="495509" y="21034"/>
                    </a:cubicBezTo>
                    <a:cubicBezTo>
                      <a:pt x="496091" y="20005"/>
                      <a:pt x="496538" y="18938"/>
                      <a:pt x="496862" y="17824"/>
                    </a:cubicBezTo>
                    <a:cubicBezTo>
                      <a:pt x="497491" y="15480"/>
                      <a:pt x="497491" y="13137"/>
                      <a:pt x="496862" y="10804"/>
                    </a:cubicBezTo>
                    <a:cubicBezTo>
                      <a:pt x="496452" y="9089"/>
                      <a:pt x="495233" y="6536"/>
                      <a:pt x="494052" y="5251"/>
                    </a:cubicBezTo>
                    <a:cubicBezTo>
                      <a:pt x="493109" y="3803"/>
                      <a:pt x="491871" y="2660"/>
                      <a:pt x="490318" y="1822"/>
                    </a:cubicBezTo>
                    <a:cubicBezTo>
                      <a:pt x="489261" y="1374"/>
                      <a:pt x="488204" y="926"/>
                      <a:pt x="487137" y="479"/>
                    </a:cubicBezTo>
                    <a:cubicBezTo>
                      <a:pt x="484775" y="-160"/>
                      <a:pt x="482422" y="-160"/>
                      <a:pt x="480060" y="479"/>
                    </a:cubicBezTo>
                    <a:cubicBezTo>
                      <a:pt x="479003" y="926"/>
                      <a:pt x="477936" y="1374"/>
                      <a:pt x="476878" y="1822"/>
                    </a:cubicBezTo>
                    <a:cubicBezTo>
                      <a:pt x="474879" y="3003"/>
                      <a:pt x="473288" y="4593"/>
                      <a:pt x="472097" y="6594"/>
                    </a:cubicBezTo>
                    <a:cubicBezTo>
                      <a:pt x="471554" y="7746"/>
                      <a:pt x="470983" y="8899"/>
                      <a:pt x="470621" y="10118"/>
                    </a:cubicBezTo>
                    <a:cubicBezTo>
                      <a:pt x="470602" y="10185"/>
                      <a:pt x="470592" y="10242"/>
                      <a:pt x="470573" y="10308"/>
                    </a:cubicBezTo>
                    <a:cubicBezTo>
                      <a:pt x="470564" y="10337"/>
                      <a:pt x="470564" y="10366"/>
                      <a:pt x="470554" y="10404"/>
                    </a:cubicBezTo>
                    <a:cubicBezTo>
                      <a:pt x="470392" y="11585"/>
                      <a:pt x="470240" y="12756"/>
                      <a:pt x="470078" y="13937"/>
                    </a:cubicBezTo>
                    <a:cubicBezTo>
                      <a:pt x="469925" y="16290"/>
                      <a:pt x="470764" y="19090"/>
                      <a:pt x="471944" y="21119"/>
                    </a:cubicBezTo>
                    <a:cubicBezTo>
                      <a:pt x="472907" y="22767"/>
                      <a:pt x="474240" y="24186"/>
                      <a:pt x="475793" y="25291"/>
                    </a:cubicBezTo>
                    <a:cubicBezTo>
                      <a:pt x="392478" y="25291"/>
                      <a:pt x="309163" y="25291"/>
                      <a:pt x="225847" y="25291"/>
                    </a:cubicBezTo>
                    <a:cubicBezTo>
                      <a:pt x="156543" y="25291"/>
                      <a:pt x="87230" y="25291"/>
                      <a:pt x="17926" y="25291"/>
                    </a:cubicBezTo>
                    <a:cubicBezTo>
                      <a:pt x="8230" y="25291"/>
                      <a:pt x="4239" y="34178"/>
                      <a:pt x="5982" y="41474"/>
                    </a:cubicBezTo>
                    <a:cubicBezTo>
                      <a:pt x="5962" y="41693"/>
                      <a:pt x="5934" y="41912"/>
                      <a:pt x="5934" y="42122"/>
                    </a:cubicBezTo>
                    <a:cubicBezTo>
                      <a:pt x="5792" y="52352"/>
                      <a:pt x="4372" y="62724"/>
                      <a:pt x="3705" y="72945"/>
                    </a:cubicBezTo>
                    <a:cubicBezTo>
                      <a:pt x="2696" y="88337"/>
                      <a:pt x="3610" y="103891"/>
                      <a:pt x="3734" y="119313"/>
                    </a:cubicBezTo>
                    <a:cubicBezTo>
                      <a:pt x="4067" y="160518"/>
                      <a:pt x="4000" y="201723"/>
                      <a:pt x="3610" y="242918"/>
                    </a:cubicBezTo>
                    <a:cubicBezTo>
                      <a:pt x="2791" y="329977"/>
                      <a:pt x="1495" y="417026"/>
                      <a:pt x="743" y="504084"/>
                    </a:cubicBezTo>
                    <a:cubicBezTo>
                      <a:pt x="524" y="529926"/>
                      <a:pt x="9" y="555777"/>
                      <a:pt x="0" y="581627"/>
                    </a:cubicBezTo>
                    <a:cubicBezTo>
                      <a:pt x="0" y="583580"/>
                      <a:pt x="371" y="585295"/>
                      <a:pt x="1000" y="586781"/>
                    </a:cubicBezTo>
                    <a:cubicBezTo>
                      <a:pt x="-1114" y="594162"/>
                      <a:pt x="2800" y="603544"/>
                      <a:pt x="12782" y="603544"/>
                    </a:cubicBezTo>
                    <a:close/>
                    <a:moveTo>
                      <a:pt x="750341" y="50837"/>
                    </a:moveTo>
                    <a:cubicBezTo>
                      <a:pt x="816007" y="50837"/>
                      <a:pt x="881672" y="50837"/>
                      <a:pt x="947328" y="50837"/>
                    </a:cubicBezTo>
                    <a:cubicBezTo>
                      <a:pt x="946823" y="58210"/>
                      <a:pt x="945966" y="65601"/>
                      <a:pt x="945480" y="72926"/>
                    </a:cubicBezTo>
                    <a:cubicBezTo>
                      <a:pt x="944470" y="88318"/>
                      <a:pt x="945385" y="103872"/>
                      <a:pt x="945509" y="119293"/>
                    </a:cubicBezTo>
                    <a:cubicBezTo>
                      <a:pt x="945852" y="160499"/>
                      <a:pt x="945775" y="201704"/>
                      <a:pt x="945385" y="242899"/>
                    </a:cubicBezTo>
                    <a:cubicBezTo>
                      <a:pt x="944556" y="329958"/>
                      <a:pt x="943270" y="417007"/>
                      <a:pt x="942518" y="504065"/>
                    </a:cubicBezTo>
                    <a:cubicBezTo>
                      <a:pt x="942308" y="528697"/>
                      <a:pt x="941841" y="553338"/>
                      <a:pt x="941784" y="577979"/>
                    </a:cubicBezTo>
                    <a:cubicBezTo>
                      <a:pt x="701345" y="577979"/>
                      <a:pt x="460905" y="577979"/>
                      <a:pt x="220466" y="577979"/>
                    </a:cubicBezTo>
                    <a:cubicBezTo>
                      <a:pt x="155505" y="577979"/>
                      <a:pt x="90535" y="577979"/>
                      <a:pt x="25575" y="577979"/>
                    </a:cubicBezTo>
                    <a:cubicBezTo>
                      <a:pt x="25670" y="517886"/>
                      <a:pt x="27384" y="457783"/>
                      <a:pt x="28147" y="397700"/>
                    </a:cubicBezTo>
                    <a:cubicBezTo>
                      <a:pt x="29261" y="309289"/>
                      <a:pt x="29880" y="220849"/>
                      <a:pt x="29394" y="132438"/>
                    </a:cubicBezTo>
                    <a:cubicBezTo>
                      <a:pt x="29299" y="114179"/>
                      <a:pt x="30270" y="95348"/>
                      <a:pt x="28394" y="77183"/>
                    </a:cubicBezTo>
                    <a:cubicBezTo>
                      <a:pt x="27480" y="68296"/>
                      <a:pt x="26032" y="59581"/>
                      <a:pt x="24517" y="50847"/>
                    </a:cubicBezTo>
                    <a:cubicBezTo>
                      <a:pt x="266462" y="50837"/>
                      <a:pt x="508397" y="50837"/>
                      <a:pt x="750341" y="508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B150588-91E0-2BE2-4720-196F65E01203}"/>
                  </a:ext>
                </a:extLst>
              </p:cNvPr>
              <p:cNvSpPr/>
              <p:nvPr/>
            </p:nvSpPr>
            <p:spPr>
              <a:xfrm>
                <a:off x="5754633" y="2465313"/>
                <a:ext cx="484425" cy="96563"/>
              </a:xfrm>
              <a:custGeom>
                <a:avLst/>
                <a:gdLst>
                  <a:gd name="connsiteX0" fmla="*/ 12340 w 484425"/>
                  <a:gd name="connsiteY0" fmla="*/ 96563 h 96563"/>
                  <a:gd name="connsiteX1" fmla="*/ 471035 w 484425"/>
                  <a:gd name="connsiteY1" fmla="*/ 92449 h 96563"/>
                  <a:gd name="connsiteX2" fmla="*/ 477474 w 484425"/>
                  <a:gd name="connsiteY2" fmla="*/ 90629 h 96563"/>
                  <a:gd name="connsiteX3" fmla="*/ 484266 w 484425"/>
                  <a:gd name="connsiteY3" fmla="*/ 77513 h 96563"/>
                  <a:gd name="connsiteX4" fmla="*/ 475026 w 484425"/>
                  <a:gd name="connsiteY4" fmla="*/ 57511 h 96563"/>
                  <a:gd name="connsiteX5" fmla="*/ 467092 w 484425"/>
                  <a:gd name="connsiteY5" fmla="*/ 39423 h 96563"/>
                  <a:gd name="connsiteX6" fmla="*/ 453462 w 484425"/>
                  <a:gd name="connsiteY6" fmla="*/ 17049 h 96563"/>
                  <a:gd name="connsiteX7" fmla="*/ 441165 w 484425"/>
                  <a:gd name="connsiteY7" fmla="*/ 4428 h 96563"/>
                  <a:gd name="connsiteX8" fmla="*/ 42268 w 484425"/>
                  <a:gd name="connsiteY8" fmla="*/ 2295 h 96563"/>
                  <a:gd name="connsiteX9" fmla="*/ 31057 w 484425"/>
                  <a:gd name="connsiteY9" fmla="*/ 9771 h 96563"/>
                  <a:gd name="connsiteX10" fmla="*/ 28856 w 484425"/>
                  <a:gd name="connsiteY10" fmla="*/ 13201 h 96563"/>
                  <a:gd name="connsiteX11" fmla="*/ 1948 w 484425"/>
                  <a:gd name="connsiteY11" fmla="*/ 76580 h 96563"/>
                  <a:gd name="connsiteX12" fmla="*/ 12340 w 484425"/>
                  <a:gd name="connsiteY12" fmla="*/ 96563 h 96563"/>
                  <a:gd name="connsiteX13" fmla="*/ 438250 w 484425"/>
                  <a:gd name="connsiteY13" fmla="*/ 29898 h 96563"/>
                  <a:gd name="connsiteX14" fmla="*/ 441374 w 484425"/>
                  <a:gd name="connsiteY14" fmla="*/ 35308 h 96563"/>
                  <a:gd name="connsiteX15" fmla="*/ 449432 w 484425"/>
                  <a:gd name="connsiteY15" fmla="*/ 54520 h 96563"/>
                  <a:gd name="connsiteX16" fmla="*/ 454176 w 484425"/>
                  <a:gd name="connsiteY16" fmla="*/ 67284 h 96563"/>
                  <a:gd name="connsiteX17" fmla="*/ 30666 w 484425"/>
                  <a:gd name="connsiteY17" fmla="*/ 70998 h 96563"/>
                  <a:gd name="connsiteX18" fmla="*/ 50201 w 484425"/>
                  <a:gd name="connsiteY18" fmla="*/ 27688 h 96563"/>
                  <a:gd name="connsiteX19" fmla="*/ 438250 w 484425"/>
                  <a:gd name="connsiteY19" fmla="*/ 29898 h 9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4425" h="96563">
                    <a:moveTo>
                      <a:pt x="12340" y="96563"/>
                    </a:moveTo>
                    <a:cubicBezTo>
                      <a:pt x="165244" y="96573"/>
                      <a:pt x="318178" y="96544"/>
                      <a:pt x="471035" y="92449"/>
                    </a:cubicBezTo>
                    <a:cubicBezTo>
                      <a:pt x="473569" y="92382"/>
                      <a:pt x="475721" y="91706"/>
                      <a:pt x="477474" y="90629"/>
                    </a:cubicBezTo>
                    <a:cubicBezTo>
                      <a:pt x="482017" y="88486"/>
                      <a:pt x="485189" y="82609"/>
                      <a:pt x="484266" y="77513"/>
                    </a:cubicBezTo>
                    <a:cubicBezTo>
                      <a:pt x="482989" y="70513"/>
                      <a:pt x="477960" y="63997"/>
                      <a:pt x="475026" y="57511"/>
                    </a:cubicBezTo>
                    <a:cubicBezTo>
                      <a:pt x="472312" y="51510"/>
                      <a:pt x="469920" y="45376"/>
                      <a:pt x="467092" y="39423"/>
                    </a:cubicBezTo>
                    <a:cubicBezTo>
                      <a:pt x="463567" y="32022"/>
                      <a:pt x="459434" y="23354"/>
                      <a:pt x="453462" y="17049"/>
                    </a:cubicBezTo>
                    <a:cubicBezTo>
                      <a:pt x="453176" y="10877"/>
                      <a:pt x="449080" y="4761"/>
                      <a:pt x="441165" y="4428"/>
                    </a:cubicBezTo>
                    <a:cubicBezTo>
                      <a:pt x="308272" y="-1039"/>
                      <a:pt x="175217" y="-1068"/>
                      <a:pt x="42268" y="2295"/>
                    </a:cubicBezTo>
                    <a:cubicBezTo>
                      <a:pt x="36524" y="2437"/>
                      <a:pt x="32790" y="5666"/>
                      <a:pt x="31057" y="9771"/>
                    </a:cubicBezTo>
                    <a:cubicBezTo>
                      <a:pt x="30218" y="10696"/>
                      <a:pt x="29475" y="11829"/>
                      <a:pt x="28856" y="13201"/>
                    </a:cubicBezTo>
                    <a:cubicBezTo>
                      <a:pt x="19455" y="34156"/>
                      <a:pt x="8177" y="54349"/>
                      <a:pt x="1948" y="76580"/>
                    </a:cubicBezTo>
                    <a:cubicBezTo>
                      <a:pt x="-2615" y="84114"/>
                      <a:pt x="833" y="96563"/>
                      <a:pt x="12340" y="96563"/>
                    </a:cubicBezTo>
                    <a:close/>
                    <a:moveTo>
                      <a:pt x="438250" y="29898"/>
                    </a:moveTo>
                    <a:cubicBezTo>
                      <a:pt x="439317" y="31679"/>
                      <a:pt x="440403" y="33460"/>
                      <a:pt x="441374" y="35308"/>
                    </a:cubicBezTo>
                    <a:cubicBezTo>
                      <a:pt x="444622" y="41471"/>
                      <a:pt x="446899" y="48043"/>
                      <a:pt x="449432" y="54520"/>
                    </a:cubicBezTo>
                    <a:cubicBezTo>
                      <a:pt x="450994" y="58511"/>
                      <a:pt x="452490" y="62912"/>
                      <a:pt x="454176" y="67284"/>
                    </a:cubicBezTo>
                    <a:cubicBezTo>
                      <a:pt x="313034" y="70789"/>
                      <a:pt x="171845" y="70998"/>
                      <a:pt x="30666" y="70998"/>
                    </a:cubicBezTo>
                    <a:cubicBezTo>
                      <a:pt x="36219" y="56168"/>
                      <a:pt x="43639" y="42137"/>
                      <a:pt x="50201" y="27688"/>
                    </a:cubicBezTo>
                    <a:cubicBezTo>
                      <a:pt x="179542" y="24554"/>
                      <a:pt x="308968" y="24659"/>
                      <a:pt x="438250" y="298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5" name="Picture 24" descr="Graph and data illustration">
              <a:extLst>
                <a:ext uri="{FF2B5EF4-FFF2-40B4-BE49-F238E27FC236}">
                  <a16:creationId xmlns:a16="http://schemas.microsoft.com/office/drawing/2014/main" id="{EF4D5A38-8FA3-909D-2EA9-E7BDB87BD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5" t="19403" r="21745" b="20135"/>
            <a:stretch/>
          </p:blipFill>
          <p:spPr>
            <a:xfrm>
              <a:off x="3176563" y="4540090"/>
              <a:ext cx="517219" cy="318987"/>
            </a:xfrm>
            <a:prstGeom prst="rect">
              <a:avLst/>
            </a:prstGeom>
          </p:spPr>
        </p:pic>
        <p:pic>
          <p:nvPicPr>
            <p:cNvPr id="26" name="Picture 25" descr="Old woman sitting on chair">
              <a:extLst>
                <a:ext uri="{FF2B5EF4-FFF2-40B4-BE49-F238E27FC236}">
                  <a16:creationId xmlns:a16="http://schemas.microsoft.com/office/drawing/2014/main" id="{B7B4E36C-250D-836C-4947-0FDE39A90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789" y="4489065"/>
              <a:ext cx="972405" cy="1733416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E165AE32-DB50-79AE-ED81-89F331B77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Scrum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485B39-33BD-17CF-63BA-0086FB6F1E31}"/>
              </a:ext>
            </a:extLst>
          </p:cNvPr>
          <p:cNvSpPr txBox="1"/>
          <p:nvPr/>
        </p:nvSpPr>
        <p:spPr>
          <a:xfrm>
            <a:off x="167494" y="2419347"/>
            <a:ext cx="2190171" cy="3108543"/>
          </a:xfrm>
          <a:custGeom>
            <a:avLst/>
            <a:gdLst>
              <a:gd name="connsiteX0" fmla="*/ 0 w 2190171"/>
              <a:gd name="connsiteY0" fmla="*/ 0 h 3108543"/>
              <a:gd name="connsiteX1" fmla="*/ 569444 w 2190171"/>
              <a:gd name="connsiteY1" fmla="*/ 0 h 3108543"/>
              <a:gd name="connsiteX2" fmla="*/ 1095086 w 2190171"/>
              <a:gd name="connsiteY2" fmla="*/ 0 h 3108543"/>
              <a:gd name="connsiteX3" fmla="*/ 1686432 w 2190171"/>
              <a:gd name="connsiteY3" fmla="*/ 0 h 3108543"/>
              <a:gd name="connsiteX4" fmla="*/ 2190171 w 2190171"/>
              <a:gd name="connsiteY4" fmla="*/ 0 h 3108543"/>
              <a:gd name="connsiteX5" fmla="*/ 2190171 w 2190171"/>
              <a:gd name="connsiteY5" fmla="*/ 424834 h 3108543"/>
              <a:gd name="connsiteX6" fmla="*/ 2190171 w 2190171"/>
              <a:gd name="connsiteY6" fmla="*/ 911839 h 3108543"/>
              <a:gd name="connsiteX7" fmla="*/ 2190171 w 2190171"/>
              <a:gd name="connsiteY7" fmla="*/ 1492101 h 3108543"/>
              <a:gd name="connsiteX8" fmla="*/ 2190171 w 2190171"/>
              <a:gd name="connsiteY8" fmla="*/ 2041277 h 3108543"/>
              <a:gd name="connsiteX9" fmla="*/ 2190171 w 2190171"/>
              <a:gd name="connsiteY9" fmla="*/ 2497196 h 3108543"/>
              <a:gd name="connsiteX10" fmla="*/ 2190171 w 2190171"/>
              <a:gd name="connsiteY10" fmla="*/ 3108543 h 3108543"/>
              <a:gd name="connsiteX11" fmla="*/ 1708333 w 2190171"/>
              <a:gd name="connsiteY11" fmla="*/ 3108543 h 3108543"/>
              <a:gd name="connsiteX12" fmla="*/ 1226496 w 2190171"/>
              <a:gd name="connsiteY12" fmla="*/ 3108543 h 3108543"/>
              <a:gd name="connsiteX13" fmla="*/ 722756 w 2190171"/>
              <a:gd name="connsiteY13" fmla="*/ 3108543 h 3108543"/>
              <a:gd name="connsiteX14" fmla="*/ 0 w 2190171"/>
              <a:gd name="connsiteY14" fmla="*/ 3108543 h 3108543"/>
              <a:gd name="connsiteX15" fmla="*/ 0 w 2190171"/>
              <a:gd name="connsiteY15" fmla="*/ 2621538 h 3108543"/>
              <a:gd name="connsiteX16" fmla="*/ 0 w 2190171"/>
              <a:gd name="connsiteY16" fmla="*/ 2134533 h 3108543"/>
              <a:gd name="connsiteX17" fmla="*/ 0 w 2190171"/>
              <a:gd name="connsiteY17" fmla="*/ 1585357 h 3108543"/>
              <a:gd name="connsiteX18" fmla="*/ 0 w 2190171"/>
              <a:gd name="connsiteY18" fmla="*/ 1098352 h 3108543"/>
              <a:gd name="connsiteX19" fmla="*/ 0 w 2190171"/>
              <a:gd name="connsiteY19" fmla="*/ 580261 h 3108543"/>
              <a:gd name="connsiteX20" fmla="*/ 0 w 2190171"/>
              <a:gd name="connsiteY20" fmla="*/ 0 h 310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90171" h="3108543" fill="none" extrusionOk="0">
                <a:moveTo>
                  <a:pt x="0" y="0"/>
                </a:moveTo>
                <a:cubicBezTo>
                  <a:pt x="253574" y="-18471"/>
                  <a:pt x="416566" y="67475"/>
                  <a:pt x="569444" y="0"/>
                </a:cubicBezTo>
                <a:cubicBezTo>
                  <a:pt x="722322" y="-67475"/>
                  <a:pt x="865432" y="45312"/>
                  <a:pt x="1095086" y="0"/>
                </a:cubicBezTo>
                <a:cubicBezTo>
                  <a:pt x="1324740" y="-45312"/>
                  <a:pt x="1492575" y="33842"/>
                  <a:pt x="1686432" y="0"/>
                </a:cubicBezTo>
                <a:cubicBezTo>
                  <a:pt x="1880289" y="-33842"/>
                  <a:pt x="2041409" y="20947"/>
                  <a:pt x="2190171" y="0"/>
                </a:cubicBezTo>
                <a:cubicBezTo>
                  <a:pt x="2239370" y="137340"/>
                  <a:pt x="2158942" y="316807"/>
                  <a:pt x="2190171" y="424834"/>
                </a:cubicBezTo>
                <a:cubicBezTo>
                  <a:pt x="2221400" y="532861"/>
                  <a:pt x="2180330" y="751887"/>
                  <a:pt x="2190171" y="911839"/>
                </a:cubicBezTo>
                <a:cubicBezTo>
                  <a:pt x="2200012" y="1071791"/>
                  <a:pt x="2138686" y="1261908"/>
                  <a:pt x="2190171" y="1492101"/>
                </a:cubicBezTo>
                <a:cubicBezTo>
                  <a:pt x="2241656" y="1722294"/>
                  <a:pt x="2149281" y="1899154"/>
                  <a:pt x="2190171" y="2041277"/>
                </a:cubicBezTo>
                <a:cubicBezTo>
                  <a:pt x="2231061" y="2183400"/>
                  <a:pt x="2190156" y="2357800"/>
                  <a:pt x="2190171" y="2497196"/>
                </a:cubicBezTo>
                <a:cubicBezTo>
                  <a:pt x="2190186" y="2636592"/>
                  <a:pt x="2136759" y="2928946"/>
                  <a:pt x="2190171" y="3108543"/>
                </a:cubicBezTo>
                <a:cubicBezTo>
                  <a:pt x="2084056" y="3120482"/>
                  <a:pt x="1911723" y="3051455"/>
                  <a:pt x="1708333" y="3108543"/>
                </a:cubicBezTo>
                <a:cubicBezTo>
                  <a:pt x="1504943" y="3165631"/>
                  <a:pt x="1418351" y="3100643"/>
                  <a:pt x="1226496" y="3108543"/>
                </a:cubicBezTo>
                <a:cubicBezTo>
                  <a:pt x="1034641" y="3116443"/>
                  <a:pt x="882269" y="3071866"/>
                  <a:pt x="722756" y="3108543"/>
                </a:cubicBezTo>
                <a:cubicBezTo>
                  <a:pt x="563243" y="3145220"/>
                  <a:pt x="343125" y="3031972"/>
                  <a:pt x="0" y="3108543"/>
                </a:cubicBezTo>
                <a:cubicBezTo>
                  <a:pt x="-1909" y="2959880"/>
                  <a:pt x="38504" y="2793002"/>
                  <a:pt x="0" y="2621538"/>
                </a:cubicBezTo>
                <a:cubicBezTo>
                  <a:pt x="-38504" y="2450074"/>
                  <a:pt x="32673" y="2313627"/>
                  <a:pt x="0" y="2134533"/>
                </a:cubicBezTo>
                <a:cubicBezTo>
                  <a:pt x="-32673" y="1955439"/>
                  <a:pt x="20294" y="1821415"/>
                  <a:pt x="0" y="1585357"/>
                </a:cubicBezTo>
                <a:cubicBezTo>
                  <a:pt x="-20294" y="1349299"/>
                  <a:pt x="56066" y="1230222"/>
                  <a:pt x="0" y="1098352"/>
                </a:cubicBezTo>
                <a:cubicBezTo>
                  <a:pt x="-56066" y="966483"/>
                  <a:pt x="3071" y="745184"/>
                  <a:pt x="0" y="580261"/>
                </a:cubicBezTo>
                <a:cubicBezTo>
                  <a:pt x="-3071" y="415338"/>
                  <a:pt x="44311" y="204548"/>
                  <a:pt x="0" y="0"/>
                </a:cubicBezTo>
                <a:close/>
              </a:path>
              <a:path w="2190171" h="3108543" stroke="0" extrusionOk="0">
                <a:moveTo>
                  <a:pt x="0" y="0"/>
                </a:moveTo>
                <a:cubicBezTo>
                  <a:pt x="167120" y="-31575"/>
                  <a:pt x="356202" y="27405"/>
                  <a:pt x="525641" y="0"/>
                </a:cubicBezTo>
                <a:cubicBezTo>
                  <a:pt x="695080" y="-27405"/>
                  <a:pt x="780401" y="14194"/>
                  <a:pt x="1029380" y="0"/>
                </a:cubicBezTo>
                <a:cubicBezTo>
                  <a:pt x="1278359" y="-14194"/>
                  <a:pt x="1370509" y="37612"/>
                  <a:pt x="1533120" y="0"/>
                </a:cubicBezTo>
                <a:cubicBezTo>
                  <a:pt x="1695731" y="-37612"/>
                  <a:pt x="1868890" y="24576"/>
                  <a:pt x="2190171" y="0"/>
                </a:cubicBezTo>
                <a:cubicBezTo>
                  <a:pt x="2201182" y="176762"/>
                  <a:pt x="2188734" y="388840"/>
                  <a:pt x="2190171" y="580261"/>
                </a:cubicBezTo>
                <a:cubicBezTo>
                  <a:pt x="2191608" y="771682"/>
                  <a:pt x="2156592" y="850986"/>
                  <a:pt x="2190171" y="1005096"/>
                </a:cubicBezTo>
                <a:cubicBezTo>
                  <a:pt x="2223750" y="1159206"/>
                  <a:pt x="2152347" y="1364922"/>
                  <a:pt x="2190171" y="1461015"/>
                </a:cubicBezTo>
                <a:cubicBezTo>
                  <a:pt x="2227995" y="1557108"/>
                  <a:pt x="2186209" y="1810931"/>
                  <a:pt x="2190171" y="1979106"/>
                </a:cubicBezTo>
                <a:cubicBezTo>
                  <a:pt x="2194133" y="2147281"/>
                  <a:pt x="2181453" y="2365533"/>
                  <a:pt x="2190171" y="2466111"/>
                </a:cubicBezTo>
                <a:cubicBezTo>
                  <a:pt x="2198889" y="2566690"/>
                  <a:pt x="2130703" y="2803391"/>
                  <a:pt x="2190171" y="3108543"/>
                </a:cubicBezTo>
                <a:cubicBezTo>
                  <a:pt x="2029699" y="3138616"/>
                  <a:pt x="1883216" y="3068036"/>
                  <a:pt x="1598825" y="3108543"/>
                </a:cubicBezTo>
                <a:cubicBezTo>
                  <a:pt x="1314434" y="3149050"/>
                  <a:pt x="1227936" y="3082604"/>
                  <a:pt x="1073184" y="3108543"/>
                </a:cubicBezTo>
                <a:cubicBezTo>
                  <a:pt x="918432" y="3134482"/>
                  <a:pt x="648663" y="3085324"/>
                  <a:pt x="503739" y="3108543"/>
                </a:cubicBezTo>
                <a:cubicBezTo>
                  <a:pt x="358816" y="3131762"/>
                  <a:pt x="128705" y="3106280"/>
                  <a:pt x="0" y="3108543"/>
                </a:cubicBezTo>
                <a:cubicBezTo>
                  <a:pt x="-17139" y="2994975"/>
                  <a:pt x="3880" y="2847152"/>
                  <a:pt x="0" y="2683709"/>
                </a:cubicBezTo>
                <a:cubicBezTo>
                  <a:pt x="-3880" y="2520266"/>
                  <a:pt x="5491" y="2308366"/>
                  <a:pt x="0" y="2165618"/>
                </a:cubicBezTo>
                <a:cubicBezTo>
                  <a:pt x="-5491" y="2022870"/>
                  <a:pt x="7948" y="1817581"/>
                  <a:pt x="0" y="1647528"/>
                </a:cubicBezTo>
                <a:cubicBezTo>
                  <a:pt x="-7948" y="1477475"/>
                  <a:pt x="9993" y="1365773"/>
                  <a:pt x="0" y="1191608"/>
                </a:cubicBezTo>
                <a:cubicBezTo>
                  <a:pt x="-9993" y="1017443"/>
                  <a:pt x="55483" y="802595"/>
                  <a:pt x="0" y="704603"/>
                </a:cubicBezTo>
                <a:cubicBezTo>
                  <a:pt x="-55483" y="606612"/>
                  <a:pt x="66854" y="296930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>
                <a:solidFill>
                  <a:schemeClr val="accent5"/>
                </a:solidFill>
              </a:rPr>
              <a:t>A project is carried out over many sprints executed back-to-back</a:t>
            </a:r>
          </a:p>
        </p:txBody>
      </p:sp>
    </p:spTree>
    <p:extLst>
      <p:ext uri="{BB962C8B-B14F-4D97-AF65-F5344CB8AC3E}">
        <p14:creationId xmlns:p14="http://schemas.microsoft.com/office/powerpoint/2010/main" val="596944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4994E60-86AD-C6B2-0D98-44F26C750190}"/>
              </a:ext>
            </a:extLst>
          </p:cNvPr>
          <p:cNvGrpSpPr/>
          <p:nvPr/>
        </p:nvGrpSpPr>
        <p:grpSpPr>
          <a:xfrm>
            <a:off x="87932" y="1082254"/>
            <a:ext cx="1907342" cy="2493825"/>
            <a:chOff x="6047313" y="540299"/>
            <a:chExt cx="1907342" cy="2493825"/>
          </a:xfrm>
        </p:grpSpPr>
        <p:pic>
          <p:nvPicPr>
            <p:cNvPr id="3" name="Picture 2" descr="Businessman hand in pocket">
              <a:extLst>
                <a:ext uri="{FF2B5EF4-FFF2-40B4-BE49-F238E27FC236}">
                  <a16:creationId xmlns:a16="http://schemas.microsoft.com/office/drawing/2014/main" id="{A14E4B11-272A-F4C6-59E5-072E531FF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7959" y="540299"/>
              <a:ext cx="896696" cy="2465524"/>
            </a:xfrm>
            <a:prstGeom prst="rect">
              <a:avLst/>
            </a:prstGeom>
          </p:spPr>
        </p:pic>
        <p:pic>
          <p:nvPicPr>
            <p:cNvPr id="5" name="Picture 4" descr="Business woman holding sign">
              <a:extLst>
                <a:ext uri="{FF2B5EF4-FFF2-40B4-BE49-F238E27FC236}">
                  <a16:creationId xmlns:a16="http://schemas.microsoft.com/office/drawing/2014/main" id="{C478492F-6D1E-D8FF-BF56-4C5FD006C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313" y="671616"/>
              <a:ext cx="1127928" cy="2362508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5ECB9D0-6FF2-7079-7761-80D39E655C7D}"/>
                </a:ext>
              </a:extLst>
            </p:cNvPr>
            <p:cNvGrpSpPr/>
            <p:nvPr/>
          </p:nvGrpSpPr>
          <p:grpSpPr>
            <a:xfrm>
              <a:off x="6440308" y="1227896"/>
              <a:ext cx="1495163" cy="472411"/>
              <a:chOff x="793385" y="387274"/>
              <a:chExt cx="1558347" cy="448698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0E7614C-BC88-6856-9ADB-A4B13432F425}"/>
                  </a:ext>
                </a:extLst>
              </p:cNvPr>
              <p:cNvSpPr txBox="1"/>
              <p:nvPr/>
            </p:nvSpPr>
            <p:spPr>
              <a:xfrm rot="60000">
                <a:off x="824399" y="387274"/>
                <a:ext cx="1527333" cy="292328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Stakeholders</a:t>
                </a:r>
                <a:endParaRPr lang="en-GB" sz="110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94BA9C5-9399-0E44-84B8-AFBA71BF9A66}"/>
                  </a:ext>
                </a:extLst>
              </p:cNvPr>
              <p:cNvSpPr/>
              <p:nvPr/>
            </p:nvSpPr>
            <p:spPr>
              <a:xfrm>
                <a:off x="793385" y="658690"/>
                <a:ext cx="215247" cy="1772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6" name="Picture 15" descr="Young businessman arms crossed smiling">
            <a:extLst>
              <a:ext uri="{FF2B5EF4-FFF2-40B4-BE49-F238E27FC236}">
                <a16:creationId xmlns:a16="http://schemas.microsoft.com/office/drawing/2014/main" id="{FF64BEDE-88A2-EC33-BD62-099B9065A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98" y="3792201"/>
            <a:ext cx="577579" cy="2101036"/>
          </a:xfrm>
          <a:prstGeom prst="rect">
            <a:avLst/>
          </a:prstGeom>
        </p:spPr>
      </p:pic>
      <p:pic>
        <p:nvPicPr>
          <p:cNvPr id="20" name="Picture 19" descr="Businessman crossed hands">
            <a:extLst>
              <a:ext uri="{FF2B5EF4-FFF2-40B4-BE49-F238E27FC236}">
                <a16:creationId xmlns:a16="http://schemas.microsoft.com/office/drawing/2014/main" id="{513AE5D8-7460-864B-6B23-47B91EC7A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6" y="3792201"/>
            <a:ext cx="721615" cy="1983545"/>
          </a:xfrm>
          <a:prstGeom prst="rect">
            <a:avLst/>
          </a:prstGeom>
        </p:spPr>
      </p:pic>
      <p:pic>
        <p:nvPicPr>
          <p:cNvPr id="23" name="Picture 22" descr="Casual woman hand on hip">
            <a:extLst>
              <a:ext uri="{FF2B5EF4-FFF2-40B4-BE49-F238E27FC236}">
                <a16:creationId xmlns:a16="http://schemas.microsoft.com/office/drawing/2014/main" id="{CA3B3569-CFEA-E083-14BD-D06A4BD3B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45" y="4061055"/>
            <a:ext cx="865589" cy="2215172"/>
          </a:xfrm>
          <a:prstGeom prst="rect">
            <a:avLst/>
          </a:prstGeom>
        </p:spPr>
      </p:pic>
      <p:pic>
        <p:nvPicPr>
          <p:cNvPr id="25" name="Picture 24" descr="Business woman holding sign">
            <a:extLst>
              <a:ext uri="{FF2B5EF4-FFF2-40B4-BE49-F238E27FC236}">
                <a16:creationId xmlns:a16="http://schemas.microsoft.com/office/drawing/2014/main" id="{B4612880-D302-303C-F52D-A2637475D5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91" y="4007186"/>
            <a:ext cx="940674" cy="230956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9474473-8482-BB26-DA86-FB1A8EE58F9D}"/>
              </a:ext>
            </a:extLst>
          </p:cNvPr>
          <p:cNvSpPr/>
          <p:nvPr/>
        </p:nvSpPr>
        <p:spPr>
          <a:xfrm>
            <a:off x="2227138" y="876320"/>
            <a:ext cx="3852000" cy="2772000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Have a </a:t>
            </a:r>
            <a:r>
              <a:rPr lang="en-GB" sz="16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vested interest in product</a:t>
            </a: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Not part of the Scrum Team.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A variety of (non-Scrum) roles</a:t>
            </a:r>
            <a:b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(researchers, end-users…).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Perform User Acceptance Testing (UAT).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5ABDE7C-D5AE-0FB2-5E20-4415689CA3D5}"/>
              </a:ext>
            </a:extLst>
          </p:cNvPr>
          <p:cNvSpPr/>
          <p:nvPr/>
        </p:nvSpPr>
        <p:spPr>
          <a:xfrm>
            <a:off x="8067147" y="3676338"/>
            <a:ext cx="3852000" cy="2772000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Ensures team follows Scrum process</a:t>
            </a: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Removes blockers.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Promotes exchange of information.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Facilitates the process.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5EEBA0D-1A85-2A34-BE8D-F46B32BE1781}"/>
              </a:ext>
            </a:extLst>
          </p:cNvPr>
          <p:cNvSpPr/>
          <p:nvPr/>
        </p:nvSpPr>
        <p:spPr>
          <a:xfrm>
            <a:off x="2231181" y="3666931"/>
            <a:ext cx="3852000" cy="2772000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Typically 2-9 people in size.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Cross-functional domain expertise.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Self-organising: </a:t>
            </a:r>
            <a:r>
              <a:rPr lang="en-GB" sz="16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determine, together, the best way to complete the work</a:t>
            </a: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140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4B2212-93DE-439A-4BF2-AB8D00C8DD2B}"/>
              </a:ext>
            </a:extLst>
          </p:cNvPr>
          <p:cNvGrpSpPr/>
          <p:nvPr/>
        </p:nvGrpSpPr>
        <p:grpSpPr>
          <a:xfrm>
            <a:off x="6512121" y="3944974"/>
            <a:ext cx="1302467" cy="2331253"/>
            <a:chOff x="6769523" y="4061055"/>
            <a:chExt cx="1302467" cy="2331253"/>
          </a:xfrm>
        </p:grpSpPr>
        <p:pic>
          <p:nvPicPr>
            <p:cNvPr id="35" name="Picture 34" descr="Businesswoman holding sign">
              <a:extLst>
                <a:ext uri="{FF2B5EF4-FFF2-40B4-BE49-F238E27FC236}">
                  <a16:creationId xmlns:a16="http://schemas.microsoft.com/office/drawing/2014/main" id="{0632D72A-CF6D-93F1-0B05-196C650C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69523" y="4061055"/>
              <a:ext cx="1302467" cy="233125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64B80E-9B67-B0B3-F4E3-12681C2821E2}"/>
                </a:ext>
              </a:extLst>
            </p:cNvPr>
            <p:cNvSpPr txBox="1"/>
            <p:nvPr/>
          </p:nvSpPr>
          <p:spPr>
            <a:xfrm rot="194375">
              <a:off x="6946548" y="4818614"/>
              <a:ext cx="9484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Scrum</a:t>
              </a:r>
            </a:p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Master</a:t>
              </a:r>
              <a:endParaRPr lang="en-GB" sz="140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863729-5D76-3B17-6A92-D2FCC79D9CBB}"/>
              </a:ext>
            </a:extLst>
          </p:cNvPr>
          <p:cNvGrpSpPr/>
          <p:nvPr/>
        </p:nvGrpSpPr>
        <p:grpSpPr>
          <a:xfrm>
            <a:off x="6311002" y="990993"/>
            <a:ext cx="1704706" cy="2556785"/>
            <a:chOff x="663617" y="2138396"/>
            <a:chExt cx="1540042" cy="2392268"/>
          </a:xfrm>
        </p:grpSpPr>
        <p:pic>
          <p:nvPicPr>
            <p:cNvPr id="12" name="Picture 11" descr="Young businessman holding sign">
              <a:extLst>
                <a:ext uri="{FF2B5EF4-FFF2-40B4-BE49-F238E27FC236}">
                  <a16:creationId xmlns:a16="http://schemas.microsoft.com/office/drawing/2014/main" id="{452644F2-0975-CCE1-A3A1-F93A6FEF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63617" y="2138396"/>
              <a:ext cx="1540042" cy="239226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68A36C-B6F0-649E-84CB-D0F1E522DCF6}"/>
                </a:ext>
              </a:extLst>
            </p:cNvPr>
            <p:cNvSpPr txBox="1"/>
            <p:nvPr/>
          </p:nvSpPr>
          <p:spPr>
            <a:xfrm>
              <a:off x="1034242" y="2701420"/>
              <a:ext cx="1113475" cy="48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Product Owner</a:t>
              </a:r>
              <a:endParaRPr lang="en-GB" sz="140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89248DC-CDA5-C5CA-002F-05A55C35D182}"/>
              </a:ext>
            </a:extLst>
          </p:cNvPr>
          <p:cNvSpPr/>
          <p:nvPr/>
        </p:nvSpPr>
        <p:spPr>
          <a:xfrm>
            <a:off x="8068390" y="876321"/>
            <a:ext cx="3852000" cy="2773172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Defines / </a:t>
            </a:r>
            <a:r>
              <a:rPr lang="en-GB" sz="16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prioritises work to be done</a:t>
            </a: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.</a:t>
            </a:r>
            <a:endParaRPr lang="en-GB" sz="16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Ensures work aligns with Stakeholder needs.</a:t>
            </a:r>
            <a:endParaRPr lang="en-GB" sz="16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Represents Stakeholders and the team.</a:t>
            </a:r>
            <a:endParaRPr lang="en-GB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52F8D2-13D6-B00F-1BA6-A24237B22C16}"/>
              </a:ext>
            </a:extLst>
          </p:cNvPr>
          <p:cNvSpPr txBox="1"/>
          <p:nvPr/>
        </p:nvSpPr>
        <p:spPr>
          <a:xfrm rot="21420000">
            <a:off x="391957" y="4619054"/>
            <a:ext cx="1416385" cy="52322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/>
              </a:rPr>
              <a:t>Development Team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12D297-2C6F-8BBF-6AE8-E753F7B1C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138" y="212965"/>
            <a:ext cx="6990608" cy="654050"/>
          </a:xfrm>
        </p:spPr>
        <p:txBody>
          <a:bodyPr>
            <a:normAutofit fontScale="90000"/>
          </a:bodyPr>
          <a:lstStyle/>
          <a:p>
            <a:r>
              <a:rPr lang="en-GB"/>
              <a:t>Scrum Roles</a:t>
            </a:r>
          </a:p>
        </p:txBody>
      </p:sp>
    </p:spTree>
    <p:extLst>
      <p:ext uri="{BB962C8B-B14F-4D97-AF65-F5344CB8AC3E}">
        <p14:creationId xmlns:p14="http://schemas.microsoft.com/office/powerpoint/2010/main" val="424779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5ABDE7C-D5AE-0FB2-5E20-4415689CA3D5}"/>
              </a:ext>
            </a:extLst>
          </p:cNvPr>
          <p:cNvSpPr/>
          <p:nvPr/>
        </p:nvSpPr>
        <p:spPr>
          <a:xfrm>
            <a:off x="8067147" y="3943726"/>
            <a:ext cx="3852000" cy="2218410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Ensures team follows Scrum process.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Removes blockers.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Promotes exchange of information.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Facilitates process.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5EEBA0D-1A85-2A34-BE8D-F46B32BE1781}"/>
              </a:ext>
            </a:extLst>
          </p:cNvPr>
          <p:cNvSpPr/>
          <p:nvPr/>
        </p:nvSpPr>
        <p:spPr>
          <a:xfrm>
            <a:off x="2231181" y="3943726"/>
            <a:ext cx="3852000" cy="2218410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Typically 2-9 people in size.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Cross-functional domain expertise.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Self-organising: determine, together, the best way to complete the work.</a:t>
            </a:r>
            <a:endParaRPr lang="en-GB" sz="140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4B2212-93DE-439A-4BF2-AB8D00C8DD2B}"/>
              </a:ext>
            </a:extLst>
          </p:cNvPr>
          <p:cNvGrpSpPr/>
          <p:nvPr/>
        </p:nvGrpSpPr>
        <p:grpSpPr>
          <a:xfrm>
            <a:off x="6769523" y="4061055"/>
            <a:ext cx="1302467" cy="2331253"/>
            <a:chOff x="6769523" y="4061055"/>
            <a:chExt cx="1302467" cy="2331253"/>
          </a:xfrm>
        </p:grpSpPr>
        <p:pic>
          <p:nvPicPr>
            <p:cNvPr id="35" name="Picture 34" descr="Businesswoman holding sign">
              <a:extLst>
                <a:ext uri="{FF2B5EF4-FFF2-40B4-BE49-F238E27FC236}">
                  <a16:creationId xmlns:a16="http://schemas.microsoft.com/office/drawing/2014/main" id="{0632D72A-CF6D-93F1-0B05-196C650C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69523" y="4061055"/>
              <a:ext cx="1302467" cy="233125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64B80E-9B67-B0B3-F4E3-12681C2821E2}"/>
                </a:ext>
              </a:extLst>
            </p:cNvPr>
            <p:cNvSpPr txBox="1"/>
            <p:nvPr/>
          </p:nvSpPr>
          <p:spPr>
            <a:xfrm rot="194375">
              <a:off x="6946548" y="4818614"/>
              <a:ext cx="9484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Scrum</a:t>
              </a:r>
            </a:p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Master</a:t>
              </a:r>
              <a:endParaRPr lang="en-GB" sz="140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863729-5D76-3B17-6A92-D2FCC79D9CBB}"/>
              </a:ext>
            </a:extLst>
          </p:cNvPr>
          <p:cNvGrpSpPr/>
          <p:nvPr/>
        </p:nvGrpSpPr>
        <p:grpSpPr>
          <a:xfrm>
            <a:off x="2600696" y="1061773"/>
            <a:ext cx="1704706" cy="2556785"/>
            <a:chOff x="663617" y="2138396"/>
            <a:chExt cx="1540042" cy="2392268"/>
          </a:xfrm>
        </p:grpSpPr>
        <p:pic>
          <p:nvPicPr>
            <p:cNvPr id="12" name="Picture 11" descr="Young businessman holding sign">
              <a:extLst>
                <a:ext uri="{FF2B5EF4-FFF2-40B4-BE49-F238E27FC236}">
                  <a16:creationId xmlns:a16="http://schemas.microsoft.com/office/drawing/2014/main" id="{452644F2-0975-CCE1-A3A1-F93A6FEF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63617" y="2138396"/>
              <a:ext cx="1540042" cy="239226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68A36C-B6F0-649E-84CB-D0F1E522DCF6}"/>
                </a:ext>
              </a:extLst>
            </p:cNvPr>
            <p:cNvSpPr txBox="1"/>
            <p:nvPr/>
          </p:nvSpPr>
          <p:spPr>
            <a:xfrm>
              <a:off x="1027509" y="2718554"/>
              <a:ext cx="1113475" cy="48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Product Owner</a:t>
              </a:r>
              <a:endParaRPr lang="en-GB" sz="140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89248DC-CDA5-C5CA-002F-05A55C35D182}"/>
              </a:ext>
            </a:extLst>
          </p:cNvPr>
          <p:cNvSpPr/>
          <p:nvPr/>
        </p:nvSpPr>
        <p:spPr>
          <a:xfrm>
            <a:off x="4360386" y="1133475"/>
            <a:ext cx="3852000" cy="2219348"/>
          </a:xfrm>
          <a:prstGeom prst="roundRect">
            <a:avLst/>
          </a:prstGeom>
          <a:solidFill>
            <a:schemeClr val="tx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Defines / prioritises work to be done.</a:t>
            </a:r>
            <a:endParaRPr lang="en-GB" sz="16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Ensures work aligns with Stakeholder needs.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Represents Stakeholders and the team.</a:t>
            </a:r>
            <a:endParaRPr lang="en-GB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7705E-2235-482A-DE51-A90378D4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rmAutofit fontScale="90000"/>
          </a:bodyPr>
          <a:lstStyle/>
          <a:p>
            <a:r>
              <a:rPr lang="en-GB"/>
              <a:t>Scrum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FCB71E-0198-A733-FCDE-10AB9101D787}"/>
              </a:ext>
            </a:extLst>
          </p:cNvPr>
          <p:cNvSpPr txBox="1"/>
          <p:nvPr/>
        </p:nvSpPr>
        <p:spPr>
          <a:xfrm>
            <a:off x="8566726" y="1689049"/>
            <a:ext cx="3352421" cy="1384995"/>
          </a:xfrm>
          <a:custGeom>
            <a:avLst/>
            <a:gdLst>
              <a:gd name="connsiteX0" fmla="*/ 0 w 3352421"/>
              <a:gd name="connsiteY0" fmla="*/ 0 h 1384995"/>
              <a:gd name="connsiteX1" fmla="*/ 525213 w 3352421"/>
              <a:gd name="connsiteY1" fmla="*/ 0 h 1384995"/>
              <a:gd name="connsiteX2" fmla="*/ 1117474 w 3352421"/>
              <a:gd name="connsiteY2" fmla="*/ 0 h 1384995"/>
              <a:gd name="connsiteX3" fmla="*/ 1743259 w 3352421"/>
              <a:gd name="connsiteY3" fmla="*/ 0 h 1384995"/>
              <a:gd name="connsiteX4" fmla="*/ 2268472 w 3352421"/>
              <a:gd name="connsiteY4" fmla="*/ 0 h 1384995"/>
              <a:gd name="connsiteX5" fmla="*/ 3352421 w 3352421"/>
              <a:gd name="connsiteY5" fmla="*/ 0 h 1384995"/>
              <a:gd name="connsiteX6" fmla="*/ 3352421 w 3352421"/>
              <a:gd name="connsiteY6" fmla="*/ 489365 h 1384995"/>
              <a:gd name="connsiteX7" fmla="*/ 3352421 w 3352421"/>
              <a:gd name="connsiteY7" fmla="*/ 951030 h 1384995"/>
              <a:gd name="connsiteX8" fmla="*/ 3352421 w 3352421"/>
              <a:gd name="connsiteY8" fmla="*/ 1384995 h 1384995"/>
              <a:gd name="connsiteX9" fmla="*/ 2726636 w 3352421"/>
              <a:gd name="connsiteY9" fmla="*/ 1384995 h 1384995"/>
              <a:gd name="connsiteX10" fmla="*/ 2234947 w 3352421"/>
              <a:gd name="connsiteY10" fmla="*/ 1384995 h 1384995"/>
              <a:gd name="connsiteX11" fmla="*/ 1642686 w 3352421"/>
              <a:gd name="connsiteY11" fmla="*/ 1384995 h 1384995"/>
              <a:gd name="connsiteX12" fmla="*/ 1150998 w 3352421"/>
              <a:gd name="connsiteY12" fmla="*/ 1384995 h 1384995"/>
              <a:gd name="connsiteX13" fmla="*/ 625785 w 3352421"/>
              <a:gd name="connsiteY13" fmla="*/ 1384995 h 1384995"/>
              <a:gd name="connsiteX14" fmla="*/ 0 w 3352421"/>
              <a:gd name="connsiteY14" fmla="*/ 1384995 h 1384995"/>
              <a:gd name="connsiteX15" fmla="*/ 0 w 3352421"/>
              <a:gd name="connsiteY15" fmla="*/ 951030 h 1384995"/>
              <a:gd name="connsiteX16" fmla="*/ 0 w 3352421"/>
              <a:gd name="connsiteY16" fmla="*/ 517065 h 1384995"/>
              <a:gd name="connsiteX17" fmla="*/ 0 w 3352421"/>
              <a:gd name="connsiteY17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2421" h="1384995" fill="none" extrusionOk="0">
                <a:moveTo>
                  <a:pt x="0" y="0"/>
                </a:moveTo>
                <a:cubicBezTo>
                  <a:pt x="238592" y="-29118"/>
                  <a:pt x="377769" y="31821"/>
                  <a:pt x="525213" y="0"/>
                </a:cubicBezTo>
                <a:cubicBezTo>
                  <a:pt x="672657" y="-31821"/>
                  <a:pt x="964725" y="16948"/>
                  <a:pt x="1117474" y="0"/>
                </a:cubicBezTo>
                <a:cubicBezTo>
                  <a:pt x="1270223" y="-16948"/>
                  <a:pt x="1562132" y="29522"/>
                  <a:pt x="1743259" y="0"/>
                </a:cubicBezTo>
                <a:cubicBezTo>
                  <a:pt x="1924386" y="-29522"/>
                  <a:pt x="2154723" y="39439"/>
                  <a:pt x="2268472" y="0"/>
                </a:cubicBezTo>
                <a:cubicBezTo>
                  <a:pt x="2382221" y="-39439"/>
                  <a:pt x="3048430" y="125787"/>
                  <a:pt x="3352421" y="0"/>
                </a:cubicBezTo>
                <a:cubicBezTo>
                  <a:pt x="3390041" y="180839"/>
                  <a:pt x="3330727" y="251776"/>
                  <a:pt x="3352421" y="489365"/>
                </a:cubicBezTo>
                <a:cubicBezTo>
                  <a:pt x="3374115" y="726954"/>
                  <a:pt x="3309409" y="787992"/>
                  <a:pt x="3352421" y="951030"/>
                </a:cubicBezTo>
                <a:cubicBezTo>
                  <a:pt x="3395433" y="1114069"/>
                  <a:pt x="3343331" y="1295130"/>
                  <a:pt x="3352421" y="1384995"/>
                </a:cubicBezTo>
                <a:cubicBezTo>
                  <a:pt x="3126018" y="1408394"/>
                  <a:pt x="2911878" y="1354642"/>
                  <a:pt x="2726636" y="1384995"/>
                </a:cubicBezTo>
                <a:cubicBezTo>
                  <a:pt x="2541394" y="1415348"/>
                  <a:pt x="2396277" y="1382726"/>
                  <a:pt x="2234947" y="1384995"/>
                </a:cubicBezTo>
                <a:cubicBezTo>
                  <a:pt x="2073617" y="1387264"/>
                  <a:pt x="1905341" y="1367164"/>
                  <a:pt x="1642686" y="1384995"/>
                </a:cubicBezTo>
                <a:cubicBezTo>
                  <a:pt x="1380031" y="1402826"/>
                  <a:pt x="1280503" y="1356219"/>
                  <a:pt x="1150998" y="1384995"/>
                </a:cubicBezTo>
                <a:cubicBezTo>
                  <a:pt x="1021493" y="1413771"/>
                  <a:pt x="829059" y="1379775"/>
                  <a:pt x="625785" y="1384995"/>
                </a:cubicBezTo>
                <a:cubicBezTo>
                  <a:pt x="422511" y="1390215"/>
                  <a:pt x="235172" y="1354998"/>
                  <a:pt x="0" y="1384995"/>
                </a:cubicBezTo>
                <a:cubicBezTo>
                  <a:pt x="-48105" y="1250262"/>
                  <a:pt x="40148" y="1072256"/>
                  <a:pt x="0" y="951030"/>
                </a:cubicBezTo>
                <a:cubicBezTo>
                  <a:pt x="-40148" y="829805"/>
                  <a:pt x="31276" y="690233"/>
                  <a:pt x="0" y="517065"/>
                </a:cubicBezTo>
                <a:cubicBezTo>
                  <a:pt x="-31276" y="343897"/>
                  <a:pt x="48645" y="107454"/>
                  <a:pt x="0" y="0"/>
                </a:cubicBezTo>
                <a:close/>
              </a:path>
              <a:path w="3352421" h="1384995" stroke="0" extrusionOk="0">
                <a:moveTo>
                  <a:pt x="0" y="0"/>
                </a:moveTo>
                <a:cubicBezTo>
                  <a:pt x="116210" y="-61138"/>
                  <a:pt x="334603" y="2034"/>
                  <a:pt x="525213" y="0"/>
                </a:cubicBezTo>
                <a:cubicBezTo>
                  <a:pt x="715823" y="-2034"/>
                  <a:pt x="877616" y="12628"/>
                  <a:pt x="1016901" y="0"/>
                </a:cubicBezTo>
                <a:cubicBezTo>
                  <a:pt x="1156186" y="-12628"/>
                  <a:pt x="1336435" y="41802"/>
                  <a:pt x="1508589" y="0"/>
                </a:cubicBezTo>
                <a:cubicBezTo>
                  <a:pt x="1680743" y="-41802"/>
                  <a:pt x="1788911" y="6554"/>
                  <a:pt x="2033802" y="0"/>
                </a:cubicBezTo>
                <a:cubicBezTo>
                  <a:pt x="2278693" y="-6554"/>
                  <a:pt x="2506491" y="45681"/>
                  <a:pt x="2659587" y="0"/>
                </a:cubicBezTo>
                <a:cubicBezTo>
                  <a:pt x="2812684" y="-45681"/>
                  <a:pt x="3207044" y="74136"/>
                  <a:pt x="3352421" y="0"/>
                </a:cubicBezTo>
                <a:cubicBezTo>
                  <a:pt x="3353046" y="146311"/>
                  <a:pt x="3337436" y="292284"/>
                  <a:pt x="3352421" y="433965"/>
                </a:cubicBezTo>
                <a:cubicBezTo>
                  <a:pt x="3367406" y="575647"/>
                  <a:pt x="3335035" y="692299"/>
                  <a:pt x="3352421" y="895630"/>
                </a:cubicBezTo>
                <a:cubicBezTo>
                  <a:pt x="3369807" y="1098961"/>
                  <a:pt x="3351530" y="1229289"/>
                  <a:pt x="3352421" y="1384995"/>
                </a:cubicBezTo>
                <a:cubicBezTo>
                  <a:pt x="3190340" y="1388457"/>
                  <a:pt x="2943605" y="1360192"/>
                  <a:pt x="2827208" y="1384995"/>
                </a:cubicBezTo>
                <a:cubicBezTo>
                  <a:pt x="2710811" y="1409798"/>
                  <a:pt x="2504174" y="1362385"/>
                  <a:pt x="2201423" y="1384995"/>
                </a:cubicBezTo>
                <a:cubicBezTo>
                  <a:pt x="1898672" y="1407605"/>
                  <a:pt x="1799090" y="1374160"/>
                  <a:pt x="1676211" y="1384995"/>
                </a:cubicBezTo>
                <a:cubicBezTo>
                  <a:pt x="1553332" y="1395830"/>
                  <a:pt x="1277815" y="1362896"/>
                  <a:pt x="1083949" y="1384995"/>
                </a:cubicBezTo>
                <a:cubicBezTo>
                  <a:pt x="890083" y="1407094"/>
                  <a:pt x="776625" y="1378864"/>
                  <a:pt x="491688" y="1384995"/>
                </a:cubicBezTo>
                <a:cubicBezTo>
                  <a:pt x="206751" y="1391126"/>
                  <a:pt x="107185" y="1364731"/>
                  <a:pt x="0" y="1384995"/>
                </a:cubicBezTo>
                <a:cubicBezTo>
                  <a:pt x="-39211" y="1289412"/>
                  <a:pt x="45899" y="1163006"/>
                  <a:pt x="0" y="951030"/>
                </a:cubicBezTo>
                <a:cubicBezTo>
                  <a:pt x="-45899" y="739055"/>
                  <a:pt x="52840" y="666860"/>
                  <a:pt x="0" y="489365"/>
                </a:cubicBezTo>
                <a:cubicBezTo>
                  <a:pt x="-52840" y="311870"/>
                  <a:pt x="47103" y="128970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>
                <a:solidFill>
                  <a:schemeClr val="accent5"/>
                </a:solidFill>
              </a:rPr>
              <a:t>“Stakeholders” are not part of the Scrum team</a:t>
            </a:r>
          </a:p>
        </p:txBody>
      </p:sp>
      <p:pic>
        <p:nvPicPr>
          <p:cNvPr id="5" name="Picture 4" descr="Young businessman arms crossed smiling">
            <a:extLst>
              <a:ext uri="{FF2B5EF4-FFF2-40B4-BE49-F238E27FC236}">
                <a16:creationId xmlns:a16="http://schemas.microsoft.com/office/drawing/2014/main" id="{A918CF84-57B5-3C81-A16C-B3ECE7D4C9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98" y="3792201"/>
            <a:ext cx="577579" cy="2101036"/>
          </a:xfrm>
          <a:prstGeom prst="rect">
            <a:avLst/>
          </a:prstGeom>
        </p:spPr>
      </p:pic>
      <p:pic>
        <p:nvPicPr>
          <p:cNvPr id="8" name="Picture 7" descr="Businessman crossed hands">
            <a:extLst>
              <a:ext uri="{FF2B5EF4-FFF2-40B4-BE49-F238E27FC236}">
                <a16:creationId xmlns:a16="http://schemas.microsoft.com/office/drawing/2014/main" id="{9789A6C3-095A-7F15-4A81-5BD280B1BF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6" y="3792201"/>
            <a:ext cx="721615" cy="1983545"/>
          </a:xfrm>
          <a:prstGeom prst="rect">
            <a:avLst/>
          </a:prstGeom>
        </p:spPr>
      </p:pic>
      <p:pic>
        <p:nvPicPr>
          <p:cNvPr id="14" name="Picture 13" descr="Casual woman hand on hip">
            <a:extLst>
              <a:ext uri="{FF2B5EF4-FFF2-40B4-BE49-F238E27FC236}">
                <a16:creationId xmlns:a16="http://schemas.microsoft.com/office/drawing/2014/main" id="{25DDC48B-6FD5-6762-10D4-8E77A6634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45" y="4061055"/>
            <a:ext cx="865589" cy="2215172"/>
          </a:xfrm>
          <a:prstGeom prst="rect">
            <a:avLst/>
          </a:prstGeom>
        </p:spPr>
      </p:pic>
      <p:pic>
        <p:nvPicPr>
          <p:cNvPr id="17" name="Picture 16" descr="Business woman holding sign">
            <a:extLst>
              <a:ext uri="{FF2B5EF4-FFF2-40B4-BE49-F238E27FC236}">
                <a16:creationId xmlns:a16="http://schemas.microsoft.com/office/drawing/2014/main" id="{59B932B1-136C-D9B4-453B-9E48FB53FF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91" y="4007186"/>
            <a:ext cx="940674" cy="23095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132525B-6B57-BCE6-1750-07DD982CDD8D}"/>
              </a:ext>
            </a:extLst>
          </p:cNvPr>
          <p:cNvSpPr txBox="1"/>
          <p:nvPr/>
        </p:nvSpPr>
        <p:spPr>
          <a:xfrm rot="21420000">
            <a:off x="391957" y="4619054"/>
            <a:ext cx="1416385" cy="52322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Calibri"/>
              </a:rPr>
              <a:t>Development Team</a:t>
            </a:r>
          </a:p>
        </p:txBody>
      </p:sp>
    </p:spTree>
    <p:extLst>
      <p:ext uri="{BB962C8B-B14F-4D97-AF65-F5344CB8AC3E}">
        <p14:creationId xmlns:p14="http://schemas.microsoft.com/office/powerpoint/2010/main" val="3580562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839902BF-D639-8B1B-EC60-C6AF6826971B}"/>
              </a:ext>
            </a:extLst>
          </p:cNvPr>
          <p:cNvGrpSpPr/>
          <p:nvPr/>
        </p:nvGrpSpPr>
        <p:grpSpPr>
          <a:xfrm>
            <a:off x="1604864" y="1117972"/>
            <a:ext cx="3023118" cy="5549732"/>
            <a:chOff x="1754155" y="1221574"/>
            <a:chExt cx="3023118" cy="554973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7908063-9545-59D8-6D51-C58BAB13A354}"/>
                </a:ext>
              </a:extLst>
            </p:cNvPr>
            <p:cNvSpPr/>
            <p:nvPr/>
          </p:nvSpPr>
          <p:spPr>
            <a:xfrm>
              <a:off x="1754155" y="1221574"/>
              <a:ext cx="3023118" cy="55497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1030A2F-A2A7-464D-18E3-41154E421CBD}"/>
                </a:ext>
              </a:extLst>
            </p:cNvPr>
            <p:cNvGrpSpPr/>
            <p:nvPr/>
          </p:nvGrpSpPr>
          <p:grpSpPr>
            <a:xfrm>
              <a:off x="2194266" y="1811445"/>
              <a:ext cx="2142894" cy="4710735"/>
              <a:chOff x="2015411" y="967273"/>
              <a:chExt cx="2195805" cy="534644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2515444-3C18-8687-92C8-906ABEA48264}"/>
                  </a:ext>
                </a:extLst>
              </p:cNvPr>
              <p:cNvGrpSpPr/>
              <p:nvPr/>
            </p:nvGrpSpPr>
            <p:grpSpPr>
              <a:xfrm>
                <a:off x="2015411" y="967273"/>
                <a:ext cx="2192695" cy="541175"/>
                <a:chOff x="1978089" y="1334277"/>
                <a:chExt cx="2192695" cy="541175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A4AAC835-D0EE-AC2C-455E-C88240F16648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#1 </a:t>
                  </a: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66B12FCC-2F4A-E966-878B-3846AC21377D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C05D2B5-E241-FE6A-0B99-0886BC964700}"/>
                  </a:ext>
                </a:extLst>
              </p:cNvPr>
              <p:cNvGrpSpPr/>
              <p:nvPr/>
            </p:nvGrpSpPr>
            <p:grpSpPr>
              <a:xfrm>
                <a:off x="2015411" y="2333432"/>
                <a:ext cx="2192695" cy="541175"/>
                <a:chOff x="1978089" y="1334277"/>
                <a:chExt cx="2192695" cy="541175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4FD18BB-7893-5919-45FC-EE47A7E6A3E9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#6 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B705AD2-C38A-B94A-E9BD-A6939A0239E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E93F12A-7D27-1679-E092-D7FDD68B1893}"/>
                  </a:ext>
                </a:extLst>
              </p:cNvPr>
              <p:cNvGrpSpPr/>
              <p:nvPr/>
            </p:nvGrpSpPr>
            <p:grpSpPr>
              <a:xfrm>
                <a:off x="2015411" y="1653458"/>
                <a:ext cx="2192695" cy="541175"/>
                <a:chOff x="1978089" y="1334277"/>
                <a:chExt cx="2192695" cy="541175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226A58A-8A3F-43C8-2794-A5F261E9038B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/>
                    </a:rPr>
                    <a:t>Work Item #3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F6F851C-C195-A366-7B06-722A9F81960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1A1381D-351A-3B9C-839C-40F41E07DB04}"/>
                  </a:ext>
                </a:extLst>
              </p:cNvPr>
              <p:cNvGrpSpPr/>
              <p:nvPr/>
            </p:nvGrpSpPr>
            <p:grpSpPr>
              <a:xfrm>
                <a:off x="2018521" y="3002905"/>
                <a:ext cx="2192695" cy="541175"/>
                <a:chOff x="1978089" y="1334277"/>
                <a:chExt cx="2192695" cy="541175"/>
              </a:xfrm>
              <a:solidFill>
                <a:schemeClr val="accent3"/>
              </a:solidFill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F0E46D9-4AFC-9750-928D-D98B9AA64CB9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#2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6EE0A53-DB0B-0455-0210-D7A8E2287296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C0C1605-A2E0-EEE6-2656-E0B0AC580FEA}"/>
                  </a:ext>
                </a:extLst>
              </p:cNvPr>
              <p:cNvGrpSpPr/>
              <p:nvPr/>
            </p:nvGrpSpPr>
            <p:grpSpPr>
              <a:xfrm>
                <a:off x="2018521" y="3699591"/>
                <a:ext cx="2192695" cy="541175"/>
                <a:chOff x="1978089" y="1334277"/>
                <a:chExt cx="2192695" cy="541175"/>
              </a:xfrm>
              <a:solidFill>
                <a:schemeClr val="accent3"/>
              </a:solidFill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A1134CA9-A495-BF11-197E-FF630541E7A7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/>
                    </a:rPr>
                    <a:t>Work Item #5 </a:t>
                  </a:r>
                  <a:endParaRPr lang="en-GB" sz="1600"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A6F029D-0BA3-4288-08A6-F343175DCBAB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DBABCAE-4C36-E9F8-6B9D-BF22B6073D5C}"/>
                  </a:ext>
                </a:extLst>
              </p:cNvPr>
              <p:cNvGrpSpPr/>
              <p:nvPr/>
            </p:nvGrpSpPr>
            <p:grpSpPr>
              <a:xfrm>
                <a:off x="2018521" y="4382278"/>
                <a:ext cx="2192695" cy="541175"/>
                <a:chOff x="1978089" y="1334277"/>
                <a:chExt cx="2192695" cy="541175"/>
              </a:xfrm>
              <a:solidFill>
                <a:schemeClr val="accent1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D4111D6-B206-0E34-BA56-0A0C1129305D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#4 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A764988-AAA3-C126-5CA0-6FF5D11FD5D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4F12991-4699-1EF7-9380-497BF49FEF87}"/>
                  </a:ext>
                </a:extLst>
              </p:cNvPr>
              <p:cNvGrpSpPr/>
              <p:nvPr/>
            </p:nvGrpSpPr>
            <p:grpSpPr>
              <a:xfrm>
                <a:off x="2018521" y="5078964"/>
                <a:ext cx="2192695" cy="541175"/>
                <a:chOff x="1978089" y="1334277"/>
                <a:chExt cx="2192695" cy="541175"/>
              </a:xfrm>
              <a:solidFill>
                <a:schemeClr val="accent1"/>
              </a:solidFill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CE9AFCB-CD68-324D-C7A0-9DF99C38F948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/>
                    </a:rPr>
                    <a:t>Work Item #7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E665014-CFB0-F3CA-D5B2-FBEFC42F80DD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C6D301D-8870-79DF-A162-738208FBE155}"/>
                  </a:ext>
                </a:extLst>
              </p:cNvPr>
              <p:cNvGrpSpPr/>
              <p:nvPr/>
            </p:nvGrpSpPr>
            <p:grpSpPr>
              <a:xfrm>
                <a:off x="2018521" y="5772539"/>
                <a:ext cx="2192695" cy="541175"/>
                <a:chOff x="1978089" y="1334277"/>
                <a:chExt cx="2192695" cy="541175"/>
              </a:xfrm>
              <a:solidFill>
                <a:schemeClr val="accent1"/>
              </a:solidFill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D04C9A6-23EE-6F91-A0FD-EB8114C6397E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#8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4F8C061-D0EF-58DC-30AB-6776BC2EE830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</p:grp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390F46-D897-D94B-2591-1F202F70EB9A}"/>
                </a:ext>
              </a:extLst>
            </p:cNvPr>
            <p:cNvSpPr/>
            <p:nvPr/>
          </p:nvSpPr>
          <p:spPr>
            <a:xfrm>
              <a:off x="1754155" y="1221574"/>
              <a:ext cx="3023118" cy="476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Description | Priority</a:t>
              </a:r>
            </a:p>
          </p:txBody>
        </p:sp>
      </p:grpSp>
      <p:pic>
        <p:nvPicPr>
          <p:cNvPr id="39" name="Picture 38" descr="Young businessman explaining">
            <a:extLst>
              <a:ext uri="{FF2B5EF4-FFF2-40B4-BE49-F238E27FC236}">
                <a16:creationId xmlns:a16="http://schemas.microsoft.com/office/drawing/2014/main" id="{851732F3-6CDE-0EC6-EF3F-F2B0B46C7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51" y="3211396"/>
            <a:ext cx="1252284" cy="271964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626ADB2-54A3-98D5-0CBC-8A019A21864C}"/>
              </a:ext>
            </a:extLst>
          </p:cNvPr>
          <p:cNvSpPr txBox="1"/>
          <p:nvPr/>
        </p:nvSpPr>
        <p:spPr>
          <a:xfrm>
            <a:off x="41116" y="5951930"/>
            <a:ext cx="1451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Product Owner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1E32B5-2432-EAAB-5F4B-2E85598F0AA9}"/>
              </a:ext>
            </a:extLst>
          </p:cNvPr>
          <p:cNvSpPr txBox="1"/>
          <p:nvPr/>
        </p:nvSpPr>
        <p:spPr>
          <a:xfrm>
            <a:off x="5213787" y="1315993"/>
            <a:ext cx="6513612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Prioritised </a:t>
            </a: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list of all work to be done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 to deliver the complete product.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Managed by the Product Owner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 but visible to all.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What are work items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E.g. New features, enhancements, bug fixes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Can be written as “</a:t>
            </a: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User Stories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A good issue has a clear </a:t>
            </a: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definition of “Done”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A living thing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: Items can (at any time) be: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Added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Removed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Re-ordered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Evolved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8D8E9D8-265F-6AF4-FF78-1D3192DCF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rmAutofit fontScale="90000"/>
          </a:bodyPr>
          <a:lstStyle/>
          <a:p>
            <a:r>
              <a:rPr lang="en-GB"/>
              <a:t>Product Backlog</a:t>
            </a:r>
          </a:p>
        </p:txBody>
      </p:sp>
    </p:spTree>
    <p:extLst>
      <p:ext uri="{BB962C8B-B14F-4D97-AF65-F5344CB8AC3E}">
        <p14:creationId xmlns:p14="http://schemas.microsoft.com/office/powerpoint/2010/main" val="2565194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usinessman holding cup smiling">
            <a:extLst>
              <a:ext uri="{FF2B5EF4-FFF2-40B4-BE49-F238E27FC236}">
                <a16:creationId xmlns:a16="http://schemas.microsoft.com/office/drawing/2014/main" id="{C113B9CA-0191-F738-3800-9283048F6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50" y="2585168"/>
            <a:ext cx="742702" cy="2013919"/>
          </a:xfrm>
          <a:prstGeom prst="rect">
            <a:avLst/>
          </a:prstGeom>
        </p:spPr>
      </p:pic>
      <p:pic>
        <p:nvPicPr>
          <p:cNvPr id="34" name="Picture 33" descr="Casual woman fingers on the chin">
            <a:extLst>
              <a:ext uri="{FF2B5EF4-FFF2-40B4-BE49-F238E27FC236}">
                <a16:creationId xmlns:a16="http://schemas.microsoft.com/office/drawing/2014/main" id="{73252DAA-CB27-4235-665F-3F1D3C001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430" y="2819772"/>
            <a:ext cx="566595" cy="201391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11E32B5-2432-EAAB-5F4B-2E85598F0AA9}"/>
              </a:ext>
            </a:extLst>
          </p:cNvPr>
          <p:cNvSpPr txBox="1"/>
          <p:nvPr/>
        </p:nvSpPr>
        <p:spPr>
          <a:xfrm>
            <a:off x="5964656" y="1283382"/>
            <a:ext cx="5607698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/>
                <a:cs typeface="Calibri"/>
              </a:rPr>
              <a:t>Items to be worked on in the next sprint</a:t>
            </a: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, as agreed by the Development Team.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/>
                <a:cs typeface="Calibri"/>
              </a:rPr>
              <a:t>Managed by the Development Team</a:t>
            </a: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Nobody else can add items to sprints including the Product Owner.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Product Backlog work items can be </a:t>
            </a:r>
            <a:r>
              <a:rPr lang="en-GB" sz="2000" b="1">
                <a:solidFill>
                  <a:schemeClr val="accent2"/>
                </a:solidFill>
                <a:ea typeface="Calibri"/>
                <a:cs typeface="Calibri"/>
              </a:rPr>
              <a:t>broken down into smaller items</a:t>
            </a: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 then moved to the Sprint Backlog.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Each work item has a </a:t>
            </a:r>
            <a:r>
              <a:rPr lang="en-GB" sz="2000" b="1">
                <a:solidFill>
                  <a:schemeClr val="accent2"/>
                </a:solidFill>
                <a:ea typeface="Calibri"/>
                <a:cs typeface="Calibri"/>
              </a:rPr>
              <a:t>size estimate </a:t>
            </a: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(“story points”) representing the </a:t>
            </a:r>
            <a:r>
              <a:rPr lang="en-GB" sz="2000" b="1">
                <a:solidFill>
                  <a:schemeClr val="accent2"/>
                </a:solidFill>
                <a:ea typeface="Calibri"/>
                <a:cs typeface="Calibri"/>
              </a:rPr>
              <a:t>relative amount of effort to achieve the definition of done</a:t>
            </a:r>
            <a:r>
              <a:rPr lang="en-GB" sz="2000">
                <a:solidFill>
                  <a:schemeClr val="tx2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8DD157-7653-3806-0934-D109E954AC8C}"/>
              </a:ext>
            </a:extLst>
          </p:cNvPr>
          <p:cNvSpPr txBox="1"/>
          <p:nvPr/>
        </p:nvSpPr>
        <p:spPr>
          <a:xfrm>
            <a:off x="396947" y="5664008"/>
            <a:ext cx="1989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pic>
        <p:nvPicPr>
          <p:cNvPr id="10" name="Picture 9" descr="Young businessman arms crossed">
            <a:extLst>
              <a:ext uri="{FF2B5EF4-FFF2-40B4-BE49-F238E27FC236}">
                <a16:creationId xmlns:a16="http://schemas.microsoft.com/office/drawing/2014/main" id="{0E88E2B1-1891-9A79-35EC-C3C48AD35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8770" y="3380616"/>
            <a:ext cx="640762" cy="2163265"/>
          </a:xfrm>
          <a:prstGeom prst="rect">
            <a:avLst/>
          </a:prstGeom>
        </p:spPr>
      </p:pic>
      <p:pic>
        <p:nvPicPr>
          <p:cNvPr id="37" name="Picture 36" descr="Business woman hands together">
            <a:extLst>
              <a:ext uri="{FF2B5EF4-FFF2-40B4-BE49-F238E27FC236}">
                <a16:creationId xmlns:a16="http://schemas.microsoft.com/office/drawing/2014/main" id="{2215284F-5A1E-575D-87EE-A648D11FFE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12" y="3347889"/>
            <a:ext cx="721586" cy="2228721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F3444C80-5C54-0E15-AEFE-56F629018A9B}"/>
              </a:ext>
            </a:extLst>
          </p:cNvPr>
          <p:cNvGrpSpPr/>
          <p:nvPr/>
        </p:nvGrpSpPr>
        <p:grpSpPr>
          <a:xfrm>
            <a:off x="1890614" y="1051865"/>
            <a:ext cx="3548580" cy="5282260"/>
            <a:chOff x="2009365" y="1051865"/>
            <a:chExt cx="3023118" cy="554973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7908063-9545-59D8-6D51-C58BAB13A354}"/>
                </a:ext>
              </a:extLst>
            </p:cNvPr>
            <p:cNvSpPr/>
            <p:nvPr/>
          </p:nvSpPr>
          <p:spPr>
            <a:xfrm>
              <a:off x="2009365" y="1051865"/>
              <a:ext cx="3023118" cy="554973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390F46-D897-D94B-2591-1F202F70EB9A}"/>
                </a:ext>
              </a:extLst>
            </p:cNvPr>
            <p:cNvSpPr/>
            <p:nvPr/>
          </p:nvSpPr>
          <p:spPr>
            <a:xfrm>
              <a:off x="2009365" y="1177267"/>
              <a:ext cx="3023118" cy="476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Description | Priority | Points</a:t>
              </a:r>
            </a:p>
            <a:p>
              <a:pPr algn="ctr"/>
              <a:endParaRPr lang="en-GB" sz="160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24575F5-8129-1033-DCED-22E41C3AC745}"/>
                </a:ext>
              </a:extLst>
            </p:cNvPr>
            <p:cNvGrpSpPr/>
            <p:nvPr/>
          </p:nvGrpSpPr>
          <p:grpSpPr>
            <a:xfrm>
              <a:off x="2171750" y="1508344"/>
              <a:ext cx="2549907" cy="483693"/>
              <a:chOff x="2037668" y="1542457"/>
              <a:chExt cx="2549907" cy="483693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4AAC835-D0EE-AC2C-455E-C88240F16648}"/>
                  </a:ext>
                </a:extLst>
              </p:cNvPr>
              <p:cNvSpPr/>
              <p:nvPr/>
            </p:nvSpPr>
            <p:spPr>
              <a:xfrm>
                <a:off x="2037668" y="1549322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#1.1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6B12FCC-2F4A-E966-878B-3846AC21377D}"/>
                  </a:ext>
                </a:extLst>
              </p:cNvPr>
              <p:cNvSpPr/>
              <p:nvPr/>
            </p:nvSpPr>
            <p:spPr>
              <a:xfrm>
                <a:off x="3617097" y="1549322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890D1F8-B28B-1D18-2E3A-6FE23764FE9B}"/>
                  </a:ext>
                </a:extLst>
              </p:cNvPr>
              <p:cNvSpPr/>
              <p:nvPr/>
            </p:nvSpPr>
            <p:spPr>
              <a:xfrm>
                <a:off x="4040228" y="1542457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0.5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A5D61BC-313D-1973-C75C-2EECE1C037C7}"/>
                </a:ext>
              </a:extLst>
            </p:cNvPr>
            <p:cNvGrpSpPr/>
            <p:nvPr/>
          </p:nvGrpSpPr>
          <p:grpSpPr>
            <a:xfrm>
              <a:off x="2171750" y="2105937"/>
              <a:ext cx="2549907" cy="482878"/>
              <a:chOff x="2037668" y="2140050"/>
              <a:chExt cx="2549907" cy="482878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8D28268-8A5F-F217-6C7E-92F8A02B5A6D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#1.2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5EBF419-7C7C-2681-6A20-3F2B33A68726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516A811-34C9-EE55-4356-85F95A635CC8}"/>
                  </a:ext>
                </a:extLst>
              </p:cNvPr>
              <p:cNvSpPr/>
              <p:nvPr/>
            </p:nvSpPr>
            <p:spPr>
              <a:xfrm>
                <a:off x="4040228" y="2146100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A698ED4-07B6-A1F1-0CD7-37270BB90D28}"/>
                </a:ext>
              </a:extLst>
            </p:cNvPr>
            <p:cNvGrpSpPr/>
            <p:nvPr/>
          </p:nvGrpSpPr>
          <p:grpSpPr>
            <a:xfrm>
              <a:off x="2171750" y="2942151"/>
              <a:ext cx="2549907" cy="477032"/>
              <a:chOff x="2037668" y="2140050"/>
              <a:chExt cx="2549907" cy="477032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5ADCE75-362A-9E46-7445-AF40D5204EE2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#3.1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99FE6D7-B445-6B6D-BB67-9B1B80F7A170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53C5AB2-9F8F-354B-47D9-A8E4742DB024}"/>
                  </a:ext>
                </a:extLst>
              </p:cNvPr>
              <p:cNvSpPr/>
              <p:nvPr/>
            </p:nvSpPr>
            <p:spPr>
              <a:xfrm>
                <a:off x="4040228" y="2140254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005B8E4-E34B-0FB1-CBDB-F09936A08EFF}"/>
                </a:ext>
              </a:extLst>
            </p:cNvPr>
            <p:cNvGrpSpPr/>
            <p:nvPr/>
          </p:nvGrpSpPr>
          <p:grpSpPr>
            <a:xfrm>
              <a:off x="2171750" y="3526969"/>
              <a:ext cx="2549907" cy="480303"/>
              <a:chOff x="2037668" y="2136575"/>
              <a:chExt cx="2549907" cy="480303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F4025FB-7592-B5FF-4CB4-D7F10D4C9EB3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#3.2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F19EC9D-35E7-D3DF-89FB-CA9FB59AC823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23283CA-7917-CCED-5B32-DE0F858F1F44}"/>
                  </a:ext>
                </a:extLst>
              </p:cNvPr>
              <p:cNvSpPr/>
              <p:nvPr/>
            </p:nvSpPr>
            <p:spPr>
              <a:xfrm>
                <a:off x="4040228" y="2136575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A0F6706-3C70-9DFB-AC6F-2792CF86F187}"/>
                </a:ext>
              </a:extLst>
            </p:cNvPr>
            <p:cNvGrpSpPr/>
            <p:nvPr/>
          </p:nvGrpSpPr>
          <p:grpSpPr>
            <a:xfrm>
              <a:off x="2171750" y="4404060"/>
              <a:ext cx="2549907" cy="482589"/>
              <a:chOff x="2037668" y="2140050"/>
              <a:chExt cx="2549907" cy="482589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C4EB2A9-2C59-91D9-251A-8C1881C24909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#6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9B7B4C3-F09A-0174-B044-436BA1CF9B96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32567F6-B7FC-9C0A-A626-944922A58039}"/>
                  </a:ext>
                </a:extLst>
              </p:cNvPr>
              <p:cNvSpPr/>
              <p:nvPr/>
            </p:nvSpPr>
            <p:spPr>
              <a:xfrm>
                <a:off x="4040228" y="2145811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13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62A6F62-C8B4-12E4-B3C2-AC634AE2C8F3}"/>
                </a:ext>
              </a:extLst>
            </p:cNvPr>
            <p:cNvGrpSpPr/>
            <p:nvPr/>
          </p:nvGrpSpPr>
          <p:grpSpPr>
            <a:xfrm>
              <a:off x="2171750" y="5230836"/>
              <a:ext cx="2549907" cy="482878"/>
              <a:chOff x="2037668" y="2140050"/>
              <a:chExt cx="2549907" cy="482878"/>
            </a:xfrm>
            <a:solidFill>
              <a:schemeClr val="accent3"/>
            </a:solidFill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0EFDF1A-168F-7C4B-B272-F3529EC2CFCA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#5.1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6DABE96-BA09-4504-38A0-1B6C0ED06CEE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151300E-3A08-8123-8F15-AED1E4339085}"/>
                  </a:ext>
                </a:extLst>
              </p:cNvPr>
              <p:cNvSpPr/>
              <p:nvPr/>
            </p:nvSpPr>
            <p:spPr>
              <a:xfrm>
                <a:off x="4040228" y="2146100"/>
                <a:ext cx="547347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BA8C4BC-1B28-76C5-4ADB-0E84EFD1121A}"/>
                </a:ext>
              </a:extLst>
            </p:cNvPr>
            <p:cNvGrpSpPr/>
            <p:nvPr/>
          </p:nvGrpSpPr>
          <p:grpSpPr>
            <a:xfrm>
              <a:off x="2171750" y="5810937"/>
              <a:ext cx="2549907" cy="483693"/>
              <a:chOff x="2037668" y="2133185"/>
              <a:chExt cx="2549907" cy="483693"/>
            </a:xfrm>
            <a:solidFill>
              <a:schemeClr val="accent3"/>
            </a:solidFill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9E29F1F-352F-6140-C146-4C86DFCE94B6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#5.2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1272151-0099-7741-0D33-2EC329679F94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FD530E8E-CD32-CE7D-17EE-287AEE3A956B}"/>
                  </a:ext>
                </a:extLst>
              </p:cNvPr>
              <p:cNvSpPr/>
              <p:nvPr/>
            </p:nvSpPr>
            <p:spPr>
              <a:xfrm>
                <a:off x="4040228" y="2133185"/>
                <a:ext cx="547347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CCF4F48-DA75-5F03-B3F0-4EA0C1496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rmAutofit fontScale="90000"/>
          </a:bodyPr>
          <a:lstStyle/>
          <a:p>
            <a:r>
              <a:rPr lang="en-GB"/>
              <a:t>Sprint Backlog</a:t>
            </a:r>
          </a:p>
        </p:txBody>
      </p:sp>
    </p:spTree>
    <p:extLst>
      <p:ext uri="{BB962C8B-B14F-4D97-AF65-F5344CB8AC3E}">
        <p14:creationId xmlns:p14="http://schemas.microsoft.com/office/powerpoint/2010/main" val="2419224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748F94-F5F3-FF40-76EB-E2672B02D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610498"/>
              </p:ext>
            </p:extLst>
          </p:nvPr>
        </p:nvGraphicFramePr>
        <p:xfrm>
          <a:off x="2143427" y="907051"/>
          <a:ext cx="9849624" cy="5452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324">
                  <a:extLst>
                    <a:ext uri="{9D8B030D-6E8A-4147-A177-3AD203B41FA5}">
                      <a16:colId xmlns:a16="http://schemas.microsoft.com/office/drawing/2014/main" val="1693339591"/>
                    </a:ext>
                  </a:extLst>
                </a:gridCol>
                <a:gridCol w="1941499">
                  <a:extLst>
                    <a:ext uri="{9D8B030D-6E8A-4147-A177-3AD203B41FA5}">
                      <a16:colId xmlns:a16="http://schemas.microsoft.com/office/drawing/2014/main" val="3765367149"/>
                    </a:ext>
                  </a:extLst>
                </a:gridCol>
                <a:gridCol w="1785600">
                  <a:extLst>
                    <a:ext uri="{9D8B030D-6E8A-4147-A177-3AD203B41FA5}">
                      <a16:colId xmlns:a16="http://schemas.microsoft.com/office/drawing/2014/main" val="2171251655"/>
                    </a:ext>
                  </a:extLst>
                </a:gridCol>
                <a:gridCol w="2179566">
                  <a:extLst>
                    <a:ext uri="{9D8B030D-6E8A-4147-A177-3AD203B41FA5}">
                      <a16:colId xmlns:a16="http://schemas.microsoft.com/office/drawing/2014/main" val="3666100367"/>
                    </a:ext>
                  </a:extLst>
                </a:gridCol>
                <a:gridCol w="1836635">
                  <a:extLst>
                    <a:ext uri="{9D8B030D-6E8A-4147-A177-3AD203B41FA5}">
                      <a16:colId xmlns:a16="http://schemas.microsoft.com/office/drawing/2014/main" val="3892013150"/>
                    </a:ext>
                  </a:extLst>
                </a:gridCol>
              </a:tblGrid>
              <a:tr h="384868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To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Blocked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Ready for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Done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87869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35705"/>
                  </a:ext>
                </a:extLst>
              </a:tr>
              <a:tr h="74913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655797"/>
                  </a:ext>
                </a:extLst>
              </a:tr>
              <a:tr h="75886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499502"/>
                  </a:ext>
                </a:extLst>
              </a:tr>
              <a:tr h="69068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08183"/>
                  </a:ext>
                </a:extLst>
              </a:tr>
              <a:tr h="70341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55605"/>
                  </a:ext>
                </a:extLst>
              </a:tr>
              <a:tr h="7323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54955"/>
                  </a:ext>
                </a:extLst>
              </a:tr>
              <a:tr h="75525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1823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4AAC835-D0EE-AC2C-455E-C88240F16648}"/>
              </a:ext>
            </a:extLst>
          </p:cNvPr>
          <p:cNvSpPr/>
          <p:nvPr/>
        </p:nvSpPr>
        <p:spPr>
          <a:xfrm>
            <a:off x="2283779" y="1395136"/>
            <a:ext cx="1800000" cy="47682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#1.1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8D28268-8A5F-F217-6C7E-92F8A02B5A6D}"/>
              </a:ext>
            </a:extLst>
          </p:cNvPr>
          <p:cNvSpPr/>
          <p:nvPr/>
        </p:nvSpPr>
        <p:spPr>
          <a:xfrm>
            <a:off x="2283779" y="2166010"/>
            <a:ext cx="1800000" cy="47682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#1.2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F4025FB-7592-B5FF-4CB4-D7F10D4C9EB3}"/>
              </a:ext>
            </a:extLst>
          </p:cNvPr>
          <p:cNvSpPr/>
          <p:nvPr/>
        </p:nvSpPr>
        <p:spPr>
          <a:xfrm>
            <a:off x="2283779" y="3637463"/>
            <a:ext cx="1800000" cy="45099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#3.2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C4EB2A9-2C59-91D9-251A-8C1881C24909}"/>
              </a:ext>
            </a:extLst>
          </p:cNvPr>
          <p:cNvSpPr/>
          <p:nvPr/>
        </p:nvSpPr>
        <p:spPr>
          <a:xfrm>
            <a:off x="2283779" y="4316877"/>
            <a:ext cx="1800000" cy="47682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EFDF1A-168F-7C4B-B272-F3529EC2CFCA}"/>
              </a:ext>
            </a:extLst>
          </p:cNvPr>
          <p:cNvSpPr/>
          <p:nvPr/>
        </p:nvSpPr>
        <p:spPr>
          <a:xfrm>
            <a:off x="2283779" y="5007371"/>
            <a:ext cx="1800000" cy="47682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#5.1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9E29F1F-352F-6140-C146-4C86DFCE94B6}"/>
              </a:ext>
            </a:extLst>
          </p:cNvPr>
          <p:cNvSpPr/>
          <p:nvPr/>
        </p:nvSpPr>
        <p:spPr>
          <a:xfrm>
            <a:off x="2283779" y="5663880"/>
            <a:ext cx="1800000" cy="463913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#5.2</a:t>
            </a:r>
          </a:p>
        </p:txBody>
      </p:sp>
      <p:pic>
        <p:nvPicPr>
          <p:cNvPr id="35" name="Picture 34" descr="Businessman holding cup smiling">
            <a:extLst>
              <a:ext uri="{FF2B5EF4-FFF2-40B4-BE49-F238E27FC236}">
                <a16:creationId xmlns:a16="http://schemas.microsoft.com/office/drawing/2014/main" id="{C113B9CA-0191-F738-3800-9283048F6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35" y="3292215"/>
            <a:ext cx="742702" cy="2013919"/>
          </a:xfrm>
          <a:prstGeom prst="rect">
            <a:avLst/>
          </a:prstGeom>
        </p:spPr>
      </p:pic>
      <p:pic>
        <p:nvPicPr>
          <p:cNvPr id="34" name="Picture 33" descr="Casual woman fingers on the chin">
            <a:extLst>
              <a:ext uri="{FF2B5EF4-FFF2-40B4-BE49-F238E27FC236}">
                <a16:creationId xmlns:a16="http://schemas.microsoft.com/office/drawing/2014/main" id="{73252DAA-CB27-4235-665F-3F1D3C001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2615" y="3526819"/>
            <a:ext cx="566595" cy="20139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8DD157-7653-3806-0934-D109E954AC8C}"/>
              </a:ext>
            </a:extLst>
          </p:cNvPr>
          <p:cNvSpPr txBox="1"/>
          <p:nvPr/>
        </p:nvSpPr>
        <p:spPr>
          <a:xfrm>
            <a:off x="610955" y="6322797"/>
            <a:ext cx="1989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pic>
        <p:nvPicPr>
          <p:cNvPr id="10" name="Picture 9" descr="Young businessman arms crossed">
            <a:extLst>
              <a:ext uri="{FF2B5EF4-FFF2-40B4-BE49-F238E27FC236}">
                <a16:creationId xmlns:a16="http://schemas.microsoft.com/office/drawing/2014/main" id="{0E88E2B1-1891-9A79-35EC-C3C48AD35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0955" y="4087663"/>
            <a:ext cx="640762" cy="2163265"/>
          </a:xfrm>
          <a:prstGeom prst="rect">
            <a:avLst/>
          </a:prstGeom>
        </p:spPr>
      </p:pic>
      <p:pic>
        <p:nvPicPr>
          <p:cNvPr id="37" name="Picture 36" descr="Business woman hands together">
            <a:extLst>
              <a:ext uri="{FF2B5EF4-FFF2-40B4-BE49-F238E27FC236}">
                <a16:creationId xmlns:a16="http://schemas.microsoft.com/office/drawing/2014/main" id="{2215284F-5A1E-575D-87EE-A648D11FFE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97" y="4054936"/>
            <a:ext cx="721586" cy="2228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FEDF39-CC4C-EF66-8F59-8241A4693D04}"/>
              </a:ext>
            </a:extLst>
          </p:cNvPr>
          <p:cNvSpPr/>
          <p:nvPr/>
        </p:nvSpPr>
        <p:spPr>
          <a:xfrm>
            <a:off x="2282936" y="2890331"/>
            <a:ext cx="1800000" cy="47682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ea typeface="Calibri" panose="020F0502020204030204" pitchFamily="34" charset="0"/>
                <a:cs typeface="Calibri" panose="020F0502020204030204" pitchFamily="34" charset="0"/>
              </a:rPr>
              <a:t>Work Item #3.1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5BE199-ADB7-62D2-9E8F-EB89DD4F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Sprints: Kanban Board</a:t>
            </a:r>
          </a:p>
        </p:txBody>
      </p:sp>
    </p:spTree>
    <p:extLst>
      <p:ext uri="{BB962C8B-B14F-4D97-AF65-F5344CB8AC3E}">
        <p14:creationId xmlns:p14="http://schemas.microsoft.com/office/powerpoint/2010/main" val="1753200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12066-F109-DCC9-3685-870AE6332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AFE5AE-4E62-BC2E-BE69-E3B8DD005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564367"/>
              </p:ext>
            </p:extLst>
          </p:nvPr>
        </p:nvGraphicFramePr>
        <p:xfrm>
          <a:off x="2143427" y="907051"/>
          <a:ext cx="9858566" cy="5452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324">
                  <a:extLst>
                    <a:ext uri="{9D8B030D-6E8A-4147-A177-3AD203B41FA5}">
                      <a16:colId xmlns:a16="http://schemas.microsoft.com/office/drawing/2014/main" val="1693339591"/>
                    </a:ext>
                  </a:extLst>
                </a:gridCol>
                <a:gridCol w="1951024">
                  <a:extLst>
                    <a:ext uri="{9D8B030D-6E8A-4147-A177-3AD203B41FA5}">
                      <a16:colId xmlns:a16="http://schemas.microsoft.com/office/drawing/2014/main" val="3765367149"/>
                    </a:ext>
                  </a:extLst>
                </a:gridCol>
                <a:gridCol w="1785017">
                  <a:extLst>
                    <a:ext uri="{9D8B030D-6E8A-4147-A177-3AD203B41FA5}">
                      <a16:colId xmlns:a16="http://schemas.microsoft.com/office/drawing/2014/main" val="2171251655"/>
                    </a:ext>
                  </a:extLst>
                </a:gridCol>
                <a:gridCol w="2179566">
                  <a:extLst>
                    <a:ext uri="{9D8B030D-6E8A-4147-A177-3AD203B41FA5}">
                      <a16:colId xmlns:a16="http://schemas.microsoft.com/office/drawing/2014/main" val="3666100367"/>
                    </a:ext>
                  </a:extLst>
                </a:gridCol>
                <a:gridCol w="1836635">
                  <a:extLst>
                    <a:ext uri="{9D8B030D-6E8A-4147-A177-3AD203B41FA5}">
                      <a16:colId xmlns:a16="http://schemas.microsoft.com/office/drawing/2014/main" val="3892013150"/>
                    </a:ext>
                  </a:extLst>
                </a:gridCol>
              </a:tblGrid>
              <a:tr h="384868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To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Blocked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Ready for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Done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87869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35705"/>
                  </a:ext>
                </a:extLst>
              </a:tr>
              <a:tr h="74913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655797"/>
                  </a:ext>
                </a:extLst>
              </a:tr>
              <a:tr h="75886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499502"/>
                  </a:ext>
                </a:extLst>
              </a:tr>
              <a:tr h="69068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08183"/>
                  </a:ext>
                </a:extLst>
              </a:tr>
              <a:tr h="70341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55605"/>
                  </a:ext>
                </a:extLst>
              </a:tr>
              <a:tr h="7323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54955"/>
                  </a:ext>
                </a:extLst>
              </a:tr>
              <a:tr h="75525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1823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69F07C5-28E9-CDA1-6659-C440271CBDBB}"/>
              </a:ext>
            </a:extLst>
          </p:cNvPr>
          <p:cNvSpPr/>
          <p:nvPr/>
        </p:nvSpPr>
        <p:spPr>
          <a:xfrm>
            <a:off x="10196195" y="1375440"/>
            <a:ext cx="1800000" cy="478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#1.1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F3C78BF-DCB7-3E97-5429-823A9AD4AF4A}"/>
              </a:ext>
            </a:extLst>
          </p:cNvPr>
          <p:cNvSpPr/>
          <p:nvPr/>
        </p:nvSpPr>
        <p:spPr>
          <a:xfrm>
            <a:off x="8155381" y="2128107"/>
            <a:ext cx="1800000" cy="478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#1.2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E31D728-E376-2E17-E99C-A6914059D086}"/>
              </a:ext>
            </a:extLst>
          </p:cNvPr>
          <p:cNvSpPr/>
          <p:nvPr/>
        </p:nvSpPr>
        <p:spPr>
          <a:xfrm>
            <a:off x="6184233" y="3599363"/>
            <a:ext cx="1800000" cy="478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#3.2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86A4C35-A738-D78A-34DE-2075DD4DBB98}"/>
              </a:ext>
            </a:extLst>
          </p:cNvPr>
          <p:cNvSpPr/>
          <p:nvPr/>
        </p:nvSpPr>
        <p:spPr>
          <a:xfrm>
            <a:off x="4299252" y="4294437"/>
            <a:ext cx="1800000" cy="478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#6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C007B8C-9407-3276-E658-154E53ACDE8E}"/>
              </a:ext>
            </a:extLst>
          </p:cNvPr>
          <p:cNvSpPr/>
          <p:nvPr/>
        </p:nvSpPr>
        <p:spPr>
          <a:xfrm>
            <a:off x="4299252" y="4997846"/>
            <a:ext cx="1800000" cy="478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#5.1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BE00169-A16A-0506-6F3B-83A4D7D48869}"/>
              </a:ext>
            </a:extLst>
          </p:cNvPr>
          <p:cNvSpPr/>
          <p:nvPr/>
        </p:nvSpPr>
        <p:spPr>
          <a:xfrm>
            <a:off x="2292060" y="5778179"/>
            <a:ext cx="1800000" cy="478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#5.2</a:t>
            </a:r>
          </a:p>
        </p:txBody>
      </p:sp>
      <p:pic>
        <p:nvPicPr>
          <p:cNvPr id="35" name="Picture 34" descr="Businessman holding cup smiling">
            <a:extLst>
              <a:ext uri="{FF2B5EF4-FFF2-40B4-BE49-F238E27FC236}">
                <a16:creationId xmlns:a16="http://schemas.microsoft.com/office/drawing/2014/main" id="{F6CE92B6-22E9-E885-ABD6-DB1591C9B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35" y="3292215"/>
            <a:ext cx="742702" cy="2013919"/>
          </a:xfrm>
          <a:prstGeom prst="rect">
            <a:avLst/>
          </a:prstGeom>
        </p:spPr>
      </p:pic>
      <p:pic>
        <p:nvPicPr>
          <p:cNvPr id="34" name="Picture 33" descr="Casual woman fingers on the chin">
            <a:extLst>
              <a:ext uri="{FF2B5EF4-FFF2-40B4-BE49-F238E27FC236}">
                <a16:creationId xmlns:a16="http://schemas.microsoft.com/office/drawing/2014/main" id="{0A227BCF-C5B5-03A4-FD28-7DEE649D3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2615" y="3526819"/>
            <a:ext cx="566595" cy="20139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E56654-000A-F7AF-CAF6-FD4EE017E36F}"/>
              </a:ext>
            </a:extLst>
          </p:cNvPr>
          <p:cNvSpPr txBox="1"/>
          <p:nvPr/>
        </p:nvSpPr>
        <p:spPr>
          <a:xfrm>
            <a:off x="610955" y="6322797"/>
            <a:ext cx="1989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</p:txBody>
      </p:sp>
      <p:pic>
        <p:nvPicPr>
          <p:cNvPr id="10" name="Picture 9" descr="Young businessman arms crossed">
            <a:extLst>
              <a:ext uri="{FF2B5EF4-FFF2-40B4-BE49-F238E27FC236}">
                <a16:creationId xmlns:a16="http://schemas.microsoft.com/office/drawing/2014/main" id="{0F1482F5-C718-75D7-A6C7-FFBE4D82D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0955" y="4087663"/>
            <a:ext cx="640762" cy="2163265"/>
          </a:xfrm>
          <a:prstGeom prst="rect">
            <a:avLst/>
          </a:prstGeom>
        </p:spPr>
      </p:pic>
      <p:pic>
        <p:nvPicPr>
          <p:cNvPr id="37" name="Picture 36" descr="Business woman hands together">
            <a:extLst>
              <a:ext uri="{FF2B5EF4-FFF2-40B4-BE49-F238E27FC236}">
                <a16:creationId xmlns:a16="http://schemas.microsoft.com/office/drawing/2014/main" id="{2591AE18-F146-1BE0-8084-FFBD77E84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97" y="4054936"/>
            <a:ext cx="721586" cy="2228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C36074-F0E2-90C3-8805-D820A516B2A0}"/>
              </a:ext>
            </a:extLst>
          </p:cNvPr>
          <p:cNvSpPr/>
          <p:nvPr/>
        </p:nvSpPr>
        <p:spPr>
          <a:xfrm>
            <a:off x="4298409" y="2880806"/>
            <a:ext cx="1800000" cy="4788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Item #3.1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5A138-D148-04BB-429A-EC938AD2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Sprints: Kanban Board</a:t>
            </a:r>
          </a:p>
        </p:txBody>
      </p:sp>
    </p:spTree>
    <p:extLst>
      <p:ext uri="{BB962C8B-B14F-4D97-AF65-F5344CB8AC3E}">
        <p14:creationId xmlns:p14="http://schemas.microsoft.com/office/powerpoint/2010/main" val="3096556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DB5DA8D-011C-DAB8-4EA4-5223B09EB069}"/>
              </a:ext>
            </a:extLst>
          </p:cNvPr>
          <p:cNvSpPr txBox="1"/>
          <p:nvPr/>
        </p:nvSpPr>
        <p:spPr>
          <a:xfrm>
            <a:off x="4371546" y="2446109"/>
            <a:ext cx="41991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Product Owner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Shares highest-priority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Defines “Sprint Goal”</a:t>
            </a:r>
          </a:p>
          <a:p>
            <a:endParaRPr lang="en-GB" sz="16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Businesswoman explaining">
            <a:extLst>
              <a:ext uri="{FF2B5EF4-FFF2-40B4-BE49-F238E27FC236}">
                <a16:creationId xmlns:a16="http://schemas.microsoft.com/office/drawing/2014/main" id="{C21E4C30-7762-AB5D-9919-A8F9903605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374" y="841160"/>
            <a:ext cx="746014" cy="18981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DF4AD1-4993-C9FF-C5E0-3D8749FBA2B3}"/>
              </a:ext>
            </a:extLst>
          </p:cNvPr>
          <p:cNvSpPr txBox="1"/>
          <p:nvPr/>
        </p:nvSpPr>
        <p:spPr>
          <a:xfrm>
            <a:off x="4298272" y="859178"/>
            <a:ext cx="470597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Scrum Master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Chairs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Ensures process is followed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Gets agreed start &amp; end dates</a:t>
            </a:r>
            <a:endParaRPr lang="en-GB">
              <a:solidFill>
                <a:schemeClr val="tx2"/>
              </a:solidFill>
              <a:cs typeface="Calibri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9902BF-D639-8B1B-EC60-C6AF6826971B}"/>
              </a:ext>
            </a:extLst>
          </p:cNvPr>
          <p:cNvGrpSpPr/>
          <p:nvPr/>
        </p:nvGrpSpPr>
        <p:grpSpPr>
          <a:xfrm>
            <a:off x="169958" y="1137528"/>
            <a:ext cx="3146252" cy="4739397"/>
            <a:chOff x="1754155" y="1221574"/>
            <a:chExt cx="3023118" cy="50048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7908063-9545-59D8-6D51-C58BAB13A354}"/>
                </a:ext>
              </a:extLst>
            </p:cNvPr>
            <p:cNvSpPr/>
            <p:nvPr/>
          </p:nvSpPr>
          <p:spPr>
            <a:xfrm>
              <a:off x="1754155" y="1221574"/>
              <a:ext cx="3023118" cy="5004885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1030A2F-A2A7-464D-18E3-41154E421CBD}"/>
                </a:ext>
              </a:extLst>
            </p:cNvPr>
            <p:cNvGrpSpPr/>
            <p:nvPr/>
          </p:nvGrpSpPr>
          <p:grpSpPr>
            <a:xfrm>
              <a:off x="2194266" y="1811445"/>
              <a:ext cx="2142894" cy="4099628"/>
              <a:chOff x="2015411" y="967273"/>
              <a:chExt cx="2195805" cy="465286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2515444-3C18-8687-92C8-906ABEA48264}"/>
                  </a:ext>
                </a:extLst>
              </p:cNvPr>
              <p:cNvGrpSpPr/>
              <p:nvPr/>
            </p:nvGrpSpPr>
            <p:grpSpPr>
              <a:xfrm>
                <a:off x="2015411" y="967273"/>
                <a:ext cx="2192695" cy="541175"/>
                <a:chOff x="1978089" y="1334277"/>
                <a:chExt cx="2192695" cy="541175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4AAC835-D0EE-AC2C-455E-C88240F16648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#1 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6B12FCC-2F4A-E966-878B-3846AC21377D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C05D2B5-E241-FE6A-0B99-0886BC964700}"/>
                  </a:ext>
                </a:extLst>
              </p:cNvPr>
              <p:cNvGrpSpPr/>
              <p:nvPr/>
            </p:nvGrpSpPr>
            <p:grpSpPr>
              <a:xfrm>
                <a:off x="2015411" y="2333432"/>
                <a:ext cx="2192695" cy="541175"/>
                <a:chOff x="1978089" y="1334277"/>
                <a:chExt cx="2192695" cy="541175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4FD18BB-7893-5919-45FC-EE47A7E6A3E9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#6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B705AD2-C38A-B94A-E9BD-A6939A0239E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E93F12A-7D27-1679-E092-D7FDD68B1893}"/>
                  </a:ext>
                </a:extLst>
              </p:cNvPr>
              <p:cNvGrpSpPr/>
              <p:nvPr/>
            </p:nvGrpSpPr>
            <p:grpSpPr>
              <a:xfrm>
                <a:off x="2015411" y="1653458"/>
                <a:ext cx="2192695" cy="541175"/>
                <a:chOff x="1978089" y="1334277"/>
                <a:chExt cx="2192695" cy="541175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226A58A-8A3F-43C8-2794-A5F261E9038B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#3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F6F851C-C195-A366-7B06-722A9F81960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1A1381D-351A-3B9C-839C-40F41E07DB04}"/>
                  </a:ext>
                </a:extLst>
              </p:cNvPr>
              <p:cNvGrpSpPr/>
              <p:nvPr/>
            </p:nvGrpSpPr>
            <p:grpSpPr>
              <a:xfrm>
                <a:off x="2018521" y="3002905"/>
                <a:ext cx="2192695" cy="541175"/>
                <a:chOff x="1978089" y="1334277"/>
                <a:chExt cx="2192695" cy="541175"/>
              </a:xfrm>
              <a:solidFill>
                <a:schemeClr val="accent3"/>
              </a:solidFill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F0E46D9-4AFC-9750-928D-D98B9AA64CB9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#2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6EE0A53-DB0B-0455-0210-D7A8E2287296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C0C1605-A2E0-EEE6-2656-E0B0AC580FEA}"/>
                  </a:ext>
                </a:extLst>
              </p:cNvPr>
              <p:cNvGrpSpPr/>
              <p:nvPr/>
            </p:nvGrpSpPr>
            <p:grpSpPr>
              <a:xfrm>
                <a:off x="2018521" y="3699591"/>
                <a:ext cx="2192695" cy="541175"/>
                <a:chOff x="1978089" y="1334277"/>
                <a:chExt cx="2192695" cy="541175"/>
              </a:xfrm>
              <a:solidFill>
                <a:schemeClr val="accent3"/>
              </a:solidFill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A1134CA9-A495-BF11-197E-FF630541E7A7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#5</a:t>
                  </a: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A6F029D-0BA3-4288-08A6-F343175DCBAB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DBABCAE-4C36-E9F8-6B9D-BF22B6073D5C}"/>
                  </a:ext>
                </a:extLst>
              </p:cNvPr>
              <p:cNvGrpSpPr/>
              <p:nvPr/>
            </p:nvGrpSpPr>
            <p:grpSpPr>
              <a:xfrm>
                <a:off x="2018521" y="4382278"/>
                <a:ext cx="2192695" cy="541175"/>
                <a:chOff x="1978089" y="1334277"/>
                <a:chExt cx="2192695" cy="541175"/>
              </a:xfrm>
              <a:solidFill>
                <a:schemeClr val="accent1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D4111D6-B206-0E34-BA56-0A0C1129305D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#4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A764988-AAA3-C126-5CA0-6FF5D11FD5D2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4F12991-4699-1EF7-9380-497BF49FEF87}"/>
                  </a:ext>
                </a:extLst>
              </p:cNvPr>
              <p:cNvGrpSpPr/>
              <p:nvPr/>
            </p:nvGrpSpPr>
            <p:grpSpPr>
              <a:xfrm>
                <a:off x="2018521" y="5078964"/>
                <a:ext cx="2192695" cy="541175"/>
                <a:chOff x="1978089" y="1334277"/>
                <a:chExt cx="2192695" cy="541175"/>
              </a:xfrm>
              <a:solidFill>
                <a:schemeClr val="accent1"/>
              </a:solidFill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CE9AFCB-CD68-324D-C7A0-9DF99C38F948}"/>
                    </a:ext>
                  </a:extLst>
                </p:cNvPr>
                <p:cNvSpPr/>
                <p:nvPr/>
              </p:nvSpPr>
              <p:spPr>
                <a:xfrm>
                  <a:off x="1978089" y="1334277"/>
                  <a:ext cx="1623527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Work Item #7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E665014-CFB0-F3CA-D5B2-FBEFC42F80DD}"/>
                    </a:ext>
                  </a:extLst>
                </p:cNvPr>
                <p:cNvSpPr/>
                <p:nvPr/>
              </p:nvSpPr>
              <p:spPr>
                <a:xfrm>
                  <a:off x="3601616" y="1334277"/>
                  <a:ext cx="569168" cy="5411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</p:grp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390F46-D897-D94B-2591-1F202F70EB9A}"/>
                </a:ext>
              </a:extLst>
            </p:cNvPr>
            <p:cNvSpPr/>
            <p:nvPr/>
          </p:nvSpPr>
          <p:spPr>
            <a:xfrm>
              <a:off x="1754155" y="1221574"/>
              <a:ext cx="3023118" cy="476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Description | Priority</a:t>
              </a:r>
            </a:p>
          </p:txBody>
        </p:sp>
      </p:grpSp>
      <p:pic>
        <p:nvPicPr>
          <p:cNvPr id="72" name="Picture 71" descr="Young businessman explaining">
            <a:extLst>
              <a:ext uri="{FF2B5EF4-FFF2-40B4-BE49-F238E27FC236}">
                <a16:creationId xmlns:a16="http://schemas.microsoft.com/office/drawing/2014/main" id="{01261A76-D531-84A1-8BC5-C65B7FD5FD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2590" y="1562506"/>
            <a:ext cx="946570" cy="2029060"/>
          </a:xfrm>
          <a:prstGeom prst="rect">
            <a:avLst/>
          </a:pr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B18E43B2-FF4D-480C-B84D-5112D1583497}"/>
              </a:ext>
            </a:extLst>
          </p:cNvPr>
          <p:cNvSpPr txBox="1">
            <a:spLocks/>
          </p:cNvSpPr>
          <p:nvPr/>
        </p:nvSpPr>
        <p:spPr>
          <a:xfrm>
            <a:off x="315868" y="5913778"/>
            <a:ext cx="2547130" cy="522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Product Backlog</a:t>
            </a: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788D6452-4B43-1179-F5B3-134B42AE6D67}"/>
              </a:ext>
            </a:extLst>
          </p:cNvPr>
          <p:cNvSpPr txBox="1">
            <a:spLocks/>
          </p:cNvSpPr>
          <p:nvPr/>
        </p:nvSpPr>
        <p:spPr>
          <a:xfrm>
            <a:off x="9466450" y="5652543"/>
            <a:ext cx="2158182" cy="522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Sprint Backlog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BA4511-1555-C872-3718-1C1BB9F74EF5}"/>
              </a:ext>
            </a:extLst>
          </p:cNvPr>
          <p:cNvGrpSpPr/>
          <p:nvPr/>
        </p:nvGrpSpPr>
        <p:grpSpPr>
          <a:xfrm>
            <a:off x="8804386" y="1431937"/>
            <a:ext cx="3233560" cy="4069871"/>
            <a:chOff x="2009365" y="1051866"/>
            <a:chExt cx="3023118" cy="4132398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03E54FF-86E6-25B7-26EE-F689A1E2846E}"/>
                </a:ext>
              </a:extLst>
            </p:cNvPr>
            <p:cNvSpPr/>
            <p:nvPr/>
          </p:nvSpPr>
          <p:spPr>
            <a:xfrm>
              <a:off x="2009365" y="1051866"/>
              <a:ext cx="3023118" cy="4132398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6701EB9-1557-1FB3-CEAC-23C426EC0F35}"/>
                </a:ext>
              </a:extLst>
            </p:cNvPr>
            <p:cNvSpPr/>
            <p:nvPr/>
          </p:nvSpPr>
          <p:spPr>
            <a:xfrm>
              <a:off x="2009365" y="1177267"/>
              <a:ext cx="3023118" cy="476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Description | Priority | Points</a:t>
              </a:r>
            </a:p>
            <a:p>
              <a:pPr algn="ctr"/>
              <a:endParaRPr lang="en-GB" sz="160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148F896-A667-40D1-BE90-313B20CBBB0D}"/>
                </a:ext>
              </a:extLst>
            </p:cNvPr>
            <p:cNvGrpSpPr/>
            <p:nvPr/>
          </p:nvGrpSpPr>
          <p:grpSpPr>
            <a:xfrm>
              <a:off x="2171750" y="1511728"/>
              <a:ext cx="2549907" cy="480309"/>
              <a:chOff x="2037668" y="1545841"/>
              <a:chExt cx="2549907" cy="480309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CCF20B2-6319-8746-050E-B6A06100F018}"/>
                  </a:ext>
                </a:extLst>
              </p:cNvPr>
              <p:cNvSpPr/>
              <p:nvPr/>
            </p:nvSpPr>
            <p:spPr>
              <a:xfrm>
                <a:off x="2037668" y="1549322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#1.1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C00AAFD-7252-5F14-1986-21E99DCC9D9B}"/>
                  </a:ext>
                </a:extLst>
              </p:cNvPr>
              <p:cNvSpPr/>
              <p:nvPr/>
            </p:nvSpPr>
            <p:spPr>
              <a:xfrm>
                <a:off x="3617097" y="1549322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ECBA354-0341-43F3-8A1B-783012A68863}"/>
                  </a:ext>
                </a:extLst>
              </p:cNvPr>
              <p:cNvSpPr/>
              <p:nvPr/>
            </p:nvSpPr>
            <p:spPr>
              <a:xfrm>
                <a:off x="4040228" y="1545841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0.5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26AD537-995F-BDB7-D6D6-35E695E6C323}"/>
                </a:ext>
              </a:extLst>
            </p:cNvPr>
            <p:cNvGrpSpPr/>
            <p:nvPr/>
          </p:nvGrpSpPr>
          <p:grpSpPr>
            <a:xfrm>
              <a:off x="2171750" y="2102456"/>
              <a:ext cx="2549907" cy="480309"/>
              <a:chOff x="2037668" y="2136569"/>
              <a:chExt cx="2549907" cy="480309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777FD71C-34A8-CBC8-32FF-A45BB554EC3E}"/>
                  </a:ext>
                </a:extLst>
              </p:cNvPr>
              <p:cNvSpPr/>
              <p:nvPr/>
            </p:nvSpPr>
            <p:spPr>
              <a:xfrm>
                <a:off x="2037668" y="2140050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#1.2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AAB4C1B-9624-EFE7-F9FA-E5DD36902166}"/>
                  </a:ext>
                </a:extLst>
              </p:cNvPr>
              <p:cNvSpPr/>
              <p:nvPr/>
            </p:nvSpPr>
            <p:spPr>
              <a:xfrm>
                <a:off x="3617097" y="2140050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182B71F-C182-D062-3474-D9C02DD61ECA}"/>
                  </a:ext>
                </a:extLst>
              </p:cNvPr>
              <p:cNvSpPr/>
              <p:nvPr/>
            </p:nvSpPr>
            <p:spPr>
              <a:xfrm>
                <a:off x="4040228" y="2136569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6429984-CBD2-F925-5B9D-F307A9AE3E70}"/>
                </a:ext>
              </a:extLst>
            </p:cNvPr>
            <p:cNvGrpSpPr/>
            <p:nvPr/>
          </p:nvGrpSpPr>
          <p:grpSpPr>
            <a:xfrm>
              <a:off x="2171750" y="2969214"/>
              <a:ext cx="2549907" cy="480303"/>
              <a:chOff x="2037668" y="705204"/>
              <a:chExt cx="2549907" cy="480303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78E9899-3F15-03C3-FD10-5C5C67F25B78}"/>
                  </a:ext>
                </a:extLst>
              </p:cNvPr>
              <p:cNvSpPr/>
              <p:nvPr/>
            </p:nvSpPr>
            <p:spPr>
              <a:xfrm>
                <a:off x="2037668" y="708675"/>
                <a:ext cx="1584406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B789CDF-DD2A-1CCE-1B88-5B4B48863363}"/>
                  </a:ext>
                </a:extLst>
              </p:cNvPr>
              <p:cNvSpPr/>
              <p:nvPr/>
            </p:nvSpPr>
            <p:spPr>
              <a:xfrm>
                <a:off x="3617097" y="708679"/>
                <a:ext cx="415025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9D783D6-1E0E-9C35-DD05-CB668D0AD8CF}"/>
                  </a:ext>
                </a:extLst>
              </p:cNvPr>
              <p:cNvSpPr/>
              <p:nvPr/>
            </p:nvSpPr>
            <p:spPr>
              <a:xfrm>
                <a:off x="4040228" y="705204"/>
                <a:ext cx="547347" cy="476828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13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34E258C-2805-2BB4-E8DD-9BFA2D5B8A75}"/>
                </a:ext>
              </a:extLst>
            </p:cNvPr>
            <p:cNvGrpSpPr/>
            <p:nvPr/>
          </p:nvGrpSpPr>
          <p:grpSpPr>
            <a:xfrm>
              <a:off x="2171750" y="3799459"/>
              <a:ext cx="2549907" cy="482880"/>
              <a:chOff x="2037668" y="708673"/>
              <a:chExt cx="2549907" cy="482880"/>
            </a:xfrm>
            <a:solidFill>
              <a:schemeClr val="accent3"/>
            </a:solidFill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4FB0F9D-31A9-631F-BDD6-5C0556A0160D}"/>
                  </a:ext>
                </a:extLst>
              </p:cNvPr>
              <p:cNvSpPr/>
              <p:nvPr/>
            </p:nvSpPr>
            <p:spPr>
              <a:xfrm>
                <a:off x="2037668" y="708692"/>
                <a:ext cx="1584406" cy="4768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#5.1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D1F7993-D1F3-B991-F7C6-264F197AA33A}"/>
                  </a:ext>
                </a:extLst>
              </p:cNvPr>
              <p:cNvSpPr/>
              <p:nvPr/>
            </p:nvSpPr>
            <p:spPr>
              <a:xfrm>
                <a:off x="3617097" y="708673"/>
                <a:ext cx="415025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F136A17-2BF0-B758-A8F9-654ABA2D5C3F}"/>
                  </a:ext>
                </a:extLst>
              </p:cNvPr>
              <p:cNvSpPr/>
              <p:nvPr/>
            </p:nvSpPr>
            <p:spPr>
              <a:xfrm>
                <a:off x="4040228" y="714725"/>
                <a:ext cx="547347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05B0793-0584-AD70-1BB5-75E4E2F1FBA2}"/>
                </a:ext>
              </a:extLst>
            </p:cNvPr>
            <p:cNvGrpSpPr/>
            <p:nvPr/>
          </p:nvGrpSpPr>
          <p:grpSpPr>
            <a:xfrm>
              <a:off x="2171750" y="4382968"/>
              <a:ext cx="2549907" cy="480304"/>
              <a:chOff x="2037668" y="705216"/>
              <a:chExt cx="2549907" cy="480304"/>
            </a:xfrm>
            <a:solidFill>
              <a:schemeClr val="accent3"/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51C6AAA-88D8-6C8F-E015-A23F512722A2}"/>
                  </a:ext>
                </a:extLst>
              </p:cNvPr>
              <p:cNvSpPr/>
              <p:nvPr/>
            </p:nvSpPr>
            <p:spPr>
              <a:xfrm>
                <a:off x="2037668" y="708692"/>
                <a:ext cx="1584406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Work Item #5.2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B289765-4CA9-831F-F453-108AA24A82BB}"/>
                  </a:ext>
                </a:extLst>
              </p:cNvPr>
              <p:cNvSpPr/>
              <p:nvPr/>
            </p:nvSpPr>
            <p:spPr>
              <a:xfrm>
                <a:off x="3617097" y="708692"/>
                <a:ext cx="415025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754A4C4-9B07-9E9C-8155-C31E259879A0}"/>
                  </a:ext>
                </a:extLst>
              </p:cNvPr>
              <p:cNvSpPr/>
              <p:nvPr/>
            </p:nvSpPr>
            <p:spPr>
              <a:xfrm>
                <a:off x="4040228" y="705216"/>
                <a:ext cx="547347" cy="4768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C0CA5B6-3170-59ED-EB05-F77442B6E293}"/>
              </a:ext>
            </a:extLst>
          </p:cNvPr>
          <p:cNvGrpSpPr/>
          <p:nvPr/>
        </p:nvGrpSpPr>
        <p:grpSpPr>
          <a:xfrm>
            <a:off x="6676510" y="4497854"/>
            <a:ext cx="2056904" cy="1770214"/>
            <a:chOff x="7067264" y="4842689"/>
            <a:chExt cx="2056904" cy="1770214"/>
          </a:xfrm>
        </p:grpSpPr>
        <p:pic>
          <p:nvPicPr>
            <p:cNvPr id="4" name="Picture 3" descr="Young businessman arms crossed">
              <a:extLst>
                <a:ext uri="{FF2B5EF4-FFF2-40B4-BE49-F238E27FC236}">
                  <a16:creationId xmlns:a16="http://schemas.microsoft.com/office/drawing/2014/main" id="{4078FF69-EFE9-C5CE-E030-004B59E1B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67264" y="4842689"/>
              <a:ext cx="472976" cy="1711189"/>
            </a:xfrm>
            <a:prstGeom prst="rect">
              <a:avLst/>
            </a:prstGeom>
          </p:spPr>
        </p:pic>
        <p:pic>
          <p:nvPicPr>
            <p:cNvPr id="5" name="Picture 4" descr="Casual woman fingers on the chin">
              <a:extLst>
                <a:ext uri="{FF2B5EF4-FFF2-40B4-BE49-F238E27FC236}">
                  <a16:creationId xmlns:a16="http://schemas.microsoft.com/office/drawing/2014/main" id="{0246C19C-B606-CA59-32A9-70C375A61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57583" y="4850485"/>
              <a:ext cx="466585" cy="1671076"/>
            </a:xfrm>
            <a:prstGeom prst="rect">
              <a:avLst/>
            </a:prstGeom>
          </p:spPr>
        </p:pic>
        <p:pic>
          <p:nvPicPr>
            <p:cNvPr id="7" name="Picture 6" descr="Business woman hands together">
              <a:extLst>
                <a:ext uri="{FF2B5EF4-FFF2-40B4-BE49-F238E27FC236}">
                  <a16:creationId xmlns:a16="http://schemas.microsoft.com/office/drawing/2014/main" id="{75A6B00A-1979-3C93-3EB2-1E756D041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902" y="4893242"/>
              <a:ext cx="551772" cy="1719661"/>
            </a:xfrm>
            <a:prstGeom prst="rect">
              <a:avLst/>
            </a:prstGeom>
          </p:spPr>
        </p:pic>
        <p:pic>
          <p:nvPicPr>
            <p:cNvPr id="6" name="Picture 5" descr="Businessman holding cup smiling">
              <a:extLst>
                <a:ext uri="{FF2B5EF4-FFF2-40B4-BE49-F238E27FC236}">
                  <a16:creationId xmlns:a16="http://schemas.microsoft.com/office/drawing/2014/main" id="{819BE681-27E4-88E0-AD88-E7BFB2835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5270" y="4850485"/>
              <a:ext cx="636677" cy="1733021"/>
            </a:xfrm>
            <a:prstGeom prst="rect">
              <a:avLst/>
            </a:prstGeom>
          </p:spPr>
        </p:pic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B26D9A3-FF1C-6876-1C43-56E38FA63F92}"/>
              </a:ext>
            </a:extLst>
          </p:cNvPr>
          <p:cNvSpPr txBox="1"/>
          <p:nvPr/>
        </p:nvSpPr>
        <p:spPr>
          <a:xfrm>
            <a:off x="3441705" y="4839605"/>
            <a:ext cx="5780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Developers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Break down work items into smaller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Assign “Story Points”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Populate the next Sprint Backlog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Collectively commit to doing the 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75A87A-7378-A47D-FCED-E91DF3785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Sprint Planning</a:t>
            </a:r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0D66CBF7-A4E1-7E11-AEAC-B3696597B148}"/>
              </a:ext>
            </a:extLst>
          </p:cNvPr>
          <p:cNvSpPr/>
          <p:nvPr/>
        </p:nvSpPr>
        <p:spPr>
          <a:xfrm>
            <a:off x="3064929" y="3540227"/>
            <a:ext cx="5939322" cy="776676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SPRINT PLANNING</a:t>
            </a:r>
          </a:p>
        </p:txBody>
      </p:sp>
    </p:spTree>
    <p:extLst>
      <p:ext uri="{BB962C8B-B14F-4D97-AF65-F5344CB8AC3E}">
        <p14:creationId xmlns:p14="http://schemas.microsoft.com/office/powerpoint/2010/main" val="2948781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descr="Alarm clock with solid fill">
            <a:extLst>
              <a:ext uri="{FF2B5EF4-FFF2-40B4-BE49-F238E27FC236}">
                <a16:creationId xmlns:a16="http://schemas.microsoft.com/office/drawing/2014/main" id="{99E3AD16-BA8D-B201-1EF2-6154FF7B7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087" y="1147292"/>
            <a:ext cx="1526081" cy="15260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07D0AC-AFD2-01F5-A43E-706013A1AA95}"/>
              </a:ext>
            </a:extLst>
          </p:cNvPr>
          <p:cNvSpPr txBox="1"/>
          <p:nvPr/>
        </p:nvSpPr>
        <p:spPr>
          <a:xfrm>
            <a:off x="5353300" y="1259688"/>
            <a:ext cx="64359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Chaired by Scrum Master.</a:t>
            </a:r>
            <a:b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Attended by ALL Scrum Team members.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Strict timing: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15-20 minutes total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2-3 minutes each</a:t>
            </a:r>
            <a:b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Each Scrum Team member: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you did the day before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you plan to do today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Any issues blocking progress</a:t>
            </a:r>
          </a:p>
          <a:p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Scrum Master: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Records blockers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Removes blockers…after the meeting</a:t>
            </a:r>
            <a:endParaRPr lang="en-GB" sz="20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7BA31C-88E3-CA63-6CA1-697691A799E9}"/>
              </a:ext>
            </a:extLst>
          </p:cNvPr>
          <p:cNvGrpSpPr/>
          <p:nvPr/>
        </p:nvGrpSpPr>
        <p:grpSpPr>
          <a:xfrm>
            <a:off x="1208539" y="1910333"/>
            <a:ext cx="3698973" cy="3800375"/>
            <a:chOff x="1208539" y="1910333"/>
            <a:chExt cx="4025352" cy="4135701"/>
          </a:xfrm>
        </p:grpSpPr>
        <p:pic>
          <p:nvPicPr>
            <p:cNvPr id="15" name="Picture 14" descr="Young businessman hands in pocket">
              <a:extLst>
                <a:ext uri="{FF2B5EF4-FFF2-40B4-BE49-F238E27FC236}">
                  <a16:creationId xmlns:a16="http://schemas.microsoft.com/office/drawing/2014/main" id="{0DE1D955-8A6C-1E6B-33EF-1C5798AB6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5631" y="1910333"/>
              <a:ext cx="709581" cy="2068890"/>
            </a:xfrm>
            <a:prstGeom prst="rect">
              <a:avLst/>
            </a:prstGeom>
          </p:spPr>
        </p:pic>
        <p:pic>
          <p:nvPicPr>
            <p:cNvPr id="13" name="Picture 12" descr="Businesswoman writing on notepad">
              <a:extLst>
                <a:ext uri="{FF2B5EF4-FFF2-40B4-BE49-F238E27FC236}">
                  <a16:creationId xmlns:a16="http://schemas.microsoft.com/office/drawing/2014/main" id="{3B3B5824-9711-37E3-C6F6-B8BF4EB1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335" y="2638817"/>
              <a:ext cx="673556" cy="2283716"/>
            </a:xfrm>
            <a:prstGeom prst="rect">
              <a:avLst/>
            </a:prstGeom>
          </p:spPr>
        </p:pic>
        <p:pic>
          <p:nvPicPr>
            <p:cNvPr id="17" name="Picture 16" descr="Casual woman back hands her back">
              <a:extLst>
                <a:ext uri="{FF2B5EF4-FFF2-40B4-BE49-F238E27FC236}">
                  <a16:creationId xmlns:a16="http://schemas.microsoft.com/office/drawing/2014/main" id="{E40E9A3A-0EB4-EEA1-7A79-EFE9BB4B4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6275" y="3762318"/>
              <a:ext cx="654603" cy="2283716"/>
            </a:xfrm>
            <a:prstGeom prst="rect">
              <a:avLst/>
            </a:prstGeom>
          </p:spPr>
        </p:pic>
        <p:pic>
          <p:nvPicPr>
            <p:cNvPr id="19" name="Picture 18" descr="Businessman holding cup explaining">
              <a:extLst>
                <a:ext uri="{FF2B5EF4-FFF2-40B4-BE49-F238E27FC236}">
                  <a16:creationId xmlns:a16="http://schemas.microsoft.com/office/drawing/2014/main" id="{15E81356-643B-976B-2A4A-7F0040BB4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81730" y="2039994"/>
              <a:ext cx="976448" cy="2092864"/>
            </a:xfrm>
            <a:prstGeom prst="rect">
              <a:avLst/>
            </a:prstGeom>
          </p:spPr>
        </p:pic>
        <p:pic>
          <p:nvPicPr>
            <p:cNvPr id="21" name="Picture 20" descr="Business woman hand on chin">
              <a:extLst>
                <a:ext uri="{FF2B5EF4-FFF2-40B4-BE49-F238E27FC236}">
                  <a16:creationId xmlns:a16="http://schemas.microsoft.com/office/drawing/2014/main" id="{BF48B943-DCF0-026F-D02D-793EED267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8539" y="2798986"/>
              <a:ext cx="549177" cy="2123548"/>
            </a:xfrm>
            <a:prstGeom prst="rect">
              <a:avLst/>
            </a:prstGeom>
          </p:spPr>
        </p:pic>
        <p:pic>
          <p:nvPicPr>
            <p:cNvPr id="23" name="Picture 22" descr="Young businessman hands in front">
              <a:extLst>
                <a:ext uri="{FF2B5EF4-FFF2-40B4-BE49-F238E27FC236}">
                  <a16:creationId xmlns:a16="http://schemas.microsoft.com/office/drawing/2014/main" id="{647C5A99-2FAE-3695-FDBD-FD1E2DD3A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4302">
              <a:off x="2066580" y="3745546"/>
              <a:ext cx="841769" cy="226959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0822A6B-8AC4-2C6D-B242-69E2F2B9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Daily Stand-Up</a:t>
            </a:r>
          </a:p>
        </p:txBody>
      </p:sp>
    </p:spTree>
    <p:extLst>
      <p:ext uri="{BB962C8B-B14F-4D97-AF65-F5344CB8AC3E}">
        <p14:creationId xmlns:p14="http://schemas.microsoft.com/office/powerpoint/2010/main" val="2669611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sual woman raising a hand">
            <a:extLst>
              <a:ext uri="{FF2B5EF4-FFF2-40B4-BE49-F238E27FC236}">
                <a16:creationId xmlns:a16="http://schemas.microsoft.com/office/drawing/2014/main" id="{8C707E3A-2616-42DF-1172-622D72BC7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065" y="2125046"/>
            <a:ext cx="1484817" cy="3424564"/>
          </a:xfrm>
          <a:prstGeom prst="rect">
            <a:avLst/>
          </a:prstGeom>
        </p:spPr>
      </p:pic>
      <p:pic>
        <p:nvPicPr>
          <p:cNvPr id="79" name="Picture 78" descr="Businesswoman holding a mug">
            <a:extLst>
              <a:ext uri="{FF2B5EF4-FFF2-40B4-BE49-F238E27FC236}">
                <a16:creationId xmlns:a16="http://schemas.microsoft.com/office/drawing/2014/main" id="{3F6DB8F9-1DC0-AC31-31C6-8DC40C158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51" y="1125118"/>
            <a:ext cx="829263" cy="25468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07D0AC-AFD2-01F5-A43E-706013A1AA95}"/>
              </a:ext>
            </a:extLst>
          </p:cNvPr>
          <p:cNvSpPr txBox="1"/>
          <p:nvPr/>
        </p:nvSpPr>
        <p:spPr>
          <a:xfrm>
            <a:off x="6522069" y="1377807"/>
            <a:ext cx="55733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Chaired by Product Owner</a:t>
            </a:r>
            <a:b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Attended by Scrum Team and Stakeholders</a:t>
            </a:r>
            <a:br>
              <a:rPr lang="en-US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b="1">
              <a:solidFill>
                <a:schemeClr val="accent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Developer(s) present demo showcasing the achievements of the sprint. </a:t>
            </a:r>
            <a:b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Opportunity for questions to be raised</a:t>
            </a:r>
            <a:b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from demo</a:t>
            </a:r>
            <a:b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Does the product meet the requirements?</a:t>
            </a:r>
            <a:b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Product Owner captures all feedback</a:t>
            </a:r>
          </a:p>
        </p:txBody>
      </p:sp>
      <p:pic>
        <p:nvPicPr>
          <p:cNvPr id="57" name="Picture 56" descr="Business woman fingers on chin">
            <a:extLst>
              <a:ext uri="{FF2B5EF4-FFF2-40B4-BE49-F238E27FC236}">
                <a16:creationId xmlns:a16="http://schemas.microsoft.com/office/drawing/2014/main" id="{69427286-57AE-31D7-3E2E-50FBEA11DA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26" y="1092202"/>
            <a:ext cx="739139" cy="2612632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0BBAFDFB-669C-003F-B8C2-12937D983DA3}"/>
              </a:ext>
            </a:extLst>
          </p:cNvPr>
          <p:cNvGrpSpPr/>
          <p:nvPr/>
        </p:nvGrpSpPr>
        <p:grpSpPr>
          <a:xfrm>
            <a:off x="3723241" y="3512155"/>
            <a:ext cx="2213340" cy="2503079"/>
            <a:chOff x="2292473" y="3974453"/>
            <a:chExt cx="2366613" cy="2455882"/>
          </a:xfrm>
        </p:grpSpPr>
        <p:grpSp>
          <p:nvGrpSpPr>
            <p:cNvPr id="58" name="Graphic 4" descr="Classroom with laboratory equipment">
              <a:extLst>
                <a:ext uri="{FF2B5EF4-FFF2-40B4-BE49-F238E27FC236}">
                  <a16:creationId xmlns:a16="http://schemas.microsoft.com/office/drawing/2014/main" id="{0832BD80-01E6-B91B-9047-182395B5FD89}"/>
                </a:ext>
              </a:extLst>
            </p:cNvPr>
            <p:cNvGrpSpPr/>
            <p:nvPr/>
          </p:nvGrpSpPr>
          <p:grpSpPr>
            <a:xfrm>
              <a:off x="2292473" y="4669727"/>
              <a:ext cx="2366613" cy="1760608"/>
              <a:chOff x="3904159" y="2357146"/>
              <a:chExt cx="7563517" cy="2312232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077EA85-9628-6675-3EA6-CF98D24B6CCE}"/>
                  </a:ext>
                </a:extLst>
              </p:cNvPr>
              <p:cNvSpPr/>
              <p:nvPr/>
            </p:nvSpPr>
            <p:spPr>
              <a:xfrm>
                <a:off x="3921199" y="2374196"/>
                <a:ext cx="7529426" cy="526456"/>
              </a:xfrm>
              <a:custGeom>
                <a:avLst/>
                <a:gdLst>
                  <a:gd name="connsiteX0" fmla="*/ 7207483 w 7529426"/>
                  <a:gd name="connsiteY0" fmla="*/ 0 h 526456"/>
                  <a:gd name="connsiteX1" fmla="*/ 378743 w 7529426"/>
                  <a:gd name="connsiteY1" fmla="*/ 0 h 526456"/>
                  <a:gd name="connsiteX2" fmla="*/ 0 w 7529426"/>
                  <a:gd name="connsiteY2" fmla="*/ 403365 h 526456"/>
                  <a:gd name="connsiteX3" fmla="*/ 0 w 7529426"/>
                  <a:gd name="connsiteY3" fmla="*/ 526456 h 526456"/>
                  <a:gd name="connsiteX4" fmla="*/ 7529427 w 7529426"/>
                  <a:gd name="connsiteY4" fmla="*/ 526456 h 526456"/>
                  <a:gd name="connsiteX5" fmla="*/ 7529427 w 7529426"/>
                  <a:gd name="connsiteY5" fmla="*/ 403365 h 526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29426" h="526456">
                    <a:moveTo>
                      <a:pt x="7207483" y="0"/>
                    </a:moveTo>
                    <a:lnTo>
                      <a:pt x="378743" y="0"/>
                    </a:lnTo>
                    <a:lnTo>
                      <a:pt x="0" y="403365"/>
                    </a:lnTo>
                    <a:lnTo>
                      <a:pt x="0" y="526456"/>
                    </a:lnTo>
                    <a:lnTo>
                      <a:pt x="7529427" y="526456"/>
                    </a:lnTo>
                    <a:lnTo>
                      <a:pt x="7529427" y="40336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8EC37F5-F7A5-DDE4-1EBC-EE4B86A41F5A}"/>
                  </a:ext>
                </a:extLst>
              </p:cNvPr>
              <p:cNvSpPr/>
              <p:nvPr/>
            </p:nvSpPr>
            <p:spPr>
              <a:xfrm>
                <a:off x="3904159" y="2357146"/>
                <a:ext cx="7563517" cy="2312232"/>
              </a:xfrm>
              <a:custGeom>
                <a:avLst/>
                <a:gdLst>
                  <a:gd name="connsiteX0" fmla="*/ 7562565 w 7563517"/>
                  <a:gd name="connsiteY0" fmla="*/ 414766 h 2312232"/>
                  <a:gd name="connsiteX1" fmla="*/ 7559802 w 7563517"/>
                  <a:gd name="connsiteY1" fmla="*/ 409775 h 2312232"/>
                  <a:gd name="connsiteX2" fmla="*/ 7237857 w 7563517"/>
                  <a:gd name="connsiteY2" fmla="*/ 6410 h 2312232"/>
                  <a:gd name="connsiteX3" fmla="*/ 7224523 w 7563517"/>
                  <a:gd name="connsiteY3" fmla="*/ 0 h 2312232"/>
                  <a:gd name="connsiteX4" fmla="*/ 395783 w 7563517"/>
                  <a:gd name="connsiteY4" fmla="*/ 0 h 2312232"/>
                  <a:gd name="connsiteX5" fmla="*/ 383353 w 7563517"/>
                  <a:gd name="connsiteY5" fmla="*/ 5382 h 2312232"/>
                  <a:gd name="connsiteX6" fmla="*/ 4610 w 7563517"/>
                  <a:gd name="connsiteY6" fmla="*/ 408746 h 2312232"/>
                  <a:gd name="connsiteX7" fmla="*/ 1257 w 7563517"/>
                  <a:gd name="connsiteY7" fmla="*/ 413909 h 2312232"/>
                  <a:gd name="connsiteX8" fmla="*/ 0 w 7563517"/>
                  <a:gd name="connsiteY8" fmla="*/ 420405 h 2312232"/>
                  <a:gd name="connsiteX9" fmla="*/ 0 w 7563517"/>
                  <a:gd name="connsiteY9" fmla="*/ 543497 h 2312232"/>
                  <a:gd name="connsiteX10" fmla="*/ 17040 w 7563517"/>
                  <a:gd name="connsiteY10" fmla="*/ 560537 h 2312232"/>
                  <a:gd name="connsiteX11" fmla="*/ 94679 w 7563517"/>
                  <a:gd name="connsiteY11" fmla="*/ 560537 h 2312232"/>
                  <a:gd name="connsiteX12" fmla="*/ 94679 w 7563517"/>
                  <a:gd name="connsiteY12" fmla="*/ 2312222 h 2312232"/>
                  <a:gd name="connsiteX13" fmla="*/ 248069 w 7563517"/>
                  <a:gd name="connsiteY13" fmla="*/ 2312222 h 2312232"/>
                  <a:gd name="connsiteX14" fmla="*/ 248069 w 7563517"/>
                  <a:gd name="connsiteY14" fmla="*/ 560546 h 2312232"/>
                  <a:gd name="connsiteX15" fmla="*/ 373837 w 7563517"/>
                  <a:gd name="connsiteY15" fmla="*/ 560546 h 2312232"/>
                  <a:gd name="connsiteX16" fmla="*/ 373837 w 7563517"/>
                  <a:gd name="connsiteY16" fmla="*/ 1912658 h 2312232"/>
                  <a:gd name="connsiteX17" fmla="*/ 499720 w 7563517"/>
                  <a:gd name="connsiteY17" fmla="*/ 1912658 h 2312232"/>
                  <a:gd name="connsiteX18" fmla="*/ 499720 w 7563517"/>
                  <a:gd name="connsiteY18" fmla="*/ 560546 h 2312232"/>
                  <a:gd name="connsiteX19" fmla="*/ 7025830 w 7563517"/>
                  <a:gd name="connsiteY19" fmla="*/ 560546 h 2312232"/>
                  <a:gd name="connsiteX20" fmla="*/ 7025830 w 7563517"/>
                  <a:gd name="connsiteY20" fmla="*/ 1912658 h 2312232"/>
                  <a:gd name="connsiteX21" fmla="*/ 7151752 w 7563517"/>
                  <a:gd name="connsiteY21" fmla="*/ 1912658 h 2312232"/>
                  <a:gd name="connsiteX22" fmla="*/ 7151752 w 7563517"/>
                  <a:gd name="connsiteY22" fmla="*/ 560546 h 2312232"/>
                  <a:gd name="connsiteX23" fmla="*/ 7277481 w 7563517"/>
                  <a:gd name="connsiteY23" fmla="*/ 560546 h 2312232"/>
                  <a:gd name="connsiteX24" fmla="*/ 7277481 w 7563517"/>
                  <a:gd name="connsiteY24" fmla="*/ 2312232 h 2312232"/>
                  <a:gd name="connsiteX25" fmla="*/ 7430929 w 7563517"/>
                  <a:gd name="connsiteY25" fmla="*/ 2312232 h 2312232"/>
                  <a:gd name="connsiteX26" fmla="*/ 7430929 w 7563517"/>
                  <a:gd name="connsiteY26" fmla="*/ 560546 h 2312232"/>
                  <a:gd name="connsiteX27" fmla="*/ 7546467 w 7563517"/>
                  <a:gd name="connsiteY27" fmla="*/ 560546 h 2312232"/>
                  <a:gd name="connsiteX28" fmla="*/ 7563517 w 7563517"/>
                  <a:gd name="connsiteY28" fmla="*/ 543506 h 2312232"/>
                  <a:gd name="connsiteX29" fmla="*/ 7563517 w 7563517"/>
                  <a:gd name="connsiteY29" fmla="*/ 420414 h 2312232"/>
                  <a:gd name="connsiteX30" fmla="*/ 7562565 w 7563517"/>
                  <a:gd name="connsiteY30" fmla="*/ 414766 h 2312232"/>
                  <a:gd name="connsiteX31" fmla="*/ 403155 w 7563517"/>
                  <a:gd name="connsiteY31" fmla="*/ 34090 h 2312232"/>
                  <a:gd name="connsiteX32" fmla="*/ 7216330 w 7563517"/>
                  <a:gd name="connsiteY32" fmla="*/ 34090 h 2312232"/>
                  <a:gd name="connsiteX33" fmla="*/ 7511035 w 7563517"/>
                  <a:gd name="connsiteY33" fmla="*/ 403365 h 2312232"/>
                  <a:gd name="connsiteX34" fmla="*/ 56426 w 7563517"/>
                  <a:gd name="connsiteY34" fmla="*/ 403365 h 2312232"/>
                  <a:gd name="connsiteX35" fmla="*/ 403155 w 7563517"/>
                  <a:gd name="connsiteY35" fmla="*/ 34090 h 2312232"/>
                  <a:gd name="connsiteX36" fmla="*/ 7529417 w 7563517"/>
                  <a:gd name="connsiteY36" fmla="*/ 526456 h 2312232"/>
                  <a:gd name="connsiteX37" fmla="*/ 34090 w 7563517"/>
                  <a:gd name="connsiteY37" fmla="*/ 526456 h 2312232"/>
                  <a:gd name="connsiteX38" fmla="*/ 34090 w 7563517"/>
                  <a:gd name="connsiteY38" fmla="*/ 437455 h 2312232"/>
                  <a:gd name="connsiteX39" fmla="*/ 7529417 w 7563517"/>
                  <a:gd name="connsiteY39" fmla="*/ 437455 h 2312232"/>
                  <a:gd name="connsiteX40" fmla="*/ 7529417 w 7563517"/>
                  <a:gd name="connsiteY40" fmla="*/ 526456 h 231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7563517" h="2312232">
                    <a:moveTo>
                      <a:pt x="7562565" y="414766"/>
                    </a:moveTo>
                    <a:cubicBezTo>
                      <a:pt x="7561612" y="412175"/>
                      <a:pt x="7559802" y="409804"/>
                      <a:pt x="7559802" y="409775"/>
                    </a:cubicBezTo>
                    <a:lnTo>
                      <a:pt x="7237857" y="6410"/>
                    </a:lnTo>
                    <a:cubicBezTo>
                      <a:pt x="7234619" y="2362"/>
                      <a:pt x="7229666" y="0"/>
                      <a:pt x="7224523" y="0"/>
                    </a:cubicBezTo>
                    <a:lnTo>
                      <a:pt x="395783" y="0"/>
                    </a:lnTo>
                    <a:cubicBezTo>
                      <a:pt x="391078" y="0"/>
                      <a:pt x="386582" y="1943"/>
                      <a:pt x="383353" y="5382"/>
                    </a:cubicBezTo>
                    <a:lnTo>
                      <a:pt x="4610" y="408746"/>
                    </a:lnTo>
                    <a:cubicBezTo>
                      <a:pt x="4582" y="408784"/>
                      <a:pt x="2343" y="411156"/>
                      <a:pt x="1257" y="413909"/>
                    </a:cubicBezTo>
                    <a:cubicBezTo>
                      <a:pt x="57" y="416928"/>
                      <a:pt x="0" y="420357"/>
                      <a:pt x="0" y="420405"/>
                    </a:cubicBezTo>
                    <a:lnTo>
                      <a:pt x="0" y="543497"/>
                    </a:lnTo>
                    <a:cubicBezTo>
                      <a:pt x="0" y="552907"/>
                      <a:pt x="7630" y="560537"/>
                      <a:pt x="17040" y="560537"/>
                    </a:cubicBezTo>
                    <a:lnTo>
                      <a:pt x="94679" y="560537"/>
                    </a:lnTo>
                    <a:lnTo>
                      <a:pt x="94679" y="2312222"/>
                    </a:lnTo>
                    <a:lnTo>
                      <a:pt x="248069" y="2312222"/>
                    </a:lnTo>
                    <a:lnTo>
                      <a:pt x="248069" y="560546"/>
                    </a:lnTo>
                    <a:lnTo>
                      <a:pt x="373837" y="560546"/>
                    </a:lnTo>
                    <a:lnTo>
                      <a:pt x="373837" y="1912658"/>
                    </a:lnTo>
                    <a:lnTo>
                      <a:pt x="499720" y="1912658"/>
                    </a:lnTo>
                    <a:lnTo>
                      <a:pt x="499720" y="560546"/>
                    </a:lnTo>
                    <a:lnTo>
                      <a:pt x="7025830" y="560546"/>
                    </a:lnTo>
                    <a:lnTo>
                      <a:pt x="7025830" y="1912658"/>
                    </a:lnTo>
                    <a:lnTo>
                      <a:pt x="7151752" y="1912658"/>
                    </a:lnTo>
                    <a:lnTo>
                      <a:pt x="7151752" y="560546"/>
                    </a:lnTo>
                    <a:lnTo>
                      <a:pt x="7277481" y="560546"/>
                    </a:lnTo>
                    <a:lnTo>
                      <a:pt x="7277481" y="2312232"/>
                    </a:lnTo>
                    <a:lnTo>
                      <a:pt x="7430929" y="2312232"/>
                    </a:lnTo>
                    <a:lnTo>
                      <a:pt x="7430929" y="560546"/>
                    </a:lnTo>
                    <a:lnTo>
                      <a:pt x="7546467" y="560546"/>
                    </a:lnTo>
                    <a:cubicBezTo>
                      <a:pt x="7555802" y="560546"/>
                      <a:pt x="7563517" y="552917"/>
                      <a:pt x="7563517" y="543506"/>
                    </a:cubicBezTo>
                    <a:lnTo>
                      <a:pt x="7563517" y="420414"/>
                    </a:lnTo>
                    <a:cubicBezTo>
                      <a:pt x="7563517" y="420100"/>
                      <a:pt x="7563422" y="417319"/>
                      <a:pt x="7562565" y="414766"/>
                    </a:cubicBezTo>
                    <a:close/>
                    <a:moveTo>
                      <a:pt x="403155" y="34090"/>
                    </a:moveTo>
                    <a:lnTo>
                      <a:pt x="7216330" y="34090"/>
                    </a:lnTo>
                    <a:lnTo>
                      <a:pt x="7511035" y="403365"/>
                    </a:lnTo>
                    <a:lnTo>
                      <a:pt x="56426" y="403365"/>
                    </a:lnTo>
                    <a:lnTo>
                      <a:pt x="403155" y="34090"/>
                    </a:lnTo>
                    <a:close/>
                    <a:moveTo>
                      <a:pt x="7529417" y="526456"/>
                    </a:moveTo>
                    <a:lnTo>
                      <a:pt x="34090" y="526456"/>
                    </a:lnTo>
                    <a:lnTo>
                      <a:pt x="34090" y="437455"/>
                    </a:lnTo>
                    <a:lnTo>
                      <a:pt x="7529417" y="437455"/>
                    </a:lnTo>
                    <a:lnTo>
                      <a:pt x="7529417" y="52645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36344AB-CAC5-E77C-6A27-FDF8BAC9FBA3}"/>
                </a:ext>
              </a:extLst>
            </p:cNvPr>
            <p:cNvSpPr/>
            <p:nvPr/>
          </p:nvSpPr>
          <p:spPr>
            <a:xfrm>
              <a:off x="3086533" y="4762102"/>
              <a:ext cx="425210" cy="61626"/>
            </a:xfrm>
            <a:custGeom>
              <a:avLst/>
              <a:gdLst>
                <a:gd name="connsiteX0" fmla="*/ 439446 w 440052"/>
                <a:gd name="connsiteY0" fmla="*/ 47145 h 63455"/>
                <a:gd name="connsiteX1" fmla="*/ 415900 w 440052"/>
                <a:gd name="connsiteY1" fmla="*/ 4311 h 63455"/>
                <a:gd name="connsiteX2" fmla="*/ 27308 w 440052"/>
                <a:gd name="connsiteY2" fmla="*/ 2110 h 63455"/>
                <a:gd name="connsiteX3" fmla="*/ 13316 w 440052"/>
                <a:gd name="connsiteY3" fmla="*/ 20817 h 63455"/>
                <a:gd name="connsiteX4" fmla="*/ 981 w 440052"/>
                <a:gd name="connsiteY4" fmla="*/ 58794 h 63455"/>
                <a:gd name="connsiteX5" fmla="*/ 431712 w 440052"/>
                <a:gd name="connsiteY5" fmla="*/ 58756 h 63455"/>
                <a:gd name="connsiteX6" fmla="*/ 439446 w 440052"/>
                <a:gd name="connsiteY6" fmla="*/ 47145 h 6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2" h="63455">
                  <a:moveTo>
                    <a:pt x="439446" y="47145"/>
                  </a:moveTo>
                  <a:cubicBezTo>
                    <a:pt x="433931" y="36315"/>
                    <a:pt x="428701" y="6721"/>
                    <a:pt x="415900" y="4311"/>
                  </a:cubicBezTo>
                  <a:cubicBezTo>
                    <a:pt x="294856" y="-585"/>
                    <a:pt x="167745" y="-1300"/>
                    <a:pt x="27308" y="2110"/>
                  </a:cubicBezTo>
                  <a:cubicBezTo>
                    <a:pt x="18193" y="2748"/>
                    <a:pt x="17469" y="14588"/>
                    <a:pt x="13316" y="20817"/>
                  </a:cubicBezTo>
                  <a:cubicBezTo>
                    <a:pt x="9944" y="31419"/>
                    <a:pt x="-3743" y="48011"/>
                    <a:pt x="981" y="58794"/>
                  </a:cubicBezTo>
                  <a:cubicBezTo>
                    <a:pt x="149333" y="69338"/>
                    <a:pt x="292418" y="58689"/>
                    <a:pt x="431712" y="58756"/>
                  </a:cubicBezTo>
                  <a:cubicBezTo>
                    <a:pt x="437417" y="58765"/>
                    <a:pt x="441684" y="52421"/>
                    <a:pt x="439446" y="47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4124D63-4691-B9E8-AFA0-291D1E14293C}"/>
                </a:ext>
              </a:extLst>
            </p:cNvPr>
            <p:cNvSpPr/>
            <p:nvPr/>
          </p:nvSpPr>
          <p:spPr>
            <a:xfrm>
              <a:off x="2683982" y="3992366"/>
              <a:ext cx="1294151" cy="905422"/>
            </a:xfrm>
            <a:custGeom>
              <a:avLst/>
              <a:gdLst>
                <a:gd name="connsiteX0" fmla="*/ 1335984 w 1339323"/>
                <a:gd name="connsiteY0" fmla="*/ 869590 h 932288"/>
                <a:gd name="connsiteX1" fmla="*/ 1228028 w 1339323"/>
                <a:gd name="connsiteY1" fmla="*/ 732278 h 932288"/>
                <a:gd name="connsiteX2" fmla="*/ 1184155 w 1339323"/>
                <a:gd name="connsiteY2" fmla="*/ 663927 h 932288"/>
                <a:gd name="connsiteX3" fmla="*/ 1190356 w 1339323"/>
                <a:gd name="connsiteY3" fmla="*/ 110438 h 932288"/>
                <a:gd name="connsiteX4" fmla="*/ 1162239 w 1339323"/>
                <a:gd name="connsiteY4" fmla="*/ 158 h 932288"/>
                <a:gd name="connsiteX5" fmla="*/ 233608 w 1339323"/>
                <a:gd name="connsiteY5" fmla="*/ 1710 h 932288"/>
                <a:gd name="connsiteX6" fmla="*/ 167190 w 1339323"/>
                <a:gd name="connsiteY6" fmla="*/ 90779 h 932288"/>
                <a:gd name="connsiteX7" fmla="*/ 168571 w 1339323"/>
                <a:gd name="connsiteY7" fmla="*/ 654535 h 932288"/>
                <a:gd name="connsiteX8" fmla="*/ 173315 w 1339323"/>
                <a:gd name="connsiteY8" fmla="*/ 671318 h 932288"/>
                <a:gd name="connsiteX9" fmla="*/ 3551 w 1339323"/>
                <a:gd name="connsiteY9" fmla="*/ 902737 h 932288"/>
                <a:gd name="connsiteX10" fmla="*/ 108526 w 1339323"/>
                <a:gd name="connsiteY10" fmla="*/ 932084 h 932288"/>
                <a:gd name="connsiteX11" fmla="*/ 1273471 w 1339323"/>
                <a:gd name="connsiteY11" fmla="*/ 929931 h 932288"/>
                <a:gd name="connsiteX12" fmla="*/ 1336527 w 1339323"/>
                <a:gd name="connsiteY12" fmla="*/ 890555 h 932288"/>
                <a:gd name="connsiteX13" fmla="*/ 1335984 w 1339323"/>
                <a:gd name="connsiteY13" fmla="*/ 869590 h 932288"/>
                <a:gd name="connsiteX14" fmla="*/ 204871 w 1339323"/>
                <a:gd name="connsiteY14" fmla="*/ 545464 h 932288"/>
                <a:gd name="connsiteX15" fmla="*/ 210424 w 1339323"/>
                <a:gd name="connsiteY15" fmla="*/ 53374 h 932288"/>
                <a:gd name="connsiteX16" fmla="*/ 213901 w 1339323"/>
                <a:gd name="connsiteY16" fmla="*/ 44878 h 932288"/>
                <a:gd name="connsiteX17" fmla="*/ 1156371 w 1339323"/>
                <a:gd name="connsiteY17" fmla="*/ 52679 h 932288"/>
                <a:gd name="connsiteX18" fmla="*/ 1157466 w 1339323"/>
                <a:gd name="connsiteY18" fmla="*/ 408676 h 932288"/>
                <a:gd name="connsiteX19" fmla="*/ 1155828 w 1339323"/>
                <a:gd name="connsiteY19" fmla="*/ 599080 h 932288"/>
                <a:gd name="connsiteX20" fmla="*/ 1152723 w 1339323"/>
                <a:gd name="connsiteY20" fmla="*/ 606100 h 932288"/>
                <a:gd name="connsiteX21" fmla="*/ 205852 w 1339323"/>
                <a:gd name="connsiteY21" fmla="*/ 604929 h 932288"/>
                <a:gd name="connsiteX22" fmla="*/ 204871 w 1339323"/>
                <a:gd name="connsiteY22" fmla="*/ 545464 h 932288"/>
                <a:gd name="connsiteX23" fmla="*/ 867725 w 1339323"/>
                <a:gd name="connsiteY23" fmla="*/ 858465 h 932288"/>
                <a:gd name="connsiteX24" fmla="*/ 403077 w 1339323"/>
                <a:gd name="connsiteY24" fmla="*/ 861990 h 932288"/>
                <a:gd name="connsiteX25" fmla="*/ 436377 w 1339323"/>
                <a:gd name="connsiteY25" fmla="*/ 786351 h 932288"/>
                <a:gd name="connsiteX26" fmla="*/ 838855 w 1339323"/>
                <a:gd name="connsiteY26" fmla="*/ 792971 h 932288"/>
                <a:gd name="connsiteX27" fmla="*/ 857839 w 1339323"/>
                <a:gd name="connsiteY27" fmla="*/ 828881 h 932288"/>
                <a:gd name="connsiteX28" fmla="*/ 867725 w 1339323"/>
                <a:gd name="connsiteY28" fmla="*/ 858465 h 93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339323" h="932288">
                  <a:moveTo>
                    <a:pt x="1335984" y="869590"/>
                  </a:moveTo>
                  <a:cubicBezTo>
                    <a:pt x="1305218" y="820441"/>
                    <a:pt x="1270623" y="771740"/>
                    <a:pt x="1228028" y="732278"/>
                  </a:cubicBezTo>
                  <a:cubicBezTo>
                    <a:pt x="1208149" y="711933"/>
                    <a:pt x="1183546" y="695045"/>
                    <a:pt x="1184155" y="663927"/>
                  </a:cubicBezTo>
                  <a:cubicBezTo>
                    <a:pt x="1191071" y="477008"/>
                    <a:pt x="1189975" y="300186"/>
                    <a:pt x="1190356" y="110438"/>
                  </a:cubicBezTo>
                  <a:cubicBezTo>
                    <a:pt x="1189765" y="82521"/>
                    <a:pt x="1192795" y="13121"/>
                    <a:pt x="1162239" y="158"/>
                  </a:cubicBezTo>
                  <a:cubicBezTo>
                    <a:pt x="850866" y="-1014"/>
                    <a:pt x="550619" y="4825"/>
                    <a:pt x="233608" y="1710"/>
                  </a:cubicBezTo>
                  <a:cubicBezTo>
                    <a:pt x="172915" y="-6757"/>
                    <a:pt x="166333" y="42935"/>
                    <a:pt x="167190" y="90779"/>
                  </a:cubicBezTo>
                  <a:cubicBezTo>
                    <a:pt x="165333" y="279326"/>
                    <a:pt x="168276" y="474027"/>
                    <a:pt x="168571" y="654535"/>
                  </a:cubicBezTo>
                  <a:cubicBezTo>
                    <a:pt x="168333" y="660383"/>
                    <a:pt x="166123" y="668632"/>
                    <a:pt x="173315" y="671318"/>
                  </a:cubicBezTo>
                  <a:cubicBezTo>
                    <a:pt x="147597" y="707513"/>
                    <a:pt x="-26882" y="867962"/>
                    <a:pt x="3551" y="902737"/>
                  </a:cubicBezTo>
                  <a:cubicBezTo>
                    <a:pt x="44394" y="934656"/>
                    <a:pt x="104658" y="932551"/>
                    <a:pt x="108526" y="932084"/>
                  </a:cubicBezTo>
                  <a:cubicBezTo>
                    <a:pt x="277709" y="922130"/>
                    <a:pt x="1077694" y="928017"/>
                    <a:pt x="1273471" y="929931"/>
                  </a:cubicBezTo>
                  <a:cubicBezTo>
                    <a:pt x="1292207" y="926826"/>
                    <a:pt x="1323002" y="900442"/>
                    <a:pt x="1336527" y="890555"/>
                  </a:cubicBezTo>
                  <a:cubicBezTo>
                    <a:pt x="1341337" y="884135"/>
                    <a:pt x="1339127" y="874600"/>
                    <a:pt x="1335984" y="869590"/>
                  </a:cubicBezTo>
                  <a:close/>
                  <a:moveTo>
                    <a:pt x="204871" y="545464"/>
                  </a:moveTo>
                  <a:cubicBezTo>
                    <a:pt x="208205" y="381091"/>
                    <a:pt x="205548" y="217128"/>
                    <a:pt x="210424" y="53374"/>
                  </a:cubicBezTo>
                  <a:cubicBezTo>
                    <a:pt x="210500" y="50021"/>
                    <a:pt x="208681" y="44982"/>
                    <a:pt x="213901" y="44878"/>
                  </a:cubicBezTo>
                  <a:cubicBezTo>
                    <a:pt x="214434" y="50697"/>
                    <a:pt x="1169306" y="30085"/>
                    <a:pt x="1156371" y="52679"/>
                  </a:cubicBezTo>
                  <a:cubicBezTo>
                    <a:pt x="1159295" y="170255"/>
                    <a:pt x="1159543" y="278126"/>
                    <a:pt x="1157466" y="408676"/>
                  </a:cubicBezTo>
                  <a:cubicBezTo>
                    <a:pt x="1157695" y="472255"/>
                    <a:pt x="1152751" y="535653"/>
                    <a:pt x="1155828" y="599080"/>
                  </a:cubicBezTo>
                  <a:cubicBezTo>
                    <a:pt x="1157114" y="601728"/>
                    <a:pt x="1156933" y="606129"/>
                    <a:pt x="1152723" y="606100"/>
                  </a:cubicBezTo>
                  <a:cubicBezTo>
                    <a:pt x="1148484" y="603862"/>
                    <a:pt x="208814" y="609120"/>
                    <a:pt x="205852" y="604929"/>
                  </a:cubicBezTo>
                  <a:cubicBezTo>
                    <a:pt x="203204" y="585965"/>
                    <a:pt x="205100" y="564886"/>
                    <a:pt x="204871" y="545464"/>
                  </a:cubicBezTo>
                  <a:close/>
                  <a:moveTo>
                    <a:pt x="867725" y="858465"/>
                  </a:moveTo>
                  <a:cubicBezTo>
                    <a:pt x="713182" y="863752"/>
                    <a:pt x="553476" y="865666"/>
                    <a:pt x="403077" y="861990"/>
                  </a:cubicBezTo>
                  <a:cubicBezTo>
                    <a:pt x="399162" y="857608"/>
                    <a:pt x="430594" y="785599"/>
                    <a:pt x="436377" y="786351"/>
                  </a:cubicBezTo>
                  <a:cubicBezTo>
                    <a:pt x="570383" y="787056"/>
                    <a:pt x="715107" y="775074"/>
                    <a:pt x="838855" y="792971"/>
                  </a:cubicBezTo>
                  <a:cubicBezTo>
                    <a:pt x="844332" y="804630"/>
                    <a:pt x="853685" y="815688"/>
                    <a:pt x="857839" y="828881"/>
                  </a:cubicBezTo>
                  <a:cubicBezTo>
                    <a:pt x="859210" y="837301"/>
                    <a:pt x="874288" y="852093"/>
                    <a:pt x="867725" y="8584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AB81F4A-8C62-8919-9DAA-1F45DE742947}"/>
                </a:ext>
              </a:extLst>
            </p:cNvPr>
            <p:cNvSpPr/>
            <p:nvPr/>
          </p:nvSpPr>
          <p:spPr>
            <a:xfrm>
              <a:off x="2888998" y="4043243"/>
              <a:ext cx="907866" cy="530295"/>
            </a:xfrm>
            <a:custGeom>
              <a:avLst/>
              <a:gdLst>
                <a:gd name="connsiteX0" fmla="*/ 938721 w 939555"/>
                <a:gd name="connsiteY0" fmla="*/ 20857 h 546030"/>
                <a:gd name="connsiteX1" fmla="*/ 931120 w 939555"/>
                <a:gd name="connsiteY1" fmla="*/ 1007 h 546030"/>
                <a:gd name="connsiteX2" fmla="*/ 1814 w 939555"/>
                <a:gd name="connsiteY2" fmla="*/ 4036 h 546030"/>
                <a:gd name="connsiteX3" fmla="*/ 3700 w 939555"/>
                <a:gd name="connsiteY3" fmla="*/ 36754 h 546030"/>
                <a:gd name="connsiteX4" fmla="*/ 4662 w 939555"/>
                <a:gd name="connsiteY4" fmla="*/ 91161 h 546030"/>
                <a:gd name="connsiteX5" fmla="*/ 3337 w 939555"/>
                <a:gd name="connsiteY5" fmla="*/ 542684 h 546030"/>
                <a:gd name="connsiteX6" fmla="*/ 925605 w 939555"/>
                <a:gd name="connsiteY6" fmla="*/ 545189 h 546030"/>
                <a:gd name="connsiteX7" fmla="*/ 934121 w 939555"/>
                <a:gd name="connsiteY7" fmla="*/ 536674 h 546030"/>
                <a:gd name="connsiteX8" fmla="*/ 938721 w 939555"/>
                <a:gd name="connsiteY8" fmla="*/ 20857 h 54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55" h="546030">
                  <a:moveTo>
                    <a:pt x="938721" y="20857"/>
                  </a:moveTo>
                  <a:cubicBezTo>
                    <a:pt x="939683" y="13447"/>
                    <a:pt x="941788" y="1369"/>
                    <a:pt x="931120" y="1007"/>
                  </a:cubicBezTo>
                  <a:cubicBezTo>
                    <a:pt x="924596" y="3998"/>
                    <a:pt x="5995" y="-4746"/>
                    <a:pt x="1814" y="4036"/>
                  </a:cubicBezTo>
                  <a:cubicBezTo>
                    <a:pt x="-3330" y="13637"/>
                    <a:pt x="4147" y="25391"/>
                    <a:pt x="3700" y="36754"/>
                  </a:cubicBezTo>
                  <a:cubicBezTo>
                    <a:pt x="5557" y="54499"/>
                    <a:pt x="4547" y="73187"/>
                    <a:pt x="4662" y="91161"/>
                  </a:cubicBezTo>
                  <a:cubicBezTo>
                    <a:pt x="8547" y="228435"/>
                    <a:pt x="-2416" y="398104"/>
                    <a:pt x="3337" y="542684"/>
                  </a:cubicBezTo>
                  <a:cubicBezTo>
                    <a:pt x="6709" y="549990"/>
                    <a:pt x="920138" y="542675"/>
                    <a:pt x="925605" y="545189"/>
                  </a:cubicBezTo>
                  <a:cubicBezTo>
                    <a:pt x="930291" y="545180"/>
                    <a:pt x="934111" y="541379"/>
                    <a:pt x="934121" y="536674"/>
                  </a:cubicBezTo>
                  <a:cubicBezTo>
                    <a:pt x="936273" y="364633"/>
                    <a:pt x="937045" y="192183"/>
                    <a:pt x="938721" y="208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5" name="Graphic 4" descr="Classroom with laboratory equipment">
              <a:extLst>
                <a:ext uri="{FF2B5EF4-FFF2-40B4-BE49-F238E27FC236}">
                  <a16:creationId xmlns:a16="http://schemas.microsoft.com/office/drawing/2014/main" id="{F8E7C797-6B1A-E390-3E5D-696A8E0572E1}"/>
                </a:ext>
              </a:extLst>
            </p:cNvPr>
            <p:cNvGrpSpPr/>
            <p:nvPr/>
          </p:nvGrpSpPr>
          <p:grpSpPr>
            <a:xfrm>
              <a:off x="2670503" y="3974453"/>
              <a:ext cx="1323944" cy="934371"/>
              <a:chOff x="5347270" y="1672117"/>
              <a:chExt cx="1370156" cy="962096"/>
            </a:xfrm>
            <a:solidFill>
              <a:srgbClr val="000000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88A4656-5D71-F515-8808-7AC747B031D5}"/>
                  </a:ext>
                </a:extLst>
              </p:cNvPr>
              <p:cNvSpPr/>
              <p:nvPr/>
            </p:nvSpPr>
            <p:spPr>
              <a:xfrm>
                <a:off x="5347270" y="1672117"/>
                <a:ext cx="1370156" cy="962096"/>
              </a:xfrm>
              <a:custGeom>
                <a:avLst/>
                <a:gdLst>
                  <a:gd name="connsiteX0" fmla="*/ 1363954 w 1370156"/>
                  <a:gd name="connsiteY0" fmla="*/ 869833 h 962096"/>
                  <a:gd name="connsiteX1" fmla="*/ 1343733 w 1370156"/>
                  <a:gd name="connsiteY1" fmla="*/ 842315 h 962096"/>
                  <a:gd name="connsiteX2" fmla="*/ 1315377 w 1370156"/>
                  <a:gd name="connsiteY2" fmla="*/ 805654 h 962096"/>
                  <a:gd name="connsiteX3" fmla="*/ 1257731 w 1370156"/>
                  <a:gd name="connsiteY3" fmla="*/ 741912 h 962096"/>
                  <a:gd name="connsiteX4" fmla="*/ 1213431 w 1370156"/>
                  <a:gd name="connsiteY4" fmla="*/ 696535 h 962096"/>
                  <a:gd name="connsiteX5" fmla="*/ 1216412 w 1370156"/>
                  <a:gd name="connsiteY5" fmla="*/ 631184 h 962096"/>
                  <a:gd name="connsiteX6" fmla="*/ 1218812 w 1370156"/>
                  <a:gd name="connsiteY6" fmla="*/ 496272 h 962096"/>
                  <a:gd name="connsiteX7" fmla="*/ 1220955 w 1370156"/>
                  <a:gd name="connsiteY7" fmla="*/ 188348 h 962096"/>
                  <a:gd name="connsiteX8" fmla="*/ 1220384 w 1370156"/>
                  <a:gd name="connsiteY8" fmla="*/ 100842 h 962096"/>
                  <a:gd name="connsiteX9" fmla="*/ 1210306 w 1370156"/>
                  <a:gd name="connsiteY9" fmla="*/ 34900 h 962096"/>
                  <a:gd name="connsiteX10" fmla="*/ 1173092 w 1370156"/>
                  <a:gd name="connsiteY10" fmla="*/ 239 h 962096"/>
                  <a:gd name="connsiteX11" fmla="*/ 1130506 w 1370156"/>
                  <a:gd name="connsiteY11" fmla="*/ 439 h 962096"/>
                  <a:gd name="connsiteX12" fmla="*/ 1037790 w 1370156"/>
                  <a:gd name="connsiteY12" fmla="*/ 858 h 962096"/>
                  <a:gd name="connsiteX13" fmla="*/ 762298 w 1370156"/>
                  <a:gd name="connsiteY13" fmla="*/ 1991 h 962096"/>
                  <a:gd name="connsiteX14" fmla="*/ 468119 w 1370156"/>
                  <a:gd name="connsiteY14" fmla="*/ 2953 h 962096"/>
                  <a:gd name="connsiteX15" fmla="*/ 273761 w 1370156"/>
                  <a:gd name="connsiteY15" fmla="*/ 3039 h 962096"/>
                  <a:gd name="connsiteX16" fmla="*/ 192408 w 1370156"/>
                  <a:gd name="connsiteY16" fmla="*/ 14440 h 962096"/>
                  <a:gd name="connsiteX17" fmla="*/ 163623 w 1370156"/>
                  <a:gd name="connsiteY17" fmla="*/ 106766 h 962096"/>
                  <a:gd name="connsiteX18" fmla="*/ 163328 w 1370156"/>
                  <a:gd name="connsiteY18" fmla="*/ 134513 h 962096"/>
                  <a:gd name="connsiteX19" fmla="*/ 163538 w 1370156"/>
                  <a:gd name="connsiteY19" fmla="*/ 407090 h 962096"/>
                  <a:gd name="connsiteX20" fmla="*/ 170195 w 1370156"/>
                  <a:gd name="connsiteY20" fmla="*/ 673599 h 962096"/>
                  <a:gd name="connsiteX21" fmla="*/ 172624 w 1370156"/>
                  <a:gd name="connsiteY21" fmla="*/ 687582 h 962096"/>
                  <a:gd name="connsiteX22" fmla="*/ 173977 w 1370156"/>
                  <a:gd name="connsiteY22" fmla="*/ 702365 h 962096"/>
                  <a:gd name="connsiteX23" fmla="*/ 125266 w 1370156"/>
                  <a:gd name="connsiteY23" fmla="*/ 745179 h 962096"/>
                  <a:gd name="connsiteX24" fmla="*/ 66659 w 1370156"/>
                  <a:gd name="connsiteY24" fmla="*/ 805406 h 962096"/>
                  <a:gd name="connsiteX25" fmla="*/ 24701 w 1370156"/>
                  <a:gd name="connsiteY25" fmla="*/ 857708 h 962096"/>
                  <a:gd name="connsiteX26" fmla="*/ 2070 w 1370156"/>
                  <a:gd name="connsiteY26" fmla="*/ 911000 h 962096"/>
                  <a:gd name="connsiteX27" fmla="*/ 10823 w 1370156"/>
                  <a:gd name="connsiteY27" fmla="*/ 930679 h 962096"/>
                  <a:gd name="connsiteX28" fmla="*/ 42456 w 1370156"/>
                  <a:gd name="connsiteY28" fmla="*/ 950776 h 962096"/>
                  <a:gd name="connsiteX29" fmla="*/ 115141 w 1370156"/>
                  <a:gd name="connsiteY29" fmla="*/ 956911 h 962096"/>
                  <a:gd name="connsiteX30" fmla="*/ 116532 w 1370156"/>
                  <a:gd name="connsiteY30" fmla="*/ 956463 h 962096"/>
                  <a:gd name="connsiteX31" fmla="*/ 217440 w 1370156"/>
                  <a:gd name="connsiteY31" fmla="*/ 960778 h 962096"/>
                  <a:gd name="connsiteX32" fmla="*/ 334588 w 1370156"/>
                  <a:gd name="connsiteY32" fmla="*/ 961864 h 962096"/>
                  <a:gd name="connsiteX33" fmla="*/ 567093 w 1370156"/>
                  <a:gd name="connsiteY33" fmla="*/ 961864 h 962096"/>
                  <a:gd name="connsiteX34" fmla="*/ 1032170 w 1370156"/>
                  <a:gd name="connsiteY34" fmla="*/ 961864 h 962096"/>
                  <a:gd name="connsiteX35" fmla="*/ 1162558 w 1370156"/>
                  <a:gd name="connsiteY35" fmla="*/ 961864 h 962096"/>
                  <a:gd name="connsiteX36" fmla="*/ 1226784 w 1370156"/>
                  <a:gd name="connsiteY36" fmla="*/ 961864 h 962096"/>
                  <a:gd name="connsiteX37" fmla="*/ 1291440 w 1370156"/>
                  <a:gd name="connsiteY37" fmla="*/ 958225 h 962096"/>
                  <a:gd name="connsiteX38" fmla="*/ 1337779 w 1370156"/>
                  <a:gd name="connsiteY38" fmla="*/ 940899 h 962096"/>
                  <a:gd name="connsiteX39" fmla="*/ 1352619 w 1370156"/>
                  <a:gd name="connsiteY39" fmla="*/ 925916 h 962096"/>
                  <a:gd name="connsiteX40" fmla="*/ 1363954 w 1370156"/>
                  <a:gd name="connsiteY40" fmla="*/ 869833 h 962096"/>
                  <a:gd name="connsiteX41" fmla="*/ 1172816 w 1370156"/>
                  <a:gd name="connsiteY41" fmla="*/ 25842 h 962096"/>
                  <a:gd name="connsiteX42" fmla="*/ 1172816 w 1370156"/>
                  <a:gd name="connsiteY42" fmla="*/ 25842 h 962096"/>
                  <a:gd name="connsiteX43" fmla="*/ 1172816 w 1370156"/>
                  <a:gd name="connsiteY43" fmla="*/ 25842 h 962096"/>
                  <a:gd name="connsiteX44" fmla="*/ 188683 w 1370156"/>
                  <a:gd name="connsiteY44" fmla="*/ 188348 h 962096"/>
                  <a:gd name="connsiteX45" fmla="*/ 189141 w 1370156"/>
                  <a:gd name="connsiteY45" fmla="*/ 108633 h 962096"/>
                  <a:gd name="connsiteX46" fmla="*/ 213439 w 1370156"/>
                  <a:gd name="connsiteY46" fmla="*/ 31147 h 962096"/>
                  <a:gd name="connsiteX47" fmla="*/ 257063 w 1370156"/>
                  <a:gd name="connsiteY47" fmla="*/ 28452 h 962096"/>
                  <a:gd name="connsiteX48" fmla="*/ 410549 w 1370156"/>
                  <a:gd name="connsiteY48" fmla="*/ 28652 h 962096"/>
                  <a:gd name="connsiteX49" fmla="*/ 688527 w 1370156"/>
                  <a:gd name="connsiteY49" fmla="*/ 27842 h 962096"/>
                  <a:gd name="connsiteX50" fmla="*/ 975734 w 1370156"/>
                  <a:gd name="connsiteY50" fmla="*/ 26699 h 962096"/>
                  <a:gd name="connsiteX51" fmla="*/ 1156776 w 1370156"/>
                  <a:gd name="connsiteY51" fmla="*/ 25889 h 962096"/>
                  <a:gd name="connsiteX52" fmla="*/ 1172187 w 1370156"/>
                  <a:gd name="connsiteY52" fmla="*/ 25823 h 962096"/>
                  <a:gd name="connsiteX53" fmla="*/ 1172759 w 1370156"/>
                  <a:gd name="connsiteY53" fmla="*/ 25842 h 962096"/>
                  <a:gd name="connsiteX54" fmla="*/ 1188837 w 1370156"/>
                  <a:gd name="connsiteY54" fmla="*/ 51759 h 962096"/>
                  <a:gd name="connsiteX55" fmla="*/ 1195295 w 1370156"/>
                  <a:gd name="connsiteY55" fmla="*/ 140361 h 962096"/>
                  <a:gd name="connsiteX56" fmla="*/ 1194104 w 1370156"/>
                  <a:gd name="connsiteY56" fmla="*/ 421167 h 962096"/>
                  <a:gd name="connsiteX57" fmla="*/ 1189390 w 1370156"/>
                  <a:gd name="connsiteY57" fmla="*/ 675180 h 962096"/>
                  <a:gd name="connsiteX58" fmla="*/ 1189094 w 1370156"/>
                  <a:gd name="connsiteY58" fmla="*/ 681114 h 962096"/>
                  <a:gd name="connsiteX59" fmla="*/ 802037 w 1370156"/>
                  <a:gd name="connsiteY59" fmla="*/ 681114 h 962096"/>
                  <a:gd name="connsiteX60" fmla="*/ 406120 w 1370156"/>
                  <a:gd name="connsiteY60" fmla="*/ 681114 h 962096"/>
                  <a:gd name="connsiteX61" fmla="*/ 189903 w 1370156"/>
                  <a:gd name="connsiteY61" fmla="*/ 681114 h 962096"/>
                  <a:gd name="connsiteX62" fmla="*/ 190541 w 1370156"/>
                  <a:gd name="connsiteY62" fmla="*/ 672208 h 962096"/>
                  <a:gd name="connsiteX63" fmla="*/ 190265 w 1370156"/>
                  <a:gd name="connsiteY63" fmla="*/ 625422 h 962096"/>
                  <a:gd name="connsiteX64" fmla="*/ 189665 w 1370156"/>
                  <a:gd name="connsiteY64" fmla="*/ 489043 h 962096"/>
                  <a:gd name="connsiteX65" fmla="*/ 188683 w 1370156"/>
                  <a:gd name="connsiteY65" fmla="*/ 188348 h 962096"/>
                  <a:gd name="connsiteX66" fmla="*/ 30445 w 1370156"/>
                  <a:gd name="connsiteY66" fmla="*/ 894369 h 962096"/>
                  <a:gd name="connsiteX67" fmla="*/ 47856 w 1370156"/>
                  <a:gd name="connsiteY67" fmla="*/ 868785 h 962096"/>
                  <a:gd name="connsiteX68" fmla="*/ 87804 w 1370156"/>
                  <a:gd name="connsiteY68" fmla="*/ 817141 h 962096"/>
                  <a:gd name="connsiteX69" fmla="*/ 141677 w 1370156"/>
                  <a:gd name="connsiteY69" fmla="*/ 756809 h 962096"/>
                  <a:gd name="connsiteX70" fmla="*/ 183711 w 1370156"/>
                  <a:gd name="connsiteY70" fmla="*/ 706689 h 962096"/>
                  <a:gd name="connsiteX71" fmla="*/ 579580 w 1370156"/>
                  <a:gd name="connsiteY71" fmla="*/ 706689 h 962096"/>
                  <a:gd name="connsiteX72" fmla="*/ 975515 w 1370156"/>
                  <a:gd name="connsiteY72" fmla="*/ 706689 h 962096"/>
                  <a:gd name="connsiteX73" fmla="*/ 1193285 w 1370156"/>
                  <a:gd name="connsiteY73" fmla="*/ 706689 h 962096"/>
                  <a:gd name="connsiteX74" fmla="*/ 1228337 w 1370156"/>
                  <a:gd name="connsiteY74" fmla="*/ 749056 h 962096"/>
                  <a:gd name="connsiteX75" fmla="*/ 1280811 w 1370156"/>
                  <a:gd name="connsiteY75" fmla="*/ 803882 h 962096"/>
                  <a:gd name="connsiteX76" fmla="*/ 1325892 w 1370156"/>
                  <a:gd name="connsiteY76" fmla="*/ 866166 h 962096"/>
                  <a:gd name="connsiteX77" fmla="*/ 1341390 w 1370156"/>
                  <a:gd name="connsiteY77" fmla="*/ 890007 h 962096"/>
                  <a:gd name="connsiteX78" fmla="*/ 1344256 w 1370156"/>
                  <a:gd name="connsiteY78" fmla="*/ 900218 h 962096"/>
                  <a:gd name="connsiteX79" fmla="*/ 1342437 w 1370156"/>
                  <a:gd name="connsiteY79" fmla="*/ 904018 h 962096"/>
                  <a:gd name="connsiteX80" fmla="*/ 1339494 w 1370156"/>
                  <a:gd name="connsiteY80" fmla="*/ 906809 h 962096"/>
                  <a:gd name="connsiteX81" fmla="*/ 1278610 w 1370156"/>
                  <a:gd name="connsiteY81" fmla="*/ 903132 h 962096"/>
                  <a:gd name="connsiteX82" fmla="*/ 1214374 w 1370156"/>
                  <a:gd name="connsiteY82" fmla="*/ 903132 h 962096"/>
                  <a:gd name="connsiteX83" fmla="*/ 1083976 w 1370156"/>
                  <a:gd name="connsiteY83" fmla="*/ 903132 h 962096"/>
                  <a:gd name="connsiteX84" fmla="*/ 826849 w 1370156"/>
                  <a:gd name="connsiteY84" fmla="*/ 903132 h 962096"/>
                  <a:gd name="connsiteX85" fmla="*/ 310641 w 1370156"/>
                  <a:gd name="connsiteY85" fmla="*/ 903132 h 962096"/>
                  <a:gd name="connsiteX86" fmla="*/ 167004 w 1370156"/>
                  <a:gd name="connsiteY86" fmla="*/ 904037 h 962096"/>
                  <a:gd name="connsiteX87" fmla="*/ 23168 w 1370156"/>
                  <a:gd name="connsiteY87" fmla="*/ 909867 h 962096"/>
                  <a:gd name="connsiteX88" fmla="*/ 30445 w 1370156"/>
                  <a:gd name="connsiteY88" fmla="*/ 894369 h 962096"/>
                  <a:gd name="connsiteX89" fmla="*/ 1236224 w 1370156"/>
                  <a:gd name="connsiteY89" fmla="*/ 936298 h 962096"/>
                  <a:gd name="connsiteX90" fmla="*/ 1177664 w 1370156"/>
                  <a:gd name="connsiteY90" fmla="*/ 936298 h 962096"/>
                  <a:gd name="connsiteX91" fmla="*/ 1060516 w 1370156"/>
                  <a:gd name="connsiteY91" fmla="*/ 936298 h 962096"/>
                  <a:gd name="connsiteX92" fmla="*/ 828011 w 1370156"/>
                  <a:gd name="connsiteY92" fmla="*/ 936298 h 962096"/>
                  <a:gd name="connsiteX93" fmla="*/ 362934 w 1370156"/>
                  <a:gd name="connsiteY93" fmla="*/ 936298 h 962096"/>
                  <a:gd name="connsiteX94" fmla="*/ 232546 w 1370156"/>
                  <a:gd name="connsiteY94" fmla="*/ 937213 h 962096"/>
                  <a:gd name="connsiteX95" fmla="*/ 121218 w 1370156"/>
                  <a:gd name="connsiteY95" fmla="*/ 941280 h 962096"/>
                  <a:gd name="connsiteX96" fmla="*/ 115131 w 1370156"/>
                  <a:gd name="connsiteY96" fmla="*/ 936680 h 962096"/>
                  <a:gd name="connsiteX97" fmla="*/ 53323 w 1370156"/>
                  <a:gd name="connsiteY97" fmla="*/ 927688 h 962096"/>
                  <a:gd name="connsiteX98" fmla="*/ 44561 w 1370156"/>
                  <a:gd name="connsiteY98" fmla="*/ 924716 h 962096"/>
                  <a:gd name="connsiteX99" fmla="*/ 44484 w 1370156"/>
                  <a:gd name="connsiteY99" fmla="*/ 923811 h 962096"/>
                  <a:gd name="connsiteX100" fmla="*/ 148117 w 1370156"/>
                  <a:gd name="connsiteY100" fmla="*/ 927583 h 962096"/>
                  <a:gd name="connsiteX101" fmla="*/ 278514 w 1370156"/>
                  <a:gd name="connsiteY101" fmla="*/ 928688 h 962096"/>
                  <a:gd name="connsiteX102" fmla="*/ 535641 w 1370156"/>
                  <a:gd name="connsiteY102" fmla="*/ 928688 h 962096"/>
                  <a:gd name="connsiteX103" fmla="*/ 1051849 w 1370156"/>
                  <a:gd name="connsiteY103" fmla="*/ 928688 h 962096"/>
                  <a:gd name="connsiteX104" fmla="*/ 1195486 w 1370156"/>
                  <a:gd name="connsiteY104" fmla="*/ 928688 h 962096"/>
                  <a:gd name="connsiteX105" fmla="*/ 1269171 w 1370156"/>
                  <a:gd name="connsiteY105" fmla="*/ 928688 h 962096"/>
                  <a:gd name="connsiteX106" fmla="*/ 1308176 w 1370156"/>
                  <a:gd name="connsiteY106" fmla="*/ 928688 h 962096"/>
                  <a:gd name="connsiteX107" fmla="*/ 1288726 w 1370156"/>
                  <a:gd name="connsiteY107" fmla="*/ 939308 h 962096"/>
                  <a:gd name="connsiteX108" fmla="*/ 1236224 w 1370156"/>
                  <a:gd name="connsiteY108" fmla="*/ 936298 h 96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1370156" h="962096">
                    <a:moveTo>
                      <a:pt x="1363954" y="869833"/>
                    </a:moveTo>
                    <a:cubicBezTo>
                      <a:pt x="1358649" y="859708"/>
                      <a:pt x="1350772" y="851231"/>
                      <a:pt x="1343733" y="842315"/>
                    </a:cubicBezTo>
                    <a:cubicBezTo>
                      <a:pt x="1334160" y="830190"/>
                      <a:pt x="1324969" y="817769"/>
                      <a:pt x="1315377" y="805654"/>
                    </a:cubicBezTo>
                    <a:cubicBezTo>
                      <a:pt x="1297537" y="783117"/>
                      <a:pt x="1278400" y="761877"/>
                      <a:pt x="1257731" y="741912"/>
                    </a:cubicBezTo>
                    <a:cubicBezTo>
                      <a:pt x="1242663" y="727358"/>
                      <a:pt x="1228747" y="710994"/>
                      <a:pt x="1213431" y="696535"/>
                    </a:cubicBezTo>
                    <a:cubicBezTo>
                      <a:pt x="1216898" y="675247"/>
                      <a:pt x="1215860" y="652558"/>
                      <a:pt x="1216412" y="631184"/>
                    </a:cubicBezTo>
                    <a:cubicBezTo>
                      <a:pt x="1217574" y="586226"/>
                      <a:pt x="1218231" y="541249"/>
                      <a:pt x="1218812" y="496272"/>
                    </a:cubicBezTo>
                    <a:cubicBezTo>
                      <a:pt x="1220136" y="393640"/>
                      <a:pt x="1220937" y="290989"/>
                      <a:pt x="1220955" y="188348"/>
                    </a:cubicBezTo>
                    <a:cubicBezTo>
                      <a:pt x="1220965" y="159192"/>
                      <a:pt x="1221203" y="129988"/>
                      <a:pt x="1220384" y="100842"/>
                    </a:cubicBezTo>
                    <a:cubicBezTo>
                      <a:pt x="1219765" y="78915"/>
                      <a:pt x="1218108" y="55560"/>
                      <a:pt x="1210306" y="34900"/>
                    </a:cubicBezTo>
                    <a:cubicBezTo>
                      <a:pt x="1204134" y="18546"/>
                      <a:pt x="1192362" y="1077"/>
                      <a:pt x="1173092" y="239"/>
                    </a:cubicBezTo>
                    <a:cubicBezTo>
                      <a:pt x="1158966" y="-371"/>
                      <a:pt x="1144641" y="372"/>
                      <a:pt x="1130506" y="439"/>
                    </a:cubicBezTo>
                    <a:cubicBezTo>
                      <a:pt x="1099597" y="581"/>
                      <a:pt x="1068698" y="724"/>
                      <a:pt x="1037790" y="858"/>
                    </a:cubicBezTo>
                    <a:cubicBezTo>
                      <a:pt x="945959" y="1258"/>
                      <a:pt x="854129" y="1648"/>
                      <a:pt x="762298" y="1991"/>
                    </a:cubicBezTo>
                    <a:cubicBezTo>
                      <a:pt x="664238" y="2363"/>
                      <a:pt x="566178" y="2715"/>
                      <a:pt x="468119" y="2953"/>
                    </a:cubicBezTo>
                    <a:cubicBezTo>
                      <a:pt x="403339" y="3106"/>
                      <a:pt x="338540" y="3410"/>
                      <a:pt x="273761" y="3039"/>
                    </a:cubicBezTo>
                    <a:cubicBezTo>
                      <a:pt x="246567" y="2887"/>
                      <a:pt x="215058" y="-3371"/>
                      <a:pt x="192408" y="14440"/>
                    </a:cubicBezTo>
                    <a:cubicBezTo>
                      <a:pt x="165547" y="35557"/>
                      <a:pt x="164499" y="75524"/>
                      <a:pt x="163623" y="106766"/>
                    </a:cubicBezTo>
                    <a:cubicBezTo>
                      <a:pt x="163366" y="116006"/>
                      <a:pt x="163385" y="125264"/>
                      <a:pt x="163328" y="134513"/>
                    </a:cubicBezTo>
                    <a:cubicBezTo>
                      <a:pt x="162756" y="225362"/>
                      <a:pt x="163042" y="316231"/>
                      <a:pt x="163538" y="407090"/>
                    </a:cubicBezTo>
                    <a:cubicBezTo>
                      <a:pt x="164014" y="495720"/>
                      <a:pt x="162613" y="585207"/>
                      <a:pt x="170195" y="673599"/>
                    </a:cubicBezTo>
                    <a:cubicBezTo>
                      <a:pt x="170529" y="677485"/>
                      <a:pt x="171415" y="682419"/>
                      <a:pt x="172624" y="687582"/>
                    </a:cubicBezTo>
                    <a:cubicBezTo>
                      <a:pt x="170300" y="692211"/>
                      <a:pt x="170748" y="698316"/>
                      <a:pt x="173977" y="702365"/>
                    </a:cubicBezTo>
                    <a:cubicBezTo>
                      <a:pt x="156984" y="715690"/>
                      <a:pt x="141087" y="730673"/>
                      <a:pt x="125266" y="745179"/>
                    </a:cubicBezTo>
                    <a:cubicBezTo>
                      <a:pt x="104596" y="764125"/>
                      <a:pt x="84756" y="783956"/>
                      <a:pt x="66659" y="805406"/>
                    </a:cubicBezTo>
                    <a:cubicBezTo>
                      <a:pt x="52295" y="822427"/>
                      <a:pt x="38227" y="840010"/>
                      <a:pt x="24701" y="857708"/>
                    </a:cubicBezTo>
                    <a:cubicBezTo>
                      <a:pt x="16614" y="868290"/>
                      <a:pt x="-7084" y="896103"/>
                      <a:pt x="2070" y="911000"/>
                    </a:cubicBezTo>
                    <a:cubicBezTo>
                      <a:pt x="2279" y="918001"/>
                      <a:pt x="6956" y="925897"/>
                      <a:pt x="10823" y="930679"/>
                    </a:cubicBezTo>
                    <a:cubicBezTo>
                      <a:pt x="19015" y="940804"/>
                      <a:pt x="30330" y="946585"/>
                      <a:pt x="42456" y="950776"/>
                    </a:cubicBezTo>
                    <a:cubicBezTo>
                      <a:pt x="64840" y="958530"/>
                      <a:pt x="91948" y="961978"/>
                      <a:pt x="115141" y="956911"/>
                    </a:cubicBezTo>
                    <a:cubicBezTo>
                      <a:pt x="115637" y="956806"/>
                      <a:pt x="116084" y="956634"/>
                      <a:pt x="116532" y="956463"/>
                    </a:cubicBezTo>
                    <a:cubicBezTo>
                      <a:pt x="150002" y="959578"/>
                      <a:pt x="183854" y="960406"/>
                      <a:pt x="217440" y="960778"/>
                    </a:cubicBezTo>
                    <a:cubicBezTo>
                      <a:pt x="256492" y="961216"/>
                      <a:pt x="295535" y="961864"/>
                      <a:pt x="334588" y="961864"/>
                    </a:cubicBezTo>
                    <a:cubicBezTo>
                      <a:pt x="412092" y="961864"/>
                      <a:pt x="489588" y="961864"/>
                      <a:pt x="567093" y="961864"/>
                    </a:cubicBezTo>
                    <a:cubicBezTo>
                      <a:pt x="722122" y="961864"/>
                      <a:pt x="877141" y="961864"/>
                      <a:pt x="1032170" y="961864"/>
                    </a:cubicBezTo>
                    <a:cubicBezTo>
                      <a:pt x="1075633" y="961864"/>
                      <a:pt x="1119095" y="961864"/>
                      <a:pt x="1162558" y="961864"/>
                    </a:cubicBezTo>
                    <a:cubicBezTo>
                      <a:pt x="1183970" y="961864"/>
                      <a:pt x="1205372" y="961864"/>
                      <a:pt x="1226784" y="961864"/>
                    </a:cubicBezTo>
                    <a:cubicBezTo>
                      <a:pt x="1248435" y="961864"/>
                      <a:pt x="1270342" y="963473"/>
                      <a:pt x="1291440" y="958225"/>
                    </a:cubicBezTo>
                    <a:cubicBezTo>
                      <a:pt x="1307205" y="962254"/>
                      <a:pt x="1326140" y="950062"/>
                      <a:pt x="1337779" y="940899"/>
                    </a:cubicBezTo>
                    <a:cubicBezTo>
                      <a:pt x="1343371" y="936508"/>
                      <a:pt x="1348486" y="931508"/>
                      <a:pt x="1352619" y="925916"/>
                    </a:cubicBezTo>
                    <a:cubicBezTo>
                      <a:pt x="1374651" y="918477"/>
                      <a:pt x="1372822" y="886788"/>
                      <a:pt x="1363954" y="869833"/>
                    </a:cubicBezTo>
                    <a:close/>
                    <a:moveTo>
                      <a:pt x="1172816" y="25842"/>
                    </a:moveTo>
                    <a:cubicBezTo>
                      <a:pt x="1174112" y="25947"/>
                      <a:pt x="1174521" y="26404"/>
                      <a:pt x="1172816" y="25842"/>
                    </a:cubicBezTo>
                    <a:lnTo>
                      <a:pt x="1172816" y="25842"/>
                    </a:lnTo>
                    <a:close/>
                    <a:moveTo>
                      <a:pt x="188683" y="188348"/>
                    </a:moveTo>
                    <a:cubicBezTo>
                      <a:pt x="188731" y="161783"/>
                      <a:pt x="188559" y="135189"/>
                      <a:pt x="189141" y="108633"/>
                    </a:cubicBezTo>
                    <a:cubicBezTo>
                      <a:pt x="189655" y="85230"/>
                      <a:pt x="187998" y="43101"/>
                      <a:pt x="213439" y="31147"/>
                    </a:cubicBezTo>
                    <a:cubicBezTo>
                      <a:pt x="227002" y="24775"/>
                      <a:pt x="242614" y="28175"/>
                      <a:pt x="257063" y="28452"/>
                    </a:cubicBezTo>
                    <a:cubicBezTo>
                      <a:pt x="308203" y="29404"/>
                      <a:pt x="359409" y="28737"/>
                      <a:pt x="410549" y="28652"/>
                    </a:cubicBezTo>
                    <a:cubicBezTo>
                      <a:pt x="503209" y="28490"/>
                      <a:pt x="595868" y="28175"/>
                      <a:pt x="688527" y="27842"/>
                    </a:cubicBezTo>
                    <a:cubicBezTo>
                      <a:pt x="784263" y="27499"/>
                      <a:pt x="879999" y="27109"/>
                      <a:pt x="975734" y="26699"/>
                    </a:cubicBezTo>
                    <a:cubicBezTo>
                      <a:pt x="1036084" y="26442"/>
                      <a:pt x="1096426" y="26175"/>
                      <a:pt x="1156776" y="25889"/>
                    </a:cubicBezTo>
                    <a:cubicBezTo>
                      <a:pt x="1161910" y="25870"/>
                      <a:pt x="1167053" y="25918"/>
                      <a:pt x="1172187" y="25823"/>
                    </a:cubicBezTo>
                    <a:cubicBezTo>
                      <a:pt x="1172387" y="25823"/>
                      <a:pt x="1172578" y="25823"/>
                      <a:pt x="1172759" y="25842"/>
                    </a:cubicBezTo>
                    <a:cubicBezTo>
                      <a:pt x="1182617" y="29452"/>
                      <a:pt x="1186399" y="42568"/>
                      <a:pt x="1188837" y="51759"/>
                    </a:cubicBezTo>
                    <a:cubicBezTo>
                      <a:pt x="1196410" y="80296"/>
                      <a:pt x="1195133" y="111033"/>
                      <a:pt x="1195295" y="140361"/>
                    </a:cubicBezTo>
                    <a:cubicBezTo>
                      <a:pt x="1195781" y="233963"/>
                      <a:pt x="1195019" y="327575"/>
                      <a:pt x="1194104" y="421167"/>
                    </a:cubicBezTo>
                    <a:cubicBezTo>
                      <a:pt x="1193276" y="505788"/>
                      <a:pt x="1193305" y="590627"/>
                      <a:pt x="1189390" y="675180"/>
                    </a:cubicBezTo>
                    <a:cubicBezTo>
                      <a:pt x="1189294" y="677161"/>
                      <a:pt x="1189199" y="679133"/>
                      <a:pt x="1189094" y="681114"/>
                    </a:cubicBezTo>
                    <a:cubicBezTo>
                      <a:pt x="1060078" y="681114"/>
                      <a:pt x="931062" y="681114"/>
                      <a:pt x="802037" y="681114"/>
                    </a:cubicBezTo>
                    <a:cubicBezTo>
                      <a:pt x="670067" y="681114"/>
                      <a:pt x="538089" y="681114"/>
                      <a:pt x="406120" y="681114"/>
                    </a:cubicBezTo>
                    <a:cubicBezTo>
                      <a:pt x="334045" y="681114"/>
                      <a:pt x="261978" y="681114"/>
                      <a:pt x="189903" y="681114"/>
                    </a:cubicBezTo>
                    <a:cubicBezTo>
                      <a:pt x="190255" y="678009"/>
                      <a:pt x="190541" y="675428"/>
                      <a:pt x="190541" y="672208"/>
                    </a:cubicBezTo>
                    <a:cubicBezTo>
                      <a:pt x="190569" y="656616"/>
                      <a:pt x="190227" y="641014"/>
                      <a:pt x="190265" y="625422"/>
                    </a:cubicBezTo>
                    <a:cubicBezTo>
                      <a:pt x="190369" y="579968"/>
                      <a:pt x="190074" y="534496"/>
                      <a:pt x="189665" y="489043"/>
                    </a:cubicBezTo>
                    <a:cubicBezTo>
                      <a:pt x="188769" y="388821"/>
                      <a:pt x="188483" y="288579"/>
                      <a:pt x="188683" y="188348"/>
                    </a:cubicBezTo>
                    <a:close/>
                    <a:moveTo>
                      <a:pt x="30445" y="894369"/>
                    </a:moveTo>
                    <a:cubicBezTo>
                      <a:pt x="35474" y="885368"/>
                      <a:pt x="41560" y="876929"/>
                      <a:pt x="47856" y="868785"/>
                    </a:cubicBezTo>
                    <a:cubicBezTo>
                      <a:pt x="61134" y="851593"/>
                      <a:pt x="74117" y="833990"/>
                      <a:pt x="87804" y="817141"/>
                    </a:cubicBezTo>
                    <a:cubicBezTo>
                      <a:pt x="104797" y="796214"/>
                      <a:pt x="123504" y="776697"/>
                      <a:pt x="141677" y="756809"/>
                    </a:cubicBezTo>
                    <a:cubicBezTo>
                      <a:pt x="156213" y="740903"/>
                      <a:pt x="171596" y="724739"/>
                      <a:pt x="183711" y="706689"/>
                    </a:cubicBezTo>
                    <a:cubicBezTo>
                      <a:pt x="315671" y="706689"/>
                      <a:pt x="447620" y="706689"/>
                      <a:pt x="579580" y="706689"/>
                    </a:cubicBezTo>
                    <a:cubicBezTo>
                      <a:pt x="711558" y="706689"/>
                      <a:pt x="843537" y="706689"/>
                      <a:pt x="975515" y="706689"/>
                    </a:cubicBezTo>
                    <a:cubicBezTo>
                      <a:pt x="1048105" y="706689"/>
                      <a:pt x="1120695" y="706689"/>
                      <a:pt x="1193285" y="706689"/>
                    </a:cubicBezTo>
                    <a:cubicBezTo>
                      <a:pt x="1201058" y="723157"/>
                      <a:pt x="1215497" y="736473"/>
                      <a:pt x="1228337" y="749056"/>
                    </a:cubicBezTo>
                    <a:cubicBezTo>
                      <a:pt x="1246416" y="766763"/>
                      <a:pt x="1264999" y="784041"/>
                      <a:pt x="1280811" y="803882"/>
                    </a:cubicBezTo>
                    <a:cubicBezTo>
                      <a:pt x="1296794" y="823942"/>
                      <a:pt x="1310471" y="845697"/>
                      <a:pt x="1325892" y="866166"/>
                    </a:cubicBezTo>
                    <a:cubicBezTo>
                      <a:pt x="1331559" y="873691"/>
                      <a:pt x="1337256" y="881520"/>
                      <a:pt x="1341390" y="890007"/>
                    </a:cubicBezTo>
                    <a:cubicBezTo>
                      <a:pt x="1343171" y="893664"/>
                      <a:pt x="1345047" y="897379"/>
                      <a:pt x="1344256" y="900218"/>
                    </a:cubicBezTo>
                    <a:cubicBezTo>
                      <a:pt x="1343885" y="901532"/>
                      <a:pt x="1343218" y="902789"/>
                      <a:pt x="1342437" y="904018"/>
                    </a:cubicBezTo>
                    <a:cubicBezTo>
                      <a:pt x="1341456" y="904952"/>
                      <a:pt x="1340475" y="905876"/>
                      <a:pt x="1339494" y="906809"/>
                    </a:cubicBezTo>
                    <a:cubicBezTo>
                      <a:pt x="1319368" y="902304"/>
                      <a:pt x="1299194" y="903132"/>
                      <a:pt x="1278610" y="903132"/>
                    </a:cubicBezTo>
                    <a:cubicBezTo>
                      <a:pt x="1257198" y="903132"/>
                      <a:pt x="1235786" y="903132"/>
                      <a:pt x="1214374" y="903132"/>
                    </a:cubicBezTo>
                    <a:cubicBezTo>
                      <a:pt x="1170911" y="903132"/>
                      <a:pt x="1127439" y="903132"/>
                      <a:pt x="1083976" y="903132"/>
                    </a:cubicBezTo>
                    <a:cubicBezTo>
                      <a:pt x="998270" y="903132"/>
                      <a:pt x="912565" y="903132"/>
                      <a:pt x="826849" y="903132"/>
                    </a:cubicBezTo>
                    <a:cubicBezTo>
                      <a:pt x="654780" y="903132"/>
                      <a:pt x="482711" y="903132"/>
                      <a:pt x="310641" y="903132"/>
                    </a:cubicBezTo>
                    <a:cubicBezTo>
                      <a:pt x="262760" y="903132"/>
                      <a:pt x="214887" y="903561"/>
                      <a:pt x="167004" y="904037"/>
                    </a:cubicBezTo>
                    <a:cubicBezTo>
                      <a:pt x="119103" y="904523"/>
                      <a:pt x="70840" y="905037"/>
                      <a:pt x="23168" y="909867"/>
                    </a:cubicBezTo>
                    <a:cubicBezTo>
                      <a:pt x="26149" y="905199"/>
                      <a:pt x="27740" y="899208"/>
                      <a:pt x="30445" y="894369"/>
                    </a:cubicBezTo>
                    <a:close/>
                    <a:moveTo>
                      <a:pt x="1236224" y="936298"/>
                    </a:moveTo>
                    <a:cubicBezTo>
                      <a:pt x="1216707" y="936298"/>
                      <a:pt x="1197181" y="936298"/>
                      <a:pt x="1177664" y="936298"/>
                    </a:cubicBezTo>
                    <a:cubicBezTo>
                      <a:pt x="1138612" y="936298"/>
                      <a:pt x="1099559" y="936298"/>
                      <a:pt x="1060516" y="936298"/>
                    </a:cubicBezTo>
                    <a:cubicBezTo>
                      <a:pt x="983012" y="936298"/>
                      <a:pt x="905516" y="936298"/>
                      <a:pt x="828011" y="936298"/>
                    </a:cubicBezTo>
                    <a:cubicBezTo>
                      <a:pt x="672982" y="936298"/>
                      <a:pt x="517953" y="936298"/>
                      <a:pt x="362934" y="936298"/>
                    </a:cubicBezTo>
                    <a:cubicBezTo>
                      <a:pt x="319462" y="936298"/>
                      <a:pt x="276009" y="936727"/>
                      <a:pt x="232546" y="937213"/>
                    </a:cubicBezTo>
                    <a:cubicBezTo>
                      <a:pt x="195503" y="937623"/>
                      <a:pt x="158165" y="938089"/>
                      <a:pt x="121218" y="941280"/>
                    </a:cubicBezTo>
                    <a:cubicBezTo>
                      <a:pt x="119989" y="939061"/>
                      <a:pt x="117979" y="937308"/>
                      <a:pt x="115131" y="936680"/>
                    </a:cubicBezTo>
                    <a:cubicBezTo>
                      <a:pt x="94691" y="932155"/>
                      <a:pt x="73650" y="933498"/>
                      <a:pt x="53323" y="927688"/>
                    </a:cubicBezTo>
                    <a:cubicBezTo>
                      <a:pt x="50400" y="926850"/>
                      <a:pt x="47456" y="925859"/>
                      <a:pt x="44561" y="924716"/>
                    </a:cubicBezTo>
                    <a:cubicBezTo>
                      <a:pt x="43665" y="924364"/>
                      <a:pt x="43628" y="923745"/>
                      <a:pt x="44484" y="923811"/>
                    </a:cubicBezTo>
                    <a:cubicBezTo>
                      <a:pt x="78927" y="926450"/>
                      <a:pt x="113627" y="927231"/>
                      <a:pt x="148117" y="927583"/>
                    </a:cubicBezTo>
                    <a:cubicBezTo>
                      <a:pt x="191579" y="928021"/>
                      <a:pt x="235051" y="928688"/>
                      <a:pt x="278514" y="928688"/>
                    </a:cubicBezTo>
                    <a:cubicBezTo>
                      <a:pt x="364220" y="928688"/>
                      <a:pt x="449925" y="928688"/>
                      <a:pt x="535641" y="928688"/>
                    </a:cubicBezTo>
                    <a:cubicBezTo>
                      <a:pt x="707710" y="928688"/>
                      <a:pt x="879779" y="928688"/>
                      <a:pt x="1051849" y="928688"/>
                    </a:cubicBezTo>
                    <a:cubicBezTo>
                      <a:pt x="1099731" y="928688"/>
                      <a:pt x="1147603" y="928688"/>
                      <a:pt x="1195486" y="928688"/>
                    </a:cubicBezTo>
                    <a:cubicBezTo>
                      <a:pt x="1220051" y="928688"/>
                      <a:pt x="1244606" y="928688"/>
                      <a:pt x="1269171" y="928688"/>
                    </a:cubicBezTo>
                    <a:cubicBezTo>
                      <a:pt x="1282182" y="928688"/>
                      <a:pt x="1295222" y="929136"/>
                      <a:pt x="1308176" y="928688"/>
                    </a:cubicBezTo>
                    <a:cubicBezTo>
                      <a:pt x="1301270" y="931755"/>
                      <a:pt x="1294202" y="934774"/>
                      <a:pt x="1288726" y="939308"/>
                    </a:cubicBezTo>
                    <a:cubicBezTo>
                      <a:pt x="1271419" y="935508"/>
                      <a:pt x="1253988" y="936298"/>
                      <a:pt x="1236224" y="9362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DE5855E2-1AAE-657C-4A1F-88F44DF8F105}"/>
                  </a:ext>
                </a:extLst>
              </p:cNvPr>
              <p:cNvSpPr/>
              <p:nvPr/>
            </p:nvSpPr>
            <p:spPr>
              <a:xfrm>
                <a:off x="5556680" y="1700871"/>
                <a:ext cx="971345" cy="603544"/>
              </a:xfrm>
              <a:custGeom>
                <a:avLst/>
                <a:gdLst>
                  <a:gd name="connsiteX0" fmla="*/ 12782 w 971345"/>
                  <a:gd name="connsiteY0" fmla="*/ 603544 h 603544"/>
                  <a:gd name="connsiteX1" fmla="*/ 749103 w 971345"/>
                  <a:gd name="connsiteY1" fmla="*/ 603544 h 603544"/>
                  <a:gd name="connsiteX2" fmla="*/ 956739 w 971345"/>
                  <a:gd name="connsiteY2" fmla="*/ 603544 h 603544"/>
                  <a:gd name="connsiteX3" fmla="*/ 967188 w 971345"/>
                  <a:gd name="connsiteY3" fmla="*/ 583647 h 603544"/>
                  <a:gd name="connsiteX4" fmla="*/ 967350 w 971345"/>
                  <a:gd name="connsiteY4" fmla="*/ 581608 h 603544"/>
                  <a:gd name="connsiteX5" fmla="*/ 969931 w 971345"/>
                  <a:gd name="connsiteY5" fmla="*/ 397700 h 603544"/>
                  <a:gd name="connsiteX6" fmla="*/ 971179 w 971345"/>
                  <a:gd name="connsiteY6" fmla="*/ 132438 h 603544"/>
                  <a:gd name="connsiteX7" fmla="*/ 970179 w 971345"/>
                  <a:gd name="connsiteY7" fmla="*/ 77183 h 603544"/>
                  <a:gd name="connsiteX8" fmla="*/ 965854 w 971345"/>
                  <a:gd name="connsiteY8" fmla="*/ 48180 h 603544"/>
                  <a:gd name="connsiteX9" fmla="*/ 957967 w 971345"/>
                  <a:gd name="connsiteY9" fmla="*/ 25282 h 603544"/>
                  <a:gd name="connsiteX10" fmla="*/ 491500 w 971345"/>
                  <a:gd name="connsiteY10" fmla="*/ 25282 h 603544"/>
                  <a:gd name="connsiteX11" fmla="*/ 495509 w 971345"/>
                  <a:gd name="connsiteY11" fmla="*/ 21034 h 603544"/>
                  <a:gd name="connsiteX12" fmla="*/ 496862 w 971345"/>
                  <a:gd name="connsiteY12" fmla="*/ 17824 h 603544"/>
                  <a:gd name="connsiteX13" fmla="*/ 496862 w 971345"/>
                  <a:gd name="connsiteY13" fmla="*/ 10804 h 603544"/>
                  <a:gd name="connsiteX14" fmla="*/ 494052 w 971345"/>
                  <a:gd name="connsiteY14" fmla="*/ 5251 h 603544"/>
                  <a:gd name="connsiteX15" fmla="*/ 490318 w 971345"/>
                  <a:gd name="connsiteY15" fmla="*/ 1822 h 603544"/>
                  <a:gd name="connsiteX16" fmla="*/ 487137 w 971345"/>
                  <a:gd name="connsiteY16" fmla="*/ 479 h 603544"/>
                  <a:gd name="connsiteX17" fmla="*/ 480060 w 971345"/>
                  <a:gd name="connsiteY17" fmla="*/ 479 h 603544"/>
                  <a:gd name="connsiteX18" fmla="*/ 476878 w 971345"/>
                  <a:gd name="connsiteY18" fmla="*/ 1822 h 603544"/>
                  <a:gd name="connsiteX19" fmla="*/ 472097 w 971345"/>
                  <a:gd name="connsiteY19" fmla="*/ 6594 h 603544"/>
                  <a:gd name="connsiteX20" fmla="*/ 470621 w 971345"/>
                  <a:gd name="connsiteY20" fmla="*/ 10118 h 603544"/>
                  <a:gd name="connsiteX21" fmla="*/ 470573 w 971345"/>
                  <a:gd name="connsiteY21" fmla="*/ 10308 h 603544"/>
                  <a:gd name="connsiteX22" fmla="*/ 470554 w 971345"/>
                  <a:gd name="connsiteY22" fmla="*/ 10404 h 603544"/>
                  <a:gd name="connsiteX23" fmla="*/ 470078 w 971345"/>
                  <a:gd name="connsiteY23" fmla="*/ 13937 h 603544"/>
                  <a:gd name="connsiteX24" fmla="*/ 471944 w 971345"/>
                  <a:gd name="connsiteY24" fmla="*/ 21119 h 603544"/>
                  <a:gd name="connsiteX25" fmla="*/ 475793 w 971345"/>
                  <a:gd name="connsiteY25" fmla="*/ 25291 h 603544"/>
                  <a:gd name="connsiteX26" fmla="*/ 225847 w 971345"/>
                  <a:gd name="connsiteY26" fmla="*/ 25291 h 603544"/>
                  <a:gd name="connsiteX27" fmla="*/ 17926 w 971345"/>
                  <a:gd name="connsiteY27" fmla="*/ 25291 h 603544"/>
                  <a:gd name="connsiteX28" fmla="*/ 5982 w 971345"/>
                  <a:gd name="connsiteY28" fmla="*/ 41474 h 603544"/>
                  <a:gd name="connsiteX29" fmla="*/ 5934 w 971345"/>
                  <a:gd name="connsiteY29" fmla="*/ 42122 h 603544"/>
                  <a:gd name="connsiteX30" fmla="*/ 3705 w 971345"/>
                  <a:gd name="connsiteY30" fmla="*/ 72945 h 603544"/>
                  <a:gd name="connsiteX31" fmla="*/ 3734 w 971345"/>
                  <a:gd name="connsiteY31" fmla="*/ 119313 h 603544"/>
                  <a:gd name="connsiteX32" fmla="*/ 3610 w 971345"/>
                  <a:gd name="connsiteY32" fmla="*/ 242918 h 603544"/>
                  <a:gd name="connsiteX33" fmla="*/ 743 w 971345"/>
                  <a:gd name="connsiteY33" fmla="*/ 504084 h 603544"/>
                  <a:gd name="connsiteX34" fmla="*/ 0 w 971345"/>
                  <a:gd name="connsiteY34" fmla="*/ 581627 h 603544"/>
                  <a:gd name="connsiteX35" fmla="*/ 1000 w 971345"/>
                  <a:gd name="connsiteY35" fmla="*/ 586781 h 603544"/>
                  <a:gd name="connsiteX36" fmla="*/ 12782 w 971345"/>
                  <a:gd name="connsiteY36" fmla="*/ 603544 h 603544"/>
                  <a:gd name="connsiteX37" fmla="*/ 750341 w 971345"/>
                  <a:gd name="connsiteY37" fmla="*/ 50837 h 603544"/>
                  <a:gd name="connsiteX38" fmla="*/ 947328 w 971345"/>
                  <a:gd name="connsiteY38" fmla="*/ 50837 h 603544"/>
                  <a:gd name="connsiteX39" fmla="*/ 945480 w 971345"/>
                  <a:gd name="connsiteY39" fmla="*/ 72926 h 603544"/>
                  <a:gd name="connsiteX40" fmla="*/ 945509 w 971345"/>
                  <a:gd name="connsiteY40" fmla="*/ 119293 h 603544"/>
                  <a:gd name="connsiteX41" fmla="*/ 945385 w 971345"/>
                  <a:gd name="connsiteY41" fmla="*/ 242899 h 603544"/>
                  <a:gd name="connsiteX42" fmla="*/ 942518 w 971345"/>
                  <a:gd name="connsiteY42" fmla="*/ 504065 h 603544"/>
                  <a:gd name="connsiteX43" fmla="*/ 941784 w 971345"/>
                  <a:gd name="connsiteY43" fmla="*/ 577979 h 603544"/>
                  <a:gd name="connsiteX44" fmla="*/ 220466 w 971345"/>
                  <a:gd name="connsiteY44" fmla="*/ 577979 h 603544"/>
                  <a:gd name="connsiteX45" fmla="*/ 25575 w 971345"/>
                  <a:gd name="connsiteY45" fmla="*/ 577979 h 603544"/>
                  <a:gd name="connsiteX46" fmla="*/ 28147 w 971345"/>
                  <a:gd name="connsiteY46" fmla="*/ 397700 h 603544"/>
                  <a:gd name="connsiteX47" fmla="*/ 29394 w 971345"/>
                  <a:gd name="connsiteY47" fmla="*/ 132438 h 603544"/>
                  <a:gd name="connsiteX48" fmla="*/ 28394 w 971345"/>
                  <a:gd name="connsiteY48" fmla="*/ 77183 h 603544"/>
                  <a:gd name="connsiteX49" fmla="*/ 24517 w 971345"/>
                  <a:gd name="connsiteY49" fmla="*/ 50847 h 603544"/>
                  <a:gd name="connsiteX50" fmla="*/ 750341 w 971345"/>
                  <a:gd name="connsiteY50" fmla="*/ 50837 h 60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71345" h="603544">
                    <a:moveTo>
                      <a:pt x="12782" y="603544"/>
                    </a:moveTo>
                    <a:cubicBezTo>
                      <a:pt x="258223" y="603544"/>
                      <a:pt x="503663" y="603544"/>
                      <a:pt x="749103" y="603544"/>
                    </a:cubicBezTo>
                    <a:cubicBezTo>
                      <a:pt x="818312" y="603544"/>
                      <a:pt x="887530" y="603544"/>
                      <a:pt x="956739" y="603544"/>
                    </a:cubicBezTo>
                    <a:cubicBezTo>
                      <a:pt x="968178" y="603544"/>
                      <a:pt x="971665" y="591172"/>
                      <a:pt x="967188" y="583647"/>
                    </a:cubicBezTo>
                    <a:cubicBezTo>
                      <a:pt x="967283" y="582999"/>
                      <a:pt x="967350" y="582323"/>
                      <a:pt x="967350" y="581608"/>
                    </a:cubicBezTo>
                    <a:cubicBezTo>
                      <a:pt x="967378" y="520306"/>
                      <a:pt x="969159" y="458993"/>
                      <a:pt x="969931" y="397700"/>
                    </a:cubicBezTo>
                    <a:cubicBezTo>
                      <a:pt x="971045" y="309289"/>
                      <a:pt x="971665" y="220849"/>
                      <a:pt x="971179" y="132438"/>
                    </a:cubicBezTo>
                    <a:cubicBezTo>
                      <a:pt x="971074" y="114179"/>
                      <a:pt x="972055" y="95348"/>
                      <a:pt x="970179" y="77183"/>
                    </a:cubicBezTo>
                    <a:cubicBezTo>
                      <a:pt x="969169" y="67401"/>
                      <a:pt x="967531" y="57810"/>
                      <a:pt x="965854" y="48180"/>
                    </a:cubicBezTo>
                    <a:cubicBezTo>
                      <a:pt x="973760" y="41636"/>
                      <a:pt x="971150" y="25282"/>
                      <a:pt x="957967" y="25282"/>
                    </a:cubicBezTo>
                    <a:cubicBezTo>
                      <a:pt x="802481" y="25282"/>
                      <a:pt x="646995" y="25282"/>
                      <a:pt x="491500" y="25282"/>
                    </a:cubicBezTo>
                    <a:cubicBezTo>
                      <a:pt x="493138" y="24167"/>
                      <a:pt x="494490" y="22758"/>
                      <a:pt x="495509" y="21034"/>
                    </a:cubicBezTo>
                    <a:cubicBezTo>
                      <a:pt x="496091" y="20005"/>
                      <a:pt x="496538" y="18938"/>
                      <a:pt x="496862" y="17824"/>
                    </a:cubicBezTo>
                    <a:cubicBezTo>
                      <a:pt x="497491" y="15480"/>
                      <a:pt x="497491" y="13137"/>
                      <a:pt x="496862" y="10804"/>
                    </a:cubicBezTo>
                    <a:cubicBezTo>
                      <a:pt x="496452" y="9089"/>
                      <a:pt x="495233" y="6536"/>
                      <a:pt x="494052" y="5251"/>
                    </a:cubicBezTo>
                    <a:cubicBezTo>
                      <a:pt x="493109" y="3803"/>
                      <a:pt x="491871" y="2660"/>
                      <a:pt x="490318" y="1822"/>
                    </a:cubicBezTo>
                    <a:cubicBezTo>
                      <a:pt x="489261" y="1374"/>
                      <a:pt x="488204" y="926"/>
                      <a:pt x="487137" y="479"/>
                    </a:cubicBezTo>
                    <a:cubicBezTo>
                      <a:pt x="484775" y="-160"/>
                      <a:pt x="482422" y="-160"/>
                      <a:pt x="480060" y="479"/>
                    </a:cubicBezTo>
                    <a:cubicBezTo>
                      <a:pt x="479003" y="926"/>
                      <a:pt x="477936" y="1374"/>
                      <a:pt x="476878" y="1822"/>
                    </a:cubicBezTo>
                    <a:cubicBezTo>
                      <a:pt x="474879" y="3003"/>
                      <a:pt x="473288" y="4593"/>
                      <a:pt x="472097" y="6594"/>
                    </a:cubicBezTo>
                    <a:cubicBezTo>
                      <a:pt x="471554" y="7746"/>
                      <a:pt x="470983" y="8899"/>
                      <a:pt x="470621" y="10118"/>
                    </a:cubicBezTo>
                    <a:cubicBezTo>
                      <a:pt x="470602" y="10185"/>
                      <a:pt x="470592" y="10242"/>
                      <a:pt x="470573" y="10308"/>
                    </a:cubicBezTo>
                    <a:cubicBezTo>
                      <a:pt x="470564" y="10337"/>
                      <a:pt x="470564" y="10366"/>
                      <a:pt x="470554" y="10404"/>
                    </a:cubicBezTo>
                    <a:cubicBezTo>
                      <a:pt x="470392" y="11585"/>
                      <a:pt x="470240" y="12756"/>
                      <a:pt x="470078" y="13937"/>
                    </a:cubicBezTo>
                    <a:cubicBezTo>
                      <a:pt x="469925" y="16290"/>
                      <a:pt x="470764" y="19090"/>
                      <a:pt x="471944" y="21119"/>
                    </a:cubicBezTo>
                    <a:cubicBezTo>
                      <a:pt x="472907" y="22767"/>
                      <a:pt x="474240" y="24186"/>
                      <a:pt x="475793" y="25291"/>
                    </a:cubicBezTo>
                    <a:cubicBezTo>
                      <a:pt x="392478" y="25291"/>
                      <a:pt x="309163" y="25291"/>
                      <a:pt x="225847" y="25291"/>
                    </a:cubicBezTo>
                    <a:cubicBezTo>
                      <a:pt x="156543" y="25291"/>
                      <a:pt x="87230" y="25291"/>
                      <a:pt x="17926" y="25291"/>
                    </a:cubicBezTo>
                    <a:cubicBezTo>
                      <a:pt x="8230" y="25291"/>
                      <a:pt x="4239" y="34178"/>
                      <a:pt x="5982" y="41474"/>
                    </a:cubicBezTo>
                    <a:cubicBezTo>
                      <a:pt x="5962" y="41693"/>
                      <a:pt x="5934" y="41912"/>
                      <a:pt x="5934" y="42122"/>
                    </a:cubicBezTo>
                    <a:cubicBezTo>
                      <a:pt x="5792" y="52352"/>
                      <a:pt x="4372" y="62724"/>
                      <a:pt x="3705" y="72945"/>
                    </a:cubicBezTo>
                    <a:cubicBezTo>
                      <a:pt x="2696" y="88337"/>
                      <a:pt x="3610" y="103891"/>
                      <a:pt x="3734" y="119313"/>
                    </a:cubicBezTo>
                    <a:cubicBezTo>
                      <a:pt x="4067" y="160518"/>
                      <a:pt x="4000" y="201723"/>
                      <a:pt x="3610" y="242918"/>
                    </a:cubicBezTo>
                    <a:cubicBezTo>
                      <a:pt x="2791" y="329977"/>
                      <a:pt x="1495" y="417026"/>
                      <a:pt x="743" y="504084"/>
                    </a:cubicBezTo>
                    <a:cubicBezTo>
                      <a:pt x="524" y="529926"/>
                      <a:pt x="9" y="555777"/>
                      <a:pt x="0" y="581627"/>
                    </a:cubicBezTo>
                    <a:cubicBezTo>
                      <a:pt x="0" y="583580"/>
                      <a:pt x="371" y="585295"/>
                      <a:pt x="1000" y="586781"/>
                    </a:cubicBezTo>
                    <a:cubicBezTo>
                      <a:pt x="-1114" y="594162"/>
                      <a:pt x="2800" y="603544"/>
                      <a:pt x="12782" y="603544"/>
                    </a:cubicBezTo>
                    <a:close/>
                    <a:moveTo>
                      <a:pt x="750341" y="50837"/>
                    </a:moveTo>
                    <a:cubicBezTo>
                      <a:pt x="816007" y="50837"/>
                      <a:pt x="881672" y="50837"/>
                      <a:pt x="947328" y="50837"/>
                    </a:cubicBezTo>
                    <a:cubicBezTo>
                      <a:pt x="946823" y="58210"/>
                      <a:pt x="945966" y="65601"/>
                      <a:pt x="945480" y="72926"/>
                    </a:cubicBezTo>
                    <a:cubicBezTo>
                      <a:pt x="944470" y="88318"/>
                      <a:pt x="945385" y="103872"/>
                      <a:pt x="945509" y="119293"/>
                    </a:cubicBezTo>
                    <a:cubicBezTo>
                      <a:pt x="945852" y="160499"/>
                      <a:pt x="945775" y="201704"/>
                      <a:pt x="945385" y="242899"/>
                    </a:cubicBezTo>
                    <a:cubicBezTo>
                      <a:pt x="944556" y="329958"/>
                      <a:pt x="943270" y="417007"/>
                      <a:pt x="942518" y="504065"/>
                    </a:cubicBezTo>
                    <a:cubicBezTo>
                      <a:pt x="942308" y="528697"/>
                      <a:pt x="941841" y="553338"/>
                      <a:pt x="941784" y="577979"/>
                    </a:cubicBezTo>
                    <a:cubicBezTo>
                      <a:pt x="701345" y="577979"/>
                      <a:pt x="460905" y="577979"/>
                      <a:pt x="220466" y="577979"/>
                    </a:cubicBezTo>
                    <a:cubicBezTo>
                      <a:pt x="155505" y="577979"/>
                      <a:pt x="90535" y="577979"/>
                      <a:pt x="25575" y="577979"/>
                    </a:cubicBezTo>
                    <a:cubicBezTo>
                      <a:pt x="25670" y="517886"/>
                      <a:pt x="27384" y="457783"/>
                      <a:pt x="28147" y="397700"/>
                    </a:cubicBezTo>
                    <a:cubicBezTo>
                      <a:pt x="29261" y="309289"/>
                      <a:pt x="29880" y="220849"/>
                      <a:pt x="29394" y="132438"/>
                    </a:cubicBezTo>
                    <a:cubicBezTo>
                      <a:pt x="29299" y="114179"/>
                      <a:pt x="30270" y="95348"/>
                      <a:pt x="28394" y="77183"/>
                    </a:cubicBezTo>
                    <a:cubicBezTo>
                      <a:pt x="27480" y="68296"/>
                      <a:pt x="26032" y="59581"/>
                      <a:pt x="24517" y="50847"/>
                    </a:cubicBezTo>
                    <a:cubicBezTo>
                      <a:pt x="266462" y="50837"/>
                      <a:pt x="508397" y="50837"/>
                      <a:pt x="750341" y="508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0DEF1AA4-74CD-DE02-BA53-9E27207F0FBC}"/>
                  </a:ext>
                </a:extLst>
              </p:cNvPr>
              <p:cNvSpPr/>
              <p:nvPr/>
            </p:nvSpPr>
            <p:spPr>
              <a:xfrm>
                <a:off x="5754633" y="2465313"/>
                <a:ext cx="484425" cy="96563"/>
              </a:xfrm>
              <a:custGeom>
                <a:avLst/>
                <a:gdLst>
                  <a:gd name="connsiteX0" fmla="*/ 12340 w 484425"/>
                  <a:gd name="connsiteY0" fmla="*/ 96563 h 96563"/>
                  <a:gd name="connsiteX1" fmla="*/ 471035 w 484425"/>
                  <a:gd name="connsiteY1" fmla="*/ 92449 h 96563"/>
                  <a:gd name="connsiteX2" fmla="*/ 477474 w 484425"/>
                  <a:gd name="connsiteY2" fmla="*/ 90629 h 96563"/>
                  <a:gd name="connsiteX3" fmla="*/ 484266 w 484425"/>
                  <a:gd name="connsiteY3" fmla="*/ 77513 h 96563"/>
                  <a:gd name="connsiteX4" fmla="*/ 475026 w 484425"/>
                  <a:gd name="connsiteY4" fmla="*/ 57511 h 96563"/>
                  <a:gd name="connsiteX5" fmla="*/ 467092 w 484425"/>
                  <a:gd name="connsiteY5" fmla="*/ 39423 h 96563"/>
                  <a:gd name="connsiteX6" fmla="*/ 453462 w 484425"/>
                  <a:gd name="connsiteY6" fmla="*/ 17049 h 96563"/>
                  <a:gd name="connsiteX7" fmla="*/ 441165 w 484425"/>
                  <a:gd name="connsiteY7" fmla="*/ 4428 h 96563"/>
                  <a:gd name="connsiteX8" fmla="*/ 42268 w 484425"/>
                  <a:gd name="connsiteY8" fmla="*/ 2295 h 96563"/>
                  <a:gd name="connsiteX9" fmla="*/ 31057 w 484425"/>
                  <a:gd name="connsiteY9" fmla="*/ 9771 h 96563"/>
                  <a:gd name="connsiteX10" fmla="*/ 28856 w 484425"/>
                  <a:gd name="connsiteY10" fmla="*/ 13201 h 96563"/>
                  <a:gd name="connsiteX11" fmla="*/ 1948 w 484425"/>
                  <a:gd name="connsiteY11" fmla="*/ 76580 h 96563"/>
                  <a:gd name="connsiteX12" fmla="*/ 12340 w 484425"/>
                  <a:gd name="connsiteY12" fmla="*/ 96563 h 96563"/>
                  <a:gd name="connsiteX13" fmla="*/ 438250 w 484425"/>
                  <a:gd name="connsiteY13" fmla="*/ 29898 h 96563"/>
                  <a:gd name="connsiteX14" fmla="*/ 441374 w 484425"/>
                  <a:gd name="connsiteY14" fmla="*/ 35308 h 96563"/>
                  <a:gd name="connsiteX15" fmla="*/ 449432 w 484425"/>
                  <a:gd name="connsiteY15" fmla="*/ 54520 h 96563"/>
                  <a:gd name="connsiteX16" fmla="*/ 454176 w 484425"/>
                  <a:gd name="connsiteY16" fmla="*/ 67284 h 96563"/>
                  <a:gd name="connsiteX17" fmla="*/ 30666 w 484425"/>
                  <a:gd name="connsiteY17" fmla="*/ 70998 h 96563"/>
                  <a:gd name="connsiteX18" fmla="*/ 50201 w 484425"/>
                  <a:gd name="connsiteY18" fmla="*/ 27688 h 96563"/>
                  <a:gd name="connsiteX19" fmla="*/ 438250 w 484425"/>
                  <a:gd name="connsiteY19" fmla="*/ 29898 h 9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4425" h="96563">
                    <a:moveTo>
                      <a:pt x="12340" y="96563"/>
                    </a:moveTo>
                    <a:cubicBezTo>
                      <a:pt x="165244" y="96573"/>
                      <a:pt x="318178" y="96544"/>
                      <a:pt x="471035" y="92449"/>
                    </a:cubicBezTo>
                    <a:cubicBezTo>
                      <a:pt x="473569" y="92382"/>
                      <a:pt x="475721" y="91706"/>
                      <a:pt x="477474" y="90629"/>
                    </a:cubicBezTo>
                    <a:cubicBezTo>
                      <a:pt x="482017" y="88486"/>
                      <a:pt x="485189" y="82609"/>
                      <a:pt x="484266" y="77513"/>
                    </a:cubicBezTo>
                    <a:cubicBezTo>
                      <a:pt x="482989" y="70513"/>
                      <a:pt x="477960" y="63997"/>
                      <a:pt x="475026" y="57511"/>
                    </a:cubicBezTo>
                    <a:cubicBezTo>
                      <a:pt x="472312" y="51510"/>
                      <a:pt x="469920" y="45376"/>
                      <a:pt x="467092" y="39423"/>
                    </a:cubicBezTo>
                    <a:cubicBezTo>
                      <a:pt x="463567" y="32022"/>
                      <a:pt x="459434" y="23354"/>
                      <a:pt x="453462" y="17049"/>
                    </a:cubicBezTo>
                    <a:cubicBezTo>
                      <a:pt x="453176" y="10877"/>
                      <a:pt x="449080" y="4761"/>
                      <a:pt x="441165" y="4428"/>
                    </a:cubicBezTo>
                    <a:cubicBezTo>
                      <a:pt x="308272" y="-1039"/>
                      <a:pt x="175217" y="-1068"/>
                      <a:pt x="42268" y="2295"/>
                    </a:cubicBezTo>
                    <a:cubicBezTo>
                      <a:pt x="36524" y="2437"/>
                      <a:pt x="32790" y="5666"/>
                      <a:pt x="31057" y="9771"/>
                    </a:cubicBezTo>
                    <a:cubicBezTo>
                      <a:pt x="30218" y="10696"/>
                      <a:pt x="29475" y="11829"/>
                      <a:pt x="28856" y="13201"/>
                    </a:cubicBezTo>
                    <a:cubicBezTo>
                      <a:pt x="19455" y="34156"/>
                      <a:pt x="8177" y="54349"/>
                      <a:pt x="1948" y="76580"/>
                    </a:cubicBezTo>
                    <a:cubicBezTo>
                      <a:pt x="-2615" y="84114"/>
                      <a:pt x="833" y="96563"/>
                      <a:pt x="12340" y="96563"/>
                    </a:cubicBezTo>
                    <a:close/>
                    <a:moveTo>
                      <a:pt x="438250" y="29898"/>
                    </a:moveTo>
                    <a:cubicBezTo>
                      <a:pt x="439317" y="31679"/>
                      <a:pt x="440403" y="33460"/>
                      <a:pt x="441374" y="35308"/>
                    </a:cubicBezTo>
                    <a:cubicBezTo>
                      <a:pt x="444622" y="41471"/>
                      <a:pt x="446899" y="48043"/>
                      <a:pt x="449432" y="54520"/>
                    </a:cubicBezTo>
                    <a:cubicBezTo>
                      <a:pt x="450994" y="58511"/>
                      <a:pt x="452490" y="62912"/>
                      <a:pt x="454176" y="67284"/>
                    </a:cubicBezTo>
                    <a:cubicBezTo>
                      <a:pt x="313034" y="70789"/>
                      <a:pt x="171845" y="70998"/>
                      <a:pt x="30666" y="70998"/>
                    </a:cubicBezTo>
                    <a:cubicBezTo>
                      <a:pt x="36219" y="56168"/>
                      <a:pt x="43639" y="42137"/>
                      <a:pt x="50201" y="27688"/>
                    </a:cubicBezTo>
                    <a:cubicBezTo>
                      <a:pt x="179542" y="24554"/>
                      <a:pt x="308968" y="24659"/>
                      <a:pt x="438250" y="298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72" name="Picture 71" descr="Graph and data illustration">
              <a:extLst>
                <a:ext uri="{FF2B5EF4-FFF2-40B4-BE49-F238E27FC236}">
                  <a16:creationId xmlns:a16="http://schemas.microsoft.com/office/drawing/2014/main" id="{AF9663E3-042D-B22A-6BB2-87E72A1B5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5" t="19403" r="21745" b="20135"/>
            <a:stretch/>
          </p:blipFill>
          <p:spPr>
            <a:xfrm>
              <a:off x="2893761" y="4039459"/>
              <a:ext cx="903103" cy="506163"/>
            </a:xfrm>
            <a:prstGeom prst="rect">
              <a:avLst/>
            </a:prstGeom>
          </p:spPr>
        </p:pic>
      </p:grpSp>
      <p:pic>
        <p:nvPicPr>
          <p:cNvPr id="5" name="Picture 4" descr="Young businessman sitting">
            <a:extLst>
              <a:ext uri="{FF2B5EF4-FFF2-40B4-BE49-F238E27FC236}">
                <a16:creationId xmlns:a16="http://schemas.microsoft.com/office/drawing/2014/main" id="{6994F682-8FB4-DC69-590E-FC8BA20E94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36" y="3237092"/>
            <a:ext cx="1354553" cy="3027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B5854F-1EF5-8886-C5CC-8768EE000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6032" y="3998815"/>
            <a:ext cx="1182138" cy="2209720"/>
          </a:xfrm>
          <a:prstGeom prst="rect">
            <a:avLst/>
          </a:prstGeom>
        </p:spPr>
      </p:pic>
      <p:pic>
        <p:nvPicPr>
          <p:cNvPr id="53" name="Picture 52" descr="Young businessman writing">
            <a:extLst>
              <a:ext uri="{FF2B5EF4-FFF2-40B4-BE49-F238E27FC236}">
                <a16:creationId xmlns:a16="http://schemas.microsoft.com/office/drawing/2014/main" id="{5651D05C-6DA2-48CE-03D2-834E61844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52" y="2898597"/>
            <a:ext cx="1085441" cy="3388187"/>
          </a:xfrm>
          <a:prstGeom prst="rect">
            <a:avLst/>
          </a:prstGeom>
        </p:spPr>
      </p:pic>
      <p:pic>
        <p:nvPicPr>
          <p:cNvPr id="3" name="Picture 2" descr="Businessman hand in pocket">
            <a:extLst>
              <a:ext uri="{FF2B5EF4-FFF2-40B4-BE49-F238E27FC236}">
                <a16:creationId xmlns:a16="http://schemas.microsoft.com/office/drawing/2014/main" id="{4C7B5E35-CF60-326A-B345-413FB23511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828" y="1143468"/>
            <a:ext cx="1010824" cy="27781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2201849-8F56-1258-6391-C2BD0084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Sprint Review</a:t>
            </a:r>
          </a:p>
        </p:txBody>
      </p:sp>
    </p:spTree>
    <p:extLst>
      <p:ext uri="{BB962C8B-B14F-4D97-AF65-F5344CB8AC3E}">
        <p14:creationId xmlns:p14="http://schemas.microsoft.com/office/powerpoint/2010/main" val="4007175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4" descr="Classroom with laboratory equipment">
            <a:extLst>
              <a:ext uri="{FF2B5EF4-FFF2-40B4-BE49-F238E27FC236}">
                <a16:creationId xmlns:a16="http://schemas.microsoft.com/office/drawing/2014/main" id="{60C50373-B9F6-698F-4C34-FF1575E79ADB}"/>
              </a:ext>
            </a:extLst>
          </p:cNvPr>
          <p:cNvGrpSpPr/>
          <p:nvPr/>
        </p:nvGrpSpPr>
        <p:grpSpPr>
          <a:xfrm>
            <a:off x="250502" y="1694137"/>
            <a:ext cx="3077619" cy="3409671"/>
            <a:chOff x="343306" y="727553"/>
            <a:chExt cx="3479387" cy="395916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F9A917-C269-3922-FE69-5B9F537F39C4}"/>
                </a:ext>
              </a:extLst>
            </p:cNvPr>
            <p:cNvSpPr/>
            <p:nvPr/>
          </p:nvSpPr>
          <p:spPr>
            <a:xfrm>
              <a:off x="723755" y="730732"/>
              <a:ext cx="2753010" cy="2146372"/>
            </a:xfrm>
            <a:custGeom>
              <a:avLst/>
              <a:gdLst>
                <a:gd name="connsiteX0" fmla="*/ 6887 w 2753010"/>
                <a:gd name="connsiteY0" fmla="*/ 0 h 2146372"/>
                <a:gd name="connsiteX1" fmla="*/ 4172 w 2753010"/>
                <a:gd name="connsiteY1" fmla="*/ 23365 h 2146372"/>
                <a:gd name="connsiteX2" fmla="*/ 0 w 2753010"/>
                <a:gd name="connsiteY2" fmla="*/ 2146373 h 2146372"/>
                <a:gd name="connsiteX3" fmla="*/ 488775 w 2753010"/>
                <a:gd name="connsiteY3" fmla="*/ 2125094 h 2146372"/>
                <a:gd name="connsiteX4" fmla="*/ 2147840 w 2753010"/>
                <a:gd name="connsiteY4" fmla="*/ 2024967 h 2146372"/>
                <a:gd name="connsiteX5" fmla="*/ 2748639 w 2753010"/>
                <a:gd name="connsiteY5" fmla="*/ 1974275 h 2146372"/>
                <a:gd name="connsiteX6" fmla="*/ 2753011 w 2753010"/>
                <a:gd name="connsiteY6" fmla="*/ 255756 h 2146372"/>
                <a:gd name="connsiteX7" fmla="*/ 1520762 w 2753010"/>
                <a:gd name="connsiteY7" fmla="*/ 125578 h 2146372"/>
                <a:gd name="connsiteX8" fmla="*/ 199644 w 2753010"/>
                <a:gd name="connsiteY8" fmla="*/ 11678 h 2146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3010" h="2146372">
                  <a:moveTo>
                    <a:pt x="6887" y="0"/>
                  </a:moveTo>
                  <a:lnTo>
                    <a:pt x="4172" y="23365"/>
                  </a:lnTo>
                  <a:lnTo>
                    <a:pt x="0" y="2146373"/>
                  </a:lnTo>
                  <a:lnTo>
                    <a:pt x="488775" y="2125094"/>
                  </a:lnTo>
                  <a:lnTo>
                    <a:pt x="2147840" y="2024967"/>
                  </a:lnTo>
                  <a:lnTo>
                    <a:pt x="2748639" y="1974275"/>
                  </a:lnTo>
                  <a:lnTo>
                    <a:pt x="2753011" y="255756"/>
                  </a:lnTo>
                  <a:lnTo>
                    <a:pt x="1520762" y="125578"/>
                  </a:lnTo>
                  <a:lnTo>
                    <a:pt x="199644" y="1167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" name="Graphic 4" descr="Classroom with laboratory equipment">
              <a:extLst>
                <a:ext uri="{FF2B5EF4-FFF2-40B4-BE49-F238E27FC236}">
                  <a16:creationId xmlns:a16="http://schemas.microsoft.com/office/drawing/2014/main" id="{DDFA23F8-E1C4-0D96-5957-3A5ACDF898A0}"/>
                </a:ext>
              </a:extLst>
            </p:cNvPr>
            <p:cNvGrpSpPr/>
            <p:nvPr/>
          </p:nvGrpSpPr>
          <p:grpSpPr>
            <a:xfrm>
              <a:off x="365997" y="2720210"/>
              <a:ext cx="3436482" cy="1868290"/>
              <a:chOff x="365997" y="2720210"/>
              <a:chExt cx="3436482" cy="1868290"/>
            </a:xfrm>
            <a:solidFill>
              <a:srgbClr val="FFFFFF"/>
            </a:solidFill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80C9B689-9312-D6EE-C417-5F9AF1155D9B}"/>
                  </a:ext>
                </a:extLst>
              </p:cNvPr>
              <p:cNvSpPr/>
              <p:nvPr/>
            </p:nvSpPr>
            <p:spPr>
              <a:xfrm>
                <a:off x="365997" y="4242495"/>
                <a:ext cx="584218" cy="346005"/>
              </a:xfrm>
              <a:custGeom>
                <a:avLst/>
                <a:gdLst>
                  <a:gd name="connsiteX0" fmla="*/ 107543 w 584218"/>
                  <a:gd name="connsiteY0" fmla="*/ 32252 h 346005"/>
                  <a:gd name="connsiteX1" fmla="*/ 8244 w 584218"/>
                  <a:gd name="connsiteY1" fmla="*/ 3048 h 346005"/>
                  <a:gd name="connsiteX2" fmla="*/ 25437 w 584218"/>
                  <a:gd name="connsiteY2" fmla="*/ 93545 h 346005"/>
                  <a:gd name="connsiteX3" fmla="*/ 43011 w 584218"/>
                  <a:gd name="connsiteY3" fmla="*/ 103728 h 346005"/>
                  <a:gd name="connsiteX4" fmla="*/ 473026 w 584218"/>
                  <a:gd name="connsiteY4" fmla="*/ 287598 h 346005"/>
                  <a:gd name="connsiteX5" fmla="*/ 574830 w 584218"/>
                  <a:gd name="connsiteY5" fmla="*/ 346005 h 346005"/>
                  <a:gd name="connsiteX6" fmla="*/ 535615 w 584218"/>
                  <a:gd name="connsiteY6" fmla="*/ 231686 h 346005"/>
                  <a:gd name="connsiteX7" fmla="*/ 107543 w 584218"/>
                  <a:gd name="connsiteY7" fmla="*/ 32252 h 34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4218" h="346005">
                    <a:moveTo>
                      <a:pt x="107543" y="32252"/>
                    </a:moveTo>
                    <a:cubicBezTo>
                      <a:pt x="49964" y="6382"/>
                      <a:pt x="20665" y="-6257"/>
                      <a:pt x="8244" y="3048"/>
                    </a:cubicBezTo>
                    <a:cubicBezTo>
                      <a:pt x="-12692" y="18727"/>
                      <a:pt x="11169" y="70809"/>
                      <a:pt x="25437" y="93545"/>
                    </a:cubicBezTo>
                    <a:cubicBezTo>
                      <a:pt x="29257" y="99622"/>
                      <a:pt x="35838" y="103537"/>
                      <a:pt x="43011" y="103728"/>
                    </a:cubicBezTo>
                    <a:cubicBezTo>
                      <a:pt x="123478" y="105899"/>
                      <a:pt x="473026" y="287598"/>
                      <a:pt x="473026" y="287598"/>
                    </a:cubicBezTo>
                    <a:lnTo>
                      <a:pt x="574830" y="346005"/>
                    </a:lnTo>
                    <a:cubicBezTo>
                      <a:pt x="604814" y="298018"/>
                      <a:pt x="555103" y="251851"/>
                      <a:pt x="535615" y="231686"/>
                    </a:cubicBezTo>
                    <a:cubicBezTo>
                      <a:pt x="498896" y="193710"/>
                      <a:pt x="288765" y="113672"/>
                      <a:pt x="107543" y="32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73F6BA6-778E-BAFA-3C8A-FE396CDAADB8}"/>
                  </a:ext>
                </a:extLst>
              </p:cNvPr>
              <p:cNvSpPr/>
              <p:nvPr/>
            </p:nvSpPr>
            <p:spPr>
              <a:xfrm>
                <a:off x="706359" y="3727355"/>
                <a:ext cx="3096120" cy="511930"/>
              </a:xfrm>
              <a:custGeom>
                <a:avLst/>
                <a:gdLst>
                  <a:gd name="connsiteX0" fmla="*/ 2824144 w 3096120"/>
                  <a:gd name="connsiteY0" fmla="*/ 166468 h 511930"/>
                  <a:gd name="connsiteX1" fmla="*/ 2574646 w 3096120"/>
                  <a:gd name="connsiteY1" fmla="*/ 119739 h 511930"/>
                  <a:gd name="connsiteX2" fmla="*/ 2807456 w 3096120"/>
                  <a:gd name="connsiteY2" fmla="*/ 83858 h 511930"/>
                  <a:gd name="connsiteX3" fmla="*/ 2813714 w 3096120"/>
                  <a:gd name="connsiteY3" fmla="*/ 0 h 511930"/>
                  <a:gd name="connsiteX4" fmla="*/ 5420 w 3096120"/>
                  <a:gd name="connsiteY4" fmla="*/ 427234 h 511930"/>
                  <a:gd name="connsiteX5" fmla="*/ 0 w 3096120"/>
                  <a:gd name="connsiteY5" fmla="*/ 511930 h 511930"/>
                  <a:gd name="connsiteX6" fmla="*/ 2446144 w 3096120"/>
                  <a:gd name="connsiteY6" fmla="*/ 135179 h 511930"/>
                  <a:gd name="connsiteX7" fmla="*/ 2493826 w 3096120"/>
                  <a:gd name="connsiteY7" fmla="*/ 184709 h 511930"/>
                  <a:gd name="connsiteX8" fmla="*/ 2853357 w 3096120"/>
                  <a:gd name="connsiteY8" fmla="*/ 251574 h 511930"/>
                  <a:gd name="connsiteX9" fmla="*/ 3093253 w 3096120"/>
                  <a:gd name="connsiteY9" fmla="*/ 327927 h 511930"/>
                  <a:gd name="connsiteX10" fmla="*/ 3029417 w 3096120"/>
                  <a:gd name="connsiteY10" fmla="*/ 217780 h 511930"/>
                  <a:gd name="connsiteX11" fmla="*/ 2824144 w 3096120"/>
                  <a:gd name="connsiteY11" fmla="*/ 166468 h 511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96120" h="511930">
                    <a:moveTo>
                      <a:pt x="2824144" y="166468"/>
                    </a:moveTo>
                    <a:lnTo>
                      <a:pt x="2574646" y="119739"/>
                    </a:lnTo>
                    <a:lnTo>
                      <a:pt x="2807456" y="83858"/>
                    </a:lnTo>
                    <a:lnTo>
                      <a:pt x="2813714" y="0"/>
                    </a:lnTo>
                    <a:lnTo>
                      <a:pt x="5420" y="427234"/>
                    </a:lnTo>
                    <a:lnTo>
                      <a:pt x="0" y="511930"/>
                    </a:lnTo>
                    <a:lnTo>
                      <a:pt x="2446144" y="135179"/>
                    </a:lnTo>
                    <a:lnTo>
                      <a:pt x="2493826" y="184709"/>
                    </a:lnTo>
                    <a:cubicBezTo>
                      <a:pt x="2493826" y="184709"/>
                      <a:pt x="2686507" y="214379"/>
                      <a:pt x="2853357" y="251574"/>
                    </a:cubicBezTo>
                    <a:cubicBezTo>
                      <a:pt x="2971467" y="277911"/>
                      <a:pt x="3075851" y="310515"/>
                      <a:pt x="3093253" y="327927"/>
                    </a:cubicBezTo>
                    <a:cubicBezTo>
                      <a:pt x="3093253" y="327927"/>
                      <a:pt x="3116713" y="267681"/>
                      <a:pt x="3029417" y="217780"/>
                    </a:cubicBezTo>
                    <a:cubicBezTo>
                      <a:pt x="2989260" y="194843"/>
                      <a:pt x="2918851" y="184413"/>
                      <a:pt x="2824144" y="1664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FD90EF3-D7C3-B532-E22D-CBB1719EA64E}"/>
                  </a:ext>
                </a:extLst>
              </p:cNvPr>
              <p:cNvSpPr/>
              <p:nvPr/>
            </p:nvSpPr>
            <p:spPr>
              <a:xfrm>
                <a:off x="763518" y="2720210"/>
                <a:ext cx="2673484" cy="313734"/>
              </a:xfrm>
              <a:custGeom>
                <a:avLst/>
                <a:gdLst>
                  <a:gd name="connsiteX0" fmla="*/ 7506 w 2673484"/>
                  <a:gd name="connsiteY0" fmla="*/ 188566 h 313734"/>
                  <a:gd name="connsiteX1" fmla="*/ 89278 w 2673484"/>
                  <a:gd name="connsiteY1" fmla="*/ 313734 h 313734"/>
                  <a:gd name="connsiteX2" fmla="*/ 584102 w 2673484"/>
                  <a:gd name="connsiteY2" fmla="*/ 291208 h 313734"/>
                  <a:gd name="connsiteX3" fmla="*/ 1743133 w 2673484"/>
                  <a:gd name="connsiteY3" fmla="*/ 220285 h 313734"/>
                  <a:gd name="connsiteX4" fmla="*/ 2672697 w 2673484"/>
                  <a:gd name="connsiteY4" fmla="*/ 146018 h 313734"/>
                  <a:gd name="connsiteX5" fmla="*/ 2624300 w 2673484"/>
                  <a:gd name="connsiteY5" fmla="*/ 62579 h 313734"/>
                  <a:gd name="connsiteX6" fmla="*/ 2591753 w 2673484"/>
                  <a:gd name="connsiteY6" fmla="*/ 0 h 313734"/>
                  <a:gd name="connsiteX7" fmla="*/ 1 w 2673484"/>
                  <a:gd name="connsiteY7" fmla="*/ 157705 h 313734"/>
                  <a:gd name="connsiteX8" fmla="*/ 7506 w 2673484"/>
                  <a:gd name="connsiteY8" fmla="*/ 188566 h 313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73484" h="313734">
                    <a:moveTo>
                      <a:pt x="7506" y="188566"/>
                    </a:moveTo>
                    <a:cubicBezTo>
                      <a:pt x="25023" y="217761"/>
                      <a:pt x="89278" y="313734"/>
                      <a:pt x="89278" y="313734"/>
                    </a:cubicBezTo>
                    <a:cubicBezTo>
                      <a:pt x="89278" y="313734"/>
                      <a:pt x="463944" y="298713"/>
                      <a:pt x="584102" y="291208"/>
                    </a:cubicBezTo>
                    <a:cubicBezTo>
                      <a:pt x="704260" y="283702"/>
                      <a:pt x="1432723" y="240306"/>
                      <a:pt x="1743133" y="220285"/>
                    </a:cubicBezTo>
                    <a:cubicBezTo>
                      <a:pt x="2053543" y="200253"/>
                      <a:pt x="2665181" y="163544"/>
                      <a:pt x="2672697" y="146018"/>
                    </a:cubicBezTo>
                    <a:cubicBezTo>
                      <a:pt x="2680202" y="128492"/>
                      <a:pt x="2631806" y="80096"/>
                      <a:pt x="2624300" y="62579"/>
                    </a:cubicBezTo>
                    <a:cubicBezTo>
                      <a:pt x="2616795" y="45053"/>
                      <a:pt x="2591753" y="0"/>
                      <a:pt x="2591753" y="0"/>
                    </a:cubicBezTo>
                    <a:lnTo>
                      <a:pt x="1" y="157705"/>
                    </a:lnTo>
                    <a:cubicBezTo>
                      <a:pt x="-9" y="157686"/>
                      <a:pt x="-9" y="176051"/>
                      <a:pt x="7506" y="18856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BF8580A-3DDA-0D76-7391-579F63A9EDCD}"/>
                </a:ext>
              </a:extLst>
            </p:cNvPr>
            <p:cNvSpPr/>
            <p:nvPr/>
          </p:nvSpPr>
          <p:spPr>
            <a:xfrm>
              <a:off x="3236434" y="1634906"/>
              <a:ext cx="134826" cy="206574"/>
            </a:xfrm>
            <a:custGeom>
              <a:avLst/>
              <a:gdLst>
                <a:gd name="connsiteX0" fmla="*/ 3128 w 134826"/>
                <a:gd name="connsiteY0" fmla="*/ 5950 h 206574"/>
                <a:gd name="connsiteX1" fmla="*/ 129677 w 134826"/>
                <a:gd name="connsiteY1" fmla="*/ 1959 h 206574"/>
                <a:gd name="connsiteX2" fmla="*/ 132630 w 134826"/>
                <a:gd name="connsiteY2" fmla="*/ 204651 h 206574"/>
                <a:gd name="connsiteX3" fmla="*/ 7805 w 134826"/>
                <a:gd name="connsiteY3" fmla="*/ 198212 h 206574"/>
                <a:gd name="connsiteX4" fmla="*/ 3128 w 134826"/>
                <a:gd name="connsiteY4" fmla="*/ 5950 h 20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26" h="206574">
                  <a:moveTo>
                    <a:pt x="3128" y="5950"/>
                  </a:moveTo>
                  <a:cubicBezTo>
                    <a:pt x="5243" y="825"/>
                    <a:pt x="128115" y="-2213"/>
                    <a:pt x="129677" y="1959"/>
                  </a:cubicBezTo>
                  <a:cubicBezTo>
                    <a:pt x="131239" y="6131"/>
                    <a:pt x="138364" y="201003"/>
                    <a:pt x="132630" y="204651"/>
                  </a:cubicBezTo>
                  <a:cubicBezTo>
                    <a:pt x="126896" y="208299"/>
                    <a:pt x="11462" y="207080"/>
                    <a:pt x="7805" y="198212"/>
                  </a:cubicBezTo>
                  <a:cubicBezTo>
                    <a:pt x="4176" y="189354"/>
                    <a:pt x="-4692" y="24905"/>
                    <a:pt x="3128" y="595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07E010E-63CE-C20F-831C-8F8999B5AFC0}"/>
                </a:ext>
              </a:extLst>
            </p:cNvPr>
            <p:cNvSpPr/>
            <p:nvPr/>
          </p:nvSpPr>
          <p:spPr>
            <a:xfrm>
              <a:off x="3315103" y="1530279"/>
              <a:ext cx="47262" cy="104223"/>
            </a:xfrm>
            <a:custGeom>
              <a:avLst/>
              <a:gdLst>
                <a:gd name="connsiteX0" fmla="*/ 249 w 47262"/>
                <a:gd name="connsiteY0" fmla="*/ 2973 h 104223"/>
                <a:gd name="connsiteX1" fmla="*/ 39188 w 47262"/>
                <a:gd name="connsiteY1" fmla="*/ 2449 h 104223"/>
                <a:gd name="connsiteX2" fmla="*/ 47008 w 47262"/>
                <a:gd name="connsiteY2" fmla="*/ 100842 h 104223"/>
                <a:gd name="connsiteX3" fmla="*/ 4241 w 47262"/>
                <a:gd name="connsiteY3" fmla="*/ 102233 h 104223"/>
                <a:gd name="connsiteX4" fmla="*/ 249 w 47262"/>
                <a:gd name="connsiteY4" fmla="*/ 2973 h 104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62" h="104223">
                  <a:moveTo>
                    <a:pt x="249" y="2973"/>
                  </a:moveTo>
                  <a:cubicBezTo>
                    <a:pt x="249" y="2973"/>
                    <a:pt x="35864" y="-3352"/>
                    <a:pt x="39188" y="2449"/>
                  </a:cubicBezTo>
                  <a:cubicBezTo>
                    <a:pt x="42512" y="8250"/>
                    <a:pt x="48579" y="97708"/>
                    <a:pt x="47008" y="100842"/>
                  </a:cubicBezTo>
                  <a:cubicBezTo>
                    <a:pt x="45446" y="103976"/>
                    <a:pt x="6850" y="105881"/>
                    <a:pt x="4241" y="102233"/>
                  </a:cubicBezTo>
                  <a:cubicBezTo>
                    <a:pt x="1630" y="98585"/>
                    <a:pt x="-798" y="9231"/>
                    <a:pt x="249" y="29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2" name="Graphic 4" descr="Classroom with laboratory equipment">
              <a:extLst>
                <a:ext uri="{FF2B5EF4-FFF2-40B4-BE49-F238E27FC236}">
                  <a16:creationId xmlns:a16="http://schemas.microsoft.com/office/drawing/2014/main" id="{2DE30E84-F400-6ECE-4240-056D78F91B5A}"/>
                </a:ext>
              </a:extLst>
            </p:cNvPr>
            <p:cNvGrpSpPr/>
            <p:nvPr/>
          </p:nvGrpSpPr>
          <p:grpSpPr>
            <a:xfrm>
              <a:off x="343306" y="727553"/>
              <a:ext cx="3479387" cy="3959161"/>
              <a:chOff x="343306" y="727553"/>
              <a:chExt cx="3479387" cy="3959161"/>
            </a:xfrm>
            <a:solidFill>
              <a:srgbClr val="000000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B725BED-8B95-7D2C-E9ED-BC1C7CA2A716}"/>
                  </a:ext>
                </a:extLst>
              </p:cNvPr>
              <p:cNvSpPr/>
              <p:nvPr/>
            </p:nvSpPr>
            <p:spPr>
              <a:xfrm>
                <a:off x="357929" y="727553"/>
                <a:ext cx="3454681" cy="3873791"/>
              </a:xfrm>
              <a:custGeom>
                <a:avLst/>
                <a:gdLst>
                  <a:gd name="connsiteX0" fmla="*/ 3453475 w 3454681"/>
                  <a:gd name="connsiteY0" fmla="*/ 3318318 h 3873791"/>
                  <a:gd name="connsiteX1" fmla="*/ 3222904 w 3454681"/>
                  <a:gd name="connsiteY1" fmla="*/ 3163051 h 3873791"/>
                  <a:gd name="connsiteX2" fmla="*/ 3226180 w 3454681"/>
                  <a:gd name="connsiteY2" fmla="*/ 3088089 h 3873791"/>
                  <a:gd name="connsiteX3" fmla="*/ 3224123 w 3454681"/>
                  <a:gd name="connsiteY3" fmla="*/ 2261748 h 3873791"/>
                  <a:gd name="connsiteX4" fmla="*/ 3229409 w 3454681"/>
                  <a:gd name="connsiteY4" fmla="*/ 1001257 h 3873791"/>
                  <a:gd name="connsiteX5" fmla="*/ 3225875 w 3454681"/>
                  <a:gd name="connsiteY5" fmla="*/ 947802 h 3873791"/>
                  <a:gd name="connsiteX6" fmla="*/ 3225266 w 3454681"/>
                  <a:gd name="connsiteY6" fmla="*/ 944611 h 3873791"/>
                  <a:gd name="connsiteX7" fmla="*/ 3143751 w 3454681"/>
                  <a:gd name="connsiteY7" fmla="*/ 939249 h 3873791"/>
                  <a:gd name="connsiteX8" fmla="*/ 3143056 w 3454681"/>
                  <a:gd name="connsiteY8" fmla="*/ 944145 h 3873791"/>
                  <a:gd name="connsiteX9" fmla="*/ 3140893 w 3454681"/>
                  <a:gd name="connsiteY9" fmla="*/ 957318 h 3873791"/>
                  <a:gd name="connsiteX10" fmla="*/ 3133807 w 3454681"/>
                  <a:gd name="connsiteY10" fmla="*/ 277109 h 3873791"/>
                  <a:gd name="connsiteX11" fmla="*/ 3143208 w 3454681"/>
                  <a:gd name="connsiteY11" fmla="*/ 266012 h 3873791"/>
                  <a:gd name="connsiteX12" fmla="*/ 3130521 w 3454681"/>
                  <a:gd name="connsiteY12" fmla="*/ 243676 h 3873791"/>
                  <a:gd name="connsiteX13" fmla="*/ 2715116 w 3454681"/>
                  <a:gd name="connsiteY13" fmla="*/ 193756 h 3873791"/>
                  <a:gd name="connsiteX14" fmla="*/ 1020981 w 3454681"/>
                  <a:gd name="connsiteY14" fmla="*/ 36736 h 3873791"/>
                  <a:gd name="connsiteX15" fmla="*/ 381701 w 3454681"/>
                  <a:gd name="connsiteY15" fmla="*/ 570 h 3873791"/>
                  <a:gd name="connsiteX16" fmla="*/ 375414 w 3454681"/>
                  <a:gd name="connsiteY16" fmla="*/ 3484 h 3873791"/>
                  <a:gd name="connsiteX17" fmla="*/ 366947 w 3454681"/>
                  <a:gd name="connsiteY17" fmla="*/ 146655 h 3873791"/>
                  <a:gd name="connsiteX18" fmla="*/ 358088 w 3454681"/>
                  <a:gd name="connsiteY18" fmla="*/ 958842 h 3873791"/>
                  <a:gd name="connsiteX19" fmla="*/ 284098 w 3454681"/>
                  <a:gd name="connsiteY19" fmla="*/ 993103 h 3873791"/>
                  <a:gd name="connsiteX20" fmla="*/ 283984 w 3454681"/>
                  <a:gd name="connsiteY20" fmla="*/ 985417 h 3873791"/>
                  <a:gd name="connsiteX21" fmla="*/ 279250 w 3454681"/>
                  <a:gd name="connsiteY21" fmla="*/ 1031546 h 3873791"/>
                  <a:gd name="connsiteX22" fmla="*/ 277955 w 3454681"/>
                  <a:gd name="connsiteY22" fmla="*/ 1182756 h 3873791"/>
                  <a:gd name="connsiteX23" fmla="*/ 276402 w 3454681"/>
                  <a:gd name="connsiteY23" fmla="*/ 3606830 h 3873791"/>
                  <a:gd name="connsiteX24" fmla="*/ 111362 w 3454681"/>
                  <a:gd name="connsiteY24" fmla="*/ 3537907 h 3873791"/>
                  <a:gd name="connsiteX25" fmla="*/ 79577 w 3454681"/>
                  <a:gd name="connsiteY25" fmla="*/ 3523429 h 3873791"/>
                  <a:gd name="connsiteX26" fmla="*/ 9073 w 3454681"/>
                  <a:gd name="connsiteY26" fmla="*/ 3516885 h 3873791"/>
                  <a:gd name="connsiteX27" fmla="*/ 17665 w 3454681"/>
                  <a:gd name="connsiteY27" fmla="*/ 3593485 h 3873791"/>
                  <a:gd name="connsiteX28" fmla="*/ 21465 w 3454681"/>
                  <a:gd name="connsiteY28" fmla="*/ 3602173 h 3873791"/>
                  <a:gd name="connsiteX29" fmla="*/ 234682 w 3454681"/>
                  <a:gd name="connsiteY29" fmla="*/ 3691269 h 3873791"/>
                  <a:gd name="connsiteX30" fmla="*/ 514879 w 3454681"/>
                  <a:gd name="connsiteY30" fmla="*/ 3833706 h 3873791"/>
                  <a:gd name="connsiteX31" fmla="*/ 587955 w 3454681"/>
                  <a:gd name="connsiteY31" fmla="*/ 3873321 h 3873791"/>
                  <a:gd name="connsiteX32" fmla="*/ 595309 w 3454681"/>
                  <a:gd name="connsiteY32" fmla="*/ 3860700 h 3873791"/>
                  <a:gd name="connsiteX33" fmla="*/ 592927 w 3454681"/>
                  <a:gd name="connsiteY33" fmla="*/ 3858709 h 3873791"/>
                  <a:gd name="connsiteX34" fmla="*/ 364403 w 3454681"/>
                  <a:gd name="connsiteY34" fmla="*/ 3646730 h 3873791"/>
                  <a:gd name="connsiteX35" fmla="*/ 369575 w 3454681"/>
                  <a:gd name="connsiteY35" fmla="*/ 3626194 h 3873791"/>
                  <a:gd name="connsiteX36" fmla="*/ 369680 w 3454681"/>
                  <a:gd name="connsiteY36" fmla="*/ 3634005 h 3873791"/>
                  <a:gd name="connsiteX37" fmla="*/ 374424 w 3454681"/>
                  <a:gd name="connsiteY37" fmla="*/ 3587742 h 3873791"/>
                  <a:gd name="connsiteX38" fmla="*/ 375519 w 3454681"/>
                  <a:gd name="connsiteY38" fmla="*/ 3511380 h 3873791"/>
                  <a:gd name="connsiteX39" fmla="*/ 2921333 w 3454681"/>
                  <a:gd name="connsiteY39" fmla="*/ 3130885 h 3873791"/>
                  <a:gd name="connsiteX40" fmla="*/ 2928086 w 3454681"/>
                  <a:gd name="connsiteY40" fmla="*/ 3135057 h 3873791"/>
                  <a:gd name="connsiteX41" fmla="*/ 3138646 w 3454681"/>
                  <a:gd name="connsiteY41" fmla="*/ 3174309 h 3873791"/>
                  <a:gd name="connsiteX42" fmla="*/ 3138884 w 3454681"/>
                  <a:gd name="connsiteY42" fmla="*/ 3174357 h 3873791"/>
                  <a:gd name="connsiteX43" fmla="*/ 3138912 w 3454681"/>
                  <a:gd name="connsiteY43" fmla="*/ 3174357 h 3873791"/>
                  <a:gd name="connsiteX44" fmla="*/ 3217541 w 3454681"/>
                  <a:gd name="connsiteY44" fmla="*/ 3189454 h 3873791"/>
                  <a:gd name="connsiteX45" fmla="*/ 3426720 w 3454681"/>
                  <a:gd name="connsiteY45" fmla="*/ 3305335 h 3873791"/>
                  <a:gd name="connsiteX46" fmla="*/ 2850314 w 3454681"/>
                  <a:gd name="connsiteY46" fmla="*/ 3181996 h 3873791"/>
                  <a:gd name="connsiteX47" fmla="*/ 2846495 w 3454681"/>
                  <a:gd name="connsiteY47" fmla="*/ 3174490 h 3873791"/>
                  <a:gd name="connsiteX48" fmla="*/ 2829188 w 3454681"/>
                  <a:gd name="connsiteY48" fmla="*/ 3154297 h 3873791"/>
                  <a:gd name="connsiteX49" fmla="*/ 2805680 w 3454681"/>
                  <a:gd name="connsiteY49" fmla="*/ 3168042 h 3873791"/>
                  <a:gd name="connsiteX50" fmla="*/ 2827235 w 3454681"/>
                  <a:gd name="connsiteY50" fmla="*/ 3193740 h 3873791"/>
                  <a:gd name="connsiteX51" fmla="*/ 2845666 w 3454681"/>
                  <a:gd name="connsiteY51" fmla="*/ 3194493 h 3873791"/>
                  <a:gd name="connsiteX52" fmla="*/ 3364226 w 3454681"/>
                  <a:gd name="connsiteY52" fmla="*/ 3307164 h 3873791"/>
                  <a:gd name="connsiteX53" fmla="*/ 3429415 w 3454681"/>
                  <a:gd name="connsiteY53" fmla="*/ 3326824 h 3873791"/>
                  <a:gd name="connsiteX54" fmla="*/ 3446532 w 3454681"/>
                  <a:gd name="connsiteY54" fmla="*/ 3330015 h 3873791"/>
                  <a:gd name="connsiteX55" fmla="*/ 3453475 w 3454681"/>
                  <a:gd name="connsiteY55" fmla="*/ 3318318 h 3873791"/>
                  <a:gd name="connsiteX56" fmla="*/ 400808 w 3454681"/>
                  <a:gd name="connsiteY56" fmla="*/ 3683135 h 3873791"/>
                  <a:gd name="connsiteX57" fmla="*/ 578411 w 3454681"/>
                  <a:gd name="connsiteY57" fmla="*/ 3847698 h 3873791"/>
                  <a:gd name="connsiteX58" fmla="*/ 32352 w 3454681"/>
                  <a:gd name="connsiteY58" fmla="*/ 3592838 h 3873791"/>
                  <a:gd name="connsiteX59" fmla="*/ 16770 w 3454681"/>
                  <a:gd name="connsiteY59" fmla="*/ 3558557 h 3873791"/>
                  <a:gd name="connsiteX60" fmla="*/ 20941 w 3454681"/>
                  <a:gd name="connsiteY60" fmla="*/ 3526449 h 3873791"/>
                  <a:gd name="connsiteX61" fmla="*/ 43535 w 3454681"/>
                  <a:gd name="connsiteY61" fmla="*/ 3526325 h 3873791"/>
                  <a:gd name="connsiteX62" fmla="*/ 76406 w 3454681"/>
                  <a:gd name="connsiteY62" fmla="*/ 3539631 h 3873791"/>
                  <a:gd name="connsiteX63" fmla="*/ 279574 w 3454681"/>
                  <a:gd name="connsiteY63" fmla="*/ 3629042 h 3873791"/>
                  <a:gd name="connsiteX64" fmla="*/ 351402 w 3454681"/>
                  <a:gd name="connsiteY64" fmla="*/ 3662161 h 3873791"/>
                  <a:gd name="connsiteX65" fmla="*/ 400808 w 3454681"/>
                  <a:gd name="connsiteY65" fmla="*/ 3683135 h 3873791"/>
                  <a:gd name="connsiteX66" fmla="*/ 481942 w 3454681"/>
                  <a:gd name="connsiteY66" fmla="*/ 18829 h 3873791"/>
                  <a:gd name="connsiteX67" fmla="*/ 2905007 w 3454681"/>
                  <a:gd name="connsiteY67" fmla="*/ 251020 h 3873791"/>
                  <a:gd name="connsiteX68" fmla="*/ 3120043 w 3454681"/>
                  <a:gd name="connsiteY68" fmla="*/ 278557 h 3873791"/>
                  <a:gd name="connsiteX69" fmla="*/ 3104841 w 3454681"/>
                  <a:gd name="connsiteY69" fmla="*/ 1964082 h 3873791"/>
                  <a:gd name="connsiteX70" fmla="*/ 393769 w 3454681"/>
                  <a:gd name="connsiteY70" fmla="*/ 2145105 h 3873791"/>
                  <a:gd name="connsiteX71" fmla="*/ 385282 w 3454681"/>
                  <a:gd name="connsiteY71" fmla="*/ 9228 h 3873791"/>
                  <a:gd name="connsiteX72" fmla="*/ 481942 w 3454681"/>
                  <a:gd name="connsiteY72" fmla="*/ 18829 h 3873791"/>
                  <a:gd name="connsiteX73" fmla="*/ 2997361 w 3454681"/>
                  <a:gd name="connsiteY73" fmla="*/ 2018479 h 3873791"/>
                  <a:gd name="connsiteX74" fmla="*/ 3017535 w 3454681"/>
                  <a:gd name="connsiteY74" fmla="*/ 2053360 h 3873791"/>
                  <a:gd name="connsiteX75" fmla="*/ 603290 w 3454681"/>
                  <a:gd name="connsiteY75" fmla="*/ 2215123 h 3873791"/>
                  <a:gd name="connsiteX76" fmla="*/ 471512 w 3454681"/>
                  <a:gd name="connsiteY76" fmla="*/ 2224133 h 3873791"/>
                  <a:gd name="connsiteX77" fmla="*/ 471512 w 3454681"/>
                  <a:gd name="connsiteY77" fmla="*/ 2229991 h 3873791"/>
                  <a:gd name="connsiteX78" fmla="*/ 566400 w 3454681"/>
                  <a:gd name="connsiteY78" fmla="*/ 2230172 h 3873791"/>
                  <a:gd name="connsiteX79" fmla="*/ 1960031 w 3454681"/>
                  <a:gd name="connsiteY79" fmla="*/ 2157277 h 3873791"/>
                  <a:gd name="connsiteX80" fmla="*/ 3033718 w 3454681"/>
                  <a:gd name="connsiteY80" fmla="*/ 2077410 h 3873791"/>
                  <a:gd name="connsiteX81" fmla="*/ 3069304 w 3454681"/>
                  <a:gd name="connsiteY81" fmla="*/ 2131331 h 3873791"/>
                  <a:gd name="connsiteX82" fmla="*/ 500992 w 3454681"/>
                  <a:gd name="connsiteY82" fmla="*/ 2302534 h 3873791"/>
                  <a:gd name="connsiteX83" fmla="*/ 426821 w 3454681"/>
                  <a:gd name="connsiteY83" fmla="*/ 2187453 h 3873791"/>
                  <a:gd name="connsiteX84" fmla="*/ 416619 w 3454681"/>
                  <a:gd name="connsiteY84" fmla="*/ 2165850 h 3873791"/>
                  <a:gd name="connsiteX85" fmla="*/ 411857 w 3454681"/>
                  <a:gd name="connsiteY85" fmla="*/ 2156058 h 3873791"/>
                  <a:gd name="connsiteX86" fmla="*/ 1610950 w 3454681"/>
                  <a:gd name="connsiteY86" fmla="*/ 2103842 h 3873791"/>
                  <a:gd name="connsiteX87" fmla="*/ 2993961 w 3454681"/>
                  <a:gd name="connsiteY87" fmla="*/ 2010992 h 3873791"/>
                  <a:gd name="connsiteX88" fmla="*/ 2997361 w 3454681"/>
                  <a:gd name="connsiteY88" fmla="*/ 2018479 h 3873791"/>
                  <a:gd name="connsiteX89" fmla="*/ 2702563 w 3454681"/>
                  <a:gd name="connsiteY89" fmla="*/ 3136171 h 3873791"/>
                  <a:gd name="connsiteX90" fmla="*/ 375538 w 3454681"/>
                  <a:gd name="connsiteY90" fmla="*/ 3501150 h 3873791"/>
                  <a:gd name="connsiteX91" fmla="*/ 375719 w 3454681"/>
                  <a:gd name="connsiteY91" fmla="*/ 3427398 h 3873791"/>
                  <a:gd name="connsiteX92" fmla="*/ 1955364 w 3454681"/>
                  <a:gd name="connsiteY92" fmla="*/ 3196141 h 3873791"/>
                  <a:gd name="connsiteX93" fmla="*/ 3092449 w 3454681"/>
                  <a:gd name="connsiteY93" fmla="*/ 3023300 h 3873791"/>
                  <a:gd name="connsiteX94" fmla="*/ 3125691 w 3454681"/>
                  <a:gd name="connsiteY94" fmla="*/ 3019271 h 3873791"/>
                  <a:gd name="connsiteX95" fmla="*/ 3135321 w 3454681"/>
                  <a:gd name="connsiteY95" fmla="*/ 3013994 h 3873791"/>
                  <a:gd name="connsiteX96" fmla="*/ 3134978 w 3454681"/>
                  <a:gd name="connsiteY96" fmla="*/ 3078707 h 3873791"/>
                  <a:gd name="connsiteX97" fmla="*/ 3125682 w 3454681"/>
                  <a:gd name="connsiteY97" fmla="*/ 3076030 h 3873791"/>
                  <a:gd name="connsiteX98" fmla="*/ 2702563 w 3454681"/>
                  <a:gd name="connsiteY98" fmla="*/ 3136171 h 3873791"/>
                  <a:gd name="connsiteX99" fmla="*/ 3074218 w 3454681"/>
                  <a:gd name="connsiteY99" fmla="*/ 3133714 h 3873791"/>
                  <a:gd name="connsiteX100" fmla="*/ 3000019 w 3454681"/>
                  <a:gd name="connsiteY100" fmla="*/ 3119636 h 3873791"/>
                  <a:gd name="connsiteX101" fmla="*/ 3092440 w 3454681"/>
                  <a:gd name="connsiteY101" fmla="*/ 3107282 h 3873791"/>
                  <a:gd name="connsiteX102" fmla="*/ 3125682 w 3454681"/>
                  <a:gd name="connsiteY102" fmla="*/ 3103253 h 3873791"/>
                  <a:gd name="connsiteX103" fmla="*/ 3134836 w 3454681"/>
                  <a:gd name="connsiteY103" fmla="*/ 3098528 h 3873791"/>
                  <a:gd name="connsiteX104" fmla="*/ 3135369 w 3454681"/>
                  <a:gd name="connsiteY104" fmla="*/ 3145963 h 3873791"/>
                  <a:gd name="connsiteX105" fmla="*/ 3074218 w 3454681"/>
                  <a:gd name="connsiteY105" fmla="*/ 3133714 h 3873791"/>
                  <a:gd name="connsiteX106" fmla="*/ 3137607 w 3454681"/>
                  <a:gd name="connsiteY106" fmla="*/ 2198025 h 3873791"/>
                  <a:gd name="connsiteX107" fmla="*/ 3135397 w 3454681"/>
                  <a:gd name="connsiteY107" fmla="*/ 2995106 h 3873791"/>
                  <a:gd name="connsiteX108" fmla="*/ 3125701 w 3454681"/>
                  <a:gd name="connsiteY108" fmla="*/ 2992029 h 3873791"/>
                  <a:gd name="connsiteX109" fmla="*/ 2953108 w 3454681"/>
                  <a:gd name="connsiteY109" fmla="*/ 3015032 h 3873791"/>
                  <a:gd name="connsiteX110" fmla="*/ 2392343 w 3454681"/>
                  <a:gd name="connsiteY110" fmla="*/ 3100043 h 3873791"/>
                  <a:gd name="connsiteX111" fmla="*/ 375719 w 3454681"/>
                  <a:gd name="connsiteY111" fmla="*/ 3417140 h 3873791"/>
                  <a:gd name="connsiteX112" fmla="*/ 375929 w 3454681"/>
                  <a:gd name="connsiteY112" fmla="*/ 2168098 h 3873791"/>
                  <a:gd name="connsiteX113" fmla="*/ 393036 w 3454681"/>
                  <a:gd name="connsiteY113" fmla="*/ 2155515 h 3873791"/>
                  <a:gd name="connsiteX114" fmla="*/ 399389 w 3454681"/>
                  <a:gd name="connsiteY114" fmla="*/ 2155725 h 3873791"/>
                  <a:gd name="connsiteX115" fmla="*/ 480256 w 3454681"/>
                  <a:gd name="connsiteY115" fmla="*/ 2303934 h 3873791"/>
                  <a:gd name="connsiteX116" fmla="*/ 471541 w 3454681"/>
                  <a:gd name="connsiteY116" fmla="*/ 2304410 h 3873791"/>
                  <a:gd name="connsiteX117" fmla="*/ 471541 w 3454681"/>
                  <a:gd name="connsiteY117" fmla="*/ 2310268 h 3873791"/>
                  <a:gd name="connsiteX118" fmla="*/ 484095 w 3454681"/>
                  <a:gd name="connsiteY118" fmla="*/ 2310716 h 3873791"/>
                  <a:gd name="connsiteX119" fmla="*/ 488733 w 3454681"/>
                  <a:gd name="connsiteY119" fmla="*/ 2319498 h 3873791"/>
                  <a:gd name="connsiteX120" fmla="*/ 505507 w 3454681"/>
                  <a:gd name="connsiteY120" fmla="*/ 2311078 h 3873791"/>
                  <a:gd name="connsiteX121" fmla="*/ 2605331 w 3454681"/>
                  <a:gd name="connsiteY121" fmla="*/ 2195663 h 3873791"/>
                  <a:gd name="connsiteX122" fmla="*/ 3065722 w 3454681"/>
                  <a:gd name="connsiteY122" fmla="*/ 2157106 h 3873791"/>
                  <a:gd name="connsiteX123" fmla="*/ 3077581 w 3454681"/>
                  <a:gd name="connsiteY123" fmla="*/ 2146467 h 3873791"/>
                  <a:gd name="connsiteX124" fmla="*/ 3093345 w 3454681"/>
                  <a:gd name="connsiteY124" fmla="*/ 2136018 h 3873791"/>
                  <a:gd name="connsiteX125" fmla="*/ 3049758 w 3454681"/>
                  <a:gd name="connsiteY125" fmla="*/ 2068619 h 3873791"/>
                  <a:gd name="connsiteX126" fmla="*/ 3037766 w 3454681"/>
                  <a:gd name="connsiteY126" fmla="*/ 2051064 h 3873791"/>
                  <a:gd name="connsiteX127" fmla="*/ 3013011 w 3454681"/>
                  <a:gd name="connsiteY127" fmla="*/ 2009278 h 3873791"/>
                  <a:gd name="connsiteX128" fmla="*/ 3093202 w 3454681"/>
                  <a:gd name="connsiteY128" fmla="*/ 2001601 h 3873791"/>
                  <a:gd name="connsiteX129" fmla="*/ 3125711 w 3454681"/>
                  <a:gd name="connsiteY129" fmla="*/ 1998067 h 3873791"/>
                  <a:gd name="connsiteX130" fmla="*/ 3138855 w 3454681"/>
                  <a:gd name="connsiteY130" fmla="*/ 1990619 h 3873791"/>
                  <a:gd name="connsiteX131" fmla="*/ 3137607 w 3454681"/>
                  <a:gd name="connsiteY131" fmla="*/ 2198025 h 3873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</a:cxnLst>
                <a:rect l="l" t="t" r="r" b="b"/>
                <a:pathLst>
                  <a:path w="3454681" h="3873791">
                    <a:moveTo>
                      <a:pt x="3453475" y="3318318"/>
                    </a:moveTo>
                    <a:cubicBezTo>
                      <a:pt x="3461057" y="3203523"/>
                      <a:pt x="3307762" y="3180739"/>
                      <a:pt x="3222904" y="3163051"/>
                    </a:cubicBezTo>
                    <a:cubicBezTo>
                      <a:pt x="3226561" y="3138248"/>
                      <a:pt x="3226266" y="3113102"/>
                      <a:pt x="3226180" y="3088089"/>
                    </a:cubicBezTo>
                    <a:cubicBezTo>
                      <a:pt x="3227314" y="2812645"/>
                      <a:pt x="3225961" y="2537192"/>
                      <a:pt x="3224123" y="2261748"/>
                    </a:cubicBezTo>
                    <a:cubicBezTo>
                      <a:pt x="3228495" y="1841581"/>
                      <a:pt x="3227095" y="1421433"/>
                      <a:pt x="3229409" y="1001257"/>
                    </a:cubicBezTo>
                    <a:cubicBezTo>
                      <a:pt x="3229485" y="983359"/>
                      <a:pt x="3229019" y="965462"/>
                      <a:pt x="3225875" y="947802"/>
                    </a:cubicBezTo>
                    <a:cubicBezTo>
                      <a:pt x="3225094" y="942526"/>
                      <a:pt x="3225475" y="927971"/>
                      <a:pt x="3225266" y="944611"/>
                    </a:cubicBezTo>
                    <a:cubicBezTo>
                      <a:pt x="3225923" y="893634"/>
                      <a:pt x="3149704" y="891919"/>
                      <a:pt x="3143751" y="939249"/>
                    </a:cubicBezTo>
                    <a:cubicBezTo>
                      <a:pt x="3143532" y="940973"/>
                      <a:pt x="3143189" y="943192"/>
                      <a:pt x="3143056" y="944145"/>
                    </a:cubicBezTo>
                    <a:cubicBezTo>
                      <a:pt x="3142389" y="948555"/>
                      <a:pt x="3141456" y="952889"/>
                      <a:pt x="3140893" y="957318"/>
                    </a:cubicBezTo>
                    <a:cubicBezTo>
                      <a:pt x="3138246" y="730642"/>
                      <a:pt x="3141779" y="503633"/>
                      <a:pt x="3133807" y="277109"/>
                    </a:cubicBezTo>
                    <a:cubicBezTo>
                      <a:pt x="3138179" y="275090"/>
                      <a:pt x="3141656" y="271432"/>
                      <a:pt x="3143208" y="266012"/>
                    </a:cubicBezTo>
                    <a:cubicBezTo>
                      <a:pt x="3145665" y="257430"/>
                      <a:pt x="3140198" y="245181"/>
                      <a:pt x="3130521" y="243676"/>
                    </a:cubicBezTo>
                    <a:cubicBezTo>
                      <a:pt x="2992570" y="223083"/>
                      <a:pt x="2853734" y="208958"/>
                      <a:pt x="2715116" y="193756"/>
                    </a:cubicBezTo>
                    <a:cubicBezTo>
                      <a:pt x="2151056" y="134805"/>
                      <a:pt x="1586299" y="82066"/>
                      <a:pt x="1020981" y="36736"/>
                    </a:cubicBezTo>
                    <a:cubicBezTo>
                      <a:pt x="808897" y="22753"/>
                      <a:pt x="594080" y="-726"/>
                      <a:pt x="381701" y="570"/>
                    </a:cubicBezTo>
                    <a:cubicBezTo>
                      <a:pt x="379139" y="-630"/>
                      <a:pt x="375881" y="-59"/>
                      <a:pt x="375414" y="3484"/>
                    </a:cubicBezTo>
                    <a:cubicBezTo>
                      <a:pt x="369014" y="50881"/>
                      <a:pt x="368423" y="98849"/>
                      <a:pt x="366947" y="146655"/>
                    </a:cubicBezTo>
                    <a:cubicBezTo>
                      <a:pt x="359593" y="417317"/>
                      <a:pt x="358574" y="688084"/>
                      <a:pt x="358088" y="958842"/>
                    </a:cubicBezTo>
                    <a:cubicBezTo>
                      <a:pt x="329418" y="933886"/>
                      <a:pt x="284241" y="955375"/>
                      <a:pt x="284098" y="993103"/>
                    </a:cubicBezTo>
                    <a:cubicBezTo>
                      <a:pt x="284193" y="984893"/>
                      <a:pt x="284136" y="983654"/>
                      <a:pt x="283984" y="985417"/>
                    </a:cubicBezTo>
                    <a:cubicBezTo>
                      <a:pt x="283174" y="1001361"/>
                      <a:pt x="279812" y="1016420"/>
                      <a:pt x="279250" y="1031546"/>
                    </a:cubicBezTo>
                    <a:cubicBezTo>
                      <a:pt x="277316" y="1081914"/>
                      <a:pt x="278421" y="1132359"/>
                      <a:pt x="277955" y="1182756"/>
                    </a:cubicBezTo>
                    <a:cubicBezTo>
                      <a:pt x="282098" y="1990761"/>
                      <a:pt x="274049" y="2798958"/>
                      <a:pt x="276402" y="3606830"/>
                    </a:cubicBezTo>
                    <a:cubicBezTo>
                      <a:pt x="222776" y="3581779"/>
                      <a:pt x="166141" y="3559443"/>
                      <a:pt x="111362" y="3537907"/>
                    </a:cubicBezTo>
                    <a:cubicBezTo>
                      <a:pt x="100732" y="3533163"/>
                      <a:pt x="90264" y="3528077"/>
                      <a:pt x="79577" y="3523429"/>
                    </a:cubicBezTo>
                    <a:cubicBezTo>
                      <a:pt x="60118" y="3514952"/>
                      <a:pt x="26828" y="3496607"/>
                      <a:pt x="9073" y="3516885"/>
                    </a:cubicBezTo>
                    <a:cubicBezTo>
                      <a:pt x="-9148" y="3537697"/>
                      <a:pt x="3396" y="3572512"/>
                      <a:pt x="17665" y="3593485"/>
                    </a:cubicBezTo>
                    <a:cubicBezTo>
                      <a:pt x="16646" y="3596553"/>
                      <a:pt x="17636" y="3600591"/>
                      <a:pt x="21465" y="3602173"/>
                    </a:cubicBezTo>
                    <a:cubicBezTo>
                      <a:pt x="92646" y="3631624"/>
                      <a:pt x="164293" y="3659989"/>
                      <a:pt x="234682" y="3691269"/>
                    </a:cubicBezTo>
                    <a:cubicBezTo>
                      <a:pt x="330542" y="3733741"/>
                      <a:pt x="424316" y="3780804"/>
                      <a:pt x="514879" y="3833706"/>
                    </a:cubicBezTo>
                    <a:cubicBezTo>
                      <a:pt x="538930" y="3847679"/>
                      <a:pt x="562133" y="3862814"/>
                      <a:pt x="587955" y="3873321"/>
                    </a:cubicBezTo>
                    <a:cubicBezTo>
                      <a:pt x="594937" y="3876159"/>
                      <a:pt x="600833" y="3865434"/>
                      <a:pt x="595309" y="3860700"/>
                    </a:cubicBezTo>
                    <a:cubicBezTo>
                      <a:pt x="594518" y="3860024"/>
                      <a:pt x="593727" y="3859376"/>
                      <a:pt x="592927" y="3858709"/>
                    </a:cubicBezTo>
                    <a:cubicBezTo>
                      <a:pt x="635380" y="3747743"/>
                      <a:pt x="441461" y="3679763"/>
                      <a:pt x="364403" y="3646730"/>
                    </a:cubicBezTo>
                    <a:cubicBezTo>
                      <a:pt x="367623" y="3640549"/>
                      <a:pt x="369490" y="3633557"/>
                      <a:pt x="369575" y="3626194"/>
                    </a:cubicBezTo>
                    <a:cubicBezTo>
                      <a:pt x="369480" y="3634205"/>
                      <a:pt x="369537" y="3635586"/>
                      <a:pt x="369680" y="3634005"/>
                    </a:cubicBezTo>
                    <a:cubicBezTo>
                      <a:pt x="370452" y="3618794"/>
                      <a:pt x="373871" y="3602496"/>
                      <a:pt x="374424" y="3587742"/>
                    </a:cubicBezTo>
                    <a:cubicBezTo>
                      <a:pt x="375767" y="3562310"/>
                      <a:pt x="375290" y="3536841"/>
                      <a:pt x="375519" y="3511380"/>
                    </a:cubicBezTo>
                    <a:cubicBezTo>
                      <a:pt x="1227797" y="3411853"/>
                      <a:pt x="2071998" y="3252195"/>
                      <a:pt x="2921333" y="3130885"/>
                    </a:cubicBezTo>
                    <a:cubicBezTo>
                      <a:pt x="2923009" y="3133047"/>
                      <a:pt x="2925304" y="3134638"/>
                      <a:pt x="2928086" y="3135057"/>
                    </a:cubicBezTo>
                    <a:cubicBezTo>
                      <a:pt x="2998685" y="3145820"/>
                      <a:pt x="3068637" y="3160289"/>
                      <a:pt x="3138646" y="3174309"/>
                    </a:cubicBezTo>
                    <a:cubicBezTo>
                      <a:pt x="3138931" y="3179977"/>
                      <a:pt x="3138741" y="3186063"/>
                      <a:pt x="3138884" y="3174357"/>
                    </a:cubicBezTo>
                    <a:cubicBezTo>
                      <a:pt x="3138893" y="3174357"/>
                      <a:pt x="3138903" y="3174357"/>
                      <a:pt x="3138912" y="3174357"/>
                    </a:cubicBezTo>
                    <a:cubicBezTo>
                      <a:pt x="3139293" y="3220096"/>
                      <a:pt x="3202406" y="3225078"/>
                      <a:pt x="3217541" y="3189454"/>
                    </a:cubicBezTo>
                    <a:cubicBezTo>
                      <a:pt x="3281187" y="3203037"/>
                      <a:pt x="3423062" y="3222963"/>
                      <a:pt x="3426720" y="3305335"/>
                    </a:cubicBezTo>
                    <a:cubicBezTo>
                      <a:pt x="3240154" y="3242194"/>
                      <a:pt x="3045491" y="3206028"/>
                      <a:pt x="2850314" y="3181996"/>
                    </a:cubicBezTo>
                    <a:cubicBezTo>
                      <a:pt x="2849962" y="3179139"/>
                      <a:pt x="2848743" y="3176433"/>
                      <a:pt x="2846495" y="3174490"/>
                    </a:cubicBezTo>
                    <a:cubicBezTo>
                      <a:pt x="2839256" y="3168223"/>
                      <a:pt x="2834112" y="3161993"/>
                      <a:pt x="2829188" y="3154297"/>
                    </a:cubicBezTo>
                    <a:cubicBezTo>
                      <a:pt x="2819225" y="3139238"/>
                      <a:pt x="2797231" y="3152211"/>
                      <a:pt x="2805680" y="3168042"/>
                    </a:cubicBezTo>
                    <a:cubicBezTo>
                      <a:pt x="2811719" y="3177481"/>
                      <a:pt x="2818748" y="3186387"/>
                      <a:pt x="2827235" y="3193740"/>
                    </a:cubicBezTo>
                    <a:cubicBezTo>
                      <a:pt x="2832512" y="3198322"/>
                      <a:pt x="2840218" y="3199112"/>
                      <a:pt x="2845666" y="3194493"/>
                    </a:cubicBezTo>
                    <a:cubicBezTo>
                      <a:pt x="3020478" y="3222163"/>
                      <a:pt x="3195214" y="3253567"/>
                      <a:pt x="3364226" y="3307164"/>
                    </a:cubicBezTo>
                    <a:cubicBezTo>
                      <a:pt x="3385924" y="3313879"/>
                      <a:pt x="3407336" y="3321718"/>
                      <a:pt x="3429415" y="3326824"/>
                    </a:cubicBezTo>
                    <a:cubicBezTo>
                      <a:pt x="3433654" y="3331662"/>
                      <a:pt x="3441217" y="3333281"/>
                      <a:pt x="3446532" y="3330015"/>
                    </a:cubicBezTo>
                    <a:cubicBezTo>
                      <a:pt x="3452504" y="3329853"/>
                      <a:pt x="3456914" y="3322880"/>
                      <a:pt x="3453475" y="3318318"/>
                    </a:cubicBezTo>
                    <a:close/>
                    <a:moveTo>
                      <a:pt x="400808" y="3683135"/>
                    </a:moveTo>
                    <a:cubicBezTo>
                      <a:pt x="464673" y="3712500"/>
                      <a:pt x="589660" y="3761487"/>
                      <a:pt x="578411" y="3847698"/>
                    </a:cubicBezTo>
                    <a:cubicBezTo>
                      <a:pt x="407656" y="3741018"/>
                      <a:pt x="221262" y="3661409"/>
                      <a:pt x="32352" y="3592838"/>
                    </a:cubicBezTo>
                    <a:cubicBezTo>
                      <a:pt x="25332" y="3582408"/>
                      <a:pt x="19589" y="3570883"/>
                      <a:pt x="16770" y="3558557"/>
                    </a:cubicBezTo>
                    <a:cubicBezTo>
                      <a:pt x="14312" y="3548347"/>
                      <a:pt x="12817" y="3534649"/>
                      <a:pt x="20941" y="3526449"/>
                    </a:cubicBezTo>
                    <a:cubicBezTo>
                      <a:pt x="26666" y="3520676"/>
                      <a:pt x="35324" y="3523744"/>
                      <a:pt x="43535" y="3526325"/>
                    </a:cubicBezTo>
                    <a:cubicBezTo>
                      <a:pt x="54822" y="3529868"/>
                      <a:pt x="65680" y="3534678"/>
                      <a:pt x="76406" y="3539631"/>
                    </a:cubicBezTo>
                    <a:cubicBezTo>
                      <a:pt x="143538" y="3570711"/>
                      <a:pt x="212804" y="3597029"/>
                      <a:pt x="279574" y="3629042"/>
                    </a:cubicBezTo>
                    <a:cubicBezTo>
                      <a:pt x="281193" y="3663828"/>
                      <a:pt x="324046" y="3683925"/>
                      <a:pt x="351402" y="3662161"/>
                    </a:cubicBezTo>
                    <a:cubicBezTo>
                      <a:pt x="367851" y="3669152"/>
                      <a:pt x="384387" y="3676010"/>
                      <a:pt x="400808" y="3683135"/>
                    </a:cubicBezTo>
                    <a:close/>
                    <a:moveTo>
                      <a:pt x="481942" y="18829"/>
                    </a:moveTo>
                    <a:cubicBezTo>
                      <a:pt x="1289700" y="95410"/>
                      <a:pt x="2098535" y="161542"/>
                      <a:pt x="2905007" y="251020"/>
                    </a:cubicBezTo>
                    <a:cubicBezTo>
                      <a:pt x="2976778" y="259421"/>
                      <a:pt x="3048596" y="267689"/>
                      <a:pt x="3120043" y="278557"/>
                    </a:cubicBezTo>
                    <a:cubicBezTo>
                      <a:pt x="3092087" y="839722"/>
                      <a:pt x="3111909" y="1402383"/>
                      <a:pt x="3104841" y="1964082"/>
                    </a:cubicBezTo>
                    <a:cubicBezTo>
                      <a:pt x="2202681" y="2044806"/>
                      <a:pt x="1296939" y="2078286"/>
                      <a:pt x="393769" y="2145105"/>
                    </a:cubicBezTo>
                    <a:cubicBezTo>
                      <a:pt x="394731" y="1433235"/>
                      <a:pt x="398808" y="720879"/>
                      <a:pt x="385282" y="9228"/>
                    </a:cubicBezTo>
                    <a:cubicBezTo>
                      <a:pt x="417572" y="11419"/>
                      <a:pt x="449747" y="15695"/>
                      <a:pt x="481942" y="18829"/>
                    </a:cubicBezTo>
                    <a:close/>
                    <a:moveTo>
                      <a:pt x="2997361" y="2018479"/>
                    </a:moveTo>
                    <a:cubicBezTo>
                      <a:pt x="3003162" y="2030566"/>
                      <a:pt x="3010201" y="2042101"/>
                      <a:pt x="3017535" y="2053360"/>
                    </a:cubicBezTo>
                    <a:cubicBezTo>
                      <a:pt x="2214168" y="2125340"/>
                      <a:pt x="1408067" y="2162249"/>
                      <a:pt x="603290" y="2215123"/>
                    </a:cubicBezTo>
                    <a:cubicBezTo>
                      <a:pt x="559323" y="2217637"/>
                      <a:pt x="515470" y="2221571"/>
                      <a:pt x="471512" y="2224133"/>
                    </a:cubicBezTo>
                    <a:cubicBezTo>
                      <a:pt x="467750" y="2224305"/>
                      <a:pt x="467740" y="2229829"/>
                      <a:pt x="471512" y="2229991"/>
                    </a:cubicBezTo>
                    <a:cubicBezTo>
                      <a:pt x="503126" y="2231401"/>
                      <a:pt x="534777" y="2230791"/>
                      <a:pt x="566400" y="2230172"/>
                    </a:cubicBezTo>
                    <a:cubicBezTo>
                      <a:pt x="1031382" y="2215666"/>
                      <a:pt x="1495745" y="2185738"/>
                      <a:pt x="1960031" y="2157277"/>
                    </a:cubicBezTo>
                    <a:cubicBezTo>
                      <a:pt x="2318076" y="2133179"/>
                      <a:pt x="2676616" y="2113253"/>
                      <a:pt x="3033718" y="2077410"/>
                    </a:cubicBezTo>
                    <a:cubicBezTo>
                      <a:pt x="3045986" y="2095098"/>
                      <a:pt x="3058569" y="2112710"/>
                      <a:pt x="3069304" y="2131331"/>
                    </a:cubicBezTo>
                    <a:cubicBezTo>
                      <a:pt x="2214835" y="2208693"/>
                      <a:pt x="1356937" y="2244393"/>
                      <a:pt x="500992" y="2302534"/>
                    </a:cubicBezTo>
                    <a:cubicBezTo>
                      <a:pt x="478646" y="2262700"/>
                      <a:pt x="447757" y="2228143"/>
                      <a:pt x="426821" y="2187453"/>
                    </a:cubicBezTo>
                    <a:cubicBezTo>
                      <a:pt x="423163" y="2180385"/>
                      <a:pt x="419487" y="2173289"/>
                      <a:pt x="416619" y="2165850"/>
                    </a:cubicBezTo>
                    <a:cubicBezTo>
                      <a:pt x="415286" y="2162421"/>
                      <a:pt x="414143" y="2158982"/>
                      <a:pt x="411857" y="2156058"/>
                    </a:cubicBezTo>
                    <a:cubicBezTo>
                      <a:pt x="811917" y="2152258"/>
                      <a:pt x="1211519" y="2124997"/>
                      <a:pt x="1610950" y="2103842"/>
                    </a:cubicBezTo>
                    <a:cubicBezTo>
                      <a:pt x="2072160" y="2076362"/>
                      <a:pt x="2533475" y="2048950"/>
                      <a:pt x="2993961" y="2010992"/>
                    </a:cubicBezTo>
                    <a:cubicBezTo>
                      <a:pt x="2995066" y="2013497"/>
                      <a:pt x="2996180" y="2016012"/>
                      <a:pt x="2997361" y="2018479"/>
                    </a:cubicBezTo>
                    <a:close/>
                    <a:moveTo>
                      <a:pt x="2702563" y="3136171"/>
                    </a:moveTo>
                    <a:cubicBezTo>
                      <a:pt x="1926284" y="3253996"/>
                      <a:pt x="1151883" y="3383945"/>
                      <a:pt x="375538" y="3501150"/>
                    </a:cubicBezTo>
                    <a:cubicBezTo>
                      <a:pt x="375614" y="3476566"/>
                      <a:pt x="375691" y="3451982"/>
                      <a:pt x="375719" y="3427398"/>
                    </a:cubicBezTo>
                    <a:cubicBezTo>
                      <a:pt x="904776" y="3369496"/>
                      <a:pt x="1429337" y="3276113"/>
                      <a:pt x="1955364" y="3196141"/>
                    </a:cubicBezTo>
                    <a:cubicBezTo>
                      <a:pt x="2333773" y="3137324"/>
                      <a:pt x="2713126" y="3074392"/>
                      <a:pt x="3092449" y="3023300"/>
                    </a:cubicBezTo>
                    <a:cubicBezTo>
                      <a:pt x="3103527" y="3021900"/>
                      <a:pt x="3114605" y="3020557"/>
                      <a:pt x="3125691" y="3019271"/>
                    </a:cubicBezTo>
                    <a:cubicBezTo>
                      <a:pt x="3129949" y="3018785"/>
                      <a:pt x="3133159" y="3016747"/>
                      <a:pt x="3135321" y="3013994"/>
                    </a:cubicBezTo>
                    <a:cubicBezTo>
                      <a:pt x="3135245" y="3035568"/>
                      <a:pt x="3135140" y="3057133"/>
                      <a:pt x="3134978" y="3078707"/>
                    </a:cubicBezTo>
                    <a:cubicBezTo>
                      <a:pt x="3132826" y="3076697"/>
                      <a:pt x="3129740" y="3075554"/>
                      <a:pt x="3125682" y="3076030"/>
                    </a:cubicBezTo>
                    <a:cubicBezTo>
                      <a:pt x="2984245" y="3093032"/>
                      <a:pt x="2843447" y="3115102"/>
                      <a:pt x="2702563" y="3136171"/>
                    </a:cubicBezTo>
                    <a:close/>
                    <a:moveTo>
                      <a:pt x="3074218" y="3133714"/>
                    </a:moveTo>
                    <a:cubicBezTo>
                      <a:pt x="3049520" y="3128837"/>
                      <a:pt x="3024803" y="3124084"/>
                      <a:pt x="3000019" y="3119636"/>
                    </a:cubicBezTo>
                    <a:cubicBezTo>
                      <a:pt x="3030975" y="3115311"/>
                      <a:pt x="3061779" y="3111149"/>
                      <a:pt x="3092440" y="3107282"/>
                    </a:cubicBezTo>
                    <a:cubicBezTo>
                      <a:pt x="3103517" y="3105882"/>
                      <a:pt x="3114595" y="3104539"/>
                      <a:pt x="3125682" y="3103253"/>
                    </a:cubicBezTo>
                    <a:cubicBezTo>
                      <a:pt x="3129644" y="3102796"/>
                      <a:pt x="3132692" y="3100986"/>
                      <a:pt x="3134836" y="3098528"/>
                    </a:cubicBezTo>
                    <a:cubicBezTo>
                      <a:pt x="3134693" y="3114349"/>
                      <a:pt x="3134550" y="3130151"/>
                      <a:pt x="3135369" y="3145963"/>
                    </a:cubicBezTo>
                    <a:cubicBezTo>
                      <a:pt x="3115005" y="3141867"/>
                      <a:pt x="3094621" y="3137743"/>
                      <a:pt x="3074218" y="3133714"/>
                    </a:cubicBezTo>
                    <a:close/>
                    <a:moveTo>
                      <a:pt x="3137607" y="2198025"/>
                    </a:moveTo>
                    <a:cubicBezTo>
                      <a:pt x="3136274" y="2463716"/>
                      <a:pt x="3136188" y="2729416"/>
                      <a:pt x="3135397" y="2995106"/>
                    </a:cubicBezTo>
                    <a:cubicBezTo>
                      <a:pt x="3133235" y="2992839"/>
                      <a:pt x="3130006" y="2991534"/>
                      <a:pt x="3125701" y="2992029"/>
                    </a:cubicBezTo>
                    <a:cubicBezTo>
                      <a:pt x="3068056" y="2998687"/>
                      <a:pt x="3010563" y="3006831"/>
                      <a:pt x="2953108" y="3015032"/>
                    </a:cubicBezTo>
                    <a:cubicBezTo>
                      <a:pt x="2765961" y="3041902"/>
                      <a:pt x="2579156" y="3070992"/>
                      <a:pt x="2392343" y="3100043"/>
                    </a:cubicBezTo>
                    <a:cubicBezTo>
                      <a:pt x="1719849" y="3203922"/>
                      <a:pt x="1048584" y="3315822"/>
                      <a:pt x="375719" y="3417140"/>
                    </a:cubicBezTo>
                    <a:cubicBezTo>
                      <a:pt x="376443" y="3000745"/>
                      <a:pt x="371500" y="2584455"/>
                      <a:pt x="375929" y="2168098"/>
                    </a:cubicBezTo>
                    <a:cubicBezTo>
                      <a:pt x="383415" y="2167888"/>
                      <a:pt x="390807" y="2163697"/>
                      <a:pt x="393036" y="2155515"/>
                    </a:cubicBezTo>
                    <a:cubicBezTo>
                      <a:pt x="395150" y="2155601"/>
                      <a:pt x="397274" y="2155658"/>
                      <a:pt x="399389" y="2155725"/>
                    </a:cubicBezTo>
                    <a:cubicBezTo>
                      <a:pt x="392683" y="2188691"/>
                      <a:pt x="463025" y="2271063"/>
                      <a:pt x="480256" y="2303934"/>
                    </a:cubicBezTo>
                    <a:cubicBezTo>
                      <a:pt x="477341" y="2304115"/>
                      <a:pt x="474446" y="2304286"/>
                      <a:pt x="471541" y="2304410"/>
                    </a:cubicBezTo>
                    <a:cubicBezTo>
                      <a:pt x="467778" y="2304581"/>
                      <a:pt x="467769" y="2310106"/>
                      <a:pt x="471541" y="2310268"/>
                    </a:cubicBezTo>
                    <a:cubicBezTo>
                      <a:pt x="475722" y="2310458"/>
                      <a:pt x="479913" y="2310601"/>
                      <a:pt x="484095" y="2310716"/>
                    </a:cubicBezTo>
                    <a:cubicBezTo>
                      <a:pt x="485695" y="2313611"/>
                      <a:pt x="487247" y="2316535"/>
                      <a:pt x="488733" y="2319498"/>
                    </a:cubicBezTo>
                    <a:cubicBezTo>
                      <a:pt x="493991" y="2329956"/>
                      <a:pt x="509441" y="2321412"/>
                      <a:pt x="505507" y="2311078"/>
                    </a:cubicBezTo>
                    <a:cubicBezTo>
                      <a:pt x="1206252" y="2292637"/>
                      <a:pt x="1905948" y="2241907"/>
                      <a:pt x="2605331" y="2195663"/>
                    </a:cubicBezTo>
                    <a:cubicBezTo>
                      <a:pt x="2758903" y="2184205"/>
                      <a:pt x="2912627" y="2173889"/>
                      <a:pt x="3065722" y="2157106"/>
                    </a:cubicBezTo>
                    <a:cubicBezTo>
                      <a:pt x="3072323" y="2156334"/>
                      <a:pt x="3076285" y="2151648"/>
                      <a:pt x="3077581" y="2146467"/>
                    </a:cubicBezTo>
                    <a:cubicBezTo>
                      <a:pt x="3083477" y="2155791"/>
                      <a:pt x="3098717" y="2146495"/>
                      <a:pt x="3093345" y="2136018"/>
                    </a:cubicBezTo>
                    <a:cubicBezTo>
                      <a:pt x="3081143" y="2112177"/>
                      <a:pt x="3065113" y="2090545"/>
                      <a:pt x="3049758" y="2068619"/>
                    </a:cubicBezTo>
                    <a:cubicBezTo>
                      <a:pt x="3053568" y="2060132"/>
                      <a:pt x="3048958" y="2048997"/>
                      <a:pt x="3037766" y="2051064"/>
                    </a:cubicBezTo>
                    <a:cubicBezTo>
                      <a:pt x="3028784" y="2037586"/>
                      <a:pt x="3020288" y="2023756"/>
                      <a:pt x="3013011" y="2009278"/>
                    </a:cubicBezTo>
                    <a:cubicBezTo>
                      <a:pt x="3039757" y="2006887"/>
                      <a:pt x="3066484" y="2004363"/>
                      <a:pt x="3093202" y="2001601"/>
                    </a:cubicBezTo>
                    <a:cubicBezTo>
                      <a:pt x="3104051" y="2000486"/>
                      <a:pt x="3114890" y="1999315"/>
                      <a:pt x="3125711" y="1998067"/>
                    </a:cubicBezTo>
                    <a:cubicBezTo>
                      <a:pt x="3131597" y="1997391"/>
                      <a:pt x="3135959" y="1994495"/>
                      <a:pt x="3138855" y="1990619"/>
                    </a:cubicBezTo>
                    <a:cubicBezTo>
                      <a:pt x="3138322" y="2059770"/>
                      <a:pt x="3137941" y="2128912"/>
                      <a:pt x="3137607" y="21980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6" name="Graphic 4" descr="Classroom with laboratory equipment">
                <a:extLst>
                  <a:ext uri="{FF2B5EF4-FFF2-40B4-BE49-F238E27FC236}">
                    <a16:creationId xmlns:a16="http://schemas.microsoft.com/office/drawing/2014/main" id="{C9603C09-B734-0748-3661-96939956402E}"/>
                  </a:ext>
                </a:extLst>
              </p:cNvPr>
              <p:cNvGrpSpPr/>
              <p:nvPr/>
            </p:nvGrpSpPr>
            <p:grpSpPr>
              <a:xfrm>
                <a:off x="343306" y="3901833"/>
                <a:ext cx="3479387" cy="784881"/>
                <a:chOff x="343306" y="3901833"/>
                <a:chExt cx="3479387" cy="784881"/>
              </a:xfrm>
              <a:solidFill>
                <a:srgbClr val="000000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BCB8A330-5BD5-4C72-8231-DE157128CEFD}"/>
                    </a:ext>
                  </a:extLst>
                </p:cNvPr>
                <p:cNvSpPr/>
                <p:nvPr/>
              </p:nvSpPr>
              <p:spPr>
                <a:xfrm>
                  <a:off x="808183" y="4555668"/>
                  <a:ext cx="141270" cy="131047"/>
                </a:xfrm>
                <a:custGeom>
                  <a:avLst/>
                  <a:gdLst>
                    <a:gd name="connsiteX0" fmla="*/ 127815 w 141270"/>
                    <a:gd name="connsiteY0" fmla="*/ 31719 h 131047"/>
                    <a:gd name="connsiteX1" fmla="*/ 122671 w 141270"/>
                    <a:gd name="connsiteY1" fmla="*/ 31214 h 131047"/>
                    <a:gd name="connsiteX2" fmla="*/ 100325 w 141270"/>
                    <a:gd name="connsiteY2" fmla="*/ 12421 h 131047"/>
                    <a:gd name="connsiteX3" fmla="*/ 95211 w 141270"/>
                    <a:gd name="connsiteY3" fmla="*/ 10840 h 131047"/>
                    <a:gd name="connsiteX4" fmla="*/ 87952 w 141270"/>
                    <a:gd name="connsiteY4" fmla="*/ 6668 h 131047"/>
                    <a:gd name="connsiteX5" fmla="*/ 35079 w 141270"/>
                    <a:gd name="connsiteY5" fmla="*/ 6040 h 131047"/>
                    <a:gd name="connsiteX6" fmla="*/ 13496 w 141270"/>
                    <a:gd name="connsiteY6" fmla="*/ 15650 h 131047"/>
                    <a:gd name="connsiteX7" fmla="*/ 37 w 141270"/>
                    <a:gd name="connsiteY7" fmla="*/ 57570 h 131047"/>
                    <a:gd name="connsiteX8" fmla="*/ 54786 w 141270"/>
                    <a:gd name="connsiteY8" fmla="*/ 130217 h 131047"/>
                    <a:gd name="connsiteX9" fmla="*/ 82838 w 141270"/>
                    <a:gd name="connsiteY9" fmla="*/ 128779 h 131047"/>
                    <a:gd name="connsiteX10" fmla="*/ 131425 w 141270"/>
                    <a:gd name="connsiteY10" fmla="*/ 99413 h 131047"/>
                    <a:gd name="connsiteX11" fmla="*/ 127815 w 141270"/>
                    <a:gd name="connsiteY11" fmla="*/ 31719 h 1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1270" h="131047">
                      <a:moveTo>
                        <a:pt x="127815" y="31719"/>
                      </a:moveTo>
                      <a:cubicBezTo>
                        <a:pt x="126272" y="30747"/>
                        <a:pt x="124376" y="30680"/>
                        <a:pt x="122671" y="31214"/>
                      </a:cubicBezTo>
                      <a:cubicBezTo>
                        <a:pt x="116747" y="23508"/>
                        <a:pt x="108746" y="17288"/>
                        <a:pt x="100325" y="12421"/>
                      </a:cubicBezTo>
                      <a:cubicBezTo>
                        <a:pt x="98592" y="11421"/>
                        <a:pt x="96877" y="10926"/>
                        <a:pt x="95211" y="10840"/>
                      </a:cubicBezTo>
                      <a:cubicBezTo>
                        <a:pt x="92905" y="9307"/>
                        <a:pt x="90486" y="7906"/>
                        <a:pt x="87952" y="6668"/>
                      </a:cubicBezTo>
                      <a:cubicBezTo>
                        <a:pt x="70569" y="-1876"/>
                        <a:pt x="50643" y="-2342"/>
                        <a:pt x="35079" y="6040"/>
                      </a:cubicBezTo>
                      <a:cubicBezTo>
                        <a:pt x="27354" y="6297"/>
                        <a:pt x="19973" y="9211"/>
                        <a:pt x="13496" y="15650"/>
                      </a:cubicBezTo>
                      <a:cubicBezTo>
                        <a:pt x="2866" y="26194"/>
                        <a:pt x="-392" y="43130"/>
                        <a:pt x="37" y="57570"/>
                      </a:cubicBezTo>
                      <a:cubicBezTo>
                        <a:pt x="989" y="89440"/>
                        <a:pt x="20839" y="125207"/>
                        <a:pt x="54786" y="130217"/>
                      </a:cubicBezTo>
                      <a:cubicBezTo>
                        <a:pt x="64197" y="131607"/>
                        <a:pt x="73855" y="131331"/>
                        <a:pt x="82838" y="128779"/>
                      </a:cubicBezTo>
                      <a:cubicBezTo>
                        <a:pt x="102659" y="130912"/>
                        <a:pt x="121795" y="116701"/>
                        <a:pt x="131425" y="99413"/>
                      </a:cubicBezTo>
                      <a:cubicBezTo>
                        <a:pt x="141416" y="81487"/>
                        <a:pt x="148779" y="44835"/>
                        <a:pt x="127815" y="317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7D71F360-2934-EFE1-C0D9-05EAE5FF9571}"/>
                    </a:ext>
                  </a:extLst>
                </p:cNvPr>
                <p:cNvSpPr/>
                <p:nvPr/>
              </p:nvSpPr>
              <p:spPr>
                <a:xfrm>
                  <a:off x="343306" y="4321724"/>
                  <a:ext cx="141265" cy="131047"/>
                </a:xfrm>
                <a:custGeom>
                  <a:avLst/>
                  <a:gdLst>
                    <a:gd name="connsiteX0" fmla="*/ 127815 w 141265"/>
                    <a:gd name="connsiteY0" fmla="*/ 31719 h 131047"/>
                    <a:gd name="connsiteX1" fmla="*/ 122671 w 141265"/>
                    <a:gd name="connsiteY1" fmla="*/ 31214 h 131047"/>
                    <a:gd name="connsiteX2" fmla="*/ 100325 w 141265"/>
                    <a:gd name="connsiteY2" fmla="*/ 12422 h 131047"/>
                    <a:gd name="connsiteX3" fmla="*/ 95210 w 141265"/>
                    <a:gd name="connsiteY3" fmla="*/ 10840 h 131047"/>
                    <a:gd name="connsiteX4" fmla="*/ 87952 w 141265"/>
                    <a:gd name="connsiteY4" fmla="*/ 6669 h 131047"/>
                    <a:gd name="connsiteX5" fmla="*/ 35079 w 141265"/>
                    <a:gd name="connsiteY5" fmla="*/ 6039 h 131047"/>
                    <a:gd name="connsiteX6" fmla="*/ 13495 w 141265"/>
                    <a:gd name="connsiteY6" fmla="*/ 15651 h 131047"/>
                    <a:gd name="connsiteX7" fmla="*/ 37 w 141265"/>
                    <a:gd name="connsiteY7" fmla="*/ 57570 h 131047"/>
                    <a:gd name="connsiteX8" fmla="*/ 54786 w 141265"/>
                    <a:gd name="connsiteY8" fmla="*/ 130217 h 131047"/>
                    <a:gd name="connsiteX9" fmla="*/ 82828 w 141265"/>
                    <a:gd name="connsiteY9" fmla="*/ 128779 h 131047"/>
                    <a:gd name="connsiteX10" fmla="*/ 131415 w 141265"/>
                    <a:gd name="connsiteY10" fmla="*/ 99413 h 131047"/>
                    <a:gd name="connsiteX11" fmla="*/ 127815 w 141265"/>
                    <a:gd name="connsiteY11" fmla="*/ 31719 h 1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1265" h="131047">
                      <a:moveTo>
                        <a:pt x="127815" y="31719"/>
                      </a:moveTo>
                      <a:cubicBezTo>
                        <a:pt x="126272" y="30748"/>
                        <a:pt x="124376" y="30681"/>
                        <a:pt x="122671" y="31214"/>
                      </a:cubicBezTo>
                      <a:cubicBezTo>
                        <a:pt x="116737" y="23509"/>
                        <a:pt x="108746" y="17289"/>
                        <a:pt x="100325" y="12422"/>
                      </a:cubicBezTo>
                      <a:cubicBezTo>
                        <a:pt x="98592" y="11421"/>
                        <a:pt x="96877" y="10926"/>
                        <a:pt x="95210" y="10840"/>
                      </a:cubicBezTo>
                      <a:cubicBezTo>
                        <a:pt x="92905" y="9307"/>
                        <a:pt x="90486" y="7907"/>
                        <a:pt x="87952" y="6669"/>
                      </a:cubicBezTo>
                      <a:cubicBezTo>
                        <a:pt x="70569" y="-1876"/>
                        <a:pt x="50643" y="-2343"/>
                        <a:pt x="35079" y="6039"/>
                      </a:cubicBezTo>
                      <a:cubicBezTo>
                        <a:pt x="27354" y="6297"/>
                        <a:pt x="19973" y="9211"/>
                        <a:pt x="13495" y="15651"/>
                      </a:cubicBezTo>
                      <a:cubicBezTo>
                        <a:pt x="2866" y="26195"/>
                        <a:pt x="-392" y="43130"/>
                        <a:pt x="37" y="57570"/>
                      </a:cubicBezTo>
                      <a:cubicBezTo>
                        <a:pt x="989" y="89441"/>
                        <a:pt x="20839" y="125207"/>
                        <a:pt x="54786" y="130217"/>
                      </a:cubicBezTo>
                      <a:cubicBezTo>
                        <a:pt x="64197" y="131608"/>
                        <a:pt x="73855" y="131332"/>
                        <a:pt x="82828" y="128779"/>
                      </a:cubicBezTo>
                      <a:cubicBezTo>
                        <a:pt x="102650" y="130913"/>
                        <a:pt x="121785" y="116701"/>
                        <a:pt x="131415" y="99413"/>
                      </a:cubicBezTo>
                      <a:cubicBezTo>
                        <a:pt x="141416" y="81487"/>
                        <a:pt x="148770" y="44845"/>
                        <a:pt x="127815" y="317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5C0BAE-D5C1-A9F0-E590-BD3218D5E9AF}"/>
                    </a:ext>
                  </a:extLst>
                </p:cNvPr>
                <p:cNvSpPr/>
                <p:nvPr/>
              </p:nvSpPr>
              <p:spPr>
                <a:xfrm>
                  <a:off x="3681428" y="4015810"/>
                  <a:ext cx="141265" cy="131047"/>
                </a:xfrm>
                <a:custGeom>
                  <a:avLst/>
                  <a:gdLst>
                    <a:gd name="connsiteX0" fmla="*/ 127814 w 141265"/>
                    <a:gd name="connsiteY0" fmla="*/ 31719 h 131047"/>
                    <a:gd name="connsiteX1" fmla="*/ 122671 w 141265"/>
                    <a:gd name="connsiteY1" fmla="*/ 31214 h 131047"/>
                    <a:gd name="connsiteX2" fmla="*/ 100325 w 141265"/>
                    <a:gd name="connsiteY2" fmla="*/ 12421 h 131047"/>
                    <a:gd name="connsiteX3" fmla="*/ 95210 w 141265"/>
                    <a:gd name="connsiteY3" fmla="*/ 10840 h 131047"/>
                    <a:gd name="connsiteX4" fmla="*/ 87952 w 141265"/>
                    <a:gd name="connsiteY4" fmla="*/ 6668 h 131047"/>
                    <a:gd name="connsiteX5" fmla="*/ 35079 w 141265"/>
                    <a:gd name="connsiteY5" fmla="*/ 6040 h 131047"/>
                    <a:gd name="connsiteX6" fmla="*/ 13495 w 141265"/>
                    <a:gd name="connsiteY6" fmla="*/ 15650 h 131047"/>
                    <a:gd name="connsiteX7" fmla="*/ 37 w 141265"/>
                    <a:gd name="connsiteY7" fmla="*/ 57570 h 131047"/>
                    <a:gd name="connsiteX8" fmla="*/ 54786 w 141265"/>
                    <a:gd name="connsiteY8" fmla="*/ 130217 h 131047"/>
                    <a:gd name="connsiteX9" fmla="*/ 82828 w 141265"/>
                    <a:gd name="connsiteY9" fmla="*/ 128779 h 131047"/>
                    <a:gd name="connsiteX10" fmla="*/ 131415 w 141265"/>
                    <a:gd name="connsiteY10" fmla="*/ 99413 h 131047"/>
                    <a:gd name="connsiteX11" fmla="*/ 127814 w 141265"/>
                    <a:gd name="connsiteY11" fmla="*/ 31719 h 1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1265" h="131047">
                      <a:moveTo>
                        <a:pt x="127814" y="31719"/>
                      </a:moveTo>
                      <a:cubicBezTo>
                        <a:pt x="126271" y="30747"/>
                        <a:pt x="124376" y="30671"/>
                        <a:pt x="122671" y="31214"/>
                      </a:cubicBezTo>
                      <a:cubicBezTo>
                        <a:pt x="116746" y="23508"/>
                        <a:pt x="108745" y="17289"/>
                        <a:pt x="100325" y="12421"/>
                      </a:cubicBezTo>
                      <a:cubicBezTo>
                        <a:pt x="98592" y="11421"/>
                        <a:pt x="96877" y="10926"/>
                        <a:pt x="95210" y="10840"/>
                      </a:cubicBezTo>
                      <a:cubicBezTo>
                        <a:pt x="92905" y="9306"/>
                        <a:pt x="90486" y="7907"/>
                        <a:pt x="87952" y="6668"/>
                      </a:cubicBezTo>
                      <a:cubicBezTo>
                        <a:pt x="70569" y="-1876"/>
                        <a:pt x="50643" y="-2343"/>
                        <a:pt x="35079" y="6040"/>
                      </a:cubicBezTo>
                      <a:cubicBezTo>
                        <a:pt x="27354" y="6297"/>
                        <a:pt x="19972" y="9211"/>
                        <a:pt x="13495" y="15650"/>
                      </a:cubicBezTo>
                      <a:cubicBezTo>
                        <a:pt x="2866" y="26194"/>
                        <a:pt x="-392" y="43130"/>
                        <a:pt x="37" y="57570"/>
                      </a:cubicBezTo>
                      <a:cubicBezTo>
                        <a:pt x="989" y="89441"/>
                        <a:pt x="20839" y="125207"/>
                        <a:pt x="54786" y="130217"/>
                      </a:cubicBezTo>
                      <a:cubicBezTo>
                        <a:pt x="64187" y="131608"/>
                        <a:pt x="73855" y="131331"/>
                        <a:pt x="82828" y="128779"/>
                      </a:cubicBezTo>
                      <a:cubicBezTo>
                        <a:pt x="102649" y="130912"/>
                        <a:pt x="121785" y="116701"/>
                        <a:pt x="131415" y="99413"/>
                      </a:cubicBezTo>
                      <a:cubicBezTo>
                        <a:pt x="141416" y="81478"/>
                        <a:pt x="148769" y="44825"/>
                        <a:pt x="127814" y="317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E8C63E79-48CC-ECEA-39EF-6771D3E1BB8A}"/>
                    </a:ext>
                  </a:extLst>
                </p:cNvPr>
                <p:cNvSpPr/>
                <p:nvPr/>
              </p:nvSpPr>
              <p:spPr>
                <a:xfrm>
                  <a:off x="3165554" y="3901833"/>
                  <a:ext cx="141273" cy="131047"/>
                </a:xfrm>
                <a:custGeom>
                  <a:avLst/>
                  <a:gdLst>
                    <a:gd name="connsiteX0" fmla="*/ 127814 w 141273"/>
                    <a:gd name="connsiteY0" fmla="*/ 31719 h 131047"/>
                    <a:gd name="connsiteX1" fmla="*/ 122671 w 141273"/>
                    <a:gd name="connsiteY1" fmla="*/ 31214 h 131047"/>
                    <a:gd name="connsiteX2" fmla="*/ 100325 w 141273"/>
                    <a:gd name="connsiteY2" fmla="*/ 12421 h 131047"/>
                    <a:gd name="connsiteX3" fmla="*/ 95211 w 141273"/>
                    <a:gd name="connsiteY3" fmla="*/ 10840 h 131047"/>
                    <a:gd name="connsiteX4" fmla="*/ 87952 w 141273"/>
                    <a:gd name="connsiteY4" fmla="*/ 6668 h 131047"/>
                    <a:gd name="connsiteX5" fmla="*/ 35079 w 141273"/>
                    <a:gd name="connsiteY5" fmla="*/ 6040 h 131047"/>
                    <a:gd name="connsiteX6" fmla="*/ 13495 w 141273"/>
                    <a:gd name="connsiteY6" fmla="*/ 15650 h 131047"/>
                    <a:gd name="connsiteX7" fmla="*/ 37 w 141273"/>
                    <a:gd name="connsiteY7" fmla="*/ 57570 h 131047"/>
                    <a:gd name="connsiteX8" fmla="*/ 54786 w 141273"/>
                    <a:gd name="connsiteY8" fmla="*/ 130217 h 131047"/>
                    <a:gd name="connsiteX9" fmla="*/ 82837 w 141273"/>
                    <a:gd name="connsiteY9" fmla="*/ 128779 h 131047"/>
                    <a:gd name="connsiteX10" fmla="*/ 131425 w 141273"/>
                    <a:gd name="connsiteY10" fmla="*/ 99413 h 131047"/>
                    <a:gd name="connsiteX11" fmla="*/ 127814 w 141273"/>
                    <a:gd name="connsiteY11" fmla="*/ 31719 h 1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1273" h="131047">
                      <a:moveTo>
                        <a:pt x="127814" y="31719"/>
                      </a:moveTo>
                      <a:cubicBezTo>
                        <a:pt x="126271" y="30747"/>
                        <a:pt x="124376" y="30681"/>
                        <a:pt x="122671" y="31214"/>
                      </a:cubicBezTo>
                      <a:cubicBezTo>
                        <a:pt x="116737" y="23509"/>
                        <a:pt x="108745" y="17289"/>
                        <a:pt x="100325" y="12421"/>
                      </a:cubicBezTo>
                      <a:cubicBezTo>
                        <a:pt x="98592" y="11421"/>
                        <a:pt x="96877" y="10926"/>
                        <a:pt x="95211" y="10840"/>
                      </a:cubicBezTo>
                      <a:cubicBezTo>
                        <a:pt x="92905" y="9307"/>
                        <a:pt x="90486" y="7907"/>
                        <a:pt x="87952" y="6668"/>
                      </a:cubicBezTo>
                      <a:cubicBezTo>
                        <a:pt x="70569" y="-1876"/>
                        <a:pt x="50643" y="-2343"/>
                        <a:pt x="35079" y="6040"/>
                      </a:cubicBezTo>
                      <a:cubicBezTo>
                        <a:pt x="27335" y="6297"/>
                        <a:pt x="19972" y="9211"/>
                        <a:pt x="13495" y="15650"/>
                      </a:cubicBezTo>
                      <a:cubicBezTo>
                        <a:pt x="2866" y="26194"/>
                        <a:pt x="-392" y="43130"/>
                        <a:pt x="37" y="57570"/>
                      </a:cubicBezTo>
                      <a:cubicBezTo>
                        <a:pt x="989" y="89441"/>
                        <a:pt x="20839" y="125207"/>
                        <a:pt x="54786" y="130217"/>
                      </a:cubicBezTo>
                      <a:cubicBezTo>
                        <a:pt x="64197" y="131608"/>
                        <a:pt x="73855" y="131331"/>
                        <a:pt x="82837" y="128779"/>
                      </a:cubicBezTo>
                      <a:cubicBezTo>
                        <a:pt x="102659" y="130912"/>
                        <a:pt x="121795" y="116701"/>
                        <a:pt x="131425" y="99413"/>
                      </a:cubicBezTo>
                      <a:cubicBezTo>
                        <a:pt x="141416" y="81487"/>
                        <a:pt x="148789" y="44835"/>
                        <a:pt x="127814" y="317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1" name="Graphic 4" descr="Classroom with laboratory equipment">
                <a:extLst>
                  <a:ext uri="{FF2B5EF4-FFF2-40B4-BE49-F238E27FC236}">
                    <a16:creationId xmlns:a16="http://schemas.microsoft.com/office/drawing/2014/main" id="{B2B80559-378A-1075-7119-7CA9BA0D0328}"/>
                  </a:ext>
                </a:extLst>
              </p:cNvPr>
              <p:cNvGrpSpPr/>
              <p:nvPr/>
            </p:nvGrpSpPr>
            <p:grpSpPr>
              <a:xfrm>
                <a:off x="3225163" y="1468400"/>
                <a:ext cx="156890" cy="391984"/>
                <a:chOff x="3225163" y="1468400"/>
                <a:chExt cx="156890" cy="391984"/>
              </a:xfrm>
              <a:solidFill>
                <a:srgbClr val="000000"/>
              </a:solidFill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715474E2-BEA9-C7D0-6CD4-C489198FD165}"/>
                    </a:ext>
                  </a:extLst>
                </p:cNvPr>
                <p:cNvSpPr/>
                <p:nvPr/>
              </p:nvSpPr>
              <p:spPr>
                <a:xfrm>
                  <a:off x="3304619" y="1468400"/>
                  <a:ext cx="61764" cy="171770"/>
                </a:xfrm>
                <a:custGeom>
                  <a:avLst/>
                  <a:gdLst>
                    <a:gd name="connsiteX0" fmla="*/ 61253 w 61764"/>
                    <a:gd name="connsiteY0" fmla="*/ 137347 h 171770"/>
                    <a:gd name="connsiteX1" fmla="*/ 59367 w 61764"/>
                    <a:gd name="connsiteY1" fmla="*/ 112297 h 171770"/>
                    <a:gd name="connsiteX2" fmla="*/ 56510 w 61764"/>
                    <a:gd name="connsiteY2" fmla="*/ 88713 h 171770"/>
                    <a:gd name="connsiteX3" fmla="*/ 52300 w 61764"/>
                    <a:gd name="connsiteY3" fmla="*/ 64824 h 171770"/>
                    <a:gd name="connsiteX4" fmla="*/ 50738 w 61764"/>
                    <a:gd name="connsiteY4" fmla="*/ 63576 h 171770"/>
                    <a:gd name="connsiteX5" fmla="*/ 50719 w 61764"/>
                    <a:gd name="connsiteY5" fmla="*/ 63310 h 171770"/>
                    <a:gd name="connsiteX6" fmla="*/ 51328 w 61764"/>
                    <a:gd name="connsiteY6" fmla="*/ 61328 h 171770"/>
                    <a:gd name="connsiteX7" fmla="*/ 51586 w 61764"/>
                    <a:gd name="connsiteY7" fmla="*/ 11598 h 171770"/>
                    <a:gd name="connsiteX8" fmla="*/ 8533 w 61764"/>
                    <a:gd name="connsiteY8" fmla="*/ 2369 h 171770"/>
                    <a:gd name="connsiteX9" fmla="*/ 3561 w 61764"/>
                    <a:gd name="connsiteY9" fmla="*/ 7246 h 171770"/>
                    <a:gd name="connsiteX10" fmla="*/ 1294 w 61764"/>
                    <a:gd name="connsiteY10" fmla="*/ 65186 h 171770"/>
                    <a:gd name="connsiteX11" fmla="*/ 2094 w 61764"/>
                    <a:gd name="connsiteY11" fmla="*/ 67453 h 171770"/>
                    <a:gd name="connsiteX12" fmla="*/ 7771 w 61764"/>
                    <a:gd name="connsiteY12" fmla="*/ 69320 h 171770"/>
                    <a:gd name="connsiteX13" fmla="*/ 8142 w 61764"/>
                    <a:gd name="connsiteY13" fmla="*/ 69672 h 171770"/>
                    <a:gd name="connsiteX14" fmla="*/ 6913 w 61764"/>
                    <a:gd name="connsiteY14" fmla="*/ 119174 h 171770"/>
                    <a:gd name="connsiteX15" fmla="*/ 12076 w 61764"/>
                    <a:gd name="connsiteY15" fmla="*/ 169951 h 171770"/>
                    <a:gd name="connsiteX16" fmla="*/ 17000 w 61764"/>
                    <a:gd name="connsiteY16" fmla="*/ 169951 h 171770"/>
                    <a:gd name="connsiteX17" fmla="*/ 17429 w 61764"/>
                    <a:gd name="connsiteY17" fmla="*/ 145739 h 171770"/>
                    <a:gd name="connsiteX18" fmla="*/ 15915 w 61764"/>
                    <a:gd name="connsiteY18" fmla="*/ 119174 h 171770"/>
                    <a:gd name="connsiteX19" fmla="*/ 14714 w 61764"/>
                    <a:gd name="connsiteY19" fmla="*/ 93894 h 171770"/>
                    <a:gd name="connsiteX20" fmla="*/ 12676 w 61764"/>
                    <a:gd name="connsiteY20" fmla="*/ 68482 h 171770"/>
                    <a:gd name="connsiteX21" fmla="*/ 12971 w 61764"/>
                    <a:gd name="connsiteY21" fmla="*/ 68110 h 171770"/>
                    <a:gd name="connsiteX22" fmla="*/ 47528 w 61764"/>
                    <a:gd name="connsiteY22" fmla="*/ 65119 h 171770"/>
                    <a:gd name="connsiteX23" fmla="*/ 48433 w 61764"/>
                    <a:gd name="connsiteY23" fmla="*/ 64986 h 171770"/>
                    <a:gd name="connsiteX24" fmla="*/ 48671 w 61764"/>
                    <a:gd name="connsiteY24" fmla="*/ 65272 h 171770"/>
                    <a:gd name="connsiteX25" fmla="*/ 49404 w 61764"/>
                    <a:gd name="connsiteY25" fmla="*/ 87255 h 171770"/>
                    <a:gd name="connsiteX26" fmla="*/ 51681 w 61764"/>
                    <a:gd name="connsiteY26" fmla="*/ 112306 h 171770"/>
                    <a:gd name="connsiteX27" fmla="*/ 53357 w 61764"/>
                    <a:gd name="connsiteY27" fmla="*/ 135890 h 171770"/>
                    <a:gd name="connsiteX28" fmla="*/ 54996 w 61764"/>
                    <a:gd name="connsiteY28" fmla="*/ 159988 h 171770"/>
                    <a:gd name="connsiteX29" fmla="*/ 60053 w 61764"/>
                    <a:gd name="connsiteY29" fmla="*/ 159988 h 171770"/>
                    <a:gd name="connsiteX30" fmla="*/ 61253 w 61764"/>
                    <a:gd name="connsiteY30" fmla="*/ 137347 h 17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61764" h="171770">
                      <a:moveTo>
                        <a:pt x="61253" y="137347"/>
                      </a:moveTo>
                      <a:cubicBezTo>
                        <a:pt x="60863" y="128984"/>
                        <a:pt x="60177" y="120631"/>
                        <a:pt x="59367" y="112297"/>
                      </a:cubicBezTo>
                      <a:cubicBezTo>
                        <a:pt x="58596" y="104410"/>
                        <a:pt x="57548" y="96571"/>
                        <a:pt x="56510" y="88713"/>
                      </a:cubicBezTo>
                      <a:cubicBezTo>
                        <a:pt x="55481" y="80902"/>
                        <a:pt x="55196" y="72216"/>
                        <a:pt x="52300" y="64824"/>
                      </a:cubicBezTo>
                      <a:cubicBezTo>
                        <a:pt x="52043" y="64167"/>
                        <a:pt x="51404" y="63719"/>
                        <a:pt x="50738" y="63576"/>
                      </a:cubicBezTo>
                      <a:cubicBezTo>
                        <a:pt x="50671" y="63567"/>
                        <a:pt x="50662" y="63386"/>
                        <a:pt x="50719" y="63310"/>
                      </a:cubicBezTo>
                      <a:cubicBezTo>
                        <a:pt x="51081" y="62729"/>
                        <a:pt x="51309" y="62043"/>
                        <a:pt x="51328" y="61328"/>
                      </a:cubicBezTo>
                      <a:cubicBezTo>
                        <a:pt x="51671" y="44917"/>
                        <a:pt x="54443" y="27896"/>
                        <a:pt x="51586" y="11598"/>
                      </a:cubicBezTo>
                      <a:cubicBezTo>
                        <a:pt x="48376" y="-6794"/>
                        <a:pt x="21239" y="2140"/>
                        <a:pt x="8533" y="2369"/>
                      </a:cubicBezTo>
                      <a:cubicBezTo>
                        <a:pt x="5818" y="2416"/>
                        <a:pt x="3599" y="4540"/>
                        <a:pt x="3561" y="7246"/>
                      </a:cubicBezTo>
                      <a:cubicBezTo>
                        <a:pt x="3246" y="26238"/>
                        <a:pt x="-2507" y="46308"/>
                        <a:pt x="1294" y="65186"/>
                      </a:cubicBezTo>
                      <a:cubicBezTo>
                        <a:pt x="1484" y="66110"/>
                        <a:pt x="1694" y="66710"/>
                        <a:pt x="2094" y="67453"/>
                      </a:cubicBezTo>
                      <a:cubicBezTo>
                        <a:pt x="3303" y="69310"/>
                        <a:pt x="5627" y="69834"/>
                        <a:pt x="7771" y="69320"/>
                      </a:cubicBezTo>
                      <a:cubicBezTo>
                        <a:pt x="7999" y="69272"/>
                        <a:pt x="8199" y="69444"/>
                        <a:pt x="8142" y="69672"/>
                      </a:cubicBezTo>
                      <a:cubicBezTo>
                        <a:pt x="4780" y="85322"/>
                        <a:pt x="6446" y="103381"/>
                        <a:pt x="6913" y="119174"/>
                      </a:cubicBezTo>
                      <a:cubicBezTo>
                        <a:pt x="7389" y="135299"/>
                        <a:pt x="5742" y="154835"/>
                        <a:pt x="12076" y="169951"/>
                      </a:cubicBezTo>
                      <a:cubicBezTo>
                        <a:pt x="12952" y="172047"/>
                        <a:pt x="16381" y="172685"/>
                        <a:pt x="17000" y="169951"/>
                      </a:cubicBezTo>
                      <a:cubicBezTo>
                        <a:pt x="18839" y="161893"/>
                        <a:pt x="18000" y="153911"/>
                        <a:pt x="17429" y="145739"/>
                      </a:cubicBezTo>
                      <a:cubicBezTo>
                        <a:pt x="16810" y="136890"/>
                        <a:pt x="16314" y="128041"/>
                        <a:pt x="15915" y="119174"/>
                      </a:cubicBezTo>
                      <a:cubicBezTo>
                        <a:pt x="15543" y="110744"/>
                        <a:pt x="15057" y="102314"/>
                        <a:pt x="14714" y="93894"/>
                      </a:cubicBezTo>
                      <a:cubicBezTo>
                        <a:pt x="14371" y="85512"/>
                        <a:pt x="14571" y="76702"/>
                        <a:pt x="12676" y="68482"/>
                      </a:cubicBezTo>
                      <a:cubicBezTo>
                        <a:pt x="12638" y="68291"/>
                        <a:pt x="12771" y="68120"/>
                        <a:pt x="12971" y="68110"/>
                      </a:cubicBezTo>
                      <a:cubicBezTo>
                        <a:pt x="24458" y="67853"/>
                        <a:pt x="36212" y="65157"/>
                        <a:pt x="47528" y="65119"/>
                      </a:cubicBezTo>
                      <a:cubicBezTo>
                        <a:pt x="47842" y="65119"/>
                        <a:pt x="48147" y="65072"/>
                        <a:pt x="48433" y="64986"/>
                      </a:cubicBezTo>
                      <a:cubicBezTo>
                        <a:pt x="48538" y="64957"/>
                        <a:pt x="48690" y="65138"/>
                        <a:pt x="48671" y="65272"/>
                      </a:cubicBezTo>
                      <a:cubicBezTo>
                        <a:pt x="47480" y="72511"/>
                        <a:pt x="48747" y="79997"/>
                        <a:pt x="49404" y="87255"/>
                      </a:cubicBezTo>
                      <a:cubicBezTo>
                        <a:pt x="50157" y="95609"/>
                        <a:pt x="50909" y="103962"/>
                        <a:pt x="51681" y="112306"/>
                      </a:cubicBezTo>
                      <a:cubicBezTo>
                        <a:pt x="52405" y="120145"/>
                        <a:pt x="53014" y="128013"/>
                        <a:pt x="53357" y="135890"/>
                      </a:cubicBezTo>
                      <a:cubicBezTo>
                        <a:pt x="53710" y="143796"/>
                        <a:pt x="52614" y="152368"/>
                        <a:pt x="54996" y="159988"/>
                      </a:cubicBezTo>
                      <a:cubicBezTo>
                        <a:pt x="55796" y="162579"/>
                        <a:pt x="59167" y="162379"/>
                        <a:pt x="60053" y="159988"/>
                      </a:cubicBezTo>
                      <a:cubicBezTo>
                        <a:pt x="62673" y="152854"/>
                        <a:pt x="61596" y="144805"/>
                        <a:pt x="61253" y="1373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EC639E45-58BA-8BF9-50E0-04032BFB0D6E}"/>
                    </a:ext>
                  </a:extLst>
                </p:cNvPr>
                <p:cNvSpPr/>
                <p:nvPr/>
              </p:nvSpPr>
              <p:spPr>
                <a:xfrm>
                  <a:off x="3225163" y="1627394"/>
                  <a:ext cx="156890" cy="232990"/>
                </a:xfrm>
                <a:custGeom>
                  <a:avLst/>
                  <a:gdLst>
                    <a:gd name="connsiteX0" fmla="*/ 156664 w 156890"/>
                    <a:gd name="connsiteY0" fmla="*/ 212173 h 232990"/>
                    <a:gd name="connsiteX1" fmla="*/ 156397 w 156890"/>
                    <a:gd name="connsiteY1" fmla="*/ 210773 h 232990"/>
                    <a:gd name="connsiteX2" fmla="*/ 154778 w 156890"/>
                    <a:gd name="connsiteY2" fmla="*/ 195305 h 232990"/>
                    <a:gd name="connsiteX3" fmla="*/ 151834 w 156890"/>
                    <a:gd name="connsiteY3" fmla="*/ 147689 h 232990"/>
                    <a:gd name="connsiteX4" fmla="*/ 149539 w 156890"/>
                    <a:gd name="connsiteY4" fmla="*/ 9129 h 232990"/>
                    <a:gd name="connsiteX5" fmla="*/ 141490 w 156890"/>
                    <a:gd name="connsiteY5" fmla="*/ 1080 h 232990"/>
                    <a:gd name="connsiteX6" fmla="*/ 83531 w 156890"/>
                    <a:gd name="connsiteY6" fmla="*/ 4 h 232990"/>
                    <a:gd name="connsiteX7" fmla="*/ 50689 w 156890"/>
                    <a:gd name="connsiteY7" fmla="*/ 213 h 232990"/>
                    <a:gd name="connsiteX8" fmla="*/ 12036 w 156890"/>
                    <a:gd name="connsiteY8" fmla="*/ 1947 h 232990"/>
                    <a:gd name="connsiteX9" fmla="*/ 8045 w 156890"/>
                    <a:gd name="connsiteY9" fmla="*/ 4604 h 232990"/>
                    <a:gd name="connsiteX10" fmla="*/ 5349 w 156890"/>
                    <a:gd name="connsiteY10" fmla="*/ 6538 h 232990"/>
                    <a:gd name="connsiteX11" fmla="*/ 1130 w 156890"/>
                    <a:gd name="connsiteY11" fmla="*/ 44762 h 232990"/>
                    <a:gd name="connsiteX12" fmla="*/ 1416 w 156890"/>
                    <a:gd name="connsiteY12" fmla="*/ 51458 h 232990"/>
                    <a:gd name="connsiteX13" fmla="*/ 654 w 156890"/>
                    <a:gd name="connsiteY13" fmla="*/ 62716 h 232990"/>
                    <a:gd name="connsiteX14" fmla="*/ 940 w 156890"/>
                    <a:gd name="connsiteY14" fmla="*/ 117780 h 232990"/>
                    <a:gd name="connsiteX15" fmla="*/ 13798 w 156890"/>
                    <a:gd name="connsiteY15" fmla="*/ 222041 h 232990"/>
                    <a:gd name="connsiteX16" fmla="*/ 24009 w 156890"/>
                    <a:gd name="connsiteY16" fmla="*/ 229813 h 232990"/>
                    <a:gd name="connsiteX17" fmla="*/ 84950 w 156890"/>
                    <a:gd name="connsiteY17" fmla="*/ 232880 h 232990"/>
                    <a:gd name="connsiteX18" fmla="*/ 114144 w 156890"/>
                    <a:gd name="connsiteY18" fmla="*/ 231699 h 232990"/>
                    <a:gd name="connsiteX19" fmla="*/ 145119 w 156890"/>
                    <a:gd name="connsiteY19" fmla="*/ 229023 h 232990"/>
                    <a:gd name="connsiteX20" fmla="*/ 150568 w 156890"/>
                    <a:gd name="connsiteY20" fmla="*/ 222994 h 232990"/>
                    <a:gd name="connsiteX21" fmla="*/ 156664 w 156890"/>
                    <a:gd name="connsiteY21" fmla="*/ 212173 h 232990"/>
                    <a:gd name="connsiteX22" fmla="*/ 83531 w 156890"/>
                    <a:gd name="connsiteY22" fmla="*/ 17406 h 232990"/>
                    <a:gd name="connsiteX23" fmla="*/ 133499 w 156890"/>
                    <a:gd name="connsiteY23" fmla="*/ 17092 h 232990"/>
                    <a:gd name="connsiteX24" fmla="*/ 137585 w 156890"/>
                    <a:gd name="connsiteY24" fmla="*/ 148832 h 232990"/>
                    <a:gd name="connsiteX25" fmla="*/ 139033 w 156890"/>
                    <a:gd name="connsiteY25" fmla="*/ 196000 h 232990"/>
                    <a:gd name="connsiteX26" fmla="*/ 139157 w 156890"/>
                    <a:gd name="connsiteY26" fmla="*/ 204763 h 232990"/>
                    <a:gd name="connsiteX27" fmla="*/ 93541 w 156890"/>
                    <a:gd name="connsiteY27" fmla="*/ 204344 h 232990"/>
                    <a:gd name="connsiteX28" fmla="*/ 48841 w 156890"/>
                    <a:gd name="connsiteY28" fmla="*/ 201677 h 232990"/>
                    <a:gd name="connsiteX29" fmla="*/ 48317 w 156890"/>
                    <a:gd name="connsiteY29" fmla="*/ 108808 h 232990"/>
                    <a:gd name="connsiteX30" fmla="*/ 47326 w 156890"/>
                    <a:gd name="connsiteY30" fmla="*/ 58983 h 232990"/>
                    <a:gd name="connsiteX31" fmla="*/ 45126 w 156890"/>
                    <a:gd name="connsiteY31" fmla="*/ 17768 h 232990"/>
                    <a:gd name="connsiteX32" fmla="*/ 50660 w 156890"/>
                    <a:gd name="connsiteY32" fmla="*/ 17682 h 232990"/>
                    <a:gd name="connsiteX33" fmla="*/ 83531 w 156890"/>
                    <a:gd name="connsiteY33" fmla="*/ 17406 h 232990"/>
                    <a:gd name="connsiteX34" fmla="*/ 22323 w 156890"/>
                    <a:gd name="connsiteY34" fmla="*/ 116371 h 232990"/>
                    <a:gd name="connsiteX35" fmla="*/ 20237 w 156890"/>
                    <a:gd name="connsiteY35" fmla="*/ 78509 h 232990"/>
                    <a:gd name="connsiteX36" fmla="*/ 28172 w 156890"/>
                    <a:gd name="connsiteY36" fmla="*/ 80471 h 232990"/>
                    <a:gd name="connsiteX37" fmla="*/ 27724 w 156890"/>
                    <a:gd name="connsiteY37" fmla="*/ 108789 h 232990"/>
                    <a:gd name="connsiteX38" fmla="*/ 27247 w 156890"/>
                    <a:gd name="connsiteY38" fmla="*/ 171435 h 232990"/>
                    <a:gd name="connsiteX39" fmla="*/ 22323 w 156890"/>
                    <a:gd name="connsiteY39" fmla="*/ 116371 h 232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6890" h="232990">
                      <a:moveTo>
                        <a:pt x="156664" y="212173"/>
                      </a:moveTo>
                      <a:cubicBezTo>
                        <a:pt x="156568" y="211706"/>
                        <a:pt x="156473" y="211249"/>
                        <a:pt x="156397" y="210773"/>
                      </a:cubicBezTo>
                      <a:cubicBezTo>
                        <a:pt x="156197" y="209659"/>
                        <a:pt x="155206" y="199838"/>
                        <a:pt x="154778" y="195305"/>
                      </a:cubicBezTo>
                      <a:cubicBezTo>
                        <a:pt x="153301" y="179417"/>
                        <a:pt x="152339" y="163634"/>
                        <a:pt x="151834" y="147689"/>
                      </a:cubicBezTo>
                      <a:cubicBezTo>
                        <a:pt x="150396" y="101521"/>
                        <a:pt x="149444" y="55316"/>
                        <a:pt x="149539" y="9129"/>
                      </a:cubicBezTo>
                      <a:cubicBezTo>
                        <a:pt x="149548" y="4690"/>
                        <a:pt x="145834" y="1194"/>
                        <a:pt x="141490" y="1080"/>
                      </a:cubicBezTo>
                      <a:cubicBezTo>
                        <a:pt x="122154" y="547"/>
                        <a:pt x="102895" y="-53"/>
                        <a:pt x="83531" y="4"/>
                      </a:cubicBezTo>
                      <a:cubicBezTo>
                        <a:pt x="72577" y="42"/>
                        <a:pt x="61633" y="137"/>
                        <a:pt x="50689" y="213"/>
                      </a:cubicBezTo>
                      <a:cubicBezTo>
                        <a:pt x="37839" y="309"/>
                        <a:pt x="24647" y="-634"/>
                        <a:pt x="12036" y="1947"/>
                      </a:cubicBezTo>
                      <a:cubicBezTo>
                        <a:pt x="10265" y="2309"/>
                        <a:pt x="8940" y="3300"/>
                        <a:pt x="8045" y="4604"/>
                      </a:cubicBezTo>
                      <a:cubicBezTo>
                        <a:pt x="6912" y="4738"/>
                        <a:pt x="5759" y="5462"/>
                        <a:pt x="5349" y="6538"/>
                      </a:cubicBezTo>
                      <a:cubicBezTo>
                        <a:pt x="625" y="18968"/>
                        <a:pt x="616" y="31627"/>
                        <a:pt x="1130" y="44762"/>
                      </a:cubicBezTo>
                      <a:cubicBezTo>
                        <a:pt x="1216" y="46981"/>
                        <a:pt x="1311" y="49220"/>
                        <a:pt x="1416" y="51458"/>
                      </a:cubicBezTo>
                      <a:cubicBezTo>
                        <a:pt x="1101" y="55306"/>
                        <a:pt x="873" y="59097"/>
                        <a:pt x="654" y="62716"/>
                      </a:cubicBezTo>
                      <a:cubicBezTo>
                        <a:pt x="-442" y="81061"/>
                        <a:pt x="-32" y="99435"/>
                        <a:pt x="940" y="117780"/>
                      </a:cubicBezTo>
                      <a:cubicBezTo>
                        <a:pt x="2778" y="152356"/>
                        <a:pt x="3930" y="188646"/>
                        <a:pt x="13798" y="222041"/>
                      </a:cubicBezTo>
                      <a:cubicBezTo>
                        <a:pt x="15265" y="227004"/>
                        <a:pt x="19218" y="229194"/>
                        <a:pt x="24009" y="229813"/>
                      </a:cubicBezTo>
                      <a:cubicBezTo>
                        <a:pt x="44164" y="232433"/>
                        <a:pt x="64652" y="233328"/>
                        <a:pt x="84950" y="232880"/>
                      </a:cubicBezTo>
                      <a:cubicBezTo>
                        <a:pt x="94694" y="232662"/>
                        <a:pt x="104410" y="232185"/>
                        <a:pt x="114144" y="231699"/>
                      </a:cubicBezTo>
                      <a:cubicBezTo>
                        <a:pt x="123688" y="231233"/>
                        <a:pt x="136242" y="232700"/>
                        <a:pt x="145119" y="229023"/>
                      </a:cubicBezTo>
                      <a:cubicBezTo>
                        <a:pt x="148053" y="227804"/>
                        <a:pt x="149901" y="225499"/>
                        <a:pt x="150568" y="222994"/>
                      </a:cubicBezTo>
                      <a:cubicBezTo>
                        <a:pt x="155082" y="221451"/>
                        <a:pt x="157702" y="217517"/>
                        <a:pt x="156664" y="212173"/>
                      </a:cubicBezTo>
                      <a:close/>
                      <a:moveTo>
                        <a:pt x="83531" y="17406"/>
                      </a:moveTo>
                      <a:cubicBezTo>
                        <a:pt x="100171" y="17282"/>
                        <a:pt x="116859" y="16930"/>
                        <a:pt x="133499" y="17092"/>
                      </a:cubicBezTo>
                      <a:cubicBezTo>
                        <a:pt x="133804" y="61030"/>
                        <a:pt x="135337" y="104941"/>
                        <a:pt x="137585" y="148832"/>
                      </a:cubicBezTo>
                      <a:cubicBezTo>
                        <a:pt x="138395" y="164586"/>
                        <a:pt x="138861" y="180236"/>
                        <a:pt x="139033" y="196000"/>
                      </a:cubicBezTo>
                      <a:cubicBezTo>
                        <a:pt x="139062" y="198924"/>
                        <a:pt x="139119" y="201838"/>
                        <a:pt x="139157" y="204763"/>
                      </a:cubicBezTo>
                      <a:cubicBezTo>
                        <a:pt x="124088" y="203801"/>
                        <a:pt x="108505" y="204782"/>
                        <a:pt x="93541" y="204344"/>
                      </a:cubicBezTo>
                      <a:cubicBezTo>
                        <a:pt x="78559" y="203905"/>
                        <a:pt x="63719" y="202886"/>
                        <a:pt x="48841" y="201677"/>
                      </a:cubicBezTo>
                      <a:cubicBezTo>
                        <a:pt x="48917" y="170720"/>
                        <a:pt x="48593" y="139764"/>
                        <a:pt x="48317" y="108808"/>
                      </a:cubicBezTo>
                      <a:cubicBezTo>
                        <a:pt x="48174" y="92196"/>
                        <a:pt x="47802" y="75585"/>
                        <a:pt x="47326" y="58983"/>
                      </a:cubicBezTo>
                      <a:cubicBezTo>
                        <a:pt x="46926" y="45352"/>
                        <a:pt x="47079" y="31351"/>
                        <a:pt x="45126" y="17768"/>
                      </a:cubicBezTo>
                      <a:cubicBezTo>
                        <a:pt x="46983" y="17730"/>
                        <a:pt x="48831" y="17692"/>
                        <a:pt x="50660" y="17682"/>
                      </a:cubicBezTo>
                      <a:cubicBezTo>
                        <a:pt x="61623" y="17587"/>
                        <a:pt x="72577" y="17492"/>
                        <a:pt x="83531" y="17406"/>
                      </a:cubicBezTo>
                      <a:close/>
                      <a:moveTo>
                        <a:pt x="22323" y="116371"/>
                      </a:moveTo>
                      <a:cubicBezTo>
                        <a:pt x="21542" y="103760"/>
                        <a:pt x="20780" y="91139"/>
                        <a:pt x="20237" y="78509"/>
                      </a:cubicBezTo>
                      <a:cubicBezTo>
                        <a:pt x="22133" y="80490"/>
                        <a:pt x="25371" y="81138"/>
                        <a:pt x="28172" y="80471"/>
                      </a:cubicBezTo>
                      <a:cubicBezTo>
                        <a:pt x="27962" y="89910"/>
                        <a:pt x="27809" y="99350"/>
                        <a:pt x="27724" y="108789"/>
                      </a:cubicBezTo>
                      <a:cubicBezTo>
                        <a:pt x="27533" y="129668"/>
                        <a:pt x="27343" y="150556"/>
                        <a:pt x="27247" y="171435"/>
                      </a:cubicBezTo>
                      <a:cubicBezTo>
                        <a:pt x="25028" y="153185"/>
                        <a:pt x="23476" y="134859"/>
                        <a:pt x="22323" y="1163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" name="Graphic 4" descr="Classroom with laboratory equipment">
              <a:extLst>
                <a:ext uri="{FF2B5EF4-FFF2-40B4-BE49-F238E27FC236}">
                  <a16:creationId xmlns:a16="http://schemas.microsoft.com/office/drawing/2014/main" id="{5F7BD3E6-5615-BB2A-2213-D19005C37712}"/>
                </a:ext>
              </a:extLst>
            </p:cNvPr>
            <p:cNvGrpSpPr/>
            <p:nvPr/>
          </p:nvGrpSpPr>
          <p:grpSpPr>
            <a:xfrm>
              <a:off x="3275017" y="1066777"/>
              <a:ext cx="47787" cy="366329"/>
              <a:chOff x="3275017" y="1066777"/>
              <a:chExt cx="47787" cy="366329"/>
            </a:xfrm>
            <a:solidFill>
              <a:srgbClr val="000000"/>
            </a:solidFill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375C400-607A-3399-AB4E-E92E6630FB0C}"/>
                  </a:ext>
                </a:extLst>
              </p:cNvPr>
              <p:cNvSpPr/>
              <p:nvPr/>
            </p:nvSpPr>
            <p:spPr>
              <a:xfrm>
                <a:off x="3275042" y="1066777"/>
                <a:ext cx="47745" cy="48425"/>
              </a:xfrm>
              <a:custGeom>
                <a:avLst/>
                <a:gdLst>
                  <a:gd name="connsiteX0" fmla="*/ 2124 w 47745"/>
                  <a:gd name="connsiteY0" fmla="*/ 33822 h 48425"/>
                  <a:gd name="connsiteX1" fmla="*/ 44482 w 47745"/>
                  <a:gd name="connsiteY1" fmla="*/ 11790 h 48425"/>
                  <a:gd name="connsiteX2" fmla="*/ 2124 w 47745"/>
                  <a:gd name="connsiteY2" fmla="*/ 33822 h 48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45" h="48425">
                    <a:moveTo>
                      <a:pt x="2124" y="33822"/>
                    </a:moveTo>
                    <a:cubicBezTo>
                      <a:pt x="16183" y="64721"/>
                      <a:pt x="59950" y="41413"/>
                      <a:pt x="44482" y="11790"/>
                    </a:cubicBezTo>
                    <a:cubicBezTo>
                      <a:pt x="28556" y="-13765"/>
                      <a:pt x="-9335" y="6209"/>
                      <a:pt x="2124" y="3382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EFF3E63-880D-1F56-9254-8349EF954E01}"/>
                  </a:ext>
                </a:extLst>
              </p:cNvPr>
              <p:cNvSpPr/>
              <p:nvPr/>
            </p:nvSpPr>
            <p:spPr>
              <a:xfrm>
                <a:off x="3275017" y="1225667"/>
                <a:ext cx="47787" cy="48476"/>
              </a:xfrm>
              <a:custGeom>
                <a:avLst/>
                <a:gdLst>
                  <a:gd name="connsiteX0" fmla="*/ 44507 w 47787"/>
                  <a:gd name="connsiteY0" fmla="*/ 11853 h 48476"/>
                  <a:gd name="connsiteX1" fmla="*/ 3559 w 47787"/>
                  <a:gd name="connsiteY1" fmla="*/ 37028 h 48476"/>
                  <a:gd name="connsiteX2" fmla="*/ 44507 w 47787"/>
                  <a:gd name="connsiteY2" fmla="*/ 11853 h 48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87" h="48476">
                    <a:moveTo>
                      <a:pt x="44507" y="11853"/>
                    </a:moveTo>
                    <a:cubicBezTo>
                      <a:pt x="26952" y="-15322"/>
                      <a:pt x="-11900" y="8986"/>
                      <a:pt x="3559" y="37028"/>
                    </a:cubicBezTo>
                    <a:cubicBezTo>
                      <a:pt x="20647" y="63612"/>
                      <a:pt x="59223" y="39161"/>
                      <a:pt x="44507" y="11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035BA546-2A5E-721C-8BA8-88FBEC7175D2}"/>
                  </a:ext>
                </a:extLst>
              </p:cNvPr>
              <p:cNvSpPr/>
              <p:nvPr/>
            </p:nvSpPr>
            <p:spPr>
              <a:xfrm>
                <a:off x="3275017" y="1384630"/>
                <a:ext cx="47787" cy="48476"/>
              </a:xfrm>
              <a:custGeom>
                <a:avLst/>
                <a:gdLst>
                  <a:gd name="connsiteX0" fmla="*/ 44507 w 47787"/>
                  <a:gd name="connsiteY0" fmla="*/ 11853 h 48476"/>
                  <a:gd name="connsiteX1" fmla="*/ 3559 w 47787"/>
                  <a:gd name="connsiteY1" fmla="*/ 37028 h 48476"/>
                  <a:gd name="connsiteX2" fmla="*/ 44507 w 47787"/>
                  <a:gd name="connsiteY2" fmla="*/ 11853 h 48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87" h="48476">
                    <a:moveTo>
                      <a:pt x="44507" y="11853"/>
                    </a:moveTo>
                    <a:cubicBezTo>
                      <a:pt x="26952" y="-15322"/>
                      <a:pt x="-11900" y="8986"/>
                      <a:pt x="3559" y="37028"/>
                    </a:cubicBezTo>
                    <a:cubicBezTo>
                      <a:pt x="20647" y="63612"/>
                      <a:pt x="59223" y="39161"/>
                      <a:pt x="44507" y="11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B07D0AC-AFD2-01F5-A43E-706013A1AA95}"/>
              </a:ext>
            </a:extLst>
          </p:cNvPr>
          <p:cNvSpPr txBox="1"/>
          <p:nvPr/>
        </p:nvSpPr>
        <p:spPr>
          <a:xfrm>
            <a:off x="7048500" y="1760476"/>
            <a:ext cx="49940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Chaired by the Scrum Master</a:t>
            </a:r>
            <a:b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Time to reflect on the latest sprint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went well?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needs improving?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Assessment of the process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NOT of individuals</a:t>
            </a:r>
            <a:b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Attended by the Scrum Team</a:t>
            </a:r>
            <a:b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Adapt ways of working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B4E447-D37F-1717-B266-C2426B2F03F5}"/>
              </a:ext>
            </a:extLst>
          </p:cNvPr>
          <p:cNvSpPr txBox="1"/>
          <p:nvPr/>
        </p:nvSpPr>
        <p:spPr>
          <a:xfrm>
            <a:off x="7502318" y="6403886"/>
            <a:ext cx="43552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https://www.atlassian.com/agile/scrum/retrospectives</a:t>
            </a:r>
          </a:p>
        </p:txBody>
      </p:sp>
      <p:pic>
        <p:nvPicPr>
          <p:cNvPr id="120" name="Graphic 119" descr="Smiling face outline with solid fill">
            <a:extLst>
              <a:ext uri="{FF2B5EF4-FFF2-40B4-BE49-F238E27FC236}">
                <a16:creationId xmlns:a16="http://schemas.microsoft.com/office/drawing/2014/main" id="{F069BA60-3043-6C80-B5AB-95B6B86F2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46" y="1760476"/>
            <a:ext cx="643133" cy="795888"/>
          </a:xfrm>
          <a:prstGeom prst="rect">
            <a:avLst/>
          </a:prstGeom>
        </p:spPr>
      </p:pic>
      <p:pic>
        <p:nvPicPr>
          <p:cNvPr id="122" name="Graphic 121" descr="Sad face outline with solid fill">
            <a:extLst>
              <a:ext uri="{FF2B5EF4-FFF2-40B4-BE49-F238E27FC236}">
                <a16:creationId xmlns:a16="http://schemas.microsoft.com/office/drawing/2014/main" id="{42EDBAD6-89E8-E3C0-1E64-989E3505C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6278" y="1880103"/>
            <a:ext cx="545098" cy="676262"/>
          </a:xfrm>
          <a:prstGeom prst="rect">
            <a:avLst/>
          </a:prstGeom>
        </p:spPr>
      </p:pic>
      <p:sp>
        <p:nvSpPr>
          <p:cNvPr id="126" name="Rectangle: Folded Corner 125">
            <a:extLst>
              <a:ext uri="{FF2B5EF4-FFF2-40B4-BE49-F238E27FC236}">
                <a16:creationId xmlns:a16="http://schemas.microsoft.com/office/drawing/2014/main" id="{6D412545-785E-2E7E-6322-9A31676D73FB}"/>
              </a:ext>
            </a:extLst>
          </p:cNvPr>
          <p:cNvSpPr/>
          <p:nvPr/>
        </p:nvSpPr>
        <p:spPr>
          <a:xfrm>
            <a:off x="2369324" y="2594608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: Folded Corner 126">
            <a:extLst>
              <a:ext uri="{FF2B5EF4-FFF2-40B4-BE49-F238E27FC236}">
                <a16:creationId xmlns:a16="http://schemas.microsoft.com/office/drawing/2014/main" id="{B166A793-06D7-EADC-6386-718F3531AB7D}"/>
              </a:ext>
            </a:extLst>
          </p:cNvPr>
          <p:cNvSpPr/>
          <p:nvPr/>
        </p:nvSpPr>
        <p:spPr>
          <a:xfrm>
            <a:off x="2530007" y="2922881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: Folded Corner 127">
            <a:extLst>
              <a:ext uri="{FF2B5EF4-FFF2-40B4-BE49-F238E27FC236}">
                <a16:creationId xmlns:a16="http://schemas.microsoft.com/office/drawing/2014/main" id="{D12C73A9-F4E5-72C6-61FA-755C0C0EEB64}"/>
              </a:ext>
            </a:extLst>
          </p:cNvPr>
          <p:cNvSpPr/>
          <p:nvPr/>
        </p:nvSpPr>
        <p:spPr>
          <a:xfrm>
            <a:off x="2007529" y="2668931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: Folded Corner 128">
            <a:extLst>
              <a:ext uri="{FF2B5EF4-FFF2-40B4-BE49-F238E27FC236}">
                <a16:creationId xmlns:a16="http://schemas.microsoft.com/office/drawing/2014/main" id="{2B30C810-EB8F-1464-E7FE-044D486D28CE}"/>
              </a:ext>
            </a:extLst>
          </p:cNvPr>
          <p:cNvSpPr/>
          <p:nvPr/>
        </p:nvSpPr>
        <p:spPr>
          <a:xfrm>
            <a:off x="1645735" y="2546022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: Folded Corner 129">
            <a:extLst>
              <a:ext uri="{FF2B5EF4-FFF2-40B4-BE49-F238E27FC236}">
                <a16:creationId xmlns:a16="http://schemas.microsoft.com/office/drawing/2014/main" id="{D952AD01-2A9A-F9BD-91D9-CA52639E558C}"/>
              </a:ext>
            </a:extLst>
          </p:cNvPr>
          <p:cNvSpPr/>
          <p:nvPr/>
        </p:nvSpPr>
        <p:spPr>
          <a:xfrm>
            <a:off x="1593429" y="2796028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: Folded Corner 130">
            <a:extLst>
              <a:ext uri="{FF2B5EF4-FFF2-40B4-BE49-F238E27FC236}">
                <a16:creationId xmlns:a16="http://schemas.microsoft.com/office/drawing/2014/main" id="{5016C89C-FDBC-4795-3535-8599C44236E6}"/>
              </a:ext>
            </a:extLst>
          </p:cNvPr>
          <p:cNvSpPr/>
          <p:nvPr/>
        </p:nvSpPr>
        <p:spPr>
          <a:xfrm>
            <a:off x="992882" y="2737322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: Folded Corner 131">
            <a:extLst>
              <a:ext uri="{FF2B5EF4-FFF2-40B4-BE49-F238E27FC236}">
                <a16:creationId xmlns:a16="http://schemas.microsoft.com/office/drawing/2014/main" id="{27ED2222-8222-F536-A0C2-FE51A0C5ED69}"/>
              </a:ext>
            </a:extLst>
          </p:cNvPr>
          <p:cNvSpPr/>
          <p:nvPr/>
        </p:nvSpPr>
        <p:spPr>
          <a:xfrm>
            <a:off x="880968" y="2532629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: Folded Corner 132">
            <a:extLst>
              <a:ext uri="{FF2B5EF4-FFF2-40B4-BE49-F238E27FC236}">
                <a16:creationId xmlns:a16="http://schemas.microsoft.com/office/drawing/2014/main" id="{8D7EFB45-5035-109E-5A92-BFA65C268499}"/>
              </a:ext>
            </a:extLst>
          </p:cNvPr>
          <p:cNvSpPr/>
          <p:nvPr/>
        </p:nvSpPr>
        <p:spPr>
          <a:xfrm>
            <a:off x="1449519" y="2532629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: Folded Corner 133">
            <a:extLst>
              <a:ext uri="{FF2B5EF4-FFF2-40B4-BE49-F238E27FC236}">
                <a16:creationId xmlns:a16="http://schemas.microsoft.com/office/drawing/2014/main" id="{2AD5B933-8CC8-4816-3E31-96F1A8BFAA1C}"/>
              </a:ext>
            </a:extLst>
          </p:cNvPr>
          <p:cNvSpPr/>
          <p:nvPr/>
        </p:nvSpPr>
        <p:spPr>
          <a:xfrm>
            <a:off x="1392727" y="3187473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: Folded Corner 134">
            <a:extLst>
              <a:ext uri="{FF2B5EF4-FFF2-40B4-BE49-F238E27FC236}">
                <a16:creationId xmlns:a16="http://schemas.microsoft.com/office/drawing/2014/main" id="{D6DB55E6-9C5F-8CF1-AF57-8888E90B8320}"/>
              </a:ext>
            </a:extLst>
          </p:cNvPr>
          <p:cNvSpPr/>
          <p:nvPr/>
        </p:nvSpPr>
        <p:spPr>
          <a:xfrm>
            <a:off x="786588" y="2892826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: Folded Corner 136">
            <a:extLst>
              <a:ext uri="{FF2B5EF4-FFF2-40B4-BE49-F238E27FC236}">
                <a16:creationId xmlns:a16="http://schemas.microsoft.com/office/drawing/2014/main" id="{689B977C-B6C3-A6A8-6156-58CA64733E71}"/>
              </a:ext>
            </a:extLst>
          </p:cNvPr>
          <p:cNvSpPr/>
          <p:nvPr/>
        </p:nvSpPr>
        <p:spPr>
          <a:xfrm>
            <a:off x="2559962" y="2438581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: Folded Corner 137">
            <a:extLst>
              <a:ext uri="{FF2B5EF4-FFF2-40B4-BE49-F238E27FC236}">
                <a16:creationId xmlns:a16="http://schemas.microsoft.com/office/drawing/2014/main" id="{EE64F0B3-5B27-C702-B840-51157C550A83}"/>
              </a:ext>
            </a:extLst>
          </p:cNvPr>
          <p:cNvSpPr/>
          <p:nvPr/>
        </p:nvSpPr>
        <p:spPr>
          <a:xfrm>
            <a:off x="2164136" y="3094664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: Folded Corner 138">
            <a:extLst>
              <a:ext uri="{FF2B5EF4-FFF2-40B4-BE49-F238E27FC236}">
                <a16:creationId xmlns:a16="http://schemas.microsoft.com/office/drawing/2014/main" id="{B56BCCB4-54AD-3C7B-0985-985470A78E07}"/>
              </a:ext>
            </a:extLst>
          </p:cNvPr>
          <p:cNvSpPr/>
          <p:nvPr/>
        </p:nvSpPr>
        <p:spPr>
          <a:xfrm>
            <a:off x="2231194" y="2906741"/>
            <a:ext cx="291168" cy="214881"/>
          </a:xfrm>
          <a:prstGeom prst="foldedCorner">
            <a:avLst/>
          </a:prstGeom>
          <a:solidFill>
            <a:srgbClr val="DEF85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: Folded Corner 140">
            <a:extLst>
              <a:ext uri="{FF2B5EF4-FFF2-40B4-BE49-F238E27FC236}">
                <a16:creationId xmlns:a16="http://schemas.microsoft.com/office/drawing/2014/main" id="{A6C041A9-0AFB-5296-FBB4-0FA1CF31378F}"/>
              </a:ext>
            </a:extLst>
          </p:cNvPr>
          <p:cNvSpPr/>
          <p:nvPr/>
        </p:nvSpPr>
        <p:spPr>
          <a:xfrm>
            <a:off x="1059292" y="3181168"/>
            <a:ext cx="291168" cy="21488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Businesswoman writing on notepad">
            <a:extLst>
              <a:ext uri="{FF2B5EF4-FFF2-40B4-BE49-F238E27FC236}">
                <a16:creationId xmlns:a16="http://schemas.microsoft.com/office/drawing/2014/main" id="{3B3B5824-9711-37E3-C6F6-B8BF4EB1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46839" y="2760903"/>
            <a:ext cx="881646" cy="2885019"/>
          </a:xfrm>
          <a:prstGeom prst="rect">
            <a:avLst/>
          </a:prstGeom>
        </p:spPr>
      </p:pic>
      <p:pic>
        <p:nvPicPr>
          <p:cNvPr id="143" name="Picture 142" descr="Young businessman raising finger">
            <a:extLst>
              <a:ext uri="{FF2B5EF4-FFF2-40B4-BE49-F238E27FC236}">
                <a16:creationId xmlns:a16="http://schemas.microsoft.com/office/drawing/2014/main" id="{149F62D9-E7E7-F32C-7C41-80B4BF8E89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203" y="2452332"/>
            <a:ext cx="1231711" cy="2814655"/>
          </a:xfrm>
          <a:prstGeom prst="rect">
            <a:avLst/>
          </a:prstGeom>
        </p:spPr>
      </p:pic>
      <p:pic>
        <p:nvPicPr>
          <p:cNvPr id="149" name="Picture 148" descr="Businessman hands on hips">
            <a:extLst>
              <a:ext uri="{FF2B5EF4-FFF2-40B4-BE49-F238E27FC236}">
                <a16:creationId xmlns:a16="http://schemas.microsoft.com/office/drawing/2014/main" id="{81EA0660-0B6E-64CB-A48B-F678F10F48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05" y="3626117"/>
            <a:ext cx="1430651" cy="2992282"/>
          </a:xfrm>
          <a:prstGeom prst="rect">
            <a:avLst/>
          </a:prstGeom>
        </p:spPr>
      </p:pic>
      <p:pic>
        <p:nvPicPr>
          <p:cNvPr id="163" name="Picture 162" descr="Business woman raising arm">
            <a:extLst>
              <a:ext uri="{FF2B5EF4-FFF2-40B4-BE49-F238E27FC236}">
                <a16:creationId xmlns:a16="http://schemas.microsoft.com/office/drawing/2014/main" id="{9CA5601C-F5F2-56F8-1B6B-6C560F3C6C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73" y="2796028"/>
            <a:ext cx="1430651" cy="2776465"/>
          </a:xfrm>
          <a:prstGeom prst="rect">
            <a:avLst/>
          </a:prstGeom>
        </p:spPr>
      </p:pic>
      <p:pic>
        <p:nvPicPr>
          <p:cNvPr id="153" name="Picture 152" descr="Casual woman fingers on chin">
            <a:extLst>
              <a:ext uri="{FF2B5EF4-FFF2-40B4-BE49-F238E27FC236}">
                <a16:creationId xmlns:a16="http://schemas.microsoft.com/office/drawing/2014/main" id="{7BA1D08E-3CFD-7D8A-86C4-F17E28C3D9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243" y="3859659"/>
            <a:ext cx="722682" cy="2937558"/>
          </a:xfrm>
          <a:prstGeom prst="rect">
            <a:avLst/>
          </a:prstGeom>
        </p:spPr>
      </p:pic>
      <p:pic>
        <p:nvPicPr>
          <p:cNvPr id="170" name="Picture 169" descr="Young businessman finger on chin">
            <a:extLst>
              <a:ext uri="{FF2B5EF4-FFF2-40B4-BE49-F238E27FC236}">
                <a16:creationId xmlns:a16="http://schemas.microsoft.com/office/drawing/2014/main" id="{2193854F-20E1-0183-CC94-3A81D26BB4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73" y="3269558"/>
            <a:ext cx="741497" cy="301663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387ECEB-6B9A-9EEE-AF43-F89DCA32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Sprint Retrospective</a:t>
            </a:r>
          </a:p>
        </p:txBody>
      </p:sp>
    </p:spTree>
    <p:extLst>
      <p:ext uri="{BB962C8B-B14F-4D97-AF65-F5344CB8AC3E}">
        <p14:creationId xmlns:p14="http://schemas.microsoft.com/office/powerpoint/2010/main" val="3511880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 b="1">
              <a:solidFill>
                <a:schemeClr val="accent2"/>
              </a:solidFill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1421204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03EE-A1CC-69BE-CCA0-91BBF2B0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Scrum in your Group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E7F097-AD82-D8BB-8CCE-A87715A19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48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GB" b="1">
                <a:solidFill>
                  <a:schemeClr val="accent2"/>
                </a:solidFill>
              </a:rPr>
              <a:t>Join in with Part 2!</a:t>
            </a:r>
          </a:p>
          <a:p>
            <a:pPr marL="0" indent="0" algn="ctr">
              <a:buNone/>
            </a:pPr>
            <a:endParaRPr lang="en-GB" b="1">
              <a:solidFill>
                <a:schemeClr val="accent2"/>
              </a:solidFill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GB">
                <a:solidFill>
                  <a:srgbClr val="00B0F0"/>
                </a:solidFill>
              </a:rPr>
              <a:t>https://www.menti.com/alvmgnkkhzsf</a:t>
            </a:r>
          </a:p>
          <a:p>
            <a:pPr marL="0" indent="0" algn="ctr">
              <a:buNone/>
            </a:pPr>
            <a:r>
              <a:rPr lang="en-GB"/>
              <a:t>Access Code:  </a:t>
            </a:r>
            <a:r>
              <a:rPr lang="en-GB" b="1" i="0">
                <a:effectLst/>
                <a:latin typeface="MentiText"/>
              </a:rPr>
              <a:t>4588 1433</a:t>
            </a:r>
            <a:endParaRPr lang="en-GB" b="1"/>
          </a:p>
        </p:txBody>
      </p:sp>
      <p:pic>
        <p:nvPicPr>
          <p:cNvPr id="3" name="Picture 2" descr="A qr code on a white background">
            <a:extLst>
              <a:ext uri="{FF2B5EF4-FFF2-40B4-BE49-F238E27FC236}">
                <a16:creationId xmlns:a16="http://schemas.microsoft.com/office/drawing/2014/main" id="{45D9ADE3-47E8-2E10-8963-EC19CD5ED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328" y="2179864"/>
            <a:ext cx="3298372" cy="329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89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Adaptation for UoM RSE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3848219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C8A8D-2F73-6556-2C23-E6BE8E4E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Why ad</a:t>
            </a:r>
            <a:r>
              <a:rPr lang="en-GB">
                <a:solidFill>
                  <a:schemeClr val="accent2"/>
                </a:solidFill>
              </a:rPr>
              <a:t>o</a:t>
            </a:r>
            <a:r>
              <a:rPr lang="en-GB"/>
              <a:t>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78B70-036E-5842-3D9E-8840D1E8A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150"/>
            <a:ext cx="4847935" cy="4838699"/>
          </a:xfrm>
        </p:spPr>
        <p:txBody>
          <a:bodyPr>
            <a:normAutofit lnSpcReduction="10000"/>
          </a:bodyPr>
          <a:lstStyle/>
          <a:p>
            <a:r>
              <a:rPr lang="en-US"/>
              <a:t>Constant </a:t>
            </a:r>
            <a:r>
              <a:rPr lang="en-US" b="1">
                <a:solidFill>
                  <a:schemeClr val="accent2"/>
                </a:solidFill>
              </a:rPr>
              <a:t>evolution of requirements and priorities </a:t>
            </a:r>
            <a:r>
              <a:rPr lang="en-US"/>
              <a:t>characterises research</a:t>
            </a:r>
          </a:p>
          <a:p>
            <a:r>
              <a:rPr lang="en-US"/>
              <a:t>Fail fast and </a:t>
            </a:r>
            <a:r>
              <a:rPr lang="en-US" b="1">
                <a:solidFill>
                  <a:schemeClr val="accent2"/>
                </a:solidFill>
              </a:rPr>
              <a:t>regular feedback minimise risk</a:t>
            </a:r>
            <a:r>
              <a:rPr lang="en-US"/>
              <a:t>.</a:t>
            </a:r>
            <a:endParaRPr lang="en-GB"/>
          </a:p>
          <a:p>
            <a:r>
              <a:rPr lang="en-US"/>
              <a:t>Small teams, </a:t>
            </a:r>
            <a:r>
              <a:rPr lang="en-US" b="1">
                <a:solidFill>
                  <a:schemeClr val="accent2"/>
                </a:solidFill>
              </a:rPr>
              <a:t>often cross-functional</a:t>
            </a:r>
            <a:r>
              <a:rPr lang="en-US"/>
              <a:t>.</a:t>
            </a:r>
          </a:p>
          <a:p>
            <a:r>
              <a:rPr lang="en-US"/>
              <a:t>Focus on a subset of tasks for </a:t>
            </a:r>
            <a:r>
              <a:rPr lang="en-US" b="1">
                <a:solidFill>
                  <a:schemeClr val="accent2"/>
                </a:solidFill>
              </a:rPr>
              <a:t>makes complex solutions tractable</a:t>
            </a:r>
            <a:r>
              <a:rPr lang="en-US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FD262-E3A5-6719-A359-3253A28B0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92809"/>
            <a:ext cx="3649701" cy="2025484"/>
          </a:xfrm>
          <a:prstGeom prst="rect">
            <a:avLst/>
          </a:prstGeom>
        </p:spPr>
      </p:pic>
      <p:grpSp>
        <p:nvGrpSpPr>
          <p:cNvPr id="5" name="Graphic 4" descr="Classroom with laboratory equipment">
            <a:extLst>
              <a:ext uri="{FF2B5EF4-FFF2-40B4-BE49-F238E27FC236}">
                <a16:creationId xmlns:a16="http://schemas.microsoft.com/office/drawing/2014/main" id="{A8FE3592-1228-8900-5D4A-5EB4B327233B}"/>
              </a:ext>
            </a:extLst>
          </p:cNvPr>
          <p:cNvGrpSpPr/>
          <p:nvPr/>
        </p:nvGrpSpPr>
        <p:grpSpPr>
          <a:xfrm>
            <a:off x="9839465" y="4795536"/>
            <a:ext cx="1769359" cy="1191766"/>
            <a:chOff x="3904159" y="2357146"/>
            <a:chExt cx="7563517" cy="231223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6C3999-23D4-2C57-839B-55DF25A40194}"/>
                </a:ext>
              </a:extLst>
            </p:cNvPr>
            <p:cNvSpPr/>
            <p:nvPr/>
          </p:nvSpPr>
          <p:spPr>
            <a:xfrm>
              <a:off x="3921199" y="2374196"/>
              <a:ext cx="7529426" cy="526456"/>
            </a:xfrm>
            <a:custGeom>
              <a:avLst/>
              <a:gdLst>
                <a:gd name="connsiteX0" fmla="*/ 7207483 w 7529426"/>
                <a:gd name="connsiteY0" fmla="*/ 0 h 526456"/>
                <a:gd name="connsiteX1" fmla="*/ 378743 w 7529426"/>
                <a:gd name="connsiteY1" fmla="*/ 0 h 526456"/>
                <a:gd name="connsiteX2" fmla="*/ 0 w 7529426"/>
                <a:gd name="connsiteY2" fmla="*/ 403365 h 526456"/>
                <a:gd name="connsiteX3" fmla="*/ 0 w 7529426"/>
                <a:gd name="connsiteY3" fmla="*/ 526456 h 526456"/>
                <a:gd name="connsiteX4" fmla="*/ 7529427 w 7529426"/>
                <a:gd name="connsiteY4" fmla="*/ 526456 h 526456"/>
                <a:gd name="connsiteX5" fmla="*/ 7529427 w 7529426"/>
                <a:gd name="connsiteY5" fmla="*/ 403365 h 52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9426" h="526456">
                  <a:moveTo>
                    <a:pt x="7207483" y="0"/>
                  </a:moveTo>
                  <a:lnTo>
                    <a:pt x="378743" y="0"/>
                  </a:lnTo>
                  <a:lnTo>
                    <a:pt x="0" y="403365"/>
                  </a:lnTo>
                  <a:lnTo>
                    <a:pt x="0" y="526456"/>
                  </a:lnTo>
                  <a:lnTo>
                    <a:pt x="7529427" y="526456"/>
                  </a:lnTo>
                  <a:lnTo>
                    <a:pt x="7529427" y="40336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40E6331-7C93-A885-14A2-95B3AB6DB57B}"/>
                </a:ext>
              </a:extLst>
            </p:cNvPr>
            <p:cNvSpPr/>
            <p:nvPr/>
          </p:nvSpPr>
          <p:spPr>
            <a:xfrm>
              <a:off x="3904159" y="2357146"/>
              <a:ext cx="7563517" cy="2312232"/>
            </a:xfrm>
            <a:custGeom>
              <a:avLst/>
              <a:gdLst>
                <a:gd name="connsiteX0" fmla="*/ 7562565 w 7563517"/>
                <a:gd name="connsiteY0" fmla="*/ 414766 h 2312232"/>
                <a:gd name="connsiteX1" fmla="*/ 7559802 w 7563517"/>
                <a:gd name="connsiteY1" fmla="*/ 409775 h 2312232"/>
                <a:gd name="connsiteX2" fmla="*/ 7237857 w 7563517"/>
                <a:gd name="connsiteY2" fmla="*/ 6410 h 2312232"/>
                <a:gd name="connsiteX3" fmla="*/ 7224523 w 7563517"/>
                <a:gd name="connsiteY3" fmla="*/ 0 h 2312232"/>
                <a:gd name="connsiteX4" fmla="*/ 395783 w 7563517"/>
                <a:gd name="connsiteY4" fmla="*/ 0 h 2312232"/>
                <a:gd name="connsiteX5" fmla="*/ 383353 w 7563517"/>
                <a:gd name="connsiteY5" fmla="*/ 5382 h 2312232"/>
                <a:gd name="connsiteX6" fmla="*/ 4610 w 7563517"/>
                <a:gd name="connsiteY6" fmla="*/ 408746 h 2312232"/>
                <a:gd name="connsiteX7" fmla="*/ 1257 w 7563517"/>
                <a:gd name="connsiteY7" fmla="*/ 413909 h 2312232"/>
                <a:gd name="connsiteX8" fmla="*/ 0 w 7563517"/>
                <a:gd name="connsiteY8" fmla="*/ 420405 h 2312232"/>
                <a:gd name="connsiteX9" fmla="*/ 0 w 7563517"/>
                <a:gd name="connsiteY9" fmla="*/ 543497 h 2312232"/>
                <a:gd name="connsiteX10" fmla="*/ 17040 w 7563517"/>
                <a:gd name="connsiteY10" fmla="*/ 560537 h 2312232"/>
                <a:gd name="connsiteX11" fmla="*/ 94679 w 7563517"/>
                <a:gd name="connsiteY11" fmla="*/ 560537 h 2312232"/>
                <a:gd name="connsiteX12" fmla="*/ 94679 w 7563517"/>
                <a:gd name="connsiteY12" fmla="*/ 2312222 h 2312232"/>
                <a:gd name="connsiteX13" fmla="*/ 248069 w 7563517"/>
                <a:gd name="connsiteY13" fmla="*/ 2312222 h 2312232"/>
                <a:gd name="connsiteX14" fmla="*/ 248069 w 7563517"/>
                <a:gd name="connsiteY14" fmla="*/ 560546 h 2312232"/>
                <a:gd name="connsiteX15" fmla="*/ 373837 w 7563517"/>
                <a:gd name="connsiteY15" fmla="*/ 560546 h 2312232"/>
                <a:gd name="connsiteX16" fmla="*/ 373837 w 7563517"/>
                <a:gd name="connsiteY16" fmla="*/ 1912658 h 2312232"/>
                <a:gd name="connsiteX17" fmla="*/ 499720 w 7563517"/>
                <a:gd name="connsiteY17" fmla="*/ 1912658 h 2312232"/>
                <a:gd name="connsiteX18" fmla="*/ 499720 w 7563517"/>
                <a:gd name="connsiteY18" fmla="*/ 560546 h 2312232"/>
                <a:gd name="connsiteX19" fmla="*/ 7025830 w 7563517"/>
                <a:gd name="connsiteY19" fmla="*/ 560546 h 2312232"/>
                <a:gd name="connsiteX20" fmla="*/ 7025830 w 7563517"/>
                <a:gd name="connsiteY20" fmla="*/ 1912658 h 2312232"/>
                <a:gd name="connsiteX21" fmla="*/ 7151752 w 7563517"/>
                <a:gd name="connsiteY21" fmla="*/ 1912658 h 2312232"/>
                <a:gd name="connsiteX22" fmla="*/ 7151752 w 7563517"/>
                <a:gd name="connsiteY22" fmla="*/ 560546 h 2312232"/>
                <a:gd name="connsiteX23" fmla="*/ 7277481 w 7563517"/>
                <a:gd name="connsiteY23" fmla="*/ 560546 h 2312232"/>
                <a:gd name="connsiteX24" fmla="*/ 7277481 w 7563517"/>
                <a:gd name="connsiteY24" fmla="*/ 2312232 h 2312232"/>
                <a:gd name="connsiteX25" fmla="*/ 7430929 w 7563517"/>
                <a:gd name="connsiteY25" fmla="*/ 2312232 h 2312232"/>
                <a:gd name="connsiteX26" fmla="*/ 7430929 w 7563517"/>
                <a:gd name="connsiteY26" fmla="*/ 560546 h 2312232"/>
                <a:gd name="connsiteX27" fmla="*/ 7546467 w 7563517"/>
                <a:gd name="connsiteY27" fmla="*/ 560546 h 2312232"/>
                <a:gd name="connsiteX28" fmla="*/ 7563517 w 7563517"/>
                <a:gd name="connsiteY28" fmla="*/ 543506 h 2312232"/>
                <a:gd name="connsiteX29" fmla="*/ 7563517 w 7563517"/>
                <a:gd name="connsiteY29" fmla="*/ 420414 h 2312232"/>
                <a:gd name="connsiteX30" fmla="*/ 7562565 w 7563517"/>
                <a:gd name="connsiteY30" fmla="*/ 414766 h 2312232"/>
                <a:gd name="connsiteX31" fmla="*/ 403155 w 7563517"/>
                <a:gd name="connsiteY31" fmla="*/ 34090 h 2312232"/>
                <a:gd name="connsiteX32" fmla="*/ 7216330 w 7563517"/>
                <a:gd name="connsiteY32" fmla="*/ 34090 h 2312232"/>
                <a:gd name="connsiteX33" fmla="*/ 7511035 w 7563517"/>
                <a:gd name="connsiteY33" fmla="*/ 403365 h 2312232"/>
                <a:gd name="connsiteX34" fmla="*/ 56426 w 7563517"/>
                <a:gd name="connsiteY34" fmla="*/ 403365 h 2312232"/>
                <a:gd name="connsiteX35" fmla="*/ 403155 w 7563517"/>
                <a:gd name="connsiteY35" fmla="*/ 34090 h 2312232"/>
                <a:gd name="connsiteX36" fmla="*/ 7529417 w 7563517"/>
                <a:gd name="connsiteY36" fmla="*/ 526456 h 2312232"/>
                <a:gd name="connsiteX37" fmla="*/ 34090 w 7563517"/>
                <a:gd name="connsiteY37" fmla="*/ 526456 h 2312232"/>
                <a:gd name="connsiteX38" fmla="*/ 34090 w 7563517"/>
                <a:gd name="connsiteY38" fmla="*/ 437455 h 2312232"/>
                <a:gd name="connsiteX39" fmla="*/ 7529417 w 7563517"/>
                <a:gd name="connsiteY39" fmla="*/ 437455 h 2312232"/>
                <a:gd name="connsiteX40" fmla="*/ 7529417 w 7563517"/>
                <a:gd name="connsiteY40" fmla="*/ 526456 h 231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563517" h="2312232">
                  <a:moveTo>
                    <a:pt x="7562565" y="414766"/>
                  </a:moveTo>
                  <a:cubicBezTo>
                    <a:pt x="7561612" y="412175"/>
                    <a:pt x="7559802" y="409804"/>
                    <a:pt x="7559802" y="409775"/>
                  </a:cubicBezTo>
                  <a:lnTo>
                    <a:pt x="7237857" y="6410"/>
                  </a:lnTo>
                  <a:cubicBezTo>
                    <a:pt x="7234619" y="2362"/>
                    <a:pt x="7229666" y="0"/>
                    <a:pt x="7224523" y="0"/>
                  </a:cubicBezTo>
                  <a:lnTo>
                    <a:pt x="395783" y="0"/>
                  </a:lnTo>
                  <a:cubicBezTo>
                    <a:pt x="391078" y="0"/>
                    <a:pt x="386582" y="1943"/>
                    <a:pt x="383353" y="5382"/>
                  </a:cubicBezTo>
                  <a:lnTo>
                    <a:pt x="4610" y="408746"/>
                  </a:lnTo>
                  <a:cubicBezTo>
                    <a:pt x="4582" y="408784"/>
                    <a:pt x="2343" y="411156"/>
                    <a:pt x="1257" y="413909"/>
                  </a:cubicBezTo>
                  <a:cubicBezTo>
                    <a:pt x="57" y="416928"/>
                    <a:pt x="0" y="420357"/>
                    <a:pt x="0" y="420405"/>
                  </a:cubicBezTo>
                  <a:lnTo>
                    <a:pt x="0" y="543497"/>
                  </a:lnTo>
                  <a:cubicBezTo>
                    <a:pt x="0" y="552907"/>
                    <a:pt x="7630" y="560537"/>
                    <a:pt x="17040" y="560537"/>
                  </a:cubicBezTo>
                  <a:lnTo>
                    <a:pt x="94679" y="560537"/>
                  </a:lnTo>
                  <a:lnTo>
                    <a:pt x="94679" y="2312222"/>
                  </a:lnTo>
                  <a:lnTo>
                    <a:pt x="248069" y="2312222"/>
                  </a:lnTo>
                  <a:lnTo>
                    <a:pt x="248069" y="560546"/>
                  </a:lnTo>
                  <a:lnTo>
                    <a:pt x="373837" y="560546"/>
                  </a:lnTo>
                  <a:lnTo>
                    <a:pt x="373837" y="1912658"/>
                  </a:lnTo>
                  <a:lnTo>
                    <a:pt x="499720" y="1912658"/>
                  </a:lnTo>
                  <a:lnTo>
                    <a:pt x="499720" y="560546"/>
                  </a:lnTo>
                  <a:lnTo>
                    <a:pt x="7025830" y="560546"/>
                  </a:lnTo>
                  <a:lnTo>
                    <a:pt x="7025830" y="1912658"/>
                  </a:lnTo>
                  <a:lnTo>
                    <a:pt x="7151752" y="1912658"/>
                  </a:lnTo>
                  <a:lnTo>
                    <a:pt x="7151752" y="560546"/>
                  </a:lnTo>
                  <a:lnTo>
                    <a:pt x="7277481" y="560546"/>
                  </a:lnTo>
                  <a:lnTo>
                    <a:pt x="7277481" y="2312232"/>
                  </a:lnTo>
                  <a:lnTo>
                    <a:pt x="7430929" y="2312232"/>
                  </a:lnTo>
                  <a:lnTo>
                    <a:pt x="7430929" y="560546"/>
                  </a:lnTo>
                  <a:lnTo>
                    <a:pt x="7546467" y="560546"/>
                  </a:lnTo>
                  <a:cubicBezTo>
                    <a:pt x="7555802" y="560546"/>
                    <a:pt x="7563517" y="552917"/>
                    <a:pt x="7563517" y="543506"/>
                  </a:cubicBezTo>
                  <a:lnTo>
                    <a:pt x="7563517" y="420414"/>
                  </a:lnTo>
                  <a:cubicBezTo>
                    <a:pt x="7563517" y="420100"/>
                    <a:pt x="7563422" y="417319"/>
                    <a:pt x="7562565" y="414766"/>
                  </a:cubicBezTo>
                  <a:close/>
                  <a:moveTo>
                    <a:pt x="403155" y="34090"/>
                  </a:moveTo>
                  <a:lnTo>
                    <a:pt x="7216330" y="34090"/>
                  </a:lnTo>
                  <a:lnTo>
                    <a:pt x="7511035" y="403365"/>
                  </a:lnTo>
                  <a:lnTo>
                    <a:pt x="56426" y="403365"/>
                  </a:lnTo>
                  <a:lnTo>
                    <a:pt x="403155" y="34090"/>
                  </a:lnTo>
                  <a:close/>
                  <a:moveTo>
                    <a:pt x="7529417" y="526456"/>
                  </a:moveTo>
                  <a:lnTo>
                    <a:pt x="34090" y="526456"/>
                  </a:lnTo>
                  <a:lnTo>
                    <a:pt x="34090" y="437455"/>
                  </a:lnTo>
                  <a:lnTo>
                    <a:pt x="7529417" y="437455"/>
                  </a:lnTo>
                  <a:lnTo>
                    <a:pt x="7529417" y="5264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FA0716-B496-90F8-53FC-62E173A81256}"/>
              </a:ext>
            </a:extLst>
          </p:cNvPr>
          <p:cNvGrpSpPr/>
          <p:nvPr/>
        </p:nvGrpSpPr>
        <p:grpSpPr>
          <a:xfrm>
            <a:off x="10087478" y="4087801"/>
            <a:ext cx="1216896" cy="815299"/>
            <a:chOff x="10370358" y="1686754"/>
            <a:chExt cx="1107880" cy="72697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4D4260-5F75-C2A4-9221-11AAC11DE64D}"/>
                </a:ext>
              </a:extLst>
            </p:cNvPr>
            <p:cNvSpPr/>
            <p:nvPr/>
          </p:nvSpPr>
          <p:spPr>
            <a:xfrm>
              <a:off x="10381637" y="1700691"/>
              <a:ext cx="1082949" cy="704453"/>
            </a:xfrm>
            <a:custGeom>
              <a:avLst/>
              <a:gdLst>
                <a:gd name="connsiteX0" fmla="*/ 1335984 w 1339323"/>
                <a:gd name="connsiteY0" fmla="*/ 869590 h 932288"/>
                <a:gd name="connsiteX1" fmla="*/ 1228028 w 1339323"/>
                <a:gd name="connsiteY1" fmla="*/ 732278 h 932288"/>
                <a:gd name="connsiteX2" fmla="*/ 1184155 w 1339323"/>
                <a:gd name="connsiteY2" fmla="*/ 663927 h 932288"/>
                <a:gd name="connsiteX3" fmla="*/ 1190356 w 1339323"/>
                <a:gd name="connsiteY3" fmla="*/ 110438 h 932288"/>
                <a:gd name="connsiteX4" fmla="*/ 1162239 w 1339323"/>
                <a:gd name="connsiteY4" fmla="*/ 158 h 932288"/>
                <a:gd name="connsiteX5" fmla="*/ 233608 w 1339323"/>
                <a:gd name="connsiteY5" fmla="*/ 1710 h 932288"/>
                <a:gd name="connsiteX6" fmla="*/ 167190 w 1339323"/>
                <a:gd name="connsiteY6" fmla="*/ 90779 h 932288"/>
                <a:gd name="connsiteX7" fmla="*/ 168571 w 1339323"/>
                <a:gd name="connsiteY7" fmla="*/ 654535 h 932288"/>
                <a:gd name="connsiteX8" fmla="*/ 173315 w 1339323"/>
                <a:gd name="connsiteY8" fmla="*/ 671318 h 932288"/>
                <a:gd name="connsiteX9" fmla="*/ 3551 w 1339323"/>
                <a:gd name="connsiteY9" fmla="*/ 902737 h 932288"/>
                <a:gd name="connsiteX10" fmla="*/ 108526 w 1339323"/>
                <a:gd name="connsiteY10" fmla="*/ 932084 h 932288"/>
                <a:gd name="connsiteX11" fmla="*/ 1273471 w 1339323"/>
                <a:gd name="connsiteY11" fmla="*/ 929931 h 932288"/>
                <a:gd name="connsiteX12" fmla="*/ 1336527 w 1339323"/>
                <a:gd name="connsiteY12" fmla="*/ 890555 h 932288"/>
                <a:gd name="connsiteX13" fmla="*/ 1335984 w 1339323"/>
                <a:gd name="connsiteY13" fmla="*/ 869590 h 932288"/>
                <a:gd name="connsiteX14" fmla="*/ 204871 w 1339323"/>
                <a:gd name="connsiteY14" fmla="*/ 545464 h 932288"/>
                <a:gd name="connsiteX15" fmla="*/ 210424 w 1339323"/>
                <a:gd name="connsiteY15" fmla="*/ 53374 h 932288"/>
                <a:gd name="connsiteX16" fmla="*/ 213901 w 1339323"/>
                <a:gd name="connsiteY16" fmla="*/ 44878 h 932288"/>
                <a:gd name="connsiteX17" fmla="*/ 1156371 w 1339323"/>
                <a:gd name="connsiteY17" fmla="*/ 52679 h 932288"/>
                <a:gd name="connsiteX18" fmla="*/ 1157466 w 1339323"/>
                <a:gd name="connsiteY18" fmla="*/ 408676 h 932288"/>
                <a:gd name="connsiteX19" fmla="*/ 1155828 w 1339323"/>
                <a:gd name="connsiteY19" fmla="*/ 599080 h 932288"/>
                <a:gd name="connsiteX20" fmla="*/ 1152723 w 1339323"/>
                <a:gd name="connsiteY20" fmla="*/ 606100 h 932288"/>
                <a:gd name="connsiteX21" fmla="*/ 205852 w 1339323"/>
                <a:gd name="connsiteY21" fmla="*/ 604929 h 932288"/>
                <a:gd name="connsiteX22" fmla="*/ 204871 w 1339323"/>
                <a:gd name="connsiteY22" fmla="*/ 545464 h 932288"/>
                <a:gd name="connsiteX23" fmla="*/ 867725 w 1339323"/>
                <a:gd name="connsiteY23" fmla="*/ 858465 h 932288"/>
                <a:gd name="connsiteX24" fmla="*/ 403077 w 1339323"/>
                <a:gd name="connsiteY24" fmla="*/ 861990 h 932288"/>
                <a:gd name="connsiteX25" fmla="*/ 436377 w 1339323"/>
                <a:gd name="connsiteY25" fmla="*/ 786351 h 932288"/>
                <a:gd name="connsiteX26" fmla="*/ 838855 w 1339323"/>
                <a:gd name="connsiteY26" fmla="*/ 792971 h 932288"/>
                <a:gd name="connsiteX27" fmla="*/ 857839 w 1339323"/>
                <a:gd name="connsiteY27" fmla="*/ 828881 h 932288"/>
                <a:gd name="connsiteX28" fmla="*/ 867725 w 1339323"/>
                <a:gd name="connsiteY28" fmla="*/ 858465 h 93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339323" h="932288">
                  <a:moveTo>
                    <a:pt x="1335984" y="869590"/>
                  </a:moveTo>
                  <a:cubicBezTo>
                    <a:pt x="1305218" y="820441"/>
                    <a:pt x="1270623" y="771740"/>
                    <a:pt x="1228028" y="732278"/>
                  </a:cubicBezTo>
                  <a:cubicBezTo>
                    <a:pt x="1208149" y="711933"/>
                    <a:pt x="1183546" y="695045"/>
                    <a:pt x="1184155" y="663927"/>
                  </a:cubicBezTo>
                  <a:cubicBezTo>
                    <a:pt x="1191071" y="477008"/>
                    <a:pt x="1189975" y="300186"/>
                    <a:pt x="1190356" y="110438"/>
                  </a:cubicBezTo>
                  <a:cubicBezTo>
                    <a:pt x="1189765" y="82521"/>
                    <a:pt x="1192795" y="13121"/>
                    <a:pt x="1162239" y="158"/>
                  </a:cubicBezTo>
                  <a:cubicBezTo>
                    <a:pt x="850866" y="-1014"/>
                    <a:pt x="550619" y="4825"/>
                    <a:pt x="233608" y="1710"/>
                  </a:cubicBezTo>
                  <a:cubicBezTo>
                    <a:pt x="172915" y="-6757"/>
                    <a:pt x="166333" y="42935"/>
                    <a:pt x="167190" y="90779"/>
                  </a:cubicBezTo>
                  <a:cubicBezTo>
                    <a:pt x="165333" y="279326"/>
                    <a:pt x="168276" y="474027"/>
                    <a:pt x="168571" y="654535"/>
                  </a:cubicBezTo>
                  <a:cubicBezTo>
                    <a:pt x="168333" y="660383"/>
                    <a:pt x="166123" y="668632"/>
                    <a:pt x="173315" y="671318"/>
                  </a:cubicBezTo>
                  <a:cubicBezTo>
                    <a:pt x="147597" y="707513"/>
                    <a:pt x="-26882" y="867962"/>
                    <a:pt x="3551" y="902737"/>
                  </a:cubicBezTo>
                  <a:cubicBezTo>
                    <a:pt x="44394" y="934656"/>
                    <a:pt x="104658" y="932551"/>
                    <a:pt x="108526" y="932084"/>
                  </a:cubicBezTo>
                  <a:cubicBezTo>
                    <a:pt x="277709" y="922130"/>
                    <a:pt x="1077694" y="928017"/>
                    <a:pt x="1273471" y="929931"/>
                  </a:cubicBezTo>
                  <a:cubicBezTo>
                    <a:pt x="1292207" y="926826"/>
                    <a:pt x="1323002" y="900442"/>
                    <a:pt x="1336527" y="890555"/>
                  </a:cubicBezTo>
                  <a:cubicBezTo>
                    <a:pt x="1341337" y="884135"/>
                    <a:pt x="1339127" y="874600"/>
                    <a:pt x="1335984" y="869590"/>
                  </a:cubicBezTo>
                  <a:close/>
                  <a:moveTo>
                    <a:pt x="204871" y="545464"/>
                  </a:moveTo>
                  <a:cubicBezTo>
                    <a:pt x="208205" y="381091"/>
                    <a:pt x="205548" y="217128"/>
                    <a:pt x="210424" y="53374"/>
                  </a:cubicBezTo>
                  <a:cubicBezTo>
                    <a:pt x="210500" y="50021"/>
                    <a:pt x="208681" y="44982"/>
                    <a:pt x="213901" y="44878"/>
                  </a:cubicBezTo>
                  <a:cubicBezTo>
                    <a:pt x="214434" y="50697"/>
                    <a:pt x="1169306" y="30085"/>
                    <a:pt x="1156371" y="52679"/>
                  </a:cubicBezTo>
                  <a:cubicBezTo>
                    <a:pt x="1159295" y="170255"/>
                    <a:pt x="1159543" y="278126"/>
                    <a:pt x="1157466" y="408676"/>
                  </a:cubicBezTo>
                  <a:cubicBezTo>
                    <a:pt x="1157695" y="472255"/>
                    <a:pt x="1152751" y="535653"/>
                    <a:pt x="1155828" y="599080"/>
                  </a:cubicBezTo>
                  <a:cubicBezTo>
                    <a:pt x="1157114" y="601728"/>
                    <a:pt x="1156933" y="606129"/>
                    <a:pt x="1152723" y="606100"/>
                  </a:cubicBezTo>
                  <a:cubicBezTo>
                    <a:pt x="1148484" y="603862"/>
                    <a:pt x="208814" y="609120"/>
                    <a:pt x="205852" y="604929"/>
                  </a:cubicBezTo>
                  <a:cubicBezTo>
                    <a:pt x="203204" y="585965"/>
                    <a:pt x="205100" y="564886"/>
                    <a:pt x="204871" y="545464"/>
                  </a:cubicBezTo>
                  <a:close/>
                  <a:moveTo>
                    <a:pt x="867725" y="858465"/>
                  </a:moveTo>
                  <a:cubicBezTo>
                    <a:pt x="713182" y="863752"/>
                    <a:pt x="553476" y="865666"/>
                    <a:pt x="403077" y="861990"/>
                  </a:cubicBezTo>
                  <a:cubicBezTo>
                    <a:pt x="399162" y="857608"/>
                    <a:pt x="430594" y="785599"/>
                    <a:pt x="436377" y="786351"/>
                  </a:cubicBezTo>
                  <a:cubicBezTo>
                    <a:pt x="570383" y="787056"/>
                    <a:pt x="715107" y="775074"/>
                    <a:pt x="838855" y="792971"/>
                  </a:cubicBezTo>
                  <a:cubicBezTo>
                    <a:pt x="844332" y="804630"/>
                    <a:pt x="853685" y="815688"/>
                    <a:pt x="857839" y="828881"/>
                  </a:cubicBezTo>
                  <a:cubicBezTo>
                    <a:pt x="859210" y="837301"/>
                    <a:pt x="874288" y="852093"/>
                    <a:pt x="867725" y="8584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C7BB70-B55B-B458-44D6-642A1CFF9F66}"/>
                </a:ext>
              </a:extLst>
            </p:cNvPr>
            <p:cNvSpPr/>
            <p:nvPr/>
          </p:nvSpPr>
          <p:spPr>
            <a:xfrm>
              <a:off x="10718493" y="2299575"/>
              <a:ext cx="355817" cy="47947"/>
            </a:xfrm>
            <a:custGeom>
              <a:avLst/>
              <a:gdLst>
                <a:gd name="connsiteX0" fmla="*/ 439446 w 440052"/>
                <a:gd name="connsiteY0" fmla="*/ 47145 h 63455"/>
                <a:gd name="connsiteX1" fmla="*/ 415900 w 440052"/>
                <a:gd name="connsiteY1" fmla="*/ 4311 h 63455"/>
                <a:gd name="connsiteX2" fmla="*/ 27308 w 440052"/>
                <a:gd name="connsiteY2" fmla="*/ 2110 h 63455"/>
                <a:gd name="connsiteX3" fmla="*/ 13316 w 440052"/>
                <a:gd name="connsiteY3" fmla="*/ 20817 h 63455"/>
                <a:gd name="connsiteX4" fmla="*/ 981 w 440052"/>
                <a:gd name="connsiteY4" fmla="*/ 58794 h 63455"/>
                <a:gd name="connsiteX5" fmla="*/ 431712 w 440052"/>
                <a:gd name="connsiteY5" fmla="*/ 58756 h 63455"/>
                <a:gd name="connsiteX6" fmla="*/ 439446 w 440052"/>
                <a:gd name="connsiteY6" fmla="*/ 47145 h 6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2" h="63455">
                  <a:moveTo>
                    <a:pt x="439446" y="47145"/>
                  </a:moveTo>
                  <a:cubicBezTo>
                    <a:pt x="433931" y="36315"/>
                    <a:pt x="428701" y="6721"/>
                    <a:pt x="415900" y="4311"/>
                  </a:cubicBezTo>
                  <a:cubicBezTo>
                    <a:pt x="294856" y="-585"/>
                    <a:pt x="167745" y="-1300"/>
                    <a:pt x="27308" y="2110"/>
                  </a:cubicBezTo>
                  <a:cubicBezTo>
                    <a:pt x="18193" y="2748"/>
                    <a:pt x="17469" y="14588"/>
                    <a:pt x="13316" y="20817"/>
                  </a:cubicBezTo>
                  <a:cubicBezTo>
                    <a:pt x="9944" y="31419"/>
                    <a:pt x="-3743" y="48011"/>
                    <a:pt x="981" y="58794"/>
                  </a:cubicBezTo>
                  <a:cubicBezTo>
                    <a:pt x="149333" y="69338"/>
                    <a:pt x="292418" y="58689"/>
                    <a:pt x="431712" y="58756"/>
                  </a:cubicBezTo>
                  <a:cubicBezTo>
                    <a:pt x="437417" y="58765"/>
                    <a:pt x="441684" y="52421"/>
                    <a:pt x="439446" y="47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4" descr="Classroom with laboratory equipment">
              <a:extLst>
                <a:ext uri="{FF2B5EF4-FFF2-40B4-BE49-F238E27FC236}">
                  <a16:creationId xmlns:a16="http://schemas.microsoft.com/office/drawing/2014/main" id="{905D6A06-955C-EC1F-524C-D159EDEB8AE0}"/>
                </a:ext>
              </a:extLst>
            </p:cNvPr>
            <p:cNvGrpSpPr/>
            <p:nvPr/>
          </p:nvGrpSpPr>
          <p:grpSpPr>
            <a:xfrm>
              <a:off x="10370358" y="1686754"/>
              <a:ext cx="1107880" cy="726976"/>
              <a:chOff x="5347270" y="1672117"/>
              <a:chExt cx="1370156" cy="962096"/>
            </a:xfrm>
            <a:solidFill>
              <a:srgbClr val="000000"/>
            </a:solidFill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512DC1B-00A5-5D38-8619-2D73542A353F}"/>
                  </a:ext>
                </a:extLst>
              </p:cNvPr>
              <p:cNvSpPr/>
              <p:nvPr/>
            </p:nvSpPr>
            <p:spPr>
              <a:xfrm>
                <a:off x="5347270" y="1672117"/>
                <a:ext cx="1370156" cy="962096"/>
              </a:xfrm>
              <a:custGeom>
                <a:avLst/>
                <a:gdLst>
                  <a:gd name="connsiteX0" fmla="*/ 1363954 w 1370156"/>
                  <a:gd name="connsiteY0" fmla="*/ 869833 h 962096"/>
                  <a:gd name="connsiteX1" fmla="*/ 1343733 w 1370156"/>
                  <a:gd name="connsiteY1" fmla="*/ 842315 h 962096"/>
                  <a:gd name="connsiteX2" fmla="*/ 1315377 w 1370156"/>
                  <a:gd name="connsiteY2" fmla="*/ 805654 h 962096"/>
                  <a:gd name="connsiteX3" fmla="*/ 1257731 w 1370156"/>
                  <a:gd name="connsiteY3" fmla="*/ 741912 h 962096"/>
                  <a:gd name="connsiteX4" fmla="*/ 1213431 w 1370156"/>
                  <a:gd name="connsiteY4" fmla="*/ 696535 h 962096"/>
                  <a:gd name="connsiteX5" fmla="*/ 1216412 w 1370156"/>
                  <a:gd name="connsiteY5" fmla="*/ 631184 h 962096"/>
                  <a:gd name="connsiteX6" fmla="*/ 1218812 w 1370156"/>
                  <a:gd name="connsiteY6" fmla="*/ 496272 h 962096"/>
                  <a:gd name="connsiteX7" fmla="*/ 1220955 w 1370156"/>
                  <a:gd name="connsiteY7" fmla="*/ 188348 h 962096"/>
                  <a:gd name="connsiteX8" fmla="*/ 1220384 w 1370156"/>
                  <a:gd name="connsiteY8" fmla="*/ 100842 h 962096"/>
                  <a:gd name="connsiteX9" fmla="*/ 1210306 w 1370156"/>
                  <a:gd name="connsiteY9" fmla="*/ 34900 h 962096"/>
                  <a:gd name="connsiteX10" fmla="*/ 1173092 w 1370156"/>
                  <a:gd name="connsiteY10" fmla="*/ 239 h 962096"/>
                  <a:gd name="connsiteX11" fmla="*/ 1130506 w 1370156"/>
                  <a:gd name="connsiteY11" fmla="*/ 439 h 962096"/>
                  <a:gd name="connsiteX12" fmla="*/ 1037790 w 1370156"/>
                  <a:gd name="connsiteY12" fmla="*/ 858 h 962096"/>
                  <a:gd name="connsiteX13" fmla="*/ 762298 w 1370156"/>
                  <a:gd name="connsiteY13" fmla="*/ 1991 h 962096"/>
                  <a:gd name="connsiteX14" fmla="*/ 468119 w 1370156"/>
                  <a:gd name="connsiteY14" fmla="*/ 2953 h 962096"/>
                  <a:gd name="connsiteX15" fmla="*/ 273761 w 1370156"/>
                  <a:gd name="connsiteY15" fmla="*/ 3039 h 962096"/>
                  <a:gd name="connsiteX16" fmla="*/ 192408 w 1370156"/>
                  <a:gd name="connsiteY16" fmla="*/ 14440 h 962096"/>
                  <a:gd name="connsiteX17" fmla="*/ 163623 w 1370156"/>
                  <a:gd name="connsiteY17" fmla="*/ 106766 h 962096"/>
                  <a:gd name="connsiteX18" fmla="*/ 163328 w 1370156"/>
                  <a:gd name="connsiteY18" fmla="*/ 134513 h 962096"/>
                  <a:gd name="connsiteX19" fmla="*/ 163538 w 1370156"/>
                  <a:gd name="connsiteY19" fmla="*/ 407090 h 962096"/>
                  <a:gd name="connsiteX20" fmla="*/ 170195 w 1370156"/>
                  <a:gd name="connsiteY20" fmla="*/ 673599 h 962096"/>
                  <a:gd name="connsiteX21" fmla="*/ 172624 w 1370156"/>
                  <a:gd name="connsiteY21" fmla="*/ 687582 h 962096"/>
                  <a:gd name="connsiteX22" fmla="*/ 173977 w 1370156"/>
                  <a:gd name="connsiteY22" fmla="*/ 702365 h 962096"/>
                  <a:gd name="connsiteX23" fmla="*/ 125266 w 1370156"/>
                  <a:gd name="connsiteY23" fmla="*/ 745179 h 962096"/>
                  <a:gd name="connsiteX24" fmla="*/ 66659 w 1370156"/>
                  <a:gd name="connsiteY24" fmla="*/ 805406 h 962096"/>
                  <a:gd name="connsiteX25" fmla="*/ 24701 w 1370156"/>
                  <a:gd name="connsiteY25" fmla="*/ 857708 h 962096"/>
                  <a:gd name="connsiteX26" fmla="*/ 2070 w 1370156"/>
                  <a:gd name="connsiteY26" fmla="*/ 911000 h 962096"/>
                  <a:gd name="connsiteX27" fmla="*/ 10823 w 1370156"/>
                  <a:gd name="connsiteY27" fmla="*/ 930679 h 962096"/>
                  <a:gd name="connsiteX28" fmla="*/ 42456 w 1370156"/>
                  <a:gd name="connsiteY28" fmla="*/ 950776 h 962096"/>
                  <a:gd name="connsiteX29" fmla="*/ 115141 w 1370156"/>
                  <a:gd name="connsiteY29" fmla="*/ 956911 h 962096"/>
                  <a:gd name="connsiteX30" fmla="*/ 116532 w 1370156"/>
                  <a:gd name="connsiteY30" fmla="*/ 956463 h 962096"/>
                  <a:gd name="connsiteX31" fmla="*/ 217440 w 1370156"/>
                  <a:gd name="connsiteY31" fmla="*/ 960778 h 962096"/>
                  <a:gd name="connsiteX32" fmla="*/ 334588 w 1370156"/>
                  <a:gd name="connsiteY32" fmla="*/ 961864 h 962096"/>
                  <a:gd name="connsiteX33" fmla="*/ 567093 w 1370156"/>
                  <a:gd name="connsiteY33" fmla="*/ 961864 h 962096"/>
                  <a:gd name="connsiteX34" fmla="*/ 1032170 w 1370156"/>
                  <a:gd name="connsiteY34" fmla="*/ 961864 h 962096"/>
                  <a:gd name="connsiteX35" fmla="*/ 1162558 w 1370156"/>
                  <a:gd name="connsiteY35" fmla="*/ 961864 h 962096"/>
                  <a:gd name="connsiteX36" fmla="*/ 1226784 w 1370156"/>
                  <a:gd name="connsiteY36" fmla="*/ 961864 h 962096"/>
                  <a:gd name="connsiteX37" fmla="*/ 1291440 w 1370156"/>
                  <a:gd name="connsiteY37" fmla="*/ 958225 h 962096"/>
                  <a:gd name="connsiteX38" fmla="*/ 1337779 w 1370156"/>
                  <a:gd name="connsiteY38" fmla="*/ 940899 h 962096"/>
                  <a:gd name="connsiteX39" fmla="*/ 1352619 w 1370156"/>
                  <a:gd name="connsiteY39" fmla="*/ 925916 h 962096"/>
                  <a:gd name="connsiteX40" fmla="*/ 1363954 w 1370156"/>
                  <a:gd name="connsiteY40" fmla="*/ 869833 h 962096"/>
                  <a:gd name="connsiteX41" fmla="*/ 1172816 w 1370156"/>
                  <a:gd name="connsiteY41" fmla="*/ 25842 h 962096"/>
                  <a:gd name="connsiteX42" fmla="*/ 1172816 w 1370156"/>
                  <a:gd name="connsiteY42" fmla="*/ 25842 h 962096"/>
                  <a:gd name="connsiteX43" fmla="*/ 1172816 w 1370156"/>
                  <a:gd name="connsiteY43" fmla="*/ 25842 h 962096"/>
                  <a:gd name="connsiteX44" fmla="*/ 188683 w 1370156"/>
                  <a:gd name="connsiteY44" fmla="*/ 188348 h 962096"/>
                  <a:gd name="connsiteX45" fmla="*/ 189141 w 1370156"/>
                  <a:gd name="connsiteY45" fmla="*/ 108633 h 962096"/>
                  <a:gd name="connsiteX46" fmla="*/ 213439 w 1370156"/>
                  <a:gd name="connsiteY46" fmla="*/ 31147 h 962096"/>
                  <a:gd name="connsiteX47" fmla="*/ 257063 w 1370156"/>
                  <a:gd name="connsiteY47" fmla="*/ 28452 h 962096"/>
                  <a:gd name="connsiteX48" fmla="*/ 410549 w 1370156"/>
                  <a:gd name="connsiteY48" fmla="*/ 28652 h 962096"/>
                  <a:gd name="connsiteX49" fmla="*/ 688527 w 1370156"/>
                  <a:gd name="connsiteY49" fmla="*/ 27842 h 962096"/>
                  <a:gd name="connsiteX50" fmla="*/ 975734 w 1370156"/>
                  <a:gd name="connsiteY50" fmla="*/ 26699 h 962096"/>
                  <a:gd name="connsiteX51" fmla="*/ 1156776 w 1370156"/>
                  <a:gd name="connsiteY51" fmla="*/ 25889 h 962096"/>
                  <a:gd name="connsiteX52" fmla="*/ 1172187 w 1370156"/>
                  <a:gd name="connsiteY52" fmla="*/ 25823 h 962096"/>
                  <a:gd name="connsiteX53" fmla="*/ 1172759 w 1370156"/>
                  <a:gd name="connsiteY53" fmla="*/ 25842 h 962096"/>
                  <a:gd name="connsiteX54" fmla="*/ 1188837 w 1370156"/>
                  <a:gd name="connsiteY54" fmla="*/ 51759 h 962096"/>
                  <a:gd name="connsiteX55" fmla="*/ 1195295 w 1370156"/>
                  <a:gd name="connsiteY55" fmla="*/ 140361 h 962096"/>
                  <a:gd name="connsiteX56" fmla="*/ 1194104 w 1370156"/>
                  <a:gd name="connsiteY56" fmla="*/ 421167 h 962096"/>
                  <a:gd name="connsiteX57" fmla="*/ 1189390 w 1370156"/>
                  <a:gd name="connsiteY57" fmla="*/ 675180 h 962096"/>
                  <a:gd name="connsiteX58" fmla="*/ 1189094 w 1370156"/>
                  <a:gd name="connsiteY58" fmla="*/ 681114 h 962096"/>
                  <a:gd name="connsiteX59" fmla="*/ 802037 w 1370156"/>
                  <a:gd name="connsiteY59" fmla="*/ 681114 h 962096"/>
                  <a:gd name="connsiteX60" fmla="*/ 406120 w 1370156"/>
                  <a:gd name="connsiteY60" fmla="*/ 681114 h 962096"/>
                  <a:gd name="connsiteX61" fmla="*/ 189903 w 1370156"/>
                  <a:gd name="connsiteY61" fmla="*/ 681114 h 962096"/>
                  <a:gd name="connsiteX62" fmla="*/ 190541 w 1370156"/>
                  <a:gd name="connsiteY62" fmla="*/ 672208 h 962096"/>
                  <a:gd name="connsiteX63" fmla="*/ 190265 w 1370156"/>
                  <a:gd name="connsiteY63" fmla="*/ 625422 h 962096"/>
                  <a:gd name="connsiteX64" fmla="*/ 189665 w 1370156"/>
                  <a:gd name="connsiteY64" fmla="*/ 489043 h 962096"/>
                  <a:gd name="connsiteX65" fmla="*/ 188683 w 1370156"/>
                  <a:gd name="connsiteY65" fmla="*/ 188348 h 962096"/>
                  <a:gd name="connsiteX66" fmla="*/ 30445 w 1370156"/>
                  <a:gd name="connsiteY66" fmla="*/ 894369 h 962096"/>
                  <a:gd name="connsiteX67" fmla="*/ 47856 w 1370156"/>
                  <a:gd name="connsiteY67" fmla="*/ 868785 h 962096"/>
                  <a:gd name="connsiteX68" fmla="*/ 87804 w 1370156"/>
                  <a:gd name="connsiteY68" fmla="*/ 817141 h 962096"/>
                  <a:gd name="connsiteX69" fmla="*/ 141677 w 1370156"/>
                  <a:gd name="connsiteY69" fmla="*/ 756809 h 962096"/>
                  <a:gd name="connsiteX70" fmla="*/ 183711 w 1370156"/>
                  <a:gd name="connsiteY70" fmla="*/ 706689 h 962096"/>
                  <a:gd name="connsiteX71" fmla="*/ 579580 w 1370156"/>
                  <a:gd name="connsiteY71" fmla="*/ 706689 h 962096"/>
                  <a:gd name="connsiteX72" fmla="*/ 975515 w 1370156"/>
                  <a:gd name="connsiteY72" fmla="*/ 706689 h 962096"/>
                  <a:gd name="connsiteX73" fmla="*/ 1193285 w 1370156"/>
                  <a:gd name="connsiteY73" fmla="*/ 706689 h 962096"/>
                  <a:gd name="connsiteX74" fmla="*/ 1228337 w 1370156"/>
                  <a:gd name="connsiteY74" fmla="*/ 749056 h 962096"/>
                  <a:gd name="connsiteX75" fmla="*/ 1280811 w 1370156"/>
                  <a:gd name="connsiteY75" fmla="*/ 803882 h 962096"/>
                  <a:gd name="connsiteX76" fmla="*/ 1325892 w 1370156"/>
                  <a:gd name="connsiteY76" fmla="*/ 866166 h 962096"/>
                  <a:gd name="connsiteX77" fmla="*/ 1341390 w 1370156"/>
                  <a:gd name="connsiteY77" fmla="*/ 890007 h 962096"/>
                  <a:gd name="connsiteX78" fmla="*/ 1344256 w 1370156"/>
                  <a:gd name="connsiteY78" fmla="*/ 900218 h 962096"/>
                  <a:gd name="connsiteX79" fmla="*/ 1342437 w 1370156"/>
                  <a:gd name="connsiteY79" fmla="*/ 904018 h 962096"/>
                  <a:gd name="connsiteX80" fmla="*/ 1339494 w 1370156"/>
                  <a:gd name="connsiteY80" fmla="*/ 906809 h 962096"/>
                  <a:gd name="connsiteX81" fmla="*/ 1278610 w 1370156"/>
                  <a:gd name="connsiteY81" fmla="*/ 903132 h 962096"/>
                  <a:gd name="connsiteX82" fmla="*/ 1214374 w 1370156"/>
                  <a:gd name="connsiteY82" fmla="*/ 903132 h 962096"/>
                  <a:gd name="connsiteX83" fmla="*/ 1083976 w 1370156"/>
                  <a:gd name="connsiteY83" fmla="*/ 903132 h 962096"/>
                  <a:gd name="connsiteX84" fmla="*/ 826849 w 1370156"/>
                  <a:gd name="connsiteY84" fmla="*/ 903132 h 962096"/>
                  <a:gd name="connsiteX85" fmla="*/ 310641 w 1370156"/>
                  <a:gd name="connsiteY85" fmla="*/ 903132 h 962096"/>
                  <a:gd name="connsiteX86" fmla="*/ 167004 w 1370156"/>
                  <a:gd name="connsiteY86" fmla="*/ 904037 h 962096"/>
                  <a:gd name="connsiteX87" fmla="*/ 23168 w 1370156"/>
                  <a:gd name="connsiteY87" fmla="*/ 909867 h 962096"/>
                  <a:gd name="connsiteX88" fmla="*/ 30445 w 1370156"/>
                  <a:gd name="connsiteY88" fmla="*/ 894369 h 962096"/>
                  <a:gd name="connsiteX89" fmla="*/ 1236224 w 1370156"/>
                  <a:gd name="connsiteY89" fmla="*/ 936298 h 962096"/>
                  <a:gd name="connsiteX90" fmla="*/ 1177664 w 1370156"/>
                  <a:gd name="connsiteY90" fmla="*/ 936298 h 962096"/>
                  <a:gd name="connsiteX91" fmla="*/ 1060516 w 1370156"/>
                  <a:gd name="connsiteY91" fmla="*/ 936298 h 962096"/>
                  <a:gd name="connsiteX92" fmla="*/ 828011 w 1370156"/>
                  <a:gd name="connsiteY92" fmla="*/ 936298 h 962096"/>
                  <a:gd name="connsiteX93" fmla="*/ 362934 w 1370156"/>
                  <a:gd name="connsiteY93" fmla="*/ 936298 h 962096"/>
                  <a:gd name="connsiteX94" fmla="*/ 232546 w 1370156"/>
                  <a:gd name="connsiteY94" fmla="*/ 937213 h 962096"/>
                  <a:gd name="connsiteX95" fmla="*/ 121218 w 1370156"/>
                  <a:gd name="connsiteY95" fmla="*/ 941280 h 962096"/>
                  <a:gd name="connsiteX96" fmla="*/ 115131 w 1370156"/>
                  <a:gd name="connsiteY96" fmla="*/ 936680 h 962096"/>
                  <a:gd name="connsiteX97" fmla="*/ 53323 w 1370156"/>
                  <a:gd name="connsiteY97" fmla="*/ 927688 h 962096"/>
                  <a:gd name="connsiteX98" fmla="*/ 44561 w 1370156"/>
                  <a:gd name="connsiteY98" fmla="*/ 924716 h 962096"/>
                  <a:gd name="connsiteX99" fmla="*/ 44484 w 1370156"/>
                  <a:gd name="connsiteY99" fmla="*/ 923811 h 962096"/>
                  <a:gd name="connsiteX100" fmla="*/ 148117 w 1370156"/>
                  <a:gd name="connsiteY100" fmla="*/ 927583 h 962096"/>
                  <a:gd name="connsiteX101" fmla="*/ 278514 w 1370156"/>
                  <a:gd name="connsiteY101" fmla="*/ 928688 h 962096"/>
                  <a:gd name="connsiteX102" fmla="*/ 535641 w 1370156"/>
                  <a:gd name="connsiteY102" fmla="*/ 928688 h 962096"/>
                  <a:gd name="connsiteX103" fmla="*/ 1051849 w 1370156"/>
                  <a:gd name="connsiteY103" fmla="*/ 928688 h 962096"/>
                  <a:gd name="connsiteX104" fmla="*/ 1195486 w 1370156"/>
                  <a:gd name="connsiteY104" fmla="*/ 928688 h 962096"/>
                  <a:gd name="connsiteX105" fmla="*/ 1269171 w 1370156"/>
                  <a:gd name="connsiteY105" fmla="*/ 928688 h 962096"/>
                  <a:gd name="connsiteX106" fmla="*/ 1308176 w 1370156"/>
                  <a:gd name="connsiteY106" fmla="*/ 928688 h 962096"/>
                  <a:gd name="connsiteX107" fmla="*/ 1288726 w 1370156"/>
                  <a:gd name="connsiteY107" fmla="*/ 939308 h 962096"/>
                  <a:gd name="connsiteX108" fmla="*/ 1236224 w 1370156"/>
                  <a:gd name="connsiteY108" fmla="*/ 936298 h 96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1370156" h="962096">
                    <a:moveTo>
                      <a:pt x="1363954" y="869833"/>
                    </a:moveTo>
                    <a:cubicBezTo>
                      <a:pt x="1358649" y="859708"/>
                      <a:pt x="1350772" y="851231"/>
                      <a:pt x="1343733" y="842315"/>
                    </a:cubicBezTo>
                    <a:cubicBezTo>
                      <a:pt x="1334160" y="830190"/>
                      <a:pt x="1324969" y="817769"/>
                      <a:pt x="1315377" y="805654"/>
                    </a:cubicBezTo>
                    <a:cubicBezTo>
                      <a:pt x="1297537" y="783117"/>
                      <a:pt x="1278400" y="761877"/>
                      <a:pt x="1257731" y="741912"/>
                    </a:cubicBezTo>
                    <a:cubicBezTo>
                      <a:pt x="1242663" y="727358"/>
                      <a:pt x="1228747" y="710994"/>
                      <a:pt x="1213431" y="696535"/>
                    </a:cubicBezTo>
                    <a:cubicBezTo>
                      <a:pt x="1216898" y="675247"/>
                      <a:pt x="1215860" y="652558"/>
                      <a:pt x="1216412" y="631184"/>
                    </a:cubicBezTo>
                    <a:cubicBezTo>
                      <a:pt x="1217574" y="586226"/>
                      <a:pt x="1218231" y="541249"/>
                      <a:pt x="1218812" y="496272"/>
                    </a:cubicBezTo>
                    <a:cubicBezTo>
                      <a:pt x="1220136" y="393640"/>
                      <a:pt x="1220937" y="290989"/>
                      <a:pt x="1220955" y="188348"/>
                    </a:cubicBezTo>
                    <a:cubicBezTo>
                      <a:pt x="1220965" y="159192"/>
                      <a:pt x="1221203" y="129988"/>
                      <a:pt x="1220384" y="100842"/>
                    </a:cubicBezTo>
                    <a:cubicBezTo>
                      <a:pt x="1219765" y="78915"/>
                      <a:pt x="1218108" y="55560"/>
                      <a:pt x="1210306" y="34900"/>
                    </a:cubicBezTo>
                    <a:cubicBezTo>
                      <a:pt x="1204134" y="18546"/>
                      <a:pt x="1192362" y="1077"/>
                      <a:pt x="1173092" y="239"/>
                    </a:cubicBezTo>
                    <a:cubicBezTo>
                      <a:pt x="1158966" y="-371"/>
                      <a:pt x="1144641" y="372"/>
                      <a:pt x="1130506" y="439"/>
                    </a:cubicBezTo>
                    <a:cubicBezTo>
                      <a:pt x="1099597" y="581"/>
                      <a:pt x="1068698" y="724"/>
                      <a:pt x="1037790" y="858"/>
                    </a:cubicBezTo>
                    <a:cubicBezTo>
                      <a:pt x="945959" y="1258"/>
                      <a:pt x="854129" y="1648"/>
                      <a:pt x="762298" y="1991"/>
                    </a:cubicBezTo>
                    <a:cubicBezTo>
                      <a:pt x="664238" y="2363"/>
                      <a:pt x="566178" y="2715"/>
                      <a:pt x="468119" y="2953"/>
                    </a:cubicBezTo>
                    <a:cubicBezTo>
                      <a:pt x="403339" y="3106"/>
                      <a:pt x="338540" y="3410"/>
                      <a:pt x="273761" y="3039"/>
                    </a:cubicBezTo>
                    <a:cubicBezTo>
                      <a:pt x="246567" y="2887"/>
                      <a:pt x="215058" y="-3371"/>
                      <a:pt x="192408" y="14440"/>
                    </a:cubicBezTo>
                    <a:cubicBezTo>
                      <a:pt x="165547" y="35557"/>
                      <a:pt x="164499" y="75524"/>
                      <a:pt x="163623" y="106766"/>
                    </a:cubicBezTo>
                    <a:cubicBezTo>
                      <a:pt x="163366" y="116006"/>
                      <a:pt x="163385" y="125264"/>
                      <a:pt x="163328" y="134513"/>
                    </a:cubicBezTo>
                    <a:cubicBezTo>
                      <a:pt x="162756" y="225362"/>
                      <a:pt x="163042" y="316231"/>
                      <a:pt x="163538" y="407090"/>
                    </a:cubicBezTo>
                    <a:cubicBezTo>
                      <a:pt x="164014" y="495720"/>
                      <a:pt x="162613" y="585207"/>
                      <a:pt x="170195" y="673599"/>
                    </a:cubicBezTo>
                    <a:cubicBezTo>
                      <a:pt x="170529" y="677485"/>
                      <a:pt x="171415" y="682419"/>
                      <a:pt x="172624" y="687582"/>
                    </a:cubicBezTo>
                    <a:cubicBezTo>
                      <a:pt x="170300" y="692211"/>
                      <a:pt x="170748" y="698316"/>
                      <a:pt x="173977" y="702365"/>
                    </a:cubicBezTo>
                    <a:cubicBezTo>
                      <a:pt x="156984" y="715690"/>
                      <a:pt x="141087" y="730673"/>
                      <a:pt x="125266" y="745179"/>
                    </a:cubicBezTo>
                    <a:cubicBezTo>
                      <a:pt x="104596" y="764125"/>
                      <a:pt x="84756" y="783956"/>
                      <a:pt x="66659" y="805406"/>
                    </a:cubicBezTo>
                    <a:cubicBezTo>
                      <a:pt x="52295" y="822427"/>
                      <a:pt x="38227" y="840010"/>
                      <a:pt x="24701" y="857708"/>
                    </a:cubicBezTo>
                    <a:cubicBezTo>
                      <a:pt x="16614" y="868290"/>
                      <a:pt x="-7084" y="896103"/>
                      <a:pt x="2070" y="911000"/>
                    </a:cubicBezTo>
                    <a:cubicBezTo>
                      <a:pt x="2279" y="918001"/>
                      <a:pt x="6956" y="925897"/>
                      <a:pt x="10823" y="930679"/>
                    </a:cubicBezTo>
                    <a:cubicBezTo>
                      <a:pt x="19015" y="940804"/>
                      <a:pt x="30330" y="946585"/>
                      <a:pt x="42456" y="950776"/>
                    </a:cubicBezTo>
                    <a:cubicBezTo>
                      <a:pt x="64840" y="958530"/>
                      <a:pt x="91948" y="961978"/>
                      <a:pt x="115141" y="956911"/>
                    </a:cubicBezTo>
                    <a:cubicBezTo>
                      <a:pt x="115637" y="956806"/>
                      <a:pt x="116084" y="956634"/>
                      <a:pt x="116532" y="956463"/>
                    </a:cubicBezTo>
                    <a:cubicBezTo>
                      <a:pt x="150002" y="959578"/>
                      <a:pt x="183854" y="960406"/>
                      <a:pt x="217440" y="960778"/>
                    </a:cubicBezTo>
                    <a:cubicBezTo>
                      <a:pt x="256492" y="961216"/>
                      <a:pt x="295535" y="961864"/>
                      <a:pt x="334588" y="961864"/>
                    </a:cubicBezTo>
                    <a:cubicBezTo>
                      <a:pt x="412092" y="961864"/>
                      <a:pt x="489588" y="961864"/>
                      <a:pt x="567093" y="961864"/>
                    </a:cubicBezTo>
                    <a:cubicBezTo>
                      <a:pt x="722122" y="961864"/>
                      <a:pt x="877141" y="961864"/>
                      <a:pt x="1032170" y="961864"/>
                    </a:cubicBezTo>
                    <a:cubicBezTo>
                      <a:pt x="1075633" y="961864"/>
                      <a:pt x="1119095" y="961864"/>
                      <a:pt x="1162558" y="961864"/>
                    </a:cubicBezTo>
                    <a:cubicBezTo>
                      <a:pt x="1183970" y="961864"/>
                      <a:pt x="1205372" y="961864"/>
                      <a:pt x="1226784" y="961864"/>
                    </a:cubicBezTo>
                    <a:cubicBezTo>
                      <a:pt x="1248435" y="961864"/>
                      <a:pt x="1270342" y="963473"/>
                      <a:pt x="1291440" y="958225"/>
                    </a:cubicBezTo>
                    <a:cubicBezTo>
                      <a:pt x="1307205" y="962254"/>
                      <a:pt x="1326140" y="950062"/>
                      <a:pt x="1337779" y="940899"/>
                    </a:cubicBezTo>
                    <a:cubicBezTo>
                      <a:pt x="1343371" y="936508"/>
                      <a:pt x="1348486" y="931508"/>
                      <a:pt x="1352619" y="925916"/>
                    </a:cubicBezTo>
                    <a:cubicBezTo>
                      <a:pt x="1374651" y="918477"/>
                      <a:pt x="1372822" y="886788"/>
                      <a:pt x="1363954" y="869833"/>
                    </a:cubicBezTo>
                    <a:close/>
                    <a:moveTo>
                      <a:pt x="1172816" y="25842"/>
                    </a:moveTo>
                    <a:cubicBezTo>
                      <a:pt x="1174112" y="25947"/>
                      <a:pt x="1174521" y="26404"/>
                      <a:pt x="1172816" y="25842"/>
                    </a:cubicBezTo>
                    <a:lnTo>
                      <a:pt x="1172816" y="25842"/>
                    </a:lnTo>
                    <a:close/>
                    <a:moveTo>
                      <a:pt x="188683" y="188348"/>
                    </a:moveTo>
                    <a:cubicBezTo>
                      <a:pt x="188731" y="161783"/>
                      <a:pt x="188559" y="135189"/>
                      <a:pt x="189141" y="108633"/>
                    </a:cubicBezTo>
                    <a:cubicBezTo>
                      <a:pt x="189655" y="85230"/>
                      <a:pt x="187998" y="43101"/>
                      <a:pt x="213439" y="31147"/>
                    </a:cubicBezTo>
                    <a:cubicBezTo>
                      <a:pt x="227002" y="24775"/>
                      <a:pt x="242614" y="28175"/>
                      <a:pt x="257063" y="28452"/>
                    </a:cubicBezTo>
                    <a:cubicBezTo>
                      <a:pt x="308203" y="29404"/>
                      <a:pt x="359409" y="28737"/>
                      <a:pt x="410549" y="28652"/>
                    </a:cubicBezTo>
                    <a:cubicBezTo>
                      <a:pt x="503209" y="28490"/>
                      <a:pt x="595868" y="28175"/>
                      <a:pt x="688527" y="27842"/>
                    </a:cubicBezTo>
                    <a:cubicBezTo>
                      <a:pt x="784263" y="27499"/>
                      <a:pt x="879999" y="27109"/>
                      <a:pt x="975734" y="26699"/>
                    </a:cubicBezTo>
                    <a:cubicBezTo>
                      <a:pt x="1036084" y="26442"/>
                      <a:pt x="1096426" y="26175"/>
                      <a:pt x="1156776" y="25889"/>
                    </a:cubicBezTo>
                    <a:cubicBezTo>
                      <a:pt x="1161910" y="25870"/>
                      <a:pt x="1167053" y="25918"/>
                      <a:pt x="1172187" y="25823"/>
                    </a:cubicBezTo>
                    <a:cubicBezTo>
                      <a:pt x="1172387" y="25823"/>
                      <a:pt x="1172578" y="25823"/>
                      <a:pt x="1172759" y="25842"/>
                    </a:cubicBezTo>
                    <a:cubicBezTo>
                      <a:pt x="1182617" y="29452"/>
                      <a:pt x="1186399" y="42568"/>
                      <a:pt x="1188837" y="51759"/>
                    </a:cubicBezTo>
                    <a:cubicBezTo>
                      <a:pt x="1196410" y="80296"/>
                      <a:pt x="1195133" y="111033"/>
                      <a:pt x="1195295" y="140361"/>
                    </a:cubicBezTo>
                    <a:cubicBezTo>
                      <a:pt x="1195781" y="233963"/>
                      <a:pt x="1195019" y="327575"/>
                      <a:pt x="1194104" y="421167"/>
                    </a:cubicBezTo>
                    <a:cubicBezTo>
                      <a:pt x="1193276" y="505788"/>
                      <a:pt x="1193305" y="590627"/>
                      <a:pt x="1189390" y="675180"/>
                    </a:cubicBezTo>
                    <a:cubicBezTo>
                      <a:pt x="1189294" y="677161"/>
                      <a:pt x="1189199" y="679133"/>
                      <a:pt x="1189094" y="681114"/>
                    </a:cubicBezTo>
                    <a:cubicBezTo>
                      <a:pt x="1060078" y="681114"/>
                      <a:pt x="931062" y="681114"/>
                      <a:pt x="802037" y="681114"/>
                    </a:cubicBezTo>
                    <a:cubicBezTo>
                      <a:pt x="670067" y="681114"/>
                      <a:pt x="538089" y="681114"/>
                      <a:pt x="406120" y="681114"/>
                    </a:cubicBezTo>
                    <a:cubicBezTo>
                      <a:pt x="334045" y="681114"/>
                      <a:pt x="261978" y="681114"/>
                      <a:pt x="189903" y="681114"/>
                    </a:cubicBezTo>
                    <a:cubicBezTo>
                      <a:pt x="190255" y="678009"/>
                      <a:pt x="190541" y="675428"/>
                      <a:pt x="190541" y="672208"/>
                    </a:cubicBezTo>
                    <a:cubicBezTo>
                      <a:pt x="190569" y="656616"/>
                      <a:pt x="190227" y="641014"/>
                      <a:pt x="190265" y="625422"/>
                    </a:cubicBezTo>
                    <a:cubicBezTo>
                      <a:pt x="190369" y="579968"/>
                      <a:pt x="190074" y="534496"/>
                      <a:pt x="189665" y="489043"/>
                    </a:cubicBezTo>
                    <a:cubicBezTo>
                      <a:pt x="188769" y="388821"/>
                      <a:pt x="188483" y="288579"/>
                      <a:pt x="188683" y="188348"/>
                    </a:cubicBezTo>
                    <a:close/>
                    <a:moveTo>
                      <a:pt x="30445" y="894369"/>
                    </a:moveTo>
                    <a:cubicBezTo>
                      <a:pt x="35474" y="885368"/>
                      <a:pt x="41560" y="876929"/>
                      <a:pt x="47856" y="868785"/>
                    </a:cubicBezTo>
                    <a:cubicBezTo>
                      <a:pt x="61134" y="851593"/>
                      <a:pt x="74117" y="833990"/>
                      <a:pt x="87804" y="817141"/>
                    </a:cubicBezTo>
                    <a:cubicBezTo>
                      <a:pt x="104797" y="796214"/>
                      <a:pt x="123504" y="776697"/>
                      <a:pt x="141677" y="756809"/>
                    </a:cubicBezTo>
                    <a:cubicBezTo>
                      <a:pt x="156213" y="740903"/>
                      <a:pt x="171596" y="724739"/>
                      <a:pt x="183711" y="706689"/>
                    </a:cubicBezTo>
                    <a:cubicBezTo>
                      <a:pt x="315671" y="706689"/>
                      <a:pt x="447620" y="706689"/>
                      <a:pt x="579580" y="706689"/>
                    </a:cubicBezTo>
                    <a:cubicBezTo>
                      <a:pt x="711558" y="706689"/>
                      <a:pt x="843537" y="706689"/>
                      <a:pt x="975515" y="706689"/>
                    </a:cubicBezTo>
                    <a:cubicBezTo>
                      <a:pt x="1048105" y="706689"/>
                      <a:pt x="1120695" y="706689"/>
                      <a:pt x="1193285" y="706689"/>
                    </a:cubicBezTo>
                    <a:cubicBezTo>
                      <a:pt x="1201058" y="723157"/>
                      <a:pt x="1215497" y="736473"/>
                      <a:pt x="1228337" y="749056"/>
                    </a:cubicBezTo>
                    <a:cubicBezTo>
                      <a:pt x="1246416" y="766763"/>
                      <a:pt x="1264999" y="784041"/>
                      <a:pt x="1280811" y="803882"/>
                    </a:cubicBezTo>
                    <a:cubicBezTo>
                      <a:pt x="1296794" y="823942"/>
                      <a:pt x="1310471" y="845697"/>
                      <a:pt x="1325892" y="866166"/>
                    </a:cubicBezTo>
                    <a:cubicBezTo>
                      <a:pt x="1331559" y="873691"/>
                      <a:pt x="1337256" y="881520"/>
                      <a:pt x="1341390" y="890007"/>
                    </a:cubicBezTo>
                    <a:cubicBezTo>
                      <a:pt x="1343171" y="893664"/>
                      <a:pt x="1345047" y="897379"/>
                      <a:pt x="1344256" y="900218"/>
                    </a:cubicBezTo>
                    <a:cubicBezTo>
                      <a:pt x="1343885" y="901532"/>
                      <a:pt x="1343218" y="902789"/>
                      <a:pt x="1342437" y="904018"/>
                    </a:cubicBezTo>
                    <a:cubicBezTo>
                      <a:pt x="1341456" y="904952"/>
                      <a:pt x="1340475" y="905876"/>
                      <a:pt x="1339494" y="906809"/>
                    </a:cubicBezTo>
                    <a:cubicBezTo>
                      <a:pt x="1319368" y="902304"/>
                      <a:pt x="1299194" y="903132"/>
                      <a:pt x="1278610" y="903132"/>
                    </a:cubicBezTo>
                    <a:cubicBezTo>
                      <a:pt x="1257198" y="903132"/>
                      <a:pt x="1235786" y="903132"/>
                      <a:pt x="1214374" y="903132"/>
                    </a:cubicBezTo>
                    <a:cubicBezTo>
                      <a:pt x="1170911" y="903132"/>
                      <a:pt x="1127439" y="903132"/>
                      <a:pt x="1083976" y="903132"/>
                    </a:cubicBezTo>
                    <a:cubicBezTo>
                      <a:pt x="998270" y="903132"/>
                      <a:pt x="912565" y="903132"/>
                      <a:pt x="826849" y="903132"/>
                    </a:cubicBezTo>
                    <a:cubicBezTo>
                      <a:pt x="654780" y="903132"/>
                      <a:pt x="482711" y="903132"/>
                      <a:pt x="310641" y="903132"/>
                    </a:cubicBezTo>
                    <a:cubicBezTo>
                      <a:pt x="262760" y="903132"/>
                      <a:pt x="214887" y="903561"/>
                      <a:pt x="167004" y="904037"/>
                    </a:cubicBezTo>
                    <a:cubicBezTo>
                      <a:pt x="119103" y="904523"/>
                      <a:pt x="70840" y="905037"/>
                      <a:pt x="23168" y="909867"/>
                    </a:cubicBezTo>
                    <a:cubicBezTo>
                      <a:pt x="26149" y="905199"/>
                      <a:pt x="27740" y="899208"/>
                      <a:pt x="30445" y="894369"/>
                    </a:cubicBezTo>
                    <a:close/>
                    <a:moveTo>
                      <a:pt x="1236224" y="936298"/>
                    </a:moveTo>
                    <a:cubicBezTo>
                      <a:pt x="1216707" y="936298"/>
                      <a:pt x="1197181" y="936298"/>
                      <a:pt x="1177664" y="936298"/>
                    </a:cubicBezTo>
                    <a:cubicBezTo>
                      <a:pt x="1138612" y="936298"/>
                      <a:pt x="1099559" y="936298"/>
                      <a:pt x="1060516" y="936298"/>
                    </a:cubicBezTo>
                    <a:cubicBezTo>
                      <a:pt x="983012" y="936298"/>
                      <a:pt x="905516" y="936298"/>
                      <a:pt x="828011" y="936298"/>
                    </a:cubicBezTo>
                    <a:cubicBezTo>
                      <a:pt x="672982" y="936298"/>
                      <a:pt x="517953" y="936298"/>
                      <a:pt x="362934" y="936298"/>
                    </a:cubicBezTo>
                    <a:cubicBezTo>
                      <a:pt x="319462" y="936298"/>
                      <a:pt x="276009" y="936727"/>
                      <a:pt x="232546" y="937213"/>
                    </a:cubicBezTo>
                    <a:cubicBezTo>
                      <a:pt x="195503" y="937623"/>
                      <a:pt x="158165" y="938089"/>
                      <a:pt x="121218" y="941280"/>
                    </a:cubicBezTo>
                    <a:cubicBezTo>
                      <a:pt x="119989" y="939061"/>
                      <a:pt x="117979" y="937308"/>
                      <a:pt x="115131" y="936680"/>
                    </a:cubicBezTo>
                    <a:cubicBezTo>
                      <a:pt x="94691" y="932155"/>
                      <a:pt x="73650" y="933498"/>
                      <a:pt x="53323" y="927688"/>
                    </a:cubicBezTo>
                    <a:cubicBezTo>
                      <a:pt x="50400" y="926850"/>
                      <a:pt x="47456" y="925859"/>
                      <a:pt x="44561" y="924716"/>
                    </a:cubicBezTo>
                    <a:cubicBezTo>
                      <a:pt x="43665" y="924364"/>
                      <a:pt x="43628" y="923745"/>
                      <a:pt x="44484" y="923811"/>
                    </a:cubicBezTo>
                    <a:cubicBezTo>
                      <a:pt x="78927" y="926450"/>
                      <a:pt x="113627" y="927231"/>
                      <a:pt x="148117" y="927583"/>
                    </a:cubicBezTo>
                    <a:cubicBezTo>
                      <a:pt x="191579" y="928021"/>
                      <a:pt x="235051" y="928688"/>
                      <a:pt x="278514" y="928688"/>
                    </a:cubicBezTo>
                    <a:cubicBezTo>
                      <a:pt x="364220" y="928688"/>
                      <a:pt x="449925" y="928688"/>
                      <a:pt x="535641" y="928688"/>
                    </a:cubicBezTo>
                    <a:cubicBezTo>
                      <a:pt x="707710" y="928688"/>
                      <a:pt x="879779" y="928688"/>
                      <a:pt x="1051849" y="928688"/>
                    </a:cubicBezTo>
                    <a:cubicBezTo>
                      <a:pt x="1099731" y="928688"/>
                      <a:pt x="1147603" y="928688"/>
                      <a:pt x="1195486" y="928688"/>
                    </a:cubicBezTo>
                    <a:cubicBezTo>
                      <a:pt x="1220051" y="928688"/>
                      <a:pt x="1244606" y="928688"/>
                      <a:pt x="1269171" y="928688"/>
                    </a:cubicBezTo>
                    <a:cubicBezTo>
                      <a:pt x="1282182" y="928688"/>
                      <a:pt x="1295222" y="929136"/>
                      <a:pt x="1308176" y="928688"/>
                    </a:cubicBezTo>
                    <a:cubicBezTo>
                      <a:pt x="1301270" y="931755"/>
                      <a:pt x="1294202" y="934774"/>
                      <a:pt x="1288726" y="939308"/>
                    </a:cubicBezTo>
                    <a:cubicBezTo>
                      <a:pt x="1271419" y="935508"/>
                      <a:pt x="1253988" y="936298"/>
                      <a:pt x="1236224" y="9362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BC4C2A6-DA05-D462-B785-B8E7FE040810}"/>
                  </a:ext>
                </a:extLst>
              </p:cNvPr>
              <p:cNvSpPr/>
              <p:nvPr/>
            </p:nvSpPr>
            <p:spPr>
              <a:xfrm>
                <a:off x="5556680" y="1700871"/>
                <a:ext cx="971345" cy="603544"/>
              </a:xfrm>
              <a:custGeom>
                <a:avLst/>
                <a:gdLst>
                  <a:gd name="connsiteX0" fmla="*/ 12782 w 971345"/>
                  <a:gd name="connsiteY0" fmla="*/ 603544 h 603544"/>
                  <a:gd name="connsiteX1" fmla="*/ 749103 w 971345"/>
                  <a:gd name="connsiteY1" fmla="*/ 603544 h 603544"/>
                  <a:gd name="connsiteX2" fmla="*/ 956739 w 971345"/>
                  <a:gd name="connsiteY2" fmla="*/ 603544 h 603544"/>
                  <a:gd name="connsiteX3" fmla="*/ 967188 w 971345"/>
                  <a:gd name="connsiteY3" fmla="*/ 583647 h 603544"/>
                  <a:gd name="connsiteX4" fmla="*/ 967350 w 971345"/>
                  <a:gd name="connsiteY4" fmla="*/ 581608 h 603544"/>
                  <a:gd name="connsiteX5" fmla="*/ 969931 w 971345"/>
                  <a:gd name="connsiteY5" fmla="*/ 397700 h 603544"/>
                  <a:gd name="connsiteX6" fmla="*/ 971179 w 971345"/>
                  <a:gd name="connsiteY6" fmla="*/ 132438 h 603544"/>
                  <a:gd name="connsiteX7" fmla="*/ 970179 w 971345"/>
                  <a:gd name="connsiteY7" fmla="*/ 77183 h 603544"/>
                  <a:gd name="connsiteX8" fmla="*/ 965854 w 971345"/>
                  <a:gd name="connsiteY8" fmla="*/ 48180 h 603544"/>
                  <a:gd name="connsiteX9" fmla="*/ 957967 w 971345"/>
                  <a:gd name="connsiteY9" fmla="*/ 25282 h 603544"/>
                  <a:gd name="connsiteX10" fmla="*/ 491500 w 971345"/>
                  <a:gd name="connsiteY10" fmla="*/ 25282 h 603544"/>
                  <a:gd name="connsiteX11" fmla="*/ 495509 w 971345"/>
                  <a:gd name="connsiteY11" fmla="*/ 21034 h 603544"/>
                  <a:gd name="connsiteX12" fmla="*/ 496862 w 971345"/>
                  <a:gd name="connsiteY12" fmla="*/ 17824 h 603544"/>
                  <a:gd name="connsiteX13" fmla="*/ 496862 w 971345"/>
                  <a:gd name="connsiteY13" fmla="*/ 10804 h 603544"/>
                  <a:gd name="connsiteX14" fmla="*/ 494052 w 971345"/>
                  <a:gd name="connsiteY14" fmla="*/ 5251 h 603544"/>
                  <a:gd name="connsiteX15" fmla="*/ 490318 w 971345"/>
                  <a:gd name="connsiteY15" fmla="*/ 1822 h 603544"/>
                  <a:gd name="connsiteX16" fmla="*/ 487137 w 971345"/>
                  <a:gd name="connsiteY16" fmla="*/ 479 h 603544"/>
                  <a:gd name="connsiteX17" fmla="*/ 480060 w 971345"/>
                  <a:gd name="connsiteY17" fmla="*/ 479 h 603544"/>
                  <a:gd name="connsiteX18" fmla="*/ 476878 w 971345"/>
                  <a:gd name="connsiteY18" fmla="*/ 1822 h 603544"/>
                  <a:gd name="connsiteX19" fmla="*/ 472097 w 971345"/>
                  <a:gd name="connsiteY19" fmla="*/ 6594 h 603544"/>
                  <a:gd name="connsiteX20" fmla="*/ 470621 w 971345"/>
                  <a:gd name="connsiteY20" fmla="*/ 10118 h 603544"/>
                  <a:gd name="connsiteX21" fmla="*/ 470573 w 971345"/>
                  <a:gd name="connsiteY21" fmla="*/ 10308 h 603544"/>
                  <a:gd name="connsiteX22" fmla="*/ 470554 w 971345"/>
                  <a:gd name="connsiteY22" fmla="*/ 10404 h 603544"/>
                  <a:gd name="connsiteX23" fmla="*/ 470078 w 971345"/>
                  <a:gd name="connsiteY23" fmla="*/ 13937 h 603544"/>
                  <a:gd name="connsiteX24" fmla="*/ 471944 w 971345"/>
                  <a:gd name="connsiteY24" fmla="*/ 21119 h 603544"/>
                  <a:gd name="connsiteX25" fmla="*/ 475793 w 971345"/>
                  <a:gd name="connsiteY25" fmla="*/ 25291 h 603544"/>
                  <a:gd name="connsiteX26" fmla="*/ 225847 w 971345"/>
                  <a:gd name="connsiteY26" fmla="*/ 25291 h 603544"/>
                  <a:gd name="connsiteX27" fmla="*/ 17926 w 971345"/>
                  <a:gd name="connsiteY27" fmla="*/ 25291 h 603544"/>
                  <a:gd name="connsiteX28" fmla="*/ 5982 w 971345"/>
                  <a:gd name="connsiteY28" fmla="*/ 41474 h 603544"/>
                  <a:gd name="connsiteX29" fmla="*/ 5934 w 971345"/>
                  <a:gd name="connsiteY29" fmla="*/ 42122 h 603544"/>
                  <a:gd name="connsiteX30" fmla="*/ 3705 w 971345"/>
                  <a:gd name="connsiteY30" fmla="*/ 72945 h 603544"/>
                  <a:gd name="connsiteX31" fmla="*/ 3734 w 971345"/>
                  <a:gd name="connsiteY31" fmla="*/ 119313 h 603544"/>
                  <a:gd name="connsiteX32" fmla="*/ 3610 w 971345"/>
                  <a:gd name="connsiteY32" fmla="*/ 242918 h 603544"/>
                  <a:gd name="connsiteX33" fmla="*/ 743 w 971345"/>
                  <a:gd name="connsiteY33" fmla="*/ 504084 h 603544"/>
                  <a:gd name="connsiteX34" fmla="*/ 0 w 971345"/>
                  <a:gd name="connsiteY34" fmla="*/ 581627 h 603544"/>
                  <a:gd name="connsiteX35" fmla="*/ 1000 w 971345"/>
                  <a:gd name="connsiteY35" fmla="*/ 586781 h 603544"/>
                  <a:gd name="connsiteX36" fmla="*/ 12782 w 971345"/>
                  <a:gd name="connsiteY36" fmla="*/ 603544 h 603544"/>
                  <a:gd name="connsiteX37" fmla="*/ 750341 w 971345"/>
                  <a:gd name="connsiteY37" fmla="*/ 50837 h 603544"/>
                  <a:gd name="connsiteX38" fmla="*/ 947328 w 971345"/>
                  <a:gd name="connsiteY38" fmla="*/ 50837 h 603544"/>
                  <a:gd name="connsiteX39" fmla="*/ 945480 w 971345"/>
                  <a:gd name="connsiteY39" fmla="*/ 72926 h 603544"/>
                  <a:gd name="connsiteX40" fmla="*/ 945509 w 971345"/>
                  <a:gd name="connsiteY40" fmla="*/ 119293 h 603544"/>
                  <a:gd name="connsiteX41" fmla="*/ 945385 w 971345"/>
                  <a:gd name="connsiteY41" fmla="*/ 242899 h 603544"/>
                  <a:gd name="connsiteX42" fmla="*/ 942518 w 971345"/>
                  <a:gd name="connsiteY42" fmla="*/ 504065 h 603544"/>
                  <a:gd name="connsiteX43" fmla="*/ 941784 w 971345"/>
                  <a:gd name="connsiteY43" fmla="*/ 577979 h 603544"/>
                  <a:gd name="connsiteX44" fmla="*/ 220466 w 971345"/>
                  <a:gd name="connsiteY44" fmla="*/ 577979 h 603544"/>
                  <a:gd name="connsiteX45" fmla="*/ 25575 w 971345"/>
                  <a:gd name="connsiteY45" fmla="*/ 577979 h 603544"/>
                  <a:gd name="connsiteX46" fmla="*/ 28147 w 971345"/>
                  <a:gd name="connsiteY46" fmla="*/ 397700 h 603544"/>
                  <a:gd name="connsiteX47" fmla="*/ 29394 w 971345"/>
                  <a:gd name="connsiteY47" fmla="*/ 132438 h 603544"/>
                  <a:gd name="connsiteX48" fmla="*/ 28394 w 971345"/>
                  <a:gd name="connsiteY48" fmla="*/ 77183 h 603544"/>
                  <a:gd name="connsiteX49" fmla="*/ 24517 w 971345"/>
                  <a:gd name="connsiteY49" fmla="*/ 50847 h 603544"/>
                  <a:gd name="connsiteX50" fmla="*/ 750341 w 971345"/>
                  <a:gd name="connsiteY50" fmla="*/ 50837 h 60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71345" h="603544">
                    <a:moveTo>
                      <a:pt x="12782" y="603544"/>
                    </a:moveTo>
                    <a:cubicBezTo>
                      <a:pt x="258223" y="603544"/>
                      <a:pt x="503663" y="603544"/>
                      <a:pt x="749103" y="603544"/>
                    </a:cubicBezTo>
                    <a:cubicBezTo>
                      <a:pt x="818312" y="603544"/>
                      <a:pt x="887530" y="603544"/>
                      <a:pt x="956739" y="603544"/>
                    </a:cubicBezTo>
                    <a:cubicBezTo>
                      <a:pt x="968178" y="603544"/>
                      <a:pt x="971665" y="591172"/>
                      <a:pt x="967188" y="583647"/>
                    </a:cubicBezTo>
                    <a:cubicBezTo>
                      <a:pt x="967283" y="582999"/>
                      <a:pt x="967350" y="582323"/>
                      <a:pt x="967350" y="581608"/>
                    </a:cubicBezTo>
                    <a:cubicBezTo>
                      <a:pt x="967378" y="520306"/>
                      <a:pt x="969159" y="458993"/>
                      <a:pt x="969931" y="397700"/>
                    </a:cubicBezTo>
                    <a:cubicBezTo>
                      <a:pt x="971045" y="309289"/>
                      <a:pt x="971665" y="220849"/>
                      <a:pt x="971179" y="132438"/>
                    </a:cubicBezTo>
                    <a:cubicBezTo>
                      <a:pt x="971074" y="114179"/>
                      <a:pt x="972055" y="95348"/>
                      <a:pt x="970179" y="77183"/>
                    </a:cubicBezTo>
                    <a:cubicBezTo>
                      <a:pt x="969169" y="67401"/>
                      <a:pt x="967531" y="57810"/>
                      <a:pt x="965854" y="48180"/>
                    </a:cubicBezTo>
                    <a:cubicBezTo>
                      <a:pt x="973760" y="41636"/>
                      <a:pt x="971150" y="25282"/>
                      <a:pt x="957967" y="25282"/>
                    </a:cubicBezTo>
                    <a:cubicBezTo>
                      <a:pt x="802481" y="25282"/>
                      <a:pt x="646995" y="25282"/>
                      <a:pt x="491500" y="25282"/>
                    </a:cubicBezTo>
                    <a:cubicBezTo>
                      <a:pt x="493138" y="24167"/>
                      <a:pt x="494490" y="22758"/>
                      <a:pt x="495509" y="21034"/>
                    </a:cubicBezTo>
                    <a:cubicBezTo>
                      <a:pt x="496091" y="20005"/>
                      <a:pt x="496538" y="18938"/>
                      <a:pt x="496862" y="17824"/>
                    </a:cubicBezTo>
                    <a:cubicBezTo>
                      <a:pt x="497491" y="15480"/>
                      <a:pt x="497491" y="13137"/>
                      <a:pt x="496862" y="10804"/>
                    </a:cubicBezTo>
                    <a:cubicBezTo>
                      <a:pt x="496452" y="9089"/>
                      <a:pt x="495233" y="6536"/>
                      <a:pt x="494052" y="5251"/>
                    </a:cubicBezTo>
                    <a:cubicBezTo>
                      <a:pt x="493109" y="3803"/>
                      <a:pt x="491871" y="2660"/>
                      <a:pt x="490318" y="1822"/>
                    </a:cubicBezTo>
                    <a:cubicBezTo>
                      <a:pt x="489261" y="1374"/>
                      <a:pt x="488204" y="926"/>
                      <a:pt x="487137" y="479"/>
                    </a:cubicBezTo>
                    <a:cubicBezTo>
                      <a:pt x="484775" y="-160"/>
                      <a:pt x="482422" y="-160"/>
                      <a:pt x="480060" y="479"/>
                    </a:cubicBezTo>
                    <a:cubicBezTo>
                      <a:pt x="479003" y="926"/>
                      <a:pt x="477936" y="1374"/>
                      <a:pt x="476878" y="1822"/>
                    </a:cubicBezTo>
                    <a:cubicBezTo>
                      <a:pt x="474879" y="3003"/>
                      <a:pt x="473288" y="4593"/>
                      <a:pt x="472097" y="6594"/>
                    </a:cubicBezTo>
                    <a:cubicBezTo>
                      <a:pt x="471554" y="7746"/>
                      <a:pt x="470983" y="8899"/>
                      <a:pt x="470621" y="10118"/>
                    </a:cubicBezTo>
                    <a:cubicBezTo>
                      <a:pt x="470602" y="10185"/>
                      <a:pt x="470592" y="10242"/>
                      <a:pt x="470573" y="10308"/>
                    </a:cubicBezTo>
                    <a:cubicBezTo>
                      <a:pt x="470564" y="10337"/>
                      <a:pt x="470564" y="10366"/>
                      <a:pt x="470554" y="10404"/>
                    </a:cubicBezTo>
                    <a:cubicBezTo>
                      <a:pt x="470392" y="11585"/>
                      <a:pt x="470240" y="12756"/>
                      <a:pt x="470078" y="13937"/>
                    </a:cubicBezTo>
                    <a:cubicBezTo>
                      <a:pt x="469925" y="16290"/>
                      <a:pt x="470764" y="19090"/>
                      <a:pt x="471944" y="21119"/>
                    </a:cubicBezTo>
                    <a:cubicBezTo>
                      <a:pt x="472907" y="22767"/>
                      <a:pt x="474240" y="24186"/>
                      <a:pt x="475793" y="25291"/>
                    </a:cubicBezTo>
                    <a:cubicBezTo>
                      <a:pt x="392478" y="25291"/>
                      <a:pt x="309163" y="25291"/>
                      <a:pt x="225847" y="25291"/>
                    </a:cubicBezTo>
                    <a:cubicBezTo>
                      <a:pt x="156543" y="25291"/>
                      <a:pt x="87230" y="25291"/>
                      <a:pt x="17926" y="25291"/>
                    </a:cubicBezTo>
                    <a:cubicBezTo>
                      <a:pt x="8230" y="25291"/>
                      <a:pt x="4239" y="34178"/>
                      <a:pt x="5982" y="41474"/>
                    </a:cubicBezTo>
                    <a:cubicBezTo>
                      <a:pt x="5962" y="41693"/>
                      <a:pt x="5934" y="41912"/>
                      <a:pt x="5934" y="42122"/>
                    </a:cubicBezTo>
                    <a:cubicBezTo>
                      <a:pt x="5792" y="52352"/>
                      <a:pt x="4372" y="62724"/>
                      <a:pt x="3705" y="72945"/>
                    </a:cubicBezTo>
                    <a:cubicBezTo>
                      <a:pt x="2696" y="88337"/>
                      <a:pt x="3610" y="103891"/>
                      <a:pt x="3734" y="119313"/>
                    </a:cubicBezTo>
                    <a:cubicBezTo>
                      <a:pt x="4067" y="160518"/>
                      <a:pt x="4000" y="201723"/>
                      <a:pt x="3610" y="242918"/>
                    </a:cubicBezTo>
                    <a:cubicBezTo>
                      <a:pt x="2791" y="329977"/>
                      <a:pt x="1495" y="417026"/>
                      <a:pt x="743" y="504084"/>
                    </a:cubicBezTo>
                    <a:cubicBezTo>
                      <a:pt x="524" y="529926"/>
                      <a:pt x="9" y="555777"/>
                      <a:pt x="0" y="581627"/>
                    </a:cubicBezTo>
                    <a:cubicBezTo>
                      <a:pt x="0" y="583580"/>
                      <a:pt x="371" y="585295"/>
                      <a:pt x="1000" y="586781"/>
                    </a:cubicBezTo>
                    <a:cubicBezTo>
                      <a:pt x="-1114" y="594162"/>
                      <a:pt x="2800" y="603544"/>
                      <a:pt x="12782" y="603544"/>
                    </a:cubicBezTo>
                    <a:close/>
                    <a:moveTo>
                      <a:pt x="750341" y="50837"/>
                    </a:moveTo>
                    <a:cubicBezTo>
                      <a:pt x="816007" y="50837"/>
                      <a:pt x="881672" y="50837"/>
                      <a:pt x="947328" y="50837"/>
                    </a:cubicBezTo>
                    <a:cubicBezTo>
                      <a:pt x="946823" y="58210"/>
                      <a:pt x="945966" y="65601"/>
                      <a:pt x="945480" y="72926"/>
                    </a:cubicBezTo>
                    <a:cubicBezTo>
                      <a:pt x="944470" y="88318"/>
                      <a:pt x="945385" y="103872"/>
                      <a:pt x="945509" y="119293"/>
                    </a:cubicBezTo>
                    <a:cubicBezTo>
                      <a:pt x="945852" y="160499"/>
                      <a:pt x="945775" y="201704"/>
                      <a:pt x="945385" y="242899"/>
                    </a:cubicBezTo>
                    <a:cubicBezTo>
                      <a:pt x="944556" y="329958"/>
                      <a:pt x="943270" y="417007"/>
                      <a:pt x="942518" y="504065"/>
                    </a:cubicBezTo>
                    <a:cubicBezTo>
                      <a:pt x="942308" y="528697"/>
                      <a:pt x="941841" y="553338"/>
                      <a:pt x="941784" y="577979"/>
                    </a:cubicBezTo>
                    <a:cubicBezTo>
                      <a:pt x="701345" y="577979"/>
                      <a:pt x="460905" y="577979"/>
                      <a:pt x="220466" y="577979"/>
                    </a:cubicBezTo>
                    <a:cubicBezTo>
                      <a:pt x="155505" y="577979"/>
                      <a:pt x="90535" y="577979"/>
                      <a:pt x="25575" y="577979"/>
                    </a:cubicBezTo>
                    <a:cubicBezTo>
                      <a:pt x="25670" y="517886"/>
                      <a:pt x="27384" y="457783"/>
                      <a:pt x="28147" y="397700"/>
                    </a:cubicBezTo>
                    <a:cubicBezTo>
                      <a:pt x="29261" y="309289"/>
                      <a:pt x="29880" y="220849"/>
                      <a:pt x="29394" y="132438"/>
                    </a:cubicBezTo>
                    <a:cubicBezTo>
                      <a:pt x="29299" y="114179"/>
                      <a:pt x="30270" y="95348"/>
                      <a:pt x="28394" y="77183"/>
                    </a:cubicBezTo>
                    <a:cubicBezTo>
                      <a:pt x="27480" y="68296"/>
                      <a:pt x="26032" y="59581"/>
                      <a:pt x="24517" y="50847"/>
                    </a:cubicBezTo>
                    <a:cubicBezTo>
                      <a:pt x="266462" y="50837"/>
                      <a:pt x="508397" y="50837"/>
                      <a:pt x="750341" y="508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F67D345-5E48-6E19-006C-FDC949C71324}"/>
                  </a:ext>
                </a:extLst>
              </p:cNvPr>
              <p:cNvSpPr/>
              <p:nvPr/>
            </p:nvSpPr>
            <p:spPr>
              <a:xfrm>
                <a:off x="5754633" y="2465313"/>
                <a:ext cx="484425" cy="96563"/>
              </a:xfrm>
              <a:custGeom>
                <a:avLst/>
                <a:gdLst>
                  <a:gd name="connsiteX0" fmla="*/ 12340 w 484425"/>
                  <a:gd name="connsiteY0" fmla="*/ 96563 h 96563"/>
                  <a:gd name="connsiteX1" fmla="*/ 471035 w 484425"/>
                  <a:gd name="connsiteY1" fmla="*/ 92449 h 96563"/>
                  <a:gd name="connsiteX2" fmla="*/ 477474 w 484425"/>
                  <a:gd name="connsiteY2" fmla="*/ 90629 h 96563"/>
                  <a:gd name="connsiteX3" fmla="*/ 484266 w 484425"/>
                  <a:gd name="connsiteY3" fmla="*/ 77513 h 96563"/>
                  <a:gd name="connsiteX4" fmla="*/ 475026 w 484425"/>
                  <a:gd name="connsiteY4" fmla="*/ 57511 h 96563"/>
                  <a:gd name="connsiteX5" fmla="*/ 467092 w 484425"/>
                  <a:gd name="connsiteY5" fmla="*/ 39423 h 96563"/>
                  <a:gd name="connsiteX6" fmla="*/ 453462 w 484425"/>
                  <a:gd name="connsiteY6" fmla="*/ 17049 h 96563"/>
                  <a:gd name="connsiteX7" fmla="*/ 441165 w 484425"/>
                  <a:gd name="connsiteY7" fmla="*/ 4428 h 96563"/>
                  <a:gd name="connsiteX8" fmla="*/ 42268 w 484425"/>
                  <a:gd name="connsiteY8" fmla="*/ 2295 h 96563"/>
                  <a:gd name="connsiteX9" fmla="*/ 31057 w 484425"/>
                  <a:gd name="connsiteY9" fmla="*/ 9771 h 96563"/>
                  <a:gd name="connsiteX10" fmla="*/ 28856 w 484425"/>
                  <a:gd name="connsiteY10" fmla="*/ 13201 h 96563"/>
                  <a:gd name="connsiteX11" fmla="*/ 1948 w 484425"/>
                  <a:gd name="connsiteY11" fmla="*/ 76580 h 96563"/>
                  <a:gd name="connsiteX12" fmla="*/ 12340 w 484425"/>
                  <a:gd name="connsiteY12" fmla="*/ 96563 h 96563"/>
                  <a:gd name="connsiteX13" fmla="*/ 438250 w 484425"/>
                  <a:gd name="connsiteY13" fmla="*/ 29898 h 96563"/>
                  <a:gd name="connsiteX14" fmla="*/ 441374 w 484425"/>
                  <a:gd name="connsiteY14" fmla="*/ 35308 h 96563"/>
                  <a:gd name="connsiteX15" fmla="*/ 449432 w 484425"/>
                  <a:gd name="connsiteY15" fmla="*/ 54520 h 96563"/>
                  <a:gd name="connsiteX16" fmla="*/ 454176 w 484425"/>
                  <a:gd name="connsiteY16" fmla="*/ 67284 h 96563"/>
                  <a:gd name="connsiteX17" fmla="*/ 30666 w 484425"/>
                  <a:gd name="connsiteY17" fmla="*/ 70998 h 96563"/>
                  <a:gd name="connsiteX18" fmla="*/ 50201 w 484425"/>
                  <a:gd name="connsiteY18" fmla="*/ 27688 h 96563"/>
                  <a:gd name="connsiteX19" fmla="*/ 438250 w 484425"/>
                  <a:gd name="connsiteY19" fmla="*/ 29898 h 9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4425" h="96563">
                    <a:moveTo>
                      <a:pt x="12340" y="96563"/>
                    </a:moveTo>
                    <a:cubicBezTo>
                      <a:pt x="165244" y="96573"/>
                      <a:pt x="318178" y="96544"/>
                      <a:pt x="471035" y="92449"/>
                    </a:cubicBezTo>
                    <a:cubicBezTo>
                      <a:pt x="473569" y="92382"/>
                      <a:pt x="475721" y="91706"/>
                      <a:pt x="477474" y="90629"/>
                    </a:cubicBezTo>
                    <a:cubicBezTo>
                      <a:pt x="482017" y="88486"/>
                      <a:pt x="485189" y="82609"/>
                      <a:pt x="484266" y="77513"/>
                    </a:cubicBezTo>
                    <a:cubicBezTo>
                      <a:pt x="482989" y="70513"/>
                      <a:pt x="477960" y="63997"/>
                      <a:pt x="475026" y="57511"/>
                    </a:cubicBezTo>
                    <a:cubicBezTo>
                      <a:pt x="472312" y="51510"/>
                      <a:pt x="469920" y="45376"/>
                      <a:pt x="467092" y="39423"/>
                    </a:cubicBezTo>
                    <a:cubicBezTo>
                      <a:pt x="463567" y="32022"/>
                      <a:pt x="459434" y="23354"/>
                      <a:pt x="453462" y="17049"/>
                    </a:cubicBezTo>
                    <a:cubicBezTo>
                      <a:pt x="453176" y="10877"/>
                      <a:pt x="449080" y="4761"/>
                      <a:pt x="441165" y="4428"/>
                    </a:cubicBezTo>
                    <a:cubicBezTo>
                      <a:pt x="308272" y="-1039"/>
                      <a:pt x="175217" y="-1068"/>
                      <a:pt x="42268" y="2295"/>
                    </a:cubicBezTo>
                    <a:cubicBezTo>
                      <a:pt x="36524" y="2437"/>
                      <a:pt x="32790" y="5666"/>
                      <a:pt x="31057" y="9771"/>
                    </a:cubicBezTo>
                    <a:cubicBezTo>
                      <a:pt x="30218" y="10696"/>
                      <a:pt x="29475" y="11829"/>
                      <a:pt x="28856" y="13201"/>
                    </a:cubicBezTo>
                    <a:cubicBezTo>
                      <a:pt x="19455" y="34156"/>
                      <a:pt x="8177" y="54349"/>
                      <a:pt x="1948" y="76580"/>
                    </a:cubicBezTo>
                    <a:cubicBezTo>
                      <a:pt x="-2615" y="84114"/>
                      <a:pt x="833" y="96563"/>
                      <a:pt x="12340" y="96563"/>
                    </a:cubicBezTo>
                    <a:close/>
                    <a:moveTo>
                      <a:pt x="438250" y="29898"/>
                    </a:moveTo>
                    <a:cubicBezTo>
                      <a:pt x="439317" y="31679"/>
                      <a:pt x="440403" y="33460"/>
                      <a:pt x="441374" y="35308"/>
                    </a:cubicBezTo>
                    <a:cubicBezTo>
                      <a:pt x="444622" y="41471"/>
                      <a:pt x="446899" y="48043"/>
                      <a:pt x="449432" y="54520"/>
                    </a:cubicBezTo>
                    <a:cubicBezTo>
                      <a:pt x="450994" y="58511"/>
                      <a:pt x="452490" y="62912"/>
                      <a:pt x="454176" y="67284"/>
                    </a:cubicBezTo>
                    <a:cubicBezTo>
                      <a:pt x="313034" y="70789"/>
                      <a:pt x="171845" y="70998"/>
                      <a:pt x="30666" y="70998"/>
                    </a:cubicBezTo>
                    <a:cubicBezTo>
                      <a:pt x="36219" y="56168"/>
                      <a:pt x="43639" y="42137"/>
                      <a:pt x="50201" y="27688"/>
                    </a:cubicBezTo>
                    <a:cubicBezTo>
                      <a:pt x="179542" y="24554"/>
                      <a:pt x="308968" y="24659"/>
                      <a:pt x="438250" y="298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8BCC3C-4A68-6381-DE5A-91F1D1D14529}"/>
              </a:ext>
            </a:extLst>
          </p:cNvPr>
          <p:cNvGrpSpPr/>
          <p:nvPr/>
        </p:nvGrpSpPr>
        <p:grpSpPr>
          <a:xfrm>
            <a:off x="6656276" y="4375161"/>
            <a:ext cx="1871420" cy="1801287"/>
            <a:chOff x="2292473" y="3974453"/>
            <a:chExt cx="2366613" cy="2455886"/>
          </a:xfrm>
        </p:grpSpPr>
        <p:grpSp>
          <p:nvGrpSpPr>
            <p:cNvPr id="16" name="Graphic 4" descr="Classroom with laboratory equipment">
              <a:extLst>
                <a:ext uri="{FF2B5EF4-FFF2-40B4-BE49-F238E27FC236}">
                  <a16:creationId xmlns:a16="http://schemas.microsoft.com/office/drawing/2014/main" id="{E1253EDD-7B2D-6233-5FBF-DB179E977BFE}"/>
                </a:ext>
              </a:extLst>
            </p:cNvPr>
            <p:cNvGrpSpPr/>
            <p:nvPr/>
          </p:nvGrpSpPr>
          <p:grpSpPr>
            <a:xfrm>
              <a:off x="2292473" y="4669729"/>
              <a:ext cx="2366613" cy="1760610"/>
              <a:chOff x="3904159" y="2357146"/>
              <a:chExt cx="7563517" cy="231223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2B7A10C-6E63-B428-8BD4-6C3876C96DC0}"/>
                  </a:ext>
                </a:extLst>
              </p:cNvPr>
              <p:cNvSpPr/>
              <p:nvPr/>
            </p:nvSpPr>
            <p:spPr>
              <a:xfrm>
                <a:off x="3921199" y="2374196"/>
                <a:ext cx="7529426" cy="526456"/>
              </a:xfrm>
              <a:custGeom>
                <a:avLst/>
                <a:gdLst>
                  <a:gd name="connsiteX0" fmla="*/ 7207483 w 7529426"/>
                  <a:gd name="connsiteY0" fmla="*/ 0 h 526456"/>
                  <a:gd name="connsiteX1" fmla="*/ 378743 w 7529426"/>
                  <a:gd name="connsiteY1" fmla="*/ 0 h 526456"/>
                  <a:gd name="connsiteX2" fmla="*/ 0 w 7529426"/>
                  <a:gd name="connsiteY2" fmla="*/ 403365 h 526456"/>
                  <a:gd name="connsiteX3" fmla="*/ 0 w 7529426"/>
                  <a:gd name="connsiteY3" fmla="*/ 526456 h 526456"/>
                  <a:gd name="connsiteX4" fmla="*/ 7529427 w 7529426"/>
                  <a:gd name="connsiteY4" fmla="*/ 526456 h 526456"/>
                  <a:gd name="connsiteX5" fmla="*/ 7529427 w 7529426"/>
                  <a:gd name="connsiteY5" fmla="*/ 403365 h 526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29426" h="526456">
                    <a:moveTo>
                      <a:pt x="7207483" y="0"/>
                    </a:moveTo>
                    <a:lnTo>
                      <a:pt x="378743" y="0"/>
                    </a:lnTo>
                    <a:lnTo>
                      <a:pt x="0" y="403365"/>
                    </a:lnTo>
                    <a:lnTo>
                      <a:pt x="0" y="526456"/>
                    </a:lnTo>
                    <a:lnTo>
                      <a:pt x="7529427" y="526456"/>
                    </a:lnTo>
                    <a:lnTo>
                      <a:pt x="7529427" y="40336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B4FC3B2-CE2E-DA4F-A0A8-B949CD7A5AA5}"/>
                  </a:ext>
                </a:extLst>
              </p:cNvPr>
              <p:cNvSpPr/>
              <p:nvPr/>
            </p:nvSpPr>
            <p:spPr>
              <a:xfrm>
                <a:off x="3904159" y="2357146"/>
                <a:ext cx="7563517" cy="2312232"/>
              </a:xfrm>
              <a:custGeom>
                <a:avLst/>
                <a:gdLst>
                  <a:gd name="connsiteX0" fmla="*/ 7562565 w 7563517"/>
                  <a:gd name="connsiteY0" fmla="*/ 414766 h 2312232"/>
                  <a:gd name="connsiteX1" fmla="*/ 7559802 w 7563517"/>
                  <a:gd name="connsiteY1" fmla="*/ 409775 h 2312232"/>
                  <a:gd name="connsiteX2" fmla="*/ 7237857 w 7563517"/>
                  <a:gd name="connsiteY2" fmla="*/ 6410 h 2312232"/>
                  <a:gd name="connsiteX3" fmla="*/ 7224523 w 7563517"/>
                  <a:gd name="connsiteY3" fmla="*/ 0 h 2312232"/>
                  <a:gd name="connsiteX4" fmla="*/ 395783 w 7563517"/>
                  <a:gd name="connsiteY4" fmla="*/ 0 h 2312232"/>
                  <a:gd name="connsiteX5" fmla="*/ 383353 w 7563517"/>
                  <a:gd name="connsiteY5" fmla="*/ 5382 h 2312232"/>
                  <a:gd name="connsiteX6" fmla="*/ 4610 w 7563517"/>
                  <a:gd name="connsiteY6" fmla="*/ 408746 h 2312232"/>
                  <a:gd name="connsiteX7" fmla="*/ 1257 w 7563517"/>
                  <a:gd name="connsiteY7" fmla="*/ 413909 h 2312232"/>
                  <a:gd name="connsiteX8" fmla="*/ 0 w 7563517"/>
                  <a:gd name="connsiteY8" fmla="*/ 420405 h 2312232"/>
                  <a:gd name="connsiteX9" fmla="*/ 0 w 7563517"/>
                  <a:gd name="connsiteY9" fmla="*/ 543497 h 2312232"/>
                  <a:gd name="connsiteX10" fmla="*/ 17040 w 7563517"/>
                  <a:gd name="connsiteY10" fmla="*/ 560537 h 2312232"/>
                  <a:gd name="connsiteX11" fmla="*/ 94679 w 7563517"/>
                  <a:gd name="connsiteY11" fmla="*/ 560537 h 2312232"/>
                  <a:gd name="connsiteX12" fmla="*/ 94679 w 7563517"/>
                  <a:gd name="connsiteY12" fmla="*/ 2312222 h 2312232"/>
                  <a:gd name="connsiteX13" fmla="*/ 248069 w 7563517"/>
                  <a:gd name="connsiteY13" fmla="*/ 2312222 h 2312232"/>
                  <a:gd name="connsiteX14" fmla="*/ 248069 w 7563517"/>
                  <a:gd name="connsiteY14" fmla="*/ 560546 h 2312232"/>
                  <a:gd name="connsiteX15" fmla="*/ 373837 w 7563517"/>
                  <a:gd name="connsiteY15" fmla="*/ 560546 h 2312232"/>
                  <a:gd name="connsiteX16" fmla="*/ 373837 w 7563517"/>
                  <a:gd name="connsiteY16" fmla="*/ 1912658 h 2312232"/>
                  <a:gd name="connsiteX17" fmla="*/ 499720 w 7563517"/>
                  <a:gd name="connsiteY17" fmla="*/ 1912658 h 2312232"/>
                  <a:gd name="connsiteX18" fmla="*/ 499720 w 7563517"/>
                  <a:gd name="connsiteY18" fmla="*/ 560546 h 2312232"/>
                  <a:gd name="connsiteX19" fmla="*/ 7025830 w 7563517"/>
                  <a:gd name="connsiteY19" fmla="*/ 560546 h 2312232"/>
                  <a:gd name="connsiteX20" fmla="*/ 7025830 w 7563517"/>
                  <a:gd name="connsiteY20" fmla="*/ 1912658 h 2312232"/>
                  <a:gd name="connsiteX21" fmla="*/ 7151752 w 7563517"/>
                  <a:gd name="connsiteY21" fmla="*/ 1912658 h 2312232"/>
                  <a:gd name="connsiteX22" fmla="*/ 7151752 w 7563517"/>
                  <a:gd name="connsiteY22" fmla="*/ 560546 h 2312232"/>
                  <a:gd name="connsiteX23" fmla="*/ 7277481 w 7563517"/>
                  <a:gd name="connsiteY23" fmla="*/ 560546 h 2312232"/>
                  <a:gd name="connsiteX24" fmla="*/ 7277481 w 7563517"/>
                  <a:gd name="connsiteY24" fmla="*/ 2312232 h 2312232"/>
                  <a:gd name="connsiteX25" fmla="*/ 7430929 w 7563517"/>
                  <a:gd name="connsiteY25" fmla="*/ 2312232 h 2312232"/>
                  <a:gd name="connsiteX26" fmla="*/ 7430929 w 7563517"/>
                  <a:gd name="connsiteY26" fmla="*/ 560546 h 2312232"/>
                  <a:gd name="connsiteX27" fmla="*/ 7546467 w 7563517"/>
                  <a:gd name="connsiteY27" fmla="*/ 560546 h 2312232"/>
                  <a:gd name="connsiteX28" fmla="*/ 7563517 w 7563517"/>
                  <a:gd name="connsiteY28" fmla="*/ 543506 h 2312232"/>
                  <a:gd name="connsiteX29" fmla="*/ 7563517 w 7563517"/>
                  <a:gd name="connsiteY29" fmla="*/ 420414 h 2312232"/>
                  <a:gd name="connsiteX30" fmla="*/ 7562565 w 7563517"/>
                  <a:gd name="connsiteY30" fmla="*/ 414766 h 2312232"/>
                  <a:gd name="connsiteX31" fmla="*/ 403155 w 7563517"/>
                  <a:gd name="connsiteY31" fmla="*/ 34090 h 2312232"/>
                  <a:gd name="connsiteX32" fmla="*/ 7216330 w 7563517"/>
                  <a:gd name="connsiteY32" fmla="*/ 34090 h 2312232"/>
                  <a:gd name="connsiteX33" fmla="*/ 7511035 w 7563517"/>
                  <a:gd name="connsiteY33" fmla="*/ 403365 h 2312232"/>
                  <a:gd name="connsiteX34" fmla="*/ 56426 w 7563517"/>
                  <a:gd name="connsiteY34" fmla="*/ 403365 h 2312232"/>
                  <a:gd name="connsiteX35" fmla="*/ 403155 w 7563517"/>
                  <a:gd name="connsiteY35" fmla="*/ 34090 h 2312232"/>
                  <a:gd name="connsiteX36" fmla="*/ 7529417 w 7563517"/>
                  <a:gd name="connsiteY36" fmla="*/ 526456 h 2312232"/>
                  <a:gd name="connsiteX37" fmla="*/ 34090 w 7563517"/>
                  <a:gd name="connsiteY37" fmla="*/ 526456 h 2312232"/>
                  <a:gd name="connsiteX38" fmla="*/ 34090 w 7563517"/>
                  <a:gd name="connsiteY38" fmla="*/ 437455 h 2312232"/>
                  <a:gd name="connsiteX39" fmla="*/ 7529417 w 7563517"/>
                  <a:gd name="connsiteY39" fmla="*/ 437455 h 2312232"/>
                  <a:gd name="connsiteX40" fmla="*/ 7529417 w 7563517"/>
                  <a:gd name="connsiteY40" fmla="*/ 526456 h 231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7563517" h="2312232">
                    <a:moveTo>
                      <a:pt x="7562565" y="414766"/>
                    </a:moveTo>
                    <a:cubicBezTo>
                      <a:pt x="7561612" y="412175"/>
                      <a:pt x="7559802" y="409804"/>
                      <a:pt x="7559802" y="409775"/>
                    </a:cubicBezTo>
                    <a:lnTo>
                      <a:pt x="7237857" y="6410"/>
                    </a:lnTo>
                    <a:cubicBezTo>
                      <a:pt x="7234619" y="2362"/>
                      <a:pt x="7229666" y="0"/>
                      <a:pt x="7224523" y="0"/>
                    </a:cubicBezTo>
                    <a:lnTo>
                      <a:pt x="395783" y="0"/>
                    </a:lnTo>
                    <a:cubicBezTo>
                      <a:pt x="391078" y="0"/>
                      <a:pt x="386582" y="1943"/>
                      <a:pt x="383353" y="5382"/>
                    </a:cubicBezTo>
                    <a:lnTo>
                      <a:pt x="4610" y="408746"/>
                    </a:lnTo>
                    <a:cubicBezTo>
                      <a:pt x="4582" y="408784"/>
                      <a:pt x="2343" y="411156"/>
                      <a:pt x="1257" y="413909"/>
                    </a:cubicBezTo>
                    <a:cubicBezTo>
                      <a:pt x="57" y="416928"/>
                      <a:pt x="0" y="420357"/>
                      <a:pt x="0" y="420405"/>
                    </a:cubicBezTo>
                    <a:lnTo>
                      <a:pt x="0" y="543497"/>
                    </a:lnTo>
                    <a:cubicBezTo>
                      <a:pt x="0" y="552907"/>
                      <a:pt x="7630" y="560537"/>
                      <a:pt x="17040" y="560537"/>
                    </a:cubicBezTo>
                    <a:lnTo>
                      <a:pt x="94679" y="560537"/>
                    </a:lnTo>
                    <a:lnTo>
                      <a:pt x="94679" y="2312222"/>
                    </a:lnTo>
                    <a:lnTo>
                      <a:pt x="248069" y="2312222"/>
                    </a:lnTo>
                    <a:lnTo>
                      <a:pt x="248069" y="560546"/>
                    </a:lnTo>
                    <a:lnTo>
                      <a:pt x="373837" y="560546"/>
                    </a:lnTo>
                    <a:lnTo>
                      <a:pt x="373837" y="1912658"/>
                    </a:lnTo>
                    <a:lnTo>
                      <a:pt x="499720" y="1912658"/>
                    </a:lnTo>
                    <a:lnTo>
                      <a:pt x="499720" y="560546"/>
                    </a:lnTo>
                    <a:lnTo>
                      <a:pt x="7025830" y="560546"/>
                    </a:lnTo>
                    <a:lnTo>
                      <a:pt x="7025830" y="1912658"/>
                    </a:lnTo>
                    <a:lnTo>
                      <a:pt x="7151752" y="1912658"/>
                    </a:lnTo>
                    <a:lnTo>
                      <a:pt x="7151752" y="560546"/>
                    </a:lnTo>
                    <a:lnTo>
                      <a:pt x="7277481" y="560546"/>
                    </a:lnTo>
                    <a:lnTo>
                      <a:pt x="7277481" y="2312232"/>
                    </a:lnTo>
                    <a:lnTo>
                      <a:pt x="7430929" y="2312232"/>
                    </a:lnTo>
                    <a:lnTo>
                      <a:pt x="7430929" y="560546"/>
                    </a:lnTo>
                    <a:lnTo>
                      <a:pt x="7546467" y="560546"/>
                    </a:lnTo>
                    <a:cubicBezTo>
                      <a:pt x="7555802" y="560546"/>
                      <a:pt x="7563517" y="552917"/>
                      <a:pt x="7563517" y="543506"/>
                    </a:cubicBezTo>
                    <a:lnTo>
                      <a:pt x="7563517" y="420414"/>
                    </a:lnTo>
                    <a:cubicBezTo>
                      <a:pt x="7563517" y="420100"/>
                      <a:pt x="7563422" y="417319"/>
                      <a:pt x="7562565" y="414766"/>
                    </a:cubicBezTo>
                    <a:close/>
                    <a:moveTo>
                      <a:pt x="403155" y="34090"/>
                    </a:moveTo>
                    <a:lnTo>
                      <a:pt x="7216330" y="34090"/>
                    </a:lnTo>
                    <a:lnTo>
                      <a:pt x="7511035" y="403365"/>
                    </a:lnTo>
                    <a:lnTo>
                      <a:pt x="56426" y="403365"/>
                    </a:lnTo>
                    <a:lnTo>
                      <a:pt x="403155" y="34090"/>
                    </a:lnTo>
                    <a:close/>
                    <a:moveTo>
                      <a:pt x="7529417" y="526456"/>
                    </a:moveTo>
                    <a:lnTo>
                      <a:pt x="34090" y="526456"/>
                    </a:lnTo>
                    <a:lnTo>
                      <a:pt x="34090" y="437455"/>
                    </a:lnTo>
                    <a:lnTo>
                      <a:pt x="7529417" y="437455"/>
                    </a:lnTo>
                    <a:lnTo>
                      <a:pt x="7529417" y="52645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689F39-4EE2-CF94-CCA7-01ABB0310D5C}"/>
                </a:ext>
              </a:extLst>
            </p:cNvPr>
            <p:cNvSpPr/>
            <p:nvPr/>
          </p:nvSpPr>
          <p:spPr>
            <a:xfrm>
              <a:off x="3086533" y="4762102"/>
              <a:ext cx="425210" cy="61626"/>
            </a:xfrm>
            <a:custGeom>
              <a:avLst/>
              <a:gdLst>
                <a:gd name="connsiteX0" fmla="*/ 439446 w 440052"/>
                <a:gd name="connsiteY0" fmla="*/ 47145 h 63455"/>
                <a:gd name="connsiteX1" fmla="*/ 415900 w 440052"/>
                <a:gd name="connsiteY1" fmla="*/ 4311 h 63455"/>
                <a:gd name="connsiteX2" fmla="*/ 27308 w 440052"/>
                <a:gd name="connsiteY2" fmla="*/ 2110 h 63455"/>
                <a:gd name="connsiteX3" fmla="*/ 13316 w 440052"/>
                <a:gd name="connsiteY3" fmla="*/ 20817 h 63455"/>
                <a:gd name="connsiteX4" fmla="*/ 981 w 440052"/>
                <a:gd name="connsiteY4" fmla="*/ 58794 h 63455"/>
                <a:gd name="connsiteX5" fmla="*/ 431712 w 440052"/>
                <a:gd name="connsiteY5" fmla="*/ 58756 h 63455"/>
                <a:gd name="connsiteX6" fmla="*/ 439446 w 440052"/>
                <a:gd name="connsiteY6" fmla="*/ 47145 h 6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2" h="63455">
                  <a:moveTo>
                    <a:pt x="439446" y="47145"/>
                  </a:moveTo>
                  <a:cubicBezTo>
                    <a:pt x="433931" y="36315"/>
                    <a:pt x="428701" y="6721"/>
                    <a:pt x="415900" y="4311"/>
                  </a:cubicBezTo>
                  <a:cubicBezTo>
                    <a:pt x="294856" y="-585"/>
                    <a:pt x="167745" y="-1300"/>
                    <a:pt x="27308" y="2110"/>
                  </a:cubicBezTo>
                  <a:cubicBezTo>
                    <a:pt x="18193" y="2748"/>
                    <a:pt x="17469" y="14588"/>
                    <a:pt x="13316" y="20817"/>
                  </a:cubicBezTo>
                  <a:cubicBezTo>
                    <a:pt x="9944" y="31419"/>
                    <a:pt x="-3743" y="48011"/>
                    <a:pt x="981" y="58794"/>
                  </a:cubicBezTo>
                  <a:cubicBezTo>
                    <a:pt x="149333" y="69338"/>
                    <a:pt x="292418" y="58689"/>
                    <a:pt x="431712" y="58756"/>
                  </a:cubicBezTo>
                  <a:cubicBezTo>
                    <a:pt x="437417" y="58765"/>
                    <a:pt x="441684" y="52421"/>
                    <a:pt x="439446" y="47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29EE44-38AB-BE00-0925-14CAF3403324}"/>
                </a:ext>
              </a:extLst>
            </p:cNvPr>
            <p:cNvSpPr/>
            <p:nvPr/>
          </p:nvSpPr>
          <p:spPr>
            <a:xfrm>
              <a:off x="2683982" y="3992366"/>
              <a:ext cx="1294151" cy="905422"/>
            </a:xfrm>
            <a:custGeom>
              <a:avLst/>
              <a:gdLst>
                <a:gd name="connsiteX0" fmla="*/ 1335984 w 1339323"/>
                <a:gd name="connsiteY0" fmla="*/ 869590 h 932288"/>
                <a:gd name="connsiteX1" fmla="*/ 1228028 w 1339323"/>
                <a:gd name="connsiteY1" fmla="*/ 732278 h 932288"/>
                <a:gd name="connsiteX2" fmla="*/ 1184155 w 1339323"/>
                <a:gd name="connsiteY2" fmla="*/ 663927 h 932288"/>
                <a:gd name="connsiteX3" fmla="*/ 1190356 w 1339323"/>
                <a:gd name="connsiteY3" fmla="*/ 110438 h 932288"/>
                <a:gd name="connsiteX4" fmla="*/ 1162239 w 1339323"/>
                <a:gd name="connsiteY4" fmla="*/ 158 h 932288"/>
                <a:gd name="connsiteX5" fmla="*/ 233608 w 1339323"/>
                <a:gd name="connsiteY5" fmla="*/ 1710 h 932288"/>
                <a:gd name="connsiteX6" fmla="*/ 167190 w 1339323"/>
                <a:gd name="connsiteY6" fmla="*/ 90779 h 932288"/>
                <a:gd name="connsiteX7" fmla="*/ 168571 w 1339323"/>
                <a:gd name="connsiteY7" fmla="*/ 654535 h 932288"/>
                <a:gd name="connsiteX8" fmla="*/ 173315 w 1339323"/>
                <a:gd name="connsiteY8" fmla="*/ 671318 h 932288"/>
                <a:gd name="connsiteX9" fmla="*/ 3551 w 1339323"/>
                <a:gd name="connsiteY9" fmla="*/ 902737 h 932288"/>
                <a:gd name="connsiteX10" fmla="*/ 108526 w 1339323"/>
                <a:gd name="connsiteY10" fmla="*/ 932084 h 932288"/>
                <a:gd name="connsiteX11" fmla="*/ 1273471 w 1339323"/>
                <a:gd name="connsiteY11" fmla="*/ 929931 h 932288"/>
                <a:gd name="connsiteX12" fmla="*/ 1336527 w 1339323"/>
                <a:gd name="connsiteY12" fmla="*/ 890555 h 932288"/>
                <a:gd name="connsiteX13" fmla="*/ 1335984 w 1339323"/>
                <a:gd name="connsiteY13" fmla="*/ 869590 h 932288"/>
                <a:gd name="connsiteX14" fmla="*/ 204871 w 1339323"/>
                <a:gd name="connsiteY14" fmla="*/ 545464 h 932288"/>
                <a:gd name="connsiteX15" fmla="*/ 210424 w 1339323"/>
                <a:gd name="connsiteY15" fmla="*/ 53374 h 932288"/>
                <a:gd name="connsiteX16" fmla="*/ 213901 w 1339323"/>
                <a:gd name="connsiteY16" fmla="*/ 44878 h 932288"/>
                <a:gd name="connsiteX17" fmla="*/ 1156371 w 1339323"/>
                <a:gd name="connsiteY17" fmla="*/ 52679 h 932288"/>
                <a:gd name="connsiteX18" fmla="*/ 1157466 w 1339323"/>
                <a:gd name="connsiteY18" fmla="*/ 408676 h 932288"/>
                <a:gd name="connsiteX19" fmla="*/ 1155828 w 1339323"/>
                <a:gd name="connsiteY19" fmla="*/ 599080 h 932288"/>
                <a:gd name="connsiteX20" fmla="*/ 1152723 w 1339323"/>
                <a:gd name="connsiteY20" fmla="*/ 606100 h 932288"/>
                <a:gd name="connsiteX21" fmla="*/ 205852 w 1339323"/>
                <a:gd name="connsiteY21" fmla="*/ 604929 h 932288"/>
                <a:gd name="connsiteX22" fmla="*/ 204871 w 1339323"/>
                <a:gd name="connsiteY22" fmla="*/ 545464 h 932288"/>
                <a:gd name="connsiteX23" fmla="*/ 867725 w 1339323"/>
                <a:gd name="connsiteY23" fmla="*/ 858465 h 932288"/>
                <a:gd name="connsiteX24" fmla="*/ 403077 w 1339323"/>
                <a:gd name="connsiteY24" fmla="*/ 861990 h 932288"/>
                <a:gd name="connsiteX25" fmla="*/ 436377 w 1339323"/>
                <a:gd name="connsiteY25" fmla="*/ 786351 h 932288"/>
                <a:gd name="connsiteX26" fmla="*/ 838855 w 1339323"/>
                <a:gd name="connsiteY26" fmla="*/ 792971 h 932288"/>
                <a:gd name="connsiteX27" fmla="*/ 857839 w 1339323"/>
                <a:gd name="connsiteY27" fmla="*/ 828881 h 932288"/>
                <a:gd name="connsiteX28" fmla="*/ 867725 w 1339323"/>
                <a:gd name="connsiteY28" fmla="*/ 858465 h 93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339323" h="932288">
                  <a:moveTo>
                    <a:pt x="1335984" y="869590"/>
                  </a:moveTo>
                  <a:cubicBezTo>
                    <a:pt x="1305218" y="820441"/>
                    <a:pt x="1270623" y="771740"/>
                    <a:pt x="1228028" y="732278"/>
                  </a:cubicBezTo>
                  <a:cubicBezTo>
                    <a:pt x="1208149" y="711933"/>
                    <a:pt x="1183546" y="695045"/>
                    <a:pt x="1184155" y="663927"/>
                  </a:cubicBezTo>
                  <a:cubicBezTo>
                    <a:pt x="1191071" y="477008"/>
                    <a:pt x="1189975" y="300186"/>
                    <a:pt x="1190356" y="110438"/>
                  </a:cubicBezTo>
                  <a:cubicBezTo>
                    <a:pt x="1189765" y="82521"/>
                    <a:pt x="1192795" y="13121"/>
                    <a:pt x="1162239" y="158"/>
                  </a:cubicBezTo>
                  <a:cubicBezTo>
                    <a:pt x="850866" y="-1014"/>
                    <a:pt x="550619" y="4825"/>
                    <a:pt x="233608" y="1710"/>
                  </a:cubicBezTo>
                  <a:cubicBezTo>
                    <a:pt x="172915" y="-6757"/>
                    <a:pt x="166333" y="42935"/>
                    <a:pt x="167190" y="90779"/>
                  </a:cubicBezTo>
                  <a:cubicBezTo>
                    <a:pt x="165333" y="279326"/>
                    <a:pt x="168276" y="474027"/>
                    <a:pt x="168571" y="654535"/>
                  </a:cubicBezTo>
                  <a:cubicBezTo>
                    <a:pt x="168333" y="660383"/>
                    <a:pt x="166123" y="668632"/>
                    <a:pt x="173315" y="671318"/>
                  </a:cubicBezTo>
                  <a:cubicBezTo>
                    <a:pt x="147597" y="707513"/>
                    <a:pt x="-26882" y="867962"/>
                    <a:pt x="3551" y="902737"/>
                  </a:cubicBezTo>
                  <a:cubicBezTo>
                    <a:pt x="44394" y="934656"/>
                    <a:pt x="104658" y="932551"/>
                    <a:pt x="108526" y="932084"/>
                  </a:cubicBezTo>
                  <a:cubicBezTo>
                    <a:pt x="277709" y="922130"/>
                    <a:pt x="1077694" y="928017"/>
                    <a:pt x="1273471" y="929931"/>
                  </a:cubicBezTo>
                  <a:cubicBezTo>
                    <a:pt x="1292207" y="926826"/>
                    <a:pt x="1323002" y="900442"/>
                    <a:pt x="1336527" y="890555"/>
                  </a:cubicBezTo>
                  <a:cubicBezTo>
                    <a:pt x="1341337" y="884135"/>
                    <a:pt x="1339127" y="874600"/>
                    <a:pt x="1335984" y="869590"/>
                  </a:cubicBezTo>
                  <a:close/>
                  <a:moveTo>
                    <a:pt x="204871" y="545464"/>
                  </a:moveTo>
                  <a:cubicBezTo>
                    <a:pt x="208205" y="381091"/>
                    <a:pt x="205548" y="217128"/>
                    <a:pt x="210424" y="53374"/>
                  </a:cubicBezTo>
                  <a:cubicBezTo>
                    <a:pt x="210500" y="50021"/>
                    <a:pt x="208681" y="44982"/>
                    <a:pt x="213901" y="44878"/>
                  </a:cubicBezTo>
                  <a:cubicBezTo>
                    <a:pt x="214434" y="50697"/>
                    <a:pt x="1169306" y="30085"/>
                    <a:pt x="1156371" y="52679"/>
                  </a:cubicBezTo>
                  <a:cubicBezTo>
                    <a:pt x="1159295" y="170255"/>
                    <a:pt x="1159543" y="278126"/>
                    <a:pt x="1157466" y="408676"/>
                  </a:cubicBezTo>
                  <a:cubicBezTo>
                    <a:pt x="1157695" y="472255"/>
                    <a:pt x="1152751" y="535653"/>
                    <a:pt x="1155828" y="599080"/>
                  </a:cubicBezTo>
                  <a:cubicBezTo>
                    <a:pt x="1157114" y="601728"/>
                    <a:pt x="1156933" y="606129"/>
                    <a:pt x="1152723" y="606100"/>
                  </a:cubicBezTo>
                  <a:cubicBezTo>
                    <a:pt x="1148484" y="603862"/>
                    <a:pt x="208814" y="609120"/>
                    <a:pt x="205852" y="604929"/>
                  </a:cubicBezTo>
                  <a:cubicBezTo>
                    <a:pt x="203204" y="585965"/>
                    <a:pt x="205100" y="564886"/>
                    <a:pt x="204871" y="545464"/>
                  </a:cubicBezTo>
                  <a:close/>
                  <a:moveTo>
                    <a:pt x="867725" y="858465"/>
                  </a:moveTo>
                  <a:cubicBezTo>
                    <a:pt x="713182" y="863752"/>
                    <a:pt x="553476" y="865666"/>
                    <a:pt x="403077" y="861990"/>
                  </a:cubicBezTo>
                  <a:cubicBezTo>
                    <a:pt x="399162" y="857608"/>
                    <a:pt x="430594" y="785599"/>
                    <a:pt x="436377" y="786351"/>
                  </a:cubicBezTo>
                  <a:cubicBezTo>
                    <a:pt x="570383" y="787056"/>
                    <a:pt x="715107" y="775074"/>
                    <a:pt x="838855" y="792971"/>
                  </a:cubicBezTo>
                  <a:cubicBezTo>
                    <a:pt x="844332" y="804630"/>
                    <a:pt x="853685" y="815688"/>
                    <a:pt x="857839" y="828881"/>
                  </a:cubicBezTo>
                  <a:cubicBezTo>
                    <a:pt x="859210" y="837301"/>
                    <a:pt x="874288" y="852093"/>
                    <a:pt x="867725" y="8584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ED3915-E3D9-E0F3-459B-4D03E34E3214}"/>
                </a:ext>
              </a:extLst>
            </p:cNvPr>
            <p:cNvSpPr/>
            <p:nvPr/>
          </p:nvSpPr>
          <p:spPr>
            <a:xfrm>
              <a:off x="2888998" y="4043243"/>
              <a:ext cx="907866" cy="530295"/>
            </a:xfrm>
            <a:custGeom>
              <a:avLst/>
              <a:gdLst>
                <a:gd name="connsiteX0" fmla="*/ 938721 w 939555"/>
                <a:gd name="connsiteY0" fmla="*/ 20857 h 546030"/>
                <a:gd name="connsiteX1" fmla="*/ 931120 w 939555"/>
                <a:gd name="connsiteY1" fmla="*/ 1007 h 546030"/>
                <a:gd name="connsiteX2" fmla="*/ 1814 w 939555"/>
                <a:gd name="connsiteY2" fmla="*/ 4036 h 546030"/>
                <a:gd name="connsiteX3" fmla="*/ 3700 w 939555"/>
                <a:gd name="connsiteY3" fmla="*/ 36754 h 546030"/>
                <a:gd name="connsiteX4" fmla="*/ 4662 w 939555"/>
                <a:gd name="connsiteY4" fmla="*/ 91161 h 546030"/>
                <a:gd name="connsiteX5" fmla="*/ 3337 w 939555"/>
                <a:gd name="connsiteY5" fmla="*/ 542684 h 546030"/>
                <a:gd name="connsiteX6" fmla="*/ 925605 w 939555"/>
                <a:gd name="connsiteY6" fmla="*/ 545189 h 546030"/>
                <a:gd name="connsiteX7" fmla="*/ 934121 w 939555"/>
                <a:gd name="connsiteY7" fmla="*/ 536674 h 546030"/>
                <a:gd name="connsiteX8" fmla="*/ 938721 w 939555"/>
                <a:gd name="connsiteY8" fmla="*/ 20857 h 54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55" h="546030">
                  <a:moveTo>
                    <a:pt x="938721" y="20857"/>
                  </a:moveTo>
                  <a:cubicBezTo>
                    <a:pt x="939683" y="13447"/>
                    <a:pt x="941788" y="1369"/>
                    <a:pt x="931120" y="1007"/>
                  </a:cubicBezTo>
                  <a:cubicBezTo>
                    <a:pt x="924596" y="3998"/>
                    <a:pt x="5995" y="-4746"/>
                    <a:pt x="1814" y="4036"/>
                  </a:cubicBezTo>
                  <a:cubicBezTo>
                    <a:pt x="-3330" y="13637"/>
                    <a:pt x="4147" y="25391"/>
                    <a:pt x="3700" y="36754"/>
                  </a:cubicBezTo>
                  <a:cubicBezTo>
                    <a:pt x="5557" y="54499"/>
                    <a:pt x="4547" y="73187"/>
                    <a:pt x="4662" y="91161"/>
                  </a:cubicBezTo>
                  <a:cubicBezTo>
                    <a:pt x="8547" y="228435"/>
                    <a:pt x="-2416" y="398104"/>
                    <a:pt x="3337" y="542684"/>
                  </a:cubicBezTo>
                  <a:cubicBezTo>
                    <a:pt x="6709" y="549990"/>
                    <a:pt x="920138" y="542675"/>
                    <a:pt x="925605" y="545189"/>
                  </a:cubicBezTo>
                  <a:cubicBezTo>
                    <a:pt x="930291" y="545180"/>
                    <a:pt x="934111" y="541379"/>
                    <a:pt x="934121" y="536674"/>
                  </a:cubicBezTo>
                  <a:cubicBezTo>
                    <a:pt x="936273" y="364633"/>
                    <a:pt x="937045" y="192183"/>
                    <a:pt x="938721" y="208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0" name="Graphic 4" descr="Classroom with laboratory equipment">
              <a:extLst>
                <a:ext uri="{FF2B5EF4-FFF2-40B4-BE49-F238E27FC236}">
                  <a16:creationId xmlns:a16="http://schemas.microsoft.com/office/drawing/2014/main" id="{A102BC1A-D2A1-30EB-6B34-33C05E900B27}"/>
                </a:ext>
              </a:extLst>
            </p:cNvPr>
            <p:cNvGrpSpPr/>
            <p:nvPr/>
          </p:nvGrpSpPr>
          <p:grpSpPr>
            <a:xfrm>
              <a:off x="2670503" y="3974453"/>
              <a:ext cx="1323944" cy="934371"/>
              <a:chOff x="5347270" y="1672117"/>
              <a:chExt cx="1370156" cy="962096"/>
            </a:xfrm>
            <a:solidFill>
              <a:srgbClr val="000000"/>
            </a:solidFill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50BE2EB-219F-61B8-DE40-8C5F419335C7}"/>
                  </a:ext>
                </a:extLst>
              </p:cNvPr>
              <p:cNvSpPr/>
              <p:nvPr/>
            </p:nvSpPr>
            <p:spPr>
              <a:xfrm>
                <a:off x="5347270" y="1672117"/>
                <a:ext cx="1370156" cy="962096"/>
              </a:xfrm>
              <a:custGeom>
                <a:avLst/>
                <a:gdLst>
                  <a:gd name="connsiteX0" fmla="*/ 1363954 w 1370156"/>
                  <a:gd name="connsiteY0" fmla="*/ 869833 h 962096"/>
                  <a:gd name="connsiteX1" fmla="*/ 1343733 w 1370156"/>
                  <a:gd name="connsiteY1" fmla="*/ 842315 h 962096"/>
                  <a:gd name="connsiteX2" fmla="*/ 1315377 w 1370156"/>
                  <a:gd name="connsiteY2" fmla="*/ 805654 h 962096"/>
                  <a:gd name="connsiteX3" fmla="*/ 1257731 w 1370156"/>
                  <a:gd name="connsiteY3" fmla="*/ 741912 h 962096"/>
                  <a:gd name="connsiteX4" fmla="*/ 1213431 w 1370156"/>
                  <a:gd name="connsiteY4" fmla="*/ 696535 h 962096"/>
                  <a:gd name="connsiteX5" fmla="*/ 1216412 w 1370156"/>
                  <a:gd name="connsiteY5" fmla="*/ 631184 h 962096"/>
                  <a:gd name="connsiteX6" fmla="*/ 1218812 w 1370156"/>
                  <a:gd name="connsiteY6" fmla="*/ 496272 h 962096"/>
                  <a:gd name="connsiteX7" fmla="*/ 1220955 w 1370156"/>
                  <a:gd name="connsiteY7" fmla="*/ 188348 h 962096"/>
                  <a:gd name="connsiteX8" fmla="*/ 1220384 w 1370156"/>
                  <a:gd name="connsiteY8" fmla="*/ 100842 h 962096"/>
                  <a:gd name="connsiteX9" fmla="*/ 1210306 w 1370156"/>
                  <a:gd name="connsiteY9" fmla="*/ 34900 h 962096"/>
                  <a:gd name="connsiteX10" fmla="*/ 1173092 w 1370156"/>
                  <a:gd name="connsiteY10" fmla="*/ 239 h 962096"/>
                  <a:gd name="connsiteX11" fmla="*/ 1130506 w 1370156"/>
                  <a:gd name="connsiteY11" fmla="*/ 439 h 962096"/>
                  <a:gd name="connsiteX12" fmla="*/ 1037790 w 1370156"/>
                  <a:gd name="connsiteY12" fmla="*/ 858 h 962096"/>
                  <a:gd name="connsiteX13" fmla="*/ 762298 w 1370156"/>
                  <a:gd name="connsiteY13" fmla="*/ 1991 h 962096"/>
                  <a:gd name="connsiteX14" fmla="*/ 468119 w 1370156"/>
                  <a:gd name="connsiteY14" fmla="*/ 2953 h 962096"/>
                  <a:gd name="connsiteX15" fmla="*/ 273761 w 1370156"/>
                  <a:gd name="connsiteY15" fmla="*/ 3039 h 962096"/>
                  <a:gd name="connsiteX16" fmla="*/ 192408 w 1370156"/>
                  <a:gd name="connsiteY16" fmla="*/ 14440 h 962096"/>
                  <a:gd name="connsiteX17" fmla="*/ 163623 w 1370156"/>
                  <a:gd name="connsiteY17" fmla="*/ 106766 h 962096"/>
                  <a:gd name="connsiteX18" fmla="*/ 163328 w 1370156"/>
                  <a:gd name="connsiteY18" fmla="*/ 134513 h 962096"/>
                  <a:gd name="connsiteX19" fmla="*/ 163538 w 1370156"/>
                  <a:gd name="connsiteY19" fmla="*/ 407090 h 962096"/>
                  <a:gd name="connsiteX20" fmla="*/ 170195 w 1370156"/>
                  <a:gd name="connsiteY20" fmla="*/ 673599 h 962096"/>
                  <a:gd name="connsiteX21" fmla="*/ 172624 w 1370156"/>
                  <a:gd name="connsiteY21" fmla="*/ 687582 h 962096"/>
                  <a:gd name="connsiteX22" fmla="*/ 173977 w 1370156"/>
                  <a:gd name="connsiteY22" fmla="*/ 702365 h 962096"/>
                  <a:gd name="connsiteX23" fmla="*/ 125266 w 1370156"/>
                  <a:gd name="connsiteY23" fmla="*/ 745179 h 962096"/>
                  <a:gd name="connsiteX24" fmla="*/ 66659 w 1370156"/>
                  <a:gd name="connsiteY24" fmla="*/ 805406 h 962096"/>
                  <a:gd name="connsiteX25" fmla="*/ 24701 w 1370156"/>
                  <a:gd name="connsiteY25" fmla="*/ 857708 h 962096"/>
                  <a:gd name="connsiteX26" fmla="*/ 2070 w 1370156"/>
                  <a:gd name="connsiteY26" fmla="*/ 911000 h 962096"/>
                  <a:gd name="connsiteX27" fmla="*/ 10823 w 1370156"/>
                  <a:gd name="connsiteY27" fmla="*/ 930679 h 962096"/>
                  <a:gd name="connsiteX28" fmla="*/ 42456 w 1370156"/>
                  <a:gd name="connsiteY28" fmla="*/ 950776 h 962096"/>
                  <a:gd name="connsiteX29" fmla="*/ 115141 w 1370156"/>
                  <a:gd name="connsiteY29" fmla="*/ 956911 h 962096"/>
                  <a:gd name="connsiteX30" fmla="*/ 116532 w 1370156"/>
                  <a:gd name="connsiteY30" fmla="*/ 956463 h 962096"/>
                  <a:gd name="connsiteX31" fmla="*/ 217440 w 1370156"/>
                  <a:gd name="connsiteY31" fmla="*/ 960778 h 962096"/>
                  <a:gd name="connsiteX32" fmla="*/ 334588 w 1370156"/>
                  <a:gd name="connsiteY32" fmla="*/ 961864 h 962096"/>
                  <a:gd name="connsiteX33" fmla="*/ 567093 w 1370156"/>
                  <a:gd name="connsiteY33" fmla="*/ 961864 h 962096"/>
                  <a:gd name="connsiteX34" fmla="*/ 1032170 w 1370156"/>
                  <a:gd name="connsiteY34" fmla="*/ 961864 h 962096"/>
                  <a:gd name="connsiteX35" fmla="*/ 1162558 w 1370156"/>
                  <a:gd name="connsiteY35" fmla="*/ 961864 h 962096"/>
                  <a:gd name="connsiteX36" fmla="*/ 1226784 w 1370156"/>
                  <a:gd name="connsiteY36" fmla="*/ 961864 h 962096"/>
                  <a:gd name="connsiteX37" fmla="*/ 1291440 w 1370156"/>
                  <a:gd name="connsiteY37" fmla="*/ 958225 h 962096"/>
                  <a:gd name="connsiteX38" fmla="*/ 1337779 w 1370156"/>
                  <a:gd name="connsiteY38" fmla="*/ 940899 h 962096"/>
                  <a:gd name="connsiteX39" fmla="*/ 1352619 w 1370156"/>
                  <a:gd name="connsiteY39" fmla="*/ 925916 h 962096"/>
                  <a:gd name="connsiteX40" fmla="*/ 1363954 w 1370156"/>
                  <a:gd name="connsiteY40" fmla="*/ 869833 h 962096"/>
                  <a:gd name="connsiteX41" fmla="*/ 1172816 w 1370156"/>
                  <a:gd name="connsiteY41" fmla="*/ 25842 h 962096"/>
                  <a:gd name="connsiteX42" fmla="*/ 1172816 w 1370156"/>
                  <a:gd name="connsiteY42" fmla="*/ 25842 h 962096"/>
                  <a:gd name="connsiteX43" fmla="*/ 1172816 w 1370156"/>
                  <a:gd name="connsiteY43" fmla="*/ 25842 h 962096"/>
                  <a:gd name="connsiteX44" fmla="*/ 188683 w 1370156"/>
                  <a:gd name="connsiteY44" fmla="*/ 188348 h 962096"/>
                  <a:gd name="connsiteX45" fmla="*/ 189141 w 1370156"/>
                  <a:gd name="connsiteY45" fmla="*/ 108633 h 962096"/>
                  <a:gd name="connsiteX46" fmla="*/ 213439 w 1370156"/>
                  <a:gd name="connsiteY46" fmla="*/ 31147 h 962096"/>
                  <a:gd name="connsiteX47" fmla="*/ 257063 w 1370156"/>
                  <a:gd name="connsiteY47" fmla="*/ 28452 h 962096"/>
                  <a:gd name="connsiteX48" fmla="*/ 410549 w 1370156"/>
                  <a:gd name="connsiteY48" fmla="*/ 28652 h 962096"/>
                  <a:gd name="connsiteX49" fmla="*/ 688527 w 1370156"/>
                  <a:gd name="connsiteY49" fmla="*/ 27842 h 962096"/>
                  <a:gd name="connsiteX50" fmla="*/ 975734 w 1370156"/>
                  <a:gd name="connsiteY50" fmla="*/ 26699 h 962096"/>
                  <a:gd name="connsiteX51" fmla="*/ 1156776 w 1370156"/>
                  <a:gd name="connsiteY51" fmla="*/ 25889 h 962096"/>
                  <a:gd name="connsiteX52" fmla="*/ 1172187 w 1370156"/>
                  <a:gd name="connsiteY52" fmla="*/ 25823 h 962096"/>
                  <a:gd name="connsiteX53" fmla="*/ 1172759 w 1370156"/>
                  <a:gd name="connsiteY53" fmla="*/ 25842 h 962096"/>
                  <a:gd name="connsiteX54" fmla="*/ 1188837 w 1370156"/>
                  <a:gd name="connsiteY54" fmla="*/ 51759 h 962096"/>
                  <a:gd name="connsiteX55" fmla="*/ 1195295 w 1370156"/>
                  <a:gd name="connsiteY55" fmla="*/ 140361 h 962096"/>
                  <a:gd name="connsiteX56" fmla="*/ 1194104 w 1370156"/>
                  <a:gd name="connsiteY56" fmla="*/ 421167 h 962096"/>
                  <a:gd name="connsiteX57" fmla="*/ 1189390 w 1370156"/>
                  <a:gd name="connsiteY57" fmla="*/ 675180 h 962096"/>
                  <a:gd name="connsiteX58" fmla="*/ 1189094 w 1370156"/>
                  <a:gd name="connsiteY58" fmla="*/ 681114 h 962096"/>
                  <a:gd name="connsiteX59" fmla="*/ 802037 w 1370156"/>
                  <a:gd name="connsiteY59" fmla="*/ 681114 h 962096"/>
                  <a:gd name="connsiteX60" fmla="*/ 406120 w 1370156"/>
                  <a:gd name="connsiteY60" fmla="*/ 681114 h 962096"/>
                  <a:gd name="connsiteX61" fmla="*/ 189903 w 1370156"/>
                  <a:gd name="connsiteY61" fmla="*/ 681114 h 962096"/>
                  <a:gd name="connsiteX62" fmla="*/ 190541 w 1370156"/>
                  <a:gd name="connsiteY62" fmla="*/ 672208 h 962096"/>
                  <a:gd name="connsiteX63" fmla="*/ 190265 w 1370156"/>
                  <a:gd name="connsiteY63" fmla="*/ 625422 h 962096"/>
                  <a:gd name="connsiteX64" fmla="*/ 189665 w 1370156"/>
                  <a:gd name="connsiteY64" fmla="*/ 489043 h 962096"/>
                  <a:gd name="connsiteX65" fmla="*/ 188683 w 1370156"/>
                  <a:gd name="connsiteY65" fmla="*/ 188348 h 962096"/>
                  <a:gd name="connsiteX66" fmla="*/ 30445 w 1370156"/>
                  <a:gd name="connsiteY66" fmla="*/ 894369 h 962096"/>
                  <a:gd name="connsiteX67" fmla="*/ 47856 w 1370156"/>
                  <a:gd name="connsiteY67" fmla="*/ 868785 h 962096"/>
                  <a:gd name="connsiteX68" fmla="*/ 87804 w 1370156"/>
                  <a:gd name="connsiteY68" fmla="*/ 817141 h 962096"/>
                  <a:gd name="connsiteX69" fmla="*/ 141677 w 1370156"/>
                  <a:gd name="connsiteY69" fmla="*/ 756809 h 962096"/>
                  <a:gd name="connsiteX70" fmla="*/ 183711 w 1370156"/>
                  <a:gd name="connsiteY70" fmla="*/ 706689 h 962096"/>
                  <a:gd name="connsiteX71" fmla="*/ 579580 w 1370156"/>
                  <a:gd name="connsiteY71" fmla="*/ 706689 h 962096"/>
                  <a:gd name="connsiteX72" fmla="*/ 975515 w 1370156"/>
                  <a:gd name="connsiteY72" fmla="*/ 706689 h 962096"/>
                  <a:gd name="connsiteX73" fmla="*/ 1193285 w 1370156"/>
                  <a:gd name="connsiteY73" fmla="*/ 706689 h 962096"/>
                  <a:gd name="connsiteX74" fmla="*/ 1228337 w 1370156"/>
                  <a:gd name="connsiteY74" fmla="*/ 749056 h 962096"/>
                  <a:gd name="connsiteX75" fmla="*/ 1280811 w 1370156"/>
                  <a:gd name="connsiteY75" fmla="*/ 803882 h 962096"/>
                  <a:gd name="connsiteX76" fmla="*/ 1325892 w 1370156"/>
                  <a:gd name="connsiteY76" fmla="*/ 866166 h 962096"/>
                  <a:gd name="connsiteX77" fmla="*/ 1341390 w 1370156"/>
                  <a:gd name="connsiteY77" fmla="*/ 890007 h 962096"/>
                  <a:gd name="connsiteX78" fmla="*/ 1344256 w 1370156"/>
                  <a:gd name="connsiteY78" fmla="*/ 900218 h 962096"/>
                  <a:gd name="connsiteX79" fmla="*/ 1342437 w 1370156"/>
                  <a:gd name="connsiteY79" fmla="*/ 904018 h 962096"/>
                  <a:gd name="connsiteX80" fmla="*/ 1339494 w 1370156"/>
                  <a:gd name="connsiteY80" fmla="*/ 906809 h 962096"/>
                  <a:gd name="connsiteX81" fmla="*/ 1278610 w 1370156"/>
                  <a:gd name="connsiteY81" fmla="*/ 903132 h 962096"/>
                  <a:gd name="connsiteX82" fmla="*/ 1214374 w 1370156"/>
                  <a:gd name="connsiteY82" fmla="*/ 903132 h 962096"/>
                  <a:gd name="connsiteX83" fmla="*/ 1083976 w 1370156"/>
                  <a:gd name="connsiteY83" fmla="*/ 903132 h 962096"/>
                  <a:gd name="connsiteX84" fmla="*/ 826849 w 1370156"/>
                  <a:gd name="connsiteY84" fmla="*/ 903132 h 962096"/>
                  <a:gd name="connsiteX85" fmla="*/ 310641 w 1370156"/>
                  <a:gd name="connsiteY85" fmla="*/ 903132 h 962096"/>
                  <a:gd name="connsiteX86" fmla="*/ 167004 w 1370156"/>
                  <a:gd name="connsiteY86" fmla="*/ 904037 h 962096"/>
                  <a:gd name="connsiteX87" fmla="*/ 23168 w 1370156"/>
                  <a:gd name="connsiteY87" fmla="*/ 909867 h 962096"/>
                  <a:gd name="connsiteX88" fmla="*/ 30445 w 1370156"/>
                  <a:gd name="connsiteY88" fmla="*/ 894369 h 962096"/>
                  <a:gd name="connsiteX89" fmla="*/ 1236224 w 1370156"/>
                  <a:gd name="connsiteY89" fmla="*/ 936298 h 962096"/>
                  <a:gd name="connsiteX90" fmla="*/ 1177664 w 1370156"/>
                  <a:gd name="connsiteY90" fmla="*/ 936298 h 962096"/>
                  <a:gd name="connsiteX91" fmla="*/ 1060516 w 1370156"/>
                  <a:gd name="connsiteY91" fmla="*/ 936298 h 962096"/>
                  <a:gd name="connsiteX92" fmla="*/ 828011 w 1370156"/>
                  <a:gd name="connsiteY92" fmla="*/ 936298 h 962096"/>
                  <a:gd name="connsiteX93" fmla="*/ 362934 w 1370156"/>
                  <a:gd name="connsiteY93" fmla="*/ 936298 h 962096"/>
                  <a:gd name="connsiteX94" fmla="*/ 232546 w 1370156"/>
                  <a:gd name="connsiteY94" fmla="*/ 937213 h 962096"/>
                  <a:gd name="connsiteX95" fmla="*/ 121218 w 1370156"/>
                  <a:gd name="connsiteY95" fmla="*/ 941280 h 962096"/>
                  <a:gd name="connsiteX96" fmla="*/ 115131 w 1370156"/>
                  <a:gd name="connsiteY96" fmla="*/ 936680 h 962096"/>
                  <a:gd name="connsiteX97" fmla="*/ 53323 w 1370156"/>
                  <a:gd name="connsiteY97" fmla="*/ 927688 h 962096"/>
                  <a:gd name="connsiteX98" fmla="*/ 44561 w 1370156"/>
                  <a:gd name="connsiteY98" fmla="*/ 924716 h 962096"/>
                  <a:gd name="connsiteX99" fmla="*/ 44484 w 1370156"/>
                  <a:gd name="connsiteY99" fmla="*/ 923811 h 962096"/>
                  <a:gd name="connsiteX100" fmla="*/ 148117 w 1370156"/>
                  <a:gd name="connsiteY100" fmla="*/ 927583 h 962096"/>
                  <a:gd name="connsiteX101" fmla="*/ 278514 w 1370156"/>
                  <a:gd name="connsiteY101" fmla="*/ 928688 h 962096"/>
                  <a:gd name="connsiteX102" fmla="*/ 535641 w 1370156"/>
                  <a:gd name="connsiteY102" fmla="*/ 928688 h 962096"/>
                  <a:gd name="connsiteX103" fmla="*/ 1051849 w 1370156"/>
                  <a:gd name="connsiteY103" fmla="*/ 928688 h 962096"/>
                  <a:gd name="connsiteX104" fmla="*/ 1195486 w 1370156"/>
                  <a:gd name="connsiteY104" fmla="*/ 928688 h 962096"/>
                  <a:gd name="connsiteX105" fmla="*/ 1269171 w 1370156"/>
                  <a:gd name="connsiteY105" fmla="*/ 928688 h 962096"/>
                  <a:gd name="connsiteX106" fmla="*/ 1308176 w 1370156"/>
                  <a:gd name="connsiteY106" fmla="*/ 928688 h 962096"/>
                  <a:gd name="connsiteX107" fmla="*/ 1288726 w 1370156"/>
                  <a:gd name="connsiteY107" fmla="*/ 939308 h 962096"/>
                  <a:gd name="connsiteX108" fmla="*/ 1236224 w 1370156"/>
                  <a:gd name="connsiteY108" fmla="*/ 936298 h 96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1370156" h="962096">
                    <a:moveTo>
                      <a:pt x="1363954" y="869833"/>
                    </a:moveTo>
                    <a:cubicBezTo>
                      <a:pt x="1358649" y="859708"/>
                      <a:pt x="1350772" y="851231"/>
                      <a:pt x="1343733" y="842315"/>
                    </a:cubicBezTo>
                    <a:cubicBezTo>
                      <a:pt x="1334160" y="830190"/>
                      <a:pt x="1324969" y="817769"/>
                      <a:pt x="1315377" y="805654"/>
                    </a:cubicBezTo>
                    <a:cubicBezTo>
                      <a:pt x="1297537" y="783117"/>
                      <a:pt x="1278400" y="761877"/>
                      <a:pt x="1257731" y="741912"/>
                    </a:cubicBezTo>
                    <a:cubicBezTo>
                      <a:pt x="1242663" y="727358"/>
                      <a:pt x="1228747" y="710994"/>
                      <a:pt x="1213431" y="696535"/>
                    </a:cubicBezTo>
                    <a:cubicBezTo>
                      <a:pt x="1216898" y="675247"/>
                      <a:pt x="1215860" y="652558"/>
                      <a:pt x="1216412" y="631184"/>
                    </a:cubicBezTo>
                    <a:cubicBezTo>
                      <a:pt x="1217574" y="586226"/>
                      <a:pt x="1218231" y="541249"/>
                      <a:pt x="1218812" y="496272"/>
                    </a:cubicBezTo>
                    <a:cubicBezTo>
                      <a:pt x="1220136" y="393640"/>
                      <a:pt x="1220937" y="290989"/>
                      <a:pt x="1220955" y="188348"/>
                    </a:cubicBezTo>
                    <a:cubicBezTo>
                      <a:pt x="1220965" y="159192"/>
                      <a:pt x="1221203" y="129988"/>
                      <a:pt x="1220384" y="100842"/>
                    </a:cubicBezTo>
                    <a:cubicBezTo>
                      <a:pt x="1219765" y="78915"/>
                      <a:pt x="1218108" y="55560"/>
                      <a:pt x="1210306" y="34900"/>
                    </a:cubicBezTo>
                    <a:cubicBezTo>
                      <a:pt x="1204134" y="18546"/>
                      <a:pt x="1192362" y="1077"/>
                      <a:pt x="1173092" y="239"/>
                    </a:cubicBezTo>
                    <a:cubicBezTo>
                      <a:pt x="1158966" y="-371"/>
                      <a:pt x="1144641" y="372"/>
                      <a:pt x="1130506" y="439"/>
                    </a:cubicBezTo>
                    <a:cubicBezTo>
                      <a:pt x="1099597" y="581"/>
                      <a:pt x="1068698" y="724"/>
                      <a:pt x="1037790" y="858"/>
                    </a:cubicBezTo>
                    <a:cubicBezTo>
                      <a:pt x="945959" y="1258"/>
                      <a:pt x="854129" y="1648"/>
                      <a:pt x="762298" y="1991"/>
                    </a:cubicBezTo>
                    <a:cubicBezTo>
                      <a:pt x="664238" y="2363"/>
                      <a:pt x="566178" y="2715"/>
                      <a:pt x="468119" y="2953"/>
                    </a:cubicBezTo>
                    <a:cubicBezTo>
                      <a:pt x="403339" y="3106"/>
                      <a:pt x="338540" y="3410"/>
                      <a:pt x="273761" y="3039"/>
                    </a:cubicBezTo>
                    <a:cubicBezTo>
                      <a:pt x="246567" y="2887"/>
                      <a:pt x="215058" y="-3371"/>
                      <a:pt x="192408" y="14440"/>
                    </a:cubicBezTo>
                    <a:cubicBezTo>
                      <a:pt x="165547" y="35557"/>
                      <a:pt x="164499" y="75524"/>
                      <a:pt x="163623" y="106766"/>
                    </a:cubicBezTo>
                    <a:cubicBezTo>
                      <a:pt x="163366" y="116006"/>
                      <a:pt x="163385" y="125264"/>
                      <a:pt x="163328" y="134513"/>
                    </a:cubicBezTo>
                    <a:cubicBezTo>
                      <a:pt x="162756" y="225362"/>
                      <a:pt x="163042" y="316231"/>
                      <a:pt x="163538" y="407090"/>
                    </a:cubicBezTo>
                    <a:cubicBezTo>
                      <a:pt x="164014" y="495720"/>
                      <a:pt x="162613" y="585207"/>
                      <a:pt x="170195" y="673599"/>
                    </a:cubicBezTo>
                    <a:cubicBezTo>
                      <a:pt x="170529" y="677485"/>
                      <a:pt x="171415" y="682419"/>
                      <a:pt x="172624" y="687582"/>
                    </a:cubicBezTo>
                    <a:cubicBezTo>
                      <a:pt x="170300" y="692211"/>
                      <a:pt x="170748" y="698316"/>
                      <a:pt x="173977" y="702365"/>
                    </a:cubicBezTo>
                    <a:cubicBezTo>
                      <a:pt x="156984" y="715690"/>
                      <a:pt x="141087" y="730673"/>
                      <a:pt x="125266" y="745179"/>
                    </a:cubicBezTo>
                    <a:cubicBezTo>
                      <a:pt x="104596" y="764125"/>
                      <a:pt x="84756" y="783956"/>
                      <a:pt x="66659" y="805406"/>
                    </a:cubicBezTo>
                    <a:cubicBezTo>
                      <a:pt x="52295" y="822427"/>
                      <a:pt x="38227" y="840010"/>
                      <a:pt x="24701" y="857708"/>
                    </a:cubicBezTo>
                    <a:cubicBezTo>
                      <a:pt x="16614" y="868290"/>
                      <a:pt x="-7084" y="896103"/>
                      <a:pt x="2070" y="911000"/>
                    </a:cubicBezTo>
                    <a:cubicBezTo>
                      <a:pt x="2279" y="918001"/>
                      <a:pt x="6956" y="925897"/>
                      <a:pt x="10823" y="930679"/>
                    </a:cubicBezTo>
                    <a:cubicBezTo>
                      <a:pt x="19015" y="940804"/>
                      <a:pt x="30330" y="946585"/>
                      <a:pt x="42456" y="950776"/>
                    </a:cubicBezTo>
                    <a:cubicBezTo>
                      <a:pt x="64840" y="958530"/>
                      <a:pt x="91948" y="961978"/>
                      <a:pt x="115141" y="956911"/>
                    </a:cubicBezTo>
                    <a:cubicBezTo>
                      <a:pt x="115637" y="956806"/>
                      <a:pt x="116084" y="956634"/>
                      <a:pt x="116532" y="956463"/>
                    </a:cubicBezTo>
                    <a:cubicBezTo>
                      <a:pt x="150002" y="959578"/>
                      <a:pt x="183854" y="960406"/>
                      <a:pt x="217440" y="960778"/>
                    </a:cubicBezTo>
                    <a:cubicBezTo>
                      <a:pt x="256492" y="961216"/>
                      <a:pt x="295535" y="961864"/>
                      <a:pt x="334588" y="961864"/>
                    </a:cubicBezTo>
                    <a:cubicBezTo>
                      <a:pt x="412092" y="961864"/>
                      <a:pt x="489588" y="961864"/>
                      <a:pt x="567093" y="961864"/>
                    </a:cubicBezTo>
                    <a:cubicBezTo>
                      <a:pt x="722122" y="961864"/>
                      <a:pt x="877141" y="961864"/>
                      <a:pt x="1032170" y="961864"/>
                    </a:cubicBezTo>
                    <a:cubicBezTo>
                      <a:pt x="1075633" y="961864"/>
                      <a:pt x="1119095" y="961864"/>
                      <a:pt x="1162558" y="961864"/>
                    </a:cubicBezTo>
                    <a:cubicBezTo>
                      <a:pt x="1183970" y="961864"/>
                      <a:pt x="1205372" y="961864"/>
                      <a:pt x="1226784" y="961864"/>
                    </a:cubicBezTo>
                    <a:cubicBezTo>
                      <a:pt x="1248435" y="961864"/>
                      <a:pt x="1270342" y="963473"/>
                      <a:pt x="1291440" y="958225"/>
                    </a:cubicBezTo>
                    <a:cubicBezTo>
                      <a:pt x="1307205" y="962254"/>
                      <a:pt x="1326140" y="950062"/>
                      <a:pt x="1337779" y="940899"/>
                    </a:cubicBezTo>
                    <a:cubicBezTo>
                      <a:pt x="1343371" y="936508"/>
                      <a:pt x="1348486" y="931508"/>
                      <a:pt x="1352619" y="925916"/>
                    </a:cubicBezTo>
                    <a:cubicBezTo>
                      <a:pt x="1374651" y="918477"/>
                      <a:pt x="1372822" y="886788"/>
                      <a:pt x="1363954" y="869833"/>
                    </a:cubicBezTo>
                    <a:close/>
                    <a:moveTo>
                      <a:pt x="1172816" y="25842"/>
                    </a:moveTo>
                    <a:cubicBezTo>
                      <a:pt x="1174112" y="25947"/>
                      <a:pt x="1174521" y="26404"/>
                      <a:pt x="1172816" y="25842"/>
                    </a:cubicBezTo>
                    <a:lnTo>
                      <a:pt x="1172816" y="25842"/>
                    </a:lnTo>
                    <a:close/>
                    <a:moveTo>
                      <a:pt x="188683" y="188348"/>
                    </a:moveTo>
                    <a:cubicBezTo>
                      <a:pt x="188731" y="161783"/>
                      <a:pt x="188559" y="135189"/>
                      <a:pt x="189141" y="108633"/>
                    </a:cubicBezTo>
                    <a:cubicBezTo>
                      <a:pt x="189655" y="85230"/>
                      <a:pt x="187998" y="43101"/>
                      <a:pt x="213439" y="31147"/>
                    </a:cubicBezTo>
                    <a:cubicBezTo>
                      <a:pt x="227002" y="24775"/>
                      <a:pt x="242614" y="28175"/>
                      <a:pt x="257063" y="28452"/>
                    </a:cubicBezTo>
                    <a:cubicBezTo>
                      <a:pt x="308203" y="29404"/>
                      <a:pt x="359409" y="28737"/>
                      <a:pt x="410549" y="28652"/>
                    </a:cubicBezTo>
                    <a:cubicBezTo>
                      <a:pt x="503209" y="28490"/>
                      <a:pt x="595868" y="28175"/>
                      <a:pt x="688527" y="27842"/>
                    </a:cubicBezTo>
                    <a:cubicBezTo>
                      <a:pt x="784263" y="27499"/>
                      <a:pt x="879999" y="27109"/>
                      <a:pt x="975734" y="26699"/>
                    </a:cubicBezTo>
                    <a:cubicBezTo>
                      <a:pt x="1036084" y="26442"/>
                      <a:pt x="1096426" y="26175"/>
                      <a:pt x="1156776" y="25889"/>
                    </a:cubicBezTo>
                    <a:cubicBezTo>
                      <a:pt x="1161910" y="25870"/>
                      <a:pt x="1167053" y="25918"/>
                      <a:pt x="1172187" y="25823"/>
                    </a:cubicBezTo>
                    <a:cubicBezTo>
                      <a:pt x="1172387" y="25823"/>
                      <a:pt x="1172578" y="25823"/>
                      <a:pt x="1172759" y="25842"/>
                    </a:cubicBezTo>
                    <a:cubicBezTo>
                      <a:pt x="1182617" y="29452"/>
                      <a:pt x="1186399" y="42568"/>
                      <a:pt x="1188837" y="51759"/>
                    </a:cubicBezTo>
                    <a:cubicBezTo>
                      <a:pt x="1196410" y="80296"/>
                      <a:pt x="1195133" y="111033"/>
                      <a:pt x="1195295" y="140361"/>
                    </a:cubicBezTo>
                    <a:cubicBezTo>
                      <a:pt x="1195781" y="233963"/>
                      <a:pt x="1195019" y="327575"/>
                      <a:pt x="1194104" y="421167"/>
                    </a:cubicBezTo>
                    <a:cubicBezTo>
                      <a:pt x="1193276" y="505788"/>
                      <a:pt x="1193305" y="590627"/>
                      <a:pt x="1189390" y="675180"/>
                    </a:cubicBezTo>
                    <a:cubicBezTo>
                      <a:pt x="1189294" y="677161"/>
                      <a:pt x="1189199" y="679133"/>
                      <a:pt x="1189094" y="681114"/>
                    </a:cubicBezTo>
                    <a:cubicBezTo>
                      <a:pt x="1060078" y="681114"/>
                      <a:pt x="931062" y="681114"/>
                      <a:pt x="802037" y="681114"/>
                    </a:cubicBezTo>
                    <a:cubicBezTo>
                      <a:pt x="670067" y="681114"/>
                      <a:pt x="538089" y="681114"/>
                      <a:pt x="406120" y="681114"/>
                    </a:cubicBezTo>
                    <a:cubicBezTo>
                      <a:pt x="334045" y="681114"/>
                      <a:pt x="261978" y="681114"/>
                      <a:pt x="189903" y="681114"/>
                    </a:cubicBezTo>
                    <a:cubicBezTo>
                      <a:pt x="190255" y="678009"/>
                      <a:pt x="190541" y="675428"/>
                      <a:pt x="190541" y="672208"/>
                    </a:cubicBezTo>
                    <a:cubicBezTo>
                      <a:pt x="190569" y="656616"/>
                      <a:pt x="190227" y="641014"/>
                      <a:pt x="190265" y="625422"/>
                    </a:cubicBezTo>
                    <a:cubicBezTo>
                      <a:pt x="190369" y="579968"/>
                      <a:pt x="190074" y="534496"/>
                      <a:pt x="189665" y="489043"/>
                    </a:cubicBezTo>
                    <a:cubicBezTo>
                      <a:pt x="188769" y="388821"/>
                      <a:pt x="188483" y="288579"/>
                      <a:pt x="188683" y="188348"/>
                    </a:cubicBezTo>
                    <a:close/>
                    <a:moveTo>
                      <a:pt x="30445" y="894369"/>
                    </a:moveTo>
                    <a:cubicBezTo>
                      <a:pt x="35474" y="885368"/>
                      <a:pt x="41560" y="876929"/>
                      <a:pt x="47856" y="868785"/>
                    </a:cubicBezTo>
                    <a:cubicBezTo>
                      <a:pt x="61134" y="851593"/>
                      <a:pt x="74117" y="833990"/>
                      <a:pt x="87804" y="817141"/>
                    </a:cubicBezTo>
                    <a:cubicBezTo>
                      <a:pt x="104797" y="796214"/>
                      <a:pt x="123504" y="776697"/>
                      <a:pt x="141677" y="756809"/>
                    </a:cubicBezTo>
                    <a:cubicBezTo>
                      <a:pt x="156213" y="740903"/>
                      <a:pt x="171596" y="724739"/>
                      <a:pt x="183711" y="706689"/>
                    </a:cubicBezTo>
                    <a:cubicBezTo>
                      <a:pt x="315671" y="706689"/>
                      <a:pt x="447620" y="706689"/>
                      <a:pt x="579580" y="706689"/>
                    </a:cubicBezTo>
                    <a:cubicBezTo>
                      <a:pt x="711558" y="706689"/>
                      <a:pt x="843537" y="706689"/>
                      <a:pt x="975515" y="706689"/>
                    </a:cubicBezTo>
                    <a:cubicBezTo>
                      <a:pt x="1048105" y="706689"/>
                      <a:pt x="1120695" y="706689"/>
                      <a:pt x="1193285" y="706689"/>
                    </a:cubicBezTo>
                    <a:cubicBezTo>
                      <a:pt x="1201058" y="723157"/>
                      <a:pt x="1215497" y="736473"/>
                      <a:pt x="1228337" y="749056"/>
                    </a:cubicBezTo>
                    <a:cubicBezTo>
                      <a:pt x="1246416" y="766763"/>
                      <a:pt x="1264999" y="784041"/>
                      <a:pt x="1280811" y="803882"/>
                    </a:cubicBezTo>
                    <a:cubicBezTo>
                      <a:pt x="1296794" y="823942"/>
                      <a:pt x="1310471" y="845697"/>
                      <a:pt x="1325892" y="866166"/>
                    </a:cubicBezTo>
                    <a:cubicBezTo>
                      <a:pt x="1331559" y="873691"/>
                      <a:pt x="1337256" y="881520"/>
                      <a:pt x="1341390" y="890007"/>
                    </a:cubicBezTo>
                    <a:cubicBezTo>
                      <a:pt x="1343171" y="893664"/>
                      <a:pt x="1345047" y="897379"/>
                      <a:pt x="1344256" y="900218"/>
                    </a:cubicBezTo>
                    <a:cubicBezTo>
                      <a:pt x="1343885" y="901532"/>
                      <a:pt x="1343218" y="902789"/>
                      <a:pt x="1342437" y="904018"/>
                    </a:cubicBezTo>
                    <a:cubicBezTo>
                      <a:pt x="1341456" y="904952"/>
                      <a:pt x="1340475" y="905876"/>
                      <a:pt x="1339494" y="906809"/>
                    </a:cubicBezTo>
                    <a:cubicBezTo>
                      <a:pt x="1319368" y="902304"/>
                      <a:pt x="1299194" y="903132"/>
                      <a:pt x="1278610" y="903132"/>
                    </a:cubicBezTo>
                    <a:cubicBezTo>
                      <a:pt x="1257198" y="903132"/>
                      <a:pt x="1235786" y="903132"/>
                      <a:pt x="1214374" y="903132"/>
                    </a:cubicBezTo>
                    <a:cubicBezTo>
                      <a:pt x="1170911" y="903132"/>
                      <a:pt x="1127439" y="903132"/>
                      <a:pt x="1083976" y="903132"/>
                    </a:cubicBezTo>
                    <a:cubicBezTo>
                      <a:pt x="998270" y="903132"/>
                      <a:pt x="912565" y="903132"/>
                      <a:pt x="826849" y="903132"/>
                    </a:cubicBezTo>
                    <a:cubicBezTo>
                      <a:pt x="654780" y="903132"/>
                      <a:pt x="482711" y="903132"/>
                      <a:pt x="310641" y="903132"/>
                    </a:cubicBezTo>
                    <a:cubicBezTo>
                      <a:pt x="262760" y="903132"/>
                      <a:pt x="214887" y="903561"/>
                      <a:pt x="167004" y="904037"/>
                    </a:cubicBezTo>
                    <a:cubicBezTo>
                      <a:pt x="119103" y="904523"/>
                      <a:pt x="70840" y="905037"/>
                      <a:pt x="23168" y="909867"/>
                    </a:cubicBezTo>
                    <a:cubicBezTo>
                      <a:pt x="26149" y="905199"/>
                      <a:pt x="27740" y="899208"/>
                      <a:pt x="30445" y="894369"/>
                    </a:cubicBezTo>
                    <a:close/>
                    <a:moveTo>
                      <a:pt x="1236224" y="936298"/>
                    </a:moveTo>
                    <a:cubicBezTo>
                      <a:pt x="1216707" y="936298"/>
                      <a:pt x="1197181" y="936298"/>
                      <a:pt x="1177664" y="936298"/>
                    </a:cubicBezTo>
                    <a:cubicBezTo>
                      <a:pt x="1138612" y="936298"/>
                      <a:pt x="1099559" y="936298"/>
                      <a:pt x="1060516" y="936298"/>
                    </a:cubicBezTo>
                    <a:cubicBezTo>
                      <a:pt x="983012" y="936298"/>
                      <a:pt x="905516" y="936298"/>
                      <a:pt x="828011" y="936298"/>
                    </a:cubicBezTo>
                    <a:cubicBezTo>
                      <a:pt x="672982" y="936298"/>
                      <a:pt x="517953" y="936298"/>
                      <a:pt x="362934" y="936298"/>
                    </a:cubicBezTo>
                    <a:cubicBezTo>
                      <a:pt x="319462" y="936298"/>
                      <a:pt x="276009" y="936727"/>
                      <a:pt x="232546" y="937213"/>
                    </a:cubicBezTo>
                    <a:cubicBezTo>
                      <a:pt x="195503" y="937623"/>
                      <a:pt x="158165" y="938089"/>
                      <a:pt x="121218" y="941280"/>
                    </a:cubicBezTo>
                    <a:cubicBezTo>
                      <a:pt x="119989" y="939061"/>
                      <a:pt x="117979" y="937308"/>
                      <a:pt x="115131" y="936680"/>
                    </a:cubicBezTo>
                    <a:cubicBezTo>
                      <a:pt x="94691" y="932155"/>
                      <a:pt x="73650" y="933498"/>
                      <a:pt x="53323" y="927688"/>
                    </a:cubicBezTo>
                    <a:cubicBezTo>
                      <a:pt x="50400" y="926850"/>
                      <a:pt x="47456" y="925859"/>
                      <a:pt x="44561" y="924716"/>
                    </a:cubicBezTo>
                    <a:cubicBezTo>
                      <a:pt x="43665" y="924364"/>
                      <a:pt x="43628" y="923745"/>
                      <a:pt x="44484" y="923811"/>
                    </a:cubicBezTo>
                    <a:cubicBezTo>
                      <a:pt x="78927" y="926450"/>
                      <a:pt x="113627" y="927231"/>
                      <a:pt x="148117" y="927583"/>
                    </a:cubicBezTo>
                    <a:cubicBezTo>
                      <a:pt x="191579" y="928021"/>
                      <a:pt x="235051" y="928688"/>
                      <a:pt x="278514" y="928688"/>
                    </a:cubicBezTo>
                    <a:cubicBezTo>
                      <a:pt x="364220" y="928688"/>
                      <a:pt x="449925" y="928688"/>
                      <a:pt x="535641" y="928688"/>
                    </a:cubicBezTo>
                    <a:cubicBezTo>
                      <a:pt x="707710" y="928688"/>
                      <a:pt x="879779" y="928688"/>
                      <a:pt x="1051849" y="928688"/>
                    </a:cubicBezTo>
                    <a:cubicBezTo>
                      <a:pt x="1099731" y="928688"/>
                      <a:pt x="1147603" y="928688"/>
                      <a:pt x="1195486" y="928688"/>
                    </a:cubicBezTo>
                    <a:cubicBezTo>
                      <a:pt x="1220051" y="928688"/>
                      <a:pt x="1244606" y="928688"/>
                      <a:pt x="1269171" y="928688"/>
                    </a:cubicBezTo>
                    <a:cubicBezTo>
                      <a:pt x="1282182" y="928688"/>
                      <a:pt x="1295222" y="929136"/>
                      <a:pt x="1308176" y="928688"/>
                    </a:cubicBezTo>
                    <a:cubicBezTo>
                      <a:pt x="1301270" y="931755"/>
                      <a:pt x="1294202" y="934774"/>
                      <a:pt x="1288726" y="939308"/>
                    </a:cubicBezTo>
                    <a:cubicBezTo>
                      <a:pt x="1271419" y="935508"/>
                      <a:pt x="1253988" y="936298"/>
                      <a:pt x="1236224" y="9362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D12B85B-0BA7-2C4E-4B05-B9B6A0A73957}"/>
                  </a:ext>
                </a:extLst>
              </p:cNvPr>
              <p:cNvSpPr/>
              <p:nvPr/>
            </p:nvSpPr>
            <p:spPr>
              <a:xfrm>
                <a:off x="5556680" y="1700871"/>
                <a:ext cx="971345" cy="603544"/>
              </a:xfrm>
              <a:custGeom>
                <a:avLst/>
                <a:gdLst>
                  <a:gd name="connsiteX0" fmla="*/ 12782 w 971345"/>
                  <a:gd name="connsiteY0" fmla="*/ 603544 h 603544"/>
                  <a:gd name="connsiteX1" fmla="*/ 749103 w 971345"/>
                  <a:gd name="connsiteY1" fmla="*/ 603544 h 603544"/>
                  <a:gd name="connsiteX2" fmla="*/ 956739 w 971345"/>
                  <a:gd name="connsiteY2" fmla="*/ 603544 h 603544"/>
                  <a:gd name="connsiteX3" fmla="*/ 967188 w 971345"/>
                  <a:gd name="connsiteY3" fmla="*/ 583647 h 603544"/>
                  <a:gd name="connsiteX4" fmla="*/ 967350 w 971345"/>
                  <a:gd name="connsiteY4" fmla="*/ 581608 h 603544"/>
                  <a:gd name="connsiteX5" fmla="*/ 969931 w 971345"/>
                  <a:gd name="connsiteY5" fmla="*/ 397700 h 603544"/>
                  <a:gd name="connsiteX6" fmla="*/ 971179 w 971345"/>
                  <a:gd name="connsiteY6" fmla="*/ 132438 h 603544"/>
                  <a:gd name="connsiteX7" fmla="*/ 970179 w 971345"/>
                  <a:gd name="connsiteY7" fmla="*/ 77183 h 603544"/>
                  <a:gd name="connsiteX8" fmla="*/ 965854 w 971345"/>
                  <a:gd name="connsiteY8" fmla="*/ 48180 h 603544"/>
                  <a:gd name="connsiteX9" fmla="*/ 957967 w 971345"/>
                  <a:gd name="connsiteY9" fmla="*/ 25282 h 603544"/>
                  <a:gd name="connsiteX10" fmla="*/ 491500 w 971345"/>
                  <a:gd name="connsiteY10" fmla="*/ 25282 h 603544"/>
                  <a:gd name="connsiteX11" fmla="*/ 495509 w 971345"/>
                  <a:gd name="connsiteY11" fmla="*/ 21034 h 603544"/>
                  <a:gd name="connsiteX12" fmla="*/ 496862 w 971345"/>
                  <a:gd name="connsiteY12" fmla="*/ 17824 h 603544"/>
                  <a:gd name="connsiteX13" fmla="*/ 496862 w 971345"/>
                  <a:gd name="connsiteY13" fmla="*/ 10804 h 603544"/>
                  <a:gd name="connsiteX14" fmla="*/ 494052 w 971345"/>
                  <a:gd name="connsiteY14" fmla="*/ 5251 h 603544"/>
                  <a:gd name="connsiteX15" fmla="*/ 490318 w 971345"/>
                  <a:gd name="connsiteY15" fmla="*/ 1822 h 603544"/>
                  <a:gd name="connsiteX16" fmla="*/ 487137 w 971345"/>
                  <a:gd name="connsiteY16" fmla="*/ 479 h 603544"/>
                  <a:gd name="connsiteX17" fmla="*/ 480060 w 971345"/>
                  <a:gd name="connsiteY17" fmla="*/ 479 h 603544"/>
                  <a:gd name="connsiteX18" fmla="*/ 476878 w 971345"/>
                  <a:gd name="connsiteY18" fmla="*/ 1822 h 603544"/>
                  <a:gd name="connsiteX19" fmla="*/ 472097 w 971345"/>
                  <a:gd name="connsiteY19" fmla="*/ 6594 h 603544"/>
                  <a:gd name="connsiteX20" fmla="*/ 470621 w 971345"/>
                  <a:gd name="connsiteY20" fmla="*/ 10118 h 603544"/>
                  <a:gd name="connsiteX21" fmla="*/ 470573 w 971345"/>
                  <a:gd name="connsiteY21" fmla="*/ 10308 h 603544"/>
                  <a:gd name="connsiteX22" fmla="*/ 470554 w 971345"/>
                  <a:gd name="connsiteY22" fmla="*/ 10404 h 603544"/>
                  <a:gd name="connsiteX23" fmla="*/ 470078 w 971345"/>
                  <a:gd name="connsiteY23" fmla="*/ 13937 h 603544"/>
                  <a:gd name="connsiteX24" fmla="*/ 471944 w 971345"/>
                  <a:gd name="connsiteY24" fmla="*/ 21119 h 603544"/>
                  <a:gd name="connsiteX25" fmla="*/ 475793 w 971345"/>
                  <a:gd name="connsiteY25" fmla="*/ 25291 h 603544"/>
                  <a:gd name="connsiteX26" fmla="*/ 225847 w 971345"/>
                  <a:gd name="connsiteY26" fmla="*/ 25291 h 603544"/>
                  <a:gd name="connsiteX27" fmla="*/ 17926 w 971345"/>
                  <a:gd name="connsiteY27" fmla="*/ 25291 h 603544"/>
                  <a:gd name="connsiteX28" fmla="*/ 5982 w 971345"/>
                  <a:gd name="connsiteY28" fmla="*/ 41474 h 603544"/>
                  <a:gd name="connsiteX29" fmla="*/ 5934 w 971345"/>
                  <a:gd name="connsiteY29" fmla="*/ 42122 h 603544"/>
                  <a:gd name="connsiteX30" fmla="*/ 3705 w 971345"/>
                  <a:gd name="connsiteY30" fmla="*/ 72945 h 603544"/>
                  <a:gd name="connsiteX31" fmla="*/ 3734 w 971345"/>
                  <a:gd name="connsiteY31" fmla="*/ 119313 h 603544"/>
                  <a:gd name="connsiteX32" fmla="*/ 3610 w 971345"/>
                  <a:gd name="connsiteY32" fmla="*/ 242918 h 603544"/>
                  <a:gd name="connsiteX33" fmla="*/ 743 w 971345"/>
                  <a:gd name="connsiteY33" fmla="*/ 504084 h 603544"/>
                  <a:gd name="connsiteX34" fmla="*/ 0 w 971345"/>
                  <a:gd name="connsiteY34" fmla="*/ 581627 h 603544"/>
                  <a:gd name="connsiteX35" fmla="*/ 1000 w 971345"/>
                  <a:gd name="connsiteY35" fmla="*/ 586781 h 603544"/>
                  <a:gd name="connsiteX36" fmla="*/ 12782 w 971345"/>
                  <a:gd name="connsiteY36" fmla="*/ 603544 h 603544"/>
                  <a:gd name="connsiteX37" fmla="*/ 750341 w 971345"/>
                  <a:gd name="connsiteY37" fmla="*/ 50837 h 603544"/>
                  <a:gd name="connsiteX38" fmla="*/ 947328 w 971345"/>
                  <a:gd name="connsiteY38" fmla="*/ 50837 h 603544"/>
                  <a:gd name="connsiteX39" fmla="*/ 945480 w 971345"/>
                  <a:gd name="connsiteY39" fmla="*/ 72926 h 603544"/>
                  <a:gd name="connsiteX40" fmla="*/ 945509 w 971345"/>
                  <a:gd name="connsiteY40" fmla="*/ 119293 h 603544"/>
                  <a:gd name="connsiteX41" fmla="*/ 945385 w 971345"/>
                  <a:gd name="connsiteY41" fmla="*/ 242899 h 603544"/>
                  <a:gd name="connsiteX42" fmla="*/ 942518 w 971345"/>
                  <a:gd name="connsiteY42" fmla="*/ 504065 h 603544"/>
                  <a:gd name="connsiteX43" fmla="*/ 941784 w 971345"/>
                  <a:gd name="connsiteY43" fmla="*/ 577979 h 603544"/>
                  <a:gd name="connsiteX44" fmla="*/ 220466 w 971345"/>
                  <a:gd name="connsiteY44" fmla="*/ 577979 h 603544"/>
                  <a:gd name="connsiteX45" fmla="*/ 25575 w 971345"/>
                  <a:gd name="connsiteY45" fmla="*/ 577979 h 603544"/>
                  <a:gd name="connsiteX46" fmla="*/ 28147 w 971345"/>
                  <a:gd name="connsiteY46" fmla="*/ 397700 h 603544"/>
                  <a:gd name="connsiteX47" fmla="*/ 29394 w 971345"/>
                  <a:gd name="connsiteY47" fmla="*/ 132438 h 603544"/>
                  <a:gd name="connsiteX48" fmla="*/ 28394 w 971345"/>
                  <a:gd name="connsiteY48" fmla="*/ 77183 h 603544"/>
                  <a:gd name="connsiteX49" fmla="*/ 24517 w 971345"/>
                  <a:gd name="connsiteY49" fmla="*/ 50847 h 603544"/>
                  <a:gd name="connsiteX50" fmla="*/ 750341 w 971345"/>
                  <a:gd name="connsiteY50" fmla="*/ 50837 h 60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71345" h="603544">
                    <a:moveTo>
                      <a:pt x="12782" y="603544"/>
                    </a:moveTo>
                    <a:cubicBezTo>
                      <a:pt x="258223" y="603544"/>
                      <a:pt x="503663" y="603544"/>
                      <a:pt x="749103" y="603544"/>
                    </a:cubicBezTo>
                    <a:cubicBezTo>
                      <a:pt x="818312" y="603544"/>
                      <a:pt x="887530" y="603544"/>
                      <a:pt x="956739" y="603544"/>
                    </a:cubicBezTo>
                    <a:cubicBezTo>
                      <a:pt x="968178" y="603544"/>
                      <a:pt x="971665" y="591172"/>
                      <a:pt x="967188" y="583647"/>
                    </a:cubicBezTo>
                    <a:cubicBezTo>
                      <a:pt x="967283" y="582999"/>
                      <a:pt x="967350" y="582323"/>
                      <a:pt x="967350" y="581608"/>
                    </a:cubicBezTo>
                    <a:cubicBezTo>
                      <a:pt x="967378" y="520306"/>
                      <a:pt x="969159" y="458993"/>
                      <a:pt x="969931" y="397700"/>
                    </a:cubicBezTo>
                    <a:cubicBezTo>
                      <a:pt x="971045" y="309289"/>
                      <a:pt x="971665" y="220849"/>
                      <a:pt x="971179" y="132438"/>
                    </a:cubicBezTo>
                    <a:cubicBezTo>
                      <a:pt x="971074" y="114179"/>
                      <a:pt x="972055" y="95348"/>
                      <a:pt x="970179" y="77183"/>
                    </a:cubicBezTo>
                    <a:cubicBezTo>
                      <a:pt x="969169" y="67401"/>
                      <a:pt x="967531" y="57810"/>
                      <a:pt x="965854" y="48180"/>
                    </a:cubicBezTo>
                    <a:cubicBezTo>
                      <a:pt x="973760" y="41636"/>
                      <a:pt x="971150" y="25282"/>
                      <a:pt x="957967" y="25282"/>
                    </a:cubicBezTo>
                    <a:cubicBezTo>
                      <a:pt x="802481" y="25282"/>
                      <a:pt x="646995" y="25282"/>
                      <a:pt x="491500" y="25282"/>
                    </a:cubicBezTo>
                    <a:cubicBezTo>
                      <a:pt x="493138" y="24167"/>
                      <a:pt x="494490" y="22758"/>
                      <a:pt x="495509" y="21034"/>
                    </a:cubicBezTo>
                    <a:cubicBezTo>
                      <a:pt x="496091" y="20005"/>
                      <a:pt x="496538" y="18938"/>
                      <a:pt x="496862" y="17824"/>
                    </a:cubicBezTo>
                    <a:cubicBezTo>
                      <a:pt x="497491" y="15480"/>
                      <a:pt x="497491" y="13137"/>
                      <a:pt x="496862" y="10804"/>
                    </a:cubicBezTo>
                    <a:cubicBezTo>
                      <a:pt x="496452" y="9089"/>
                      <a:pt x="495233" y="6536"/>
                      <a:pt x="494052" y="5251"/>
                    </a:cubicBezTo>
                    <a:cubicBezTo>
                      <a:pt x="493109" y="3803"/>
                      <a:pt x="491871" y="2660"/>
                      <a:pt x="490318" y="1822"/>
                    </a:cubicBezTo>
                    <a:cubicBezTo>
                      <a:pt x="489261" y="1374"/>
                      <a:pt x="488204" y="926"/>
                      <a:pt x="487137" y="479"/>
                    </a:cubicBezTo>
                    <a:cubicBezTo>
                      <a:pt x="484775" y="-160"/>
                      <a:pt x="482422" y="-160"/>
                      <a:pt x="480060" y="479"/>
                    </a:cubicBezTo>
                    <a:cubicBezTo>
                      <a:pt x="479003" y="926"/>
                      <a:pt x="477936" y="1374"/>
                      <a:pt x="476878" y="1822"/>
                    </a:cubicBezTo>
                    <a:cubicBezTo>
                      <a:pt x="474879" y="3003"/>
                      <a:pt x="473288" y="4593"/>
                      <a:pt x="472097" y="6594"/>
                    </a:cubicBezTo>
                    <a:cubicBezTo>
                      <a:pt x="471554" y="7746"/>
                      <a:pt x="470983" y="8899"/>
                      <a:pt x="470621" y="10118"/>
                    </a:cubicBezTo>
                    <a:cubicBezTo>
                      <a:pt x="470602" y="10185"/>
                      <a:pt x="470592" y="10242"/>
                      <a:pt x="470573" y="10308"/>
                    </a:cubicBezTo>
                    <a:cubicBezTo>
                      <a:pt x="470564" y="10337"/>
                      <a:pt x="470564" y="10366"/>
                      <a:pt x="470554" y="10404"/>
                    </a:cubicBezTo>
                    <a:cubicBezTo>
                      <a:pt x="470392" y="11585"/>
                      <a:pt x="470240" y="12756"/>
                      <a:pt x="470078" y="13937"/>
                    </a:cubicBezTo>
                    <a:cubicBezTo>
                      <a:pt x="469925" y="16290"/>
                      <a:pt x="470764" y="19090"/>
                      <a:pt x="471944" y="21119"/>
                    </a:cubicBezTo>
                    <a:cubicBezTo>
                      <a:pt x="472907" y="22767"/>
                      <a:pt x="474240" y="24186"/>
                      <a:pt x="475793" y="25291"/>
                    </a:cubicBezTo>
                    <a:cubicBezTo>
                      <a:pt x="392478" y="25291"/>
                      <a:pt x="309163" y="25291"/>
                      <a:pt x="225847" y="25291"/>
                    </a:cubicBezTo>
                    <a:cubicBezTo>
                      <a:pt x="156543" y="25291"/>
                      <a:pt x="87230" y="25291"/>
                      <a:pt x="17926" y="25291"/>
                    </a:cubicBezTo>
                    <a:cubicBezTo>
                      <a:pt x="8230" y="25291"/>
                      <a:pt x="4239" y="34178"/>
                      <a:pt x="5982" y="41474"/>
                    </a:cubicBezTo>
                    <a:cubicBezTo>
                      <a:pt x="5962" y="41693"/>
                      <a:pt x="5934" y="41912"/>
                      <a:pt x="5934" y="42122"/>
                    </a:cubicBezTo>
                    <a:cubicBezTo>
                      <a:pt x="5792" y="52352"/>
                      <a:pt x="4372" y="62724"/>
                      <a:pt x="3705" y="72945"/>
                    </a:cubicBezTo>
                    <a:cubicBezTo>
                      <a:pt x="2696" y="88337"/>
                      <a:pt x="3610" y="103891"/>
                      <a:pt x="3734" y="119313"/>
                    </a:cubicBezTo>
                    <a:cubicBezTo>
                      <a:pt x="4067" y="160518"/>
                      <a:pt x="4000" y="201723"/>
                      <a:pt x="3610" y="242918"/>
                    </a:cubicBezTo>
                    <a:cubicBezTo>
                      <a:pt x="2791" y="329977"/>
                      <a:pt x="1495" y="417026"/>
                      <a:pt x="743" y="504084"/>
                    </a:cubicBezTo>
                    <a:cubicBezTo>
                      <a:pt x="524" y="529926"/>
                      <a:pt x="9" y="555777"/>
                      <a:pt x="0" y="581627"/>
                    </a:cubicBezTo>
                    <a:cubicBezTo>
                      <a:pt x="0" y="583580"/>
                      <a:pt x="371" y="585295"/>
                      <a:pt x="1000" y="586781"/>
                    </a:cubicBezTo>
                    <a:cubicBezTo>
                      <a:pt x="-1114" y="594162"/>
                      <a:pt x="2800" y="603544"/>
                      <a:pt x="12782" y="603544"/>
                    </a:cubicBezTo>
                    <a:close/>
                    <a:moveTo>
                      <a:pt x="750341" y="50837"/>
                    </a:moveTo>
                    <a:cubicBezTo>
                      <a:pt x="816007" y="50837"/>
                      <a:pt x="881672" y="50837"/>
                      <a:pt x="947328" y="50837"/>
                    </a:cubicBezTo>
                    <a:cubicBezTo>
                      <a:pt x="946823" y="58210"/>
                      <a:pt x="945966" y="65601"/>
                      <a:pt x="945480" y="72926"/>
                    </a:cubicBezTo>
                    <a:cubicBezTo>
                      <a:pt x="944470" y="88318"/>
                      <a:pt x="945385" y="103872"/>
                      <a:pt x="945509" y="119293"/>
                    </a:cubicBezTo>
                    <a:cubicBezTo>
                      <a:pt x="945852" y="160499"/>
                      <a:pt x="945775" y="201704"/>
                      <a:pt x="945385" y="242899"/>
                    </a:cubicBezTo>
                    <a:cubicBezTo>
                      <a:pt x="944556" y="329958"/>
                      <a:pt x="943270" y="417007"/>
                      <a:pt x="942518" y="504065"/>
                    </a:cubicBezTo>
                    <a:cubicBezTo>
                      <a:pt x="942308" y="528697"/>
                      <a:pt x="941841" y="553338"/>
                      <a:pt x="941784" y="577979"/>
                    </a:cubicBezTo>
                    <a:cubicBezTo>
                      <a:pt x="701345" y="577979"/>
                      <a:pt x="460905" y="577979"/>
                      <a:pt x="220466" y="577979"/>
                    </a:cubicBezTo>
                    <a:cubicBezTo>
                      <a:pt x="155505" y="577979"/>
                      <a:pt x="90535" y="577979"/>
                      <a:pt x="25575" y="577979"/>
                    </a:cubicBezTo>
                    <a:cubicBezTo>
                      <a:pt x="25670" y="517886"/>
                      <a:pt x="27384" y="457783"/>
                      <a:pt x="28147" y="397700"/>
                    </a:cubicBezTo>
                    <a:cubicBezTo>
                      <a:pt x="29261" y="309289"/>
                      <a:pt x="29880" y="220849"/>
                      <a:pt x="29394" y="132438"/>
                    </a:cubicBezTo>
                    <a:cubicBezTo>
                      <a:pt x="29299" y="114179"/>
                      <a:pt x="30270" y="95348"/>
                      <a:pt x="28394" y="77183"/>
                    </a:cubicBezTo>
                    <a:cubicBezTo>
                      <a:pt x="27480" y="68296"/>
                      <a:pt x="26032" y="59581"/>
                      <a:pt x="24517" y="50847"/>
                    </a:cubicBezTo>
                    <a:cubicBezTo>
                      <a:pt x="266462" y="50837"/>
                      <a:pt x="508397" y="50837"/>
                      <a:pt x="750341" y="508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C88FC8F-ED0F-D8BE-32D7-67171BD0406D}"/>
                  </a:ext>
                </a:extLst>
              </p:cNvPr>
              <p:cNvSpPr/>
              <p:nvPr/>
            </p:nvSpPr>
            <p:spPr>
              <a:xfrm>
                <a:off x="5754633" y="2465313"/>
                <a:ext cx="484425" cy="96563"/>
              </a:xfrm>
              <a:custGeom>
                <a:avLst/>
                <a:gdLst>
                  <a:gd name="connsiteX0" fmla="*/ 12340 w 484425"/>
                  <a:gd name="connsiteY0" fmla="*/ 96563 h 96563"/>
                  <a:gd name="connsiteX1" fmla="*/ 471035 w 484425"/>
                  <a:gd name="connsiteY1" fmla="*/ 92449 h 96563"/>
                  <a:gd name="connsiteX2" fmla="*/ 477474 w 484425"/>
                  <a:gd name="connsiteY2" fmla="*/ 90629 h 96563"/>
                  <a:gd name="connsiteX3" fmla="*/ 484266 w 484425"/>
                  <a:gd name="connsiteY3" fmla="*/ 77513 h 96563"/>
                  <a:gd name="connsiteX4" fmla="*/ 475026 w 484425"/>
                  <a:gd name="connsiteY4" fmla="*/ 57511 h 96563"/>
                  <a:gd name="connsiteX5" fmla="*/ 467092 w 484425"/>
                  <a:gd name="connsiteY5" fmla="*/ 39423 h 96563"/>
                  <a:gd name="connsiteX6" fmla="*/ 453462 w 484425"/>
                  <a:gd name="connsiteY6" fmla="*/ 17049 h 96563"/>
                  <a:gd name="connsiteX7" fmla="*/ 441165 w 484425"/>
                  <a:gd name="connsiteY7" fmla="*/ 4428 h 96563"/>
                  <a:gd name="connsiteX8" fmla="*/ 42268 w 484425"/>
                  <a:gd name="connsiteY8" fmla="*/ 2295 h 96563"/>
                  <a:gd name="connsiteX9" fmla="*/ 31057 w 484425"/>
                  <a:gd name="connsiteY9" fmla="*/ 9771 h 96563"/>
                  <a:gd name="connsiteX10" fmla="*/ 28856 w 484425"/>
                  <a:gd name="connsiteY10" fmla="*/ 13201 h 96563"/>
                  <a:gd name="connsiteX11" fmla="*/ 1948 w 484425"/>
                  <a:gd name="connsiteY11" fmla="*/ 76580 h 96563"/>
                  <a:gd name="connsiteX12" fmla="*/ 12340 w 484425"/>
                  <a:gd name="connsiteY12" fmla="*/ 96563 h 96563"/>
                  <a:gd name="connsiteX13" fmla="*/ 438250 w 484425"/>
                  <a:gd name="connsiteY13" fmla="*/ 29898 h 96563"/>
                  <a:gd name="connsiteX14" fmla="*/ 441374 w 484425"/>
                  <a:gd name="connsiteY14" fmla="*/ 35308 h 96563"/>
                  <a:gd name="connsiteX15" fmla="*/ 449432 w 484425"/>
                  <a:gd name="connsiteY15" fmla="*/ 54520 h 96563"/>
                  <a:gd name="connsiteX16" fmla="*/ 454176 w 484425"/>
                  <a:gd name="connsiteY16" fmla="*/ 67284 h 96563"/>
                  <a:gd name="connsiteX17" fmla="*/ 30666 w 484425"/>
                  <a:gd name="connsiteY17" fmla="*/ 70998 h 96563"/>
                  <a:gd name="connsiteX18" fmla="*/ 50201 w 484425"/>
                  <a:gd name="connsiteY18" fmla="*/ 27688 h 96563"/>
                  <a:gd name="connsiteX19" fmla="*/ 438250 w 484425"/>
                  <a:gd name="connsiteY19" fmla="*/ 29898 h 9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4425" h="96563">
                    <a:moveTo>
                      <a:pt x="12340" y="96563"/>
                    </a:moveTo>
                    <a:cubicBezTo>
                      <a:pt x="165244" y="96573"/>
                      <a:pt x="318178" y="96544"/>
                      <a:pt x="471035" y="92449"/>
                    </a:cubicBezTo>
                    <a:cubicBezTo>
                      <a:pt x="473569" y="92382"/>
                      <a:pt x="475721" y="91706"/>
                      <a:pt x="477474" y="90629"/>
                    </a:cubicBezTo>
                    <a:cubicBezTo>
                      <a:pt x="482017" y="88486"/>
                      <a:pt x="485189" y="82609"/>
                      <a:pt x="484266" y="77513"/>
                    </a:cubicBezTo>
                    <a:cubicBezTo>
                      <a:pt x="482989" y="70513"/>
                      <a:pt x="477960" y="63997"/>
                      <a:pt x="475026" y="57511"/>
                    </a:cubicBezTo>
                    <a:cubicBezTo>
                      <a:pt x="472312" y="51510"/>
                      <a:pt x="469920" y="45376"/>
                      <a:pt x="467092" y="39423"/>
                    </a:cubicBezTo>
                    <a:cubicBezTo>
                      <a:pt x="463567" y="32022"/>
                      <a:pt x="459434" y="23354"/>
                      <a:pt x="453462" y="17049"/>
                    </a:cubicBezTo>
                    <a:cubicBezTo>
                      <a:pt x="453176" y="10877"/>
                      <a:pt x="449080" y="4761"/>
                      <a:pt x="441165" y="4428"/>
                    </a:cubicBezTo>
                    <a:cubicBezTo>
                      <a:pt x="308272" y="-1039"/>
                      <a:pt x="175217" y="-1068"/>
                      <a:pt x="42268" y="2295"/>
                    </a:cubicBezTo>
                    <a:cubicBezTo>
                      <a:pt x="36524" y="2437"/>
                      <a:pt x="32790" y="5666"/>
                      <a:pt x="31057" y="9771"/>
                    </a:cubicBezTo>
                    <a:cubicBezTo>
                      <a:pt x="30218" y="10696"/>
                      <a:pt x="29475" y="11829"/>
                      <a:pt x="28856" y="13201"/>
                    </a:cubicBezTo>
                    <a:cubicBezTo>
                      <a:pt x="19455" y="34156"/>
                      <a:pt x="8177" y="54349"/>
                      <a:pt x="1948" y="76580"/>
                    </a:cubicBezTo>
                    <a:cubicBezTo>
                      <a:pt x="-2615" y="84114"/>
                      <a:pt x="833" y="96563"/>
                      <a:pt x="12340" y="96563"/>
                    </a:cubicBezTo>
                    <a:close/>
                    <a:moveTo>
                      <a:pt x="438250" y="29898"/>
                    </a:moveTo>
                    <a:cubicBezTo>
                      <a:pt x="439317" y="31679"/>
                      <a:pt x="440403" y="33460"/>
                      <a:pt x="441374" y="35308"/>
                    </a:cubicBezTo>
                    <a:cubicBezTo>
                      <a:pt x="444622" y="41471"/>
                      <a:pt x="446899" y="48043"/>
                      <a:pt x="449432" y="54520"/>
                    </a:cubicBezTo>
                    <a:cubicBezTo>
                      <a:pt x="450994" y="58511"/>
                      <a:pt x="452490" y="62912"/>
                      <a:pt x="454176" y="67284"/>
                    </a:cubicBezTo>
                    <a:cubicBezTo>
                      <a:pt x="313034" y="70789"/>
                      <a:pt x="171845" y="70998"/>
                      <a:pt x="30666" y="70998"/>
                    </a:cubicBezTo>
                    <a:cubicBezTo>
                      <a:pt x="36219" y="56168"/>
                      <a:pt x="43639" y="42137"/>
                      <a:pt x="50201" y="27688"/>
                    </a:cubicBezTo>
                    <a:cubicBezTo>
                      <a:pt x="179542" y="24554"/>
                      <a:pt x="308968" y="24659"/>
                      <a:pt x="438250" y="298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1" name="Picture 20" descr="Graph and data illustration">
              <a:extLst>
                <a:ext uri="{FF2B5EF4-FFF2-40B4-BE49-F238E27FC236}">
                  <a16:creationId xmlns:a16="http://schemas.microsoft.com/office/drawing/2014/main" id="{6B7E0A90-3558-A214-4DDB-996A7D95D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5" t="19403" r="21745" b="20135"/>
            <a:stretch/>
          </p:blipFill>
          <p:spPr>
            <a:xfrm>
              <a:off x="2893761" y="4039459"/>
              <a:ext cx="903103" cy="506163"/>
            </a:xfrm>
            <a:prstGeom prst="rect">
              <a:avLst/>
            </a:prstGeom>
          </p:spPr>
        </p:pic>
      </p:grpSp>
      <p:pic>
        <p:nvPicPr>
          <p:cNvPr id="27" name="Picture 26" descr="Young businessman sitting hands raised">
            <a:extLst>
              <a:ext uri="{FF2B5EF4-FFF2-40B4-BE49-F238E27FC236}">
                <a16:creationId xmlns:a16="http://schemas.microsoft.com/office/drawing/2014/main" id="{1EA93ABB-3C87-CDAC-0CC5-5AA62C0D1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91" y="4217456"/>
            <a:ext cx="1041147" cy="2094444"/>
          </a:xfrm>
          <a:prstGeom prst="rect">
            <a:avLst/>
          </a:prstGeom>
        </p:spPr>
      </p:pic>
      <p:pic>
        <p:nvPicPr>
          <p:cNvPr id="28" name="Picture 2" descr="What is 404 Status Code 📖 How to Identify &amp; Fix">
            <a:extLst>
              <a:ext uri="{FF2B5EF4-FFF2-40B4-BE49-F238E27FC236}">
                <a16:creationId xmlns:a16="http://schemas.microsoft.com/office/drawing/2014/main" id="{C8D0AF45-5541-5A57-DAEA-2ABA3C8F0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18281" r="23940" b="18359"/>
          <a:stretch/>
        </p:blipFill>
        <p:spPr bwMode="auto">
          <a:xfrm>
            <a:off x="10337460" y="4134201"/>
            <a:ext cx="729959" cy="46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Business woman hand on face">
            <a:extLst>
              <a:ext uri="{FF2B5EF4-FFF2-40B4-BE49-F238E27FC236}">
                <a16:creationId xmlns:a16="http://schemas.microsoft.com/office/drawing/2014/main" id="{9A7F5272-3171-A298-0B20-0DA321FFB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0347" y="3671715"/>
            <a:ext cx="646724" cy="2424072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0045CF7-C486-ADD8-79F0-C83166A8761F}"/>
              </a:ext>
            </a:extLst>
          </p:cNvPr>
          <p:cNvGrpSpPr/>
          <p:nvPr/>
        </p:nvGrpSpPr>
        <p:grpSpPr>
          <a:xfrm>
            <a:off x="10543424" y="3011688"/>
            <a:ext cx="1272753" cy="737875"/>
            <a:chOff x="8591341" y="3305907"/>
            <a:chExt cx="1272753" cy="737875"/>
          </a:xfrm>
        </p:grpSpPr>
        <p:pic>
          <p:nvPicPr>
            <p:cNvPr id="31" name="Graphic 30" descr="Speech outline">
              <a:extLst>
                <a:ext uri="{FF2B5EF4-FFF2-40B4-BE49-F238E27FC236}">
                  <a16:creationId xmlns:a16="http://schemas.microsoft.com/office/drawing/2014/main" id="{79B5E97A-D1DF-F8AE-2CE3-A15A6750B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91341" y="3305907"/>
              <a:ext cx="1272753" cy="73787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D31463-875F-5AF9-3646-D871F3576D83}"/>
                </a:ext>
              </a:extLst>
            </p:cNvPr>
            <p:cNvSpPr txBox="1"/>
            <p:nvPr/>
          </p:nvSpPr>
          <p:spPr>
            <a:xfrm>
              <a:off x="8843804" y="3474657"/>
              <a:ext cx="7627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Help?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8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C8A8D-2F73-6556-2C23-E6BE8E4E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Why ad</a:t>
            </a:r>
            <a:r>
              <a:rPr lang="en-GB">
                <a:solidFill>
                  <a:schemeClr val="accent2"/>
                </a:solidFill>
              </a:rPr>
              <a:t>o</a:t>
            </a:r>
            <a:r>
              <a:rPr lang="en-GB"/>
              <a:t>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78B70-036E-5842-3D9E-8840D1E8A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7935" cy="435133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chemeClr val="accent2"/>
                </a:solidFill>
              </a:rPr>
              <a:t>Clear roles and expectations.</a:t>
            </a:r>
          </a:p>
          <a:p>
            <a:r>
              <a:rPr lang="en-GB" b="1">
                <a:solidFill>
                  <a:schemeClr val="accent2"/>
                </a:solidFill>
              </a:rPr>
              <a:t>History, progress and plans always visible</a:t>
            </a:r>
            <a:r>
              <a:rPr lang="en-GB"/>
              <a:t> to all those involved in the project.</a:t>
            </a:r>
          </a:p>
          <a:p>
            <a:r>
              <a:rPr lang="en-GB"/>
              <a:t>Eliminates the </a:t>
            </a:r>
            <a:r>
              <a:rPr lang="en-GB" b="1">
                <a:solidFill>
                  <a:schemeClr val="accent2"/>
                </a:solidFill>
              </a:rPr>
              <a:t>bus</a:t>
            </a:r>
            <a:br>
              <a:rPr lang="en-GB" b="1">
                <a:solidFill>
                  <a:schemeClr val="accent2"/>
                </a:solidFill>
              </a:rPr>
            </a:br>
            <a:r>
              <a:rPr lang="en-GB" b="1">
                <a:solidFill>
                  <a:schemeClr val="accent2"/>
                </a:solidFill>
              </a:rPr>
              <a:t>factor</a:t>
            </a:r>
            <a:r>
              <a:rPr lang="en-GB"/>
              <a:t>.</a:t>
            </a:r>
          </a:p>
        </p:txBody>
      </p:sp>
      <p:pic>
        <p:nvPicPr>
          <p:cNvPr id="33" name="Picture 2" descr="Bus Factor | Developer Experience Knowledge Base">
            <a:extLst>
              <a:ext uri="{FF2B5EF4-FFF2-40B4-BE49-F238E27FC236}">
                <a16:creationId xmlns:a16="http://schemas.microsoft.com/office/drawing/2014/main" id="{99A3D996-5538-65C1-05BD-A6E4B28C4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175" y="4584469"/>
            <a:ext cx="3007719" cy="1685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1FE3802-AA0B-50CD-95C2-CD27207ED8E6}"/>
              </a:ext>
            </a:extLst>
          </p:cNvPr>
          <p:cNvGrpSpPr/>
          <p:nvPr/>
        </p:nvGrpSpPr>
        <p:grpSpPr>
          <a:xfrm>
            <a:off x="8201025" y="866775"/>
            <a:ext cx="3894219" cy="5659027"/>
            <a:chOff x="8402560" y="452718"/>
            <a:chExt cx="2431215" cy="3657419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86C83C2-0F0D-E23A-3E0C-B16C7C5F07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0674" b="82926"/>
            <a:stretch/>
          </p:blipFill>
          <p:spPr>
            <a:xfrm>
              <a:off x="8402560" y="452718"/>
              <a:ext cx="2429563" cy="36381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87D2DDD-F0A8-3099-1716-9CEC9B1C45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1" r="20813"/>
            <a:stretch/>
          </p:blipFill>
          <p:spPr>
            <a:xfrm>
              <a:off x="8406803" y="816536"/>
              <a:ext cx="2425320" cy="1903324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AEEC69C-7473-8622-11ED-1607E666E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20923"/>
            <a:stretch/>
          </p:blipFill>
          <p:spPr>
            <a:xfrm>
              <a:off x="8408456" y="2638854"/>
              <a:ext cx="2425319" cy="1471283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19E39A47-AD03-C3EE-98C4-2CDA27E1A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25" y="1354768"/>
            <a:ext cx="1542064" cy="288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8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7BBE-BE67-0F4D-BB27-5FDE7734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Why ad</a:t>
            </a:r>
            <a:r>
              <a:rPr lang="en-GB">
                <a:solidFill>
                  <a:schemeClr val="accent2"/>
                </a:solidFill>
              </a:rPr>
              <a:t>a</a:t>
            </a:r>
            <a:r>
              <a:rPr lang="en-GB"/>
              <a:t>pt?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4A014D42-8FE9-84BA-6484-A749B54E87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457997"/>
              </p:ext>
            </p:extLst>
          </p:nvPr>
        </p:nvGraphicFramePr>
        <p:xfrm>
          <a:off x="838200" y="16906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3503584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0065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>
                          <a:latin typeface="+mn-lt"/>
                        </a:rPr>
                        <a:t>Scrum Teams</a:t>
                      </a: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+mn-lt"/>
                        </a:rPr>
                        <a:t>RSE / Academic Teams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328192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r>
                        <a:rPr lang="en-GB" sz="2000" b="0" i="0" u="none" strike="noStrike" noProof="0">
                          <a:solidFill>
                            <a:srgbClr val="1E5155"/>
                          </a:solidFill>
                          <a:latin typeface="+mn-lt"/>
                        </a:rPr>
                        <a:t>Developers work on 1 project at a time.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RSEs usually work on multiple projects concurrently.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252335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2000" b="0" i="0" u="none" strike="noStrike" noProof="0">
                          <a:solidFill>
                            <a:srgbClr val="1E5155"/>
                          </a:solidFill>
                          <a:latin typeface="+mn-lt"/>
                        </a:rPr>
                        <a:t>Consistently 2-8 developers + Product Owner + Scrum Master.</a:t>
                      </a:r>
                      <a:endParaRPr lang="en-US" sz="2000">
                        <a:latin typeface="+mn-lt"/>
                      </a:endParaRP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Unpredictable team including 1-2 RSEs, maybe a PDRA, maybe one or more academics.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181667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Have dedicated Product Owner.</a:t>
                      </a: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Academics split between projects, often not available or engaged to do this role.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336306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Have dedicated Scrum Master.</a:t>
                      </a: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+mn-lt"/>
                        </a:rPr>
                        <a:t>Senior RSE usually assumes this role but is split between projects.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366205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Product is almost always a “thing” e.g. a software solution or application.</a:t>
                      </a:r>
                    </a:p>
                  </a:txBody>
                  <a:tcPr marL="107470" marR="1074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>
                          <a:latin typeface="+mn-lt"/>
                        </a:rPr>
                        <a:t>Product might sometimes be lab support including training and not necessarily always a concrete asset.</a:t>
                      </a:r>
                    </a:p>
                  </a:txBody>
                  <a:tcPr marL="107470" marR="107470"/>
                </a:tc>
                <a:extLst>
                  <a:ext uri="{0D108BD9-81ED-4DB2-BD59-A6C34878D82A}">
                    <a16:rowId xmlns:a16="http://schemas.microsoft.com/office/drawing/2014/main" val="2974811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899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CB635-07EE-B353-CEAC-7B870E35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What we kept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1C4EA-F229-81DB-37A2-6E685EBB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PI (or a nominee) as </a:t>
            </a:r>
            <a:r>
              <a:rPr lang="en-US" b="1">
                <a:solidFill>
                  <a:schemeClr val="accent2"/>
                </a:solidFill>
              </a:rPr>
              <a:t>Product Owner</a:t>
            </a:r>
          </a:p>
          <a:p>
            <a:r>
              <a:rPr lang="en-US"/>
              <a:t>Senior RSE as </a:t>
            </a:r>
            <a:r>
              <a:rPr lang="en-US" b="1">
                <a:solidFill>
                  <a:schemeClr val="accent2"/>
                </a:solidFill>
              </a:rPr>
              <a:t>Scrum Master</a:t>
            </a:r>
          </a:p>
          <a:p>
            <a:r>
              <a:rPr lang="en-US"/>
              <a:t>RSE(s) + PDRAs + PhDs as </a:t>
            </a:r>
            <a:r>
              <a:rPr lang="en-US" b="1">
                <a:solidFill>
                  <a:schemeClr val="accent2"/>
                </a:solidFill>
              </a:rPr>
              <a:t>Development Team</a:t>
            </a:r>
          </a:p>
          <a:p>
            <a:r>
              <a:rPr lang="en-US" b="1">
                <a:solidFill>
                  <a:schemeClr val="accent2"/>
                </a:solidFill>
              </a:rPr>
              <a:t>Product Backlog</a:t>
            </a:r>
          </a:p>
          <a:p>
            <a:r>
              <a:rPr lang="en-US" b="1">
                <a:solidFill>
                  <a:schemeClr val="accent2"/>
                </a:solidFill>
              </a:rPr>
              <a:t>Sprint Backlog</a:t>
            </a:r>
          </a:p>
          <a:p>
            <a:r>
              <a:rPr lang="en-US" b="1">
                <a:solidFill>
                  <a:schemeClr val="accent2"/>
                </a:solidFill>
              </a:rPr>
              <a:t>Kanban</a:t>
            </a:r>
          </a:p>
          <a:p>
            <a:r>
              <a:rPr lang="en-US" b="1">
                <a:solidFill>
                  <a:schemeClr val="accent2"/>
                </a:solidFill>
              </a:rPr>
              <a:t>Sprint Planning</a:t>
            </a:r>
            <a:r>
              <a:rPr lang="en-US"/>
              <a:t> (every sprint)</a:t>
            </a:r>
          </a:p>
          <a:p>
            <a:r>
              <a:rPr lang="en-US" b="1">
                <a:solidFill>
                  <a:schemeClr val="accent2"/>
                </a:solidFill>
              </a:rPr>
              <a:t>Stand-Ups</a:t>
            </a:r>
            <a:r>
              <a:rPr lang="en-US"/>
              <a:t> (not daily though)</a:t>
            </a:r>
          </a:p>
          <a:p>
            <a:r>
              <a:rPr lang="en-US" b="1">
                <a:solidFill>
                  <a:schemeClr val="accent2"/>
                </a:solidFill>
              </a:rPr>
              <a:t>Sprint Review</a:t>
            </a:r>
            <a:r>
              <a:rPr lang="en-US"/>
              <a:t> (every sprint)</a:t>
            </a:r>
          </a:p>
          <a:p>
            <a:r>
              <a:rPr lang="en-US" b="1">
                <a:solidFill>
                  <a:schemeClr val="accent2"/>
                </a:solidFill>
              </a:rPr>
              <a:t>Sprint Retrospective</a:t>
            </a:r>
            <a:r>
              <a:rPr lang="en-US"/>
              <a:t> (via 1-2-1s between RSEs and Senior RSE)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CCD98-4C9A-C2CC-D8A6-30ECEDCCB0CF}"/>
              </a:ext>
            </a:extLst>
          </p:cNvPr>
          <p:cNvSpPr txBox="1"/>
          <p:nvPr/>
        </p:nvSpPr>
        <p:spPr>
          <a:xfrm>
            <a:off x="8347651" y="2374849"/>
            <a:ext cx="3352421" cy="2246769"/>
          </a:xfrm>
          <a:custGeom>
            <a:avLst/>
            <a:gdLst>
              <a:gd name="connsiteX0" fmla="*/ 0 w 3352421"/>
              <a:gd name="connsiteY0" fmla="*/ 0 h 2246769"/>
              <a:gd name="connsiteX1" fmla="*/ 592261 w 3352421"/>
              <a:gd name="connsiteY1" fmla="*/ 0 h 2246769"/>
              <a:gd name="connsiteX2" fmla="*/ 1117474 w 3352421"/>
              <a:gd name="connsiteY2" fmla="*/ 0 h 2246769"/>
              <a:gd name="connsiteX3" fmla="*/ 1743259 w 3352421"/>
              <a:gd name="connsiteY3" fmla="*/ 0 h 2246769"/>
              <a:gd name="connsiteX4" fmla="*/ 2369044 w 3352421"/>
              <a:gd name="connsiteY4" fmla="*/ 0 h 2246769"/>
              <a:gd name="connsiteX5" fmla="*/ 2827208 w 3352421"/>
              <a:gd name="connsiteY5" fmla="*/ 0 h 2246769"/>
              <a:gd name="connsiteX6" fmla="*/ 3352421 w 3352421"/>
              <a:gd name="connsiteY6" fmla="*/ 0 h 2246769"/>
              <a:gd name="connsiteX7" fmla="*/ 3352421 w 3352421"/>
              <a:gd name="connsiteY7" fmla="*/ 606628 h 2246769"/>
              <a:gd name="connsiteX8" fmla="*/ 3352421 w 3352421"/>
              <a:gd name="connsiteY8" fmla="*/ 1190788 h 2246769"/>
              <a:gd name="connsiteX9" fmla="*/ 3352421 w 3352421"/>
              <a:gd name="connsiteY9" fmla="*/ 1707544 h 2246769"/>
              <a:gd name="connsiteX10" fmla="*/ 3352421 w 3352421"/>
              <a:gd name="connsiteY10" fmla="*/ 2246769 h 2246769"/>
              <a:gd name="connsiteX11" fmla="*/ 2894257 w 3352421"/>
              <a:gd name="connsiteY11" fmla="*/ 2246769 h 2246769"/>
              <a:gd name="connsiteX12" fmla="*/ 2436093 w 3352421"/>
              <a:gd name="connsiteY12" fmla="*/ 2246769 h 2246769"/>
              <a:gd name="connsiteX13" fmla="*/ 1944404 w 3352421"/>
              <a:gd name="connsiteY13" fmla="*/ 2246769 h 2246769"/>
              <a:gd name="connsiteX14" fmla="*/ 1385667 w 3352421"/>
              <a:gd name="connsiteY14" fmla="*/ 2246769 h 2246769"/>
              <a:gd name="connsiteX15" fmla="*/ 860455 w 3352421"/>
              <a:gd name="connsiteY15" fmla="*/ 2246769 h 2246769"/>
              <a:gd name="connsiteX16" fmla="*/ 0 w 3352421"/>
              <a:gd name="connsiteY16" fmla="*/ 2246769 h 2246769"/>
              <a:gd name="connsiteX17" fmla="*/ 0 w 3352421"/>
              <a:gd name="connsiteY17" fmla="*/ 1685077 h 2246769"/>
              <a:gd name="connsiteX18" fmla="*/ 0 w 3352421"/>
              <a:gd name="connsiteY18" fmla="*/ 1145852 h 2246769"/>
              <a:gd name="connsiteX19" fmla="*/ 0 w 3352421"/>
              <a:gd name="connsiteY19" fmla="*/ 584160 h 2246769"/>
              <a:gd name="connsiteX20" fmla="*/ 0 w 3352421"/>
              <a:gd name="connsiteY20" fmla="*/ 0 h 224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52421" h="2246769" fill="none" extrusionOk="0">
                <a:moveTo>
                  <a:pt x="0" y="0"/>
                </a:moveTo>
                <a:cubicBezTo>
                  <a:pt x="256429" y="-2291"/>
                  <a:pt x="358213" y="2267"/>
                  <a:pt x="592261" y="0"/>
                </a:cubicBezTo>
                <a:cubicBezTo>
                  <a:pt x="826309" y="-2267"/>
                  <a:pt x="1003725" y="39439"/>
                  <a:pt x="1117474" y="0"/>
                </a:cubicBezTo>
                <a:cubicBezTo>
                  <a:pt x="1231223" y="-39439"/>
                  <a:pt x="1460015" y="49326"/>
                  <a:pt x="1743259" y="0"/>
                </a:cubicBezTo>
                <a:cubicBezTo>
                  <a:pt x="2026504" y="-49326"/>
                  <a:pt x="2166097" y="14899"/>
                  <a:pt x="2369044" y="0"/>
                </a:cubicBezTo>
                <a:cubicBezTo>
                  <a:pt x="2571991" y="-14899"/>
                  <a:pt x="2658919" y="33139"/>
                  <a:pt x="2827208" y="0"/>
                </a:cubicBezTo>
                <a:cubicBezTo>
                  <a:pt x="2995497" y="-33139"/>
                  <a:pt x="3127573" y="26502"/>
                  <a:pt x="3352421" y="0"/>
                </a:cubicBezTo>
                <a:cubicBezTo>
                  <a:pt x="3420952" y="189152"/>
                  <a:pt x="3307776" y="461052"/>
                  <a:pt x="3352421" y="606628"/>
                </a:cubicBezTo>
                <a:cubicBezTo>
                  <a:pt x="3397066" y="752204"/>
                  <a:pt x="3301842" y="1048102"/>
                  <a:pt x="3352421" y="1190788"/>
                </a:cubicBezTo>
                <a:cubicBezTo>
                  <a:pt x="3403000" y="1333474"/>
                  <a:pt x="3330333" y="1450929"/>
                  <a:pt x="3352421" y="1707544"/>
                </a:cubicBezTo>
                <a:cubicBezTo>
                  <a:pt x="3374509" y="1964159"/>
                  <a:pt x="3340759" y="2056590"/>
                  <a:pt x="3352421" y="2246769"/>
                </a:cubicBezTo>
                <a:cubicBezTo>
                  <a:pt x="3146470" y="2287049"/>
                  <a:pt x="3110923" y="2207353"/>
                  <a:pt x="2894257" y="2246769"/>
                </a:cubicBezTo>
                <a:cubicBezTo>
                  <a:pt x="2677591" y="2286185"/>
                  <a:pt x="2615553" y="2197940"/>
                  <a:pt x="2436093" y="2246769"/>
                </a:cubicBezTo>
                <a:cubicBezTo>
                  <a:pt x="2256633" y="2295598"/>
                  <a:pt x="2105838" y="2209321"/>
                  <a:pt x="1944404" y="2246769"/>
                </a:cubicBezTo>
                <a:cubicBezTo>
                  <a:pt x="1782970" y="2284217"/>
                  <a:pt x="1609373" y="2195101"/>
                  <a:pt x="1385667" y="2246769"/>
                </a:cubicBezTo>
                <a:cubicBezTo>
                  <a:pt x="1161961" y="2298437"/>
                  <a:pt x="1008293" y="2202483"/>
                  <a:pt x="860455" y="2246769"/>
                </a:cubicBezTo>
                <a:cubicBezTo>
                  <a:pt x="712617" y="2291055"/>
                  <a:pt x="180364" y="2194843"/>
                  <a:pt x="0" y="2246769"/>
                </a:cubicBezTo>
                <a:cubicBezTo>
                  <a:pt x="-31585" y="2079034"/>
                  <a:pt x="12713" y="1950754"/>
                  <a:pt x="0" y="1685077"/>
                </a:cubicBezTo>
                <a:cubicBezTo>
                  <a:pt x="-12713" y="1419400"/>
                  <a:pt x="3281" y="1410060"/>
                  <a:pt x="0" y="1145852"/>
                </a:cubicBezTo>
                <a:cubicBezTo>
                  <a:pt x="-3281" y="881645"/>
                  <a:pt x="55536" y="742533"/>
                  <a:pt x="0" y="584160"/>
                </a:cubicBezTo>
                <a:cubicBezTo>
                  <a:pt x="-55536" y="425787"/>
                  <a:pt x="61953" y="175740"/>
                  <a:pt x="0" y="0"/>
                </a:cubicBezTo>
                <a:close/>
              </a:path>
              <a:path w="3352421" h="2246769" stroke="0" extrusionOk="0">
                <a:moveTo>
                  <a:pt x="0" y="0"/>
                </a:moveTo>
                <a:cubicBezTo>
                  <a:pt x="116210" y="-61138"/>
                  <a:pt x="334603" y="2034"/>
                  <a:pt x="525213" y="0"/>
                </a:cubicBezTo>
                <a:cubicBezTo>
                  <a:pt x="715823" y="-2034"/>
                  <a:pt x="877616" y="12628"/>
                  <a:pt x="1016901" y="0"/>
                </a:cubicBezTo>
                <a:cubicBezTo>
                  <a:pt x="1156186" y="-12628"/>
                  <a:pt x="1336435" y="41802"/>
                  <a:pt x="1508589" y="0"/>
                </a:cubicBezTo>
                <a:cubicBezTo>
                  <a:pt x="1680743" y="-41802"/>
                  <a:pt x="1788911" y="6554"/>
                  <a:pt x="2033802" y="0"/>
                </a:cubicBezTo>
                <a:cubicBezTo>
                  <a:pt x="2278693" y="-6554"/>
                  <a:pt x="2506491" y="45681"/>
                  <a:pt x="2659587" y="0"/>
                </a:cubicBezTo>
                <a:cubicBezTo>
                  <a:pt x="2812684" y="-45681"/>
                  <a:pt x="3207044" y="74136"/>
                  <a:pt x="3352421" y="0"/>
                </a:cubicBezTo>
                <a:cubicBezTo>
                  <a:pt x="3352844" y="140374"/>
                  <a:pt x="3329056" y="397483"/>
                  <a:pt x="3352421" y="516757"/>
                </a:cubicBezTo>
                <a:cubicBezTo>
                  <a:pt x="3375786" y="636031"/>
                  <a:pt x="3325184" y="859643"/>
                  <a:pt x="3352421" y="1078449"/>
                </a:cubicBezTo>
                <a:cubicBezTo>
                  <a:pt x="3379658" y="1297255"/>
                  <a:pt x="3300211" y="1494762"/>
                  <a:pt x="3352421" y="1617674"/>
                </a:cubicBezTo>
                <a:cubicBezTo>
                  <a:pt x="3404631" y="1740586"/>
                  <a:pt x="3309235" y="2024300"/>
                  <a:pt x="3352421" y="2246769"/>
                </a:cubicBezTo>
                <a:cubicBezTo>
                  <a:pt x="3151020" y="2251096"/>
                  <a:pt x="3029387" y="2224159"/>
                  <a:pt x="2726636" y="2246769"/>
                </a:cubicBezTo>
                <a:cubicBezTo>
                  <a:pt x="2423885" y="2269379"/>
                  <a:pt x="2330992" y="2240456"/>
                  <a:pt x="2201423" y="2246769"/>
                </a:cubicBezTo>
                <a:cubicBezTo>
                  <a:pt x="2071854" y="2253082"/>
                  <a:pt x="1800668" y="2219342"/>
                  <a:pt x="1609162" y="2246769"/>
                </a:cubicBezTo>
                <a:cubicBezTo>
                  <a:pt x="1417656" y="2274196"/>
                  <a:pt x="1301838" y="2240638"/>
                  <a:pt x="1016901" y="2246769"/>
                </a:cubicBezTo>
                <a:cubicBezTo>
                  <a:pt x="731964" y="2252900"/>
                  <a:pt x="747953" y="2225513"/>
                  <a:pt x="558737" y="2246769"/>
                </a:cubicBezTo>
                <a:cubicBezTo>
                  <a:pt x="369521" y="2268025"/>
                  <a:pt x="207200" y="2236381"/>
                  <a:pt x="0" y="2246769"/>
                </a:cubicBezTo>
                <a:cubicBezTo>
                  <a:pt x="-26222" y="1950269"/>
                  <a:pt x="3526" y="1800589"/>
                  <a:pt x="0" y="1640141"/>
                </a:cubicBezTo>
                <a:cubicBezTo>
                  <a:pt x="-3526" y="1479693"/>
                  <a:pt x="42159" y="1264649"/>
                  <a:pt x="0" y="1123385"/>
                </a:cubicBezTo>
                <a:cubicBezTo>
                  <a:pt x="-42159" y="982121"/>
                  <a:pt x="40383" y="722892"/>
                  <a:pt x="0" y="584160"/>
                </a:cubicBezTo>
                <a:cubicBezTo>
                  <a:pt x="-40383" y="445428"/>
                  <a:pt x="31185" y="142776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>
                <a:solidFill>
                  <a:schemeClr val="accent5"/>
                </a:solidFill>
              </a:rPr>
              <a:t>Core elements are all there but “how” we implement them is flexible</a:t>
            </a:r>
          </a:p>
        </p:txBody>
      </p:sp>
    </p:spTree>
    <p:extLst>
      <p:ext uri="{BB962C8B-B14F-4D97-AF65-F5344CB8AC3E}">
        <p14:creationId xmlns:p14="http://schemas.microsoft.com/office/powerpoint/2010/main" val="171331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B4B50-4F01-C0A5-DC47-D0DA017C2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B33A206-6D56-34C0-17E1-9AD110552F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259992"/>
              </p:ext>
            </p:extLst>
          </p:nvPr>
        </p:nvGraphicFramePr>
        <p:xfrm>
          <a:off x="1011191" y="1449849"/>
          <a:ext cx="11018884" cy="5388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09442">
                  <a:extLst>
                    <a:ext uri="{9D8B030D-6E8A-4147-A177-3AD203B41FA5}">
                      <a16:colId xmlns:a16="http://schemas.microsoft.com/office/drawing/2014/main" val="296236455"/>
                    </a:ext>
                  </a:extLst>
                </a:gridCol>
                <a:gridCol w="5509442">
                  <a:extLst>
                    <a:ext uri="{9D8B030D-6E8A-4147-A177-3AD203B41FA5}">
                      <a16:colId xmlns:a16="http://schemas.microsoft.com/office/drawing/2014/main" val="1427032321"/>
                    </a:ext>
                  </a:extLst>
                </a:gridCol>
              </a:tblGrid>
              <a:tr h="2559825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Nominated PDRA as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 Owner</a:t>
                      </a:r>
                      <a:r>
                        <a:rPr lang="en-GB" sz="1500" b="1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50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Follow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 Scrum processes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daily standup.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Retro happens via 1-2-1s with </a:t>
                      </a: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Senior RSE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Adapted sprint planning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 Owner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populates product backlog.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Development Team</a:t>
                      </a:r>
                      <a:r>
                        <a:rPr lang="en-GB" sz="1500" b="1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populate sprint backlog without Product Owner input.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Supplementary weekly technical meetings to refine backlog instead.</a:t>
                      </a:r>
                    </a:p>
                  </a:txBody>
                  <a:tcPr marL="85511" marR="85511" marT="42756" marB="42756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PDRAs as dedicated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 Owners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Several RSEs in cross-functional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Development Team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Dedicate senior RSE as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Scrum Master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Follow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 Scrum processes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Dedicated Program Manager in addition to the Product Owner.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GB" sz="150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511" marR="85511" marT="42756" marB="42756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832283"/>
                  </a:ext>
                </a:extLst>
              </a:tr>
              <a:tr h="2688498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Only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RSE and academic attend sprint review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Senior RSE as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Scrum Master</a:t>
                      </a: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but shared with other projects.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RSE acts as </a:t>
                      </a: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Product Owner with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academic as Stakeholder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Fortnightly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combined sprint planning &amp; sprint review with academic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500" b="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RSE as both developer and Product Owner</a:t>
                      </a: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Manages the product and sprint backlogs.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Agrees priorities with academic.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Agrees sprint plan with academic.</a:t>
                      </a:r>
                    </a:p>
                  </a:txBody>
                  <a:tcPr marL="85511" marR="85511" marT="42756" marB="42756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Development Team largely made up of RSEs</a:t>
                      </a:r>
                      <a:r>
                        <a:rPr lang="en-GB" sz="1500" b="1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engaged academic with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PDRAs and PhDs as Stakeholders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Senior RSE as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Scrum Master</a:t>
                      </a:r>
                      <a:r>
                        <a:rPr lang="en-GB" sz="1500" b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but shared with other projects.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Sprint Planning with rotating chair, </a:t>
                      </a: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attended by Development Team and Scrum Master only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Development Team members double up as Product Owners 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for each component of the solution.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 b="1">
                          <a:solidFill>
                            <a:schemeClr val="accent2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review with PDRA and PhDs</a:t>
                      </a:r>
                      <a:r>
                        <a:rPr lang="en-GB" sz="150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rarely with academic.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endParaRPr lang="en-GB" sz="150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5511" marR="85511" marT="42756" marB="42756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58161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D65E799-C538-A4EF-00FD-2FA74AD91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Flexible Scrum: Examples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78972AB-41D8-0AA7-A627-E1155A6B94E4}"/>
              </a:ext>
            </a:extLst>
          </p:cNvPr>
          <p:cNvSpPr/>
          <p:nvPr/>
        </p:nvSpPr>
        <p:spPr>
          <a:xfrm>
            <a:off x="2447925" y="673173"/>
            <a:ext cx="6773864" cy="776676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Project Size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0E14E34-F0F5-4E5F-D6ED-FF395AFD978E}"/>
              </a:ext>
            </a:extLst>
          </p:cNvPr>
          <p:cNvSpPr/>
          <p:nvPr/>
        </p:nvSpPr>
        <p:spPr>
          <a:xfrm rot="16200000">
            <a:off x="-2001309" y="3685672"/>
            <a:ext cx="5248323" cy="776676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Stakeholder Engagement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FD4B91-7E16-8255-6AA3-A42EA32383E8}"/>
              </a:ext>
            </a:extLst>
          </p:cNvPr>
          <p:cNvSpPr txBox="1"/>
          <p:nvPr/>
        </p:nvSpPr>
        <p:spPr>
          <a:xfrm>
            <a:off x="2425831" y="876845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1-2 RSEs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209F02-AAF4-32F5-03B4-4B30E6BACF54}"/>
              </a:ext>
            </a:extLst>
          </p:cNvPr>
          <p:cNvSpPr txBox="1"/>
          <p:nvPr/>
        </p:nvSpPr>
        <p:spPr>
          <a:xfrm>
            <a:off x="8007481" y="888603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5+ RSEs</a:t>
            </a:r>
          </a:p>
        </p:txBody>
      </p:sp>
    </p:spTree>
    <p:extLst>
      <p:ext uri="{BB962C8B-B14F-4D97-AF65-F5344CB8AC3E}">
        <p14:creationId xmlns:p14="http://schemas.microsoft.com/office/powerpoint/2010/main" val="3537187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698DD8-C3A5-64E5-22C6-E9C94F315C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23" b="22565"/>
          <a:stretch/>
        </p:blipFill>
        <p:spPr>
          <a:xfrm>
            <a:off x="144378" y="1393413"/>
            <a:ext cx="7054570" cy="2504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03F05C-DA0F-0786-13D5-08F0017DD3D2}"/>
              </a:ext>
            </a:extLst>
          </p:cNvPr>
          <p:cNvSpPr txBox="1"/>
          <p:nvPr/>
        </p:nvSpPr>
        <p:spPr>
          <a:xfrm>
            <a:off x="7400429" y="1637370"/>
            <a:ext cx="4647192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Project templates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 allow ready to run configuration.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Most Scrum functionality available 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(or at least configurable via custom fields).</a:t>
            </a:r>
            <a:br>
              <a:rPr lang="en-GB" sz="200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Lives alongside the code; </a:t>
            </a: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project management and development exist side-by-side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chemeClr val="tx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Easy to link to GitHub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 repos, issues, PRs, and our </a:t>
            </a:r>
            <a:r>
              <a:rPr lang="en-GB" sz="2000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customers can engage with the issues directly</a:t>
            </a:r>
            <a:r>
              <a:rPr lang="en-GB" sz="2000">
                <a:solidFill>
                  <a:schemeClr val="tx2"/>
                </a:solidFill>
                <a:ea typeface="Calibri" panose="020F0502020204030204" pitchFamily="34" charset="0"/>
                <a:cs typeface="Calibri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8ED48-E880-A970-5C97-B44E371F8E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550"/>
          <a:stretch/>
        </p:blipFill>
        <p:spPr>
          <a:xfrm>
            <a:off x="144378" y="4212424"/>
            <a:ext cx="7054569" cy="20836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790FC6-B026-9954-B839-C6DED4B2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1" y="215547"/>
            <a:ext cx="6990608" cy="654050"/>
          </a:xfrm>
        </p:spPr>
        <p:txBody>
          <a:bodyPr>
            <a:noAutofit/>
          </a:bodyPr>
          <a:lstStyle/>
          <a:p>
            <a:r>
              <a:rPr lang="en-GB" sz="3600"/>
              <a:t>Tools: GitHub Projects</a:t>
            </a:r>
          </a:p>
        </p:txBody>
      </p:sp>
    </p:spTree>
    <p:extLst>
      <p:ext uri="{BB962C8B-B14F-4D97-AF65-F5344CB8AC3E}">
        <p14:creationId xmlns:p14="http://schemas.microsoft.com/office/powerpoint/2010/main" val="3474113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787205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7E90-551E-859D-E221-8E6D2628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 from RSEs: Senior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88A2-8CE2-19F8-EA73-102F27544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sz="3000" b="0" i="0">
                <a:effectLst/>
                <a:latin typeface="Open Sans" panose="020B0606030504020204" pitchFamily="34" charset="0"/>
              </a:rPr>
              <a:t>“…It was very interesting to see how this can </a:t>
            </a:r>
            <a:r>
              <a:rPr lang="en-US" sz="3000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help to manage the process and get people involved in the projects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; in particular, allowing the person you are developing the software for to add and change their requirements directly in the project [Kanban] boards, allowing them to see the whole process as it unfolds, but also giving the power to the development team to work on those requirements in a way that they can use their expertise to get the tasks done</a:t>
            </a:r>
            <a:r>
              <a:rPr lang="en-US" sz="3000">
                <a:latin typeface="Open Sans" panose="020B0606030504020204" pitchFamily="34" charset="0"/>
              </a:rPr>
              <a:t>…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”</a:t>
            </a:r>
          </a:p>
          <a:p>
            <a:pPr algn="l">
              <a:lnSpc>
                <a:spcPct val="120000"/>
              </a:lnSpc>
            </a:pPr>
            <a:r>
              <a:rPr lang="en-US" sz="3000" b="0" i="0">
                <a:effectLst/>
                <a:latin typeface="Open Sans" panose="020B0606030504020204" pitchFamily="34" charset="0"/>
              </a:rPr>
              <a:t>“…[the flexible approach] facilitates knowledge transfer from different RSEs on how their projects have worked and </a:t>
            </a:r>
            <a:r>
              <a:rPr lang="en-US" sz="3000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how scrum and agile techniques could make things easier and more efficient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 using direct, lived examples.”</a:t>
            </a:r>
            <a:endParaRPr lang="en-US" b="0" i="0"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9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7E90-551E-859D-E221-8E6D2628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 from RSEs: Senior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88A2-8CE2-19F8-EA73-102F27544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sz="3000" b="0" i="0">
                <a:effectLst/>
                <a:latin typeface="Open Sans" panose="020B0606030504020204" pitchFamily="34" charset="0"/>
              </a:rPr>
              <a:t>“…I’ve found Scrum to be an invaluable tool for the kind of complex, evolving software engineering projects we work on in the RSE department. The </a:t>
            </a:r>
            <a:r>
              <a:rPr lang="en-US" sz="3000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transparency, focus, and communication it fosters are really helpful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...I'd encourage anyone to find out more about Scrum.”</a:t>
            </a:r>
          </a:p>
          <a:p>
            <a:pPr algn="l">
              <a:lnSpc>
                <a:spcPct val="120000"/>
              </a:lnSpc>
            </a:pPr>
            <a:r>
              <a:rPr lang="en-US" sz="3000" b="0" i="0">
                <a:effectLst/>
                <a:latin typeface="Open Sans" panose="020B0606030504020204" pitchFamily="34" charset="0"/>
              </a:rPr>
              <a:t>“It was really interesting to see how the wider RSE team reacted to the </a:t>
            </a:r>
            <a:r>
              <a:rPr lang="en-US" sz="3000" b="0" i="0" err="1">
                <a:effectLst/>
                <a:latin typeface="Open Sans" panose="020B0606030504020204" pitchFamily="34" charset="0"/>
              </a:rPr>
              <a:t>programme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 we have been developing. We weren't sure what to expect, as most were new to agile, but everyone approached this new way of working with a high degree of professionalism, and wanted to try it out. </a:t>
            </a:r>
            <a:r>
              <a:rPr lang="en-US" sz="3000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There were some robust opinions expressed, which gave us a chance to justify the reasons for what we were introducing</a:t>
            </a:r>
            <a:r>
              <a:rPr lang="en-US" sz="3000" b="0" i="0">
                <a:effectLst/>
                <a:latin typeface="Open Sans" panose="020B0606030504020204" pitchFamily="34" charset="0"/>
              </a:rPr>
              <a:t>…”</a:t>
            </a:r>
            <a:endParaRPr lang="en-US" b="0" i="0"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8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7E90-551E-859D-E221-8E6D2628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 from RSEs: Developers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88A2-8CE2-19F8-EA73-102F27544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“I work on a relatively large project, and our team has been using Scrum since June last year. [It is interesting] to see how [agile methods]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can be applied flexibly to projects of different scales</a:t>
            </a:r>
            <a:r>
              <a:rPr lang="en-US" b="0" i="0">
                <a:effectLst/>
                <a:latin typeface="Open Sans" panose="020B0606030504020204" pitchFamily="34" charset="0"/>
              </a:rPr>
              <a:t>….”</a:t>
            </a:r>
          </a:p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“…grappling with unclear user requirements presented some challenges that [</a:t>
            </a:r>
            <a:r>
              <a:rPr lang="en-US">
                <a:latin typeface="Open Sans" panose="020B0606030504020204" pitchFamily="34" charset="0"/>
              </a:rPr>
              <a:t>agile methods] </a:t>
            </a:r>
            <a:r>
              <a:rPr lang="en-US" b="0" i="0">
                <a:effectLst/>
                <a:latin typeface="Open Sans" panose="020B0606030504020204" pitchFamily="34" charset="0"/>
              </a:rPr>
              <a:t>effectively address. This training equipped me with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invaluable techniques to clarify requirements</a:t>
            </a:r>
            <a:r>
              <a:rPr lang="en-US" b="0" i="0">
                <a:effectLst/>
                <a:latin typeface="Open Sans" panose="020B0606030504020204" pitchFamily="34" charset="0"/>
              </a:rPr>
              <a:t>, break them down into actionable tasks and subtasks, and </a:t>
            </a:r>
            <a:r>
              <a:rPr lang="en-US" b="0" i="0" err="1">
                <a:effectLst/>
                <a:latin typeface="Open Sans" panose="020B0606030504020204" pitchFamily="34" charset="0"/>
              </a:rPr>
              <a:t>prioritise</a:t>
            </a:r>
            <a:r>
              <a:rPr lang="en-US" b="0" i="0">
                <a:effectLst/>
                <a:latin typeface="Open Sans" panose="020B0606030504020204" pitchFamily="34" charset="0"/>
              </a:rPr>
              <a:t> them using </a:t>
            </a:r>
            <a:r>
              <a:rPr lang="en-US" b="0" i="0" err="1">
                <a:effectLst/>
                <a:latin typeface="Open Sans" panose="020B0606030504020204" pitchFamily="34" charset="0"/>
              </a:rPr>
              <a:t>MoSCoW</a:t>
            </a:r>
            <a:r>
              <a:rPr lang="en-US" b="0" i="0">
                <a:effectLst/>
                <a:latin typeface="Open Sans" panose="020B0606030504020204" pitchFamily="34" charset="0"/>
              </a:rPr>
              <a:t> labels. I believe it will provide developers with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essential skills to navigate ambiguity, set realistic expectations, and deliver high-quality products that exceed stakeholders' expectations</a:t>
            </a:r>
            <a:r>
              <a:rPr lang="en-US" b="0" i="0">
                <a:effectLst/>
                <a:latin typeface="Open Sans" panose="020B0606030504020204" pitchFamily="34" charset="0"/>
              </a:rPr>
              <a:t>, ultimately enhancing our ability to achieve success.“</a:t>
            </a:r>
          </a:p>
        </p:txBody>
      </p:sp>
    </p:spTree>
    <p:extLst>
      <p:ext uri="{BB962C8B-B14F-4D97-AF65-F5344CB8AC3E}">
        <p14:creationId xmlns:p14="http://schemas.microsoft.com/office/powerpoint/2010/main" val="72548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7E90-551E-859D-E221-8E6D2628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 from RSEs:</a:t>
            </a:r>
            <a:br>
              <a:rPr lang="en-GB"/>
            </a:br>
            <a:r>
              <a:rPr lang="en-GB"/>
              <a:t>Developers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88A2-8CE2-19F8-EA73-102F27544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“…the Scrum framework served as a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‘common language’ promoting more effective communication between different stakeholders</a:t>
            </a:r>
            <a:r>
              <a:rPr lang="en-US" b="0" i="0">
                <a:effectLst/>
                <a:latin typeface="Open Sans" panose="020B0606030504020204" pitchFamily="34" charset="0"/>
              </a:rPr>
              <a:t>, and it helped us to stay focused and complete the assigned tasks more efficiently. It also meant that we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weren’t completely derailed by a ‘surprise’ change in requirements!</a:t>
            </a:r>
            <a:r>
              <a:rPr lang="en-US" b="0" i="0">
                <a:effectLst/>
                <a:latin typeface="Open Sans" panose="020B0606030504020204" pitchFamily="34" charset="0"/>
              </a:rPr>
              <a:t> I found the concept of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‘time-boxing’ especially useful</a:t>
            </a:r>
            <a:r>
              <a:rPr lang="en-US" b="0" i="0">
                <a:effectLst/>
                <a:latin typeface="Open Sans" panose="020B0606030504020204" pitchFamily="34" charset="0"/>
              </a:rPr>
              <a:t> in helping me to </a:t>
            </a:r>
            <a:r>
              <a:rPr lang="en-US" b="0" i="0" err="1">
                <a:effectLst/>
                <a:latin typeface="Open Sans" panose="020B0606030504020204" pitchFamily="34" charset="0"/>
              </a:rPr>
              <a:t>organise</a:t>
            </a:r>
            <a:r>
              <a:rPr lang="en-US" b="0" i="0">
                <a:effectLst/>
                <a:latin typeface="Open Sans" panose="020B0606030504020204" pitchFamily="34" charset="0"/>
              </a:rPr>
              <a:t> and </a:t>
            </a:r>
            <a:r>
              <a:rPr lang="en-US" b="0" i="0" err="1">
                <a:effectLst/>
                <a:latin typeface="Open Sans" panose="020B0606030504020204" pitchFamily="34" charset="0"/>
              </a:rPr>
              <a:t>prioritise</a:t>
            </a:r>
            <a:r>
              <a:rPr lang="en-US" b="0" i="0">
                <a:effectLst/>
                <a:latin typeface="Open Sans" panose="020B0606030504020204" pitchFamily="34" charset="0"/>
              </a:rPr>
              <a:t>.”</a:t>
            </a:r>
          </a:p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“…the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integration with GitHub for managing projects alongside the code [is a really good approach]</a:t>
            </a:r>
            <a:r>
              <a:rPr lang="en-US" b="0" i="0">
                <a:effectLst/>
                <a:latin typeface="Open Sans" panose="020B0606030504020204" pitchFamily="34" charset="0"/>
              </a:rPr>
              <a:t>. Having the whole team involved…was particularly helpful…to learn a common structure and language to help us work more effectively together on future Agile projects.”</a:t>
            </a:r>
          </a:p>
        </p:txBody>
      </p:sp>
    </p:spTree>
    <p:extLst>
      <p:ext uri="{BB962C8B-B14F-4D97-AF65-F5344CB8AC3E}">
        <p14:creationId xmlns:p14="http://schemas.microsoft.com/office/powerpoint/2010/main" val="292908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8A29-B0A1-95D3-B724-1B1D7695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 from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2BD30-9101-A90E-8A7C-89FBFD4D9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"Research projects involving…several stakeholders can get messy quite quickly if there is no sound project management and structured development environment in place. Using Scrum…has helped tremendously to keep a clear overview of responsibilities and tasks. Our fortnightly sprint planning meetings further ensure that everyone's workload is balanced and feasible in the set out timeframe. This has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improved productivity through setting reasonable goals, making every concluded sprint feel like a great achievement</a:t>
            </a:r>
            <a:r>
              <a:rPr lang="en-US" b="0" i="0">
                <a:effectLst/>
                <a:latin typeface="Open Sans" panose="020B0606030504020204" pitchFamily="34" charset="0"/>
              </a:rPr>
              <a:t>."</a:t>
            </a:r>
          </a:p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"Regular meetings…are really helpful. We have benefitted from guidance from a senior RSE in these, helping us to navigate unexpected issues.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It is great to have the transparency of the issue tracking too</a:t>
            </a:r>
            <a:r>
              <a:rPr lang="en-US" b="0" i="0">
                <a:effectLst/>
                <a:latin typeface="Open Sans" panose="020B0606030504020204" pitchFamily="34" charset="0"/>
              </a:rPr>
              <a:t>. We now use this across the project, not just for the tasks that the RSE is working on directly."</a:t>
            </a:r>
          </a:p>
          <a:p>
            <a:pPr algn="l">
              <a:lnSpc>
                <a:spcPct val="12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“…the introduction of clear progress monitoring and the </a:t>
            </a:r>
            <a:r>
              <a:rPr lang="en-US" b="1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ability for me to dynamically adjust the priorities helped for me to feel closer to the project development</a:t>
            </a:r>
            <a:r>
              <a:rPr lang="en-US" b="0" i="0">
                <a:effectLst/>
                <a:latin typeface="Open Sans" panose="020B060603050402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35910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5A90-64FB-842D-4A29-B5DDF826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Feedback: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A2C9D-00E8-65EB-34F2-16CF0145B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Senior RSE (Scrum Masters) similar value from the process as the RSEs developing – </a:t>
            </a:r>
            <a:r>
              <a:rPr lang="en-GB" b="1">
                <a:solidFill>
                  <a:schemeClr val="accent2"/>
                </a:solidFill>
              </a:rPr>
              <a:t>making complex things easier to handle, easier to manage requirement changes, efficiency</a:t>
            </a:r>
            <a:r>
              <a:rPr lang="en-GB"/>
              <a:t>?</a:t>
            </a:r>
          </a:p>
          <a:p>
            <a:r>
              <a:rPr lang="en-GB"/>
              <a:t>Customers generally value the </a:t>
            </a:r>
            <a:r>
              <a:rPr lang="en-GB" b="1">
                <a:solidFill>
                  <a:schemeClr val="accent2"/>
                </a:solidFill>
              </a:rPr>
              <a:t>visibility and control</a:t>
            </a:r>
            <a:r>
              <a:rPr lang="en-GB"/>
              <a:t>?</a:t>
            </a:r>
          </a:p>
          <a:p>
            <a:r>
              <a:rPr lang="en-GB"/>
              <a:t>Difficult to get a balanced assessment – </a:t>
            </a:r>
            <a:r>
              <a:rPr lang="en-GB" b="1">
                <a:solidFill>
                  <a:schemeClr val="accent2"/>
                </a:solidFill>
              </a:rPr>
              <a:t>the silent (indifferent) majority</a:t>
            </a:r>
            <a:r>
              <a:rPr lang="en-GB"/>
              <a:t>?</a:t>
            </a:r>
          </a:p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25337B-BDC0-35CE-8836-6177D54D28DB}"/>
              </a:ext>
            </a:extLst>
          </p:cNvPr>
          <p:cNvSpPr txBox="1"/>
          <p:nvPr/>
        </p:nvSpPr>
        <p:spPr>
          <a:xfrm>
            <a:off x="5962651" y="5058668"/>
            <a:ext cx="5851722" cy="954107"/>
          </a:xfrm>
          <a:custGeom>
            <a:avLst/>
            <a:gdLst>
              <a:gd name="connsiteX0" fmla="*/ 0 w 5851722"/>
              <a:gd name="connsiteY0" fmla="*/ 0 h 954107"/>
              <a:gd name="connsiteX1" fmla="*/ 585172 w 5851722"/>
              <a:gd name="connsiteY1" fmla="*/ 0 h 954107"/>
              <a:gd name="connsiteX2" fmla="*/ 1287379 w 5851722"/>
              <a:gd name="connsiteY2" fmla="*/ 0 h 954107"/>
              <a:gd name="connsiteX3" fmla="*/ 1755517 w 5851722"/>
              <a:gd name="connsiteY3" fmla="*/ 0 h 954107"/>
              <a:gd name="connsiteX4" fmla="*/ 2340689 w 5851722"/>
              <a:gd name="connsiteY4" fmla="*/ 0 h 954107"/>
              <a:gd name="connsiteX5" fmla="*/ 2925861 w 5851722"/>
              <a:gd name="connsiteY5" fmla="*/ 0 h 954107"/>
              <a:gd name="connsiteX6" fmla="*/ 3335482 w 5851722"/>
              <a:gd name="connsiteY6" fmla="*/ 0 h 954107"/>
              <a:gd name="connsiteX7" fmla="*/ 3745102 w 5851722"/>
              <a:gd name="connsiteY7" fmla="*/ 0 h 954107"/>
              <a:gd name="connsiteX8" fmla="*/ 4447309 w 5851722"/>
              <a:gd name="connsiteY8" fmla="*/ 0 h 954107"/>
              <a:gd name="connsiteX9" fmla="*/ 5149515 w 5851722"/>
              <a:gd name="connsiteY9" fmla="*/ 0 h 954107"/>
              <a:gd name="connsiteX10" fmla="*/ 5851722 w 5851722"/>
              <a:gd name="connsiteY10" fmla="*/ 0 h 954107"/>
              <a:gd name="connsiteX11" fmla="*/ 5851722 w 5851722"/>
              <a:gd name="connsiteY11" fmla="*/ 457971 h 954107"/>
              <a:gd name="connsiteX12" fmla="*/ 5851722 w 5851722"/>
              <a:gd name="connsiteY12" fmla="*/ 954107 h 954107"/>
              <a:gd name="connsiteX13" fmla="*/ 5149515 w 5851722"/>
              <a:gd name="connsiteY13" fmla="*/ 954107 h 954107"/>
              <a:gd name="connsiteX14" fmla="*/ 4447309 w 5851722"/>
              <a:gd name="connsiteY14" fmla="*/ 954107 h 954107"/>
              <a:gd name="connsiteX15" fmla="*/ 3920654 w 5851722"/>
              <a:gd name="connsiteY15" fmla="*/ 954107 h 954107"/>
              <a:gd name="connsiteX16" fmla="*/ 3218447 w 5851722"/>
              <a:gd name="connsiteY16" fmla="*/ 954107 h 954107"/>
              <a:gd name="connsiteX17" fmla="*/ 2808827 w 5851722"/>
              <a:gd name="connsiteY17" fmla="*/ 954107 h 954107"/>
              <a:gd name="connsiteX18" fmla="*/ 2282172 w 5851722"/>
              <a:gd name="connsiteY18" fmla="*/ 954107 h 954107"/>
              <a:gd name="connsiteX19" fmla="*/ 1579965 w 5851722"/>
              <a:gd name="connsiteY19" fmla="*/ 954107 h 954107"/>
              <a:gd name="connsiteX20" fmla="*/ 1111827 w 5851722"/>
              <a:gd name="connsiteY20" fmla="*/ 954107 h 954107"/>
              <a:gd name="connsiteX21" fmla="*/ 526655 w 5851722"/>
              <a:gd name="connsiteY21" fmla="*/ 954107 h 954107"/>
              <a:gd name="connsiteX22" fmla="*/ 0 w 5851722"/>
              <a:gd name="connsiteY22" fmla="*/ 954107 h 954107"/>
              <a:gd name="connsiteX23" fmla="*/ 0 w 5851722"/>
              <a:gd name="connsiteY23" fmla="*/ 496136 h 954107"/>
              <a:gd name="connsiteX24" fmla="*/ 0 w 5851722"/>
              <a:gd name="connsiteY24" fmla="*/ 0 h 95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851722" h="954107" fill="none" extrusionOk="0">
                <a:moveTo>
                  <a:pt x="0" y="0"/>
                </a:moveTo>
                <a:cubicBezTo>
                  <a:pt x="238674" y="-27306"/>
                  <a:pt x="394614" y="19665"/>
                  <a:pt x="585172" y="0"/>
                </a:cubicBezTo>
                <a:cubicBezTo>
                  <a:pt x="775730" y="-19665"/>
                  <a:pt x="1045342" y="11093"/>
                  <a:pt x="1287379" y="0"/>
                </a:cubicBezTo>
                <a:cubicBezTo>
                  <a:pt x="1529416" y="-11093"/>
                  <a:pt x="1526640" y="14549"/>
                  <a:pt x="1755517" y="0"/>
                </a:cubicBezTo>
                <a:cubicBezTo>
                  <a:pt x="1984394" y="-14549"/>
                  <a:pt x="2215362" y="37629"/>
                  <a:pt x="2340689" y="0"/>
                </a:cubicBezTo>
                <a:cubicBezTo>
                  <a:pt x="2466016" y="-37629"/>
                  <a:pt x="2663317" y="15368"/>
                  <a:pt x="2925861" y="0"/>
                </a:cubicBezTo>
                <a:cubicBezTo>
                  <a:pt x="3188405" y="-15368"/>
                  <a:pt x="3241198" y="16972"/>
                  <a:pt x="3335482" y="0"/>
                </a:cubicBezTo>
                <a:cubicBezTo>
                  <a:pt x="3429766" y="-16972"/>
                  <a:pt x="3652959" y="1456"/>
                  <a:pt x="3745102" y="0"/>
                </a:cubicBezTo>
                <a:cubicBezTo>
                  <a:pt x="3837245" y="-1456"/>
                  <a:pt x="4253984" y="69882"/>
                  <a:pt x="4447309" y="0"/>
                </a:cubicBezTo>
                <a:cubicBezTo>
                  <a:pt x="4640634" y="-69882"/>
                  <a:pt x="4897808" y="35507"/>
                  <a:pt x="5149515" y="0"/>
                </a:cubicBezTo>
                <a:cubicBezTo>
                  <a:pt x="5401222" y="-35507"/>
                  <a:pt x="5518767" y="23000"/>
                  <a:pt x="5851722" y="0"/>
                </a:cubicBezTo>
                <a:cubicBezTo>
                  <a:pt x="5866315" y="150086"/>
                  <a:pt x="5839435" y="260793"/>
                  <a:pt x="5851722" y="457971"/>
                </a:cubicBezTo>
                <a:cubicBezTo>
                  <a:pt x="5864009" y="655149"/>
                  <a:pt x="5828734" y="784261"/>
                  <a:pt x="5851722" y="954107"/>
                </a:cubicBezTo>
                <a:cubicBezTo>
                  <a:pt x="5600455" y="1008346"/>
                  <a:pt x="5334434" y="926810"/>
                  <a:pt x="5149515" y="954107"/>
                </a:cubicBezTo>
                <a:cubicBezTo>
                  <a:pt x="4964596" y="981404"/>
                  <a:pt x="4761618" y="929829"/>
                  <a:pt x="4447309" y="954107"/>
                </a:cubicBezTo>
                <a:cubicBezTo>
                  <a:pt x="4133000" y="978385"/>
                  <a:pt x="4080840" y="927599"/>
                  <a:pt x="3920654" y="954107"/>
                </a:cubicBezTo>
                <a:cubicBezTo>
                  <a:pt x="3760469" y="980615"/>
                  <a:pt x="3495214" y="913742"/>
                  <a:pt x="3218447" y="954107"/>
                </a:cubicBezTo>
                <a:cubicBezTo>
                  <a:pt x="2941680" y="994472"/>
                  <a:pt x="2916522" y="908700"/>
                  <a:pt x="2808827" y="954107"/>
                </a:cubicBezTo>
                <a:cubicBezTo>
                  <a:pt x="2701132" y="999514"/>
                  <a:pt x="2542965" y="928368"/>
                  <a:pt x="2282172" y="954107"/>
                </a:cubicBezTo>
                <a:cubicBezTo>
                  <a:pt x="2021380" y="979846"/>
                  <a:pt x="1722533" y="950566"/>
                  <a:pt x="1579965" y="954107"/>
                </a:cubicBezTo>
                <a:cubicBezTo>
                  <a:pt x="1437397" y="957648"/>
                  <a:pt x="1228050" y="943717"/>
                  <a:pt x="1111827" y="954107"/>
                </a:cubicBezTo>
                <a:cubicBezTo>
                  <a:pt x="995604" y="964497"/>
                  <a:pt x="713811" y="890990"/>
                  <a:pt x="526655" y="954107"/>
                </a:cubicBezTo>
                <a:cubicBezTo>
                  <a:pt x="339499" y="1017224"/>
                  <a:pt x="134029" y="935186"/>
                  <a:pt x="0" y="954107"/>
                </a:cubicBezTo>
                <a:cubicBezTo>
                  <a:pt x="-47644" y="805533"/>
                  <a:pt x="38696" y="679031"/>
                  <a:pt x="0" y="496136"/>
                </a:cubicBezTo>
                <a:cubicBezTo>
                  <a:pt x="-38696" y="313241"/>
                  <a:pt x="27326" y="109054"/>
                  <a:pt x="0" y="0"/>
                </a:cubicBezTo>
                <a:close/>
              </a:path>
              <a:path w="5851722" h="954107" stroke="0" extrusionOk="0">
                <a:moveTo>
                  <a:pt x="0" y="0"/>
                </a:moveTo>
                <a:cubicBezTo>
                  <a:pt x="174809" y="-11599"/>
                  <a:pt x="409050" y="4077"/>
                  <a:pt x="526655" y="0"/>
                </a:cubicBezTo>
                <a:cubicBezTo>
                  <a:pt x="644261" y="-4077"/>
                  <a:pt x="899462" y="38156"/>
                  <a:pt x="994793" y="0"/>
                </a:cubicBezTo>
                <a:cubicBezTo>
                  <a:pt x="1090124" y="-38156"/>
                  <a:pt x="1273311" y="337"/>
                  <a:pt x="1462931" y="0"/>
                </a:cubicBezTo>
                <a:cubicBezTo>
                  <a:pt x="1652551" y="-337"/>
                  <a:pt x="1833633" y="9921"/>
                  <a:pt x="1989585" y="0"/>
                </a:cubicBezTo>
                <a:cubicBezTo>
                  <a:pt x="2145537" y="-9921"/>
                  <a:pt x="2498056" y="6987"/>
                  <a:pt x="2691792" y="0"/>
                </a:cubicBezTo>
                <a:cubicBezTo>
                  <a:pt x="2885528" y="-6987"/>
                  <a:pt x="3044191" y="1776"/>
                  <a:pt x="3159930" y="0"/>
                </a:cubicBezTo>
                <a:cubicBezTo>
                  <a:pt x="3275669" y="-1776"/>
                  <a:pt x="3489315" y="47317"/>
                  <a:pt x="3628068" y="0"/>
                </a:cubicBezTo>
                <a:cubicBezTo>
                  <a:pt x="3766821" y="-47317"/>
                  <a:pt x="3924596" y="45729"/>
                  <a:pt x="4096205" y="0"/>
                </a:cubicBezTo>
                <a:cubicBezTo>
                  <a:pt x="4267814" y="-45729"/>
                  <a:pt x="4453822" y="53093"/>
                  <a:pt x="4798412" y="0"/>
                </a:cubicBezTo>
                <a:cubicBezTo>
                  <a:pt x="5143002" y="-53093"/>
                  <a:pt x="5049557" y="22776"/>
                  <a:pt x="5208033" y="0"/>
                </a:cubicBezTo>
                <a:cubicBezTo>
                  <a:pt x="5366509" y="-22776"/>
                  <a:pt x="5713932" y="47012"/>
                  <a:pt x="5851722" y="0"/>
                </a:cubicBezTo>
                <a:cubicBezTo>
                  <a:pt x="5876662" y="140069"/>
                  <a:pt x="5815377" y="239114"/>
                  <a:pt x="5851722" y="477054"/>
                </a:cubicBezTo>
                <a:cubicBezTo>
                  <a:pt x="5888067" y="714994"/>
                  <a:pt x="5837161" y="844060"/>
                  <a:pt x="5851722" y="954107"/>
                </a:cubicBezTo>
                <a:cubicBezTo>
                  <a:pt x="5746923" y="965550"/>
                  <a:pt x="5593938" y="936520"/>
                  <a:pt x="5442101" y="954107"/>
                </a:cubicBezTo>
                <a:cubicBezTo>
                  <a:pt x="5290264" y="971694"/>
                  <a:pt x="5199862" y="951688"/>
                  <a:pt x="5032481" y="954107"/>
                </a:cubicBezTo>
                <a:cubicBezTo>
                  <a:pt x="4865100" y="956526"/>
                  <a:pt x="4679476" y="924766"/>
                  <a:pt x="4564343" y="954107"/>
                </a:cubicBezTo>
                <a:cubicBezTo>
                  <a:pt x="4449210" y="983448"/>
                  <a:pt x="4103311" y="885968"/>
                  <a:pt x="3862137" y="954107"/>
                </a:cubicBezTo>
                <a:cubicBezTo>
                  <a:pt x="3620963" y="1022246"/>
                  <a:pt x="3454949" y="945849"/>
                  <a:pt x="3218447" y="954107"/>
                </a:cubicBezTo>
                <a:cubicBezTo>
                  <a:pt x="2981945" y="962365"/>
                  <a:pt x="2836786" y="943577"/>
                  <a:pt x="2633275" y="954107"/>
                </a:cubicBezTo>
                <a:cubicBezTo>
                  <a:pt x="2429764" y="964637"/>
                  <a:pt x="2321122" y="896531"/>
                  <a:pt x="2106620" y="954107"/>
                </a:cubicBezTo>
                <a:cubicBezTo>
                  <a:pt x="1892118" y="1011683"/>
                  <a:pt x="1628215" y="904761"/>
                  <a:pt x="1404413" y="954107"/>
                </a:cubicBezTo>
                <a:cubicBezTo>
                  <a:pt x="1180611" y="1003453"/>
                  <a:pt x="1018554" y="887487"/>
                  <a:pt x="702207" y="954107"/>
                </a:cubicBezTo>
                <a:cubicBezTo>
                  <a:pt x="385860" y="1020727"/>
                  <a:pt x="301213" y="870641"/>
                  <a:pt x="0" y="954107"/>
                </a:cubicBezTo>
                <a:cubicBezTo>
                  <a:pt x="-31985" y="839048"/>
                  <a:pt x="4343" y="609470"/>
                  <a:pt x="0" y="486595"/>
                </a:cubicBezTo>
                <a:cubicBezTo>
                  <a:pt x="-4343" y="363720"/>
                  <a:pt x="29855" y="233956"/>
                  <a:pt x="0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8506473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>
                <a:solidFill>
                  <a:schemeClr val="accent5"/>
                </a:solidFill>
              </a:rPr>
              <a:t>But how has this affected behaviour in the last 5 months?</a:t>
            </a:r>
          </a:p>
        </p:txBody>
      </p:sp>
    </p:spTree>
    <p:extLst>
      <p:ext uri="{BB962C8B-B14F-4D97-AF65-F5344CB8AC3E}">
        <p14:creationId xmlns:p14="http://schemas.microsoft.com/office/powerpoint/2010/main" val="3282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47D8-E7F1-7D11-D246-6F28D292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GitHub Usage Statistics:</a:t>
            </a:r>
            <a:br>
              <a:rPr lang="en-GB"/>
            </a:br>
            <a:r>
              <a:rPr lang="en-GB"/>
              <a:t>All RSEs</a:t>
            </a: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3DC2EA10-6996-0504-2800-1D3E58FA8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50" y="2290204"/>
            <a:ext cx="3395271" cy="227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77248C1-49D5-738D-E37F-B963EC43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12" y="2290204"/>
            <a:ext cx="3677273" cy="227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B4A14769-91BC-3998-542C-8B264263D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074" y="2290205"/>
            <a:ext cx="3734576" cy="227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677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47D8-E7F1-7D11-D246-6F28D292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GitHub Usage Statistics:</a:t>
            </a:r>
            <a:br>
              <a:rPr lang="en-GB"/>
            </a:br>
            <a:r>
              <a:rPr lang="en-GB"/>
              <a:t>Senior RSEs</a:t>
            </a:r>
          </a:p>
        </p:txBody>
      </p:sp>
      <p:pic>
        <p:nvPicPr>
          <p:cNvPr id="12289" name="Picture 1">
            <a:extLst>
              <a:ext uri="{FF2B5EF4-FFF2-40B4-BE49-F238E27FC236}">
                <a16:creationId xmlns:a16="http://schemas.microsoft.com/office/drawing/2014/main" id="{D184BE17-8A9C-F75B-2053-165ADC087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73" y="2301807"/>
            <a:ext cx="3408365" cy="227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C83A0A03-460D-494E-9B29-CEE8954DB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162" y="2301807"/>
            <a:ext cx="3701690" cy="227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>
            <a:extLst>
              <a:ext uri="{FF2B5EF4-FFF2-40B4-BE49-F238E27FC236}">
                <a16:creationId xmlns:a16="http://schemas.microsoft.com/office/drawing/2014/main" id="{6463CF1A-F004-008F-ACF7-FC4199F23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955" y="2301807"/>
            <a:ext cx="3750872" cy="227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446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47D8-E7F1-7D11-D246-6F28D292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GitHub Usage Statistics:</a:t>
            </a:r>
            <a:br>
              <a:rPr lang="en-GB"/>
            </a:br>
            <a:r>
              <a:rPr lang="en-GB"/>
              <a:t>Full and Junior RSEs</a:t>
            </a:r>
          </a:p>
        </p:txBody>
      </p:sp>
      <p:pic>
        <p:nvPicPr>
          <p:cNvPr id="13313" name="Picture 1">
            <a:extLst>
              <a:ext uri="{FF2B5EF4-FFF2-40B4-BE49-F238E27FC236}">
                <a16:creationId xmlns:a16="http://schemas.microsoft.com/office/drawing/2014/main" id="{27E822F3-EA29-6F96-4BB1-011D7E02E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9" y="2256817"/>
            <a:ext cx="3423790" cy="22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4D4A0A14-4604-EF41-9B1C-725C84F7E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386" y="2256817"/>
            <a:ext cx="3718443" cy="22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>
            <a:extLst>
              <a:ext uri="{FF2B5EF4-FFF2-40B4-BE49-F238E27FC236}">
                <a16:creationId xmlns:a16="http://schemas.microsoft.com/office/drawing/2014/main" id="{6DB266F7-E5CA-65ED-62BF-3A118C3C7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600" y="2256817"/>
            <a:ext cx="3767846" cy="22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030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47D8-E7F1-7D11-D246-6F28D292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GitHub Usage Statistics:</a:t>
            </a:r>
            <a:br>
              <a:rPr lang="en-GB"/>
            </a:br>
            <a:r>
              <a:rPr lang="en-GB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F90ED-1285-3226-F153-44C3E6A68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>
                <a:solidFill>
                  <a:schemeClr val="accent2"/>
                </a:solidFill>
              </a:rPr>
              <a:t>Little to no impact on commits</a:t>
            </a:r>
          </a:p>
          <a:p>
            <a:pPr lvl="1"/>
            <a:r>
              <a:rPr lang="en-GB"/>
              <a:t>Perhaps expected as Scrum does not necessarily impact Git use?</a:t>
            </a:r>
          </a:p>
          <a:p>
            <a:r>
              <a:rPr lang="en-GB" b="1">
                <a:solidFill>
                  <a:schemeClr val="accent2"/>
                </a:solidFill>
              </a:rPr>
              <a:t>Increase in issues created and PRs created</a:t>
            </a:r>
          </a:p>
          <a:p>
            <a:pPr lvl="1"/>
            <a:r>
              <a:rPr lang="en-GB"/>
              <a:t>Use of GitHub projects, process of breaking down issues are likely responsible for the former.</a:t>
            </a:r>
          </a:p>
          <a:p>
            <a:pPr lvl="1"/>
            <a:r>
              <a:rPr lang="en-GB"/>
              <a:t>A repo template with a branch protection ruleset to enforce </a:t>
            </a:r>
            <a:r>
              <a:rPr lang="en-GB" err="1"/>
              <a:t>GitFlow</a:t>
            </a:r>
            <a:r>
              <a:rPr lang="en-GB"/>
              <a:t> was introduced as part of the approach which explains the latter.</a:t>
            </a:r>
          </a:p>
          <a:p>
            <a:r>
              <a:rPr lang="en-GB" b="1">
                <a:solidFill>
                  <a:schemeClr val="accent2"/>
                </a:solidFill>
              </a:rPr>
              <a:t>Senior RSEs have changed their behaviour more</a:t>
            </a:r>
          </a:p>
          <a:p>
            <a:pPr lvl="1"/>
            <a:r>
              <a:rPr lang="en-GB"/>
              <a:t>They are responsible for the projects and leading by example?</a:t>
            </a:r>
          </a:p>
          <a:p>
            <a:r>
              <a:rPr lang="en-GB"/>
              <a:t>Too early to assess long-term trend so will repeat next year!</a:t>
            </a:r>
          </a:p>
        </p:txBody>
      </p:sp>
    </p:spTree>
    <p:extLst>
      <p:ext uri="{BB962C8B-B14F-4D97-AF65-F5344CB8AC3E}">
        <p14:creationId xmlns:p14="http://schemas.microsoft.com/office/powerpoint/2010/main" val="4064410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C2E-37AB-71CE-A246-667D06C5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79C-6C73-4143-3A59-F6A12042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Project Management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Clr>
                <a:schemeClr val="tx2"/>
              </a:buClr>
              <a:buFont typeface="+mj-lt"/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Agile and Scrum Overview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Scrum in your Group</a:t>
            </a:r>
            <a:endParaRPr lang="en-GB" sz="2800">
              <a:ea typeface="Calibri" panose="020F0502020204030204" pitchFamily="34" charset="0"/>
              <a:cs typeface="Calibri"/>
            </a:endParaRPr>
          </a:p>
          <a:p>
            <a:pPr marL="457200" indent="-457200">
              <a:buAutoNum type="arabicPeriod"/>
            </a:pPr>
            <a:r>
              <a:rPr lang="en-GB" sz="2800">
                <a:ea typeface="Calibri" panose="020F0502020204030204" pitchFamily="34" charset="0"/>
                <a:cs typeface="Calibri"/>
              </a:rPr>
              <a:t>Adaptation for UoM RSE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Requirements Capture</a:t>
            </a:r>
          </a:p>
          <a:p>
            <a:pPr marL="914400" lvl="1" indent="-457200">
              <a:buClr>
                <a:schemeClr val="tx2"/>
              </a:buClr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Tools</a:t>
            </a:r>
            <a:endParaRPr lang="en-GB"/>
          </a:p>
          <a:p>
            <a:pPr marL="914400" lvl="1" indent="-457200">
              <a:buClr>
                <a:schemeClr val="tx2"/>
              </a:buClr>
              <a:buFont typeface="+mj-lt"/>
              <a:buAutoNum type="alphaLcPeriod"/>
            </a:pPr>
            <a:r>
              <a:rPr lang="en-GB" sz="2400">
                <a:ea typeface="Calibri" panose="020F0502020204030204" pitchFamily="34" charset="0"/>
                <a:cs typeface="Calibri"/>
              </a:rPr>
              <a:t>Modifications</a:t>
            </a:r>
          </a:p>
          <a:p>
            <a:pPr marL="514350" indent="-457200">
              <a:buAutoNum type="arabicPeriod"/>
            </a:pPr>
            <a:r>
              <a:rPr lang="en-GB">
                <a:ea typeface="Calibri" panose="020F0502020204030204" pitchFamily="34" charset="0"/>
                <a:cs typeface="Calibri"/>
              </a:rPr>
              <a:t>Metrics and Measures</a:t>
            </a:r>
          </a:p>
          <a:p>
            <a:pPr marL="514350" indent="-457200">
              <a:buFont typeface="Arial" panose="020B0604020202020204" pitchFamily="34" charset="0"/>
              <a:buAutoNum type="arabicPeriod"/>
            </a:pPr>
            <a:r>
              <a:rPr lang="en-GB" b="1">
                <a:solidFill>
                  <a:schemeClr val="accent2"/>
                </a:solidFill>
                <a:ea typeface="Calibri" panose="020F0502020204030204" pitchFamily="34" charset="0"/>
                <a:cs typeface="Calibri"/>
              </a:rPr>
              <a:t>Would you adopt Scrum?</a:t>
            </a:r>
          </a:p>
        </p:txBody>
      </p:sp>
    </p:spTree>
    <p:extLst>
      <p:ext uri="{BB962C8B-B14F-4D97-AF65-F5344CB8AC3E}">
        <p14:creationId xmlns:p14="http://schemas.microsoft.com/office/powerpoint/2010/main" val="3013031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03EE-A1CC-69BE-CCA0-91BBF2B0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Would you adopt Scrum?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DA1BDCD-B80A-B650-8AED-F7365E9C9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48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GB" b="1">
                <a:solidFill>
                  <a:schemeClr val="accent2"/>
                </a:solidFill>
              </a:rPr>
              <a:t>Join in with Part 3!</a:t>
            </a:r>
          </a:p>
          <a:p>
            <a:pPr marL="0" indent="0" algn="ctr">
              <a:buNone/>
            </a:pPr>
            <a:endParaRPr lang="en-GB" b="1">
              <a:solidFill>
                <a:schemeClr val="accent2"/>
              </a:solidFill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GB">
                <a:solidFill>
                  <a:srgbClr val="00B0F0"/>
                </a:solidFill>
              </a:rPr>
              <a:t>https://www.menti.com/alvmgnkkhzsf</a:t>
            </a:r>
          </a:p>
          <a:p>
            <a:pPr marL="0" indent="0" algn="ctr">
              <a:buNone/>
            </a:pPr>
            <a:r>
              <a:rPr lang="en-GB"/>
              <a:t>Access Code:  </a:t>
            </a:r>
            <a:r>
              <a:rPr lang="en-GB" b="1" i="0">
                <a:effectLst/>
                <a:latin typeface="MentiText"/>
              </a:rPr>
              <a:t>4588 1433</a:t>
            </a:r>
            <a:endParaRPr lang="en-GB" b="1"/>
          </a:p>
        </p:txBody>
      </p:sp>
      <p:pic>
        <p:nvPicPr>
          <p:cNvPr id="3" name="Picture 2" descr="A qr code on a white background">
            <a:extLst>
              <a:ext uri="{FF2B5EF4-FFF2-40B4-BE49-F238E27FC236}">
                <a16:creationId xmlns:a16="http://schemas.microsoft.com/office/drawing/2014/main" id="{645C3B8E-64A4-937C-4F1D-6EE42E840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328" y="2179864"/>
            <a:ext cx="3298372" cy="329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6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4E25A-1E57-907E-8F4D-B251B49A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AEEA9-D0AD-DD98-00C3-C6A724328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475"/>
            <a:ext cx="10515600" cy="4978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/>
              <a:t>Delivering value for researchers as an RSE service (as we are in Manchester) requires a “</a:t>
            </a:r>
            <a:r>
              <a:rPr lang="en-GB" b="1">
                <a:solidFill>
                  <a:schemeClr val="accent2"/>
                </a:solidFill>
              </a:rPr>
              <a:t>consistent yet flexible</a:t>
            </a:r>
            <a:r>
              <a:rPr lang="en-GB"/>
              <a:t>” management approach – zero management is not an option and that includes “management by exception”!</a:t>
            </a:r>
          </a:p>
          <a:p>
            <a:pPr>
              <a:lnSpc>
                <a:spcPct val="110000"/>
              </a:lnSpc>
            </a:pPr>
            <a:r>
              <a:rPr lang="en-GB"/>
              <a:t>Research is necessarily dynamic and management shouldn’t obstruct this – </a:t>
            </a:r>
            <a:r>
              <a:rPr lang="en-GB" b="1">
                <a:solidFill>
                  <a:schemeClr val="accent2"/>
                </a:solidFill>
              </a:rPr>
              <a:t>agile methodologies embrace continuous change</a:t>
            </a:r>
            <a:r>
              <a:rPr lang="en-GB"/>
              <a:t>.</a:t>
            </a:r>
          </a:p>
          <a:p>
            <a:pPr>
              <a:lnSpc>
                <a:spcPct val="110000"/>
              </a:lnSpc>
            </a:pPr>
            <a:r>
              <a:rPr lang="en-GB"/>
              <a:t>Providing practical tooling and workflows to </a:t>
            </a:r>
            <a:r>
              <a:rPr lang="en-GB" b="1">
                <a:solidFill>
                  <a:schemeClr val="accent2"/>
                </a:solidFill>
              </a:rPr>
              <a:t>make doing it easy</a:t>
            </a:r>
            <a:r>
              <a:rPr lang="en-GB"/>
              <a:t> are essential for adoption.</a:t>
            </a:r>
          </a:p>
          <a:p>
            <a:pPr>
              <a:lnSpc>
                <a:spcPct val="110000"/>
              </a:lnSpc>
            </a:pPr>
            <a:r>
              <a:rPr lang="en-GB"/>
              <a:t>Don’t be afraid to </a:t>
            </a:r>
            <a:r>
              <a:rPr lang="en-GB" b="1">
                <a:solidFill>
                  <a:schemeClr val="accent2"/>
                </a:solidFill>
              </a:rPr>
              <a:t>offend the purists – adapt to suit your needs</a:t>
            </a:r>
            <a:r>
              <a:rPr lang="en-GB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2959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7CB37B-AC1B-ADDE-61A2-CBF3A374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84" y="365125"/>
            <a:ext cx="6990608" cy="1325563"/>
          </a:xfrm>
        </p:spPr>
        <p:txBody>
          <a:bodyPr/>
          <a:lstStyle/>
          <a:p>
            <a:r>
              <a:rPr lang="en-GB"/>
              <a:t>Further Reading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50B592-292C-A3CC-47B9-733B47316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>
                <a:ea typeface="Calibri" panose="020F0502020204030204" pitchFamily="34" charset="0"/>
                <a:cs typeface="Calibri"/>
              </a:rPr>
              <a:t>Agile Methodologies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https://www.atlassian.com/agile</a:t>
            </a:r>
            <a:endParaRPr lang="en-GB" sz="1800">
              <a:solidFill>
                <a:schemeClr val="accent5"/>
              </a:solidFill>
              <a:ea typeface="Calibri" panose="020F0502020204030204" pitchFamily="34" charset="0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https://www.agilealliance.org/agile101/</a:t>
            </a:r>
            <a:endParaRPr lang="en-GB" sz="1800">
              <a:solidFill>
                <a:schemeClr val="accent5"/>
              </a:solidFill>
              <a:ea typeface="Calibri" panose="020F0502020204030204" pitchFamily="34" charset="0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https://www.agilealliance.org/agile101/the-agile-manifesto/</a:t>
            </a: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>
                <a:ea typeface="Calibri" panose="020F0502020204030204" pitchFamily="34" charset="0"/>
                <a:cs typeface="Calibri"/>
              </a:rPr>
              <a:t>Scrum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https://www.scrumalliance.org/about-scrum</a:t>
            </a: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https://scrumguides.org/scrum-guide.html</a:t>
            </a:r>
            <a:endParaRPr lang="en-GB" sz="1800">
              <a:solidFill>
                <a:schemeClr val="accent5"/>
              </a:solidFill>
              <a:ea typeface="Calibri" panose="020F0502020204030204" pitchFamily="34" charset="0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https://www.atlassian.com/agile/scrum</a:t>
            </a:r>
            <a:endParaRPr lang="en-GB" sz="1800">
              <a:solidFill>
                <a:schemeClr val="accent5"/>
              </a:solidFill>
              <a:ea typeface="Calibri" panose="020F0502020204030204" pitchFamily="34" charset="0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accent5"/>
                </a:solidFill>
                <a:ea typeface="Calibri" panose="020F0502020204030204" pitchFamily="34" charset="0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https://www.linkedin.com/learning/what-is-scrum/</a:t>
            </a:r>
            <a:endParaRPr lang="en-GB" sz="1800">
              <a:solidFill>
                <a:schemeClr val="accent5"/>
              </a:solidFill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9176091"/>
      </p:ext>
    </p:extLst>
  </p:cSld>
  <p:clrMapOvr>
    <a:masterClrMapping/>
  </p:clrMapOvr>
</p:sld>
</file>

<file path=ppt/theme/theme1.xml><?xml version="1.0" encoding="utf-8"?>
<a:theme xmlns:a="http://schemas.openxmlformats.org/drawingml/2006/main" name="UoM">
  <a:themeElements>
    <a:clrScheme name="UoM">
      <a:dk1>
        <a:sysClr val="windowText" lastClr="000000"/>
      </a:dk1>
      <a:lt1>
        <a:sysClr val="window" lastClr="FFFFFF"/>
      </a:lt1>
      <a:dk2>
        <a:srgbClr val="4C0072"/>
      </a:dk2>
      <a:lt2>
        <a:srgbClr val="EEECE1"/>
      </a:lt2>
      <a:accent1>
        <a:srgbClr val="660099"/>
      </a:accent1>
      <a:accent2>
        <a:srgbClr val="FFCC33"/>
      </a:accent2>
      <a:accent3>
        <a:srgbClr val="888888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oM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M" id="{CC21A06E-882F-4C65-A854-AA2EE3E6B799}" vid="{693EF7B6-0700-464C-8D89-4A74755B7C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ef42204-ddd4-45ed-8881-ecfaca3d0700">
      <UserInfo>
        <DisplayName>Adrian Harwood</DisplayName>
        <AccountId>23</AccountId>
        <AccountType/>
      </UserInfo>
      <UserInfo>
        <DisplayName>Adina Rahim</DisplayName>
        <AccountId>139</AccountId>
        <AccountType/>
      </UserInfo>
      <UserInfo>
        <DisplayName>Emma Simpson</DisplayName>
        <AccountId>79</AccountId>
        <AccountType/>
      </UserInfo>
      <UserInfo>
        <DisplayName>Andrew Rowley</DisplayName>
        <AccountId>42</AccountId>
        <AccountType/>
      </UserInfo>
      <UserInfo>
        <DisplayName>Andrew Gait</DisplayName>
        <AccountId>222</AccountId>
        <AccountType/>
      </UserInfo>
      <UserInfo>
        <DisplayName>Ian Hinder</DisplayName>
        <AccountId>55</AccountId>
        <AccountType/>
      </UserInfo>
      <UserInfo>
        <DisplayName>Chris Fullerton</DisplayName>
        <AccountId>121</AccountId>
        <AccountType/>
      </UserInfo>
      <UserInfo>
        <DisplayName>Scott Archer-Nicholls</DisplayName>
        <AccountId>131</AccountId>
        <AccountType/>
      </UserInfo>
      <UserInfo>
        <DisplayName>Gerard Capes</DisplayName>
        <AccountId>14</AccountId>
        <AccountType/>
      </UserInfo>
      <UserInfo>
        <DisplayName>Aman Goel</DisplayName>
        <AccountId>153</AccountId>
        <AccountType/>
      </UserInfo>
    </SharedWithUsers>
    <TaxCatchAll xmlns="3ef42204-ddd4-45ed-8881-ecfaca3d0700" xsi:nil="true"/>
    <lcf76f155ced4ddcb4097134ff3c332f xmlns="6637f567-d4f0-4507-9720-0740b85dd7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089CDEB492C488C240576F281AECA" ma:contentTypeVersion="18" ma:contentTypeDescription="Create a new document." ma:contentTypeScope="" ma:versionID="075e60706761bdc3aeb789dca477e3f1">
  <xsd:schema xmlns:xsd="http://www.w3.org/2001/XMLSchema" xmlns:xs="http://www.w3.org/2001/XMLSchema" xmlns:p="http://schemas.microsoft.com/office/2006/metadata/properties" xmlns:ns2="6637f567-d4f0-4507-9720-0740b85dd76b" xmlns:ns3="3ef42204-ddd4-45ed-8881-ecfaca3d0700" targetNamespace="http://schemas.microsoft.com/office/2006/metadata/properties" ma:root="true" ma:fieldsID="c3aae7722493e1d749d4281c53259982" ns2:_="" ns3:_="">
    <xsd:import namespace="6637f567-d4f0-4507-9720-0740b85dd76b"/>
    <xsd:import namespace="3ef42204-ddd4-45ed-8881-ecfaca3d07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7f567-d4f0-4507-9720-0740b85dd7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6d63537c-d192-4dc4-bb87-a5632b1c7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42204-ddd4-45ed-8881-ecfaca3d070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3990cbf-d31f-4c2a-9b56-0e389f3dacb8}" ma:internalName="TaxCatchAll" ma:showField="CatchAllData" ma:web="3ef42204-ddd4-45ed-8881-ecfaca3d07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5B3494-B578-4FFF-A99C-E16CACA388C1}">
  <ds:schemaRefs>
    <ds:schemaRef ds:uri="3ef42204-ddd4-45ed-8881-ecfaca3d0700"/>
    <ds:schemaRef ds:uri="6637f567-d4f0-4507-9720-0740b85dd76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52AA796-110A-4626-9140-96BF8AF79EB8}">
  <ds:schemaRefs>
    <ds:schemaRef ds:uri="3ef42204-ddd4-45ed-8881-ecfaca3d0700"/>
    <ds:schemaRef ds:uri="6637f567-d4f0-4507-9720-0740b85dd7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7A004C3-68CC-4275-BBC2-6737B6F9A1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UoM</Template>
  <TotalTime>0</TotalTime>
  <Words>5157</Words>
  <Application>Microsoft Office PowerPoint</Application>
  <PresentationFormat>Widescreen</PresentationFormat>
  <Paragraphs>646</Paragraphs>
  <Slides>42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UoM</vt:lpstr>
      <vt:lpstr>Agile Methods for RSEs  A formula for scrum-driven software development in research? </vt:lpstr>
      <vt:lpstr>Contents</vt:lpstr>
      <vt:lpstr>Contents</vt:lpstr>
      <vt:lpstr>Project Management in your Group</vt:lpstr>
      <vt:lpstr>Contents</vt:lpstr>
      <vt:lpstr>Agile Methodologies</vt:lpstr>
      <vt:lpstr>Waterfall Processes</vt:lpstr>
      <vt:lpstr>Scrum</vt:lpstr>
      <vt:lpstr>Scrum Roles</vt:lpstr>
      <vt:lpstr>Scrum Team</vt:lpstr>
      <vt:lpstr>Product Backlog</vt:lpstr>
      <vt:lpstr>Sprint Backlog</vt:lpstr>
      <vt:lpstr>Sprints: Kanban Board</vt:lpstr>
      <vt:lpstr>Sprints: Kanban Board</vt:lpstr>
      <vt:lpstr>Sprint Planning</vt:lpstr>
      <vt:lpstr>Daily Stand-Up</vt:lpstr>
      <vt:lpstr>Sprint Review</vt:lpstr>
      <vt:lpstr>Sprint Retrospective</vt:lpstr>
      <vt:lpstr>Contents</vt:lpstr>
      <vt:lpstr>Scrum in your Group</vt:lpstr>
      <vt:lpstr>Contents</vt:lpstr>
      <vt:lpstr>Why adopt?</vt:lpstr>
      <vt:lpstr>Why adopt?</vt:lpstr>
      <vt:lpstr>Why adapt?</vt:lpstr>
      <vt:lpstr>What we kept in</vt:lpstr>
      <vt:lpstr>Flexible Scrum: Examples</vt:lpstr>
      <vt:lpstr>Tools: GitHub Projects</vt:lpstr>
      <vt:lpstr>Contents</vt:lpstr>
      <vt:lpstr>Feedback from RSEs: Senior Level</vt:lpstr>
      <vt:lpstr>Feedback from RSEs: Senior Level</vt:lpstr>
      <vt:lpstr>Feedback from RSEs: Developers</vt:lpstr>
      <vt:lpstr>Feedback from RSEs: Developers</vt:lpstr>
      <vt:lpstr>Feedback from Customers</vt:lpstr>
      <vt:lpstr>Feedback: Summary</vt:lpstr>
      <vt:lpstr>GitHub Usage Statistics: All RSEs</vt:lpstr>
      <vt:lpstr>GitHub Usage Statistics: Senior RSEs</vt:lpstr>
      <vt:lpstr>GitHub Usage Statistics: Full and Junior RSEs</vt:lpstr>
      <vt:lpstr>GitHub Usage Statistics: Summary</vt:lpstr>
      <vt:lpstr>Contents</vt:lpstr>
      <vt:lpstr>Would you adopt Scrum?</vt:lpstr>
      <vt:lpstr>Key Points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Gledson</dc:creator>
  <cp:lastModifiedBy>Ann Gledson</cp:lastModifiedBy>
  <cp:revision>2</cp:revision>
  <dcterms:created xsi:type="dcterms:W3CDTF">2024-01-05T10:43:53Z</dcterms:created>
  <dcterms:modified xsi:type="dcterms:W3CDTF">2024-11-05T15:52:06Z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0x0101009BA089CDEB492C488C240576F281AECA</vt:lpwstr>
  </property>
  <property fmtid="{D5CDD505-2E9C-101B-9397-08002B2CF9AE}" pid="3" name="MediaServiceImageTags">
    <vt:lpwstr/>
  </property>
</Properties>
</file>