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5" r:id="rId6"/>
    <p:sldId id="266" r:id="rId7"/>
    <p:sldId id="267" r:id="rId8"/>
    <p:sldId id="268" r:id="rId9"/>
    <p:sldId id="269" r:id="rId10"/>
    <p:sldId id="270" r:id="rId11"/>
    <p:sldId id="261" r:id="rId12"/>
    <p:sldId id="262" r:id="rId13"/>
    <p:sldId id="264" r:id="rId14"/>
    <p:sldId id="263" r:id="rId15"/>
  </p:sldIdLst>
  <p:sldSz cx="18288000" cy="10287000"/>
  <p:notesSz cx="6858000" cy="9144000"/>
  <p:embeddedFontLst>
    <p:embeddedFont>
      <p:font typeface="Cambria Math" panose="02040503050406030204" pitchFamily="18" charset="0"/>
      <p:regular r:id="rId16"/>
    </p:embeddedFont>
    <p:embeddedFont>
      <p:font typeface="Poppins" panose="00000500000000000000" pitchFamily="2" charset="0"/>
      <p:regular r:id="rId17"/>
      <p:bold r:id="rId18"/>
      <p:italic r:id="rId19"/>
      <p:boldItalic r:id="rId20"/>
    </p:embeddedFont>
    <p:embeddedFont>
      <p:font typeface="Poppins Bold" panose="00000800000000000000" charset="0"/>
      <p:regular r:id="rId21"/>
    </p:embeddedFont>
    <p:embeddedFont>
      <p:font typeface="Poppins Medium" panose="00000600000000000000" pitchFamily="2" charset="0"/>
      <p:regular r:id="rId22"/>
    </p:embeddedFont>
    <p:embeddedFont>
      <p:font typeface="Poppins Semi-Bold"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4" d="100"/>
          <a:sy n="54" d="100"/>
        </p:scale>
        <p:origin x="754"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pxhere.com/en/photo/850741" TargetMode="Externa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1939" y="9245645"/>
            <a:ext cx="18851878" cy="1041355"/>
            <a:chOff x="0" y="0"/>
            <a:chExt cx="4965104" cy="274266"/>
          </a:xfrm>
        </p:grpSpPr>
        <p:sp>
          <p:nvSpPr>
            <p:cNvPr id="3" name="Freeform 3"/>
            <p:cNvSpPr/>
            <p:nvPr/>
          </p:nvSpPr>
          <p:spPr>
            <a:xfrm>
              <a:off x="0" y="0"/>
              <a:ext cx="4965104" cy="274266"/>
            </a:xfrm>
            <a:custGeom>
              <a:avLst/>
              <a:gdLst/>
              <a:ahLst/>
              <a:cxnLst/>
              <a:rect l="l" t="t" r="r" b="b"/>
              <a:pathLst>
                <a:path w="4965104" h="274266">
                  <a:moveTo>
                    <a:pt x="0" y="0"/>
                  </a:moveTo>
                  <a:lnTo>
                    <a:pt x="4965104" y="0"/>
                  </a:lnTo>
                  <a:lnTo>
                    <a:pt x="4965104"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965104" cy="312366"/>
            </a:xfrm>
            <a:prstGeom prst="rect">
              <a:avLst/>
            </a:prstGeom>
          </p:spPr>
          <p:txBody>
            <a:bodyPr lIns="50800" tIns="50800" rIns="50800" bIns="50800" rtlCol="0" anchor="ctr"/>
            <a:lstStyle/>
            <a:p>
              <a:pPr algn="ctr">
                <a:lnSpc>
                  <a:spcPts val="2659"/>
                </a:lnSpc>
                <a:spcBef>
                  <a:spcPct val="0"/>
                </a:spcBef>
              </a:pPr>
              <a:endParaRPr/>
            </a:p>
          </p:txBody>
        </p:sp>
      </p:grpSp>
      <p:sp>
        <p:nvSpPr>
          <p:cNvPr id="7" name="AutoShape 7"/>
          <p:cNvSpPr/>
          <p:nvPr/>
        </p:nvSpPr>
        <p:spPr>
          <a:xfrm>
            <a:off x="0" y="9775847"/>
            <a:ext cx="16353433" cy="0"/>
          </a:xfrm>
          <a:prstGeom prst="line">
            <a:avLst/>
          </a:prstGeom>
          <a:ln w="19050" cap="flat">
            <a:solidFill>
              <a:srgbClr val="FDB813"/>
            </a:solidFill>
            <a:prstDash val="solid"/>
            <a:headEnd type="none" w="sm" len="sm"/>
            <a:tailEnd type="none" w="sm" len="sm"/>
          </a:ln>
        </p:spPr>
      </p:sp>
      <p:grpSp>
        <p:nvGrpSpPr>
          <p:cNvPr id="8" name="Group 8"/>
          <p:cNvGrpSpPr/>
          <p:nvPr/>
        </p:nvGrpSpPr>
        <p:grpSpPr>
          <a:xfrm>
            <a:off x="8874783" y="6892021"/>
            <a:ext cx="7127217" cy="1198574"/>
            <a:chOff x="0" y="0"/>
            <a:chExt cx="1245066" cy="137834"/>
          </a:xfrm>
        </p:grpSpPr>
        <p:sp>
          <p:nvSpPr>
            <p:cNvPr id="9" name="Freeform 9"/>
            <p:cNvSpPr/>
            <p:nvPr/>
          </p:nvSpPr>
          <p:spPr>
            <a:xfrm>
              <a:off x="0" y="0"/>
              <a:ext cx="1245066" cy="137834"/>
            </a:xfrm>
            <a:custGeom>
              <a:avLst/>
              <a:gdLst/>
              <a:ahLst/>
              <a:cxnLst/>
              <a:rect l="l" t="t" r="r" b="b"/>
              <a:pathLst>
                <a:path w="1245066" h="137834">
                  <a:moveTo>
                    <a:pt x="32754" y="0"/>
                  </a:moveTo>
                  <a:lnTo>
                    <a:pt x="1212313" y="0"/>
                  </a:lnTo>
                  <a:cubicBezTo>
                    <a:pt x="1221000" y="0"/>
                    <a:pt x="1229330" y="3451"/>
                    <a:pt x="1235473" y="9593"/>
                  </a:cubicBezTo>
                  <a:cubicBezTo>
                    <a:pt x="1241615" y="15736"/>
                    <a:pt x="1245066" y="24067"/>
                    <a:pt x="1245066" y="32754"/>
                  </a:cubicBezTo>
                  <a:lnTo>
                    <a:pt x="1245066" y="105081"/>
                  </a:lnTo>
                  <a:cubicBezTo>
                    <a:pt x="1245066" y="123170"/>
                    <a:pt x="1230402" y="137834"/>
                    <a:pt x="1212313" y="137834"/>
                  </a:cubicBezTo>
                  <a:lnTo>
                    <a:pt x="32754" y="137834"/>
                  </a:lnTo>
                  <a:cubicBezTo>
                    <a:pt x="14664" y="137834"/>
                    <a:pt x="0" y="123170"/>
                    <a:pt x="0" y="105081"/>
                  </a:cubicBezTo>
                  <a:lnTo>
                    <a:pt x="0" y="32754"/>
                  </a:lnTo>
                  <a:cubicBezTo>
                    <a:pt x="0" y="14664"/>
                    <a:pt x="14664" y="0"/>
                    <a:pt x="32754" y="0"/>
                  </a:cubicBezTo>
                  <a:close/>
                </a:path>
              </a:pathLst>
            </a:custGeom>
            <a:solidFill>
              <a:srgbClr val="FDB813"/>
            </a:solidFill>
            <a:ln w="19050" cap="sq">
              <a:gradFill>
                <a:gsLst>
                  <a:gs pos="0">
                    <a:srgbClr val="237949">
                      <a:alpha val="100000"/>
                    </a:srgbClr>
                  </a:gs>
                  <a:gs pos="100000">
                    <a:srgbClr val="034E2A">
                      <a:alpha val="100000"/>
                    </a:srgbClr>
                  </a:gs>
                </a:gsLst>
                <a:path path="circle">
                  <a:fillToRect r="100000" b="100000"/>
                </a:path>
                <a:tileRect l="-100000" t="-100000"/>
              </a:gradFill>
              <a:prstDash val="solid"/>
              <a:miter/>
            </a:ln>
          </p:spPr>
        </p:sp>
        <p:sp>
          <p:nvSpPr>
            <p:cNvPr id="10" name="TextBox 10"/>
            <p:cNvSpPr txBox="1"/>
            <p:nvPr/>
          </p:nvSpPr>
          <p:spPr>
            <a:xfrm>
              <a:off x="0" y="-38100"/>
              <a:ext cx="1245066" cy="175934"/>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1" name="Group 11"/>
          <p:cNvGrpSpPr/>
          <p:nvPr/>
        </p:nvGrpSpPr>
        <p:grpSpPr>
          <a:xfrm>
            <a:off x="0" y="-26652"/>
            <a:ext cx="18467414" cy="684821"/>
            <a:chOff x="0" y="0"/>
            <a:chExt cx="4863846" cy="180364"/>
          </a:xfrm>
        </p:grpSpPr>
        <p:sp>
          <p:nvSpPr>
            <p:cNvPr id="12" name="Freeform 12"/>
            <p:cNvSpPr/>
            <p:nvPr/>
          </p:nvSpPr>
          <p:spPr>
            <a:xfrm>
              <a:off x="0" y="0"/>
              <a:ext cx="4863846" cy="180364"/>
            </a:xfrm>
            <a:custGeom>
              <a:avLst/>
              <a:gdLst/>
              <a:ahLst/>
              <a:cxnLst/>
              <a:rect l="l" t="t" r="r" b="b"/>
              <a:pathLst>
                <a:path w="4863846" h="180364">
                  <a:moveTo>
                    <a:pt x="0" y="0"/>
                  </a:moveTo>
                  <a:lnTo>
                    <a:pt x="4863846" y="0"/>
                  </a:lnTo>
                  <a:lnTo>
                    <a:pt x="4863846" y="180364"/>
                  </a:lnTo>
                  <a:lnTo>
                    <a:pt x="0" y="180364"/>
                  </a:lnTo>
                  <a:close/>
                </a:path>
              </a:pathLst>
            </a:custGeom>
            <a:solidFill>
              <a:srgbClr val="FDB813"/>
            </a:solidFill>
          </p:spPr>
        </p:sp>
        <p:sp>
          <p:nvSpPr>
            <p:cNvPr id="13" name="TextBox 13"/>
            <p:cNvSpPr txBox="1"/>
            <p:nvPr/>
          </p:nvSpPr>
          <p:spPr>
            <a:xfrm>
              <a:off x="0" y="-38100"/>
              <a:ext cx="4863846" cy="218464"/>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7150345" y="2967466"/>
            <a:ext cx="10869683" cy="3606115"/>
          </a:xfrm>
          <a:prstGeom prst="rect">
            <a:avLst/>
          </a:prstGeom>
        </p:spPr>
        <p:txBody>
          <a:bodyPr wrap="square" lIns="0" tIns="0" rIns="0" bIns="0" rtlCol="0" anchor="t">
            <a:spAutoFit/>
          </a:bodyPr>
          <a:lstStyle/>
          <a:p>
            <a:pPr algn="ctr">
              <a:lnSpc>
                <a:spcPct val="150000"/>
              </a:lnSpc>
            </a:pPr>
            <a:r>
              <a:rPr lang="en-US" sz="4000" b="1" dirty="0">
                <a:solidFill>
                  <a:srgbClr val="074449"/>
                </a:solidFill>
                <a:latin typeface="Poppins Semi-Bold"/>
                <a:ea typeface="Poppins Semi-Bold"/>
                <a:cs typeface="Poppins Semi-Bold"/>
                <a:sym typeface="Poppins Semi-Bold"/>
              </a:rPr>
              <a:t>Multi Objective Optimization </a:t>
            </a:r>
          </a:p>
          <a:p>
            <a:pPr algn="ctr">
              <a:lnSpc>
                <a:spcPct val="150000"/>
              </a:lnSpc>
            </a:pPr>
            <a:r>
              <a:rPr lang="en-US" sz="4000" b="1" dirty="0">
                <a:solidFill>
                  <a:srgbClr val="074449"/>
                </a:solidFill>
                <a:latin typeface="Poppins Semi-Bold"/>
                <a:ea typeface="Poppins Semi-Bold"/>
                <a:cs typeface="Poppins Semi-Bold"/>
                <a:sym typeface="Poppins Semi-Bold"/>
              </a:rPr>
              <a:t>of Physical Work Environment Parameters to Minimize Driver Fatigue </a:t>
            </a:r>
          </a:p>
          <a:p>
            <a:pPr algn="ctr">
              <a:lnSpc>
                <a:spcPct val="150000"/>
              </a:lnSpc>
            </a:pPr>
            <a:r>
              <a:rPr lang="en-US" sz="4000" b="1" dirty="0">
                <a:solidFill>
                  <a:srgbClr val="074449"/>
                </a:solidFill>
                <a:latin typeface="Poppins Semi-Bold"/>
                <a:ea typeface="Poppins Semi-Bold"/>
                <a:cs typeface="Poppins Semi-Bold"/>
                <a:sym typeface="Poppins Semi-Bold"/>
              </a:rPr>
              <a:t>in the Logistics Industry</a:t>
            </a:r>
          </a:p>
        </p:txBody>
      </p:sp>
      <p:sp>
        <p:nvSpPr>
          <p:cNvPr id="15" name="TextBox 15"/>
          <p:cNvSpPr txBox="1"/>
          <p:nvPr/>
        </p:nvSpPr>
        <p:spPr>
          <a:xfrm>
            <a:off x="16720866" y="9484691"/>
            <a:ext cx="538434" cy="483869"/>
          </a:xfrm>
          <a:prstGeom prst="rect">
            <a:avLst/>
          </a:prstGeom>
        </p:spPr>
        <p:txBody>
          <a:bodyPr lIns="0" tIns="0" rIns="0" bIns="0" rtlCol="0" anchor="t">
            <a:spAutoFit/>
          </a:bodyPr>
          <a:lstStyle/>
          <a:p>
            <a:pPr algn="r">
              <a:lnSpc>
                <a:spcPts val="3780"/>
              </a:lnSpc>
            </a:pPr>
            <a:r>
              <a:rPr lang="en-US" sz="2700" b="1">
                <a:solidFill>
                  <a:srgbClr val="FFFFFF"/>
                </a:solidFill>
                <a:latin typeface="Poppins Medium"/>
                <a:ea typeface="Poppins Medium"/>
                <a:cs typeface="Poppins Medium"/>
                <a:sym typeface="Poppins Medium"/>
              </a:rPr>
              <a:t>01</a:t>
            </a:r>
          </a:p>
        </p:txBody>
      </p:sp>
      <p:sp>
        <p:nvSpPr>
          <p:cNvPr id="16" name="TextBox 16"/>
          <p:cNvSpPr txBox="1"/>
          <p:nvPr/>
        </p:nvSpPr>
        <p:spPr>
          <a:xfrm>
            <a:off x="9039291" y="6936203"/>
            <a:ext cx="6962709" cy="1059264"/>
          </a:xfrm>
          <a:prstGeom prst="rect">
            <a:avLst/>
          </a:prstGeom>
        </p:spPr>
        <p:txBody>
          <a:bodyPr wrap="square" lIns="0" tIns="0" rIns="0" bIns="0" rtlCol="0" anchor="t">
            <a:spAutoFit/>
          </a:bodyPr>
          <a:lstStyle/>
          <a:p>
            <a:pPr algn="ctr">
              <a:lnSpc>
                <a:spcPts val="2800"/>
              </a:lnSpc>
            </a:pPr>
            <a:r>
              <a:rPr lang="en-US" sz="2000" b="1" dirty="0">
                <a:solidFill>
                  <a:srgbClr val="074449"/>
                </a:solidFill>
                <a:latin typeface="Poppins Semi-Bold"/>
                <a:ea typeface="Poppins Semi-Bold"/>
                <a:cs typeface="Poppins Semi-Bold"/>
                <a:sym typeface="Poppins Semi-Bold"/>
              </a:rPr>
              <a:t>Intan </a:t>
            </a:r>
            <a:r>
              <a:rPr lang="en-US" sz="2000" b="1" dirty="0" err="1">
                <a:solidFill>
                  <a:srgbClr val="074449"/>
                </a:solidFill>
                <a:latin typeface="Poppins Semi-Bold"/>
                <a:ea typeface="Poppins Semi-Bold"/>
                <a:cs typeface="Poppins Semi-Bold"/>
                <a:sym typeface="Poppins Semi-Bold"/>
              </a:rPr>
              <a:t>Berlianty</a:t>
            </a:r>
            <a:r>
              <a:rPr lang="en-US" sz="2000" b="1" dirty="0">
                <a:solidFill>
                  <a:srgbClr val="074449"/>
                </a:solidFill>
                <a:latin typeface="Poppins Semi-Bold"/>
                <a:ea typeface="Poppins Semi-Bold"/>
                <a:cs typeface="Poppins Semi-Bold"/>
                <a:sym typeface="Poppins Semi-Bold"/>
              </a:rPr>
              <a:t>, </a:t>
            </a:r>
            <a:r>
              <a:rPr lang="en-US" sz="2000" b="1" dirty="0" err="1">
                <a:solidFill>
                  <a:srgbClr val="074449"/>
                </a:solidFill>
                <a:latin typeface="Poppins Semi-Bold"/>
                <a:ea typeface="Poppins Semi-Bold"/>
                <a:cs typeface="Poppins Semi-Bold"/>
                <a:sym typeface="Poppins Semi-Bold"/>
              </a:rPr>
              <a:t>Irwan</a:t>
            </a:r>
            <a:r>
              <a:rPr lang="en-US" sz="2000" b="1" dirty="0">
                <a:solidFill>
                  <a:srgbClr val="074449"/>
                </a:solidFill>
                <a:latin typeface="Poppins Semi-Bold"/>
                <a:ea typeface="Poppins Semi-Bold"/>
                <a:cs typeface="Poppins Semi-Bold"/>
                <a:sym typeface="Poppins Semi-Bold"/>
              </a:rPr>
              <a:t> </a:t>
            </a:r>
            <a:r>
              <a:rPr lang="en-US" sz="2000" b="1" dirty="0" err="1">
                <a:solidFill>
                  <a:srgbClr val="074449"/>
                </a:solidFill>
                <a:latin typeface="Poppins Semi-Bold"/>
                <a:ea typeface="Poppins Semi-Bold"/>
                <a:cs typeface="Poppins Semi-Bold"/>
                <a:sym typeface="Poppins Semi-Bold"/>
              </a:rPr>
              <a:t>Soejanto</a:t>
            </a:r>
            <a:r>
              <a:rPr lang="en-US" sz="2000" b="1" dirty="0">
                <a:solidFill>
                  <a:srgbClr val="074449"/>
                </a:solidFill>
                <a:latin typeface="Poppins Semi-Bold"/>
                <a:ea typeface="Poppins Semi-Bold"/>
                <a:cs typeface="Poppins Semi-Bold"/>
                <a:sym typeface="Poppins Semi-Bold"/>
              </a:rPr>
              <a:t>, </a:t>
            </a:r>
            <a:r>
              <a:rPr lang="en-US" sz="2000" b="1" dirty="0" err="1">
                <a:solidFill>
                  <a:srgbClr val="074449"/>
                </a:solidFill>
                <a:latin typeface="Poppins Semi-Bold"/>
                <a:ea typeface="Poppins Semi-Bold"/>
                <a:cs typeface="Poppins Semi-Bold"/>
                <a:sym typeface="Poppins Semi-Bold"/>
              </a:rPr>
              <a:t>Indun</a:t>
            </a:r>
            <a:r>
              <a:rPr lang="en-US" sz="2000" b="1" dirty="0">
                <a:solidFill>
                  <a:srgbClr val="074449"/>
                </a:solidFill>
                <a:latin typeface="Poppins Semi-Bold"/>
                <a:ea typeface="Poppins Semi-Bold"/>
                <a:cs typeface="Poppins Semi-Bold"/>
                <a:sym typeface="Poppins Semi-Bold"/>
              </a:rPr>
              <a:t> </a:t>
            </a:r>
            <a:r>
              <a:rPr lang="en-US" sz="2000" b="1" dirty="0" err="1">
                <a:solidFill>
                  <a:srgbClr val="074449"/>
                </a:solidFill>
                <a:latin typeface="Poppins Semi-Bold"/>
                <a:ea typeface="Poppins Semi-Bold"/>
                <a:cs typeface="Poppins Semi-Bold"/>
                <a:sym typeface="Poppins Semi-Bold"/>
              </a:rPr>
              <a:t>Titisariwati</a:t>
            </a:r>
            <a:r>
              <a:rPr lang="en-US" sz="2000" b="1" dirty="0">
                <a:solidFill>
                  <a:srgbClr val="074449"/>
                </a:solidFill>
                <a:latin typeface="Poppins Semi-Bold"/>
                <a:ea typeface="Poppins Semi-Bold"/>
                <a:cs typeface="Poppins Semi-Bold"/>
                <a:sym typeface="Poppins Semi-Bold"/>
              </a:rPr>
              <a:t>, Wahyu Tri </a:t>
            </a:r>
            <a:r>
              <a:rPr lang="en-US" sz="2000" b="1" dirty="0" err="1">
                <a:solidFill>
                  <a:srgbClr val="074449"/>
                </a:solidFill>
                <a:latin typeface="Poppins Semi-Bold"/>
                <a:ea typeface="Poppins Semi-Bold"/>
                <a:cs typeface="Poppins Semi-Bold"/>
                <a:sym typeface="Poppins Semi-Bold"/>
              </a:rPr>
              <a:t>utami</a:t>
            </a:r>
            <a:r>
              <a:rPr lang="en-US" sz="2000" b="1" dirty="0">
                <a:solidFill>
                  <a:srgbClr val="074449"/>
                </a:solidFill>
                <a:latin typeface="Poppins Semi-Bold"/>
                <a:ea typeface="Poppins Semi-Bold"/>
                <a:cs typeface="Poppins Semi-Bold"/>
                <a:sym typeface="Poppins Semi-Bold"/>
              </a:rPr>
              <a:t>, Mohammad Kamil </a:t>
            </a:r>
            <a:r>
              <a:rPr lang="en-US" sz="2000" b="1" dirty="0" err="1">
                <a:solidFill>
                  <a:srgbClr val="074449"/>
                </a:solidFill>
                <a:latin typeface="Poppins Semi-Bold"/>
                <a:ea typeface="Poppins Semi-Bold"/>
                <a:cs typeface="Poppins Semi-Bold"/>
                <a:sym typeface="Poppins Semi-Bold"/>
              </a:rPr>
              <a:t>Insani</a:t>
            </a:r>
            <a:r>
              <a:rPr lang="en-US" sz="2000" b="1" dirty="0">
                <a:solidFill>
                  <a:srgbClr val="074449"/>
                </a:solidFill>
                <a:latin typeface="Poppins Semi-Bold"/>
                <a:ea typeface="Poppins Semi-Bold"/>
                <a:cs typeface="Poppins Semi-Bold"/>
                <a:sym typeface="Poppins Semi-Bold"/>
              </a:rPr>
              <a:t>, </a:t>
            </a:r>
          </a:p>
          <a:p>
            <a:pPr algn="ctr">
              <a:lnSpc>
                <a:spcPts val="2800"/>
              </a:lnSpc>
            </a:pPr>
            <a:r>
              <a:rPr lang="en-US" sz="2000" b="1" dirty="0" err="1">
                <a:solidFill>
                  <a:srgbClr val="074449"/>
                </a:solidFill>
                <a:latin typeface="Poppins Semi-Bold"/>
                <a:ea typeface="Poppins Semi-Bold"/>
                <a:cs typeface="Poppins Semi-Bold"/>
                <a:sym typeface="Poppins Semi-Bold"/>
              </a:rPr>
              <a:t>Favian</a:t>
            </a:r>
            <a:r>
              <a:rPr lang="en-US" sz="2000" b="1" dirty="0">
                <a:solidFill>
                  <a:srgbClr val="074449"/>
                </a:solidFill>
                <a:latin typeface="Poppins Semi-Bold"/>
                <a:ea typeface="Poppins Semi-Bold"/>
                <a:cs typeface="Poppins Semi-Bold"/>
                <a:sym typeface="Poppins Semi-Bold"/>
              </a:rPr>
              <a:t> </a:t>
            </a:r>
            <a:r>
              <a:rPr lang="en-US" sz="2000" b="1" dirty="0" err="1">
                <a:solidFill>
                  <a:srgbClr val="074449"/>
                </a:solidFill>
                <a:latin typeface="Poppins Semi-Bold"/>
                <a:ea typeface="Poppins Semi-Bold"/>
                <a:cs typeface="Poppins Semi-Bold"/>
                <a:sym typeface="Poppins Semi-Bold"/>
              </a:rPr>
              <a:t>Ersanta</a:t>
            </a:r>
            <a:r>
              <a:rPr lang="en-US" sz="2000" b="1" dirty="0">
                <a:solidFill>
                  <a:srgbClr val="074449"/>
                </a:solidFill>
                <a:latin typeface="Poppins Semi-Bold"/>
                <a:ea typeface="Poppins Semi-Bold"/>
                <a:cs typeface="Poppins Semi-Bold"/>
                <a:sym typeface="Poppins Semi-Bold"/>
              </a:rPr>
              <a:t> </a:t>
            </a:r>
            <a:r>
              <a:rPr lang="en-US" sz="2000" b="1" dirty="0" err="1">
                <a:solidFill>
                  <a:srgbClr val="074449"/>
                </a:solidFill>
                <a:latin typeface="Poppins Semi-Bold"/>
                <a:ea typeface="Poppins Semi-Bold"/>
                <a:cs typeface="Poppins Semi-Bold"/>
                <a:sym typeface="Poppins Semi-Bold"/>
              </a:rPr>
              <a:t>Andhika</a:t>
            </a:r>
            <a:r>
              <a:rPr lang="en-US" sz="2000" b="1" dirty="0">
                <a:solidFill>
                  <a:srgbClr val="074449"/>
                </a:solidFill>
                <a:latin typeface="Poppins Semi-Bold"/>
                <a:ea typeface="Poppins Semi-Bold"/>
                <a:cs typeface="Poppins Semi-Bold"/>
                <a:sym typeface="Poppins Semi-Bold"/>
              </a:rPr>
              <a:t> Putra</a:t>
            </a:r>
          </a:p>
        </p:txBody>
      </p:sp>
      <p:sp>
        <p:nvSpPr>
          <p:cNvPr id="17" name="TextBox 17"/>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grpSp>
        <p:nvGrpSpPr>
          <p:cNvPr id="18" name="Group 18"/>
          <p:cNvGrpSpPr/>
          <p:nvPr/>
        </p:nvGrpSpPr>
        <p:grpSpPr>
          <a:xfrm>
            <a:off x="256306" y="658169"/>
            <a:ext cx="2610574" cy="1333351"/>
            <a:chOff x="0" y="0"/>
            <a:chExt cx="3480765" cy="1777801"/>
          </a:xfrm>
        </p:grpSpPr>
        <p:sp>
          <p:nvSpPr>
            <p:cNvPr id="19" name="Freeform 19"/>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20" name="Freeform 20"/>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grpSp>
        <p:nvGrpSpPr>
          <p:cNvPr id="5" name="Group 5">
            <a:extLst>
              <a:ext uri="{FF2B5EF4-FFF2-40B4-BE49-F238E27FC236}">
                <a16:creationId xmlns:a16="http://schemas.microsoft.com/office/drawing/2014/main" id="{C7903F38-5D51-3696-9E35-6640CE373964}"/>
              </a:ext>
            </a:extLst>
          </p:cNvPr>
          <p:cNvGrpSpPr/>
          <p:nvPr/>
        </p:nvGrpSpPr>
        <p:grpSpPr>
          <a:xfrm>
            <a:off x="1219200" y="2198760"/>
            <a:ext cx="5616050" cy="7001598"/>
            <a:chOff x="0" y="0"/>
            <a:chExt cx="962856" cy="1208090"/>
          </a:xfrm>
        </p:grpSpPr>
        <p:sp>
          <p:nvSpPr>
            <p:cNvPr id="6" name="Freeform 6">
              <a:extLst>
                <a:ext uri="{FF2B5EF4-FFF2-40B4-BE49-F238E27FC236}">
                  <a16:creationId xmlns:a16="http://schemas.microsoft.com/office/drawing/2014/main" id="{18B6DBA7-E1E7-55FD-FD63-EE2A30C3DA25}"/>
                </a:ext>
              </a:extLst>
            </p:cNvPr>
            <p:cNvSpPr/>
            <p:nvPr/>
          </p:nvSpPr>
          <p:spPr>
            <a:xfrm>
              <a:off x="0" y="0"/>
              <a:ext cx="962856" cy="1208090"/>
            </a:xfrm>
            <a:custGeom>
              <a:avLst/>
              <a:gdLst/>
              <a:ahLst/>
              <a:cxnLst/>
              <a:rect l="l" t="t" r="r" b="b"/>
              <a:pathLst>
                <a:path w="962856" h="1208090">
                  <a:moveTo>
                    <a:pt x="59047" y="0"/>
                  </a:moveTo>
                  <a:lnTo>
                    <a:pt x="903808" y="0"/>
                  </a:lnTo>
                  <a:cubicBezTo>
                    <a:pt x="919468" y="0"/>
                    <a:pt x="934487" y="6221"/>
                    <a:pt x="945561" y="17295"/>
                  </a:cubicBezTo>
                  <a:cubicBezTo>
                    <a:pt x="956635" y="28368"/>
                    <a:pt x="962856" y="43387"/>
                    <a:pt x="962856" y="59047"/>
                  </a:cubicBezTo>
                  <a:lnTo>
                    <a:pt x="962856" y="1149043"/>
                  </a:lnTo>
                  <a:cubicBezTo>
                    <a:pt x="962856" y="1181654"/>
                    <a:pt x="936419" y="1208090"/>
                    <a:pt x="903808" y="1208090"/>
                  </a:cubicBezTo>
                  <a:lnTo>
                    <a:pt x="59047" y="1208090"/>
                  </a:lnTo>
                  <a:cubicBezTo>
                    <a:pt x="43387" y="1208090"/>
                    <a:pt x="28368" y="1201869"/>
                    <a:pt x="17295" y="1190796"/>
                  </a:cubicBezTo>
                  <a:cubicBezTo>
                    <a:pt x="6221" y="1179722"/>
                    <a:pt x="0" y="1164703"/>
                    <a:pt x="0" y="1149043"/>
                  </a:cubicBezTo>
                  <a:lnTo>
                    <a:pt x="0" y="59047"/>
                  </a:lnTo>
                  <a:cubicBezTo>
                    <a:pt x="0" y="43387"/>
                    <a:pt x="6221" y="28368"/>
                    <a:pt x="17295" y="17295"/>
                  </a:cubicBezTo>
                  <a:cubicBezTo>
                    <a:pt x="28368" y="6221"/>
                    <a:pt x="43387" y="0"/>
                    <a:pt x="59047" y="0"/>
                  </a:cubicBezTo>
                  <a:close/>
                </a:path>
              </a:pathLst>
            </a:custGeom>
            <a:blipFill>
              <a:blip r:embed="rId4"/>
              <a:stretch>
                <a:fillRect l="-16298" r="-16298"/>
              </a:stretch>
            </a:blipFill>
            <a:ln cap="rnd">
              <a:noFill/>
              <a:prstDash val="solid"/>
              <a:round/>
            </a:ln>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8F388B6F-7FDD-67C0-E16F-3B5BCDBBF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7774" y="2129082"/>
            <a:ext cx="9430419" cy="5300417"/>
          </a:xfrm>
          <a:prstGeom prst="round2DiagRect">
            <a:avLst>
              <a:gd name="adj1" fmla="val 16667"/>
              <a:gd name="adj2" fmla="val 0"/>
            </a:avLst>
          </a:prstGeom>
          <a:ln w="88900" cap="sq">
            <a:solidFill>
              <a:srgbClr val="336600"/>
            </a:solidFill>
            <a:miter lim="800000"/>
          </a:ln>
          <a:effectLst>
            <a:outerShdw blurRad="254000" algn="tl" rotWithShape="0">
              <a:srgbClr val="000000">
                <a:alpha val="43000"/>
              </a:srgbClr>
            </a:outerShdw>
          </a:effectLst>
        </p:spPr>
      </p:pic>
      <p:grpSp>
        <p:nvGrpSpPr>
          <p:cNvPr id="4" name="Group 4"/>
          <p:cNvGrpSpPr/>
          <p:nvPr/>
        </p:nvGrpSpPr>
        <p:grpSpPr>
          <a:xfrm>
            <a:off x="9103461" y="6864567"/>
            <a:ext cx="7617141" cy="1977064"/>
            <a:chOff x="0" y="0"/>
            <a:chExt cx="2006161" cy="520708"/>
          </a:xfrm>
        </p:grpSpPr>
        <p:sp>
          <p:nvSpPr>
            <p:cNvPr id="5" name="Freeform 5"/>
            <p:cNvSpPr/>
            <p:nvPr/>
          </p:nvSpPr>
          <p:spPr>
            <a:xfrm>
              <a:off x="0" y="0"/>
              <a:ext cx="2006160" cy="520708"/>
            </a:xfrm>
            <a:custGeom>
              <a:avLst/>
              <a:gdLst/>
              <a:ahLst/>
              <a:cxnLst/>
              <a:rect l="l" t="t" r="r" b="b"/>
              <a:pathLst>
                <a:path w="2006160" h="520708">
                  <a:moveTo>
                    <a:pt x="20328" y="0"/>
                  </a:moveTo>
                  <a:lnTo>
                    <a:pt x="1985833" y="0"/>
                  </a:lnTo>
                  <a:cubicBezTo>
                    <a:pt x="1991224" y="0"/>
                    <a:pt x="1996394" y="2142"/>
                    <a:pt x="2000207" y="5954"/>
                  </a:cubicBezTo>
                  <a:cubicBezTo>
                    <a:pt x="2004019" y="9766"/>
                    <a:pt x="2006160" y="14936"/>
                    <a:pt x="2006160" y="20328"/>
                  </a:cubicBezTo>
                  <a:lnTo>
                    <a:pt x="2006160" y="500381"/>
                  </a:lnTo>
                  <a:cubicBezTo>
                    <a:pt x="2006160" y="505772"/>
                    <a:pt x="2004019" y="510942"/>
                    <a:pt x="2000207" y="514754"/>
                  </a:cubicBezTo>
                  <a:cubicBezTo>
                    <a:pt x="1996394" y="518567"/>
                    <a:pt x="1991224" y="520708"/>
                    <a:pt x="1985833" y="520708"/>
                  </a:cubicBezTo>
                  <a:lnTo>
                    <a:pt x="20328" y="520708"/>
                  </a:lnTo>
                  <a:cubicBezTo>
                    <a:pt x="14936" y="520708"/>
                    <a:pt x="9766" y="518567"/>
                    <a:pt x="5954" y="514754"/>
                  </a:cubicBezTo>
                  <a:cubicBezTo>
                    <a:pt x="2142" y="510942"/>
                    <a:pt x="0" y="505772"/>
                    <a:pt x="0" y="500381"/>
                  </a:cubicBezTo>
                  <a:lnTo>
                    <a:pt x="0" y="20328"/>
                  </a:lnTo>
                  <a:cubicBezTo>
                    <a:pt x="0" y="14936"/>
                    <a:pt x="2142" y="9766"/>
                    <a:pt x="5954" y="5954"/>
                  </a:cubicBezTo>
                  <a:cubicBezTo>
                    <a:pt x="9766" y="2142"/>
                    <a:pt x="14936" y="0"/>
                    <a:pt x="20328" y="0"/>
                  </a:cubicBezTo>
                  <a:close/>
                </a:path>
              </a:pathLst>
            </a:custGeom>
            <a:solidFill>
              <a:srgbClr val="FDB813"/>
            </a:solidFill>
            <a:ln cap="sq">
              <a:noFill/>
              <a:prstDash val="solid"/>
              <a:miter/>
            </a:ln>
          </p:spPr>
        </p:sp>
        <p:sp>
          <p:nvSpPr>
            <p:cNvPr id="6" name="TextBox 6"/>
            <p:cNvSpPr txBox="1"/>
            <p:nvPr/>
          </p:nvSpPr>
          <p:spPr>
            <a:xfrm>
              <a:off x="0" y="-38100"/>
              <a:ext cx="2006161" cy="558808"/>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53785" y="9245645"/>
            <a:ext cx="18595570" cy="1041355"/>
            <a:chOff x="0" y="0"/>
            <a:chExt cx="4897599" cy="274266"/>
          </a:xfrm>
        </p:grpSpPr>
        <p:sp>
          <p:nvSpPr>
            <p:cNvPr id="8" name="Freeform 8"/>
            <p:cNvSpPr/>
            <p:nvPr/>
          </p:nvSpPr>
          <p:spPr>
            <a:xfrm>
              <a:off x="0" y="0"/>
              <a:ext cx="4897599" cy="274266"/>
            </a:xfrm>
            <a:custGeom>
              <a:avLst/>
              <a:gdLst/>
              <a:ahLst/>
              <a:cxnLst/>
              <a:rect l="l" t="t" r="r" b="b"/>
              <a:pathLst>
                <a:path w="4897599" h="274266">
                  <a:moveTo>
                    <a:pt x="0" y="0"/>
                  </a:moveTo>
                  <a:lnTo>
                    <a:pt x="4897599" y="0"/>
                  </a:lnTo>
                  <a:lnTo>
                    <a:pt x="4897599"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a:ln cap="sq">
              <a:noFill/>
              <a:prstDash val="solid"/>
              <a:miter/>
            </a:ln>
          </p:spPr>
        </p:sp>
        <p:sp>
          <p:nvSpPr>
            <p:cNvPr id="9" name="TextBox 9"/>
            <p:cNvSpPr txBox="1"/>
            <p:nvPr/>
          </p:nvSpPr>
          <p:spPr>
            <a:xfrm>
              <a:off x="0" y="-38100"/>
              <a:ext cx="4897599" cy="312366"/>
            </a:xfrm>
            <a:prstGeom prst="rect">
              <a:avLst/>
            </a:prstGeom>
          </p:spPr>
          <p:txBody>
            <a:bodyPr lIns="50800" tIns="50800" rIns="50800" bIns="50800" rtlCol="0" anchor="ctr"/>
            <a:lstStyle/>
            <a:p>
              <a:pPr algn="ctr">
                <a:lnSpc>
                  <a:spcPts val="2659"/>
                </a:lnSpc>
                <a:spcBef>
                  <a:spcPct val="0"/>
                </a:spcBef>
              </a:pPr>
              <a:endParaRPr/>
            </a:p>
          </p:txBody>
        </p:sp>
      </p:grpSp>
      <p:sp>
        <p:nvSpPr>
          <p:cNvPr id="10" name="AutoShape 10"/>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11" name="Freeform 11"/>
          <p:cNvSpPr/>
          <p:nvPr/>
        </p:nvSpPr>
        <p:spPr>
          <a:xfrm>
            <a:off x="9220200" y="7309534"/>
            <a:ext cx="513684" cy="729566"/>
          </a:xfrm>
          <a:custGeom>
            <a:avLst/>
            <a:gdLst/>
            <a:ahLst/>
            <a:cxnLst/>
            <a:rect l="l" t="t" r="r" b="b"/>
            <a:pathLst>
              <a:path w="513684" h="729566">
                <a:moveTo>
                  <a:pt x="0" y="0"/>
                </a:moveTo>
                <a:lnTo>
                  <a:pt x="513684" y="0"/>
                </a:lnTo>
                <a:lnTo>
                  <a:pt x="513684" y="729566"/>
                </a:lnTo>
                <a:lnTo>
                  <a:pt x="0" y="729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2" name="Group 12"/>
          <p:cNvGrpSpPr/>
          <p:nvPr/>
        </p:nvGrpSpPr>
        <p:grpSpPr>
          <a:xfrm>
            <a:off x="-153785" y="-156823"/>
            <a:ext cx="18595570" cy="662087"/>
            <a:chOff x="0" y="0"/>
            <a:chExt cx="4897599" cy="174377"/>
          </a:xfrm>
        </p:grpSpPr>
        <p:sp>
          <p:nvSpPr>
            <p:cNvPr id="13" name="Freeform 13"/>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14" name="TextBox 14"/>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sp>
        <p:nvSpPr>
          <p:cNvPr id="15" name="TextBox 15"/>
          <p:cNvSpPr txBox="1"/>
          <p:nvPr/>
        </p:nvSpPr>
        <p:spPr>
          <a:xfrm>
            <a:off x="16720866" y="9484691"/>
            <a:ext cx="538434" cy="483869"/>
          </a:xfrm>
          <a:prstGeom prst="rect">
            <a:avLst/>
          </a:prstGeom>
        </p:spPr>
        <p:txBody>
          <a:bodyPr lIns="0" tIns="0" rIns="0" bIns="0" rtlCol="0" anchor="t">
            <a:spAutoFit/>
          </a:bodyPr>
          <a:lstStyle/>
          <a:p>
            <a:pPr algn="r">
              <a:lnSpc>
                <a:spcPts val="3780"/>
              </a:lnSpc>
            </a:pPr>
            <a:r>
              <a:rPr lang="en-US" sz="2700" b="1">
                <a:solidFill>
                  <a:srgbClr val="FFFFFF"/>
                </a:solidFill>
                <a:latin typeface="Poppins Medium"/>
                <a:ea typeface="Poppins Medium"/>
                <a:cs typeface="Poppins Medium"/>
                <a:sym typeface="Poppins Medium"/>
              </a:rPr>
              <a:t>02</a:t>
            </a:r>
          </a:p>
        </p:txBody>
      </p:sp>
      <p:sp>
        <p:nvSpPr>
          <p:cNvPr id="16" name="TextBox 16"/>
          <p:cNvSpPr txBox="1"/>
          <p:nvPr/>
        </p:nvSpPr>
        <p:spPr>
          <a:xfrm>
            <a:off x="838200" y="2387439"/>
            <a:ext cx="8305801" cy="821379"/>
          </a:xfrm>
          <a:prstGeom prst="rect">
            <a:avLst/>
          </a:prstGeom>
        </p:spPr>
        <p:txBody>
          <a:bodyPr wrap="square" lIns="0" tIns="0" rIns="0" bIns="0" rtlCol="0" anchor="t">
            <a:spAutoFit/>
          </a:bodyPr>
          <a:lstStyle/>
          <a:p>
            <a:pPr algn="l">
              <a:lnSpc>
                <a:spcPts val="6300"/>
              </a:lnSpc>
            </a:pPr>
            <a:r>
              <a:rPr lang="en-US" sz="6000" b="1" dirty="0">
                <a:solidFill>
                  <a:srgbClr val="074449"/>
                </a:solidFill>
                <a:latin typeface="Poppins Semi-Bold"/>
                <a:ea typeface="Poppins Semi-Bold"/>
                <a:cs typeface="Poppins Semi-Bold"/>
                <a:sym typeface="Poppins Semi-Bold"/>
              </a:rPr>
              <a:t>RESEARCH PURPOSES</a:t>
            </a:r>
          </a:p>
        </p:txBody>
      </p:sp>
      <p:sp>
        <p:nvSpPr>
          <p:cNvPr id="17" name="TextBox 17"/>
          <p:cNvSpPr txBox="1"/>
          <p:nvPr/>
        </p:nvSpPr>
        <p:spPr>
          <a:xfrm>
            <a:off x="739226" y="3735947"/>
            <a:ext cx="8001001" cy="4201150"/>
          </a:xfrm>
          <a:prstGeom prst="rect">
            <a:avLst/>
          </a:prstGeom>
        </p:spPr>
        <p:txBody>
          <a:bodyPr wrap="square" lIns="0" tIns="0" rIns="0" bIns="0" rtlCol="0" anchor="t">
            <a:spAutoFit/>
          </a:bodyPr>
          <a:lstStyle/>
          <a:p>
            <a:pPr indent="228600" algn="just"/>
            <a:r>
              <a:rPr lang="en-US" sz="2100" dirty="0">
                <a:solidFill>
                  <a:srgbClr val="000000"/>
                </a:solidFill>
                <a:latin typeface="Times New Roman" panose="02020603050405020304" pitchFamily="18" charset="0"/>
                <a:ea typeface="Times" panose="02020603050405020304" pitchFamily="18" charset="0"/>
              </a:rPr>
              <a:t>T</a:t>
            </a:r>
            <a:r>
              <a:rPr lang="sk-SK" sz="2100" dirty="0">
                <a:solidFill>
                  <a:srgbClr val="000000"/>
                </a:solidFill>
                <a:effectLst/>
                <a:latin typeface="Times New Roman" panose="02020603050405020304" pitchFamily="18" charset="0"/>
                <a:ea typeface="Times" panose="02020603050405020304" pitchFamily="18" charset="0"/>
              </a:rPr>
              <a:t>he </a:t>
            </a:r>
            <a:r>
              <a:rPr lang="sk-SK" sz="2100" b="1" dirty="0">
                <a:solidFill>
                  <a:srgbClr val="000000"/>
                </a:solidFill>
                <a:effectLst/>
                <a:latin typeface="Times New Roman" panose="02020603050405020304" pitchFamily="18" charset="0"/>
                <a:ea typeface="Times" panose="02020603050405020304" pitchFamily="18" charset="0"/>
              </a:rPr>
              <a:t>logistics industry </a:t>
            </a:r>
            <a:r>
              <a:rPr lang="sk-SK" sz="2100" dirty="0">
                <a:solidFill>
                  <a:srgbClr val="000000"/>
                </a:solidFill>
                <a:effectLst/>
                <a:latin typeface="Times New Roman" panose="02020603050405020304" pitchFamily="18" charset="0"/>
                <a:ea typeface="Times" panose="02020603050405020304" pitchFamily="18" charset="0"/>
              </a:rPr>
              <a:t>has experienced </a:t>
            </a:r>
            <a:r>
              <a:rPr lang="sk-SK" sz="2100" b="1" dirty="0">
                <a:solidFill>
                  <a:srgbClr val="000000"/>
                </a:solidFill>
                <a:effectLst/>
                <a:latin typeface="Times New Roman" panose="02020603050405020304" pitchFamily="18" charset="0"/>
                <a:ea typeface="Times" panose="02020603050405020304" pitchFamily="18" charset="0"/>
              </a:rPr>
              <a:t>significant growth</a:t>
            </a:r>
            <a:r>
              <a:rPr lang="sk-SK" sz="2100" dirty="0">
                <a:solidFill>
                  <a:srgbClr val="000000"/>
                </a:solidFill>
                <a:effectLst/>
                <a:latin typeface="Times New Roman" panose="02020603050405020304" pitchFamily="18" charset="0"/>
                <a:ea typeface="Times" panose="02020603050405020304" pitchFamily="18" charset="0"/>
              </a:rPr>
              <a:t>, driven by increasing consumer demand for fast and efficient delivery. However, behind this operational success, there are </a:t>
            </a:r>
            <a:r>
              <a:rPr lang="sk-SK" sz="2100" b="1" dirty="0">
                <a:solidFill>
                  <a:srgbClr val="000000"/>
                </a:solidFill>
                <a:effectLst/>
                <a:latin typeface="Times New Roman" panose="02020603050405020304" pitchFamily="18" charset="0"/>
                <a:ea typeface="Times" panose="02020603050405020304" pitchFamily="18" charset="0"/>
              </a:rPr>
              <a:t>major challenges</a:t>
            </a:r>
            <a:r>
              <a:rPr lang="sk-SK" sz="2100" dirty="0">
                <a:solidFill>
                  <a:srgbClr val="000000"/>
                </a:solidFill>
                <a:effectLst/>
                <a:latin typeface="Times New Roman" panose="02020603050405020304" pitchFamily="18" charset="0"/>
                <a:ea typeface="Times" panose="02020603050405020304" pitchFamily="18" charset="0"/>
              </a:rPr>
              <a:t> related to the </a:t>
            </a:r>
            <a:r>
              <a:rPr lang="sk-SK" sz="2100" b="1" dirty="0">
                <a:solidFill>
                  <a:srgbClr val="000000"/>
                </a:solidFill>
                <a:effectLst/>
                <a:latin typeface="Times New Roman" panose="02020603050405020304" pitchFamily="18" charset="0"/>
                <a:ea typeface="Times" panose="02020603050405020304" pitchFamily="18" charset="0"/>
              </a:rPr>
              <a:t>health and safety of drivers</a:t>
            </a:r>
            <a:r>
              <a:rPr lang="sk-SK" sz="2100" dirty="0">
                <a:solidFill>
                  <a:srgbClr val="000000"/>
                </a:solidFill>
                <a:effectLst/>
                <a:latin typeface="Times New Roman" panose="02020603050405020304" pitchFamily="18" charset="0"/>
                <a:ea typeface="Times" panose="02020603050405020304" pitchFamily="18" charset="0"/>
              </a:rPr>
              <a:t>, who are the backbone of the supply chain [1]. One of the </a:t>
            </a:r>
            <a:r>
              <a:rPr lang="sk-SK" sz="2100" b="1" dirty="0">
                <a:solidFill>
                  <a:srgbClr val="000000"/>
                </a:solidFill>
                <a:effectLst/>
                <a:latin typeface="Times New Roman" panose="02020603050405020304" pitchFamily="18" charset="0"/>
                <a:ea typeface="Times" panose="02020603050405020304" pitchFamily="18" charset="0"/>
              </a:rPr>
              <a:t>main problems </a:t>
            </a:r>
            <a:r>
              <a:rPr lang="sk-SK" sz="2100" dirty="0">
                <a:solidFill>
                  <a:srgbClr val="000000"/>
                </a:solidFill>
                <a:effectLst/>
                <a:latin typeface="Times New Roman" panose="02020603050405020304" pitchFamily="18" charset="0"/>
                <a:ea typeface="Times" panose="02020603050405020304" pitchFamily="18" charset="0"/>
              </a:rPr>
              <a:t>faced by </a:t>
            </a:r>
            <a:r>
              <a:rPr lang="sk-SK" sz="2100" b="1" dirty="0">
                <a:solidFill>
                  <a:srgbClr val="000000"/>
                </a:solidFill>
                <a:effectLst/>
                <a:latin typeface="Times New Roman" panose="02020603050405020304" pitchFamily="18" charset="0"/>
                <a:ea typeface="Times" panose="02020603050405020304" pitchFamily="18" charset="0"/>
              </a:rPr>
              <a:t>drivers</a:t>
            </a:r>
            <a:r>
              <a:rPr lang="sk-SK" sz="2100" dirty="0">
                <a:solidFill>
                  <a:srgbClr val="000000"/>
                </a:solidFill>
                <a:effectLst/>
                <a:latin typeface="Times New Roman" panose="02020603050405020304" pitchFamily="18" charset="0"/>
                <a:ea typeface="Times" panose="02020603050405020304" pitchFamily="18" charset="0"/>
              </a:rPr>
              <a:t> is </a:t>
            </a:r>
            <a:r>
              <a:rPr lang="sk-SK" sz="2100" b="1" dirty="0">
                <a:solidFill>
                  <a:srgbClr val="000000"/>
                </a:solidFill>
                <a:effectLst/>
                <a:latin typeface="Times New Roman" panose="02020603050405020304" pitchFamily="18" charset="0"/>
                <a:ea typeface="Times" panose="02020603050405020304" pitchFamily="18" charset="0"/>
              </a:rPr>
              <a:t>work fatigue </a:t>
            </a:r>
            <a:r>
              <a:rPr lang="sk-SK" sz="2100" dirty="0">
                <a:solidFill>
                  <a:srgbClr val="000000"/>
                </a:solidFill>
                <a:effectLst/>
                <a:latin typeface="Times New Roman" panose="02020603050405020304" pitchFamily="18" charset="0"/>
                <a:ea typeface="Times" panose="02020603050405020304" pitchFamily="18" charset="0"/>
              </a:rPr>
              <a:t>[2], [3], which </a:t>
            </a:r>
            <a:r>
              <a:rPr lang="sk-SK" sz="2100" b="1" dirty="0">
                <a:solidFill>
                  <a:srgbClr val="000000"/>
                </a:solidFill>
                <a:effectLst/>
                <a:latin typeface="Times New Roman" panose="02020603050405020304" pitchFamily="18" charset="0"/>
                <a:ea typeface="Times" panose="02020603050405020304" pitchFamily="18" charset="0"/>
              </a:rPr>
              <a:t>not only </a:t>
            </a:r>
            <a:r>
              <a:rPr lang="sk-SK" sz="2100" dirty="0">
                <a:solidFill>
                  <a:srgbClr val="000000"/>
                </a:solidFill>
                <a:effectLst/>
                <a:latin typeface="Times New Roman" panose="02020603050405020304" pitchFamily="18" charset="0"/>
                <a:ea typeface="Times" panose="02020603050405020304" pitchFamily="18" charset="0"/>
              </a:rPr>
              <a:t>negatively impacts </a:t>
            </a:r>
            <a:r>
              <a:rPr lang="sk-SK" sz="2100" b="1" dirty="0">
                <a:solidFill>
                  <a:srgbClr val="000000"/>
                </a:solidFill>
                <a:effectLst/>
                <a:latin typeface="Times New Roman" panose="02020603050405020304" pitchFamily="18" charset="0"/>
                <a:ea typeface="Times" panose="02020603050405020304" pitchFamily="18" charset="0"/>
              </a:rPr>
              <a:t>their health but also on road safety and operational efficiency </a:t>
            </a:r>
            <a:r>
              <a:rPr lang="sk-SK" sz="2100" dirty="0">
                <a:solidFill>
                  <a:srgbClr val="000000"/>
                </a:solidFill>
                <a:effectLst/>
                <a:latin typeface="Times New Roman" panose="02020603050405020304" pitchFamily="18" charset="0"/>
                <a:ea typeface="Times" panose="02020603050405020304" pitchFamily="18" charset="0"/>
              </a:rPr>
              <a:t>[4]. Driver fatigue has been identified as a contributing factor to traffic accidents, operational errors, and deterioration in service quality, making it a critical issue to address [5] .</a:t>
            </a:r>
            <a:endParaRPr lang="en-ID" sz="2100" dirty="0">
              <a:solidFill>
                <a:srgbClr val="000000"/>
              </a:solidFill>
              <a:effectLst/>
              <a:latin typeface="Times New Roman" panose="02020603050405020304" pitchFamily="18" charset="0"/>
              <a:ea typeface="Times New Roman" panose="02020603050405020304" pitchFamily="18" charset="0"/>
            </a:endParaRPr>
          </a:p>
          <a:p>
            <a:pPr indent="228600" algn="just"/>
            <a:r>
              <a:rPr lang="sk-SK" sz="2100" b="1" dirty="0">
                <a:solidFill>
                  <a:srgbClr val="000000"/>
                </a:solidFill>
                <a:effectLst/>
                <a:latin typeface="Times New Roman" panose="02020603050405020304" pitchFamily="18" charset="0"/>
                <a:ea typeface="Times" panose="02020603050405020304" pitchFamily="18" charset="0"/>
              </a:rPr>
              <a:t>Driver fatigue </a:t>
            </a:r>
            <a:r>
              <a:rPr lang="sk-SK" sz="2100" dirty="0">
                <a:solidFill>
                  <a:srgbClr val="000000"/>
                </a:solidFill>
                <a:effectLst/>
                <a:latin typeface="Times New Roman" panose="02020603050405020304" pitchFamily="18" charset="0"/>
                <a:ea typeface="Times" panose="02020603050405020304" pitchFamily="18" charset="0"/>
              </a:rPr>
              <a:t>is often </a:t>
            </a:r>
            <a:r>
              <a:rPr lang="sk-SK" sz="2100" b="1" dirty="0">
                <a:solidFill>
                  <a:srgbClr val="000000"/>
                </a:solidFill>
                <a:effectLst/>
                <a:latin typeface="Times New Roman" panose="02020603050405020304" pitchFamily="18" charset="0"/>
                <a:ea typeface="Times" panose="02020603050405020304" pitchFamily="18" charset="0"/>
              </a:rPr>
              <a:t>affected by unfavorable physical work environment conditions</a:t>
            </a:r>
            <a:r>
              <a:rPr lang="sk-SK" sz="2100" dirty="0">
                <a:solidFill>
                  <a:srgbClr val="000000"/>
                </a:solidFill>
                <a:effectLst/>
                <a:latin typeface="Times New Roman" panose="02020603050405020304" pitchFamily="18" charset="0"/>
                <a:ea typeface="Times" panose="02020603050405020304" pitchFamily="18" charset="0"/>
              </a:rPr>
              <a:t>, such as </a:t>
            </a:r>
            <a:r>
              <a:rPr lang="sk-SK" sz="2100" b="1" dirty="0">
                <a:solidFill>
                  <a:srgbClr val="000000"/>
                </a:solidFill>
                <a:effectLst/>
                <a:latin typeface="Times New Roman" panose="02020603050405020304" pitchFamily="18" charset="0"/>
                <a:ea typeface="Times" panose="02020603050405020304" pitchFamily="18" charset="0"/>
              </a:rPr>
              <a:t>high noise levels </a:t>
            </a:r>
            <a:r>
              <a:rPr lang="sk-SK" sz="2100" dirty="0">
                <a:solidFill>
                  <a:srgbClr val="000000"/>
                </a:solidFill>
                <a:effectLst/>
                <a:latin typeface="Times New Roman" panose="02020603050405020304" pitchFamily="18" charset="0"/>
                <a:ea typeface="Times" panose="02020603050405020304" pitchFamily="18" charset="0"/>
              </a:rPr>
              <a:t>and </a:t>
            </a:r>
            <a:r>
              <a:rPr lang="sk-SK" sz="2100" b="1" dirty="0">
                <a:solidFill>
                  <a:srgbClr val="000000"/>
                </a:solidFill>
                <a:effectLst/>
                <a:latin typeface="Times New Roman" panose="02020603050405020304" pitchFamily="18" charset="0"/>
                <a:ea typeface="Times" panose="02020603050405020304" pitchFamily="18" charset="0"/>
              </a:rPr>
              <a:t>extreme temperatures</a:t>
            </a:r>
            <a:r>
              <a:rPr lang="sk-SK" sz="2100" dirty="0">
                <a:solidFill>
                  <a:srgbClr val="000000"/>
                </a:solidFill>
                <a:effectLst/>
                <a:latin typeface="Times New Roman" panose="02020603050405020304" pitchFamily="18" charset="0"/>
                <a:ea typeface="Times" panose="02020603050405020304" pitchFamily="18" charset="0"/>
              </a:rPr>
              <a:t> (6). Therefore, creating a better physical working environment for drivers is an important priority in the logistics industry.</a:t>
            </a:r>
            <a:endParaRPr lang="en-ID" sz="2100" dirty="0">
              <a:solidFill>
                <a:srgbClr val="000000"/>
              </a:solidFill>
              <a:effectLst/>
              <a:latin typeface="Times New Roman" panose="02020603050405020304" pitchFamily="18" charset="0"/>
              <a:ea typeface="Times New Roman" panose="02020603050405020304" pitchFamily="18" charset="0"/>
            </a:endParaRPr>
          </a:p>
        </p:txBody>
      </p:sp>
      <p:sp>
        <p:nvSpPr>
          <p:cNvPr id="19" name="TextBox 19"/>
          <p:cNvSpPr txBox="1"/>
          <p:nvPr/>
        </p:nvSpPr>
        <p:spPr>
          <a:xfrm>
            <a:off x="9844861" y="7222668"/>
            <a:ext cx="6842939" cy="1059264"/>
          </a:xfrm>
          <a:prstGeom prst="rect">
            <a:avLst/>
          </a:prstGeom>
        </p:spPr>
        <p:txBody>
          <a:bodyPr wrap="square" lIns="0" tIns="0" rIns="0" bIns="0" rtlCol="0" anchor="t">
            <a:spAutoFit/>
          </a:bodyPr>
          <a:lstStyle/>
          <a:p>
            <a:pPr algn="l">
              <a:lnSpc>
                <a:spcPts val="2800"/>
              </a:lnSpc>
            </a:pPr>
            <a:r>
              <a:rPr lang="en-US" sz="2000" dirty="0">
                <a:solidFill>
                  <a:srgbClr val="000000"/>
                </a:solidFill>
                <a:latin typeface="Poppins"/>
                <a:ea typeface="Poppins"/>
                <a:cs typeface="Poppins"/>
                <a:sym typeface="Poppins"/>
              </a:rPr>
              <a:t>Creating a better physical working environment to minimize work fatigue on the drivers as the backbone of the supply chain, especially on the logistic industry </a:t>
            </a:r>
          </a:p>
        </p:txBody>
      </p:sp>
      <p:grpSp>
        <p:nvGrpSpPr>
          <p:cNvPr id="20" name="Group 20"/>
          <p:cNvGrpSpPr/>
          <p:nvPr/>
        </p:nvGrpSpPr>
        <p:grpSpPr>
          <a:xfrm>
            <a:off x="256306" y="658169"/>
            <a:ext cx="2610574" cy="1333351"/>
            <a:chOff x="0" y="0"/>
            <a:chExt cx="3480765" cy="1777801"/>
          </a:xfrm>
        </p:grpSpPr>
        <p:sp>
          <p:nvSpPr>
            <p:cNvPr id="21" name="Freeform 21"/>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5"/>
              <a:stretch>
                <a:fillRect/>
              </a:stretch>
            </a:blipFill>
          </p:spPr>
        </p:sp>
        <p:sp>
          <p:nvSpPr>
            <p:cNvPr id="22" name="Freeform 22"/>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6"/>
              <a:stretch>
                <a:fillRect/>
              </a:stretch>
            </a:blipFill>
          </p:spPr>
        </p:sp>
      </p:grpSp>
      <p:sp>
        <p:nvSpPr>
          <p:cNvPr id="23" name="TextBox 23"/>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892" y="9245645"/>
            <a:ext cx="18441785" cy="1041355"/>
            <a:chOff x="0" y="0"/>
            <a:chExt cx="4857096" cy="274266"/>
          </a:xfrm>
        </p:grpSpPr>
        <p:sp>
          <p:nvSpPr>
            <p:cNvPr id="3" name="Freeform 3"/>
            <p:cNvSpPr/>
            <p:nvPr/>
          </p:nvSpPr>
          <p:spPr>
            <a:xfrm>
              <a:off x="0" y="0"/>
              <a:ext cx="4857096" cy="274266"/>
            </a:xfrm>
            <a:custGeom>
              <a:avLst/>
              <a:gdLst/>
              <a:ahLst/>
              <a:cxnLst/>
              <a:rect l="l" t="t" r="r" b="b"/>
              <a:pathLst>
                <a:path w="4857096" h="274266">
                  <a:moveTo>
                    <a:pt x="0" y="0"/>
                  </a:moveTo>
                  <a:lnTo>
                    <a:pt x="4857096" y="0"/>
                  </a:lnTo>
                  <a:lnTo>
                    <a:pt x="4857096"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57096"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20866" y="9484691"/>
            <a:ext cx="538434" cy="483869"/>
          </a:xfrm>
          <a:prstGeom prst="rect">
            <a:avLst/>
          </a:prstGeom>
        </p:spPr>
        <p:txBody>
          <a:bodyPr lIns="0" tIns="0" rIns="0" bIns="0" rtlCol="0" anchor="t">
            <a:spAutoFit/>
          </a:bodyPr>
          <a:lstStyle/>
          <a:p>
            <a:pPr algn="r">
              <a:lnSpc>
                <a:spcPts val="3780"/>
              </a:lnSpc>
            </a:pPr>
            <a:r>
              <a:rPr lang="en-US" sz="2700" b="1">
                <a:solidFill>
                  <a:srgbClr val="FFFFFF"/>
                </a:solidFill>
                <a:latin typeface="Poppins Medium"/>
                <a:ea typeface="Poppins Medium"/>
                <a:cs typeface="Poppins Medium"/>
                <a:sym typeface="Poppins Medium"/>
              </a:rPr>
              <a:t>03</a:t>
            </a:r>
          </a:p>
        </p:txBody>
      </p:sp>
      <p:sp>
        <p:nvSpPr>
          <p:cNvPr id="9" name="TextBox 9"/>
          <p:cNvSpPr txBox="1"/>
          <p:nvPr/>
        </p:nvSpPr>
        <p:spPr>
          <a:xfrm>
            <a:off x="9436286" y="2212199"/>
            <a:ext cx="8075673" cy="821379"/>
          </a:xfrm>
          <a:prstGeom prst="rect">
            <a:avLst/>
          </a:prstGeom>
        </p:spPr>
        <p:txBody>
          <a:bodyPr wrap="square" lIns="0" tIns="0" rIns="0" bIns="0" rtlCol="0" anchor="t">
            <a:spAutoFit/>
          </a:bodyPr>
          <a:lstStyle/>
          <a:p>
            <a:pPr algn="l">
              <a:lnSpc>
                <a:spcPts val="6300"/>
              </a:lnSpc>
            </a:pPr>
            <a:r>
              <a:rPr lang="en-US" sz="6000" b="1" dirty="0">
                <a:solidFill>
                  <a:srgbClr val="074449"/>
                </a:solidFill>
                <a:latin typeface="Poppins Semi-Bold"/>
                <a:ea typeface="Poppins Semi-Bold"/>
                <a:cs typeface="Poppins Semi-Bold"/>
                <a:sym typeface="Poppins Semi-Bold"/>
              </a:rPr>
              <a:t>THEORY APPROACH</a:t>
            </a:r>
          </a:p>
        </p:txBody>
      </p:sp>
      <p:sp>
        <p:nvSpPr>
          <p:cNvPr id="10" name="TextBox 10"/>
          <p:cNvSpPr txBox="1"/>
          <p:nvPr/>
        </p:nvSpPr>
        <p:spPr>
          <a:xfrm>
            <a:off x="7696200" y="3009900"/>
            <a:ext cx="9982201" cy="6217087"/>
          </a:xfrm>
          <a:prstGeom prst="rect">
            <a:avLst/>
          </a:prstGeom>
        </p:spPr>
        <p:txBody>
          <a:bodyPr wrap="square" lIns="0" tIns="0" rIns="0" bIns="0" rtlCol="0" anchor="t">
            <a:spAutoFit/>
          </a:bodyPr>
          <a:lstStyle/>
          <a:p>
            <a:pPr marL="285750" indent="-285750" algn="just">
              <a:buFont typeface="Courier New" panose="02070309020205020404" pitchFamily="49" charset="0"/>
              <a:buChar char="o"/>
            </a:pPr>
            <a:r>
              <a:rPr lang="sk-SK" sz="2400" dirty="0">
                <a:solidFill>
                  <a:srgbClr val="000000"/>
                </a:solidFill>
                <a:effectLst/>
                <a:latin typeface="Times New Roman" panose="02020603050405020304" pitchFamily="18" charset="0"/>
                <a:ea typeface="Times" panose="02020603050405020304" pitchFamily="18" charset="0"/>
              </a:rPr>
              <a:t>Excessive noise can lead to impaired concentration, stress, and mental fatigue, while uncomfortable temperatures, especially in enclosed vehicles, can interfere with the driver's physiological functions, leading to dehydration, physical fatigue, and even more serious health risks [7].</a:t>
            </a:r>
            <a:endParaRPr lang="en-US" sz="2200" b="1" dirty="0">
              <a:solidFill>
                <a:srgbClr val="000000"/>
              </a:solidFill>
              <a:effectLst/>
              <a:latin typeface="Times New Roman" panose="02020603050405020304" pitchFamily="18" charset="0"/>
              <a:ea typeface="Times" panose="02020603050405020304" pitchFamily="18" charset="0"/>
            </a:endParaRPr>
          </a:p>
          <a:p>
            <a:pPr marL="285750" indent="-285750" algn="just">
              <a:buFont typeface="Courier New" panose="02070309020205020404" pitchFamily="49" charset="0"/>
              <a:buChar char="o"/>
            </a:pPr>
            <a:r>
              <a:rPr lang="sk-SK" sz="2200" b="1" dirty="0">
                <a:solidFill>
                  <a:srgbClr val="000000"/>
                </a:solidFill>
                <a:effectLst/>
                <a:latin typeface="Times New Roman" panose="02020603050405020304" pitchFamily="18" charset="0"/>
                <a:ea typeface="Times" panose="02020603050405020304" pitchFamily="18" charset="0"/>
              </a:rPr>
              <a:t>a Multi-Objective Optimization (MOO) approach </a:t>
            </a:r>
            <a:r>
              <a:rPr lang="sk-SK" sz="2200" dirty="0">
                <a:solidFill>
                  <a:srgbClr val="000000"/>
                </a:solidFill>
                <a:effectLst/>
                <a:latin typeface="Times New Roman" panose="02020603050405020304" pitchFamily="18" charset="0"/>
                <a:ea typeface="Times" panose="02020603050405020304" pitchFamily="18" charset="0"/>
              </a:rPr>
              <a:t>to overcome the problem of driver fatigue by optimizing the parameters of the physical work environment at the same time</a:t>
            </a:r>
            <a:r>
              <a:rPr lang="en-US" sz="2200" dirty="0">
                <a:solidFill>
                  <a:srgbClr val="000000"/>
                </a:solidFill>
                <a:effectLst/>
                <a:latin typeface="Times New Roman" panose="02020603050405020304" pitchFamily="18" charset="0"/>
                <a:ea typeface="Times" panose="02020603050405020304" pitchFamily="18" charset="0"/>
              </a:rPr>
              <a:t>[8]</a:t>
            </a:r>
            <a:r>
              <a:rPr lang="sk-SK" sz="2200" dirty="0">
                <a:solidFill>
                  <a:srgbClr val="000000"/>
                </a:solidFill>
                <a:effectLst/>
                <a:latin typeface="Times New Roman" panose="02020603050405020304" pitchFamily="18" charset="0"/>
                <a:ea typeface="Times" panose="02020603050405020304" pitchFamily="18" charset="0"/>
              </a:rPr>
              <a:t>. This approach differs from previous studies because MOO </a:t>
            </a:r>
            <a:r>
              <a:rPr lang="sk-SK" sz="2200" b="1" dirty="0">
                <a:solidFill>
                  <a:srgbClr val="000000"/>
                </a:solidFill>
                <a:effectLst/>
                <a:latin typeface="Times New Roman" panose="02020603050405020304" pitchFamily="18" charset="0"/>
                <a:ea typeface="Times" panose="02020603050405020304" pitchFamily="18" charset="0"/>
              </a:rPr>
              <a:t>allows for the optimization of multiple objectives simultaneously</a:t>
            </a:r>
            <a:r>
              <a:rPr lang="en-US" sz="2200" b="1" dirty="0">
                <a:solidFill>
                  <a:srgbClr val="000000"/>
                </a:solidFill>
                <a:effectLst/>
                <a:latin typeface="Times New Roman" panose="02020603050405020304" pitchFamily="18" charset="0"/>
                <a:ea typeface="Times" panose="02020603050405020304" pitchFamily="18" charset="0"/>
              </a:rPr>
              <a:t>.</a:t>
            </a:r>
            <a:r>
              <a:rPr lang="sk-SK" sz="2200" b="1" dirty="0">
                <a:solidFill>
                  <a:srgbClr val="000000"/>
                </a:solidFill>
                <a:effectLst/>
                <a:latin typeface="Times New Roman" panose="02020603050405020304" pitchFamily="18" charset="0"/>
                <a:ea typeface="Times" panose="02020603050405020304" pitchFamily="18" charset="0"/>
              </a:rPr>
              <a:t> </a:t>
            </a:r>
            <a:r>
              <a:rPr lang="en-US" sz="2200" dirty="0">
                <a:solidFill>
                  <a:srgbClr val="000000"/>
                </a:solidFill>
                <a:effectLst/>
                <a:latin typeface="Times New Roman" panose="02020603050405020304" pitchFamily="18" charset="0"/>
                <a:ea typeface="Times" panose="02020603050405020304" pitchFamily="18" charset="0"/>
              </a:rPr>
              <a:t>I</a:t>
            </a:r>
            <a:r>
              <a:rPr lang="sk-SK" sz="2200" dirty="0">
                <a:solidFill>
                  <a:srgbClr val="000000"/>
                </a:solidFill>
                <a:effectLst/>
                <a:latin typeface="Times New Roman" panose="02020603050405020304" pitchFamily="18" charset="0"/>
                <a:ea typeface="Times" panose="02020603050405020304" pitchFamily="18" charset="0"/>
              </a:rPr>
              <a:t>n this case the reduction of noise levels and temperatures that can minimize driver fatigue [</a:t>
            </a:r>
            <a:r>
              <a:rPr lang="en-US" sz="2200" dirty="0">
                <a:solidFill>
                  <a:srgbClr val="000000"/>
                </a:solidFill>
                <a:effectLst/>
                <a:latin typeface="Times New Roman" panose="02020603050405020304" pitchFamily="18" charset="0"/>
                <a:ea typeface="Times" panose="02020603050405020304" pitchFamily="18" charset="0"/>
              </a:rPr>
              <a:t>9</a:t>
            </a:r>
            <a:r>
              <a:rPr lang="sk-SK" sz="2200" dirty="0">
                <a:solidFill>
                  <a:srgbClr val="000000"/>
                </a:solidFill>
                <a:effectLst/>
                <a:latin typeface="Times New Roman" panose="02020603050405020304" pitchFamily="18" charset="0"/>
                <a:ea typeface="Times" panose="02020603050405020304" pitchFamily="18" charset="0"/>
              </a:rPr>
              <a:t>]. </a:t>
            </a:r>
            <a:endParaRPr lang="en-US" sz="2200" dirty="0">
              <a:solidFill>
                <a:srgbClr val="000000"/>
              </a:solidFill>
              <a:latin typeface="Times New Roman" panose="02020603050405020304" pitchFamily="18" charset="0"/>
              <a:ea typeface="Times" panose="02020603050405020304" pitchFamily="18" charset="0"/>
            </a:endParaRPr>
          </a:p>
          <a:p>
            <a:pPr marL="285750" indent="-285750" algn="just">
              <a:buFont typeface="Courier New" panose="02070309020205020404" pitchFamily="49" charset="0"/>
              <a:buChar char="o"/>
            </a:pPr>
            <a:r>
              <a:rPr lang="sk-SK" sz="2200" dirty="0">
                <a:solidFill>
                  <a:srgbClr val="000000"/>
                </a:solidFill>
                <a:effectLst/>
                <a:latin typeface="Times New Roman" panose="02020603050405020304" pitchFamily="18" charset="0"/>
                <a:ea typeface="Times" panose="02020603050405020304" pitchFamily="18" charset="0"/>
              </a:rPr>
              <a:t>the study adopts an </a:t>
            </a:r>
            <a:r>
              <a:rPr lang="sk-SK" sz="2200" b="1" dirty="0">
                <a:solidFill>
                  <a:srgbClr val="000000"/>
                </a:solidFill>
                <a:effectLst/>
                <a:latin typeface="Times New Roman" panose="02020603050405020304" pitchFamily="18" charset="0"/>
                <a:ea typeface="Times" panose="02020603050405020304" pitchFamily="18" charset="0"/>
              </a:rPr>
              <a:t>exponential regression model</a:t>
            </a:r>
            <a:r>
              <a:rPr lang="sk-SK" sz="2200" dirty="0">
                <a:solidFill>
                  <a:srgbClr val="000000"/>
                </a:solidFill>
                <a:effectLst/>
                <a:latin typeface="Times New Roman" panose="02020603050405020304" pitchFamily="18" charset="0"/>
                <a:ea typeface="Times" panose="02020603050405020304" pitchFamily="18" charset="0"/>
              </a:rPr>
              <a:t> to </a:t>
            </a:r>
            <a:r>
              <a:rPr lang="sk-SK" sz="2200" b="1" dirty="0">
                <a:solidFill>
                  <a:srgbClr val="000000"/>
                </a:solidFill>
                <a:effectLst/>
                <a:latin typeface="Times New Roman" panose="02020603050405020304" pitchFamily="18" charset="0"/>
                <a:ea typeface="Times" panose="02020603050405020304" pitchFamily="18" charset="0"/>
              </a:rPr>
              <a:t>describe the non-linear relationship between physical work environment conditions and driver fatigue levels </a:t>
            </a:r>
            <a:r>
              <a:rPr lang="sk-SK" sz="2200" dirty="0">
                <a:solidFill>
                  <a:srgbClr val="000000"/>
                </a:solidFill>
                <a:effectLst/>
                <a:latin typeface="Times New Roman" panose="02020603050405020304" pitchFamily="18" charset="0"/>
                <a:ea typeface="Times" panose="02020603050405020304" pitchFamily="18" charset="0"/>
              </a:rPr>
              <a:t>[1</a:t>
            </a:r>
            <a:r>
              <a:rPr lang="en-US" sz="2200" dirty="0">
                <a:solidFill>
                  <a:srgbClr val="000000"/>
                </a:solidFill>
                <a:effectLst/>
                <a:latin typeface="Times New Roman" panose="02020603050405020304" pitchFamily="18" charset="0"/>
                <a:ea typeface="Times" panose="02020603050405020304" pitchFamily="18" charset="0"/>
              </a:rPr>
              <a:t>0</a:t>
            </a:r>
            <a:r>
              <a:rPr lang="sk-SK" sz="2200" dirty="0">
                <a:solidFill>
                  <a:srgbClr val="000000"/>
                </a:solidFill>
                <a:effectLst/>
                <a:latin typeface="Times New Roman" panose="02020603050405020304" pitchFamily="18" charset="0"/>
                <a:ea typeface="Times" panose="02020603050405020304" pitchFamily="18" charset="0"/>
              </a:rPr>
              <a:t>]. With an exponential model, the study was able to capture more substantial and significant changes, such as how small increases in noise or temperature at certain levels can cause disproportionate fatigue spikes [1</a:t>
            </a:r>
            <a:r>
              <a:rPr lang="en-US" sz="2200" dirty="0">
                <a:solidFill>
                  <a:srgbClr val="000000"/>
                </a:solidFill>
                <a:effectLst/>
                <a:latin typeface="Times New Roman" panose="02020603050405020304" pitchFamily="18" charset="0"/>
                <a:ea typeface="Times" panose="02020603050405020304" pitchFamily="18" charset="0"/>
              </a:rPr>
              <a:t>0</a:t>
            </a:r>
            <a:r>
              <a:rPr lang="sk-SK" sz="2200" dirty="0">
                <a:solidFill>
                  <a:srgbClr val="000000"/>
                </a:solidFill>
                <a:effectLst/>
                <a:latin typeface="Times New Roman" panose="02020603050405020304" pitchFamily="18" charset="0"/>
                <a:ea typeface="Times" panose="02020603050405020304" pitchFamily="18" charset="0"/>
              </a:rPr>
              <a:t>].</a:t>
            </a:r>
            <a:endParaRPr lang="en-US" sz="2200" dirty="0">
              <a:solidFill>
                <a:srgbClr val="000000"/>
              </a:solidFill>
              <a:effectLst/>
              <a:latin typeface="Times New Roman" panose="02020603050405020304" pitchFamily="18" charset="0"/>
              <a:ea typeface="Times" panose="02020603050405020304" pitchFamily="18" charset="0"/>
            </a:endParaRPr>
          </a:p>
          <a:p>
            <a:pPr marL="285750" indent="-285750" algn="just">
              <a:buFont typeface="Courier New" panose="02070309020205020404" pitchFamily="49" charset="0"/>
              <a:buChar char="o"/>
            </a:pPr>
            <a:r>
              <a:rPr lang="sk-SK" sz="2200" dirty="0">
                <a:solidFill>
                  <a:srgbClr val="000000"/>
                </a:solidFill>
                <a:effectLst/>
                <a:latin typeface="Times New Roman" panose="02020603050405020304" pitchFamily="18" charset="0"/>
                <a:ea typeface="Times" panose="02020603050405020304" pitchFamily="18" charset="0"/>
              </a:rPr>
              <a:t>This approach is expected to provide guidance that can be implemented directly by logistics companies to create safer and more productive working conditions [1</a:t>
            </a:r>
            <a:r>
              <a:rPr lang="en-US" sz="2200" dirty="0">
                <a:solidFill>
                  <a:srgbClr val="000000"/>
                </a:solidFill>
                <a:latin typeface="Times New Roman" panose="02020603050405020304" pitchFamily="18" charset="0"/>
                <a:ea typeface="Times" panose="02020603050405020304" pitchFamily="18" charset="0"/>
              </a:rPr>
              <a:t>2</a:t>
            </a:r>
            <a:r>
              <a:rPr lang="sk-SK" sz="2200" dirty="0">
                <a:solidFill>
                  <a:srgbClr val="000000"/>
                </a:solidFill>
                <a:effectLst/>
                <a:latin typeface="Times New Roman" panose="02020603050405020304" pitchFamily="18" charset="0"/>
                <a:ea typeface="Times" panose="02020603050405020304" pitchFamily="18" charset="0"/>
              </a:rPr>
              <a:t>].</a:t>
            </a:r>
            <a:r>
              <a:rPr lang="en-ID" sz="2200" dirty="0">
                <a:solidFill>
                  <a:srgbClr val="000000"/>
                </a:solidFill>
                <a:latin typeface="Times New Roman" panose="02020603050405020304" pitchFamily="18" charset="0"/>
                <a:ea typeface="Times" panose="02020603050405020304" pitchFamily="18" charset="0"/>
              </a:rPr>
              <a:t> </a:t>
            </a:r>
            <a:r>
              <a:rPr lang="en-US" sz="2200" dirty="0">
                <a:solidFill>
                  <a:srgbClr val="000000"/>
                </a:solidFill>
                <a:latin typeface="Times New Roman" panose="02020603050405020304" pitchFamily="18" charset="0"/>
                <a:ea typeface="Times" panose="02020603050405020304" pitchFamily="18" charset="0"/>
              </a:rPr>
              <a:t>T</a:t>
            </a:r>
            <a:r>
              <a:rPr lang="sk-SK" sz="2200" dirty="0">
                <a:effectLst/>
                <a:latin typeface="Times New Roman" panose="02020603050405020304" pitchFamily="18" charset="0"/>
                <a:ea typeface="Times" panose="02020603050405020304" pitchFamily="18" charset="0"/>
              </a:rPr>
              <a:t>his context not only make a theoretical contribution but also have high practical relevance [1</a:t>
            </a:r>
            <a:r>
              <a:rPr lang="en-US" sz="2200" dirty="0">
                <a:effectLst/>
                <a:latin typeface="Times New Roman" panose="02020603050405020304" pitchFamily="18" charset="0"/>
                <a:ea typeface="Times" panose="02020603050405020304" pitchFamily="18" charset="0"/>
              </a:rPr>
              <a:t>1</a:t>
            </a:r>
            <a:r>
              <a:rPr lang="sk-SK" sz="2200" dirty="0">
                <a:effectLst/>
                <a:latin typeface="Times New Roman" panose="02020603050405020304" pitchFamily="18" charset="0"/>
                <a:ea typeface="Times" panose="02020603050405020304" pitchFamily="18" charset="0"/>
              </a:rPr>
              <a:t>]. </a:t>
            </a:r>
            <a:endParaRPr lang="en-ID" sz="2200" dirty="0">
              <a:solidFill>
                <a:srgbClr val="000000"/>
              </a:solidFill>
              <a:effectLst/>
              <a:latin typeface="Times New Roman" panose="02020603050405020304" pitchFamily="18" charset="0"/>
              <a:ea typeface="Times New Roman" panose="02020603050405020304" pitchFamily="18" charset="0"/>
            </a:endParaRPr>
          </a:p>
        </p:txBody>
      </p:sp>
      <p:grpSp>
        <p:nvGrpSpPr>
          <p:cNvPr id="11" name="Group 11"/>
          <p:cNvGrpSpPr/>
          <p:nvPr/>
        </p:nvGrpSpPr>
        <p:grpSpPr>
          <a:xfrm>
            <a:off x="-153785" y="-156823"/>
            <a:ext cx="18595570" cy="662087"/>
            <a:chOff x="0" y="0"/>
            <a:chExt cx="4897599" cy="174377"/>
          </a:xfrm>
        </p:grpSpPr>
        <p:sp>
          <p:nvSpPr>
            <p:cNvPr id="12" name="Freeform 12"/>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13" name="TextBox 13"/>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256306" y="658169"/>
            <a:ext cx="2610574" cy="1333351"/>
            <a:chOff x="0" y="0"/>
            <a:chExt cx="3480765" cy="1777801"/>
          </a:xfrm>
        </p:grpSpPr>
        <p:sp>
          <p:nvSpPr>
            <p:cNvPr id="15" name="Freeform 15"/>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16" name="Freeform 16"/>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17" name="TextBox 17"/>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pic>
        <p:nvPicPr>
          <p:cNvPr id="19" name="Picture 18">
            <a:extLst>
              <a:ext uri="{FF2B5EF4-FFF2-40B4-BE49-F238E27FC236}">
                <a16:creationId xmlns:a16="http://schemas.microsoft.com/office/drawing/2014/main" id="{FC91AB80-A20D-5E31-35DF-2599C30E856F}"/>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38200" y="2684771"/>
            <a:ext cx="8100000" cy="5400000"/>
          </a:xfrm>
          <a:prstGeom prst="roundRect">
            <a:avLst>
              <a:gd name="adj" fmla="val 11111"/>
            </a:avLst>
          </a:prstGeom>
          <a:ln w="190500" cap="rnd">
            <a:solidFill>
              <a:srgbClr val="336600"/>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892" y="9245645"/>
            <a:ext cx="18441785" cy="1041355"/>
            <a:chOff x="0" y="0"/>
            <a:chExt cx="4857096" cy="274266"/>
          </a:xfrm>
        </p:grpSpPr>
        <p:sp>
          <p:nvSpPr>
            <p:cNvPr id="3" name="Freeform 3"/>
            <p:cNvSpPr/>
            <p:nvPr/>
          </p:nvSpPr>
          <p:spPr>
            <a:xfrm>
              <a:off x="0" y="0"/>
              <a:ext cx="4857096" cy="274266"/>
            </a:xfrm>
            <a:custGeom>
              <a:avLst/>
              <a:gdLst/>
              <a:ahLst/>
              <a:cxnLst/>
              <a:rect l="l" t="t" r="r" b="b"/>
              <a:pathLst>
                <a:path w="4857096" h="274266">
                  <a:moveTo>
                    <a:pt x="0" y="0"/>
                  </a:moveTo>
                  <a:lnTo>
                    <a:pt x="4857096" y="0"/>
                  </a:lnTo>
                  <a:lnTo>
                    <a:pt x="4857096"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57096"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20866" y="9484691"/>
            <a:ext cx="538434" cy="483869"/>
          </a:xfrm>
          <a:prstGeom prst="rect">
            <a:avLst/>
          </a:prstGeom>
        </p:spPr>
        <p:txBody>
          <a:bodyPr lIns="0" tIns="0" rIns="0" bIns="0" rtlCol="0" anchor="t">
            <a:spAutoFit/>
          </a:bodyPr>
          <a:lstStyle/>
          <a:p>
            <a:pPr algn="r">
              <a:lnSpc>
                <a:spcPts val="3780"/>
              </a:lnSpc>
            </a:pPr>
            <a:r>
              <a:rPr lang="en-US" sz="2700" b="1">
                <a:solidFill>
                  <a:srgbClr val="FFFFFF"/>
                </a:solidFill>
                <a:latin typeface="Poppins Medium"/>
                <a:ea typeface="Poppins Medium"/>
                <a:cs typeface="Poppins Medium"/>
                <a:sym typeface="Poppins Medium"/>
              </a:rPr>
              <a:t>04</a:t>
            </a:r>
          </a:p>
        </p:txBody>
      </p:sp>
      <p:sp>
        <p:nvSpPr>
          <p:cNvPr id="9" name="TextBox 9"/>
          <p:cNvSpPr txBox="1"/>
          <p:nvPr/>
        </p:nvSpPr>
        <p:spPr>
          <a:xfrm>
            <a:off x="6082533" y="1908697"/>
            <a:ext cx="6122934" cy="1384995"/>
          </a:xfrm>
          <a:prstGeom prst="rect">
            <a:avLst/>
          </a:prstGeom>
        </p:spPr>
        <p:txBody>
          <a:bodyPr wrap="square" lIns="0" tIns="0" rIns="0" bIns="0" rtlCol="0" anchor="t">
            <a:spAutoFit/>
          </a:bodyPr>
          <a:lstStyle/>
          <a:p>
            <a:pPr algn="ctr"/>
            <a:r>
              <a:rPr lang="en-US" sz="6000" b="1" dirty="0">
                <a:solidFill>
                  <a:srgbClr val="074449"/>
                </a:solidFill>
                <a:latin typeface="Poppins Semi-Bold"/>
                <a:ea typeface="Poppins Semi-Bold"/>
                <a:cs typeface="Poppins Semi-Bold"/>
                <a:sym typeface="Poppins Semi-Bold"/>
              </a:rPr>
              <a:t>METHODOLOGY</a:t>
            </a:r>
          </a:p>
          <a:p>
            <a:pPr algn="ctr"/>
            <a:r>
              <a:rPr lang="en-US" sz="3000" b="1" dirty="0">
                <a:solidFill>
                  <a:srgbClr val="074449"/>
                </a:solidFill>
                <a:latin typeface="Poppins Semi-Bold"/>
                <a:ea typeface="Poppins Semi-Bold"/>
                <a:cs typeface="Poppins Semi-Bold"/>
                <a:sym typeface="Poppins Semi-Bold"/>
              </a:rPr>
              <a:t>Problem Formulation</a:t>
            </a:r>
          </a:p>
        </p:txBody>
      </p:sp>
      <p:grpSp>
        <p:nvGrpSpPr>
          <p:cNvPr id="11" name="Group 11"/>
          <p:cNvGrpSpPr/>
          <p:nvPr/>
        </p:nvGrpSpPr>
        <p:grpSpPr>
          <a:xfrm>
            <a:off x="-153785" y="-102523"/>
            <a:ext cx="18595570" cy="331536"/>
            <a:chOff x="0" y="0"/>
            <a:chExt cx="4897599" cy="87318"/>
          </a:xfrm>
        </p:grpSpPr>
        <p:sp>
          <p:nvSpPr>
            <p:cNvPr id="12" name="Freeform 12"/>
            <p:cNvSpPr/>
            <p:nvPr/>
          </p:nvSpPr>
          <p:spPr>
            <a:xfrm>
              <a:off x="0" y="0"/>
              <a:ext cx="4897599" cy="87318"/>
            </a:xfrm>
            <a:custGeom>
              <a:avLst/>
              <a:gdLst/>
              <a:ahLst/>
              <a:cxnLst/>
              <a:rect l="l" t="t" r="r" b="b"/>
              <a:pathLst>
                <a:path w="4897599" h="87318">
                  <a:moveTo>
                    <a:pt x="0" y="0"/>
                  </a:moveTo>
                  <a:lnTo>
                    <a:pt x="4897599" y="0"/>
                  </a:lnTo>
                  <a:lnTo>
                    <a:pt x="4897599" y="87318"/>
                  </a:lnTo>
                  <a:lnTo>
                    <a:pt x="0" y="87318"/>
                  </a:lnTo>
                  <a:close/>
                </a:path>
              </a:pathLst>
            </a:custGeom>
            <a:solidFill>
              <a:srgbClr val="FDB813"/>
            </a:solidFill>
          </p:spPr>
        </p:sp>
        <p:sp>
          <p:nvSpPr>
            <p:cNvPr id="13" name="TextBox 13"/>
            <p:cNvSpPr txBox="1"/>
            <p:nvPr/>
          </p:nvSpPr>
          <p:spPr>
            <a:xfrm>
              <a:off x="0" y="-38100"/>
              <a:ext cx="4897599" cy="125418"/>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153785" y="-156823"/>
            <a:ext cx="18595570" cy="662087"/>
            <a:chOff x="0" y="0"/>
            <a:chExt cx="4897599" cy="174377"/>
          </a:xfrm>
        </p:grpSpPr>
        <p:sp>
          <p:nvSpPr>
            <p:cNvPr id="16" name="Freeform 16"/>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17" name="TextBox 17"/>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256306" y="658169"/>
            <a:ext cx="2610574" cy="1333351"/>
            <a:chOff x="0" y="0"/>
            <a:chExt cx="3480765" cy="1777801"/>
          </a:xfrm>
        </p:grpSpPr>
        <p:sp>
          <p:nvSpPr>
            <p:cNvPr id="19" name="Freeform 19"/>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20" name="Freeform 20"/>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21" name="TextBox 21"/>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sp>
        <p:nvSpPr>
          <p:cNvPr id="23" name="TextBox 14">
            <a:extLst>
              <a:ext uri="{FF2B5EF4-FFF2-40B4-BE49-F238E27FC236}">
                <a16:creationId xmlns:a16="http://schemas.microsoft.com/office/drawing/2014/main" id="{F6946C4F-A54D-0CB7-D866-60FD03BECAB1}"/>
              </a:ext>
            </a:extLst>
          </p:cNvPr>
          <p:cNvSpPr txBox="1"/>
          <p:nvPr/>
        </p:nvSpPr>
        <p:spPr>
          <a:xfrm>
            <a:off x="990600" y="3823894"/>
            <a:ext cx="9119276" cy="3570080"/>
          </a:xfrm>
          <a:prstGeom prst="rect">
            <a:avLst/>
          </a:prstGeom>
        </p:spPr>
        <p:txBody>
          <a:bodyPr wrap="square" lIns="0" tIns="0" rIns="0" bIns="0" rtlCol="0" anchor="t">
            <a:spAutoFit/>
          </a:bodyPr>
          <a:lstStyle/>
          <a:p>
            <a:pPr marL="285750" indent="-285750" algn="l">
              <a:lnSpc>
                <a:spcPts val="2800"/>
              </a:lnSpc>
              <a:buFont typeface="Arial" panose="020B0604020202020204" pitchFamily="34" charset="0"/>
              <a:buChar char="•"/>
            </a:pPr>
            <a:r>
              <a:rPr lang="sk-SK" sz="2400" b="1" i="1" dirty="0">
                <a:effectLst/>
                <a:latin typeface="Times New Roman" panose="02020603050405020304" pitchFamily="18" charset="0"/>
                <a:ea typeface="Times" panose="02020603050405020304" pitchFamily="18" charset="0"/>
              </a:rPr>
              <a:t>f</a:t>
            </a:r>
            <a:r>
              <a:rPr lang="sk-SK" sz="2400" b="1" i="1" baseline="-25000" dirty="0">
                <a:effectLst/>
                <a:latin typeface="Times New Roman" panose="02020603050405020304" pitchFamily="18" charset="0"/>
                <a:ea typeface="Times" panose="02020603050405020304" pitchFamily="18" charset="0"/>
              </a:rPr>
              <a:t>CVL</a:t>
            </a:r>
            <a:r>
              <a:rPr lang="sk-SK" sz="2400" b="1" dirty="0">
                <a:effectLst/>
                <a:latin typeface="Times New Roman" panose="02020603050405020304" pitchFamily="18" charset="0"/>
                <a:ea typeface="Times" panose="02020603050405020304" pitchFamily="18" charset="0"/>
              </a:rPr>
              <a:t>(</a:t>
            </a:r>
            <a:r>
              <a:rPr lang="sk-SK" sz="2400" b="1" i="1" dirty="0">
                <a:effectLst/>
                <a:latin typeface="Times New Roman" panose="02020603050405020304" pitchFamily="18" charset="0"/>
                <a:ea typeface="Times" panose="02020603050405020304" pitchFamily="18" charset="0"/>
              </a:rPr>
              <a:t>x</a:t>
            </a:r>
            <a:r>
              <a:rPr lang="sk-SK" sz="2400" b="1" i="1" baseline="-25000" dirty="0">
                <a:effectLst/>
                <a:latin typeface="Times New Roman" panose="02020603050405020304" pitchFamily="18" charset="0"/>
                <a:ea typeface="Times" panose="02020603050405020304" pitchFamily="18" charset="0"/>
              </a:rPr>
              <a:t>1</a:t>
            </a:r>
            <a:r>
              <a:rPr lang="sk-SK" sz="2400" b="1" i="1" dirty="0">
                <a:effectLst/>
                <a:latin typeface="Times New Roman" panose="02020603050405020304" pitchFamily="18" charset="0"/>
                <a:ea typeface="Times" panose="02020603050405020304" pitchFamily="18" charset="0"/>
              </a:rPr>
              <a:t>,x</a:t>
            </a:r>
            <a:r>
              <a:rPr lang="sk-SK" sz="2400" b="1" i="1" baseline="-25000" dirty="0">
                <a:effectLst/>
                <a:latin typeface="Times New Roman" panose="02020603050405020304" pitchFamily="18" charset="0"/>
                <a:ea typeface="Times" panose="02020603050405020304" pitchFamily="18" charset="0"/>
              </a:rPr>
              <a:t>2</a:t>
            </a:r>
            <a:r>
              <a:rPr lang="sk-SK" sz="2400" b="1" dirty="0">
                <a:effectLst/>
                <a:latin typeface="Times New Roman" panose="02020603050405020304" pitchFamily="18" charset="0"/>
                <a:ea typeface="Times" panose="02020603050405020304" pitchFamily="18" charset="0"/>
              </a:rPr>
              <a:t>) &gt; 0 </a:t>
            </a:r>
            <a:r>
              <a:rPr lang="sk-SK" sz="2400" dirty="0">
                <a:effectLst/>
                <a:latin typeface="Times New Roman" panose="02020603050405020304" pitchFamily="18" charset="0"/>
                <a:ea typeface="Times" panose="02020603050405020304" pitchFamily="18" charset="0"/>
              </a:rPr>
              <a:t>represent a function that models </a:t>
            </a:r>
            <a:r>
              <a:rPr lang="sk-SK" sz="2400" b="1" dirty="0">
                <a:effectLst/>
                <a:latin typeface="Times New Roman" panose="02020603050405020304" pitchFamily="18" charset="0"/>
                <a:ea typeface="Times" panose="02020603050405020304" pitchFamily="18" charset="0"/>
              </a:rPr>
              <a:t>the cardiovascular load </a:t>
            </a:r>
            <a:r>
              <a:rPr lang="sk-SK" sz="2400" dirty="0">
                <a:effectLst/>
                <a:latin typeface="Times New Roman" panose="02020603050405020304" pitchFamily="18" charset="0"/>
                <a:ea typeface="Times" panose="02020603050405020304" pitchFamily="18" charset="0"/>
              </a:rPr>
              <a:t>as a function of noise levels (</a:t>
            </a:r>
            <a:r>
              <a:rPr lang="sk-SK" sz="2400" i="1" dirty="0">
                <a:effectLst/>
                <a:latin typeface="Times New Roman" panose="02020603050405020304" pitchFamily="18" charset="0"/>
                <a:ea typeface="Times" panose="02020603050405020304" pitchFamily="18" charset="0"/>
              </a:rPr>
              <a:t>x</a:t>
            </a:r>
            <a:r>
              <a:rPr lang="sk-SK" sz="2400" i="1" baseline="-25000" dirty="0">
                <a:effectLst/>
                <a:latin typeface="Times New Roman" panose="02020603050405020304" pitchFamily="18" charset="0"/>
                <a:ea typeface="Times" panose="02020603050405020304" pitchFamily="18" charset="0"/>
              </a:rPr>
              <a:t>1</a:t>
            </a:r>
            <a:r>
              <a:rPr lang="sk-SK" sz="2400" dirty="0">
                <a:effectLst/>
                <a:latin typeface="Times New Roman" panose="02020603050405020304" pitchFamily="18" charset="0"/>
                <a:ea typeface="Times" panose="02020603050405020304" pitchFamily="18" charset="0"/>
              </a:rPr>
              <a:t>​) and temperature (</a:t>
            </a:r>
            <a:r>
              <a:rPr lang="sk-SK" sz="2400" i="1" dirty="0">
                <a:effectLst/>
                <a:latin typeface="Times New Roman" panose="02020603050405020304" pitchFamily="18" charset="0"/>
                <a:ea typeface="Times" panose="02020603050405020304" pitchFamily="18" charset="0"/>
              </a:rPr>
              <a:t>x</a:t>
            </a:r>
            <a:r>
              <a:rPr lang="sk-SK" sz="2400" i="1" baseline="-25000" dirty="0">
                <a:effectLst/>
                <a:latin typeface="Times New Roman" panose="02020603050405020304" pitchFamily="18" charset="0"/>
                <a:ea typeface="Times" panose="02020603050405020304" pitchFamily="18" charset="0"/>
              </a:rPr>
              <a:t>2</a:t>
            </a:r>
            <a:r>
              <a:rPr lang="sk-SK" sz="2400" dirty="0">
                <a:effectLst/>
                <a:latin typeface="Times New Roman" panose="02020603050405020304" pitchFamily="18" charset="0"/>
                <a:ea typeface="Times" panose="02020603050405020304" pitchFamily="18" charset="0"/>
              </a:rPr>
              <a:t>​), where </a:t>
            </a:r>
            <a:r>
              <a:rPr lang="sk-SK" sz="2400" i="1" dirty="0">
                <a:effectLst/>
                <a:latin typeface="Times New Roman" panose="02020603050405020304" pitchFamily="18" charset="0"/>
                <a:ea typeface="Times" panose="02020603050405020304" pitchFamily="18" charset="0"/>
              </a:rPr>
              <a:t>x</a:t>
            </a:r>
            <a:r>
              <a:rPr lang="sk-SK" sz="2400" i="1" baseline="-25000" dirty="0">
                <a:effectLst/>
                <a:latin typeface="Times New Roman" panose="02020603050405020304" pitchFamily="18" charset="0"/>
                <a:ea typeface="Times" panose="02020603050405020304" pitchFamily="18" charset="0"/>
              </a:rPr>
              <a:t>1 </a:t>
            </a:r>
            <a:r>
              <a:rPr lang="sk-SK" sz="2400" dirty="0">
                <a:effectLst/>
                <a:latin typeface="Cambria Math" panose="02040503050406030204" pitchFamily="18" charset="0"/>
                <a:ea typeface="Times" panose="02020603050405020304" pitchFamily="18" charset="0"/>
                <a:cs typeface="Cambria Math" panose="02040503050406030204" pitchFamily="18" charset="0"/>
              </a:rPr>
              <a:t>∈</a:t>
            </a:r>
            <a:r>
              <a:rPr lang="en-US" sz="2400" dirty="0">
                <a:latin typeface="Cambria Math" panose="02040503050406030204" pitchFamily="18" charset="0"/>
                <a:ea typeface="Times" panose="02020603050405020304" pitchFamily="18" charset="0"/>
                <a:cs typeface="Cambria Math" panose="02040503050406030204" pitchFamily="18" charset="0"/>
              </a:rPr>
              <a:t> </a:t>
            </a:r>
            <a:r>
              <a:rPr lang="sk-SK" sz="2400" dirty="0">
                <a:effectLst/>
                <a:latin typeface="Times New Roman" panose="02020603050405020304" pitchFamily="18" charset="0"/>
                <a:ea typeface="Times" panose="02020603050405020304" pitchFamily="18" charset="0"/>
              </a:rPr>
              <a:t>Noise Level (dB) and </a:t>
            </a:r>
            <a:r>
              <a:rPr lang="sk-SK" sz="2400" i="1" dirty="0">
                <a:effectLst/>
                <a:latin typeface="Times New Roman" panose="02020603050405020304" pitchFamily="18" charset="0"/>
                <a:ea typeface="Times" panose="02020603050405020304" pitchFamily="18" charset="0"/>
              </a:rPr>
              <a:t>x</a:t>
            </a:r>
            <a:r>
              <a:rPr lang="sk-SK" sz="2400" i="1" baseline="-25000" dirty="0">
                <a:effectLst/>
                <a:latin typeface="Times New Roman" panose="02020603050405020304" pitchFamily="18" charset="0"/>
                <a:ea typeface="Times" panose="02020603050405020304" pitchFamily="18" charset="0"/>
              </a:rPr>
              <a:t>2</a:t>
            </a:r>
            <a:r>
              <a:rPr lang="en-US" sz="2400" i="1" baseline="-25000" dirty="0">
                <a:effectLst/>
                <a:latin typeface="Times New Roman" panose="02020603050405020304" pitchFamily="18" charset="0"/>
                <a:ea typeface="Times" panose="02020603050405020304" pitchFamily="18" charset="0"/>
              </a:rPr>
              <a:t> </a:t>
            </a:r>
            <a:r>
              <a:rPr lang="sk-SK" sz="2400" dirty="0">
                <a:effectLst/>
                <a:latin typeface="Cambria Math" panose="02040503050406030204" pitchFamily="18" charset="0"/>
                <a:ea typeface="Times" panose="02020603050405020304" pitchFamily="18" charset="0"/>
                <a:cs typeface="Cambria Math" panose="02040503050406030204" pitchFamily="18" charset="0"/>
              </a:rPr>
              <a:t>∈</a:t>
            </a:r>
            <a:r>
              <a:rPr lang="en-US" sz="2400" dirty="0">
                <a:effectLst/>
                <a:latin typeface="Cambria Math" panose="02040503050406030204" pitchFamily="18" charset="0"/>
                <a:ea typeface="Times" panose="02020603050405020304" pitchFamily="18" charset="0"/>
                <a:cs typeface="Cambria Math" panose="02040503050406030204" pitchFamily="18" charset="0"/>
              </a:rPr>
              <a:t> </a:t>
            </a:r>
            <a:r>
              <a:rPr lang="en-US" sz="2400" dirty="0">
                <a:latin typeface="Times New Roman" panose="02020603050405020304" pitchFamily="18" charset="0"/>
                <a:ea typeface="Times" panose="02020603050405020304" pitchFamily="18" charset="0"/>
                <a:cs typeface="Cambria Math" panose="02040503050406030204" pitchFamily="18" charset="0"/>
              </a:rPr>
              <a:t>t</a:t>
            </a:r>
            <a:r>
              <a:rPr lang="sk-SK" sz="2400" dirty="0">
                <a:effectLst/>
                <a:latin typeface="Times New Roman" panose="02020603050405020304" pitchFamily="18" charset="0"/>
                <a:ea typeface="Times" panose="02020603050405020304" pitchFamily="18" charset="0"/>
              </a:rPr>
              <a:t>emperature (°C). </a:t>
            </a:r>
            <a:endParaRPr lang="en-US" sz="2400" dirty="0">
              <a:effectLst/>
              <a:latin typeface="Times New Roman" panose="02020603050405020304" pitchFamily="18" charset="0"/>
              <a:ea typeface="Times" panose="02020603050405020304" pitchFamily="18" charset="0"/>
            </a:endParaRPr>
          </a:p>
          <a:p>
            <a:pPr marL="285750" indent="-285750" algn="l">
              <a:lnSpc>
                <a:spcPts val="2800"/>
              </a:lnSpc>
              <a:buFont typeface="Arial" panose="020B0604020202020204" pitchFamily="34" charset="0"/>
              <a:buChar char="•"/>
            </a:pPr>
            <a:r>
              <a:rPr lang="sk-SK" sz="2400" b="1" dirty="0">
                <a:effectLst/>
                <a:latin typeface="Times New Roman" panose="02020603050405020304" pitchFamily="18" charset="0"/>
                <a:ea typeface="Times" panose="02020603050405020304" pitchFamily="18" charset="0"/>
              </a:rPr>
              <a:t> </a:t>
            </a:r>
            <a:r>
              <a:rPr lang="sk-SK" sz="2400" b="1" i="1" dirty="0">
                <a:effectLst/>
                <a:latin typeface="Times New Roman" panose="02020603050405020304" pitchFamily="18" charset="0"/>
                <a:ea typeface="Times" panose="02020603050405020304" pitchFamily="18" charset="0"/>
              </a:rPr>
              <a:t>f</a:t>
            </a:r>
            <a:r>
              <a:rPr lang="sk-SK" sz="2400" b="1" i="1" baseline="-25000" dirty="0">
                <a:effectLst/>
                <a:latin typeface="Times New Roman" panose="02020603050405020304" pitchFamily="18" charset="0"/>
                <a:ea typeface="Times" panose="02020603050405020304" pitchFamily="18" charset="0"/>
              </a:rPr>
              <a:t>CP</a:t>
            </a:r>
            <a:r>
              <a:rPr lang="sk-SK" sz="2400" b="1" dirty="0">
                <a:effectLst/>
                <a:latin typeface="Times New Roman" panose="02020603050405020304" pitchFamily="18" charset="0"/>
                <a:ea typeface="Times" panose="02020603050405020304" pitchFamily="18" charset="0"/>
              </a:rPr>
              <a:t>(</a:t>
            </a:r>
            <a:r>
              <a:rPr lang="sk-SK" sz="2400" b="1" i="1" dirty="0">
                <a:effectLst/>
                <a:latin typeface="Times New Roman" panose="02020603050405020304" pitchFamily="18" charset="0"/>
                <a:ea typeface="Times" panose="02020603050405020304" pitchFamily="18" charset="0"/>
              </a:rPr>
              <a:t>x</a:t>
            </a:r>
            <a:r>
              <a:rPr lang="sk-SK" sz="2400" b="1" i="1" baseline="-25000" dirty="0">
                <a:effectLst/>
                <a:latin typeface="Times New Roman" panose="02020603050405020304" pitchFamily="18" charset="0"/>
                <a:ea typeface="Times" panose="02020603050405020304" pitchFamily="18" charset="0"/>
              </a:rPr>
              <a:t>1</a:t>
            </a:r>
            <a:r>
              <a:rPr lang="sk-SK" sz="2400" b="1" i="1" dirty="0">
                <a:effectLst/>
                <a:latin typeface="Times New Roman" panose="02020603050405020304" pitchFamily="18" charset="0"/>
                <a:ea typeface="Times" panose="02020603050405020304" pitchFamily="18" charset="0"/>
              </a:rPr>
              <a:t>,x</a:t>
            </a:r>
            <a:r>
              <a:rPr lang="sk-SK" sz="2400" b="1" i="1" baseline="-25000" dirty="0">
                <a:effectLst/>
                <a:latin typeface="Times New Roman" panose="02020603050405020304" pitchFamily="18" charset="0"/>
                <a:ea typeface="Times" panose="02020603050405020304" pitchFamily="18" charset="0"/>
              </a:rPr>
              <a:t>2</a:t>
            </a:r>
            <a:r>
              <a:rPr lang="sk-SK" sz="2400" b="1" dirty="0">
                <a:effectLst/>
                <a:latin typeface="Times New Roman" panose="02020603050405020304" pitchFamily="18" charset="0"/>
                <a:ea typeface="Times" panose="02020603050405020304" pitchFamily="18" charset="0"/>
              </a:rPr>
              <a:t>) &gt; 0 </a:t>
            </a:r>
            <a:r>
              <a:rPr lang="sk-SK" sz="2400" dirty="0">
                <a:effectLst/>
                <a:latin typeface="Times New Roman" panose="02020603050405020304" pitchFamily="18" charset="0"/>
                <a:ea typeface="Times" panose="02020603050405020304" pitchFamily="18" charset="0"/>
              </a:rPr>
              <a:t>represent a function that models </a:t>
            </a:r>
            <a:r>
              <a:rPr lang="sk-SK" sz="2400" b="1" dirty="0">
                <a:effectLst/>
                <a:latin typeface="Times New Roman" panose="02020603050405020304" pitchFamily="18" charset="0"/>
                <a:ea typeface="Times" panose="02020603050405020304" pitchFamily="18" charset="0"/>
              </a:rPr>
              <a:t>cognitive performance </a:t>
            </a:r>
            <a:r>
              <a:rPr lang="sk-SK" sz="2400" dirty="0">
                <a:effectLst/>
                <a:latin typeface="Times New Roman" panose="02020603050405020304" pitchFamily="18" charset="0"/>
                <a:ea typeface="Times" panose="02020603050405020304" pitchFamily="18" charset="0"/>
              </a:rPr>
              <a:t>under the same conditions. </a:t>
            </a:r>
            <a:endParaRPr lang="en-US" sz="2400" dirty="0">
              <a:effectLst/>
              <a:latin typeface="Times New Roman" panose="02020603050405020304" pitchFamily="18" charset="0"/>
              <a:ea typeface="Times" panose="02020603050405020304" pitchFamily="18" charset="0"/>
            </a:endParaRPr>
          </a:p>
          <a:p>
            <a:pPr marL="285750" indent="-285750" algn="l">
              <a:lnSpc>
                <a:spcPts val="2800"/>
              </a:lnSpc>
              <a:buFont typeface="Arial" panose="020B0604020202020204" pitchFamily="34" charset="0"/>
              <a:buChar char="•"/>
            </a:pPr>
            <a:r>
              <a:rPr lang="sk-SK" sz="2400" dirty="0">
                <a:effectLst/>
                <a:latin typeface="Times New Roman" panose="02020603050405020304" pitchFamily="18" charset="0"/>
                <a:ea typeface="Times" panose="02020603050405020304" pitchFamily="18" charset="0"/>
              </a:rPr>
              <a:t>These functions are </a:t>
            </a:r>
            <a:r>
              <a:rPr lang="sk-SK" sz="2400" b="1" dirty="0">
                <a:effectLst/>
                <a:latin typeface="Times New Roman" panose="02020603050405020304" pitchFamily="18" charset="0"/>
                <a:ea typeface="Times" panose="02020603050405020304" pitchFamily="18" charset="0"/>
              </a:rPr>
              <a:t>formulated as quadratic regression models</a:t>
            </a:r>
            <a:r>
              <a:rPr lang="sk-SK" sz="2400" dirty="0">
                <a:effectLst/>
                <a:latin typeface="Times New Roman" panose="02020603050405020304" pitchFamily="18" charset="0"/>
                <a:ea typeface="Times" panose="02020603050405020304" pitchFamily="18" charset="0"/>
              </a:rPr>
              <a:t>, incorporating both the linear and squared terms of the independent variables.</a:t>
            </a:r>
            <a:endParaRPr lang="en-US" sz="2400" dirty="0">
              <a:effectLst/>
              <a:latin typeface="Times New Roman" panose="02020603050405020304" pitchFamily="18" charset="0"/>
              <a:ea typeface="Times" panose="02020603050405020304" pitchFamily="18" charset="0"/>
            </a:endParaRPr>
          </a:p>
          <a:p>
            <a:pPr marL="285750" indent="-285750">
              <a:lnSpc>
                <a:spcPts val="2800"/>
              </a:lnSpc>
              <a:buFont typeface="Arial" panose="020B0604020202020204" pitchFamily="34" charset="0"/>
              <a:buChar char="•"/>
            </a:pPr>
            <a:r>
              <a:rPr lang="sk-SK" sz="2400" dirty="0">
                <a:solidFill>
                  <a:srgbClr val="000000"/>
                </a:solidFill>
                <a:effectLst/>
                <a:latin typeface="Times New Roman" panose="02020603050405020304" pitchFamily="18" charset="0"/>
                <a:ea typeface="Times" panose="02020603050405020304" pitchFamily="18" charset="0"/>
              </a:rPr>
              <a:t>The complete model formulations for cardiovascular load and cognitive performance are as follows:</a:t>
            </a:r>
            <a:endParaRPr lang="en-ID" sz="2400" dirty="0">
              <a:solidFill>
                <a:srgbClr val="000000"/>
              </a:solidFill>
              <a:effectLst/>
              <a:latin typeface="Times New Roman" panose="02020603050405020304" pitchFamily="18" charset="0"/>
              <a:ea typeface="Times New Roman" panose="02020603050405020304" pitchFamily="18" charset="0"/>
            </a:endParaRPr>
          </a:p>
        </p:txBody>
      </p:sp>
      <p:pic>
        <p:nvPicPr>
          <p:cNvPr id="25" name="Picture 24">
            <a:extLst>
              <a:ext uri="{FF2B5EF4-FFF2-40B4-BE49-F238E27FC236}">
                <a16:creationId xmlns:a16="http://schemas.microsoft.com/office/drawing/2014/main" id="{D020C4D7-D3B6-74D6-C2B0-B2420B67E258}"/>
              </a:ext>
            </a:extLst>
          </p:cNvPr>
          <p:cNvPicPr>
            <a:picLocks noChangeAspect="1"/>
          </p:cNvPicPr>
          <p:nvPr/>
        </p:nvPicPr>
        <p:blipFill>
          <a:blip r:embed="rId4"/>
          <a:stretch>
            <a:fillRect/>
          </a:stretch>
        </p:blipFill>
        <p:spPr>
          <a:xfrm>
            <a:off x="10363200" y="3696305"/>
            <a:ext cx="7483479" cy="4680000"/>
          </a:xfrm>
          <a:prstGeom prst="rect">
            <a:avLst/>
          </a:prstGeom>
        </p:spPr>
      </p:pic>
      <p:sp>
        <p:nvSpPr>
          <p:cNvPr id="26" name="TextBox 14">
            <a:extLst>
              <a:ext uri="{FF2B5EF4-FFF2-40B4-BE49-F238E27FC236}">
                <a16:creationId xmlns:a16="http://schemas.microsoft.com/office/drawing/2014/main" id="{CD312F9F-F43F-1618-59DF-C08AB90FC4E0}"/>
              </a:ext>
            </a:extLst>
          </p:cNvPr>
          <p:cNvSpPr txBox="1"/>
          <p:nvPr/>
        </p:nvSpPr>
        <p:spPr>
          <a:xfrm>
            <a:off x="12062052" y="3314912"/>
            <a:ext cx="5006748" cy="700192"/>
          </a:xfrm>
          <a:prstGeom prst="rect">
            <a:avLst/>
          </a:prstGeom>
        </p:spPr>
        <p:txBody>
          <a:bodyPr wrap="square" lIns="0" tIns="0" rIns="0" bIns="0" rtlCol="0" anchor="t">
            <a:spAutoFit/>
          </a:bodyPr>
          <a:lstStyle/>
          <a:p>
            <a:pPr>
              <a:lnSpc>
                <a:spcPts val="2800"/>
              </a:lnSpc>
            </a:pPr>
            <a:r>
              <a:rPr lang="sk-SK" sz="1800" b="1" dirty="0">
                <a:solidFill>
                  <a:srgbClr val="000000"/>
                </a:solidFill>
                <a:effectLst/>
                <a:latin typeface="Times New Roman" panose="02020603050405020304" pitchFamily="18" charset="0"/>
                <a:ea typeface="Times" panose="02020603050405020304" pitchFamily="18" charset="0"/>
              </a:rPr>
              <a:t>Table 1.</a:t>
            </a:r>
            <a:r>
              <a:rPr lang="sk-SK" sz="1800" dirty="0">
                <a:solidFill>
                  <a:srgbClr val="000000"/>
                </a:solidFill>
                <a:effectLst/>
                <a:latin typeface="Times New Roman" panose="02020603050405020304" pitchFamily="18" charset="0"/>
                <a:ea typeface="Times" panose="02020603050405020304" pitchFamily="18" charset="0"/>
              </a:rPr>
              <a:t> Set, Parameter, and Constant Definitions</a:t>
            </a:r>
            <a:endParaRPr lang="en-ID" sz="1800" dirty="0">
              <a:solidFill>
                <a:srgbClr val="000000"/>
              </a:solidFill>
              <a:effectLst/>
              <a:latin typeface="Times New Roman" panose="02020603050405020304" pitchFamily="18" charset="0"/>
              <a:ea typeface="Times New Roman" panose="02020603050405020304" pitchFamily="18" charset="0"/>
            </a:endParaRPr>
          </a:p>
          <a:p>
            <a:pPr algn="l">
              <a:lnSpc>
                <a:spcPts val="2800"/>
              </a:lnSpc>
            </a:pPr>
            <a:r>
              <a:rPr lang="en-US" sz="2000" dirty="0">
                <a:solidFill>
                  <a:srgbClr val="000000"/>
                </a:solidFill>
                <a:latin typeface="Poppins"/>
                <a:ea typeface="Poppins"/>
                <a:cs typeface="Poppins"/>
                <a:sym typeface="Poppins"/>
              </a:rPr>
              <a:t> </a:t>
            </a:r>
          </a:p>
        </p:txBody>
      </p:sp>
      <p:pic>
        <p:nvPicPr>
          <p:cNvPr id="28" name="Picture 27">
            <a:extLst>
              <a:ext uri="{FF2B5EF4-FFF2-40B4-BE49-F238E27FC236}">
                <a16:creationId xmlns:a16="http://schemas.microsoft.com/office/drawing/2014/main" id="{8F03CEC9-63C7-9F45-E8D5-A7916EE96BCC}"/>
              </a:ext>
            </a:extLst>
          </p:cNvPr>
          <p:cNvPicPr>
            <a:picLocks noChangeAspect="1"/>
          </p:cNvPicPr>
          <p:nvPr/>
        </p:nvPicPr>
        <p:blipFill>
          <a:blip r:embed="rId5"/>
          <a:stretch>
            <a:fillRect/>
          </a:stretch>
        </p:blipFill>
        <p:spPr>
          <a:xfrm>
            <a:off x="1028701" y="7661439"/>
            <a:ext cx="9281726" cy="8567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892" y="9245645"/>
            <a:ext cx="18441785" cy="1041355"/>
            <a:chOff x="0" y="0"/>
            <a:chExt cx="4857096" cy="274266"/>
          </a:xfrm>
        </p:grpSpPr>
        <p:sp>
          <p:nvSpPr>
            <p:cNvPr id="3" name="Freeform 3"/>
            <p:cNvSpPr/>
            <p:nvPr/>
          </p:nvSpPr>
          <p:spPr>
            <a:xfrm>
              <a:off x="0" y="0"/>
              <a:ext cx="4857096" cy="274266"/>
            </a:xfrm>
            <a:custGeom>
              <a:avLst/>
              <a:gdLst/>
              <a:ahLst/>
              <a:cxnLst/>
              <a:rect l="l" t="t" r="r" b="b"/>
              <a:pathLst>
                <a:path w="4857096" h="274266">
                  <a:moveTo>
                    <a:pt x="0" y="0"/>
                  </a:moveTo>
                  <a:lnTo>
                    <a:pt x="4857096" y="0"/>
                  </a:lnTo>
                  <a:lnTo>
                    <a:pt x="4857096"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57096"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20866" y="9484691"/>
            <a:ext cx="538434" cy="462434"/>
          </a:xfrm>
          <a:prstGeom prst="rect">
            <a:avLst/>
          </a:prstGeom>
        </p:spPr>
        <p:txBody>
          <a:bodyPr lIns="0" tIns="0" rIns="0" bIns="0" rtlCol="0" anchor="t">
            <a:spAutoFit/>
          </a:bodyPr>
          <a:lstStyle/>
          <a:p>
            <a:pPr algn="r">
              <a:lnSpc>
                <a:spcPts val="3780"/>
              </a:lnSpc>
            </a:pPr>
            <a:r>
              <a:rPr lang="en-US" sz="2700" b="1" dirty="0">
                <a:solidFill>
                  <a:srgbClr val="FFFFFF"/>
                </a:solidFill>
                <a:latin typeface="Poppins Medium"/>
                <a:ea typeface="Poppins Medium"/>
                <a:cs typeface="Poppins Medium"/>
                <a:sym typeface="Poppins Medium"/>
              </a:rPr>
              <a:t>05</a:t>
            </a:r>
          </a:p>
        </p:txBody>
      </p:sp>
      <p:sp>
        <p:nvSpPr>
          <p:cNvPr id="9" name="TextBox 9"/>
          <p:cNvSpPr txBox="1"/>
          <p:nvPr/>
        </p:nvSpPr>
        <p:spPr>
          <a:xfrm>
            <a:off x="6082533" y="1908697"/>
            <a:ext cx="6122934" cy="2292935"/>
          </a:xfrm>
          <a:prstGeom prst="rect">
            <a:avLst/>
          </a:prstGeom>
        </p:spPr>
        <p:txBody>
          <a:bodyPr wrap="square" lIns="0" tIns="0" rIns="0" bIns="0" rtlCol="0" anchor="t">
            <a:spAutoFit/>
          </a:bodyPr>
          <a:lstStyle/>
          <a:p>
            <a:pPr algn="ctr"/>
            <a:r>
              <a:rPr lang="en-US" sz="6000" b="1" dirty="0">
                <a:solidFill>
                  <a:srgbClr val="074449"/>
                </a:solidFill>
                <a:latin typeface="Poppins Semi-Bold"/>
                <a:ea typeface="Poppins Semi-Bold"/>
                <a:cs typeface="Poppins Semi-Bold"/>
                <a:sym typeface="Poppins Semi-Bold"/>
              </a:rPr>
              <a:t>METHODOLOGY</a:t>
            </a:r>
          </a:p>
          <a:p>
            <a:pPr algn="ctr"/>
            <a:r>
              <a:rPr lang="en-US" sz="2900" b="1" dirty="0">
                <a:solidFill>
                  <a:srgbClr val="074449"/>
                </a:solidFill>
                <a:latin typeface="Poppins Semi-Bold"/>
                <a:ea typeface="Poppins Semi-Bold"/>
                <a:cs typeface="Poppins Semi-Bold"/>
                <a:sym typeface="Poppins Semi-Bold"/>
              </a:rPr>
              <a:t>Data Collection</a:t>
            </a:r>
          </a:p>
          <a:p>
            <a:pPr algn="ctr"/>
            <a:endParaRPr lang="en-US" sz="6000" b="1" dirty="0">
              <a:solidFill>
                <a:srgbClr val="074449"/>
              </a:solidFill>
              <a:latin typeface="Poppins Semi-Bold"/>
              <a:ea typeface="Poppins Semi-Bold"/>
              <a:cs typeface="Poppins Semi-Bold"/>
              <a:sym typeface="Poppins Semi-Bold"/>
            </a:endParaRPr>
          </a:p>
        </p:txBody>
      </p:sp>
      <p:grpSp>
        <p:nvGrpSpPr>
          <p:cNvPr id="11" name="Group 11"/>
          <p:cNvGrpSpPr/>
          <p:nvPr/>
        </p:nvGrpSpPr>
        <p:grpSpPr>
          <a:xfrm>
            <a:off x="-153785" y="-102523"/>
            <a:ext cx="18595570" cy="331536"/>
            <a:chOff x="0" y="0"/>
            <a:chExt cx="4897599" cy="87318"/>
          </a:xfrm>
        </p:grpSpPr>
        <p:sp>
          <p:nvSpPr>
            <p:cNvPr id="12" name="Freeform 12"/>
            <p:cNvSpPr/>
            <p:nvPr/>
          </p:nvSpPr>
          <p:spPr>
            <a:xfrm>
              <a:off x="0" y="0"/>
              <a:ext cx="4897599" cy="87318"/>
            </a:xfrm>
            <a:custGeom>
              <a:avLst/>
              <a:gdLst/>
              <a:ahLst/>
              <a:cxnLst/>
              <a:rect l="l" t="t" r="r" b="b"/>
              <a:pathLst>
                <a:path w="4897599" h="87318">
                  <a:moveTo>
                    <a:pt x="0" y="0"/>
                  </a:moveTo>
                  <a:lnTo>
                    <a:pt x="4897599" y="0"/>
                  </a:lnTo>
                  <a:lnTo>
                    <a:pt x="4897599" y="87318"/>
                  </a:lnTo>
                  <a:lnTo>
                    <a:pt x="0" y="87318"/>
                  </a:lnTo>
                  <a:close/>
                </a:path>
              </a:pathLst>
            </a:custGeom>
            <a:solidFill>
              <a:srgbClr val="FDB813"/>
            </a:solidFill>
          </p:spPr>
        </p:sp>
        <p:sp>
          <p:nvSpPr>
            <p:cNvPr id="13" name="TextBox 13"/>
            <p:cNvSpPr txBox="1"/>
            <p:nvPr/>
          </p:nvSpPr>
          <p:spPr>
            <a:xfrm>
              <a:off x="0" y="-38100"/>
              <a:ext cx="4897599" cy="125418"/>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153785" y="-156823"/>
            <a:ext cx="18595570" cy="662087"/>
            <a:chOff x="0" y="0"/>
            <a:chExt cx="4897599" cy="174377"/>
          </a:xfrm>
        </p:grpSpPr>
        <p:sp>
          <p:nvSpPr>
            <p:cNvPr id="16" name="Freeform 16"/>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17" name="TextBox 17"/>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256306" y="658169"/>
            <a:ext cx="2610574" cy="1333351"/>
            <a:chOff x="0" y="0"/>
            <a:chExt cx="3480765" cy="1777801"/>
          </a:xfrm>
        </p:grpSpPr>
        <p:sp>
          <p:nvSpPr>
            <p:cNvPr id="19" name="Freeform 19"/>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20" name="Freeform 20"/>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21" name="TextBox 21"/>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dirty="0">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dirty="0">
                <a:solidFill>
                  <a:srgbClr val="237949"/>
                </a:solidFill>
                <a:latin typeface="Poppins Bold"/>
                <a:ea typeface="Poppins Bold"/>
                <a:cs typeface="Poppins Bold"/>
                <a:sym typeface="Poppins Bold"/>
              </a:rPr>
              <a:t> October 23rd-24th, 2024 | LPPM UPN “Veteran” Yogyakarta</a:t>
            </a:r>
          </a:p>
        </p:txBody>
      </p:sp>
      <p:sp>
        <p:nvSpPr>
          <p:cNvPr id="23" name="TextBox 14">
            <a:extLst>
              <a:ext uri="{FF2B5EF4-FFF2-40B4-BE49-F238E27FC236}">
                <a16:creationId xmlns:a16="http://schemas.microsoft.com/office/drawing/2014/main" id="{F6946C4F-A54D-0CB7-D866-60FD03BECAB1}"/>
              </a:ext>
            </a:extLst>
          </p:cNvPr>
          <p:cNvSpPr txBox="1"/>
          <p:nvPr/>
        </p:nvSpPr>
        <p:spPr>
          <a:xfrm>
            <a:off x="1093851" y="4088280"/>
            <a:ext cx="15896232" cy="3877985"/>
          </a:xfrm>
          <a:prstGeom prst="rect">
            <a:avLst/>
          </a:prstGeom>
        </p:spPr>
        <p:txBody>
          <a:bodyPr wrap="square" lIns="0" tIns="0" rIns="0" bIns="0" rtlCol="0" anchor="t">
            <a:spAutoFit/>
          </a:bodyPr>
          <a:lstStyle/>
          <a:p>
            <a:pPr marL="285750" indent="-285750">
              <a:buFont typeface="Arial" panose="020B0604020202020204" pitchFamily="34" charset="0"/>
              <a:buChar char="•"/>
            </a:pPr>
            <a:r>
              <a:rPr lang="en-US" sz="2800" dirty="0">
                <a:solidFill>
                  <a:srgbClr val="000000"/>
                </a:solidFill>
                <a:latin typeface="Times New Roman" panose="02020603050405020304" pitchFamily="18" charset="0"/>
                <a:ea typeface="Times New Roman" panose="02020603050405020304" pitchFamily="18" charset="0"/>
              </a:rPr>
              <a:t>Data collection was conducted during the period form May, 2024 to July 2024.</a:t>
            </a:r>
            <a:endParaRPr lang="en-ID" sz="2800" dirty="0">
              <a:effectLst/>
              <a:latin typeface="Times New Roman" panose="02020603050405020304" pitchFamily="18" charset="0"/>
              <a:ea typeface="Times" panose="02020603050405020304" pitchFamily="18" charset="0"/>
            </a:endParaRPr>
          </a:p>
          <a:p>
            <a:pPr marL="285750" indent="-285750" algn="l">
              <a:buFont typeface="Arial" panose="020B0604020202020204" pitchFamily="34" charset="0"/>
              <a:buChar char="•"/>
            </a:pPr>
            <a:r>
              <a:rPr lang="en-ID" sz="2800" dirty="0">
                <a:effectLst/>
                <a:latin typeface="Times New Roman" panose="02020603050405020304" pitchFamily="18" charset="0"/>
                <a:ea typeface="Times" panose="02020603050405020304" pitchFamily="18" charset="0"/>
              </a:rPr>
              <a:t>The dataset generated for this study provides a comprehensive representation of the environmental conditions typically encountered in logistics and industrial settings.</a:t>
            </a:r>
          </a:p>
          <a:p>
            <a:pPr marL="285750" indent="-285750" algn="l">
              <a:buFont typeface="Arial" panose="020B0604020202020204" pitchFamily="34" charset="0"/>
              <a:buChar char="•"/>
            </a:pPr>
            <a:r>
              <a:rPr lang="en-ID" sz="2800" b="1" dirty="0">
                <a:effectLst/>
                <a:latin typeface="Times New Roman" panose="02020603050405020304" pitchFamily="18" charset="0"/>
                <a:ea typeface="Times" panose="02020603050405020304" pitchFamily="18" charset="0"/>
              </a:rPr>
              <a:t>The dataset includes 150 data points</a:t>
            </a:r>
            <a:r>
              <a:rPr lang="en-ID" sz="2800" dirty="0">
                <a:effectLst/>
                <a:latin typeface="Times New Roman" panose="02020603050405020304" pitchFamily="18" charset="0"/>
                <a:ea typeface="Times" panose="02020603050405020304" pitchFamily="18" charset="0"/>
              </a:rPr>
              <a:t>, each of which records the environmental noise and temperature levels that drivers experience during their work shift. </a:t>
            </a:r>
          </a:p>
          <a:p>
            <a:pPr marL="285750" indent="-285750" algn="l">
              <a:buFont typeface="Arial" panose="020B0604020202020204" pitchFamily="34" charset="0"/>
              <a:buChar char="•"/>
            </a:pPr>
            <a:r>
              <a:rPr lang="en-ID" sz="2800" dirty="0">
                <a:effectLst/>
                <a:latin typeface="Times New Roman" panose="02020603050405020304" pitchFamily="18" charset="0"/>
                <a:ea typeface="Times" panose="02020603050405020304" pitchFamily="18" charset="0"/>
              </a:rPr>
              <a:t>Data points were generated to reflect a range of conditions, with </a:t>
            </a:r>
            <a:r>
              <a:rPr lang="en-ID" sz="2800" b="1" dirty="0">
                <a:effectLst/>
                <a:latin typeface="Times New Roman" panose="02020603050405020304" pitchFamily="18" charset="0"/>
                <a:ea typeface="Times" panose="02020603050405020304" pitchFamily="18" charset="0"/>
              </a:rPr>
              <a:t>noise levels ranging from 70 to 85 decibels (dB</a:t>
            </a:r>
            <a:r>
              <a:rPr lang="en-ID" sz="2800" dirty="0">
                <a:effectLst/>
                <a:latin typeface="Times New Roman" panose="02020603050405020304" pitchFamily="18" charset="0"/>
                <a:ea typeface="Times" panose="02020603050405020304" pitchFamily="18" charset="0"/>
              </a:rPr>
              <a:t>) and </a:t>
            </a:r>
            <a:r>
              <a:rPr lang="en-ID" sz="2800" b="1" dirty="0">
                <a:effectLst/>
                <a:latin typeface="Times New Roman" panose="02020603050405020304" pitchFamily="18" charset="0"/>
                <a:ea typeface="Times" panose="02020603050405020304" pitchFamily="18" charset="0"/>
              </a:rPr>
              <a:t>temperatures ranging from 25 to 35 °C. </a:t>
            </a:r>
            <a:endParaRPr lang="en-ID" sz="2800" b="1" dirty="0">
              <a:latin typeface="Times New Roman" panose="02020603050405020304" pitchFamily="18" charset="0"/>
              <a:ea typeface="Times" panose="02020603050405020304" pitchFamily="18" charset="0"/>
            </a:endParaRPr>
          </a:p>
          <a:p>
            <a:pPr marL="285750" indent="-285750" algn="l">
              <a:buFont typeface="Arial" panose="020B0604020202020204" pitchFamily="34" charset="0"/>
              <a:buChar char="•"/>
            </a:pPr>
            <a:r>
              <a:rPr lang="sk-SK" sz="2800" dirty="0">
                <a:effectLst/>
                <a:latin typeface="Times New Roman" panose="02020603050405020304" pitchFamily="18" charset="0"/>
                <a:ea typeface="Times" panose="02020603050405020304" pitchFamily="18" charset="0"/>
              </a:rPr>
              <a:t>Specifically, we calculated the predicted CVL and CP for each observation by substituting the observed values of noise levels (</a:t>
            </a:r>
            <a:r>
              <a:rPr lang="sk-SK" sz="2800" i="1" dirty="0">
                <a:effectLst/>
                <a:latin typeface="Times New Roman" panose="02020603050405020304" pitchFamily="18" charset="0"/>
                <a:ea typeface="Times" panose="02020603050405020304" pitchFamily="18" charset="0"/>
              </a:rPr>
              <a:t>x</a:t>
            </a:r>
            <a:r>
              <a:rPr lang="sk-SK" sz="2800" i="1" baseline="-25000" dirty="0">
                <a:effectLst/>
                <a:latin typeface="Times New Roman" panose="02020603050405020304" pitchFamily="18" charset="0"/>
                <a:ea typeface="Times" panose="02020603050405020304" pitchFamily="18" charset="0"/>
              </a:rPr>
              <a:t>1</a:t>
            </a:r>
            <a:r>
              <a:rPr lang="sk-SK" sz="2800" dirty="0">
                <a:effectLst/>
                <a:latin typeface="Times New Roman" panose="02020603050405020304" pitchFamily="18" charset="0"/>
                <a:ea typeface="Times" panose="02020603050405020304" pitchFamily="18" charset="0"/>
              </a:rPr>
              <a:t>​) and temperature (</a:t>
            </a:r>
            <a:r>
              <a:rPr lang="sk-SK" sz="2800" i="1" dirty="0">
                <a:effectLst/>
                <a:latin typeface="Times New Roman" panose="02020603050405020304" pitchFamily="18" charset="0"/>
                <a:ea typeface="Times" panose="02020603050405020304" pitchFamily="18" charset="0"/>
              </a:rPr>
              <a:t>x</a:t>
            </a:r>
            <a:r>
              <a:rPr lang="sk-SK" sz="2800" i="1" baseline="-25000" dirty="0">
                <a:effectLst/>
                <a:latin typeface="Times New Roman" panose="02020603050405020304" pitchFamily="18" charset="0"/>
                <a:ea typeface="Times" panose="02020603050405020304" pitchFamily="18" charset="0"/>
              </a:rPr>
              <a:t>2</a:t>
            </a:r>
            <a:r>
              <a:rPr lang="sk-SK" sz="2800" dirty="0">
                <a:effectLst/>
                <a:latin typeface="Times New Roman" panose="02020603050405020304" pitchFamily="18" charset="0"/>
                <a:ea typeface="Times" panose="02020603050405020304" pitchFamily="18" charset="0"/>
              </a:rPr>
              <a:t>​) into the respective models. </a:t>
            </a:r>
            <a:endParaRPr lang="en-US" sz="2800" dirty="0">
              <a:effectLst/>
              <a:latin typeface="Times New Roman" panose="02020603050405020304" pitchFamily="18" charset="0"/>
              <a:ea typeface="Times" panose="02020603050405020304" pitchFamily="18" charset="0"/>
            </a:endParaRPr>
          </a:p>
        </p:txBody>
      </p:sp>
    </p:spTree>
    <p:extLst>
      <p:ext uri="{BB962C8B-B14F-4D97-AF65-F5344CB8AC3E}">
        <p14:creationId xmlns:p14="http://schemas.microsoft.com/office/powerpoint/2010/main" val="75489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523" y="9245645"/>
            <a:ext cx="18493047" cy="1041355"/>
            <a:chOff x="0" y="0"/>
            <a:chExt cx="4870597" cy="274266"/>
          </a:xfrm>
        </p:grpSpPr>
        <p:sp>
          <p:nvSpPr>
            <p:cNvPr id="3" name="Freeform 3"/>
            <p:cNvSpPr/>
            <p:nvPr/>
          </p:nvSpPr>
          <p:spPr>
            <a:xfrm>
              <a:off x="0" y="0"/>
              <a:ext cx="4870597" cy="274266"/>
            </a:xfrm>
            <a:custGeom>
              <a:avLst/>
              <a:gdLst/>
              <a:ahLst/>
              <a:cxnLst/>
              <a:rect l="l" t="t" r="r" b="b"/>
              <a:pathLst>
                <a:path w="4870597" h="274266">
                  <a:moveTo>
                    <a:pt x="0" y="0"/>
                  </a:moveTo>
                  <a:lnTo>
                    <a:pt x="4870597" y="0"/>
                  </a:lnTo>
                  <a:lnTo>
                    <a:pt x="4870597"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70597"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20866" y="9484691"/>
            <a:ext cx="538434" cy="462434"/>
          </a:xfrm>
          <a:prstGeom prst="rect">
            <a:avLst/>
          </a:prstGeom>
        </p:spPr>
        <p:txBody>
          <a:bodyPr lIns="0" tIns="0" rIns="0" bIns="0" rtlCol="0" anchor="t">
            <a:spAutoFit/>
          </a:bodyPr>
          <a:lstStyle/>
          <a:p>
            <a:pPr algn="r">
              <a:lnSpc>
                <a:spcPts val="3780"/>
              </a:lnSpc>
            </a:pPr>
            <a:r>
              <a:rPr lang="en-US" sz="2700" b="1" dirty="0">
                <a:solidFill>
                  <a:srgbClr val="FFFFFF"/>
                </a:solidFill>
                <a:latin typeface="Poppins Medium"/>
                <a:ea typeface="Poppins Medium"/>
                <a:cs typeface="Poppins Medium"/>
                <a:sym typeface="Poppins Medium"/>
              </a:rPr>
              <a:t>06</a:t>
            </a:r>
          </a:p>
        </p:txBody>
      </p:sp>
      <p:sp>
        <p:nvSpPr>
          <p:cNvPr id="9" name="TextBox 9"/>
          <p:cNvSpPr txBox="1"/>
          <p:nvPr/>
        </p:nvSpPr>
        <p:spPr>
          <a:xfrm>
            <a:off x="762001" y="2207237"/>
            <a:ext cx="16792882" cy="821379"/>
          </a:xfrm>
          <a:prstGeom prst="rect">
            <a:avLst/>
          </a:prstGeom>
        </p:spPr>
        <p:txBody>
          <a:bodyPr wrap="square" lIns="0" tIns="0" rIns="0" bIns="0" rtlCol="0" anchor="t">
            <a:spAutoFit/>
          </a:bodyPr>
          <a:lstStyle/>
          <a:p>
            <a:pPr algn="ctr">
              <a:lnSpc>
                <a:spcPts val="6300"/>
              </a:lnSpc>
            </a:pPr>
            <a:r>
              <a:rPr lang="en-US" sz="6000" b="1" dirty="0">
                <a:solidFill>
                  <a:srgbClr val="074449"/>
                </a:solidFill>
                <a:latin typeface="Poppins Semi-Bold"/>
                <a:ea typeface="Poppins Semi-Bold"/>
                <a:cs typeface="Poppins Semi-Bold"/>
                <a:sym typeface="Poppins Semi-Bold"/>
              </a:rPr>
              <a:t>RESULT AND DISCUSSION</a:t>
            </a:r>
          </a:p>
        </p:txBody>
      </p:sp>
      <p:sp>
        <p:nvSpPr>
          <p:cNvPr id="10" name="TextBox 10"/>
          <p:cNvSpPr txBox="1"/>
          <p:nvPr/>
        </p:nvSpPr>
        <p:spPr>
          <a:xfrm>
            <a:off x="781051" y="3535005"/>
            <a:ext cx="8058149" cy="4638257"/>
          </a:xfrm>
          <a:prstGeom prst="rect">
            <a:avLst/>
          </a:prstGeom>
        </p:spPr>
        <p:txBody>
          <a:bodyPr wrap="square" lIns="0" tIns="0" rIns="0" bIns="0" rtlCol="0" anchor="t">
            <a:spAutoFit/>
          </a:bodyPr>
          <a:lstStyle/>
          <a:p>
            <a:pPr marL="285750" indent="-285750" algn="l">
              <a:lnSpc>
                <a:spcPts val="2800"/>
              </a:lnSpc>
              <a:buFont typeface="Arial" panose="020B0604020202020204" pitchFamily="34" charset="0"/>
              <a:buChar char="•"/>
            </a:pPr>
            <a:r>
              <a:rPr lang="en-US" sz="2000" b="1" dirty="0">
                <a:latin typeface="Times New Roman" panose="02020603050405020304" pitchFamily="18" charset="0"/>
                <a:ea typeface="Times" panose="02020603050405020304" pitchFamily="18" charset="0"/>
              </a:rPr>
              <a:t>T</a:t>
            </a:r>
            <a:r>
              <a:rPr lang="sk-SK" sz="2000" b="1" dirty="0">
                <a:effectLst/>
                <a:latin typeface="Times New Roman" panose="02020603050405020304" pitchFamily="18" charset="0"/>
                <a:ea typeface="Times" panose="02020603050405020304" pitchFamily="18" charset="0"/>
              </a:rPr>
              <a:t>he first observation </a:t>
            </a:r>
            <a:r>
              <a:rPr lang="sk-SK" sz="2000" dirty="0">
                <a:effectLst/>
                <a:latin typeface="Times New Roman" panose="02020603050405020304" pitchFamily="18" charset="0"/>
                <a:ea typeface="Times" panose="02020603050405020304" pitchFamily="18" charset="0"/>
              </a:rPr>
              <a:t>as an example, where the </a:t>
            </a:r>
            <a:r>
              <a:rPr lang="sk-SK" sz="2000" b="1" dirty="0">
                <a:effectLst/>
                <a:latin typeface="Times New Roman" panose="02020603050405020304" pitchFamily="18" charset="0"/>
                <a:ea typeface="Times" panose="02020603050405020304" pitchFamily="18" charset="0"/>
              </a:rPr>
              <a:t>noise level </a:t>
            </a:r>
            <a:r>
              <a:rPr lang="sk-SK" sz="2000" dirty="0">
                <a:effectLst/>
                <a:latin typeface="Times New Roman" panose="02020603050405020304" pitchFamily="18" charset="0"/>
                <a:ea typeface="Times" panose="02020603050405020304" pitchFamily="18" charset="0"/>
              </a:rPr>
              <a:t>was recorded at </a:t>
            </a:r>
            <a:r>
              <a:rPr lang="sk-SK" sz="2000" b="1" dirty="0">
                <a:effectLst/>
                <a:latin typeface="Times New Roman" panose="02020603050405020304" pitchFamily="18" charset="0"/>
                <a:ea typeface="Times" panose="02020603050405020304" pitchFamily="18" charset="0"/>
              </a:rPr>
              <a:t>84,5 dB </a:t>
            </a:r>
            <a:r>
              <a:rPr lang="sk-SK" sz="2000" dirty="0">
                <a:effectLst/>
                <a:latin typeface="Times New Roman" panose="02020603050405020304" pitchFamily="18" charset="0"/>
                <a:ea typeface="Times" panose="02020603050405020304" pitchFamily="18" charset="0"/>
              </a:rPr>
              <a:t>and the </a:t>
            </a:r>
            <a:r>
              <a:rPr lang="sk-SK" sz="2000" b="1" dirty="0">
                <a:effectLst/>
                <a:latin typeface="Times New Roman" panose="02020603050405020304" pitchFamily="18" charset="0"/>
                <a:ea typeface="Times" panose="02020603050405020304" pitchFamily="18" charset="0"/>
              </a:rPr>
              <a:t>ambient temperature </a:t>
            </a:r>
            <a:r>
              <a:rPr lang="sk-SK" sz="2000" dirty="0">
                <a:effectLst/>
                <a:latin typeface="Times New Roman" panose="02020603050405020304" pitchFamily="18" charset="0"/>
                <a:ea typeface="Times" panose="02020603050405020304" pitchFamily="18" charset="0"/>
              </a:rPr>
              <a:t>at </a:t>
            </a:r>
            <a:r>
              <a:rPr lang="sk-SK" sz="2000" b="1" dirty="0">
                <a:effectLst/>
                <a:latin typeface="Times New Roman" panose="02020603050405020304" pitchFamily="18" charset="0"/>
                <a:ea typeface="Times" panose="02020603050405020304" pitchFamily="18" charset="0"/>
              </a:rPr>
              <a:t>26,5°C</a:t>
            </a:r>
            <a:r>
              <a:rPr lang="en-US" sz="2000" b="1" dirty="0">
                <a:effectLst/>
                <a:latin typeface="Times New Roman" panose="02020603050405020304" pitchFamily="18" charset="0"/>
                <a:ea typeface="Times" panose="02020603050405020304" pitchFamily="18" charset="0"/>
              </a:rPr>
              <a:t>.</a:t>
            </a:r>
          </a:p>
          <a:p>
            <a:pPr marL="285750" indent="-285750" algn="l">
              <a:lnSpc>
                <a:spcPts val="2800"/>
              </a:lnSpc>
              <a:buFont typeface="Arial" panose="020B0604020202020204" pitchFamily="34" charset="0"/>
              <a:buChar char="•"/>
            </a:pPr>
            <a:r>
              <a:rPr lang="en-US" sz="2000" dirty="0">
                <a:latin typeface="Times New Roman" panose="02020603050405020304" pitchFamily="18" charset="0"/>
                <a:ea typeface="Times" panose="02020603050405020304" pitchFamily="18" charset="0"/>
              </a:rPr>
              <a:t>C</a:t>
            </a:r>
            <a:r>
              <a:rPr lang="sk-SK" sz="2000" dirty="0">
                <a:effectLst/>
                <a:latin typeface="Times New Roman" panose="02020603050405020304" pitchFamily="18" charset="0"/>
                <a:ea typeface="Times" panose="02020603050405020304" pitchFamily="18" charset="0"/>
              </a:rPr>
              <a:t>omputed the predicted </a:t>
            </a:r>
            <a:r>
              <a:rPr lang="sk-SK" sz="2000" b="1" dirty="0">
                <a:effectLst/>
                <a:latin typeface="Times New Roman" panose="02020603050405020304" pitchFamily="18" charset="0"/>
                <a:ea typeface="Times" panose="02020603050405020304" pitchFamily="18" charset="0"/>
              </a:rPr>
              <a:t>cardiovascular load </a:t>
            </a:r>
            <a:r>
              <a:rPr lang="sk-SK" sz="2000" dirty="0">
                <a:effectLst/>
                <a:latin typeface="Times New Roman" panose="02020603050405020304" pitchFamily="18" charset="0"/>
                <a:ea typeface="Times" panose="02020603050405020304" pitchFamily="18" charset="0"/>
              </a:rPr>
              <a:t>using the following regression </a:t>
            </a:r>
            <a:r>
              <a:rPr lang="sk-SK" sz="2000" b="1" dirty="0">
                <a:effectLst/>
                <a:latin typeface="Times New Roman" panose="02020603050405020304" pitchFamily="18" charset="0"/>
                <a:ea typeface="Times" panose="02020603050405020304" pitchFamily="18" charset="0"/>
              </a:rPr>
              <a:t>model formulations (1).</a:t>
            </a:r>
            <a:endParaRPr lang="en-US" sz="2000" b="1" dirty="0">
              <a:effectLst/>
              <a:latin typeface="Times New Roman" panose="02020603050405020304" pitchFamily="18" charset="0"/>
              <a:ea typeface="Times" panose="02020603050405020304" pitchFamily="18" charset="0"/>
            </a:endParaRPr>
          </a:p>
          <a:p>
            <a:pPr marL="285750" indent="-285750">
              <a:lnSpc>
                <a:spcPts val="2800"/>
              </a:lnSpc>
              <a:buFont typeface="Arial" panose="020B0604020202020204" pitchFamily="34" charset="0"/>
              <a:buChar char="•"/>
            </a:pPr>
            <a:r>
              <a:rPr lang="en-ID" sz="2000" b="1" dirty="0">
                <a:latin typeface="Times New Roman" panose="02020603050405020304" pitchFamily="18" charset="0"/>
                <a:ea typeface="Times" panose="02020603050405020304" pitchFamily="18" charset="0"/>
              </a:rPr>
              <a:t>T</a:t>
            </a:r>
            <a:r>
              <a:rPr lang="en-ID" sz="2000" b="1" dirty="0">
                <a:effectLst/>
                <a:latin typeface="Times New Roman" panose="02020603050405020304" pitchFamily="18" charset="0"/>
                <a:ea typeface="Times" panose="02020603050405020304" pitchFamily="18" charset="0"/>
              </a:rPr>
              <a:t>he cognitive performance </a:t>
            </a:r>
            <a:r>
              <a:rPr lang="en-ID" sz="2000" dirty="0">
                <a:effectLst/>
                <a:latin typeface="Times New Roman" panose="02020603050405020304" pitchFamily="18" charset="0"/>
                <a:ea typeface="Times" panose="02020603050405020304" pitchFamily="18" charset="0"/>
              </a:rPr>
              <a:t>was predicted using the following regression </a:t>
            </a:r>
            <a:r>
              <a:rPr lang="en-ID" sz="2000" b="1" dirty="0">
                <a:effectLst/>
                <a:latin typeface="Times New Roman" panose="02020603050405020304" pitchFamily="18" charset="0"/>
                <a:ea typeface="Times" panose="02020603050405020304" pitchFamily="18" charset="0"/>
              </a:rPr>
              <a:t>model </a:t>
            </a:r>
            <a:r>
              <a:rPr lang="sk-SK" sz="2000" b="1" dirty="0">
                <a:effectLst/>
                <a:latin typeface="Times New Roman" panose="02020603050405020304" pitchFamily="18" charset="0"/>
                <a:ea typeface="Times" panose="02020603050405020304" pitchFamily="18" charset="0"/>
              </a:rPr>
              <a:t>formulations</a:t>
            </a:r>
            <a:r>
              <a:rPr lang="en-ID" sz="2000" b="1" dirty="0">
                <a:effectLst/>
                <a:latin typeface="Times New Roman" panose="02020603050405020304" pitchFamily="18" charset="0"/>
                <a:ea typeface="Times" panose="02020603050405020304" pitchFamily="18" charset="0"/>
              </a:rPr>
              <a:t> (2)</a:t>
            </a:r>
            <a:r>
              <a:rPr lang="sk-SK" sz="2000" b="1" dirty="0">
                <a:effectLst/>
                <a:latin typeface="Times New Roman" panose="02020603050405020304" pitchFamily="18" charset="0"/>
                <a:ea typeface="Times" panose="02020603050405020304" pitchFamily="18" charset="0"/>
              </a:rPr>
              <a:t>. </a:t>
            </a:r>
            <a:endParaRPr lang="en-US" sz="2000" b="1" dirty="0">
              <a:effectLst/>
              <a:latin typeface="Times New Roman" panose="02020603050405020304" pitchFamily="18" charset="0"/>
              <a:ea typeface="Times" panose="02020603050405020304" pitchFamily="18" charset="0"/>
            </a:endParaRPr>
          </a:p>
          <a:p>
            <a:pPr marL="285750" indent="-285750">
              <a:lnSpc>
                <a:spcPts val="2800"/>
              </a:lnSpc>
              <a:buFont typeface="Arial" panose="020B0604020202020204" pitchFamily="34" charset="0"/>
              <a:buChar char="•"/>
            </a:pPr>
            <a:r>
              <a:rPr lang="en-ID" sz="2000" dirty="0">
                <a:solidFill>
                  <a:srgbClr val="000000"/>
                </a:solidFill>
                <a:latin typeface="Times New Roman" panose="02020603050405020304" pitchFamily="18" charset="0"/>
                <a:ea typeface="Times" panose="02020603050405020304" pitchFamily="18" charset="0"/>
              </a:rPr>
              <a:t>I</a:t>
            </a:r>
            <a:r>
              <a:rPr lang="en-ID" sz="2000" dirty="0">
                <a:solidFill>
                  <a:srgbClr val="000000"/>
                </a:solidFill>
                <a:effectLst/>
                <a:latin typeface="Times New Roman" panose="02020603050405020304" pitchFamily="18" charset="0"/>
                <a:ea typeface="Times" panose="02020603050405020304" pitchFamily="18" charset="0"/>
              </a:rPr>
              <a:t>n </a:t>
            </a:r>
            <a:r>
              <a:rPr lang="en-ID" sz="2000" b="1" dirty="0">
                <a:solidFill>
                  <a:srgbClr val="000000"/>
                </a:solidFill>
                <a:effectLst/>
                <a:latin typeface="Times New Roman" panose="02020603050405020304" pitchFamily="18" charset="0"/>
                <a:ea typeface="Times" panose="02020603050405020304" pitchFamily="18" charset="0"/>
              </a:rPr>
              <a:t>1</a:t>
            </a:r>
            <a:r>
              <a:rPr lang="en-ID" sz="2000" b="1" baseline="30000" dirty="0">
                <a:solidFill>
                  <a:srgbClr val="000000"/>
                </a:solidFill>
                <a:effectLst/>
                <a:latin typeface="Times New Roman" panose="02020603050405020304" pitchFamily="18" charset="0"/>
                <a:ea typeface="Times" panose="02020603050405020304" pitchFamily="18" charset="0"/>
              </a:rPr>
              <a:t>St</a:t>
            </a:r>
            <a:r>
              <a:rPr lang="en-ID" sz="2000" b="1" dirty="0">
                <a:solidFill>
                  <a:srgbClr val="000000"/>
                </a:solidFill>
                <a:effectLst/>
                <a:latin typeface="Times New Roman" panose="02020603050405020304" pitchFamily="18" charset="0"/>
                <a:ea typeface="Times" panose="02020603050405020304" pitchFamily="18" charset="0"/>
              </a:rPr>
              <a:t> Observation </a:t>
            </a:r>
            <a:r>
              <a:rPr lang="en-ID" sz="2000" dirty="0">
                <a:solidFill>
                  <a:srgbClr val="000000"/>
                </a:solidFill>
                <a:effectLst/>
                <a:latin typeface="Times New Roman" panose="02020603050405020304" pitchFamily="18" charset="0"/>
                <a:ea typeface="Times" panose="02020603050405020304" pitchFamily="18" charset="0"/>
              </a:rPr>
              <a:t>resulted in a predicted </a:t>
            </a:r>
            <a:r>
              <a:rPr lang="en-ID" sz="2000" b="1" dirty="0">
                <a:solidFill>
                  <a:srgbClr val="000000"/>
                </a:solidFill>
                <a:effectLst/>
                <a:latin typeface="Times New Roman" panose="02020603050405020304" pitchFamily="18" charset="0"/>
                <a:ea typeface="Times" panose="02020603050405020304" pitchFamily="18" charset="0"/>
              </a:rPr>
              <a:t>CVL of 7.0 </a:t>
            </a:r>
            <a:r>
              <a:rPr lang="en-ID" sz="2000" dirty="0">
                <a:solidFill>
                  <a:srgbClr val="000000"/>
                </a:solidFill>
                <a:effectLst/>
                <a:latin typeface="Times New Roman" panose="02020603050405020304" pitchFamily="18" charset="0"/>
                <a:ea typeface="Times" panose="02020603050405020304" pitchFamily="18" charset="0"/>
              </a:rPr>
              <a:t>and a </a:t>
            </a:r>
            <a:r>
              <a:rPr lang="en-ID" sz="2000" b="1" dirty="0">
                <a:solidFill>
                  <a:srgbClr val="000000"/>
                </a:solidFill>
                <a:effectLst/>
                <a:latin typeface="Times New Roman" panose="02020603050405020304" pitchFamily="18" charset="0"/>
                <a:ea typeface="Times" panose="02020603050405020304" pitchFamily="18" charset="0"/>
              </a:rPr>
              <a:t>CP of 5.9. </a:t>
            </a:r>
            <a:r>
              <a:rPr lang="en-ID" sz="2000" dirty="0">
                <a:solidFill>
                  <a:srgbClr val="000000"/>
                </a:solidFill>
                <a:effectLst/>
                <a:latin typeface="Times New Roman" panose="02020603050405020304" pitchFamily="18" charset="0"/>
                <a:ea typeface="Times" panose="02020603050405020304" pitchFamily="18" charset="0"/>
              </a:rPr>
              <a:t>This </a:t>
            </a:r>
            <a:r>
              <a:rPr lang="en-ID" sz="2000" b="1" dirty="0">
                <a:solidFill>
                  <a:srgbClr val="000000"/>
                </a:solidFill>
                <a:effectLst/>
                <a:latin typeface="Times New Roman" panose="02020603050405020304" pitchFamily="18" charset="0"/>
                <a:ea typeface="Times" panose="02020603050405020304" pitchFamily="18" charset="0"/>
              </a:rPr>
              <a:t>indicates a moderate level of cardiovascular strain </a:t>
            </a:r>
            <a:r>
              <a:rPr lang="en-ID" sz="2000" dirty="0">
                <a:solidFill>
                  <a:srgbClr val="000000"/>
                </a:solidFill>
                <a:effectLst/>
                <a:latin typeface="Times New Roman" panose="02020603050405020304" pitchFamily="18" charset="0"/>
                <a:ea typeface="Times" panose="02020603050405020304" pitchFamily="18" charset="0"/>
              </a:rPr>
              <a:t>and </a:t>
            </a:r>
            <a:r>
              <a:rPr lang="en-ID" sz="2000" b="1" dirty="0">
                <a:solidFill>
                  <a:srgbClr val="000000"/>
                </a:solidFill>
                <a:effectLst/>
                <a:latin typeface="Times New Roman" panose="02020603050405020304" pitchFamily="18" charset="0"/>
                <a:ea typeface="Times" panose="02020603050405020304" pitchFamily="18" charset="0"/>
              </a:rPr>
              <a:t>a noticeable decrease in cognitive function.</a:t>
            </a:r>
          </a:p>
          <a:p>
            <a:pPr marL="285750" indent="-285750">
              <a:lnSpc>
                <a:spcPts val="2800"/>
              </a:lnSpc>
              <a:buFont typeface="Arial" panose="020B0604020202020204" pitchFamily="34" charset="0"/>
              <a:buChar char="•"/>
            </a:pPr>
            <a:r>
              <a:rPr lang="en-ID" sz="2000" dirty="0">
                <a:solidFill>
                  <a:srgbClr val="000000"/>
                </a:solidFill>
                <a:effectLst/>
                <a:latin typeface="Times New Roman" panose="02020603050405020304" pitchFamily="18" charset="0"/>
                <a:ea typeface="Times" panose="02020603050405020304" pitchFamily="18" charset="0"/>
              </a:rPr>
              <a:t>In contrast, </a:t>
            </a:r>
            <a:r>
              <a:rPr lang="en-ID" sz="2000" b="1" dirty="0">
                <a:solidFill>
                  <a:srgbClr val="000000"/>
                </a:solidFill>
                <a:effectLst/>
                <a:latin typeface="Times New Roman" panose="02020603050405020304" pitchFamily="18" charset="0"/>
                <a:ea typeface="Times" panose="02020603050405020304" pitchFamily="18" charset="0"/>
              </a:rPr>
              <a:t>Observation 2</a:t>
            </a:r>
            <a:r>
              <a:rPr lang="en-ID" sz="2000" dirty="0">
                <a:solidFill>
                  <a:srgbClr val="000000"/>
                </a:solidFill>
                <a:effectLst/>
                <a:latin typeface="Times New Roman" panose="02020603050405020304" pitchFamily="18" charset="0"/>
                <a:ea typeface="Times" panose="02020603050405020304" pitchFamily="18" charset="0"/>
              </a:rPr>
              <a:t>, which recorded </a:t>
            </a:r>
            <a:r>
              <a:rPr lang="en-ID" sz="2000" b="1" dirty="0">
                <a:solidFill>
                  <a:srgbClr val="000000"/>
                </a:solidFill>
                <a:effectLst/>
                <a:latin typeface="Times New Roman" panose="02020603050405020304" pitchFamily="18" charset="0"/>
                <a:ea typeface="Times" panose="02020603050405020304" pitchFamily="18" charset="0"/>
              </a:rPr>
              <a:t>a higher noise level of 86.2 dB </a:t>
            </a:r>
            <a:r>
              <a:rPr lang="en-ID" sz="2000" dirty="0">
                <a:solidFill>
                  <a:srgbClr val="000000"/>
                </a:solidFill>
                <a:effectLst/>
                <a:latin typeface="Times New Roman" panose="02020603050405020304" pitchFamily="18" charset="0"/>
                <a:ea typeface="Times" panose="02020603050405020304" pitchFamily="18" charset="0"/>
              </a:rPr>
              <a:t>and </a:t>
            </a:r>
            <a:r>
              <a:rPr lang="en-ID" sz="2000" b="1" dirty="0">
                <a:solidFill>
                  <a:srgbClr val="000000"/>
                </a:solidFill>
                <a:effectLst/>
                <a:latin typeface="Times New Roman" panose="02020603050405020304" pitchFamily="18" charset="0"/>
                <a:ea typeface="Times" panose="02020603050405020304" pitchFamily="18" charset="0"/>
              </a:rPr>
              <a:t>a temperature of 27.5°C, </a:t>
            </a:r>
            <a:r>
              <a:rPr lang="en-ID" sz="2000" dirty="0">
                <a:solidFill>
                  <a:srgbClr val="000000"/>
                </a:solidFill>
                <a:effectLst/>
                <a:latin typeface="Times New Roman" panose="02020603050405020304" pitchFamily="18" charset="0"/>
                <a:ea typeface="Times" panose="02020603050405020304" pitchFamily="18" charset="0"/>
              </a:rPr>
              <a:t>showed an increased CVL of 7.9 and a further reduced CP of 5.3. This suggests </a:t>
            </a:r>
            <a:r>
              <a:rPr lang="en-ID" sz="2000" b="1" dirty="0">
                <a:solidFill>
                  <a:srgbClr val="000000"/>
                </a:solidFill>
                <a:effectLst/>
                <a:latin typeface="Times New Roman" panose="02020603050405020304" pitchFamily="18" charset="0"/>
                <a:ea typeface="Times" panose="02020603050405020304" pitchFamily="18" charset="0"/>
              </a:rPr>
              <a:t>that higher noise levels and temperatures exacerbate physiological stress and cognitive decline.</a:t>
            </a:r>
            <a:endParaRPr lang="en-ID" sz="2000" b="1" dirty="0">
              <a:solidFill>
                <a:srgbClr val="000000"/>
              </a:solidFill>
              <a:effectLst/>
              <a:latin typeface="Times New Roman" panose="02020603050405020304" pitchFamily="18" charset="0"/>
              <a:ea typeface="Times New Roman" panose="02020603050405020304" pitchFamily="18" charset="0"/>
            </a:endParaRPr>
          </a:p>
        </p:txBody>
      </p:sp>
      <p:grpSp>
        <p:nvGrpSpPr>
          <p:cNvPr id="20" name="Group 20"/>
          <p:cNvGrpSpPr/>
          <p:nvPr/>
        </p:nvGrpSpPr>
        <p:grpSpPr>
          <a:xfrm>
            <a:off x="-153785" y="-102523"/>
            <a:ext cx="18595570" cy="331536"/>
            <a:chOff x="0" y="0"/>
            <a:chExt cx="4897599" cy="87318"/>
          </a:xfrm>
        </p:grpSpPr>
        <p:sp>
          <p:nvSpPr>
            <p:cNvPr id="21" name="Freeform 21"/>
            <p:cNvSpPr/>
            <p:nvPr/>
          </p:nvSpPr>
          <p:spPr>
            <a:xfrm>
              <a:off x="0" y="0"/>
              <a:ext cx="4897599" cy="87318"/>
            </a:xfrm>
            <a:custGeom>
              <a:avLst/>
              <a:gdLst/>
              <a:ahLst/>
              <a:cxnLst/>
              <a:rect l="l" t="t" r="r" b="b"/>
              <a:pathLst>
                <a:path w="4897599" h="87318">
                  <a:moveTo>
                    <a:pt x="0" y="0"/>
                  </a:moveTo>
                  <a:lnTo>
                    <a:pt x="4897599" y="0"/>
                  </a:lnTo>
                  <a:lnTo>
                    <a:pt x="4897599" y="87318"/>
                  </a:lnTo>
                  <a:lnTo>
                    <a:pt x="0" y="87318"/>
                  </a:lnTo>
                  <a:close/>
                </a:path>
              </a:pathLst>
            </a:custGeom>
            <a:solidFill>
              <a:srgbClr val="FDB813"/>
            </a:solidFill>
          </p:spPr>
        </p:sp>
        <p:sp>
          <p:nvSpPr>
            <p:cNvPr id="22" name="TextBox 22"/>
            <p:cNvSpPr txBox="1"/>
            <p:nvPr/>
          </p:nvSpPr>
          <p:spPr>
            <a:xfrm>
              <a:off x="0" y="-38100"/>
              <a:ext cx="4897599" cy="125418"/>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53785" y="-156823"/>
            <a:ext cx="18595570" cy="662087"/>
            <a:chOff x="0" y="0"/>
            <a:chExt cx="4897599" cy="174377"/>
          </a:xfrm>
        </p:grpSpPr>
        <p:sp>
          <p:nvSpPr>
            <p:cNvPr id="24" name="Freeform 24"/>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25" name="TextBox 25"/>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26" name="Group 26"/>
          <p:cNvGrpSpPr/>
          <p:nvPr/>
        </p:nvGrpSpPr>
        <p:grpSpPr>
          <a:xfrm>
            <a:off x="256306" y="658169"/>
            <a:ext cx="2610574" cy="1333351"/>
            <a:chOff x="0" y="0"/>
            <a:chExt cx="3480765" cy="1777801"/>
          </a:xfrm>
        </p:grpSpPr>
        <p:sp>
          <p:nvSpPr>
            <p:cNvPr id="27" name="Freeform 27"/>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28" name="Freeform 28"/>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29" name="TextBox 29"/>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pic>
        <p:nvPicPr>
          <p:cNvPr id="30" name="Picture 29">
            <a:extLst>
              <a:ext uri="{FF2B5EF4-FFF2-40B4-BE49-F238E27FC236}">
                <a16:creationId xmlns:a16="http://schemas.microsoft.com/office/drawing/2014/main" id="{F43A1CC5-68FC-58AD-822B-8BC9FE5A844E}"/>
              </a:ext>
            </a:extLst>
          </p:cNvPr>
          <p:cNvPicPr>
            <a:picLocks noChangeAspect="1"/>
          </p:cNvPicPr>
          <p:nvPr/>
        </p:nvPicPr>
        <p:blipFill>
          <a:blip r:embed="rId4"/>
          <a:stretch>
            <a:fillRect/>
          </a:stretch>
        </p:blipFill>
        <p:spPr>
          <a:xfrm>
            <a:off x="9080275" y="4236004"/>
            <a:ext cx="8445724" cy="2880000"/>
          </a:xfrm>
          <a:prstGeom prst="rect">
            <a:avLst/>
          </a:prstGeom>
        </p:spPr>
      </p:pic>
    </p:spTree>
    <p:extLst>
      <p:ext uri="{BB962C8B-B14F-4D97-AF65-F5344CB8AC3E}">
        <p14:creationId xmlns:p14="http://schemas.microsoft.com/office/powerpoint/2010/main" val="3233887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523" y="9245645"/>
            <a:ext cx="18493047" cy="1041355"/>
            <a:chOff x="0" y="0"/>
            <a:chExt cx="4870597" cy="274266"/>
          </a:xfrm>
        </p:grpSpPr>
        <p:sp>
          <p:nvSpPr>
            <p:cNvPr id="3" name="Freeform 3"/>
            <p:cNvSpPr/>
            <p:nvPr/>
          </p:nvSpPr>
          <p:spPr>
            <a:xfrm>
              <a:off x="0" y="0"/>
              <a:ext cx="4870597" cy="274266"/>
            </a:xfrm>
            <a:custGeom>
              <a:avLst/>
              <a:gdLst/>
              <a:ahLst/>
              <a:cxnLst/>
              <a:rect l="l" t="t" r="r" b="b"/>
              <a:pathLst>
                <a:path w="4870597" h="274266">
                  <a:moveTo>
                    <a:pt x="0" y="0"/>
                  </a:moveTo>
                  <a:lnTo>
                    <a:pt x="4870597" y="0"/>
                  </a:lnTo>
                  <a:lnTo>
                    <a:pt x="4870597"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70597"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58966" y="9484691"/>
            <a:ext cx="538434" cy="462434"/>
          </a:xfrm>
          <a:prstGeom prst="rect">
            <a:avLst/>
          </a:prstGeom>
        </p:spPr>
        <p:txBody>
          <a:bodyPr lIns="0" tIns="0" rIns="0" bIns="0" rtlCol="0" anchor="t">
            <a:spAutoFit/>
          </a:bodyPr>
          <a:lstStyle/>
          <a:p>
            <a:pPr algn="r">
              <a:lnSpc>
                <a:spcPts val="3780"/>
              </a:lnSpc>
            </a:pPr>
            <a:r>
              <a:rPr lang="en-US" sz="2700" b="1" dirty="0">
                <a:solidFill>
                  <a:srgbClr val="FFFFFF"/>
                </a:solidFill>
                <a:latin typeface="Poppins Medium"/>
                <a:ea typeface="Poppins Medium"/>
                <a:cs typeface="Poppins Medium"/>
                <a:sym typeface="Poppins Medium"/>
              </a:rPr>
              <a:t>07</a:t>
            </a:r>
          </a:p>
        </p:txBody>
      </p:sp>
      <p:sp>
        <p:nvSpPr>
          <p:cNvPr id="9" name="TextBox 9"/>
          <p:cNvSpPr txBox="1"/>
          <p:nvPr/>
        </p:nvSpPr>
        <p:spPr>
          <a:xfrm>
            <a:off x="762001" y="2207237"/>
            <a:ext cx="16792882" cy="821379"/>
          </a:xfrm>
          <a:prstGeom prst="rect">
            <a:avLst/>
          </a:prstGeom>
        </p:spPr>
        <p:txBody>
          <a:bodyPr wrap="square" lIns="0" tIns="0" rIns="0" bIns="0" rtlCol="0" anchor="t">
            <a:spAutoFit/>
          </a:bodyPr>
          <a:lstStyle/>
          <a:p>
            <a:pPr algn="ctr">
              <a:lnSpc>
                <a:spcPts val="6300"/>
              </a:lnSpc>
            </a:pPr>
            <a:r>
              <a:rPr lang="en-US" sz="6000" b="1" dirty="0">
                <a:solidFill>
                  <a:srgbClr val="074449"/>
                </a:solidFill>
                <a:latin typeface="Poppins Semi-Bold"/>
                <a:ea typeface="Poppins Semi-Bold"/>
                <a:cs typeface="Poppins Semi-Bold"/>
                <a:sym typeface="Poppins Semi-Bold"/>
              </a:rPr>
              <a:t>VALIDATION AND SENSITIVITY ANALYSIS</a:t>
            </a:r>
          </a:p>
        </p:txBody>
      </p:sp>
      <p:grpSp>
        <p:nvGrpSpPr>
          <p:cNvPr id="20" name="Group 20"/>
          <p:cNvGrpSpPr/>
          <p:nvPr/>
        </p:nvGrpSpPr>
        <p:grpSpPr>
          <a:xfrm>
            <a:off x="-153785" y="-102523"/>
            <a:ext cx="18595570" cy="331536"/>
            <a:chOff x="0" y="0"/>
            <a:chExt cx="4897599" cy="87318"/>
          </a:xfrm>
        </p:grpSpPr>
        <p:sp>
          <p:nvSpPr>
            <p:cNvPr id="21" name="Freeform 21"/>
            <p:cNvSpPr/>
            <p:nvPr/>
          </p:nvSpPr>
          <p:spPr>
            <a:xfrm>
              <a:off x="0" y="0"/>
              <a:ext cx="4897599" cy="87318"/>
            </a:xfrm>
            <a:custGeom>
              <a:avLst/>
              <a:gdLst/>
              <a:ahLst/>
              <a:cxnLst/>
              <a:rect l="l" t="t" r="r" b="b"/>
              <a:pathLst>
                <a:path w="4897599" h="87318">
                  <a:moveTo>
                    <a:pt x="0" y="0"/>
                  </a:moveTo>
                  <a:lnTo>
                    <a:pt x="4897599" y="0"/>
                  </a:lnTo>
                  <a:lnTo>
                    <a:pt x="4897599" y="87318"/>
                  </a:lnTo>
                  <a:lnTo>
                    <a:pt x="0" y="87318"/>
                  </a:lnTo>
                  <a:close/>
                </a:path>
              </a:pathLst>
            </a:custGeom>
            <a:solidFill>
              <a:srgbClr val="FDB813"/>
            </a:solidFill>
          </p:spPr>
        </p:sp>
        <p:sp>
          <p:nvSpPr>
            <p:cNvPr id="22" name="TextBox 22"/>
            <p:cNvSpPr txBox="1"/>
            <p:nvPr/>
          </p:nvSpPr>
          <p:spPr>
            <a:xfrm>
              <a:off x="0" y="-38100"/>
              <a:ext cx="4897599" cy="125418"/>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53785" y="-156823"/>
            <a:ext cx="18595570" cy="662087"/>
            <a:chOff x="0" y="0"/>
            <a:chExt cx="4897599" cy="174377"/>
          </a:xfrm>
        </p:grpSpPr>
        <p:sp>
          <p:nvSpPr>
            <p:cNvPr id="24" name="Freeform 24"/>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25" name="TextBox 25"/>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26" name="Group 26"/>
          <p:cNvGrpSpPr/>
          <p:nvPr/>
        </p:nvGrpSpPr>
        <p:grpSpPr>
          <a:xfrm>
            <a:off x="256306" y="658169"/>
            <a:ext cx="2610574" cy="1333351"/>
            <a:chOff x="0" y="0"/>
            <a:chExt cx="3480765" cy="1777801"/>
          </a:xfrm>
        </p:grpSpPr>
        <p:sp>
          <p:nvSpPr>
            <p:cNvPr id="27" name="Freeform 27"/>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28" name="Freeform 28"/>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29" name="TextBox 29"/>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sp>
        <p:nvSpPr>
          <p:cNvPr id="11" name="TextBox 10">
            <a:extLst>
              <a:ext uri="{FF2B5EF4-FFF2-40B4-BE49-F238E27FC236}">
                <a16:creationId xmlns:a16="http://schemas.microsoft.com/office/drawing/2014/main" id="{DF7C7404-A5AB-FD70-E6BA-DCEE0C9D1266}"/>
              </a:ext>
            </a:extLst>
          </p:cNvPr>
          <p:cNvSpPr txBox="1"/>
          <p:nvPr/>
        </p:nvSpPr>
        <p:spPr>
          <a:xfrm>
            <a:off x="8305801" y="3558818"/>
            <a:ext cx="8991599" cy="5000343"/>
          </a:xfrm>
          <a:prstGeom prst="rect">
            <a:avLst/>
          </a:prstGeom>
        </p:spPr>
        <p:txBody>
          <a:bodyPr wrap="square" lIns="0" tIns="0" rIns="0" bIns="0" rtlCol="0" anchor="t">
            <a:spAutoFit/>
          </a:bodyPr>
          <a:lstStyle/>
          <a:p>
            <a:pPr marL="285750" indent="-285750" algn="l">
              <a:lnSpc>
                <a:spcPts val="2800"/>
              </a:lnSpc>
              <a:buFont typeface="Arial" panose="020B0604020202020204" pitchFamily="34" charset="0"/>
              <a:buChar char="•"/>
            </a:pPr>
            <a:r>
              <a:rPr lang="sk-SK" sz="2100" dirty="0">
                <a:effectLst/>
                <a:latin typeface="Times New Roman" panose="02020603050405020304" pitchFamily="18" charset="0"/>
                <a:ea typeface="Times" panose="02020603050405020304" pitchFamily="18" charset="0"/>
              </a:rPr>
              <a:t>Sensitivity analysis highlighted that the model is particularly sensitive to temperature changes, where small increases above the optimized level significantly raised CVL</a:t>
            </a:r>
            <a:r>
              <a:rPr lang="en-US" sz="2100" dirty="0">
                <a:effectLst/>
                <a:latin typeface="Times New Roman" panose="02020603050405020304" pitchFamily="18" charset="0"/>
                <a:ea typeface="Times" panose="02020603050405020304" pitchFamily="18" charset="0"/>
              </a:rPr>
              <a:t>.</a:t>
            </a:r>
          </a:p>
          <a:p>
            <a:pPr marL="285750" indent="-285750">
              <a:lnSpc>
                <a:spcPts val="2800"/>
              </a:lnSpc>
              <a:buFont typeface="Arial" panose="020B0604020202020204" pitchFamily="34" charset="0"/>
              <a:buChar char="•"/>
            </a:pPr>
            <a:r>
              <a:rPr lang="sk-SK" sz="2100" dirty="0">
                <a:solidFill>
                  <a:srgbClr val="000000"/>
                </a:solidFill>
                <a:effectLst/>
                <a:latin typeface="Times New Roman" panose="02020603050405020304" pitchFamily="18" charset="0"/>
                <a:ea typeface="Times" panose="02020603050405020304" pitchFamily="18" charset="0"/>
              </a:rPr>
              <a:t>The 3D surface plots in Figure </a:t>
            </a:r>
            <a:r>
              <a:rPr lang="en-US" sz="2100" dirty="0">
                <a:solidFill>
                  <a:srgbClr val="000000"/>
                </a:solidFill>
                <a:effectLst/>
                <a:latin typeface="Times New Roman" panose="02020603050405020304" pitchFamily="18" charset="0"/>
                <a:ea typeface="Times" panose="02020603050405020304" pitchFamily="18" charset="0"/>
              </a:rPr>
              <a:t>A</a:t>
            </a:r>
            <a:r>
              <a:rPr lang="sk-SK" sz="2100" dirty="0">
                <a:solidFill>
                  <a:srgbClr val="000000"/>
                </a:solidFill>
                <a:effectLst/>
                <a:latin typeface="Times New Roman" panose="02020603050405020304" pitchFamily="18" charset="0"/>
                <a:ea typeface="Times" panose="02020603050405020304" pitchFamily="18" charset="0"/>
              </a:rPr>
              <a:t> </a:t>
            </a:r>
            <a:r>
              <a:rPr lang="en-US" sz="2100" dirty="0">
                <a:solidFill>
                  <a:srgbClr val="000000"/>
                </a:solidFill>
                <a:effectLst/>
                <a:latin typeface="Times New Roman" panose="02020603050405020304" pitchFamily="18" charset="0"/>
                <a:ea typeface="Times" panose="02020603050405020304" pitchFamily="18" charset="0"/>
              </a:rPr>
              <a:t>and B </a:t>
            </a:r>
            <a:r>
              <a:rPr lang="sk-SK" sz="2100" dirty="0">
                <a:solidFill>
                  <a:srgbClr val="000000"/>
                </a:solidFill>
                <a:effectLst/>
                <a:latin typeface="Times New Roman" panose="02020603050405020304" pitchFamily="18" charset="0"/>
                <a:ea typeface="Times" panose="02020603050405020304" pitchFamily="18" charset="0"/>
              </a:rPr>
              <a:t>illustrate the relationship between environmental</a:t>
            </a:r>
            <a:r>
              <a:rPr lang="en-US" sz="2100" dirty="0">
                <a:solidFill>
                  <a:srgbClr val="000000"/>
                </a:solidFill>
                <a:effectLst/>
                <a:latin typeface="Times New Roman" panose="02020603050405020304" pitchFamily="18" charset="0"/>
                <a:ea typeface="Times" panose="02020603050405020304" pitchFamily="18" charset="0"/>
              </a:rPr>
              <a:t> </a:t>
            </a:r>
            <a:r>
              <a:rPr lang="sk-SK" sz="2100" dirty="0">
                <a:solidFill>
                  <a:srgbClr val="000000"/>
                </a:solidFill>
                <a:effectLst/>
                <a:latin typeface="Times New Roman" panose="02020603050405020304" pitchFamily="18" charset="0"/>
                <a:ea typeface="Times" panose="02020603050405020304" pitchFamily="18" charset="0"/>
              </a:rPr>
              <a:t>factors noise levels and temperature with their impact on cardiovascular load (CVL) and cognitive performance (CP). </a:t>
            </a:r>
            <a:endParaRPr lang="en-US" sz="2100" dirty="0">
              <a:solidFill>
                <a:srgbClr val="000000"/>
              </a:solidFill>
              <a:effectLst/>
              <a:latin typeface="Times New Roman" panose="02020603050405020304" pitchFamily="18" charset="0"/>
              <a:ea typeface="Times" panose="02020603050405020304" pitchFamily="18" charset="0"/>
            </a:endParaRPr>
          </a:p>
          <a:p>
            <a:pPr marL="285750" indent="-285750">
              <a:lnSpc>
                <a:spcPts val="2800"/>
              </a:lnSpc>
              <a:buFont typeface="Arial" panose="020B0604020202020204" pitchFamily="34" charset="0"/>
              <a:buChar char="•"/>
            </a:pPr>
            <a:r>
              <a:rPr lang="sk-SK" sz="2100" dirty="0">
                <a:solidFill>
                  <a:srgbClr val="000000"/>
                </a:solidFill>
                <a:effectLst/>
                <a:latin typeface="Times New Roman" panose="02020603050405020304" pitchFamily="18" charset="0"/>
                <a:ea typeface="Times" panose="02020603050405020304" pitchFamily="18" charset="0"/>
              </a:rPr>
              <a:t>The CVL plot on the </a:t>
            </a:r>
            <a:r>
              <a:rPr lang="en-US" sz="2100" dirty="0">
                <a:solidFill>
                  <a:srgbClr val="000000"/>
                </a:solidFill>
                <a:effectLst/>
                <a:latin typeface="Times New Roman" panose="02020603050405020304" pitchFamily="18" charset="0"/>
                <a:ea typeface="Times" panose="02020603050405020304" pitchFamily="18" charset="0"/>
              </a:rPr>
              <a:t>Figure A </a:t>
            </a:r>
            <a:r>
              <a:rPr lang="sk-SK" sz="2100" dirty="0">
                <a:solidFill>
                  <a:srgbClr val="000000"/>
                </a:solidFill>
                <a:effectLst/>
                <a:latin typeface="Times New Roman" panose="02020603050405020304" pitchFamily="18" charset="0"/>
                <a:ea typeface="Times" panose="02020603050405020304" pitchFamily="18" charset="0"/>
              </a:rPr>
              <a:t>shows that cardiovascular load increases as noise and temperature rise, indicating that these stressors cumulatively strain drivers, potentially leading to fatigue. </a:t>
            </a:r>
            <a:endParaRPr lang="en-US" sz="2100" dirty="0">
              <a:solidFill>
                <a:srgbClr val="000000"/>
              </a:solidFill>
              <a:effectLst/>
              <a:latin typeface="Times New Roman" panose="02020603050405020304" pitchFamily="18" charset="0"/>
              <a:ea typeface="Times" panose="02020603050405020304" pitchFamily="18" charset="0"/>
            </a:endParaRPr>
          </a:p>
          <a:p>
            <a:pPr marL="285750" indent="-285750">
              <a:lnSpc>
                <a:spcPts val="2800"/>
              </a:lnSpc>
              <a:buFont typeface="Arial" panose="020B0604020202020204" pitchFamily="34" charset="0"/>
              <a:buChar char="•"/>
            </a:pPr>
            <a:r>
              <a:rPr lang="sk-SK" sz="2100" dirty="0">
                <a:solidFill>
                  <a:srgbClr val="000000"/>
                </a:solidFill>
                <a:effectLst/>
                <a:latin typeface="Times New Roman" panose="02020603050405020304" pitchFamily="18" charset="0"/>
                <a:ea typeface="Times" panose="02020603050405020304" pitchFamily="18" charset="0"/>
              </a:rPr>
              <a:t>Conversely, the CP plot on the </a:t>
            </a:r>
            <a:r>
              <a:rPr lang="en-US" sz="2100" dirty="0">
                <a:solidFill>
                  <a:srgbClr val="000000"/>
                </a:solidFill>
                <a:effectLst/>
                <a:latin typeface="Times New Roman" panose="02020603050405020304" pitchFamily="18" charset="0"/>
                <a:ea typeface="Times" panose="02020603050405020304" pitchFamily="18" charset="0"/>
              </a:rPr>
              <a:t>Figure B</a:t>
            </a:r>
            <a:r>
              <a:rPr lang="sk-SK" sz="2100" dirty="0">
                <a:solidFill>
                  <a:srgbClr val="000000"/>
                </a:solidFill>
                <a:effectLst/>
                <a:latin typeface="Times New Roman" panose="02020603050405020304" pitchFamily="18" charset="0"/>
                <a:ea typeface="Times" panose="02020603050405020304" pitchFamily="18" charset="0"/>
              </a:rPr>
              <a:t> reveals a downward trend, where cognitive performance decreases with higher noise and temperature. This decline highlights the detrimental effect of harsh environmental conditions on cognitive function, which is critical for tasks requiring sustained attention and quick decision-making, like driving.</a:t>
            </a:r>
            <a:endParaRPr lang="en-ID" sz="2100" dirty="0">
              <a:solidFill>
                <a:srgbClr val="000000"/>
              </a:solidFill>
              <a:effectLst/>
              <a:latin typeface="Times New Roman" panose="02020603050405020304" pitchFamily="18" charset="0"/>
              <a:ea typeface="Times New Roman" panose="02020603050405020304" pitchFamily="18" charset="0"/>
            </a:endParaRPr>
          </a:p>
        </p:txBody>
      </p:sp>
      <p:grpSp>
        <p:nvGrpSpPr>
          <p:cNvPr id="14" name="Group 13">
            <a:extLst>
              <a:ext uri="{FF2B5EF4-FFF2-40B4-BE49-F238E27FC236}">
                <a16:creationId xmlns:a16="http://schemas.microsoft.com/office/drawing/2014/main" id="{792EDC1D-59E2-EECC-6D10-48707C06BC71}"/>
              </a:ext>
            </a:extLst>
          </p:cNvPr>
          <p:cNvGrpSpPr/>
          <p:nvPr/>
        </p:nvGrpSpPr>
        <p:grpSpPr>
          <a:xfrm>
            <a:off x="752476" y="4259871"/>
            <a:ext cx="7327231" cy="3022326"/>
            <a:chOff x="762001" y="3608441"/>
            <a:chExt cx="7327231" cy="3022326"/>
          </a:xfrm>
        </p:grpSpPr>
        <p:pic>
          <p:nvPicPr>
            <p:cNvPr id="8" name="Picture 7">
              <a:extLst>
                <a:ext uri="{FF2B5EF4-FFF2-40B4-BE49-F238E27FC236}">
                  <a16:creationId xmlns:a16="http://schemas.microsoft.com/office/drawing/2014/main" id="{3C9FBD19-7440-66D9-82E4-B96B02382F28}"/>
                </a:ext>
              </a:extLst>
            </p:cNvPr>
            <p:cNvPicPr>
              <a:picLocks noChangeAspect="1"/>
            </p:cNvPicPr>
            <p:nvPr/>
          </p:nvPicPr>
          <p:blipFill>
            <a:blip r:embed="rId4"/>
            <a:srcRect t="3687"/>
            <a:stretch/>
          </p:blipFill>
          <p:spPr>
            <a:xfrm>
              <a:off x="762001" y="3608441"/>
              <a:ext cx="7327231" cy="2647891"/>
            </a:xfrm>
            <a:prstGeom prst="rect">
              <a:avLst/>
            </a:prstGeom>
          </p:spPr>
        </p:pic>
        <p:sp>
          <p:nvSpPr>
            <p:cNvPr id="12" name="TextBox 10">
              <a:extLst>
                <a:ext uri="{FF2B5EF4-FFF2-40B4-BE49-F238E27FC236}">
                  <a16:creationId xmlns:a16="http://schemas.microsoft.com/office/drawing/2014/main" id="{E845D62C-4A42-FCFA-1403-B78A0012F9AE}"/>
                </a:ext>
              </a:extLst>
            </p:cNvPr>
            <p:cNvSpPr txBox="1"/>
            <p:nvPr/>
          </p:nvSpPr>
          <p:spPr>
            <a:xfrm>
              <a:off x="2522157" y="6301381"/>
              <a:ext cx="1628920" cy="329386"/>
            </a:xfrm>
            <a:prstGeom prst="rect">
              <a:avLst/>
            </a:prstGeom>
          </p:spPr>
          <p:txBody>
            <a:bodyPr wrap="square" lIns="0" tIns="0" rIns="0" bIns="0" rtlCol="0" anchor="t">
              <a:spAutoFit/>
            </a:bodyPr>
            <a:lstStyle/>
            <a:p>
              <a:pPr algn="l">
                <a:lnSpc>
                  <a:spcPts val="2800"/>
                </a:lnSpc>
              </a:pPr>
              <a:r>
                <a:rPr lang="en-US" sz="2000" dirty="0">
                  <a:solidFill>
                    <a:srgbClr val="000000"/>
                  </a:solidFill>
                  <a:latin typeface="Times New Roman" panose="02020603050405020304" pitchFamily="18" charset="0"/>
                  <a:ea typeface="Times New Roman" panose="02020603050405020304" pitchFamily="18" charset="0"/>
                </a:rPr>
                <a:t>Figure</a:t>
              </a:r>
              <a:r>
                <a:rPr lang="en-US" sz="2000" dirty="0">
                  <a:solidFill>
                    <a:srgbClr val="000000"/>
                  </a:solidFill>
                  <a:effectLst/>
                  <a:latin typeface="Times New Roman" panose="02020603050405020304" pitchFamily="18" charset="0"/>
                  <a:ea typeface="Times New Roman" panose="02020603050405020304" pitchFamily="18" charset="0"/>
                </a:rPr>
                <a:t> A</a:t>
              </a:r>
              <a:endParaRPr lang="en-ID" sz="2000" dirty="0">
                <a:solidFill>
                  <a:srgbClr val="000000"/>
                </a:solidFill>
                <a:effectLst/>
                <a:latin typeface="Times New Roman" panose="02020603050405020304" pitchFamily="18" charset="0"/>
                <a:ea typeface="Times New Roman" panose="02020603050405020304" pitchFamily="18" charset="0"/>
              </a:endParaRPr>
            </a:p>
          </p:txBody>
        </p:sp>
        <p:sp>
          <p:nvSpPr>
            <p:cNvPr id="13" name="TextBox 10">
              <a:extLst>
                <a:ext uri="{FF2B5EF4-FFF2-40B4-BE49-F238E27FC236}">
                  <a16:creationId xmlns:a16="http://schemas.microsoft.com/office/drawing/2014/main" id="{3DD1A378-8990-A51D-7DA4-C3E566F7DABF}"/>
                </a:ext>
              </a:extLst>
            </p:cNvPr>
            <p:cNvSpPr txBox="1"/>
            <p:nvPr/>
          </p:nvSpPr>
          <p:spPr>
            <a:xfrm>
              <a:off x="5830562" y="6256332"/>
              <a:ext cx="1628920" cy="329386"/>
            </a:xfrm>
            <a:prstGeom prst="rect">
              <a:avLst/>
            </a:prstGeom>
          </p:spPr>
          <p:txBody>
            <a:bodyPr wrap="square" lIns="0" tIns="0" rIns="0" bIns="0" rtlCol="0" anchor="t">
              <a:spAutoFit/>
            </a:bodyPr>
            <a:lstStyle/>
            <a:p>
              <a:pPr algn="l">
                <a:lnSpc>
                  <a:spcPts val="2800"/>
                </a:lnSpc>
              </a:pPr>
              <a:r>
                <a:rPr lang="en-US" sz="2000" dirty="0">
                  <a:solidFill>
                    <a:srgbClr val="000000"/>
                  </a:solidFill>
                  <a:latin typeface="Times New Roman" panose="02020603050405020304" pitchFamily="18" charset="0"/>
                  <a:ea typeface="Times New Roman" panose="02020603050405020304" pitchFamily="18" charset="0"/>
                </a:rPr>
                <a:t>Figure</a:t>
              </a:r>
              <a:r>
                <a:rPr lang="en-US" sz="2000" dirty="0">
                  <a:solidFill>
                    <a:srgbClr val="000000"/>
                  </a:solidFill>
                  <a:effectLst/>
                  <a:latin typeface="Times New Roman" panose="02020603050405020304" pitchFamily="18" charset="0"/>
                  <a:ea typeface="Times New Roman" panose="02020603050405020304" pitchFamily="18" charset="0"/>
                </a:rPr>
                <a:t> B</a:t>
              </a:r>
              <a:endParaRPr lang="en-ID" sz="2000" dirty="0">
                <a:solidFill>
                  <a:srgbClr val="000000"/>
                </a:solidFill>
                <a:effectLst/>
                <a:latin typeface="Times New Roman" panose="02020603050405020304" pitchFamily="18" charset="0"/>
                <a:ea typeface="Times New Roman" panose="02020603050405020304" pitchFamily="18" charset="0"/>
              </a:endParaRPr>
            </a:p>
          </p:txBody>
        </p:sp>
      </p:grpSp>
      <p:sp>
        <p:nvSpPr>
          <p:cNvPr id="15" name="TextBox 10">
            <a:extLst>
              <a:ext uri="{FF2B5EF4-FFF2-40B4-BE49-F238E27FC236}">
                <a16:creationId xmlns:a16="http://schemas.microsoft.com/office/drawing/2014/main" id="{3CF34A0E-1AC7-535E-6927-48C48A71C6B7}"/>
              </a:ext>
            </a:extLst>
          </p:cNvPr>
          <p:cNvSpPr txBox="1"/>
          <p:nvPr/>
        </p:nvSpPr>
        <p:spPr>
          <a:xfrm>
            <a:off x="1295400" y="7353300"/>
            <a:ext cx="6553200" cy="682495"/>
          </a:xfrm>
          <a:prstGeom prst="rect">
            <a:avLst/>
          </a:prstGeom>
        </p:spPr>
        <p:txBody>
          <a:bodyPr wrap="square" lIns="0" tIns="0" rIns="0" bIns="0" rtlCol="0" anchor="t">
            <a:spAutoFit/>
          </a:bodyPr>
          <a:lstStyle/>
          <a:p>
            <a:pPr algn="ctr">
              <a:lnSpc>
                <a:spcPts val="2800"/>
              </a:lnSpc>
            </a:pPr>
            <a:r>
              <a:rPr lang="sk-SK" sz="1800" dirty="0">
                <a:effectLst/>
                <a:latin typeface="Times New Roman" panose="02020603050405020304" pitchFamily="18" charset="0"/>
                <a:ea typeface="Times" panose="02020603050405020304" pitchFamily="18" charset="0"/>
              </a:rPr>
              <a:t> Surface Plots Showing the Impact of Noise Levels and Temperature on Cardiovascular Load (CVL) and Cognitive Performance (CP)</a:t>
            </a:r>
            <a:endParaRPr lang="en-ID" sz="20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17105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523" y="9245645"/>
            <a:ext cx="18493047" cy="1041355"/>
            <a:chOff x="0" y="0"/>
            <a:chExt cx="4870597" cy="274266"/>
          </a:xfrm>
        </p:grpSpPr>
        <p:sp>
          <p:nvSpPr>
            <p:cNvPr id="3" name="Freeform 3"/>
            <p:cNvSpPr/>
            <p:nvPr/>
          </p:nvSpPr>
          <p:spPr>
            <a:xfrm>
              <a:off x="0" y="0"/>
              <a:ext cx="4870597" cy="274266"/>
            </a:xfrm>
            <a:custGeom>
              <a:avLst/>
              <a:gdLst/>
              <a:ahLst/>
              <a:cxnLst/>
              <a:rect l="l" t="t" r="r" b="b"/>
              <a:pathLst>
                <a:path w="4870597" h="274266">
                  <a:moveTo>
                    <a:pt x="0" y="0"/>
                  </a:moveTo>
                  <a:lnTo>
                    <a:pt x="4870597" y="0"/>
                  </a:lnTo>
                  <a:lnTo>
                    <a:pt x="4870597"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70597"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58966" y="9484691"/>
            <a:ext cx="538434" cy="462434"/>
          </a:xfrm>
          <a:prstGeom prst="rect">
            <a:avLst/>
          </a:prstGeom>
        </p:spPr>
        <p:txBody>
          <a:bodyPr lIns="0" tIns="0" rIns="0" bIns="0" rtlCol="0" anchor="t">
            <a:spAutoFit/>
          </a:bodyPr>
          <a:lstStyle/>
          <a:p>
            <a:pPr algn="r">
              <a:lnSpc>
                <a:spcPts val="3780"/>
              </a:lnSpc>
            </a:pPr>
            <a:r>
              <a:rPr lang="en-US" sz="2700" b="1" dirty="0">
                <a:solidFill>
                  <a:srgbClr val="FFFFFF"/>
                </a:solidFill>
                <a:latin typeface="Poppins Medium"/>
                <a:ea typeface="Poppins Medium"/>
                <a:cs typeface="Poppins Medium"/>
                <a:sym typeface="Poppins Medium"/>
              </a:rPr>
              <a:t>08</a:t>
            </a:r>
          </a:p>
        </p:txBody>
      </p:sp>
      <p:sp>
        <p:nvSpPr>
          <p:cNvPr id="9" name="TextBox 9"/>
          <p:cNvSpPr txBox="1"/>
          <p:nvPr/>
        </p:nvSpPr>
        <p:spPr>
          <a:xfrm>
            <a:off x="762001" y="2207237"/>
            <a:ext cx="16792882" cy="821379"/>
          </a:xfrm>
          <a:prstGeom prst="rect">
            <a:avLst/>
          </a:prstGeom>
        </p:spPr>
        <p:txBody>
          <a:bodyPr wrap="square" lIns="0" tIns="0" rIns="0" bIns="0" rtlCol="0" anchor="t">
            <a:spAutoFit/>
          </a:bodyPr>
          <a:lstStyle/>
          <a:p>
            <a:pPr algn="ctr">
              <a:lnSpc>
                <a:spcPts val="6300"/>
              </a:lnSpc>
            </a:pPr>
            <a:r>
              <a:rPr lang="en-US" sz="6000" b="1" dirty="0">
                <a:solidFill>
                  <a:srgbClr val="074449"/>
                </a:solidFill>
                <a:latin typeface="Poppins Semi-Bold"/>
                <a:ea typeface="Poppins Semi-Bold"/>
                <a:cs typeface="Poppins Semi-Bold"/>
                <a:sym typeface="Poppins Semi-Bold"/>
              </a:rPr>
              <a:t>VALIDATION AND SENSITIVITY ANALYSIS</a:t>
            </a:r>
          </a:p>
        </p:txBody>
      </p:sp>
      <p:grpSp>
        <p:nvGrpSpPr>
          <p:cNvPr id="20" name="Group 20"/>
          <p:cNvGrpSpPr/>
          <p:nvPr/>
        </p:nvGrpSpPr>
        <p:grpSpPr>
          <a:xfrm>
            <a:off x="-153785" y="-102523"/>
            <a:ext cx="18595570" cy="331536"/>
            <a:chOff x="0" y="0"/>
            <a:chExt cx="4897599" cy="87318"/>
          </a:xfrm>
        </p:grpSpPr>
        <p:sp>
          <p:nvSpPr>
            <p:cNvPr id="21" name="Freeform 21"/>
            <p:cNvSpPr/>
            <p:nvPr/>
          </p:nvSpPr>
          <p:spPr>
            <a:xfrm>
              <a:off x="0" y="0"/>
              <a:ext cx="4897599" cy="87318"/>
            </a:xfrm>
            <a:custGeom>
              <a:avLst/>
              <a:gdLst/>
              <a:ahLst/>
              <a:cxnLst/>
              <a:rect l="l" t="t" r="r" b="b"/>
              <a:pathLst>
                <a:path w="4897599" h="87318">
                  <a:moveTo>
                    <a:pt x="0" y="0"/>
                  </a:moveTo>
                  <a:lnTo>
                    <a:pt x="4897599" y="0"/>
                  </a:lnTo>
                  <a:lnTo>
                    <a:pt x="4897599" y="87318"/>
                  </a:lnTo>
                  <a:lnTo>
                    <a:pt x="0" y="87318"/>
                  </a:lnTo>
                  <a:close/>
                </a:path>
              </a:pathLst>
            </a:custGeom>
            <a:solidFill>
              <a:srgbClr val="FDB813"/>
            </a:solidFill>
          </p:spPr>
        </p:sp>
        <p:sp>
          <p:nvSpPr>
            <p:cNvPr id="22" name="TextBox 22"/>
            <p:cNvSpPr txBox="1"/>
            <p:nvPr/>
          </p:nvSpPr>
          <p:spPr>
            <a:xfrm>
              <a:off x="0" y="-38100"/>
              <a:ext cx="4897599" cy="125418"/>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53785" y="-156823"/>
            <a:ext cx="18595570" cy="662087"/>
            <a:chOff x="0" y="0"/>
            <a:chExt cx="4897599" cy="174377"/>
          </a:xfrm>
        </p:grpSpPr>
        <p:sp>
          <p:nvSpPr>
            <p:cNvPr id="24" name="Freeform 24"/>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25" name="TextBox 25"/>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26" name="Group 26"/>
          <p:cNvGrpSpPr/>
          <p:nvPr/>
        </p:nvGrpSpPr>
        <p:grpSpPr>
          <a:xfrm>
            <a:off x="256306" y="658169"/>
            <a:ext cx="2610574" cy="1333351"/>
            <a:chOff x="0" y="0"/>
            <a:chExt cx="3480765" cy="1777801"/>
          </a:xfrm>
        </p:grpSpPr>
        <p:sp>
          <p:nvSpPr>
            <p:cNvPr id="27" name="Freeform 27"/>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28" name="Freeform 28"/>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29" name="TextBox 29"/>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sp>
        <p:nvSpPr>
          <p:cNvPr id="11" name="TextBox 10">
            <a:extLst>
              <a:ext uri="{FF2B5EF4-FFF2-40B4-BE49-F238E27FC236}">
                <a16:creationId xmlns:a16="http://schemas.microsoft.com/office/drawing/2014/main" id="{DF7C7404-A5AB-FD70-E6BA-DCEE0C9D1266}"/>
              </a:ext>
            </a:extLst>
          </p:cNvPr>
          <p:cNvSpPr txBox="1"/>
          <p:nvPr/>
        </p:nvSpPr>
        <p:spPr>
          <a:xfrm>
            <a:off x="8181478" y="3558818"/>
            <a:ext cx="8991599" cy="4644348"/>
          </a:xfrm>
          <a:prstGeom prst="rect">
            <a:avLst/>
          </a:prstGeom>
        </p:spPr>
        <p:txBody>
          <a:bodyPr wrap="square" lIns="0" tIns="0" rIns="0" bIns="0" rtlCol="0" anchor="t">
            <a:spAutoFit/>
          </a:bodyPr>
          <a:lstStyle/>
          <a:p>
            <a:pPr marL="285750" indent="-285750" algn="l">
              <a:lnSpc>
                <a:spcPts val="2800"/>
              </a:lnSpc>
              <a:buFont typeface="Arial" panose="020B0604020202020204" pitchFamily="34" charset="0"/>
              <a:buChar char="•"/>
            </a:pPr>
            <a:r>
              <a:rPr lang="sk-SK" sz="2200" dirty="0">
                <a:effectLst/>
                <a:latin typeface="Times New Roman" panose="02020603050405020304" pitchFamily="18" charset="0"/>
                <a:ea typeface="Times" panose="02020603050405020304" pitchFamily="18" charset="0"/>
              </a:rPr>
              <a:t>The contour plots in Figure </a:t>
            </a:r>
            <a:r>
              <a:rPr lang="en-US" sz="2200" dirty="0">
                <a:effectLst/>
                <a:latin typeface="Times New Roman" panose="02020603050405020304" pitchFamily="18" charset="0"/>
                <a:ea typeface="Times" panose="02020603050405020304" pitchFamily="18" charset="0"/>
              </a:rPr>
              <a:t>C </a:t>
            </a:r>
            <a:r>
              <a:rPr lang="sk-SK" sz="2200" dirty="0">
                <a:effectLst/>
                <a:latin typeface="Times New Roman" panose="02020603050405020304" pitchFamily="18" charset="0"/>
                <a:ea typeface="Times" panose="02020603050405020304" pitchFamily="18" charset="0"/>
              </a:rPr>
              <a:t>examine the relationship between noise levels, temperature, and their effects on cardiovascular load (CVL) and cognitive performance (CP).</a:t>
            </a:r>
            <a:endParaRPr lang="en-US" sz="2200" dirty="0">
              <a:effectLst/>
              <a:latin typeface="Times New Roman" panose="02020603050405020304" pitchFamily="18" charset="0"/>
              <a:ea typeface="Times" panose="02020603050405020304" pitchFamily="18" charset="0"/>
            </a:endParaRPr>
          </a:p>
          <a:p>
            <a:pPr marL="285750" indent="-285750" algn="l">
              <a:lnSpc>
                <a:spcPts val="2800"/>
              </a:lnSpc>
              <a:buFont typeface="Arial" panose="020B0604020202020204" pitchFamily="34" charset="0"/>
              <a:buChar char="•"/>
            </a:pPr>
            <a:r>
              <a:rPr lang="sk-SK" sz="2200" dirty="0">
                <a:effectLst/>
                <a:latin typeface="Times New Roman" panose="02020603050405020304" pitchFamily="18" charset="0"/>
                <a:ea typeface="Times" panose="02020603050405020304" pitchFamily="18" charset="0"/>
              </a:rPr>
              <a:t>The contour plots in Figure </a:t>
            </a:r>
            <a:r>
              <a:rPr lang="en-US" sz="2200" dirty="0">
                <a:effectLst/>
                <a:latin typeface="Times New Roman" panose="02020603050405020304" pitchFamily="18" charset="0"/>
                <a:ea typeface="Times" panose="02020603050405020304" pitchFamily="18" charset="0"/>
              </a:rPr>
              <a:t>C</a:t>
            </a:r>
            <a:r>
              <a:rPr lang="sk-SK" sz="2200" dirty="0">
                <a:effectLst/>
                <a:latin typeface="Times New Roman" panose="02020603050405020304" pitchFamily="18" charset="0"/>
                <a:ea typeface="Times" panose="02020603050405020304" pitchFamily="18" charset="0"/>
              </a:rPr>
              <a:t> examine the relationship between noise levels, temperature, and their effects on cardiovascular load (CVL) and cognitive performance (CP). </a:t>
            </a:r>
            <a:endParaRPr lang="en-US" sz="2200" dirty="0">
              <a:effectLst/>
              <a:latin typeface="Times New Roman" panose="02020603050405020304" pitchFamily="18" charset="0"/>
              <a:ea typeface="Times" panose="02020603050405020304" pitchFamily="18" charset="0"/>
            </a:endParaRPr>
          </a:p>
          <a:p>
            <a:pPr marL="285750" indent="-285750" algn="l">
              <a:lnSpc>
                <a:spcPts val="2800"/>
              </a:lnSpc>
              <a:buFont typeface="Arial" panose="020B0604020202020204" pitchFamily="34" charset="0"/>
              <a:buChar char="•"/>
            </a:pPr>
            <a:r>
              <a:rPr lang="sk-SK" sz="2200" dirty="0">
                <a:effectLst/>
                <a:latin typeface="Times New Roman" panose="02020603050405020304" pitchFamily="18" charset="0"/>
                <a:ea typeface="Times" panose="02020603050405020304" pitchFamily="18" charset="0"/>
              </a:rPr>
              <a:t>The left plot shows CVL variations, with darker shades representing lower strain in quieter, cooler environments and lighter shades indicating higher strain as noise and temperature increase. </a:t>
            </a:r>
            <a:endParaRPr lang="en-US" sz="2200" dirty="0">
              <a:effectLst/>
              <a:latin typeface="Times New Roman" panose="02020603050405020304" pitchFamily="18" charset="0"/>
              <a:ea typeface="Times" panose="02020603050405020304" pitchFamily="18" charset="0"/>
            </a:endParaRPr>
          </a:p>
          <a:p>
            <a:pPr marL="285750" indent="-285750" algn="l">
              <a:lnSpc>
                <a:spcPts val="2800"/>
              </a:lnSpc>
              <a:buFont typeface="Arial" panose="020B0604020202020204" pitchFamily="34" charset="0"/>
              <a:buChar char="•"/>
            </a:pPr>
            <a:r>
              <a:rPr lang="sk-SK" sz="2200" dirty="0">
                <a:effectLst/>
                <a:latin typeface="Times New Roman" panose="02020603050405020304" pitchFamily="18" charset="0"/>
                <a:ea typeface="Times" panose="02020603050405020304" pitchFamily="18" charset="0"/>
              </a:rPr>
              <a:t>The highest CVL values are found in the upper right corner, where both factors peak, highlighting a strong physiological response. </a:t>
            </a:r>
            <a:endParaRPr lang="en-US" sz="2200" dirty="0">
              <a:effectLst/>
              <a:latin typeface="Times New Roman" panose="02020603050405020304" pitchFamily="18" charset="0"/>
              <a:ea typeface="Times" panose="02020603050405020304" pitchFamily="18" charset="0"/>
            </a:endParaRPr>
          </a:p>
          <a:p>
            <a:pPr marL="285750" indent="-285750" algn="l">
              <a:lnSpc>
                <a:spcPts val="2800"/>
              </a:lnSpc>
              <a:buFont typeface="Arial" panose="020B0604020202020204" pitchFamily="34" charset="0"/>
              <a:buChar char="•"/>
            </a:pPr>
            <a:r>
              <a:rPr lang="sk-SK" sz="2200" dirty="0">
                <a:effectLst/>
                <a:latin typeface="Times New Roman" panose="02020603050405020304" pitchFamily="18" charset="0"/>
                <a:ea typeface="Times" panose="02020603050405020304" pitchFamily="18" charset="0"/>
              </a:rPr>
              <a:t>This analysis emphasizes the need to control environmental factors to effectively manage cardiovascular strain</a:t>
            </a:r>
            <a:endParaRPr lang="en-ID" sz="2200" dirty="0">
              <a:solidFill>
                <a:srgbClr val="000000"/>
              </a:solidFill>
              <a:effectLst/>
              <a:latin typeface="Times New Roman" panose="02020603050405020304" pitchFamily="18" charset="0"/>
              <a:ea typeface="Times New Roman" panose="02020603050405020304" pitchFamily="18" charset="0"/>
            </a:endParaRPr>
          </a:p>
        </p:txBody>
      </p:sp>
      <p:sp>
        <p:nvSpPr>
          <p:cNvPr id="15" name="TextBox 10">
            <a:extLst>
              <a:ext uri="{FF2B5EF4-FFF2-40B4-BE49-F238E27FC236}">
                <a16:creationId xmlns:a16="http://schemas.microsoft.com/office/drawing/2014/main" id="{3CF34A0E-1AC7-535E-6927-48C48A71C6B7}"/>
              </a:ext>
            </a:extLst>
          </p:cNvPr>
          <p:cNvSpPr txBox="1"/>
          <p:nvPr/>
        </p:nvSpPr>
        <p:spPr>
          <a:xfrm>
            <a:off x="883496" y="7080052"/>
            <a:ext cx="6965104" cy="682495"/>
          </a:xfrm>
          <a:prstGeom prst="rect">
            <a:avLst/>
          </a:prstGeom>
        </p:spPr>
        <p:txBody>
          <a:bodyPr wrap="square" lIns="0" tIns="0" rIns="0" bIns="0" rtlCol="0" anchor="t">
            <a:spAutoFit/>
          </a:bodyPr>
          <a:lstStyle/>
          <a:p>
            <a:pPr algn="ctr">
              <a:lnSpc>
                <a:spcPts val="2800"/>
              </a:lnSpc>
            </a:pPr>
            <a:r>
              <a:rPr lang="sk-SK" sz="1800" dirty="0">
                <a:effectLst/>
                <a:latin typeface="Times New Roman" panose="02020603050405020304" pitchFamily="18" charset="0"/>
                <a:ea typeface="Times" panose="02020603050405020304" pitchFamily="18" charset="0"/>
              </a:rPr>
              <a:t> </a:t>
            </a:r>
            <a:r>
              <a:rPr lang="en-US" sz="1800" dirty="0">
                <a:effectLst/>
                <a:latin typeface="Times New Roman" panose="02020603050405020304" pitchFamily="18" charset="0"/>
                <a:ea typeface="Times" panose="02020603050405020304" pitchFamily="18" charset="0"/>
              </a:rPr>
              <a:t>Figure C. </a:t>
            </a:r>
            <a:r>
              <a:rPr lang="sk-SK" sz="1800" dirty="0">
                <a:effectLst/>
                <a:latin typeface="Times New Roman" panose="02020603050405020304" pitchFamily="18" charset="0"/>
                <a:ea typeface="Times" panose="02020603050405020304" pitchFamily="18" charset="0"/>
              </a:rPr>
              <a:t>Contour Plots of Cardiovascular Load (CVL) and Cognitive Performance (CP) as Functions of Noise Level and Temperature</a:t>
            </a:r>
            <a:endParaRPr lang="en-ID" sz="2000" dirty="0">
              <a:solidFill>
                <a:srgbClr val="000000"/>
              </a:solidFill>
              <a:effectLst/>
              <a:latin typeface="Times New Roman" panose="02020603050405020304" pitchFamily="18" charset="0"/>
              <a:ea typeface="Times New Roman" panose="02020603050405020304" pitchFamily="18" charset="0"/>
            </a:endParaRPr>
          </a:p>
        </p:txBody>
      </p:sp>
      <p:pic>
        <p:nvPicPr>
          <p:cNvPr id="16" name="Picture 15">
            <a:extLst>
              <a:ext uri="{FF2B5EF4-FFF2-40B4-BE49-F238E27FC236}">
                <a16:creationId xmlns:a16="http://schemas.microsoft.com/office/drawing/2014/main" id="{A24E16B8-FC14-E040-7726-C9C8073B663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3496" y="4029994"/>
            <a:ext cx="7222121" cy="3094706"/>
          </a:xfrm>
          <a:prstGeom prst="rect">
            <a:avLst/>
          </a:prstGeom>
          <a:noFill/>
          <a:ln>
            <a:noFill/>
          </a:ln>
        </p:spPr>
      </p:pic>
    </p:spTree>
    <p:extLst>
      <p:ext uri="{BB962C8B-B14F-4D97-AF65-F5344CB8AC3E}">
        <p14:creationId xmlns:p14="http://schemas.microsoft.com/office/powerpoint/2010/main" val="153494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14">
            <a:extLst>
              <a:ext uri="{FF2B5EF4-FFF2-40B4-BE49-F238E27FC236}">
                <a16:creationId xmlns:a16="http://schemas.microsoft.com/office/drawing/2014/main" id="{43676B2E-4229-EEE8-5BE5-6455F1E1F87F}"/>
              </a:ext>
            </a:extLst>
          </p:cNvPr>
          <p:cNvGrpSpPr/>
          <p:nvPr/>
        </p:nvGrpSpPr>
        <p:grpSpPr>
          <a:xfrm>
            <a:off x="9623662" y="5180642"/>
            <a:ext cx="8152205" cy="734820"/>
            <a:chOff x="0" y="0"/>
            <a:chExt cx="2137363" cy="520708"/>
          </a:xfrm>
        </p:grpSpPr>
        <p:sp>
          <p:nvSpPr>
            <p:cNvPr id="36" name="Freeform 15">
              <a:extLst>
                <a:ext uri="{FF2B5EF4-FFF2-40B4-BE49-F238E27FC236}">
                  <a16:creationId xmlns:a16="http://schemas.microsoft.com/office/drawing/2014/main" id="{75B565A4-A272-1595-EC59-6C67334270BF}"/>
                </a:ext>
              </a:extLst>
            </p:cNvPr>
            <p:cNvSpPr/>
            <p:nvPr/>
          </p:nvSpPr>
          <p:spPr>
            <a:xfrm>
              <a:off x="0" y="0"/>
              <a:ext cx="2137363" cy="520708"/>
            </a:xfrm>
            <a:custGeom>
              <a:avLst/>
              <a:gdLst/>
              <a:ahLst/>
              <a:cxnLst/>
              <a:rect l="l" t="t" r="r" b="b"/>
              <a:pathLst>
                <a:path w="2137363" h="520708">
                  <a:moveTo>
                    <a:pt x="19080" y="0"/>
                  </a:moveTo>
                  <a:lnTo>
                    <a:pt x="2118283" y="0"/>
                  </a:lnTo>
                  <a:cubicBezTo>
                    <a:pt x="2123343" y="0"/>
                    <a:pt x="2128196" y="2010"/>
                    <a:pt x="2131775" y="5588"/>
                  </a:cubicBezTo>
                  <a:cubicBezTo>
                    <a:pt x="2135353" y="9167"/>
                    <a:pt x="2137363" y="14020"/>
                    <a:pt x="2137363" y="19080"/>
                  </a:cubicBezTo>
                  <a:lnTo>
                    <a:pt x="2137363" y="501628"/>
                  </a:lnTo>
                  <a:cubicBezTo>
                    <a:pt x="2137363" y="512166"/>
                    <a:pt x="2128821" y="520708"/>
                    <a:pt x="2118283" y="520708"/>
                  </a:cubicBezTo>
                  <a:lnTo>
                    <a:pt x="19080" y="520708"/>
                  </a:lnTo>
                  <a:cubicBezTo>
                    <a:pt x="8542" y="520708"/>
                    <a:pt x="0" y="512166"/>
                    <a:pt x="0" y="501628"/>
                  </a:cubicBezTo>
                  <a:lnTo>
                    <a:pt x="0" y="19080"/>
                  </a:lnTo>
                  <a:cubicBezTo>
                    <a:pt x="0" y="8542"/>
                    <a:pt x="8542" y="0"/>
                    <a:pt x="19080" y="0"/>
                  </a:cubicBezTo>
                  <a:close/>
                </a:path>
              </a:pathLst>
            </a:custGeom>
            <a:solidFill>
              <a:srgbClr val="FDB813"/>
            </a:solidFill>
          </p:spPr>
        </p:sp>
        <p:sp>
          <p:nvSpPr>
            <p:cNvPr id="37" name="TextBox 16">
              <a:extLst>
                <a:ext uri="{FF2B5EF4-FFF2-40B4-BE49-F238E27FC236}">
                  <a16:creationId xmlns:a16="http://schemas.microsoft.com/office/drawing/2014/main" id="{4CD74B9F-C575-676F-F71A-52FDF90BCA84}"/>
                </a:ext>
              </a:extLst>
            </p:cNvPr>
            <p:cNvSpPr txBox="1"/>
            <p:nvPr/>
          </p:nvSpPr>
          <p:spPr>
            <a:xfrm>
              <a:off x="0" y="-38100"/>
              <a:ext cx="2137363" cy="55880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a:extLst>
              <a:ext uri="{FF2B5EF4-FFF2-40B4-BE49-F238E27FC236}">
                <a16:creationId xmlns:a16="http://schemas.microsoft.com/office/drawing/2014/main" id="{675DACF0-A720-3D2F-7A70-48503758AB41}"/>
              </a:ext>
            </a:extLst>
          </p:cNvPr>
          <p:cNvGrpSpPr/>
          <p:nvPr/>
        </p:nvGrpSpPr>
        <p:grpSpPr>
          <a:xfrm>
            <a:off x="863362" y="3110647"/>
            <a:ext cx="8152205" cy="734820"/>
            <a:chOff x="0" y="0"/>
            <a:chExt cx="2137363" cy="520708"/>
          </a:xfrm>
        </p:grpSpPr>
        <p:sp>
          <p:nvSpPr>
            <p:cNvPr id="17" name="Freeform 15">
              <a:extLst>
                <a:ext uri="{FF2B5EF4-FFF2-40B4-BE49-F238E27FC236}">
                  <a16:creationId xmlns:a16="http://schemas.microsoft.com/office/drawing/2014/main" id="{7F95D0F2-CF75-478F-6183-2535AAD33D36}"/>
                </a:ext>
              </a:extLst>
            </p:cNvPr>
            <p:cNvSpPr/>
            <p:nvPr/>
          </p:nvSpPr>
          <p:spPr>
            <a:xfrm>
              <a:off x="0" y="0"/>
              <a:ext cx="2137363" cy="520708"/>
            </a:xfrm>
            <a:custGeom>
              <a:avLst/>
              <a:gdLst/>
              <a:ahLst/>
              <a:cxnLst/>
              <a:rect l="l" t="t" r="r" b="b"/>
              <a:pathLst>
                <a:path w="2137363" h="520708">
                  <a:moveTo>
                    <a:pt x="19080" y="0"/>
                  </a:moveTo>
                  <a:lnTo>
                    <a:pt x="2118283" y="0"/>
                  </a:lnTo>
                  <a:cubicBezTo>
                    <a:pt x="2123343" y="0"/>
                    <a:pt x="2128196" y="2010"/>
                    <a:pt x="2131775" y="5588"/>
                  </a:cubicBezTo>
                  <a:cubicBezTo>
                    <a:pt x="2135353" y="9167"/>
                    <a:pt x="2137363" y="14020"/>
                    <a:pt x="2137363" y="19080"/>
                  </a:cubicBezTo>
                  <a:lnTo>
                    <a:pt x="2137363" y="501628"/>
                  </a:lnTo>
                  <a:cubicBezTo>
                    <a:pt x="2137363" y="512166"/>
                    <a:pt x="2128821" y="520708"/>
                    <a:pt x="2118283" y="520708"/>
                  </a:cubicBezTo>
                  <a:lnTo>
                    <a:pt x="19080" y="520708"/>
                  </a:lnTo>
                  <a:cubicBezTo>
                    <a:pt x="8542" y="520708"/>
                    <a:pt x="0" y="512166"/>
                    <a:pt x="0" y="501628"/>
                  </a:cubicBezTo>
                  <a:lnTo>
                    <a:pt x="0" y="19080"/>
                  </a:lnTo>
                  <a:cubicBezTo>
                    <a:pt x="0" y="8542"/>
                    <a:pt x="8542" y="0"/>
                    <a:pt x="19080" y="0"/>
                  </a:cubicBezTo>
                  <a:close/>
                </a:path>
              </a:pathLst>
            </a:custGeom>
            <a:solidFill>
              <a:srgbClr val="FDB813"/>
            </a:solidFill>
          </p:spPr>
        </p:sp>
        <p:sp>
          <p:nvSpPr>
            <p:cNvPr id="18" name="TextBox 16">
              <a:extLst>
                <a:ext uri="{FF2B5EF4-FFF2-40B4-BE49-F238E27FC236}">
                  <a16:creationId xmlns:a16="http://schemas.microsoft.com/office/drawing/2014/main" id="{84DF3B4D-4F42-EF77-D8A7-3FCADDA2B8E8}"/>
                </a:ext>
              </a:extLst>
            </p:cNvPr>
            <p:cNvSpPr txBox="1"/>
            <p:nvPr/>
          </p:nvSpPr>
          <p:spPr>
            <a:xfrm>
              <a:off x="0" y="-38100"/>
              <a:ext cx="2137363" cy="558808"/>
            </a:xfrm>
            <a:prstGeom prst="rect">
              <a:avLst/>
            </a:prstGeom>
          </p:spPr>
          <p:txBody>
            <a:bodyPr lIns="50800" tIns="50800" rIns="50800" bIns="50800" rtlCol="0" anchor="ctr"/>
            <a:lstStyle/>
            <a:p>
              <a:pPr algn="ctr">
                <a:lnSpc>
                  <a:spcPts val="2659"/>
                </a:lnSpc>
                <a:spcBef>
                  <a:spcPct val="0"/>
                </a:spcBef>
              </a:pPr>
              <a:endParaRPr/>
            </a:p>
          </p:txBody>
        </p:sp>
      </p:grpSp>
      <p:grpSp>
        <p:nvGrpSpPr>
          <p:cNvPr id="2" name="Group 2"/>
          <p:cNvGrpSpPr/>
          <p:nvPr/>
        </p:nvGrpSpPr>
        <p:grpSpPr>
          <a:xfrm>
            <a:off x="-102523" y="9245645"/>
            <a:ext cx="18493047" cy="1041355"/>
            <a:chOff x="0" y="0"/>
            <a:chExt cx="4870597" cy="274266"/>
          </a:xfrm>
        </p:grpSpPr>
        <p:sp>
          <p:nvSpPr>
            <p:cNvPr id="3" name="Freeform 3"/>
            <p:cNvSpPr/>
            <p:nvPr/>
          </p:nvSpPr>
          <p:spPr>
            <a:xfrm>
              <a:off x="0" y="0"/>
              <a:ext cx="4870597" cy="274266"/>
            </a:xfrm>
            <a:custGeom>
              <a:avLst/>
              <a:gdLst/>
              <a:ahLst/>
              <a:cxnLst/>
              <a:rect l="l" t="t" r="r" b="b"/>
              <a:pathLst>
                <a:path w="4870597" h="274266">
                  <a:moveTo>
                    <a:pt x="0" y="0"/>
                  </a:moveTo>
                  <a:lnTo>
                    <a:pt x="4870597" y="0"/>
                  </a:lnTo>
                  <a:lnTo>
                    <a:pt x="4870597"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70597"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58966" y="9484691"/>
            <a:ext cx="538434" cy="462434"/>
          </a:xfrm>
          <a:prstGeom prst="rect">
            <a:avLst/>
          </a:prstGeom>
        </p:spPr>
        <p:txBody>
          <a:bodyPr lIns="0" tIns="0" rIns="0" bIns="0" rtlCol="0" anchor="t">
            <a:spAutoFit/>
          </a:bodyPr>
          <a:lstStyle/>
          <a:p>
            <a:pPr algn="r">
              <a:lnSpc>
                <a:spcPts val="3780"/>
              </a:lnSpc>
            </a:pPr>
            <a:r>
              <a:rPr lang="en-US" sz="2700" b="1" dirty="0">
                <a:solidFill>
                  <a:srgbClr val="FFFFFF"/>
                </a:solidFill>
                <a:latin typeface="Poppins Medium"/>
                <a:ea typeface="Poppins Medium"/>
                <a:cs typeface="Poppins Medium"/>
                <a:sym typeface="Poppins Medium"/>
              </a:rPr>
              <a:t>09</a:t>
            </a:r>
          </a:p>
        </p:txBody>
      </p:sp>
      <p:sp>
        <p:nvSpPr>
          <p:cNvPr id="9" name="TextBox 9"/>
          <p:cNvSpPr txBox="1"/>
          <p:nvPr/>
        </p:nvSpPr>
        <p:spPr>
          <a:xfrm>
            <a:off x="590243" y="1899802"/>
            <a:ext cx="16792882" cy="923330"/>
          </a:xfrm>
          <a:prstGeom prst="rect">
            <a:avLst/>
          </a:prstGeom>
        </p:spPr>
        <p:txBody>
          <a:bodyPr wrap="square" lIns="0" tIns="0" rIns="0" bIns="0" rtlCol="0" anchor="t">
            <a:spAutoFit/>
          </a:bodyPr>
          <a:lstStyle/>
          <a:p>
            <a:pPr algn="ctr"/>
            <a:r>
              <a:rPr lang="en-US" sz="6000" b="1" dirty="0">
                <a:solidFill>
                  <a:srgbClr val="074449"/>
                </a:solidFill>
                <a:latin typeface="Poppins Semi-Bold"/>
                <a:ea typeface="Poppins Semi-Bold"/>
                <a:cs typeface="Poppins Semi-Bold"/>
                <a:sym typeface="Poppins Semi-Bold"/>
              </a:rPr>
              <a:t>DISCUSSION</a:t>
            </a:r>
          </a:p>
        </p:txBody>
      </p:sp>
      <p:grpSp>
        <p:nvGrpSpPr>
          <p:cNvPr id="20" name="Group 20"/>
          <p:cNvGrpSpPr/>
          <p:nvPr/>
        </p:nvGrpSpPr>
        <p:grpSpPr>
          <a:xfrm>
            <a:off x="-153785" y="-102523"/>
            <a:ext cx="18595570" cy="331536"/>
            <a:chOff x="0" y="0"/>
            <a:chExt cx="4897599" cy="87318"/>
          </a:xfrm>
        </p:grpSpPr>
        <p:sp>
          <p:nvSpPr>
            <p:cNvPr id="21" name="Freeform 21"/>
            <p:cNvSpPr/>
            <p:nvPr/>
          </p:nvSpPr>
          <p:spPr>
            <a:xfrm>
              <a:off x="0" y="0"/>
              <a:ext cx="4897599" cy="87318"/>
            </a:xfrm>
            <a:custGeom>
              <a:avLst/>
              <a:gdLst/>
              <a:ahLst/>
              <a:cxnLst/>
              <a:rect l="l" t="t" r="r" b="b"/>
              <a:pathLst>
                <a:path w="4897599" h="87318">
                  <a:moveTo>
                    <a:pt x="0" y="0"/>
                  </a:moveTo>
                  <a:lnTo>
                    <a:pt x="4897599" y="0"/>
                  </a:lnTo>
                  <a:lnTo>
                    <a:pt x="4897599" y="87318"/>
                  </a:lnTo>
                  <a:lnTo>
                    <a:pt x="0" y="87318"/>
                  </a:lnTo>
                  <a:close/>
                </a:path>
              </a:pathLst>
            </a:custGeom>
            <a:solidFill>
              <a:srgbClr val="FDB813"/>
            </a:solidFill>
          </p:spPr>
        </p:sp>
        <p:sp>
          <p:nvSpPr>
            <p:cNvPr id="22" name="TextBox 22"/>
            <p:cNvSpPr txBox="1"/>
            <p:nvPr/>
          </p:nvSpPr>
          <p:spPr>
            <a:xfrm>
              <a:off x="0" y="-38100"/>
              <a:ext cx="4897599" cy="125418"/>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53785" y="-156823"/>
            <a:ext cx="18595570" cy="662087"/>
            <a:chOff x="0" y="0"/>
            <a:chExt cx="4897599" cy="174377"/>
          </a:xfrm>
        </p:grpSpPr>
        <p:sp>
          <p:nvSpPr>
            <p:cNvPr id="24" name="Freeform 24"/>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25" name="TextBox 25"/>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26" name="Group 26"/>
          <p:cNvGrpSpPr/>
          <p:nvPr/>
        </p:nvGrpSpPr>
        <p:grpSpPr>
          <a:xfrm>
            <a:off x="256306" y="658169"/>
            <a:ext cx="2610574" cy="1333351"/>
            <a:chOff x="0" y="0"/>
            <a:chExt cx="3480765" cy="1777801"/>
          </a:xfrm>
        </p:grpSpPr>
        <p:sp>
          <p:nvSpPr>
            <p:cNvPr id="27" name="Freeform 27"/>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28" name="Freeform 28"/>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29" name="TextBox 29"/>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sp>
        <p:nvSpPr>
          <p:cNvPr id="11" name="TextBox 10">
            <a:extLst>
              <a:ext uri="{FF2B5EF4-FFF2-40B4-BE49-F238E27FC236}">
                <a16:creationId xmlns:a16="http://schemas.microsoft.com/office/drawing/2014/main" id="{DF7C7404-A5AB-FD70-E6BA-DCEE0C9D1266}"/>
              </a:ext>
            </a:extLst>
          </p:cNvPr>
          <p:cNvSpPr txBox="1"/>
          <p:nvPr/>
        </p:nvSpPr>
        <p:spPr>
          <a:xfrm>
            <a:off x="771525" y="3945573"/>
            <a:ext cx="8382000" cy="2483821"/>
          </a:xfrm>
          <a:prstGeom prst="rect">
            <a:avLst/>
          </a:prstGeom>
        </p:spPr>
        <p:txBody>
          <a:bodyPr wrap="square" lIns="0" tIns="0" rIns="0" bIns="0" rtlCol="0" anchor="t">
            <a:spAutoFit/>
          </a:bodyPr>
          <a:lstStyle/>
          <a:p>
            <a:pPr marL="285750" indent="-285750" algn="just">
              <a:lnSpc>
                <a:spcPts val="2800"/>
              </a:lnSpc>
              <a:buFont typeface="Arial" panose="020B0604020202020204" pitchFamily="34" charset="0"/>
              <a:buChar char="•"/>
            </a:pPr>
            <a:r>
              <a:rPr lang="en-US" sz="2200" dirty="0">
                <a:solidFill>
                  <a:srgbClr val="000000"/>
                </a:solidFill>
                <a:effectLst/>
                <a:latin typeface="Times New Roman" panose="02020603050405020304" pitchFamily="18" charset="0"/>
                <a:ea typeface="Times New Roman" panose="02020603050405020304" pitchFamily="18" charset="0"/>
              </a:rPr>
              <a:t>This research has significant implications for the logistics industry, especially in the management of driver health and performance. </a:t>
            </a:r>
          </a:p>
          <a:p>
            <a:pPr marL="285750" indent="-285750" algn="just">
              <a:lnSpc>
                <a:spcPts val="2800"/>
              </a:lnSpc>
              <a:buFont typeface="Arial" panose="020B0604020202020204" pitchFamily="34" charset="0"/>
              <a:buChar char="•"/>
            </a:pPr>
            <a:r>
              <a:rPr lang="en-US" sz="2200" dirty="0">
                <a:solidFill>
                  <a:srgbClr val="000000"/>
                </a:solidFill>
                <a:effectLst/>
                <a:latin typeface="Times New Roman" panose="02020603050405020304" pitchFamily="18" charset="0"/>
                <a:ea typeface="Times New Roman" panose="02020603050405020304" pitchFamily="18" charset="0"/>
              </a:rPr>
              <a:t>The </a:t>
            </a:r>
            <a:r>
              <a:rPr lang="en-US" sz="2200" b="1" dirty="0">
                <a:solidFill>
                  <a:srgbClr val="000000"/>
                </a:solidFill>
                <a:effectLst/>
                <a:latin typeface="Times New Roman" panose="02020603050405020304" pitchFamily="18" charset="0"/>
                <a:ea typeface="Times New Roman" panose="02020603050405020304" pitchFamily="18" charset="0"/>
              </a:rPr>
              <a:t>clear relationship between environmental factors such as noise levels and temperature with </a:t>
            </a:r>
            <a:r>
              <a:rPr lang="en-US" sz="2200" dirty="0">
                <a:solidFill>
                  <a:srgbClr val="000000"/>
                </a:solidFill>
                <a:effectLst/>
                <a:latin typeface="Times New Roman" panose="02020603050405020304" pitchFamily="18" charset="0"/>
                <a:ea typeface="Times New Roman" panose="02020603050405020304" pitchFamily="18" charset="0"/>
              </a:rPr>
              <a:t>cardiovascular load </a:t>
            </a:r>
            <a:r>
              <a:rPr lang="en-US" sz="2200" b="1" dirty="0">
                <a:solidFill>
                  <a:srgbClr val="000000"/>
                </a:solidFill>
                <a:effectLst/>
                <a:latin typeface="Times New Roman" panose="02020603050405020304" pitchFamily="18" charset="0"/>
                <a:ea typeface="Times New Roman" panose="02020603050405020304" pitchFamily="18" charset="0"/>
              </a:rPr>
              <a:t>(CVL) </a:t>
            </a:r>
            <a:r>
              <a:rPr lang="en-US" sz="2200" dirty="0">
                <a:solidFill>
                  <a:srgbClr val="000000"/>
                </a:solidFill>
                <a:effectLst/>
                <a:latin typeface="Times New Roman" panose="02020603050405020304" pitchFamily="18" charset="0"/>
                <a:ea typeface="Times New Roman" panose="02020603050405020304" pitchFamily="18" charset="0"/>
              </a:rPr>
              <a:t>and cognitive performance </a:t>
            </a:r>
            <a:r>
              <a:rPr lang="en-US" sz="2200" b="1" dirty="0">
                <a:solidFill>
                  <a:srgbClr val="000000"/>
                </a:solidFill>
                <a:effectLst/>
                <a:latin typeface="Times New Roman" panose="02020603050405020304" pitchFamily="18" charset="0"/>
                <a:ea typeface="Times New Roman" panose="02020603050405020304" pitchFamily="18" charset="0"/>
              </a:rPr>
              <a:t>(CP) </a:t>
            </a:r>
            <a:r>
              <a:rPr lang="en-US" sz="2200" dirty="0">
                <a:solidFill>
                  <a:srgbClr val="000000"/>
                </a:solidFill>
                <a:effectLst/>
                <a:latin typeface="Times New Roman" panose="02020603050405020304" pitchFamily="18" charset="0"/>
                <a:ea typeface="Times New Roman" panose="02020603050405020304" pitchFamily="18" charset="0"/>
              </a:rPr>
              <a:t>indicates </a:t>
            </a:r>
            <a:r>
              <a:rPr lang="en-US" sz="2200" b="1" dirty="0">
                <a:solidFill>
                  <a:srgbClr val="000000"/>
                </a:solidFill>
                <a:effectLst/>
                <a:latin typeface="Times New Roman" panose="02020603050405020304" pitchFamily="18" charset="0"/>
                <a:ea typeface="Times New Roman" panose="02020603050405020304" pitchFamily="18" charset="0"/>
              </a:rPr>
              <a:t>the need for logistics companies to monitor and control these conditions in the work environment to improve efficiency, safety and productivity.</a:t>
            </a:r>
            <a:endParaRPr lang="en-ID" sz="2200" b="1" dirty="0">
              <a:solidFill>
                <a:srgbClr val="000000"/>
              </a:solidFill>
              <a:effectLst/>
              <a:latin typeface="Times New Roman" panose="02020603050405020304" pitchFamily="18" charset="0"/>
              <a:ea typeface="Times New Roman" panose="02020603050405020304" pitchFamily="18" charset="0"/>
            </a:endParaRPr>
          </a:p>
        </p:txBody>
      </p:sp>
      <p:sp>
        <p:nvSpPr>
          <p:cNvPr id="7" name="TextBox 9">
            <a:extLst>
              <a:ext uri="{FF2B5EF4-FFF2-40B4-BE49-F238E27FC236}">
                <a16:creationId xmlns:a16="http://schemas.microsoft.com/office/drawing/2014/main" id="{A075BB6B-F725-6D9F-A48E-F09A8B833F1C}"/>
              </a:ext>
            </a:extLst>
          </p:cNvPr>
          <p:cNvSpPr txBox="1"/>
          <p:nvPr/>
        </p:nvSpPr>
        <p:spPr>
          <a:xfrm>
            <a:off x="909484" y="3263047"/>
            <a:ext cx="8077200" cy="461665"/>
          </a:xfrm>
          <a:prstGeom prst="rect">
            <a:avLst/>
          </a:prstGeom>
        </p:spPr>
        <p:txBody>
          <a:bodyPr wrap="square" lIns="0" tIns="0" rIns="0" bIns="0" rtlCol="0" anchor="t">
            <a:spAutoFit/>
          </a:bodyPr>
          <a:lstStyle/>
          <a:p>
            <a:pPr algn="ctr"/>
            <a:r>
              <a:rPr lang="en-US" sz="3000" b="1" dirty="0">
                <a:solidFill>
                  <a:srgbClr val="074449"/>
                </a:solidFill>
                <a:latin typeface="Poppins Semi-Bold"/>
                <a:ea typeface="Poppins Semi-Bold"/>
                <a:cs typeface="Poppins Semi-Bold"/>
                <a:sym typeface="Poppins Semi-Bold"/>
              </a:rPr>
              <a:t>Implications for the Logistic Industry</a:t>
            </a:r>
          </a:p>
        </p:txBody>
      </p:sp>
      <p:sp>
        <p:nvSpPr>
          <p:cNvPr id="8" name="TextBox 7">
            <a:extLst>
              <a:ext uri="{FF2B5EF4-FFF2-40B4-BE49-F238E27FC236}">
                <a16:creationId xmlns:a16="http://schemas.microsoft.com/office/drawing/2014/main" id="{8D39C49E-72EB-BC8E-000B-E68B562A7916}"/>
              </a:ext>
            </a:extLst>
          </p:cNvPr>
          <p:cNvSpPr txBox="1"/>
          <p:nvPr/>
        </p:nvSpPr>
        <p:spPr>
          <a:xfrm>
            <a:off x="9600601" y="6049046"/>
            <a:ext cx="8382000" cy="2848985"/>
          </a:xfrm>
          <a:prstGeom prst="rect">
            <a:avLst/>
          </a:prstGeom>
        </p:spPr>
        <p:txBody>
          <a:bodyPr wrap="square" lIns="0" tIns="0" rIns="0" bIns="0" rtlCol="0" anchor="t">
            <a:spAutoFit/>
          </a:bodyPr>
          <a:lstStyle/>
          <a:p>
            <a:pPr marL="285750" indent="-285750" algn="l">
              <a:lnSpc>
                <a:spcPts val="2800"/>
              </a:lnSpc>
              <a:buFont typeface="Arial" panose="020B0604020202020204" pitchFamily="34" charset="0"/>
              <a:buChar char="•"/>
            </a:pPr>
            <a:r>
              <a:rPr lang="en-ID" sz="2200" dirty="0">
                <a:effectLst/>
                <a:latin typeface="Times New Roman" panose="02020603050405020304" pitchFamily="18" charset="0"/>
                <a:ea typeface="Times" panose="02020603050405020304" pitchFamily="18" charset="0"/>
              </a:rPr>
              <a:t>By integrating quadratic regression models into the MOO framework, the research demonstrates that the relationships between environmental factors and their impacts on health and performance are complex and often nonlinear. </a:t>
            </a:r>
          </a:p>
          <a:p>
            <a:pPr marL="285750" indent="-285750" algn="l">
              <a:lnSpc>
                <a:spcPts val="2800"/>
              </a:lnSpc>
              <a:buFont typeface="Arial" panose="020B0604020202020204" pitchFamily="34" charset="0"/>
              <a:buChar char="•"/>
            </a:pPr>
            <a:r>
              <a:rPr lang="en-ID" sz="2200" dirty="0">
                <a:effectLst/>
                <a:latin typeface="Times New Roman" panose="02020603050405020304" pitchFamily="18" charset="0"/>
                <a:ea typeface="Times" panose="02020603050405020304" pitchFamily="18" charset="0"/>
              </a:rPr>
              <a:t>this research underlines the </a:t>
            </a:r>
            <a:r>
              <a:rPr lang="en-ID" sz="2200" b="1" dirty="0">
                <a:effectLst/>
                <a:latin typeface="Times New Roman" panose="02020603050405020304" pitchFamily="18" charset="0"/>
                <a:ea typeface="Times" panose="02020603050405020304" pitchFamily="18" charset="0"/>
              </a:rPr>
              <a:t>importance of considering both physical and cognitive outcomes in optimization models</a:t>
            </a:r>
            <a:r>
              <a:rPr lang="en-ID" sz="2200" dirty="0">
                <a:effectLst/>
                <a:latin typeface="Times New Roman" panose="02020603050405020304" pitchFamily="18" charset="0"/>
                <a:ea typeface="Times" panose="02020603050405020304" pitchFamily="18" charset="0"/>
              </a:rPr>
              <a:t>, thereby providing a more comprehensive approach to enhancing worker performance and safety.</a:t>
            </a:r>
            <a:endParaRPr lang="en-ID" sz="2200" dirty="0">
              <a:solidFill>
                <a:srgbClr val="000000"/>
              </a:solidFill>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E0BADEE7-6BCD-1FBD-2D85-C2CB783D17C8}"/>
              </a:ext>
            </a:extLst>
          </p:cNvPr>
          <p:cNvSpPr txBox="1"/>
          <p:nvPr/>
        </p:nvSpPr>
        <p:spPr>
          <a:xfrm>
            <a:off x="9753600" y="5299866"/>
            <a:ext cx="8077200" cy="461665"/>
          </a:xfrm>
          <a:prstGeom prst="rect">
            <a:avLst/>
          </a:prstGeom>
        </p:spPr>
        <p:txBody>
          <a:bodyPr wrap="square" lIns="0" tIns="0" rIns="0" bIns="0" rtlCol="0" anchor="t">
            <a:spAutoFit/>
          </a:bodyPr>
          <a:lstStyle/>
          <a:p>
            <a:pPr algn="ctr"/>
            <a:r>
              <a:rPr lang="en-US" sz="3000" b="1" dirty="0">
                <a:solidFill>
                  <a:srgbClr val="074449"/>
                </a:solidFill>
                <a:latin typeface="Poppins Semi-Bold"/>
                <a:ea typeface="Poppins Semi-Bold"/>
                <a:cs typeface="Poppins Semi-Bold"/>
                <a:sym typeface="Poppins Semi-Bold"/>
              </a:rPr>
              <a:t>Theoretical Contributions to MOO</a:t>
            </a:r>
          </a:p>
        </p:txBody>
      </p:sp>
    </p:spTree>
    <p:extLst>
      <p:ext uri="{BB962C8B-B14F-4D97-AF65-F5344CB8AC3E}">
        <p14:creationId xmlns:p14="http://schemas.microsoft.com/office/powerpoint/2010/main" val="1264074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14">
            <a:extLst>
              <a:ext uri="{FF2B5EF4-FFF2-40B4-BE49-F238E27FC236}">
                <a16:creationId xmlns:a16="http://schemas.microsoft.com/office/drawing/2014/main" id="{CAE67015-8D05-84E4-06B5-2AD5942BD92A}"/>
              </a:ext>
            </a:extLst>
          </p:cNvPr>
          <p:cNvGrpSpPr/>
          <p:nvPr/>
        </p:nvGrpSpPr>
        <p:grpSpPr>
          <a:xfrm>
            <a:off x="1772462" y="2936333"/>
            <a:ext cx="8625041" cy="788585"/>
            <a:chOff x="0" y="0"/>
            <a:chExt cx="2137363" cy="520708"/>
          </a:xfrm>
        </p:grpSpPr>
        <p:sp>
          <p:nvSpPr>
            <p:cNvPr id="39" name="Freeform 15">
              <a:extLst>
                <a:ext uri="{FF2B5EF4-FFF2-40B4-BE49-F238E27FC236}">
                  <a16:creationId xmlns:a16="http://schemas.microsoft.com/office/drawing/2014/main" id="{929F5D2B-205D-34FE-C424-D35CE0881820}"/>
                </a:ext>
              </a:extLst>
            </p:cNvPr>
            <p:cNvSpPr/>
            <p:nvPr/>
          </p:nvSpPr>
          <p:spPr>
            <a:xfrm>
              <a:off x="0" y="0"/>
              <a:ext cx="2137363" cy="520708"/>
            </a:xfrm>
            <a:custGeom>
              <a:avLst/>
              <a:gdLst/>
              <a:ahLst/>
              <a:cxnLst/>
              <a:rect l="l" t="t" r="r" b="b"/>
              <a:pathLst>
                <a:path w="2137363" h="520708">
                  <a:moveTo>
                    <a:pt x="19080" y="0"/>
                  </a:moveTo>
                  <a:lnTo>
                    <a:pt x="2118283" y="0"/>
                  </a:lnTo>
                  <a:cubicBezTo>
                    <a:pt x="2123343" y="0"/>
                    <a:pt x="2128196" y="2010"/>
                    <a:pt x="2131775" y="5588"/>
                  </a:cubicBezTo>
                  <a:cubicBezTo>
                    <a:pt x="2135353" y="9167"/>
                    <a:pt x="2137363" y="14020"/>
                    <a:pt x="2137363" y="19080"/>
                  </a:cubicBezTo>
                  <a:lnTo>
                    <a:pt x="2137363" y="501628"/>
                  </a:lnTo>
                  <a:cubicBezTo>
                    <a:pt x="2137363" y="512166"/>
                    <a:pt x="2128821" y="520708"/>
                    <a:pt x="2118283" y="520708"/>
                  </a:cubicBezTo>
                  <a:lnTo>
                    <a:pt x="19080" y="520708"/>
                  </a:lnTo>
                  <a:cubicBezTo>
                    <a:pt x="8542" y="520708"/>
                    <a:pt x="0" y="512166"/>
                    <a:pt x="0" y="501628"/>
                  </a:cubicBezTo>
                  <a:lnTo>
                    <a:pt x="0" y="19080"/>
                  </a:lnTo>
                  <a:cubicBezTo>
                    <a:pt x="0" y="8542"/>
                    <a:pt x="8542" y="0"/>
                    <a:pt x="19080" y="0"/>
                  </a:cubicBezTo>
                  <a:close/>
                </a:path>
              </a:pathLst>
            </a:custGeom>
            <a:solidFill>
              <a:srgbClr val="FDB813"/>
            </a:solidFill>
          </p:spPr>
        </p:sp>
        <p:sp>
          <p:nvSpPr>
            <p:cNvPr id="40" name="TextBox 16">
              <a:extLst>
                <a:ext uri="{FF2B5EF4-FFF2-40B4-BE49-F238E27FC236}">
                  <a16:creationId xmlns:a16="http://schemas.microsoft.com/office/drawing/2014/main" id="{6D9D31B7-07D9-F7A2-99A3-5F0272165871}"/>
                </a:ext>
              </a:extLst>
            </p:cNvPr>
            <p:cNvSpPr txBox="1"/>
            <p:nvPr/>
          </p:nvSpPr>
          <p:spPr>
            <a:xfrm>
              <a:off x="0" y="-38100"/>
              <a:ext cx="2137363" cy="558808"/>
            </a:xfrm>
            <a:prstGeom prst="rect">
              <a:avLst/>
            </a:prstGeom>
          </p:spPr>
          <p:txBody>
            <a:bodyPr lIns="50800" tIns="50800" rIns="50800" bIns="50800" rtlCol="0" anchor="ctr"/>
            <a:lstStyle/>
            <a:p>
              <a:pPr algn="ctr">
                <a:lnSpc>
                  <a:spcPts val="2659"/>
                </a:lnSpc>
                <a:spcBef>
                  <a:spcPct val="0"/>
                </a:spcBef>
              </a:pPr>
              <a:endParaRPr/>
            </a:p>
          </p:txBody>
        </p:sp>
      </p:grpSp>
      <p:grpSp>
        <p:nvGrpSpPr>
          <p:cNvPr id="2" name="Group 2"/>
          <p:cNvGrpSpPr/>
          <p:nvPr/>
        </p:nvGrpSpPr>
        <p:grpSpPr>
          <a:xfrm>
            <a:off x="-102523" y="9245645"/>
            <a:ext cx="18493047" cy="1041355"/>
            <a:chOff x="0" y="0"/>
            <a:chExt cx="4870597" cy="274266"/>
          </a:xfrm>
        </p:grpSpPr>
        <p:sp>
          <p:nvSpPr>
            <p:cNvPr id="3" name="Freeform 3"/>
            <p:cNvSpPr/>
            <p:nvPr/>
          </p:nvSpPr>
          <p:spPr>
            <a:xfrm>
              <a:off x="0" y="0"/>
              <a:ext cx="4870597" cy="274266"/>
            </a:xfrm>
            <a:custGeom>
              <a:avLst/>
              <a:gdLst/>
              <a:ahLst/>
              <a:cxnLst/>
              <a:rect l="l" t="t" r="r" b="b"/>
              <a:pathLst>
                <a:path w="4870597" h="274266">
                  <a:moveTo>
                    <a:pt x="0" y="0"/>
                  </a:moveTo>
                  <a:lnTo>
                    <a:pt x="4870597" y="0"/>
                  </a:lnTo>
                  <a:lnTo>
                    <a:pt x="4870597"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70597"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64000" y="9484691"/>
            <a:ext cx="538434" cy="462434"/>
          </a:xfrm>
          <a:prstGeom prst="rect">
            <a:avLst/>
          </a:prstGeom>
        </p:spPr>
        <p:txBody>
          <a:bodyPr lIns="0" tIns="0" rIns="0" bIns="0" rtlCol="0" anchor="t">
            <a:spAutoFit/>
          </a:bodyPr>
          <a:lstStyle/>
          <a:p>
            <a:pPr algn="r">
              <a:lnSpc>
                <a:spcPts val="3780"/>
              </a:lnSpc>
            </a:pPr>
            <a:r>
              <a:rPr lang="en-US" sz="2700" b="1" dirty="0">
                <a:solidFill>
                  <a:srgbClr val="FFFFFF"/>
                </a:solidFill>
                <a:latin typeface="Poppins Medium"/>
                <a:ea typeface="Poppins Medium"/>
                <a:cs typeface="Poppins Medium"/>
                <a:sym typeface="Poppins Medium"/>
              </a:rPr>
              <a:t>10</a:t>
            </a:r>
          </a:p>
        </p:txBody>
      </p:sp>
      <p:sp>
        <p:nvSpPr>
          <p:cNvPr id="9" name="TextBox 9"/>
          <p:cNvSpPr txBox="1"/>
          <p:nvPr/>
        </p:nvSpPr>
        <p:spPr>
          <a:xfrm>
            <a:off x="-1981200" y="1987410"/>
            <a:ext cx="16792882" cy="923330"/>
          </a:xfrm>
          <a:prstGeom prst="rect">
            <a:avLst/>
          </a:prstGeom>
        </p:spPr>
        <p:txBody>
          <a:bodyPr wrap="square" lIns="0" tIns="0" rIns="0" bIns="0" rtlCol="0" anchor="t">
            <a:spAutoFit/>
          </a:bodyPr>
          <a:lstStyle/>
          <a:p>
            <a:pPr algn="ctr"/>
            <a:r>
              <a:rPr lang="en-US" sz="6000" b="1" dirty="0">
                <a:solidFill>
                  <a:srgbClr val="074449"/>
                </a:solidFill>
                <a:latin typeface="Poppins Semi-Bold"/>
                <a:ea typeface="Poppins Semi-Bold"/>
                <a:cs typeface="Poppins Semi-Bold"/>
                <a:sym typeface="Poppins Semi-Bold"/>
              </a:rPr>
              <a:t>DISCUSSION</a:t>
            </a:r>
          </a:p>
        </p:txBody>
      </p:sp>
      <p:grpSp>
        <p:nvGrpSpPr>
          <p:cNvPr id="20" name="Group 20"/>
          <p:cNvGrpSpPr/>
          <p:nvPr/>
        </p:nvGrpSpPr>
        <p:grpSpPr>
          <a:xfrm>
            <a:off x="-153785" y="-102523"/>
            <a:ext cx="18595570" cy="331536"/>
            <a:chOff x="0" y="0"/>
            <a:chExt cx="4897599" cy="87318"/>
          </a:xfrm>
        </p:grpSpPr>
        <p:sp>
          <p:nvSpPr>
            <p:cNvPr id="21" name="Freeform 21"/>
            <p:cNvSpPr/>
            <p:nvPr/>
          </p:nvSpPr>
          <p:spPr>
            <a:xfrm>
              <a:off x="0" y="0"/>
              <a:ext cx="4897599" cy="87318"/>
            </a:xfrm>
            <a:custGeom>
              <a:avLst/>
              <a:gdLst/>
              <a:ahLst/>
              <a:cxnLst/>
              <a:rect l="l" t="t" r="r" b="b"/>
              <a:pathLst>
                <a:path w="4897599" h="87318">
                  <a:moveTo>
                    <a:pt x="0" y="0"/>
                  </a:moveTo>
                  <a:lnTo>
                    <a:pt x="4897599" y="0"/>
                  </a:lnTo>
                  <a:lnTo>
                    <a:pt x="4897599" y="87318"/>
                  </a:lnTo>
                  <a:lnTo>
                    <a:pt x="0" y="87318"/>
                  </a:lnTo>
                  <a:close/>
                </a:path>
              </a:pathLst>
            </a:custGeom>
            <a:solidFill>
              <a:srgbClr val="FDB813"/>
            </a:solidFill>
          </p:spPr>
        </p:sp>
        <p:sp>
          <p:nvSpPr>
            <p:cNvPr id="22" name="TextBox 22"/>
            <p:cNvSpPr txBox="1"/>
            <p:nvPr/>
          </p:nvSpPr>
          <p:spPr>
            <a:xfrm>
              <a:off x="0" y="-38100"/>
              <a:ext cx="4897599" cy="125418"/>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53785" y="-156823"/>
            <a:ext cx="18595570" cy="662087"/>
            <a:chOff x="0" y="0"/>
            <a:chExt cx="4897599" cy="174377"/>
          </a:xfrm>
        </p:grpSpPr>
        <p:sp>
          <p:nvSpPr>
            <p:cNvPr id="24" name="Freeform 24"/>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25" name="TextBox 25"/>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26" name="Group 26"/>
          <p:cNvGrpSpPr/>
          <p:nvPr/>
        </p:nvGrpSpPr>
        <p:grpSpPr>
          <a:xfrm>
            <a:off x="256306" y="658169"/>
            <a:ext cx="2610574" cy="1333351"/>
            <a:chOff x="0" y="0"/>
            <a:chExt cx="3480765" cy="1777801"/>
          </a:xfrm>
        </p:grpSpPr>
        <p:sp>
          <p:nvSpPr>
            <p:cNvPr id="27" name="Freeform 27"/>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28" name="Freeform 28"/>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29" name="TextBox 29"/>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sp>
        <p:nvSpPr>
          <p:cNvPr id="12" name="TextBox 11">
            <a:extLst>
              <a:ext uri="{FF2B5EF4-FFF2-40B4-BE49-F238E27FC236}">
                <a16:creationId xmlns:a16="http://schemas.microsoft.com/office/drawing/2014/main" id="{1DC0D5E7-0497-9502-0B9A-1947270312A0}"/>
              </a:ext>
            </a:extLst>
          </p:cNvPr>
          <p:cNvSpPr txBox="1"/>
          <p:nvPr/>
        </p:nvSpPr>
        <p:spPr>
          <a:xfrm>
            <a:off x="1219200" y="4044595"/>
            <a:ext cx="9220201" cy="4668329"/>
          </a:xfrm>
          <a:prstGeom prst="rect">
            <a:avLst/>
          </a:prstGeom>
        </p:spPr>
        <p:txBody>
          <a:bodyPr wrap="square" lIns="0" tIns="0" rIns="0" bIns="0" rtlCol="0" anchor="t">
            <a:spAutoFit/>
          </a:bodyPr>
          <a:lstStyle/>
          <a:p>
            <a:pPr marL="285750" indent="-285750" algn="just">
              <a:lnSpc>
                <a:spcPts val="2800"/>
              </a:lnSpc>
              <a:buFont typeface="Arial" panose="020B0604020202020204" pitchFamily="34" charset="0"/>
              <a:buChar char="•"/>
            </a:pPr>
            <a:r>
              <a:rPr lang="en-US" sz="3000" dirty="0">
                <a:solidFill>
                  <a:srgbClr val="000000"/>
                </a:solidFill>
                <a:effectLst/>
                <a:latin typeface="Times New Roman" panose="02020603050405020304" pitchFamily="18" charset="0"/>
                <a:ea typeface="Times New Roman" panose="02020603050405020304" pitchFamily="18" charset="0"/>
              </a:rPr>
              <a:t>Although this study provides valuable insights, it is not without limitations.</a:t>
            </a:r>
          </a:p>
          <a:p>
            <a:pPr marL="285750" indent="-285750" algn="just">
              <a:lnSpc>
                <a:spcPts val="2800"/>
              </a:lnSpc>
              <a:buFont typeface="Arial" panose="020B0604020202020204" pitchFamily="34" charset="0"/>
              <a:buChar char="•"/>
            </a:pPr>
            <a:r>
              <a:rPr lang="en-US" sz="3000" dirty="0">
                <a:solidFill>
                  <a:srgbClr val="000000"/>
                </a:solidFill>
                <a:effectLst/>
                <a:latin typeface="Times New Roman" panose="02020603050405020304" pitchFamily="18" charset="0"/>
                <a:ea typeface="Times New Roman" panose="02020603050405020304" pitchFamily="18" charset="0"/>
              </a:rPr>
              <a:t>One limitation is that it considers two environmental factors (noise level and temperature) while other variables such as humidity, air quality and vibration are not included, but can have a significant impact on the driver's health and performance. </a:t>
            </a:r>
          </a:p>
          <a:p>
            <a:pPr marL="285750" indent="-285750" algn="just">
              <a:lnSpc>
                <a:spcPts val="2800"/>
              </a:lnSpc>
              <a:buFont typeface="Arial" panose="020B0604020202020204" pitchFamily="34" charset="0"/>
              <a:buChar char="•"/>
            </a:pPr>
            <a:r>
              <a:rPr lang="en-US" sz="3000" dirty="0">
                <a:solidFill>
                  <a:srgbClr val="000000"/>
                </a:solidFill>
                <a:effectLst/>
                <a:latin typeface="Times New Roman" panose="02020603050405020304" pitchFamily="18" charset="0"/>
                <a:ea typeface="Times New Roman" panose="02020603050405020304" pitchFamily="18" charset="0"/>
              </a:rPr>
              <a:t>Expanding the scope of environmental factors in future research could provide a more comprehensive understanding of the conditions that influence drivers. </a:t>
            </a:r>
          </a:p>
          <a:p>
            <a:pPr marL="285750" indent="-285750" algn="just">
              <a:lnSpc>
                <a:spcPts val="2800"/>
              </a:lnSpc>
              <a:buFont typeface="Arial" panose="020B0604020202020204" pitchFamily="34" charset="0"/>
              <a:buChar char="•"/>
            </a:pPr>
            <a:r>
              <a:rPr lang="en-US" sz="3000" dirty="0">
                <a:solidFill>
                  <a:srgbClr val="000000"/>
                </a:solidFill>
                <a:effectLst/>
                <a:latin typeface="Times New Roman" panose="02020603050405020304" pitchFamily="18" charset="0"/>
                <a:ea typeface="Times New Roman" panose="02020603050405020304" pitchFamily="18" charset="0"/>
              </a:rPr>
              <a:t>Additionally, this study assumes a static environment, whereas real-world logistics operations are dynamic, with conditions changing rapidly over time. </a:t>
            </a:r>
          </a:p>
        </p:txBody>
      </p:sp>
      <p:sp>
        <p:nvSpPr>
          <p:cNvPr id="13" name="TextBox 9">
            <a:extLst>
              <a:ext uri="{FF2B5EF4-FFF2-40B4-BE49-F238E27FC236}">
                <a16:creationId xmlns:a16="http://schemas.microsoft.com/office/drawing/2014/main" id="{99A2C7A9-C4A6-ED4B-E18C-A3E02531769B}"/>
              </a:ext>
            </a:extLst>
          </p:cNvPr>
          <p:cNvSpPr txBox="1"/>
          <p:nvPr/>
        </p:nvSpPr>
        <p:spPr>
          <a:xfrm>
            <a:off x="1772462" y="3099792"/>
            <a:ext cx="8625041" cy="461665"/>
          </a:xfrm>
          <a:prstGeom prst="rect">
            <a:avLst/>
          </a:prstGeom>
        </p:spPr>
        <p:txBody>
          <a:bodyPr wrap="square" lIns="0" tIns="0" rIns="0" bIns="0" rtlCol="0" anchor="t">
            <a:spAutoFit/>
          </a:bodyPr>
          <a:lstStyle/>
          <a:p>
            <a:pPr algn="ctr"/>
            <a:r>
              <a:rPr lang="en-US" sz="3000" b="1" dirty="0">
                <a:solidFill>
                  <a:srgbClr val="074449"/>
                </a:solidFill>
                <a:latin typeface="Poppins Semi-Bold"/>
                <a:ea typeface="Poppins Semi-Bold"/>
                <a:cs typeface="Poppins Semi-Bold"/>
                <a:sym typeface="Poppins Semi-Bold"/>
              </a:rPr>
              <a:t>Limitations and Future Research Directions</a:t>
            </a:r>
          </a:p>
        </p:txBody>
      </p:sp>
      <p:pic>
        <p:nvPicPr>
          <p:cNvPr id="8" name="Picture 7">
            <a:extLst>
              <a:ext uri="{FF2B5EF4-FFF2-40B4-BE49-F238E27FC236}">
                <a16:creationId xmlns:a16="http://schemas.microsoft.com/office/drawing/2014/main" id="{E3DA8A56-19F1-FC8C-5CD4-F9CB9A9348BA}"/>
              </a:ext>
            </a:extLst>
          </p:cNvPr>
          <p:cNvPicPr>
            <a:picLocks noChangeAspect="1"/>
          </p:cNvPicPr>
          <p:nvPr/>
        </p:nvPicPr>
        <p:blipFill>
          <a:blip r:embed="rId4"/>
          <a:stretch>
            <a:fillRect/>
          </a:stretch>
        </p:blipFill>
        <p:spPr>
          <a:xfrm>
            <a:off x="11277600" y="3119226"/>
            <a:ext cx="6173061" cy="4839375"/>
          </a:xfrm>
          <a:prstGeom prst="roundRect">
            <a:avLst/>
          </a:prstGeom>
        </p:spPr>
      </p:pic>
    </p:spTree>
    <p:extLst>
      <p:ext uri="{BB962C8B-B14F-4D97-AF65-F5344CB8AC3E}">
        <p14:creationId xmlns:p14="http://schemas.microsoft.com/office/powerpoint/2010/main" val="1968365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892" y="9245645"/>
            <a:ext cx="18441785" cy="1041355"/>
            <a:chOff x="0" y="0"/>
            <a:chExt cx="4857096" cy="274266"/>
          </a:xfrm>
        </p:grpSpPr>
        <p:sp>
          <p:nvSpPr>
            <p:cNvPr id="3" name="Freeform 3"/>
            <p:cNvSpPr/>
            <p:nvPr/>
          </p:nvSpPr>
          <p:spPr>
            <a:xfrm>
              <a:off x="0" y="0"/>
              <a:ext cx="4857096" cy="274266"/>
            </a:xfrm>
            <a:custGeom>
              <a:avLst/>
              <a:gdLst/>
              <a:ahLst/>
              <a:cxnLst/>
              <a:rect l="l" t="t" r="r" b="b"/>
              <a:pathLst>
                <a:path w="4857096" h="274266">
                  <a:moveTo>
                    <a:pt x="0" y="0"/>
                  </a:moveTo>
                  <a:lnTo>
                    <a:pt x="4857096" y="0"/>
                  </a:lnTo>
                  <a:lnTo>
                    <a:pt x="4857096"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57096"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20866" y="9484691"/>
            <a:ext cx="538434" cy="462434"/>
          </a:xfrm>
          <a:prstGeom prst="rect">
            <a:avLst/>
          </a:prstGeom>
        </p:spPr>
        <p:txBody>
          <a:bodyPr lIns="0" tIns="0" rIns="0" bIns="0" rtlCol="0" anchor="t">
            <a:spAutoFit/>
          </a:bodyPr>
          <a:lstStyle/>
          <a:p>
            <a:pPr algn="r">
              <a:lnSpc>
                <a:spcPts val="3780"/>
              </a:lnSpc>
            </a:pPr>
            <a:r>
              <a:rPr lang="en-US" sz="2700" b="1" dirty="0">
                <a:solidFill>
                  <a:srgbClr val="FFFFFF"/>
                </a:solidFill>
                <a:latin typeface="Poppins Medium"/>
                <a:ea typeface="Poppins Medium"/>
                <a:cs typeface="Poppins Medium"/>
                <a:sym typeface="Poppins Medium"/>
              </a:rPr>
              <a:t>11</a:t>
            </a:r>
          </a:p>
        </p:txBody>
      </p:sp>
      <p:sp>
        <p:nvSpPr>
          <p:cNvPr id="9" name="TextBox 9"/>
          <p:cNvSpPr txBox="1"/>
          <p:nvPr/>
        </p:nvSpPr>
        <p:spPr>
          <a:xfrm>
            <a:off x="4000591" y="2240982"/>
            <a:ext cx="6449326" cy="895350"/>
          </a:xfrm>
          <a:prstGeom prst="rect">
            <a:avLst/>
          </a:prstGeom>
        </p:spPr>
        <p:txBody>
          <a:bodyPr lIns="0" tIns="0" rIns="0" bIns="0" rtlCol="0" anchor="t">
            <a:spAutoFit/>
          </a:bodyPr>
          <a:lstStyle/>
          <a:p>
            <a:pPr algn="l">
              <a:lnSpc>
                <a:spcPts val="6300"/>
              </a:lnSpc>
            </a:pPr>
            <a:r>
              <a:rPr lang="en-US" sz="6000" b="1" dirty="0">
                <a:solidFill>
                  <a:srgbClr val="074449"/>
                </a:solidFill>
                <a:latin typeface="Poppins Semi-Bold"/>
                <a:ea typeface="Poppins Semi-Bold"/>
                <a:cs typeface="Poppins Semi-Bold"/>
                <a:sym typeface="Poppins Semi-Bold"/>
              </a:rPr>
              <a:t>CONCLUSION</a:t>
            </a:r>
          </a:p>
        </p:txBody>
      </p:sp>
      <p:sp>
        <p:nvSpPr>
          <p:cNvPr id="10" name="TextBox 10"/>
          <p:cNvSpPr txBox="1"/>
          <p:nvPr/>
        </p:nvSpPr>
        <p:spPr>
          <a:xfrm>
            <a:off x="853998" y="3324349"/>
            <a:ext cx="10652202" cy="5386090"/>
          </a:xfrm>
          <a:prstGeom prst="rect">
            <a:avLst/>
          </a:prstGeom>
        </p:spPr>
        <p:txBody>
          <a:bodyPr wrap="square" lIns="0" tIns="0" rIns="0" bIns="0" rtlCol="0" anchor="t">
            <a:spAutoFit/>
          </a:bodyPr>
          <a:lstStyle/>
          <a:p>
            <a:pPr marL="285750" indent="-285750" algn="just">
              <a:lnSpc>
                <a:spcPts val="2800"/>
              </a:lnSpc>
              <a:buFont typeface="Arial" panose="020B0604020202020204" pitchFamily="34" charset="0"/>
              <a:buChar char="•"/>
            </a:pPr>
            <a:r>
              <a:rPr lang="sk-SK" sz="2500" dirty="0">
                <a:effectLst/>
                <a:latin typeface="Times New Roman" panose="02020603050405020304" pitchFamily="18" charset="0"/>
                <a:ea typeface="Times" panose="02020603050405020304" pitchFamily="18" charset="0"/>
              </a:rPr>
              <a:t>This study </a:t>
            </a:r>
            <a:r>
              <a:rPr lang="sk-SK" sz="2500" b="1" dirty="0">
                <a:effectLst/>
                <a:latin typeface="Times New Roman" panose="02020603050405020304" pitchFamily="18" charset="0"/>
                <a:ea typeface="Times" panose="02020603050405020304" pitchFamily="18" charset="0"/>
              </a:rPr>
              <a:t>highlights the significant impact of environmental factors</a:t>
            </a:r>
            <a:r>
              <a:rPr lang="sk-SK" sz="2500" dirty="0">
                <a:effectLst/>
                <a:latin typeface="Times New Roman" panose="02020603050405020304" pitchFamily="18" charset="0"/>
                <a:ea typeface="Times" panose="02020603050405020304" pitchFamily="18" charset="0"/>
              </a:rPr>
              <a:t>, specifically </a:t>
            </a:r>
            <a:r>
              <a:rPr lang="sk-SK" sz="2500" b="1" dirty="0">
                <a:effectLst/>
                <a:latin typeface="Times New Roman" panose="02020603050405020304" pitchFamily="18" charset="0"/>
                <a:ea typeface="Times" panose="02020603050405020304" pitchFamily="18" charset="0"/>
              </a:rPr>
              <a:t>noise levels and temperature</a:t>
            </a:r>
            <a:r>
              <a:rPr lang="sk-SK" sz="2500" dirty="0">
                <a:effectLst/>
                <a:latin typeface="Times New Roman" panose="02020603050405020304" pitchFamily="18" charset="0"/>
                <a:ea typeface="Times" panose="02020603050405020304" pitchFamily="18" charset="0"/>
              </a:rPr>
              <a:t>, on</a:t>
            </a:r>
            <a:r>
              <a:rPr lang="en-US" sz="2500" dirty="0">
                <a:effectLst/>
                <a:latin typeface="Times New Roman" panose="02020603050405020304" pitchFamily="18" charset="0"/>
                <a:ea typeface="Times" panose="02020603050405020304" pitchFamily="18" charset="0"/>
              </a:rPr>
              <a:t> </a:t>
            </a:r>
            <a:r>
              <a:rPr lang="sk-SK" sz="2500" dirty="0">
                <a:effectLst/>
                <a:latin typeface="Times New Roman" panose="02020603050405020304" pitchFamily="18" charset="0"/>
                <a:ea typeface="Times" panose="02020603050405020304" pitchFamily="18" charset="0"/>
              </a:rPr>
              <a:t>cardiovascular load </a:t>
            </a:r>
            <a:r>
              <a:rPr lang="sk-SK" sz="2500" b="1" dirty="0">
                <a:effectLst/>
                <a:latin typeface="Times New Roman" panose="02020603050405020304" pitchFamily="18" charset="0"/>
                <a:ea typeface="Times" panose="02020603050405020304" pitchFamily="18" charset="0"/>
              </a:rPr>
              <a:t>(CVL) </a:t>
            </a:r>
            <a:r>
              <a:rPr lang="sk-SK" sz="2500" dirty="0">
                <a:effectLst/>
                <a:latin typeface="Times New Roman" panose="02020603050405020304" pitchFamily="18" charset="0"/>
                <a:ea typeface="Times" panose="02020603050405020304" pitchFamily="18" charset="0"/>
              </a:rPr>
              <a:t>and cognitive performance </a:t>
            </a:r>
            <a:r>
              <a:rPr lang="sk-SK" sz="2500" b="1" dirty="0">
                <a:effectLst/>
                <a:latin typeface="Times New Roman" panose="02020603050405020304" pitchFamily="18" charset="0"/>
                <a:ea typeface="Times" panose="02020603050405020304" pitchFamily="18" charset="0"/>
              </a:rPr>
              <a:t>(CP) in logistics operations. </a:t>
            </a:r>
            <a:endParaRPr lang="en-US" sz="2500" b="1" dirty="0">
              <a:effectLst/>
              <a:latin typeface="Times New Roman" panose="02020603050405020304" pitchFamily="18" charset="0"/>
              <a:ea typeface="Times" panose="02020603050405020304" pitchFamily="18" charset="0"/>
            </a:endParaRPr>
          </a:p>
          <a:p>
            <a:pPr marL="285750" indent="-285750" algn="just">
              <a:lnSpc>
                <a:spcPts val="2800"/>
              </a:lnSpc>
              <a:buFont typeface="Arial" panose="020B0604020202020204" pitchFamily="34" charset="0"/>
              <a:buChar char="•"/>
            </a:pPr>
            <a:r>
              <a:rPr lang="sk-SK" sz="2500" dirty="0">
                <a:effectLst/>
                <a:latin typeface="Times New Roman" panose="02020603050405020304" pitchFamily="18" charset="0"/>
                <a:ea typeface="Times" panose="02020603050405020304" pitchFamily="18" charset="0"/>
              </a:rPr>
              <a:t>Using </a:t>
            </a:r>
            <a:r>
              <a:rPr lang="sk-SK" sz="2500" b="1" dirty="0">
                <a:effectLst/>
                <a:latin typeface="Times New Roman" panose="02020603050405020304" pitchFamily="18" charset="0"/>
                <a:ea typeface="Times" panose="02020603050405020304" pitchFamily="18" charset="0"/>
              </a:rPr>
              <a:t>quadratic regression models and multi-objective optimization</a:t>
            </a:r>
            <a:r>
              <a:rPr lang="sk-SK" sz="2500" dirty="0">
                <a:effectLst/>
                <a:latin typeface="Times New Roman" panose="02020603050405020304" pitchFamily="18" charset="0"/>
                <a:ea typeface="Times" panose="02020603050405020304" pitchFamily="18" charset="0"/>
              </a:rPr>
              <a:t>, we found that </a:t>
            </a:r>
            <a:r>
              <a:rPr lang="sk-SK" sz="2500" b="1" dirty="0">
                <a:effectLst/>
                <a:latin typeface="Times New Roman" panose="02020603050405020304" pitchFamily="18" charset="0"/>
                <a:ea typeface="Times" panose="02020603050405020304" pitchFamily="18" charset="0"/>
              </a:rPr>
              <a:t>as noise and temperature increase, cardiovascular strain rises while cognitive performance declines.</a:t>
            </a:r>
            <a:endParaRPr lang="en-US" sz="2500" b="1" dirty="0">
              <a:effectLst/>
              <a:latin typeface="Times New Roman" panose="02020603050405020304" pitchFamily="18" charset="0"/>
              <a:ea typeface="Times" panose="02020603050405020304" pitchFamily="18" charset="0"/>
            </a:endParaRPr>
          </a:p>
          <a:p>
            <a:pPr marL="285750" indent="-285750" algn="just">
              <a:lnSpc>
                <a:spcPts val="2800"/>
              </a:lnSpc>
              <a:buFont typeface="Arial" panose="020B0604020202020204" pitchFamily="34" charset="0"/>
              <a:buChar char="•"/>
            </a:pPr>
            <a:r>
              <a:rPr lang="sk-SK" sz="2500" dirty="0">
                <a:effectLst/>
                <a:latin typeface="Times New Roman" panose="02020603050405020304" pitchFamily="18" charset="0"/>
                <a:ea typeface="Times" panose="02020603050405020304" pitchFamily="18" charset="0"/>
              </a:rPr>
              <a:t>These results emphasize the need for </a:t>
            </a:r>
            <a:r>
              <a:rPr lang="sk-SK" sz="2500" b="1" dirty="0">
                <a:effectLst/>
                <a:latin typeface="Times New Roman" panose="02020603050405020304" pitchFamily="18" charset="0"/>
                <a:ea typeface="Times" panose="02020603050405020304" pitchFamily="18" charset="0"/>
              </a:rPr>
              <a:t>managing environmental conditions within optimal ranges</a:t>
            </a:r>
            <a:r>
              <a:rPr lang="sk-SK" sz="2500" dirty="0">
                <a:effectLst/>
                <a:latin typeface="Times New Roman" panose="02020603050405020304" pitchFamily="18" charset="0"/>
                <a:ea typeface="Times" panose="02020603050405020304" pitchFamily="18" charset="0"/>
              </a:rPr>
              <a:t> to protect driver health and enhance operational efficiency. </a:t>
            </a:r>
            <a:endParaRPr lang="en-US" sz="2500" dirty="0">
              <a:effectLst/>
              <a:latin typeface="Times New Roman" panose="02020603050405020304" pitchFamily="18" charset="0"/>
              <a:ea typeface="Times" panose="02020603050405020304" pitchFamily="18" charset="0"/>
            </a:endParaRPr>
          </a:p>
          <a:p>
            <a:pPr marL="285750" indent="-285750" algn="just">
              <a:lnSpc>
                <a:spcPts val="2800"/>
              </a:lnSpc>
              <a:buFont typeface="Arial" panose="020B0604020202020204" pitchFamily="34" charset="0"/>
              <a:buChar char="•"/>
            </a:pPr>
            <a:r>
              <a:rPr lang="sk-SK" sz="2500" b="1" dirty="0">
                <a:effectLst/>
                <a:latin typeface="Times New Roman" panose="02020603050405020304" pitchFamily="18" charset="0"/>
                <a:ea typeface="Times" panose="02020603050405020304" pitchFamily="18" charset="0"/>
              </a:rPr>
              <a:t>Logistics companies should invest in advanced monitoring and control systems </a:t>
            </a:r>
            <a:r>
              <a:rPr lang="sk-SK" sz="2500" dirty="0">
                <a:effectLst/>
                <a:latin typeface="Times New Roman" panose="02020603050405020304" pitchFamily="18" charset="0"/>
                <a:ea typeface="Times" panose="02020603050405020304" pitchFamily="18" charset="0"/>
              </a:rPr>
              <a:t>to optimize cabin conditions, reducing the risks of fatigue and cognitive impairment. </a:t>
            </a:r>
            <a:endParaRPr lang="en-US" sz="2500" dirty="0">
              <a:effectLst/>
              <a:latin typeface="Times New Roman" panose="02020603050405020304" pitchFamily="18" charset="0"/>
              <a:ea typeface="Times" panose="02020603050405020304" pitchFamily="18" charset="0"/>
            </a:endParaRPr>
          </a:p>
          <a:p>
            <a:pPr marL="285750" indent="-285750" algn="just">
              <a:lnSpc>
                <a:spcPts val="2800"/>
              </a:lnSpc>
              <a:buFont typeface="Arial" panose="020B0604020202020204" pitchFamily="34" charset="0"/>
              <a:buChar char="•"/>
            </a:pPr>
            <a:r>
              <a:rPr lang="sk-SK" sz="2500" b="1" dirty="0">
                <a:effectLst/>
                <a:latin typeface="Times New Roman" panose="02020603050405020304" pitchFamily="18" charset="0"/>
                <a:ea typeface="Times" panose="02020603050405020304" pitchFamily="18" charset="0"/>
              </a:rPr>
              <a:t>Future research </a:t>
            </a:r>
            <a:r>
              <a:rPr lang="sk-SK" sz="2500" dirty="0">
                <a:effectLst/>
                <a:latin typeface="Times New Roman" panose="02020603050405020304" pitchFamily="18" charset="0"/>
                <a:ea typeface="Times" panose="02020603050405020304" pitchFamily="18" charset="0"/>
              </a:rPr>
              <a:t>should </a:t>
            </a:r>
            <a:r>
              <a:rPr lang="sk-SK" sz="2500" b="1" dirty="0">
                <a:effectLst/>
                <a:latin typeface="Times New Roman" panose="02020603050405020304" pitchFamily="18" charset="0"/>
                <a:ea typeface="Times" panose="02020603050405020304" pitchFamily="18" charset="0"/>
              </a:rPr>
              <a:t>validate these findings with real-world data and explore additional factors like humidity and air quality, </a:t>
            </a:r>
            <a:r>
              <a:rPr lang="sk-SK" sz="2500" dirty="0">
                <a:effectLst/>
                <a:latin typeface="Times New Roman" panose="02020603050405020304" pitchFamily="18" charset="0"/>
                <a:ea typeface="Times" panose="02020603050405020304" pitchFamily="18" charset="0"/>
              </a:rPr>
              <a:t>along with dynamic models to better reflect the changing environments drivers face</a:t>
            </a:r>
            <a:r>
              <a:rPr lang="en-US" sz="2500" dirty="0">
                <a:effectLst/>
                <a:latin typeface="Times New Roman" panose="02020603050405020304" pitchFamily="18" charset="0"/>
                <a:ea typeface="Times" panose="02020603050405020304" pitchFamily="18" charset="0"/>
              </a:rPr>
              <a:t>.</a:t>
            </a:r>
            <a:endParaRPr lang="en-US" sz="2500" dirty="0">
              <a:solidFill>
                <a:srgbClr val="000000"/>
              </a:solidFill>
              <a:latin typeface="Poppins"/>
              <a:ea typeface="Poppins"/>
              <a:cs typeface="Poppins"/>
              <a:sym typeface="Poppins"/>
            </a:endParaRPr>
          </a:p>
        </p:txBody>
      </p:sp>
      <p:grpSp>
        <p:nvGrpSpPr>
          <p:cNvPr id="24" name="Group 24"/>
          <p:cNvGrpSpPr/>
          <p:nvPr/>
        </p:nvGrpSpPr>
        <p:grpSpPr>
          <a:xfrm>
            <a:off x="-153785" y="-102523"/>
            <a:ext cx="18595570" cy="331536"/>
            <a:chOff x="0" y="0"/>
            <a:chExt cx="4897599" cy="87318"/>
          </a:xfrm>
        </p:grpSpPr>
        <p:sp>
          <p:nvSpPr>
            <p:cNvPr id="25" name="Freeform 25"/>
            <p:cNvSpPr/>
            <p:nvPr/>
          </p:nvSpPr>
          <p:spPr>
            <a:xfrm>
              <a:off x="0" y="0"/>
              <a:ext cx="4897599" cy="87318"/>
            </a:xfrm>
            <a:custGeom>
              <a:avLst/>
              <a:gdLst/>
              <a:ahLst/>
              <a:cxnLst/>
              <a:rect l="l" t="t" r="r" b="b"/>
              <a:pathLst>
                <a:path w="4897599" h="87318">
                  <a:moveTo>
                    <a:pt x="0" y="0"/>
                  </a:moveTo>
                  <a:lnTo>
                    <a:pt x="4897599" y="0"/>
                  </a:lnTo>
                  <a:lnTo>
                    <a:pt x="4897599" y="87318"/>
                  </a:lnTo>
                  <a:lnTo>
                    <a:pt x="0" y="87318"/>
                  </a:lnTo>
                  <a:close/>
                </a:path>
              </a:pathLst>
            </a:custGeom>
            <a:solidFill>
              <a:srgbClr val="FDB813"/>
            </a:solidFill>
          </p:spPr>
        </p:sp>
        <p:sp>
          <p:nvSpPr>
            <p:cNvPr id="26" name="TextBox 26"/>
            <p:cNvSpPr txBox="1"/>
            <p:nvPr/>
          </p:nvSpPr>
          <p:spPr>
            <a:xfrm>
              <a:off x="0" y="-38100"/>
              <a:ext cx="4897599" cy="125418"/>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p:cNvGrpSpPr/>
          <p:nvPr/>
        </p:nvGrpSpPr>
        <p:grpSpPr>
          <a:xfrm>
            <a:off x="-153785" y="-156823"/>
            <a:ext cx="18595570" cy="662087"/>
            <a:chOff x="0" y="0"/>
            <a:chExt cx="4897599" cy="174377"/>
          </a:xfrm>
        </p:grpSpPr>
        <p:sp>
          <p:nvSpPr>
            <p:cNvPr id="28" name="Freeform 28"/>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29" name="TextBox 29"/>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30"/>
          <p:cNvGrpSpPr/>
          <p:nvPr/>
        </p:nvGrpSpPr>
        <p:grpSpPr>
          <a:xfrm>
            <a:off x="256306" y="658169"/>
            <a:ext cx="2610574" cy="1333351"/>
            <a:chOff x="0" y="0"/>
            <a:chExt cx="3480765" cy="1777801"/>
          </a:xfrm>
        </p:grpSpPr>
        <p:sp>
          <p:nvSpPr>
            <p:cNvPr id="31" name="Freeform 31"/>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32" name="Freeform 32"/>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33" name="TextBox 33"/>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pic>
        <p:nvPicPr>
          <p:cNvPr id="11" name="Picture 10">
            <a:extLst>
              <a:ext uri="{FF2B5EF4-FFF2-40B4-BE49-F238E27FC236}">
                <a16:creationId xmlns:a16="http://schemas.microsoft.com/office/drawing/2014/main" id="{F9C487F3-66C2-19F1-4AE8-502DAB59BDA7}"/>
              </a:ext>
            </a:extLst>
          </p:cNvPr>
          <p:cNvPicPr>
            <a:picLocks noChangeAspect="1"/>
          </p:cNvPicPr>
          <p:nvPr/>
        </p:nvPicPr>
        <p:blipFill>
          <a:blip r:embed="rId4"/>
          <a:stretch>
            <a:fillRect/>
          </a:stretch>
        </p:blipFill>
        <p:spPr>
          <a:xfrm>
            <a:off x="11811000" y="3467100"/>
            <a:ext cx="6173061" cy="4839375"/>
          </a:xfrm>
          <a:prstGeom prst="round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245645"/>
            <a:ext cx="18288000" cy="1041355"/>
            <a:chOff x="0" y="0"/>
            <a:chExt cx="4816593" cy="274266"/>
          </a:xfrm>
        </p:grpSpPr>
        <p:sp>
          <p:nvSpPr>
            <p:cNvPr id="3" name="Freeform 3"/>
            <p:cNvSpPr/>
            <p:nvPr/>
          </p:nvSpPr>
          <p:spPr>
            <a:xfrm>
              <a:off x="0" y="0"/>
              <a:ext cx="4816592" cy="274266"/>
            </a:xfrm>
            <a:custGeom>
              <a:avLst/>
              <a:gdLst/>
              <a:ahLst/>
              <a:cxnLst/>
              <a:rect l="l" t="t" r="r" b="b"/>
              <a:pathLst>
                <a:path w="4816592" h="274266">
                  <a:moveTo>
                    <a:pt x="0" y="0"/>
                  </a:moveTo>
                  <a:lnTo>
                    <a:pt x="4816592" y="0"/>
                  </a:lnTo>
                  <a:lnTo>
                    <a:pt x="4816592"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16593"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20866" y="9484691"/>
            <a:ext cx="538434" cy="462434"/>
          </a:xfrm>
          <a:prstGeom prst="rect">
            <a:avLst/>
          </a:prstGeom>
        </p:spPr>
        <p:txBody>
          <a:bodyPr lIns="0" tIns="0" rIns="0" bIns="0" rtlCol="0" anchor="t">
            <a:spAutoFit/>
          </a:bodyPr>
          <a:lstStyle/>
          <a:p>
            <a:pPr algn="r">
              <a:lnSpc>
                <a:spcPts val="3780"/>
              </a:lnSpc>
            </a:pPr>
            <a:r>
              <a:rPr lang="en-US" sz="2700" b="1" dirty="0">
                <a:solidFill>
                  <a:srgbClr val="FFFFFF"/>
                </a:solidFill>
                <a:latin typeface="Poppins Medium"/>
                <a:ea typeface="Poppins Medium"/>
                <a:cs typeface="Poppins Medium"/>
                <a:sym typeface="Poppins Medium"/>
              </a:rPr>
              <a:t>11</a:t>
            </a:r>
          </a:p>
        </p:txBody>
      </p:sp>
      <p:sp>
        <p:nvSpPr>
          <p:cNvPr id="9" name="TextBox 9"/>
          <p:cNvSpPr txBox="1"/>
          <p:nvPr/>
        </p:nvSpPr>
        <p:spPr>
          <a:xfrm>
            <a:off x="1219200" y="3044065"/>
            <a:ext cx="8901720" cy="821379"/>
          </a:xfrm>
          <a:prstGeom prst="rect">
            <a:avLst/>
          </a:prstGeom>
        </p:spPr>
        <p:txBody>
          <a:bodyPr wrap="square" lIns="0" tIns="0" rIns="0" bIns="0" rtlCol="0" anchor="t">
            <a:spAutoFit/>
          </a:bodyPr>
          <a:lstStyle/>
          <a:p>
            <a:pPr algn="just">
              <a:lnSpc>
                <a:spcPts val="6300"/>
              </a:lnSpc>
            </a:pPr>
            <a:r>
              <a:rPr lang="en-US" sz="6000" b="1" dirty="0">
                <a:solidFill>
                  <a:srgbClr val="074449"/>
                </a:solidFill>
                <a:latin typeface="Poppins Semi-Bold"/>
                <a:ea typeface="Poppins Semi-Bold"/>
                <a:cs typeface="Poppins Semi-Bold"/>
                <a:sym typeface="Poppins Semi-Bold"/>
              </a:rPr>
              <a:t>ACKNOWLEDGEMENTS</a:t>
            </a:r>
          </a:p>
        </p:txBody>
      </p:sp>
      <p:grpSp>
        <p:nvGrpSpPr>
          <p:cNvPr id="11" name="Group 11"/>
          <p:cNvGrpSpPr/>
          <p:nvPr/>
        </p:nvGrpSpPr>
        <p:grpSpPr>
          <a:xfrm>
            <a:off x="-153785" y="-102523"/>
            <a:ext cx="18595570" cy="331536"/>
            <a:chOff x="0" y="0"/>
            <a:chExt cx="4897599" cy="87318"/>
          </a:xfrm>
        </p:grpSpPr>
        <p:sp>
          <p:nvSpPr>
            <p:cNvPr id="12" name="Freeform 12"/>
            <p:cNvSpPr/>
            <p:nvPr/>
          </p:nvSpPr>
          <p:spPr>
            <a:xfrm>
              <a:off x="0" y="0"/>
              <a:ext cx="4897599" cy="87318"/>
            </a:xfrm>
            <a:custGeom>
              <a:avLst/>
              <a:gdLst/>
              <a:ahLst/>
              <a:cxnLst/>
              <a:rect l="l" t="t" r="r" b="b"/>
              <a:pathLst>
                <a:path w="4897599" h="87318">
                  <a:moveTo>
                    <a:pt x="0" y="0"/>
                  </a:moveTo>
                  <a:lnTo>
                    <a:pt x="4897599" y="0"/>
                  </a:lnTo>
                  <a:lnTo>
                    <a:pt x="4897599" y="87318"/>
                  </a:lnTo>
                  <a:lnTo>
                    <a:pt x="0" y="87318"/>
                  </a:lnTo>
                  <a:close/>
                </a:path>
              </a:pathLst>
            </a:custGeom>
            <a:solidFill>
              <a:srgbClr val="FDB813"/>
            </a:solidFill>
          </p:spPr>
        </p:sp>
        <p:sp>
          <p:nvSpPr>
            <p:cNvPr id="13" name="TextBox 13"/>
            <p:cNvSpPr txBox="1"/>
            <p:nvPr/>
          </p:nvSpPr>
          <p:spPr>
            <a:xfrm>
              <a:off x="0" y="-38100"/>
              <a:ext cx="4897599" cy="125418"/>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1510686" y="4286385"/>
            <a:ext cx="7730060" cy="3111108"/>
          </a:xfrm>
          <a:prstGeom prst="rect">
            <a:avLst/>
          </a:prstGeom>
        </p:spPr>
        <p:txBody>
          <a:bodyPr wrap="square" lIns="0" tIns="0" rIns="0" bIns="0" rtlCol="0" anchor="t">
            <a:spAutoFit/>
          </a:bodyPr>
          <a:lstStyle/>
          <a:p>
            <a:pPr algn="just"/>
            <a:r>
              <a:rPr lang="sk-SK" sz="3000" dirty="0">
                <a:solidFill>
                  <a:srgbClr val="000000"/>
                </a:solidFill>
                <a:effectLst/>
                <a:latin typeface="Times New Roman" panose="02020603050405020304" pitchFamily="18" charset="0"/>
                <a:ea typeface="Times" panose="02020603050405020304" pitchFamily="18" charset="0"/>
              </a:rPr>
              <a:t>The authors sincerely thank </a:t>
            </a:r>
            <a:r>
              <a:rPr lang="sk-SK" sz="3000" b="1" dirty="0">
                <a:solidFill>
                  <a:srgbClr val="000000"/>
                </a:solidFill>
                <a:effectLst/>
                <a:latin typeface="Times New Roman" panose="02020603050405020304" pitchFamily="18" charset="0"/>
                <a:ea typeface="Times" panose="02020603050405020304" pitchFamily="18" charset="0"/>
              </a:rPr>
              <a:t>the Research and Community Service Institution (LPPM) </a:t>
            </a:r>
            <a:r>
              <a:rPr lang="sk-SK" sz="3000" dirty="0">
                <a:solidFill>
                  <a:srgbClr val="000000"/>
                </a:solidFill>
                <a:effectLst/>
                <a:latin typeface="Times New Roman" panose="02020603050405020304" pitchFamily="18" charset="0"/>
                <a:ea typeface="Times" panose="02020603050405020304" pitchFamily="18" charset="0"/>
              </a:rPr>
              <a:t>of </a:t>
            </a:r>
            <a:r>
              <a:rPr lang="sk-SK" sz="3000" b="1" dirty="0">
                <a:solidFill>
                  <a:srgbClr val="000000"/>
                </a:solidFill>
                <a:effectLst/>
                <a:latin typeface="Times New Roman" panose="02020603050405020304" pitchFamily="18" charset="0"/>
                <a:ea typeface="Times" panose="02020603050405020304" pitchFamily="18" charset="0"/>
              </a:rPr>
              <a:t>Universitas Pembangunan Nasional "Veteran" Yogyakarta </a:t>
            </a:r>
            <a:r>
              <a:rPr lang="sk-SK" sz="3000" dirty="0">
                <a:solidFill>
                  <a:srgbClr val="000000"/>
                </a:solidFill>
                <a:effectLst/>
                <a:latin typeface="Times New Roman" panose="02020603050405020304" pitchFamily="18" charset="0"/>
                <a:ea typeface="Times" panose="02020603050405020304" pitchFamily="18" charset="0"/>
              </a:rPr>
              <a:t>for their generous financial support, which was crucial for this study on driver health and performance in the logistics industry.</a:t>
            </a:r>
            <a:endParaRPr lang="en-ID" sz="3000" dirty="0">
              <a:solidFill>
                <a:srgbClr val="000000"/>
              </a:solidFill>
              <a:effectLst/>
              <a:latin typeface="Times New Roman" panose="02020603050405020304" pitchFamily="18" charset="0"/>
              <a:ea typeface="Times New Roman" panose="02020603050405020304" pitchFamily="18" charset="0"/>
            </a:endParaRPr>
          </a:p>
          <a:p>
            <a:pPr algn="l">
              <a:lnSpc>
                <a:spcPts val="2800"/>
              </a:lnSpc>
            </a:pPr>
            <a:endParaRPr lang="en-US" sz="2000" dirty="0">
              <a:solidFill>
                <a:srgbClr val="000000"/>
              </a:solidFill>
              <a:latin typeface="Poppins"/>
              <a:ea typeface="Poppins"/>
              <a:cs typeface="Poppins"/>
              <a:sym typeface="Poppins"/>
            </a:endParaRPr>
          </a:p>
        </p:txBody>
      </p:sp>
      <p:grpSp>
        <p:nvGrpSpPr>
          <p:cNvPr id="15" name="Group 15"/>
          <p:cNvGrpSpPr/>
          <p:nvPr/>
        </p:nvGrpSpPr>
        <p:grpSpPr>
          <a:xfrm>
            <a:off x="-153785" y="-156823"/>
            <a:ext cx="18595570" cy="662087"/>
            <a:chOff x="0" y="0"/>
            <a:chExt cx="4897599" cy="174377"/>
          </a:xfrm>
        </p:grpSpPr>
        <p:sp>
          <p:nvSpPr>
            <p:cNvPr id="16" name="Freeform 16"/>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17" name="TextBox 17"/>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256306" y="658169"/>
            <a:ext cx="2610574" cy="1333351"/>
            <a:chOff x="0" y="0"/>
            <a:chExt cx="3480765" cy="1777801"/>
          </a:xfrm>
        </p:grpSpPr>
        <p:sp>
          <p:nvSpPr>
            <p:cNvPr id="19" name="Freeform 19"/>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20" name="Freeform 20"/>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21" name="TextBox 21"/>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pic>
        <p:nvPicPr>
          <p:cNvPr id="23" name="Picture 22">
            <a:extLst>
              <a:ext uri="{FF2B5EF4-FFF2-40B4-BE49-F238E27FC236}">
                <a16:creationId xmlns:a16="http://schemas.microsoft.com/office/drawing/2014/main" id="{51BED3BB-9AC4-E49D-C39C-9C8BAC796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4462" y="2192744"/>
            <a:ext cx="6056404" cy="6056404"/>
          </a:xfrm>
          <a:prstGeom prst="round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245645"/>
            <a:ext cx="18288000" cy="1041355"/>
            <a:chOff x="0" y="0"/>
            <a:chExt cx="4816593" cy="274266"/>
          </a:xfrm>
        </p:grpSpPr>
        <p:sp>
          <p:nvSpPr>
            <p:cNvPr id="3" name="Freeform 3"/>
            <p:cNvSpPr/>
            <p:nvPr/>
          </p:nvSpPr>
          <p:spPr>
            <a:xfrm>
              <a:off x="0" y="0"/>
              <a:ext cx="4816592" cy="274266"/>
            </a:xfrm>
            <a:custGeom>
              <a:avLst/>
              <a:gdLst/>
              <a:ahLst/>
              <a:cxnLst/>
              <a:rect l="l" t="t" r="r" b="b"/>
              <a:pathLst>
                <a:path w="4816592" h="274266">
                  <a:moveTo>
                    <a:pt x="0" y="0"/>
                  </a:moveTo>
                  <a:lnTo>
                    <a:pt x="4816592" y="0"/>
                  </a:lnTo>
                  <a:lnTo>
                    <a:pt x="4816592"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816593"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sp>
        <p:nvSpPr>
          <p:cNvPr id="6" name="TextBox 6"/>
          <p:cNvSpPr txBox="1"/>
          <p:nvPr/>
        </p:nvSpPr>
        <p:spPr>
          <a:xfrm>
            <a:off x="16720866" y="9484691"/>
            <a:ext cx="538434" cy="462434"/>
          </a:xfrm>
          <a:prstGeom prst="rect">
            <a:avLst/>
          </a:prstGeom>
        </p:spPr>
        <p:txBody>
          <a:bodyPr lIns="0" tIns="0" rIns="0" bIns="0" rtlCol="0" anchor="t">
            <a:spAutoFit/>
          </a:bodyPr>
          <a:lstStyle/>
          <a:p>
            <a:pPr algn="r">
              <a:lnSpc>
                <a:spcPts val="3780"/>
              </a:lnSpc>
            </a:pPr>
            <a:r>
              <a:rPr lang="en-US" sz="2700" b="1" dirty="0">
                <a:solidFill>
                  <a:srgbClr val="FFFFFF"/>
                </a:solidFill>
                <a:latin typeface="Poppins Medium"/>
                <a:ea typeface="Poppins Medium"/>
                <a:cs typeface="Poppins Medium"/>
                <a:sym typeface="Poppins Medium"/>
              </a:rPr>
              <a:t>12</a:t>
            </a:r>
          </a:p>
        </p:txBody>
      </p:sp>
      <p:grpSp>
        <p:nvGrpSpPr>
          <p:cNvPr id="7" name="Group 7"/>
          <p:cNvGrpSpPr/>
          <p:nvPr/>
        </p:nvGrpSpPr>
        <p:grpSpPr>
          <a:xfrm>
            <a:off x="10260577" y="2160912"/>
            <a:ext cx="6970649" cy="6895548"/>
            <a:chOff x="0" y="0"/>
            <a:chExt cx="1079936" cy="1068301"/>
          </a:xfrm>
        </p:grpSpPr>
        <p:sp>
          <p:nvSpPr>
            <p:cNvPr id="8" name="Freeform 8"/>
            <p:cNvSpPr/>
            <p:nvPr/>
          </p:nvSpPr>
          <p:spPr>
            <a:xfrm>
              <a:off x="0" y="0"/>
              <a:ext cx="1079936" cy="1068301"/>
            </a:xfrm>
            <a:custGeom>
              <a:avLst/>
              <a:gdLst/>
              <a:ahLst/>
              <a:cxnLst/>
              <a:rect l="l" t="t" r="r" b="b"/>
              <a:pathLst>
                <a:path w="1079936" h="1068301">
                  <a:moveTo>
                    <a:pt x="49979" y="0"/>
                  </a:moveTo>
                  <a:lnTo>
                    <a:pt x="1029957" y="0"/>
                  </a:lnTo>
                  <a:cubicBezTo>
                    <a:pt x="1043212" y="0"/>
                    <a:pt x="1055925" y="5266"/>
                    <a:pt x="1065297" y="14639"/>
                  </a:cubicBezTo>
                  <a:cubicBezTo>
                    <a:pt x="1074670" y="24011"/>
                    <a:pt x="1079936" y="36724"/>
                    <a:pt x="1079936" y="49979"/>
                  </a:cubicBezTo>
                  <a:lnTo>
                    <a:pt x="1079936" y="1018322"/>
                  </a:lnTo>
                  <a:cubicBezTo>
                    <a:pt x="1079936" y="1045925"/>
                    <a:pt x="1057560" y="1068301"/>
                    <a:pt x="1029957" y="1068301"/>
                  </a:cubicBezTo>
                  <a:lnTo>
                    <a:pt x="49979" y="1068301"/>
                  </a:lnTo>
                  <a:cubicBezTo>
                    <a:pt x="36724" y="1068301"/>
                    <a:pt x="24011" y="1063035"/>
                    <a:pt x="14639" y="1053662"/>
                  </a:cubicBezTo>
                  <a:cubicBezTo>
                    <a:pt x="5266" y="1044289"/>
                    <a:pt x="0" y="1031577"/>
                    <a:pt x="0" y="1018322"/>
                  </a:cubicBezTo>
                  <a:lnTo>
                    <a:pt x="0" y="49979"/>
                  </a:lnTo>
                  <a:cubicBezTo>
                    <a:pt x="0" y="22376"/>
                    <a:pt x="22376" y="0"/>
                    <a:pt x="49979" y="0"/>
                  </a:cubicBezTo>
                  <a:close/>
                </a:path>
              </a:pathLst>
            </a:custGeom>
            <a:blipFill>
              <a:blip r:embed="rId2"/>
              <a:stretch>
                <a:fillRect l="-79750" t="-8367" b="-12468"/>
              </a:stretch>
            </a:blipFill>
            <a:ln w="38100" cap="rnd">
              <a:solidFill>
                <a:srgbClr val="074449"/>
              </a:solidFill>
              <a:prstDash val="solid"/>
              <a:round/>
            </a:ln>
          </p:spPr>
        </p:sp>
      </p:grpSp>
      <p:sp>
        <p:nvSpPr>
          <p:cNvPr id="9" name="TextBox 9"/>
          <p:cNvSpPr txBox="1"/>
          <p:nvPr/>
        </p:nvSpPr>
        <p:spPr>
          <a:xfrm>
            <a:off x="2854848" y="2439304"/>
            <a:ext cx="7111909" cy="821379"/>
          </a:xfrm>
          <a:prstGeom prst="rect">
            <a:avLst/>
          </a:prstGeom>
        </p:spPr>
        <p:txBody>
          <a:bodyPr lIns="0" tIns="0" rIns="0" bIns="0" rtlCol="0" anchor="t">
            <a:spAutoFit/>
          </a:bodyPr>
          <a:lstStyle/>
          <a:p>
            <a:pPr algn="just">
              <a:lnSpc>
                <a:spcPts val="6300"/>
              </a:lnSpc>
            </a:pPr>
            <a:r>
              <a:rPr lang="en-US" sz="6000" b="1" dirty="0">
                <a:solidFill>
                  <a:srgbClr val="074449"/>
                </a:solidFill>
                <a:latin typeface="Poppins Semi-Bold"/>
                <a:ea typeface="Poppins Semi-Bold"/>
                <a:cs typeface="Poppins Semi-Bold"/>
                <a:sym typeface="Poppins Semi-Bold"/>
              </a:rPr>
              <a:t>REFERENCES</a:t>
            </a:r>
          </a:p>
        </p:txBody>
      </p:sp>
      <p:grpSp>
        <p:nvGrpSpPr>
          <p:cNvPr id="11" name="Group 11"/>
          <p:cNvGrpSpPr/>
          <p:nvPr/>
        </p:nvGrpSpPr>
        <p:grpSpPr>
          <a:xfrm>
            <a:off x="-153785" y="-102523"/>
            <a:ext cx="18595570" cy="331536"/>
            <a:chOff x="0" y="0"/>
            <a:chExt cx="4897599" cy="87318"/>
          </a:xfrm>
        </p:grpSpPr>
        <p:sp>
          <p:nvSpPr>
            <p:cNvPr id="12" name="Freeform 12"/>
            <p:cNvSpPr/>
            <p:nvPr/>
          </p:nvSpPr>
          <p:spPr>
            <a:xfrm>
              <a:off x="0" y="0"/>
              <a:ext cx="4897599" cy="87318"/>
            </a:xfrm>
            <a:custGeom>
              <a:avLst/>
              <a:gdLst/>
              <a:ahLst/>
              <a:cxnLst/>
              <a:rect l="l" t="t" r="r" b="b"/>
              <a:pathLst>
                <a:path w="4897599" h="87318">
                  <a:moveTo>
                    <a:pt x="0" y="0"/>
                  </a:moveTo>
                  <a:lnTo>
                    <a:pt x="4897599" y="0"/>
                  </a:lnTo>
                  <a:lnTo>
                    <a:pt x="4897599" y="87318"/>
                  </a:lnTo>
                  <a:lnTo>
                    <a:pt x="0" y="87318"/>
                  </a:lnTo>
                  <a:close/>
                </a:path>
              </a:pathLst>
            </a:custGeom>
            <a:solidFill>
              <a:srgbClr val="FDB813"/>
            </a:solidFill>
          </p:spPr>
        </p:sp>
        <p:sp>
          <p:nvSpPr>
            <p:cNvPr id="13" name="TextBox 13"/>
            <p:cNvSpPr txBox="1"/>
            <p:nvPr/>
          </p:nvSpPr>
          <p:spPr>
            <a:xfrm>
              <a:off x="0" y="-38100"/>
              <a:ext cx="4897599" cy="125418"/>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883496" y="3385505"/>
            <a:ext cx="9009648" cy="5760038"/>
          </a:xfrm>
          <a:prstGeom prst="rect">
            <a:avLst/>
          </a:prstGeom>
        </p:spPr>
        <p:txBody>
          <a:bodyPr wrap="square" lIns="0" tIns="0" rIns="0" bIns="0" rtlCol="0" anchor="t">
            <a:spAutoFit/>
          </a:bodyPr>
          <a:lstStyle/>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[1]	R. L. - and D. R. K. S. -, “Transportation Challenges: Ensuring Safe Movement of Dangerous Goods in the Supply Chain,” </a:t>
            </a:r>
            <a:r>
              <a:rPr lang="sk-SK" sz="1200" i="1" dirty="0">
                <a:solidFill>
                  <a:srgbClr val="000000"/>
                </a:solidFill>
                <a:effectLst/>
                <a:latin typeface="Times New Roman" panose="02020603050405020304" pitchFamily="18" charset="0"/>
                <a:ea typeface="Times New Roman" panose="02020603050405020304" pitchFamily="18" charset="0"/>
              </a:rPr>
              <a:t>Int. J. Multidiscip. Res.</a:t>
            </a:r>
            <a:r>
              <a:rPr lang="sk-SK" sz="1200" dirty="0">
                <a:solidFill>
                  <a:srgbClr val="000000"/>
                </a:solidFill>
                <a:effectLst/>
                <a:latin typeface="Times New Roman" panose="02020603050405020304" pitchFamily="18" charset="0"/>
                <a:ea typeface="Times New Roman" panose="02020603050405020304" pitchFamily="18" charset="0"/>
              </a:rPr>
              <a:t>, vol. 6, no. 2, Apr. 2024, doi: 10.36948/ijfmr.2024.v06i02.16739.</a:t>
            </a:r>
            <a:endParaRPr lang="en-ID"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[2]	I. Berlianty and D. Rachmawati, “Noise Level Measurement to Reduce the Risk of Injury with the Internet of Things and Ergonomic Approach,” </a:t>
            </a:r>
            <a:r>
              <a:rPr lang="sk-SK" sz="1200" i="1" dirty="0">
                <a:solidFill>
                  <a:srgbClr val="000000"/>
                </a:solidFill>
                <a:effectLst/>
                <a:latin typeface="Times New Roman" panose="02020603050405020304" pitchFamily="18" charset="0"/>
                <a:ea typeface="Times New Roman" panose="02020603050405020304" pitchFamily="18" charset="0"/>
              </a:rPr>
              <a:t>RSF Conf. Ser. Eng. Technol.</a:t>
            </a:r>
            <a:r>
              <a:rPr lang="sk-SK" sz="1200" dirty="0">
                <a:solidFill>
                  <a:srgbClr val="000000"/>
                </a:solidFill>
                <a:effectLst/>
                <a:latin typeface="Times New Roman" panose="02020603050405020304" pitchFamily="18" charset="0"/>
                <a:ea typeface="Times New Roman" panose="02020603050405020304" pitchFamily="18" charset="0"/>
              </a:rPr>
              <a:t>, vol. 1, no. 1, pp. 126–135, 2021, [Online]. Available: https://proceeding.researchsynergypress.com/index.php/cset/article/view/385.</a:t>
            </a:r>
            <a:endParaRPr lang="en-ID"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[3]	Y. Sun, Z. Sun, M. Yin, and J. Zhou, “Reliability model of sequence motions and its solving idea,” </a:t>
            </a:r>
            <a:r>
              <a:rPr lang="sk-SK" sz="1200" i="1" dirty="0">
                <a:solidFill>
                  <a:srgbClr val="000000"/>
                </a:solidFill>
                <a:effectLst/>
                <a:latin typeface="Times New Roman" panose="02020603050405020304" pitchFamily="18" charset="0"/>
                <a:ea typeface="Times New Roman" panose="02020603050405020304" pitchFamily="18" charset="0"/>
              </a:rPr>
              <a:t>Ekspolatacja i Niezawodn. - Maint. Reliab.</a:t>
            </a:r>
            <a:r>
              <a:rPr lang="sk-SK" sz="1200" dirty="0">
                <a:solidFill>
                  <a:srgbClr val="000000"/>
                </a:solidFill>
                <a:effectLst/>
                <a:latin typeface="Times New Roman" panose="02020603050405020304" pitchFamily="18" charset="0"/>
                <a:ea typeface="Times New Roman" panose="02020603050405020304" pitchFamily="18" charset="0"/>
              </a:rPr>
              <a:t>, 2019, doi: 10.17531/EIN.2019.3.1.</a:t>
            </a:r>
            <a:endParaRPr lang="en-ID"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[4]	S. Phatrabuddha, T. Wonginta, and N. Phatrabuddha, “Development of Work-Rest Model for Reducing Fatigue in a Long Distance among Chemical Truck Drivers: Case Study in an Industrial Gas,” </a:t>
            </a:r>
            <a:r>
              <a:rPr lang="sk-SK" sz="1200" i="1" dirty="0">
                <a:solidFill>
                  <a:srgbClr val="000000"/>
                </a:solidFill>
                <a:effectLst/>
                <a:latin typeface="Times New Roman" panose="02020603050405020304" pitchFamily="18" charset="0"/>
                <a:ea typeface="Times New Roman" panose="02020603050405020304" pitchFamily="18" charset="0"/>
              </a:rPr>
              <a:t>Appl. Environ. Res.</a:t>
            </a:r>
            <a:r>
              <a:rPr lang="sk-SK" sz="1200" dirty="0">
                <a:solidFill>
                  <a:srgbClr val="000000"/>
                </a:solidFill>
                <a:effectLst/>
                <a:latin typeface="Times New Roman" panose="02020603050405020304" pitchFamily="18" charset="0"/>
                <a:ea typeface="Times New Roman" panose="02020603050405020304" pitchFamily="18" charset="0"/>
              </a:rPr>
              <a:t>, 2018, doi: 10.35762/aer.2018.40.3.7.</a:t>
            </a:r>
            <a:endParaRPr lang="en-ID"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[5]	N. Gyimah, “Contributing Factors to Road Accidents in Ghana,” </a:t>
            </a:r>
            <a:r>
              <a:rPr lang="sk-SK" sz="1200" i="1" dirty="0">
                <a:solidFill>
                  <a:srgbClr val="000000"/>
                </a:solidFill>
                <a:effectLst/>
                <a:latin typeface="Times New Roman" panose="02020603050405020304" pitchFamily="18" charset="0"/>
                <a:ea typeface="Times New Roman" panose="02020603050405020304" pitchFamily="18" charset="0"/>
              </a:rPr>
              <a:t>Mathews J. Emerg. Med.</a:t>
            </a:r>
            <a:r>
              <a:rPr lang="sk-SK" sz="1200" dirty="0">
                <a:solidFill>
                  <a:srgbClr val="000000"/>
                </a:solidFill>
                <a:effectLst/>
                <a:latin typeface="Times New Roman" panose="02020603050405020304" pitchFamily="18" charset="0"/>
                <a:ea typeface="Times New Roman" panose="02020603050405020304" pitchFamily="18" charset="0"/>
              </a:rPr>
              <a:t>, vol. 8, no. 1, 2023, doi: 10.30654/mjem.10048.</a:t>
            </a:r>
            <a:endParaRPr lang="en-ID"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[6]	H. Li, L. Liu, Y. Li, Z. Yuan, and K. Zhang, “Measurement and characterization of electromagnetic noise in edge computing networks for the industrial internet of things,” </a:t>
            </a:r>
            <a:r>
              <a:rPr lang="sk-SK" sz="1200" i="1" dirty="0">
                <a:solidFill>
                  <a:srgbClr val="000000"/>
                </a:solidFill>
                <a:effectLst/>
                <a:latin typeface="Times New Roman" panose="02020603050405020304" pitchFamily="18" charset="0"/>
                <a:ea typeface="Times New Roman" panose="02020603050405020304" pitchFamily="18" charset="0"/>
              </a:rPr>
              <a:t>Sensors (Switzerland)</a:t>
            </a:r>
            <a:r>
              <a:rPr lang="sk-SK" sz="1200" dirty="0">
                <a:solidFill>
                  <a:srgbClr val="000000"/>
                </a:solidFill>
                <a:effectLst/>
                <a:latin typeface="Times New Roman" panose="02020603050405020304" pitchFamily="18" charset="0"/>
                <a:ea typeface="Times New Roman" panose="02020603050405020304" pitchFamily="18" charset="0"/>
              </a:rPr>
              <a:t>, vol. 19, no. 14, Jul. 2019, doi: 10.3390/s19143104.</a:t>
            </a:r>
            <a:endParaRPr lang="en-ID"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[7]	L. M. Munoz, “Ergonomics in the Industry 4.0: Collaborative Robots,” </a:t>
            </a:r>
            <a:r>
              <a:rPr lang="sk-SK" sz="1200" i="1" dirty="0">
                <a:solidFill>
                  <a:srgbClr val="000000"/>
                </a:solidFill>
                <a:effectLst/>
                <a:latin typeface="Times New Roman" panose="02020603050405020304" pitchFamily="18" charset="0"/>
                <a:ea typeface="Times New Roman" panose="02020603050405020304" pitchFamily="18" charset="0"/>
              </a:rPr>
              <a:t>J. Ergon.</a:t>
            </a:r>
            <a:r>
              <a:rPr lang="sk-SK" sz="1200" dirty="0">
                <a:solidFill>
                  <a:srgbClr val="000000"/>
                </a:solidFill>
                <a:effectLst/>
                <a:latin typeface="Times New Roman" panose="02020603050405020304" pitchFamily="18" charset="0"/>
                <a:ea typeface="Times New Roman" panose="02020603050405020304" pitchFamily="18" charset="0"/>
              </a:rPr>
              <a:t>, vol. 07, no. 06, 2017, doi: 10.4172/2165-7556.1000e173.</a:t>
            </a:r>
            <a:endParaRPr lang="en-US"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a:t>
            </a:r>
            <a:r>
              <a:rPr lang="en-US" sz="1200" dirty="0">
                <a:solidFill>
                  <a:srgbClr val="000000"/>
                </a:solidFill>
                <a:effectLst/>
                <a:latin typeface="Times New Roman" panose="02020603050405020304" pitchFamily="18" charset="0"/>
                <a:ea typeface="Times New Roman" panose="02020603050405020304" pitchFamily="18" charset="0"/>
              </a:rPr>
              <a:t>8</a:t>
            </a:r>
            <a:r>
              <a:rPr lang="sk-SK" sz="1200" dirty="0">
                <a:solidFill>
                  <a:srgbClr val="000000"/>
                </a:solidFill>
                <a:effectLst/>
                <a:latin typeface="Times New Roman" panose="02020603050405020304" pitchFamily="18" charset="0"/>
                <a:ea typeface="Times New Roman" panose="02020603050405020304" pitchFamily="18" charset="0"/>
              </a:rPr>
              <a:t>]	Y. Yun, A. Chuluunsukh, and M. Gen, “Sustainable closed-loop supply chain design problem: A hybrid genetic algorithm approach,” </a:t>
            </a:r>
            <a:r>
              <a:rPr lang="sk-SK" sz="1200" i="1" dirty="0">
                <a:solidFill>
                  <a:srgbClr val="000000"/>
                </a:solidFill>
                <a:effectLst/>
                <a:latin typeface="Times New Roman" panose="02020603050405020304" pitchFamily="18" charset="0"/>
                <a:ea typeface="Times New Roman" panose="02020603050405020304" pitchFamily="18" charset="0"/>
              </a:rPr>
              <a:t>Mathematics</a:t>
            </a:r>
            <a:r>
              <a:rPr lang="sk-SK" sz="1200" dirty="0">
                <a:solidFill>
                  <a:srgbClr val="000000"/>
                </a:solidFill>
                <a:effectLst/>
                <a:latin typeface="Times New Roman" panose="02020603050405020304" pitchFamily="18" charset="0"/>
                <a:ea typeface="Times New Roman" panose="02020603050405020304" pitchFamily="18" charset="0"/>
              </a:rPr>
              <a:t>, vol. 8, no. 1, 2020, doi: 10.3390/math8010084.</a:t>
            </a:r>
            <a:endParaRPr lang="en-ID"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a:t>
            </a:r>
            <a:r>
              <a:rPr lang="en-US" sz="1200" dirty="0">
                <a:solidFill>
                  <a:srgbClr val="000000"/>
                </a:solidFill>
                <a:effectLst/>
                <a:latin typeface="Times New Roman" panose="02020603050405020304" pitchFamily="18" charset="0"/>
                <a:ea typeface="Times New Roman" panose="02020603050405020304" pitchFamily="18" charset="0"/>
              </a:rPr>
              <a:t>9</a:t>
            </a:r>
            <a:r>
              <a:rPr lang="sk-SK" sz="1200" dirty="0">
                <a:solidFill>
                  <a:srgbClr val="000000"/>
                </a:solidFill>
                <a:effectLst/>
                <a:latin typeface="Times New Roman" panose="02020603050405020304" pitchFamily="18" charset="0"/>
                <a:ea typeface="Times New Roman" panose="02020603050405020304" pitchFamily="18" charset="0"/>
              </a:rPr>
              <a:t>]	E. G. Radhika, S. Bharath, S. Ezhilarasan, and M. Shankar, “Container based Driver Fatigue System using IoT,” 2022, doi: 10.1109/ICCES54183.2022.9835937.</a:t>
            </a:r>
            <a:endParaRPr lang="en-ID"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a:t>
            </a:r>
            <a:r>
              <a:rPr lang="en-US" sz="1200" dirty="0">
                <a:solidFill>
                  <a:srgbClr val="000000"/>
                </a:solidFill>
                <a:effectLst/>
                <a:latin typeface="Times New Roman" panose="02020603050405020304" pitchFamily="18" charset="0"/>
                <a:ea typeface="Times New Roman" panose="02020603050405020304" pitchFamily="18" charset="0"/>
              </a:rPr>
              <a:t>10</a:t>
            </a:r>
            <a:r>
              <a:rPr lang="sk-SK" sz="1200" dirty="0">
                <a:solidFill>
                  <a:srgbClr val="000000"/>
                </a:solidFill>
                <a:effectLst/>
                <a:latin typeface="Times New Roman" panose="02020603050405020304" pitchFamily="18" charset="0"/>
                <a:ea typeface="Times New Roman" panose="02020603050405020304" pitchFamily="18" charset="0"/>
              </a:rPr>
              <a:t>]	J. Zhao, L. Huang, D.-H. Lee, and Q. Peng, “Improved approaches to the network design problem in regional hazardous waste management systems,” </a:t>
            </a:r>
            <a:r>
              <a:rPr lang="sk-SK" sz="1200" i="1" dirty="0">
                <a:solidFill>
                  <a:srgbClr val="000000"/>
                </a:solidFill>
                <a:effectLst/>
                <a:latin typeface="Times New Roman" panose="02020603050405020304" pitchFamily="18" charset="0"/>
                <a:ea typeface="Times New Roman" panose="02020603050405020304" pitchFamily="18" charset="0"/>
              </a:rPr>
              <a:t>Transp. Res. Part E-logistics Transp. Rev.</a:t>
            </a:r>
            <a:r>
              <a:rPr lang="sk-SK" sz="1200" dirty="0">
                <a:solidFill>
                  <a:srgbClr val="000000"/>
                </a:solidFill>
                <a:effectLst/>
                <a:latin typeface="Times New Roman" panose="02020603050405020304" pitchFamily="18" charset="0"/>
                <a:ea typeface="Times New Roman" panose="02020603050405020304" pitchFamily="18" charset="0"/>
              </a:rPr>
              <a:t>, vol. 88, pp. 52–75, 2016, doi: 10.1016/J.TRE.2016.02.002.</a:t>
            </a:r>
            <a:endParaRPr lang="en-ID"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200" dirty="0">
                <a:solidFill>
                  <a:srgbClr val="000000"/>
                </a:solidFill>
                <a:effectLst/>
                <a:latin typeface="Times New Roman" panose="02020603050405020304" pitchFamily="18" charset="0"/>
                <a:ea typeface="Times New Roman" panose="02020603050405020304" pitchFamily="18" charset="0"/>
              </a:rPr>
              <a:t>[1</a:t>
            </a:r>
            <a:r>
              <a:rPr lang="en-US" sz="1200" dirty="0">
                <a:solidFill>
                  <a:srgbClr val="000000"/>
                </a:solidFill>
                <a:latin typeface="Times New Roman" panose="02020603050405020304" pitchFamily="18" charset="0"/>
                <a:ea typeface="Times New Roman" panose="02020603050405020304" pitchFamily="18" charset="0"/>
              </a:rPr>
              <a:t>1</a:t>
            </a:r>
            <a:r>
              <a:rPr lang="sk-SK" sz="1200" dirty="0">
                <a:solidFill>
                  <a:srgbClr val="000000"/>
                </a:solidFill>
                <a:effectLst/>
                <a:latin typeface="Times New Roman" panose="02020603050405020304" pitchFamily="18" charset="0"/>
                <a:ea typeface="Times New Roman" panose="02020603050405020304" pitchFamily="18" charset="0"/>
              </a:rPr>
              <a:t>]	X. Ren, “Factors Associated with Fatigue Among Truck Drivers,” in </a:t>
            </a:r>
            <a:r>
              <a:rPr lang="sk-SK" sz="1200" i="1" dirty="0">
                <a:solidFill>
                  <a:srgbClr val="000000"/>
                </a:solidFill>
                <a:effectLst/>
                <a:latin typeface="Times New Roman" panose="02020603050405020304" pitchFamily="18" charset="0"/>
                <a:ea typeface="Times New Roman" panose="02020603050405020304" pitchFamily="18" charset="0"/>
              </a:rPr>
              <a:t>Proceedings of the 2021 5th International Seminar on Education, Management and Social Sciences (ISEMSS 2021)</a:t>
            </a:r>
            <a:r>
              <a:rPr lang="sk-SK" sz="1200" dirty="0">
                <a:solidFill>
                  <a:srgbClr val="000000"/>
                </a:solidFill>
                <a:effectLst/>
                <a:latin typeface="Times New Roman" panose="02020603050405020304" pitchFamily="18" charset="0"/>
                <a:ea typeface="Times New Roman" panose="02020603050405020304" pitchFamily="18" charset="0"/>
              </a:rPr>
              <a:t>, 2021, vol. 571, doi: 10.2991/assehr.k.210806.006</a:t>
            </a:r>
            <a:r>
              <a:rPr lang="sk-SK" sz="1800" dirty="0">
                <a:solidFill>
                  <a:srgbClr val="000000"/>
                </a:solidFill>
                <a:effectLst/>
                <a:latin typeface="Times New Roman" panose="02020603050405020304" pitchFamily="18" charset="0"/>
                <a:ea typeface="Times New Roman" panose="02020603050405020304" pitchFamily="18" charset="0"/>
              </a:rPr>
              <a:t>.</a:t>
            </a:r>
            <a:endParaRPr lang="en-US" sz="1800" dirty="0">
              <a:solidFill>
                <a:srgbClr val="000000"/>
              </a:solidFill>
              <a:effectLst/>
              <a:latin typeface="Times New Roman" panose="02020603050405020304" pitchFamily="18" charset="0"/>
              <a:ea typeface="Times New Roman" panose="02020603050405020304" pitchFamily="18" charset="0"/>
            </a:endParaRPr>
          </a:p>
          <a:p>
            <a:pPr marL="270510" indent="-270510" algn="just"/>
            <a:r>
              <a:rPr lang="sk-SK" sz="1800" dirty="0">
                <a:solidFill>
                  <a:srgbClr val="000000"/>
                </a:solidFill>
                <a:effectLst/>
                <a:latin typeface="Times New Roman" panose="02020603050405020304" pitchFamily="18" charset="0"/>
                <a:ea typeface="Times New Roman" panose="02020603050405020304" pitchFamily="18" charset="0"/>
              </a:rPr>
              <a:t>[</a:t>
            </a:r>
            <a:r>
              <a:rPr lang="sk-SK" sz="1200" dirty="0">
                <a:solidFill>
                  <a:srgbClr val="000000"/>
                </a:solidFill>
                <a:effectLst/>
                <a:latin typeface="Times New Roman" panose="02020603050405020304" pitchFamily="18" charset="0"/>
                <a:ea typeface="Times New Roman" panose="02020603050405020304" pitchFamily="18" charset="0"/>
              </a:rPr>
              <a:t>1</a:t>
            </a:r>
            <a:r>
              <a:rPr lang="en-US" sz="1200" dirty="0">
                <a:solidFill>
                  <a:srgbClr val="000000"/>
                </a:solidFill>
                <a:effectLst/>
                <a:latin typeface="Times New Roman" panose="02020603050405020304" pitchFamily="18" charset="0"/>
                <a:ea typeface="Times New Roman" panose="02020603050405020304" pitchFamily="18" charset="0"/>
              </a:rPr>
              <a:t>2</a:t>
            </a:r>
            <a:r>
              <a:rPr lang="sk-SK" sz="1200" dirty="0">
                <a:solidFill>
                  <a:srgbClr val="000000"/>
                </a:solidFill>
                <a:effectLst/>
                <a:latin typeface="Times New Roman" panose="02020603050405020304" pitchFamily="18" charset="0"/>
                <a:ea typeface="Times New Roman" panose="02020603050405020304" pitchFamily="18" charset="0"/>
              </a:rPr>
              <a:t>]</a:t>
            </a:r>
            <a:r>
              <a:rPr lang="en-US" sz="1200" dirty="0">
                <a:solidFill>
                  <a:srgbClr val="000000"/>
                </a:solidFill>
                <a:effectLst/>
                <a:latin typeface="Times New Roman" panose="02020603050405020304" pitchFamily="18" charset="0"/>
                <a:ea typeface="Times New Roman" panose="02020603050405020304" pitchFamily="18" charset="0"/>
              </a:rPr>
              <a:t> </a:t>
            </a:r>
            <a:r>
              <a:rPr lang="sk-SK" sz="1200" dirty="0">
                <a:solidFill>
                  <a:srgbClr val="000000"/>
                </a:solidFill>
                <a:effectLst/>
                <a:latin typeface="Times New Roman" panose="02020603050405020304" pitchFamily="18" charset="0"/>
                <a:ea typeface="Times New Roman" panose="02020603050405020304" pitchFamily="18" charset="0"/>
              </a:rPr>
              <a:t>A. McStay and L. Urquhart, “In cars (are we really safest of all?): interior sensing and emotional opacity,” </a:t>
            </a:r>
            <a:r>
              <a:rPr lang="sk-SK" sz="1200" i="1" dirty="0">
                <a:solidFill>
                  <a:srgbClr val="000000"/>
                </a:solidFill>
                <a:effectLst/>
                <a:latin typeface="Times New Roman" panose="02020603050405020304" pitchFamily="18" charset="0"/>
                <a:ea typeface="Times New Roman" panose="02020603050405020304" pitchFamily="18" charset="0"/>
              </a:rPr>
              <a:t>Int. Rev. Law, Comput. Technol.</a:t>
            </a:r>
            <a:r>
              <a:rPr lang="sk-SK" sz="1200" dirty="0">
                <a:solidFill>
                  <a:srgbClr val="000000"/>
                </a:solidFill>
                <a:effectLst/>
                <a:latin typeface="Times New Roman" panose="02020603050405020304" pitchFamily="18" charset="0"/>
                <a:ea typeface="Times New Roman" panose="02020603050405020304" pitchFamily="18" charset="0"/>
              </a:rPr>
              <a:t>, vol. 36, no. 3, 2022, doi: 10.1080/13600869.2021.2009181.</a:t>
            </a:r>
            <a:endParaRPr lang="en-ID" sz="1200" dirty="0">
              <a:solidFill>
                <a:srgbClr val="000000"/>
              </a:solidFill>
              <a:effectLst/>
              <a:latin typeface="Times New Roman" panose="02020603050405020304" pitchFamily="18" charset="0"/>
              <a:ea typeface="Times New Roman" panose="02020603050405020304" pitchFamily="18" charset="0"/>
            </a:endParaRPr>
          </a:p>
          <a:p>
            <a:r>
              <a:rPr lang="sk-SK" sz="1200" dirty="0">
                <a:effectLst/>
                <a:latin typeface="Times New Roman" panose="02020603050405020304" pitchFamily="18" charset="0"/>
                <a:ea typeface="Times New Roman" panose="02020603050405020304" pitchFamily="18" charset="0"/>
              </a:rPr>
              <a:t>[1</a:t>
            </a:r>
            <a:r>
              <a:rPr lang="en-US" sz="1200" dirty="0">
                <a:effectLst/>
                <a:latin typeface="Times New Roman" panose="02020603050405020304" pitchFamily="18" charset="0"/>
                <a:ea typeface="Times New Roman" panose="02020603050405020304" pitchFamily="18" charset="0"/>
              </a:rPr>
              <a:t>3</a:t>
            </a:r>
            <a:r>
              <a:rPr lang="sk-SK" sz="1200" dirty="0">
                <a:effectLst/>
                <a:latin typeface="Times New Roman" panose="02020603050405020304" pitchFamily="18" charset="0"/>
                <a:ea typeface="Times New Roman" panose="02020603050405020304" pitchFamily="18" charset="0"/>
              </a:rPr>
              <a:t>]</a:t>
            </a:r>
            <a:r>
              <a:rPr lang="en-US" sz="1200" dirty="0">
                <a:effectLst/>
                <a:latin typeface="Times New Roman" panose="02020603050405020304" pitchFamily="18" charset="0"/>
                <a:ea typeface="Times New Roman" panose="02020603050405020304" pitchFamily="18" charset="0"/>
              </a:rPr>
              <a:t> </a:t>
            </a:r>
            <a:r>
              <a:rPr lang="sk-SK" sz="1200" dirty="0">
                <a:effectLst/>
                <a:latin typeface="Times New Roman" panose="02020603050405020304" pitchFamily="18" charset="0"/>
                <a:ea typeface="Times New Roman" panose="02020603050405020304" pitchFamily="18" charset="0"/>
              </a:rPr>
              <a:t>Y. Tominaga, T. Goto, J. Shelby, A. Oshio, D. Nishi, and S. Takahashi, “Secondary trauma and posttraumatic growth among mental health clinicians involved in disaster relief activities following the 2011 Tohoku earthquake and tsunami in Japan,” </a:t>
            </a:r>
            <a:r>
              <a:rPr lang="sk-SK" sz="1200" i="1" dirty="0">
                <a:effectLst/>
                <a:latin typeface="Times New Roman" panose="02020603050405020304" pitchFamily="18" charset="0"/>
                <a:ea typeface="Times New Roman" panose="02020603050405020304" pitchFamily="18" charset="0"/>
              </a:rPr>
              <a:t>Couns. Psychol. Q.</a:t>
            </a:r>
            <a:r>
              <a:rPr lang="sk-SK" sz="1200" dirty="0">
                <a:effectLst/>
                <a:latin typeface="Times New Roman" panose="02020603050405020304" pitchFamily="18" charset="0"/>
                <a:ea typeface="Times New Roman" panose="02020603050405020304" pitchFamily="18" charset="0"/>
              </a:rPr>
              <a:t>, vol. 33, no. 4, 2020, doi: 10.1080/09515070.2019.163949</a:t>
            </a:r>
            <a:r>
              <a:rPr lang="en-US" sz="1200" dirty="0">
                <a:solidFill>
                  <a:srgbClr val="000000"/>
                </a:solidFill>
                <a:latin typeface="Times New Roman" panose="02020603050405020304" pitchFamily="18" charset="0"/>
                <a:ea typeface="Times New Roman" panose="02020603050405020304" pitchFamily="18" charset="0"/>
              </a:rPr>
              <a:t>3.</a:t>
            </a:r>
            <a:endParaRPr lang="en-US" sz="1200" dirty="0">
              <a:solidFill>
                <a:srgbClr val="000000"/>
              </a:solidFill>
              <a:effectLst/>
              <a:latin typeface="Times New Roman" panose="02020603050405020304" pitchFamily="18" charset="0"/>
              <a:ea typeface="Times New Roman" panose="02020603050405020304" pitchFamily="18" charset="0"/>
            </a:endParaRPr>
          </a:p>
          <a:p>
            <a:pPr marL="270510" indent="-270510" algn="just"/>
            <a:endParaRPr lang="en-ID" sz="1800" dirty="0">
              <a:solidFill>
                <a:srgbClr val="000000"/>
              </a:solidFill>
              <a:effectLst/>
              <a:latin typeface="Times New Roman" panose="02020603050405020304" pitchFamily="18" charset="0"/>
              <a:ea typeface="Times New Roman" panose="02020603050405020304" pitchFamily="18" charset="0"/>
            </a:endParaRPr>
          </a:p>
          <a:p>
            <a:pPr marL="270510" indent="-270510" algn="just"/>
            <a:endParaRPr lang="en-ID" sz="1200" dirty="0">
              <a:solidFill>
                <a:srgbClr val="000000"/>
              </a:solidFill>
              <a:effectLst/>
              <a:latin typeface="Times New Roman" panose="02020603050405020304" pitchFamily="18" charset="0"/>
              <a:ea typeface="Times New Roman" panose="02020603050405020304" pitchFamily="18" charset="0"/>
            </a:endParaRPr>
          </a:p>
          <a:p>
            <a:pPr algn="l">
              <a:lnSpc>
                <a:spcPts val="2800"/>
              </a:lnSpc>
            </a:pPr>
            <a:endParaRPr lang="en-US" sz="1200" dirty="0">
              <a:solidFill>
                <a:srgbClr val="000000"/>
              </a:solidFill>
              <a:latin typeface="Poppins"/>
              <a:ea typeface="Poppins"/>
              <a:cs typeface="Poppins"/>
              <a:sym typeface="Poppins"/>
            </a:endParaRPr>
          </a:p>
        </p:txBody>
      </p:sp>
      <p:grpSp>
        <p:nvGrpSpPr>
          <p:cNvPr id="15" name="Group 15"/>
          <p:cNvGrpSpPr/>
          <p:nvPr/>
        </p:nvGrpSpPr>
        <p:grpSpPr>
          <a:xfrm>
            <a:off x="-153785" y="-156823"/>
            <a:ext cx="18595570" cy="662087"/>
            <a:chOff x="0" y="0"/>
            <a:chExt cx="4897599" cy="174377"/>
          </a:xfrm>
        </p:grpSpPr>
        <p:sp>
          <p:nvSpPr>
            <p:cNvPr id="16" name="Freeform 16"/>
            <p:cNvSpPr/>
            <p:nvPr/>
          </p:nvSpPr>
          <p:spPr>
            <a:xfrm>
              <a:off x="0" y="0"/>
              <a:ext cx="4897599" cy="174377"/>
            </a:xfrm>
            <a:custGeom>
              <a:avLst/>
              <a:gdLst/>
              <a:ahLst/>
              <a:cxnLst/>
              <a:rect l="l" t="t" r="r" b="b"/>
              <a:pathLst>
                <a:path w="4897599" h="174377">
                  <a:moveTo>
                    <a:pt x="0" y="0"/>
                  </a:moveTo>
                  <a:lnTo>
                    <a:pt x="4897599" y="0"/>
                  </a:lnTo>
                  <a:lnTo>
                    <a:pt x="4897599" y="174377"/>
                  </a:lnTo>
                  <a:lnTo>
                    <a:pt x="0" y="174377"/>
                  </a:lnTo>
                  <a:close/>
                </a:path>
              </a:pathLst>
            </a:custGeom>
            <a:solidFill>
              <a:srgbClr val="FDB813"/>
            </a:solidFill>
          </p:spPr>
        </p:sp>
        <p:sp>
          <p:nvSpPr>
            <p:cNvPr id="17" name="TextBox 17"/>
            <p:cNvSpPr txBox="1"/>
            <p:nvPr/>
          </p:nvSpPr>
          <p:spPr>
            <a:xfrm>
              <a:off x="0" y="-38100"/>
              <a:ext cx="4897599" cy="212477"/>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256306" y="658169"/>
            <a:ext cx="2610574" cy="1333351"/>
            <a:chOff x="0" y="0"/>
            <a:chExt cx="3480765" cy="1777801"/>
          </a:xfrm>
        </p:grpSpPr>
        <p:sp>
          <p:nvSpPr>
            <p:cNvPr id="19" name="Freeform 19"/>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3"/>
              <a:stretch>
                <a:fillRect/>
              </a:stretch>
            </a:blipFill>
          </p:spPr>
        </p:sp>
        <p:sp>
          <p:nvSpPr>
            <p:cNvPr id="20" name="Freeform 20"/>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4"/>
              <a:stretch>
                <a:fillRect/>
              </a:stretch>
            </a:blipFill>
          </p:spPr>
        </p:sp>
      </p:grpSp>
      <p:sp>
        <p:nvSpPr>
          <p:cNvPr id="21" name="TextBox 21"/>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spTree>
    <p:extLst>
      <p:ext uri="{BB962C8B-B14F-4D97-AF65-F5344CB8AC3E}">
        <p14:creationId xmlns:p14="http://schemas.microsoft.com/office/powerpoint/2010/main" val="2807525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9416" y="9245645"/>
            <a:ext cx="18646832" cy="1041355"/>
            <a:chOff x="0" y="0"/>
            <a:chExt cx="4911100" cy="274266"/>
          </a:xfrm>
        </p:grpSpPr>
        <p:sp>
          <p:nvSpPr>
            <p:cNvPr id="3" name="Freeform 3"/>
            <p:cNvSpPr/>
            <p:nvPr/>
          </p:nvSpPr>
          <p:spPr>
            <a:xfrm>
              <a:off x="0" y="0"/>
              <a:ext cx="4911100" cy="274266"/>
            </a:xfrm>
            <a:custGeom>
              <a:avLst/>
              <a:gdLst/>
              <a:ahLst/>
              <a:cxnLst/>
              <a:rect l="l" t="t" r="r" b="b"/>
              <a:pathLst>
                <a:path w="4911100" h="274266">
                  <a:moveTo>
                    <a:pt x="0" y="0"/>
                  </a:moveTo>
                  <a:lnTo>
                    <a:pt x="4911100" y="0"/>
                  </a:lnTo>
                  <a:lnTo>
                    <a:pt x="4911100" y="274266"/>
                  </a:lnTo>
                  <a:lnTo>
                    <a:pt x="0" y="274266"/>
                  </a:lnTo>
                  <a:close/>
                </a:path>
              </a:pathLst>
            </a:custGeom>
            <a:gradFill rotWithShape="1">
              <a:gsLst>
                <a:gs pos="0">
                  <a:srgbClr val="237949">
                    <a:alpha val="100000"/>
                  </a:srgbClr>
                </a:gs>
                <a:gs pos="100000">
                  <a:srgbClr val="034E2A">
                    <a:alpha val="100000"/>
                  </a:srgbClr>
                </a:gs>
              </a:gsLst>
              <a:path path="circle">
                <a:fillToRect r="100000" b="100000"/>
              </a:path>
              <a:tileRect l="-100000" t="-100000"/>
            </a:gradFill>
          </p:spPr>
        </p:sp>
        <p:sp>
          <p:nvSpPr>
            <p:cNvPr id="4" name="TextBox 4"/>
            <p:cNvSpPr txBox="1"/>
            <p:nvPr/>
          </p:nvSpPr>
          <p:spPr>
            <a:xfrm>
              <a:off x="0" y="-38100"/>
              <a:ext cx="4911100" cy="312366"/>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0" y="9775847"/>
            <a:ext cx="16353433" cy="0"/>
          </a:xfrm>
          <a:prstGeom prst="line">
            <a:avLst/>
          </a:prstGeom>
          <a:ln w="19050" cap="flat">
            <a:solidFill>
              <a:srgbClr val="FDB813"/>
            </a:solidFill>
            <a:prstDash val="solid"/>
            <a:headEnd type="none" w="sm" len="sm"/>
            <a:tailEnd type="none" w="sm" len="sm"/>
          </a:ln>
        </p:spPr>
      </p:sp>
      <p:grpSp>
        <p:nvGrpSpPr>
          <p:cNvPr id="6" name="Group 6"/>
          <p:cNvGrpSpPr/>
          <p:nvPr/>
        </p:nvGrpSpPr>
        <p:grpSpPr>
          <a:xfrm>
            <a:off x="-102523" y="0"/>
            <a:ext cx="18493047" cy="658169"/>
            <a:chOff x="0" y="0"/>
            <a:chExt cx="4870597" cy="173345"/>
          </a:xfrm>
        </p:grpSpPr>
        <p:sp>
          <p:nvSpPr>
            <p:cNvPr id="7" name="Freeform 7"/>
            <p:cNvSpPr/>
            <p:nvPr/>
          </p:nvSpPr>
          <p:spPr>
            <a:xfrm>
              <a:off x="0" y="0"/>
              <a:ext cx="4870597" cy="173345"/>
            </a:xfrm>
            <a:custGeom>
              <a:avLst/>
              <a:gdLst/>
              <a:ahLst/>
              <a:cxnLst/>
              <a:rect l="l" t="t" r="r" b="b"/>
              <a:pathLst>
                <a:path w="4870597" h="173345">
                  <a:moveTo>
                    <a:pt x="0" y="0"/>
                  </a:moveTo>
                  <a:lnTo>
                    <a:pt x="4870597" y="0"/>
                  </a:lnTo>
                  <a:lnTo>
                    <a:pt x="4870597" y="173345"/>
                  </a:lnTo>
                  <a:lnTo>
                    <a:pt x="0" y="173345"/>
                  </a:lnTo>
                  <a:close/>
                </a:path>
              </a:pathLst>
            </a:custGeom>
            <a:solidFill>
              <a:srgbClr val="FDB813"/>
            </a:solidFill>
          </p:spPr>
        </p:sp>
        <p:sp>
          <p:nvSpPr>
            <p:cNvPr id="8" name="TextBox 8"/>
            <p:cNvSpPr txBox="1"/>
            <p:nvPr/>
          </p:nvSpPr>
          <p:spPr>
            <a:xfrm>
              <a:off x="0" y="-38100"/>
              <a:ext cx="4870597" cy="211445"/>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7332805" y="7511471"/>
            <a:ext cx="3622391" cy="523340"/>
            <a:chOff x="0" y="0"/>
            <a:chExt cx="954045" cy="137834"/>
          </a:xfrm>
        </p:grpSpPr>
        <p:sp>
          <p:nvSpPr>
            <p:cNvPr id="10" name="Freeform 10"/>
            <p:cNvSpPr/>
            <p:nvPr/>
          </p:nvSpPr>
          <p:spPr>
            <a:xfrm>
              <a:off x="0" y="0"/>
              <a:ext cx="954045" cy="137834"/>
            </a:xfrm>
            <a:custGeom>
              <a:avLst/>
              <a:gdLst/>
              <a:ahLst/>
              <a:cxnLst/>
              <a:rect l="l" t="t" r="r" b="b"/>
              <a:pathLst>
                <a:path w="954045" h="137834">
                  <a:moveTo>
                    <a:pt x="42745" y="0"/>
                  </a:moveTo>
                  <a:lnTo>
                    <a:pt x="911301" y="0"/>
                  </a:lnTo>
                  <a:cubicBezTo>
                    <a:pt x="934908" y="0"/>
                    <a:pt x="954045" y="19138"/>
                    <a:pt x="954045" y="42745"/>
                  </a:cubicBezTo>
                  <a:lnTo>
                    <a:pt x="954045" y="95090"/>
                  </a:lnTo>
                  <a:cubicBezTo>
                    <a:pt x="954045" y="118697"/>
                    <a:pt x="934908" y="137834"/>
                    <a:pt x="911301" y="137834"/>
                  </a:cubicBezTo>
                  <a:lnTo>
                    <a:pt x="42745" y="137834"/>
                  </a:lnTo>
                  <a:cubicBezTo>
                    <a:pt x="19138" y="137834"/>
                    <a:pt x="0" y="118697"/>
                    <a:pt x="0" y="95090"/>
                  </a:cubicBezTo>
                  <a:lnTo>
                    <a:pt x="0" y="42745"/>
                  </a:lnTo>
                  <a:cubicBezTo>
                    <a:pt x="0" y="19138"/>
                    <a:pt x="19138" y="0"/>
                    <a:pt x="42745" y="0"/>
                  </a:cubicBezTo>
                  <a:close/>
                </a:path>
              </a:pathLst>
            </a:custGeom>
            <a:solidFill>
              <a:srgbClr val="FDB813"/>
            </a:solidFill>
            <a:ln w="19050" cap="sq">
              <a:gradFill>
                <a:gsLst>
                  <a:gs pos="0">
                    <a:srgbClr val="237949">
                      <a:alpha val="100000"/>
                    </a:srgbClr>
                  </a:gs>
                  <a:gs pos="100000">
                    <a:srgbClr val="034E2A">
                      <a:alpha val="100000"/>
                    </a:srgbClr>
                  </a:gs>
                </a:gsLst>
                <a:path path="circle">
                  <a:fillToRect r="100000" b="100000"/>
                </a:path>
                <a:tileRect l="-100000" t="-100000"/>
              </a:gradFill>
              <a:prstDash val="solid"/>
              <a:miter/>
            </a:ln>
          </p:spPr>
        </p:sp>
        <p:sp>
          <p:nvSpPr>
            <p:cNvPr id="11" name="TextBox 11"/>
            <p:cNvSpPr txBox="1"/>
            <p:nvPr/>
          </p:nvSpPr>
          <p:spPr>
            <a:xfrm>
              <a:off x="0" y="-38100"/>
              <a:ext cx="954045" cy="175934"/>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16720866" y="9484691"/>
            <a:ext cx="538434" cy="462434"/>
          </a:xfrm>
          <a:prstGeom prst="rect">
            <a:avLst/>
          </a:prstGeom>
        </p:spPr>
        <p:txBody>
          <a:bodyPr lIns="0" tIns="0" rIns="0" bIns="0" rtlCol="0" anchor="t">
            <a:spAutoFit/>
          </a:bodyPr>
          <a:lstStyle/>
          <a:p>
            <a:pPr algn="r">
              <a:lnSpc>
                <a:spcPts val="3780"/>
              </a:lnSpc>
            </a:pPr>
            <a:r>
              <a:rPr lang="en-US" sz="2700" b="1" dirty="0">
                <a:solidFill>
                  <a:srgbClr val="FFFFFF"/>
                </a:solidFill>
                <a:latin typeface="Poppins Medium"/>
                <a:ea typeface="Poppins Medium"/>
                <a:cs typeface="Poppins Medium"/>
                <a:sym typeface="Poppins Medium"/>
              </a:rPr>
              <a:t>13</a:t>
            </a:r>
          </a:p>
        </p:txBody>
      </p:sp>
      <p:sp>
        <p:nvSpPr>
          <p:cNvPr id="13" name="TextBox 13"/>
          <p:cNvSpPr txBox="1"/>
          <p:nvPr/>
        </p:nvSpPr>
        <p:spPr>
          <a:xfrm>
            <a:off x="1698538" y="3281555"/>
            <a:ext cx="14890925" cy="4198778"/>
          </a:xfrm>
          <a:prstGeom prst="rect">
            <a:avLst/>
          </a:prstGeom>
        </p:spPr>
        <p:txBody>
          <a:bodyPr lIns="0" tIns="0" rIns="0" bIns="0" rtlCol="0" anchor="t">
            <a:spAutoFit/>
          </a:bodyPr>
          <a:lstStyle/>
          <a:p>
            <a:pPr algn="ctr">
              <a:lnSpc>
                <a:spcPts val="16371"/>
              </a:lnSpc>
            </a:pPr>
            <a:r>
              <a:rPr lang="en-US" sz="11693" b="1">
                <a:solidFill>
                  <a:srgbClr val="074449"/>
                </a:solidFill>
                <a:latin typeface="Poppins Medium"/>
                <a:ea typeface="Poppins Medium"/>
                <a:cs typeface="Poppins Medium"/>
                <a:sym typeface="Poppins Medium"/>
              </a:rPr>
              <a:t>Thank You For Your Attention</a:t>
            </a:r>
          </a:p>
        </p:txBody>
      </p:sp>
      <p:sp>
        <p:nvSpPr>
          <p:cNvPr id="14" name="TextBox 14"/>
          <p:cNvSpPr txBox="1"/>
          <p:nvPr/>
        </p:nvSpPr>
        <p:spPr>
          <a:xfrm>
            <a:off x="7528883" y="7555653"/>
            <a:ext cx="3230233" cy="368300"/>
          </a:xfrm>
          <a:prstGeom prst="rect">
            <a:avLst/>
          </a:prstGeom>
        </p:spPr>
        <p:txBody>
          <a:bodyPr lIns="0" tIns="0" rIns="0" bIns="0" rtlCol="0" anchor="t">
            <a:spAutoFit/>
          </a:bodyPr>
          <a:lstStyle/>
          <a:p>
            <a:pPr algn="ctr">
              <a:lnSpc>
                <a:spcPts val="2800"/>
              </a:lnSpc>
            </a:pPr>
            <a:r>
              <a:rPr lang="en-US" sz="2000" b="1">
                <a:solidFill>
                  <a:srgbClr val="074449"/>
                </a:solidFill>
                <a:latin typeface="Poppins Semi-Bold"/>
                <a:ea typeface="Poppins Semi-Bold"/>
                <a:cs typeface="Poppins Semi-Bold"/>
                <a:sym typeface="Poppins Semi-Bold"/>
              </a:rPr>
              <a:t>Presentation Completed</a:t>
            </a:r>
          </a:p>
        </p:txBody>
      </p:sp>
      <p:grpSp>
        <p:nvGrpSpPr>
          <p:cNvPr id="15" name="Group 15"/>
          <p:cNvGrpSpPr/>
          <p:nvPr/>
        </p:nvGrpSpPr>
        <p:grpSpPr>
          <a:xfrm>
            <a:off x="256306" y="658169"/>
            <a:ext cx="2610574" cy="1333351"/>
            <a:chOff x="0" y="0"/>
            <a:chExt cx="3480765" cy="1777801"/>
          </a:xfrm>
        </p:grpSpPr>
        <p:sp>
          <p:nvSpPr>
            <p:cNvPr id="16" name="Freeform 16"/>
            <p:cNvSpPr/>
            <p:nvPr/>
          </p:nvSpPr>
          <p:spPr>
            <a:xfrm>
              <a:off x="0" y="0"/>
              <a:ext cx="1672506" cy="1667370"/>
            </a:xfrm>
            <a:custGeom>
              <a:avLst/>
              <a:gdLst/>
              <a:ahLst/>
              <a:cxnLst/>
              <a:rect l="l" t="t" r="r" b="b"/>
              <a:pathLst>
                <a:path w="1672506" h="1667370">
                  <a:moveTo>
                    <a:pt x="0" y="0"/>
                  </a:moveTo>
                  <a:lnTo>
                    <a:pt x="1672506" y="0"/>
                  </a:lnTo>
                  <a:lnTo>
                    <a:pt x="1672506" y="1667370"/>
                  </a:lnTo>
                  <a:lnTo>
                    <a:pt x="0" y="1667370"/>
                  </a:lnTo>
                  <a:lnTo>
                    <a:pt x="0" y="0"/>
                  </a:lnTo>
                  <a:close/>
                </a:path>
              </a:pathLst>
            </a:custGeom>
            <a:blipFill>
              <a:blip r:embed="rId2"/>
              <a:stretch>
                <a:fillRect/>
              </a:stretch>
            </a:blipFill>
          </p:spPr>
        </p:sp>
        <p:sp>
          <p:nvSpPr>
            <p:cNvPr id="17" name="Freeform 17"/>
            <p:cNvSpPr/>
            <p:nvPr/>
          </p:nvSpPr>
          <p:spPr>
            <a:xfrm>
              <a:off x="1697906" y="12700"/>
              <a:ext cx="1782859" cy="1765101"/>
            </a:xfrm>
            <a:custGeom>
              <a:avLst/>
              <a:gdLst/>
              <a:ahLst/>
              <a:cxnLst/>
              <a:rect l="l" t="t" r="r" b="b"/>
              <a:pathLst>
                <a:path w="1782859" h="1765101">
                  <a:moveTo>
                    <a:pt x="0" y="0"/>
                  </a:moveTo>
                  <a:lnTo>
                    <a:pt x="1782859" y="0"/>
                  </a:lnTo>
                  <a:lnTo>
                    <a:pt x="1782859" y="1765101"/>
                  </a:lnTo>
                  <a:lnTo>
                    <a:pt x="0" y="1765101"/>
                  </a:lnTo>
                  <a:lnTo>
                    <a:pt x="0" y="0"/>
                  </a:lnTo>
                  <a:close/>
                </a:path>
              </a:pathLst>
            </a:custGeom>
            <a:blipFill>
              <a:blip r:embed="rId3"/>
              <a:stretch>
                <a:fillRect/>
              </a:stretch>
            </a:blipFill>
          </p:spPr>
        </p:sp>
      </p:grpSp>
      <p:sp>
        <p:nvSpPr>
          <p:cNvPr id="18" name="TextBox 18"/>
          <p:cNvSpPr txBox="1"/>
          <p:nvPr/>
        </p:nvSpPr>
        <p:spPr>
          <a:xfrm>
            <a:off x="4000591" y="971550"/>
            <a:ext cx="14119069" cy="697008"/>
          </a:xfrm>
          <a:prstGeom prst="rect">
            <a:avLst/>
          </a:prstGeom>
        </p:spPr>
        <p:txBody>
          <a:bodyPr lIns="0" tIns="0" rIns="0" bIns="0" rtlCol="0" anchor="t">
            <a:spAutoFit/>
          </a:bodyPr>
          <a:lstStyle/>
          <a:p>
            <a:pPr algn="r">
              <a:lnSpc>
                <a:spcPts val="2739"/>
              </a:lnSpc>
            </a:pPr>
            <a:r>
              <a:rPr lang="en-US" sz="1956" b="1">
                <a:solidFill>
                  <a:srgbClr val="237949"/>
                </a:solidFill>
                <a:latin typeface="Poppins Bold"/>
                <a:ea typeface="Poppins Bold"/>
                <a:cs typeface="Poppins Bold"/>
                <a:sym typeface="Poppins Bold"/>
              </a:rPr>
              <a:t>International Conference on Advanced Research in Engineering and Technology (ICARET-24)</a:t>
            </a:r>
          </a:p>
          <a:p>
            <a:pPr algn="r">
              <a:lnSpc>
                <a:spcPts val="2739"/>
              </a:lnSpc>
            </a:pPr>
            <a:r>
              <a:rPr lang="en-US" sz="1956" b="1">
                <a:solidFill>
                  <a:srgbClr val="237949"/>
                </a:solidFill>
                <a:latin typeface="Poppins Bold"/>
                <a:ea typeface="Poppins Bold"/>
                <a:cs typeface="Poppins Bold"/>
                <a:sym typeface="Poppins Bold"/>
              </a:rPr>
              <a:t> October 23rd-24th, 2024 | LPPM UPN “Veteran” Yogyakarta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TotalTime>
  <Words>2691</Words>
  <Application>Microsoft Office PowerPoint</Application>
  <PresentationFormat>Custom</PresentationFormat>
  <Paragraphs>130</Paragraphs>
  <Slides>14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Cambria Math</vt:lpstr>
      <vt:lpstr>Poppins Medium</vt:lpstr>
      <vt:lpstr>Arial</vt:lpstr>
      <vt:lpstr>Courier New</vt:lpstr>
      <vt:lpstr>Calibri</vt:lpstr>
      <vt:lpstr>Poppins Semi-Bold</vt:lpstr>
      <vt:lpstr>Poppins</vt:lpstr>
      <vt:lpstr>Poppins Bold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Seminar Proposal Modern Hijau Kuning</dc:title>
  <cp:lastModifiedBy>ASUS A516EAO-VIPS353</cp:lastModifiedBy>
  <cp:revision>7</cp:revision>
  <dcterms:created xsi:type="dcterms:W3CDTF">2006-08-16T00:00:00Z</dcterms:created>
  <dcterms:modified xsi:type="dcterms:W3CDTF">2024-10-03T07:52:48Z</dcterms:modified>
  <dc:identifier>DAGQ_jg_0jg</dc:identifier>
</cp:coreProperties>
</file>