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ppt/slideLayouts/slideLayout12.xml" ContentType="application/vnd.openxmlformats-officedocument.presentationml.slideLayout+xml"/>
  <Override PartName="/ppt/theme/theme12.xml" ContentType="application/vnd.openxmlformats-officedocument.theme+xml"/>
  <Override PartName="/ppt/slideLayouts/slideLayout13.xml" ContentType="application/vnd.openxmlformats-officedocument.presentationml.slideLayout+xml"/>
  <Override PartName="/ppt/theme/theme13.xml" ContentType="application/vnd.openxmlformats-officedocument.theme+xml"/>
  <Override PartName="/ppt/slideLayouts/slideLayout14.xml" ContentType="application/vnd.openxmlformats-officedocument.presentationml.slideLayout+xml"/>
  <Override PartName="/ppt/theme/theme14.xml" ContentType="application/vnd.openxmlformats-officedocument.theme+xml"/>
  <Override PartName="/ppt/slideLayouts/slideLayout15.xml" ContentType="application/vnd.openxmlformats-officedocument.presentationml.slideLayout+xml"/>
  <Override PartName="/ppt/theme/theme15.xml" ContentType="application/vnd.openxmlformats-officedocument.theme+xml"/>
  <Override PartName="/ppt/slideLayouts/slideLayout16.xml" ContentType="application/vnd.openxmlformats-officedocument.presentationml.slideLayout+xml"/>
  <Override PartName="/ppt/theme/theme16.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slideLayouts/slideLayout19.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4" r:id="rId6"/>
    <p:sldMasterId id="2147483666" r:id="rId7"/>
    <p:sldMasterId id="2147483668" r:id="rId8"/>
    <p:sldMasterId id="2147483694" r:id="rId9"/>
    <p:sldMasterId id="2147483672" r:id="rId10"/>
    <p:sldMasterId id="2147483674" r:id="rId11"/>
    <p:sldMasterId id="2147483676" r:id="rId12"/>
    <p:sldMasterId id="2147483678" r:id="rId13"/>
    <p:sldMasterId id="2147483680" r:id="rId14"/>
    <p:sldMasterId id="2147483682" r:id="rId15"/>
    <p:sldMasterId id="2147483684" r:id="rId16"/>
    <p:sldMasterId id="2147483686" r:id="rId17"/>
    <p:sldMasterId id="2147483688" r:id="rId18"/>
    <p:sldMasterId id="2147483690" r:id="rId19"/>
    <p:sldMasterId id="2147483692" r:id="rId20"/>
    <p:sldMasterId id="2147483670" r:id="rId21"/>
    <p:sldMasterId id="2147483796" r:id="rId22"/>
    <p:sldMasterId id="2147483798" r:id="rId23"/>
  </p:sldMasterIdLst>
  <p:notesMasterIdLst>
    <p:notesMasterId r:id="rId45"/>
  </p:notesMasterIdLst>
  <p:sldIdLst>
    <p:sldId id="273" r:id="rId24"/>
    <p:sldId id="285" r:id="rId25"/>
    <p:sldId id="282" r:id="rId26"/>
    <p:sldId id="279" r:id="rId27"/>
    <p:sldId id="281" r:id="rId28"/>
    <p:sldId id="264" r:id="rId29"/>
    <p:sldId id="262" r:id="rId30"/>
    <p:sldId id="260" r:id="rId31"/>
    <p:sldId id="269" r:id="rId32"/>
    <p:sldId id="265" r:id="rId33"/>
    <p:sldId id="257" r:id="rId34"/>
    <p:sldId id="258" r:id="rId35"/>
    <p:sldId id="270" r:id="rId36"/>
    <p:sldId id="261" r:id="rId37"/>
    <p:sldId id="267" r:id="rId38"/>
    <p:sldId id="259" r:id="rId39"/>
    <p:sldId id="271" r:id="rId40"/>
    <p:sldId id="266" r:id="rId41"/>
    <p:sldId id="268" r:id="rId42"/>
    <p:sldId id="272" r:id="rId43"/>
    <p:sldId id="263"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2D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D85987-1A34-45C4-B258-3394539F597B}" v="2" dt="2025-02-06T10:21:00.1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9.xml"/><Relationship Id="rId18" Type="http://schemas.openxmlformats.org/officeDocument/2006/relationships/slideMaster" Target="slideMasters/slideMaster14.xml"/><Relationship Id="rId26" Type="http://schemas.openxmlformats.org/officeDocument/2006/relationships/slide" Target="slides/slide3.xml"/><Relationship Id="rId39" Type="http://schemas.openxmlformats.org/officeDocument/2006/relationships/slide" Target="slides/slide16.xml"/><Relationship Id="rId21" Type="http://schemas.openxmlformats.org/officeDocument/2006/relationships/slideMaster" Target="slideMasters/slideMaster17.xml"/><Relationship Id="rId34" Type="http://schemas.openxmlformats.org/officeDocument/2006/relationships/slide" Target="slides/slide11.xml"/><Relationship Id="rId42" Type="http://schemas.openxmlformats.org/officeDocument/2006/relationships/slide" Target="slides/slide19.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Master" Target="slideMasters/slideMaster12.xml"/><Relationship Id="rId29" Type="http://schemas.openxmlformats.org/officeDocument/2006/relationships/slide" Target="slides/slide6.xml"/><Relationship Id="rId11" Type="http://schemas.openxmlformats.org/officeDocument/2006/relationships/slideMaster" Target="slideMasters/slideMaster7.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slide" Target="slides/slide14.xml"/><Relationship Id="rId40" Type="http://schemas.openxmlformats.org/officeDocument/2006/relationships/slide" Target="slides/slide17.xml"/><Relationship Id="rId45"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Master" Target="slideMasters/slideMaster11.xml"/><Relationship Id="rId23" Type="http://schemas.openxmlformats.org/officeDocument/2006/relationships/slideMaster" Target="slideMasters/slideMaster19.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tableStyles" Target="tableStyles.xml"/><Relationship Id="rId10" Type="http://schemas.openxmlformats.org/officeDocument/2006/relationships/slideMaster" Target="slideMasters/slideMaster6.xml"/><Relationship Id="rId19" Type="http://schemas.openxmlformats.org/officeDocument/2006/relationships/slideMaster" Target="slideMasters/slideMaster15.xml"/><Relationship Id="rId31" Type="http://schemas.openxmlformats.org/officeDocument/2006/relationships/slide" Target="slides/slide8.xml"/><Relationship Id="rId44" Type="http://schemas.openxmlformats.org/officeDocument/2006/relationships/slide" Target="slides/slide2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Master" Target="slideMasters/slideMaster10.xml"/><Relationship Id="rId22" Type="http://schemas.openxmlformats.org/officeDocument/2006/relationships/slideMaster" Target="slideMasters/slideMaster18.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slide" Target="slides/slide12.xml"/><Relationship Id="rId43" Type="http://schemas.openxmlformats.org/officeDocument/2006/relationships/slide" Target="slides/slide20.xml"/><Relationship Id="rId48" Type="http://schemas.openxmlformats.org/officeDocument/2006/relationships/theme" Target="theme/theme1.xml"/><Relationship Id="rId8" Type="http://schemas.openxmlformats.org/officeDocument/2006/relationships/slideMaster" Target="slideMasters/slideMaster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Master" Target="slideMasters/slideMaster13.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slide" Target="slides/slide15.xml"/><Relationship Id="rId46" Type="http://schemas.openxmlformats.org/officeDocument/2006/relationships/presProps" Target="presProps.xml"/><Relationship Id="rId20" Type="http://schemas.openxmlformats.org/officeDocument/2006/relationships/slideMaster" Target="slideMasters/slideMaster16.xml"/><Relationship Id="rId41"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Master" Target="slideMasters/slideMaster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hia Zaidi - UKRI" userId="86f83acc-da32-4abb-96fa-b26ca8547928" providerId="ADAL" clId="{D6D85987-1A34-45C4-B258-3394539F597B}"/>
    <pc:docChg chg="undo custSel modSld sldOrd">
      <pc:chgData name="Tahia Zaidi - UKRI" userId="86f83acc-da32-4abb-96fa-b26ca8547928" providerId="ADAL" clId="{D6D85987-1A34-45C4-B258-3394539F597B}" dt="2025-02-06T10:21:00.114" v="65"/>
      <pc:docMkLst>
        <pc:docMk/>
      </pc:docMkLst>
      <pc:sldChg chg="ord">
        <pc:chgData name="Tahia Zaidi - UKRI" userId="86f83acc-da32-4abb-96fa-b26ca8547928" providerId="ADAL" clId="{D6D85987-1A34-45C4-B258-3394539F597B}" dt="2025-01-28T15:39:16.091" v="49"/>
        <pc:sldMkLst>
          <pc:docMk/>
          <pc:sldMk cId="3487785003" sldId="259"/>
        </pc:sldMkLst>
      </pc:sldChg>
      <pc:sldChg chg="ord">
        <pc:chgData name="Tahia Zaidi - UKRI" userId="86f83acc-da32-4abb-96fa-b26ca8547928" providerId="ADAL" clId="{D6D85987-1A34-45C4-B258-3394539F597B}" dt="2025-01-28T15:39:43.561" v="51"/>
        <pc:sldMkLst>
          <pc:docMk/>
          <pc:sldMk cId="3975866927" sldId="261"/>
        </pc:sldMkLst>
      </pc:sldChg>
      <pc:sldChg chg="addSp modSp mod">
        <pc:chgData name="Tahia Zaidi - UKRI" userId="86f83acc-da32-4abb-96fa-b26ca8547928" providerId="ADAL" clId="{D6D85987-1A34-45C4-B258-3394539F597B}" dt="2025-02-06T10:21:00.114" v="65"/>
        <pc:sldMkLst>
          <pc:docMk/>
          <pc:sldMk cId="3652504295" sldId="264"/>
        </pc:sldMkLst>
        <pc:spChg chg="add mod">
          <ac:chgData name="Tahia Zaidi - UKRI" userId="86f83acc-da32-4abb-96fa-b26ca8547928" providerId="ADAL" clId="{D6D85987-1A34-45C4-B258-3394539F597B}" dt="2025-02-06T10:21:00.114" v="65"/>
          <ac:spMkLst>
            <pc:docMk/>
            <pc:sldMk cId="3652504295" sldId="264"/>
            <ac:spMk id="17" creationId="{0BD8408F-2A02-1BE9-C53F-188012477A98}"/>
          </ac:spMkLst>
        </pc:spChg>
        <pc:spChg chg="add mod">
          <ac:chgData name="Tahia Zaidi - UKRI" userId="86f83acc-da32-4abb-96fa-b26ca8547928" providerId="ADAL" clId="{D6D85987-1A34-45C4-B258-3394539F597B}" dt="2025-02-06T10:21:00.114" v="65"/>
          <ac:spMkLst>
            <pc:docMk/>
            <pc:sldMk cId="3652504295" sldId="264"/>
            <ac:spMk id="18" creationId="{300E1355-CBA4-8B62-440B-4001464EBB83}"/>
          </ac:spMkLst>
        </pc:spChg>
        <pc:picChg chg="mod ord">
          <ac:chgData name="Tahia Zaidi - UKRI" userId="86f83acc-da32-4abb-96fa-b26ca8547928" providerId="ADAL" clId="{D6D85987-1A34-45C4-B258-3394539F597B}" dt="2025-02-06T10:21:00.114" v="65"/>
          <ac:picMkLst>
            <pc:docMk/>
            <pc:sldMk cId="3652504295" sldId="264"/>
            <ac:picMk id="28" creationId="{2D81B34E-9FE2-A8B1-9D6D-4F1D8B61B344}"/>
          </ac:picMkLst>
        </pc:picChg>
        <pc:picChg chg="ord">
          <ac:chgData name="Tahia Zaidi - UKRI" userId="86f83acc-da32-4abb-96fa-b26ca8547928" providerId="ADAL" clId="{D6D85987-1A34-45C4-B258-3394539F597B}" dt="2025-02-06T10:14:01.784" v="64" actId="166"/>
          <ac:picMkLst>
            <pc:docMk/>
            <pc:sldMk cId="3652504295" sldId="264"/>
            <ac:picMk id="29" creationId="{BA073A77-00E3-E795-EFCE-8D75D6108D63}"/>
          </ac:picMkLst>
        </pc:picChg>
      </pc:sldChg>
      <pc:sldChg chg="modSp mod">
        <pc:chgData name="Tahia Zaidi - UKRI" userId="86f83acc-da32-4abb-96fa-b26ca8547928" providerId="ADAL" clId="{D6D85987-1A34-45C4-B258-3394539F597B}" dt="2025-02-06T10:12:34.759" v="57" actId="166"/>
        <pc:sldMkLst>
          <pc:docMk/>
          <pc:sldMk cId="2003149206" sldId="265"/>
        </pc:sldMkLst>
        <pc:picChg chg="ord">
          <ac:chgData name="Tahia Zaidi - UKRI" userId="86f83acc-da32-4abb-96fa-b26ca8547928" providerId="ADAL" clId="{D6D85987-1A34-45C4-B258-3394539F597B}" dt="2025-02-06T10:12:34.759" v="57" actId="166"/>
          <ac:picMkLst>
            <pc:docMk/>
            <pc:sldMk cId="2003149206" sldId="265"/>
            <ac:picMk id="22" creationId="{BBB1EB26-1DD6-7F32-636D-99E6B8364F60}"/>
          </ac:picMkLst>
        </pc:picChg>
        <pc:picChg chg="ord">
          <ac:chgData name="Tahia Zaidi - UKRI" userId="86f83acc-da32-4abb-96fa-b26ca8547928" providerId="ADAL" clId="{D6D85987-1A34-45C4-B258-3394539F597B}" dt="2025-02-06T10:12:30.531" v="56" actId="166"/>
          <ac:picMkLst>
            <pc:docMk/>
            <pc:sldMk cId="2003149206" sldId="265"/>
            <ac:picMk id="23" creationId="{F82BE2A4-5470-0969-D74C-533E23349D4B}"/>
          </ac:picMkLst>
        </pc:picChg>
        <pc:picChg chg="ord">
          <ac:chgData name="Tahia Zaidi - UKRI" userId="86f83acc-da32-4abb-96fa-b26ca8547928" providerId="ADAL" clId="{D6D85987-1A34-45C4-B258-3394539F597B}" dt="2025-02-06T10:12:21.115" v="54" actId="166"/>
          <ac:picMkLst>
            <pc:docMk/>
            <pc:sldMk cId="2003149206" sldId="265"/>
            <ac:picMk id="24" creationId="{B416B293-72BF-3CE3-AB1F-BC04F6F5EC17}"/>
          </ac:picMkLst>
        </pc:picChg>
        <pc:picChg chg="ord">
          <ac:chgData name="Tahia Zaidi - UKRI" userId="86f83acc-da32-4abb-96fa-b26ca8547928" providerId="ADAL" clId="{D6D85987-1A34-45C4-B258-3394539F597B}" dt="2025-02-06T10:12:24.778" v="55" actId="166"/>
          <ac:picMkLst>
            <pc:docMk/>
            <pc:sldMk cId="2003149206" sldId="265"/>
            <ac:picMk id="25" creationId="{56B21FB7-143A-3C0E-8260-07722A6E8EFE}"/>
          </ac:picMkLst>
        </pc:picChg>
      </pc:sldChg>
      <pc:sldChg chg="ord">
        <pc:chgData name="Tahia Zaidi - UKRI" userId="86f83acc-da32-4abb-96fa-b26ca8547928" providerId="ADAL" clId="{D6D85987-1A34-45C4-B258-3394539F597B}" dt="2025-01-28T15:39:16.091" v="49"/>
        <pc:sldMkLst>
          <pc:docMk/>
          <pc:sldMk cId="2268650339" sldId="267"/>
        </pc:sldMkLst>
      </pc:sldChg>
      <pc:sldChg chg="modSp mod">
        <pc:chgData name="Tahia Zaidi - UKRI" userId="86f83acc-da32-4abb-96fa-b26ca8547928" providerId="ADAL" clId="{D6D85987-1A34-45C4-B258-3394539F597B}" dt="2025-02-06T10:13:15.270" v="62" actId="166"/>
        <pc:sldMkLst>
          <pc:docMk/>
          <pc:sldMk cId="831140355" sldId="270"/>
        </pc:sldMkLst>
        <pc:picChg chg="ord">
          <ac:chgData name="Tahia Zaidi - UKRI" userId="86f83acc-da32-4abb-96fa-b26ca8547928" providerId="ADAL" clId="{D6D85987-1A34-45C4-B258-3394539F597B}" dt="2025-02-06T10:12:54.443" v="58" actId="166"/>
          <ac:picMkLst>
            <pc:docMk/>
            <pc:sldMk cId="831140355" sldId="270"/>
            <ac:picMk id="20" creationId="{082F5373-AD51-1D4D-3443-B132A4AAF403}"/>
          </ac:picMkLst>
        </pc:picChg>
        <pc:picChg chg="ord">
          <ac:chgData name="Tahia Zaidi - UKRI" userId="86f83acc-da32-4abb-96fa-b26ca8547928" providerId="ADAL" clId="{D6D85987-1A34-45C4-B258-3394539F597B}" dt="2025-02-06T10:12:57.147" v="59" actId="166"/>
          <ac:picMkLst>
            <pc:docMk/>
            <pc:sldMk cId="831140355" sldId="270"/>
            <ac:picMk id="25" creationId="{2CFD16D7-5AF6-AF2E-483A-D63CF940A7C3}"/>
          </ac:picMkLst>
        </pc:picChg>
        <pc:picChg chg="ord">
          <ac:chgData name="Tahia Zaidi - UKRI" userId="86f83acc-da32-4abb-96fa-b26ca8547928" providerId="ADAL" clId="{D6D85987-1A34-45C4-B258-3394539F597B}" dt="2025-02-06T10:13:04.147" v="60" actId="166"/>
          <ac:picMkLst>
            <pc:docMk/>
            <pc:sldMk cId="831140355" sldId="270"/>
            <ac:picMk id="26" creationId="{2E91D4FF-EF80-266C-8C2C-FE74927FB7A0}"/>
          </ac:picMkLst>
        </pc:picChg>
        <pc:picChg chg="ord">
          <ac:chgData name="Tahia Zaidi - UKRI" userId="86f83acc-da32-4abb-96fa-b26ca8547928" providerId="ADAL" clId="{D6D85987-1A34-45C4-B258-3394539F597B}" dt="2025-02-06T10:13:08.495" v="61" actId="166"/>
          <ac:picMkLst>
            <pc:docMk/>
            <pc:sldMk cId="831140355" sldId="270"/>
            <ac:picMk id="27" creationId="{7CB814ED-A394-589F-9A6B-8CD6A62A2720}"/>
          </ac:picMkLst>
        </pc:picChg>
        <pc:picChg chg="ord">
          <ac:chgData name="Tahia Zaidi - UKRI" userId="86f83acc-da32-4abb-96fa-b26ca8547928" providerId="ADAL" clId="{D6D85987-1A34-45C4-B258-3394539F597B}" dt="2025-02-06T10:13:15.270" v="62" actId="166"/>
          <ac:picMkLst>
            <pc:docMk/>
            <pc:sldMk cId="831140355" sldId="270"/>
            <ac:picMk id="28" creationId="{46C54DAD-CA00-9B28-F7A4-60D3D15D55E7}"/>
          </ac:picMkLst>
        </pc:picChg>
      </pc:sldChg>
      <pc:sldChg chg="modSp mod">
        <pc:chgData name="Tahia Zaidi - UKRI" userId="86f83acc-da32-4abb-96fa-b26ca8547928" providerId="ADAL" clId="{D6D85987-1A34-45C4-B258-3394539F597B}" dt="2025-01-28T15:38:57.514" v="47" actId="20577"/>
        <pc:sldMkLst>
          <pc:docMk/>
          <pc:sldMk cId="1034202918" sldId="279"/>
        </pc:sldMkLst>
        <pc:spChg chg="mod">
          <ac:chgData name="Tahia Zaidi - UKRI" userId="86f83acc-da32-4abb-96fa-b26ca8547928" providerId="ADAL" clId="{D6D85987-1A34-45C4-B258-3394539F597B}" dt="2025-01-28T15:38:57.514" v="47" actId="20577"/>
          <ac:spMkLst>
            <pc:docMk/>
            <pc:sldMk cId="1034202918" sldId="279"/>
            <ac:spMk id="2" creationId="{86373218-8CBA-A518-0FB6-E51FB3E7C9CA}"/>
          </ac:spMkLst>
        </pc:spChg>
      </pc:sldChg>
      <pc:sldChg chg="modSp mod">
        <pc:chgData name="Tahia Zaidi - UKRI" userId="86f83acc-da32-4abb-96fa-b26ca8547928" providerId="ADAL" clId="{D6D85987-1A34-45C4-B258-3394539F597B}" dt="2025-01-28T15:38:46.894" v="44" actId="20577"/>
        <pc:sldMkLst>
          <pc:docMk/>
          <pc:sldMk cId="118509614" sldId="282"/>
        </pc:sldMkLst>
        <pc:spChg chg="mod">
          <ac:chgData name="Tahia Zaidi - UKRI" userId="86f83acc-da32-4abb-96fa-b26ca8547928" providerId="ADAL" clId="{D6D85987-1A34-45C4-B258-3394539F597B}" dt="2025-01-28T15:38:46.894" v="44" actId="20577"/>
          <ac:spMkLst>
            <pc:docMk/>
            <pc:sldMk cId="118509614" sldId="282"/>
            <ac:spMk id="4" creationId="{53064EE7-3EE7-C625-C8FE-7C4D59513CB4}"/>
          </ac:spMkLst>
        </pc:spChg>
      </pc:sldChg>
      <pc:sldChg chg="addSp delSp modSp mod ord">
        <pc:chgData name="Tahia Zaidi - UKRI" userId="86f83acc-da32-4abb-96fa-b26ca8547928" providerId="ADAL" clId="{D6D85987-1A34-45C4-B258-3394539F597B}" dt="2025-01-24T14:53:41.192" v="31" actId="1076"/>
        <pc:sldMkLst>
          <pc:docMk/>
          <pc:sldMk cId="1802430477" sldId="285"/>
        </pc:sldMkLst>
        <pc:spChg chg="mod">
          <ac:chgData name="Tahia Zaidi - UKRI" userId="86f83acc-da32-4abb-96fa-b26ca8547928" providerId="ADAL" clId="{D6D85987-1A34-45C4-B258-3394539F597B}" dt="2025-01-24T14:53:35.639" v="28" actId="14100"/>
          <ac:spMkLst>
            <pc:docMk/>
            <pc:sldMk cId="1802430477" sldId="285"/>
            <ac:spMk id="2" creationId="{43F23CE8-8E54-9544-8C9B-B6BBCC749A29}"/>
          </ac:spMkLst>
        </pc:spChg>
        <pc:spChg chg="mod">
          <ac:chgData name="Tahia Zaidi - UKRI" userId="86f83acc-da32-4abb-96fa-b26ca8547928" providerId="ADAL" clId="{D6D85987-1A34-45C4-B258-3394539F597B}" dt="2025-01-24T14:53:37.855" v="30" actId="27636"/>
          <ac:spMkLst>
            <pc:docMk/>
            <pc:sldMk cId="1802430477" sldId="285"/>
            <ac:spMk id="13" creationId="{B66D922D-0623-2B35-3C6A-5009F339A07D}"/>
          </ac:spMkLst>
        </pc:spChg>
        <pc:graphicFrameChg chg="add del modGraphic">
          <ac:chgData name="Tahia Zaidi - UKRI" userId="86f83acc-da32-4abb-96fa-b26ca8547928" providerId="ADAL" clId="{D6D85987-1A34-45C4-B258-3394539F597B}" dt="2025-01-24T14:52:02.707" v="3" actId="27309"/>
          <ac:graphicFrameMkLst>
            <pc:docMk/>
            <pc:sldMk cId="1802430477" sldId="285"/>
            <ac:graphicFrameMk id="4" creationId="{7E1CA1A6-1AE7-5C69-212A-1FE82DC6A0A4}"/>
          </ac:graphicFrameMkLst>
        </pc:graphicFrameChg>
        <pc:picChg chg="add mod">
          <ac:chgData name="Tahia Zaidi - UKRI" userId="86f83acc-da32-4abb-96fa-b26ca8547928" providerId="ADAL" clId="{D6D85987-1A34-45C4-B258-3394539F597B}" dt="2025-01-24T14:53:41.192" v="31" actId="1076"/>
          <ac:picMkLst>
            <pc:docMk/>
            <pc:sldMk cId="1802430477" sldId="285"/>
            <ac:picMk id="5" creationId="{46808D70-8E4F-4189-E3E9-DE4A1167014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3BAD37-D181-4B99-AFCD-01943CC01375}" type="datetimeFigureOut">
              <a:rPr lang="en-GB" smtClean="0"/>
              <a:t>06/02/2025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B45282-1794-4CB0-B41E-1ADAD1149DEB}" type="slidenum">
              <a:rPr lang="en-GB" smtClean="0"/>
              <a:t>‹#›</a:t>
            </a:fld>
            <a:endParaRPr lang="en-GB"/>
          </a:p>
        </p:txBody>
      </p:sp>
    </p:spTree>
    <p:extLst>
      <p:ext uri="{BB962C8B-B14F-4D97-AF65-F5344CB8AC3E}">
        <p14:creationId xmlns:p14="http://schemas.microsoft.com/office/powerpoint/2010/main" val="345508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C0F3BA1D-A00F-DB41-84DA-BE26C4853B35}" type="slidenum">
              <a:rPr lang="en-US" smtClean="0"/>
              <a:t>1</a:t>
            </a:fld>
            <a:endParaRPr lang="en-US"/>
          </a:p>
        </p:txBody>
      </p:sp>
    </p:spTree>
    <p:extLst>
      <p:ext uri="{BB962C8B-B14F-4D97-AF65-F5344CB8AC3E}">
        <p14:creationId xmlns:p14="http://schemas.microsoft.com/office/powerpoint/2010/main" val="4287109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a:effectLst/>
                <a:latin typeface="Segoe UI" panose="020B0502040204020203" pitchFamily="34" charset="0"/>
              </a:rPr>
              <a:t>I might also say something that later we will be covering the funding and in terms of some the considerations on that aspect I just want to set out a bit of context - and I will maybe refer to the key principles we need to consider - can just do verbally no need for a slide</a:t>
            </a:r>
            <a:endParaRPr lang="en-GB" sz="1800">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C0F3BA1D-A00F-DB41-84DA-BE26C4853B35}" type="slidenum">
              <a:rPr lang="en-US" smtClean="0"/>
              <a:t>2</a:t>
            </a:fld>
            <a:endParaRPr lang="en-US"/>
          </a:p>
        </p:txBody>
      </p:sp>
    </p:spTree>
    <p:extLst>
      <p:ext uri="{BB962C8B-B14F-4D97-AF65-F5344CB8AC3E}">
        <p14:creationId xmlns:p14="http://schemas.microsoft.com/office/powerpoint/2010/main" val="1099770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There will be a 10-minute break after the Q&amp;A.</a:t>
            </a:r>
          </a:p>
        </p:txBody>
      </p:sp>
      <p:sp>
        <p:nvSpPr>
          <p:cNvPr id="4" name="Slide Number Placeholder 3"/>
          <p:cNvSpPr>
            <a:spLocks noGrp="1"/>
          </p:cNvSpPr>
          <p:nvPr>
            <p:ph type="sldNum" sz="quarter" idx="5"/>
          </p:nvPr>
        </p:nvSpPr>
        <p:spPr/>
        <p:txBody>
          <a:bodyPr/>
          <a:lstStyle/>
          <a:p>
            <a:fld id="{C0F3BA1D-A00F-DB41-84DA-BE26C4853B35}" type="slidenum">
              <a:rPr lang="en-US" smtClean="0"/>
              <a:t>3</a:t>
            </a:fld>
            <a:endParaRPr lang="en-US"/>
          </a:p>
        </p:txBody>
      </p:sp>
    </p:spTree>
    <p:extLst>
      <p:ext uri="{BB962C8B-B14F-4D97-AF65-F5344CB8AC3E}">
        <p14:creationId xmlns:p14="http://schemas.microsoft.com/office/powerpoint/2010/main" val="2931916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There will be a 10-minute break after the Q&amp;A.</a:t>
            </a:r>
          </a:p>
        </p:txBody>
      </p:sp>
      <p:sp>
        <p:nvSpPr>
          <p:cNvPr id="4" name="Slide Number Placeholder 3"/>
          <p:cNvSpPr>
            <a:spLocks noGrp="1"/>
          </p:cNvSpPr>
          <p:nvPr>
            <p:ph type="sldNum" sz="quarter" idx="5"/>
          </p:nvPr>
        </p:nvSpPr>
        <p:spPr/>
        <p:txBody>
          <a:bodyPr/>
          <a:lstStyle/>
          <a:p>
            <a:fld id="{C0F3BA1D-A00F-DB41-84DA-BE26C4853B35}" type="slidenum">
              <a:rPr lang="en-US" smtClean="0"/>
              <a:t>4</a:t>
            </a:fld>
            <a:endParaRPr lang="en-US"/>
          </a:p>
        </p:txBody>
      </p:sp>
    </p:spTree>
    <p:extLst>
      <p:ext uri="{BB962C8B-B14F-4D97-AF65-F5344CB8AC3E}">
        <p14:creationId xmlns:p14="http://schemas.microsoft.com/office/powerpoint/2010/main" val="772523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There will be a 10-minute break after the Q&amp;A.</a:t>
            </a:r>
          </a:p>
        </p:txBody>
      </p:sp>
      <p:sp>
        <p:nvSpPr>
          <p:cNvPr id="4" name="Slide Number Placeholder 3"/>
          <p:cNvSpPr>
            <a:spLocks noGrp="1"/>
          </p:cNvSpPr>
          <p:nvPr>
            <p:ph type="sldNum" sz="quarter" idx="5"/>
          </p:nvPr>
        </p:nvSpPr>
        <p:spPr/>
        <p:txBody>
          <a:bodyPr/>
          <a:lstStyle/>
          <a:p>
            <a:fld id="{C0F3BA1D-A00F-DB41-84DA-BE26C4853B35}" type="slidenum">
              <a:rPr lang="en-US" smtClean="0"/>
              <a:t>5</a:t>
            </a:fld>
            <a:endParaRPr lang="en-US"/>
          </a:p>
        </p:txBody>
      </p:sp>
    </p:spTree>
    <p:extLst>
      <p:ext uri="{BB962C8B-B14F-4D97-AF65-F5344CB8AC3E}">
        <p14:creationId xmlns:p14="http://schemas.microsoft.com/office/powerpoint/2010/main" val="660672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942" b="1" i="0">
                <a:solidFill>
                  <a:srgbClr val="23B8D1"/>
                </a:solidFill>
                <a:latin typeface="Moderat Extended Bold"/>
                <a:cs typeface="Moderat Extended Bol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29" b="1" i="0">
                <a:solidFill>
                  <a:srgbClr val="994493"/>
                </a:solidFill>
                <a:latin typeface="Moderat Extended Bold"/>
                <a:cs typeface="Moderat Extended Bold"/>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20" b="1" i="0">
                <a:solidFill>
                  <a:srgbClr val="375DA8"/>
                </a:solidFill>
                <a:latin typeface="Moderat Extended Bold"/>
                <a:cs typeface="Moderat Extended Bol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08" b="1" i="0">
                <a:solidFill>
                  <a:srgbClr val="375DA8"/>
                </a:solidFill>
                <a:latin typeface="Moderat Extended Bold"/>
                <a:cs typeface="Moderat Extended Bol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19" b="1" i="0">
                <a:solidFill>
                  <a:srgbClr val="A966A6"/>
                </a:solidFill>
                <a:latin typeface="Moderat Extended Bold"/>
                <a:cs typeface="Moderat Extended Bol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17" b="1" i="0">
                <a:solidFill>
                  <a:srgbClr val="994493"/>
                </a:solidFill>
                <a:latin typeface="Moderat Extended Bold"/>
                <a:cs typeface="Moderat Extended Bold"/>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78" b="1" i="0">
                <a:solidFill>
                  <a:srgbClr val="A966A6"/>
                </a:solidFill>
                <a:latin typeface="Moderat Extended Bold"/>
                <a:cs typeface="Moderat Extended Bold"/>
              </a:defRPr>
            </a:lvl1pPr>
          </a:lstStyle>
          <a:p>
            <a:endParaRPr/>
          </a:p>
        </p:txBody>
      </p:sp>
      <p:sp>
        <p:nvSpPr>
          <p:cNvPr id="3" name="Holder 3"/>
          <p:cNvSpPr>
            <a:spLocks noGrp="1"/>
          </p:cNvSpPr>
          <p:nvPr>
            <p:ph type="body" idx="1"/>
          </p:nvPr>
        </p:nvSpPr>
        <p:spPr/>
        <p:txBody>
          <a:bodyPr lIns="0" tIns="0" rIns="0" bIns="0"/>
          <a:lstStyle>
            <a:lvl1pPr>
              <a:defRPr sz="3578" b="1" i="0">
                <a:solidFill>
                  <a:srgbClr val="A966A6"/>
                </a:solidFill>
                <a:latin typeface="Moderat Extended Bold"/>
                <a:cs typeface="Moderat Extended Bold"/>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971" b="1" i="0">
                <a:solidFill>
                  <a:srgbClr val="ED691D"/>
                </a:solidFill>
                <a:latin typeface="Moderat Extended Bold"/>
                <a:cs typeface="Moderat Extended Bol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366" b="1" i="0">
                <a:solidFill>
                  <a:srgbClr val="375DA8"/>
                </a:solidFill>
                <a:latin typeface="Moderat Extended Bold"/>
                <a:cs typeface="Moderat Extended Bold"/>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31" b="1" i="0">
                <a:solidFill>
                  <a:srgbClr val="A966A6"/>
                </a:solidFill>
                <a:latin typeface="Moderat Extended Bold"/>
                <a:cs typeface="Moderat Extended Bol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183" b="1" i="0">
                <a:solidFill>
                  <a:srgbClr val="A966A6"/>
                </a:solidFill>
                <a:latin typeface="Moderat Extended Bold"/>
                <a:cs typeface="Moderat Extended Bold"/>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153" b="1" i="0">
                <a:solidFill>
                  <a:srgbClr val="994493"/>
                </a:solidFill>
                <a:latin typeface="Moderat Extended Bold"/>
                <a:cs typeface="Moderat Extended Bol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47" b="1" i="0">
                <a:solidFill>
                  <a:srgbClr val="994493"/>
                </a:solidFill>
                <a:latin typeface="Moderat Extended Bold"/>
                <a:cs typeface="Moderat Extended Bol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13" b="1" i="0">
                <a:solidFill>
                  <a:srgbClr val="23B8D1"/>
                </a:solidFill>
                <a:latin typeface="Moderat Extended Bold"/>
                <a:cs typeface="Moderat Extended Bol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789" b="1" i="0">
                <a:solidFill>
                  <a:srgbClr val="23B8D1"/>
                </a:solidFill>
                <a:latin typeface="Moderat Extended Bold"/>
                <a:cs typeface="Moderat Extended Bold"/>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38" b="1" i="0">
                <a:solidFill>
                  <a:srgbClr val="375DA8"/>
                </a:solidFill>
                <a:latin typeface="Moderat Extended Bold"/>
                <a:cs typeface="Moderat Extended Bold"/>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6730D-8E43-4536-8704-1205302146B9}"/>
              </a:ext>
            </a:extLst>
          </p:cNvPr>
          <p:cNvSpPr>
            <a:spLocks noGrp="1"/>
          </p:cNvSpPr>
          <p:nvPr>
            <p:ph type="title"/>
          </p:nvPr>
        </p:nvSpPr>
        <p:spPr>
          <a:xfrm>
            <a:off x="506706" y="425037"/>
            <a:ext cx="10515600" cy="1325563"/>
          </a:xfrm>
        </p:spPr>
        <p:txBody>
          <a:bodyPr>
            <a:normAutofit/>
          </a:bodyPr>
          <a:lstStyle>
            <a:lvl1pPr>
              <a:defRPr sz="4400"/>
            </a:lvl1pPr>
          </a:lstStyle>
          <a:p>
            <a:r>
              <a:rPr lang="en-US"/>
              <a:t>Click to edit Master title style</a:t>
            </a:r>
          </a:p>
        </p:txBody>
      </p:sp>
      <p:sp>
        <p:nvSpPr>
          <p:cNvPr id="3" name="Content Placeholder 2">
            <a:extLst>
              <a:ext uri="{FF2B5EF4-FFF2-40B4-BE49-F238E27FC236}">
                <a16:creationId xmlns:a16="http://schemas.microsoft.com/office/drawing/2014/main" id="{55701B67-998A-4A1B-921A-4C71BB59198E}"/>
              </a:ext>
            </a:extLst>
          </p:cNvPr>
          <p:cNvSpPr>
            <a:spLocks noGrp="1"/>
          </p:cNvSpPr>
          <p:nvPr>
            <p:ph idx="1" hasCustomPrompt="1"/>
          </p:nvPr>
        </p:nvSpPr>
        <p:spPr>
          <a:xfrm>
            <a:off x="523693" y="1825625"/>
            <a:ext cx="10515600" cy="3775075"/>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31889487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20DFF-3916-0B4A-B84D-C2732ED5B0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DD0D351-91F7-034E-968A-A3236723AA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CCDB3A1-7179-F645-AF8C-E9B7D3272788}"/>
              </a:ext>
            </a:extLst>
          </p:cNvPr>
          <p:cNvSpPr>
            <a:spLocks noGrp="1"/>
          </p:cNvSpPr>
          <p:nvPr>
            <p:ph type="dt" sz="half" idx="10"/>
          </p:nvPr>
        </p:nvSpPr>
        <p:spPr/>
        <p:txBody>
          <a:bodyPr/>
          <a:lstStyle/>
          <a:p>
            <a:fld id="{94CEF251-E918-784C-8717-1F0B733AA660}" type="datetimeFigureOut">
              <a:rPr lang="en-US" smtClean="0"/>
              <a:t>2/6/2025</a:t>
            </a:fld>
            <a:endParaRPr lang="en-US"/>
          </a:p>
        </p:txBody>
      </p:sp>
      <p:sp>
        <p:nvSpPr>
          <p:cNvPr id="5" name="Footer Placeholder 4">
            <a:extLst>
              <a:ext uri="{FF2B5EF4-FFF2-40B4-BE49-F238E27FC236}">
                <a16:creationId xmlns:a16="http://schemas.microsoft.com/office/drawing/2014/main" id="{F1D41B01-8BA8-D244-8516-6EB84BFC2E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678062-78FD-9E44-A81E-5AC98CA51B7C}"/>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8302256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894870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1.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13.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14.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15.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16.xml"/></Relationships>
</file>

<file path=ppt/slideMasters/_rels/slideMaster17.xml.rels><?xml version="1.0" encoding="UTF-8" standalone="yes"?>
<Relationships xmlns="http://schemas.openxmlformats.org/package/2006/relationships"><Relationship Id="rId3" Type="http://schemas.openxmlformats.org/officeDocument/2006/relationships/theme" Target="../theme/theme17.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_rels/slideMaster18.xml.rels><?xml version="1.0" encoding="UTF-8" standalone="yes"?>
<Relationships xmlns="http://schemas.openxmlformats.org/package/2006/relationships"><Relationship Id="rId1"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74898" y="895464"/>
            <a:ext cx="5683182" cy="616103"/>
          </a:xfrm>
          <a:prstGeom prst="rect">
            <a:avLst/>
          </a:prstGeom>
        </p:spPr>
        <p:txBody>
          <a:bodyPr wrap="square" lIns="0" tIns="0" rIns="0" bIns="0">
            <a:spAutoFit/>
          </a:bodyPr>
          <a:lstStyle>
            <a:lvl1pPr>
              <a:defRPr sz="6500" b="1" i="0">
                <a:solidFill>
                  <a:srgbClr val="23B8D1"/>
                </a:solidFill>
                <a:latin typeface="Moderat Extended Bold"/>
                <a:cs typeface="Moderat Extended Bold"/>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74898" y="925649"/>
            <a:ext cx="6439502" cy="1208332"/>
          </a:xfrm>
          <a:prstGeom prst="rect">
            <a:avLst/>
          </a:prstGeom>
        </p:spPr>
        <p:txBody>
          <a:bodyPr wrap="square" lIns="0" tIns="0" rIns="0" bIns="0">
            <a:spAutoFit/>
          </a:bodyPr>
          <a:lstStyle>
            <a:lvl1pPr>
              <a:defRPr sz="4500" b="1" i="0">
                <a:solidFill>
                  <a:srgbClr val="994493"/>
                </a:solidFill>
                <a:latin typeface="Moderat Extended Bold"/>
                <a:cs typeface="Moderat Extended Bold"/>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74898" y="1000138"/>
            <a:ext cx="6923177" cy="1177527"/>
          </a:xfrm>
          <a:prstGeom prst="rect">
            <a:avLst/>
          </a:prstGeom>
        </p:spPr>
        <p:txBody>
          <a:bodyPr wrap="square" lIns="0" tIns="0" rIns="0" bIns="0">
            <a:spAutoFit/>
          </a:bodyPr>
          <a:lstStyle>
            <a:lvl1pPr>
              <a:defRPr sz="4650" b="1" i="0">
                <a:solidFill>
                  <a:srgbClr val="375DA8"/>
                </a:solidFill>
                <a:latin typeface="Moderat Extended Bold"/>
                <a:cs typeface="Moderat Extended Bold"/>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74898" y="929023"/>
            <a:ext cx="6626656" cy="1399325"/>
          </a:xfrm>
          <a:prstGeom prst="rect">
            <a:avLst/>
          </a:prstGeom>
        </p:spPr>
        <p:txBody>
          <a:bodyPr wrap="square" lIns="0" tIns="0" rIns="0" bIns="0">
            <a:spAutoFit/>
          </a:bodyPr>
          <a:lstStyle>
            <a:lvl1pPr>
              <a:defRPr sz="4300" b="1" i="0">
                <a:solidFill>
                  <a:srgbClr val="375DA8"/>
                </a:solidFill>
                <a:latin typeface="Moderat Extended Bold"/>
                <a:cs typeface="Moderat Extended Bold"/>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481105" y="1003229"/>
            <a:ext cx="2900895" cy="873711"/>
          </a:xfrm>
          <a:prstGeom prst="rect">
            <a:avLst/>
          </a:prstGeom>
        </p:spPr>
        <p:txBody>
          <a:bodyPr wrap="square" lIns="0" tIns="0" rIns="0" bIns="0">
            <a:spAutoFit/>
          </a:bodyPr>
          <a:lstStyle>
            <a:lvl1pPr>
              <a:defRPr sz="3000" b="1" i="0">
                <a:solidFill>
                  <a:srgbClr val="A966A6"/>
                </a:solidFill>
                <a:latin typeface="Moderat Extended Bold"/>
                <a:cs typeface="Moderat Extended Bold"/>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800"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74898" y="905624"/>
            <a:ext cx="5506810" cy="1395474"/>
          </a:xfrm>
          <a:prstGeom prst="rect">
            <a:avLst/>
          </a:prstGeom>
        </p:spPr>
        <p:txBody>
          <a:bodyPr wrap="square" lIns="0" tIns="0" rIns="0" bIns="0">
            <a:spAutoFit/>
          </a:bodyPr>
          <a:lstStyle>
            <a:lvl1pPr>
              <a:defRPr sz="5800" b="1" i="0">
                <a:solidFill>
                  <a:srgbClr val="994493"/>
                </a:solidFill>
                <a:latin typeface="Moderat Extended Bold"/>
                <a:cs typeface="Moderat Extended Bold"/>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73"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74898" y="1035086"/>
            <a:ext cx="5543394" cy="1413187"/>
          </a:xfrm>
          <a:prstGeom prst="rect">
            <a:avLst/>
          </a:prstGeom>
        </p:spPr>
        <p:txBody>
          <a:bodyPr wrap="square" lIns="0" tIns="0" rIns="0" bIns="0">
            <a:spAutoFit/>
          </a:bodyPr>
          <a:lstStyle>
            <a:lvl1pPr>
              <a:defRPr sz="5900" b="1" i="0">
                <a:solidFill>
                  <a:srgbClr val="A966A6"/>
                </a:solidFill>
                <a:latin typeface="Moderat Extended Bold"/>
                <a:cs typeface="Moderat Extended Bold"/>
              </a:defRPr>
            </a:lvl1pPr>
          </a:lstStyle>
          <a:p>
            <a:endParaRPr/>
          </a:p>
        </p:txBody>
      </p:sp>
      <p:sp>
        <p:nvSpPr>
          <p:cNvPr id="3" name="Holder 3"/>
          <p:cNvSpPr>
            <a:spLocks noGrp="1"/>
          </p:cNvSpPr>
          <p:nvPr>
            <p:ph type="body" idx="1"/>
          </p:nvPr>
        </p:nvSpPr>
        <p:spPr>
          <a:xfrm>
            <a:off x="474898" y="1035086"/>
            <a:ext cx="5543394" cy="1413187"/>
          </a:xfrm>
          <a:prstGeom prst="rect">
            <a:avLst/>
          </a:prstGeom>
        </p:spPr>
        <p:txBody>
          <a:bodyPr wrap="square" lIns="0" tIns="0" rIns="0" bIns="0">
            <a:spAutoFit/>
          </a:bodyPr>
          <a:lstStyle>
            <a:lvl1pPr>
              <a:defRPr sz="5900" b="1" i="0">
                <a:solidFill>
                  <a:srgbClr val="A966A6"/>
                </a:solidFill>
                <a:latin typeface="Moderat Extended Bold"/>
                <a:cs typeface="Moderat Extended Bold"/>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75"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bg object 17"/>
          <p:cNvPicPr/>
          <p:nvPr/>
        </p:nvPicPr>
        <p:blipFill>
          <a:blip r:embed="rId3" cstate="print"/>
          <a:stretch>
            <a:fillRect/>
          </a:stretch>
        </p:blipFill>
        <p:spPr>
          <a:xfrm>
            <a:off x="9510002" y="1"/>
            <a:ext cx="2681999" cy="6000690"/>
          </a:xfrm>
          <a:prstGeom prst="rect">
            <a:avLst/>
          </a:prstGeom>
        </p:spPr>
      </p:pic>
      <p:sp>
        <p:nvSpPr>
          <p:cNvPr id="2" name="Holder 2"/>
          <p:cNvSpPr>
            <a:spLocks noGrp="1"/>
          </p:cNvSpPr>
          <p:nvPr>
            <p:ph type="title"/>
          </p:nvPr>
        </p:nvSpPr>
        <p:spPr>
          <a:xfrm>
            <a:off x="449498" y="919708"/>
            <a:ext cx="6452210" cy="1321926"/>
          </a:xfrm>
          <a:prstGeom prst="rect">
            <a:avLst/>
          </a:prstGeom>
        </p:spPr>
        <p:txBody>
          <a:bodyPr wrap="square" lIns="0" tIns="0" rIns="0" bIns="0">
            <a:spAutoFit/>
          </a:bodyPr>
          <a:lstStyle>
            <a:lvl1pPr>
              <a:defRPr sz="4900" b="1" i="0">
                <a:solidFill>
                  <a:srgbClr val="ED691D"/>
                </a:solidFill>
                <a:latin typeface="Moderat Extended Bold"/>
                <a:cs typeface="Moderat Extended Bold"/>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dirty="0"/>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77"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74898" y="1014916"/>
            <a:ext cx="5684722" cy="1263012"/>
          </a:xfrm>
          <a:prstGeom prst="rect">
            <a:avLst/>
          </a:prstGeom>
        </p:spPr>
        <p:txBody>
          <a:bodyPr wrap="square" lIns="0" tIns="0" rIns="0" bIns="0">
            <a:spAutoFit/>
          </a:bodyPr>
          <a:lstStyle>
            <a:lvl1pPr>
              <a:defRPr sz="7200" b="1" i="0">
                <a:solidFill>
                  <a:srgbClr val="375DA8"/>
                </a:solidFill>
                <a:latin typeface="Moderat Extended Bold"/>
                <a:cs typeface="Moderat Extended Bold"/>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79"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74898" y="1074690"/>
            <a:ext cx="6994419" cy="1160970"/>
          </a:xfrm>
          <a:prstGeom prst="rect">
            <a:avLst/>
          </a:prstGeom>
        </p:spPr>
        <p:txBody>
          <a:bodyPr wrap="square" lIns="0" tIns="0" rIns="0" bIns="0">
            <a:spAutoFit/>
          </a:bodyPr>
          <a:lstStyle>
            <a:lvl1pPr>
              <a:defRPr sz="3350" b="1" i="0">
                <a:solidFill>
                  <a:srgbClr val="A966A6"/>
                </a:solidFill>
                <a:latin typeface="Moderat Extended Bold"/>
                <a:cs typeface="Moderat Extended Bold"/>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81"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74898" y="1070645"/>
            <a:ext cx="6842308" cy="1168671"/>
          </a:xfrm>
          <a:prstGeom prst="rect">
            <a:avLst/>
          </a:prstGeom>
        </p:spPr>
        <p:txBody>
          <a:bodyPr wrap="square" lIns="0" tIns="0" rIns="0" bIns="0">
            <a:spAutoFit/>
          </a:bodyPr>
          <a:lstStyle>
            <a:lvl1pPr>
              <a:defRPr sz="3600" b="1" i="0">
                <a:solidFill>
                  <a:srgbClr val="A966A6"/>
                </a:solidFill>
                <a:latin typeface="Moderat Extended Bold"/>
                <a:cs typeface="Moderat Extended Bold"/>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83"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74898" y="940460"/>
            <a:ext cx="6801873" cy="1258775"/>
          </a:xfrm>
          <a:prstGeom prst="rect">
            <a:avLst/>
          </a:prstGeom>
        </p:spPr>
        <p:txBody>
          <a:bodyPr wrap="square" lIns="0" tIns="0" rIns="0" bIns="0">
            <a:spAutoFit/>
          </a:bodyPr>
          <a:lstStyle>
            <a:lvl1pPr>
              <a:defRPr sz="3550" b="1" i="0">
                <a:solidFill>
                  <a:srgbClr val="994493"/>
                </a:solidFill>
                <a:latin typeface="Moderat Extended Bold"/>
                <a:cs typeface="Moderat Extended Bold"/>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85"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74898" y="1035436"/>
            <a:ext cx="6608172" cy="1035438"/>
          </a:xfrm>
          <a:prstGeom prst="rect">
            <a:avLst/>
          </a:prstGeom>
        </p:spPr>
        <p:txBody>
          <a:bodyPr wrap="square" lIns="0" tIns="0" rIns="0" bIns="0">
            <a:spAutoFit/>
          </a:bodyPr>
          <a:lstStyle>
            <a:lvl1pPr>
              <a:defRPr sz="5850" b="1" i="0">
                <a:solidFill>
                  <a:srgbClr val="994493"/>
                </a:solidFill>
                <a:latin typeface="Moderat Extended Bold"/>
                <a:cs typeface="Moderat Extended Bold"/>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87"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74898" y="939384"/>
            <a:ext cx="6624731" cy="1273793"/>
          </a:xfrm>
          <a:prstGeom prst="rect">
            <a:avLst/>
          </a:prstGeom>
        </p:spPr>
        <p:txBody>
          <a:bodyPr wrap="square" lIns="0" tIns="0" rIns="0" bIns="0">
            <a:spAutoFit/>
          </a:bodyPr>
          <a:lstStyle>
            <a:lvl1pPr>
              <a:defRPr sz="3650" b="1" i="0">
                <a:solidFill>
                  <a:srgbClr val="23B8D1"/>
                </a:solidFill>
                <a:latin typeface="Moderat Extended Bold"/>
                <a:cs typeface="Moderat Extended Bold"/>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89"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49497" y="949868"/>
            <a:ext cx="6859252" cy="1351577"/>
          </a:xfrm>
          <a:prstGeom prst="rect">
            <a:avLst/>
          </a:prstGeom>
        </p:spPr>
        <p:txBody>
          <a:bodyPr wrap="square" lIns="0" tIns="0" rIns="0" bIns="0">
            <a:spAutoFit/>
          </a:bodyPr>
          <a:lstStyle>
            <a:lvl1pPr>
              <a:defRPr sz="2950" b="1" i="0">
                <a:solidFill>
                  <a:srgbClr val="23B8D1"/>
                </a:solidFill>
                <a:latin typeface="Moderat Extended Bold"/>
                <a:cs typeface="Moderat Extended Bold"/>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91"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58248" y="928180"/>
            <a:ext cx="6677873" cy="1109371"/>
          </a:xfrm>
          <a:prstGeom prst="rect">
            <a:avLst/>
          </a:prstGeom>
        </p:spPr>
        <p:txBody>
          <a:bodyPr wrap="square" lIns="0" tIns="0" rIns="0" bIns="0">
            <a:spAutoFit/>
          </a:bodyPr>
          <a:lstStyle>
            <a:lvl1pPr>
              <a:defRPr sz="4350" b="1" i="0">
                <a:solidFill>
                  <a:srgbClr val="375DA8"/>
                </a:solidFill>
                <a:latin typeface="Moderat Extended Bold"/>
                <a:cs typeface="Moderat Extended Bold"/>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2/6/2025</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93"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F8F165-EA3E-BE4D-A166-E1808E6958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8E08D52-24AA-2746-B1C0-CFEBF69439B8}"/>
              </a:ext>
            </a:extLst>
          </p:cNvPr>
          <p:cNvSpPr>
            <a:spLocks noGrp="1"/>
          </p:cNvSpPr>
          <p:nvPr>
            <p:ph type="body" idx="1"/>
          </p:nvPr>
        </p:nvSpPr>
        <p:spPr>
          <a:xfrm>
            <a:off x="838200" y="1825625"/>
            <a:ext cx="10515600" cy="37750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16DB20-01DB-D84C-A74D-2C16DBBEB9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CEF251-E918-784C-8717-1F0B733AA660}" type="datetimeFigureOut">
              <a:rPr lang="en-US" smtClean="0"/>
              <a:t>2/6/2025</a:t>
            </a:fld>
            <a:endParaRPr lang="en-US"/>
          </a:p>
        </p:txBody>
      </p:sp>
      <p:sp>
        <p:nvSpPr>
          <p:cNvPr id="5" name="Footer Placeholder 4">
            <a:extLst>
              <a:ext uri="{FF2B5EF4-FFF2-40B4-BE49-F238E27FC236}">
                <a16:creationId xmlns:a16="http://schemas.microsoft.com/office/drawing/2014/main" id="{7106315B-BB5B-9F4C-96E0-DAFAB644F0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8D7268-6812-EE40-A071-66B15A590D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0B49ED-3BDC-B645-964C-10CAC51D48A6}" type="slidenum">
              <a:rPr lang="en-US" smtClean="0"/>
              <a:t>‹#›</a:t>
            </a:fld>
            <a:endParaRPr lang="en-US"/>
          </a:p>
        </p:txBody>
      </p:sp>
    </p:spTree>
    <p:extLst>
      <p:ext uri="{BB962C8B-B14F-4D97-AF65-F5344CB8AC3E}">
        <p14:creationId xmlns:p14="http://schemas.microsoft.com/office/powerpoint/2010/main" val="3554792916"/>
      </p:ext>
    </p:extLst>
  </p:cSld>
  <p:clrMap bg1="lt1" tx1="dk1" bg2="lt2" tx2="dk2" accent1="accent1" accent2="accent2" accent3="accent3" accent4="accent4" accent5="accent5" accent6="accent6" hlink="hlink" folHlink="folHlink"/>
  <p:sldLayoutIdLst>
    <p:sldLayoutId id="2147483695" r:id="rId1"/>
    <p:sldLayoutId id="2147483671" r:id="rId2"/>
  </p:sldLayoutIdLst>
  <p:txStyles>
    <p:titleStyle>
      <a:lvl1pPr algn="l" defTabSz="914400" rtl="0" eaLnBrk="1" latinLnBrk="0" hangingPunct="1">
        <a:lnSpc>
          <a:spcPct val="90000"/>
        </a:lnSpc>
        <a:spcBef>
          <a:spcPct val="0"/>
        </a:spcBef>
        <a:buNone/>
        <a:defRPr sz="4400" b="1" kern="1200">
          <a:solidFill>
            <a:schemeClr val="accent4"/>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4"/>
        </a:buClr>
        <a:buFont typeface="Wingdings" pitchFamily="2" charset="2"/>
        <a:buChar char="§"/>
        <a:defRPr sz="2800" kern="1200">
          <a:solidFill>
            <a:srgbClr val="67676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4"/>
        </a:buClr>
        <a:buFont typeface="Wingdings" pitchFamily="2" charset="2"/>
        <a:buChar char="§"/>
        <a:defRPr sz="2400" kern="1200">
          <a:solidFill>
            <a:srgbClr val="67676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4"/>
        </a:buClr>
        <a:buFont typeface="Wingdings" pitchFamily="2" charset="2"/>
        <a:buChar char="§"/>
        <a:defRPr sz="2000" kern="1200">
          <a:solidFill>
            <a:srgbClr val="67676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4"/>
        </a:buClr>
        <a:buFont typeface="Wingdings" pitchFamily="2" charset="2"/>
        <a:buChar char="§"/>
        <a:defRPr sz="1800" kern="1200">
          <a:solidFill>
            <a:srgbClr val="67676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4"/>
        </a:buClr>
        <a:buFont typeface="Wingdings" pitchFamily="2" charset="2"/>
        <a:buChar char="§"/>
        <a:defRPr sz="1800" kern="1200">
          <a:solidFill>
            <a:srgbClr val="67676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F8F165-EA3E-BE4D-A166-E1808E6958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8E08D52-24AA-2746-B1C0-CFEBF69439B8}"/>
              </a:ext>
            </a:extLst>
          </p:cNvPr>
          <p:cNvSpPr>
            <a:spLocks noGrp="1"/>
          </p:cNvSpPr>
          <p:nvPr>
            <p:ph type="body" idx="1"/>
          </p:nvPr>
        </p:nvSpPr>
        <p:spPr>
          <a:xfrm>
            <a:off x="838200" y="1825625"/>
            <a:ext cx="10515600" cy="379624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16DB20-01DB-D84C-A74D-2C16DBBEB9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CEF251-E918-784C-8717-1F0B733AA660}" type="datetimeFigureOut">
              <a:rPr lang="en-US" smtClean="0"/>
              <a:t>2/6/2025</a:t>
            </a:fld>
            <a:endParaRPr lang="en-US"/>
          </a:p>
        </p:txBody>
      </p:sp>
      <p:sp>
        <p:nvSpPr>
          <p:cNvPr id="5" name="Footer Placeholder 4">
            <a:extLst>
              <a:ext uri="{FF2B5EF4-FFF2-40B4-BE49-F238E27FC236}">
                <a16:creationId xmlns:a16="http://schemas.microsoft.com/office/drawing/2014/main" id="{7106315B-BB5B-9F4C-96E0-DAFAB644F0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8D7268-6812-EE40-A071-66B15A590D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0B49ED-3BDC-B645-964C-10CAC51D48A6}" type="slidenum">
              <a:rPr lang="en-US" smtClean="0"/>
              <a:t>‹#›</a:t>
            </a:fld>
            <a:endParaRPr lang="en-US"/>
          </a:p>
        </p:txBody>
      </p:sp>
    </p:spTree>
    <p:extLst>
      <p:ext uri="{BB962C8B-B14F-4D97-AF65-F5344CB8AC3E}">
        <p14:creationId xmlns:p14="http://schemas.microsoft.com/office/powerpoint/2010/main" val="3554792916"/>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b="1" kern="1200">
          <a:solidFill>
            <a:schemeClr val="accent4"/>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4"/>
        </a:buClr>
        <a:buFont typeface="Wingdings" pitchFamily="2" charset="2"/>
        <a:buChar char="§"/>
        <a:defRPr sz="2800" kern="1200">
          <a:solidFill>
            <a:srgbClr val="67676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4"/>
        </a:buClr>
        <a:buFont typeface="Wingdings" pitchFamily="2" charset="2"/>
        <a:buChar char="§"/>
        <a:defRPr sz="2400" kern="1200">
          <a:solidFill>
            <a:srgbClr val="67676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4"/>
        </a:buClr>
        <a:buFont typeface="Wingdings" pitchFamily="2" charset="2"/>
        <a:buChar char="§"/>
        <a:defRPr sz="2000" kern="1200">
          <a:solidFill>
            <a:srgbClr val="67676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4"/>
        </a:buClr>
        <a:buFont typeface="Wingdings" pitchFamily="2" charset="2"/>
        <a:buChar char="§"/>
        <a:defRPr sz="1800" kern="1200">
          <a:solidFill>
            <a:srgbClr val="67676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4"/>
        </a:buClr>
        <a:buFont typeface="Wingdings" pitchFamily="2" charset="2"/>
        <a:buChar char="§"/>
        <a:defRPr sz="1800" kern="1200">
          <a:solidFill>
            <a:srgbClr val="67676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F8F165-EA3E-BE4D-A166-E1808E6958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8E08D52-24AA-2746-B1C0-CFEBF69439B8}"/>
              </a:ext>
            </a:extLst>
          </p:cNvPr>
          <p:cNvSpPr>
            <a:spLocks noGrp="1"/>
          </p:cNvSpPr>
          <p:nvPr>
            <p:ph type="body" idx="1"/>
          </p:nvPr>
        </p:nvSpPr>
        <p:spPr>
          <a:xfrm>
            <a:off x="838200" y="1825625"/>
            <a:ext cx="10515600" cy="379624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16DB20-01DB-D84C-A74D-2C16DBBEB9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CEF251-E918-784C-8717-1F0B733AA660}" type="datetimeFigureOut">
              <a:rPr lang="en-US" smtClean="0"/>
              <a:t>2/6/2025</a:t>
            </a:fld>
            <a:endParaRPr lang="en-US"/>
          </a:p>
        </p:txBody>
      </p:sp>
      <p:sp>
        <p:nvSpPr>
          <p:cNvPr id="5" name="Footer Placeholder 4">
            <a:extLst>
              <a:ext uri="{FF2B5EF4-FFF2-40B4-BE49-F238E27FC236}">
                <a16:creationId xmlns:a16="http://schemas.microsoft.com/office/drawing/2014/main" id="{7106315B-BB5B-9F4C-96E0-DAFAB644F0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8D7268-6812-EE40-A071-66B15A590D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0B49ED-3BDC-B645-964C-10CAC51D48A6}" type="slidenum">
              <a:rPr lang="en-US" smtClean="0"/>
              <a:t>‹#›</a:t>
            </a:fld>
            <a:endParaRPr lang="en-US"/>
          </a:p>
        </p:txBody>
      </p:sp>
    </p:spTree>
    <p:extLst>
      <p:ext uri="{BB962C8B-B14F-4D97-AF65-F5344CB8AC3E}">
        <p14:creationId xmlns:p14="http://schemas.microsoft.com/office/powerpoint/2010/main" val="3554792916"/>
      </p:ext>
    </p:extLst>
  </p:cSld>
  <p:clrMap bg1="lt1" tx1="dk1" bg2="lt2" tx2="dk2" accent1="accent1" accent2="accent2" accent3="accent3" accent4="accent4" accent5="accent5" accent6="accent6" hlink="hlink" folHlink="folHlink"/>
  <p:sldLayoutIdLst>
    <p:sldLayoutId id="2147483799" r:id="rId1"/>
  </p:sldLayoutIdLst>
  <p:txStyles>
    <p:titleStyle>
      <a:lvl1pPr algn="l" defTabSz="914400" rtl="0" eaLnBrk="1" latinLnBrk="0" hangingPunct="1">
        <a:lnSpc>
          <a:spcPct val="90000"/>
        </a:lnSpc>
        <a:spcBef>
          <a:spcPct val="0"/>
        </a:spcBef>
        <a:buNone/>
        <a:defRPr sz="4400" b="1" kern="1200">
          <a:solidFill>
            <a:schemeClr val="accent4"/>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4"/>
        </a:buClr>
        <a:buFont typeface="Wingdings" pitchFamily="2" charset="2"/>
        <a:buChar char="§"/>
        <a:defRPr sz="2800" kern="1200">
          <a:solidFill>
            <a:srgbClr val="67676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4"/>
        </a:buClr>
        <a:buFont typeface="Wingdings" pitchFamily="2" charset="2"/>
        <a:buChar char="§"/>
        <a:defRPr sz="2400" kern="1200">
          <a:solidFill>
            <a:srgbClr val="67676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4"/>
        </a:buClr>
        <a:buFont typeface="Wingdings" pitchFamily="2" charset="2"/>
        <a:buChar char="§"/>
        <a:defRPr sz="2000" kern="1200">
          <a:solidFill>
            <a:srgbClr val="67676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4"/>
        </a:buClr>
        <a:buFont typeface="Wingdings" pitchFamily="2" charset="2"/>
        <a:buChar char="§"/>
        <a:defRPr sz="1800" kern="1200">
          <a:solidFill>
            <a:srgbClr val="67676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4"/>
        </a:buClr>
        <a:buFont typeface="Wingdings" pitchFamily="2" charset="2"/>
        <a:buChar char="§"/>
        <a:defRPr sz="1800" kern="1200">
          <a:solidFill>
            <a:srgbClr val="67676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10.0.20.161/zenodo.13944972" TargetMode="External"/><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9.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www.oabooks-toolkit.org/" TargetMode="External"/><Relationship Id="rId9" Type="http://schemas.openxmlformats.org/officeDocument/2006/relationships/image" Target="../media/image13.emf"/></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image" Target="../media/image14.jpg"/><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http://www.oabooks-toolkit.or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image" Target="../media/image19.jpg"/><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hyperlink" Target="http://www.oabooks-toolkit.org/"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image" Target="../media/image24.jpg"/><Relationship Id="rId1" Type="http://schemas.openxmlformats.org/officeDocument/2006/relationships/slideLayout" Target="../slideLayouts/slideLayout13.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hyperlink" Target="http://www.oabooks-toolkit.org/" TargetMode="External"/><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image" Target="../media/image32.png"/><Relationship Id="rId7" Type="http://schemas.openxmlformats.org/officeDocument/2006/relationships/image" Target="../media/image35.emf"/><Relationship Id="rId2" Type="http://schemas.openxmlformats.org/officeDocument/2006/relationships/image" Target="../media/image19.jpg"/><Relationship Id="rId1" Type="http://schemas.openxmlformats.org/officeDocument/2006/relationships/slideLayout" Target="../slideLayouts/slideLayout9.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hyperlink" Target="http://www.oabooks-toolkit.org/"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image" Target="../media/image37.jpg"/><Relationship Id="rId1" Type="http://schemas.openxmlformats.org/officeDocument/2006/relationships/slideLayout" Target="../slideLayouts/slideLayout1.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hyperlink" Target="http://www.oabooks-toolkit.org/" TargetMode="External"/><Relationship Id="rId9" Type="http://schemas.openxmlformats.org/officeDocument/2006/relationships/image" Target="../media/image43.png"/></Relationships>
</file>

<file path=ppt/slides/_rels/slide1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image" Target="../media/image24.jp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hyperlink" Target="http://www.oabooks-toolkit.org/" TargetMode="External"/><Relationship Id="rId9" Type="http://schemas.openxmlformats.org/officeDocument/2006/relationships/image" Target="../media/image51.png"/></Relationships>
</file>

<file path=ppt/slides/_rels/slide13.xml.rels><?xml version="1.0" encoding="UTF-8" standalone="yes"?>
<Relationships xmlns="http://schemas.openxmlformats.org/package/2006/relationships"><Relationship Id="rId8" Type="http://schemas.openxmlformats.org/officeDocument/2006/relationships/image" Target="../media/image56.emf"/><Relationship Id="rId3" Type="http://schemas.openxmlformats.org/officeDocument/2006/relationships/image" Target="../media/image37.jpg"/><Relationship Id="rId7" Type="http://schemas.openxmlformats.org/officeDocument/2006/relationships/image" Target="../media/image55.emf"/><Relationship Id="rId2" Type="http://schemas.openxmlformats.org/officeDocument/2006/relationships/image" Target="../media/image52.png"/><Relationship Id="rId1" Type="http://schemas.openxmlformats.org/officeDocument/2006/relationships/slideLayout" Target="../slideLayouts/slideLayout14.xml"/><Relationship Id="rId6" Type="http://schemas.openxmlformats.org/officeDocument/2006/relationships/image" Target="../media/image54.emf"/><Relationship Id="rId5" Type="http://schemas.openxmlformats.org/officeDocument/2006/relationships/image" Target="../media/image53.emf"/><Relationship Id="rId4" Type="http://schemas.openxmlformats.org/officeDocument/2006/relationships/hyperlink" Target="http://www.oabooks-toolkit.org/" TargetMode="External"/><Relationship Id="rId9" Type="http://schemas.openxmlformats.org/officeDocument/2006/relationships/image" Target="../media/image57.emf"/></Relationships>
</file>

<file path=ppt/slides/_rels/slide14.xml.rels><?xml version="1.0" encoding="UTF-8" standalone="yes"?>
<Relationships xmlns="http://schemas.openxmlformats.org/package/2006/relationships"><Relationship Id="rId3" Type="http://schemas.openxmlformats.org/officeDocument/2006/relationships/image" Target="../media/image59.jpg"/><Relationship Id="rId7" Type="http://schemas.openxmlformats.org/officeDocument/2006/relationships/image" Target="../media/image62.png"/><Relationship Id="rId2" Type="http://schemas.openxmlformats.org/officeDocument/2006/relationships/image" Target="../media/image58.png"/><Relationship Id="rId1" Type="http://schemas.openxmlformats.org/officeDocument/2006/relationships/slideLayout" Target="../slideLayouts/slideLayout5.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hyperlink" Target="http://www.oabooks-toolkit.org/"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3.png"/><Relationship Id="rId7" Type="http://schemas.openxmlformats.org/officeDocument/2006/relationships/image" Target="../media/image66.png"/><Relationship Id="rId2" Type="http://schemas.openxmlformats.org/officeDocument/2006/relationships/image" Target="../media/image59.jpg"/><Relationship Id="rId1" Type="http://schemas.openxmlformats.org/officeDocument/2006/relationships/slideLayout" Target="../slideLayouts/slideLayout1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hyperlink" Target="http://www.oabooks-toolkit.or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71.png"/><Relationship Id="rId2" Type="http://schemas.openxmlformats.org/officeDocument/2006/relationships/image" Target="../media/image68.png"/><Relationship Id="rId1" Type="http://schemas.openxmlformats.org/officeDocument/2006/relationships/slideLayout" Target="../slideLayouts/slideLayout3.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hyperlink" Target="http://www.oabooks-toolkit.or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72.png"/><Relationship Id="rId1" Type="http://schemas.openxmlformats.org/officeDocument/2006/relationships/slideLayout" Target="../slideLayouts/slideLayout15.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hyperlink" Target="http://www.oabooks-toolkit.org/"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59.jpg"/><Relationship Id="rId7" Type="http://schemas.openxmlformats.org/officeDocument/2006/relationships/image" Target="../media/image78.png"/><Relationship Id="rId2" Type="http://schemas.openxmlformats.org/officeDocument/2006/relationships/image" Target="../media/image75.png"/><Relationship Id="rId1" Type="http://schemas.openxmlformats.org/officeDocument/2006/relationships/slideLayout" Target="../slideLayouts/slideLayout10.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hyperlink" Target="http://www.oabooks-toolkit.org/" TargetMode="External"/><Relationship Id="rId9" Type="http://schemas.openxmlformats.org/officeDocument/2006/relationships/image" Target="../media/image80.png"/></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81.png"/><Relationship Id="rId1" Type="http://schemas.openxmlformats.org/officeDocument/2006/relationships/slideLayout" Target="../slideLayouts/slideLayout12.xml"/><Relationship Id="rId6" Type="http://schemas.openxmlformats.org/officeDocument/2006/relationships/hyperlink" Target="http://www.oabooks-toolkit.org/" TargetMode="External"/><Relationship Id="rId5" Type="http://schemas.openxmlformats.org/officeDocument/2006/relationships/image" Target="../media/image83.png"/><Relationship Id="rId4" Type="http://schemas.openxmlformats.org/officeDocument/2006/relationships/image" Target="../media/image82.png"/></Relationships>
</file>

<file path=ppt/slides/_rels/slide20.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19.jpg"/><Relationship Id="rId7" Type="http://schemas.openxmlformats.org/officeDocument/2006/relationships/image" Target="../media/image87.png"/><Relationship Id="rId2" Type="http://schemas.openxmlformats.org/officeDocument/2006/relationships/image" Target="../media/image84.png"/><Relationship Id="rId1" Type="http://schemas.openxmlformats.org/officeDocument/2006/relationships/slideLayout" Target="../slideLayouts/slideLayout16.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hyperlink" Target="http://www.oabooks-toolkit.org/" TargetMode="External"/><Relationship Id="rId9" Type="http://schemas.openxmlformats.org/officeDocument/2006/relationships/image" Target="../media/image89.png"/></Relationships>
</file>

<file path=ppt/slides/_rels/slide21.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59.jpg"/><Relationship Id="rId7" Type="http://schemas.openxmlformats.org/officeDocument/2006/relationships/image" Target="../media/image93.png"/><Relationship Id="rId2" Type="http://schemas.openxmlformats.org/officeDocument/2006/relationships/image" Target="../media/image90.png"/><Relationship Id="rId1" Type="http://schemas.openxmlformats.org/officeDocument/2006/relationships/slideLayout" Target="../slideLayouts/slideLayout7.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hyperlink" Target="http://www.oabooks-toolkit.org/"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887F58-63AF-3E41-BF37-91740753F7A6}"/>
              </a:ext>
            </a:extLst>
          </p:cNvPr>
          <p:cNvPicPr>
            <a:picLocks noChangeAspect="1"/>
          </p:cNvPicPr>
          <p:nvPr/>
        </p:nvPicPr>
        <p:blipFill>
          <a:blip r:embed="rId4"/>
          <a:stretch>
            <a:fillRect/>
          </a:stretch>
        </p:blipFill>
        <p:spPr>
          <a:xfrm>
            <a:off x="0" y="361901"/>
            <a:ext cx="12192000" cy="6858000"/>
          </a:xfrm>
          <a:prstGeom prst="rect">
            <a:avLst/>
          </a:prstGeom>
        </p:spPr>
      </p:pic>
      <p:sp>
        <p:nvSpPr>
          <p:cNvPr id="6" name="TextBox 5">
            <a:extLst>
              <a:ext uri="{FF2B5EF4-FFF2-40B4-BE49-F238E27FC236}">
                <a16:creationId xmlns:a16="http://schemas.microsoft.com/office/drawing/2014/main" id="{A8E48954-942C-1C4C-818E-BEF11B1D1890}"/>
              </a:ext>
            </a:extLst>
          </p:cNvPr>
          <p:cNvSpPr txBox="1"/>
          <p:nvPr/>
        </p:nvSpPr>
        <p:spPr>
          <a:xfrm>
            <a:off x="1366033" y="2160730"/>
            <a:ext cx="8316591" cy="2308324"/>
          </a:xfrm>
          <a:prstGeom prst="rect">
            <a:avLst/>
          </a:prstGeom>
          <a:noFill/>
        </p:spPr>
        <p:txBody>
          <a:bodyPr wrap="square" rtlCol="0" anchor="t">
            <a:spAutoFit/>
          </a:bodyPr>
          <a:lstStyle/>
          <a:p>
            <a:r>
              <a:rPr lang="en-GB" sz="4800" b="1" spc="-150" dirty="0">
                <a:solidFill>
                  <a:srgbClr val="002060"/>
                </a:solidFill>
                <a:latin typeface="Arial" panose="020B0604020202020204" pitchFamily="34" charset="0"/>
                <a:cs typeface="Arial" panose="020B0604020202020204" pitchFamily="34" charset="0"/>
              </a:rPr>
              <a:t>Researchers’ experiences of publishing academic books open access</a:t>
            </a:r>
            <a:endParaRPr lang="en-US" sz="3000" b="1" spc="-150" dirty="0">
              <a:solidFill>
                <a:srgbClr val="002060"/>
              </a:solidFill>
              <a:latin typeface="Arial" panose="020B0604020202020204" pitchFamily="34" charset="0"/>
              <a:cs typeface="Arial" panose="020B0604020202020204" pitchFamily="34" charset="0"/>
            </a:endParaRPr>
          </a:p>
        </p:txBody>
      </p:sp>
      <p:sp>
        <p:nvSpPr>
          <p:cNvPr id="4" name="Subtitle 3">
            <a:extLst>
              <a:ext uri="{FF2B5EF4-FFF2-40B4-BE49-F238E27FC236}">
                <a16:creationId xmlns:a16="http://schemas.microsoft.com/office/drawing/2014/main" id="{B56A377A-B872-4966-BE0D-0730B322CA2F}"/>
              </a:ext>
            </a:extLst>
          </p:cNvPr>
          <p:cNvSpPr>
            <a:spLocks noGrp="1"/>
          </p:cNvSpPr>
          <p:nvPr>
            <p:ph type="subTitle" idx="1"/>
          </p:nvPr>
        </p:nvSpPr>
        <p:spPr>
          <a:xfrm>
            <a:off x="1366033" y="4579819"/>
            <a:ext cx="5122449" cy="1655762"/>
          </a:xfrm>
        </p:spPr>
        <p:txBody>
          <a:bodyPr/>
          <a:lstStyle/>
          <a:p>
            <a:pPr algn="l"/>
            <a:r>
              <a:rPr lang="en-GB" dirty="0"/>
              <a:t>February 2025</a:t>
            </a:r>
          </a:p>
        </p:txBody>
      </p:sp>
    </p:spTree>
    <p:extLst>
      <p:ext uri="{BB962C8B-B14F-4D97-AF65-F5344CB8AC3E}">
        <p14:creationId xmlns:p14="http://schemas.microsoft.com/office/powerpoint/2010/main" val="2028824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23CE8-8E54-9544-8C9B-B6BBCC749A29}"/>
              </a:ext>
            </a:extLst>
          </p:cNvPr>
          <p:cNvSpPr>
            <a:spLocks noGrp="1"/>
          </p:cNvSpPr>
          <p:nvPr>
            <p:ph type="title"/>
          </p:nvPr>
        </p:nvSpPr>
        <p:spPr>
          <a:xfrm>
            <a:off x="506706" y="425038"/>
            <a:ext cx="10515600" cy="975138"/>
          </a:xfrm>
        </p:spPr>
        <p:txBody>
          <a:bodyPr vert="horz" lIns="91440" tIns="45720" rIns="91440" bIns="45720" rtlCol="0" anchor="b">
            <a:normAutofit/>
          </a:bodyPr>
          <a:lstStyle/>
          <a:p>
            <a:r>
              <a:rPr lang="en-GB" sz="4000" b="1" spc="-150" dirty="0">
                <a:solidFill>
                  <a:srgbClr val="2E2D62"/>
                </a:solidFill>
                <a:latin typeface="Arial" panose="020B0604020202020204" pitchFamily="34" charset="0"/>
                <a:cs typeface="Arial" panose="020B0604020202020204" pitchFamily="34" charset="0"/>
              </a:rPr>
              <a:t>About these materials</a:t>
            </a:r>
            <a:endParaRPr lang="en-US" sz="1800" b="1" spc="-150" dirty="0">
              <a:solidFill>
                <a:srgbClr val="2E2D62"/>
              </a:solidFill>
              <a:latin typeface="Arial" panose="020B0604020202020204" pitchFamily="34" charset="0"/>
              <a:cs typeface="Arial" panose="020B0604020202020204" pitchFamily="34" charset="0"/>
            </a:endParaRPr>
          </a:p>
        </p:txBody>
      </p:sp>
      <p:sp>
        <p:nvSpPr>
          <p:cNvPr id="13" name="Text Placeholder 3">
            <a:extLst>
              <a:ext uri="{FF2B5EF4-FFF2-40B4-BE49-F238E27FC236}">
                <a16:creationId xmlns:a16="http://schemas.microsoft.com/office/drawing/2014/main" id="{B66D922D-0623-2B35-3C6A-5009F339A07D}"/>
              </a:ext>
            </a:extLst>
          </p:cNvPr>
          <p:cNvSpPr>
            <a:spLocks noGrp="1"/>
          </p:cNvSpPr>
          <p:nvPr>
            <p:ph idx="1"/>
          </p:nvPr>
        </p:nvSpPr>
        <p:spPr>
          <a:xfrm>
            <a:off x="523693" y="1666875"/>
            <a:ext cx="10515600" cy="4905375"/>
          </a:xfrm>
        </p:spPr>
        <p:txBody>
          <a:bodyPr vert="horz" lIns="91440" tIns="45720" rIns="91440" bIns="45720" rtlCol="0" anchor="t">
            <a:normAutofit lnSpcReduction="10000"/>
          </a:bodyPr>
          <a:lstStyle/>
          <a:p>
            <a:r>
              <a:rPr lang="en-GB" sz="1800" dirty="0">
                <a:solidFill>
                  <a:srgbClr val="626262"/>
                </a:solidFill>
              </a:rPr>
              <a:t>These materials were produced by Insights Media for UK Research and Innovation (UKRI) as part of a project to develop case studies on the experiences of researchers who published their books open access.</a:t>
            </a:r>
          </a:p>
          <a:p>
            <a:endParaRPr lang="en-GB" sz="1800" dirty="0">
              <a:solidFill>
                <a:srgbClr val="626262"/>
              </a:solidFill>
            </a:endParaRPr>
          </a:p>
          <a:p>
            <a:r>
              <a:rPr lang="en-GB" sz="1800" dirty="0">
                <a:solidFill>
                  <a:srgbClr val="626262"/>
                </a:solidFill>
              </a:rPr>
              <a:t>The case studies are the outcome of interviews with the researchers who participated in the project. The interviews were conducted in 2024. The views in these case studies are those of the researchers and do not necessarily reflect the views, priorities, and policies of UKRI.</a:t>
            </a:r>
          </a:p>
          <a:p>
            <a:endParaRPr lang="en-GB" sz="1800" dirty="0">
              <a:solidFill>
                <a:srgbClr val="626262"/>
              </a:solidFill>
            </a:endParaRPr>
          </a:p>
          <a:p>
            <a:r>
              <a:rPr lang="en-GB" sz="1800" dirty="0">
                <a:solidFill>
                  <a:srgbClr val="626262"/>
                </a:solidFill>
              </a:rPr>
              <a:t>All materials related to this project can be accessed on </a:t>
            </a:r>
            <a:r>
              <a:rPr lang="en-GB" sz="1800" dirty="0" err="1">
                <a:solidFill>
                  <a:srgbClr val="626262"/>
                </a:solidFill>
              </a:rPr>
              <a:t>Zenodo</a:t>
            </a:r>
            <a:r>
              <a:rPr lang="en-GB" sz="1800" dirty="0">
                <a:solidFill>
                  <a:srgbClr val="626262"/>
                </a:solidFill>
              </a:rPr>
              <a:t> at </a:t>
            </a:r>
            <a:r>
              <a:rPr lang="en-GB" sz="1800" dirty="0">
                <a:solidFill>
                  <a:srgbClr val="0070C0"/>
                </a:solidFill>
                <a:hlinkClick r:id="rId3">
                  <a:extLst>
                    <a:ext uri="{A12FA001-AC4F-418D-AE19-62706E023703}">
                      <ahyp:hlinkClr xmlns:ahyp="http://schemas.microsoft.com/office/drawing/2018/hyperlinkcolor" val="tx"/>
                    </a:ext>
                  </a:extLst>
                </a:hlinkClick>
              </a:rPr>
              <a:t>https://10.5281/zenodo.13944972</a:t>
            </a:r>
            <a:r>
              <a:rPr lang="en-GB" sz="1800" dirty="0">
                <a:solidFill>
                  <a:srgbClr val="0070C0"/>
                </a:solidFill>
              </a:rPr>
              <a:t>  </a:t>
            </a:r>
            <a:br>
              <a:rPr lang="en-GB" sz="1800" dirty="0">
                <a:solidFill>
                  <a:srgbClr val="626262"/>
                </a:solidFill>
              </a:rPr>
            </a:br>
            <a:endParaRPr lang="en-GB" sz="1800" dirty="0">
              <a:solidFill>
                <a:srgbClr val="626262"/>
              </a:solidFill>
            </a:endParaRPr>
          </a:p>
          <a:p>
            <a:endParaRPr lang="en-GB" sz="1800" dirty="0">
              <a:solidFill>
                <a:srgbClr val="626262"/>
              </a:solidFill>
            </a:endParaRPr>
          </a:p>
          <a:p>
            <a:endParaRPr lang="en-GB" sz="1800" dirty="0">
              <a:solidFill>
                <a:srgbClr val="626262"/>
              </a:solidFill>
            </a:endParaRPr>
          </a:p>
          <a:p>
            <a:endParaRPr lang="en-GB" sz="1800" dirty="0">
              <a:solidFill>
                <a:srgbClr val="626262"/>
              </a:solidFill>
            </a:endParaRPr>
          </a:p>
          <a:p>
            <a:r>
              <a:rPr lang="en-GB" sz="1800" dirty="0">
                <a:solidFill>
                  <a:srgbClr val="626262"/>
                </a:solidFill>
              </a:rPr>
              <a:t>This work is licenced under a Creative Commons Attribution Share Alike 4.0 International Licence.</a:t>
            </a:r>
          </a:p>
          <a:p>
            <a:r>
              <a:rPr lang="en-GB" sz="1800" dirty="0">
                <a:solidFill>
                  <a:srgbClr val="626262"/>
                </a:solidFill>
              </a:rPr>
              <a:t>Images are not covered under this licence.</a:t>
            </a:r>
          </a:p>
          <a:p>
            <a:r>
              <a:rPr lang="en-GB" sz="1800" dirty="0">
                <a:solidFill>
                  <a:srgbClr val="626262"/>
                </a:solidFill>
              </a:rPr>
              <a:t>©  UK Research and Innovation</a:t>
            </a:r>
          </a:p>
        </p:txBody>
      </p:sp>
      <p:pic>
        <p:nvPicPr>
          <p:cNvPr id="5" name="Picture 4">
            <a:extLst>
              <a:ext uri="{FF2B5EF4-FFF2-40B4-BE49-F238E27FC236}">
                <a16:creationId xmlns:a16="http://schemas.microsoft.com/office/drawing/2014/main" id="{46808D70-8E4F-4189-E3E9-DE4A1167014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618" y="4714875"/>
            <a:ext cx="1428750" cy="501650"/>
          </a:xfrm>
          <a:prstGeom prst="rect">
            <a:avLst/>
          </a:prstGeom>
          <a:noFill/>
          <a:ln>
            <a:noFill/>
          </a:ln>
        </p:spPr>
      </p:pic>
    </p:spTree>
    <p:extLst>
      <p:ext uri="{BB962C8B-B14F-4D97-AF65-F5344CB8AC3E}">
        <p14:creationId xmlns:p14="http://schemas.microsoft.com/office/powerpoint/2010/main" val="1802430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E64F77-DD37-7944-AC9A-9EDCF38767D0}"/>
              </a:ext>
            </a:extLst>
          </p:cNvPr>
          <p:cNvPicPr>
            <a:picLocks noChangeAspect="1"/>
          </p:cNvPicPr>
          <p:nvPr/>
        </p:nvPicPr>
        <p:blipFill>
          <a:blip r:embed="rId3"/>
          <a:stretch>
            <a:fillRect/>
          </a:stretch>
        </p:blipFill>
        <p:spPr>
          <a:xfrm>
            <a:off x="9065340" y="0"/>
            <a:ext cx="3569109" cy="6858000"/>
          </a:xfrm>
          <a:prstGeom prst="rect">
            <a:avLst/>
          </a:prstGeom>
        </p:spPr>
      </p:pic>
      <p:pic>
        <p:nvPicPr>
          <p:cNvPr id="3" name="Picture 2">
            <a:extLst>
              <a:ext uri="{FF2B5EF4-FFF2-40B4-BE49-F238E27FC236}">
                <a16:creationId xmlns:a16="http://schemas.microsoft.com/office/drawing/2014/main" id="{E915F1D3-F908-004D-A1EB-54E6048D0D1D}"/>
              </a:ext>
            </a:extLst>
          </p:cNvPr>
          <p:cNvPicPr>
            <a:picLocks noChangeAspect="1"/>
          </p:cNvPicPr>
          <p:nvPr/>
        </p:nvPicPr>
        <p:blipFill rotWithShape="1">
          <a:blip r:embed="rId4"/>
          <a:srcRect l="46136"/>
          <a:stretch/>
        </p:blipFill>
        <p:spPr>
          <a:xfrm>
            <a:off x="8976852" y="0"/>
            <a:ext cx="3657598" cy="6858000"/>
          </a:xfrm>
          <a:prstGeom prst="rect">
            <a:avLst/>
          </a:prstGeom>
        </p:spPr>
      </p:pic>
      <p:sp>
        <p:nvSpPr>
          <p:cNvPr id="13" name="TextBox 12">
            <a:extLst>
              <a:ext uri="{FF2B5EF4-FFF2-40B4-BE49-F238E27FC236}">
                <a16:creationId xmlns:a16="http://schemas.microsoft.com/office/drawing/2014/main" id="{001E8603-51D4-7C45-829A-9AE25E5A2E4F}"/>
              </a:ext>
            </a:extLst>
          </p:cNvPr>
          <p:cNvSpPr txBox="1"/>
          <p:nvPr/>
        </p:nvSpPr>
        <p:spPr>
          <a:xfrm>
            <a:off x="403341" y="345182"/>
            <a:ext cx="6356456" cy="769441"/>
          </a:xfrm>
          <a:prstGeom prst="rect">
            <a:avLst/>
          </a:prstGeom>
          <a:noFill/>
        </p:spPr>
        <p:txBody>
          <a:bodyPr wrap="square" rtlCol="0" anchor="t">
            <a:spAutoFit/>
          </a:bodyPr>
          <a:lstStyle/>
          <a:p>
            <a:r>
              <a:rPr lang="en-US" sz="4400" b="1" spc="-150" dirty="0">
                <a:solidFill>
                  <a:srgbClr val="2E2D62"/>
                </a:solidFill>
                <a:latin typeface="Arial" panose="020B0604020202020204" pitchFamily="34" charset="0"/>
                <a:cs typeface="Arial" panose="020B0604020202020204" pitchFamily="34" charset="0"/>
              </a:rPr>
              <a:t>Contents</a:t>
            </a:r>
          </a:p>
        </p:txBody>
      </p:sp>
      <p:sp>
        <p:nvSpPr>
          <p:cNvPr id="4" name="TextBox 3">
            <a:extLst>
              <a:ext uri="{FF2B5EF4-FFF2-40B4-BE49-F238E27FC236}">
                <a16:creationId xmlns:a16="http://schemas.microsoft.com/office/drawing/2014/main" id="{53064EE7-3EE7-C625-C8FE-7C4D59513CB4}"/>
              </a:ext>
            </a:extLst>
          </p:cNvPr>
          <p:cNvSpPr txBox="1"/>
          <p:nvPr/>
        </p:nvSpPr>
        <p:spPr>
          <a:xfrm>
            <a:off x="403341" y="1114623"/>
            <a:ext cx="8918459" cy="5566139"/>
          </a:xfrm>
          <a:prstGeom prst="rect">
            <a:avLst/>
          </a:prstGeom>
          <a:noFill/>
        </p:spPr>
        <p:txBody>
          <a:bodyPr wrap="square" rtlCol="0" anchor="t">
            <a:spAutoFit/>
          </a:bodyPr>
          <a:lstStyle/>
          <a:p>
            <a:pPr>
              <a:lnSpc>
                <a:spcPct val="150000"/>
              </a:lnSpc>
              <a:spcAft>
                <a:spcPts val="800"/>
              </a:spcAft>
            </a:pPr>
            <a:r>
              <a:rPr lang="en-GB" sz="1600" b="1" dirty="0">
                <a:solidFill>
                  <a:srgbClr val="2E2D62"/>
                </a:solidFill>
                <a:effectLst/>
                <a:latin typeface="+mj-lt"/>
                <a:ea typeface="Calibri" panose="020F0502020204030204" pitchFamily="34" charset="0"/>
                <a:cs typeface="Times New Roman" panose="02020603050405020304" pitchFamily="18" charset="0"/>
              </a:rPr>
              <a:t>“Being an early adopter of publishing openly has been very beneficial to my career”– Janneke Adema (Slide 6)</a:t>
            </a:r>
            <a:endParaRPr lang="en-GB" sz="1000" b="1" dirty="0">
              <a:solidFill>
                <a:srgbClr val="2E2D62"/>
              </a:solidFill>
              <a:effectLst/>
              <a:latin typeface="+mj-lt"/>
              <a:ea typeface="Calibri" panose="020F0502020204030204" pitchFamily="34" charset="0"/>
              <a:cs typeface="Times New Roman" panose="02020603050405020304" pitchFamily="18" charset="0"/>
            </a:endParaRPr>
          </a:p>
          <a:p>
            <a:pPr>
              <a:lnSpc>
                <a:spcPct val="150000"/>
              </a:lnSpc>
              <a:spcAft>
                <a:spcPts val="800"/>
              </a:spcAft>
            </a:pPr>
            <a:r>
              <a:rPr lang="en-GB" sz="1600" b="1" dirty="0">
                <a:solidFill>
                  <a:srgbClr val="2E2D62"/>
                </a:solidFill>
                <a:effectLst/>
                <a:latin typeface="+mj-lt"/>
                <a:ea typeface="Calibri" panose="020F0502020204030204" pitchFamily="34" charset="0"/>
                <a:cs typeface="Times New Roman" panose="02020603050405020304" pitchFamily="18" charset="0"/>
              </a:rPr>
              <a:t>“So much is available electronically now – it’s transformational.” – Gwyn Bevan (Slide 7)</a:t>
            </a:r>
            <a:endParaRPr lang="en-GB" sz="1000" b="1" dirty="0">
              <a:solidFill>
                <a:srgbClr val="2E2D62"/>
              </a:solidFill>
              <a:effectLst/>
              <a:latin typeface="+mj-lt"/>
              <a:ea typeface="Calibri" panose="020F0502020204030204" pitchFamily="34" charset="0"/>
              <a:cs typeface="Times New Roman" panose="02020603050405020304" pitchFamily="18" charset="0"/>
            </a:endParaRPr>
          </a:p>
          <a:p>
            <a:pPr>
              <a:lnSpc>
                <a:spcPct val="150000"/>
              </a:lnSpc>
              <a:spcAft>
                <a:spcPts val="800"/>
              </a:spcAft>
            </a:pPr>
            <a:r>
              <a:rPr lang="en-GB" sz="1600" b="1" dirty="0">
                <a:solidFill>
                  <a:srgbClr val="2E2D62"/>
                </a:solidFill>
                <a:effectLst/>
                <a:latin typeface="+mj-lt"/>
                <a:ea typeface="Calibri" panose="020F0502020204030204" pitchFamily="34" charset="0"/>
                <a:cs typeface="Times New Roman" panose="02020603050405020304" pitchFamily="18" charset="0"/>
              </a:rPr>
              <a:t>“Open access allows for multimedia work in a different way. I couldn’t imagine publishing this work in a more traditional format.” – Francesca </a:t>
            </a:r>
            <a:r>
              <a:rPr lang="en-GB" sz="1600" b="1" dirty="0" err="1">
                <a:solidFill>
                  <a:srgbClr val="2E2D62"/>
                </a:solidFill>
                <a:effectLst/>
                <a:latin typeface="+mj-lt"/>
                <a:ea typeface="Calibri" panose="020F0502020204030204" pitchFamily="34" charset="0"/>
                <a:cs typeface="Times New Roman" panose="02020603050405020304" pitchFamily="18" charset="0"/>
              </a:rPr>
              <a:t>Coppa</a:t>
            </a:r>
            <a:r>
              <a:rPr lang="en-GB" sz="1600" b="1" dirty="0">
                <a:solidFill>
                  <a:srgbClr val="2E2D62"/>
                </a:solidFill>
                <a:effectLst/>
                <a:latin typeface="+mj-lt"/>
                <a:ea typeface="Calibri" panose="020F0502020204030204" pitchFamily="34" charset="0"/>
                <a:cs typeface="Times New Roman" panose="02020603050405020304" pitchFamily="18" charset="0"/>
              </a:rPr>
              <a:t> (Slide 8)</a:t>
            </a:r>
          </a:p>
          <a:p>
            <a:pPr>
              <a:lnSpc>
                <a:spcPct val="150000"/>
              </a:lnSpc>
              <a:spcAft>
                <a:spcPts val="800"/>
              </a:spcAft>
            </a:pPr>
            <a:r>
              <a:rPr lang="en-GB" sz="1600" b="1" dirty="0">
                <a:solidFill>
                  <a:srgbClr val="2E2D62"/>
                </a:solidFill>
                <a:effectLst/>
                <a:latin typeface="+mj-lt"/>
                <a:ea typeface="Calibri" panose="020F0502020204030204" pitchFamily="34" charset="0"/>
                <a:cs typeface="Times New Roman" panose="02020603050405020304" pitchFamily="18" charset="0"/>
              </a:rPr>
              <a:t>“Knowledge doesn’t benefit anyone if it’s inaccessible.” – Martin Eve (Slide 9)</a:t>
            </a:r>
            <a:endParaRPr lang="en-GB" sz="1600" dirty="0">
              <a:solidFill>
                <a:srgbClr val="2E2D62"/>
              </a:solidFill>
              <a:effectLst/>
              <a:latin typeface="+mj-lt"/>
              <a:ea typeface="Calibri" panose="020F0502020204030204" pitchFamily="34" charset="0"/>
              <a:cs typeface="Times New Roman" panose="02020603050405020304" pitchFamily="18" charset="0"/>
            </a:endParaRPr>
          </a:p>
          <a:p>
            <a:pPr>
              <a:lnSpc>
                <a:spcPct val="150000"/>
              </a:lnSpc>
              <a:spcAft>
                <a:spcPts val="800"/>
              </a:spcAft>
            </a:pPr>
            <a:r>
              <a:rPr lang="en-GB" sz="1600" b="1" dirty="0">
                <a:solidFill>
                  <a:srgbClr val="2E2D62"/>
                </a:solidFill>
                <a:effectLst/>
                <a:latin typeface="+mj-lt"/>
                <a:ea typeface="Calibri" panose="020F0502020204030204" pitchFamily="34" charset="0"/>
                <a:cs typeface="Times New Roman" panose="02020603050405020304" pitchFamily="18" charset="0"/>
              </a:rPr>
              <a:t>“Knowledge should be freely available.” – Jean-Paul </a:t>
            </a:r>
            <a:r>
              <a:rPr lang="en-GB" sz="1600" b="1" dirty="0" err="1">
                <a:solidFill>
                  <a:srgbClr val="2E2D62"/>
                </a:solidFill>
                <a:effectLst/>
                <a:latin typeface="+mj-lt"/>
                <a:ea typeface="Calibri" panose="020F0502020204030204" pitchFamily="34" charset="0"/>
                <a:cs typeface="Times New Roman" panose="02020603050405020304" pitchFamily="18" charset="0"/>
              </a:rPr>
              <a:t>Faguet</a:t>
            </a:r>
            <a:r>
              <a:rPr lang="en-GB" sz="1600" b="1" dirty="0">
                <a:solidFill>
                  <a:srgbClr val="2E2D62"/>
                </a:solidFill>
                <a:effectLst/>
                <a:latin typeface="+mj-lt"/>
                <a:ea typeface="Calibri" panose="020F0502020204030204" pitchFamily="34" charset="0"/>
                <a:cs typeface="Times New Roman" panose="02020603050405020304" pitchFamily="18" charset="0"/>
              </a:rPr>
              <a:t> (Slide 10)</a:t>
            </a:r>
            <a:endParaRPr lang="en-GB" sz="1600" dirty="0">
              <a:solidFill>
                <a:srgbClr val="2E2D62"/>
              </a:solidFill>
              <a:effectLst/>
              <a:latin typeface="+mj-lt"/>
              <a:ea typeface="Calibri" panose="020F0502020204030204" pitchFamily="34" charset="0"/>
              <a:cs typeface="Times New Roman" panose="02020603050405020304" pitchFamily="18" charset="0"/>
            </a:endParaRPr>
          </a:p>
          <a:p>
            <a:pPr>
              <a:lnSpc>
                <a:spcPct val="150000"/>
              </a:lnSpc>
              <a:spcAft>
                <a:spcPts val="800"/>
              </a:spcAft>
            </a:pPr>
            <a:r>
              <a:rPr lang="en-GB" sz="1600" b="1" dirty="0">
                <a:solidFill>
                  <a:srgbClr val="2E2D62"/>
                </a:solidFill>
                <a:effectLst/>
                <a:latin typeface="+mj-lt"/>
                <a:ea typeface="Calibri" panose="020F0502020204030204" pitchFamily="34" charset="0"/>
                <a:cs typeface="Times New Roman" panose="02020603050405020304" pitchFamily="18" charset="0"/>
              </a:rPr>
              <a:t>“Change has to come from more established academics” – Aileen Fyfe (Slide 11)</a:t>
            </a:r>
          </a:p>
          <a:p>
            <a:pPr>
              <a:lnSpc>
                <a:spcPct val="150000"/>
              </a:lnSpc>
              <a:spcAft>
                <a:spcPts val="800"/>
              </a:spcAft>
            </a:pPr>
            <a:r>
              <a:rPr lang="en-GB" sz="1600" b="1" dirty="0">
                <a:solidFill>
                  <a:srgbClr val="2E2D62"/>
                </a:solidFill>
                <a:effectLst/>
                <a:latin typeface="+mj-lt"/>
                <a:ea typeface="Calibri" panose="020F0502020204030204" pitchFamily="34" charset="0"/>
                <a:cs typeface="Times New Roman" panose="02020603050405020304" pitchFamily="18" charset="0"/>
              </a:rPr>
              <a:t>“Whose knowledge counts? Whose knowledge is available? Whose knowledge circulates widely?” – Elie Gore (Slide 12)</a:t>
            </a:r>
          </a:p>
          <a:p>
            <a:pPr>
              <a:lnSpc>
                <a:spcPct val="150000"/>
              </a:lnSpc>
              <a:spcAft>
                <a:spcPts val="800"/>
              </a:spcAft>
            </a:pPr>
            <a:r>
              <a:rPr lang="en-GB" sz="1600" b="1" dirty="0">
                <a:solidFill>
                  <a:srgbClr val="2E2D62"/>
                </a:solidFill>
                <a:effectLst/>
                <a:latin typeface="+mj-lt"/>
                <a:ea typeface="Calibri" panose="020F0502020204030204" pitchFamily="34" charset="0"/>
                <a:cs typeface="Times New Roman" panose="02020603050405020304" pitchFamily="18" charset="0"/>
              </a:rPr>
              <a:t>“I’m a strong believer that open access is the way to go for works that have been publicly funded, but there is still a pejorative sense that open access means self-publishing.” – Roger Kain (Slide 13)</a:t>
            </a:r>
            <a:endParaRPr lang="en-GB" sz="1600" dirty="0">
              <a:solidFill>
                <a:srgbClr val="2E2D62"/>
              </a:solidFill>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8509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373218-8CBA-A518-0FB6-E51FB3E7C9CA}"/>
              </a:ext>
            </a:extLst>
          </p:cNvPr>
          <p:cNvSpPr txBox="1"/>
          <p:nvPr/>
        </p:nvSpPr>
        <p:spPr>
          <a:xfrm>
            <a:off x="403341" y="1114623"/>
            <a:ext cx="8642336" cy="5258363"/>
          </a:xfrm>
          <a:prstGeom prst="rect">
            <a:avLst/>
          </a:prstGeom>
          <a:noFill/>
        </p:spPr>
        <p:txBody>
          <a:bodyPr wrap="square" rtlCol="0" anchor="t">
            <a:spAutoFit/>
          </a:bodyPr>
          <a:lstStyle/>
          <a:p>
            <a:pPr>
              <a:lnSpc>
                <a:spcPct val="150000"/>
              </a:lnSpc>
              <a:spcAft>
                <a:spcPts val="800"/>
              </a:spcAft>
            </a:pPr>
            <a:r>
              <a:rPr lang="en-GB" sz="1600" b="1" dirty="0">
                <a:solidFill>
                  <a:srgbClr val="2E2D62"/>
                </a:solidFill>
                <a:effectLst/>
                <a:latin typeface="+mj-lt"/>
                <a:ea typeface="Calibri" panose="020F0502020204030204" pitchFamily="34" charset="0"/>
                <a:cs typeface="Times New Roman" panose="02020603050405020304" pitchFamily="18" charset="0"/>
              </a:rPr>
              <a:t>“It rapidly became clear that an incredible number of downloads were taking place, all over the world. The free on demand PDF was the big feature.” Geoffrey Khan (Slide 14)</a:t>
            </a:r>
          </a:p>
          <a:p>
            <a:pPr>
              <a:lnSpc>
                <a:spcPct val="150000"/>
              </a:lnSpc>
              <a:spcAft>
                <a:spcPts val="800"/>
              </a:spcAft>
            </a:pPr>
            <a:r>
              <a:rPr lang="en-GB" sz="1600" b="1" dirty="0">
                <a:solidFill>
                  <a:srgbClr val="2E2D62"/>
                </a:solidFill>
                <a:effectLst/>
                <a:latin typeface="+mj-lt"/>
                <a:ea typeface="Calibri" panose="020F0502020204030204" pitchFamily="34" charset="0"/>
                <a:cs typeface="Times New Roman" panose="02020603050405020304" pitchFamily="18" charset="0"/>
              </a:rPr>
              <a:t>Publishing my book open access makes it easier for me to disseminate knowledge, meaning my work is more widely known across the world.” – Marie Lall (Slide 15)</a:t>
            </a:r>
          </a:p>
          <a:p>
            <a:pPr>
              <a:lnSpc>
                <a:spcPct val="150000"/>
              </a:lnSpc>
              <a:spcAft>
                <a:spcPts val="800"/>
              </a:spcAft>
            </a:pPr>
            <a:r>
              <a:rPr lang="en-GB" sz="1600" b="1" dirty="0">
                <a:solidFill>
                  <a:srgbClr val="2E2D62"/>
                </a:solidFill>
                <a:effectLst/>
                <a:latin typeface="+mj-lt"/>
                <a:ea typeface="Calibri" panose="020F0502020204030204" pitchFamily="34" charset="0"/>
                <a:cs typeface="Times New Roman" panose="02020603050405020304" pitchFamily="18" charset="0"/>
              </a:rPr>
              <a:t>“Being able to share research across boundaries is a great thing. It’s how knowledge can make a difference.” – David Luke (Slide 16)</a:t>
            </a:r>
          </a:p>
          <a:p>
            <a:pPr>
              <a:lnSpc>
                <a:spcPct val="150000"/>
              </a:lnSpc>
              <a:spcAft>
                <a:spcPts val="800"/>
              </a:spcAft>
            </a:pPr>
            <a:r>
              <a:rPr lang="en-GB" sz="1600" b="1" dirty="0">
                <a:solidFill>
                  <a:srgbClr val="2E2D62"/>
                </a:solidFill>
                <a:effectLst/>
                <a:latin typeface="+mj-lt"/>
                <a:ea typeface="Calibri" panose="020F0502020204030204" pitchFamily="34" charset="0"/>
                <a:cs typeface="Times New Roman" panose="02020603050405020304" pitchFamily="18" charset="0"/>
              </a:rPr>
              <a:t>“A lot of the presses I like are scholar-led, embedded within their academic disciplines. You have this quality to it, because it’s being not just submitted by an expert, it’s being shaped by an expert in the field, edited by one and sometimes even copy edited by one.” – Samuel Moore (Slide 17)</a:t>
            </a:r>
            <a:endParaRPr lang="en-GB" sz="1600" dirty="0">
              <a:solidFill>
                <a:srgbClr val="2E2D62"/>
              </a:solidFill>
              <a:effectLst/>
              <a:latin typeface="+mj-lt"/>
              <a:ea typeface="Calibri" panose="020F0502020204030204" pitchFamily="34" charset="0"/>
              <a:cs typeface="Times New Roman" panose="02020603050405020304" pitchFamily="18" charset="0"/>
            </a:endParaRPr>
          </a:p>
          <a:p>
            <a:pPr>
              <a:lnSpc>
                <a:spcPct val="150000"/>
              </a:lnSpc>
              <a:spcAft>
                <a:spcPts val="800"/>
              </a:spcAft>
            </a:pPr>
            <a:r>
              <a:rPr lang="en-GB" sz="1600" b="1" dirty="0">
                <a:solidFill>
                  <a:srgbClr val="2E2D62"/>
                </a:solidFill>
                <a:effectLst/>
                <a:latin typeface="+mj-lt"/>
                <a:ea typeface="Calibri" panose="020F0502020204030204" pitchFamily="34" charset="0"/>
                <a:cs typeface="Times New Roman" panose="02020603050405020304" pitchFamily="18" charset="0"/>
              </a:rPr>
              <a:t>“To create more fully democratic access to knowledge across the world, we would also need to ensure that authors in other countries can not only read but also publish without having to pay.” – Joanna Page (Slide 18)</a:t>
            </a:r>
            <a:endParaRPr lang="en-GB" sz="1600" dirty="0">
              <a:solidFill>
                <a:srgbClr val="2E2D62"/>
              </a:solidFill>
              <a:effectLst/>
              <a:latin typeface="+mj-lt"/>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DDE64F77-DD37-7944-AC9A-9EDCF38767D0}"/>
              </a:ext>
            </a:extLst>
          </p:cNvPr>
          <p:cNvPicPr>
            <a:picLocks noChangeAspect="1"/>
          </p:cNvPicPr>
          <p:nvPr/>
        </p:nvPicPr>
        <p:blipFill>
          <a:blip r:embed="rId3"/>
          <a:stretch>
            <a:fillRect/>
          </a:stretch>
        </p:blipFill>
        <p:spPr>
          <a:xfrm>
            <a:off x="9065340" y="0"/>
            <a:ext cx="3569109" cy="6858000"/>
          </a:xfrm>
          <a:prstGeom prst="rect">
            <a:avLst/>
          </a:prstGeom>
        </p:spPr>
      </p:pic>
      <p:pic>
        <p:nvPicPr>
          <p:cNvPr id="3" name="Picture 2">
            <a:extLst>
              <a:ext uri="{FF2B5EF4-FFF2-40B4-BE49-F238E27FC236}">
                <a16:creationId xmlns:a16="http://schemas.microsoft.com/office/drawing/2014/main" id="{E915F1D3-F908-004D-A1EB-54E6048D0D1D}"/>
              </a:ext>
            </a:extLst>
          </p:cNvPr>
          <p:cNvPicPr>
            <a:picLocks noChangeAspect="1"/>
          </p:cNvPicPr>
          <p:nvPr/>
        </p:nvPicPr>
        <p:blipFill rotWithShape="1">
          <a:blip r:embed="rId4"/>
          <a:srcRect l="46136"/>
          <a:stretch/>
        </p:blipFill>
        <p:spPr>
          <a:xfrm>
            <a:off x="8976852" y="0"/>
            <a:ext cx="3657598" cy="6858000"/>
          </a:xfrm>
          <a:prstGeom prst="rect">
            <a:avLst/>
          </a:prstGeom>
        </p:spPr>
      </p:pic>
      <p:sp>
        <p:nvSpPr>
          <p:cNvPr id="13" name="TextBox 12">
            <a:extLst>
              <a:ext uri="{FF2B5EF4-FFF2-40B4-BE49-F238E27FC236}">
                <a16:creationId xmlns:a16="http://schemas.microsoft.com/office/drawing/2014/main" id="{001E8603-51D4-7C45-829A-9AE25E5A2E4F}"/>
              </a:ext>
            </a:extLst>
          </p:cNvPr>
          <p:cNvSpPr txBox="1"/>
          <p:nvPr/>
        </p:nvSpPr>
        <p:spPr>
          <a:xfrm>
            <a:off x="403341" y="345182"/>
            <a:ext cx="6356456" cy="769441"/>
          </a:xfrm>
          <a:prstGeom prst="rect">
            <a:avLst/>
          </a:prstGeom>
          <a:noFill/>
        </p:spPr>
        <p:txBody>
          <a:bodyPr wrap="square" rtlCol="0" anchor="t">
            <a:spAutoFit/>
          </a:bodyPr>
          <a:lstStyle/>
          <a:p>
            <a:r>
              <a:rPr lang="en-US" sz="4400" b="1" spc="-150" dirty="0">
                <a:solidFill>
                  <a:srgbClr val="2E2D62"/>
                </a:solidFill>
                <a:latin typeface="Arial" panose="020B0604020202020204" pitchFamily="34" charset="0"/>
                <a:cs typeface="Arial" panose="020B0604020202020204" pitchFamily="34" charset="0"/>
              </a:rPr>
              <a:t>Contents</a:t>
            </a:r>
          </a:p>
        </p:txBody>
      </p:sp>
    </p:spTree>
    <p:extLst>
      <p:ext uri="{BB962C8B-B14F-4D97-AF65-F5344CB8AC3E}">
        <p14:creationId xmlns:p14="http://schemas.microsoft.com/office/powerpoint/2010/main" val="1034202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E64F77-DD37-7944-AC9A-9EDCF38767D0}"/>
              </a:ext>
            </a:extLst>
          </p:cNvPr>
          <p:cNvPicPr>
            <a:picLocks noChangeAspect="1"/>
          </p:cNvPicPr>
          <p:nvPr/>
        </p:nvPicPr>
        <p:blipFill>
          <a:blip r:embed="rId3"/>
          <a:stretch>
            <a:fillRect/>
          </a:stretch>
        </p:blipFill>
        <p:spPr>
          <a:xfrm>
            <a:off x="9065340" y="0"/>
            <a:ext cx="3569109" cy="6858000"/>
          </a:xfrm>
          <a:prstGeom prst="rect">
            <a:avLst/>
          </a:prstGeom>
        </p:spPr>
      </p:pic>
      <p:pic>
        <p:nvPicPr>
          <p:cNvPr id="3" name="Picture 2">
            <a:extLst>
              <a:ext uri="{FF2B5EF4-FFF2-40B4-BE49-F238E27FC236}">
                <a16:creationId xmlns:a16="http://schemas.microsoft.com/office/drawing/2014/main" id="{E915F1D3-F908-004D-A1EB-54E6048D0D1D}"/>
              </a:ext>
            </a:extLst>
          </p:cNvPr>
          <p:cNvPicPr>
            <a:picLocks noChangeAspect="1"/>
          </p:cNvPicPr>
          <p:nvPr/>
        </p:nvPicPr>
        <p:blipFill rotWithShape="1">
          <a:blip r:embed="rId4"/>
          <a:srcRect l="46136"/>
          <a:stretch/>
        </p:blipFill>
        <p:spPr>
          <a:xfrm>
            <a:off x="8976852" y="0"/>
            <a:ext cx="3657598" cy="6858000"/>
          </a:xfrm>
          <a:prstGeom prst="rect">
            <a:avLst/>
          </a:prstGeom>
        </p:spPr>
      </p:pic>
      <p:sp>
        <p:nvSpPr>
          <p:cNvPr id="13" name="TextBox 12">
            <a:extLst>
              <a:ext uri="{FF2B5EF4-FFF2-40B4-BE49-F238E27FC236}">
                <a16:creationId xmlns:a16="http://schemas.microsoft.com/office/drawing/2014/main" id="{001E8603-51D4-7C45-829A-9AE25E5A2E4F}"/>
              </a:ext>
            </a:extLst>
          </p:cNvPr>
          <p:cNvSpPr txBox="1"/>
          <p:nvPr/>
        </p:nvSpPr>
        <p:spPr>
          <a:xfrm>
            <a:off x="403341" y="345182"/>
            <a:ext cx="6356456" cy="769441"/>
          </a:xfrm>
          <a:prstGeom prst="rect">
            <a:avLst/>
          </a:prstGeom>
          <a:noFill/>
        </p:spPr>
        <p:txBody>
          <a:bodyPr wrap="square" rtlCol="0" anchor="t">
            <a:spAutoFit/>
          </a:bodyPr>
          <a:lstStyle/>
          <a:p>
            <a:r>
              <a:rPr lang="en-US" sz="4400" b="1" spc="-150" dirty="0">
                <a:solidFill>
                  <a:srgbClr val="2E2D62"/>
                </a:solidFill>
                <a:latin typeface="Arial" panose="020B0604020202020204" pitchFamily="34" charset="0"/>
                <a:cs typeface="Arial" panose="020B0604020202020204" pitchFamily="34" charset="0"/>
              </a:rPr>
              <a:t>Contents</a:t>
            </a:r>
          </a:p>
        </p:txBody>
      </p:sp>
      <p:sp>
        <p:nvSpPr>
          <p:cNvPr id="4" name="TextBox 3">
            <a:extLst>
              <a:ext uri="{FF2B5EF4-FFF2-40B4-BE49-F238E27FC236}">
                <a16:creationId xmlns:a16="http://schemas.microsoft.com/office/drawing/2014/main" id="{F48864F9-2221-F1B4-0E7C-9F1D468F1EBE}"/>
              </a:ext>
            </a:extLst>
          </p:cNvPr>
          <p:cNvSpPr txBox="1"/>
          <p:nvPr/>
        </p:nvSpPr>
        <p:spPr>
          <a:xfrm>
            <a:off x="403341" y="1114623"/>
            <a:ext cx="8661998" cy="2837187"/>
          </a:xfrm>
          <a:prstGeom prst="rect">
            <a:avLst/>
          </a:prstGeom>
          <a:noFill/>
        </p:spPr>
        <p:txBody>
          <a:bodyPr wrap="square" rtlCol="0" anchor="t">
            <a:spAutoFit/>
          </a:bodyPr>
          <a:lstStyle/>
          <a:p>
            <a:pPr>
              <a:lnSpc>
                <a:spcPct val="150000"/>
              </a:lnSpc>
              <a:spcAft>
                <a:spcPts val="800"/>
              </a:spcAft>
            </a:pPr>
            <a:r>
              <a:rPr lang="en-GB" sz="1600" b="1" dirty="0">
                <a:solidFill>
                  <a:srgbClr val="2E2D62"/>
                </a:solidFill>
                <a:effectLst/>
                <a:latin typeface="+mj-lt"/>
                <a:ea typeface="Calibri" panose="020F0502020204030204" pitchFamily="34" charset="0"/>
                <a:cs typeface="Times New Roman" panose="02020603050405020304" pitchFamily="18" charset="0"/>
              </a:rPr>
              <a:t>“My book is different from the traditional reading experience. I didn’t want it to be the sort of book that symbolises knowledge and configures readers as receivers of knowledge.” – Matthew Reynolds (Slide 19)</a:t>
            </a:r>
            <a:endParaRPr lang="en-GB" sz="1600" dirty="0">
              <a:solidFill>
                <a:srgbClr val="2E2D62"/>
              </a:solidFill>
              <a:effectLst/>
              <a:latin typeface="+mj-lt"/>
              <a:ea typeface="Calibri" panose="020F0502020204030204" pitchFamily="34" charset="0"/>
              <a:cs typeface="Times New Roman" panose="02020603050405020304" pitchFamily="18" charset="0"/>
            </a:endParaRPr>
          </a:p>
          <a:p>
            <a:pPr>
              <a:lnSpc>
                <a:spcPct val="150000"/>
              </a:lnSpc>
              <a:spcAft>
                <a:spcPts val="800"/>
              </a:spcAft>
            </a:pPr>
            <a:r>
              <a:rPr lang="en-GB" sz="1600" b="1" dirty="0">
                <a:solidFill>
                  <a:srgbClr val="2E2D62"/>
                </a:solidFill>
                <a:effectLst/>
                <a:latin typeface="+mj-lt"/>
                <a:ea typeface="Calibri" panose="020F0502020204030204" pitchFamily="34" charset="0"/>
                <a:cs typeface="Times New Roman" panose="02020603050405020304" pitchFamily="18" charset="0"/>
              </a:rPr>
              <a:t>“I wanted to make a difference. I want to have an impact on the world and I want the world to be a better place.” – William Sutherland (Slide 20)</a:t>
            </a:r>
          </a:p>
          <a:p>
            <a:pPr>
              <a:lnSpc>
                <a:spcPct val="150000"/>
              </a:lnSpc>
              <a:spcAft>
                <a:spcPts val="800"/>
              </a:spcAft>
            </a:pPr>
            <a:r>
              <a:rPr lang="en-GB" sz="1600" b="1" dirty="0">
                <a:solidFill>
                  <a:srgbClr val="2E2D62"/>
                </a:solidFill>
                <a:effectLst/>
                <a:latin typeface="+mj-lt"/>
                <a:ea typeface="Calibri" panose="020F0502020204030204" pitchFamily="34" charset="0"/>
                <a:cs typeface="Times New Roman" panose="02020603050405020304" pitchFamily="18" charset="0"/>
              </a:rPr>
              <a:t>“I think open access is terrific for people early on in their career.” – Jane Winters (Slide 21)</a:t>
            </a:r>
          </a:p>
        </p:txBody>
      </p:sp>
    </p:spTree>
    <p:extLst>
      <p:ext uri="{BB962C8B-B14F-4D97-AF65-F5344CB8AC3E}">
        <p14:creationId xmlns:p14="http://schemas.microsoft.com/office/powerpoint/2010/main" val="2263492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An orange background with lines&#10;&#10;Description automatically generated">
            <a:extLst>
              <a:ext uri="{FF2B5EF4-FFF2-40B4-BE49-F238E27FC236}">
                <a16:creationId xmlns:a16="http://schemas.microsoft.com/office/drawing/2014/main" id="{27066127-FC32-9C9E-5CD3-041B5FF561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3058" y="0"/>
            <a:ext cx="4028515" cy="6099423"/>
          </a:xfrm>
          <a:prstGeom prst="rect">
            <a:avLst/>
          </a:prstGeom>
        </p:spPr>
      </p:pic>
      <p:sp>
        <p:nvSpPr>
          <p:cNvPr id="25" name="bg object 18">
            <a:extLst>
              <a:ext uri="{FF2B5EF4-FFF2-40B4-BE49-F238E27FC236}">
                <a16:creationId xmlns:a16="http://schemas.microsoft.com/office/drawing/2014/main" id="{F55DD88C-30FD-EE85-A880-1D89F3949492}"/>
              </a:ext>
            </a:extLst>
          </p:cNvPr>
          <p:cNvSpPr/>
          <p:nvPr/>
        </p:nvSpPr>
        <p:spPr>
          <a:xfrm>
            <a:off x="6070227" y="2474726"/>
            <a:ext cx="1829057" cy="2228753"/>
          </a:xfrm>
          <a:custGeom>
            <a:avLst/>
            <a:gdLst/>
            <a:ahLst/>
            <a:cxnLst/>
            <a:rect l="l" t="t" r="r" b="b"/>
            <a:pathLst>
              <a:path w="3016250" h="3675379">
                <a:moveTo>
                  <a:pt x="3016232" y="0"/>
                </a:moveTo>
                <a:lnTo>
                  <a:pt x="0" y="0"/>
                </a:lnTo>
                <a:lnTo>
                  <a:pt x="0" y="3674788"/>
                </a:lnTo>
                <a:lnTo>
                  <a:pt x="3016232" y="3674788"/>
                </a:lnTo>
                <a:lnTo>
                  <a:pt x="3016232" y="0"/>
                </a:lnTo>
                <a:close/>
              </a:path>
            </a:pathLst>
          </a:custGeom>
          <a:solidFill>
            <a:srgbClr val="23B8D1"/>
          </a:solidFill>
        </p:spPr>
        <p:txBody>
          <a:bodyPr wrap="square" lIns="0" tIns="0" rIns="0" bIns="0" rtlCol="0"/>
          <a:lstStyle/>
          <a:p>
            <a:endParaRPr/>
          </a:p>
        </p:txBody>
      </p:sp>
      <p:pic>
        <p:nvPicPr>
          <p:cNvPr id="26" name="bg object 19">
            <a:extLst>
              <a:ext uri="{FF2B5EF4-FFF2-40B4-BE49-F238E27FC236}">
                <a16:creationId xmlns:a16="http://schemas.microsoft.com/office/drawing/2014/main" id="{30E4B980-B22D-2ADA-B87A-DF740B7F1966}"/>
              </a:ext>
            </a:extLst>
          </p:cNvPr>
          <p:cNvPicPr/>
          <p:nvPr/>
        </p:nvPicPr>
        <p:blipFill>
          <a:blip r:embed="rId3" cstate="print"/>
          <a:stretch>
            <a:fillRect/>
          </a:stretch>
        </p:blipFill>
        <p:spPr>
          <a:xfrm>
            <a:off x="6248896" y="2615579"/>
            <a:ext cx="788164" cy="804545"/>
          </a:xfrm>
          <a:prstGeom prst="rect">
            <a:avLst/>
          </a:prstGeom>
        </p:spPr>
      </p:pic>
      <p:sp>
        <p:nvSpPr>
          <p:cNvPr id="27" name="bg object 20">
            <a:extLst>
              <a:ext uri="{FF2B5EF4-FFF2-40B4-BE49-F238E27FC236}">
                <a16:creationId xmlns:a16="http://schemas.microsoft.com/office/drawing/2014/main" id="{BA1863AF-CAA1-9D4A-050E-99464ED61688}"/>
              </a:ext>
            </a:extLst>
          </p:cNvPr>
          <p:cNvSpPr/>
          <p:nvPr/>
        </p:nvSpPr>
        <p:spPr>
          <a:xfrm>
            <a:off x="6232518" y="2615579"/>
            <a:ext cx="804785" cy="804785"/>
          </a:xfrm>
          <a:custGeom>
            <a:avLst/>
            <a:gdLst/>
            <a:ahLst/>
            <a:cxnLst/>
            <a:rect l="l" t="t" r="r" b="b"/>
            <a:pathLst>
              <a:path w="1327150" h="1327150">
                <a:moveTo>
                  <a:pt x="663372" y="1326755"/>
                </a:moveTo>
                <a:lnTo>
                  <a:pt x="710748" y="1325089"/>
                </a:lnTo>
                <a:lnTo>
                  <a:pt x="757225" y="1320167"/>
                </a:lnTo>
                <a:lnTo>
                  <a:pt x="802690" y="1312101"/>
                </a:lnTo>
                <a:lnTo>
                  <a:pt x="847032" y="1301003"/>
                </a:lnTo>
                <a:lnTo>
                  <a:pt x="890138" y="1286985"/>
                </a:lnTo>
                <a:lnTo>
                  <a:pt x="931896" y="1270160"/>
                </a:lnTo>
                <a:lnTo>
                  <a:pt x="972193" y="1250639"/>
                </a:lnTo>
                <a:lnTo>
                  <a:pt x="1010918" y="1228536"/>
                </a:lnTo>
                <a:lnTo>
                  <a:pt x="1047958" y="1203963"/>
                </a:lnTo>
                <a:lnTo>
                  <a:pt x="1083200" y="1177030"/>
                </a:lnTo>
                <a:lnTo>
                  <a:pt x="1116534" y="1147852"/>
                </a:lnTo>
                <a:lnTo>
                  <a:pt x="1147845" y="1116540"/>
                </a:lnTo>
                <a:lnTo>
                  <a:pt x="1177023" y="1083207"/>
                </a:lnTo>
                <a:lnTo>
                  <a:pt x="1203955" y="1047964"/>
                </a:lnTo>
                <a:lnTo>
                  <a:pt x="1228528" y="1010924"/>
                </a:lnTo>
                <a:lnTo>
                  <a:pt x="1250631" y="972199"/>
                </a:lnTo>
                <a:lnTo>
                  <a:pt x="1270151" y="931902"/>
                </a:lnTo>
                <a:lnTo>
                  <a:pt x="1286976" y="890144"/>
                </a:lnTo>
                <a:lnTo>
                  <a:pt x="1300993" y="847039"/>
                </a:lnTo>
                <a:lnTo>
                  <a:pt x="1312091" y="802698"/>
                </a:lnTo>
                <a:lnTo>
                  <a:pt x="1320157" y="757233"/>
                </a:lnTo>
                <a:lnTo>
                  <a:pt x="1325079" y="710757"/>
                </a:lnTo>
                <a:lnTo>
                  <a:pt x="1326744" y="663382"/>
                </a:lnTo>
                <a:lnTo>
                  <a:pt x="1325079" y="616006"/>
                </a:lnTo>
                <a:lnTo>
                  <a:pt x="1320157" y="569529"/>
                </a:lnTo>
                <a:lnTo>
                  <a:pt x="1312091" y="524064"/>
                </a:lnTo>
                <a:lnTo>
                  <a:pt x="1300993" y="479721"/>
                </a:lnTo>
                <a:lnTo>
                  <a:pt x="1286976" y="436615"/>
                </a:lnTo>
                <a:lnTo>
                  <a:pt x="1270151" y="394857"/>
                </a:lnTo>
                <a:lnTo>
                  <a:pt x="1250631" y="354559"/>
                </a:lnTo>
                <a:lnTo>
                  <a:pt x="1228528" y="315834"/>
                </a:lnTo>
                <a:lnTo>
                  <a:pt x="1203955" y="278793"/>
                </a:lnTo>
                <a:lnTo>
                  <a:pt x="1177023" y="243550"/>
                </a:lnTo>
                <a:lnTo>
                  <a:pt x="1147845" y="210216"/>
                </a:lnTo>
                <a:lnTo>
                  <a:pt x="1116534" y="178903"/>
                </a:lnTo>
                <a:lnTo>
                  <a:pt x="1083200" y="149725"/>
                </a:lnTo>
                <a:lnTo>
                  <a:pt x="1047958" y="122793"/>
                </a:lnTo>
                <a:lnTo>
                  <a:pt x="1010918" y="98219"/>
                </a:lnTo>
                <a:lnTo>
                  <a:pt x="972193" y="76115"/>
                </a:lnTo>
                <a:lnTo>
                  <a:pt x="931896" y="56595"/>
                </a:lnTo>
                <a:lnTo>
                  <a:pt x="890138" y="39770"/>
                </a:lnTo>
                <a:lnTo>
                  <a:pt x="847032" y="25752"/>
                </a:lnTo>
                <a:lnTo>
                  <a:pt x="802690" y="14653"/>
                </a:lnTo>
                <a:lnTo>
                  <a:pt x="757225" y="6587"/>
                </a:lnTo>
                <a:lnTo>
                  <a:pt x="710748" y="1665"/>
                </a:lnTo>
                <a:lnTo>
                  <a:pt x="663372" y="0"/>
                </a:lnTo>
                <a:lnTo>
                  <a:pt x="615996" y="1665"/>
                </a:lnTo>
                <a:lnTo>
                  <a:pt x="569519" y="6587"/>
                </a:lnTo>
                <a:lnTo>
                  <a:pt x="524054" y="14653"/>
                </a:lnTo>
                <a:lnTo>
                  <a:pt x="479712" y="25752"/>
                </a:lnTo>
                <a:lnTo>
                  <a:pt x="436606" y="39770"/>
                </a:lnTo>
                <a:lnTo>
                  <a:pt x="394848" y="56595"/>
                </a:lnTo>
                <a:lnTo>
                  <a:pt x="354551" y="76115"/>
                </a:lnTo>
                <a:lnTo>
                  <a:pt x="315826" y="98219"/>
                </a:lnTo>
                <a:lnTo>
                  <a:pt x="278786" y="122793"/>
                </a:lnTo>
                <a:lnTo>
                  <a:pt x="243544" y="149725"/>
                </a:lnTo>
                <a:lnTo>
                  <a:pt x="210210" y="178903"/>
                </a:lnTo>
                <a:lnTo>
                  <a:pt x="178899" y="210216"/>
                </a:lnTo>
                <a:lnTo>
                  <a:pt x="149721" y="243550"/>
                </a:lnTo>
                <a:lnTo>
                  <a:pt x="122789" y="278793"/>
                </a:lnTo>
                <a:lnTo>
                  <a:pt x="98216" y="315834"/>
                </a:lnTo>
                <a:lnTo>
                  <a:pt x="76113" y="354559"/>
                </a:lnTo>
                <a:lnTo>
                  <a:pt x="56593" y="394857"/>
                </a:lnTo>
                <a:lnTo>
                  <a:pt x="39768" y="436615"/>
                </a:lnTo>
                <a:lnTo>
                  <a:pt x="25751" y="479721"/>
                </a:lnTo>
                <a:lnTo>
                  <a:pt x="14653" y="524064"/>
                </a:lnTo>
                <a:lnTo>
                  <a:pt x="6587" y="569529"/>
                </a:lnTo>
                <a:lnTo>
                  <a:pt x="1665" y="616006"/>
                </a:lnTo>
                <a:lnTo>
                  <a:pt x="0" y="663382"/>
                </a:lnTo>
                <a:lnTo>
                  <a:pt x="1665" y="710757"/>
                </a:lnTo>
                <a:lnTo>
                  <a:pt x="6587" y="757233"/>
                </a:lnTo>
                <a:lnTo>
                  <a:pt x="14653" y="802698"/>
                </a:lnTo>
                <a:lnTo>
                  <a:pt x="25751" y="847039"/>
                </a:lnTo>
                <a:lnTo>
                  <a:pt x="39768" y="890144"/>
                </a:lnTo>
                <a:lnTo>
                  <a:pt x="56593" y="931902"/>
                </a:lnTo>
                <a:lnTo>
                  <a:pt x="76113" y="972199"/>
                </a:lnTo>
                <a:lnTo>
                  <a:pt x="98216" y="1010924"/>
                </a:lnTo>
                <a:lnTo>
                  <a:pt x="122789" y="1047964"/>
                </a:lnTo>
                <a:lnTo>
                  <a:pt x="149721" y="1083207"/>
                </a:lnTo>
                <a:lnTo>
                  <a:pt x="178899" y="1116540"/>
                </a:lnTo>
                <a:lnTo>
                  <a:pt x="210210" y="1147852"/>
                </a:lnTo>
                <a:lnTo>
                  <a:pt x="243544" y="1177030"/>
                </a:lnTo>
                <a:lnTo>
                  <a:pt x="278786" y="1203963"/>
                </a:lnTo>
                <a:lnTo>
                  <a:pt x="315826" y="1228536"/>
                </a:lnTo>
                <a:lnTo>
                  <a:pt x="354551" y="1250639"/>
                </a:lnTo>
                <a:lnTo>
                  <a:pt x="394848" y="1270160"/>
                </a:lnTo>
                <a:lnTo>
                  <a:pt x="436606" y="1286985"/>
                </a:lnTo>
                <a:lnTo>
                  <a:pt x="479712" y="1301003"/>
                </a:lnTo>
                <a:lnTo>
                  <a:pt x="524054" y="1312101"/>
                </a:lnTo>
                <a:lnTo>
                  <a:pt x="569519" y="1320167"/>
                </a:lnTo>
                <a:lnTo>
                  <a:pt x="615996" y="1325089"/>
                </a:lnTo>
                <a:lnTo>
                  <a:pt x="663372" y="1326755"/>
                </a:lnTo>
                <a:close/>
              </a:path>
            </a:pathLst>
          </a:custGeom>
          <a:ln w="31412">
            <a:solidFill>
              <a:srgbClr val="FFFFFF"/>
            </a:solidFill>
          </a:ln>
        </p:spPr>
        <p:txBody>
          <a:bodyPr wrap="square" lIns="0" tIns="0" rIns="0" bIns="0" rtlCol="0"/>
          <a:lstStyle/>
          <a:p>
            <a:endParaRPr/>
          </a:p>
        </p:txBody>
      </p:sp>
      <p:sp>
        <p:nvSpPr>
          <p:cNvPr id="2" name="object 2"/>
          <p:cNvSpPr txBox="1"/>
          <p:nvPr/>
        </p:nvSpPr>
        <p:spPr>
          <a:xfrm>
            <a:off x="449894" y="2454654"/>
            <a:ext cx="2551438" cy="1887972"/>
          </a:xfrm>
          <a:prstGeom prst="rect">
            <a:avLst/>
          </a:prstGeom>
        </p:spPr>
        <p:txBody>
          <a:bodyPr vert="horz" wrap="square" lIns="0" tIns="18868" rIns="0" bIns="0" rtlCol="0">
            <a:spAutoFit/>
          </a:bodyPr>
          <a:lstStyle/>
          <a:p>
            <a:pPr marL="7701" marR="73162" algn="just">
              <a:lnSpc>
                <a:spcPts val="1201"/>
              </a:lnSpc>
              <a:spcBef>
                <a:spcPts val="149"/>
              </a:spcBef>
            </a:pPr>
            <a:r>
              <a:rPr sz="1031" b="1" dirty="0">
                <a:solidFill>
                  <a:srgbClr val="ED691D"/>
                </a:solidFill>
                <a:latin typeface="Moderat Extended Bold"/>
                <a:cs typeface="Moderat Extended Bold"/>
              </a:rPr>
              <a:t>Adema</a:t>
            </a:r>
            <a:r>
              <a:rPr sz="1031" b="1" spc="3" dirty="0">
                <a:solidFill>
                  <a:srgbClr val="ED691D"/>
                </a:solidFill>
                <a:latin typeface="Moderat Extended Bold"/>
                <a:cs typeface="Moderat Extended Bold"/>
              </a:rPr>
              <a:t> </a:t>
            </a:r>
            <a:r>
              <a:rPr sz="1031" b="1" dirty="0">
                <a:solidFill>
                  <a:srgbClr val="ED691D"/>
                </a:solidFill>
                <a:latin typeface="Moderat Extended Bold"/>
                <a:cs typeface="Moderat Extended Bold"/>
              </a:rPr>
              <a:t>says</a:t>
            </a:r>
            <a:r>
              <a:rPr sz="1031" b="1" spc="3" dirty="0">
                <a:solidFill>
                  <a:srgbClr val="ED691D"/>
                </a:solidFill>
                <a:latin typeface="Moderat Extended Bold"/>
                <a:cs typeface="Moderat Extended Bold"/>
              </a:rPr>
              <a:t> </a:t>
            </a:r>
            <a:r>
              <a:rPr sz="1031" b="1" dirty="0">
                <a:solidFill>
                  <a:srgbClr val="ED691D"/>
                </a:solidFill>
                <a:latin typeface="Moderat Extended Bold"/>
                <a:cs typeface="Moderat Extended Bold"/>
              </a:rPr>
              <a:t>there</a:t>
            </a:r>
            <a:r>
              <a:rPr sz="1031" b="1" spc="6" dirty="0">
                <a:solidFill>
                  <a:srgbClr val="ED691D"/>
                </a:solidFill>
                <a:latin typeface="Moderat Extended Bold"/>
                <a:cs typeface="Moderat Extended Bold"/>
              </a:rPr>
              <a:t> </a:t>
            </a:r>
            <a:r>
              <a:rPr sz="1031" b="1" dirty="0">
                <a:solidFill>
                  <a:srgbClr val="ED691D"/>
                </a:solidFill>
                <a:latin typeface="Moderat Extended Bold"/>
                <a:cs typeface="Moderat Extended Bold"/>
              </a:rPr>
              <a:t>shouldn’t</a:t>
            </a:r>
            <a:r>
              <a:rPr sz="1031" b="1" spc="3" dirty="0">
                <a:solidFill>
                  <a:srgbClr val="ED691D"/>
                </a:solidFill>
                <a:latin typeface="Moderat Extended Bold"/>
                <a:cs typeface="Moderat Extended Bold"/>
              </a:rPr>
              <a:t> </a:t>
            </a:r>
            <a:r>
              <a:rPr sz="1031" b="1" dirty="0">
                <a:solidFill>
                  <a:srgbClr val="ED691D"/>
                </a:solidFill>
                <a:latin typeface="Moderat Extended Bold"/>
                <a:cs typeface="Moderat Extended Bold"/>
              </a:rPr>
              <a:t>be</a:t>
            </a:r>
            <a:r>
              <a:rPr sz="1031" b="1" spc="6" dirty="0">
                <a:solidFill>
                  <a:srgbClr val="ED691D"/>
                </a:solidFill>
                <a:latin typeface="Moderat Extended Bold"/>
                <a:cs typeface="Moderat Extended Bold"/>
              </a:rPr>
              <a:t> </a:t>
            </a:r>
            <a:r>
              <a:rPr sz="1031" b="1" spc="-15" dirty="0">
                <a:solidFill>
                  <a:srgbClr val="ED691D"/>
                </a:solidFill>
                <a:latin typeface="Moderat Extended Bold"/>
                <a:cs typeface="Moderat Extended Bold"/>
              </a:rPr>
              <a:t>any </a:t>
            </a:r>
            <a:r>
              <a:rPr sz="1031" b="1" dirty="0">
                <a:solidFill>
                  <a:srgbClr val="ED691D"/>
                </a:solidFill>
                <a:latin typeface="Moderat Extended Bold"/>
                <a:cs typeface="Moderat Extended Bold"/>
              </a:rPr>
              <a:t>barriers to accessing research.</a:t>
            </a:r>
            <a:r>
              <a:rPr sz="1031" b="1" spc="3" dirty="0">
                <a:solidFill>
                  <a:srgbClr val="ED691D"/>
                </a:solidFill>
                <a:latin typeface="Moderat Extended Bold"/>
                <a:cs typeface="Moderat Extended Bold"/>
              </a:rPr>
              <a:t> </a:t>
            </a:r>
            <a:r>
              <a:rPr sz="1031" b="1" spc="-15" dirty="0">
                <a:solidFill>
                  <a:srgbClr val="ED691D"/>
                </a:solidFill>
                <a:latin typeface="Moderat Extended Bold"/>
                <a:cs typeface="Moderat Extended Bold"/>
              </a:rPr>
              <a:t>Nor </a:t>
            </a:r>
            <a:r>
              <a:rPr sz="1031" b="1" dirty="0">
                <a:solidFill>
                  <a:srgbClr val="ED691D"/>
                </a:solidFill>
                <a:latin typeface="Moderat Extended Bold"/>
                <a:cs typeface="Moderat Extended Bold"/>
              </a:rPr>
              <a:t>does</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she</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believe</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in</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waiting</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to</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put</a:t>
            </a:r>
            <a:r>
              <a:rPr sz="1031" b="1" spc="9" dirty="0">
                <a:solidFill>
                  <a:srgbClr val="ED691D"/>
                </a:solidFill>
                <a:latin typeface="Moderat Extended Bold"/>
                <a:cs typeface="Moderat Extended Bold"/>
              </a:rPr>
              <a:t> </a:t>
            </a:r>
            <a:r>
              <a:rPr sz="1031" b="1" spc="-30" dirty="0">
                <a:solidFill>
                  <a:srgbClr val="ED691D"/>
                </a:solidFill>
                <a:latin typeface="Moderat Extended Bold"/>
                <a:cs typeface="Moderat Extended Bold"/>
              </a:rPr>
              <a:t>a </a:t>
            </a:r>
            <a:r>
              <a:rPr sz="1031" b="1" dirty="0">
                <a:solidFill>
                  <a:srgbClr val="ED691D"/>
                </a:solidFill>
                <a:latin typeface="Moderat Extended Bold"/>
                <a:cs typeface="Moderat Extended Bold"/>
              </a:rPr>
              <a:t>finished</a:t>
            </a:r>
            <a:r>
              <a:rPr sz="1031" b="1" spc="15" dirty="0">
                <a:solidFill>
                  <a:srgbClr val="ED691D"/>
                </a:solidFill>
                <a:latin typeface="Moderat Extended Bold"/>
                <a:cs typeface="Moderat Extended Bold"/>
              </a:rPr>
              <a:t> </a:t>
            </a:r>
            <a:r>
              <a:rPr sz="1031" b="1" dirty="0">
                <a:solidFill>
                  <a:srgbClr val="ED691D"/>
                </a:solidFill>
                <a:latin typeface="Moderat Extended Bold"/>
                <a:cs typeface="Moderat Extended Bold"/>
              </a:rPr>
              <a:t>product</a:t>
            </a:r>
            <a:r>
              <a:rPr sz="1031" b="1" spc="15" dirty="0">
                <a:solidFill>
                  <a:srgbClr val="ED691D"/>
                </a:solidFill>
                <a:latin typeface="Moderat Extended Bold"/>
                <a:cs typeface="Moderat Extended Bold"/>
              </a:rPr>
              <a:t> </a:t>
            </a:r>
            <a:r>
              <a:rPr sz="1031" b="1" dirty="0">
                <a:solidFill>
                  <a:srgbClr val="ED691D"/>
                </a:solidFill>
                <a:latin typeface="Moderat Extended Bold"/>
                <a:cs typeface="Moderat Extended Bold"/>
              </a:rPr>
              <a:t>out</a:t>
            </a:r>
            <a:r>
              <a:rPr sz="1031" b="1" spc="18" dirty="0">
                <a:solidFill>
                  <a:srgbClr val="ED691D"/>
                </a:solidFill>
                <a:latin typeface="Moderat Extended Bold"/>
                <a:cs typeface="Moderat Extended Bold"/>
              </a:rPr>
              <a:t> </a:t>
            </a:r>
            <a:r>
              <a:rPr sz="1031" b="1" spc="-6" dirty="0">
                <a:solidFill>
                  <a:srgbClr val="ED691D"/>
                </a:solidFill>
                <a:latin typeface="Moderat Extended Bold"/>
                <a:cs typeface="Moderat Extended Bold"/>
              </a:rPr>
              <a:t>there.</a:t>
            </a:r>
            <a:endParaRPr sz="1031" dirty="0">
              <a:latin typeface="Moderat Extended Bold"/>
              <a:cs typeface="Moderat Extended Bold"/>
            </a:endParaRPr>
          </a:p>
          <a:p>
            <a:pPr marL="7701" marR="3081">
              <a:lnSpc>
                <a:spcPts val="1201"/>
              </a:lnSpc>
              <a:spcBef>
                <a:spcPts val="282"/>
              </a:spcBef>
            </a:pPr>
            <a:r>
              <a:rPr sz="1031" b="1" dirty="0">
                <a:solidFill>
                  <a:srgbClr val="ED691D"/>
                </a:solidFill>
                <a:latin typeface="Moderat Extended Bold"/>
                <a:cs typeface="Moderat Extended Bold"/>
              </a:rPr>
              <a:t>When</a:t>
            </a:r>
            <a:r>
              <a:rPr sz="1031" b="1" spc="21" dirty="0">
                <a:solidFill>
                  <a:srgbClr val="ED691D"/>
                </a:solidFill>
                <a:latin typeface="Moderat Extended Bold"/>
                <a:cs typeface="Moderat Extended Bold"/>
              </a:rPr>
              <a:t> </a:t>
            </a:r>
            <a:r>
              <a:rPr sz="1031" b="1" dirty="0">
                <a:solidFill>
                  <a:srgbClr val="ED691D"/>
                </a:solidFill>
                <a:latin typeface="Moderat Extended Bold"/>
                <a:cs typeface="Moderat Extended Bold"/>
              </a:rPr>
              <a:t>it’s</a:t>
            </a:r>
            <a:r>
              <a:rPr sz="1031" b="1" spc="21" dirty="0">
                <a:solidFill>
                  <a:srgbClr val="ED691D"/>
                </a:solidFill>
                <a:latin typeface="Moderat Extended Bold"/>
                <a:cs typeface="Moderat Extended Bold"/>
              </a:rPr>
              <a:t> </a:t>
            </a:r>
            <a:r>
              <a:rPr sz="1031" b="1" dirty="0">
                <a:solidFill>
                  <a:srgbClr val="ED691D"/>
                </a:solidFill>
                <a:latin typeface="Moderat Extended Bold"/>
                <a:cs typeface="Moderat Extended Bold"/>
              </a:rPr>
              <a:t>suitable</a:t>
            </a:r>
            <a:r>
              <a:rPr sz="1031" b="1" spc="24" dirty="0">
                <a:solidFill>
                  <a:srgbClr val="ED691D"/>
                </a:solidFill>
                <a:latin typeface="Moderat Extended Bold"/>
                <a:cs typeface="Moderat Extended Bold"/>
              </a:rPr>
              <a:t> </a:t>
            </a:r>
            <a:r>
              <a:rPr sz="1031" b="1" dirty="0">
                <a:solidFill>
                  <a:srgbClr val="ED691D"/>
                </a:solidFill>
                <a:latin typeface="Moderat Extended Bold"/>
                <a:cs typeface="Moderat Extended Bold"/>
              </a:rPr>
              <a:t>and</a:t>
            </a:r>
            <a:r>
              <a:rPr sz="1031" b="1" spc="21" dirty="0">
                <a:solidFill>
                  <a:srgbClr val="ED691D"/>
                </a:solidFill>
                <a:latin typeface="Moderat Extended Bold"/>
                <a:cs typeface="Moderat Extended Bold"/>
              </a:rPr>
              <a:t> </a:t>
            </a:r>
            <a:r>
              <a:rPr sz="1031" b="1" spc="-6" dirty="0">
                <a:solidFill>
                  <a:srgbClr val="ED691D"/>
                </a:solidFill>
                <a:latin typeface="Moderat Extended Bold"/>
                <a:cs typeface="Moderat Extended Bold"/>
              </a:rPr>
              <a:t>appropriate, </a:t>
            </a:r>
            <a:r>
              <a:rPr sz="1031" b="1" dirty="0">
                <a:solidFill>
                  <a:srgbClr val="ED691D"/>
                </a:solidFill>
                <a:latin typeface="Moderat Extended Bold"/>
                <a:cs typeface="Moderat Extended Bold"/>
              </a:rPr>
              <a:t>she</a:t>
            </a:r>
            <a:r>
              <a:rPr sz="1031" b="1" spc="6" dirty="0">
                <a:solidFill>
                  <a:srgbClr val="ED691D"/>
                </a:solidFill>
                <a:latin typeface="Moderat Extended Bold"/>
                <a:cs typeface="Moderat Extended Bold"/>
              </a:rPr>
              <a:t> </a:t>
            </a:r>
            <a:r>
              <a:rPr sz="1031" b="1" dirty="0">
                <a:solidFill>
                  <a:srgbClr val="ED691D"/>
                </a:solidFill>
                <a:latin typeface="Moderat Extended Bold"/>
                <a:cs typeface="Moderat Extended Bold"/>
              </a:rPr>
              <a:t>believes</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in</a:t>
            </a:r>
            <a:r>
              <a:rPr sz="1031" b="1" spc="6" dirty="0">
                <a:solidFill>
                  <a:srgbClr val="ED691D"/>
                </a:solidFill>
                <a:latin typeface="Moderat Extended Bold"/>
                <a:cs typeface="Moderat Extended Bold"/>
              </a:rPr>
              <a:t> </a:t>
            </a:r>
            <a:r>
              <a:rPr sz="1031" b="1" dirty="0">
                <a:solidFill>
                  <a:srgbClr val="ED691D"/>
                </a:solidFill>
                <a:latin typeface="Moderat Extended Bold"/>
                <a:cs typeface="Moderat Extended Bold"/>
              </a:rPr>
              <a:t>open</a:t>
            </a:r>
            <a:r>
              <a:rPr sz="1031" b="1" spc="9" dirty="0">
                <a:solidFill>
                  <a:srgbClr val="ED691D"/>
                </a:solidFill>
                <a:latin typeface="Moderat Extended Bold"/>
                <a:cs typeface="Moderat Extended Bold"/>
              </a:rPr>
              <a:t> </a:t>
            </a:r>
            <a:r>
              <a:rPr sz="1031" b="1" spc="-6" dirty="0">
                <a:solidFill>
                  <a:srgbClr val="ED691D"/>
                </a:solidFill>
                <a:latin typeface="Moderat Extended Bold"/>
                <a:cs typeface="Moderat Extended Bold"/>
              </a:rPr>
              <a:t>practice </a:t>
            </a:r>
            <a:r>
              <a:rPr sz="1031" b="1" dirty="0">
                <a:solidFill>
                  <a:srgbClr val="ED691D"/>
                </a:solidFill>
                <a:latin typeface="Moderat Extended Bold"/>
                <a:cs typeface="Moderat Extended Bold"/>
              </a:rPr>
              <a:t>throughout</a:t>
            </a:r>
            <a:r>
              <a:rPr sz="1031" b="1" spc="18" dirty="0">
                <a:solidFill>
                  <a:srgbClr val="ED691D"/>
                </a:solidFill>
                <a:latin typeface="Moderat Extended Bold"/>
                <a:cs typeface="Moderat Extended Bold"/>
              </a:rPr>
              <a:t> </a:t>
            </a:r>
            <a:r>
              <a:rPr sz="1031" b="1" dirty="0">
                <a:solidFill>
                  <a:srgbClr val="ED691D"/>
                </a:solidFill>
                <a:latin typeface="Moderat Extended Bold"/>
                <a:cs typeface="Moderat Extended Bold"/>
              </a:rPr>
              <a:t>the</a:t>
            </a:r>
            <a:r>
              <a:rPr sz="1031" b="1" spc="21" dirty="0">
                <a:solidFill>
                  <a:srgbClr val="ED691D"/>
                </a:solidFill>
                <a:latin typeface="Moderat Extended Bold"/>
                <a:cs typeface="Moderat Extended Bold"/>
              </a:rPr>
              <a:t> </a:t>
            </a:r>
            <a:r>
              <a:rPr sz="1031" b="1" dirty="0">
                <a:solidFill>
                  <a:srgbClr val="ED691D"/>
                </a:solidFill>
                <a:latin typeface="Moderat Extended Bold"/>
                <a:cs typeface="Moderat Extended Bold"/>
              </a:rPr>
              <a:t>research</a:t>
            </a:r>
            <a:r>
              <a:rPr sz="1031" b="1" spc="21" dirty="0">
                <a:solidFill>
                  <a:srgbClr val="ED691D"/>
                </a:solidFill>
                <a:latin typeface="Moderat Extended Bold"/>
                <a:cs typeface="Moderat Extended Bold"/>
              </a:rPr>
              <a:t> </a:t>
            </a:r>
            <a:r>
              <a:rPr sz="1031" b="1" spc="-6" dirty="0">
                <a:solidFill>
                  <a:srgbClr val="ED691D"/>
                </a:solidFill>
                <a:latin typeface="Moderat Extended Bold"/>
                <a:cs typeface="Moderat Extended Bold"/>
              </a:rPr>
              <a:t>lifecycle, </a:t>
            </a:r>
            <a:r>
              <a:rPr sz="1031" b="1" dirty="0">
                <a:solidFill>
                  <a:srgbClr val="ED691D"/>
                </a:solidFill>
                <a:latin typeface="Moderat Extended Bold"/>
                <a:cs typeface="Moderat Extended Bold"/>
              </a:rPr>
              <a:t>from</a:t>
            </a:r>
            <a:r>
              <a:rPr sz="1031" b="1" spc="27" dirty="0">
                <a:solidFill>
                  <a:srgbClr val="ED691D"/>
                </a:solidFill>
                <a:latin typeface="Moderat Extended Bold"/>
                <a:cs typeface="Moderat Extended Bold"/>
              </a:rPr>
              <a:t> </a:t>
            </a:r>
            <a:r>
              <a:rPr sz="1031" b="1" dirty="0">
                <a:solidFill>
                  <a:srgbClr val="ED691D"/>
                </a:solidFill>
                <a:latin typeface="Moderat Extended Bold"/>
                <a:cs typeface="Moderat Extended Bold"/>
              </a:rPr>
              <a:t>the</a:t>
            </a:r>
            <a:r>
              <a:rPr sz="1031" b="1" spc="24" dirty="0">
                <a:solidFill>
                  <a:srgbClr val="ED691D"/>
                </a:solidFill>
                <a:latin typeface="Moderat Extended Bold"/>
                <a:cs typeface="Moderat Extended Bold"/>
              </a:rPr>
              <a:t> </a:t>
            </a:r>
            <a:r>
              <a:rPr sz="1031" b="1" dirty="0">
                <a:solidFill>
                  <a:srgbClr val="ED691D"/>
                </a:solidFill>
                <a:latin typeface="Moderat Extended Bold"/>
                <a:cs typeface="Moderat Extended Bold"/>
              </a:rPr>
              <a:t>initial</a:t>
            </a:r>
            <a:r>
              <a:rPr sz="1031" b="1" spc="27" dirty="0">
                <a:solidFill>
                  <a:srgbClr val="ED691D"/>
                </a:solidFill>
                <a:latin typeface="Moderat Extended Bold"/>
                <a:cs typeface="Moderat Extended Bold"/>
              </a:rPr>
              <a:t> </a:t>
            </a:r>
            <a:r>
              <a:rPr sz="1031" b="1" dirty="0">
                <a:solidFill>
                  <a:srgbClr val="ED691D"/>
                </a:solidFill>
                <a:latin typeface="Moderat Extended Bold"/>
                <a:cs typeface="Moderat Extended Bold"/>
              </a:rPr>
              <a:t>conception</a:t>
            </a:r>
            <a:r>
              <a:rPr sz="1031" b="1" spc="27" dirty="0">
                <a:solidFill>
                  <a:srgbClr val="ED691D"/>
                </a:solidFill>
                <a:latin typeface="Moderat Extended Bold"/>
                <a:cs typeface="Moderat Extended Bold"/>
              </a:rPr>
              <a:t> </a:t>
            </a:r>
            <a:r>
              <a:rPr sz="1031" b="1" dirty="0">
                <a:solidFill>
                  <a:srgbClr val="ED691D"/>
                </a:solidFill>
                <a:latin typeface="Moderat Extended Bold"/>
                <a:cs typeface="Moderat Extended Bold"/>
              </a:rPr>
              <a:t>of</a:t>
            </a:r>
            <a:r>
              <a:rPr sz="1031" b="1" spc="27" dirty="0">
                <a:solidFill>
                  <a:srgbClr val="ED691D"/>
                </a:solidFill>
                <a:latin typeface="Moderat Extended Bold"/>
                <a:cs typeface="Moderat Extended Bold"/>
              </a:rPr>
              <a:t> </a:t>
            </a:r>
            <a:r>
              <a:rPr sz="1031" b="1" spc="-30" dirty="0">
                <a:solidFill>
                  <a:srgbClr val="ED691D"/>
                </a:solidFill>
                <a:latin typeface="Moderat Extended Bold"/>
                <a:cs typeface="Moderat Extended Bold"/>
              </a:rPr>
              <a:t>a </a:t>
            </a:r>
            <a:r>
              <a:rPr sz="1031" b="1" dirty="0">
                <a:solidFill>
                  <a:srgbClr val="ED691D"/>
                </a:solidFill>
                <a:latin typeface="Moderat Extended Bold"/>
                <a:cs typeface="Moderat Extended Bold"/>
              </a:rPr>
              <a:t>research</a:t>
            </a:r>
            <a:r>
              <a:rPr sz="1031" b="1" spc="15" dirty="0">
                <a:solidFill>
                  <a:srgbClr val="ED691D"/>
                </a:solidFill>
                <a:latin typeface="Moderat Extended Bold"/>
                <a:cs typeface="Moderat Extended Bold"/>
              </a:rPr>
              <a:t> </a:t>
            </a:r>
            <a:r>
              <a:rPr sz="1031" b="1" dirty="0">
                <a:solidFill>
                  <a:srgbClr val="ED691D"/>
                </a:solidFill>
                <a:latin typeface="Moderat Extended Bold"/>
                <a:cs typeface="Moderat Extended Bold"/>
              </a:rPr>
              <a:t>idea</a:t>
            </a:r>
            <a:r>
              <a:rPr sz="1031" b="1" spc="18" dirty="0">
                <a:solidFill>
                  <a:srgbClr val="ED691D"/>
                </a:solidFill>
                <a:latin typeface="Moderat Extended Bold"/>
                <a:cs typeface="Moderat Extended Bold"/>
              </a:rPr>
              <a:t> </a:t>
            </a:r>
            <a:r>
              <a:rPr sz="1031" b="1" dirty="0">
                <a:solidFill>
                  <a:srgbClr val="ED691D"/>
                </a:solidFill>
                <a:latin typeface="Moderat Extended Bold"/>
                <a:cs typeface="Moderat Extended Bold"/>
              </a:rPr>
              <a:t>and</a:t>
            </a:r>
            <a:r>
              <a:rPr sz="1031" b="1" spc="18" dirty="0">
                <a:solidFill>
                  <a:srgbClr val="ED691D"/>
                </a:solidFill>
                <a:latin typeface="Moderat Extended Bold"/>
                <a:cs typeface="Moderat Extended Bold"/>
              </a:rPr>
              <a:t> </a:t>
            </a:r>
            <a:r>
              <a:rPr sz="1031" b="1" dirty="0">
                <a:solidFill>
                  <a:srgbClr val="ED691D"/>
                </a:solidFill>
                <a:latin typeface="Moderat Extended Bold"/>
                <a:cs typeface="Moderat Extended Bold"/>
              </a:rPr>
              <a:t>the</a:t>
            </a:r>
            <a:r>
              <a:rPr sz="1031" b="1" spc="15" dirty="0">
                <a:solidFill>
                  <a:srgbClr val="ED691D"/>
                </a:solidFill>
                <a:latin typeface="Moderat Extended Bold"/>
                <a:cs typeface="Moderat Extended Bold"/>
              </a:rPr>
              <a:t> </a:t>
            </a:r>
            <a:r>
              <a:rPr sz="1031" b="1" spc="-6" dirty="0">
                <a:solidFill>
                  <a:srgbClr val="ED691D"/>
                </a:solidFill>
                <a:latin typeface="Moderat Extended Bold"/>
                <a:cs typeface="Moderat Extended Bold"/>
              </a:rPr>
              <a:t>planning </a:t>
            </a:r>
            <a:r>
              <a:rPr sz="1031" b="1" dirty="0">
                <a:solidFill>
                  <a:srgbClr val="ED691D"/>
                </a:solidFill>
                <a:latin typeface="Moderat Extended Bold"/>
                <a:cs typeface="Moderat Extended Bold"/>
              </a:rPr>
              <a:t>stages,</a:t>
            </a:r>
            <a:r>
              <a:rPr sz="1031" b="1" spc="12" dirty="0">
                <a:solidFill>
                  <a:srgbClr val="ED691D"/>
                </a:solidFill>
                <a:latin typeface="Moderat Extended Bold"/>
                <a:cs typeface="Moderat Extended Bold"/>
              </a:rPr>
              <a:t> </a:t>
            </a:r>
            <a:r>
              <a:rPr sz="1031" b="1" dirty="0">
                <a:solidFill>
                  <a:srgbClr val="ED691D"/>
                </a:solidFill>
                <a:latin typeface="Moderat Extended Bold"/>
                <a:cs typeface="Moderat Extended Bold"/>
              </a:rPr>
              <a:t>data</a:t>
            </a:r>
            <a:r>
              <a:rPr sz="1031" b="1" spc="12" dirty="0">
                <a:solidFill>
                  <a:srgbClr val="ED691D"/>
                </a:solidFill>
                <a:latin typeface="Moderat Extended Bold"/>
                <a:cs typeface="Moderat Extended Bold"/>
              </a:rPr>
              <a:t> </a:t>
            </a:r>
            <a:r>
              <a:rPr sz="1031" b="1" dirty="0">
                <a:solidFill>
                  <a:srgbClr val="ED691D"/>
                </a:solidFill>
                <a:latin typeface="Moderat Extended Bold"/>
                <a:cs typeface="Moderat Extended Bold"/>
              </a:rPr>
              <a:t>collection</a:t>
            </a:r>
            <a:r>
              <a:rPr sz="1031" b="1" spc="12" dirty="0">
                <a:solidFill>
                  <a:srgbClr val="ED691D"/>
                </a:solidFill>
                <a:latin typeface="Moderat Extended Bold"/>
                <a:cs typeface="Moderat Extended Bold"/>
              </a:rPr>
              <a:t> </a:t>
            </a:r>
            <a:r>
              <a:rPr sz="1031" b="1" dirty="0">
                <a:solidFill>
                  <a:srgbClr val="ED691D"/>
                </a:solidFill>
                <a:latin typeface="Moderat Extended Bold"/>
                <a:cs typeface="Moderat Extended Bold"/>
              </a:rPr>
              <a:t>and</a:t>
            </a:r>
            <a:r>
              <a:rPr sz="1031" b="1" spc="12" dirty="0">
                <a:solidFill>
                  <a:srgbClr val="ED691D"/>
                </a:solidFill>
                <a:latin typeface="Moderat Extended Bold"/>
                <a:cs typeface="Moderat Extended Bold"/>
              </a:rPr>
              <a:t> </a:t>
            </a:r>
            <a:r>
              <a:rPr sz="1031" b="1" spc="-6" dirty="0">
                <a:solidFill>
                  <a:srgbClr val="ED691D"/>
                </a:solidFill>
                <a:latin typeface="Moderat Extended Bold"/>
                <a:cs typeface="Moderat Extended Bold"/>
              </a:rPr>
              <a:t>sourcing </a:t>
            </a:r>
            <a:r>
              <a:rPr sz="1031" b="1" dirty="0">
                <a:solidFill>
                  <a:srgbClr val="ED691D"/>
                </a:solidFill>
                <a:latin typeface="Moderat Extended Bold"/>
                <a:cs typeface="Moderat Extended Bold"/>
              </a:rPr>
              <a:t>information,</a:t>
            </a:r>
            <a:r>
              <a:rPr sz="1031" b="1" spc="21" dirty="0">
                <a:solidFill>
                  <a:srgbClr val="ED691D"/>
                </a:solidFill>
                <a:latin typeface="Moderat Extended Bold"/>
                <a:cs typeface="Moderat Extended Bold"/>
              </a:rPr>
              <a:t> </a:t>
            </a:r>
            <a:r>
              <a:rPr sz="1031" b="1" dirty="0">
                <a:solidFill>
                  <a:srgbClr val="ED691D"/>
                </a:solidFill>
                <a:latin typeface="Moderat Extended Bold"/>
                <a:cs typeface="Moderat Extended Bold"/>
              </a:rPr>
              <a:t>through</a:t>
            </a:r>
            <a:r>
              <a:rPr sz="1031" b="1" spc="24" dirty="0">
                <a:solidFill>
                  <a:srgbClr val="ED691D"/>
                </a:solidFill>
                <a:latin typeface="Moderat Extended Bold"/>
                <a:cs typeface="Moderat Extended Bold"/>
              </a:rPr>
              <a:t> </a:t>
            </a:r>
            <a:r>
              <a:rPr sz="1031" b="1" dirty="0">
                <a:solidFill>
                  <a:srgbClr val="ED691D"/>
                </a:solidFill>
                <a:latin typeface="Moderat Extended Bold"/>
                <a:cs typeface="Moderat Extended Bold"/>
              </a:rPr>
              <a:t>to</a:t>
            </a:r>
            <a:r>
              <a:rPr sz="1031" b="1" spc="24" dirty="0">
                <a:solidFill>
                  <a:srgbClr val="ED691D"/>
                </a:solidFill>
                <a:latin typeface="Moderat Extended Bold"/>
                <a:cs typeface="Moderat Extended Bold"/>
              </a:rPr>
              <a:t> </a:t>
            </a:r>
            <a:r>
              <a:rPr sz="1031" b="1" dirty="0">
                <a:solidFill>
                  <a:srgbClr val="ED691D"/>
                </a:solidFill>
                <a:latin typeface="Moderat Extended Bold"/>
                <a:cs typeface="Moderat Extended Bold"/>
              </a:rPr>
              <a:t>analysis</a:t>
            </a:r>
            <a:r>
              <a:rPr sz="1031" b="1" spc="24" dirty="0">
                <a:solidFill>
                  <a:srgbClr val="ED691D"/>
                </a:solidFill>
                <a:latin typeface="Moderat Extended Bold"/>
                <a:cs typeface="Moderat Extended Bold"/>
              </a:rPr>
              <a:t> </a:t>
            </a:r>
            <a:r>
              <a:rPr sz="1031" b="1" spc="-15" dirty="0">
                <a:solidFill>
                  <a:srgbClr val="ED691D"/>
                </a:solidFill>
                <a:latin typeface="Moderat Extended Bold"/>
                <a:cs typeface="Moderat Extended Bold"/>
              </a:rPr>
              <a:t>and </a:t>
            </a:r>
            <a:r>
              <a:rPr sz="1031" b="1" spc="-6" dirty="0">
                <a:solidFill>
                  <a:srgbClr val="ED691D"/>
                </a:solidFill>
                <a:latin typeface="Moderat Extended Bold"/>
                <a:cs typeface="Moderat Extended Bold"/>
              </a:rPr>
              <a:t>publication.</a:t>
            </a:r>
            <a:endParaRPr sz="1031" dirty="0">
              <a:latin typeface="Moderat Extended Bold"/>
              <a:cs typeface="Moderat Extended Bold"/>
            </a:endParaRPr>
          </a:p>
        </p:txBody>
      </p:sp>
      <p:sp>
        <p:nvSpPr>
          <p:cNvPr id="3" name="object 3"/>
          <p:cNvSpPr txBox="1"/>
          <p:nvPr/>
        </p:nvSpPr>
        <p:spPr>
          <a:xfrm>
            <a:off x="3201778" y="2454921"/>
            <a:ext cx="2489828" cy="2040457"/>
          </a:xfrm>
          <a:prstGeom prst="rect">
            <a:avLst/>
          </a:prstGeom>
        </p:spPr>
        <p:txBody>
          <a:bodyPr vert="horz" wrap="square" lIns="0" tIns="18868" rIns="0" bIns="0" rtlCol="0">
            <a:spAutoFit/>
          </a:bodyPr>
          <a:lstStyle/>
          <a:p>
            <a:pPr marL="7701" marR="65075">
              <a:lnSpc>
                <a:spcPts val="1201"/>
              </a:lnSpc>
              <a:spcBef>
                <a:spcPts val="149"/>
              </a:spcBef>
            </a:pPr>
            <a:r>
              <a:rPr sz="1031" b="1" dirty="0">
                <a:solidFill>
                  <a:srgbClr val="ED691D"/>
                </a:solidFill>
                <a:latin typeface="Moderat Extended Bold"/>
                <a:cs typeface="Moderat Extended Bold"/>
              </a:rPr>
              <a:t>An</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early</a:t>
            </a:r>
            <a:r>
              <a:rPr sz="1031" b="1" spc="9" dirty="0">
                <a:solidFill>
                  <a:srgbClr val="ED691D"/>
                </a:solidFill>
                <a:latin typeface="Moderat Extended Bold"/>
                <a:cs typeface="Moderat Extended Bold"/>
              </a:rPr>
              <a:t> </a:t>
            </a:r>
            <a:r>
              <a:rPr sz="1031" b="1" spc="-6" dirty="0">
                <a:solidFill>
                  <a:srgbClr val="ED691D"/>
                </a:solidFill>
                <a:latin typeface="Moderat Extended Bold"/>
                <a:cs typeface="Moderat Extended Bold"/>
              </a:rPr>
              <a:t>blogger,</a:t>
            </a:r>
            <a:r>
              <a:rPr sz="1031" b="1" spc="12" dirty="0">
                <a:solidFill>
                  <a:srgbClr val="ED691D"/>
                </a:solidFill>
                <a:latin typeface="Moderat Extended Bold"/>
                <a:cs typeface="Moderat Extended Bold"/>
              </a:rPr>
              <a:t> </a:t>
            </a:r>
            <a:r>
              <a:rPr sz="1031" b="1" dirty="0">
                <a:solidFill>
                  <a:srgbClr val="ED691D"/>
                </a:solidFill>
                <a:latin typeface="Moderat Extended Bold"/>
                <a:cs typeface="Moderat Extended Bold"/>
              </a:rPr>
              <a:t>she</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has</a:t>
            </a:r>
            <a:r>
              <a:rPr sz="1031" b="1" spc="9" dirty="0">
                <a:solidFill>
                  <a:srgbClr val="ED691D"/>
                </a:solidFill>
                <a:latin typeface="Moderat Extended Bold"/>
                <a:cs typeface="Moderat Extended Bold"/>
              </a:rPr>
              <a:t> </a:t>
            </a:r>
            <a:r>
              <a:rPr sz="1031" b="1" spc="-6" dirty="0">
                <a:solidFill>
                  <a:srgbClr val="ED691D"/>
                </a:solidFill>
                <a:latin typeface="Moderat Extended Bold"/>
                <a:cs typeface="Moderat Extended Bold"/>
              </a:rPr>
              <a:t>regularly </a:t>
            </a:r>
            <a:r>
              <a:rPr sz="1031" b="1" dirty="0">
                <a:solidFill>
                  <a:srgbClr val="ED691D"/>
                </a:solidFill>
                <a:latin typeface="Moderat Extended Bold"/>
                <a:cs typeface="Moderat Extended Bold"/>
              </a:rPr>
              <a:t>invited</a:t>
            </a:r>
            <a:r>
              <a:rPr sz="1031" b="1" spc="-3" dirty="0">
                <a:solidFill>
                  <a:srgbClr val="ED691D"/>
                </a:solidFill>
                <a:latin typeface="Moderat Extended Bold"/>
                <a:cs typeface="Moderat Extended Bold"/>
              </a:rPr>
              <a:t> </a:t>
            </a:r>
            <a:r>
              <a:rPr sz="1031" b="1" dirty="0">
                <a:solidFill>
                  <a:srgbClr val="ED691D"/>
                </a:solidFill>
                <a:latin typeface="Moderat Extended Bold"/>
                <a:cs typeface="Moderat Extended Bold"/>
              </a:rPr>
              <a:t>others to collaborate </a:t>
            </a:r>
            <a:r>
              <a:rPr sz="1031" b="1" spc="-12" dirty="0">
                <a:solidFill>
                  <a:srgbClr val="ED691D"/>
                </a:solidFill>
                <a:latin typeface="Moderat Extended Bold"/>
                <a:cs typeface="Moderat Extended Bold"/>
              </a:rPr>
              <a:t>with </a:t>
            </a:r>
            <a:r>
              <a:rPr sz="1031" b="1" dirty="0">
                <a:solidFill>
                  <a:srgbClr val="ED691D"/>
                </a:solidFill>
                <a:latin typeface="Moderat Extended Bold"/>
                <a:cs typeface="Moderat Extended Bold"/>
              </a:rPr>
              <a:t>her</a:t>
            </a:r>
            <a:r>
              <a:rPr sz="1031" b="1" spc="12" dirty="0">
                <a:solidFill>
                  <a:srgbClr val="ED691D"/>
                </a:solidFill>
                <a:latin typeface="Moderat Extended Bold"/>
                <a:cs typeface="Moderat Extended Bold"/>
              </a:rPr>
              <a:t> </a:t>
            </a:r>
            <a:r>
              <a:rPr sz="1031" b="1" dirty="0">
                <a:solidFill>
                  <a:srgbClr val="ED691D"/>
                </a:solidFill>
                <a:latin typeface="Moderat Extended Bold"/>
                <a:cs typeface="Moderat Extended Bold"/>
              </a:rPr>
              <a:t>and</a:t>
            </a:r>
            <a:r>
              <a:rPr sz="1031" b="1" spc="12" dirty="0">
                <a:solidFill>
                  <a:srgbClr val="ED691D"/>
                </a:solidFill>
                <a:latin typeface="Moderat Extended Bold"/>
                <a:cs typeface="Moderat Extended Bold"/>
              </a:rPr>
              <a:t> </a:t>
            </a:r>
            <a:r>
              <a:rPr sz="1031" b="1" dirty="0">
                <a:solidFill>
                  <a:srgbClr val="ED691D"/>
                </a:solidFill>
                <a:latin typeface="Moderat Extended Bold"/>
                <a:cs typeface="Moderat Extended Bold"/>
              </a:rPr>
              <a:t>engage</a:t>
            </a:r>
            <a:r>
              <a:rPr sz="1031" b="1" spc="12" dirty="0">
                <a:solidFill>
                  <a:srgbClr val="ED691D"/>
                </a:solidFill>
                <a:latin typeface="Moderat Extended Bold"/>
                <a:cs typeface="Moderat Extended Bold"/>
              </a:rPr>
              <a:t> </a:t>
            </a:r>
            <a:r>
              <a:rPr sz="1031" b="1" dirty="0">
                <a:solidFill>
                  <a:srgbClr val="ED691D"/>
                </a:solidFill>
                <a:latin typeface="Moderat Extended Bold"/>
                <a:cs typeface="Moderat Extended Bold"/>
              </a:rPr>
              <a:t>with</a:t>
            </a:r>
            <a:r>
              <a:rPr sz="1031" b="1" spc="15" dirty="0">
                <a:solidFill>
                  <a:srgbClr val="ED691D"/>
                </a:solidFill>
                <a:latin typeface="Moderat Extended Bold"/>
                <a:cs typeface="Moderat Extended Bold"/>
              </a:rPr>
              <a:t> </a:t>
            </a:r>
            <a:r>
              <a:rPr sz="1031" b="1" dirty="0">
                <a:solidFill>
                  <a:srgbClr val="ED691D"/>
                </a:solidFill>
                <a:latin typeface="Moderat Extended Bold"/>
                <a:cs typeface="Moderat Extended Bold"/>
              </a:rPr>
              <a:t>her</a:t>
            </a:r>
            <a:r>
              <a:rPr sz="1031" b="1" spc="12" dirty="0">
                <a:solidFill>
                  <a:srgbClr val="ED691D"/>
                </a:solidFill>
                <a:latin typeface="Moderat Extended Bold"/>
                <a:cs typeface="Moderat Extended Bold"/>
              </a:rPr>
              <a:t> </a:t>
            </a:r>
            <a:r>
              <a:rPr sz="1031" b="1" dirty="0">
                <a:solidFill>
                  <a:srgbClr val="ED691D"/>
                </a:solidFill>
                <a:latin typeface="Moderat Extended Bold"/>
                <a:cs typeface="Moderat Extended Bold"/>
              </a:rPr>
              <a:t>work</a:t>
            </a:r>
            <a:r>
              <a:rPr sz="1031" b="1" spc="12" dirty="0">
                <a:solidFill>
                  <a:srgbClr val="ED691D"/>
                </a:solidFill>
                <a:latin typeface="Moderat Extended Bold"/>
                <a:cs typeface="Moderat Extended Bold"/>
              </a:rPr>
              <a:t> </a:t>
            </a:r>
            <a:r>
              <a:rPr sz="1031" b="1" dirty="0">
                <a:solidFill>
                  <a:srgbClr val="ED691D"/>
                </a:solidFill>
                <a:latin typeface="Moderat Extended Bold"/>
                <a:cs typeface="Moderat Extended Bold"/>
              </a:rPr>
              <a:t>as</a:t>
            </a:r>
            <a:r>
              <a:rPr sz="1031" b="1" spc="12" dirty="0">
                <a:solidFill>
                  <a:srgbClr val="ED691D"/>
                </a:solidFill>
                <a:latin typeface="Moderat Extended Bold"/>
                <a:cs typeface="Moderat Extended Bold"/>
              </a:rPr>
              <a:t> </a:t>
            </a:r>
            <a:r>
              <a:rPr sz="1031" b="1" spc="-15" dirty="0">
                <a:solidFill>
                  <a:srgbClr val="ED691D"/>
                </a:solidFill>
                <a:latin typeface="Moderat Extended Bold"/>
                <a:cs typeface="Moderat Extended Bold"/>
              </a:rPr>
              <a:t>it </a:t>
            </a:r>
            <a:r>
              <a:rPr sz="1031" b="1" spc="-6" dirty="0">
                <a:solidFill>
                  <a:srgbClr val="ED691D"/>
                </a:solidFill>
                <a:latin typeface="Moderat Extended Bold"/>
                <a:cs typeface="Moderat Extended Bold"/>
              </a:rPr>
              <a:t>progresses.</a:t>
            </a:r>
            <a:endParaRPr sz="1031" dirty="0">
              <a:latin typeface="Moderat Extended Bold"/>
              <a:cs typeface="Moderat Extended Bold"/>
            </a:endParaRPr>
          </a:p>
          <a:p>
            <a:pPr marL="7701" marR="3081">
              <a:lnSpc>
                <a:spcPts val="1201"/>
              </a:lnSpc>
              <a:spcBef>
                <a:spcPts val="282"/>
              </a:spcBef>
            </a:pPr>
            <a:r>
              <a:rPr sz="1031" b="1" dirty="0">
                <a:solidFill>
                  <a:srgbClr val="ED691D"/>
                </a:solidFill>
                <a:latin typeface="Moderat Extended Bold"/>
                <a:cs typeface="Moderat Extended Bold"/>
              </a:rPr>
              <a:t>She</a:t>
            </a:r>
            <a:r>
              <a:rPr sz="1031" b="1" spc="52" dirty="0">
                <a:solidFill>
                  <a:srgbClr val="ED691D"/>
                </a:solidFill>
                <a:latin typeface="Moderat Extended Bold"/>
                <a:cs typeface="Moderat Extended Bold"/>
              </a:rPr>
              <a:t> </a:t>
            </a:r>
            <a:r>
              <a:rPr sz="1031" b="1" dirty="0">
                <a:solidFill>
                  <a:srgbClr val="ED691D"/>
                </a:solidFill>
                <a:latin typeface="Moderat Extended Bold"/>
                <a:cs typeface="Moderat Extended Bold"/>
              </a:rPr>
              <a:t>explained:</a:t>
            </a:r>
            <a:r>
              <a:rPr sz="1031" b="1" spc="52" dirty="0">
                <a:solidFill>
                  <a:srgbClr val="ED691D"/>
                </a:solidFill>
                <a:latin typeface="Moderat Extended Bold"/>
                <a:cs typeface="Moderat Extended Bold"/>
              </a:rPr>
              <a:t> </a:t>
            </a:r>
            <a:r>
              <a:rPr sz="1031" b="1" dirty="0">
                <a:solidFill>
                  <a:srgbClr val="ED691D"/>
                </a:solidFill>
                <a:latin typeface="Moderat Extended Bold"/>
                <a:cs typeface="Moderat Extended Bold"/>
              </a:rPr>
              <a:t>“Communicating</a:t>
            </a:r>
            <a:r>
              <a:rPr sz="1031" b="1" spc="52" dirty="0">
                <a:solidFill>
                  <a:srgbClr val="ED691D"/>
                </a:solidFill>
                <a:latin typeface="Moderat Extended Bold"/>
                <a:cs typeface="Moderat Extended Bold"/>
              </a:rPr>
              <a:t> </a:t>
            </a:r>
            <a:r>
              <a:rPr sz="1031" b="1" spc="-15" dirty="0">
                <a:solidFill>
                  <a:srgbClr val="ED691D"/>
                </a:solidFill>
                <a:latin typeface="Moderat Extended Bold"/>
                <a:cs typeface="Moderat Extended Bold"/>
              </a:rPr>
              <a:t>my </a:t>
            </a:r>
            <a:r>
              <a:rPr sz="1031" b="1" dirty="0">
                <a:solidFill>
                  <a:srgbClr val="ED691D"/>
                </a:solidFill>
                <a:latin typeface="Moderat Extended Bold"/>
                <a:cs typeface="Moderat Extended Bold"/>
              </a:rPr>
              <a:t>research</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is</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something</a:t>
            </a:r>
            <a:r>
              <a:rPr sz="1031" b="1" spc="12" dirty="0">
                <a:solidFill>
                  <a:srgbClr val="ED691D"/>
                </a:solidFill>
                <a:latin typeface="Moderat Extended Bold"/>
                <a:cs typeface="Moderat Extended Bold"/>
              </a:rPr>
              <a:t> </a:t>
            </a:r>
            <a:r>
              <a:rPr sz="1031" b="1" dirty="0">
                <a:solidFill>
                  <a:srgbClr val="ED691D"/>
                </a:solidFill>
                <a:latin typeface="Moderat Extended Bold"/>
                <a:cs typeface="Moderat Extended Bold"/>
              </a:rPr>
              <a:t>I’ve</a:t>
            </a:r>
            <a:r>
              <a:rPr sz="1031" b="1" spc="9" dirty="0">
                <a:solidFill>
                  <a:srgbClr val="ED691D"/>
                </a:solidFill>
                <a:latin typeface="Moderat Extended Bold"/>
                <a:cs typeface="Moderat Extended Bold"/>
              </a:rPr>
              <a:t> </a:t>
            </a:r>
            <a:r>
              <a:rPr sz="1031" b="1" spc="-6" dirty="0">
                <a:solidFill>
                  <a:srgbClr val="ED691D"/>
                </a:solidFill>
                <a:latin typeface="Moderat Extended Bold"/>
                <a:cs typeface="Moderat Extended Bold"/>
              </a:rPr>
              <a:t>always </a:t>
            </a:r>
            <a:r>
              <a:rPr sz="1031" b="1" dirty="0">
                <a:solidFill>
                  <a:srgbClr val="ED691D"/>
                </a:solidFill>
                <a:latin typeface="Moderat Extended Bold"/>
                <a:cs typeface="Moderat Extended Bold"/>
              </a:rPr>
              <a:t>done,</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right</a:t>
            </a:r>
            <a:r>
              <a:rPr sz="1031" b="1" spc="12" dirty="0">
                <a:solidFill>
                  <a:srgbClr val="ED691D"/>
                </a:solidFill>
                <a:latin typeface="Moderat Extended Bold"/>
                <a:cs typeface="Moderat Extended Bold"/>
              </a:rPr>
              <a:t> </a:t>
            </a:r>
            <a:r>
              <a:rPr sz="1031" b="1" dirty="0">
                <a:solidFill>
                  <a:srgbClr val="ED691D"/>
                </a:solidFill>
                <a:latin typeface="Moderat Extended Bold"/>
                <a:cs typeface="Moderat Extended Bold"/>
              </a:rPr>
              <a:t>from</a:t>
            </a:r>
            <a:r>
              <a:rPr sz="1031" b="1" spc="12" dirty="0">
                <a:solidFill>
                  <a:srgbClr val="ED691D"/>
                </a:solidFill>
                <a:latin typeface="Moderat Extended Bold"/>
                <a:cs typeface="Moderat Extended Bold"/>
              </a:rPr>
              <a:t> </a:t>
            </a:r>
            <a:r>
              <a:rPr sz="1031" b="1" dirty="0">
                <a:solidFill>
                  <a:srgbClr val="ED691D"/>
                </a:solidFill>
                <a:latin typeface="Moderat Extended Bold"/>
                <a:cs typeface="Moderat Extended Bold"/>
              </a:rPr>
              <a:t>the</a:t>
            </a:r>
            <a:r>
              <a:rPr sz="1031" b="1" spc="12" dirty="0">
                <a:solidFill>
                  <a:srgbClr val="ED691D"/>
                </a:solidFill>
                <a:latin typeface="Moderat Extended Bold"/>
                <a:cs typeface="Moderat Extended Bold"/>
              </a:rPr>
              <a:t> </a:t>
            </a:r>
            <a:r>
              <a:rPr sz="1031" b="1" dirty="0">
                <a:solidFill>
                  <a:srgbClr val="ED691D"/>
                </a:solidFill>
                <a:latin typeface="Moderat Extended Bold"/>
                <a:cs typeface="Moderat Extended Bold"/>
              </a:rPr>
              <a:t>start</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of</a:t>
            </a:r>
            <a:r>
              <a:rPr sz="1031" b="1" spc="12" dirty="0">
                <a:solidFill>
                  <a:srgbClr val="ED691D"/>
                </a:solidFill>
                <a:latin typeface="Moderat Extended Bold"/>
                <a:cs typeface="Moderat Extended Bold"/>
              </a:rPr>
              <a:t> </a:t>
            </a:r>
            <a:r>
              <a:rPr sz="1031" b="1" spc="-15" dirty="0">
                <a:solidFill>
                  <a:srgbClr val="ED691D"/>
                </a:solidFill>
                <a:latin typeface="Moderat Extended Bold"/>
                <a:cs typeface="Moderat Extended Bold"/>
              </a:rPr>
              <a:t>my </a:t>
            </a:r>
            <a:r>
              <a:rPr sz="1031" b="1" dirty="0">
                <a:solidFill>
                  <a:srgbClr val="ED691D"/>
                </a:solidFill>
                <a:latin typeface="Moderat Extended Bold"/>
                <a:cs typeface="Moderat Extended Bold"/>
              </a:rPr>
              <a:t>academic</a:t>
            </a:r>
            <a:r>
              <a:rPr sz="1031" b="1" spc="-15" dirty="0">
                <a:solidFill>
                  <a:srgbClr val="ED691D"/>
                </a:solidFill>
                <a:latin typeface="Moderat Extended Bold"/>
                <a:cs typeface="Moderat Extended Bold"/>
              </a:rPr>
              <a:t> </a:t>
            </a:r>
            <a:r>
              <a:rPr sz="1031" b="1" dirty="0">
                <a:solidFill>
                  <a:srgbClr val="ED691D"/>
                </a:solidFill>
                <a:latin typeface="Moderat Extended Bold"/>
                <a:cs typeface="Moderat Extended Bold"/>
              </a:rPr>
              <a:t>career.</a:t>
            </a:r>
            <a:r>
              <a:rPr sz="1031" b="1" spc="-12" dirty="0">
                <a:solidFill>
                  <a:srgbClr val="ED691D"/>
                </a:solidFill>
                <a:latin typeface="Moderat Extended Bold"/>
                <a:cs typeface="Moderat Extended Bold"/>
              </a:rPr>
              <a:t> </a:t>
            </a:r>
            <a:r>
              <a:rPr sz="1031" b="1" dirty="0">
                <a:solidFill>
                  <a:srgbClr val="ED691D"/>
                </a:solidFill>
                <a:latin typeface="Moderat Extended Bold"/>
                <a:cs typeface="Moderat Extended Bold"/>
              </a:rPr>
              <a:t>I’ve</a:t>
            </a:r>
            <a:r>
              <a:rPr sz="1031" b="1" spc="-12" dirty="0">
                <a:solidFill>
                  <a:srgbClr val="ED691D"/>
                </a:solidFill>
                <a:latin typeface="Moderat Extended Bold"/>
                <a:cs typeface="Moderat Extended Bold"/>
              </a:rPr>
              <a:t> </a:t>
            </a:r>
            <a:r>
              <a:rPr sz="1031" b="1" dirty="0">
                <a:solidFill>
                  <a:srgbClr val="ED691D"/>
                </a:solidFill>
                <a:latin typeface="Moderat Extended Bold"/>
                <a:cs typeface="Moderat Extended Bold"/>
              </a:rPr>
              <a:t>always</a:t>
            </a:r>
            <a:r>
              <a:rPr sz="1031" b="1" spc="-12" dirty="0">
                <a:solidFill>
                  <a:srgbClr val="ED691D"/>
                </a:solidFill>
                <a:latin typeface="Moderat Extended Bold"/>
                <a:cs typeface="Moderat Extended Bold"/>
              </a:rPr>
              <a:t> </a:t>
            </a:r>
            <a:r>
              <a:rPr sz="1031" b="1" dirty="0">
                <a:solidFill>
                  <a:srgbClr val="ED691D"/>
                </a:solidFill>
                <a:latin typeface="Moderat Extended Bold"/>
                <a:cs typeface="Moderat Extended Bold"/>
              </a:rPr>
              <a:t>put</a:t>
            </a:r>
            <a:r>
              <a:rPr sz="1031" b="1" spc="-12" dirty="0">
                <a:solidFill>
                  <a:srgbClr val="ED691D"/>
                </a:solidFill>
                <a:latin typeface="Moderat Extended Bold"/>
                <a:cs typeface="Moderat Extended Bold"/>
              </a:rPr>
              <a:t> </a:t>
            </a:r>
            <a:r>
              <a:rPr sz="1031" b="1" spc="-15" dirty="0">
                <a:solidFill>
                  <a:srgbClr val="ED691D"/>
                </a:solidFill>
                <a:latin typeface="Moderat Extended Bold"/>
                <a:cs typeface="Moderat Extended Bold"/>
              </a:rPr>
              <a:t>as </a:t>
            </a:r>
            <a:r>
              <a:rPr sz="1031" b="1" dirty="0">
                <a:solidFill>
                  <a:srgbClr val="ED691D"/>
                </a:solidFill>
                <a:latin typeface="Moderat Extended Bold"/>
                <a:cs typeface="Moderat Extended Bold"/>
              </a:rPr>
              <a:t>much</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as</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possible</a:t>
            </a:r>
            <a:r>
              <a:rPr sz="1031" b="1" spc="12" dirty="0">
                <a:solidFill>
                  <a:srgbClr val="ED691D"/>
                </a:solidFill>
                <a:latin typeface="Moderat Extended Bold"/>
                <a:cs typeface="Moderat Extended Bold"/>
              </a:rPr>
              <a:t> </a:t>
            </a:r>
            <a:r>
              <a:rPr sz="1031" b="1" dirty="0">
                <a:solidFill>
                  <a:srgbClr val="ED691D"/>
                </a:solidFill>
                <a:latin typeface="Moderat Extended Bold"/>
                <a:cs typeface="Moderat Extended Bold"/>
              </a:rPr>
              <a:t>on</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my</a:t>
            </a:r>
            <a:r>
              <a:rPr sz="1031" b="1" spc="12" dirty="0">
                <a:solidFill>
                  <a:srgbClr val="ED691D"/>
                </a:solidFill>
                <a:latin typeface="Moderat Extended Bold"/>
                <a:cs typeface="Moderat Extended Bold"/>
              </a:rPr>
              <a:t> </a:t>
            </a:r>
            <a:r>
              <a:rPr sz="1031" b="1" dirty="0">
                <a:solidFill>
                  <a:srgbClr val="ED691D"/>
                </a:solidFill>
                <a:latin typeface="Moderat Extended Bold"/>
                <a:cs typeface="Moderat Extended Bold"/>
              </a:rPr>
              <a:t>blog</a:t>
            </a:r>
            <a:r>
              <a:rPr sz="1031" b="1" spc="9" dirty="0">
                <a:solidFill>
                  <a:srgbClr val="ED691D"/>
                </a:solidFill>
                <a:latin typeface="Moderat Extended Bold"/>
                <a:cs typeface="Moderat Extended Bold"/>
              </a:rPr>
              <a:t> </a:t>
            </a:r>
            <a:r>
              <a:rPr sz="1031" b="1" spc="-15" dirty="0">
                <a:solidFill>
                  <a:srgbClr val="ED691D"/>
                </a:solidFill>
                <a:latin typeface="Moderat Extended Bold"/>
                <a:cs typeface="Moderat Extended Bold"/>
              </a:rPr>
              <a:t>and </a:t>
            </a:r>
            <a:r>
              <a:rPr sz="1031" b="1" dirty="0">
                <a:solidFill>
                  <a:srgbClr val="ED691D"/>
                </a:solidFill>
                <a:latin typeface="Moderat Extended Bold"/>
                <a:cs typeface="Moderat Extended Bold"/>
              </a:rPr>
              <a:t>shared</a:t>
            </a:r>
            <a:r>
              <a:rPr sz="1031" b="1" spc="6" dirty="0">
                <a:solidFill>
                  <a:srgbClr val="ED691D"/>
                </a:solidFill>
                <a:latin typeface="Moderat Extended Bold"/>
                <a:cs typeface="Moderat Extended Bold"/>
              </a:rPr>
              <a:t> </a:t>
            </a:r>
            <a:r>
              <a:rPr sz="1031" b="1" dirty="0">
                <a:solidFill>
                  <a:srgbClr val="ED691D"/>
                </a:solidFill>
                <a:latin typeface="Moderat Extended Bold"/>
                <a:cs typeface="Moderat Extended Bold"/>
              </a:rPr>
              <a:t>it</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my</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work</a:t>
            </a:r>
            <a:r>
              <a:rPr sz="1031" b="1" spc="6" dirty="0">
                <a:solidFill>
                  <a:srgbClr val="ED691D"/>
                </a:solidFill>
                <a:latin typeface="Moderat Extended Bold"/>
                <a:cs typeface="Moderat Extended Bold"/>
              </a:rPr>
              <a:t> </a:t>
            </a:r>
            <a:r>
              <a:rPr sz="1031" b="1" dirty="0">
                <a:solidFill>
                  <a:srgbClr val="ED691D"/>
                </a:solidFill>
                <a:latin typeface="Moderat Extended Bold"/>
                <a:cs typeface="Moderat Extended Bold"/>
              </a:rPr>
              <a:t>in</a:t>
            </a:r>
            <a:r>
              <a:rPr sz="1031" b="1" spc="9" dirty="0">
                <a:solidFill>
                  <a:srgbClr val="ED691D"/>
                </a:solidFill>
                <a:latin typeface="Moderat Extended Bold"/>
                <a:cs typeface="Moderat Extended Bold"/>
              </a:rPr>
              <a:t> </a:t>
            </a:r>
            <a:r>
              <a:rPr sz="1031" b="1" spc="-6" dirty="0">
                <a:solidFill>
                  <a:srgbClr val="ED691D"/>
                </a:solidFill>
                <a:latin typeface="Moderat Extended Bold"/>
                <a:cs typeface="Moderat Extended Bold"/>
              </a:rPr>
              <a:t>progress,</a:t>
            </a:r>
            <a:r>
              <a:rPr sz="1031" b="1" spc="303" dirty="0">
                <a:solidFill>
                  <a:srgbClr val="ED691D"/>
                </a:solidFill>
                <a:latin typeface="Moderat Extended Bold"/>
                <a:cs typeface="Moderat Extended Bold"/>
              </a:rPr>
              <a:t> </a:t>
            </a:r>
            <a:r>
              <a:rPr sz="1031" b="1" dirty="0">
                <a:solidFill>
                  <a:srgbClr val="ED691D"/>
                </a:solidFill>
                <a:latin typeface="Moderat Extended Bold"/>
                <a:cs typeface="Moderat Extended Bold"/>
              </a:rPr>
              <a:t>my</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research</a:t>
            </a:r>
            <a:r>
              <a:rPr sz="1031" b="1" spc="-9" dirty="0">
                <a:solidFill>
                  <a:srgbClr val="ED691D"/>
                </a:solidFill>
                <a:latin typeface="Moderat Extended Bold"/>
                <a:cs typeface="Moderat Extended Bold"/>
              </a:rPr>
              <a:t> </a:t>
            </a:r>
            <a:r>
              <a:rPr sz="1031" b="1" dirty="0">
                <a:solidFill>
                  <a:srgbClr val="ED691D"/>
                </a:solidFill>
                <a:latin typeface="Moderat Extended Bold"/>
                <a:cs typeface="Moderat Extended Bold"/>
              </a:rPr>
              <a:t>presentations,</a:t>
            </a:r>
            <a:r>
              <a:rPr sz="1031" b="1" spc="-9" dirty="0">
                <a:solidFill>
                  <a:srgbClr val="ED691D"/>
                </a:solidFill>
                <a:latin typeface="Moderat Extended Bold"/>
                <a:cs typeface="Moderat Extended Bold"/>
              </a:rPr>
              <a:t> </a:t>
            </a:r>
            <a:r>
              <a:rPr sz="1031" b="1" spc="-21" dirty="0">
                <a:solidFill>
                  <a:srgbClr val="ED691D"/>
                </a:solidFill>
                <a:latin typeface="Moderat Extended Bold"/>
                <a:cs typeface="Moderat Extended Bold"/>
              </a:rPr>
              <a:t>my </a:t>
            </a:r>
            <a:r>
              <a:rPr sz="1031" b="1" dirty="0">
                <a:solidFill>
                  <a:srgbClr val="ED691D"/>
                </a:solidFill>
                <a:latin typeface="Moderat Extended Bold"/>
                <a:cs typeface="Moderat Extended Bold"/>
              </a:rPr>
              <a:t>conference</a:t>
            </a:r>
            <a:r>
              <a:rPr sz="1031" b="1" spc="6" dirty="0">
                <a:solidFill>
                  <a:srgbClr val="ED691D"/>
                </a:solidFill>
                <a:latin typeface="Moderat Extended Bold"/>
                <a:cs typeface="Moderat Extended Bold"/>
              </a:rPr>
              <a:t> </a:t>
            </a:r>
            <a:r>
              <a:rPr sz="1031" b="1" dirty="0">
                <a:solidFill>
                  <a:srgbClr val="ED691D"/>
                </a:solidFill>
                <a:latin typeface="Moderat Extended Bold"/>
                <a:cs typeface="Moderat Extended Bold"/>
              </a:rPr>
              <a:t>presentations</a:t>
            </a:r>
            <a:r>
              <a:rPr sz="1031" b="1" spc="6" dirty="0">
                <a:solidFill>
                  <a:srgbClr val="ED691D"/>
                </a:solidFill>
                <a:latin typeface="Moderat Extended Bold"/>
                <a:cs typeface="Moderat Extended Bold"/>
              </a:rPr>
              <a:t> </a:t>
            </a:r>
            <a:r>
              <a:rPr sz="1031" b="1" dirty="0">
                <a:solidFill>
                  <a:srgbClr val="ED691D"/>
                </a:solidFill>
                <a:latin typeface="Moderat Extended Bold"/>
                <a:cs typeface="Moderat Extended Bold"/>
              </a:rPr>
              <a:t>and</a:t>
            </a:r>
            <a:r>
              <a:rPr sz="1031" b="1" spc="6" dirty="0">
                <a:solidFill>
                  <a:srgbClr val="ED691D"/>
                </a:solidFill>
                <a:latin typeface="Moderat Extended Bold"/>
                <a:cs typeface="Moderat Extended Bold"/>
              </a:rPr>
              <a:t> </a:t>
            </a:r>
            <a:r>
              <a:rPr sz="1031" b="1" spc="-15" dirty="0">
                <a:solidFill>
                  <a:srgbClr val="ED691D"/>
                </a:solidFill>
                <a:latin typeface="Moderat Extended Bold"/>
                <a:cs typeface="Moderat Extended Bold"/>
              </a:rPr>
              <a:t>my </a:t>
            </a:r>
            <a:r>
              <a:rPr sz="1031" b="1" spc="-6" dirty="0">
                <a:solidFill>
                  <a:srgbClr val="ED691D"/>
                </a:solidFill>
                <a:latin typeface="Moderat Extended Bold"/>
                <a:cs typeface="Moderat Extended Bold"/>
              </a:rPr>
              <a:t>papers.</a:t>
            </a:r>
            <a:endParaRPr sz="1031" dirty="0">
              <a:latin typeface="Moderat Extended Bold"/>
              <a:cs typeface="Moderat Extended Bold"/>
            </a:endParaRPr>
          </a:p>
        </p:txBody>
      </p:sp>
      <p:sp>
        <p:nvSpPr>
          <p:cNvPr id="4" name="object 4"/>
          <p:cNvSpPr txBox="1"/>
          <p:nvPr/>
        </p:nvSpPr>
        <p:spPr>
          <a:xfrm>
            <a:off x="6070227" y="2474726"/>
            <a:ext cx="1829057" cy="2078774"/>
          </a:xfrm>
          <a:prstGeom prst="rect">
            <a:avLst/>
          </a:prstGeom>
        </p:spPr>
        <p:txBody>
          <a:bodyPr vert="horz" wrap="square" lIns="0" tIns="0" rIns="0" bIns="0" rtlCol="0">
            <a:spAutoFit/>
          </a:bodyPr>
          <a:lstStyle/>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spcBef>
                <a:spcPts val="557"/>
              </a:spcBef>
            </a:pPr>
            <a:endParaRPr sz="1001">
              <a:latin typeface="Times New Roman"/>
              <a:cs typeface="Times New Roman"/>
            </a:endParaRPr>
          </a:p>
          <a:p>
            <a:pPr marL="188681" marR="343477">
              <a:lnSpc>
                <a:spcPct val="100000"/>
              </a:lnSpc>
            </a:pPr>
            <a:r>
              <a:rPr sz="1001" b="1" dirty="0">
                <a:solidFill>
                  <a:srgbClr val="FFFFFF"/>
                </a:solidFill>
                <a:latin typeface="Roboto"/>
                <a:cs typeface="Roboto"/>
              </a:rPr>
              <a:t>Janneke</a:t>
            </a:r>
            <a:r>
              <a:rPr sz="1001" b="1" spc="-42" dirty="0">
                <a:solidFill>
                  <a:srgbClr val="FFFFFF"/>
                </a:solidFill>
                <a:latin typeface="Roboto"/>
                <a:cs typeface="Roboto"/>
              </a:rPr>
              <a:t> </a:t>
            </a:r>
            <a:r>
              <a:rPr sz="1001" b="1" spc="-6" dirty="0">
                <a:solidFill>
                  <a:srgbClr val="FFFFFF"/>
                </a:solidFill>
                <a:latin typeface="Roboto"/>
                <a:cs typeface="Roboto"/>
              </a:rPr>
              <a:t>Adema, </a:t>
            </a:r>
            <a:r>
              <a:rPr sz="1001" b="1" dirty="0">
                <a:solidFill>
                  <a:srgbClr val="FFFFFF"/>
                </a:solidFill>
                <a:latin typeface="Roboto"/>
                <a:cs typeface="Roboto"/>
              </a:rPr>
              <a:t>Associate</a:t>
            </a:r>
            <a:r>
              <a:rPr sz="1001" b="1" spc="-30" dirty="0">
                <a:solidFill>
                  <a:srgbClr val="FFFFFF"/>
                </a:solidFill>
                <a:latin typeface="Roboto"/>
                <a:cs typeface="Roboto"/>
              </a:rPr>
              <a:t> </a:t>
            </a:r>
            <a:r>
              <a:rPr sz="1001" b="1" spc="-6" dirty="0">
                <a:solidFill>
                  <a:srgbClr val="FFFFFF"/>
                </a:solidFill>
                <a:latin typeface="Roboto"/>
                <a:cs typeface="Roboto"/>
              </a:rPr>
              <a:t>Professor</a:t>
            </a:r>
            <a:r>
              <a:rPr sz="1001" b="1" spc="-30" dirty="0">
                <a:solidFill>
                  <a:srgbClr val="FFFFFF"/>
                </a:solidFill>
                <a:latin typeface="Roboto"/>
                <a:cs typeface="Roboto"/>
              </a:rPr>
              <a:t> </a:t>
            </a:r>
            <a:r>
              <a:rPr sz="1001" b="1" spc="-15" dirty="0">
                <a:solidFill>
                  <a:srgbClr val="FFFFFF"/>
                </a:solidFill>
                <a:latin typeface="Roboto"/>
                <a:cs typeface="Roboto"/>
              </a:rPr>
              <a:t>in </a:t>
            </a:r>
            <a:r>
              <a:rPr sz="1001" b="1" dirty="0">
                <a:solidFill>
                  <a:srgbClr val="FFFFFF"/>
                </a:solidFill>
                <a:latin typeface="Roboto"/>
                <a:cs typeface="Roboto"/>
              </a:rPr>
              <a:t>Digital</a:t>
            </a:r>
            <a:r>
              <a:rPr sz="1001" b="1" spc="-52" dirty="0">
                <a:solidFill>
                  <a:srgbClr val="FFFFFF"/>
                </a:solidFill>
                <a:latin typeface="Roboto"/>
                <a:cs typeface="Roboto"/>
              </a:rPr>
              <a:t> </a:t>
            </a:r>
            <a:r>
              <a:rPr sz="1001" b="1" spc="-6" dirty="0">
                <a:solidFill>
                  <a:srgbClr val="FFFFFF"/>
                </a:solidFill>
                <a:latin typeface="Roboto"/>
                <a:cs typeface="Roboto"/>
              </a:rPr>
              <a:t>Media</a:t>
            </a:r>
            <a:endParaRPr sz="1001">
              <a:latin typeface="Roboto"/>
              <a:cs typeface="Roboto"/>
            </a:endParaRPr>
          </a:p>
          <a:p>
            <a:pPr marL="188681" marR="477864">
              <a:lnSpc>
                <a:spcPts val="1195"/>
              </a:lnSpc>
              <a:spcBef>
                <a:spcPts val="30"/>
              </a:spcBef>
            </a:pPr>
            <a:r>
              <a:rPr sz="1001" b="1" dirty="0">
                <a:solidFill>
                  <a:srgbClr val="FFFFFF"/>
                </a:solidFill>
                <a:latin typeface="Roboto"/>
                <a:cs typeface="Roboto"/>
              </a:rPr>
              <a:t>at</a:t>
            </a:r>
            <a:r>
              <a:rPr sz="1001" b="1" spc="-45" dirty="0">
                <a:solidFill>
                  <a:srgbClr val="FFFFFF"/>
                </a:solidFill>
                <a:latin typeface="Roboto"/>
                <a:cs typeface="Roboto"/>
              </a:rPr>
              <a:t> </a:t>
            </a:r>
            <a:r>
              <a:rPr sz="1001" b="1" dirty="0">
                <a:solidFill>
                  <a:srgbClr val="FFFFFF"/>
                </a:solidFill>
                <a:latin typeface="Roboto"/>
                <a:cs typeface="Roboto"/>
              </a:rPr>
              <a:t>The</a:t>
            </a:r>
            <a:r>
              <a:rPr sz="1001" b="1" spc="-18" dirty="0">
                <a:solidFill>
                  <a:srgbClr val="FFFFFF"/>
                </a:solidFill>
                <a:latin typeface="Roboto"/>
                <a:cs typeface="Roboto"/>
              </a:rPr>
              <a:t> </a:t>
            </a:r>
            <a:r>
              <a:rPr sz="1001" b="1" dirty="0">
                <a:solidFill>
                  <a:srgbClr val="FFFFFF"/>
                </a:solidFill>
                <a:latin typeface="Roboto"/>
                <a:cs typeface="Roboto"/>
              </a:rPr>
              <a:t>Centre</a:t>
            </a:r>
            <a:r>
              <a:rPr sz="1001" b="1" spc="-18" dirty="0">
                <a:solidFill>
                  <a:srgbClr val="FFFFFF"/>
                </a:solidFill>
                <a:latin typeface="Roboto"/>
                <a:cs typeface="Roboto"/>
              </a:rPr>
              <a:t> </a:t>
            </a:r>
            <a:r>
              <a:rPr sz="1001" b="1" spc="-15" dirty="0">
                <a:solidFill>
                  <a:srgbClr val="FFFFFF"/>
                </a:solidFill>
                <a:latin typeface="Roboto"/>
                <a:cs typeface="Roboto"/>
              </a:rPr>
              <a:t>for </a:t>
            </a:r>
            <a:r>
              <a:rPr sz="1001" b="1" spc="-6" dirty="0">
                <a:solidFill>
                  <a:srgbClr val="FFFFFF"/>
                </a:solidFill>
                <a:latin typeface="Roboto"/>
                <a:cs typeface="Roboto"/>
              </a:rPr>
              <a:t>Postdigital</a:t>
            </a:r>
            <a:r>
              <a:rPr sz="1001" b="1" spc="-24" dirty="0">
                <a:solidFill>
                  <a:srgbClr val="FFFFFF"/>
                </a:solidFill>
                <a:latin typeface="Roboto"/>
                <a:cs typeface="Roboto"/>
              </a:rPr>
              <a:t> </a:t>
            </a:r>
            <a:r>
              <a:rPr sz="1001" b="1" spc="-6" dirty="0">
                <a:solidFill>
                  <a:srgbClr val="FFFFFF"/>
                </a:solidFill>
                <a:latin typeface="Roboto"/>
                <a:cs typeface="Roboto"/>
              </a:rPr>
              <a:t>Cultures, </a:t>
            </a:r>
            <a:r>
              <a:rPr sz="1001" b="1" dirty="0">
                <a:solidFill>
                  <a:srgbClr val="FFFFFF"/>
                </a:solidFill>
                <a:latin typeface="Roboto"/>
                <a:cs typeface="Roboto"/>
              </a:rPr>
              <a:t>Coventry</a:t>
            </a:r>
            <a:r>
              <a:rPr sz="1001" b="1" spc="-58" dirty="0">
                <a:solidFill>
                  <a:srgbClr val="FFFFFF"/>
                </a:solidFill>
                <a:latin typeface="Roboto"/>
                <a:cs typeface="Roboto"/>
              </a:rPr>
              <a:t> </a:t>
            </a:r>
            <a:r>
              <a:rPr sz="1001" b="1" spc="-6" dirty="0">
                <a:solidFill>
                  <a:srgbClr val="FFFFFF"/>
                </a:solidFill>
                <a:latin typeface="Roboto"/>
                <a:cs typeface="Roboto"/>
              </a:rPr>
              <a:t>University</a:t>
            </a:r>
            <a:endParaRPr sz="1001">
              <a:latin typeface="Roboto"/>
              <a:cs typeface="Roboto"/>
            </a:endParaRPr>
          </a:p>
        </p:txBody>
      </p:sp>
      <p:sp>
        <p:nvSpPr>
          <p:cNvPr id="5" name="object 5"/>
          <p:cNvSpPr txBox="1"/>
          <p:nvPr/>
        </p:nvSpPr>
        <p:spPr>
          <a:xfrm>
            <a:off x="9089356" y="2115567"/>
            <a:ext cx="2083969" cy="3168696"/>
          </a:xfrm>
          <a:prstGeom prst="rect">
            <a:avLst/>
          </a:prstGeom>
        </p:spPr>
        <p:txBody>
          <a:bodyPr vert="horz" wrap="square" lIns="0" tIns="28880" rIns="0" bIns="0" rtlCol="0">
            <a:spAutoFit/>
          </a:bodyPr>
          <a:lstStyle/>
          <a:p>
            <a:pPr marL="7701" marR="3081">
              <a:lnSpc>
                <a:spcPts val="1540"/>
              </a:lnSpc>
              <a:spcBef>
                <a:spcPts val="227"/>
              </a:spcBef>
            </a:pPr>
            <a:r>
              <a:rPr sz="1395" b="1" dirty="0">
                <a:solidFill>
                  <a:srgbClr val="FFFFFF"/>
                </a:solidFill>
                <a:latin typeface="Moderat Extended Bold"/>
                <a:cs typeface="Moderat Extended Bold"/>
              </a:rPr>
              <a:t>Highly</a:t>
            </a:r>
            <a:r>
              <a:rPr sz="1395" b="1" spc="-24" dirty="0">
                <a:solidFill>
                  <a:srgbClr val="FFFFFF"/>
                </a:solidFill>
                <a:latin typeface="Moderat Extended Bold"/>
                <a:cs typeface="Moderat Extended Bold"/>
              </a:rPr>
              <a:t> </a:t>
            </a:r>
            <a:r>
              <a:rPr sz="1395" b="1" dirty="0">
                <a:solidFill>
                  <a:srgbClr val="FFFFFF"/>
                </a:solidFill>
                <a:latin typeface="Moderat Extended Bold"/>
                <a:cs typeface="Moderat Extended Bold"/>
              </a:rPr>
              <a:t>visible</a:t>
            </a:r>
            <a:r>
              <a:rPr sz="1395" b="1" spc="-24" dirty="0">
                <a:solidFill>
                  <a:srgbClr val="FFFFFF"/>
                </a:solidFill>
                <a:latin typeface="Moderat Extended Bold"/>
                <a:cs typeface="Moderat Extended Bold"/>
              </a:rPr>
              <a:t> </a:t>
            </a:r>
            <a:r>
              <a:rPr sz="1395" b="1" spc="-15" dirty="0">
                <a:solidFill>
                  <a:srgbClr val="FFFFFF"/>
                </a:solidFill>
                <a:latin typeface="Moderat Extended Bold"/>
                <a:cs typeface="Moderat Extended Bold"/>
              </a:rPr>
              <a:t>and </a:t>
            </a:r>
            <a:r>
              <a:rPr sz="1395" b="1" dirty="0">
                <a:solidFill>
                  <a:srgbClr val="FFFFFF"/>
                </a:solidFill>
                <a:latin typeface="Moderat Extended Bold"/>
                <a:cs typeface="Moderat Extended Bold"/>
              </a:rPr>
              <a:t>transparent</a:t>
            </a:r>
            <a:r>
              <a:rPr sz="1395" b="1" spc="-85"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approach creates</a:t>
            </a:r>
            <a:r>
              <a:rPr sz="1395" b="1" spc="-36" dirty="0">
                <a:solidFill>
                  <a:srgbClr val="FFFFFF"/>
                </a:solidFill>
                <a:latin typeface="Moderat Extended Bold"/>
                <a:cs typeface="Moderat Extended Bold"/>
              </a:rPr>
              <a:t> </a:t>
            </a:r>
            <a:r>
              <a:rPr sz="1395" b="1" dirty="0">
                <a:solidFill>
                  <a:srgbClr val="FFFFFF"/>
                </a:solidFill>
                <a:latin typeface="Moderat Extended Bold"/>
                <a:cs typeface="Moderat Extended Bold"/>
              </a:rPr>
              <a:t>a</a:t>
            </a:r>
            <a:r>
              <a:rPr sz="1395" b="1" spc="-33" dirty="0">
                <a:solidFill>
                  <a:srgbClr val="FFFFFF"/>
                </a:solidFill>
                <a:latin typeface="Moderat Extended Bold"/>
                <a:cs typeface="Moderat Extended Bold"/>
              </a:rPr>
              <a:t> </a:t>
            </a:r>
            <a:r>
              <a:rPr sz="1395" b="1" spc="-12" dirty="0">
                <a:solidFill>
                  <a:srgbClr val="FFFFFF"/>
                </a:solidFill>
                <a:latin typeface="Moderat Extended Bold"/>
                <a:cs typeface="Moderat Extended Bold"/>
              </a:rPr>
              <a:t>buzz</a:t>
            </a:r>
            <a:endParaRPr sz="1395" dirty="0">
              <a:latin typeface="Moderat Extended Bold"/>
              <a:cs typeface="Moderat Extended Bold"/>
            </a:endParaRPr>
          </a:p>
          <a:p>
            <a:pPr marL="7701" marR="330385">
              <a:lnSpc>
                <a:spcPts val="1540"/>
              </a:lnSpc>
              <a:spcBef>
                <a:spcPts val="1552"/>
              </a:spcBef>
            </a:pPr>
            <a:r>
              <a:rPr sz="1395" b="1" spc="-6" dirty="0">
                <a:solidFill>
                  <a:srgbClr val="FFFFFF"/>
                </a:solidFill>
                <a:latin typeface="Moderat Extended Bold"/>
                <a:cs typeface="Moderat Extended Bold"/>
              </a:rPr>
              <a:t>Collaborative </a:t>
            </a:r>
            <a:r>
              <a:rPr sz="1395" b="1" dirty="0">
                <a:solidFill>
                  <a:srgbClr val="FFFFFF"/>
                </a:solidFill>
                <a:latin typeface="Moderat Extended Bold"/>
                <a:cs typeface="Moderat Extended Bold"/>
              </a:rPr>
              <a:t>approach</a:t>
            </a:r>
            <a:r>
              <a:rPr sz="1395" b="1" spc="-55" dirty="0">
                <a:solidFill>
                  <a:srgbClr val="FFFFFF"/>
                </a:solidFill>
                <a:latin typeface="Moderat Extended Bold"/>
                <a:cs typeface="Moderat Extended Bold"/>
              </a:rPr>
              <a:t> </a:t>
            </a:r>
            <a:r>
              <a:rPr sz="1395" b="1" spc="-18" dirty="0">
                <a:solidFill>
                  <a:srgbClr val="FFFFFF"/>
                </a:solidFill>
                <a:latin typeface="Moderat Extended Bold"/>
                <a:cs typeface="Moderat Extended Bold"/>
              </a:rPr>
              <a:t>engages </a:t>
            </a:r>
            <a:r>
              <a:rPr sz="1395" b="1" dirty="0">
                <a:solidFill>
                  <a:srgbClr val="FFFFFF"/>
                </a:solidFill>
                <a:latin typeface="Moderat Extended Bold"/>
                <a:cs typeface="Moderat Extended Bold"/>
              </a:rPr>
              <a:t>other</a:t>
            </a:r>
            <a:r>
              <a:rPr sz="1395" b="1" spc="-27"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researchers</a:t>
            </a:r>
            <a:endParaRPr sz="1395" dirty="0">
              <a:latin typeface="Moderat Extended Bold"/>
              <a:cs typeface="Moderat Extended Bold"/>
            </a:endParaRPr>
          </a:p>
          <a:p>
            <a:pPr marL="7701" marR="87795">
              <a:lnSpc>
                <a:spcPts val="1540"/>
              </a:lnSpc>
              <a:spcBef>
                <a:spcPts val="1549"/>
              </a:spcBef>
            </a:pPr>
            <a:r>
              <a:rPr sz="1395" b="1" dirty="0">
                <a:solidFill>
                  <a:srgbClr val="FFFFFF"/>
                </a:solidFill>
                <a:latin typeface="Moderat Extended Bold"/>
                <a:cs typeface="Moderat Extended Bold"/>
              </a:rPr>
              <a:t>Raises</a:t>
            </a:r>
            <a:r>
              <a:rPr sz="1395" b="1" spc="-42" dirty="0">
                <a:solidFill>
                  <a:srgbClr val="FFFFFF"/>
                </a:solidFill>
                <a:latin typeface="Moderat Extended Bold"/>
                <a:cs typeface="Moderat Extended Bold"/>
              </a:rPr>
              <a:t> </a:t>
            </a:r>
            <a:r>
              <a:rPr sz="1395" b="1" dirty="0">
                <a:solidFill>
                  <a:srgbClr val="FFFFFF"/>
                </a:solidFill>
                <a:latin typeface="Moderat Extended Bold"/>
                <a:cs typeface="Moderat Extended Bold"/>
              </a:rPr>
              <a:t>profile</a:t>
            </a:r>
            <a:r>
              <a:rPr sz="1395" b="1" spc="-42" dirty="0">
                <a:solidFill>
                  <a:srgbClr val="FFFFFF"/>
                </a:solidFill>
                <a:latin typeface="Moderat Extended Bold"/>
                <a:cs typeface="Moderat Extended Bold"/>
              </a:rPr>
              <a:t> </a:t>
            </a:r>
            <a:r>
              <a:rPr sz="1395" b="1" dirty="0">
                <a:solidFill>
                  <a:srgbClr val="FFFFFF"/>
                </a:solidFill>
                <a:latin typeface="Moderat Extended Bold"/>
                <a:cs typeface="Moderat Extended Bold"/>
              </a:rPr>
              <a:t>early</a:t>
            </a:r>
            <a:r>
              <a:rPr sz="1395" b="1" spc="-42" dirty="0">
                <a:solidFill>
                  <a:srgbClr val="FFFFFF"/>
                </a:solidFill>
                <a:latin typeface="Moderat Extended Bold"/>
                <a:cs typeface="Moderat Extended Bold"/>
              </a:rPr>
              <a:t> </a:t>
            </a:r>
            <a:r>
              <a:rPr sz="1395" b="1" spc="-15" dirty="0">
                <a:solidFill>
                  <a:srgbClr val="FFFFFF"/>
                </a:solidFill>
                <a:latin typeface="Moderat Extended Bold"/>
                <a:cs typeface="Moderat Extended Bold"/>
              </a:rPr>
              <a:t>in </a:t>
            </a:r>
            <a:r>
              <a:rPr sz="1395" b="1" dirty="0">
                <a:solidFill>
                  <a:srgbClr val="FFFFFF"/>
                </a:solidFill>
                <a:latin typeface="Moderat Extended Bold"/>
                <a:cs typeface="Moderat Extended Bold"/>
              </a:rPr>
              <a:t>your</a:t>
            </a:r>
            <a:r>
              <a:rPr sz="1395" b="1" spc="-69"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career</a:t>
            </a:r>
            <a:endParaRPr sz="1395" dirty="0">
              <a:latin typeface="Moderat Extended Bold"/>
              <a:cs typeface="Moderat Extended Bold"/>
            </a:endParaRPr>
          </a:p>
          <a:p>
            <a:pPr marL="7701" marR="209475">
              <a:lnSpc>
                <a:spcPts val="1540"/>
              </a:lnSpc>
              <a:spcBef>
                <a:spcPts val="1552"/>
              </a:spcBef>
            </a:pPr>
            <a:r>
              <a:rPr sz="1395" b="1" dirty="0">
                <a:solidFill>
                  <a:srgbClr val="FFFFFF"/>
                </a:solidFill>
                <a:latin typeface="Moderat Extended Bold"/>
                <a:cs typeface="Moderat Extended Bold"/>
              </a:rPr>
              <a:t>Bigger</a:t>
            </a:r>
            <a:r>
              <a:rPr sz="1395" b="1" spc="-30" dirty="0">
                <a:solidFill>
                  <a:srgbClr val="FFFFFF"/>
                </a:solidFill>
                <a:latin typeface="Moderat Extended Bold"/>
                <a:cs typeface="Moderat Extended Bold"/>
              </a:rPr>
              <a:t> </a:t>
            </a:r>
            <a:r>
              <a:rPr sz="1395" b="1" dirty="0">
                <a:solidFill>
                  <a:srgbClr val="FFFFFF"/>
                </a:solidFill>
                <a:latin typeface="Moderat Extended Bold"/>
                <a:cs typeface="Moderat Extended Bold"/>
              </a:rPr>
              <a:t>and</a:t>
            </a:r>
            <a:r>
              <a:rPr sz="1395" b="1" spc="-27"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broader </a:t>
            </a:r>
            <a:r>
              <a:rPr sz="1395" b="1" dirty="0">
                <a:solidFill>
                  <a:srgbClr val="FFFFFF"/>
                </a:solidFill>
                <a:latin typeface="Moderat Extended Bold"/>
                <a:cs typeface="Moderat Extended Bold"/>
              </a:rPr>
              <a:t>reach</a:t>
            </a:r>
            <a:r>
              <a:rPr sz="1395" b="1" spc="-49" dirty="0">
                <a:solidFill>
                  <a:srgbClr val="FFFFFF"/>
                </a:solidFill>
                <a:latin typeface="Moderat Extended Bold"/>
                <a:cs typeface="Moderat Extended Bold"/>
              </a:rPr>
              <a:t> </a:t>
            </a:r>
            <a:r>
              <a:rPr sz="1395" b="1" dirty="0">
                <a:solidFill>
                  <a:srgbClr val="FFFFFF"/>
                </a:solidFill>
                <a:latin typeface="Moderat Extended Bold"/>
                <a:cs typeface="Moderat Extended Bold"/>
              </a:rPr>
              <a:t>for</a:t>
            </a:r>
            <a:r>
              <a:rPr sz="1395" b="1" spc="-49" dirty="0">
                <a:solidFill>
                  <a:srgbClr val="FFFFFF"/>
                </a:solidFill>
                <a:latin typeface="Moderat Extended Bold"/>
                <a:cs typeface="Moderat Extended Bold"/>
              </a:rPr>
              <a:t> </a:t>
            </a:r>
            <a:r>
              <a:rPr sz="1395" b="1" dirty="0">
                <a:solidFill>
                  <a:srgbClr val="FFFFFF"/>
                </a:solidFill>
                <a:latin typeface="Moderat Extended Bold"/>
                <a:cs typeface="Moderat Extended Bold"/>
              </a:rPr>
              <a:t>your</a:t>
            </a:r>
            <a:r>
              <a:rPr sz="1395" b="1" spc="-49" dirty="0">
                <a:solidFill>
                  <a:srgbClr val="FFFFFF"/>
                </a:solidFill>
                <a:latin typeface="Moderat Extended Bold"/>
                <a:cs typeface="Moderat Extended Bold"/>
              </a:rPr>
              <a:t> </a:t>
            </a:r>
            <a:r>
              <a:rPr sz="1395" b="1" spc="-12" dirty="0">
                <a:solidFill>
                  <a:srgbClr val="FFFFFF"/>
                </a:solidFill>
                <a:latin typeface="Moderat Extended Bold"/>
                <a:cs typeface="Moderat Extended Bold"/>
              </a:rPr>
              <a:t>work</a:t>
            </a:r>
            <a:endParaRPr sz="1395" dirty="0">
              <a:latin typeface="Moderat Extended Bold"/>
              <a:cs typeface="Moderat Extended Bold"/>
            </a:endParaRPr>
          </a:p>
          <a:p>
            <a:pPr marL="7701" marR="78938">
              <a:lnSpc>
                <a:spcPts val="1540"/>
              </a:lnSpc>
              <a:spcBef>
                <a:spcPts val="1549"/>
              </a:spcBef>
            </a:pPr>
            <a:r>
              <a:rPr sz="1395" b="1" dirty="0">
                <a:solidFill>
                  <a:srgbClr val="FFFFFF"/>
                </a:solidFill>
                <a:latin typeface="Moderat Extended Bold"/>
                <a:cs typeface="Moderat Extended Bold"/>
              </a:rPr>
              <a:t>Breaks</a:t>
            </a:r>
            <a:r>
              <a:rPr sz="1395" b="1" spc="-67" dirty="0">
                <a:solidFill>
                  <a:srgbClr val="FFFFFF"/>
                </a:solidFill>
                <a:latin typeface="Moderat Extended Bold"/>
                <a:cs typeface="Moderat Extended Bold"/>
              </a:rPr>
              <a:t> </a:t>
            </a:r>
            <a:r>
              <a:rPr sz="1395" b="1" dirty="0">
                <a:solidFill>
                  <a:srgbClr val="FFFFFF"/>
                </a:solidFill>
                <a:latin typeface="Moderat Extended Bold"/>
                <a:cs typeface="Moderat Extended Bold"/>
              </a:rPr>
              <a:t>down</a:t>
            </a:r>
            <a:r>
              <a:rPr sz="1395" b="1" spc="-64"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barriers </a:t>
            </a:r>
            <a:r>
              <a:rPr sz="1395" b="1" dirty="0">
                <a:solidFill>
                  <a:srgbClr val="FFFFFF"/>
                </a:solidFill>
                <a:latin typeface="Moderat Extended Bold"/>
                <a:cs typeface="Moderat Extended Bold"/>
              </a:rPr>
              <a:t>to</a:t>
            </a:r>
            <a:r>
              <a:rPr sz="1395" b="1" spc="-49" dirty="0">
                <a:solidFill>
                  <a:srgbClr val="FFFFFF"/>
                </a:solidFill>
                <a:latin typeface="Moderat Extended Bold"/>
                <a:cs typeface="Moderat Extended Bold"/>
              </a:rPr>
              <a:t> </a:t>
            </a:r>
            <a:r>
              <a:rPr sz="1395" b="1" dirty="0">
                <a:solidFill>
                  <a:srgbClr val="FFFFFF"/>
                </a:solidFill>
                <a:latin typeface="Moderat Extended Bold"/>
                <a:cs typeface="Moderat Extended Bold"/>
              </a:rPr>
              <a:t>your</a:t>
            </a:r>
            <a:r>
              <a:rPr sz="1395" b="1" spc="-49" dirty="0">
                <a:solidFill>
                  <a:srgbClr val="FFFFFF"/>
                </a:solidFill>
                <a:latin typeface="Moderat Extended Bold"/>
                <a:cs typeface="Moderat Extended Bold"/>
              </a:rPr>
              <a:t> </a:t>
            </a:r>
            <a:r>
              <a:rPr sz="1395" b="1" spc="-12" dirty="0">
                <a:solidFill>
                  <a:srgbClr val="FFFFFF"/>
                </a:solidFill>
                <a:latin typeface="Moderat Extended Bold"/>
                <a:cs typeface="Moderat Extended Bold"/>
              </a:rPr>
              <a:t>work</a:t>
            </a:r>
            <a:endParaRPr sz="1395" dirty="0">
              <a:latin typeface="Moderat Extended Bold"/>
              <a:cs typeface="Moderat Extended Bold"/>
            </a:endParaRPr>
          </a:p>
        </p:txBody>
      </p:sp>
      <p:sp>
        <p:nvSpPr>
          <p:cNvPr id="6" name="object 6"/>
          <p:cNvSpPr txBox="1"/>
          <p:nvPr/>
        </p:nvSpPr>
        <p:spPr>
          <a:xfrm>
            <a:off x="8480938" y="1003229"/>
            <a:ext cx="2900691" cy="670123"/>
          </a:xfrm>
          <a:prstGeom prst="rect">
            <a:avLst/>
          </a:prstGeom>
          <a:solidFill>
            <a:srgbClr val="FFFFFF"/>
          </a:solidFill>
        </p:spPr>
        <p:txBody>
          <a:bodyPr vert="horz" wrap="square" lIns="0" tIns="12322" rIns="0" bIns="0" rtlCol="0">
            <a:spAutoFit/>
          </a:bodyPr>
          <a:lstStyle/>
          <a:p>
            <a:pPr>
              <a:lnSpc>
                <a:spcPct val="100000"/>
              </a:lnSpc>
              <a:spcBef>
                <a:spcPts val="97"/>
              </a:spcBef>
            </a:pPr>
            <a:endParaRPr sz="1607" dirty="0">
              <a:latin typeface="Times New Roman"/>
              <a:cs typeface="Times New Roman"/>
            </a:endParaRPr>
          </a:p>
          <a:p>
            <a:pPr marL="164037" marR="178285">
              <a:lnSpc>
                <a:spcPts val="1649"/>
              </a:lnSpc>
            </a:pPr>
            <a:r>
              <a:rPr sz="1607" b="1" dirty="0">
                <a:solidFill>
                  <a:srgbClr val="ED691D"/>
                </a:solidFill>
                <a:latin typeface="Moderat Extended Bold"/>
                <a:cs typeface="Moderat Extended Bold"/>
              </a:rPr>
              <a:t>How</a:t>
            </a:r>
            <a:r>
              <a:rPr sz="1607" b="1" spc="15" dirty="0">
                <a:solidFill>
                  <a:srgbClr val="ED691D"/>
                </a:solidFill>
                <a:latin typeface="Moderat Extended Bold"/>
                <a:cs typeface="Moderat Extended Bold"/>
              </a:rPr>
              <a:t> </a:t>
            </a:r>
            <a:r>
              <a:rPr sz="1607" b="1" dirty="0">
                <a:solidFill>
                  <a:srgbClr val="ED691D"/>
                </a:solidFill>
                <a:latin typeface="Moderat Extended Bold"/>
                <a:cs typeface="Moderat Extended Bold"/>
              </a:rPr>
              <a:t>publishing</a:t>
            </a:r>
            <a:r>
              <a:rPr sz="1607" b="1" spc="12" dirty="0">
                <a:solidFill>
                  <a:srgbClr val="ED691D"/>
                </a:solidFill>
                <a:latin typeface="Moderat Extended Bold"/>
                <a:cs typeface="Moderat Extended Bold"/>
              </a:rPr>
              <a:t> </a:t>
            </a:r>
            <a:r>
              <a:rPr sz="1607" b="1" spc="-12" dirty="0">
                <a:solidFill>
                  <a:srgbClr val="ED691D"/>
                </a:solidFill>
                <a:latin typeface="Moderat Extended Bold"/>
                <a:cs typeface="Moderat Extended Bold"/>
              </a:rPr>
              <a:t>open </a:t>
            </a:r>
            <a:r>
              <a:rPr sz="1607" b="1" dirty="0">
                <a:solidFill>
                  <a:srgbClr val="ED691D"/>
                </a:solidFill>
                <a:latin typeface="Moderat Extended Bold"/>
                <a:cs typeface="Moderat Extended Bold"/>
              </a:rPr>
              <a:t>access</a:t>
            </a:r>
            <a:r>
              <a:rPr sz="1607" b="1" spc="-49" dirty="0">
                <a:solidFill>
                  <a:srgbClr val="ED691D"/>
                </a:solidFill>
                <a:latin typeface="Moderat Extended Bold"/>
                <a:cs typeface="Moderat Extended Bold"/>
              </a:rPr>
              <a:t> </a:t>
            </a:r>
            <a:r>
              <a:rPr sz="1607" b="1" dirty="0">
                <a:solidFill>
                  <a:srgbClr val="ED691D"/>
                </a:solidFill>
                <a:latin typeface="Moderat Extended Bold"/>
                <a:cs typeface="Moderat Extended Bold"/>
              </a:rPr>
              <a:t>benefits</a:t>
            </a:r>
            <a:r>
              <a:rPr sz="1607" b="1" spc="-45" dirty="0">
                <a:solidFill>
                  <a:srgbClr val="ED691D"/>
                </a:solidFill>
                <a:latin typeface="Moderat Extended Bold"/>
                <a:cs typeface="Moderat Extended Bold"/>
              </a:rPr>
              <a:t> </a:t>
            </a:r>
            <a:r>
              <a:rPr sz="1607" b="1" spc="-6" dirty="0">
                <a:solidFill>
                  <a:srgbClr val="ED691D"/>
                </a:solidFill>
                <a:latin typeface="Moderat Extended Bold"/>
                <a:cs typeface="Moderat Extended Bold"/>
              </a:rPr>
              <a:t>Adema</a:t>
            </a:r>
            <a:endParaRPr sz="1607" dirty="0">
              <a:latin typeface="Moderat Extended Bold"/>
              <a:cs typeface="Moderat Extended Bold"/>
            </a:endParaRPr>
          </a:p>
        </p:txBody>
      </p:sp>
      <p:sp>
        <p:nvSpPr>
          <p:cNvPr id="7" name="object 7"/>
          <p:cNvSpPr/>
          <p:nvPr/>
        </p:nvSpPr>
        <p:spPr>
          <a:xfrm>
            <a:off x="428" y="0"/>
            <a:ext cx="4063971" cy="672323"/>
          </a:xfrm>
          <a:custGeom>
            <a:avLst/>
            <a:gdLst/>
            <a:ahLst/>
            <a:cxnLst/>
            <a:rect l="l" t="t" r="r" b="b"/>
            <a:pathLst>
              <a:path w="6701790" h="1108710">
                <a:moveTo>
                  <a:pt x="6701366" y="0"/>
                </a:moveTo>
                <a:lnTo>
                  <a:pt x="0" y="0"/>
                </a:lnTo>
                <a:lnTo>
                  <a:pt x="0" y="1108091"/>
                </a:lnTo>
                <a:lnTo>
                  <a:pt x="6701366" y="1108091"/>
                </a:lnTo>
                <a:lnTo>
                  <a:pt x="6701366" y="0"/>
                </a:lnTo>
                <a:close/>
              </a:path>
            </a:pathLst>
          </a:custGeom>
          <a:solidFill>
            <a:srgbClr val="23B8D1"/>
          </a:solidFill>
        </p:spPr>
        <p:txBody>
          <a:bodyPr wrap="square" lIns="0" tIns="0" rIns="0" bIns="0" rtlCol="0"/>
          <a:lstStyle/>
          <a:p>
            <a:endParaRPr/>
          </a:p>
        </p:txBody>
      </p:sp>
      <p:sp>
        <p:nvSpPr>
          <p:cNvPr id="8" name="object 8"/>
          <p:cNvSpPr txBox="1"/>
          <p:nvPr/>
        </p:nvSpPr>
        <p:spPr>
          <a:xfrm>
            <a:off x="475293" y="277307"/>
            <a:ext cx="2094751" cy="286566"/>
          </a:xfrm>
          <a:prstGeom prst="rect">
            <a:avLst/>
          </a:prstGeom>
        </p:spPr>
        <p:txBody>
          <a:bodyPr vert="horz" wrap="square" lIns="0" tIns="7316" rIns="0" bIns="0" rtlCol="0">
            <a:spAutoFit/>
          </a:bodyPr>
          <a:lstStyle/>
          <a:p>
            <a:pPr marL="7701" marR="3081">
              <a:lnSpc>
                <a:spcPct val="101800"/>
              </a:lnSpc>
              <a:spcBef>
                <a:spcPts val="58"/>
              </a:spcBef>
            </a:pPr>
            <a:r>
              <a:rPr sz="910" b="1" dirty="0">
                <a:solidFill>
                  <a:srgbClr val="FFFFFF"/>
                </a:solidFill>
                <a:latin typeface="Roboto"/>
                <a:cs typeface="Roboto"/>
              </a:rPr>
              <a:t>Researchers’</a:t>
            </a:r>
            <a:r>
              <a:rPr sz="910" b="1" spc="33" dirty="0">
                <a:solidFill>
                  <a:srgbClr val="FFFFFF"/>
                </a:solidFill>
                <a:latin typeface="Roboto"/>
                <a:cs typeface="Roboto"/>
              </a:rPr>
              <a:t> </a:t>
            </a:r>
            <a:r>
              <a:rPr sz="910" b="1" dirty="0">
                <a:solidFill>
                  <a:srgbClr val="FFFFFF"/>
                </a:solidFill>
                <a:latin typeface="Roboto"/>
                <a:cs typeface="Roboto"/>
              </a:rPr>
              <a:t>experiences</a:t>
            </a:r>
            <a:r>
              <a:rPr sz="910" b="1" spc="33" dirty="0">
                <a:solidFill>
                  <a:srgbClr val="FFFFFF"/>
                </a:solidFill>
                <a:latin typeface="Roboto"/>
                <a:cs typeface="Roboto"/>
              </a:rPr>
              <a:t> </a:t>
            </a:r>
            <a:r>
              <a:rPr sz="910" b="1" dirty="0">
                <a:solidFill>
                  <a:srgbClr val="FFFFFF"/>
                </a:solidFill>
                <a:latin typeface="Roboto"/>
                <a:cs typeface="Roboto"/>
              </a:rPr>
              <a:t>of</a:t>
            </a:r>
            <a:r>
              <a:rPr sz="910" b="1" spc="33" dirty="0">
                <a:solidFill>
                  <a:srgbClr val="FFFFFF"/>
                </a:solidFill>
                <a:latin typeface="Roboto"/>
                <a:cs typeface="Roboto"/>
              </a:rPr>
              <a:t> </a:t>
            </a:r>
            <a:r>
              <a:rPr sz="910" b="1" spc="-6" dirty="0">
                <a:solidFill>
                  <a:srgbClr val="FFFFFF"/>
                </a:solidFill>
                <a:latin typeface="Roboto"/>
                <a:cs typeface="Roboto"/>
              </a:rPr>
              <a:t>publishing </a:t>
            </a:r>
            <a:r>
              <a:rPr sz="910" b="1" dirty="0">
                <a:solidFill>
                  <a:srgbClr val="FFFFFF"/>
                </a:solidFill>
                <a:latin typeface="Roboto"/>
                <a:cs typeface="Roboto"/>
              </a:rPr>
              <a:t>academic</a:t>
            </a:r>
            <a:r>
              <a:rPr sz="910" b="1" spc="21" dirty="0">
                <a:solidFill>
                  <a:srgbClr val="FFFFFF"/>
                </a:solidFill>
                <a:latin typeface="Roboto"/>
                <a:cs typeface="Roboto"/>
              </a:rPr>
              <a:t> </a:t>
            </a:r>
            <a:r>
              <a:rPr sz="910" b="1" dirty="0">
                <a:solidFill>
                  <a:srgbClr val="FFFFFF"/>
                </a:solidFill>
                <a:latin typeface="Roboto"/>
                <a:cs typeface="Roboto"/>
              </a:rPr>
              <a:t>books</a:t>
            </a:r>
            <a:r>
              <a:rPr sz="910" b="1" spc="24" dirty="0">
                <a:solidFill>
                  <a:srgbClr val="FFFFFF"/>
                </a:solidFill>
                <a:latin typeface="Roboto"/>
                <a:cs typeface="Roboto"/>
              </a:rPr>
              <a:t> </a:t>
            </a:r>
            <a:r>
              <a:rPr sz="910" b="1" dirty="0">
                <a:solidFill>
                  <a:srgbClr val="FFFFFF"/>
                </a:solidFill>
                <a:latin typeface="Roboto"/>
                <a:cs typeface="Roboto"/>
              </a:rPr>
              <a:t>open</a:t>
            </a:r>
            <a:r>
              <a:rPr sz="910" b="1" spc="21" dirty="0">
                <a:solidFill>
                  <a:srgbClr val="FFFFFF"/>
                </a:solidFill>
                <a:latin typeface="Roboto"/>
                <a:cs typeface="Roboto"/>
              </a:rPr>
              <a:t> </a:t>
            </a:r>
            <a:r>
              <a:rPr sz="910" b="1" spc="-6" dirty="0">
                <a:solidFill>
                  <a:srgbClr val="FFFFFF"/>
                </a:solidFill>
                <a:latin typeface="Roboto"/>
                <a:cs typeface="Roboto"/>
              </a:rPr>
              <a:t>access</a:t>
            </a:r>
            <a:endParaRPr sz="910" dirty="0">
              <a:latin typeface="Roboto"/>
              <a:cs typeface="Roboto"/>
            </a:endParaRPr>
          </a:p>
        </p:txBody>
      </p:sp>
      <p:sp>
        <p:nvSpPr>
          <p:cNvPr id="9" name="object 9"/>
          <p:cNvSpPr/>
          <p:nvPr/>
        </p:nvSpPr>
        <p:spPr>
          <a:xfrm>
            <a:off x="428" y="6005561"/>
            <a:ext cx="12191144" cy="852148"/>
          </a:xfrm>
          <a:custGeom>
            <a:avLst/>
            <a:gdLst/>
            <a:ahLst/>
            <a:cxnLst/>
            <a:rect l="l" t="t" r="r" b="b"/>
            <a:pathLst>
              <a:path w="20104100" h="1405254">
                <a:moveTo>
                  <a:pt x="20104099" y="0"/>
                </a:moveTo>
                <a:lnTo>
                  <a:pt x="0" y="0"/>
                </a:lnTo>
                <a:lnTo>
                  <a:pt x="0" y="1404941"/>
                </a:lnTo>
                <a:lnTo>
                  <a:pt x="20104099" y="1404941"/>
                </a:lnTo>
                <a:lnTo>
                  <a:pt x="20104099" y="0"/>
                </a:lnTo>
                <a:close/>
              </a:path>
            </a:pathLst>
          </a:custGeom>
          <a:solidFill>
            <a:srgbClr val="EDEDED"/>
          </a:solidFill>
        </p:spPr>
        <p:txBody>
          <a:bodyPr wrap="square" lIns="0" tIns="0" rIns="0" bIns="0" rtlCol="0"/>
          <a:lstStyle/>
          <a:p>
            <a:endParaRPr/>
          </a:p>
        </p:txBody>
      </p:sp>
      <p:sp>
        <p:nvSpPr>
          <p:cNvPr id="10" name="object 10"/>
          <p:cNvSpPr txBox="1"/>
          <p:nvPr/>
        </p:nvSpPr>
        <p:spPr>
          <a:xfrm>
            <a:off x="428" y="5593367"/>
            <a:ext cx="4063971" cy="943791"/>
          </a:xfrm>
          <a:prstGeom prst="rect">
            <a:avLst/>
          </a:prstGeom>
          <a:solidFill>
            <a:srgbClr val="23B8D1"/>
          </a:solidFill>
        </p:spPr>
        <p:txBody>
          <a:bodyPr vert="horz" wrap="square" lIns="0" tIns="72777" rIns="0" bIns="0" rtlCol="0">
            <a:spAutoFit/>
          </a:bodyPr>
          <a:lstStyle/>
          <a:p>
            <a:pPr>
              <a:lnSpc>
                <a:spcPct val="100000"/>
              </a:lnSpc>
              <a:spcBef>
                <a:spcPts val="572"/>
              </a:spcBef>
            </a:pPr>
            <a:endParaRPr sz="1092" dirty="0">
              <a:latin typeface="Times New Roman"/>
              <a:cs typeface="Times New Roman"/>
            </a:endParaRPr>
          </a:p>
          <a:p>
            <a:pPr marL="475939" marR="1275717">
              <a:lnSpc>
                <a:spcPct val="106600"/>
              </a:lnSpc>
            </a:pPr>
            <a:r>
              <a:rPr sz="1092" b="1" dirty="0">
                <a:solidFill>
                  <a:srgbClr val="FFFFFF"/>
                </a:solidFill>
                <a:latin typeface="Moderat Extended Bold"/>
                <a:cs typeface="Moderat Extended Bold"/>
              </a:rPr>
              <a:t>Publish</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your</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book</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open</a:t>
            </a:r>
            <a:r>
              <a:rPr sz="1092" b="1" spc="-24" dirty="0">
                <a:solidFill>
                  <a:srgbClr val="FFFFFF"/>
                </a:solidFill>
                <a:latin typeface="Moderat Extended Bold"/>
                <a:cs typeface="Moderat Extended Bold"/>
              </a:rPr>
              <a:t> </a:t>
            </a:r>
            <a:r>
              <a:rPr sz="1092" b="1" spc="-6" dirty="0">
                <a:solidFill>
                  <a:srgbClr val="FFFFFF"/>
                </a:solidFill>
                <a:latin typeface="Moderat Extended Bold"/>
                <a:cs typeface="Moderat Extended Bold"/>
              </a:rPr>
              <a:t>access </a:t>
            </a:r>
            <a:r>
              <a:rPr sz="1092" b="1" u="sng" spc="-12" dirty="0">
                <a:solidFill>
                  <a:srgbClr val="FFFFFF"/>
                </a:solidFill>
                <a:uFill>
                  <a:solidFill>
                    <a:srgbClr val="FFFFFF"/>
                  </a:solidFill>
                </a:uFill>
                <a:latin typeface="Moderat Extended Bold"/>
                <a:cs typeface="Moderat Extended Bold"/>
                <a:hlinkClick r:id="rId4"/>
              </a:rPr>
              <a:t>www.oabooks-</a:t>
            </a:r>
            <a:r>
              <a:rPr sz="1092" b="1" u="sng" spc="-6" dirty="0">
                <a:solidFill>
                  <a:srgbClr val="FFFFFF"/>
                </a:solidFill>
                <a:uFill>
                  <a:solidFill>
                    <a:srgbClr val="FFFFFF"/>
                  </a:solidFill>
                </a:uFill>
                <a:latin typeface="Moderat Extended Bold"/>
                <a:cs typeface="Moderat Extended Bold"/>
                <a:hlinkClick r:id="rId4"/>
              </a:rPr>
              <a:t>toolkit.org</a:t>
            </a: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sz="1092" dirty="0">
              <a:latin typeface="Moderat Extended Bold"/>
              <a:cs typeface="Moderat Extended Bold"/>
            </a:endParaRPr>
          </a:p>
        </p:txBody>
      </p:sp>
      <p:sp>
        <p:nvSpPr>
          <p:cNvPr id="11" name="object 11"/>
          <p:cNvSpPr txBox="1">
            <a:spLocks noGrp="1"/>
          </p:cNvSpPr>
          <p:nvPr>
            <p:ph type="title"/>
          </p:nvPr>
        </p:nvSpPr>
        <p:spPr>
          <a:prstGeom prst="rect">
            <a:avLst/>
          </a:prstGeom>
        </p:spPr>
        <p:txBody>
          <a:bodyPr vert="horz" wrap="square" lIns="0" tIns="43897" rIns="0" bIns="0" rtlCol="0">
            <a:spAutoFit/>
          </a:bodyPr>
          <a:lstStyle/>
          <a:p>
            <a:pPr marL="7701" marR="3081">
              <a:lnSpc>
                <a:spcPts val="3353"/>
              </a:lnSpc>
              <a:spcBef>
                <a:spcPts val="346"/>
              </a:spcBef>
            </a:pPr>
            <a:r>
              <a:rPr dirty="0"/>
              <a:t>“Being</a:t>
            </a:r>
            <a:r>
              <a:rPr spc="-64" dirty="0"/>
              <a:t> </a:t>
            </a:r>
            <a:r>
              <a:rPr dirty="0"/>
              <a:t>an</a:t>
            </a:r>
            <a:r>
              <a:rPr spc="-64" dirty="0"/>
              <a:t> </a:t>
            </a:r>
            <a:r>
              <a:rPr dirty="0"/>
              <a:t>early</a:t>
            </a:r>
            <a:r>
              <a:rPr spc="-64" dirty="0"/>
              <a:t> </a:t>
            </a:r>
            <a:r>
              <a:rPr dirty="0"/>
              <a:t>adopter</a:t>
            </a:r>
            <a:r>
              <a:rPr spc="-61" dirty="0"/>
              <a:t> </a:t>
            </a:r>
            <a:r>
              <a:rPr spc="-15" dirty="0"/>
              <a:t>of </a:t>
            </a:r>
            <a:r>
              <a:rPr dirty="0"/>
              <a:t>publishing</a:t>
            </a:r>
            <a:r>
              <a:rPr spc="-61" dirty="0"/>
              <a:t> </a:t>
            </a:r>
            <a:r>
              <a:rPr dirty="0"/>
              <a:t>openly</a:t>
            </a:r>
            <a:r>
              <a:rPr spc="-55" dirty="0"/>
              <a:t> </a:t>
            </a:r>
            <a:r>
              <a:rPr dirty="0"/>
              <a:t>has</a:t>
            </a:r>
            <a:r>
              <a:rPr spc="-55" dirty="0"/>
              <a:t> </a:t>
            </a:r>
            <a:r>
              <a:rPr dirty="0"/>
              <a:t>been</a:t>
            </a:r>
            <a:r>
              <a:rPr spc="-52" dirty="0"/>
              <a:t> </a:t>
            </a:r>
            <a:r>
              <a:rPr spc="-12" dirty="0"/>
              <a:t>very </a:t>
            </a:r>
            <a:r>
              <a:rPr dirty="0"/>
              <a:t>beneficial</a:t>
            </a:r>
            <a:r>
              <a:rPr spc="-100" dirty="0"/>
              <a:t> </a:t>
            </a:r>
            <a:r>
              <a:rPr dirty="0"/>
              <a:t>to</a:t>
            </a:r>
            <a:r>
              <a:rPr spc="-100" dirty="0"/>
              <a:t> </a:t>
            </a:r>
            <a:r>
              <a:rPr dirty="0"/>
              <a:t>my</a:t>
            </a:r>
            <a:r>
              <a:rPr spc="-97" dirty="0"/>
              <a:t> </a:t>
            </a:r>
            <a:r>
              <a:rPr spc="-6" dirty="0"/>
              <a:t>career”</a:t>
            </a:r>
          </a:p>
        </p:txBody>
      </p:sp>
      <p:grpSp>
        <p:nvGrpSpPr>
          <p:cNvPr id="12" name="object 12"/>
          <p:cNvGrpSpPr/>
          <p:nvPr/>
        </p:nvGrpSpPr>
        <p:grpSpPr>
          <a:xfrm>
            <a:off x="8533531" y="2158991"/>
            <a:ext cx="408168" cy="350794"/>
            <a:chOff x="14071719" y="3560335"/>
            <a:chExt cx="673100" cy="578485"/>
          </a:xfrm>
        </p:grpSpPr>
        <p:sp>
          <p:nvSpPr>
            <p:cNvPr id="13" name="object 13"/>
            <p:cNvSpPr/>
            <p:nvPr/>
          </p:nvSpPr>
          <p:spPr>
            <a:xfrm>
              <a:off x="14071714" y="3560336"/>
              <a:ext cx="657225" cy="578485"/>
            </a:xfrm>
            <a:custGeom>
              <a:avLst/>
              <a:gdLst/>
              <a:ahLst/>
              <a:cxnLst/>
              <a:rect l="l" t="t" r="r" b="b"/>
              <a:pathLst>
                <a:path w="657225" h="578485">
                  <a:moveTo>
                    <a:pt x="519493" y="223977"/>
                  </a:moveTo>
                  <a:lnTo>
                    <a:pt x="516839" y="196494"/>
                  </a:lnTo>
                  <a:lnTo>
                    <a:pt x="504317" y="171919"/>
                  </a:lnTo>
                  <a:lnTo>
                    <a:pt x="498043" y="166293"/>
                  </a:lnTo>
                  <a:lnTo>
                    <a:pt x="498043" y="221703"/>
                  </a:lnTo>
                  <a:lnTo>
                    <a:pt x="493445" y="239699"/>
                  </a:lnTo>
                  <a:lnTo>
                    <a:pt x="483082" y="255181"/>
                  </a:lnTo>
                  <a:lnTo>
                    <a:pt x="467817" y="266649"/>
                  </a:lnTo>
                  <a:lnTo>
                    <a:pt x="437832" y="163791"/>
                  </a:lnTo>
                  <a:lnTo>
                    <a:pt x="487438" y="185508"/>
                  </a:lnTo>
                  <a:lnTo>
                    <a:pt x="498043" y="221703"/>
                  </a:lnTo>
                  <a:lnTo>
                    <a:pt x="498043" y="166293"/>
                  </a:lnTo>
                  <a:lnTo>
                    <a:pt x="495261" y="163791"/>
                  </a:lnTo>
                  <a:lnTo>
                    <a:pt x="484403" y="154038"/>
                  </a:lnTo>
                  <a:lnTo>
                    <a:pt x="459460" y="144094"/>
                  </a:lnTo>
                  <a:lnTo>
                    <a:pt x="431863" y="143268"/>
                  </a:lnTo>
                  <a:lnTo>
                    <a:pt x="398056" y="27317"/>
                  </a:lnTo>
                  <a:lnTo>
                    <a:pt x="394741" y="21056"/>
                  </a:lnTo>
                  <a:lnTo>
                    <a:pt x="390893" y="13804"/>
                  </a:lnTo>
                  <a:lnTo>
                    <a:pt x="379361" y="4419"/>
                  </a:lnTo>
                  <a:lnTo>
                    <a:pt x="365061" y="0"/>
                  </a:lnTo>
                  <a:lnTo>
                    <a:pt x="349567" y="1371"/>
                  </a:lnTo>
                  <a:lnTo>
                    <a:pt x="336181" y="8216"/>
                  </a:lnTo>
                  <a:lnTo>
                    <a:pt x="326656" y="19037"/>
                  </a:lnTo>
                  <a:lnTo>
                    <a:pt x="321741" y="32435"/>
                  </a:lnTo>
                  <a:lnTo>
                    <a:pt x="322072" y="43268"/>
                  </a:lnTo>
                  <a:lnTo>
                    <a:pt x="322186" y="47028"/>
                  </a:lnTo>
                  <a:lnTo>
                    <a:pt x="138290" y="222224"/>
                  </a:lnTo>
                  <a:lnTo>
                    <a:pt x="30441" y="253669"/>
                  </a:lnTo>
                  <a:lnTo>
                    <a:pt x="15328" y="261861"/>
                  </a:lnTo>
                  <a:lnTo>
                    <a:pt x="4864" y="275069"/>
                  </a:lnTo>
                  <a:lnTo>
                    <a:pt x="0" y="291503"/>
                  </a:lnTo>
                  <a:lnTo>
                    <a:pt x="1663" y="309372"/>
                  </a:lnTo>
                  <a:lnTo>
                    <a:pt x="21729" y="378218"/>
                  </a:lnTo>
                  <a:lnTo>
                    <a:pt x="58826" y="411048"/>
                  </a:lnTo>
                  <a:lnTo>
                    <a:pt x="75946" y="409765"/>
                  </a:lnTo>
                  <a:lnTo>
                    <a:pt x="79273" y="408800"/>
                  </a:lnTo>
                  <a:lnTo>
                    <a:pt x="157441" y="562965"/>
                  </a:lnTo>
                  <a:lnTo>
                    <a:pt x="160959" y="569645"/>
                  </a:lnTo>
                  <a:lnTo>
                    <a:pt x="167055" y="574484"/>
                  </a:lnTo>
                  <a:lnTo>
                    <a:pt x="180733" y="578446"/>
                  </a:lnTo>
                  <a:lnTo>
                    <a:pt x="186918" y="578446"/>
                  </a:lnTo>
                  <a:lnTo>
                    <a:pt x="226682" y="558914"/>
                  </a:lnTo>
                  <a:lnTo>
                    <a:pt x="228739" y="557212"/>
                  </a:lnTo>
                  <a:lnTo>
                    <a:pt x="236385" y="550900"/>
                  </a:lnTo>
                  <a:lnTo>
                    <a:pt x="242265" y="540689"/>
                  </a:lnTo>
                  <a:lnTo>
                    <a:pt x="243903" y="529424"/>
                  </a:lnTo>
                  <a:lnTo>
                    <a:pt x="240842" y="518312"/>
                  </a:lnTo>
                  <a:lnTo>
                    <a:pt x="223596" y="487070"/>
                  </a:lnTo>
                  <a:lnTo>
                    <a:pt x="223596" y="532244"/>
                  </a:lnTo>
                  <a:lnTo>
                    <a:pt x="221094" y="537667"/>
                  </a:lnTo>
                  <a:lnTo>
                    <a:pt x="215900" y="540512"/>
                  </a:lnTo>
                  <a:lnTo>
                    <a:pt x="187274" y="556679"/>
                  </a:lnTo>
                  <a:lnTo>
                    <a:pt x="183807" y="557212"/>
                  </a:lnTo>
                  <a:lnTo>
                    <a:pt x="180911" y="556361"/>
                  </a:lnTo>
                  <a:lnTo>
                    <a:pt x="179578" y="555917"/>
                  </a:lnTo>
                  <a:lnTo>
                    <a:pt x="177673" y="555155"/>
                  </a:lnTo>
                  <a:lnTo>
                    <a:pt x="176758" y="553237"/>
                  </a:lnTo>
                  <a:lnTo>
                    <a:pt x="103492" y="408800"/>
                  </a:lnTo>
                  <a:lnTo>
                    <a:pt x="100317" y="402551"/>
                  </a:lnTo>
                  <a:lnTo>
                    <a:pt x="143852" y="389851"/>
                  </a:lnTo>
                  <a:lnTo>
                    <a:pt x="144919" y="389547"/>
                  </a:lnTo>
                  <a:lnTo>
                    <a:pt x="221627" y="528370"/>
                  </a:lnTo>
                  <a:lnTo>
                    <a:pt x="223596" y="532244"/>
                  </a:lnTo>
                  <a:lnTo>
                    <a:pt x="223596" y="487070"/>
                  </a:lnTo>
                  <a:lnTo>
                    <a:pt x="169786" y="389547"/>
                  </a:lnTo>
                  <a:lnTo>
                    <a:pt x="166331" y="383298"/>
                  </a:lnTo>
                  <a:lnTo>
                    <a:pt x="183756" y="378218"/>
                  </a:lnTo>
                  <a:lnTo>
                    <a:pt x="432993" y="427151"/>
                  </a:lnTo>
                  <a:lnTo>
                    <a:pt x="440524" y="439674"/>
                  </a:lnTo>
                  <a:lnTo>
                    <a:pt x="451891" y="448335"/>
                  </a:lnTo>
                  <a:lnTo>
                    <a:pt x="465721" y="452348"/>
                  </a:lnTo>
                  <a:lnTo>
                    <a:pt x="480618" y="450938"/>
                  </a:lnTo>
                  <a:lnTo>
                    <a:pt x="494474" y="443750"/>
                  </a:lnTo>
                  <a:lnTo>
                    <a:pt x="504151" y="432346"/>
                  </a:lnTo>
                  <a:lnTo>
                    <a:pt x="504482" y="431355"/>
                  </a:lnTo>
                  <a:lnTo>
                    <a:pt x="508812" y="418249"/>
                  </a:lnTo>
                  <a:lnTo>
                    <a:pt x="507784" y="405561"/>
                  </a:lnTo>
                  <a:lnTo>
                    <a:pt x="507682" y="404279"/>
                  </a:lnTo>
                  <a:lnTo>
                    <a:pt x="507568" y="402996"/>
                  </a:lnTo>
                  <a:lnTo>
                    <a:pt x="487400" y="333832"/>
                  </a:lnTo>
                  <a:lnTo>
                    <a:pt x="487400" y="416039"/>
                  </a:lnTo>
                  <a:lnTo>
                    <a:pt x="485292" y="422389"/>
                  </a:lnTo>
                  <a:lnTo>
                    <a:pt x="480936" y="427520"/>
                  </a:lnTo>
                  <a:lnTo>
                    <a:pt x="474726" y="430745"/>
                  </a:lnTo>
                  <a:lnTo>
                    <a:pt x="467766" y="431355"/>
                  </a:lnTo>
                  <a:lnTo>
                    <a:pt x="461327" y="429374"/>
                  </a:lnTo>
                  <a:lnTo>
                    <a:pt x="456133" y="425145"/>
                  </a:lnTo>
                  <a:lnTo>
                    <a:pt x="452907" y="419061"/>
                  </a:lnTo>
                  <a:lnTo>
                    <a:pt x="448589" y="404279"/>
                  </a:lnTo>
                  <a:lnTo>
                    <a:pt x="425958" y="326644"/>
                  </a:lnTo>
                  <a:lnTo>
                    <a:pt x="425958" y="404279"/>
                  </a:lnTo>
                  <a:lnTo>
                    <a:pt x="293433" y="378218"/>
                  </a:lnTo>
                  <a:lnTo>
                    <a:pt x="191897" y="358267"/>
                  </a:lnTo>
                  <a:lnTo>
                    <a:pt x="169811" y="282511"/>
                  </a:lnTo>
                  <a:lnTo>
                    <a:pt x="169811" y="360133"/>
                  </a:lnTo>
                  <a:lnTo>
                    <a:pt x="69964" y="389242"/>
                  </a:lnTo>
                  <a:lnTo>
                    <a:pt x="61391" y="389851"/>
                  </a:lnTo>
                  <a:lnTo>
                    <a:pt x="53365" y="386854"/>
                  </a:lnTo>
                  <a:lnTo>
                    <a:pt x="46761" y="380796"/>
                  </a:lnTo>
                  <a:lnTo>
                    <a:pt x="42494" y="372211"/>
                  </a:lnTo>
                  <a:lnTo>
                    <a:pt x="22377" y="303212"/>
                  </a:lnTo>
                  <a:lnTo>
                    <a:pt x="21374" y="293725"/>
                  </a:lnTo>
                  <a:lnTo>
                    <a:pt x="23672" y="285064"/>
                  </a:lnTo>
                  <a:lnTo>
                    <a:pt x="28778" y="278168"/>
                  </a:lnTo>
                  <a:lnTo>
                    <a:pt x="36245" y="274002"/>
                  </a:lnTo>
                  <a:lnTo>
                    <a:pt x="136207" y="244868"/>
                  </a:lnTo>
                  <a:lnTo>
                    <a:pt x="169811" y="360133"/>
                  </a:lnTo>
                  <a:lnTo>
                    <a:pt x="169811" y="282511"/>
                  </a:lnTo>
                  <a:lnTo>
                    <a:pt x="158838" y="244868"/>
                  </a:lnTo>
                  <a:lnTo>
                    <a:pt x="155930" y="234899"/>
                  </a:lnTo>
                  <a:lnTo>
                    <a:pt x="328612" y="70319"/>
                  </a:lnTo>
                  <a:lnTo>
                    <a:pt x="425958" y="404279"/>
                  </a:lnTo>
                  <a:lnTo>
                    <a:pt x="425958" y="326644"/>
                  </a:lnTo>
                  <a:lnTo>
                    <a:pt x="351243" y="70319"/>
                  </a:lnTo>
                  <a:lnTo>
                    <a:pt x="343357" y="43268"/>
                  </a:lnTo>
                  <a:lnTo>
                    <a:pt x="342811" y="36398"/>
                  </a:lnTo>
                  <a:lnTo>
                    <a:pt x="344906" y="30035"/>
                  </a:lnTo>
                  <a:lnTo>
                    <a:pt x="349275" y="24904"/>
                  </a:lnTo>
                  <a:lnTo>
                    <a:pt x="355473" y="21678"/>
                  </a:lnTo>
                  <a:lnTo>
                    <a:pt x="362445" y="21056"/>
                  </a:lnTo>
                  <a:lnTo>
                    <a:pt x="368884" y="23050"/>
                  </a:lnTo>
                  <a:lnTo>
                    <a:pt x="486752" y="408800"/>
                  </a:lnTo>
                  <a:lnTo>
                    <a:pt x="487400" y="416039"/>
                  </a:lnTo>
                  <a:lnTo>
                    <a:pt x="487400" y="333832"/>
                  </a:lnTo>
                  <a:lnTo>
                    <a:pt x="473798" y="287172"/>
                  </a:lnTo>
                  <a:lnTo>
                    <a:pt x="496633" y="271627"/>
                  </a:lnTo>
                  <a:lnTo>
                    <a:pt x="500214" y="266649"/>
                  </a:lnTo>
                  <a:lnTo>
                    <a:pt x="512318" y="249783"/>
                  </a:lnTo>
                  <a:lnTo>
                    <a:pt x="519493" y="223977"/>
                  </a:lnTo>
                  <a:close/>
                </a:path>
                <a:path w="657225" h="578485">
                  <a:moveTo>
                    <a:pt x="656856" y="161937"/>
                  </a:moveTo>
                  <a:lnTo>
                    <a:pt x="653554" y="150622"/>
                  </a:lnTo>
                  <a:lnTo>
                    <a:pt x="647573" y="147421"/>
                  </a:lnTo>
                  <a:lnTo>
                    <a:pt x="641807" y="149110"/>
                  </a:lnTo>
                  <a:lnTo>
                    <a:pt x="543725" y="177711"/>
                  </a:lnTo>
                  <a:lnTo>
                    <a:pt x="540385" y="183616"/>
                  </a:lnTo>
                  <a:lnTo>
                    <a:pt x="543687" y="194932"/>
                  </a:lnTo>
                  <a:lnTo>
                    <a:pt x="549681" y="198107"/>
                  </a:lnTo>
                  <a:lnTo>
                    <a:pt x="653516" y="167843"/>
                  </a:lnTo>
                  <a:lnTo>
                    <a:pt x="656856" y="161937"/>
                  </a:lnTo>
                  <a:close/>
                </a:path>
              </a:pathLst>
            </a:custGeom>
            <a:solidFill>
              <a:srgbClr val="FFFFFF"/>
            </a:solidFill>
          </p:spPr>
          <p:txBody>
            <a:bodyPr wrap="square" lIns="0" tIns="0" rIns="0" bIns="0" rtlCol="0"/>
            <a:lstStyle/>
            <a:p>
              <a:endParaRPr/>
            </a:p>
          </p:txBody>
        </p:sp>
        <p:pic>
          <p:nvPicPr>
            <p:cNvPr id="14" name="object 14"/>
            <p:cNvPicPr/>
            <p:nvPr/>
          </p:nvPicPr>
          <p:blipFill>
            <a:blip r:embed="rId5" cstate="print"/>
            <a:stretch>
              <a:fillRect/>
            </a:stretch>
          </p:blipFill>
          <p:spPr>
            <a:xfrm>
              <a:off x="14589912" y="3587930"/>
              <a:ext cx="81149" cy="99620"/>
            </a:xfrm>
            <a:prstGeom prst="rect">
              <a:avLst/>
            </a:prstGeom>
          </p:spPr>
        </p:pic>
        <p:sp>
          <p:nvSpPr>
            <p:cNvPr id="15" name="object 15"/>
            <p:cNvSpPr/>
            <p:nvPr/>
          </p:nvSpPr>
          <p:spPr>
            <a:xfrm>
              <a:off x="14630880" y="3805404"/>
              <a:ext cx="113664" cy="57150"/>
            </a:xfrm>
            <a:custGeom>
              <a:avLst/>
              <a:gdLst/>
              <a:ahLst/>
              <a:cxnLst/>
              <a:rect l="l" t="t" r="r" b="b"/>
              <a:pathLst>
                <a:path w="113665" h="57150">
                  <a:moveTo>
                    <a:pt x="10722" y="0"/>
                  </a:moveTo>
                  <a:lnTo>
                    <a:pt x="4397" y="2691"/>
                  </a:lnTo>
                  <a:lnTo>
                    <a:pt x="0" y="13601"/>
                  </a:lnTo>
                  <a:lnTo>
                    <a:pt x="2732" y="19664"/>
                  </a:lnTo>
                  <a:lnTo>
                    <a:pt x="99620" y="56783"/>
                  </a:lnTo>
                  <a:lnTo>
                    <a:pt x="102038" y="56804"/>
                  </a:lnTo>
                  <a:lnTo>
                    <a:pt x="107357" y="55254"/>
                  </a:lnTo>
                  <a:lnTo>
                    <a:pt x="110080" y="53014"/>
                  </a:lnTo>
                  <a:lnTo>
                    <a:pt x="113588" y="44407"/>
                  </a:lnTo>
                  <a:lnTo>
                    <a:pt x="110855" y="38344"/>
                  </a:lnTo>
                  <a:lnTo>
                    <a:pt x="16271" y="2115"/>
                  </a:lnTo>
                  <a:lnTo>
                    <a:pt x="10722" y="0"/>
                  </a:lnTo>
                  <a:close/>
                </a:path>
              </a:pathLst>
            </a:custGeom>
            <a:solidFill>
              <a:srgbClr val="FFFFFF"/>
            </a:solidFill>
          </p:spPr>
          <p:txBody>
            <a:bodyPr wrap="square" lIns="0" tIns="0" rIns="0" bIns="0" rtlCol="0"/>
            <a:lstStyle/>
            <a:p>
              <a:endParaRPr/>
            </a:p>
          </p:txBody>
        </p:sp>
      </p:grpSp>
      <p:pic>
        <p:nvPicPr>
          <p:cNvPr id="16" name="object 16"/>
          <p:cNvPicPr/>
          <p:nvPr/>
        </p:nvPicPr>
        <p:blipFill>
          <a:blip r:embed="rId6" cstate="print"/>
          <a:stretch>
            <a:fillRect/>
          </a:stretch>
        </p:blipFill>
        <p:spPr>
          <a:xfrm>
            <a:off x="8513046" y="2922143"/>
            <a:ext cx="410100" cy="408552"/>
          </a:xfrm>
          <a:prstGeom prst="rect">
            <a:avLst/>
          </a:prstGeom>
        </p:spPr>
      </p:pic>
      <p:grpSp>
        <p:nvGrpSpPr>
          <p:cNvPr id="22" name="object 22"/>
          <p:cNvGrpSpPr/>
          <p:nvPr/>
        </p:nvGrpSpPr>
        <p:grpSpPr>
          <a:xfrm>
            <a:off x="8568855" y="3721823"/>
            <a:ext cx="311517" cy="311517"/>
            <a:chOff x="14129970" y="6137561"/>
            <a:chExt cx="513715" cy="513715"/>
          </a:xfrm>
        </p:grpSpPr>
        <p:sp>
          <p:nvSpPr>
            <p:cNvPr id="23" name="object 23"/>
            <p:cNvSpPr/>
            <p:nvPr/>
          </p:nvSpPr>
          <p:spPr>
            <a:xfrm>
              <a:off x="14129970" y="6137561"/>
              <a:ext cx="513715" cy="513715"/>
            </a:xfrm>
            <a:custGeom>
              <a:avLst/>
              <a:gdLst/>
              <a:ahLst/>
              <a:cxnLst/>
              <a:rect l="l" t="t" r="r" b="b"/>
              <a:pathLst>
                <a:path w="513715" h="513715">
                  <a:moveTo>
                    <a:pt x="278318" y="391372"/>
                  </a:moveTo>
                  <a:lnTo>
                    <a:pt x="253950" y="391372"/>
                  </a:lnTo>
                  <a:lnTo>
                    <a:pt x="244570" y="426681"/>
                  </a:lnTo>
                  <a:lnTo>
                    <a:pt x="233153" y="456975"/>
                  </a:lnTo>
                  <a:lnTo>
                    <a:pt x="223522" y="478111"/>
                  </a:lnTo>
                  <a:lnTo>
                    <a:pt x="219260" y="486469"/>
                  </a:lnTo>
                  <a:lnTo>
                    <a:pt x="204464" y="513494"/>
                  </a:lnTo>
                  <a:lnTo>
                    <a:pt x="233741" y="503976"/>
                  </a:lnTo>
                  <a:lnTo>
                    <a:pt x="300821" y="475527"/>
                  </a:lnTo>
                  <a:lnTo>
                    <a:pt x="307939" y="470521"/>
                  </a:lnTo>
                  <a:lnTo>
                    <a:pt x="253877" y="470521"/>
                  </a:lnTo>
                  <a:lnTo>
                    <a:pt x="261466" y="451839"/>
                  </a:lnTo>
                  <a:lnTo>
                    <a:pt x="269029" y="430067"/>
                  </a:lnTo>
                  <a:lnTo>
                    <a:pt x="275597" y="406175"/>
                  </a:lnTo>
                  <a:lnTo>
                    <a:pt x="278318" y="391372"/>
                  </a:lnTo>
                  <a:close/>
                </a:path>
                <a:path w="513715" h="513715">
                  <a:moveTo>
                    <a:pt x="217466" y="138274"/>
                  </a:moveTo>
                  <a:lnTo>
                    <a:pt x="186124" y="138274"/>
                  </a:lnTo>
                  <a:lnTo>
                    <a:pt x="170129" y="161406"/>
                  </a:lnTo>
                  <a:lnTo>
                    <a:pt x="155750" y="185172"/>
                  </a:lnTo>
                  <a:lnTo>
                    <a:pt x="143092" y="209185"/>
                  </a:lnTo>
                  <a:lnTo>
                    <a:pt x="132173" y="233188"/>
                  </a:lnTo>
                  <a:lnTo>
                    <a:pt x="107158" y="237751"/>
                  </a:lnTo>
                  <a:lnTo>
                    <a:pt x="83257" y="244298"/>
                  </a:lnTo>
                  <a:lnTo>
                    <a:pt x="61467" y="251874"/>
                  </a:lnTo>
                  <a:lnTo>
                    <a:pt x="42784" y="259523"/>
                  </a:lnTo>
                  <a:lnTo>
                    <a:pt x="122031" y="259523"/>
                  </a:lnTo>
                  <a:lnTo>
                    <a:pt x="118776" y="269328"/>
                  </a:lnTo>
                  <a:lnTo>
                    <a:pt x="115810" y="279051"/>
                  </a:lnTo>
                  <a:lnTo>
                    <a:pt x="113171" y="288643"/>
                  </a:lnTo>
                  <a:lnTo>
                    <a:pt x="110907" y="298003"/>
                  </a:lnTo>
                  <a:lnTo>
                    <a:pt x="109420" y="304589"/>
                  </a:lnTo>
                  <a:lnTo>
                    <a:pt x="116928" y="312097"/>
                  </a:lnTo>
                  <a:lnTo>
                    <a:pt x="79068" y="340074"/>
                  </a:lnTo>
                  <a:lnTo>
                    <a:pt x="50307" y="376133"/>
                  </a:lnTo>
                  <a:lnTo>
                    <a:pt x="35312" y="418743"/>
                  </a:lnTo>
                  <a:lnTo>
                    <a:pt x="38752" y="466375"/>
                  </a:lnTo>
                  <a:lnTo>
                    <a:pt x="40595" y="472825"/>
                  </a:lnTo>
                  <a:lnTo>
                    <a:pt x="47045" y="474678"/>
                  </a:lnTo>
                  <a:lnTo>
                    <a:pt x="94680" y="478111"/>
                  </a:lnTo>
                  <a:lnTo>
                    <a:pt x="137295" y="463111"/>
                  </a:lnTo>
                  <a:lnTo>
                    <a:pt x="150320" y="452721"/>
                  </a:lnTo>
                  <a:lnTo>
                    <a:pt x="60563" y="452721"/>
                  </a:lnTo>
                  <a:lnTo>
                    <a:pt x="60666" y="442634"/>
                  </a:lnTo>
                  <a:lnTo>
                    <a:pt x="60750" y="434348"/>
                  </a:lnTo>
                  <a:lnTo>
                    <a:pt x="60828" y="426681"/>
                  </a:lnTo>
                  <a:lnTo>
                    <a:pt x="60949" y="414728"/>
                  </a:lnTo>
                  <a:lnTo>
                    <a:pt x="76061" y="380694"/>
                  </a:lnTo>
                  <a:lnTo>
                    <a:pt x="101997" y="351942"/>
                  </a:lnTo>
                  <a:lnTo>
                    <a:pt x="134854" y="329793"/>
                  </a:lnTo>
                  <a:lnTo>
                    <a:pt x="203517" y="329793"/>
                  </a:lnTo>
                  <a:lnTo>
                    <a:pt x="205996" y="327510"/>
                  </a:lnTo>
                  <a:lnTo>
                    <a:pt x="167000" y="327510"/>
                  </a:lnTo>
                  <a:lnTo>
                    <a:pt x="136163" y="296673"/>
                  </a:lnTo>
                  <a:lnTo>
                    <a:pt x="149549" y="254532"/>
                  </a:lnTo>
                  <a:lnTo>
                    <a:pt x="169343" y="210645"/>
                  </a:lnTo>
                  <a:lnTo>
                    <a:pt x="195309" y="167011"/>
                  </a:lnTo>
                  <a:lnTo>
                    <a:pt x="217466" y="138274"/>
                  </a:lnTo>
                  <a:close/>
                </a:path>
                <a:path w="513715" h="513715">
                  <a:moveTo>
                    <a:pt x="398965" y="327180"/>
                  </a:moveTo>
                  <a:lnTo>
                    <a:pt x="375126" y="327180"/>
                  </a:lnTo>
                  <a:lnTo>
                    <a:pt x="370683" y="361684"/>
                  </a:lnTo>
                  <a:lnTo>
                    <a:pt x="352726" y="399373"/>
                  </a:lnTo>
                  <a:lnTo>
                    <a:pt x="315660" y="436774"/>
                  </a:lnTo>
                  <a:lnTo>
                    <a:pt x="253877" y="470521"/>
                  </a:lnTo>
                  <a:lnTo>
                    <a:pt x="307939" y="470521"/>
                  </a:lnTo>
                  <a:lnTo>
                    <a:pt x="347596" y="442634"/>
                  </a:lnTo>
                  <a:lnTo>
                    <a:pt x="377396" y="407410"/>
                  </a:lnTo>
                  <a:lnTo>
                    <a:pt x="393553" y="371966"/>
                  </a:lnTo>
                  <a:lnTo>
                    <a:pt x="399397" y="338416"/>
                  </a:lnTo>
                  <a:lnTo>
                    <a:pt x="399065" y="329793"/>
                  </a:lnTo>
                  <a:lnTo>
                    <a:pt x="398965" y="327180"/>
                  </a:lnTo>
                  <a:close/>
                </a:path>
                <a:path w="513715" h="513715">
                  <a:moveTo>
                    <a:pt x="202166" y="362682"/>
                  </a:moveTo>
                  <a:lnTo>
                    <a:pt x="167743" y="362682"/>
                  </a:lnTo>
                  <a:lnTo>
                    <a:pt x="183439" y="378378"/>
                  </a:lnTo>
                  <a:lnTo>
                    <a:pt x="161288" y="411251"/>
                  </a:lnTo>
                  <a:lnTo>
                    <a:pt x="132526" y="437176"/>
                  </a:lnTo>
                  <a:lnTo>
                    <a:pt x="98488" y="452276"/>
                  </a:lnTo>
                  <a:lnTo>
                    <a:pt x="56560" y="452721"/>
                  </a:lnTo>
                  <a:lnTo>
                    <a:pt x="150320" y="452721"/>
                  </a:lnTo>
                  <a:lnTo>
                    <a:pt x="173355" y="434348"/>
                  </a:lnTo>
                  <a:lnTo>
                    <a:pt x="201323" y="396492"/>
                  </a:lnTo>
                  <a:lnTo>
                    <a:pt x="238053" y="396492"/>
                  </a:lnTo>
                  <a:lnTo>
                    <a:pt x="244091" y="394650"/>
                  </a:lnTo>
                  <a:lnTo>
                    <a:pt x="253950" y="391372"/>
                  </a:lnTo>
                  <a:lnTo>
                    <a:pt x="278318" y="391372"/>
                  </a:lnTo>
                  <a:lnTo>
                    <a:pt x="280094" y="381711"/>
                  </a:lnTo>
                  <a:lnTo>
                    <a:pt x="280200" y="381132"/>
                  </a:lnTo>
                  <a:lnTo>
                    <a:pt x="289161" y="377037"/>
                  </a:lnTo>
                  <a:lnTo>
                    <a:pt x="216527" y="377037"/>
                  </a:lnTo>
                  <a:lnTo>
                    <a:pt x="202166" y="362682"/>
                  </a:lnTo>
                  <a:close/>
                </a:path>
                <a:path w="513715" h="513715">
                  <a:moveTo>
                    <a:pt x="203517" y="329793"/>
                  </a:moveTo>
                  <a:lnTo>
                    <a:pt x="134854" y="329793"/>
                  </a:lnTo>
                  <a:lnTo>
                    <a:pt x="150560" y="345499"/>
                  </a:lnTo>
                  <a:lnTo>
                    <a:pt x="110656" y="388733"/>
                  </a:lnTo>
                  <a:lnTo>
                    <a:pt x="108039" y="395935"/>
                  </a:lnTo>
                  <a:lnTo>
                    <a:pt x="111037" y="402206"/>
                  </a:lnTo>
                  <a:lnTo>
                    <a:pt x="117307" y="405203"/>
                  </a:lnTo>
                  <a:lnTo>
                    <a:pt x="124509" y="402586"/>
                  </a:lnTo>
                  <a:lnTo>
                    <a:pt x="167743" y="362682"/>
                  </a:lnTo>
                  <a:lnTo>
                    <a:pt x="202166" y="362682"/>
                  </a:lnTo>
                  <a:lnTo>
                    <a:pt x="185690" y="346211"/>
                  </a:lnTo>
                  <a:lnTo>
                    <a:pt x="203517" y="329793"/>
                  </a:lnTo>
                  <a:close/>
                </a:path>
                <a:path w="513715" h="513715">
                  <a:moveTo>
                    <a:pt x="238053" y="396492"/>
                  </a:moveTo>
                  <a:lnTo>
                    <a:pt x="201323" y="396492"/>
                  </a:lnTo>
                  <a:lnTo>
                    <a:pt x="208841" y="404010"/>
                  </a:lnTo>
                  <a:lnTo>
                    <a:pt x="215149" y="402586"/>
                  </a:lnTo>
                  <a:lnTo>
                    <a:pt x="224792" y="400253"/>
                  </a:lnTo>
                  <a:lnTo>
                    <a:pt x="234359" y="397619"/>
                  </a:lnTo>
                  <a:lnTo>
                    <a:pt x="238053" y="396492"/>
                  </a:lnTo>
                  <a:close/>
                </a:path>
                <a:path w="513715" h="513715">
                  <a:moveTo>
                    <a:pt x="505626" y="23584"/>
                  </a:moveTo>
                  <a:lnTo>
                    <a:pt x="438233" y="23584"/>
                  </a:lnTo>
                  <a:lnTo>
                    <a:pt x="482749" y="30524"/>
                  </a:lnTo>
                  <a:lnTo>
                    <a:pt x="489643" y="75069"/>
                  </a:lnTo>
                  <a:lnTo>
                    <a:pt x="487653" y="114184"/>
                  </a:lnTo>
                  <a:lnTo>
                    <a:pt x="476038" y="162603"/>
                  </a:lnTo>
                  <a:lnTo>
                    <a:pt x="455567" y="205304"/>
                  </a:lnTo>
                  <a:lnTo>
                    <a:pt x="424698" y="248384"/>
                  </a:lnTo>
                  <a:lnTo>
                    <a:pt x="387579" y="285999"/>
                  </a:lnTo>
                  <a:lnTo>
                    <a:pt x="346205" y="317911"/>
                  </a:lnTo>
                  <a:lnTo>
                    <a:pt x="302574" y="343881"/>
                  </a:lnTo>
                  <a:lnTo>
                    <a:pt x="258682" y="363669"/>
                  </a:lnTo>
                  <a:lnTo>
                    <a:pt x="216527" y="377037"/>
                  </a:lnTo>
                  <a:lnTo>
                    <a:pt x="289161" y="377037"/>
                  </a:lnTo>
                  <a:lnTo>
                    <a:pt x="304178" y="370176"/>
                  </a:lnTo>
                  <a:lnTo>
                    <a:pt x="328187" y="357512"/>
                  </a:lnTo>
                  <a:lnTo>
                    <a:pt x="351967" y="343148"/>
                  </a:lnTo>
                  <a:lnTo>
                    <a:pt x="375126" y="327180"/>
                  </a:lnTo>
                  <a:lnTo>
                    <a:pt x="398965" y="327180"/>
                  </a:lnTo>
                  <a:lnTo>
                    <a:pt x="398384" y="312097"/>
                  </a:lnTo>
                  <a:lnTo>
                    <a:pt x="398260" y="308893"/>
                  </a:lnTo>
                  <a:lnTo>
                    <a:pt x="420440" y="288643"/>
                  </a:lnTo>
                  <a:lnTo>
                    <a:pt x="459952" y="243144"/>
                  </a:lnTo>
                  <a:lnTo>
                    <a:pt x="499590" y="169317"/>
                  </a:lnTo>
                  <a:lnTo>
                    <a:pt x="511962" y="119218"/>
                  </a:lnTo>
                  <a:lnTo>
                    <a:pt x="513636" y="68341"/>
                  </a:lnTo>
                  <a:lnTo>
                    <a:pt x="505626" y="23584"/>
                  </a:lnTo>
                  <a:close/>
                </a:path>
                <a:path w="513715" h="513715">
                  <a:moveTo>
                    <a:pt x="228845" y="267469"/>
                  </a:moveTo>
                  <a:lnTo>
                    <a:pt x="222775" y="268919"/>
                  </a:lnTo>
                  <a:lnTo>
                    <a:pt x="217522" y="272706"/>
                  </a:lnTo>
                  <a:lnTo>
                    <a:pt x="167000" y="327510"/>
                  </a:lnTo>
                  <a:lnTo>
                    <a:pt x="205996" y="327510"/>
                  </a:lnTo>
                  <a:lnTo>
                    <a:pt x="240505" y="295689"/>
                  </a:lnTo>
                  <a:lnTo>
                    <a:pt x="244434" y="290150"/>
                  </a:lnTo>
                  <a:lnTo>
                    <a:pt x="245743" y="283731"/>
                  </a:lnTo>
                  <a:lnTo>
                    <a:pt x="244434" y="277313"/>
                  </a:lnTo>
                  <a:lnTo>
                    <a:pt x="240505" y="271774"/>
                  </a:lnTo>
                  <a:lnTo>
                    <a:pt x="234998" y="268404"/>
                  </a:lnTo>
                  <a:lnTo>
                    <a:pt x="228845" y="267469"/>
                  </a:lnTo>
                  <a:close/>
                </a:path>
                <a:path w="513715" h="513715">
                  <a:moveTo>
                    <a:pt x="175204" y="114184"/>
                  </a:moveTo>
                  <a:lnTo>
                    <a:pt x="106242" y="136173"/>
                  </a:lnTo>
                  <a:lnTo>
                    <a:pt x="71024" y="165982"/>
                  </a:lnTo>
                  <a:lnTo>
                    <a:pt x="38119" y="212771"/>
                  </a:lnTo>
                  <a:lnTo>
                    <a:pt x="9739" y="279616"/>
                  </a:lnTo>
                  <a:lnTo>
                    <a:pt x="9633" y="279868"/>
                  </a:lnTo>
                  <a:lnTo>
                    <a:pt x="9436" y="279868"/>
                  </a:lnTo>
                  <a:lnTo>
                    <a:pt x="0" y="308893"/>
                  </a:lnTo>
                  <a:lnTo>
                    <a:pt x="26952" y="294160"/>
                  </a:lnTo>
                  <a:lnTo>
                    <a:pt x="35196" y="289946"/>
                  </a:lnTo>
                  <a:lnTo>
                    <a:pt x="56469" y="280251"/>
                  </a:lnTo>
                  <a:lnTo>
                    <a:pt x="57487" y="279868"/>
                  </a:lnTo>
                  <a:lnTo>
                    <a:pt x="9633" y="279868"/>
                  </a:lnTo>
                  <a:lnTo>
                    <a:pt x="9518" y="279616"/>
                  </a:lnTo>
                  <a:lnTo>
                    <a:pt x="58154" y="279616"/>
                  </a:lnTo>
                  <a:lnTo>
                    <a:pt x="86545" y="268919"/>
                  </a:lnTo>
                  <a:lnTo>
                    <a:pt x="88392" y="268404"/>
                  </a:lnTo>
                  <a:lnTo>
                    <a:pt x="121851" y="259523"/>
                  </a:lnTo>
                  <a:lnTo>
                    <a:pt x="42784" y="259523"/>
                  </a:lnTo>
                  <a:lnTo>
                    <a:pt x="76549" y="197719"/>
                  </a:lnTo>
                  <a:lnTo>
                    <a:pt x="113940" y="160650"/>
                  </a:lnTo>
                  <a:lnTo>
                    <a:pt x="151615" y="142701"/>
                  </a:lnTo>
                  <a:lnTo>
                    <a:pt x="186124" y="138274"/>
                  </a:lnTo>
                  <a:lnTo>
                    <a:pt x="217466" y="138274"/>
                  </a:lnTo>
                  <a:lnTo>
                    <a:pt x="227213" y="125631"/>
                  </a:lnTo>
                  <a:lnTo>
                    <a:pt x="237628" y="115349"/>
                  </a:lnTo>
                  <a:lnTo>
                    <a:pt x="204737" y="115349"/>
                  </a:lnTo>
                  <a:lnTo>
                    <a:pt x="175204" y="114184"/>
                  </a:lnTo>
                  <a:close/>
                </a:path>
                <a:path w="513715" h="513715">
                  <a:moveTo>
                    <a:pt x="445294" y="0"/>
                  </a:moveTo>
                  <a:lnTo>
                    <a:pt x="394430" y="1685"/>
                  </a:lnTo>
                  <a:lnTo>
                    <a:pt x="344324" y="14047"/>
                  </a:lnTo>
                  <a:lnTo>
                    <a:pt x="295676" y="36985"/>
                  </a:lnTo>
                  <a:lnTo>
                    <a:pt x="246857" y="72464"/>
                  </a:lnTo>
                  <a:lnTo>
                    <a:pt x="204737" y="115349"/>
                  </a:lnTo>
                  <a:lnTo>
                    <a:pt x="237628" y="115349"/>
                  </a:lnTo>
                  <a:lnTo>
                    <a:pt x="264820" y="88505"/>
                  </a:lnTo>
                  <a:lnTo>
                    <a:pt x="307773" y="57722"/>
                  </a:lnTo>
                  <a:lnTo>
                    <a:pt x="307938" y="57722"/>
                  </a:lnTo>
                  <a:lnTo>
                    <a:pt x="350695" y="37189"/>
                  </a:lnTo>
                  <a:lnTo>
                    <a:pt x="394166" y="25810"/>
                  </a:lnTo>
                  <a:lnTo>
                    <a:pt x="438233" y="23584"/>
                  </a:lnTo>
                  <a:lnTo>
                    <a:pt x="505626" y="23584"/>
                  </a:lnTo>
                  <a:lnTo>
                    <a:pt x="504518" y="17394"/>
                  </a:lnTo>
                  <a:lnTo>
                    <a:pt x="502665" y="10944"/>
                  </a:lnTo>
                  <a:lnTo>
                    <a:pt x="496215" y="9091"/>
                  </a:lnTo>
                  <a:lnTo>
                    <a:pt x="445294" y="0"/>
                  </a:lnTo>
                  <a:close/>
                </a:path>
                <a:path w="513715" h="513715">
                  <a:moveTo>
                    <a:pt x="307938" y="57722"/>
                  </a:moveTo>
                  <a:lnTo>
                    <a:pt x="307773" y="57722"/>
                  </a:lnTo>
                  <a:lnTo>
                    <a:pt x="307437" y="57962"/>
                  </a:lnTo>
                  <a:lnTo>
                    <a:pt x="307938" y="57722"/>
                  </a:lnTo>
                  <a:close/>
                </a:path>
              </a:pathLst>
            </a:custGeom>
            <a:solidFill>
              <a:srgbClr val="FFFFFF"/>
            </a:solidFill>
          </p:spPr>
          <p:txBody>
            <a:bodyPr wrap="square" lIns="0" tIns="0" rIns="0" bIns="0" rtlCol="0"/>
            <a:lstStyle/>
            <a:p>
              <a:endParaRPr/>
            </a:p>
          </p:txBody>
        </p:sp>
        <p:pic>
          <p:nvPicPr>
            <p:cNvPr id="24" name="object 24"/>
            <p:cNvPicPr/>
            <p:nvPr/>
          </p:nvPicPr>
          <p:blipFill>
            <a:blip r:embed="rId7" cstate="print"/>
            <a:stretch>
              <a:fillRect/>
            </a:stretch>
          </p:blipFill>
          <p:spPr>
            <a:xfrm>
              <a:off x="14426848" y="6230115"/>
              <a:ext cx="123854" cy="123878"/>
            </a:xfrm>
            <a:prstGeom prst="rect">
              <a:avLst/>
            </a:prstGeom>
          </p:spPr>
        </p:pic>
      </p:grpSp>
      <p:pic>
        <p:nvPicPr>
          <p:cNvPr id="28" name="Picture 27">
            <a:extLst>
              <a:ext uri="{FF2B5EF4-FFF2-40B4-BE49-F238E27FC236}">
                <a16:creationId xmlns:a16="http://schemas.microsoft.com/office/drawing/2014/main" id="{2D81B34E-9FE2-A8B1-9D6D-4F1D8B61B344}"/>
              </a:ext>
            </a:extLst>
          </p:cNvPr>
          <p:cNvPicPr>
            <a:picLocks noChangeAspect="1"/>
          </p:cNvPicPr>
          <p:nvPr/>
        </p:nvPicPr>
        <p:blipFill>
          <a:blip r:embed="rId8"/>
          <a:stretch>
            <a:fillRect/>
          </a:stretch>
        </p:blipFill>
        <p:spPr>
          <a:xfrm>
            <a:off x="8591219" y="4306947"/>
            <a:ext cx="323454" cy="323454"/>
          </a:xfrm>
          <a:prstGeom prst="rect">
            <a:avLst/>
          </a:prstGeom>
        </p:spPr>
      </p:pic>
      <p:pic>
        <p:nvPicPr>
          <p:cNvPr id="29" name="Picture 28">
            <a:extLst>
              <a:ext uri="{FF2B5EF4-FFF2-40B4-BE49-F238E27FC236}">
                <a16:creationId xmlns:a16="http://schemas.microsoft.com/office/drawing/2014/main" id="{BA073A77-00E3-E795-EFCE-8D75D6108D63}"/>
              </a:ext>
            </a:extLst>
          </p:cNvPr>
          <p:cNvPicPr>
            <a:picLocks noChangeAspect="1"/>
          </p:cNvPicPr>
          <p:nvPr/>
        </p:nvPicPr>
        <p:blipFill>
          <a:blip r:embed="rId9"/>
          <a:stretch>
            <a:fillRect/>
          </a:stretch>
        </p:blipFill>
        <p:spPr>
          <a:xfrm>
            <a:off x="8683634" y="4904603"/>
            <a:ext cx="184831" cy="287993"/>
          </a:xfrm>
          <a:prstGeom prst="rect">
            <a:avLst/>
          </a:prstGeom>
        </p:spPr>
      </p:pic>
      <p:sp>
        <p:nvSpPr>
          <p:cNvPr id="17" name="Rectangle 1">
            <a:extLst>
              <a:ext uri="{FF2B5EF4-FFF2-40B4-BE49-F238E27FC236}">
                <a16:creationId xmlns:a16="http://schemas.microsoft.com/office/drawing/2014/main" id="{0BD8408F-2A02-1BE9-C53F-188012477A98}"/>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252423"/>
                </a:solidFill>
                <a:effectLst/>
                <a:latin typeface="var(--fontFamilyBase)"/>
              </a:rPr>
              <a:t>21:09</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8" name="Rectangle 2">
            <a:extLst>
              <a:ext uri="{FF2B5EF4-FFF2-40B4-BE49-F238E27FC236}">
                <a16:creationId xmlns:a16="http://schemas.microsoft.com/office/drawing/2014/main" id="{300E1355-CBA4-8B62-440B-4001464EBB83}"/>
              </a:ext>
            </a:extLst>
          </p:cNvPr>
          <p:cNvSpPr>
            <a:spLocks noChangeArrowheads="1"/>
          </p:cNvSpPr>
          <p:nvPr/>
        </p:nvSpPr>
        <p:spPr bwMode="auto">
          <a:xfrm>
            <a:off x="0" y="0"/>
            <a:ext cx="18923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45852"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a:ln>
                  <a:noFill/>
                </a:ln>
                <a:solidFill>
                  <a:srgbClr val="252423"/>
                </a:solidFill>
                <a:effectLst/>
                <a:latin typeface="-apple-system"/>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52504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descr="A purple background with lines&#10;&#10;Description automatically generated">
            <a:extLst>
              <a:ext uri="{FF2B5EF4-FFF2-40B4-BE49-F238E27FC236}">
                <a16:creationId xmlns:a16="http://schemas.microsoft.com/office/drawing/2014/main" id="{44292243-E296-6519-495D-C85B541775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5113" y="0"/>
            <a:ext cx="4126459" cy="6099423"/>
          </a:xfrm>
          <a:prstGeom prst="rect">
            <a:avLst/>
          </a:prstGeom>
        </p:spPr>
      </p:pic>
      <p:sp>
        <p:nvSpPr>
          <p:cNvPr id="23" name="bg object 16">
            <a:extLst>
              <a:ext uri="{FF2B5EF4-FFF2-40B4-BE49-F238E27FC236}">
                <a16:creationId xmlns:a16="http://schemas.microsoft.com/office/drawing/2014/main" id="{CB7A06CE-2707-FD3F-8BBB-38B154999F75}"/>
              </a:ext>
            </a:extLst>
          </p:cNvPr>
          <p:cNvSpPr/>
          <p:nvPr/>
        </p:nvSpPr>
        <p:spPr>
          <a:xfrm>
            <a:off x="6070227" y="2474726"/>
            <a:ext cx="1829057" cy="2440154"/>
          </a:xfrm>
          <a:custGeom>
            <a:avLst/>
            <a:gdLst/>
            <a:ahLst/>
            <a:cxnLst/>
            <a:rect l="l" t="t" r="r" b="b"/>
            <a:pathLst>
              <a:path w="3016250" h="4023995">
                <a:moveTo>
                  <a:pt x="3016232" y="0"/>
                </a:moveTo>
                <a:lnTo>
                  <a:pt x="0" y="0"/>
                </a:lnTo>
                <a:lnTo>
                  <a:pt x="0" y="4023458"/>
                </a:lnTo>
                <a:lnTo>
                  <a:pt x="3016232" y="4023458"/>
                </a:lnTo>
                <a:lnTo>
                  <a:pt x="3016232" y="0"/>
                </a:lnTo>
                <a:close/>
              </a:path>
            </a:pathLst>
          </a:custGeom>
          <a:solidFill>
            <a:srgbClr val="6DB750"/>
          </a:solidFill>
        </p:spPr>
        <p:txBody>
          <a:bodyPr wrap="square" lIns="0" tIns="0" rIns="0" bIns="0" rtlCol="0"/>
          <a:lstStyle/>
          <a:p>
            <a:endParaRPr/>
          </a:p>
        </p:txBody>
      </p:sp>
      <p:pic>
        <p:nvPicPr>
          <p:cNvPr id="24" name="bg object 17">
            <a:extLst>
              <a:ext uri="{FF2B5EF4-FFF2-40B4-BE49-F238E27FC236}">
                <a16:creationId xmlns:a16="http://schemas.microsoft.com/office/drawing/2014/main" id="{9E294D4B-62BE-7926-A5FE-919A476529EC}"/>
              </a:ext>
            </a:extLst>
          </p:cNvPr>
          <p:cNvPicPr/>
          <p:nvPr/>
        </p:nvPicPr>
        <p:blipFill>
          <a:blip r:embed="rId3" cstate="print"/>
          <a:stretch>
            <a:fillRect/>
          </a:stretch>
        </p:blipFill>
        <p:spPr>
          <a:xfrm>
            <a:off x="6232516" y="2620080"/>
            <a:ext cx="804545" cy="804539"/>
          </a:xfrm>
          <a:prstGeom prst="rect">
            <a:avLst/>
          </a:prstGeom>
        </p:spPr>
      </p:pic>
      <p:sp>
        <p:nvSpPr>
          <p:cNvPr id="25" name="bg object 18">
            <a:extLst>
              <a:ext uri="{FF2B5EF4-FFF2-40B4-BE49-F238E27FC236}">
                <a16:creationId xmlns:a16="http://schemas.microsoft.com/office/drawing/2014/main" id="{231B7D6D-5F38-C989-D7AF-248001916278}"/>
              </a:ext>
            </a:extLst>
          </p:cNvPr>
          <p:cNvSpPr/>
          <p:nvPr/>
        </p:nvSpPr>
        <p:spPr>
          <a:xfrm>
            <a:off x="6232518" y="2620079"/>
            <a:ext cx="804785" cy="804785"/>
          </a:xfrm>
          <a:custGeom>
            <a:avLst/>
            <a:gdLst/>
            <a:ahLst/>
            <a:cxnLst/>
            <a:rect l="l" t="t" r="r" b="b"/>
            <a:pathLst>
              <a:path w="1327150" h="1327150">
                <a:moveTo>
                  <a:pt x="663372" y="1326755"/>
                </a:moveTo>
                <a:lnTo>
                  <a:pt x="710748" y="1325089"/>
                </a:lnTo>
                <a:lnTo>
                  <a:pt x="757225" y="1320167"/>
                </a:lnTo>
                <a:lnTo>
                  <a:pt x="802690" y="1312101"/>
                </a:lnTo>
                <a:lnTo>
                  <a:pt x="847032" y="1301003"/>
                </a:lnTo>
                <a:lnTo>
                  <a:pt x="890138" y="1286985"/>
                </a:lnTo>
                <a:lnTo>
                  <a:pt x="931896" y="1270160"/>
                </a:lnTo>
                <a:lnTo>
                  <a:pt x="972193" y="1250639"/>
                </a:lnTo>
                <a:lnTo>
                  <a:pt x="1010918" y="1228536"/>
                </a:lnTo>
                <a:lnTo>
                  <a:pt x="1047958" y="1203963"/>
                </a:lnTo>
                <a:lnTo>
                  <a:pt x="1083200" y="1177030"/>
                </a:lnTo>
                <a:lnTo>
                  <a:pt x="1116534" y="1147852"/>
                </a:lnTo>
                <a:lnTo>
                  <a:pt x="1147845" y="1116540"/>
                </a:lnTo>
                <a:lnTo>
                  <a:pt x="1177023" y="1083207"/>
                </a:lnTo>
                <a:lnTo>
                  <a:pt x="1203955" y="1047964"/>
                </a:lnTo>
                <a:lnTo>
                  <a:pt x="1228528" y="1010924"/>
                </a:lnTo>
                <a:lnTo>
                  <a:pt x="1250631" y="972199"/>
                </a:lnTo>
                <a:lnTo>
                  <a:pt x="1270151" y="931902"/>
                </a:lnTo>
                <a:lnTo>
                  <a:pt x="1286976" y="890144"/>
                </a:lnTo>
                <a:lnTo>
                  <a:pt x="1300993" y="847039"/>
                </a:lnTo>
                <a:lnTo>
                  <a:pt x="1312091" y="802698"/>
                </a:lnTo>
                <a:lnTo>
                  <a:pt x="1320157" y="757233"/>
                </a:lnTo>
                <a:lnTo>
                  <a:pt x="1325079" y="710757"/>
                </a:lnTo>
                <a:lnTo>
                  <a:pt x="1326744" y="663382"/>
                </a:lnTo>
                <a:lnTo>
                  <a:pt x="1325079" y="616006"/>
                </a:lnTo>
                <a:lnTo>
                  <a:pt x="1320157" y="569529"/>
                </a:lnTo>
                <a:lnTo>
                  <a:pt x="1312091" y="524064"/>
                </a:lnTo>
                <a:lnTo>
                  <a:pt x="1300993" y="479721"/>
                </a:lnTo>
                <a:lnTo>
                  <a:pt x="1286976" y="436615"/>
                </a:lnTo>
                <a:lnTo>
                  <a:pt x="1270151" y="394857"/>
                </a:lnTo>
                <a:lnTo>
                  <a:pt x="1250631" y="354559"/>
                </a:lnTo>
                <a:lnTo>
                  <a:pt x="1228528" y="315834"/>
                </a:lnTo>
                <a:lnTo>
                  <a:pt x="1203955" y="278793"/>
                </a:lnTo>
                <a:lnTo>
                  <a:pt x="1177023" y="243550"/>
                </a:lnTo>
                <a:lnTo>
                  <a:pt x="1147845" y="210216"/>
                </a:lnTo>
                <a:lnTo>
                  <a:pt x="1116534" y="178903"/>
                </a:lnTo>
                <a:lnTo>
                  <a:pt x="1083200" y="149725"/>
                </a:lnTo>
                <a:lnTo>
                  <a:pt x="1047958" y="122793"/>
                </a:lnTo>
                <a:lnTo>
                  <a:pt x="1010918" y="98219"/>
                </a:lnTo>
                <a:lnTo>
                  <a:pt x="972193" y="76115"/>
                </a:lnTo>
                <a:lnTo>
                  <a:pt x="931896" y="56595"/>
                </a:lnTo>
                <a:lnTo>
                  <a:pt x="890138" y="39770"/>
                </a:lnTo>
                <a:lnTo>
                  <a:pt x="847032" y="25752"/>
                </a:lnTo>
                <a:lnTo>
                  <a:pt x="802690" y="14653"/>
                </a:lnTo>
                <a:lnTo>
                  <a:pt x="757225" y="6587"/>
                </a:lnTo>
                <a:lnTo>
                  <a:pt x="710748" y="1665"/>
                </a:lnTo>
                <a:lnTo>
                  <a:pt x="663372" y="0"/>
                </a:lnTo>
                <a:lnTo>
                  <a:pt x="615996" y="1665"/>
                </a:lnTo>
                <a:lnTo>
                  <a:pt x="569519" y="6587"/>
                </a:lnTo>
                <a:lnTo>
                  <a:pt x="524054" y="14653"/>
                </a:lnTo>
                <a:lnTo>
                  <a:pt x="479712" y="25752"/>
                </a:lnTo>
                <a:lnTo>
                  <a:pt x="436606" y="39770"/>
                </a:lnTo>
                <a:lnTo>
                  <a:pt x="394848" y="56595"/>
                </a:lnTo>
                <a:lnTo>
                  <a:pt x="354551" y="76115"/>
                </a:lnTo>
                <a:lnTo>
                  <a:pt x="315826" y="98219"/>
                </a:lnTo>
                <a:lnTo>
                  <a:pt x="278786" y="122793"/>
                </a:lnTo>
                <a:lnTo>
                  <a:pt x="243544" y="149725"/>
                </a:lnTo>
                <a:lnTo>
                  <a:pt x="210210" y="178903"/>
                </a:lnTo>
                <a:lnTo>
                  <a:pt x="178899" y="210216"/>
                </a:lnTo>
                <a:lnTo>
                  <a:pt x="149721" y="243550"/>
                </a:lnTo>
                <a:lnTo>
                  <a:pt x="122789" y="278793"/>
                </a:lnTo>
                <a:lnTo>
                  <a:pt x="98216" y="315834"/>
                </a:lnTo>
                <a:lnTo>
                  <a:pt x="76113" y="354559"/>
                </a:lnTo>
                <a:lnTo>
                  <a:pt x="56593" y="394857"/>
                </a:lnTo>
                <a:lnTo>
                  <a:pt x="39768" y="436615"/>
                </a:lnTo>
                <a:lnTo>
                  <a:pt x="25751" y="479721"/>
                </a:lnTo>
                <a:lnTo>
                  <a:pt x="14653" y="524064"/>
                </a:lnTo>
                <a:lnTo>
                  <a:pt x="6587" y="569529"/>
                </a:lnTo>
                <a:lnTo>
                  <a:pt x="1665" y="616006"/>
                </a:lnTo>
                <a:lnTo>
                  <a:pt x="0" y="663382"/>
                </a:lnTo>
                <a:lnTo>
                  <a:pt x="1665" y="710757"/>
                </a:lnTo>
                <a:lnTo>
                  <a:pt x="6587" y="757233"/>
                </a:lnTo>
                <a:lnTo>
                  <a:pt x="14653" y="802698"/>
                </a:lnTo>
                <a:lnTo>
                  <a:pt x="25751" y="847039"/>
                </a:lnTo>
                <a:lnTo>
                  <a:pt x="39768" y="890144"/>
                </a:lnTo>
                <a:lnTo>
                  <a:pt x="56593" y="931902"/>
                </a:lnTo>
                <a:lnTo>
                  <a:pt x="76113" y="972199"/>
                </a:lnTo>
                <a:lnTo>
                  <a:pt x="98216" y="1010924"/>
                </a:lnTo>
                <a:lnTo>
                  <a:pt x="122789" y="1047964"/>
                </a:lnTo>
                <a:lnTo>
                  <a:pt x="149721" y="1083207"/>
                </a:lnTo>
                <a:lnTo>
                  <a:pt x="178899" y="1116540"/>
                </a:lnTo>
                <a:lnTo>
                  <a:pt x="210210" y="1147852"/>
                </a:lnTo>
                <a:lnTo>
                  <a:pt x="243544" y="1177030"/>
                </a:lnTo>
                <a:lnTo>
                  <a:pt x="278786" y="1203963"/>
                </a:lnTo>
                <a:lnTo>
                  <a:pt x="315826" y="1228536"/>
                </a:lnTo>
                <a:lnTo>
                  <a:pt x="354551" y="1250639"/>
                </a:lnTo>
                <a:lnTo>
                  <a:pt x="394848" y="1270160"/>
                </a:lnTo>
                <a:lnTo>
                  <a:pt x="436606" y="1286985"/>
                </a:lnTo>
                <a:lnTo>
                  <a:pt x="479712" y="1301003"/>
                </a:lnTo>
                <a:lnTo>
                  <a:pt x="524054" y="1312101"/>
                </a:lnTo>
                <a:lnTo>
                  <a:pt x="569519" y="1320167"/>
                </a:lnTo>
                <a:lnTo>
                  <a:pt x="615996" y="1325089"/>
                </a:lnTo>
                <a:lnTo>
                  <a:pt x="663372" y="1326755"/>
                </a:lnTo>
                <a:close/>
              </a:path>
            </a:pathLst>
          </a:custGeom>
          <a:ln w="31412">
            <a:solidFill>
              <a:srgbClr val="FFFFFF"/>
            </a:solidFill>
          </a:ln>
        </p:spPr>
        <p:txBody>
          <a:bodyPr wrap="square" lIns="0" tIns="0" rIns="0" bIns="0" rtlCol="0"/>
          <a:lstStyle/>
          <a:p>
            <a:endParaRPr/>
          </a:p>
        </p:txBody>
      </p:sp>
      <p:sp>
        <p:nvSpPr>
          <p:cNvPr id="2" name="object 2"/>
          <p:cNvSpPr txBox="1"/>
          <p:nvPr/>
        </p:nvSpPr>
        <p:spPr>
          <a:xfrm>
            <a:off x="475265" y="2452992"/>
            <a:ext cx="2560679" cy="2613433"/>
          </a:xfrm>
          <a:prstGeom prst="rect">
            <a:avLst/>
          </a:prstGeom>
        </p:spPr>
        <p:txBody>
          <a:bodyPr vert="horz" wrap="square" lIns="0" tIns="5006" rIns="0" bIns="0" rtlCol="0">
            <a:spAutoFit/>
          </a:bodyPr>
          <a:lstStyle/>
          <a:p>
            <a:pPr marL="7701" marR="3081">
              <a:lnSpc>
                <a:spcPct val="101699"/>
              </a:lnSpc>
              <a:spcBef>
                <a:spcPts val="39"/>
              </a:spcBef>
            </a:pPr>
            <a:r>
              <a:rPr sz="1061" b="1" spc="-12" dirty="0">
                <a:solidFill>
                  <a:srgbClr val="994493"/>
                </a:solidFill>
                <a:latin typeface="Moderat Extended Bold"/>
                <a:cs typeface="Moderat Extended Bold"/>
              </a:rPr>
              <a:t>“How</a:t>
            </a:r>
            <a:r>
              <a:rPr sz="1061" b="1" spc="-49" dirty="0">
                <a:solidFill>
                  <a:srgbClr val="994493"/>
                </a:solidFill>
                <a:latin typeface="Moderat Extended Bold"/>
                <a:cs typeface="Moderat Extended Bold"/>
              </a:rPr>
              <a:t> </a:t>
            </a:r>
            <a:r>
              <a:rPr sz="1061" b="1" dirty="0">
                <a:solidFill>
                  <a:srgbClr val="994493"/>
                </a:solidFill>
                <a:latin typeface="Moderat Extended Bold"/>
                <a:cs typeface="Moderat Extended Bold"/>
              </a:rPr>
              <a:t>Did</a:t>
            </a:r>
            <a:r>
              <a:rPr sz="1061" b="1" spc="-49" dirty="0">
                <a:solidFill>
                  <a:srgbClr val="994493"/>
                </a:solidFill>
                <a:latin typeface="Moderat Extended Bold"/>
                <a:cs typeface="Moderat Extended Bold"/>
              </a:rPr>
              <a:t> </a:t>
            </a:r>
            <a:r>
              <a:rPr sz="1061" b="1" dirty="0">
                <a:solidFill>
                  <a:srgbClr val="994493"/>
                </a:solidFill>
                <a:latin typeface="Moderat Extended Bold"/>
                <a:cs typeface="Moderat Extended Bold"/>
              </a:rPr>
              <a:t>Britain</a:t>
            </a:r>
            <a:r>
              <a:rPr sz="1061" b="1" spc="-49" dirty="0">
                <a:solidFill>
                  <a:srgbClr val="994493"/>
                </a:solidFill>
                <a:latin typeface="Moderat Extended Bold"/>
                <a:cs typeface="Moderat Extended Bold"/>
              </a:rPr>
              <a:t> </a:t>
            </a:r>
            <a:r>
              <a:rPr sz="1061" b="1" spc="-12" dirty="0">
                <a:solidFill>
                  <a:srgbClr val="994493"/>
                </a:solidFill>
                <a:latin typeface="Moderat Extended Bold"/>
                <a:cs typeface="Moderat Extended Bold"/>
              </a:rPr>
              <a:t>Come</a:t>
            </a:r>
            <a:r>
              <a:rPr sz="1061" b="1" spc="-49" dirty="0">
                <a:solidFill>
                  <a:srgbClr val="994493"/>
                </a:solidFill>
                <a:latin typeface="Moderat Extended Bold"/>
                <a:cs typeface="Moderat Extended Bold"/>
              </a:rPr>
              <a:t> </a:t>
            </a:r>
            <a:r>
              <a:rPr sz="1061" b="1" dirty="0">
                <a:solidFill>
                  <a:srgbClr val="994493"/>
                </a:solidFill>
                <a:latin typeface="Moderat Extended Bold"/>
                <a:cs typeface="Moderat Extended Bold"/>
              </a:rPr>
              <a:t>to</a:t>
            </a:r>
            <a:r>
              <a:rPr sz="1061" b="1" spc="-49" dirty="0">
                <a:solidFill>
                  <a:srgbClr val="994493"/>
                </a:solidFill>
                <a:latin typeface="Moderat Extended Bold"/>
                <a:cs typeface="Moderat Extended Bold"/>
              </a:rPr>
              <a:t> </a:t>
            </a:r>
            <a:r>
              <a:rPr sz="1061" b="1" spc="-6" dirty="0">
                <a:solidFill>
                  <a:srgbClr val="994493"/>
                </a:solidFill>
                <a:latin typeface="Moderat Extended Bold"/>
                <a:cs typeface="Moderat Extended Bold"/>
              </a:rPr>
              <a:t>This?”</a:t>
            </a:r>
            <a:r>
              <a:rPr sz="1031" b="1" spc="-6" dirty="0">
                <a:solidFill>
                  <a:srgbClr val="994493"/>
                </a:solidFill>
                <a:latin typeface="Moderat Extended Bold"/>
                <a:cs typeface="Moderat Extended Bold"/>
              </a:rPr>
              <a:t>,</a:t>
            </a:r>
            <a:r>
              <a:rPr sz="1031" b="1" spc="-42" dirty="0">
                <a:solidFill>
                  <a:srgbClr val="994493"/>
                </a:solidFill>
                <a:latin typeface="Moderat Extended Bold"/>
                <a:cs typeface="Moderat Extended Bold"/>
              </a:rPr>
              <a:t> </a:t>
            </a:r>
            <a:r>
              <a:rPr sz="1031" b="1" spc="-15" dirty="0">
                <a:solidFill>
                  <a:srgbClr val="994493"/>
                </a:solidFill>
                <a:latin typeface="Moderat Extended Bold"/>
                <a:cs typeface="Moderat Extended Bold"/>
              </a:rPr>
              <a:t>is </a:t>
            </a:r>
            <a:r>
              <a:rPr sz="1031" b="1" spc="-12" dirty="0">
                <a:solidFill>
                  <a:srgbClr val="994493"/>
                </a:solidFill>
                <a:latin typeface="Moderat Extended Bold"/>
                <a:cs typeface="Moderat Extended Bold"/>
              </a:rPr>
              <a:t>Bevan’s</a:t>
            </a:r>
            <a:r>
              <a:rPr sz="1031" b="1" spc="-6" dirty="0">
                <a:solidFill>
                  <a:srgbClr val="994493"/>
                </a:solidFill>
                <a:latin typeface="Moderat Extended Bold"/>
                <a:cs typeface="Moderat Extended Bold"/>
              </a:rPr>
              <a:t> </a:t>
            </a:r>
            <a:r>
              <a:rPr sz="1031" b="1" dirty="0">
                <a:solidFill>
                  <a:srgbClr val="994493"/>
                </a:solidFill>
                <a:latin typeface="Moderat Extended Bold"/>
                <a:cs typeface="Moderat Extended Bold"/>
              </a:rPr>
              <a:t>latest</a:t>
            </a:r>
            <a:r>
              <a:rPr sz="1031" b="1" spc="-6" dirty="0">
                <a:solidFill>
                  <a:srgbClr val="994493"/>
                </a:solidFill>
                <a:latin typeface="Moderat Extended Bold"/>
                <a:cs typeface="Moderat Extended Bold"/>
              </a:rPr>
              <a:t> </a:t>
            </a:r>
            <a:r>
              <a:rPr sz="1031" b="1" dirty="0">
                <a:solidFill>
                  <a:srgbClr val="994493"/>
                </a:solidFill>
                <a:latin typeface="Moderat Extended Bold"/>
                <a:cs typeface="Moderat Extended Bold"/>
              </a:rPr>
              <a:t>book.</a:t>
            </a:r>
            <a:r>
              <a:rPr sz="1031" b="1" spc="-3" dirty="0">
                <a:solidFill>
                  <a:srgbClr val="994493"/>
                </a:solidFill>
                <a:latin typeface="Moderat Extended Bold"/>
                <a:cs typeface="Moderat Extended Bold"/>
              </a:rPr>
              <a:t> </a:t>
            </a:r>
            <a:r>
              <a:rPr sz="1031" b="1" dirty="0">
                <a:solidFill>
                  <a:srgbClr val="994493"/>
                </a:solidFill>
                <a:latin typeface="Moderat Extended Bold"/>
                <a:cs typeface="Moderat Extended Bold"/>
              </a:rPr>
              <a:t>Published</a:t>
            </a:r>
            <a:r>
              <a:rPr sz="1031" b="1" spc="-6" dirty="0">
                <a:solidFill>
                  <a:srgbClr val="994493"/>
                </a:solidFill>
                <a:latin typeface="Moderat Extended Bold"/>
                <a:cs typeface="Moderat Extended Bold"/>
              </a:rPr>
              <a:t> </a:t>
            </a:r>
            <a:r>
              <a:rPr sz="1031" b="1" spc="-12" dirty="0">
                <a:solidFill>
                  <a:srgbClr val="994493"/>
                </a:solidFill>
                <a:latin typeface="Moderat Extended Bold"/>
                <a:cs typeface="Moderat Extended Bold"/>
              </a:rPr>
              <a:t>open </a:t>
            </a:r>
            <a:r>
              <a:rPr sz="1031" b="1" dirty="0">
                <a:solidFill>
                  <a:srgbClr val="994493"/>
                </a:solidFill>
                <a:latin typeface="Moderat Extended Bold"/>
                <a:cs typeface="Moderat Extended Bold"/>
              </a:rPr>
              <a:t>access,</a:t>
            </a:r>
            <a:r>
              <a:rPr sz="1031" b="1" spc="-3" dirty="0">
                <a:solidFill>
                  <a:srgbClr val="994493"/>
                </a:solidFill>
                <a:latin typeface="Moderat Extended Bold"/>
                <a:cs typeface="Moderat Extended Bold"/>
              </a:rPr>
              <a:t> </a:t>
            </a:r>
            <a:r>
              <a:rPr sz="1031" b="1" dirty="0">
                <a:solidFill>
                  <a:srgbClr val="994493"/>
                </a:solidFill>
                <a:latin typeface="Moderat Extended Bold"/>
                <a:cs typeface="Moderat Extended Bold"/>
              </a:rPr>
              <a:t>it had</a:t>
            </a:r>
            <a:r>
              <a:rPr sz="1031" b="1" spc="-3" dirty="0">
                <a:solidFill>
                  <a:srgbClr val="994493"/>
                </a:solidFill>
                <a:latin typeface="Moderat Extended Bold"/>
                <a:cs typeface="Moderat Extended Bold"/>
              </a:rPr>
              <a:t> </a:t>
            </a:r>
            <a:r>
              <a:rPr sz="1031" b="1" dirty="0">
                <a:solidFill>
                  <a:srgbClr val="994493"/>
                </a:solidFill>
                <a:latin typeface="Moderat Extended Bold"/>
                <a:cs typeface="Moderat Extended Bold"/>
              </a:rPr>
              <a:t>over 3,000</a:t>
            </a:r>
            <a:r>
              <a:rPr sz="1031" b="1" spc="-3" dirty="0">
                <a:solidFill>
                  <a:srgbClr val="994493"/>
                </a:solidFill>
                <a:latin typeface="Moderat Extended Bold"/>
                <a:cs typeface="Moderat Extended Bold"/>
              </a:rPr>
              <a:t> </a:t>
            </a:r>
            <a:r>
              <a:rPr sz="1031" b="1" spc="-6" dirty="0">
                <a:solidFill>
                  <a:srgbClr val="994493"/>
                </a:solidFill>
                <a:latin typeface="Moderat Extended Bold"/>
                <a:cs typeface="Moderat Extended Bold"/>
              </a:rPr>
              <a:t>downloads </a:t>
            </a:r>
            <a:r>
              <a:rPr sz="1031" b="1" dirty="0">
                <a:solidFill>
                  <a:srgbClr val="994493"/>
                </a:solidFill>
                <a:latin typeface="Moderat Extended Bold"/>
                <a:cs typeface="Moderat Extended Bold"/>
              </a:rPr>
              <a:t>in</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the</a:t>
            </a:r>
            <a:r>
              <a:rPr sz="1031" b="1" spc="18" dirty="0">
                <a:solidFill>
                  <a:srgbClr val="994493"/>
                </a:solidFill>
                <a:latin typeface="Moderat Extended Bold"/>
                <a:cs typeface="Moderat Extended Bold"/>
              </a:rPr>
              <a:t> </a:t>
            </a:r>
            <a:r>
              <a:rPr sz="1031" b="1" dirty="0">
                <a:solidFill>
                  <a:srgbClr val="994493"/>
                </a:solidFill>
                <a:latin typeface="Moderat Extended Bold"/>
                <a:cs typeface="Moderat Extended Bold"/>
              </a:rPr>
              <a:t>first</a:t>
            </a:r>
            <a:r>
              <a:rPr sz="1031" b="1" spc="18" dirty="0">
                <a:solidFill>
                  <a:srgbClr val="994493"/>
                </a:solidFill>
                <a:latin typeface="Moderat Extended Bold"/>
                <a:cs typeface="Moderat Extended Bold"/>
              </a:rPr>
              <a:t> </a:t>
            </a:r>
            <a:r>
              <a:rPr sz="1031" b="1" dirty="0">
                <a:solidFill>
                  <a:srgbClr val="994493"/>
                </a:solidFill>
                <a:latin typeface="Moderat Extended Bold"/>
                <a:cs typeface="Moderat Extended Bold"/>
              </a:rPr>
              <a:t>nine</a:t>
            </a:r>
            <a:r>
              <a:rPr sz="1031" b="1" spc="18" dirty="0">
                <a:solidFill>
                  <a:srgbClr val="994493"/>
                </a:solidFill>
                <a:latin typeface="Moderat Extended Bold"/>
                <a:cs typeface="Moderat Extended Bold"/>
              </a:rPr>
              <a:t> </a:t>
            </a:r>
            <a:r>
              <a:rPr sz="1031" b="1" spc="-6" dirty="0">
                <a:solidFill>
                  <a:srgbClr val="994493"/>
                </a:solidFill>
                <a:latin typeface="Moderat Extended Bold"/>
                <a:cs typeface="Moderat Extended Bold"/>
              </a:rPr>
              <a:t>months.</a:t>
            </a:r>
            <a:endParaRPr sz="1031">
              <a:latin typeface="Moderat Extended Bold"/>
              <a:cs typeface="Moderat Extended Bold"/>
            </a:endParaRPr>
          </a:p>
          <a:p>
            <a:pPr marL="7701" marR="272240">
              <a:lnSpc>
                <a:spcPct val="101800"/>
              </a:lnSpc>
              <a:spcBef>
                <a:spcPts val="285"/>
              </a:spcBef>
            </a:pPr>
            <a:r>
              <a:rPr sz="1031" b="1" dirty="0">
                <a:solidFill>
                  <a:srgbClr val="994493"/>
                </a:solidFill>
                <a:latin typeface="Moderat Extended Bold"/>
                <a:cs typeface="Moderat Extended Bold"/>
              </a:rPr>
              <a:t>Based</a:t>
            </a:r>
            <a:r>
              <a:rPr sz="1031" b="1" spc="6" dirty="0">
                <a:solidFill>
                  <a:srgbClr val="994493"/>
                </a:solidFill>
                <a:latin typeface="Moderat Extended Bold"/>
                <a:cs typeface="Moderat Extended Bold"/>
              </a:rPr>
              <a:t> </a:t>
            </a:r>
            <a:r>
              <a:rPr sz="1031" b="1" dirty="0">
                <a:solidFill>
                  <a:srgbClr val="994493"/>
                </a:solidFill>
                <a:latin typeface="Moderat Extended Bold"/>
                <a:cs typeface="Moderat Extended Bold"/>
              </a:rPr>
              <a:t>on</a:t>
            </a:r>
            <a:r>
              <a:rPr sz="1031" b="1" spc="9" dirty="0">
                <a:solidFill>
                  <a:srgbClr val="994493"/>
                </a:solidFill>
                <a:latin typeface="Moderat Extended Bold"/>
                <a:cs typeface="Moderat Extended Bold"/>
              </a:rPr>
              <a:t> </a:t>
            </a:r>
            <a:r>
              <a:rPr sz="1031" b="1" dirty="0">
                <a:solidFill>
                  <a:srgbClr val="994493"/>
                </a:solidFill>
                <a:latin typeface="Moderat Extended Bold"/>
                <a:cs typeface="Moderat Extended Bold"/>
              </a:rPr>
              <a:t>his</a:t>
            </a:r>
            <a:r>
              <a:rPr sz="1031" b="1" spc="9" dirty="0">
                <a:solidFill>
                  <a:srgbClr val="994493"/>
                </a:solidFill>
                <a:latin typeface="Moderat Extended Bold"/>
                <a:cs typeface="Moderat Extended Bold"/>
              </a:rPr>
              <a:t> </a:t>
            </a:r>
            <a:r>
              <a:rPr sz="1031" b="1" dirty="0">
                <a:solidFill>
                  <a:srgbClr val="994493"/>
                </a:solidFill>
                <a:latin typeface="Moderat Extended Bold"/>
                <a:cs typeface="Moderat Extended Bold"/>
              </a:rPr>
              <a:t>experience,</a:t>
            </a:r>
            <a:r>
              <a:rPr sz="1031" b="1" spc="9" dirty="0">
                <a:solidFill>
                  <a:srgbClr val="994493"/>
                </a:solidFill>
                <a:latin typeface="Moderat Extended Bold"/>
                <a:cs typeface="Moderat Extended Bold"/>
              </a:rPr>
              <a:t> </a:t>
            </a:r>
            <a:r>
              <a:rPr sz="1031" b="1" spc="-6" dirty="0">
                <a:solidFill>
                  <a:srgbClr val="994493"/>
                </a:solidFill>
                <a:latin typeface="Moderat Extended Bold"/>
                <a:cs typeface="Moderat Extended Bold"/>
              </a:rPr>
              <a:t>Bevan </a:t>
            </a:r>
            <a:r>
              <a:rPr sz="1031" b="1" dirty="0">
                <a:solidFill>
                  <a:srgbClr val="994493"/>
                </a:solidFill>
                <a:latin typeface="Moderat Extended Bold"/>
                <a:cs typeface="Moderat Extended Bold"/>
              </a:rPr>
              <a:t>thinks</a:t>
            </a:r>
            <a:r>
              <a:rPr sz="1031" b="1" spc="30" dirty="0">
                <a:solidFill>
                  <a:srgbClr val="994493"/>
                </a:solidFill>
                <a:latin typeface="Moderat Extended Bold"/>
                <a:cs typeface="Moderat Extended Bold"/>
              </a:rPr>
              <a:t> </a:t>
            </a:r>
            <a:r>
              <a:rPr sz="1031" b="1" dirty="0">
                <a:solidFill>
                  <a:srgbClr val="994493"/>
                </a:solidFill>
                <a:latin typeface="Moderat Extended Bold"/>
                <a:cs typeface="Moderat Extended Bold"/>
              </a:rPr>
              <a:t>technology</a:t>
            </a:r>
            <a:r>
              <a:rPr sz="1031" b="1" spc="33" dirty="0">
                <a:solidFill>
                  <a:srgbClr val="994493"/>
                </a:solidFill>
                <a:latin typeface="Moderat Extended Bold"/>
                <a:cs typeface="Moderat Extended Bold"/>
              </a:rPr>
              <a:t> </a:t>
            </a:r>
            <a:r>
              <a:rPr sz="1031" b="1" dirty="0">
                <a:solidFill>
                  <a:srgbClr val="994493"/>
                </a:solidFill>
                <a:latin typeface="Moderat Extended Bold"/>
                <a:cs typeface="Moderat Extended Bold"/>
              </a:rPr>
              <a:t>and</a:t>
            </a:r>
            <a:r>
              <a:rPr sz="1031" b="1" spc="33" dirty="0">
                <a:solidFill>
                  <a:srgbClr val="994493"/>
                </a:solidFill>
                <a:latin typeface="Moderat Extended Bold"/>
                <a:cs typeface="Moderat Extended Bold"/>
              </a:rPr>
              <a:t> </a:t>
            </a:r>
            <a:r>
              <a:rPr sz="1031" b="1" spc="-12" dirty="0">
                <a:solidFill>
                  <a:srgbClr val="994493"/>
                </a:solidFill>
                <a:latin typeface="Moderat Extended Bold"/>
                <a:cs typeface="Moderat Extended Bold"/>
              </a:rPr>
              <a:t>open </a:t>
            </a:r>
            <a:r>
              <a:rPr sz="1031" b="1" dirty="0">
                <a:solidFill>
                  <a:srgbClr val="994493"/>
                </a:solidFill>
                <a:latin typeface="Moderat Extended Bold"/>
                <a:cs typeface="Moderat Extended Bold"/>
              </a:rPr>
              <a:t>access publishing have </a:t>
            </a:r>
            <a:r>
              <a:rPr sz="1031" b="1" spc="-6" dirty="0">
                <a:solidFill>
                  <a:srgbClr val="994493"/>
                </a:solidFill>
                <a:latin typeface="Moderat Extended Bold"/>
                <a:cs typeface="Moderat Extended Bold"/>
              </a:rPr>
              <a:t>changed</a:t>
            </a:r>
            <a:endParaRPr sz="1031">
              <a:latin typeface="Moderat Extended Bold"/>
              <a:cs typeface="Moderat Extended Bold"/>
            </a:endParaRPr>
          </a:p>
          <a:p>
            <a:pPr marL="7701" marR="28880">
              <a:lnSpc>
                <a:spcPct val="101800"/>
              </a:lnSpc>
            </a:pPr>
            <a:r>
              <a:rPr sz="1031" b="1" dirty="0">
                <a:solidFill>
                  <a:srgbClr val="994493"/>
                </a:solidFill>
                <a:latin typeface="Moderat Extended Bold"/>
                <a:cs typeface="Moderat Extended Bold"/>
              </a:rPr>
              <a:t>academia</a:t>
            </a:r>
            <a:r>
              <a:rPr sz="1031" b="1" spc="6" dirty="0">
                <a:solidFill>
                  <a:srgbClr val="994493"/>
                </a:solidFill>
                <a:latin typeface="Moderat Extended Bold"/>
                <a:cs typeface="Moderat Extended Bold"/>
              </a:rPr>
              <a:t> </a:t>
            </a:r>
            <a:r>
              <a:rPr sz="1031" b="1" dirty="0">
                <a:solidFill>
                  <a:srgbClr val="994493"/>
                </a:solidFill>
                <a:latin typeface="Moderat Extended Bold"/>
                <a:cs typeface="Moderat Extended Bold"/>
              </a:rPr>
              <a:t>for</a:t>
            </a:r>
            <a:r>
              <a:rPr sz="1031" b="1" spc="6" dirty="0">
                <a:solidFill>
                  <a:srgbClr val="994493"/>
                </a:solidFill>
                <a:latin typeface="Moderat Extended Bold"/>
                <a:cs typeface="Moderat Extended Bold"/>
              </a:rPr>
              <a:t> </a:t>
            </a:r>
            <a:r>
              <a:rPr sz="1031" b="1" dirty="0">
                <a:solidFill>
                  <a:srgbClr val="994493"/>
                </a:solidFill>
                <a:latin typeface="Moderat Extended Bold"/>
                <a:cs typeface="Moderat Extended Bold"/>
              </a:rPr>
              <a:t>the</a:t>
            </a:r>
            <a:r>
              <a:rPr sz="1031" b="1" spc="9" dirty="0">
                <a:solidFill>
                  <a:srgbClr val="994493"/>
                </a:solidFill>
                <a:latin typeface="Moderat Extended Bold"/>
                <a:cs typeface="Moderat Extended Bold"/>
              </a:rPr>
              <a:t> </a:t>
            </a:r>
            <a:r>
              <a:rPr sz="1031" b="1" spc="-6" dirty="0">
                <a:solidFill>
                  <a:srgbClr val="994493"/>
                </a:solidFill>
                <a:latin typeface="Moderat Extended Bold"/>
                <a:cs typeface="Moderat Extended Bold"/>
              </a:rPr>
              <a:t>better.</a:t>
            </a:r>
            <a:r>
              <a:rPr sz="1031" b="1" spc="6" dirty="0">
                <a:solidFill>
                  <a:srgbClr val="994493"/>
                </a:solidFill>
                <a:latin typeface="Moderat Extended Bold"/>
                <a:cs typeface="Moderat Extended Bold"/>
              </a:rPr>
              <a:t> </a:t>
            </a:r>
            <a:r>
              <a:rPr sz="1031" b="1" dirty="0">
                <a:solidFill>
                  <a:srgbClr val="994493"/>
                </a:solidFill>
                <a:latin typeface="Moderat Extended Bold"/>
                <a:cs typeface="Moderat Extended Bold"/>
              </a:rPr>
              <a:t>People</a:t>
            </a:r>
            <a:r>
              <a:rPr sz="1031" b="1" spc="6" dirty="0">
                <a:solidFill>
                  <a:srgbClr val="994493"/>
                </a:solidFill>
                <a:latin typeface="Moderat Extended Bold"/>
                <a:cs typeface="Moderat Extended Bold"/>
              </a:rPr>
              <a:t> </a:t>
            </a:r>
            <a:r>
              <a:rPr sz="1031" b="1" spc="-15" dirty="0">
                <a:solidFill>
                  <a:srgbClr val="994493"/>
                </a:solidFill>
                <a:latin typeface="Moderat Extended Bold"/>
                <a:cs typeface="Moderat Extended Bold"/>
              </a:rPr>
              <a:t>can </a:t>
            </a:r>
            <a:r>
              <a:rPr sz="1031" b="1" dirty="0">
                <a:solidFill>
                  <a:srgbClr val="994493"/>
                </a:solidFill>
                <a:latin typeface="Moderat Extended Bold"/>
                <a:cs typeface="Moderat Extended Bold"/>
              </a:rPr>
              <a:t>access</a:t>
            </a:r>
            <a:r>
              <a:rPr sz="1031" b="1" spc="9" dirty="0">
                <a:solidFill>
                  <a:srgbClr val="994493"/>
                </a:solidFill>
                <a:latin typeface="Moderat Extended Bold"/>
                <a:cs typeface="Moderat Extended Bold"/>
              </a:rPr>
              <a:t> </a:t>
            </a:r>
            <a:r>
              <a:rPr sz="1031" b="1" dirty="0">
                <a:solidFill>
                  <a:srgbClr val="994493"/>
                </a:solidFill>
                <a:latin typeface="Moderat Extended Bold"/>
                <a:cs typeface="Moderat Extended Bold"/>
              </a:rPr>
              <a:t>and</a:t>
            </a:r>
            <a:r>
              <a:rPr sz="1031" b="1" spc="9" dirty="0">
                <a:solidFill>
                  <a:srgbClr val="994493"/>
                </a:solidFill>
                <a:latin typeface="Moderat Extended Bold"/>
                <a:cs typeface="Moderat Extended Bold"/>
              </a:rPr>
              <a:t> </a:t>
            </a:r>
            <a:r>
              <a:rPr sz="1031" b="1" dirty="0">
                <a:solidFill>
                  <a:srgbClr val="994493"/>
                </a:solidFill>
                <a:latin typeface="Moderat Extended Bold"/>
                <a:cs typeface="Moderat Extended Bold"/>
              </a:rPr>
              <a:t>publish</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research</a:t>
            </a:r>
            <a:r>
              <a:rPr sz="1031" b="1" spc="9" dirty="0">
                <a:solidFill>
                  <a:srgbClr val="994493"/>
                </a:solidFill>
                <a:latin typeface="Moderat Extended Bold"/>
                <a:cs typeface="Moderat Extended Bold"/>
              </a:rPr>
              <a:t> </a:t>
            </a:r>
            <a:r>
              <a:rPr sz="1031" b="1" spc="-12" dirty="0">
                <a:solidFill>
                  <a:srgbClr val="994493"/>
                </a:solidFill>
                <a:latin typeface="Moderat Extended Bold"/>
                <a:cs typeface="Moderat Extended Bold"/>
              </a:rPr>
              <a:t>more </a:t>
            </a:r>
            <a:r>
              <a:rPr sz="1031" b="1" dirty="0">
                <a:solidFill>
                  <a:srgbClr val="994493"/>
                </a:solidFill>
                <a:latin typeface="Moderat Extended Bold"/>
                <a:cs typeface="Moderat Extended Bold"/>
              </a:rPr>
              <a:t>easily</a:t>
            </a:r>
            <a:r>
              <a:rPr sz="1031" b="1" spc="6" dirty="0">
                <a:solidFill>
                  <a:srgbClr val="994493"/>
                </a:solidFill>
                <a:latin typeface="Moderat Extended Bold"/>
                <a:cs typeface="Moderat Extended Bold"/>
              </a:rPr>
              <a:t> </a:t>
            </a:r>
            <a:r>
              <a:rPr sz="1031" b="1" dirty="0">
                <a:solidFill>
                  <a:srgbClr val="994493"/>
                </a:solidFill>
                <a:latin typeface="Moderat Extended Bold"/>
                <a:cs typeface="Moderat Extended Bold"/>
              </a:rPr>
              <a:t>and</a:t>
            </a:r>
            <a:r>
              <a:rPr sz="1031" b="1" spc="6" dirty="0">
                <a:solidFill>
                  <a:srgbClr val="994493"/>
                </a:solidFill>
                <a:latin typeface="Moderat Extended Bold"/>
                <a:cs typeface="Moderat Extended Bold"/>
              </a:rPr>
              <a:t> </a:t>
            </a:r>
            <a:r>
              <a:rPr sz="1031" b="1" spc="-6" dirty="0">
                <a:solidFill>
                  <a:srgbClr val="994493"/>
                </a:solidFill>
                <a:latin typeface="Moderat Extended Bold"/>
                <a:cs typeface="Moderat Extended Bold"/>
              </a:rPr>
              <a:t>freely,</a:t>
            </a:r>
            <a:r>
              <a:rPr sz="1031" b="1" spc="6" dirty="0">
                <a:solidFill>
                  <a:srgbClr val="994493"/>
                </a:solidFill>
                <a:latin typeface="Moderat Extended Bold"/>
                <a:cs typeface="Moderat Extended Bold"/>
              </a:rPr>
              <a:t> </a:t>
            </a:r>
            <a:r>
              <a:rPr sz="1031" b="1" dirty="0">
                <a:solidFill>
                  <a:srgbClr val="994493"/>
                </a:solidFill>
                <a:latin typeface="Moderat Extended Bold"/>
                <a:cs typeface="Moderat Extended Bold"/>
              </a:rPr>
              <a:t>and</a:t>
            </a:r>
            <a:r>
              <a:rPr sz="1031" b="1" spc="6" dirty="0">
                <a:solidFill>
                  <a:srgbClr val="994493"/>
                </a:solidFill>
                <a:latin typeface="Moderat Extended Bold"/>
                <a:cs typeface="Moderat Extended Bold"/>
              </a:rPr>
              <a:t> </a:t>
            </a:r>
            <a:r>
              <a:rPr sz="1031" b="1" dirty="0">
                <a:solidFill>
                  <a:srgbClr val="994493"/>
                </a:solidFill>
                <a:latin typeface="Moderat Extended Bold"/>
                <a:cs typeface="Moderat Extended Bold"/>
              </a:rPr>
              <a:t>research</a:t>
            </a:r>
            <a:r>
              <a:rPr sz="1031" b="1" spc="9" dirty="0">
                <a:solidFill>
                  <a:srgbClr val="994493"/>
                </a:solidFill>
                <a:latin typeface="Moderat Extended Bold"/>
                <a:cs typeface="Moderat Extended Bold"/>
              </a:rPr>
              <a:t> </a:t>
            </a:r>
            <a:r>
              <a:rPr sz="1031" b="1" spc="-15" dirty="0">
                <a:solidFill>
                  <a:srgbClr val="994493"/>
                </a:solidFill>
                <a:latin typeface="Moderat Extended Bold"/>
                <a:cs typeface="Moderat Extended Bold"/>
              </a:rPr>
              <a:t>is </a:t>
            </a:r>
            <a:r>
              <a:rPr sz="1031" b="1" dirty="0">
                <a:solidFill>
                  <a:srgbClr val="994493"/>
                </a:solidFill>
                <a:latin typeface="Moderat Extended Bold"/>
                <a:cs typeface="Moderat Extended Bold"/>
              </a:rPr>
              <a:t>more</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easily</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found</a:t>
            </a:r>
            <a:r>
              <a:rPr sz="1031" b="1" spc="18" dirty="0">
                <a:solidFill>
                  <a:srgbClr val="994493"/>
                </a:solidFill>
                <a:latin typeface="Moderat Extended Bold"/>
                <a:cs typeface="Moderat Extended Bold"/>
              </a:rPr>
              <a:t> </a:t>
            </a:r>
            <a:r>
              <a:rPr sz="1031" b="1" dirty="0">
                <a:solidFill>
                  <a:srgbClr val="994493"/>
                </a:solidFill>
                <a:latin typeface="Moderat Extended Bold"/>
                <a:cs typeface="Moderat Extended Bold"/>
              </a:rPr>
              <a:t>and</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read.</a:t>
            </a:r>
            <a:r>
              <a:rPr sz="1031" b="1" spc="15" dirty="0">
                <a:solidFill>
                  <a:srgbClr val="994493"/>
                </a:solidFill>
                <a:latin typeface="Moderat Extended Bold"/>
                <a:cs typeface="Moderat Extended Bold"/>
              </a:rPr>
              <a:t> </a:t>
            </a:r>
            <a:r>
              <a:rPr sz="1031" b="1" spc="-12" dirty="0">
                <a:solidFill>
                  <a:srgbClr val="994493"/>
                </a:solidFill>
                <a:latin typeface="Moderat Extended Bold"/>
                <a:cs typeface="Moderat Extended Bold"/>
              </a:rPr>
              <a:t>This </a:t>
            </a:r>
            <a:r>
              <a:rPr sz="1031" b="1" dirty="0">
                <a:solidFill>
                  <a:srgbClr val="994493"/>
                </a:solidFill>
                <a:latin typeface="Moderat Extended Bold"/>
                <a:cs typeface="Moderat Extended Bold"/>
              </a:rPr>
              <a:t>leads</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to</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higher</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reader</a:t>
            </a:r>
            <a:r>
              <a:rPr sz="1031" b="1" spc="15" dirty="0">
                <a:solidFill>
                  <a:srgbClr val="994493"/>
                </a:solidFill>
                <a:latin typeface="Moderat Extended Bold"/>
                <a:cs typeface="Moderat Extended Bold"/>
              </a:rPr>
              <a:t> </a:t>
            </a:r>
            <a:r>
              <a:rPr sz="1031" b="1" spc="-6" dirty="0">
                <a:solidFill>
                  <a:srgbClr val="994493"/>
                </a:solidFill>
                <a:latin typeface="Moderat Extended Bold"/>
                <a:cs typeface="Moderat Extended Bold"/>
              </a:rPr>
              <a:t>numbers,</a:t>
            </a:r>
            <a:endParaRPr sz="1031">
              <a:latin typeface="Moderat Extended Bold"/>
              <a:cs typeface="Moderat Extended Bold"/>
            </a:endParaRPr>
          </a:p>
          <a:p>
            <a:pPr marL="7701" marR="212170">
              <a:lnSpc>
                <a:spcPct val="101800"/>
              </a:lnSpc>
            </a:pPr>
            <a:r>
              <a:rPr sz="1031" b="1" dirty="0">
                <a:solidFill>
                  <a:srgbClr val="994493"/>
                </a:solidFill>
                <a:latin typeface="Moderat Extended Bold"/>
                <a:cs typeface="Moderat Extended Bold"/>
              </a:rPr>
              <a:t>a more</a:t>
            </a:r>
            <a:r>
              <a:rPr sz="1031" b="1" spc="3" dirty="0">
                <a:solidFill>
                  <a:srgbClr val="994493"/>
                </a:solidFill>
                <a:latin typeface="Moderat Extended Bold"/>
                <a:cs typeface="Moderat Extended Bold"/>
              </a:rPr>
              <a:t> </a:t>
            </a:r>
            <a:r>
              <a:rPr sz="1031" b="1" dirty="0">
                <a:solidFill>
                  <a:srgbClr val="994493"/>
                </a:solidFill>
                <a:latin typeface="Moderat Extended Bold"/>
                <a:cs typeface="Moderat Extended Bold"/>
              </a:rPr>
              <a:t>diverse readership</a:t>
            </a:r>
            <a:r>
              <a:rPr sz="1031" b="1" spc="3" dirty="0">
                <a:solidFill>
                  <a:srgbClr val="994493"/>
                </a:solidFill>
                <a:latin typeface="Moderat Extended Bold"/>
                <a:cs typeface="Moderat Extended Bold"/>
              </a:rPr>
              <a:t> </a:t>
            </a:r>
            <a:r>
              <a:rPr sz="1031" b="1" spc="-15" dirty="0">
                <a:solidFill>
                  <a:srgbClr val="994493"/>
                </a:solidFill>
                <a:latin typeface="Moderat Extended Bold"/>
                <a:cs typeface="Moderat Extended Bold"/>
              </a:rPr>
              <a:t>and </a:t>
            </a:r>
            <a:r>
              <a:rPr sz="1031" b="1" dirty="0">
                <a:solidFill>
                  <a:srgbClr val="994493"/>
                </a:solidFill>
                <a:latin typeface="Moderat Extended Bold"/>
                <a:cs typeface="Moderat Extended Bold"/>
              </a:rPr>
              <a:t>more</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citations.</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Academics</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gain</a:t>
            </a:r>
            <a:r>
              <a:rPr sz="1031" b="1" spc="15" dirty="0">
                <a:solidFill>
                  <a:srgbClr val="994493"/>
                </a:solidFill>
                <a:latin typeface="Moderat Extended Bold"/>
                <a:cs typeface="Moderat Extended Bold"/>
              </a:rPr>
              <a:t> </a:t>
            </a:r>
            <a:r>
              <a:rPr sz="1031" b="1" spc="-30" dirty="0">
                <a:solidFill>
                  <a:srgbClr val="994493"/>
                </a:solidFill>
                <a:latin typeface="Moderat Extended Bold"/>
                <a:cs typeface="Moderat Extended Bold"/>
              </a:rPr>
              <a:t>a </a:t>
            </a:r>
            <a:r>
              <a:rPr sz="1031" b="1" dirty="0">
                <a:solidFill>
                  <a:srgbClr val="994493"/>
                </a:solidFill>
                <a:latin typeface="Moderat Extended Bold"/>
                <a:cs typeface="Moderat Extended Bold"/>
              </a:rPr>
              <a:t>much</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higher</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profile,</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as</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does</a:t>
            </a:r>
            <a:r>
              <a:rPr sz="1031" b="1" spc="12" dirty="0">
                <a:solidFill>
                  <a:srgbClr val="994493"/>
                </a:solidFill>
                <a:latin typeface="Moderat Extended Bold"/>
                <a:cs typeface="Moderat Extended Bold"/>
              </a:rPr>
              <a:t> </a:t>
            </a:r>
            <a:r>
              <a:rPr sz="1031" b="1" spc="-6" dirty="0">
                <a:solidFill>
                  <a:srgbClr val="994493"/>
                </a:solidFill>
                <a:latin typeface="Moderat Extended Bold"/>
                <a:cs typeface="Moderat Extended Bold"/>
              </a:rPr>
              <a:t>their research.</a:t>
            </a:r>
            <a:endParaRPr sz="1031">
              <a:latin typeface="Moderat Extended Bold"/>
              <a:cs typeface="Moderat Extended Bold"/>
            </a:endParaRPr>
          </a:p>
        </p:txBody>
      </p:sp>
      <p:sp>
        <p:nvSpPr>
          <p:cNvPr id="3" name="object 3"/>
          <p:cNvSpPr txBox="1"/>
          <p:nvPr/>
        </p:nvSpPr>
        <p:spPr>
          <a:xfrm>
            <a:off x="3201681" y="2454654"/>
            <a:ext cx="2561064" cy="1615731"/>
          </a:xfrm>
          <a:prstGeom prst="rect">
            <a:avLst/>
          </a:prstGeom>
        </p:spPr>
        <p:txBody>
          <a:bodyPr vert="horz" wrap="square" lIns="0" tIns="7316" rIns="0" bIns="0" rtlCol="0">
            <a:spAutoFit/>
          </a:bodyPr>
          <a:lstStyle/>
          <a:p>
            <a:pPr marL="7701" marR="3081">
              <a:lnSpc>
                <a:spcPct val="101800"/>
              </a:lnSpc>
              <a:spcBef>
                <a:spcPts val="58"/>
              </a:spcBef>
            </a:pPr>
            <a:r>
              <a:rPr sz="1031" b="1" dirty="0">
                <a:solidFill>
                  <a:srgbClr val="994493"/>
                </a:solidFill>
                <a:latin typeface="Moderat Extended Bold"/>
                <a:cs typeface="Moderat Extended Bold"/>
              </a:rPr>
              <a:t>Bevan</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thinks</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that</a:t>
            </a:r>
            <a:r>
              <a:rPr sz="1031" b="1" spc="18" dirty="0">
                <a:solidFill>
                  <a:srgbClr val="994493"/>
                </a:solidFill>
                <a:latin typeface="Moderat Extended Bold"/>
                <a:cs typeface="Moderat Extended Bold"/>
              </a:rPr>
              <a:t> </a:t>
            </a:r>
            <a:r>
              <a:rPr sz="1031" b="1" dirty="0">
                <a:solidFill>
                  <a:srgbClr val="994493"/>
                </a:solidFill>
                <a:latin typeface="Moderat Extended Bold"/>
                <a:cs typeface="Moderat Extended Bold"/>
              </a:rPr>
              <a:t>in</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the</a:t>
            </a:r>
            <a:r>
              <a:rPr sz="1031" b="1" spc="15" dirty="0">
                <a:solidFill>
                  <a:srgbClr val="994493"/>
                </a:solidFill>
                <a:latin typeface="Moderat Extended Bold"/>
                <a:cs typeface="Moderat Extended Bold"/>
              </a:rPr>
              <a:t> </a:t>
            </a:r>
            <a:r>
              <a:rPr sz="1031" b="1" spc="-6" dirty="0">
                <a:solidFill>
                  <a:srgbClr val="994493"/>
                </a:solidFill>
                <a:latin typeface="Moderat Extended Bold"/>
                <a:cs typeface="Moderat Extended Bold"/>
              </a:rPr>
              <a:t>future, </a:t>
            </a:r>
            <a:r>
              <a:rPr sz="1031" b="1" dirty="0">
                <a:solidFill>
                  <a:srgbClr val="994493"/>
                </a:solidFill>
                <a:latin typeface="Moderat Extended Bold"/>
                <a:cs typeface="Moderat Extended Bold"/>
              </a:rPr>
              <a:t>people</a:t>
            </a:r>
            <a:r>
              <a:rPr sz="1031" b="1" spc="9" dirty="0">
                <a:solidFill>
                  <a:srgbClr val="994493"/>
                </a:solidFill>
                <a:latin typeface="Moderat Extended Bold"/>
                <a:cs typeface="Moderat Extended Bold"/>
              </a:rPr>
              <a:t> </a:t>
            </a:r>
            <a:r>
              <a:rPr sz="1031" b="1" dirty="0">
                <a:solidFill>
                  <a:srgbClr val="994493"/>
                </a:solidFill>
                <a:latin typeface="Moderat Extended Bold"/>
                <a:cs typeface="Moderat Extended Bold"/>
              </a:rPr>
              <a:t>who</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chose</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to</a:t>
            </a:r>
            <a:r>
              <a:rPr sz="1031" b="1" spc="12" dirty="0">
                <a:solidFill>
                  <a:srgbClr val="994493"/>
                </a:solidFill>
                <a:latin typeface="Moderat Extended Bold"/>
                <a:cs typeface="Moderat Extended Bold"/>
              </a:rPr>
              <a:t> </a:t>
            </a:r>
            <a:r>
              <a:rPr sz="1031" b="1" spc="-6" dirty="0">
                <a:solidFill>
                  <a:srgbClr val="994493"/>
                </a:solidFill>
                <a:latin typeface="Moderat Extended Bold"/>
                <a:cs typeface="Moderat Extended Bold"/>
              </a:rPr>
              <a:t>publish </a:t>
            </a:r>
            <a:r>
              <a:rPr sz="1031" b="1" dirty="0">
                <a:solidFill>
                  <a:srgbClr val="994493"/>
                </a:solidFill>
                <a:latin typeface="Moderat Extended Bold"/>
                <a:cs typeface="Moderat Extended Bold"/>
              </a:rPr>
              <a:t>through</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more</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traditional</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routes</a:t>
            </a:r>
            <a:r>
              <a:rPr sz="1031" b="1" spc="18" dirty="0">
                <a:solidFill>
                  <a:srgbClr val="994493"/>
                </a:solidFill>
                <a:latin typeface="Moderat Extended Bold"/>
                <a:cs typeface="Moderat Extended Bold"/>
              </a:rPr>
              <a:t> </a:t>
            </a:r>
            <a:r>
              <a:rPr sz="1031" b="1" spc="-12" dirty="0">
                <a:solidFill>
                  <a:srgbClr val="994493"/>
                </a:solidFill>
                <a:latin typeface="Moderat Extended Bold"/>
                <a:cs typeface="Moderat Extended Bold"/>
              </a:rPr>
              <a:t>will </a:t>
            </a:r>
            <a:r>
              <a:rPr sz="1031" b="1" dirty="0">
                <a:solidFill>
                  <a:srgbClr val="994493"/>
                </a:solidFill>
                <a:latin typeface="Moderat Extended Bold"/>
                <a:cs typeface="Moderat Extended Bold"/>
              </a:rPr>
              <a:t>be</a:t>
            </a:r>
            <a:r>
              <a:rPr sz="1031" b="1" spc="-18" dirty="0">
                <a:solidFill>
                  <a:srgbClr val="994493"/>
                </a:solidFill>
                <a:latin typeface="Moderat Extended Bold"/>
                <a:cs typeface="Moderat Extended Bold"/>
              </a:rPr>
              <a:t> </a:t>
            </a:r>
            <a:r>
              <a:rPr sz="1031" b="1" dirty="0">
                <a:solidFill>
                  <a:srgbClr val="994493"/>
                </a:solidFill>
                <a:latin typeface="Moderat Extended Bold"/>
                <a:cs typeface="Moderat Extended Bold"/>
              </a:rPr>
              <a:t>at</a:t>
            </a:r>
            <a:r>
              <a:rPr sz="1031" b="1" spc="-18" dirty="0">
                <a:solidFill>
                  <a:srgbClr val="994493"/>
                </a:solidFill>
                <a:latin typeface="Moderat Extended Bold"/>
                <a:cs typeface="Moderat Extended Bold"/>
              </a:rPr>
              <a:t> </a:t>
            </a:r>
            <a:r>
              <a:rPr sz="1031" b="1" dirty="0">
                <a:solidFill>
                  <a:srgbClr val="994493"/>
                </a:solidFill>
                <a:latin typeface="Moderat Extended Bold"/>
                <a:cs typeface="Moderat Extended Bold"/>
              </a:rPr>
              <a:t>a</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disadvantage.</a:t>
            </a:r>
            <a:r>
              <a:rPr sz="1031" b="1" spc="-18" dirty="0">
                <a:solidFill>
                  <a:srgbClr val="994493"/>
                </a:solidFill>
                <a:latin typeface="Moderat Extended Bold"/>
                <a:cs typeface="Moderat Extended Bold"/>
              </a:rPr>
              <a:t> </a:t>
            </a:r>
            <a:r>
              <a:rPr sz="1031" b="1" dirty="0">
                <a:solidFill>
                  <a:srgbClr val="994493"/>
                </a:solidFill>
                <a:latin typeface="Moderat Extended Bold"/>
                <a:cs typeface="Moderat Extended Bold"/>
              </a:rPr>
              <a:t>“Stuff</a:t>
            </a:r>
            <a:r>
              <a:rPr sz="1031" b="1" spc="-18" dirty="0">
                <a:solidFill>
                  <a:srgbClr val="994493"/>
                </a:solidFill>
                <a:latin typeface="Moderat Extended Bold"/>
                <a:cs typeface="Moderat Extended Bold"/>
              </a:rPr>
              <a:t> </a:t>
            </a:r>
            <a:r>
              <a:rPr sz="1031" b="1" dirty="0">
                <a:solidFill>
                  <a:srgbClr val="994493"/>
                </a:solidFill>
                <a:latin typeface="Moderat Extended Bold"/>
                <a:cs typeface="Moderat Extended Bold"/>
              </a:rPr>
              <a:t>you</a:t>
            </a:r>
            <a:r>
              <a:rPr sz="1031" b="1" spc="-15" dirty="0">
                <a:solidFill>
                  <a:srgbClr val="994493"/>
                </a:solidFill>
                <a:latin typeface="Moderat Extended Bold"/>
                <a:cs typeface="Moderat Extended Bold"/>
              </a:rPr>
              <a:t> can </a:t>
            </a:r>
            <a:r>
              <a:rPr sz="1031" b="1" dirty="0">
                <a:solidFill>
                  <a:srgbClr val="994493"/>
                </a:solidFill>
                <a:latin typeface="Moderat Extended Bold"/>
                <a:cs typeface="Moderat Extended Bold"/>
              </a:rPr>
              <a:t>access</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electronically</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will</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get</a:t>
            </a:r>
            <a:r>
              <a:rPr sz="1031" b="1" spc="15" dirty="0">
                <a:solidFill>
                  <a:srgbClr val="994493"/>
                </a:solidFill>
                <a:latin typeface="Moderat Extended Bold"/>
                <a:cs typeface="Moderat Extended Bold"/>
              </a:rPr>
              <a:t> </a:t>
            </a:r>
            <a:r>
              <a:rPr sz="1031" b="1" spc="-12" dirty="0">
                <a:solidFill>
                  <a:srgbClr val="994493"/>
                </a:solidFill>
                <a:latin typeface="Moderat Extended Bold"/>
                <a:cs typeface="Moderat Extended Bold"/>
              </a:rPr>
              <a:t>read </a:t>
            </a:r>
            <a:r>
              <a:rPr sz="1031" b="1" dirty="0">
                <a:solidFill>
                  <a:srgbClr val="994493"/>
                </a:solidFill>
                <a:latin typeface="Moderat Extended Bold"/>
                <a:cs typeface="Moderat Extended Bold"/>
              </a:rPr>
              <a:t>and</a:t>
            </a:r>
            <a:r>
              <a:rPr sz="1031" b="1" spc="3" dirty="0">
                <a:solidFill>
                  <a:srgbClr val="994493"/>
                </a:solidFill>
                <a:latin typeface="Moderat Extended Bold"/>
                <a:cs typeface="Moderat Extended Bold"/>
              </a:rPr>
              <a:t> </a:t>
            </a:r>
            <a:r>
              <a:rPr sz="1031" b="1" dirty="0">
                <a:solidFill>
                  <a:srgbClr val="994493"/>
                </a:solidFill>
                <a:latin typeface="Moderat Extended Bold"/>
                <a:cs typeface="Moderat Extended Bold"/>
              </a:rPr>
              <a:t>cited,</a:t>
            </a:r>
            <a:r>
              <a:rPr sz="1031" b="1" spc="6" dirty="0">
                <a:solidFill>
                  <a:srgbClr val="994493"/>
                </a:solidFill>
                <a:latin typeface="Moderat Extended Bold"/>
                <a:cs typeface="Moderat Extended Bold"/>
              </a:rPr>
              <a:t> </a:t>
            </a:r>
            <a:r>
              <a:rPr sz="1031" b="1" dirty="0">
                <a:solidFill>
                  <a:srgbClr val="994493"/>
                </a:solidFill>
                <a:latin typeface="Moderat Extended Bold"/>
                <a:cs typeface="Moderat Extended Bold"/>
              </a:rPr>
              <a:t>and</a:t>
            </a:r>
            <a:r>
              <a:rPr sz="1031" b="1" spc="6" dirty="0">
                <a:solidFill>
                  <a:srgbClr val="994493"/>
                </a:solidFill>
                <a:latin typeface="Moderat Extended Bold"/>
                <a:cs typeface="Moderat Extended Bold"/>
              </a:rPr>
              <a:t> </a:t>
            </a:r>
            <a:r>
              <a:rPr sz="1031" b="1" spc="-12" dirty="0">
                <a:solidFill>
                  <a:srgbClr val="994493"/>
                </a:solidFill>
                <a:latin typeface="Moderat Extended Bold"/>
                <a:cs typeface="Moderat Extended Bold"/>
              </a:rPr>
              <a:t>stuff</a:t>
            </a:r>
            <a:r>
              <a:rPr sz="1031" b="1" spc="6" dirty="0">
                <a:solidFill>
                  <a:srgbClr val="994493"/>
                </a:solidFill>
                <a:latin typeface="Moderat Extended Bold"/>
                <a:cs typeface="Moderat Extended Bold"/>
              </a:rPr>
              <a:t> </a:t>
            </a:r>
            <a:r>
              <a:rPr sz="1031" b="1" dirty="0">
                <a:solidFill>
                  <a:srgbClr val="994493"/>
                </a:solidFill>
                <a:latin typeface="Moderat Extended Bold"/>
                <a:cs typeface="Moderat Extended Bold"/>
              </a:rPr>
              <a:t>which</a:t>
            </a:r>
            <a:r>
              <a:rPr sz="1031" b="1" spc="6" dirty="0">
                <a:solidFill>
                  <a:srgbClr val="994493"/>
                </a:solidFill>
                <a:latin typeface="Moderat Extended Bold"/>
                <a:cs typeface="Moderat Extended Bold"/>
              </a:rPr>
              <a:t> </a:t>
            </a:r>
            <a:r>
              <a:rPr sz="1031" b="1" dirty="0">
                <a:solidFill>
                  <a:srgbClr val="994493"/>
                </a:solidFill>
                <a:latin typeface="Moderat Extended Bold"/>
                <a:cs typeface="Moderat Extended Bold"/>
              </a:rPr>
              <a:t>you</a:t>
            </a:r>
            <a:r>
              <a:rPr sz="1031" b="1" spc="6" dirty="0">
                <a:solidFill>
                  <a:srgbClr val="994493"/>
                </a:solidFill>
                <a:latin typeface="Moderat Extended Bold"/>
                <a:cs typeface="Moderat Extended Bold"/>
              </a:rPr>
              <a:t> </a:t>
            </a:r>
            <a:r>
              <a:rPr sz="1031" b="1" spc="-12" dirty="0">
                <a:solidFill>
                  <a:srgbClr val="994493"/>
                </a:solidFill>
                <a:latin typeface="Moderat Extended Bold"/>
                <a:cs typeface="Moderat Extended Bold"/>
              </a:rPr>
              <a:t>have </a:t>
            </a:r>
            <a:r>
              <a:rPr sz="1031" b="1" dirty="0">
                <a:solidFill>
                  <a:srgbClr val="994493"/>
                </a:solidFill>
                <a:latin typeface="Moderat Extended Bold"/>
                <a:cs typeface="Moderat Extended Bold"/>
              </a:rPr>
              <a:t>to</a:t>
            </a:r>
            <a:r>
              <a:rPr sz="1031" b="1" spc="9" dirty="0">
                <a:solidFill>
                  <a:srgbClr val="994493"/>
                </a:solidFill>
                <a:latin typeface="Moderat Extended Bold"/>
                <a:cs typeface="Moderat Extended Bold"/>
              </a:rPr>
              <a:t> </a:t>
            </a:r>
            <a:r>
              <a:rPr sz="1031" b="1" dirty="0">
                <a:solidFill>
                  <a:srgbClr val="994493"/>
                </a:solidFill>
                <a:latin typeface="Moderat Extended Bold"/>
                <a:cs typeface="Moderat Extended Bold"/>
              </a:rPr>
              <a:t>buy</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as</a:t>
            </a:r>
            <a:r>
              <a:rPr sz="1031" b="1" spc="9" dirty="0">
                <a:solidFill>
                  <a:srgbClr val="994493"/>
                </a:solidFill>
                <a:latin typeface="Moderat Extended Bold"/>
                <a:cs typeface="Moderat Extended Bold"/>
              </a:rPr>
              <a:t> </a:t>
            </a:r>
            <a:r>
              <a:rPr sz="1031" b="1" dirty="0">
                <a:solidFill>
                  <a:srgbClr val="994493"/>
                </a:solidFill>
                <a:latin typeface="Moderat Extended Bold"/>
                <a:cs typeface="Moderat Extended Bold"/>
              </a:rPr>
              <a:t>a</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book</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or</a:t>
            </a:r>
            <a:r>
              <a:rPr sz="1031" b="1" spc="9" dirty="0">
                <a:solidFill>
                  <a:srgbClr val="994493"/>
                </a:solidFill>
                <a:latin typeface="Moderat Extended Bold"/>
                <a:cs typeface="Moderat Extended Bold"/>
              </a:rPr>
              <a:t> </a:t>
            </a:r>
            <a:r>
              <a:rPr sz="1031" b="1" dirty="0">
                <a:solidFill>
                  <a:srgbClr val="994493"/>
                </a:solidFill>
                <a:latin typeface="Moderat Extended Bold"/>
                <a:cs typeface="Moderat Extended Bold"/>
              </a:rPr>
              <a:t>go</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to</a:t>
            </a:r>
            <a:r>
              <a:rPr sz="1031" b="1" spc="9" dirty="0">
                <a:solidFill>
                  <a:srgbClr val="994493"/>
                </a:solidFill>
                <a:latin typeface="Moderat Extended Bold"/>
                <a:cs typeface="Moderat Extended Bold"/>
              </a:rPr>
              <a:t> </a:t>
            </a:r>
            <a:r>
              <a:rPr sz="1031" b="1" dirty="0">
                <a:solidFill>
                  <a:srgbClr val="994493"/>
                </a:solidFill>
                <a:latin typeface="Moderat Extended Bold"/>
                <a:cs typeface="Moderat Extended Bold"/>
              </a:rPr>
              <a:t>a</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library</a:t>
            </a:r>
            <a:r>
              <a:rPr sz="1031" b="1" spc="12" dirty="0">
                <a:solidFill>
                  <a:srgbClr val="994493"/>
                </a:solidFill>
                <a:latin typeface="Moderat Extended Bold"/>
                <a:cs typeface="Moderat Extended Bold"/>
              </a:rPr>
              <a:t> </a:t>
            </a:r>
            <a:r>
              <a:rPr sz="1031" b="1" spc="-15" dirty="0">
                <a:solidFill>
                  <a:srgbClr val="994493"/>
                </a:solidFill>
                <a:latin typeface="Moderat Extended Bold"/>
                <a:cs typeface="Moderat Extended Bold"/>
              </a:rPr>
              <a:t>or </a:t>
            </a:r>
            <a:r>
              <a:rPr sz="1031" b="1" dirty="0">
                <a:solidFill>
                  <a:srgbClr val="994493"/>
                </a:solidFill>
                <a:latin typeface="Moderat Extended Bold"/>
                <a:cs typeface="Moderat Extended Bold"/>
              </a:rPr>
              <a:t>access</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behind</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a</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paywall,</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will</a:t>
            </a:r>
            <a:r>
              <a:rPr sz="1031" b="1" spc="15" dirty="0">
                <a:solidFill>
                  <a:srgbClr val="994493"/>
                </a:solidFill>
                <a:latin typeface="Moderat Extended Bold"/>
                <a:cs typeface="Moderat Extended Bold"/>
              </a:rPr>
              <a:t> </a:t>
            </a:r>
            <a:r>
              <a:rPr sz="1031" b="1" dirty="0">
                <a:solidFill>
                  <a:srgbClr val="994493"/>
                </a:solidFill>
                <a:latin typeface="Moderat Extended Bold"/>
                <a:cs typeface="Moderat Extended Bold"/>
              </a:rPr>
              <a:t>not</a:t>
            </a:r>
            <a:r>
              <a:rPr sz="1031" b="1" spc="15" dirty="0">
                <a:solidFill>
                  <a:srgbClr val="994493"/>
                </a:solidFill>
                <a:latin typeface="Moderat Extended Bold"/>
                <a:cs typeface="Moderat Extended Bold"/>
              </a:rPr>
              <a:t> </a:t>
            </a:r>
            <a:r>
              <a:rPr sz="1031" b="1" spc="-15" dirty="0">
                <a:solidFill>
                  <a:srgbClr val="994493"/>
                </a:solidFill>
                <a:latin typeface="Moderat Extended Bold"/>
                <a:cs typeface="Moderat Extended Bold"/>
              </a:rPr>
              <a:t>do </a:t>
            </a:r>
            <a:r>
              <a:rPr sz="1031" b="1" dirty="0">
                <a:solidFill>
                  <a:srgbClr val="994493"/>
                </a:solidFill>
                <a:latin typeface="Moderat Extended Bold"/>
                <a:cs typeface="Moderat Extended Bold"/>
              </a:rPr>
              <a:t>as</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well,</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will</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not</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have</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the</a:t>
            </a:r>
            <a:r>
              <a:rPr sz="1031" b="1" spc="12" dirty="0">
                <a:solidFill>
                  <a:srgbClr val="994493"/>
                </a:solidFill>
                <a:latin typeface="Moderat Extended Bold"/>
                <a:cs typeface="Moderat Extended Bold"/>
              </a:rPr>
              <a:t> </a:t>
            </a:r>
            <a:r>
              <a:rPr sz="1031" b="1" dirty="0">
                <a:solidFill>
                  <a:srgbClr val="994493"/>
                </a:solidFill>
                <a:latin typeface="Moderat Extended Bold"/>
                <a:cs typeface="Moderat Extended Bold"/>
              </a:rPr>
              <a:t>same</a:t>
            </a:r>
            <a:r>
              <a:rPr sz="1031" b="1" spc="12" dirty="0">
                <a:solidFill>
                  <a:srgbClr val="994493"/>
                </a:solidFill>
                <a:latin typeface="Moderat Extended Bold"/>
                <a:cs typeface="Moderat Extended Bold"/>
              </a:rPr>
              <a:t> </a:t>
            </a:r>
            <a:r>
              <a:rPr sz="1031" b="1" spc="-6" dirty="0">
                <a:solidFill>
                  <a:srgbClr val="994493"/>
                </a:solidFill>
                <a:latin typeface="Moderat Extended Bold"/>
                <a:cs typeface="Moderat Extended Bold"/>
              </a:rPr>
              <a:t>reach </a:t>
            </a:r>
            <a:r>
              <a:rPr sz="1031" b="1" dirty="0">
                <a:solidFill>
                  <a:srgbClr val="994493"/>
                </a:solidFill>
                <a:latin typeface="Moderat Extended Bold"/>
                <a:cs typeface="Moderat Extended Bold"/>
              </a:rPr>
              <a:t>or</a:t>
            </a:r>
            <a:r>
              <a:rPr sz="1031" b="1" spc="15" dirty="0">
                <a:solidFill>
                  <a:srgbClr val="994493"/>
                </a:solidFill>
                <a:latin typeface="Moderat Extended Bold"/>
                <a:cs typeface="Moderat Extended Bold"/>
              </a:rPr>
              <a:t> </a:t>
            </a:r>
            <a:r>
              <a:rPr sz="1031" b="1" spc="-6" dirty="0">
                <a:solidFill>
                  <a:srgbClr val="994493"/>
                </a:solidFill>
                <a:latin typeface="Moderat Extended Bold"/>
                <a:cs typeface="Moderat Extended Bold"/>
              </a:rPr>
              <a:t>citations.”</a:t>
            </a:r>
            <a:endParaRPr sz="1031">
              <a:latin typeface="Moderat Extended Bold"/>
              <a:cs typeface="Moderat Extended Bold"/>
            </a:endParaRPr>
          </a:p>
        </p:txBody>
      </p:sp>
      <p:sp>
        <p:nvSpPr>
          <p:cNvPr id="4" name="object 4"/>
          <p:cNvSpPr txBox="1"/>
          <p:nvPr/>
        </p:nvSpPr>
        <p:spPr>
          <a:xfrm>
            <a:off x="6070227" y="2474726"/>
            <a:ext cx="1829057" cy="2440154"/>
          </a:xfrm>
          <a:prstGeom prst="rect">
            <a:avLst/>
          </a:prstGeom>
        </p:spPr>
        <p:txBody>
          <a:bodyPr vert="horz" wrap="square" lIns="0" tIns="0" rIns="0" bIns="0" rtlCol="0">
            <a:spAutoFit/>
          </a:bodyPr>
          <a:lstStyle/>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spcBef>
                <a:spcPts val="557"/>
              </a:spcBef>
            </a:pPr>
            <a:endParaRPr sz="1001">
              <a:latin typeface="Times New Roman"/>
              <a:cs typeface="Times New Roman"/>
            </a:endParaRPr>
          </a:p>
          <a:p>
            <a:pPr marL="188681" marR="489416">
              <a:lnSpc>
                <a:spcPct val="100000"/>
              </a:lnSpc>
            </a:pPr>
            <a:r>
              <a:rPr sz="1001" b="1" dirty="0">
                <a:solidFill>
                  <a:srgbClr val="FFFFFF"/>
                </a:solidFill>
                <a:latin typeface="Roboto"/>
                <a:cs typeface="Roboto"/>
              </a:rPr>
              <a:t>Gwyn</a:t>
            </a:r>
            <a:r>
              <a:rPr sz="1001" b="1" spc="-39" dirty="0">
                <a:solidFill>
                  <a:srgbClr val="FFFFFF"/>
                </a:solidFill>
                <a:latin typeface="Roboto"/>
                <a:cs typeface="Roboto"/>
              </a:rPr>
              <a:t> </a:t>
            </a:r>
            <a:r>
              <a:rPr sz="1001" b="1" spc="-6" dirty="0">
                <a:solidFill>
                  <a:srgbClr val="FFFFFF"/>
                </a:solidFill>
                <a:latin typeface="Roboto"/>
                <a:cs typeface="Roboto"/>
              </a:rPr>
              <a:t>Bevan, </a:t>
            </a:r>
            <a:r>
              <a:rPr sz="1001" b="1" dirty="0">
                <a:solidFill>
                  <a:srgbClr val="FFFFFF"/>
                </a:solidFill>
                <a:latin typeface="Roboto"/>
                <a:cs typeface="Roboto"/>
              </a:rPr>
              <a:t>Emeritus</a:t>
            </a:r>
            <a:r>
              <a:rPr sz="1001" b="1" spc="-58" dirty="0">
                <a:solidFill>
                  <a:srgbClr val="FFFFFF"/>
                </a:solidFill>
                <a:latin typeface="Roboto"/>
                <a:cs typeface="Roboto"/>
              </a:rPr>
              <a:t> </a:t>
            </a:r>
            <a:r>
              <a:rPr sz="1001" b="1" spc="-6" dirty="0">
                <a:solidFill>
                  <a:srgbClr val="FFFFFF"/>
                </a:solidFill>
                <a:latin typeface="Roboto"/>
                <a:cs typeface="Roboto"/>
              </a:rPr>
              <a:t>Professor </a:t>
            </a:r>
            <a:r>
              <a:rPr sz="1001" b="1" dirty="0">
                <a:solidFill>
                  <a:srgbClr val="FFFFFF"/>
                </a:solidFill>
                <a:latin typeface="Roboto"/>
                <a:cs typeface="Roboto"/>
              </a:rPr>
              <a:t>of</a:t>
            </a:r>
            <a:r>
              <a:rPr sz="1001" b="1" spc="-30" dirty="0">
                <a:solidFill>
                  <a:srgbClr val="FFFFFF"/>
                </a:solidFill>
                <a:latin typeface="Roboto"/>
                <a:cs typeface="Roboto"/>
              </a:rPr>
              <a:t> </a:t>
            </a:r>
            <a:r>
              <a:rPr sz="1001" b="1" dirty="0">
                <a:solidFill>
                  <a:srgbClr val="FFFFFF"/>
                </a:solidFill>
                <a:latin typeface="Roboto"/>
                <a:cs typeface="Roboto"/>
              </a:rPr>
              <a:t>Policy</a:t>
            </a:r>
            <a:r>
              <a:rPr sz="1001" b="1" spc="-30" dirty="0">
                <a:solidFill>
                  <a:srgbClr val="FFFFFF"/>
                </a:solidFill>
                <a:latin typeface="Roboto"/>
                <a:cs typeface="Roboto"/>
              </a:rPr>
              <a:t> </a:t>
            </a:r>
            <a:r>
              <a:rPr sz="1001" b="1" spc="-6" dirty="0">
                <a:solidFill>
                  <a:srgbClr val="FFFFFF"/>
                </a:solidFill>
                <a:latin typeface="Roboto"/>
                <a:cs typeface="Roboto"/>
              </a:rPr>
              <a:t>Analysis</a:t>
            </a:r>
            <a:r>
              <a:rPr sz="1001" b="1" spc="-30" dirty="0">
                <a:solidFill>
                  <a:srgbClr val="FFFFFF"/>
                </a:solidFill>
                <a:latin typeface="Roboto"/>
                <a:cs typeface="Roboto"/>
              </a:rPr>
              <a:t> </a:t>
            </a:r>
            <a:r>
              <a:rPr sz="1001" b="1" spc="-15" dirty="0">
                <a:solidFill>
                  <a:srgbClr val="FFFFFF"/>
                </a:solidFill>
                <a:latin typeface="Roboto"/>
                <a:cs typeface="Roboto"/>
              </a:rPr>
              <a:t>in </a:t>
            </a:r>
            <a:r>
              <a:rPr sz="1001" b="1" dirty="0">
                <a:solidFill>
                  <a:srgbClr val="FFFFFF"/>
                </a:solidFill>
                <a:latin typeface="Roboto"/>
                <a:cs typeface="Roboto"/>
              </a:rPr>
              <a:t>the</a:t>
            </a:r>
            <a:r>
              <a:rPr sz="1001" b="1" spc="-27" dirty="0">
                <a:solidFill>
                  <a:srgbClr val="FFFFFF"/>
                </a:solidFill>
                <a:latin typeface="Roboto"/>
                <a:cs typeface="Roboto"/>
              </a:rPr>
              <a:t> </a:t>
            </a:r>
            <a:r>
              <a:rPr sz="1001" b="1" dirty="0">
                <a:solidFill>
                  <a:srgbClr val="FFFFFF"/>
                </a:solidFill>
                <a:latin typeface="Roboto"/>
                <a:cs typeface="Roboto"/>
              </a:rPr>
              <a:t>Department</a:t>
            </a:r>
            <a:r>
              <a:rPr sz="1001" b="1" spc="-24" dirty="0">
                <a:solidFill>
                  <a:srgbClr val="FFFFFF"/>
                </a:solidFill>
                <a:latin typeface="Roboto"/>
                <a:cs typeface="Roboto"/>
              </a:rPr>
              <a:t> </a:t>
            </a:r>
            <a:r>
              <a:rPr sz="1001" b="1" spc="-15" dirty="0">
                <a:solidFill>
                  <a:srgbClr val="FFFFFF"/>
                </a:solidFill>
                <a:latin typeface="Roboto"/>
                <a:cs typeface="Roboto"/>
              </a:rPr>
              <a:t>of </a:t>
            </a:r>
            <a:r>
              <a:rPr sz="1001" b="1" dirty="0">
                <a:solidFill>
                  <a:srgbClr val="FFFFFF"/>
                </a:solidFill>
                <a:latin typeface="Roboto"/>
                <a:cs typeface="Roboto"/>
              </a:rPr>
              <a:t>Management</a:t>
            </a:r>
            <a:r>
              <a:rPr sz="1001" b="1" spc="200" dirty="0">
                <a:solidFill>
                  <a:srgbClr val="FFFFFF"/>
                </a:solidFill>
                <a:latin typeface="Roboto"/>
                <a:cs typeface="Roboto"/>
              </a:rPr>
              <a:t> </a:t>
            </a:r>
            <a:r>
              <a:rPr sz="1001" b="1" dirty="0">
                <a:solidFill>
                  <a:srgbClr val="FFFFFF"/>
                </a:solidFill>
                <a:latin typeface="Roboto"/>
                <a:cs typeface="Roboto"/>
              </a:rPr>
              <a:t>at</a:t>
            </a:r>
            <a:r>
              <a:rPr sz="1001" b="1" spc="-27" dirty="0">
                <a:solidFill>
                  <a:srgbClr val="FFFFFF"/>
                </a:solidFill>
                <a:latin typeface="Roboto"/>
                <a:cs typeface="Roboto"/>
              </a:rPr>
              <a:t> </a:t>
            </a:r>
            <a:r>
              <a:rPr sz="1001" b="1" spc="-15" dirty="0">
                <a:solidFill>
                  <a:srgbClr val="FFFFFF"/>
                </a:solidFill>
                <a:latin typeface="Roboto"/>
                <a:cs typeface="Roboto"/>
              </a:rPr>
              <a:t>the </a:t>
            </a:r>
            <a:r>
              <a:rPr sz="1001" b="1" dirty="0">
                <a:solidFill>
                  <a:srgbClr val="FFFFFF"/>
                </a:solidFill>
                <a:latin typeface="Roboto"/>
                <a:cs typeface="Roboto"/>
              </a:rPr>
              <a:t>London</a:t>
            </a:r>
            <a:r>
              <a:rPr sz="1001" b="1" spc="-49" dirty="0">
                <a:solidFill>
                  <a:srgbClr val="FFFFFF"/>
                </a:solidFill>
                <a:latin typeface="Roboto"/>
                <a:cs typeface="Roboto"/>
              </a:rPr>
              <a:t> </a:t>
            </a:r>
            <a:r>
              <a:rPr sz="1001" b="1" dirty="0">
                <a:solidFill>
                  <a:srgbClr val="FFFFFF"/>
                </a:solidFill>
                <a:latin typeface="Roboto"/>
                <a:cs typeface="Roboto"/>
              </a:rPr>
              <a:t>School</a:t>
            </a:r>
            <a:r>
              <a:rPr sz="1001" b="1" spc="-45" dirty="0">
                <a:solidFill>
                  <a:srgbClr val="FFFFFF"/>
                </a:solidFill>
                <a:latin typeface="Roboto"/>
                <a:cs typeface="Roboto"/>
              </a:rPr>
              <a:t> </a:t>
            </a:r>
            <a:r>
              <a:rPr sz="1001" b="1" spc="-15" dirty="0">
                <a:solidFill>
                  <a:srgbClr val="FFFFFF"/>
                </a:solidFill>
                <a:latin typeface="Roboto"/>
                <a:cs typeface="Roboto"/>
              </a:rPr>
              <a:t>of</a:t>
            </a:r>
            <a:endParaRPr sz="1001">
              <a:latin typeface="Roboto"/>
              <a:cs typeface="Roboto"/>
            </a:endParaRPr>
          </a:p>
          <a:p>
            <a:pPr marL="188681" marR="275705">
              <a:lnSpc>
                <a:spcPts val="1195"/>
              </a:lnSpc>
              <a:spcBef>
                <a:spcPts val="12"/>
              </a:spcBef>
            </a:pPr>
            <a:r>
              <a:rPr sz="1001" b="1" spc="-6" dirty="0">
                <a:solidFill>
                  <a:srgbClr val="FFFFFF"/>
                </a:solidFill>
                <a:latin typeface="Roboto"/>
                <a:cs typeface="Roboto"/>
              </a:rPr>
              <a:t>Economics</a:t>
            </a:r>
            <a:r>
              <a:rPr sz="1001" b="1" spc="-30" dirty="0">
                <a:solidFill>
                  <a:srgbClr val="FFFFFF"/>
                </a:solidFill>
                <a:latin typeface="Roboto"/>
                <a:cs typeface="Roboto"/>
              </a:rPr>
              <a:t> </a:t>
            </a:r>
            <a:r>
              <a:rPr sz="1001" b="1" dirty="0">
                <a:solidFill>
                  <a:srgbClr val="FFFFFF"/>
                </a:solidFill>
                <a:latin typeface="Roboto"/>
                <a:cs typeface="Roboto"/>
              </a:rPr>
              <a:t>and</a:t>
            </a:r>
            <a:r>
              <a:rPr sz="1001" b="1" spc="-27" dirty="0">
                <a:solidFill>
                  <a:srgbClr val="FFFFFF"/>
                </a:solidFill>
                <a:latin typeface="Roboto"/>
                <a:cs typeface="Roboto"/>
              </a:rPr>
              <a:t> </a:t>
            </a:r>
            <a:r>
              <a:rPr sz="1001" b="1" spc="-6" dirty="0">
                <a:solidFill>
                  <a:srgbClr val="FFFFFF"/>
                </a:solidFill>
                <a:latin typeface="Roboto"/>
                <a:cs typeface="Roboto"/>
              </a:rPr>
              <a:t>Political Science</a:t>
            </a:r>
            <a:endParaRPr sz="1001">
              <a:latin typeface="Roboto"/>
              <a:cs typeface="Roboto"/>
            </a:endParaRPr>
          </a:p>
        </p:txBody>
      </p:sp>
      <p:sp>
        <p:nvSpPr>
          <p:cNvPr id="6" name="object 6"/>
          <p:cNvSpPr txBox="1"/>
          <p:nvPr/>
        </p:nvSpPr>
        <p:spPr>
          <a:xfrm>
            <a:off x="9254685" y="2123334"/>
            <a:ext cx="2108999" cy="1113607"/>
          </a:xfrm>
          <a:prstGeom prst="rect">
            <a:avLst/>
          </a:prstGeom>
        </p:spPr>
        <p:txBody>
          <a:bodyPr vert="horz" wrap="square" lIns="0" tIns="7316" rIns="0" bIns="0" rtlCol="0">
            <a:spAutoFit/>
          </a:bodyPr>
          <a:lstStyle/>
          <a:p>
            <a:pPr marL="7701" marR="3081">
              <a:lnSpc>
                <a:spcPct val="101499"/>
              </a:lnSpc>
              <a:spcBef>
                <a:spcPts val="58"/>
              </a:spcBef>
            </a:pPr>
            <a:r>
              <a:rPr sz="1182" b="1" dirty="0">
                <a:solidFill>
                  <a:srgbClr val="FFFFFF"/>
                </a:solidFill>
                <a:latin typeface="Moderat Extended Bold"/>
                <a:cs typeface="Moderat Extended Bold"/>
              </a:rPr>
              <a:t>Knowledge</a:t>
            </a:r>
            <a:r>
              <a:rPr sz="1182" b="1" spc="-9" dirty="0">
                <a:solidFill>
                  <a:srgbClr val="FFFFFF"/>
                </a:solidFill>
                <a:latin typeface="Moderat Extended Bold"/>
                <a:cs typeface="Moderat Extended Bold"/>
              </a:rPr>
              <a:t> </a:t>
            </a:r>
            <a:r>
              <a:rPr sz="1182" b="1" dirty="0">
                <a:solidFill>
                  <a:srgbClr val="FFFFFF"/>
                </a:solidFill>
                <a:latin typeface="Moderat Extended Bold"/>
                <a:cs typeface="Moderat Extended Bold"/>
              </a:rPr>
              <a:t>is</a:t>
            </a:r>
            <a:r>
              <a:rPr sz="1182" b="1" spc="-6" dirty="0">
                <a:solidFill>
                  <a:srgbClr val="FFFFFF"/>
                </a:solidFill>
                <a:latin typeface="Moderat Extended Bold"/>
                <a:cs typeface="Moderat Extended Bold"/>
              </a:rPr>
              <a:t> </a:t>
            </a:r>
            <a:r>
              <a:rPr sz="1182" b="1" dirty="0">
                <a:solidFill>
                  <a:srgbClr val="FFFFFF"/>
                </a:solidFill>
                <a:latin typeface="Moderat Extended Bold"/>
                <a:cs typeface="Moderat Extended Bold"/>
              </a:rPr>
              <a:t>easily</a:t>
            </a:r>
            <a:r>
              <a:rPr sz="1182" b="1" spc="-6" dirty="0">
                <a:solidFill>
                  <a:srgbClr val="FFFFFF"/>
                </a:solidFill>
                <a:latin typeface="Moderat Extended Bold"/>
                <a:cs typeface="Moderat Extended Bold"/>
              </a:rPr>
              <a:t> </a:t>
            </a:r>
            <a:r>
              <a:rPr sz="1182" b="1" spc="-15" dirty="0">
                <a:solidFill>
                  <a:srgbClr val="FFFFFF"/>
                </a:solidFill>
                <a:latin typeface="Moderat Extended Bold"/>
                <a:cs typeface="Moderat Extended Bold"/>
              </a:rPr>
              <a:t>and </a:t>
            </a:r>
            <a:r>
              <a:rPr sz="1182" b="1" dirty="0">
                <a:solidFill>
                  <a:srgbClr val="FFFFFF"/>
                </a:solidFill>
                <a:latin typeface="Moderat Extended Bold"/>
                <a:cs typeface="Moderat Extended Bold"/>
              </a:rPr>
              <a:t>freely</a:t>
            </a:r>
            <a:r>
              <a:rPr sz="1182" b="1" spc="-24" dirty="0">
                <a:solidFill>
                  <a:srgbClr val="FFFFFF"/>
                </a:solidFill>
                <a:latin typeface="Moderat Extended Bold"/>
                <a:cs typeface="Moderat Extended Bold"/>
              </a:rPr>
              <a:t> </a:t>
            </a:r>
            <a:r>
              <a:rPr sz="1182" b="1" dirty="0">
                <a:solidFill>
                  <a:srgbClr val="FFFFFF"/>
                </a:solidFill>
                <a:latin typeface="Moderat Extended Bold"/>
                <a:cs typeface="Moderat Extended Bold"/>
              </a:rPr>
              <a:t>available.</a:t>
            </a:r>
            <a:r>
              <a:rPr sz="1182" b="1" spc="-21" dirty="0">
                <a:solidFill>
                  <a:srgbClr val="FFFFFF"/>
                </a:solidFill>
                <a:latin typeface="Moderat Extended Bold"/>
                <a:cs typeface="Moderat Extended Bold"/>
              </a:rPr>
              <a:t> </a:t>
            </a:r>
            <a:r>
              <a:rPr sz="1182" b="1" dirty="0">
                <a:solidFill>
                  <a:srgbClr val="FFFFFF"/>
                </a:solidFill>
                <a:latin typeface="Moderat Extended Bold"/>
                <a:cs typeface="Moderat Extended Bold"/>
              </a:rPr>
              <a:t>It’s</a:t>
            </a:r>
            <a:r>
              <a:rPr sz="1182" b="1" spc="-24" dirty="0">
                <a:solidFill>
                  <a:srgbClr val="FFFFFF"/>
                </a:solidFill>
                <a:latin typeface="Moderat Extended Bold"/>
                <a:cs typeface="Moderat Extended Bold"/>
              </a:rPr>
              <a:t> </a:t>
            </a:r>
            <a:r>
              <a:rPr sz="1182" b="1" spc="-15" dirty="0">
                <a:solidFill>
                  <a:srgbClr val="FFFFFF"/>
                </a:solidFill>
                <a:latin typeface="Moderat Extended Bold"/>
                <a:cs typeface="Moderat Extended Bold"/>
              </a:rPr>
              <a:t>at </a:t>
            </a:r>
            <a:r>
              <a:rPr sz="1182" b="1" dirty="0">
                <a:solidFill>
                  <a:srgbClr val="FFFFFF"/>
                </a:solidFill>
                <a:latin typeface="Moderat Extended Bold"/>
                <a:cs typeface="Moderat Extended Bold"/>
              </a:rPr>
              <a:t>your</a:t>
            </a:r>
            <a:r>
              <a:rPr sz="1182" b="1" spc="-6" dirty="0">
                <a:solidFill>
                  <a:srgbClr val="FFFFFF"/>
                </a:solidFill>
                <a:latin typeface="Moderat Extended Bold"/>
                <a:cs typeface="Moderat Extended Bold"/>
              </a:rPr>
              <a:t> </a:t>
            </a:r>
            <a:r>
              <a:rPr sz="1182" b="1" dirty="0">
                <a:solidFill>
                  <a:srgbClr val="FFFFFF"/>
                </a:solidFill>
                <a:latin typeface="Moderat Extended Bold"/>
                <a:cs typeface="Moderat Extended Bold"/>
              </a:rPr>
              <a:t>fingertips,</a:t>
            </a:r>
            <a:r>
              <a:rPr sz="1182" b="1" spc="-3" dirty="0">
                <a:solidFill>
                  <a:srgbClr val="FFFFFF"/>
                </a:solidFill>
                <a:latin typeface="Moderat Extended Bold"/>
                <a:cs typeface="Moderat Extended Bold"/>
              </a:rPr>
              <a:t> </a:t>
            </a:r>
            <a:r>
              <a:rPr sz="1182" b="1" dirty="0">
                <a:solidFill>
                  <a:srgbClr val="FFFFFF"/>
                </a:solidFill>
                <a:latin typeface="Moderat Extended Bold"/>
                <a:cs typeface="Moderat Extended Bold"/>
              </a:rPr>
              <a:t>not</a:t>
            </a:r>
            <a:r>
              <a:rPr sz="1182" b="1" spc="-3" dirty="0">
                <a:solidFill>
                  <a:srgbClr val="FFFFFF"/>
                </a:solidFill>
                <a:latin typeface="Moderat Extended Bold"/>
                <a:cs typeface="Moderat Extended Bold"/>
              </a:rPr>
              <a:t> </a:t>
            </a:r>
            <a:r>
              <a:rPr sz="1182" b="1" spc="-12" dirty="0">
                <a:solidFill>
                  <a:srgbClr val="FFFFFF"/>
                </a:solidFill>
                <a:latin typeface="Moderat Extended Bold"/>
                <a:cs typeface="Moderat Extended Bold"/>
              </a:rPr>
              <a:t>shut </a:t>
            </a:r>
            <a:r>
              <a:rPr sz="1182" b="1" dirty="0">
                <a:solidFill>
                  <a:srgbClr val="FFFFFF"/>
                </a:solidFill>
                <a:latin typeface="Moderat Extended Bold"/>
                <a:cs typeface="Moderat Extended Bold"/>
              </a:rPr>
              <a:t>away</a:t>
            </a:r>
            <a:r>
              <a:rPr sz="1182" b="1" spc="-15" dirty="0">
                <a:solidFill>
                  <a:srgbClr val="FFFFFF"/>
                </a:solidFill>
                <a:latin typeface="Moderat Extended Bold"/>
                <a:cs typeface="Moderat Extended Bold"/>
              </a:rPr>
              <a:t> </a:t>
            </a:r>
            <a:r>
              <a:rPr sz="1182" b="1" dirty="0">
                <a:solidFill>
                  <a:srgbClr val="FFFFFF"/>
                </a:solidFill>
                <a:latin typeface="Moderat Extended Bold"/>
                <a:cs typeface="Moderat Extended Bold"/>
              </a:rPr>
              <a:t>in</a:t>
            </a:r>
            <a:r>
              <a:rPr sz="1182" b="1" spc="-15" dirty="0">
                <a:solidFill>
                  <a:srgbClr val="FFFFFF"/>
                </a:solidFill>
                <a:latin typeface="Moderat Extended Bold"/>
                <a:cs typeface="Moderat Extended Bold"/>
              </a:rPr>
              <a:t> </a:t>
            </a:r>
            <a:r>
              <a:rPr sz="1182" b="1" dirty="0">
                <a:solidFill>
                  <a:srgbClr val="FFFFFF"/>
                </a:solidFill>
                <a:latin typeface="Moderat Extended Bold"/>
                <a:cs typeface="Moderat Extended Bold"/>
              </a:rPr>
              <a:t>a</a:t>
            </a:r>
            <a:r>
              <a:rPr sz="1182" b="1" spc="-12" dirty="0">
                <a:solidFill>
                  <a:srgbClr val="FFFFFF"/>
                </a:solidFill>
                <a:latin typeface="Moderat Extended Bold"/>
                <a:cs typeface="Moderat Extended Bold"/>
              </a:rPr>
              <a:t> </a:t>
            </a:r>
            <a:r>
              <a:rPr sz="1182" b="1" dirty="0">
                <a:solidFill>
                  <a:srgbClr val="FFFFFF"/>
                </a:solidFill>
                <a:latin typeface="Moderat Extended Bold"/>
                <a:cs typeface="Moderat Extended Bold"/>
              </a:rPr>
              <a:t>library,</a:t>
            </a:r>
            <a:r>
              <a:rPr sz="1182" b="1" spc="-15" dirty="0">
                <a:solidFill>
                  <a:srgbClr val="FFFFFF"/>
                </a:solidFill>
                <a:latin typeface="Moderat Extended Bold"/>
                <a:cs typeface="Moderat Extended Bold"/>
              </a:rPr>
              <a:t> </a:t>
            </a:r>
            <a:r>
              <a:rPr sz="1182" b="1" spc="-6" dirty="0">
                <a:solidFill>
                  <a:srgbClr val="FFFFFF"/>
                </a:solidFill>
                <a:latin typeface="Moderat Extended Bold"/>
                <a:cs typeface="Moderat Extended Bold"/>
              </a:rPr>
              <a:t>including </a:t>
            </a:r>
            <a:r>
              <a:rPr sz="1182" b="1" dirty="0">
                <a:solidFill>
                  <a:srgbClr val="FFFFFF"/>
                </a:solidFill>
                <a:latin typeface="Moderat Extended Bold"/>
                <a:cs typeface="Moderat Extended Bold"/>
              </a:rPr>
              <a:t>important</a:t>
            </a:r>
            <a:r>
              <a:rPr sz="1182" b="1" spc="33" dirty="0">
                <a:solidFill>
                  <a:srgbClr val="FFFFFF"/>
                </a:solidFill>
                <a:latin typeface="Moderat Extended Bold"/>
                <a:cs typeface="Moderat Extended Bold"/>
              </a:rPr>
              <a:t> </a:t>
            </a:r>
            <a:r>
              <a:rPr sz="1182" b="1" dirty="0">
                <a:solidFill>
                  <a:srgbClr val="FFFFFF"/>
                </a:solidFill>
                <a:latin typeface="Moderat Extended Bold"/>
                <a:cs typeface="Moderat Extended Bold"/>
              </a:rPr>
              <a:t>documents</a:t>
            </a:r>
            <a:r>
              <a:rPr sz="1182" b="1" spc="36" dirty="0">
                <a:solidFill>
                  <a:srgbClr val="FFFFFF"/>
                </a:solidFill>
                <a:latin typeface="Moderat Extended Bold"/>
                <a:cs typeface="Moderat Extended Bold"/>
              </a:rPr>
              <a:t> </a:t>
            </a:r>
            <a:r>
              <a:rPr sz="1182" b="1" spc="-15" dirty="0">
                <a:solidFill>
                  <a:srgbClr val="FFFFFF"/>
                </a:solidFill>
                <a:latin typeface="Moderat Extended Bold"/>
                <a:cs typeface="Moderat Extended Bold"/>
              </a:rPr>
              <a:t>and </a:t>
            </a:r>
            <a:r>
              <a:rPr sz="1182" b="1" dirty="0">
                <a:solidFill>
                  <a:srgbClr val="FFFFFF"/>
                </a:solidFill>
                <a:latin typeface="Moderat Extended Bold"/>
                <a:cs typeface="Moderat Extended Bold"/>
              </a:rPr>
              <a:t>primary</a:t>
            </a:r>
            <a:r>
              <a:rPr sz="1182" b="1" spc="79" dirty="0">
                <a:solidFill>
                  <a:srgbClr val="FFFFFF"/>
                </a:solidFill>
                <a:latin typeface="Moderat Extended Bold"/>
                <a:cs typeface="Moderat Extended Bold"/>
              </a:rPr>
              <a:t> </a:t>
            </a:r>
            <a:r>
              <a:rPr sz="1182" b="1" spc="-6" dirty="0">
                <a:solidFill>
                  <a:srgbClr val="FFFFFF"/>
                </a:solidFill>
                <a:latin typeface="Moderat Extended Bold"/>
                <a:cs typeface="Moderat Extended Bold"/>
              </a:rPr>
              <a:t>research</a:t>
            </a:r>
            <a:endParaRPr sz="1182" dirty="0">
              <a:latin typeface="Moderat Extended Bold"/>
              <a:cs typeface="Moderat Extended Bold"/>
            </a:endParaRPr>
          </a:p>
        </p:txBody>
      </p:sp>
      <p:sp>
        <p:nvSpPr>
          <p:cNvPr id="7" name="object 7"/>
          <p:cNvSpPr txBox="1"/>
          <p:nvPr/>
        </p:nvSpPr>
        <p:spPr>
          <a:xfrm>
            <a:off x="9254685" y="3418157"/>
            <a:ext cx="2049698" cy="747410"/>
          </a:xfrm>
          <a:prstGeom prst="rect">
            <a:avLst/>
          </a:prstGeom>
        </p:spPr>
        <p:txBody>
          <a:bodyPr vert="horz" wrap="square" lIns="0" tIns="7316" rIns="0" bIns="0" rtlCol="0">
            <a:spAutoFit/>
          </a:bodyPr>
          <a:lstStyle/>
          <a:p>
            <a:pPr marL="7701" marR="3081">
              <a:lnSpc>
                <a:spcPct val="101499"/>
              </a:lnSpc>
              <a:spcBef>
                <a:spcPts val="58"/>
              </a:spcBef>
            </a:pPr>
            <a:r>
              <a:rPr sz="1182" b="1" dirty="0">
                <a:solidFill>
                  <a:srgbClr val="FFFFFF"/>
                </a:solidFill>
                <a:latin typeface="Moderat Extended Bold"/>
                <a:cs typeface="Moderat Extended Bold"/>
              </a:rPr>
              <a:t>The</a:t>
            </a:r>
            <a:r>
              <a:rPr sz="1182" b="1" spc="-15" dirty="0">
                <a:solidFill>
                  <a:srgbClr val="FFFFFF"/>
                </a:solidFill>
                <a:latin typeface="Moderat Extended Bold"/>
                <a:cs typeface="Moderat Extended Bold"/>
              </a:rPr>
              <a:t> </a:t>
            </a:r>
            <a:r>
              <a:rPr sz="1182" b="1" dirty="0">
                <a:solidFill>
                  <a:srgbClr val="FFFFFF"/>
                </a:solidFill>
                <a:latin typeface="Moderat Extended Bold"/>
                <a:cs typeface="Moderat Extended Bold"/>
              </a:rPr>
              <a:t>research</a:t>
            </a:r>
            <a:r>
              <a:rPr sz="1182" b="1" spc="-15" dirty="0">
                <a:solidFill>
                  <a:srgbClr val="FFFFFF"/>
                </a:solidFill>
                <a:latin typeface="Moderat Extended Bold"/>
                <a:cs typeface="Moderat Extended Bold"/>
              </a:rPr>
              <a:t> </a:t>
            </a:r>
            <a:r>
              <a:rPr sz="1182" b="1" dirty="0">
                <a:solidFill>
                  <a:srgbClr val="FFFFFF"/>
                </a:solidFill>
                <a:latin typeface="Moderat Extended Bold"/>
                <a:cs typeface="Moderat Extended Bold"/>
              </a:rPr>
              <a:t>process</a:t>
            </a:r>
            <a:r>
              <a:rPr sz="1182" b="1" spc="-15" dirty="0">
                <a:solidFill>
                  <a:srgbClr val="FFFFFF"/>
                </a:solidFill>
                <a:latin typeface="Moderat Extended Bold"/>
                <a:cs typeface="Moderat Extended Bold"/>
              </a:rPr>
              <a:t> is </a:t>
            </a:r>
            <a:r>
              <a:rPr sz="1182" b="1" dirty="0">
                <a:solidFill>
                  <a:srgbClr val="FFFFFF"/>
                </a:solidFill>
                <a:latin typeface="Moderat Extended Bold"/>
                <a:cs typeface="Moderat Extended Bold"/>
              </a:rPr>
              <a:t>faster</a:t>
            </a:r>
            <a:r>
              <a:rPr sz="1182" b="1" spc="3" dirty="0">
                <a:solidFill>
                  <a:srgbClr val="FFFFFF"/>
                </a:solidFill>
                <a:latin typeface="Moderat Extended Bold"/>
                <a:cs typeface="Moderat Extended Bold"/>
              </a:rPr>
              <a:t> </a:t>
            </a:r>
            <a:r>
              <a:rPr sz="1182" b="1" dirty="0">
                <a:solidFill>
                  <a:srgbClr val="FFFFFF"/>
                </a:solidFill>
                <a:latin typeface="Moderat Extended Bold"/>
                <a:cs typeface="Moderat Extended Bold"/>
              </a:rPr>
              <a:t>and</a:t>
            </a:r>
            <a:r>
              <a:rPr sz="1182" b="1" spc="6" dirty="0">
                <a:solidFill>
                  <a:srgbClr val="FFFFFF"/>
                </a:solidFill>
                <a:latin typeface="Moderat Extended Bold"/>
                <a:cs typeface="Moderat Extended Bold"/>
              </a:rPr>
              <a:t> </a:t>
            </a:r>
            <a:r>
              <a:rPr sz="1182" b="1" dirty="0">
                <a:solidFill>
                  <a:srgbClr val="FFFFFF"/>
                </a:solidFill>
                <a:latin typeface="Moderat Extended Bold"/>
                <a:cs typeface="Moderat Extended Bold"/>
              </a:rPr>
              <a:t>enriched</a:t>
            </a:r>
            <a:r>
              <a:rPr sz="1182" b="1" spc="6" dirty="0">
                <a:solidFill>
                  <a:srgbClr val="FFFFFF"/>
                </a:solidFill>
                <a:latin typeface="Moderat Extended Bold"/>
                <a:cs typeface="Moderat Extended Bold"/>
              </a:rPr>
              <a:t> </a:t>
            </a:r>
            <a:r>
              <a:rPr sz="1182" b="1" spc="-15" dirty="0">
                <a:solidFill>
                  <a:srgbClr val="FFFFFF"/>
                </a:solidFill>
                <a:latin typeface="Moderat Extended Bold"/>
                <a:cs typeface="Moderat Extended Bold"/>
              </a:rPr>
              <a:t>by </a:t>
            </a:r>
            <a:r>
              <a:rPr sz="1182" b="1" dirty="0">
                <a:solidFill>
                  <a:srgbClr val="FFFFFF"/>
                </a:solidFill>
                <a:latin typeface="Moderat Extended Bold"/>
                <a:cs typeface="Moderat Extended Bold"/>
              </a:rPr>
              <a:t>the</a:t>
            </a:r>
            <a:r>
              <a:rPr sz="1182" b="1" spc="21" dirty="0">
                <a:solidFill>
                  <a:srgbClr val="FFFFFF"/>
                </a:solidFill>
                <a:latin typeface="Moderat Extended Bold"/>
                <a:cs typeface="Moderat Extended Bold"/>
              </a:rPr>
              <a:t> </a:t>
            </a:r>
            <a:r>
              <a:rPr sz="1182" b="1" dirty="0">
                <a:solidFill>
                  <a:srgbClr val="FFFFFF"/>
                </a:solidFill>
                <a:latin typeface="Moderat Extended Bold"/>
                <a:cs typeface="Moderat Extended Bold"/>
              </a:rPr>
              <a:t>depth</a:t>
            </a:r>
            <a:r>
              <a:rPr sz="1182" b="1" spc="24" dirty="0">
                <a:solidFill>
                  <a:srgbClr val="FFFFFF"/>
                </a:solidFill>
                <a:latin typeface="Moderat Extended Bold"/>
                <a:cs typeface="Moderat Extended Bold"/>
              </a:rPr>
              <a:t> </a:t>
            </a:r>
            <a:r>
              <a:rPr sz="1182" b="1" dirty="0">
                <a:solidFill>
                  <a:srgbClr val="FFFFFF"/>
                </a:solidFill>
                <a:latin typeface="Moderat Extended Bold"/>
                <a:cs typeface="Moderat Extended Bold"/>
              </a:rPr>
              <a:t>and</a:t>
            </a:r>
            <a:r>
              <a:rPr sz="1182" b="1" spc="24" dirty="0">
                <a:solidFill>
                  <a:srgbClr val="FFFFFF"/>
                </a:solidFill>
                <a:latin typeface="Moderat Extended Bold"/>
                <a:cs typeface="Moderat Extended Bold"/>
              </a:rPr>
              <a:t> </a:t>
            </a:r>
            <a:r>
              <a:rPr sz="1182" b="1" dirty="0">
                <a:solidFill>
                  <a:srgbClr val="FFFFFF"/>
                </a:solidFill>
                <a:latin typeface="Moderat Extended Bold"/>
                <a:cs typeface="Moderat Extended Bold"/>
              </a:rPr>
              <a:t>breadth</a:t>
            </a:r>
            <a:r>
              <a:rPr sz="1182" b="1" spc="24" dirty="0">
                <a:solidFill>
                  <a:srgbClr val="FFFFFF"/>
                </a:solidFill>
                <a:latin typeface="Moderat Extended Bold"/>
                <a:cs typeface="Moderat Extended Bold"/>
              </a:rPr>
              <a:t> </a:t>
            </a:r>
            <a:r>
              <a:rPr sz="1182" b="1" spc="-15" dirty="0">
                <a:solidFill>
                  <a:srgbClr val="FFFFFF"/>
                </a:solidFill>
                <a:latin typeface="Moderat Extended Bold"/>
                <a:cs typeface="Moderat Extended Bold"/>
              </a:rPr>
              <a:t>of </a:t>
            </a:r>
            <a:r>
              <a:rPr sz="1182" b="1" dirty="0">
                <a:solidFill>
                  <a:srgbClr val="FFFFFF"/>
                </a:solidFill>
                <a:latin typeface="Moderat Extended Bold"/>
                <a:cs typeface="Moderat Extended Bold"/>
              </a:rPr>
              <a:t>material</a:t>
            </a:r>
            <a:r>
              <a:rPr sz="1182" b="1" spc="21" dirty="0">
                <a:solidFill>
                  <a:srgbClr val="FFFFFF"/>
                </a:solidFill>
                <a:latin typeface="Moderat Extended Bold"/>
                <a:cs typeface="Moderat Extended Bold"/>
              </a:rPr>
              <a:t> </a:t>
            </a:r>
            <a:r>
              <a:rPr sz="1182" b="1" dirty="0">
                <a:solidFill>
                  <a:srgbClr val="FFFFFF"/>
                </a:solidFill>
                <a:latin typeface="Moderat Extended Bold"/>
                <a:cs typeface="Moderat Extended Bold"/>
              </a:rPr>
              <a:t>that</a:t>
            </a:r>
            <a:r>
              <a:rPr sz="1182" b="1" spc="21" dirty="0">
                <a:solidFill>
                  <a:srgbClr val="FFFFFF"/>
                </a:solidFill>
                <a:latin typeface="Moderat Extended Bold"/>
                <a:cs typeface="Moderat Extended Bold"/>
              </a:rPr>
              <a:t> </a:t>
            </a:r>
            <a:r>
              <a:rPr sz="1182" b="1" dirty="0">
                <a:solidFill>
                  <a:srgbClr val="FFFFFF"/>
                </a:solidFill>
                <a:latin typeface="Moderat Extended Bold"/>
                <a:cs typeface="Moderat Extended Bold"/>
              </a:rPr>
              <a:t>is</a:t>
            </a:r>
            <a:r>
              <a:rPr sz="1182" b="1" spc="21" dirty="0">
                <a:solidFill>
                  <a:srgbClr val="FFFFFF"/>
                </a:solidFill>
                <a:latin typeface="Moderat Extended Bold"/>
                <a:cs typeface="Moderat Extended Bold"/>
              </a:rPr>
              <a:t> </a:t>
            </a:r>
            <a:r>
              <a:rPr sz="1182" b="1" spc="-6" dirty="0">
                <a:solidFill>
                  <a:srgbClr val="FFFFFF"/>
                </a:solidFill>
                <a:latin typeface="Moderat Extended Bold"/>
                <a:cs typeface="Moderat Extended Bold"/>
              </a:rPr>
              <a:t>available</a:t>
            </a:r>
            <a:endParaRPr sz="1182">
              <a:latin typeface="Moderat Extended Bold"/>
              <a:cs typeface="Moderat Extended Bold"/>
            </a:endParaRPr>
          </a:p>
        </p:txBody>
      </p:sp>
      <p:sp>
        <p:nvSpPr>
          <p:cNvPr id="8" name="object 8"/>
          <p:cNvSpPr txBox="1"/>
          <p:nvPr/>
        </p:nvSpPr>
        <p:spPr>
          <a:xfrm>
            <a:off x="9254685" y="4346994"/>
            <a:ext cx="1926093" cy="930316"/>
          </a:xfrm>
          <a:prstGeom prst="rect">
            <a:avLst/>
          </a:prstGeom>
        </p:spPr>
        <p:txBody>
          <a:bodyPr vert="horz" wrap="square" lIns="0" tIns="7316" rIns="0" bIns="0" rtlCol="0">
            <a:spAutoFit/>
          </a:bodyPr>
          <a:lstStyle/>
          <a:p>
            <a:pPr marL="7701" marR="3081">
              <a:lnSpc>
                <a:spcPct val="101499"/>
              </a:lnSpc>
              <a:spcBef>
                <a:spcPts val="58"/>
              </a:spcBef>
            </a:pPr>
            <a:r>
              <a:rPr sz="1182" b="1" dirty="0">
                <a:solidFill>
                  <a:srgbClr val="FFFFFF"/>
                </a:solidFill>
                <a:latin typeface="Moderat Extended Bold"/>
                <a:cs typeface="Moderat Extended Bold"/>
              </a:rPr>
              <a:t>People,</a:t>
            </a:r>
            <a:r>
              <a:rPr sz="1182" b="1" spc="-9" dirty="0">
                <a:solidFill>
                  <a:srgbClr val="FFFFFF"/>
                </a:solidFill>
                <a:latin typeface="Moderat Extended Bold"/>
                <a:cs typeface="Moderat Extended Bold"/>
              </a:rPr>
              <a:t> </a:t>
            </a:r>
            <a:r>
              <a:rPr sz="1182" b="1" dirty="0">
                <a:solidFill>
                  <a:srgbClr val="FFFFFF"/>
                </a:solidFill>
                <a:latin typeface="Moderat Extended Bold"/>
                <a:cs typeface="Moderat Extended Bold"/>
              </a:rPr>
              <a:t>academics</a:t>
            </a:r>
            <a:r>
              <a:rPr sz="1182" b="1" spc="-9" dirty="0">
                <a:solidFill>
                  <a:srgbClr val="FFFFFF"/>
                </a:solidFill>
                <a:latin typeface="Moderat Extended Bold"/>
                <a:cs typeface="Moderat Extended Bold"/>
              </a:rPr>
              <a:t> </a:t>
            </a:r>
            <a:r>
              <a:rPr sz="1182" b="1" spc="-15" dirty="0">
                <a:solidFill>
                  <a:srgbClr val="FFFFFF"/>
                </a:solidFill>
                <a:latin typeface="Moderat Extended Bold"/>
                <a:cs typeface="Moderat Extended Bold"/>
              </a:rPr>
              <a:t>and </a:t>
            </a:r>
            <a:r>
              <a:rPr sz="1182" b="1" dirty="0">
                <a:solidFill>
                  <a:srgbClr val="FFFFFF"/>
                </a:solidFill>
                <a:latin typeface="Moderat Extended Bold"/>
                <a:cs typeface="Moderat Extended Bold"/>
              </a:rPr>
              <a:t>the</a:t>
            </a:r>
            <a:r>
              <a:rPr sz="1182" b="1" spc="18" dirty="0">
                <a:solidFill>
                  <a:srgbClr val="FFFFFF"/>
                </a:solidFill>
                <a:latin typeface="Moderat Extended Bold"/>
                <a:cs typeface="Moderat Extended Bold"/>
              </a:rPr>
              <a:t> </a:t>
            </a:r>
            <a:r>
              <a:rPr sz="1182" b="1" dirty="0">
                <a:solidFill>
                  <a:srgbClr val="FFFFFF"/>
                </a:solidFill>
                <a:latin typeface="Moderat Extended Bold"/>
                <a:cs typeface="Moderat Extended Bold"/>
              </a:rPr>
              <a:t>general</a:t>
            </a:r>
            <a:r>
              <a:rPr sz="1182" b="1" spc="18" dirty="0">
                <a:solidFill>
                  <a:srgbClr val="FFFFFF"/>
                </a:solidFill>
                <a:latin typeface="Moderat Extended Bold"/>
                <a:cs typeface="Moderat Extended Bold"/>
              </a:rPr>
              <a:t> </a:t>
            </a:r>
            <a:r>
              <a:rPr sz="1182" b="1" dirty="0">
                <a:solidFill>
                  <a:srgbClr val="FFFFFF"/>
                </a:solidFill>
                <a:latin typeface="Moderat Extended Bold"/>
                <a:cs typeface="Moderat Extended Bold"/>
              </a:rPr>
              <a:t>public,</a:t>
            </a:r>
            <a:r>
              <a:rPr sz="1182" b="1" spc="18" dirty="0">
                <a:solidFill>
                  <a:srgbClr val="FFFFFF"/>
                </a:solidFill>
                <a:latin typeface="Moderat Extended Bold"/>
                <a:cs typeface="Moderat Extended Bold"/>
              </a:rPr>
              <a:t> </a:t>
            </a:r>
            <a:r>
              <a:rPr sz="1182" b="1" spc="-12" dirty="0">
                <a:solidFill>
                  <a:srgbClr val="FFFFFF"/>
                </a:solidFill>
                <a:latin typeface="Moderat Extended Bold"/>
                <a:cs typeface="Moderat Extended Bold"/>
              </a:rPr>
              <a:t>have </a:t>
            </a:r>
            <a:r>
              <a:rPr sz="1182" b="1" dirty="0">
                <a:solidFill>
                  <a:srgbClr val="FFFFFF"/>
                </a:solidFill>
                <a:latin typeface="Moderat Extended Bold"/>
                <a:cs typeface="Moderat Extended Bold"/>
              </a:rPr>
              <a:t>much</a:t>
            </a:r>
            <a:r>
              <a:rPr sz="1182" b="1" spc="-9" dirty="0">
                <a:solidFill>
                  <a:srgbClr val="FFFFFF"/>
                </a:solidFill>
                <a:latin typeface="Moderat Extended Bold"/>
                <a:cs typeface="Moderat Extended Bold"/>
              </a:rPr>
              <a:t> </a:t>
            </a:r>
            <a:r>
              <a:rPr sz="1182" b="1" dirty="0">
                <a:solidFill>
                  <a:srgbClr val="FFFFFF"/>
                </a:solidFill>
                <a:latin typeface="Moderat Extended Bold"/>
                <a:cs typeface="Moderat Extended Bold"/>
              </a:rPr>
              <a:t>greater</a:t>
            </a:r>
            <a:r>
              <a:rPr sz="1182" b="1" spc="-9" dirty="0">
                <a:solidFill>
                  <a:srgbClr val="FFFFFF"/>
                </a:solidFill>
                <a:latin typeface="Moderat Extended Bold"/>
                <a:cs typeface="Moderat Extended Bold"/>
              </a:rPr>
              <a:t> </a:t>
            </a:r>
            <a:r>
              <a:rPr sz="1182" b="1" dirty="0">
                <a:solidFill>
                  <a:srgbClr val="FFFFFF"/>
                </a:solidFill>
                <a:latin typeface="Moderat Extended Bold"/>
                <a:cs typeface="Moderat Extended Bold"/>
              </a:rPr>
              <a:t>access</a:t>
            </a:r>
            <a:r>
              <a:rPr sz="1182" b="1" spc="-9" dirty="0">
                <a:solidFill>
                  <a:srgbClr val="FFFFFF"/>
                </a:solidFill>
                <a:latin typeface="Moderat Extended Bold"/>
                <a:cs typeface="Moderat Extended Bold"/>
              </a:rPr>
              <a:t> </a:t>
            </a:r>
            <a:r>
              <a:rPr sz="1182" b="1" spc="-15" dirty="0">
                <a:solidFill>
                  <a:srgbClr val="FFFFFF"/>
                </a:solidFill>
                <a:latin typeface="Moderat Extended Bold"/>
                <a:cs typeface="Moderat Extended Bold"/>
              </a:rPr>
              <a:t>to </a:t>
            </a:r>
            <a:r>
              <a:rPr sz="1182" b="1" dirty="0">
                <a:solidFill>
                  <a:srgbClr val="FFFFFF"/>
                </a:solidFill>
                <a:latin typeface="Moderat Extended Bold"/>
                <a:cs typeface="Moderat Extended Bold"/>
              </a:rPr>
              <a:t>his</a:t>
            </a:r>
            <a:r>
              <a:rPr sz="1182" b="1" spc="6" dirty="0">
                <a:solidFill>
                  <a:srgbClr val="FFFFFF"/>
                </a:solidFill>
                <a:latin typeface="Moderat Extended Bold"/>
                <a:cs typeface="Moderat Extended Bold"/>
              </a:rPr>
              <a:t> </a:t>
            </a:r>
            <a:r>
              <a:rPr sz="1182" b="1" dirty="0">
                <a:solidFill>
                  <a:srgbClr val="FFFFFF"/>
                </a:solidFill>
                <a:latin typeface="Moderat Extended Bold"/>
                <a:cs typeface="Moderat Extended Bold"/>
              </a:rPr>
              <a:t>research,</a:t>
            </a:r>
            <a:r>
              <a:rPr sz="1182" b="1" spc="6" dirty="0">
                <a:solidFill>
                  <a:srgbClr val="FFFFFF"/>
                </a:solidFill>
                <a:latin typeface="Moderat Extended Bold"/>
                <a:cs typeface="Moderat Extended Bold"/>
              </a:rPr>
              <a:t> </a:t>
            </a:r>
            <a:r>
              <a:rPr sz="1182" b="1" spc="-6" dirty="0">
                <a:solidFill>
                  <a:srgbClr val="FFFFFF"/>
                </a:solidFill>
                <a:latin typeface="Moderat Extended Bold"/>
                <a:cs typeface="Moderat Extended Bold"/>
              </a:rPr>
              <a:t>amplifying </a:t>
            </a:r>
            <a:r>
              <a:rPr sz="1182" b="1" dirty="0">
                <a:solidFill>
                  <a:srgbClr val="FFFFFF"/>
                </a:solidFill>
                <a:latin typeface="Moderat Extended Bold"/>
                <a:cs typeface="Moderat Extended Bold"/>
              </a:rPr>
              <a:t>its</a:t>
            </a:r>
            <a:r>
              <a:rPr sz="1182" b="1" spc="6" dirty="0">
                <a:solidFill>
                  <a:srgbClr val="FFFFFF"/>
                </a:solidFill>
                <a:latin typeface="Moderat Extended Bold"/>
                <a:cs typeface="Moderat Extended Bold"/>
              </a:rPr>
              <a:t> </a:t>
            </a:r>
            <a:r>
              <a:rPr sz="1182" b="1" spc="-6" dirty="0">
                <a:solidFill>
                  <a:srgbClr val="FFFFFF"/>
                </a:solidFill>
                <a:latin typeface="Moderat Extended Bold"/>
                <a:cs typeface="Moderat Extended Bold"/>
              </a:rPr>
              <a:t>reach</a:t>
            </a:r>
            <a:endParaRPr sz="1182">
              <a:latin typeface="Moderat Extended Bold"/>
              <a:cs typeface="Moderat Extended Bold"/>
            </a:endParaRPr>
          </a:p>
        </p:txBody>
      </p:sp>
      <p:sp>
        <p:nvSpPr>
          <p:cNvPr id="9" name="object 9"/>
          <p:cNvSpPr txBox="1"/>
          <p:nvPr/>
        </p:nvSpPr>
        <p:spPr>
          <a:xfrm>
            <a:off x="8480938" y="1003229"/>
            <a:ext cx="2900691" cy="724424"/>
          </a:xfrm>
          <a:prstGeom prst="rect">
            <a:avLst/>
          </a:prstGeom>
          <a:solidFill>
            <a:srgbClr val="FFFFFF"/>
          </a:solidFill>
        </p:spPr>
        <p:txBody>
          <a:bodyPr vert="horz" wrap="square" lIns="0" tIns="107818" rIns="0" bIns="0" rtlCol="0">
            <a:spAutoFit/>
          </a:bodyPr>
          <a:lstStyle/>
          <a:p>
            <a:pPr marL="164037" marR="702742">
              <a:lnSpc>
                <a:spcPts val="1649"/>
              </a:lnSpc>
              <a:spcBef>
                <a:spcPts val="849"/>
              </a:spcBef>
            </a:pPr>
            <a:r>
              <a:rPr sz="1425" b="1" dirty="0">
                <a:solidFill>
                  <a:srgbClr val="994493"/>
                </a:solidFill>
                <a:latin typeface="Moderat Extended Bold"/>
                <a:cs typeface="Moderat Extended Bold"/>
              </a:rPr>
              <a:t>How</a:t>
            </a:r>
            <a:r>
              <a:rPr sz="1425" b="1" spc="-58" dirty="0">
                <a:solidFill>
                  <a:srgbClr val="994493"/>
                </a:solidFill>
                <a:latin typeface="Moderat Extended Bold"/>
                <a:cs typeface="Moderat Extended Bold"/>
              </a:rPr>
              <a:t> </a:t>
            </a:r>
            <a:r>
              <a:rPr sz="1425" b="1" dirty="0">
                <a:solidFill>
                  <a:srgbClr val="994493"/>
                </a:solidFill>
                <a:latin typeface="Moderat Extended Bold"/>
                <a:cs typeface="Moderat Extended Bold"/>
              </a:rPr>
              <a:t>open</a:t>
            </a:r>
            <a:r>
              <a:rPr sz="1425" b="1" spc="-58" dirty="0">
                <a:solidFill>
                  <a:srgbClr val="994493"/>
                </a:solidFill>
                <a:latin typeface="Moderat Extended Bold"/>
                <a:cs typeface="Moderat Extended Bold"/>
              </a:rPr>
              <a:t> </a:t>
            </a:r>
            <a:r>
              <a:rPr sz="1425" b="1" spc="-6" dirty="0">
                <a:solidFill>
                  <a:srgbClr val="994493"/>
                </a:solidFill>
                <a:latin typeface="Moderat Extended Bold"/>
                <a:cs typeface="Moderat Extended Bold"/>
              </a:rPr>
              <a:t>access </a:t>
            </a:r>
            <a:r>
              <a:rPr sz="1425" b="1" dirty="0">
                <a:solidFill>
                  <a:srgbClr val="994493"/>
                </a:solidFill>
                <a:latin typeface="Moderat Extended Bold"/>
                <a:cs typeface="Moderat Extended Bold"/>
              </a:rPr>
              <a:t>and</a:t>
            </a:r>
            <a:r>
              <a:rPr sz="1425" b="1" spc="-36" dirty="0">
                <a:solidFill>
                  <a:srgbClr val="994493"/>
                </a:solidFill>
                <a:latin typeface="Moderat Extended Bold"/>
                <a:cs typeface="Moderat Extended Bold"/>
              </a:rPr>
              <a:t> </a:t>
            </a:r>
            <a:r>
              <a:rPr sz="1425" b="1" dirty="0">
                <a:solidFill>
                  <a:srgbClr val="994493"/>
                </a:solidFill>
                <a:latin typeface="Moderat Extended Bold"/>
                <a:cs typeface="Moderat Extended Bold"/>
              </a:rPr>
              <a:t>digital</a:t>
            </a:r>
            <a:r>
              <a:rPr sz="1425" b="1" spc="-33" dirty="0">
                <a:solidFill>
                  <a:srgbClr val="994493"/>
                </a:solidFill>
                <a:latin typeface="Moderat Extended Bold"/>
                <a:cs typeface="Moderat Extended Bold"/>
              </a:rPr>
              <a:t> </a:t>
            </a:r>
            <a:r>
              <a:rPr sz="1425" b="1" spc="-12" dirty="0">
                <a:solidFill>
                  <a:srgbClr val="994493"/>
                </a:solidFill>
                <a:latin typeface="Moderat Extended Bold"/>
                <a:cs typeface="Moderat Extended Bold"/>
              </a:rPr>
              <a:t>have</a:t>
            </a:r>
            <a:r>
              <a:rPr sz="1425" b="1" spc="-33" dirty="0">
                <a:solidFill>
                  <a:srgbClr val="994493"/>
                </a:solidFill>
                <a:latin typeface="Moderat Extended Bold"/>
                <a:cs typeface="Moderat Extended Bold"/>
              </a:rPr>
              <a:t> </a:t>
            </a:r>
            <a:r>
              <a:rPr sz="1425" b="1" spc="-12" dirty="0">
                <a:solidFill>
                  <a:srgbClr val="994493"/>
                </a:solidFill>
                <a:latin typeface="Moderat Extended Bold"/>
                <a:cs typeface="Moderat Extended Bold"/>
              </a:rPr>
              <a:t>been</a:t>
            </a:r>
            <a:endParaRPr sz="1425">
              <a:latin typeface="Moderat Extended Bold"/>
              <a:cs typeface="Moderat Extended Bold"/>
            </a:endParaRPr>
          </a:p>
          <a:p>
            <a:pPr marL="164037">
              <a:lnSpc>
                <a:spcPts val="1601"/>
              </a:lnSpc>
            </a:pPr>
            <a:r>
              <a:rPr sz="1425" b="1" spc="-6" dirty="0">
                <a:solidFill>
                  <a:srgbClr val="994493"/>
                </a:solidFill>
                <a:latin typeface="Moderat Extended Bold"/>
                <a:cs typeface="Moderat Extended Bold"/>
              </a:rPr>
              <a:t>transformational</a:t>
            </a:r>
            <a:r>
              <a:rPr sz="1425" b="1" spc="-33" dirty="0">
                <a:solidFill>
                  <a:srgbClr val="994493"/>
                </a:solidFill>
                <a:latin typeface="Moderat Extended Bold"/>
                <a:cs typeface="Moderat Extended Bold"/>
              </a:rPr>
              <a:t> </a:t>
            </a:r>
            <a:r>
              <a:rPr sz="1425" b="1" dirty="0">
                <a:solidFill>
                  <a:srgbClr val="994493"/>
                </a:solidFill>
                <a:latin typeface="Moderat Extended Bold"/>
                <a:cs typeface="Moderat Extended Bold"/>
              </a:rPr>
              <a:t>for</a:t>
            </a:r>
            <a:r>
              <a:rPr sz="1425" b="1" spc="-33" dirty="0">
                <a:solidFill>
                  <a:srgbClr val="994493"/>
                </a:solidFill>
                <a:latin typeface="Moderat Extended Bold"/>
                <a:cs typeface="Moderat Extended Bold"/>
              </a:rPr>
              <a:t> </a:t>
            </a:r>
            <a:r>
              <a:rPr sz="1425" b="1" spc="-6" dirty="0">
                <a:solidFill>
                  <a:srgbClr val="994493"/>
                </a:solidFill>
                <a:latin typeface="Moderat Extended Bold"/>
                <a:cs typeface="Moderat Extended Bold"/>
              </a:rPr>
              <a:t>Bevan</a:t>
            </a:r>
            <a:endParaRPr sz="1425">
              <a:latin typeface="Moderat Extended Bold"/>
              <a:cs typeface="Moderat Extended Bold"/>
            </a:endParaRPr>
          </a:p>
        </p:txBody>
      </p:sp>
      <p:sp>
        <p:nvSpPr>
          <p:cNvPr id="10" name="object 10"/>
          <p:cNvSpPr/>
          <p:nvPr/>
        </p:nvSpPr>
        <p:spPr>
          <a:xfrm>
            <a:off x="428" y="0"/>
            <a:ext cx="4063971" cy="672323"/>
          </a:xfrm>
          <a:custGeom>
            <a:avLst/>
            <a:gdLst/>
            <a:ahLst/>
            <a:cxnLst/>
            <a:rect l="l" t="t" r="r" b="b"/>
            <a:pathLst>
              <a:path w="6701790" h="1108710">
                <a:moveTo>
                  <a:pt x="6701366" y="0"/>
                </a:moveTo>
                <a:lnTo>
                  <a:pt x="0" y="0"/>
                </a:lnTo>
                <a:lnTo>
                  <a:pt x="0" y="1108091"/>
                </a:lnTo>
                <a:lnTo>
                  <a:pt x="6701366" y="1108091"/>
                </a:lnTo>
                <a:lnTo>
                  <a:pt x="6701366" y="0"/>
                </a:lnTo>
                <a:close/>
              </a:path>
            </a:pathLst>
          </a:custGeom>
          <a:solidFill>
            <a:srgbClr val="6DB750"/>
          </a:solidFill>
        </p:spPr>
        <p:txBody>
          <a:bodyPr wrap="square" lIns="0" tIns="0" rIns="0" bIns="0" rtlCol="0"/>
          <a:lstStyle/>
          <a:p>
            <a:endParaRPr/>
          </a:p>
        </p:txBody>
      </p:sp>
      <p:sp>
        <p:nvSpPr>
          <p:cNvPr id="11" name="object 11"/>
          <p:cNvSpPr txBox="1"/>
          <p:nvPr/>
        </p:nvSpPr>
        <p:spPr>
          <a:xfrm>
            <a:off x="475293" y="277307"/>
            <a:ext cx="2094751" cy="286566"/>
          </a:xfrm>
          <a:prstGeom prst="rect">
            <a:avLst/>
          </a:prstGeom>
        </p:spPr>
        <p:txBody>
          <a:bodyPr vert="horz" wrap="square" lIns="0" tIns="7316" rIns="0" bIns="0" rtlCol="0">
            <a:spAutoFit/>
          </a:bodyPr>
          <a:lstStyle/>
          <a:p>
            <a:pPr marL="7701" marR="3081">
              <a:lnSpc>
                <a:spcPct val="101800"/>
              </a:lnSpc>
              <a:spcBef>
                <a:spcPts val="58"/>
              </a:spcBef>
            </a:pPr>
            <a:r>
              <a:rPr sz="910" b="1" dirty="0">
                <a:solidFill>
                  <a:srgbClr val="FFFFFF"/>
                </a:solidFill>
                <a:latin typeface="Roboto"/>
                <a:cs typeface="Roboto"/>
              </a:rPr>
              <a:t>Researchers’</a:t>
            </a:r>
            <a:r>
              <a:rPr sz="910" b="1" spc="33" dirty="0">
                <a:solidFill>
                  <a:srgbClr val="FFFFFF"/>
                </a:solidFill>
                <a:latin typeface="Roboto"/>
                <a:cs typeface="Roboto"/>
              </a:rPr>
              <a:t> </a:t>
            </a:r>
            <a:r>
              <a:rPr sz="910" b="1" dirty="0">
                <a:solidFill>
                  <a:srgbClr val="FFFFFF"/>
                </a:solidFill>
                <a:latin typeface="Roboto"/>
                <a:cs typeface="Roboto"/>
              </a:rPr>
              <a:t>experiences</a:t>
            </a:r>
            <a:r>
              <a:rPr sz="910" b="1" spc="33" dirty="0">
                <a:solidFill>
                  <a:srgbClr val="FFFFFF"/>
                </a:solidFill>
                <a:latin typeface="Roboto"/>
                <a:cs typeface="Roboto"/>
              </a:rPr>
              <a:t> </a:t>
            </a:r>
            <a:r>
              <a:rPr sz="910" b="1" dirty="0">
                <a:solidFill>
                  <a:srgbClr val="FFFFFF"/>
                </a:solidFill>
                <a:latin typeface="Roboto"/>
                <a:cs typeface="Roboto"/>
              </a:rPr>
              <a:t>of</a:t>
            </a:r>
            <a:r>
              <a:rPr sz="910" b="1" spc="33" dirty="0">
                <a:solidFill>
                  <a:srgbClr val="FFFFFF"/>
                </a:solidFill>
                <a:latin typeface="Roboto"/>
                <a:cs typeface="Roboto"/>
              </a:rPr>
              <a:t> </a:t>
            </a:r>
            <a:r>
              <a:rPr sz="910" b="1" spc="-6" dirty="0">
                <a:solidFill>
                  <a:srgbClr val="FFFFFF"/>
                </a:solidFill>
                <a:latin typeface="Roboto"/>
                <a:cs typeface="Roboto"/>
              </a:rPr>
              <a:t>publishing </a:t>
            </a:r>
            <a:r>
              <a:rPr sz="910" b="1" dirty="0">
                <a:solidFill>
                  <a:srgbClr val="FFFFFF"/>
                </a:solidFill>
                <a:latin typeface="Roboto"/>
                <a:cs typeface="Roboto"/>
              </a:rPr>
              <a:t>academic</a:t>
            </a:r>
            <a:r>
              <a:rPr sz="910" b="1" spc="21" dirty="0">
                <a:solidFill>
                  <a:srgbClr val="FFFFFF"/>
                </a:solidFill>
                <a:latin typeface="Roboto"/>
                <a:cs typeface="Roboto"/>
              </a:rPr>
              <a:t> </a:t>
            </a:r>
            <a:r>
              <a:rPr sz="910" b="1" dirty="0">
                <a:solidFill>
                  <a:srgbClr val="FFFFFF"/>
                </a:solidFill>
                <a:latin typeface="Roboto"/>
                <a:cs typeface="Roboto"/>
              </a:rPr>
              <a:t>books</a:t>
            </a:r>
            <a:r>
              <a:rPr sz="910" b="1" spc="24" dirty="0">
                <a:solidFill>
                  <a:srgbClr val="FFFFFF"/>
                </a:solidFill>
                <a:latin typeface="Roboto"/>
                <a:cs typeface="Roboto"/>
              </a:rPr>
              <a:t> </a:t>
            </a:r>
            <a:r>
              <a:rPr sz="910" b="1" dirty="0">
                <a:solidFill>
                  <a:srgbClr val="FFFFFF"/>
                </a:solidFill>
                <a:latin typeface="Roboto"/>
                <a:cs typeface="Roboto"/>
              </a:rPr>
              <a:t>open</a:t>
            </a:r>
            <a:r>
              <a:rPr sz="910" b="1" spc="21" dirty="0">
                <a:solidFill>
                  <a:srgbClr val="FFFFFF"/>
                </a:solidFill>
                <a:latin typeface="Roboto"/>
                <a:cs typeface="Roboto"/>
              </a:rPr>
              <a:t> </a:t>
            </a:r>
            <a:r>
              <a:rPr sz="910" b="1" spc="-6" dirty="0">
                <a:solidFill>
                  <a:srgbClr val="FFFFFF"/>
                </a:solidFill>
                <a:latin typeface="Roboto"/>
                <a:cs typeface="Roboto"/>
              </a:rPr>
              <a:t>access</a:t>
            </a:r>
            <a:endParaRPr sz="910">
              <a:latin typeface="Roboto"/>
              <a:cs typeface="Roboto"/>
            </a:endParaRPr>
          </a:p>
        </p:txBody>
      </p:sp>
      <p:sp>
        <p:nvSpPr>
          <p:cNvPr id="12" name="object 12"/>
          <p:cNvSpPr/>
          <p:nvPr/>
        </p:nvSpPr>
        <p:spPr>
          <a:xfrm>
            <a:off x="428" y="6005561"/>
            <a:ext cx="12191144" cy="852148"/>
          </a:xfrm>
          <a:custGeom>
            <a:avLst/>
            <a:gdLst/>
            <a:ahLst/>
            <a:cxnLst/>
            <a:rect l="l" t="t" r="r" b="b"/>
            <a:pathLst>
              <a:path w="20104100" h="1405254">
                <a:moveTo>
                  <a:pt x="20104099" y="0"/>
                </a:moveTo>
                <a:lnTo>
                  <a:pt x="0" y="0"/>
                </a:lnTo>
                <a:lnTo>
                  <a:pt x="0" y="1404941"/>
                </a:lnTo>
                <a:lnTo>
                  <a:pt x="20104099" y="1404941"/>
                </a:lnTo>
                <a:lnTo>
                  <a:pt x="20104099" y="0"/>
                </a:lnTo>
                <a:close/>
              </a:path>
            </a:pathLst>
          </a:custGeom>
          <a:solidFill>
            <a:srgbClr val="EDEDED"/>
          </a:solidFill>
        </p:spPr>
        <p:txBody>
          <a:bodyPr wrap="square" lIns="0" tIns="0" rIns="0" bIns="0" rtlCol="0"/>
          <a:lstStyle/>
          <a:p>
            <a:endParaRPr/>
          </a:p>
        </p:txBody>
      </p:sp>
      <p:sp>
        <p:nvSpPr>
          <p:cNvPr id="13" name="object 13"/>
          <p:cNvSpPr txBox="1"/>
          <p:nvPr/>
        </p:nvSpPr>
        <p:spPr>
          <a:xfrm>
            <a:off x="428" y="5593367"/>
            <a:ext cx="4063971" cy="943791"/>
          </a:xfrm>
          <a:prstGeom prst="rect">
            <a:avLst/>
          </a:prstGeom>
          <a:solidFill>
            <a:srgbClr val="6DB750"/>
          </a:solidFill>
        </p:spPr>
        <p:txBody>
          <a:bodyPr vert="horz" wrap="square" lIns="0" tIns="72777" rIns="0" bIns="0" rtlCol="0">
            <a:spAutoFit/>
          </a:bodyPr>
          <a:lstStyle/>
          <a:p>
            <a:pPr>
              <a:lnSpc>
                <a:spcPct val="100000"/>
              </a:lnSpc>
              <a:spcBef>
                <a:spcPts val="572"/>
              </a:spcBef>
            </a:pPr>
            <a:endParaRPr sz="1092" dirty="0">
              <a:latin typeface="Times New Roman"/>
              <a:cs typeface="Times New Roman"/>
            </a:endParaRPr>
          </a:p>
          <a:p>
            <a:pPr marL="475939" marR="1275717">
              <a:lnSpc>
                <a:spcPct val="106600"/>
              </a:lnSpc>
            </a:pPr>
            <a:r>
              <a:rPr sz="1092" b="1" dirty="0">
                <a:solidFill>
                  <a:srgbClr val="FFFFFF"/>
                </a:solidFill>
                <a:latin typeface="Moderat Extended Bold"/>
                <a:cs typeface="Moderat Extended Bold"/>
              </a:rPr>
              <a:t>Publish</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your</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book</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open</a:t>
            </a:r>
            <a:r>
              <a:rPr sz="1092" b="1" spc="-24" dirty="0">
                <a:solidFill>
                  <a:srgbClr val="FFFFFF"/>
                </a:solidFill>
                <a:latin typeface="Moderat Extended Bold"/>
                <a:cs typeface="Moderat Extended Bold"/>
              </a:rPr>
              <a:t> </a:t>
            </a:r>
            <a:r>
              <a:rPr sz="1092" b="1" spc="-6" dirty="0">
                <a:solidFill>
                  <a:srgbClr val="FFFFFF"/>
                </a:solidFill>
                <a:latin typeface="Moderat Extended Bold"/>
                <a:cs typeface="Moderat Extended Bold"/>
              </a:rPr>
              <a:t>access </a:t>
            </a:r>
            <a:r>
              <a:rPr sz="1092" b="1" u="sng" spc="-12" dirty="0">
                <a:solidFill>
                  <a:srgbClr val="FFFFFF"/>
                </a:solidFill>
                <a:uFill>
                  <a:solidFill>
                    <a:srgbClr val="FFFFFF"/>
                  </a:solidFill>
                </a:uFill>
                <a:latin typeface="Moderat Extended Bold"/>
                <a:cs typeface="Moderat Extended Bold"/>
                <a:hlinkClick r:id="rId4"/>
              </a:rPr>
              <a:t>www.oabooks-</a:t>
            </a:r>
            <a:r>
              <a:rPr sz="1092" b="1" u="sng" spc="-6" dirty="0">
                <a:solidFill>
                  <a:srgbClr val="FFFFFF"/>
                </a:solidFill>
                <a:uFill>
                  <a:solidFill>
                    <a:srgbClr val="FFFFFF"/>
                  </a:solidFill>
                </a:uFill>
                <a:latin typeface="Moderat Extended Bold"/>
                <a:cs typeface="Moderat Extended Bold"/>
                <a:hlinkClick r:id="rId4"/>
              </a:rPr>
              <a:t>toolkit.org</a:t>
            </a: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sz="1092" dirty="0">
              <a:latin typeface="Moderat Extended Bold"/>
              <a:cs typeface="Moderat Extended Bold"/>
            </a:endParaRPr>
          </a:p>
        </p:txBody>
      </p:sp>
      <p:sp>
        <p:nvSpPr>
          <p:cNvPr id="14" name="object 14"/>
          <p:cNvSpPr txBox="1">
            <a:spLocks noGrp="1"/>
          </p:cNvSpPr>
          <p:nvPr>
            <p:ph type="title"/>
          </p:nvPr>
        </p:nvSpPr>
        <p:spPr>
          <a:prstGeom prst="rect">
            <a:avLst/>
          </a:prstGeom>
        </p:spPr>
        <p:txBody>
          <a:bodyPr vert="horz" wrap="square" lIns="0" tIns="126301" rIns="0" bIns="0" rtlCol="0">
            <a:spAutoFit/>
          </a:bodyPr>
          <a:lstStyle/>
          <a:p>
            <a:pPr marL="7701" marR="535239">
              <a:lnSpc>
                <a:spcPct val="78400"/>
              </a:lnSpc>
              <a:spcBef>
                <a:spcPts val="994"/>
              </a:spcBef>
            </a:pPr>
            <a:r>
              <a:rPr dirty="0"/>
              <a:t>“So</a:t>
            </a:r>
            <a:r>
              <a:rPr spc="-39" dirty="0"/>
              <a:t> </a:t>
            </a:r>
            <a:r>
              <a:rPr dirty="0"/>
              <a:t>much</a:t>
            </a:r>
            <a:r>
              <a:rPr spc="-33" dirty="0"/>
              <a:t> </a:t>
            </a:r>
            <a:r>
              <a:rPr dirty="0"/>
              <a:t>is</a:t>
            </a:r>
            <a:r>
              <a:rPr spc="-33" dirty="0"/>
              <a:t> </a:t>
            </a:r>
            <a:r>
              <a:rPr spc="-6" dirty="0"/>
              <a:t>available </a:t>
            </a:r>
            <a:r>
              <a:rPr dirty="0"/>
              <a:t>electronically</a:t>
            </a:r>
            <a:r>
              <a:rPr spc="-167" dirty="0"/>
              <a:t> </a:t>
            </a:r>
            <a:r>
              <a:rPr spc="-15" dirty="0"/>
              <a:t>now</a:t>
            </a:r>
          </a:p>
          <a:p>
            <a:pPr marL="7701">
              <a:lnSpc>
                <a:spcPts val="3308"/>
              </a:lnSpc>
            </a:pPr>
            <a:r>
              <a:rPr dirty="0"/>
              <a:t>–</a:t>
            </a:r>
            <a:r>
              <a:rPr spc="-88" dirty="0"/>
              <a:t> </a:t>
            </a:r>
            <a:r>
              <a:rPr dirty="0"/>
              <a:t>it’s</a:t>
            </a:r>
            <a:r>
              <a:rPr spc="-79" dirty="0"/>
              <a:t> </a:t>
            </a:r>
            <a:r>
              <a:rPr spc="-6" dirty="0"/>
              <a:t>transformational.”</a:t>
            </a:r>
          </a:p>
        </p:txBody>
      </p:sp>
      <p:pic>
        <p:nvPicPr>
          <p:cNvPr id="26" name="Picture 25">
            <a:extLst>
              <a:ext uri="{FF2B5EF4-FFF2-40B4-BE49-F238E27FC236}">
                <a16:creationId xmlns:a16="http://schemas.microsoft.com/office/drawing/2014/main" id="{7BDEC7F7-CDDF-0FF5-42CA-CE8F37A6FA0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452595" y="2088975"/>
            <a:ext cx="554493" cy="554493"/>
          </a:xfrm>
          <a:prstGeom prst="rect">
            <a:avLst/>
          </a:prstGeom>
        </p:spPr>
      </p:pic>
      <p:pic>
        <p:nvPicPr>
          <p:cNvPr id="28" name="Picture 27">
            <a:extLst>
              <a:ext uri="{FF2B5EF4-FFF2-40B4-BE49-F238E27FC236}">
                <a16:creationId xmlns:a16="http://schemas.microsoft.com/office/drawing/2014/main" id="{3B38540C-FA85-E52A-9257-D2CE33B4D40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497475" y="3419439"/>
            <a:ext cx="464733" cy="431538"/>
          </a:xfrm>
          <a:prstGeom prst="rect">
            <a:avLst/>
          </a:prstGeom>
        </p:spPr>
      </p:pic>
      <p:pic>
        <p:nvPicPr>
          <p:cNvPr id="29" name="Picture 28">
            <a:extLst>
              <a:ext uri="{FF2B5EF4-FFF2-40B4-BE49-F238E27FC236}">
                <a16:creationId xmlns:a16="http://schemas.microsoft.com/office/drawing/2014/main" id="{4C1BAA2F-9F86-B99F-8D96-3D557D1EFED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475699" y="4399363"/>
            <a:ext cx="508285" cy="446675"/>
          </a:xfrm>
          <a:prstGeom prst="rect">
            <a:avLst/>
          </a:prstGeom>
        </p:spPr>
      </p:pic>
    </p:spTree>
    <p:extLst>
      <p:ext uri="{BB962C8B-B14F-4D97-AF65-F5344CB8AC3E}">
        <p14:creationId xmlns:p14="http://schemas.microsoft.com/office/powerpoint/2010/main" val="1400800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blue background with lines&#10;&#10;Description automatically generated">
            <a:extLst>
              <a:ext uri="{FF2B5EF4-FFF2-40B4-BE49-F238E27FC236}">
                <a16:creationId xmlns:a16="http://schemas.microsoft.com/office/drawing/2014/main" id="{B696A592-5593-033A-D455-1034042037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1653" y="7778"/>
            <a:ext cx="4117917" cy="6099423"/>
          </a:xfrm>
          <a:prstGeom prst="rect">
            <a:avLst/>
          </a:prstGeom>
        </p:spPr>
      </p:pic>
      <p:sp>
        <p:nvSpPr>
          <p:cNvPr id="18" name="bg object 16">
            <a:extLst>
              <a:ext uri="{FF2B5EF4-FFF2-40B4-BE49-F238E27FC236}">
                <a16:creationId xmlns:a16="http://schemas.microsoft.com/office/drawing/2014/main" id="{E822B41E-A7AD-7509-9FA7-AB6CB59B78B5}"/>
              </a:ext>
            </a:extLst>
          </p:cNvPr>
          <p:cNvSpPr/>
          <p:nvPr/>
        </p:nvSpPr>
        <p:spPr>
          <a:xfrm>
            <a:off x="6070227" y="2662730"/>
            <a:ext cx="1829057" cy="2228753"/>
          </a:xfrm>
          <a:custGeom>
            <a:avLst/>
            <a:gdLst/>
            <a:ahLst/>
            <a:cxnLst/>
            <a:rect l="l" t="t" r="r" b="b"/>
            <a:pathLst>
              <a:path w="3016250" h="3675379">
                <a:moveTo>
                  <a:pt x="3016232" y="0"/>
                </a:moveTo>
                <a:lnTo>
                  <a:pt x="0" y="0"/>
                </a:lnTo>
                <a:lnTo>
                  <a:pt x="0" y="3674788"/>
                </a:lnTo>
                <a:lnTo>
                  <a:pt x="3016232" y="3674788"/>
                </a:lnTo>
                <a:lnTo>
                  <a:pt x="3016232" y="0"/>
                </a:lnTo>
                <a:close/>
              </a:path>
            </a:pathLst>
          </a:custGeom>
          <a:solidFill>
            <a:srgbClr val="F59B27"/>
          </a:solidFill>
        </p:spPr>
        <p:txBody>
          <a:bodyPr wrap="square" lIns="0" tIns="0" rIns="0" bIns="0" rtlCol="0"/>
          <a:lstStyle/>
          <a:p>
            <a:endParaRPr/>
          </a:p>
        </p:txBody>
      </p:sp>
      <p:pic>
        <p:nvPicPr>
          <p:cNvPr id="19" name="bg object 17">
            <a:extLst>
              <a:ext uri="{FF2B5EF4-FFF2-40B4-BE49-F238E27FC236}">
                <a16:creationId xmlns:a16="http://schemas.microsoft.com/office/drawing/2014/main" id="{7AE90FF4-2EEB-6A22-FEEC-97BA0E02F7D6}"/>
              </a:ext>
            </a:extLst>
          </p:cNvPr>
          <p:cNvPicPr/>
          <p:nvPr/>
        </p:nvPicPr>
        <p:blipFill>
          <a:blip r:embed="rId3" cstate="print"/>
          <a:stretch>
            <a:fillRect/>
          </a:stretch>
        </p:blipFill>
        <p:spPr>
          <a:xfrm>
            <a:off x="6232516" y="2813868"/>
            <a:ext cx="804544" cy="792977"/>
          </a:xfrm>
          <a:prstGeom prst="rect">
            <a:avLst/>
          </a:prstGeom>
        </p:spPr>
      </p:pic>
      <p:sp>
        <p:nvSpPr>
          <p:cNvPr id="20" name="bg object 18">
            <a:extLst>
              <a:ext uri="{FF2B5EF4-FFF2-40B4-BE49-F238E27FC236}">
                <a16:creationId xmlns:a16="http://schemas.microsoft.com/office/drawing/2014/main" id="{680FFC66-3624-C883-66FB-175D95D7C19B}"/>
              </a:ext>
            </a:extLst>
          </p:cNvPr>
          <p:cNvSpPr/>
          <p:nvPr/>
        </p:nvSpPr>
        <p:spPr>
          <a:xfrm>
            <a:off x="6232518" y="2808082"/>
            <a:ext cx="804785" cy="804785"/>
          </a:xfrm>
          <a:custGeom>
            <a:avLst/>
            <a:gdLst/>
            <a:ahLst/>
            <a:cxnLst/>
            <a:rect l="l" t="t" r="r" b="b"/>
            <a:pathLst>
              <a:path w="1327150" h="1327150">
                <a:moveTo>
                  <a:pt x="663372" y="1326755"/>
                </a:moveTo>
                <a:lnTo>
                  <a:pt x="710748" y="1325089"/>
                </a:lnTo>
                <a:lnTo>
                  <a:pt x="757225" y="1320167"/>
                </a:lnTo>
                <a:lnTo>
                  <a:pt x="802690" y="1312101"/>
                </a:lnTo>
                <a:lnTo>
                  <a:pt x="847032" y="1301003"/>
                </a:lnTo>
                <a:lnTo>
                  <a:pt x="890138" y="1286985"/>
                </a:lnTo>
                <a:lnTo>
                  <a:pt x="931896" y="1270160"/>
                </a:lnTo>
                <a:lnTo>
                  <a:pt x="972193" y="1250639"/>
                </a:lnTo>
                <a:lnTo>
                  <a:pt x="1010918" y="1228536"/>
                </a:lnTo>
                <a:lnTo>
                  <a:pt x="1047958" y="1203963"/>
                </a:lnTo>
                <a:lnTo>
                  <a:pt x="1083200" y="1177030"/>
                </a:lnTo>
                <a:lnTo>
                  <a:pt x="1116534" y="1147852"/>
                </a:lnTo>
                <a:lnTo>
                  <a:pt x="1147845" y="1116540"/>
                </a:lnTo>
                <a:lnTo>
                  <a:pt x="1177023" y="1083207"/>
                </a:lnTo>
                <a:lnTo>
                  <a:pt x="1203955" y="1047964"/>
                </a:lnTo>
                <a:lnTo>
                  <a:pt x="1228528" y="1010924"/>
                </a:lnTo>
                <a:lnTo>
                  <a:pt x="1250631" y="972199"/>
                </a:lnTo>
                <a:lnTo>
                  <a:pt x="1270151" y="931902"/>
                </a:lnTo>
                <a:lnTo>
                  <a:pt x="1286976" y="890144"/>
                </a:lnTo>
                <a:lnTo>
                  <a:pt x="1300993" y="847039"/>
                </a:lnTo>
                <a:lnTo>
                  <a:pt x="1312091" y="802698"/>
                </a:lnTo>
                <a:lnTo>
                  <a:pt x="1320157" y="757233"/>
                </a:lnTo>
                <a:lnTo>
                  <a:pt x="1325079" y="710757"/>
                </a:lnTo>
                <a:lnTo>
                  <a:pt x="1326744" y="663382"/>
                </a:lnTo>
                <a:lnTo>
                  <a:pt x="1325079" y="616006"/>
                </a:lnTo>
                <a:lnTo>
                  <a:pt x="1320157" y="569529"/>
                </a:lnTo>
                <a:lnTo>
                  <a:pt x="1312091" y="524064"/>
                </a:lnTo>
                <a:lnTo>
                  <a:pt x="1300993" y="479721"/>
                </a:lnTo>
                <a:lnTo>
                  <a:pt x="1286976" y="436615"/>
                </a:lnTo>
                <a:lnTo>
                  <a:pt x="1270151" y="394857"/>
                </a:lnTo>
                <a:lnTo>
                  <a:pt x="1250631" y="354559"/>
                </a:lnTo>
                <a:lnTo>
                  <a:pt x="1228528" y="315834"/>
                </a:lnTo>
                <a:lnTo>
                  <a:pt x="1203955" y="278793"/>
                </a:lnTo>
                <a:lnTo>
                  <a:pt x="1177023" y="243550"/>
                </a:lnTo>
                <a:lnTo>
                  <a:pt x="1147845" y="210216"/>
                </a:lnTo>
                <a:lnTo>
                  <a:pt x="1116534" y="178903"/>
                </a:lnTo>
                <a:lnTo>
                  <a:pt x="1083200" y="149725"/>
                </a:lnTo>
                <a:lnTo>
                  <a:pt x="1047958" y="122793"/>
                </a:lnTo>
                <a:lnTo>
                  <a:pt x="1010918" y="98219"/>
                </a:lnTo>
                <a:lnTo>
                  <a:pt x="972193" y="76115"/>
                </a:lnTo>
                <a:lnTo>
                  <a:pt x="931896" y="56595"/>
                </a:lnTo>
                <a:lnTo>
                  <a:pt x="890138" y="39770"/>
                </a:lnTo>
                <a:lnTo>
                  <a:pt x="847032" y="25752"/>
                </a:lnTo>
                <a:lnTo>
                  <a:pt x="802690" y="14653"/>
                </a:lnTo>
                <a:lnTo>
                  <a:pt x="757225" y="6587"/>
                </a:lnTo>
                <a:lnTo>
                  <a:pt x="710748" y="1665"/>
                </a:lnTo>
                <a:lnTo>
                  <a:pt x="663372" y="0"/>
                </a:lnTo>
                <a:lnTo>
                  <a:pt x="615996" y="1665"/>
                </a:lnTo>
                <a:lnTo>
                  <a:pt x="569519" y="6587"/>
                </a:lnTo>
                <a:lnTo>
                  <a:pt x="524054" y="14653"/>
                </a:lnTo>
                <a:lnTo>
                  <a:pt x="479712" y="25752"/>
                </a:lnTo>
                <a:lnTo>
                  <a:pt x="436606" y="39770"/>
                </a:lnTo>
                <a:lnTo>
                  <a:pt x="394848" y="56595"/>
                </a:lnTo>
                <a:lnTo>
                  <a:pt x="354551" y="76115"/>
                </a:lnTo>
                <a:lnTo>
                  <a:pt x="315826" y="98219"/>
                </a:lnTo>
                <a:lnTo>
                  <a:pt x="278786" y="122793"/>
                </a:lnTo>
                <a:lnTo>
                  <a:pt x="243544" y="149725"/>
                </a:lnTo>
                <a:lnTo>
                  <a:pt x="210210" y="178903"/>
                </a:lnTo>
                <a:lnTo>
                  <a:pt x="178899" y="210216"/>
                </a:lnTo>
                <a:lnTo>
                  <a:pt x="149721" y="243550"/>
                </a:lnTo>
                <a:lnTo>
                  <a:pt x="122789" y="278793"/>
                </a:lnTo>
                <a:lnTo>
                  <a:pt x="98216" y="315834"/>
                </a:lnTo>
                <a:lnTo>
                  <a:pt x="76113" y="354559"/>
                </a:lnTo>
                <a:lnTo>
                  <a:pt x="56593" y="394857"/>
                </a:lnTo>
                <a:lnTo>
                  <a:pt x="39768" y="436615"/>
                </a:lnTo>
                <a:lnTo>
                  <a:pt x="25751" y="479721"/>
                </a:lnTo>
                <a:lnTo>
                  <a:pt x="14653" y="524064"/>
                </a:lnTo>
                <a:lnTo>
                  <a:pt x="6587" y="569529"/>
                </a:lnTo>
                <a:lnTo>
                  <a:pt x="1665" y="616006"/>
                </a:lnTo>
                <a:lnTo>
                  <a:pt x="0" y="663382"/>
                </a:lnTo>
                <a:lnTo>
                  <a:pt x="1665" y="710757"/>
                </a:lnTo>
                <a:lnTo>
                  <a:pt x="6587" y="757233"/>
                </a:lnTo>
                <a:lnTo>
                  <a:pt x="14653" y="802698"/>
                </a:lnTo>
                <a:lnTo>
                  <a:pt x="25751" y="847039"/>
                </a:lnTo>
                <a:lnTo>
                  <a:pt x="39768" y="890144"/>
                </a:lnTo>
                <a:lnTo>
                  <a:pt x="56593" y="931902"/>
                </a:lnTo>
                <a:lnTo>
                  <a:pt x="76113" y="972199"/>
                </a:lnTo>
                <a:lnTo>
                  <a:pt x="98216" y="1010924"/>
                </a:lnTo>
                <a:lnTo>
                  <a:pt x="122789" y="1047964"/>
                </a:lnTo>
                <a:lnTo>
                  <a:pt x="149721" y="1083207"/>
                </a:lnTo>
                <a:lnTo>
                  <a:pt x="178899" y="1116540"/>
                </a:lnTo>
                <a:lnTo>
                  <a:pt x="210210" y="1147852"/>
                </a:lnTo>
                <a:lnTo>
                  <a:pt x="243544" y="1177030"/>
                </a:lnTo>
                <a:lnTo>
                  <a:pt x="278786" y="1203963"/>
                </a:lnTo>
                <a:lnTo>
                  <a:pt x="315826" y="1228536"/>
                </a:lnTo>
                <a:lnTo>
                  <a:pt x="354551" y="1250639"/>
                </a:lnTo>
                <a:lnTo>
                  <a:pt x="394848" y="1270160"/>
                </a:lnTo>
                <a:lnTo>
                  <a:pt x="436606" y="1286985"/>
                </a:lnTo>
                <a:lnTo>
                  <a:pt x="479712" y="1301003"/>
                </a:lnTo>
                <a:lnTo>
                  <a:pt x="524054" y="1312101"/>
                </a:lnTo>
                <a:lnTo>
                  <a:pt x="569519" y="1320167"/>
                </a:lnTo>
                <a:lnTo>
                  <a:pt x="615996" y="1325089"/>
                </a:lnTo>
                <a:lnTo>
                  <a:pt x="663372" y="1326755"/>
                </a:lnTo>
                <a:close/>
              </a:path>
            </a:pathLst>
          </a:custGeom>
          <a:ln w="31412">
            <a:solidFill>
              <a:srgbClr val="FFFFFF"/>
            </a:solidFill>
          </a:ln>
        </p:spPr>
        <p:txBody>
          <a:bodyPr wrap="square" lIns="0" tIns="0" rIns="0" bIns="0" rtlCol="0"/>
          <a:lstStyle/>
          <a:p>
            <a:endParaRPr/>
          </a:p>
        </p:txBody>
      </p:sp>
      <p:sp>
        <p:nvSpPr>
          <p:cNvPr id="2" name="object 2"/>
          <p:cNvSpPr txBox="1"/>
          <p:nvPr/>
        </p:nvSpPr>
        <p:spPr>
          <a:xfrm>
            <a:off x="475292" y="2638847"/>
            <a:ext cx="2480586" cy="2407424"/>
          </a:xfrm>
          <a:prstGeom prst="rect">
            <a:avLst/>
          </a:prstGeom>
        </p:spPr>
        <p:txBody>
          <a:bodyPr vert="horz" wrap="square" lIns="0" tIns="5776" rIns="0" bIns="0" rtlCol="0">
            <a:spAutoFit/>
          </a:bodyPr>
          <a:lstStyle/>
          <a:p>
            <a:pPr marL="7701" marR="385449">
              <a:lnSpc>
                <a:spcPct val="102200"/>
              </a:lnSpc>
              <a:spcBef>
                <a:spcPts val="45"/>
              </a:spcBef>
            </a:pPr>
            <a:r>
              <a:rPr sz="1182" b="1" dirty="0">
                <a:solidFill>
                  <a:srgbClr val="375DA8"/>
                </a:solidFill>
                <a:latin typeface="Moderat Extended Bold"/>
                <a:cs typeface="Moderat Extended Bold"/>
              </a:rPr>
              <a:t>Open</a:t>
            </a:r>
            <a:r>
              <a:rPr sz="1182" b="1" spc="12" dirty="0">
                <a:solidFill>
                  <a:srgbClr val="375DA8"/>
                </a:solidFill>
                <a:latin typeface="Moderat Extended Bold"/>
                <a:cs typeface="Moderat Extended Bold"/>
              </a:rPr>
              <a:t> </a:t>
            </a:r>
            <a:r>
              <a:rPr sz="1182" b="1" dirty="0">
                <a:solidFill>
                  <a:srgbClr val="375DA8"/>
                </a:solidFill>
                <a:latin typeface="Moderat Extended Bold"/>
                <a:cs typeface="Moderat Extended Bold"/>
              </a:rPr>
              <a:t>access</a:t>
            </a:r>
            <a:r>
              <a:rPr sz="1182" b="1" spc="12" dirty="0">
                <a:solidFill>
                  <a:srgbClr val="375DA8"/>
                </a:solidFill>
                <a:latin typeface="Moderat Extended Bold"/>
                <a:cs typeface="Moderat Extended Bold"/>
              </a:rPr>
              <a:t> </a:t>
            </a:r>
            <a:r>
              <a:rPr sz="1182" b="1" dirty="0">
                <a:solidFill>
                  <a:srgbClr val="375DA8"/>
                </a:solidFill>
                <a:latin typeface="Moderat Extended Bold"/>
                <a:cs typeface="Moderat Extended Bold"/>
              </a:rPr>
              <a:t>publishing</a:t>
            </a:r>
            <a:r>
              <a:rPr sz="1182" b="1" spc="12" dirty="0">
                <a:solidFill>
                  <a:srgbClr val="375DA8"/>
                </a:solidFill>
                <a:latin typeface="Moderat Extended Bold"/>
                <a:cs typeface="Moderat Extended Bold"/>
              </a:rPr>
              <a:t> </a:t>
            </a:r>
            <a:r>
              <a:rPr sz="1182" b="1" spc="-15" dirty="0">
                <a:solidFill>
                  <a:srgbClr val="375DA8"/>
                </a:solidFill>
                <a:latin typeface="Moderat Extended Bold"/>
                <a:cs typeface="Moderat Extended Bold"/>
              </a:rPr>
              <a:t>is </a:t>
            </a:r>
            <a:r>
              <a:rPr sz="1182" b="1" dirty="0">
                <a:solidFill>
                  <a:srgbClr val="375DA8"/>
                </a:solidFill>
                <a:latin typeface="Moderat Extended Bold"/>
                <a:cs typeface="Moderat Extended Bold"/>
              </a:rPr>
              <a:t>rooted</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in</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the</a:t>
            </a:r>
            <a:r>
              <a:rPr sz="1182" b="1" spc="12" dirty="0">
                <a:solidFill>
                  <a:srgbClr val="375DA8"/>
                </a:solidFill>
                <a:latin typeface="Moderat Extended Bold"/>
                <a:cs typeface="Moderat Extended Bold"/>
              </a:rPr>
              <a:t> </a:t>
            </a:r>
            <a:r>
              <a:rPr sz="1182" b="1" dirty="0">
                <a:solidFill>
                  <a:srgbClr val="375DA8"/>
                </a:solidFill>
                <a:latin typeface="Moderat Extended Bold"/>
                <a:cs typeface="Moderat Extended Bold"/>
              </a:rPr>
              <a:t>digital</a:t>
            </a:r>
            <a:r>
              <a:rPr sz="1182" b="1" spc="9" dirty="0">
                <a:solidFill>
                  <a:srgbClr val="375DA8"/>
                </a:solidFill>
                <a:latin typeface="Moderat Extended Bold"/>
                <a:cs typeface="Moderat Extended Bold"/>
              </a:rPr>
              <a:t> </a:t>
            </a:r>
            <a:r>
              <a:rPr sz="1182" b="1" spc="-12" dirty="0">
                <a:solidFill>
                  <a:srgbClr val="375DA8"/>
                </a:solidFill>
                <a:latin typeface="Moderat Extended Bold"/>
                <a:cs typeface="Moderat Extended Bold"/>
              </a:rPr>
              <a:t>age.</a:t>
            </a:r>
            <a:endParaRPr sz="1182" dirty="0">
              <a:latin typeface="Moderat Extended Bold"/>
              <a:cs typeface="Moderat Extended Bold"/>
            </a:endParaRPr>
          </a:p>
          <a:p>
            <a:pPr marL="7701" marR="3081">
              <a:lnSpc>
                <a:spcPts val="1449"/>
              </a:lnSpc>
              <a:spcBef>
                <a:spcPts val="55"/>
              </a:spcBef>
            </a:pPr>
            <a:r>
              <a:rPr sz="1182" b="1" dirty="0">
                <a:solidFill>
                  <a:srgbClr val="375DA8"/>
                </a:solidFill>
                <a:latin typeface="Moderat Extended Bold"/>
                <a:cs typeface="Moderat Extended Bold"/>
              </a:rPr>
              <a:t>As</a:t>
            </a:r>
            <a:r>
              <a:rPr sz="1182" b="1" spc="-12" dirty="0">
                <a:solidFill>
                  <a:srgbClr val="375DA8"/>
                </a:solidFill>
                <a:latin typeface="Moderat Extended Bold"/>
                <a:cs typeface="Moderat Extended Bold"/>
              </a:rPr>
              <a:t> </a:t>
            </a:r>
            <a:r>
              <a:rPr sz="1182" b="1" dirty="0">
                <a:solidFill>
                  <a:srgbClr val="375DA8"/>
                </a:solidFill>
                <a:latin typeface="Moderat Extended Bold"/>
                <a:cs typeface="Moderat Extended Bold"/>
              </a:rPr>
              <a:t>a</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result,</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Coppa</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says</a:t>
            </a:r>
            <a:r>
              <a:rPr sz="1182" b="1" spc="-9" dirty="0">
                <a:solidFill>
                  <a:srgbClr val="375DA8"/>
                </a:solidFill>
                <a:latin typeface="Moderat Extended Bold"/>
                <a:cs typeface="Moderat Extended Bold"/>
              </a:rPr>
              <a:t> </a:t>
            </a:r>
            <a:r>
              <a:rPr sz="1182" b="1" spc="-21" dirty="0">
                <a:solidFill>
                  <a:srgbClr val="375DA8"/>
                </a:solidFill>
                <a:latin typeface="Moderat Extended Bold"/>
                <a:cs typeface="Moderat Extended Bold"/>
              </a:rPr>
              <a:t>it </a:t>
            </a:r>
            <a:r>
              <a:rPr sz="1182" b="1" dirty="0">
                <a:solidFill>
                  <a:srgbClr val="375DA8"/>
                </a:solidFill>
                <a:latin typeface="Moderat Extended Bold"/>
                <a:cs typeface="Moderat Extended Bold"/>
              </a:rPr>
              <a:t>encourages</a:t>
            </a:r>
            <a:r>
              <a:rPr sz="1182" b="1" spc="-33" dirty="0">
                <a:solidFill>
                  <a:srgbClr val="375DA8"/>
                </a:solidFill>
                <a:latin typeface="Moderat Extended Bold"/>
                <a:cs typeface="Moderat Extended Bold"/>
              </a:rPr>
              <a:t> </a:t>
            </a:r>
            <a:r>
              <a:rPr sz="1182" b="1" dirty="0">
                <a:solidFill>
                  <a:srgbClr val="375DA8"/>
                </a:solidFill>
                <a:latin typeface="Moderat Extended Bold"/>
                <a:cs typeface="Moderat Extended Bold"/>
              </a:rPr>
              <a:t>innovation,</a:t>
            </a:r>
            <a:r>
              <a:rPr sz="1182" b="1" spc="-33" dirty="0">
                <a:solidFill>
                  <a:srgbClr val="375DA8"/>
                </a:solidFill>
                <a:latin typeface="Moderat Extended Bold"/>
                <a:cs typeface="Moderat Extended Bold"/>
              </a:rPr>
              <a:t> </a:t>
            </a:r>
            <a:r>
              <a:rPr sz="1182" b="1" spc="-12" dirty="0">
                <a:solidFill>
                  <a:srgbClr val="375DA8"/>
                </a:solidFill>
                <a:latin typeface="Moderat Extended Bold"/>
                <a:cs typeface="Moderat Extended Bold"/>
              </a:rPr>
              <a:t>such </a:t>
            </a:r>
            <a:r>
              <a:rPr sz="1182" b="1" dirty="0">
                <a:solidFill>
                  <a:srgbClr val="375DA8"/>
                </a:solidFill>
                <a:latin typeface="Moderat Extended Bold"/>
                <a:cs typeface="Moderat Extended Bold"/>
              </a:rPr>
              <a:t>as</a:t>
            </a:r>
            <a:r>
              <a:rPr sz="1182" b="1" spc="-18" dirty="0">
                <a:solidFill>
                  <a:srgbClr val="375DA8"/>
                </a:solidFill>
                <a:latin typeface="Moderat Extended Bold"/>
                <a:cs typeface="Moderat Extended Bold"/>
              </a:rPr>
              <a:t> </a:t>
            </a:r>
            <a:r>
              <a:rPr sz="1182" b="1" dirty="0">
                <a:solidFill>
                  <a:srgbClr val="375DA8"/>
                </a:solidFill>
                <a:latin typeface="Moderat Extended Bold"/>
                <a:cs typeface="Moderat Extended Bold"/>
              </a:rPr>
              <a:t>new</a:t>
            </a:r>
            <a:r>
              <a:rPr sz="1182" b="1" spc="-15" dirty="0">
                <a:solidFill>
                  <a:srgbClr val="375DA8"/>
                </a:solidFill>
                <a:latin typeface="Moderat Extended Bold"/>
                <a:cs typeface="Moderat Extended Bold"/>
              </a:rPr>
              <a:t> </a:t>
            </a:r>
            <a:r>
              <a:rPr sz="1182" b="1" dirty="0">
                <a:solidFill>
                  <a:srgbClr val="375DA8"/>
                </a:solidFill>
                <a:latin typeface="Moderat Extended Bold"/>
                <a:cs typeface="Moderat Extended Bold"/>
              </a:rPr>
              <a:t>ways</a:t>
            </a:r>
            <a:r>
              <a:rPr sz="1182" b="1" spc="-15" dirty="0">
                <a:solidFill>
                  <a:srgbClr val="375DA8"/>
                </a:solidFill>
                <a:latin typeface="Moderat Extended Bold"/>
                <a:cs typeface="Moderat Extended Bold"/>
              </a:rPr>
              <a:t> </a:t>
            </a:r>
            <a:r>
              <a:rPr sz="1182" b="1" dirty="0">
                <a:solidFill>
                  <a:srgbClr val="375DA8"/>
                </a:solidFill>
                <a:latin typeface="Moderat Extended Bold"/>
                <a:cs typeface="Moderat Extended Bold"/>
              </a:rPr>
              <a:t>of</a:t>
            </a:r>
            <a:r>
              <a:rPr sz="1182" b="1" spc="-15" dirty="0">
                <a:solidFill>
                  <a:srgbClr val="375DA8"/>
                </a:solidFill>
                <a:latin typeface="Moderat Extended Bold"/>
                <a:cs typeface="Moderat Extended Bold"/>
              </a:rPr>
              <a:t> </a:t>
            </a:r>
            <a:r>
              <a:rPr sz="1182" b="1" dirty="0">
                <a:solidFill>
                  <a:srgbClr val="375DA8"/>
                </a:solidFill>
                <a:latin typeface="Moderat Extended Bold"/>
                <a:cs typeface="Moderat Extended Bold"/>
              </a:rPr>
              <a:t>creating</a:t>
            </a:r>
            <a:r>
              <a:rPr sz="1182" b="1" spc="-15" dirty="0">
                <a:solidFill>
                  <a:srgbClr val="375DA8"/>
                </a:solidFill>
                <a:latin typeface="Moderat Extended Bold"/>
                <a:cs typeface="Moderat Extended Bold"/>
              </a:rPr>
              <a:t> and </a:t>
            </a:r>
            <a:r>
              <a:rPr sz="1182" b="1" dirty="0">
                <a:solidFill>
                  <a:srgbClr val="375DA8"/>
                </a:solidFill>
                <a:latin typeface="Moderat Extended Bold"/>
                <a:cs typeface="Moderat Extended Bold"/>
              </a:rPr>
              <a:t>producing research.</a:t>
            </a:r>
            <a:r>
              <a:rPr sz="1182" b="1" spc="3" dirty="0">
                <a:solidFill>
                  <a:srgbClr val="375DA8"/>
                </a:solidFill>
                <a:latin typeface="Moderat Extended Bold"/>
                <a:cs typeface="Moderat Extended Bold"/>
              </a:rPr>
              <a:t> </a:t>
            </a:r>
            <a:r>
              <a:rPr sz="1182" b="1" dirty="0">
                <a:solidFill>
                  <a:srgbClr val="375DA8"/>
                </a:solidFill>
                <a:latin typeface="Moderat Extended Bold"/>
                <a:cs typeface="Moderat Extended Bold"/>
              </a:rPr>
              <a:t>It</a:t>
            </a:r>
            <a:r>
              <a:rPr sz="1182" b="1" spc="3"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enables </a:t>
            </a:r>
            <a:r>
              <a:rPr sz="1182" b="1" dirty="0">
                <a:solidFill>
                  <a:srgbClr val="375DA8"/>
                </a:solidFill>
                <a:latin typeface="Moderat Extended Bold"/>
                <a:cs typeface="Moderat Extended Bold"/>
              </a:rPr>
              <a:t>academics</a:t>
            </a:r>
            <a:r>
              <a:rPr sz="1182" b="1" spc="6" dirty="0">
                <a:solidFill>
                  <a:srgbClr val="375DA8"/>
                </a:solidFill>
                <a:latin typeface="Moderat Extended Bold"/>
                <a:cs typeface="Moderat Extended Bold"/>
              </a:rPr>
              <a:t> </a:t>
            </a:r>
            <a:r>
              <a:rPr sz="1182" b="1" dirty="0">
                <a:solidFill>
                  <a:srgbClr val="375DA8"/>
                </a:solidFill>
                <a:latin typeface="Moderat Extended Bold"/>
                <a:cs typeface="Moderat Extended Bold"/>
              </a:rPr>
              <a:t>to</a:t>
            </a:r>
            <a:r>
              <a:rPr sz="1182" b="1" spc="6" dirty="0">
                <a:solidFill>
                  <a:srgbClr val="375DA8"/>
                </a:solidFill>
                <a:latin typeface="Moderat Extended Bold"/>
                <a:cs typeface="Moderat Extended Bold"/>
              </a:rPr>
              <a:t> </a:t>
            </a:r>
            <a:r>
              <a:rPr sz="1182" b="1" dirty="0">
                <a:solidFill>
                  <a:srgbClr val="375DA8"/>
                </a:solidFill>
                <a:latin typeface="Moderat Extended Bold"/>
                <a:cs typeface="Moderat Extended Bold"/>
              </a:rPr>
              <a:t>play</a:t>
            </a:r>
            <a:r>
              <a:rPr sz="1182" b="1" spc="6" dirty="0">
                <a:solidFill>
                  <a:srgbClr val="375DA8"/>
                </a:solidFill>
                <a:latin typeface="Moderat Extended Bold"/>
                <a:cs typeface="Moderat Extended Bold"/>
              </a:rPr>
              <a:t> </a:t>
            </a:r>
            <a:r>
              <a:rPr sz="1182" b="1" dirty="0">
                <a:solidFill>
                  <a:srgbClr val="375DA8"/>
                </a:solidFill>
                <a:latin typeface="Moderat Extended Bold"/>
                <a:cs typeface="Moderat Extended Bold"/>
              </a:rPr>
              <a:t>around</a:t>
            </a:r>
            <a:r>
              <a:rPr sz="1182" b="1" spc="6" dirty="0">
                <a:solidFill>
                  <a:srgbClr val="375DA8"/>
                </a:solidFill>
                <a:latin typeface="Moderat Extended Bold"/>
                <a:cs typeface="Moderat Extended Bold"/>
              </a:rPr>
              <a:t> </a:t>
            </a:r>
            <a:r>
              <a:rPr sz="1182" b="1" spc="-12" dirty="0">
                <a:solidFill>
                  <a:srgbClr val="375DA8"/>
                </a:solidFill>
                <a:latin typeface="Moderat Extended Bold"/>
                <a:cs typeface="Moderat Extended Bold"/>
              </a:rPr>
              <a:t>with </a:t>
            </a:r>
            <a:r>
              <a:rPr sz="1182" b="1" dirty="0">
                <a:solidFill>
                  <a:srgbClr val="375DA8"/>
                </a:solidFill>
                <a:latin typeface="Moderat Extended Bold"/>
                <a:cs typeface="Moderat Extended Bold"/>
              </a:rPr>
              <a:t>form</a:t>
            </a:r>
            <a:r>
              <a:rPr sz="1182" b="1" spc="3" dirty="0">
                <a:solidFill>
                  <a:srgbClr val="375DA8"/>
                </a:solidFill>
                <a:latin typeface="Moderat Extended Bold"/>
                <a:cs typeface="Moderat Extended Bold"/>
              </a:rPr>
              <a:t> </a:t>
            </a:r>
            <a:r>
              <a:rPr sz="1182" b="1" dirty="0">
                <a:solidFill>
                  <a:srgbClr val="375DA8"/>
                </a:solidFill>
                <a:latin typeface="Moderat Extended Bold"/>
                <a:cs typeface="Moderat Extended Bold"/>
              </a:rPr>
              <a:t>and</a:t>
            </a:r>
            <a:r>
              <a:rPr sz="1182" b="1" spc="3" dirty="0">
                <a:solidFill>
                  <a:srgbClr val="375DA8"/>
                </a:solidFill>
                <a:latin typeface="Moderat Extended Bold"/>
                <a:cs typeface="Moderat Extended Bold"/>
              </a:rPr>
              <a:t> </a:t>
            </a:r>
            <a:r>
              <a:rPr sz="1182" b="1" dirty="0">
                <a:solidFill>
                  <a:srgbClr val="375DA8"/>
                </a:solidFill>
                <a:latin typeface="Moderat Extended Bold"/>
                <a:cs typeface="Moderat Extended Bold"/>
              </a:rPr>
              <a:t>content</a:t>
            </a:r>
            <a:r>
              <a:rPr sz="1182" b="1" spc="3" dirty="0">
                <a:solidFill>
                  <a:srgbClr val="375DA8"/>
                </a:solidFill>
                <a:latin typeface="Moderat Extended Bold"/>
                <a:cs typeface="Moderat Extended Bold"/>
              </a:rPr>
              <a:t> </a:t>
            </a:r>
            <a:r>
              <a:rPr sz="1182" b="1" dirty="0">
                <a:solidFill>
                  <a:srgbClr val="375DA8"/>
                </a:solidFill>
                <a:latin typeface="Moderat Extended Bold"/>
                <a:cs typeface="Moderat Extended Bold"/>
              </a:rPr>
              <a:t>and</a:t>
            </a:r>
            <a:r>
              <a:rPr sz="1182" b="1" spc="3" dirty="0">
                <a:solidFill>
                  <a:srgbClr val="375DA8"/>
                </a:solidFill>
                <a:latin typeface="Moderat Extended Bold"/>
                <a:cs typeface="Moderat Extended Bold"/>
              </a:rPr>
              <a:t> </a:t>
            </a:r>
            <a:r>
              <a:rPr sz="1182" b="1" dirty="0">
                <a:solidFill>
                  <a:srgbClr val="375DA8"/>
                </a:solidFill>
                <a:latin typeface="Moderat Extended Bold"/>
                <a:cs typeface="Moderat Extended Bold"/>
              </a:rPr>
              <a:t>to</a:t>
            </a:r>
            <a:r>
              <a:rPr sz="1182" b="1" spc="3" dirty="0">
                <a:solidFill>
                  <a:srgbClr val="375DA8"/>
                </a:solidFill>
                <a:latin typeface="Moderat Extended Bold"/>
                <a:cs typeface="Moderat Extended Bold"/>
              </a:rPr>
              <a:t> </a:t>
            </a:r>
            <a:r>
              <a:rPr sz="1182" b="1" spc="-12" dirty="0">
                <a:solidFill>
                  <a:srgbClr val="375DA8"/>
                </a:solidFill>
                <a:latin typeface="Moderat Extended Bold"/>
                <a:cs typeface="Moderat Extended Bold"/>
              </a:rPr>
              <a:t>make </a:t>
            </a:r>
            <a:r>
              <a:rPr sz="1182" b="1" dirty="0">
                <a:solidFill>
                  <a:srgbClr val="375DA8"/>
                </a:solidFill>
                <a:latin typeface="Moderat Extended Bold"/>
                <a:cs typeface="Moderat Extended Bold"/>
              </a:rPr>
              <a:t>the</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most</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of</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digital</a:t>
            </a:r>
            <a:r>
              <a:rPr sz="1182" b="1" spc="9"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publishing.</a:t>
            </a:r>
            <a:endParaRPr sz="1182" dirty="0">
              <a:latin typeface="Moderat Extended Bold"/>
              <a:cs typeface="Moderat Extended Bold"/>
            </a:endParaRPr>
          </a:p>
          <a:p>
            <a:pPr marL="7701" marR="391610">
              <a:lnSpc>
                <a:spcPts val="1449"/>
              </a:lnSpc>
            </a:pPr>
            <a:r>
              <a:rPr sz="1182" b="1" dirty="0">
                <a:solidFill>
                  <a:srgbClr val="375DA8"/>
                </a:solidFill>
                <a:latin typeface="Moderat Extended Bold"/>
                <a:cs typeface="Moderat Extended Bold"/>
              </a:rPr>
              <a:t>This</a:t>
            </a:r>
            <a:r>
              <a:rPr sz="1182" b="1" spc="15" dirty="0">
                <a:solidFill>
                  <a:srgbClr val="375DA8"/>
                </a:solidFill>
                <a:latin typeface="Moderat Extended Bold"/>
                <a:cs typeface="Moderat Extended Bold"/>
              </a:rPr>
              <a:t> </a:t>
            </a:r>
            <a:r>
              <a:rPr sz="1182" b="1" dirty="0">
                <a:solidFill>
                  <a:srgbClr val="375DA8"/>
                </a:solidFill>
                <a:latin typeface="Moderat Extended Bold"/>
                <a:cs typeface="Moderat Extended Bold"/>
              </a:rPr>
              <a:t>suits</a:t>
            </a:r>
            <a:r>
              <a:rPr sz="1182" b="1" spc="15" dirty="0">
                <a:solidFill>
                  <a:srgbClr val="375DA8"/>
                </a:solidFill>
                <a:latin typeface="Moderat Extended Bold"/>
                <a:cs typeface="Moderat Extended Bold"/>
              </a:rPr>
              <a:t> </a:t>
            </a:r>
            <a:r>
              <a:rPr sz="1182" b="1" dirty="0">
                <a:solidFill>
                  <a:srgbClr val="375DA8"/>
                </a:solidFill>
                <a:latin typeface="Moderat Extended Bold"/>
                <a:cs typeface="Moderat Extended Bold"/>
              </a:rPr>
              <a:t>Coppa,</a:t>
            </a:r>
            <a:r>
              <a:rPr sz="1182" b="1" spc="15" dirty="0">
                <a:solidFill>
                  <a:srgbClr val="375DA8"/>
                </a:solidFill>
                <a:latin typeface="Moderat Extended Bold"/>
                <a:cs typeface="Moderat Extended Bold"/>
              </a:rPr>
              <a:t> </a:t>
            </a:r>
            <a:r>
              <a:rPr sz="1182" b="1" dirty="0">
                <a:solidFill>
                  <a:srgbClr val="375DA8"/>
                </a:solidFill>
                <a:latin typeface="Moderat Extended Bold"/>
                <a:cs typeface="Moderat Extended Bold"/>
              </a:rPr>
              <a:t>who</a:t>
            </a:r>
            <a:r>
              <a:rPr sz="1182" b="1" spc="15" dirty="0">
                <a:solidFill>
                  <a:srgbClr val="375DA8"/>
                </a:solidFill>
                <a:latin typeface="Moderat Extended Bold"/>
                <a:cs typeface="Moderat Extended Bold"/>
              </a:rPr>
              <a:t> </a:t>
            </a:r>
            <a:r>
              <a:rPr sz="1182" b="1" dirty="0">
                <a:solidFill>
                  <a:srgbClr val="375DA8"/>
                </a:solidFill>
                <a:latin typeface="Moderat Extended Bold"/>
                <a:cs typeface="Moderat Extended Bold"/>
              </a:rPr>
              <a:t>is</a:t>
            </a:r>
            <a:r>
              <a:rPr sz="1182" b="1" spc="18" dirty="0">
                <a:solidFill>
                  <a:srgbClr val="375DA8"/>
                </a:solidFill>
                <a:latin typeface="Moderat Extended Bold"/>
                <a:cs typeface="Moderat Extended Bold"/>
              </a:rPr>
              <a:t> </a:t>
            </a:r>
            <a:r>
              <a:rPr sz="1182" b="1" spc="-30" dirty="0">
                <a:solidFill>
                  <a:srgbClr val="375DA8"/>
                </a:solidFill>
                <a:latin typeface="Moderat Extended Bold"/>
                <a:cs typeface="Moderat Extended Bold"/>
              </a:rPr>
              <a:t>a </a:t>
            </a:r>
            <a:r>
              <a:rPr sz="1182" b="1" dirty="0">
                <a:solidFill>
                  <a:srgbClr val="375DA8"/>
                </a:solidFill>
                <a:latin typeface="Moderat Extended Bold"/>
                <a:cs typeface="Moderat Extended Bold"/>
              </a:rPr>
              <a:t>strong</a:t>
            </a:r>
            <a:r>
              <a:rPr sz="1182" b="1" spc="-36" dirty="0">
                <a:solidFill>
                  <a:srgbClr val="375DA8"/>
                </a:solidFill>
                <a:latin typeface="Moderat Extended Bold"/>
                <a:cs typeface="Moderat Extended Bold"/>
              </a:rPr>
              <a:t> </a:t>
            </a:r>
            <a:r>
              <a:rPr sz="1182" b="1" dirty="0">
                <a:solidFill>
                  <a:srgbClr val="375DA8"/>
                </a:solidFill>
                <a:latin typeface="Moderat Extended Bold"/>
                <a:cs typeface="Moderat Extended Bold"/>
              </a:rPr>
              <a:t>advocate</a:t>
            </a:r>
            <a:r>
              <a:rPr sz="1182" b="1" spc="-36" dirty="0">
                <a:solidFill>
                  <a:srgbClr val="375DA8"/>
                </a:solidFill>
                <a:latin typeface="Moderat Extended Bold"/>
                <a:cs typeface="Moderat Extended Bold"/>
              </a:rPr>
              <a:t> </a:t>
            </a:r>
            <a:r>
              <a:rPr sz="1182" b="1" dirty="0">
                <a:solidFill>
                  <a:srgbClr val="375DA8"/>
                </a:solidFill>
                <a:latin typeface="Moderat Extended Bold"/>
                <a:cs typeface="Moderat Extended Bold"/>
              </a:rPr>
              <a:t>of</a:t>
            </a:r>
            <a:r>
              <a:rPr sz="1182" b="1" spc="-33"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remix </a:t>
            </a:r>
            <a:r>
              <a:rPr sz="1182" b="1" dirty="0">
                <a:solidFill>
                  <a:srgbClr val="375DA8"/>
                </a:solidFill>
                <a:latin typeface="Moderat Extended Bold"/>
                <a:cs typeface="Moderat Extended Bold"/>
              </a:rPr>
              <a:t>cultures</a:t>
            </a:r>
            <a:r>
              <a:rPr sz="1182" b="1" spc="21" dirty="0">
                <a:solidFill>
                  <a:srgbClr val="375DA8"/>
                </a:solidFill>
                <a:latin typeface="Moderat Extended Bold"/>
                <a:cs typeface="Moderat Extended Bold"/>
              </a:rPr>
              <a:t> </a:t>
            </a:r>
            <a:r>
              <a:rPr sz="1182" b="1" dirty="0">
                <a:solidFill>
                  <a:srgbClr val="375DA8"/>
                </a:solidFill>
                <a:latin typeface="Moderat Extended Bold"/>
                <a:cs typeface="Moderat Extended Bold"/>
              </a:rPr>
              <a:t>and</a:t>
            </a:r>
            <a:r>
              <a:rPr sz="1182" b="1" spc="24"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transmedia storytelling.</a:t>
            </a:r>
            <a:endParaRPr sz="1182" dirty="0">
              <a:latin typeface="Moderat Extended Bold"/>
              <a:cs typeface="Moderat Extended Bold"/>
            </a:endParaRPr>
          </a:p>
        </p:txBody>
      </p:sp>
      <p:sp>
        <p:nvSpPr>
          <p:cNvPr id="3" name="object 3"/>
          <p:cNvSpPr txBox="1"/>
          <p:nvPr/>
        </p:nvSpPr>
        <p:spPr>
          <a:xfrm>
            <a:off x="3201690" y="2638238"/>
            <a:ext cx="2557214" cy="2077808"/>
          </a:xfrm>
          <a:prstGeom prst="rect">
            <a:avLst/>
          </a:prstGeom>
        </p:spPr>
        <p:txBody>
          <a:bodyPr vert="horz" wrap="square" lIns="0" tIns="5776" rIns="0" bIns="0" rtlCol="0">
            <a:spAutoFit/>
          </a:bodyPr>
          <a:lstStyle/>
          <a:p>
            <a:pPr marL="7701" marR="157106">
              <a:lnSpc>
                <a:spcPct val="102200"/>
              </a:lnSpc>
              <a:spcBef>
                <a:spcPts val="45"/>
              </a:spcBef>
            </a:pPr>
            <a:r>
              <a:rPr sz="1182" b="1" dirty="0">
                <a:solidFill>
                  <a:srgbClr val="375DA8"/>
                </a:solidFill>
                <a:latin typeface="Moderat Extended Bold"/>
                <a:cs typeface="Moderat Extended Bold"/>
              </a:rPr>
              <a:t>Her</a:t>
            </a:r>
            <a:r>
              <a:rPr sz="1182" b="1" spc="-18" dirty="0">
                <a:solidFill>
                  <a:srgbClr val="375DA8"/>
                </a:solidFill>
                <a:latin typeface="Moderat Extended Bold"/>
                <a:cs typeface="Moderat Extended Bold"/>
              </a:rPr>
              <a:t> </a:t>
            </a:r>
            <a:r>
              <a:rPr sz="1182" b="1" dirty="0">
                <a:solidFill>
                  <a:srgbClr val="375DA8"/>
                </a:solidFill>
                <a:latin typeface="Moderat Extended Bold"/>
                <a:cs typeface="Moderat Extended Bold"/>
              </a:rPr>
              <a:t>research</a:t>
            </a:r>
            <a:r>
              <a:rPr sz="1182" b="1" spc="-15" dirty="0">
                <a:solidFill>
                  <a:srgbClr val="375DA8"/>
                </a:solidFill>
                <a:latin typeface="Moderat Extended Bold"/>
                <a:cs typeface="Moderat Extended Bold"/>
              </a:rPr>
              <a:t> </a:t>
            </a:r>
            <a:r>
              <a:rPr sz="1182" b="1" dirty="0">
                <a:solidFill>
                  <a:srgbClr val="375DA8"/>
                </a:solidFill>
                <a:latin typeface="Moderat Extended Bold"/>
                <a:cs typeface="Moderat Extended Bold"/>
              </a:rPr>
              <a:t>explores</a:t>
            </a:r>
            <a:r>
              <a:rPr sz="1182" b="1" spc="-15" dirty="0">
                <a:solidFill>
                  <a:srgbClr val="375DA8"/>
                </a:solidFill>
                <a:latin typeface="Moderat Extended Bold"/>
                <a:cs typeface="Moderat Extended Bold"/>
              </a:rPr>
              <a:t> how </a:t>
            </a:r>
            <a:r>
              <a:rPr sz="1182" b="1" dirty="0">
                <a:solidFill>
                  <a:srgbClr val="375DA8"/>
                </a:solidFill>
                <a:latin typeface="Moderat Extended Bold"/>
                <a:cs typeface="Moderat Extended Bold"/>
              </a:rPr>
              <a:t>stories</a:t>
            </a:r>
            <a:r>
              <a:rPr sz="1182" b="1" spc="-36" dirty="0">
                <a:solidFill>
                  <a:srgbClr val="375DA8"/>
                </a:solidFill>
                <a:latin typeface="Moderat Extended Bold"/>
                <a:cs typeface="Moderat Extended Bold"/>
              </a:rPr>
              <a:t> </a:t>
            </a:r>
            <a:r>
              <a:rPr sz="1182" b="1" dirty="0">
                <a:solidFill>
                  <a:srgbClr val="375DA8"/>
                </a:solidFill>
                <a:latin typeface="Moderat Extended Bold"/>
                <a:cs typeface="Moderat Extended Bold"/>
              </a:rPr>
              <a:t>overlap</a:t>
            </a:r>
            <a:r>
              <a:rPr sz="1182" b="1" spc="-36" dirty="0">
                <a:solidFill>
                  <a:srgbClr val="375DA8"/>
                </a:solidFill>
                <a:latin typeface="Moderat Extended Bold"/>
                <a:cs typeface="Moderat Extended Bold"/>
              </a:rPr>
              <a:t> </a:t>
            </a:r>
            <a:r>
              <a:rPr sz="1182" b="1" dirty="0">
                <a:solidFill>
                  <a:srgbClr val="375DA8"/>
                </a:solidFill>
                <a:latin typeface="Moderat Extended Bold"/>
                <a:cs typeface="Moderat Extended Bold"/>
              </a:rPr>
              <a:t>across</a:t>
            </a:r>
            <a:r>
              <a:rPr sz="1182" b="1" spc="-36"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text, </a:t>
            </a:r>
            <a:r>
              <a:rPr sz="1182" b="1" dirty="0">
                <a:solidFill>
                  <a:srgbClr val="375DA8"/>
                </a:solidFill>
                <a:latin typeface="Moderat Extended Bold"/>
                <a:cs typeface="Moderat Extended Bold"/>
              </a:rPr>
              <a:t>video,</a:t>
            </a:r>
            <a:r>
              <a:rPr sz="1182" b="1" spc="6" dirty="0">
                <a:solidFill>
                  <a:srgbClr val="375DA8"/>
                </a:solidFill>
                <a:latin typeface="Moderat Extended Bold"/>
                <a:cs typeface="Moderat Extended Bold"/>
              </a:rPr>
              <a:t> </a:t>
            </a:r>
            <a:r>
              <a:rPr sz="1182" b="1" dirty="0">
                <a:solidFill>
                  <a:srgbClr val="375DA8"/>
                </a:solidFill>
                <a:latin typeface="Moderat Extended Bold"/>
                <a:cs typeface="Moderat Extended Bold"/>
              </a:rPr>
              <a:t>theatre</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and</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image,</a:t>
            </a:r>
            <a:r>
              <a:rPr sz="1182" b="1" spc="9" dirty="0">
                <a:solidFill>
                  <a:srgbClr val="375DA8"/>
                </a:solidFill>
                <a:latin typeface="Moderat Extended Bold"/>
                <a:cs typeface="Moderat Extended Bold"/>
              </a:rPr>
              <a:t> </a:t>
            </a:r>
            <a:r>
              <a:rPr sz="1182" b="1" spc="-15" dirty="0">
                <a:solidFill>
                  <a:srgbClr val="375DA8"/>
                </a:solidFill>
                <a:latin typeface="Moderat Extended Bold"/>
                <a:cs typeface="Moderat Extended Bold"/>
              </a:rPr>
              <a:t>so</a:t>
            </a:r>
            <a:r>
              <a:rPr sz="1182" b="1" spc="303" dirty="0">
                <a:solidFill>
                  <a:srgbClr val="375DA8"/>
                </a:solidFill>
                <a:latin typeface="Moderat Extended Bold"/>
                <a:cs typeface="Moderat Extended Bold"/>
              </a:rPr>
              <a:t> </a:t>
            </a:r>
            <a:r>
              <a:rPr sz="1182" b="1" dirty="0">
                <a:solidFill>
                  <a:srgbClr val="375DA8"/>
                </a:solidFill>
                <a:latin typeface="Moderat Extended Bold"/>
                <a:cs typeface="Moderat Extended Bold"/>
              </a:rPr>
              <a:t>it</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was</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essential</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when</a:t>
            </a:r>
            <a:r>
              <a:rPr sz="1182" b="1" spc="12" dirty="0">
                <a:solidFill>
                  <a:srgbClr val="375DA8"/>
                </a:solidFill>
                <a:latin typeface="Moderat Extended Bold"/>
                <a:cs typeface="Moderat Extended Bold"/>
              </a:rPr>
              <a:t> </a:t>
            </a:r>
            <a:r>
              <a:rPr sz="1182" b="1" spc="-15" dirty="0">
                <a:solidFill>
                  <a:srgbClr val="375DA8"/>
                </a:solidFill>
                <a:latin typeface="Moderat Extended Bold"/>
                <a:cs typeface="Moderat Extended Bold"/>
              </a:rPr>
              <a:t>she </a:t>
            </a:r>
            <a:r>
              <a:rPr sz="1182" b="1" dirty="0">
                <a:solidFill>
                  <a:srgbClr val="375DA8"/>
                </a:solidFill>
                <a:latin typeface="Moderat Extended Bold"/>
                <a:cs typeface="Moderat Extended Bold"/>
              </a:rPr>
              <a:t>published</a:t>
            </a:r>
            <a:r>
              <a:rPr sz="1182" b="1" spc="-6" dirty="0">
                <a:solidFill>
                  <a:srgbClr val="375DA8"/>
                </a:solidFill>
                <a:latin typeface="Moderat Extended Bold"/>
                <a:cs typeface="Moderat Extended Bold"/>
              </a:rPr>
              <a:t> </a:t>
            </a:r>
            <a:r>
              <a:rPr sz="1182" b="1" dirty="0">
                <a:solidFill>
                  <a:srgbClr val="375DA8"/>
                </a:solidFill>
                <a:latin typeface="Moderat Extended Bold"/>
                <a:cs typeface="Moderat Extended Bold"/>
              </a:rPr>
              <a:t>her</a:t>
            </a:r>
            <a:r>
              <a:rPr sz="1182" b="1" spc="-3" dirty="0">
                <a:solidFill>
                  <a:srgbClr val="375DA8"/>
                </a:solidFill>
                <a:latin typeface="Moderat Extended Bold"/>
                <a:cs typeface="Moderat Extended Bold"/>
              </a:rPr>
              <a:t> </a:t>
            </a:r>
            <a:r>
              <a:rPr sz="1182" b="1" dirty="0">
                <a:solidFill>
                  <a:srgbClr val="375DA8"/>
                </a:solidFill>
                <a:latin typeface="Moderat Extended Bold"/>
                <a:cs typeface="Moderat Extended Bold"/>
              </a:rPr>
              <a:t>latest</a:t>
            </a:r>
            <a:r>
              <a:rPr sz="1182" b="1" spc="-3" dirty="0">
                <a:solidFill>
                  <a:srgbClr val="375DA8"/>
                </a:solidFill>
                <a:latin typeface="Moderat Extended Bold"/>
                <a:cs typeface="Moderat Extended Bold"/>
              </a:rPr>
              <a:t> </a:t>
            </a:r>
            <a:r>
              <a:rPr sz="1182" b="1" spc="-12" dirty="0">
                <a:solidFill>
                  <a:srgbClr val="375DA8"/>
                </a:solidFill>
                <a:latin typeface="Moderat Extended Bold"/>
                <a:cs typeface="Moderat Extended Bold"/>
              </a:rPr>
              <a:t>book</a:t>
            </a:r>
            <a:r>
              <a:rPr sz="1182" b="1" spc="303" dirty="0">
                <a:solidFill>
                  <a:srgbClr val="375DA8"/>
                </a:solidFill>
                <a:latin typeface="Moderat Extended Bold"/>
                <a:cs typeface="Moderat Extended Bold"/>
              </a:rPr>
              <a:t> </a:t>
            </a:r>
            <a:r>
              <a:rPr sz="1182" b="1" dirty="0">
                <a:solidFill>
                  <a:srgbClr val="375DA8"/>
                </a:solidFill>
                <a:latin typeface="Moderat Extended Bold"/>
                <a:cs typeface="Moderat Extended Bold"/>
              </a:rPr>
              <a:t>that</a:t>
            </a:r>
            <a:r>
              <a:rPr sz="1182" b="1" spc="24" dirty="0">
                <a:solidFill>
                  <a:srgbClr val="375DA8"/>
                </a:solidFill>
                <a:latin typeface="Moderat Extended Bold"/>
                <a:cs typeface="Moderat Extended Bold"/>
              </a:rPr>
              <a:t> </a:t>
            </a:r>
            <a:r>
              <a:rPr sz="1182" b="1" dirty="0">
                <a:solidFill>
                  <a:srgbClr val="375DA8"/>
                </a:solidFill>
                <a:latin typeface="Moderat Extended Bold"/>
                <a:cs typeface="Moderat Extended Bold"/>
              </a:rPr>
              <a:t>the</a:t>
            </a:r>
            <a:r>
              <a:rPr sz="1182" b="1" spc="27" dirty="0">
                <a:solidFill>
                  <a:srgbClr val="375DA8"/>
                </a:solidFill>
                <a:latin typeface="Moderat Extended Bold"/>
                <a:cs typeface="Moderat Extended Bold"/>
              </a:rPr>
              <a:t> </a:t>
            </a:r>
            <a:r>
              <a:rPr sz="1182" b="1" dirty="0">
                <a:solidFill>
                  <a:srgbClr val="375DA8"/>
                </a:solidFill>
                <a:latin typeface="Moderat Extended Bold"/>
                <a:cs typeface="Moderat Extended Bold"/>
              </a:rPr>
              <a:t>output</a:t>
            </a:r>
            <a:r>
              <a:rPr sz="1182" b="1" spc="27" dirty="0">
                <a:solidFill>
                  <a:srgbClr val="375DA8"/>
                </a:solidFill>
                <a:latin typeface="Moderat Extended Bold"/>
                <a:cs typeface="Moderat Extended Bold"/>
              </a:rPr>
              <a:t> </a:t>
            </a:r>
            <a:r>
              <a:rPr sz="1182" b="1" dirty="0">
                <a:solidFill>
                  <a:srgbClr val="375DA8"/>
                </a:solidFill>
                <a:latin typeface="Moderat Extended Bold"/>
                <a:cs typeface="Moderat Extended Bold"/>
              </a:rPr>
              <a:t>included</a:t>
            </a:r>
            <a:r>
              <a:rPr sz="1182" b="1" spc="24" dirty="0">
                <a:solidFill>
                  <a:srgbClr val="375DA8"/>
                </a:solidFill>
                <a:latin typeface="Moderat Extended Bold"/>
                <a:cs typeface="Moderat Extended Bold"/>
              </a:rPr>
              <a:t> </a:t>
            </a:r>
            <a:r>
              <a:rPr sz="1182" b="1" spc="-15" dirty="0">
                <a:solidFill>
                  <a:srgbClr val="375DA8"/>
                </a:solidFill>
                <a:latin typeface="Moderat Extended Bold"/>
                <a:cs typeface="Moderat Extended Bold"/>
              </a:rPr>
              <a:t>and </a:t>
            </a:r>
            <a:r>
              <a:rPr sz="1182" b="1" dirty="0">
                <a:solidFill>
                  <a:srgbClr val="375DA8"/>
                </a:solidFill>
                <a:latin typeface="Moderat Extended Bold"/>
                <a:cs typeface="Moderat Extended Bold"/>
              </a:rPr>
              <a:t>reflected</a:t>
            </a:r>
            <a:r>
              <a:rPr sz="1182" b="1" spc="3" dirty="0">
                <a:solidFill>
                  <a:srgbClr val="375DA8"/>
                </a:solidFill>
                <a:latin typeface="Moderat Extended Bold"/>
                <a:cs typeface="Moderat Extended Bold"/>
              </a:rPr>
              <a:t> </a:t>
            </a:r>
            <a:r>
              <a:rPr sz="1182" b="1" dirty="0">
                <a:solidFill>
                  <a:srgbClr val="375DA8"/>
                </a:solidFill>
                <a:latin typeface="Moderat Extended Bold"/>
                <a:cs typeface="Moderat Extended Bold"/>
              </a:rPr>
              <a:t>the</a:t>
            </a:r>
            <a:r>
              <a:rPr sz="1182" b="1" spc="3" dirty="0">
                <a:solidFill>
                  <a:srgbClr val="375DA8"/>
                </a:solidFill>
                <a:latin typeface="Moderat Extended Bold"/>
                <a:cs typeface="Moderat Extended Bold"/>
              </a:rPr>
              <a:t> </a:t>
            </a:r>
            <a:r>
              <a:rPr sz="1182" b="1" dirty="0">
                <a:solidFill>
                  <a:srgbClr val="375DA8"/>
                </a:solidFill>
                <a:latin typeface="Moderat Extended Bold"/>
                <a:cs typeface="Moderat Extended Bold"/>
              </a:rPr>
              <a:t>actual</a:t>
            </a:r>
            <a:r>
              <a:rPr sz="1182" b="1" spc="3"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research.</a:t>
            </a:r>
            <a:endParaRPr sz="1182">
              <a:latin typeface="Moderat Extended Bold"/>
              <a:cs typeface="Moderat Extended Bold"/>
            </a:endParaRPr>
          </a:p>
          <a:p>
            <a:pPr marL="7701" marR="3081">
              <a:lnSpc>
                <a:spcPct val="102200"/>
              </a:lnSpc>
              <a:spcBef>
                <a:spcPts val="303"/>
              </a:spcBef>
            </a:pPr>
            <a:r>
              <a:rPr sz="1182" b="1" dirty="0">
                <a:solidFill>
                  <a:srgbClr val="375DA8"/>
                </a:solidFill>
                <a:latin typeface="Moderat Extended Bold"/>
                <a:cs typeface="Moderat Extended Bold"/>
              </a:rPr>
              <a:t>Coppa</a:t>
            </a:r>
            <a:r>
              <a:rPr sz="1182" b="1" spc="3" dirty="0">
                <a:solidFill>
                  <a:srgbClr val="375DA8"/>
                </a:solidFill>
                <a:latin typeface="Moderat Extended Bold"/>
                <a:cs typeface="Moderat Extended Bold"/>
              </a:rPr>
              <a:t> </a:t>
            </a:r>
            <a:r>
              <a:rPr sz="1182" b="1" dirty="0">
                <a:solidFill>
                  <a:srgbClr val="375DA8"/>
                </a:solidFill>
                <a:latin typeface="Moderat Extended Bold"/>
                <a:cs typeface="Moderat Extended Bold"/>
              </a:rPr>
              <a:t>said:</a:t>
            </a:r>
            <a:r>
              <a:rPr sz="1182" b="1" spc="3" dirty="0">
                <a:solidFill>
                  <a:srgbClr val="375DA8"/>
                </a:solidFill>
                <a:latin typeface="Moderat Extended Bold"/>
                <a:cs typeface="Moderat Extended Bold"/>
              </a:rPr>
              <a:t> </a:t>
            </a:r>
            <a:r>
              <a:rPr sz="1182" b="1" dirty="0">
                <a:solidFill>
                  <a:srgbClr val="375DA8"/>
                </a:solidFill>
                <a:latin typeface="Moderat Extended Bold"/>
                <a:cs typeface="Moderat Extended Bold"/>
              </a:rPr>
              <a:t>“It’s</a:t>
            </a:r>
            <a:r>
              <a:rPr sz="1182" b="1" spc="3" dirty="0">
                <a:solidFill>
                  <a:srgbClr val="375DA8"/>
                </a:solidFill>
                <a:latin typeface="Moderat Extended Bold"/>
                <a:cs typeface="Moderat Extended Bold"/>
              </a:rPr>
              <a:t> </a:t>
            </a:r>
            <a:r>
              <a:rPr sz="1182" b="1" dirty="0">
                <a:solidFill>
                  <a:srgbClr val="375DA8"/>
                </a:solidFill>
                <a:latin typeface="Moderat Extended Bold"/>
                <a:cs typeface="Moderat Extended Bold"/>
              </a:rPr>
              <a:t>a</a:t>
            </a:r>
            <a:r>
              <a:rPr sz="1182" b="1" spc="3" dirty="0">
                <a:solidFill>
                  <a:srgbClr val="375DA8"/>
                </a:solidFill>
                <a:latin typeface="Moderat Extended Bold"/>
                <a:cs typeface="Moderat Extended Bold"/>
              </a:rPr>
              <a:t> </a:t>
            </a:r>
            <a:r>
              <a:rPr sz="1182" b="1" dirty="0">
                <a:solidFill>
                  <a:srgbClr val="375DA8"/>
                </a:solidFill>
                <a:latin typeface="Moderat Extended Bold"/>
                <a:cs typeface="Moderat Extended Bold"/>
              </a:rPr>
              <a:t>book</a:t>
            </a:r>
            <a:r>
              <a:rPr sz="1182" b="1" spc="3"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about </a:t>
            </a:r>
            <a:r>
              <a:rPr sz="1182" b="1" dirty="0">
                <a:solidFill>
                  <a:srgbClr val="375DA8"/>
                </a:solidFill>
                <a:latin typeface="Moderat Extended Bold"/>
                <a:cs typeface="Moderat Extended Bold"/>
              </a:rPr>
              <a:t>video</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artists,</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so</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it</a:t>
            </a:r>
            <a:r>
              <a:rPr sz="1182" b="1" spc="12" dirty="0">
                <a:solidFill>
                  <a:srgbClr val="375DA8"/>
                </a:solidFill>
                <a:latin typeface="Moderat Extended Bold"/>
                <a:cs typeface="Moderat Extended Bold"/>
              </a:rPr>
              <a:t> </a:t>
            </a:r>
            <a:r>
              <a:rPr sz="1182" b="1" dirty="0">
                <a:solidFill>
                  <a:srgbClr val="375DA8"/>
                </a:solidFill>
                <a:latin typeface="Moderat Extended Bold"/>
                <a:cs typeface="Moderat Extended Bold"/>
              </a:rPr>
              <a:t>was</a:t>
            </a:r>
            <a:r>
              <a:rPr sz="1182" b="1" spc="9"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really </a:t>
            </a:r>
            <a:r>
              <a:rPr sz="1182" b="1" dirty="0">
                <a:solidFill>
                  <a:srgbClr val="375DA8"/>
                </a:solidFill>
                <a:latin typeface="Moderat Extended Bold"/>
                <a:cs typeface="Moderat Extended Bold"/>
              </a:rPr>
              <a:t>important</a:t>
            </a:r>
            <a:r>
              <a:rPr sz="1182" b="1" spc="21" dirty="0">
                <a:solidFill>
                  <a:srgbClr val="375DA8"/>
                </a:solidFill>
                <a:latin typeface="Moderat Extended Bold"/>
                <a:cs typeface="Moderat Extended Bold"/>
              </a:rPr>
              <a:t> </a:t>
            </a:r>
            <a:r>
              <a:rPr sz="1182" b="1" dirty="0">
                <a:solidFill>
                  <a:srgbClr val="375DA8"/>
                </a:solidFill>
                <a:latin typeface="Moderat Extended Bold"/>
                <a:cs typeface="Moderat Extended Bold"/>
              </a:rPr>
              <a:t>to</a:t>
            </a:r>
            <a:r>
              <a:rPr sz="1182" b="1" spc="21" dirty="0">
                <a:solidFill>
                  <a:srgbClr val="375DA8"/>
                </a:solidFill>
                <a:latin typeface="Moderat Extended Bold"/>
                <a:cs typeface="Moderat Extended Bold"/>
              </a:rPr>
              <a:t> </a:t>
            </a:r>
            <a:r>
              <a:rPr sz="1182" b="1" dirty="0">
                <a:solidFill>
                  <a:srgbClr val="375DA8"/>
                </a:solidFill>
                <a:latin typeface="Moderat Extended Bold"/>
                <a:cs typeface="Moderat Extended Bold"/>
              </a:rPr>
              <a:t>me</a:t>
            </a:r>
            <a:r>
              <a:rPr sz="1182" b="1" spc="21" dirty="0">
                <a:solidFill>
                  <a:srgbClr val="375DA8"/>
                </a:solidFill>
                <a:latin typeface="Moderat Extended Bold"/>
                <a:cs typeface="Moderat Extended Bold"/>
              </a:rPr>
              <a:t> </a:t>
            </a:r>
            <a:r>
              <a:rPr sz="1182" b="1" dirty="0">
                <a:solidFill>
                  <a:srgbClr val="375DA8"/>
                </a:solidFill>
                <a:latin typeface="Moderat Extended Bold"/>
                <a:cs typeface="Moderat Extended Bold"/>
              </a:rPr>
              <a:t>to</a:t>
            </a:r>
            <a:r>
              <a:rPr sz="1182" b="1" spc="21" dirty="0">
                <a:solidFill>
                  <a:srgbClr val="375DA8"/>
                </a:solidFill>
                <a:latin typeface="Moderat Extended Bold"/>
                <a:cs typeface="Moderat Extended Bold"/>
              </a:rPr>
              <a:t> </a:t>
            </a:r>
            <a:r>
              <a:rPr sz="1182" b="1" dirty="0">
                <a:solidFill>
                  <a:srgbClr val="375DA8"/>
                </a:solidFill>
                <a:latin typeface="Moderat Extended Bold"/>
                <a:cs typeface="Moderat Extended Bold"/>
              </a:rPr>
              <a:t>include</a:t>
            </a:r>
            <a:r>
              <a:rPr sz="1182" b="1" spc="21"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clips </a:t>
            </a:r>
            <a:r>
              <a:rPr sz="1182" b="1" dirty="0">
                <a:solidFill>
                  <a:srgbClr val="375DA8"/>
                </a:solidFill>
                <a:latin typeface="Moderat Extended Bold"/>
                <a:cs typeface="Moderat Extended Bold"/>
              </a:rPr>
              <a:t>and</a:t>
            </a:r>
            <a:r>
              <a:rPr sz="1182" b="1" spc="6" dirty="0">
                <a:solidFill>
                  <a:srgbClr val="375DA8"/>
                </a:solidFill>
                <a:latin typeface="Moderat Extended Bold"/>
                <a:cs typeface="Moderat Extended Bold"/>
              </a:rPr>
              <a:t> </a:t>
            </a:r>
            <a:r>
              <a:rPr sz="1182" b="1" dirty="0">
                <a:solidFill>
                  <a:srgbClr val="375DA8"/>
                </a:solidFill>
                <a:latin typeface="Moderat Extended Bold"/>
                <a:cs typeface="Moderat Extended Bold"/>
              </a:rPr>
              <a:t>examples</a:t>
            </a:r>
            <a:r>
              <a:rPr sz="1182" b="1" spc="6" dirty="0">
                <a:solidFill>
                  <a:srgbClr val="375DA8"/>
                </a:solidFill>
                <a:latin typeface="Moderat Extended Bold"/>
                <a:cs typeface="Moderat Extended Bold"/>
              </a:rPr>
              <a:t> </a:t>
            </a:r>
            <a:r>
              <a:rPr sz="1182" b="1" dirty="0">
                <a:solidFill>
                  <a:srgbClr val="375DA8"/>
                </a:solidFill>
                <a:latin typeface="Moderat Extended Bold"/>
                <a:cs typeface="Moderat Extended Bold"/>
              </a:rPr>
              <a:t>of</a:t>
            </a:r>
            <a:r>
              <a:rPr sz="1182" b="1" spc="6" dirty="0">
                <a:solidFill>
                  <a:srgbClr val="375DA8"/>
                </a:solidFill>
                <a:latin typeface="Moderat Extended Bold"/>
                <a:cs typeface="Moderat Extended Bold"/>
              </a:rPr>
              <a:t> </a:t>
            </a:r>
            <a:r>
              <a:rPr sz="1182" b="1" dirty="0">
                <a:solidFill>
                  <a:srgbClr val="375DA8"/>
                </a:solidFill>
                <a:latin typeface="Moderat Extended Bold"/>
                <a:cs typeface="Moderat Extended Bold"/>
              </a:rPr>
              <a:t>the</a:t>
            </a:r>
            <a:r>
              <a:rPr sz="1182" b="1" spc="6" dirty="0">
                <a:solidFill>
                  <a:srgbClr val="375DA8"/>
                </a:solidFill>
                <a:latin typeface="Moderat Extended Bold"/>
                <a:cs typeface="Moderat Extended Bold"/>
              </a:rPr>
              <a:t> </a:t>
            </a:r>
            <a:r>
              <a:rPr sz="1182" b="1" spc="-12" dirty="0">
                <a:solidFill>
                  <a:srgbClr val="375DA8"/>
                </a:solidFill>
                <a:latin typeface="Moderat Extended Bold"/>
                <a:cs typeface="Moderat Extended Bold"/>
              </a:rPr>
              <a:t>art.”</a:t>
            </a:r>
            <a:endParaRPr sz="1182">
              <a:latin typeface="Moderat Extended Bold"/>
              <a:cs typeface="Moderat Extended Bold"/>
            </a:endParaRPr>
          </a:p>
        </p:txBody>
      </p:sp>
      <p:sp>
        <p:nvSpPr>
          <p:cNvPr id="4" name="object 4"/>
          <p:cNvSpPr txBox="1"/>
          <p:nvPr/>
        </p:nvSpPr>
        <p:spPr>
          <a:xfrm>
            <a:off x="6070227" y="2662729"/>
            <a:ext cx="1829057" cy="1987673"/>
          </a:xfrm>
          <a:prstGeom prst="rect">
            <a:avLst/>
          </a:prstGeom>
        </p:spPr>
        <p:txBody>
          <a:bodyPr vert="horz" wrap="square" lIns="0" tIns="0" rIns="0" bIns="0" rtlCol="0">
            <a:spAutoFit/>
          </a:bodyPr>
          <a:lstStyle/>
          <a:p>
            <a:pPr>
              <a:lnSpc>
                <a:spcPct val="100000"/>
              </a:lnSpc>
            </a:pPr>
            <a:endParaRPr sz="1092" dirty="0">
              <a:latin typeface="Times New Roman"/>
              <a:cs typeface="Times New Roman"/>
            </a:endParaRPr>
          </a:p>
          <a:p>
            <a:pPr>
              <a:lnSpc>
                <a:spcPct val="100000"/>
              </a:lnSpc>
            </a:pPr>
            <a:endParaRPr sz="1092" dirty="0">
              <a:latin typeface="Times New Roman"/>
              <a:cs typeface="Times New Roman"/>
            </a:endParaRPr>
          </a:p>
          <a:p>
            <a:pPr>
              <a:lnSpc>
                <a:spcPct val="100000"/>
              </a:lnSpc>
            </a:pPr>
            <a:endParaRPr sz="1092" dirty="0">
              <a:latin typeface="Times New Roman"/>
              <a:cs typeface="Times New Roman"/>
            </a:endParaRPr>
          </a:p>
          <a:p>
            <a:pPr>
              <a:lnSpc>
                <a:spcPct val="100000"/>
              </a:lnSpc>
            </a:pPr>
            <a:endParaRPr sz="1092" dirty="0">
              <a:latin typeface="Times New Roman"/>
              <a:cs typeface="Times New Roman"/>
            </a:endParaRPr>
          </a:p>
          <a:p>
            <a:pPr>
              <a:lnSpc>
                <a:spcPct val="100000"/>
              </a:lnSpc>
            </a:pPr>
            <a:endParaRPr sz="1092" dirty="0">
              <a:latin typeface="Times New Roman"/>
              <a:cs typeface="Times New Roman"/>
            </a:endParaRPr>
          </a:p>
          <a:p>
            <a:pPr>
              <a:lnSpc>
                <a:spcPct val="100000"/>
              </a:lnSpc>
              <a:spcBef>
                <a:spcPts val="1095"/>
              </a:spcBef>
            </a:pPr>
            <a:endParaRPr sz="1092" dirty="0">
              <a:latin typeface="Times New Roman"/>
              <a:cs typeface="Times New Roman"/>
            </a:endParaRPr>
          </a:p>
          <a:p>
            <a:pPr marL="188681" marR="374667">
              <a:lnSpc>
                <a:spcPct val="100000"/>
              </a:lnSpc>
            </a:pPr>
            <a:r>
              <a:rPr sz="1092" b="1" dirty="0">
                <a:solidFill>
                  <a:srgbClr val="FFFFFF"/>
                </a:solidFill>
                <a:latin typeface="Roboto"/>
                <a:cs typeface="Roboto"/>
              </a:rPr>
              <a:t>Francesca</a:t>
            </a:r>
            <a:r>
              <a:rPr sz="1092" b="1" spc="-58" dirty="0">
                <a:solidFill>
                  <a:srgbClr val="FFFFFF"/>
                </a:solidFill>
                <a:latin typeface="Roboto"/>
                <a:cs typeface="Roboto"/>
              </a:rPr>
              <a:t> </a:t>
            </a:r>
            <a:r>
              <a:rPr sz="1092" b="1" spc="-6" dirty="0">
                <a:solidFill>
                  <a:srgbClr val="FFFFFF"/>
                </a:solidFill>
                <a:latin typeface="Roboto"/>
                <a:cs typeface="Roboto"/>
              </a:rPr>
              <a:t>Coppa, </a:t>
            </a:r>
            <a:r>
              <a:rPr sz="1092" b="1" dirty="0">
                <a:solidFill>
                  <a:srgbClr val="FFFFFF"/>
                </a:solidFill>
                <a:latin typeface="Roboto"/>
                <a:cs typeface="Roboto"/>
              </a:rPr>
              <a:t>Professor</a:t>
            </a:r>
            <a:r>
              <a:rPr sz="1092" b="1" spc="-21" dirty="0">
                <a:solidFill>
                  <a:srgbClr val="FFFFFF"/>
                </a:solidFill>
                <a:latin typeface="Roboto"/>
                <a:cs typeface="Roboto"/>
              </a:rPr>
              <a:t> </a:t>
            </a:r>
            <a:r>
              <a:rPr sz="1092" b="1" spc="-15" dirty="0">
                <a:solidFill>
                  <a:srgbClr val="FFFFFF"/>
                </a:solidFill>
                <a:latin typeface="Roboto"/>
                <a:cs typeface="Roboto"/>
              </a:rPr>
              <a:t>of </a:t>
            </a:r>
            <a:r>
              <a:rPr sz="1092" b="1" dirty="0">
                <a:solidFill>
                  <a:srgbClr val="FFFFFF"/>
                </a:solidFill>
                <a:latin typeface="Roboto"/>
                <a:cs typeface="Roboto"/>
              </a:rPr>
              <a:t>English,</a:t>
            </a:r>
            <a:r>
              <a:rPr sz="1092" b="1" spc="-52" dirty="0">
                <a:solidFill>
                  <a:srgbClr val="FFFFFF"/>
                </a:solidFill>
                <a:latin typeface="Roboto"/>
                <a:cs typeface="Roboto"/>
              </a:rPr>
              <a:t> </a:t>
            </a:r>
            <a:r>
              <a:rPr sz="1092" b="1" spc="-6" dirty="0">
                <a:solidFill>
                  <a:srgbClr val="FFFFFF"/>
                </a:solidFill>
                <a:latin typeface="Roboto"/>
                <a:cs typeface="Roboto"/>
              </a:rPr>
              <a:t>Theatre</a:t>
            </a:r>
            <a:r>
              <a:rPr sz="1092" b="1" spc="303" dirty="0">
                <a:solidFill>
                  <a:srgbClr val="FFFFFF"/>
                </a:solidFill>
                <a:latin typeface="Roboto"/>
                <a:cs typeface="Roboto"/>
              </a:rPr>
              <a:t> </a:t>
            </a:r>
            <a:r>
              <a:rPr sz="1092" b="1" dirty="0">
                <a:solidFill>
                  <a:srgbClr val="FFFFFF"/>
                </a:solidFill>
                <a:latin typeface="Roboto"/>
                <a:cs typeface="Roboto"/>
              </a:rPr>
              <a:t>and</a:t>
            </a:r>
            <a:r>
              <a:rPr sz="1092" b="1" spc="-3" dirty="0">
                <a:solidFill>
                  <a:srgbClr val="FFFFFF"/>
                </a:solidFill>
                <a:latin typeface="Roboto"/>
                <a:cs typeface="Roboto"/>
              </a:rPr>
              <a:t> </a:t>
            </a:r>
            <a:r>
              <a:rPr sz="1092" b="1" dirty="0">
                <a:solidFill>
                  <a:srgbClr val="FFFFFF"/>
                </a:solidFill>
                <a:latin typeface="Roboto"/>
                <a:cs typeface="Roboto"/>
              </a:rPr>
              <a:t>Film</a:t>
            </a:r>
            <a:r>
              <a:rPr sz="1092" b="1" spc="-3" dirty="0">
                <a:solidFill>
                  <a:srgbClr val="FFFFFF"/>
                </a:solidFill>
                <a:latin typeface="Roboto"/>
                <a:cs typeface="Roboto"/>
              </a:rPr>
              <a:t> </a:t>
            </a:r>
            <a:r>
              <a:rPr sz="1092" b="1" dirty="0">
                <a:solidFill>
                  <a:srgbClr val="FFFFFF"/>
                </a:solidFill>
                <a:latin typeface="Roboto"/>
                <a:cs typeface="Roboto"/>
              </a:rPr>
              <a:t>Studies </a:t>
            </a:r>
            <a:r>
              <a:rPr sz="1092" b="1" spc="-15" dirty="0">
                <a:solidFill>
                  <a:srgbClr val="FFFFFF"/>
                </a:solidFill>
                <a:latin typeface="Roboto"/>
                <a:cs typeface="Roboto"/>
              </a:rPr>
              <a:t>at </a:t>
            </a:r>
            <a:r>
              <a:rPr sz="1092" b="1" dirty="0">
                <a:solidFill>
                  <a:srgbClr val="FFFFFF"/>
                </a:solidFill>
                <a:latin typeface="Roboto"/>
                <a:cs typeface="Roboto"/>
              </a:rPr>
              <a:t>Muhlenberg</a:t>
            </a:r>
            <a:r>
              <a:rPr sz="1092" b="1" spc="-3" dirty="0">
                <a:solidFill>
                  <a:srgbClr val="FFFFFF"/>
                </a:solidFill>
                <a:latin typeface="Roboto"/>
                <a:cs typeface="Roboto"/>
              </a:rPr>
              <a:t> </a:t>
            </a:r>
            <a:r>
              <a:rPr sz="1092" b="1" spc="-6" dirty="0">
                <a:solidFill>
                  <a:srgbClr val="FFFFFF"/>
                </a:solidFill>
                <a:latin typeface="Roboto"/>
                <a:cs typeface="Roboto"/>
              </a:rPr>
              <a:t>College</a:t>
            </a:r>
            <a:r>
              <a:rPr lang="en-GB" sz="1092" b="1" spc="-6" dirty="0">
                <a:solidFill>
                  <a:srgbClr val="FFFFFF"/>
                </a:solidFill>
                <a:latin typeface="Roboto"/>
                <a:cs typeface="Roboto"/>
              </a:rPr>
              <a:t> </a:t>
            </a:r>
            <a:endParaRPr sz="1092" dirty="0">
              <a:latin typeface="Roboto"/>
              <a:cs typeface="Roboto"/>
            </a:endParaRPr>
          </a:p>
        </p:txBody>
      </p:sp>
      <p:sp>
        <p:nvSpPr>
          <p:cNvPr id="6" name="object 6"/>
          <p:cNvSpPr txBox="1"/>
          <p:nvPr/>
        </p:nvSpPr>
        <p:spPr>
          <a:xfrm>
            <a:off x="9132368" y="2115566"/>
            <a:ext cx="2021204" cy="806812"/>
          </a:xfrm>
          <a:prstGeom prst="rect">
            <a:avLst/>
          </a:prstGeom>
        </p:spPr>
        <p:txBody>
          <a:bodyPr vert="horz" wrap="square" lIns="0" tIns="28880" rIns="0" bIns="0" rtlCol="0">
            <a:spAutoFit/>
          </a:bodyPr>
          <a:lstStyle/>
          <a:p>
            <a:pPr marL="7701" marR="3081">
              <a:lnSpc>
                <a:spcPts val="1540"/>
              </a:lnSpc>
              <a:spcBef>
                <a:spcPts val="227"/>
              </a:spcBef>
            </a:pPr>
            <a:r>
              <a:rPr sz="1395" b="1" dirty="0">
                <a:solidFill>
                  <a:srgbClr val="FFFFFF"/>
                </a:solidFill>
                <a:latin typeface="Moderat Extended Bold"/>
                <a:cs typeface="Moderat Extended Bold"/>
              </a:rPr>
              <a:t>It</a:t>
            </a:r>
            <a:r>
              <a:rPr sz="1395" b="1" spc="-3"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supported experimentation </a:t>
            </a:r>
            <a:r>
              <a:rPr sz="1395" b="1" dirty="0">
                <a:solidFill>
                  <a:srgbClr val="FFFFFF"/>
                </a:solidFill>
                <a:latin typeface="Moderat Extended Bold"/>
                <a:cs typeface="Moderat Extended Bold"/>
              </a:rPr>
              <a:t>around</a:t>
            </a:r>
            <a:r>
              <a:rPr sz="1395" b="1" spc="-36" dirty="0">
                <a:solidFill>
                  <a:srgbClr val="FFFFFF"/>
                </a:solidFill>
                <a:latin typeface="Moderat Extended Bold"/>
                <a:cs typeface="Moderat Extended Bold"/>
              </a:rPr>
              <a:t> </a:t>
            </a:r>
            <a:r>
              <a:rPr sz="1395" b="1" dirty="0">
                <a:solidFill>
                  <a:srgbClr val="FFFFFF"/>
                </a:solidFill>
                <a:latin typeface="Moderat Extended Bold"/>
                <a:cs typeface="Moderat Extended Bold"/>
              </a:rPr>
              <a:t>form,</a:t>
            </a:r>
            <a:r>
              <a:rPr sz="1395" b="1" spc="-33" dirty="0">
                <a:solidFill>
                  <a:srgbClr val="FFFFFF"/>
                </a:solidFill>
                <a:latin typeface="Moderat Extended Bold"/>
                <a:cs typeface="Moderat Extended Bold"/>
              </a:rPr>
              <a:t> </a:t>
            </a:r>
            <a:r>
              <a:rPr sz="1395" b="1" spc="-12" dirty="0">
                <a:solidFill>
                  <a:srgbClr val="FFFFFF"/>
                </a:solidFill>
                <a:latin typeface="Moderat Extended Bold"/>
                <a:cs typeface="Moderat Extended Bold"/>
              </a:rPr>
              <a:t>content </a:t>
            </a:r>
            <a:r>
              <a:rPr sz="1395" b="1">
                <a:solidFill>
                  <a:srgbClr val="FFFFFF"/>
                </a:solidFill>
                <a:latin typeface="Moderat Extended Bold"/>
                <a:cs typeface="Moderat Extended Bold"/>
              </a:rPr>
              <a:t>and</a:t>
            </a:r>
            <a:r>
              <a:rPr sz="1395" b="1" spc="-6">
                <a:solidFill>
                  <a:srgbClr val="FFFFFF"/>
                </a:solidFill>
                <a:latin typeface="Moderat Extended Bold"/>
                <a:cs typeface="Moderat Extended Bold"/>
              </a:rPr>
              <a:t> </a:t>
            </a:r>
            <a:r>
              <a:rPr sz="1395" b="1" spc="-12">
                <a:solidFill>
                  <a:srgbClr val="FFFFFF"/>
                </a:solidFill>
                <a:latin typeface="Moderat Extended Bold"/>
                <a:cs typeface="Moderat Extended Bold"/>
              </a:rPr>
              <a:t>style</a:t>
            </a:r>
            <a:endParaRPr sz="1395" dirty="0">
              <a:latin typeface="Moderat Extended Bold"/>
              <a:cs typeface="Moderat Extended Bold"/>
            </a:endParaRPr>
          </a:p>
        </p:txBody>
      </p:sp>
      <p:sp>
        <p:nvSpPr>
          <p:cNvPr id="7" name="object 7"/>
          <p:cNvSpPr txBox="1"/>
          <p:nvPr/>
        </p:nvSpPr>
        <p:spPr>
          <a:xfrm>
            <a:off x="8480938" y="1003229"/>
            <a:ext cx="2900691" cy="734923"/>
          </a:xfrm>
          <a:prstGeom prst="rect">
            <a:avLst/>
          </a:prstGeom>
          <a:solidFill>
            <a:srgbClr val="FFFFFF"/>
          </a:solidFill>
        </p:spPr>
        <p:txBody>
          <a:bodyPr vert="horz" wrap="square" lIns="0" tIns="118215" rIns="0" bIns="0" rtlCol="0">
            <a:spAutoFit/>
          </a:bodyPr>
          <a:lstStyle/>
          <a:p>
            <a:pPr marL="164037" marR="564119">
              <a:lnSpc>
                <a:spcPts val="1649"/>
              </a:lnSpc>
              <a:spcBef>
                <a:spcPts val="931"/>
              </a:spcBef>
            </a:pPr>
            <a:r>
              <a:rPr sz="1516" b="1" dirty="0">
                <a:solidFill>
                  <a:srgbClr val="375DA8"/>
                </a:solidFill>
                <a:latin typeface="Moderat Extended Bold"/>
                <a:cs typeface="Moderat Extended Bold"/>
              </a:rPr>
              <a:t>How</a:t>
            </a:r>
            <a:r>
              <a:rPr sz="1516" b="1" spc="-45" dirty="0">
                <a:solidFill>
                  <a:srgbClr val="375DA8"/>
                </a:solidFill>
                <a:latin typeface="Moderat Extended Bold"/>
                <a:cs typeface="Moderat Extended Bold"/>
              </a:rPr>
              <a:t> </a:t>
            </a:r>
            <a:r>
              <a:rPr sz="1516" b="1" dirty="0">
                <a:solidFill>
                  <a:srgbClr val="375DA8"/>
                </a:solidFill>
                <a:latin typeface="Moderat Extended Bold"/>
                <a:cs typeface="Moderat Extended Bold"/>
              </a:rPr>
              <a:t>open</a:t>
            </a:r>
            <a:r>
              <a:rPr sz="1516" b="1" spc="-45" dirty="0">
                <a:solidFill>
                  <a:srgbClr val="375DA8"/>
                </a:solidFill>
                <a:latin typeface="Moderat Extended Bold"/>
                <a:cs typeface="Moderat Extended Bold"/>
              </a:rPr>
              <a:t> </a:t>
            </a:r>
            <a:r>
              <a:rPr sz="1516" b="1" spc="-6" dirty="0">
                <a:solidFill>
                  <a:srgbClr val="375DA8"/>
                </a:solidFill>
                <a:latin typeface="Moderat Extended Bold"/>
                <a:cs typeface="Moderat Extended Bold"/>
              </a:rPr>
              <a:t>access </a:t>
            </a:r>
            <a:r>
              <a:rPr sz="1516" b="1" dirty="0">
                <a:solidFill>
                  <a:srgbClr val="375DA8"/>
                </a:solidFill>
                <a:latin typeface="Moderat Extended Bold"/>
                <a:cs typeface="Moderat Extended Bold"/>
              </a:rPr>
              <a:t>publishing </a:t>
            </a:r>
            <a:r>
              <a:rPr sz="1516" b="1" spc="-6" dirty="0">
                <a:solidFill>
                  <a:srgbClr val="375DA8"/>
                </a:solidFill>
                <a:latin typeface="Moderat Extended Bold"/>
                <a:cs typeface="Moderat Extended Bold"/>
              </a:rPr>
              <a:t>benefitted </a:t>
            </a:r>
            <a:r>
              <a:rPr sz="1516" b="1" spc="-15" dirty="0">
                <a:solidFill>
                  <a:srgbClr val="375DA8"/>
                </a:solidFill>
                <a:latin typeface="Moderat Extended Bold"/>
                <a:cs typeface="Moderat Extended Bold"/>
              </a:rPr>
              <a:t>Coppa’s</a:t>
            </a:r>
            <a:r>
              <a:rPr sz="1516" b="1" spc="-73" dirty="0">
                <a:solidFill>
                  <a:srgbClr val="375DA8"/>
                </a:solidFill>
                <a:latin typeface="Moderat Extended Bold"/>
                <a:cs typeface="Moderat Extended Bold"/>
              </a:rPr>
              <a:t> </a:t>
            </a:r>
            <a:r>
              <a:rPr sz="1516" b="1" spc="-6" dirty="0">
                <a:solidFill>
                  <a:srgbClr val="375DA8"/>
                </a:solidFill>
                <a:latin typeface="Moderat Extended Bold"/>
                <a:cs typeface="Moderat Extended Bold"/>
              </a:rPr>
              <a:t>research</a:t>
            </a:r>
            <a:endParaRPr sz="1516">
              <a:latin typeface="Moderat Extended Bold"/>
              <a:cs typeface="Moderat Extended Bold"/>
            </a:endParaRPr>
          </a:p>
        </p:txBody>
      </p:sp>
      <p:sp>
        <p:nvSpPr>
          <p:cNvPr id="8" name="object 8"/>
          <p:cNvSpPr/>
          <p:nvPr/>
        </p:nvSpPr>
        <p:spPr>
          <a:xfrm>
            <a:off x="428" y="0"/>
            <a:ext cx="4063971" cy="672323"/>
          </a:xfrm>
          <a:custGeom>
            <a:avLst/>
            <a:gdLst/>
            <a:ahLst/>
            <a:cxnLst/>
            <a:rect l="l" t="t" r="r" b="b"/>
            <a:pathLst>
              <a:path w="6701790" h="1108710">
                <a:moveTo>
                  <a:pt x="6701366" y="0"/>
                </a:moveTo>
                <a:lnTo>
                  <a:pt x="0" y="0"/>
                </a:lnTo>
                <a:lnTo>
                  <a:pt x="0" y="1108091"/>
                </a:lnTo>
                <a:lnTo>
                  <a:pt x="6701366" y="1108091"/>
                </a:lnTo>
                <a:lnTo>
                  <a:pt x="6701366" y="0"/>
                </a:lnTo>
                <a:close/>
              </a:path>
            </a:pathLst>
          </a:custGeom>
          <a:solidFill>
            <a:srgbClr val="F59B27"/>
          </a:solidFill>
        </p:spPr>
        <p:txBody>
          <a:bodyPr wrap="square" lIns="0" tIns="0" rIns="0" bIns="0" rtlCol="0"/>
          <a:lstStyle/>
          <a:p>
            <a:endParaRPr/>
          </a:p>
        </p:txBody>
      </p:sp>
      <p:sp>
        <p:nvSpPr>
          <p:cNvPr id="9" name="object 9"/>
          <p:cNvSpPr txBox="1"/>
          <p:nvPr/>
        </p:nvSpPr>
        <p:spPr>
          <a:xfrm>
            <a:off x="475293" y="277307"/>
            <a:ext cx="2094751" cy="286566"/>
          </a:xfrm>
          <a:prstGeom prst="rect">
            <a:avLst/>
          </a:prstGeom>
        </p:spPr>
        <p:txBody>
          <a:bodyPr vert="horz" wrap="square" lIns="0" tIns="7316" rIns="0" bIns="0" rtlCol="0">
            <a:spAutoFit/>
          </a:bodyPr>
          <a:lstStyle/>
          <a:p>
            <a:pPr marL="7701" marR="3081">
              <a:lnSpc>
                <a:spcPct val="101800"/>
              </a:lnSpc>
              <a:spcBef>
                <a:spcPts val="58"/>
              </a:spcBef>
            </a:pPr>
            <a:r>
              <a:rPr sz="910" b="1" dirty="0">
                <a:solidFill>
                  <a:srgbClr val="FFFFFF"/>
                </a:solidFill>
                <a:latin typeface="Roboto"/>
                <a:cs typeface="Roboto"/>
              </a:rPr>
              <a:t>Researchers’</a:t>
            </a:r>
            <a:r>
              <a:rPr sz="910" b="1" spc="33" dirty="0">
                <a:solidFill>
                  <a:srgbClr val="FFFFFF"/>
                </a:solidFill>
                <a:latin typeface="Roboto"/>
                <a:cs typeface="Roboto"/>
              </a:rPr>
              <a:t> </a:t>
            </a:r>
            <a:r>
              <a:rPr sz="910" b="1" dirty="0">
                <a:solidFill>
                  <a:srgbClr val="FFFFFF"/>
                </a:solidFill>
                <a:latin typeface="Roboto"/>
                <a:cs typeface="Roboto"/>
              </a:rPr>
              <a:t>experiences</a:t>
            </a:r>
            <a:r>
              <a:rPr sz="910" b="1" spc="33" dirty="0">
                <a:solidFill>
                  <a:srgbClr val="FFFFFF"/>
                </a:solidFill>
                <a:latin typeface="Roboto"/>
                <a:cs typeface="Roboto"/>
              </a:rPr>
              <a:t> </a:t>
            </a:r>
            <a:r>
              <a:rPr sz="910" b="1" dirty="0">
                <a:solidFill>
                  <a:srgbClr val="FFFFFF"/>
                </a:solidFill>
                <a:latin typeface="Roboto"/>
                <a:cs typeface="Roboto"/>
              </a:rPr>
              <a:t>of</a:t>
            </a:r>
            <a:r>
              <a:rPr sz="910" b="1" spc="33" dirty="0">
                <a:solidFill>
                  <a:srgbClr val="FFFFFF"/>
                </a:solidFill>
                <a:latin typeface="Roboto"/>
                <a:cs typeface="Roboto"/>
              </a:rPr>
              <a:t> </a:t>
            </a:r>
            <a:r>
              <a:rPr sz="910" b="1" spc="-6" dirty="0">
                <a:solidFill>
                  <a:srgbClr val="FFFFFF"/>
                </a:solidFill>
                <a:latin typeface="Roboto"/>
                <a:cs typeface="Roboto"/>
              </a:rPr>
              <a:t>publishing </a:t>
            </a:r>
            <a:r>
              <a:rPr sz="910" b="1" dirty="0">
                <a:solidFill>
                  <a:srgbClr val="FFFFFF"/>
                </a:solidFill>
                <a:latin typeface="Roboto"/>
                <a:cs typeface="Roboto"/>
              </a:rPr>
              <a:t>academic</a:t>
            </a:r>
            <a:r>
              <a:rPr sz="910" b="1" spc="21" dirty="0">
                <a:solidFill>
                  <a:srgbClr val="FFFFFF"/>
                </a:solidFill>
                <a:latin typeface="Roboto"/>
                <a:cs typeface="Roboto"/>
              </a:rPr>
              <a:t> </a:t>
            </a:r>
            <a:r>
              <a:rPr sz="910" b="1" dirty="0">
                <a:solidFill>
                  <a:srgbClr val="FFFFFF"/>
                </a:solidFill>
                <a:latin typeface="Roboto"/>
                <a:cs typeface="Roboto"/>
              </a:rPr>
              <a:t>books</a:t>
            </a:r>
            <a:r>
              <a:rPr sz="910" b="1" spc="24" dirty="0">
                <a:solidFill>
                  <a:srgbClr val="FFFFFF"/>
                </a:solidFill>
                <a:latin typeface="Roboto"/>
                <a:cs typeface="Roboto"/>
              </a:rPr>
              <a:t> </a:t>
            </a:r>
            <a:r>
              <a:rPr sz="910" b="1" dirty="0">
                <a:solidFill>
                  <a:srgbClr val="FFFFFF"/>
                </a:solidFill>
                <a:latin typeface="Roboto"/>
                <a:cs typeface="Roboto"/>
              </a:rPr>
              <a:t>open</a:t>
            </a:r>
            <a:r>
              <a:rPr sz="910" b="1" spc="21" dirty="0">
                <a:solidFill>
                  <a:srgbClr val="FFFFFF"/>
                </a:solidFill>
                <a:latin typeface="Roboto"/>
                <a:cs typeface="Roboto"/>
              </a:rPr>
              <a:t> </a:t>
            </a:r>
            <a:r>
              <a:rPr sz="910" b="1" spc="-6" dirty="0">
                <a:solidFill>
                  <a:srgbClr val="FFFFFF"/>
                </a:solidFill>
                <a:latin typeface="Roboto"/>
                <a:cs typeface="Roboto"/>
              </a:rPr>
              <a:t>access</a:t>
            </a:r>
            <a:endParaRPr sz="910">
              <a:latin typeface="Roboto"/>
              <a:cs typeface="Roboto"/>
            </a:endParaRPr>
          </a:p>
        </p:txBody>
      </p:sp>
      <p:sp>
        <p:nvSpPr>
          <p:cNvPr id="10" name="object 10"/>
          <p:cNvSpPr/>
          <p:nvPr/>
        </p:nvSpPr>
        <p:spPr>
          <a:xfrm>
            <a:off x="428" y="6005561"/>
            <a:ext cx="12191144" cy="852148"/>
          </a:xfrm>
          <a:custGeom>
            <a:avLst/>
            <a:gdLst/>
            <a:ahLst/>
            <a:cxnLst/>
            <a:rect l="l" t="t" r="r" b="b"/>
            <a:pathLst>
              <a:path w="20104100" h="1405254">
                <a:moveTo>
                  <a:pt x="20104099" y="0"/>
                </a:moveTo>
                <a:lnTo>
                  <a:pt x="0" y="0"/>
                </a:lnTo>
                <a:lnTo>
                  <a:pt x="0" y="1404941"/>
                </a:lnTo>
                <a:lnTo>
                  <a:pt x="20104099" y="1404941"/>
                </a:lnTo>
                <a:lnTo>
                  <a:pt x="20104099" y="0"/>
                </a:lnTo>
                <a:close/>
              </a:path>
            </a:pathLst>
          </a:custGeom>
          <a:solidFill>
            <a:srgbClr val="EDEDED"/>
          </a:solidFill>
        </p:spPr>
        <p:txBody>
          <a:bodyPr wrap="square" lIns="0" tIns="0" rIns="0" bIns="0" rtlCol="0"/>
          <a:lstStyle/>
          <a:p>
            <a:endParaRPr/>
          </a:p>
        </p:txBody>
      </p:sp>
      <p:sp>
        <p:nvSpPr>
          <p:cNvPr id="11" name="object 11"/>
          <p:cNvSpPr txBox="1"/>
          <p:nvPr/>
        </p:nvSpPr>
        <p:spPr>
          <a:xfrm>
            <a:off x="428" y="5593367"/>
            <a:ext cx="4063971" cy="943791"/>
          </a:xfrm>
          <a:prstGeom prst="rect">
            <a:avLst/>
          </a:prstGeom>
          <a:solidFill>
            <a:srgbClr val="F59B27"/>
          </a:solidFill>
        </p:spPr>
        <p:txBody>
          <a:bodyPr vert="horz" wrap="square" lIns="0" tIns="72777" rIns="0" bIns="0" rtlCol="0">
            <a:spAutoFit/>
          </a:bodyPr>
          <a:lstStyle/>
          <a:p>
            <a:pPr>
              <a:lnSpc>
                <a:spcPct val="100000"/>
              </a:lnSpc>
              <a:spcBef>
                <a:spcPts val="572"/>
              </a:spcBef>
            </a:pPr>
            <a:endParaRPr sz="1092" dirty="0">
              <a:latin typeface="Times New Roman"/>
              <a:cs typeface="Times New Roman"/>
            </a:endParaRPr>
          </a:p>
          <a:p>
            <a:pPr marL="475939" marR="1275717">
              <a:lnSpc>
                <a:spcPct val="106600"/>
              </a:lnSpc>
            </a:pPr>
            <a:r>
              <a:rPr sz="1092" b="1" dirty="0">
                <a:solidFill>
                  <a:srgbClr val="FFFFFF"/>
                </a:solidFill>
                <a:latin typeface="Moderat Extended Bold"/>
                <a:cs typeface="Moderat Extended Bold"/>
              </a:rPr>
              <a:t>Publish</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your</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book</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open</a:t>
            </a:r>
            <a:r>
              <a:rPr sz="1092" b="1" spc="-24" dirty="0">
                <a:solidFill>
                  <a:srgbClr val="FFFFFF"/>
                </a:solidFill>
                <a:latin typeface="Moderat Extended Bold"/>
                <a:cs typeface="Moderat Extended Bold"/>
              </a:rPr>
              <a:t> </a:t>
            </a:r>
            <a:r>
              <a:rPr sz="1092" b="1" spc="-6" dirty="0">
                <a:solidFill>
                  <a:srgbClr val="FFFFFF"/>
                </a:solidFill>
                <a:latin typeface="Moderat Extended Bold"/>
                <a:cs typeface="Moderat Extended Bold"/>
              </a:rPr>
              <a:t>access </a:t>
            </a:r>
            <a:r>
              <a:rPr sz="1092" b="1" u="sng" spc="-12" dirty="0">
                <a:solidFill>
                  <a:srgbClr val="FFFFFF"/>
                </a:solidFill>
                <a:uFill>
                  <a:solidFill>
                    <a:srgbClr val="FFFFFF"/>
                  </a:solidFill>
                </a:uFill>
                <a:latin typeface="Moderat Extended Bold"/>
                <a:cs typeface="Moderat Extended Bold"/>
                <a:hlinkClick r:id="rId4"/>
              </a:rPr>
              <a:t>www.oabooks-</a:t>
            </a:r>
            <a:r>
              <a:rPr sz="1092" b="1" u="sng" spc="-6" dirty="0">
                <a:solidFill>
                  <a:srgbClr val="FFFFFF"/>
                </a:solidFill>
                <a:uFill>
                  <a:solidFill>
                    <a:srgbClr val="FFFFFF"/>
                  </a:solidFill>
                </a:uFill>
                <a:latin typeface="Moderat Extended Bold"/>
                <a:cs typeface="Moderat Extended Bold"/>
                <a:hlinkClick r:id="rId4"/>
              </a:rPr>
              <a:t>toolkit.org</a:t>
            </a: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sz="1092" dirty="0">
              <a:latin typeface="Moderat Extended Bold"/>
              <a:cs typeface="Moderat Extended Bold"/>
            </a:endParaRPr>
          </a:p>
        </p:txBody>
      </p:sp>
      <p:sp>
        <p:nvSpPr>
          <p:cNvPr id="12" name="object 12"/>
          <p:cNvSpPr txBox="1">
            <a:spLocks noGrp="1"/>
          </p:cNvSpPr>
          <p:nvPr>
            <p:ph type="title"/>
          </p:nvPr>
        </p:nvSpPr>
        <p:spPr>
          <a:prstGeom prst="rect">
            <a:avLst/>
          </a:prstGeom>
        </p:spPr>
        <p:txBody>
          <a:bodyPr vert="horz" wrap="square" lIns="0" tIns="77783" rIns="0" bIns="0" rtlCol="0">
            <a:spAutoFit/>
          </a:bodyPr>
          <a:lstStyle/>
          <a:p>
            <a:pPr marL="7701" marR="3081">
              <a:lnSpc>
                <a:spcPts val="2583"/>
              </a:lnSpc>
              <a:spcBef>
                <a:spcPts val="612"/>
              </a:spcBef>
            </a:pPr>
            <a:r>
              <a:rPr dirty="0"/>
              <a:t>“Open</a:t>
            </a:r>
            <a:r>
              <a:rPr spc="-106" dirty="0"/>
              <a:t> </a:t>
            </a:r>
            <a:r>
              <a:rPr dirty="0"/>
              <a:t>access</a:t>
            </a:r>
            <a:r>
              <a:rPr spc="-103" dirty="0"/>
              <a:t> </a:t>
            </a:r>
            <a:r>
              <a:rPr dirty="0"/>
              <a:t>allows</a:t>
            </a:r>
            <a:r>
              <a:rPr spc="-103" dirty="0"/>
              <a:t> </a:t>
            </a:r>
            <a:r>
              <a:rPr dirty="0"/>
              <a:t>for</a:t>
            </a:r>
            <a:r>
              <a:rPr spc="-106" dirty="0"/>
              <a:t> </a:t>
            </a:r>
            <a:r>
              <a:rPr spc="-6" dirty="0"/>
              <a:t>multimedia </a:t>
            </a:r>
            <a:r>
              <a:rPr dirty="0"/>
              <a:t>work</a:t>
            </a:r>
            <a:r>
              <a:rPr spc="-61" dirty="0"/>
              <a:t> </a:t>
            </a:r>
            <a:r>
              <a:rPr dirty="0"/>
              <a:t>in</a:t>
            </a:r>
            <a:r>
              <a:rPr spc="-58" dirty="0"/>
              <a:t> </a:t>
            </a:r>
            <a:r>
              <a:rPr dirty="0"/>
              <a:t>a</a:t>
            </a:r>
            <a:r>
              <a:rPr spc="-58" dirty="0"/>
              <a:t> </a:t>
            </a:r>
            <a:r>
              <a:rPr spc="-33" dirty="0"/>
              <a:t>different</a:t>
            </a:r>
            <a:r>
              <a:rPr spc="-61" dirty="0"/>
              <a:t> </a:t>
            </a:r>
            <a:r>
              <a:rPr spc="-55" dirty="0"/>
              <a:t>way.</a:t>
            </a:r>
            <a:r>
              <a:rPr spc="-58" dirty="0"/>
              <a:t> </a:t>
            </a:r>
            <a:r>
              <a:rPr dirty="0"/>
              <a:t>I</a:t>
            </a:r>
            <a:r>
              <a:rPr spc="-58" dirty="0"/>
              <a:t> </a:t>
            </a:r>
            <a:r>
              <a:rPr spc="-6" dirty="0"/>
              <a:t>couldn’t </a:t>
            </a:r>
            <a:r>
              <a:rPr dirty="0"/>
              <a:t>imagine</a:t>
            </a:r>
            <a:r>
              <a:rPr spc="-36" dirty="0"/>
              <a:t> </a:t>
            </a:r>
            <a:r>
              <a:rPr dirty="0"/>
              <a:t>publishing</a:t>
            </a:r>
            <a:r>
              <a:rPr spc="-36" dirty="0"/>
              <a:t> </a:t>
            </a:r>
            <a:r>
              <a:rPr dirty="0"/>
              <a:t>this</a:t>
            </a:r>
            <a:r>
              <a:rPr spc="-36" dirty="0"/>
              <a:t> </a:t>
            </a:r>
            <a:r>
              <a:rPr dirty="0"/>
              <a:t>work</a:t>
            </a:r>
            <a:r>
              <a:rPr spc="-36" dirty="0"/>
              <a:t> </a:t>
            </a:r>
            <a:r>
              <a:rPr dirty="0"/>
              <a:t>in</a:t>
            </a:r>
            <a:r>
              <a:rPr spc="-36" dirty="0"/>
              <a:t> </a:t>
            </a:r>
            <a:r>
              <a:rPr dirty="0"/>
              <a:t>a</a:t>
            </a:r>
            <a:r>
              <a:rPr spc="-33" dirty="0"/>
              <a:t> </a:t>
            </a:r>
            <a:r>
              <a:rPr spc="-12" dirty="0"/>
              <a:t>more </a:t>
            </a:r>
            <a:r>
              <a:rPr dirty="0"/>
              <a:t>traditional</a:t>
            </a:r>
            <a:r>
              <a:rPr spc="-64" dirty="0"/>
              <a:t> </a:t>
            </a:r>
            <a:r>
              <a:rPr spc="-6" dirty="0"/>
              <a:t>format.”</a:t>
            </a:r>
          </a:p>
        </p:txBody>
      </p:sp>
      <p:pic>
        <p:nvPicPr>
          <p:cNvPr id="21" name="Picture 20">
            <a:extLst>
              <a:ext uri="{FF2B5EF4-FFF2-40B4-BE49-F238E27FC236}">
                <a16:creationId xmlns:a16="http://schemas.microsoft.com/office/drawing/2014/main" id="{02103FC7-A2F5-2C6E-E06B-8E8CBD31322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510355" y="2181391"/>
            <a:ext cx="415870" cy="415870"/>
          </a:xfrm>
          <a:prstGeom prst="rect">
            <a:avLst/>
          </a:prstGeom>
        </p:spPr>
      </p:pic>
      <p:pic>
        <p:nvPicPr>
          <p:cNvPr id="23" name="Picture 22">
            <a:extLst>
              <a:ext uri="{FF2B5EF4-FFF2-40B4-BE49-F238E27FC236}">
                <a16:creationId xmlns:a16="http://schemas.microsoft.com/office/drawing/2014/main" id="{1C6D70D0-928F-A815-A0E3-6E997720C07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483400" y="3151753"/>
            <a:ext cx="469779" cy="469779"/>
          </a:xfrm>
          <a:prstGeom prst="rect">
            <a:avLst/>
          </a:prstGeom>
        </p:spPr>
      </p:pic>
      <p:pic>
        <p:nvPicPr>
          <p:cNvPr id="24" name="Picture 23">
            <a:extLst>
              <a:ext uri="{FF2B5EF4-FFF2-40B4-BE49-F238E27FC236}">
                <a16:creationId xmlns:a16="http://schemas.microsoft.com/office/drawing/2014/main" id="{F8A6C1F4-E4BA-D197-2BDF-312C49AC6AB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477624" y="4491779"/>
            <a:ext cx="481331" cy="618853"/>
          </a:xfrm>
          <a:prstGeom prst="rect">
            <a:avLst/>
          </a:prstGeom>
        </p:spPr>
      </p:pic>
      <p:sp>
        <p:nvSpPr>
          <p:cNvPr id="5" name="object 6">
            <a:extLst>
              <a:ext uri="{FF2B5EF4-FFF2-40B4-BE49-F238E27FC236}">
                <a16:creationId xmlns:a16="http://schemas.microsoft.com/office/drawing/2014/main" id="{05AC5F50-DF0E-EABB-47D5-7821FFABEDB0}"/>
              </a:ext>
            </a:extLst>
          </p:cNvPr>
          <p:cNvSpPr txBox="1"/>
          <p:nvPr/>
        </p:nvSpPr>
        <p:spPr>
          <a:xfrm>
            <a:off x="9145712" y="3105546"/>
            <a:ext cx="2021204" cy="1195637"/>
          </a:xfrm>
          <a:prstGeom prst="rect">
            <a:avLst/>
          </a:prstGeom>
        </p:spPr>
        <p:txBody>
          <a:bodyPr vert="horz" wrap="square" lIns="0" tIns="28880" rIns="0" bIns="0" rtlCol="0">
            <a:spAutoFit/>
          </a:bodyPr>
          <a:lstStyle/>
          <a:p>
            <a:pPr marL="7701" marR="79323">
              <a:lnSpc>
                <a:spcPts val="1540"/>
              </a:lnSpc>
              <a:spcBef>
                <a:spcPts val="1552"/>
              </a:spcBef>
            </a:pPr>
            <a:r>
              <a:rPr lang="en-GB" sz="1395" b="1" dirty="0">
                <a:solidFill>
                  <a:srgbClr val="FFFFFF"/>
                </a:solidFill>
                <a:latin typeface="Moderat Extended Bold"/>
                <a:cs typeface="Moderat Extended Bold"/>
              </a:rPr>
              <a:t>I</a:t>
            </a:r>
            <a:r>
              <a:rPr sz="1395" b="1" dirty="0">
                <a:solidFill>
                  <a:srgbClr val="FFFFFF"/>
                </a:solidFill>
                <a:latin typeface="Moderat Extended Bold"/>
                <a:cs typeface="Moderat Extended Bold"/>
              </a:rPr>
              <a:t>t</a:t>
            </a:r>
            <a:r>
              <a:rPr sz="1395" b="1" spc="-6" dirty="0">
                <a:solidFill>
                  <a:srgbClr val="FFFFFF"/>
                </a:solidFill>
                <a:latin typeface="Moderat Extended Bold"/>
                <a:cs typeface="Moderat Extended Bold"/>
              </a:rPr>
              <a:t> </a:t>
            </a:r>
            <a:r>
              <a:rPr sz="1395" b="1" dirty="0">
                <a:solidFill>
                  <a:srgbClr val="FFFFFF"/>
                </a:solidFill>
                <a:latin typeface="Moderat Extended Bold"/>
                <a:cs typeface="Moderat Extended Bold"/>
              </a:rPr>
              <a:t>is</a:t>
            </a:r>
            <a:r>
              <a:rPr sz="1395" b="1" spc="-3"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multimedia, </a:t>
            </a:r>
            <a:r>
              <a:rPr sz="1395" b="1" dirty="0">
                <a:solidFill>
                  <a:srgbClr val="FFFFFF"/>
                </a:solidFill>
                <a:latin typeface="Moderat Extended Bold"/>
                <a:cs typeface="Moderat Extended Bold"/>
              </a:rPr>
              <a:t>enabling</a:t>
            </a:r>
            <a:r>
              <a:rPr sz="1395" b="1" spc="-24" dirty="0">
                <a:solidFill>
                  <a:srgbClr val="FFFFFF"/>
                </a:solidFill>
                <a:latin typeface="Moderat Extended Bold"/>
                <a:cs typeface="Moderat Extended Bold"/>
              </a:rPr>
              <a:t> </a:t>
            </a:r>
            <a:r>
              <a:rPr sz="1395" b="1" dirty="0">
                <a:solidFill>
                  <a:srgbClr val="FFFFFF"/>
                </a:solidFill>
                <a:latin typeface="Moderat Extended Bold"/>
                <a:cs typeface="Moderat Extended Bold"/>
              </a:rPr>
              <a:t>Coppa</a:t>
            </a:r>
            <a:r>
              <a:rPr sz="1395" b="1" spc="-21" dirty="0">
                <a:solidFill>
                  <a:srgbClr val="FFFFFF"/>
                </a:solidFill>
                <a:latin typeface="Moderat Extended Bold"/>
                <a:cs typeface="Moderat Extended Bold"/>
              </a:rPr>
              <a:t> </a:t>
            </a:r>
            <a:r>
              <a:rPr sz="1395" b="1" spc="-15" dirty="0">
                <a:solidFill>
                  <a:srgbClr val="FFFFFF"/>
                </a:solidFill>
                <a:latin typeface="Moderat Extended Bold"/>
                <a:cs typeface="Moderat Extended Bold"/>
              </a:rPr>
              <a:t>to </a:t>
            </a:r>
            <a:r>
              <a:rPr sz="1395" b="1" dirty="0">
                <a:solidFill>
                  <a:srgbClr val="FFFFFF"/>
                </a:solidFill>
                <a:latin typeface="Moderat Extended Bold"/>
                <a:cs typeface="Moderat Extended Bold"/>
              </a:rPr>
              <a:t>include</a:t>
            </a:r>
            <a:r>
              <a:rPr sz="1395" b="1" spc="-45" dirty="0">
                <a:solidFill>
                  <a:srgbClr val="FFFFFF"/>
                </a:solidFill>
                <a:latin typeface="Moderat Extended Bold"/>
                <a:cs typeface="Moderat Extended Bold"/>
              </a:rPr>
              <a:t> </a:t>
            </a:r>
            <a:r>
              <a:rPr sz="1395" b="1" dirty="0">
                <a:solidFill>
                  <a:srgbClr val="FFFFFF"/>
                </a:solidFill>
                <a:latin typeface="Moderat Extended Bold"/>
                <a:cs typeface="Moderat Extended Bold"/>
              </a:rPr>
              <a:t>videos,</a:t>
            </a:r>
            <a:r>
              <a:rPr sz="1395" b="1" spc="-42"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clips, </a:t>
            </a:r>
            <a:r>
              <a:rPr sz="1395" b="1" dirty="0">
                <a:solidFill>
                  <a:srgbClr val="FFFFFF"/>
                </a:solidFill>
                <a:latin typeface="Moderat Extended Bold"/>
                <a:cs typeface="Moderat Extended Bold"/>
              </a:rPr>
              <a:t>images</a:t>
            </a:r>
            <a:r>
              <a:rPr sz="1395" b="1" spc="-30" dirty="0">
                <a:solidFill>
                  <a:srgbClr val="FFFFFF"/>
                </a:solidFill>
                <a:latin typeface="Moderat Extended Bold"/>
                <a:cs typeface="Moderat Extended Bold"/>
              </a:rPr>
              <a:t> </a:t>
            </a:r>
            <a:r>
              <a:rPr sz="1395" b="1" dirty="0">
                <a:solidFill>
                  <a:srgbClr val="FFFFFF"/>
                </a:solidFill>
                <a:latin typeface="Moderat Extended Bold"/>
                <a:cs typeface="Moderat Extended Bold"/>
              </a:rPr>
              <a:t>and</a:t>
            </a:r>
            <a:r>
              <a:rPr sz="1395" b="1" spc="-27"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links connected</a:t>
            </a:r>
            <a:r>
              <a:rPr sz="1395" b="1" spc="-49" dirty="0">
                <a:solidFill>
                  <a:srgbClr val="FFFFFF"/>
                </a:solidFill>
                <a:latin typeface="Moderat Extended Bold"/>
                <a:cs typeface="Moderat Extended Bold"/>
              </a:rPr>
              <a:t> </a:t>
            </a:r>
            <a:r>
              <a:rPr sz="1395" b="1" dirty="0">
                <a:solidFill>
                  <a:srgbClr val="FFFFFF"/>
                </a:solidFill>
                <a:latin typeface="Moderat Extended Bold"/>
                <a:cs typeface="Moderat Extended Bold"/>
              </a:rPr>
              <a:t>to</a:t>
            </a:r>
            <a:r>
              <a:rPr sz="1395" b="1" spc="-39" dirty="0">
                <a:solidFill>
                  <a:srgbClr val="FFFFFF"/>
                </a:solidFill>
                <a:latin typeface="Moderat Extended Bold"/>
                <a:cs typeface="Moderat Extended Bold"/>
              </a:rPr>
              <a:t> </a:t>
            </a:r>
            <a:r>
              <a:rPr sz="1395" b="1" spc="-15" dirty="0">
                <a:solidFill>
                  <a:srgbClr val="FFFFFF"/>
                </a:solidFill>
                <a:latin typeface="Moderat Extended Bold"/>
                <a:cs typeface="Moderat Extended Bold"/>
              </a:rPr>
              <a:t>the </a:t>
            </a:r>
            <a:r>
              <a:rPr sz="1395" b="1" spc="-6" dirty="0">
                <a:solidFill>
                  <a:srgbClr val="FFFFFF"/>
                </a:solidFill>
                <a:latin typeface="Moderat Extended Bold"/>
                <a:cs typeface="Moderat Extended Bold"/>
              </a:rPr>
              <a:t>research</a:t>
            </a:r>
            <a:endParaRPr sz="1395" dirty="0">
              <a:latin typeface="Moderat Extended Bold"/>
              <a:cs typeface="Moderat Extended Bold"/>
            </a:endParaRPr>
          </a:p>
        </p:txBody>
      </p:sp>
      <p:sp>
        <p:nvSpPr>
          <p:cNvPr id="13" name="object 6">
            <a:extLst>
              <a:ext uri="{FF2B5EF4-FFF2-40B4-BE49-F238E27FC236}">
                <a16:creationId xmlns:a16="http://schemas.microsoft.com/office/drawing/2014/main" id="{7BCF27E9-90B2-35C2-4FCE-5A9FACA92DFC}"/>
              </a:ext>
            </a:extLst>
          </p:cNvPr>
          <p:cNvSpPr txBox="1"/>
          <p:nvPr/>
        </p:nvSpPr>
        <p:spPr>
          <a:xfrm>
            <a:off x="9145712" y="4445570"/>
            <a:ext cx="2021204" cy="806812"/>
          </a:xfrm>
          <a:prstGeom prst="rect">
            <a:avLst/>
          </a:prstGeom>
        </p:spPr>
        <p:txBody>
          <a:bodyPr vert="horz" wrap="square" lIns="0" tIns="28880" rIns="0" bIns="0" rtlCol="0">
            <a:spAutoFit/>
          </a:bodyPr>
          <a:lstStyle/>
          <a:p>
            <a:pPr marL="7701" marR="9627">
              <a:lnSpc>
                <a:spcPts val="1540"/>
              </a:lnSpc>
              <a:spcBef>
                <a:spcPts val="1552"/>
              </a:spcBef>
            </a:pPr>
            <a:r>
              <a:rPr lang="en-GB" sz="1395" b="1" dirty="0">
                <a:solidFill>
                  <a:srgbClr val="FFFFFF"/>
                </a:solidFill>
                <a:latin typeface="Moderat Extended Bold"/>
                <a:cs typeface="Moderat Extended Bold"/>
              </a:rPr>
              <a:t>T</a:t>
            </a:r>
            <a:r>
              <a:rPr sz="1395" b="1" dirty="0">
                <a:solidFill>
                  <a:srgbClr val="FFFFFF"/>
                </a:solidFill>
                <a:latin typeface="Moderat Extended Bold"/>
                <a:cs typeface="Moderat Extended Bold"/>
              </a:rPr>
              <a:t>he</a:t>
            </a:r>
            <a:r>
              <a:rPr sz="1395" b="1" spc="-55" dirty="0">
                <a:solidFill>
                  <a:srgbClr val="FFFFFF"/>
                </a:solidFill>
                <a:latin typeface="Moderat Extended Bold"/>
                <a:cs typeface="Moderat Extended Bold"/>
              </a:rPr>
              <a:t> </a:t>
            </a:r>
            <a:r>
              <a:rPr sz="1395" b="1" dirty="0">
                <a:solidFill>
                  <a:srgbClr val="FFFFFF"/>
                </a:solidFill>
                <a:latin typeface="Moderat Extended Bold"/>
                <a:cs typeface="Moderat Extended Bold"/>
              </a:rPr>
              <a:t>research</a:t>
            </a:r>
            <a:r>
              <a:rPr sz="1395" b="1" spc="-55"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output </a:t>
            </a:r>
            <a:r>
              <a:rPr sz="1395" b="1" dirty="0">
                <a:solidFill>
                  <a:srgbClr val="FFFFFF"/>
                </a:solidFill>
                <a:latin typeface="Moderat Extended Bold"/>
                <a:cs typeface="Moderat Extended Bold"/>
              </a:rPr>
              <a:t>was</a:t>
            </a:r>
            <a:r>
              <a:rPr sz="1395" b="1" spc="-45" dirty="0">
                <a:solidFill>
                  <a:srgbClr val="FFFFFF"/>
                </a:solidFill>
                <a:latin typeface="Moderat Extended Bold"/>
                <a:cs typeface="Moderat Extended Bold"/>
              </a:rPr>
              <a:t> </a:t>
            </a:r>
            <a:r>
              <a:rPr sz="1395" b="1" dirty="0">
                <a:solidFill>
                  <a:srgbClr val="FFFFFF"/>
                </a:solidFill>
                <a:latin typeface="Moderat Extended Bold"/>
                <a:cs typeface="Moderat Extended Bold"/>
              </a:rPr>
              <a:t>designed</a:t>
            </a:r>
            <a:r>
              <a:rPr sz="1395" b="1" spc="-45" dirty="0">
                <a:solidFill>
                  <a:srgbClr val="FFFFFF"/>
                </a:solidFill>
                <a:latin typeface="Moderat Extended Bold"/>
                <a:cs typeface="Moderat Extended Bold"/>
              </a:rPr>
              <a:t> </a:t>
            </a:r>
            <a:r>
              <a:rPr sz="1395" b="1" dirty="0">
                <a:solidFill>
                  <a:srgbClr val="FFFFFF"/>
                </a:solidFill>
                <a:latin typeface="Moderat Extended Bold"/>
                <a:cs typeface="Moderat Extended Bold"/>
              </a:rPr>
              <a:t>to</a:t>
            </a:r>
            <a:r>
              <a:rPr sz="1395" b="1" spc="-42" dirty="0">
                <a:solidFill>
                  <a:srgbClr val="FFFFFF"/>
                </a:solidFill>
                <a:latin typeface="Moderat Extended Bold"/>
                <a:cs typeface="Moderat Extended Bold"/>
              </a:rPr>
              <a:t> </a:t>
            </a:r>
            <a:r>
              <a:rPr sz="1395" b="1" spc="-12" dirty="0">
                <a:solidFill>
                  <a:srgbClr val="FFFFFF"/>
                </a:solidFill>
                <a:latin typeface="Moderat Extended Bold"/>
                <a:cs typeface="Moderat Extended Bold"/>
              </a:rPr>
              <a:t>suit </a:t>
            </a:r>
            <a:r>
              <a:rPr sz="1395" b="1" dirty="0">
                <a:solidFill>
                  <a:srgbClr val="FFFFFF"/>
                </a:solidFill>
                <a:latin typeface="Moderat Extended Bold"/>
                <a:cs typeface="Moderat Extended Bold"/>
              </a:rPr>
              <a:t>the</a:t>
            </a:r>
            <a:r>
              <a:rPr sz="1395" b="1" spc="-42" dirty="0">
                <a:solidFill>
                  <a:srgbClr val="FFFFFF"/>
                </a:solidFill>
                <a:latin typeface="Moderat Extended Bold"/>
                <a:cs typeface="Moderat Extended Bold"/>
              </a:rPr>
              <a:t> </a:t>
            </a:r>
            <a:r>
              <a:rPr sz="1395" b="1" dirty="0">
                <a:solidFill>
                  <a:srgbClr val="FFFFFF"/>
                </a:solidFill>
                <a:latin typeface="Moderat Extended Bold"/>
                <a:cs typeface="Moderat Extended Bold"/>
              </a:rPr>
              <a:t>research</a:t>
            </a:r>
            <a:r>
              <a:rPr sz="1395" b="1" spc="-42"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material </a:t>
            </a:r>
            <a:r>
              <a:rPr sz="1395" b="1" dirty="0">
                <a:solidFill>
                  <a:srgbClr val="FFFFFF"/>
                </a:solidFill>
                <a:latin typeface="Moderat Extended Bold"/>
                <a:cs typeface="Moderat Extended Bold"/>
              </a:rPr>
              <a:t>and </a:t>
            </a:r>
            <a:r>
              <a:rPr sz="1395" b="1" spc="-6" dirty="0">
                <a:solidFill>
                  <a:srgbClr val="FFFFFF"/>
                </a:solidFill>
                <a:latin typeface="Moderat Extended Bold"/>
                <a:cs typeface="Moderat Extended Bold"/>
              </a:rPr>
              <a:t>message</a:t>
            </a:r>
            <a:endParaRPr sz="1395" dirty="0">
              <a:latin typeface="Moderat Extended Bold"/>
              <a:cs typeface="Moderat Extended Bold"/>
            </a:endParaRPr>
          </a:p>
        </p:txBody>
      </p:sp>
    </p:spTree>
    <p:extLst>
      <p:ext uri="{BB962C8B-B14F-4D97-AF65-F5344CB8AC3E}">
        <p14:creationId xmlns:p14="http://schemas.microsoft.com/office/powerpoint/2010/main" val="1255497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56" descr="A purple background with lines&#10;&#10;Description automatically generated">
            <a:extLst>
              <a:ext uri="{FF2B5EF4-FFF2-40B4-BE49-F238E27FC236}">
                <a16:creationId xmlns:a16="http://schemas.microsoft.com/office/drawing/2014/main" id="{37529CCE-9E4F-2E1A-69C5-A68925D7AB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4479" y="0"/>
            <a:ext cx="4074757" cy="6016634"/>
          </a:xfrm>
          <a:prstGeom prst="rect">
            <a:avLst/>
          </a:prstGeom>
        </p:spPr>
      </p:pic>
      <p:sp>
        <p:nvSpPr>
          <p:cNvPr id="51" name="bg object 16">
            <a:extLst>
              <a:ext uri="{FF2B5EF4-FFF2-40B4-BE49-F238E27FC236}">
                <a16:creationId xmlns:a16="http://schemas.microsoft.com/office/drawing/2014/main" id="{563B7318-5665-4AC8-ECB4-5D9E7E0866BF}"/>
              </a:ext>
            </a:extLst>
          </p:cNvPr>
          <p:cNvSpPr/>
          <p:nvPr/>
        </p:nvSpPr>
        <p:spPr>
          <a:xfrm>
            <a:off x="6070227" y="2474726"/>
            <a:ext cx="1829057" cy="2228753"/>
          </a:xfrm>
          <a:custGeom>
            <a:avLst/>
            <a:gdLst/>
            <a:ahLst/>
            <a:cxnLst/>
            <a:rect l="l" t="t" r="r" b="b"/>
            <a:pathLst>
              <a:path w="3016250" h="3675379">
                <a:moveTo>
                  <a:pt x="3016232" y="0"/>
                </a:moveTo>
                <a:lnTo>
                  <a:pt x="0" y="0"/>
                </a:lnTo>
                <a:lnTo>
                  <a:pt x="0" y="3674788"/>
                </a:lnTo>
                <a:lnTo>
                  <a:pt x="3016232" y="3674788"/>
                </a:lnTo>
                <a:lnTo>
                  <a:pt x="3016232" y="0"/>
                </a:lnTo>
                <a:close/>
              </a:path>
            </a:pathLst>
          </a:custGeom>
          <a:solidFill>
            <a:srgbClr val="6DB750"/>
          </a:solidFill>
        </p:spPr>
        <p:txBody>
          <a:bodyPr wrap="square" lIns="0" tIns="0" rIns="0" bIns="0" rtlCol="0"/>
          <a:lstStyle/>
          <a:p>
            <a:endParaRPr/>
          </a:p>
        </p:txBody>
      </p:sp>
      <p:pic>
        <p:nvPicPr>
          <p:cNvPr id="52" name="bg object 17">
            <a:extLst>
              <a:ext uri="{FF2B5EF4-FFF2-40B4-BE49-F238E27FC236}">
                <a16:creationId xmlns:a16="http://schemas.microsoft.com/office/drawing/2014/main" id="{3582CEA5-1BE7-ED25-C766-E399A4668D85}"/>
              </a:ext>
            </a:extLst>
          </p:cNvPr>
          <p:cNvPicPr/>
          <p:nvPr/>
        </p:nvPicPr>
        <p:blipFill>
          <a:blip r:embed="rId3" cstate="print"/>
          <a:stretch>
            <a:fillRect/>
          </a:stretch>
        </p:blipFill>
        <p:spPr>
          <a:xfrm>
            <a:off x="6232516" y="2620080"/>
            <a:ext cx="804545" cy="804539"/>
          </a:xfrm>
          <a:prstGeom prst="rect">
            <a:avLst/>
          </a:prstGeom>
        </p:spPr>
      </p:pic>
      <p:sp>
        <p:nvSpPr>
          <p:cNvPr id="53" name="bg object 18">
            <a:extLst>
              <a:ext uri="{FF2B5EF4-FFF2-40B4-BE49-F238E27FC236}">
                <a16:creationId xmlns:a16="http://schemas.microsoft.com/office/drawing/2014/main" id="{83CA9CD9-D332-5D46-95D3-2785C2E78840}"/>
              </a:ext>
            </a:extLst>
          </p:cNvPr>
          <p:cNvSpPr/>
          <p:nvPr/>
        </p:nvSpPr>
        <p:spPr>
          <a:xfrm>
            <a:off x="6232518" y="2620079"/>
            <a:ext cx="804785" cy="804785"/>
          </a:xfrm>
          <a:custGeom>
            <a:avLst/>
            <a:gdLst/>
            <a:ahLst/>
            <a:cxnLst/>
            <a:rect l="l" t="t" r="r" b="b"/>
            <a:pathLst>
              <a:path w="1327150" h="1327150">
                <a:moveTo>
                  <a:pt x="663372" y="1326755"/>
                </a:moveTo>
                <a:lnTo>
                  <a:pt x="710748" y="1325089"/>
                </a:lnTo>
                <a:lnTo>
                  <a:pt x="757225" y="1320167"/>
                </a:lnTo>
                <a:lnTo>
                  <a:pt x="802690" y="1312101"/>
                </a:lnTo>
                <a:lnTo>
                  <a:pt x="847032" y="1301003"/>
                </a:lnTo>
                <a:lnTo>
                  <a:pt x="890138" y="1286985"/>
                </a:lnTo>
                <a:lnTo>
                  <a:pt x="931896" y="1270160"/>
                </a:lnTo>
                <a:lnTo>
                  <a:pt x="972193" y="1250639"/>
                </a:lnTo>
                <a:lnTo>
                  <a:pt x="1010918" y="1228536"/>
                </a:lnTo>
                <a:lnTo>
                  <a:pt x="1047958" y="1203963"/>
                </a:lnTo>
                <a:lnTo>
                  <a:pt x="1083200" y="1177030"/>
                </a:lnTo>
                <a:lnTo>
                  <a:pt x="1116534" y="1147852"/>
                </a:lnTo>
                <a:lnTo>
                  <a:pt x="1147845" y="1116540"/>
                </a:lnTo>
                <a:lnTo>
                  <a:pt x="1177023" y="1083207"/>
                </a:lnTo>
                <a:lnTo>
                  <a:pt x="1203955" y="1047964"/>
                </a:lnTo>
                <a:lnTo>
                  <a:pt x="1228528" y="1010924"/>
                </a:lnTo>
                <a:lnTo>
                  <a:pt x="1250631" y="972199"/>
                </a:lnTo>
                <a:lnTo>
                  <a:pt x="1270151" y="931902"/>
                </a:lnTo>
                <a:lnTo>
                  <a:pt x="1286976" y="890144"/>
                </a:lnTo>
                <a:lnTo>
                  <a:pt x="1300993" y="847039"/>
                </a:lnTo>
                <a:lnTo>
                  <a:pt x="1312091" y="802698"/>
                </a:lnTo>
                <a:lnTo>
                  <a:pt x="1320157" y="757233"/>
                </a:lnTo>
                <a:lnTo>
                  <a:pt x="1325079" y="710757"/>
                </a:lnTo>
                <a:lnTo>
                  <a:pt x="1326744" y="663382"/>
                </a:lnTo>
                <a:lnTo>
                  <a:pt x="1325079" y="616006"/>
                </a:lnTo>
                <a:lnTo>
                  <a:pt x="1320157" y="569529"/>
                </a:lnTo>
                <a:lnTo>
                  <a:pt x="1312091" y="524064"/>
                </a:lnTo>
                <a:lnTo>
                  <a:pt x="1300993" y="479721"/>
                </a:lnTo>
                <a:lnTo>
                  <a:pt x="1286976" y="436615"/>
                </a:lnTo>
                <a:lnTo>
                  <a:pt x="1270151" y="394857"/>
                </a:lnTo>
                <a:lnTo>
                  <a:pt x="1250631" y="354559"/>
                </a:lnTo>
                <a:lnTo>
                  <a:pt x="1228528" y="315834"/>
                </a:lnTo>
                <a:lnTo>
                  <a:pt x="1203955" y="278793"/>
                </a:lnTo>
                <a:lnTo>
                  <a:pt x="1177023" y="243550"/>
                </a:lnTo>
                <a:lnTo>
                  <a:pt x="1147845" y="210216"/>
                </a:lnTo>
                <a:lnTo>
                  <a:pt x="1116534" y="178903"/>
                </a:lnTo>
                <a:lnTo>
                  <a:pt x="1083200" y="149725"/>
                </a:lnTo>
                <a:lnTo>
                  <a:pt x="1047958" y="122793"/>
                </a:lnTo>
                <a:lnTo>
                  <a:pt x="1010918" y="98219"/>
                </a:lnTo>
                <a:lnTo>
                  <a:pt x="972193" y="76115"/>
                </a:lnTo>
                <a:lnTo>
                  <a:pt x="931896" y="56595"/>
                </a:lnTo>
                <a:lnTo>
                  <a:pt x="890138" y="39770"/>
                </a:lnTo>
                <a:lnTo>
                  <a:pt x="847032" y="25752"/>
                </a:lnTo>
                <a:lnTo>
                  <a:pt x="802690" y="14653"/>
                </a:lnTo>
                <a:lnTo>
                  <a:pt x="757225" y="6587"/>
                </a:lnTo>
                <a:lnTo>
                  <a:pt x="710748" y="1665"/>
                </a:lnTo>
                <a:lnTo>
                  <a:pt x="663372" y="0"/>
                </a:lnTo>
                <a:lnTo>
                  <a:pt x="615996" y="1665"/>
                </a:lnTo>
                <a:lnTo>
                  <a:pt x="569519" y="6587"/>
                </a:lnTo>
                <a:lnTo>
                  <a:pt x="524054" y="14653"/>
                </a:lnTo>
                <a:lnTo>
                  <a:pt x="479712" y="25752"/>
                </a:lnTo>
                <a:lnTo>
                  <a:pt x="436606" y="39770"/>
                </a:lnTo>
                <a:lnTo>
                  <a:pt x="394848" y="56595"/>
                </a:lnTo>
                <a:lnTo>
                  <a:pt x="354551" y="76115"/>
                </a:lnTo>
                <a:lnTo>
                  <a:pt x="315826" y="98219"/>
                </a:lnTo>
                <a:lnTo>
                  <a:pt x="278786" y="122793"/>
                </a:lnTo>
                <a:lnTo>
                  <a:pt x="243544" y="149725"/>
                </a:lnTo>
                <a:lnTo>
                  <a:pt x="210210" y="178903"/>
                </a:lnTo>
                <a:lnTo>
                  <a:pt x="178899" y="210216"/>
                </a:lnTo>
                <a:lnTo>
                  <a:pt x="149721" y="243550"/>
                </a:lnTo>
                <a:lnTo>
                  <a:pt x="122789" y="278793"/>
                </a:lnTo>
                <a:lnTo>
                  <a:pt x="98216" y="315834"/>
                </a:lnTo>
                <a:lnTo>
                  <a:pt x="76113" y="354559"/>
                </a:lnTo>
                <a:lnTo>
                  <a:pt x="56593" y="394857"/>
                </a:lnTo>
                <a:lnTo>
                  <a:pt x="39768" y="436615"/>
                </a:lnTo>
                <a:lnTo>
                  <a:pt x="25751" y="479721"/>
                </a:lnTo>
                <a:lnTo>
                  <a:pt x="14653" y="524064"/>
                </a:lnTo>
                <a:lnTo>
                  <a:pt x="6587" y="569529"/>
                </a:lnTo>
                <a:lnTo>
                  <a:pt x="1665" y="616006"/>
                </a:lnTo>
                <a:lnTo>
                  <a:pt x="0" y="663382"/>
                </a:lnTo>
                <a:lnTo>
                  <a:pt x="1665" y="710757"/>
                </a:lnTo>
                <a:lnTo>
                  <a:pt x="6587" y="757233"/>
                </a:lnTo>
                <a:lnTo>
                  <a:pt x="14653" y="802698"/>
                </a:lnTo>
                <a:lnTo>
                  <a:pt x="25751" y="847039"/>
                </a:lnTo>
                <a:lnTo>
                  <a:pt x="39768" y="890144"/>
                </a:lnTo>
                <a:lnTo>
                  <a:pt x="56593" y="931902"/>
                </a:lnTo>
                <a:lnTo>
                  <a:pt x="76113" y="972199"/>
                </a:lnTo>
                <a:lnTo>
                  <a:pt x="98216" y="1010924"/>
                </a:lnTo>
                <a:lnTo>
                  <a:pt x="122789" y="1047964"/>
                </a:lnTo>
                <a:lnTo>
                  <a:pt x="149721" y="1083207"/>
                </a:lnTo>
                <a:lnTo>
                  <a:pt x="178899" y="1116540"/>
                </a:lnTo>
                <a:lnTo>
                  <a:pt x="210210" y="1147852"/>
                </a:lnTo>
                <a:lnTo>
                  <a:pt x="243544" y="1177030"/>
                </a:lnTo>
                <a:lnTo>
                  <a:pt x="278786" y="1203963"/>
                </a:lnTo>
                <a:lnTo>
                  <a:pt x="315826" y="1228536"/>
                </a:lnTo>
                <a:lnTo>
                  <a:pt x="354551" y="1250639"/>
                </a:lnTo>
                <a:lnTo>
                  <a:pt x="394848" y="1270160"/>
                </a:lnTo>
                <a:lnTo>
                  <a:pt x="436606" y="1286985"/>
                </a:lnTo>
                <a:lnTo>
                  <a:pt x="479712" y="1301003"/>
                </a:lnTo>
                <a:lnTo>
                  <a:pt x="524054" y="1312101"/>
                </a:lnTo>
                <a:lnTo>
                  <a:pt x="569519" y="1320167"/>
                </a:lnTo>
                <a:lnTo>
                  <a:pt x="615996" y="1325089"/>
                </a:lnTo>
                <a:lnTo>
                  <a:pt x="663372" y="1326755"/>
                </a:lnTo>
                <a:close/>
              </a:path>
            </a:pathLst>
          </a:custGeom>
          <a:ln w="31412">
            <a:solidFill>
              <a:srgbClr val="FFFFFF"/>
            </a:solidFill>
          </a:ln>
        </p:spPr>
        <p:txBody>
          <a:bodyPr wrap="square" lIns="0" tIns="0" rIns="0" bIns="0" rtlCol="0"/>
          <a:lstStyle/>
          <a:p>
            <a:endParaRPr/>
          </a:p>
        </p:txBody>
      </p:sp>
      <p:sp>
        <p:nvSpPr>
          <p:cNvPr id="2" name="object 2"/>
          <p:cNvSpPr txBox="1"/>
          <p:nvPr/>
        </p:nvSpPr>
        <p:spPr>
          <a:xfrm>
            <a:off x="475293" y="2455924"/>
            <a:ext cx="2558754" cy="2642313"/>
          </a:xfrm>
          <a:prstGeom prst="rect">
            <a:avLst/>
          </a:prstGeom>
        </p:spPr>
        <p:txBody>
          <a:bodyPr vert="horz" wrap="square" lIns="0" tIns="7316" rIns="0" bIns="0" rtlCol="0">
            <a:spAutoFit/>
          </a:bodyPr>
          <a:lstStyle/>
          <a:p>
            <a:pPr marL="7701" marR="40432">
              <a:lnSpc>
                <a:spcPct val="100000"/>
              </a:lnSpc>
              <a:spcBef>
                <a:spcPts val="58"/>
              </a:spcBef>
            </a:pPr>
            <a:r>
              <a:rPr sz="1001" b="1" spc="-12" dirty="0">
                <a:solidFill>
                  <a:srgbClr val="994493"/>
                </a:solidFill>
                <a:latin typeface="Moderat Extended Bold"/>
                <a:cs typeface="Moderat Extended Bold"/>
              </a:rPr>
              <a:t>Research</a:t>
            </a:r>
            <a:r>
              <a:rPr sz="1001" b="1" spc="-33" dirty="0">
                <a:solidFill>
                  <a:srgbClr val="994493"/>
                </a:solidFill>
                <a:latin typeface="Moderat Extended Bold"/>
                <a:cs typeface="Moderat Extended Bold"/>
              </a:rPr>
              <a:t> </a:t>
            </a:r>
            <a:r>
              <a:rPr sz="1001" b="1" dirty="0">
                <a:solidFill>
                  <a:srgbClr val="994493"/>
                </a:solidFill>
                <a:latin typeface="Moderat Extended Bold"/>
                <a:cs typeface="Moderat Extended Bold"/>
              </a:rPr>
              <a:t>has</a:t>
            </a:r>
            <a:r>
              <a:rPr sz="1001" b="1" spc="-30" dirty="0">
                <a:solidFill>
                  <a:srgbClr val="994493"/>
                </a:solidFill>
                <a:latin typeface="Moderat Extended Bold"/>
                <a:cs typeface="Moderat Extended Bold"/>
              </a:rPr>
              <a:t> </a:t>
            </a:r>
            <a:r>
              <a:rPr sz="1001" b="1" dirty="0">
                <a:solidFill>
                  <a:srgbClr val="994493"/>
                </a:solidFill>
                <a:latin typeface="Moderat Extended Bold"/>
                <a:cs typeface="Moderat Extended Bold"/>
              </a:rPr>
              <a:t>impact</a:t>
            </a:r>
            <a:r>
              <a:rPr sz="1001" b="1" spc="-30" dirty="0">
                <a:solidFill>
                  <a:srgbClr val="994493"/>
                </a:solidFill>
                <a:latin typeface="Moderat Extended Bold"/>
                <a:cs typeface="Moderat Extended Bold"/>
              </a:rPr>
              <a:t> </a:t>
            </a:r>
            <a:r>
              <a:rPr sz="1001" b="1" dirty="0">
                <a:solidFill>
                  <a:srgbClr val="994493"/>
                </a:solidFill>
                <a:latin typeface="Moderat Extended Bold"/>
                <a:cs typeface="Moderat Extended Bold"/>
              </a:rPr>
              <a:t>when</a:t>
            </a:r>
            <a:r>
              <a:rPr sz="1001" b="1" spc="-30"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people </a:t>
            </a:r>
            <a:r>
              <a:rPr sz="1001" b="1" dirty="0">
                <a:solidFill>
                  <a:srgbClr val="994493"/>
                </a:solidFill>
                <a:latin typeface="Moderat Extended Bold"/>
                <a:cs typeface="Moderat Extended Bold"/>
              </a:rPr>
              <a:t>can</a:t>
            </a:r>
            <a:r>
              <a:rPr sz="1001" b="1" spc="-21"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access</a:t>
            </a:r>
            <a:r>
              <a:rPr sz="1001" b="1" spc="-21" dirty="0">
                <a:solidFill>
                  <a:srgbClr val="994493"/>
                </a:solidFill>
                <a:latin typeface="Moderat Extended Bold"/>
                <a:cs typeface="Moderat Extended Bold"/>
              </a:rPr>
              <a:t> </a:t>
            </a:r>
            <a:r>
              <a:rPr sz="1001" b="1" dirty="0">
                <a:solidFill>
                  <a:srgbClr val="994493"/>
                </a:solidFill>
                <a:latin typeface="Moderat Extended Bold"/>
                <a:cs typeface="Moderat Extended Bold"/>
              </a:rPr>
              <a:t>it,</a:t>
            </a:r>
            <a:r>
              <a:rPr sz="1001" b="1" spc="-21" dirty="0">
                <a:solidFill>
                  <a:srgbClr val="994493"/>
                </a:solidFill>
                <a:latin typeface="Moderat Extended Bold"/>
                <a:cs typeface="Moderat Extended Bold"/>
              </a:rPr>
              <a:t> </a:t>
            </a:r>
            <a:r>
              <a:rPr sz="1001" b="1" spc="-12" dirty="0">
                <a:solidFill>
                  <a:srgbClr val="994493"/>
                </a:solidFill>
                <a:latin typeface="Moderat Extended Bold"/>
                <a:cs typeface="Moderat Extended Bold"/>
              </a:rPr>
              <a:t>engage</a:t>
            </a:r>
            <a:r>
              <a:rPr sz="1001" b="1" spc="-21" dirty="0">
                <a:solidFill>
                  <a:srgbClr val="994493"/>
                </a:solidFill>
                <a:latin typeface="Moderat Extended Bold"/>
                <a:cs typeface="Moderat Extended Bold"/>
              </a:rPr>
              <a:t> </a:t>
            </a:r>
            <a:r>
              <a:rPr sz="1001" b="1" dirty="0">
                <a:solidFill>
                  <a:srgbClr val="994493"/>
                </a:solidFill>
                <a:latin typeface="Moderat Extended Bold"/>
                <a:cs typeface="Moderat Extended Bold"/>
              </a:rPr>
              <a:t>with</a:t>
            </a:r>
            <a:r>
              <a:rPr sz="1001" b="1" spc="-21" dirty="0">
                <a:solidFill>
                  <a:srgbClr val="994493"/>
                </a:solidFill>
                <a:latin typeface="Moderat Extended Bold"/>
                <a:cs typeface="Moderat Extended Bold"/>
              </a:rPr>
              <a:t> </a:t>
            </a:r>
            <a:r>
              <a:rPr sz="1001" b="1" dirty="0">
                <a:solidFill>
                  <a:srgbClr val="994493"/>
                </a:solidFill>
                <a:latin typeface="Moderat Extended Bold"/>
                <a:cs typeface="Moderat Extended Bold"/>
              </a:rPr>
              <a:t>it</a:t>
            </a:r>
            <a:r>
              <a:rPr sz="1001" b="1" spc="-21" dirty="0">
                <a:solidFill>
                  <a:srgbClr val="994493"/>
                </a:solidFill>
                <a:latin typeface="Moderat Extended Bold"/>
                <a:cs typeface="Moderat Extended Bold"/>
              </a:rPr>
              <a:t> </a:t>
            </a:r>
            <a:r>
              <a:rPr sz="1001" b="1" spc="-15" dirty="0">
                <a:solidFill>
                  <a:srgbClr val="994493"/>
                </a:solidFill>
                <a:latin typeface="Moderat Extended Bold"/>
                <a:cs typeface="Moderat Extended Bold"/>
              </a:rPr>
              <a:t>and</a:t>
            </a:r>
            <a:r>
              <a:rPr sz="1001" b="1" spc="303" dirty="0">
                <a:solidFill>
                  <a:srgbClr val="994493"/>
                </a:solidFill>
                <a:latin typeface="Moderat Extended Bold"/>
                <a:cs typeface="Moderat Extended Bold"/>
              </a:rPr>
              <a:t> </a:t>
            </a:r>
            <a:r>
              <a:rPr sz="1001" b="1" dirty="0">
                <a:solidFill>
                  <a:srgbClr val="994493"/>
                </a:solidFill>
                <a:latin typeface="Moderat Extended Bold"/>
                <a:cs typeface="Moderat Extended Bold"/>
              </a:rPr>
              <a:t>build</a:t>
            </a:r>
            <a:r>
              <a:rPr sz="1001" b="1" spc="-27" dirty="0">
                <a:solidFill>
                  <a:srgbClr val="994493"/>
                </a:solidFill>
                <a:latin typeface="Moderat Extended Bold"/>
                <a:cs typeface="Moderat Extended Bold"/>
              </a:rPr>
              <a:t> </a:t>
            </a:r>
            <a:r>
              <a:rPr sz="1001" b="1" dirty="0">
                <a:solidFill>
                  <a:srgbClr val="994493"/>
                </a:solidFill>
                <a:latin typeface="Moderat Extended Bold"/>
                <a:cs typeface="Moderat Extended Bold"/>
              </a:rPr>
              <a:t>on</a:t>
            </a:r>
            <a:r>
              <a:rPr sz="1001" b="1" spc="-24" dirty="0">
                <a:solidFill>
                  <a:srgbClr val="994493"/>
                </a:solidFill>
                <a:latin typeface="Moderat Extended Bold"/>
                <a:cs typeface="Moderat Extended Bold"/>
              </a:rPr>
              <a:t> </a:t>
            </a:r>
            <a:r>
              <a:rPr sz="1001" b="1" dirty="0">
                <a:solidFill>
                  <a:srgbClr val="994493"/>
                </a:solidFill>
                <a:latin typeface="Moderat Extended Bold"/>
                <a:cs typeface="Moderat Extended Bold"/>
              </a:rPr>
              <a:t>it.</a:t>
            </a:r>
            <a:r>
              <a:rPr sz="1001" b="1" spc="224" dirty="0">
                <a:solidFill>
                  <a:srgbClr val="994493"/>
                </a:solidFill>
                <a:latin typeface="Moderat Extended Bold"/>
                <a:cs typeface="Moderat Extended Bold"/>
              </a:rPr>
              <a:t> </a:t>
            </a:r>
            <a:r>
              <a:rPr sz="1001" b="1" spc="-12" dirty="0">
                <a:solidFill>
                  <a:srgbClr val="994493"/>
                </a:solidFill>
                <a:latin typeface="Moderat Extended Bold"/>
                <a:cs typeface="Moderat Extended Bold"/>
              </a:rPr>
              <a:t>Eve</a:t>
            </a:r>
            <a:r>
              <a:rPr sz="1001" b="1" spc="-24" dirty="0">
                <a:solidFill>
                  <a:srgbClr val="994493"/>
                </a:solidFill>
                <a:latin typeface="Moderat Extended Bold"/>
                <a:cs typeface="Moderat Extended Bold"/>
              </a:rPr>
              <a:t> </a:t>
            </a:r>
            <a:r>
              <a:rPr sz="1001" b="1" dirty="0">
                <a:solidFill>
                  <a:srgbClr val="994493"/>
                </a:solidFill>
                <a:latin typeface="Moderat Extended Bold"/>
                <a:cs typeface="Moderat Extended Bold"/>
              </a:rPr>
              <a:t>firmly</a:t>
            </a:r>
            <a:r>
              <a:rPr sz="1001" b="1" spc="-24" dirty="0">
                <a:solidFill>
                  <a:srgbClr val="994493"/>
                </a:solidFill>
                <a:latin typeface="Moderat Extended Bold"/>
                <a:cs typeface="Moderat Extended Bold"/>
              </a:rPr>
              <a:t> </a:t>
            </a:r>
            <a:r>
              <a:rPr sz="1001" b="1" spc="-12" dirty="0">
                <a:solidFill>
                  <a:srgbClr val="994493"/>
                </a:solidFill>
                <a:latin typeface="Moderat Extended Bold"/>
                <a:cs typeface="Moderat Extended Bold"/>
              </a:rPr>
              <a:t>believes</a:t>
            </a:r>
            <a:r>
              <a:rPr sz="1001" b="1" spc="-27" dirty="0">
                <a:solidFill>
                  <a:srgbClr val="994493"/>
                </a:solidFill>
                <a:latin typeface="Moderat Extended Bold"/>
                <a:cs typeface="Moderat Extended Bold"/>
              </a:rPr>
              <a:t> </a:t>
            </a:r>
            <a:r>
              <a:rPr sz="1001" b="1" spc="-12" dirty="0">
                <a:solidFill>
                  <a:srgbClr val="994493"/>
                </a:solidFill>
                <a:latin typeface="Moderat Extended Bold"/>
                <a:cs typeface="Moderat Extended Bold"/>
              </a:rPr>
              <a:t>that </a:t>
            </a:r>
            <a:r>
              <a:rPr sz="1001" b="1" dirty="0">
                <a:solidFill>
                  <a:srgbClr val="994493"/>
                </a:solidFill>
                <a:latin typeface="Moderat Extended Bold"/>
                <a:cs typeface="Moderat Extended Bold"/>
              </a:rPr>
              <a:t>open</a:t>
            </a:r>
            <a:r>
              <a:rPr sz="1001" b="1" spc="-45"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access</a:t>
            </a:r>
            <a:r>
              <a:rPr sz="1001" b="1" spc="-45" dirty="0">
                <a:solidFill>
                  <a:srgbClr val="994493"/>
                </a:solidFill>
                <a:latin typeface="Moderat Extended Bold"/>
                <a:cs typeface="Moderat Extended Bold"/>
              </a:rPr>
              <a:t> </a:t>
            </a:r>
            <a:r>
              <a:rPr sz="1001" b="1" dirty="0">
                <a:solidFill>
                  <a:srgbClr val="994493"/>
                </a:solidFill>
                <a:latin typeface="Moderat Extended Bold"/>
                <a:cs typeface="Moderat Extended Bold"/>
              </a:rPr>
              <a:t>book</a:t>
            </a:r>
            <a:r>
              <a:rPr sz="1001" b="1" spc="-42" dirty="0">
                <a:solidFill>
                  <a:srgbClr val="994493"/>
                </a:solidFill>
                <a:latin typeface="Moderat Extended Bold"/>
                <a:cs typeface="Moderat Extended Bold"/>
              </a:rPr>
              <a:t> </a:t>
            </a:r>
            <a:r>
              <a:rPr sz="1001" b="1" dirty="0">
                <a:solidFill>
                  <a:srgbClr val="994493"/>
                </a:solidFill>
                <a:latin typeface="Moderat Extended Bold"/>
                <a:cs typeface="Moderat Extended Bold"/>
              </a:rPr>
              <a:t>publishing</a:t>
            </a:r>
            <a:r>
              <a:rPr sz="1001" b="1" spc="-45"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enables </a:t>
            </a:r>
            <a:r>
              <a:rPr sz="1001" b="1" dirty="0">
                <a:solidFill>
                  <a:srgbClr val="994493"/>
                </a:solidFill>
                <a:latin typeface="Moderat Extended Bold"/>
                <a:cs typeface="Moderat Extended Bold"/>
              </a:rPr>
              <a:t>that</a:t>
            </a:r>
            <a:r>
              <a:rPr sz="1001" b="1" spc="-42"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greater</a:t>
            </a:r>
            <a:r>
              <a:rPr sz="1001" b="1" spc="-42" dirty="0">
                <a:solidFill>
                  <a:srgbClr val="994493"/>
                </a:solidFill>
                <a:latin typeface="Moderat Extended Bold"/>
                <a:cs typeface="Moderat Extended Bold"/>
              </a:rPr>
              <a:t> </a:t>
            </a:r>
            <a:r>
              <a:rPr sz="1001" b="1" dirty="0">
                <a:solidFill>
                  <a:srgbClr val="994493"/>
                </a:solidFill>
                <a:latin typeface="Moderat Extended Bold"/>
                <a:cs typeface="Moderat Extended Bold"/>
              </a:rPr>
              <a:t>impact,</a:t>
            </a:r>
            <a:r>
              <a:rPr sz="1001" b="1" spc="-42"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facilitating</a:t>
            </a:r>
            <a:r>
              <a:rPr sz="1001" b="1" spc="-39" dirty="0">
                <a:solidFill>
                  <a:srgbClr val="994493"/>
                </a:solidFill>
                <a:latin typeface="Moderat Extended Bold"/>
                <a:cs typeface="Moderat Extended Bold"/>
              </a:rPr>
              <a:t> </a:t>
            </a:r>
            <a:r>
              <a:rPr sz="1001" b="1" spc="-15" dirty="0">
                <a:solidFill>
                  <a:srgbClr val="994493"/>
                </a:solidFill>
                <a:latin typeface="Moderat Extended Bold"/>
                <a:cs typeface="Moderat Extended Bold"/>
              </a:rPr>
              <a:t>the </a:t>
            </a:r>
            <a:r>
              <a:rPr sz="1001" b="1" spc="-6" dirty="0">
                <a:solidFill>
                  <a:srgbClr val="994493"/>
                </a:solidFill>
                <a:latin typeface="Moderat Extended Bold"/>
                <a:cs typeface="Moderat Extended Bold"/>
              </a:rPr>
              <a:t>dissemination</a:t>
            </a:r>
            <a:r>
              <a:rPr sz="1001" b="1" spc="-21" dirty="0">
                <a:solidFill>
                  <a:srgbClr val="994493"/>
                </a:solidFill>
                <a:latin typeface="Moderat Extended Bold"/>
                <a:cs typeface="Moderat Extended Bold"/>
              </a:rPr>
              <a:t> </a:t>
            </a:r>
            <a:r>
              <a:rPr sz="1001" b="1" dirty="0">
                <a:solidFill>
                  <a:srgbClr val="994493"/>
                </a:solidFill>
                <a:latin typeface="Moderat Extended Bold"/>
                <a:cs typeface="Moderat Extended Bold"/>
              </a:rPr>
              <a:t>of</a:t>
            </a:r>
            <a:r>
              <a:rPr sz="1001" b="1" spc="-18" dirty="0">
                <a:solidFill>
                  <a:srgbClr val="994493"/>
                </a:solidFill>
                <a:latin typeface="Moderat Extended Bold"/>
                <a:cs typeface="Moderat Extended Bold"/>
              </a:rPr>
              <a:t> </a:t>
            </a:r>
            <a:r>
              <a:rPr sz="1001" b="1" spc="-12" dirty="0">
                <a:solidFill>
                  <a:srgbClr val="994493"/>
                </a:solidFill>
                <a:latin typeface="Moderat Extended Bold"/>
                <a:cs typeface="Moderat Extended Bold"/>
              </a:rPr>
              <a:t>knowledge</a:t>
            </a:r>
            <a:r>
              <a:rPr sz="1001" b="1" spc="-21" dirty="0">
                <a:solidFill>
                  <a:srgbClr val="994493"/>
                </a:solidFill>
                <a:latin typeface="Moderat Extended Bold"/>
                <a:cs typeface="Moderat Extended Bold"/>
              </a:rPr>
              <a:t> </a:t>
            </a:r>
            <a:r>
              <a:rPr sz="1001" b="1" spc="-15" dirty="0">
                <a:solidFill>
                  <a:srgbClr val="994493"/>
                </a:solidFill>
                <a:latin typeface="Moderat Extended Bold"/>
                <a:cs typeface="Moderat Extended Bold"/>
              </a:rPr>
              <a:t>by </a:t>
            </a:r>
            <a:r>
              <a:rPr sz="1001" b="1" spc="-12" dirty="0">
                <a:solidFill>
                  <a:srgbClr val="994493"/>
                </a:solidFill>
                <a:latin typeface="Moderat Extended Bold"/>
                <a:cs typeface="Moderat Extended Bold"/>
              </a:rPr>
              <a:t>removing</a:t>
            </a:r>
            <a:r>
              <a:rPr sz="1001" b="1" spc="-18"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geographical</a:t>
            </a:r>
            <a:r>
              <a:rPr sz="1001" b="1" spc="-18" dirty="0">
                <a:solidFill>
                  <a:srgbClr val="994493"/>
                </a:solidFill>
                <a:latin typeface="Moderat Extended Bold"/>
                <a:cs typeface="Moderat Extended Bold"/>
              </a:rPr>
              <a:t> </a:t>
            </a:r>
            <a:r>
              <a:rPr sz="1001" b="1" dirty="0">
                <a:solidFill>
                  <a:srgbClr val="994493"/>
                </a:solidFill>
                <a:latin typeface="Moderat Extended Bold"/>
                <a:cs typeface="Moderat Extended Bold"/>
              </a:rPr>
              <a:t>and</a:t>
            </a:r>
            <a:r>
              <a:rPr sz="1001" b="1" spc="-15"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financial barriers.</a:t>
            </a:r>
            <a:endParaRPr sz="1001" dirty="0">
              <a:latin typeface="Moderat Extended Bold"/>
              <a:cs typeface="Moderat Extended Bold"/>
            </a:endParaRPr>
          </a:p>
          <a:p>
            <a:pPr marL="7701" marR="3081">
              <a:lnSpc>
                <a:spcPct val="100000"/>
              </a:lnSpc>
              <a:spcBef>
                <a:spcPts val="278"/>
              </a:spcBef>
            </a:pPr>
            <a:r>
              <a:rPr sz="1001" b="1" dirty="0">
                <a:solidFill>
                  <a:srgbClr val="994493"/>
                </a:solidFill>
                <a:latin typeface="Moderat Extended Bold"/>
                <a:cs typeface="Moderat Extended Bold"/>
              </a:rPr>
              <a:t>He</a:t>
            </a:r>
            <a:r>
              <a:rPr sz="1001" b="1" spc="-27"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says</a:t>
            </a:r>
            <a:r>
              <a:rPr sz="1001" b="1" spc="-27" dirty="0">
                <a:solidFill>
                  <a:srgbClr val="994493"/>
                </a:solidFill>
                <a:latin typeface="Moderat Extended Bold"/>
                <a:cs typeface="Moderat Extended Bold"/>
              </a:rPr>
              <a:t> </a:t>
            </a:r>
            <a:r>
              <a:rPr sz="1001" b="1" dirty="0">
                <a:solidFill>
                  <a:srgbClr val="994493"/>
                </a:solidFill>
                <a:latin typeface="Moderat Extended Bold"/>
                <a:cs typeface="Moderat Extended Bold"/>
              </a:rPr>
              <a:t>this</a:t>
            </a:r>
            <a:r>
              <a:rPr sz="1001" b="1" spc="-24" dirty="0">
                <a:solidFill>
                  <a:srgbClr val="994493"/>
                </a:solidFill>
                <a:latin typeface="Moderat Extended Bold"/>
                <a:cs typeface="Moderat Extended Bold"/>
              </a:rPr>
              <a:t> </a:t>
            </a:r>
            <a:r>
              <a:rPr sz="1001" b="1" spc="-12" dirty="0">
                <a:solidFill>
                  <a:srgbClr val="994493"/>
                </a:solidFill>
                <a:latin typeface="Moderat Extended Bold"/>
                <a:cs typeface="Moderat Extended Bold"/>
              </a:rPr>
              <a:t>creates</a:t>
            </a:r>
            <a:r>
              <a:rPr sz="1001" b="1" spc="-27" dirty="0">
                <a:solidFill>
                  <a:srgbClr val="994493"/>
                </a:solidFill>
                <a:latin typeface="Moderat Extended Bold"/>
                <a:cs typeface="Moderat Extended Bold"/>
              </a:rPr>
              <a:t> </a:t>
            </a:r>
            <a:r>
              <a:rPr sz="1001" b="1" dirty="0">
                <a:solidFill>
                  <a:srgbClr val="994493"/>
                </a:solidFill>
                <a:latin typeface="Moderat Extended Bold"/>
                <a:cs typeface="Moderat Extended Bold"/>
              </a:rPr>
              <a:t>a</a:t>
            </a:r>
            <a:r>
              <a:rPr sz="1001" b="1" spc="-24" dirty="0">
                <a:solidFill>
                  <a:srgbClr val="994493"/>
                </a:solidFill>
                <a:latin typeface="Moderat Extended Bold"/>
                <a:cs typeface="Moderat Extended Bold"/>
              </a:rPr>
              <a:t> </a:t>
            </a:r>
            <a:r>
              <a:rPr sz="1001" b="1" dirty="0">
                <a:solidFill>
                  <a:srgbClr val="994493"/>
                </a:solidFill>
                <a:latin typeface="Moderat Extended Bold"/>
                <a:cs typeface="Moderat Extended Bold"/>
              </a:rPr>
              <a:t>more</a:t>
            </a:r>
            <a:r>
              <a:rPr sz="1001" b="1" spc="-27"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equitable </a:t>
            </a:r>
            <a:r>
              <a:rPr sz="1001" b="1" dirty="0">
                <a:solidFill>
                  <a:srgbClr val="994493"/>
                </a:solidFill>
                <a:latin typeface="Moderat Extended Bold"/>
                <a:cs typeface="Moderat Extended Bold"/>
              </a:rPr>
              <a:t>world,</a:t>
            </a:r>
            <a:r>
              <a:rPr sz="1001" b="1" spc="-42" dirty="0">
                <a:solidFill>
                  <a:srgbClr val="994493"/>
                </a:solidFill>
                <a:latin typeface="Moderat Extended Bold"/>
                <a:cs typeface="Moderat Extended Bold"/>
              </a:rPr>
              <a:t> </a:t>
            </a:r>
            <a:r>
              <a:rPr sz="1001" b="1" dirty="0">
                <a:solidFill>
                  <a:srgbClr val="994493"/>
                </a:solidFill>
                <a:latin typeface="Moderat Extended Bold"/>
                <a:cs typeface="Moderat Extended Bold"/>
              </a:rPr>
              <a:t>one</a:t>
            </a:r>
            <a:r>
              <a:rPr sz="1001" b="1" spc="-39" dirty="0">
                <a:solidFill>
                  <a:srgbClr val="994493"/>
                </a:solidFill>
                <a:latin typeface="Moderat Extended Bold"/>
                <a:cs typeface="Moderat Extended Bold"/>
              </a:rPr>
              <a:t> </a:t>
            </a:r>
            <a:r>
              <a:rPr sz="1001" b="1" dirty="0">
                <a:solidFill>
                  <a:srgbClr val="994493"/>
                </a:solidFill>
                <a:latin typeface="Moderat Extended Bold"/>
                <a:cs typeface="Moderat Extended Bold"/>
              </a:rPr>
              <a:t>where</a:t>
            </a:r>
            <a:r>
              <a:rPr sz="1001" b="1" spc="-39" dirty="0">
                <a:solidFill>
                  <a:srgbClr val="994493"/>
                </a:solidFill>
                <a:latin typeface="Moderat Extended Bold"/>
                <a:cs typeface="Moderat Extended Bold"/>
              </a:rPr>
              <a:t> </a:t>
            </a:r>
            <a:r>
              <a:rPr sz="1001" b="1" dirty="0">
                <a:solidFill>
                  <a:srgbClr val="994493"/>
                </a:solidFill>
                <a:latin typeface="Moderat Extended Bold"/>
                <a:cs typeface="Moderat Extended Bold"/>
              </a:rPr>
              <a:t>scholars</a:t>
            </a:r>
            <a:r>
              <a:rPr sz="1001" b="1" spc="-42" dirty="0">
                <a:solidFill>
                  <a:srgbClr val="994493"/>
                </a:solidFill>
                <a:latin typeface="Moderat Extended Bold"/>
                <a:cs typeface="Moderat Extended Bold"/>
              </a:rPr>
              <a:t> </a:t>
            </a:r>
            <a:r>
              <a:rPr sz="1001" b="1" dirty="0">
                <a:solidFill>
                  <a:srgbClr val="994493"/>
                </a:solidFill>
                <a:latin typeface="Moderat Extended Bold"/>
                <a:cs typeface="Moderat Extended Bold"/>
              </a:rPr>
              <a:t>and</a:t>
            </a:r>
            <a:r>
              <a:rPr sz="1001" b="1" spc="-39"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people </a:t>
            </a:r>
            <a:r>
              <a:rPr sz="1001" b="1" spc="-12" dirty="0">
                <a:solidFill>
                  <a:srgbClr val="994493"/>
                </a:solidFill>
                <a:latin typeface="Moderat Extended Bold"/>
                <a:cs typeface="Moderat Extended Bold"/>
              </a:rPr>
              <a:t>everywhere</a:t>
            </a:r>
            <a:r>
              <a:rPr sz="1001" b="1" spc="-21" dirty="0">
                <a:solidFill>
                  <a:srgbClr val="994493"/>
                </a:solidFill>
                <a:latin typeface="Moderat Extended Bold"/>
                <a:cs typeface="Moderat Extended Bold"/>
              </a:rPr>
              <a:t> </a:t>
            </a:r>
            <a:r>
              <a:rPr sz="1001" b="1" dirty="0">
                <a:solidFill>
                  <a:srgbClr val="994493"/>
                </a:solidFill>
                <a:latin typeface="Moderat Extended Bold"/>
                <a:cs typeface="Moderat Extended Bold"/>
              </a:rPr>
              <a:t>can</a:t>
            </a:r>
            <a:r>
              <a:rPr sz="1001" b="1" spc="-21" dirty="0">
                <a:solidFill>
                  <a:srgbClr val="994493"/>
                </a:solidFill>
                <a:latin typeface="Moderat Extended Bold"/>
                <a:cs typeface="Moderat Extended Bold"/>
              </a:rPr>
              <a:t> </a:t>
            </a:r>
            <a:r>
              <a:rPr sz="1001" b="1" dirty="0">
                <a:solidFill>
                  <a:srgbClr val="994493"/>
                </a:solidFill>
                <a:latin typeface="Moderat Extended Bold"/>
                <a:cs typeface="Moderat Extended Bold"/>
              </a:rPr>
              <a:t>easily</a:t>
            </a:r>
            <a:r>
              <a:rPr sz="1001" b="1" spc="-21" dirty="0">
                <a:solidFill>
                  <a:srgbClr val="994493"/>
                </a:solidFill>
                <a:latin typeface="Moderat Extended Bold"/>
                <a:cs typeface="Moderat Extended Bold"/>
              </a:rPr>
              <a:t> </a:t>
            </a:r>
            <a:r>
              <a:rPr sz="1001" b="1" dirty="0">
                <a:solidFill>
                  <a:srgbClr val="994493"/>
                </a:solidFill>
                <a:latin typeface="Moderat Extended Bold"/>
                <a:cs typeface="Moderat Extended Bold"/>
              </a:rPr>
              <a:t>find</a:t>
            </a:r>
            <a:r>
              <a:rPr sz="1001" b="1" spc="-18" dirty="0">
                <a:solidFill>
                  <a:srgbClr val="994493"/>
                </a:solidFill>
                <a:latin typeface="Moderat Extended Bold"/>
                <a:cs typeface="Moderat Extended Bold"/>
              </a:rPr>
              <a:t> </a:t>
            </a:r>
            <a:r>
              <a:rPr sz="1001" b="1" dirty="0">
                <a:solidFill>
                  <a:srgbClr val="994493"/>
                </a:solidFill>
                <a:latin typeface="Moderat Extended Bold"/>
                <a:cs typeface="Moderat Extended Bold"/>
              </a:rPr>
              <a:t>and</a:t>
            </a:r>
            <a:r>
              <a:rPr sz="1001" b="1" spc="-21" dirty="0">
                <a:solidFill>
                  <a:srgbClr val="994493"/>
                </a:solidFill>
                <a:latin typeface="Moderat Extended Bold"/>
                <a:cs typeface="Moderat Extended Bold"/>
              </a:rPr>
              <a:t> </a:t>
            </a:r>
            <a:r>
              <a:rPr sz="1001" b="1" spc="-15" dirty="0">
                <a:solidFill>
                  <a:srgbClr val="994493"/>
                </a:solidFill>
                <a:latin typeface="Moderat Extended Bold"/>
                <a:cs typeface="Moderat Extended Bold"/>
              </a:rPr>
              <a:t>use </a:t>
            </a:r>
            <a:r>
              <a:rPr sz="1001" b="1" spc="-12" dirty="0">
                <a:solidFill>
                  <a:srgbClr val="994493"/>
                </a:solidFill>
                <a:latin typeface="Moderat Extended Bold"/>
                <a:cs typeface="Moderat Extended Bold"/>
              </a:rPr>
              <a:t>knowledge.</a:t>
            </a:r>
            <a:r>
              <a:rPr sz="1001" b="1" spc="-33" dirty="0">
                <a:solidFill>
                  <a:srgbClr val="994493"/>
                </a:solidFill>
                <a:latin typeface="Moderat Extended Bold"/>
                <a:cs typeface="Moderat Extended Bold"/>
              </a:rPr>
              <a:t> </a:t>
            </a:r>
            <a:r>
              <a:rPr sz="1001" b="1" spc="-12" dirty="0">
                <a:solidFill>
                  <a:srgbClr val="994493"/>
                </a:solidFill>
                <a:latin typeface="Moderat Extended Bold"/>
                <a:cs typeface="Moderat Extended Bold"/>
              </a:rPr>
              <a:t>Eve</a:t>
            </a:r>
            <a:r>
              <a:rPr sz="1001" b="1" spc="-33" dirty="0">
                <a:solidFill>
                  <a:srgbClr val="994493"/>
                </a:solidFill>
                <a:latin typeface="Moderat Extended Bold"/>
                <a:cs typeface="Moderat Extended Bold"/>
              </a:rPr>
              <a:t> </a:t>
            </a:r>
            <a:r>
              <a:rPr sz="1001" b="1" dirty="0">
                <a:solidFill>
                  <a:srgbClr val="994493"/>
                </a:solidFill>
                <a:latin typeface="Moderat Extended Bold"/>
                <a:cs typeface="Moderat Extended Bold"/>
              </a:rPr>
              <a:t>has</a:t>
            </a:r>
            <a:r>
              <a:rPr sz="1001" b="1" spc="-33" dirty="0">
                <a:solidFill>
                  <a:srgbClr val="994493"/>
                </a:solidFill>
                <a:latin typeface="Moderat Extended Bold"/>
                <a:cs typeface="Moderat Extended Bold"/>
              </a:rPr>
              <a:t> </a:t>
            </a:r>
            <a:r>
              <a:rPr sz="1001" b="1" dirty="0">
                <a:solidFill>
                  <a:srgbClr val="994493"/>
                </a:solidFill>
                <a:latin typeface="Moderat Extended Bold"/>
                <a:cs typeface="Moderat Extended Bold"/>
              </a:rPr>
              <a:t>mobility</a:t>
            </a:r>
            <a:r>
              <a:rPr sz="1001" b="1" spc="-33" dirty="0">
                <a:solidFill>
                  <a:srgbClr val="994493"/>
                </a:solidFill>
                <a:latin typeface="Moderat Extended Bold"/>
                <a:cs typeface="Moderat Extended Bold"/>
              </a:rPr>
              <a:t> </a:t>
            </a:r>
            <a:r>
              <a:rPr sz="1001" b="1" dirty="0">
                <a:solidFill>
                  <a:srgbClr val="994493"/>
                </a:solidFill>
                <a:latin typeface="Moderat Extended Bold"/>
                <a:cs typeface="Moderat Extended Bold"/>
              </a:rPr>
              <a:t>issues</a:t>
            </a:r>
            <a:r>
              <a:rPr sz="1001" b="1" spc="-33" dirty="0">
                <a:solidFill>
                  <a:srgbClr val="994493"/>
                </a:solidFill>
                <a:latin typeface="Moderat Extended Bold"/>
                <a:cs typeface="Moderat Extended Bold"/>
              </a:rPr>
              <a:t> </a:t>
            </a:r>
            <a:r>
              <a:rPr sz="1001" b="1" spc="-15" dirty="0">
                <a:solidFill>
                  <a:srgbClr val="994493"/>
                </a:solidFill>
                <a:latin typeface="Moderat Extended Bold"/>
                <a:cs typeface="Moderat Extended Bold"/>
              </a:rPr>
              <a:t>so </a:t>
            </a:r>
            <a:r>
              <a:rPr sz="1001" b="1" dirty="0">
                <a:solidFill>
                  <a:srgbClr val="994493"/>
                </a:solidFill>
                <a:latin typeface="Moderat Extended Bold"/>
                <a:cs typeface="Moderat Extended Bold"/>
              </a:rPr>
              <a:t>open</a:t>
            </a:r>
            <a:r>
              <a:rPr sz="1001" b="1" spc="-45"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access</a:t>
            </a:r>
            <a:r>
              <a:rPr sz="1001" b="1" spc="-45" dirty="0">
                <a:solidFill>
                  <a:srgbClr val="994493"/>
                </a:solidFill>
                <a:latin typeface="Moderat Extended Bold"/>
                <a:cs typeface="Moderat Extended Bold"/>
              </a:rPr>
              <a:t> </a:t>
            </a:r>
            <a:r>
              <a:rPr sz="1001" b="1" dirty="0">
                <a:solidFill>
                  <a:srgbClr val="994493"/>
                </a:solidFill>
                <a:latin typeface="Moderat Extended Bold"/>
                <a:cs typeface="Moderat Extended Bold"/>
              </a:rPr>
              <a:t>publishing</a:t>
            </a:r>
            <a:r>
              <a:rPr sz="1001" b="1" spc="-42" dirty="0">
                <a:solidFill>
                  <a:srgbClr val="994493"/>
                </a:solidFill>
                <a:latin typeface="Moderat Extended Bold"/>
                <a:cs typeface="Moderat Extended Bold"/>
              </a:rPr>
              <a:t> </a:t>
            </a:r>
            <a:r>
              <a:rPr sz="1001" b="1" dirty="0">
                <a:solidFill>
                  <a:srgbClr val="994493"/>
                </a:solidFill>
                <a:latin typeface="Moderat Extended Bold"/>
                <a:cs typeface="Moderat Extended Bold"/>
              </a:rPr>
              <a:t>enables</a:t>
            </a:r>
            <a:r>
              <a:rPr sz="1001" b="1" spc="-45" dirty="0">
                <a:solidFill>
                  <a:srgbClr val="994493"/>
                </a:solidFill>
                <a:latin typeface="Moderat Extended Bold"/>
                <a:cs typeface="Moderat Extended Bold"/>
              </a:rPr>
              <a:t> </a:t>
            </a:r>
            <a:r>
              <a:rPr sz="1001" b="1" spc="-15" dirty="0">
                <a:solidFill>
                  <a:srgbClr val="994493"/>
                </a:solidFill>
                <a:latin typeface="Moderat Extended Bold"/>
                <a:cs typeface="Moderat Extended Bold"/>
              </a:rPr>
              <a:t>him</a:t>
            </a:r>
            <a:r>
              <a:rPr sz="1001" b="1" dirty="0">
                <a:solidFill>
                  <a:srgbClr val="994493"/>
                </a:solidFill>
                <a:latin typeface="Moderat Extended Bold"/>
                <a:cs typeface="Moderat Extended Bold"/>
              </a:rPr>
              <a:t> to</a:t>
            </a:r>
            <a:r>
              <a:rPr sz="1001" b="1" spc="-36"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access</a:t>
            </a:r>
            <a:r>
              <a:rPr sz="1001" b="1" spc="-36" dirty="0">
                <a:solidFill>
                  <a:srgbClr val="994493"/>
                </a:solidFill>
                <a:latin typeface="Moderat Extended Bold"/>
                <a:cs typeface="Moderat Extended Bold"/>
              </a:rPr>
              <a:t> </a:t>
            </a:r>
            <a:r>
              <a:rPr sz="1001" b="1" spc="-12" dirty="0">
                <a:solidFill>
                  <a:srgbClr val="994493"/>
                </a:solidFill>
                <a:latin typeface="Moderat Extended Bold"/>
                <a:cs typeface="Moderat Extended Bold"/>
              </a:rPr>
              <a:t>knowledge</a:t>
            </a:r>
            <a:r>
              <a:rPr sz="1001" b="1" spc="-36"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easily,</a:t>
            </a:r>
            <a:r>
              <a:rPr sz="1001" b="1" spc="-36" dirty="0">
                <a:solidFill>
                  <a:srgbClr val="994493"/>
                </a:solidFill>
                <a:latin typeface="Moderat Extended Bold"/>
                <a:cs typeface="Moderat Extended Bold"/>
              </a:rPr>
              <a:t> </a:t>
            </a:r>
            <a:r>
              <a:rPr sz="1001" b="1" dirty="0">
                <a:solidFill>
                  <a:srgbClr val="994493"/>
                </a:solidFill>
                <a:latin typeface="Moderat Extended Bold"/>
                <a:cs typeface="Moderat Extended Bold"/>
              </a:rPr>
              <a:t>while</a:t>
            </a:r>
            <a:r>
              <a:rPr sz="1001" b="1" spc="-36" dirty="0">
                <a:solidFill>
                  <a:srgbClr val="994493"/>
                </a:solidFill>
                <a:latin typeface="Moderat Extended Bold"/>
                <a:cs typeface="Moderat Extended Bold"/>
              </a:rPr>
              <a:t> </a:t>
            </a:r>
            <a:r>
              <a:rPr sz="1001" b="1" spc="-15" dirty="0">
                <a:solidFill>
                  <a:srgbClr val="994493"/>
                </a:solidFill>
                <a:latin typeface="Moderat Extended Bold"/>
                <a:cs typeface="Moderat Extended Bold"/>
              </a:rPr>
              <a:t>at </a:t>
            </a:r>
            <a:r>
              <a:rPr sz="1001" b="1" dirty="0">
                <a:solidFill>
                  <a:srgbClr val="994493"/>
                </a:solidFill>
                <a:latin typeface="Moderat Extended Bold"/>
                <a:cs typeface="Moderat Extended Bold"/>
              </a:rPr>
              <a:t>the</a:t>
            </a:r>
            <a:r>
              <a:rPr sz="1001" b="1" spc="-18" dirty="0">
                <a:solidFill>
                  <a:srgbClr val="994493"/>
                </a:solidFill>
                <a:latin typeface="Moderat Extended Bold"/>
                <a:cs typeface="Moderat Extended Bold"/>
              </a:rPr>
              <a:t> </a:t>
            </a:r>
            <a:r>
              <a:rPr sz="1001" b="1" dirty="0">
                <a:solidFill>
                  <a:srgbClr val="994493"/>
                </a:solidFill>
                <a:latin typeface="Moderat Extended Bold"/>
                <a:cs typeface="Moderat Extended Bold"/>
              </a:rPr>
              <a:t>same</a:t>
            </a:r>
            <a:r>
              <a:rPr sz="1001" b="1" spc="-15" dirty="0">
                <a:solidFill>
                  <a:srgbClr val="994493"/>
                </a:solidFill>
                <a:latin typeface="Moderat Extended Bold"/>
                <a:cs typeface="Moderat Extended Bold"/>
              </a:rPr>
              <a:t> </a:t>
            </a:r>
            <a:r>
              <a:rPr sz="1001" b="1" dirty="0">
                <a:solidFill>
                  <a:srgbClr val="994493"/>
                </a:solidFill>
                <a:latin typeface="Moderat Extended Bold"/>
                <a:cs typeface="Moderat Extended Bold"/>
              </a:rPr>
              <a:t>time</a:t>
            </a:r>
            <a:r>
              <a:rPr sz="1001" b="1" spc="-18" dirty="0">
                <a:solidFill>
                  <a:srgbClr val="994493"/>
                </a:solidFill>
                <a:latin typeface="Moderat Extended Bold"/>
                <a:cs typeface="Moderat Extended Bold"/>
              </a:rPr>
              <a:t> </a:t>
            </a:r>
            <a:r>
              <a:rPr sz="1001" b="1" dirty="0">
                <a:solidFill>
                  <a:srgbClr val="994493"/>
                </a:solidFill>
                <a:latin typeface="Moderat Extended Bold"/>
                <a:cs typeface="Moderat Extended Bold"/>
              </a:rPr>
              <a:t>amplifying</a:t>
            </a:r>
            <a:r>
              <a:rPr sz="1001" b="1" spc="-15" dirty="0">
                <a:solidFill>
                  <a:srgbClr val="994493"/>
                </a:solidFill>
                <a:latin typeface="Moderat Extended Bold"/>
                <a:cs typeface="Moderat Extended Bold"/>
              </a:rPr>
              <a:t> </a:t>
            </a:r>
            <a:r>
              <a:rPr sz="1001" b="1" dirty="0">
                <a:solidFill>
                  <a:srgbClr val="994493"/>
                </a:solidFill>
                <a:latin typeface="Moderat Extended Bold"/>
                <a:cs typeface="Moderat Extended Bold"/>
              </a:rPr>
              <a:t>his</a:t>
            </a:r>
            <a:r>
              <a:rPr sz="1001" b="1" spc="-15"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voice </a:t>
            </a:r>
            <a:r>
              <a:rPr sz="1001" b="1" dirty="0">
                <a:solidFill>
                  <a:srgbClr val="994493"/>
                </a:solidFill>
                <a:latin typeface="Moderat Extended Bold"/>
                <a:cs typeface="Moderat Extended Bold"/>
              </a:rPr>
              <a:t>through</a:t>
            </a:r>
            <a:r>
              <a:rPr sz="1001" b="1" spc="-33" dirty="0">
                <a:solidFill>
                  <a:srgbClr val="994493"/>
                </a:solidFill>
                <a:latin typeface="Moderat Extended Bold"/>
                <a:cs typeface="Moderat Extended Bold"/>
              </a:rPr>
              <a:t> </a:t>
            </a:r>
            <a:r>
              <a:rPr sz="1001" b="1" dirty="0">
                <a:solidFill>
                  <a:srgbClr val="994493"/>
                </a:solidFill>
                <a:latin typeface="Moderat Extended Bold"/>
                <a:cs typeface="Moderat Extended Bold"/>
              </a:rPr>
              <a:t>enabling</a:t>
            </a:r>
            <a:r>
              <a:rPr sz="1001" b="1" spc="-33" dirty="0">
                <a:solidFill>
                  <a:srgbClr val="994493"/>
                </a:solidFill>
                <a:latin typeface="Moderat Extended Bold"/>
                <a:cs typeface="Moderat Extended Bold"/>
              </a:rPr>
              <a:t> </a:t>
            </a:r>
            <a:r>
              <a:rPr sz="1001" b="1" dirty="0">
                <a:solidFill>
                  <a:srgbClr val="994493"/>
                </a:solidFill>
                <a:latin typeface="Moderat Extended Bold"/>
                <a:cs typeface="Moderat Extended Bold"/>
              </a:rPr>
              <a:t>him</a:t>
            </a:r>
            <a:r>
              <a:rPr sz="1001" b="1" spc="-33" dirty="0">
                <a:solidFill>
                  <a:srgbClr val="994493"/>
                </a:solidFill>
                <a:latin typeface="Moderat Extended Bold"/>
                <a:cs typeface="Moderat Extended Bold"/>
              </a:rPr>
              <a:t> </a:t>
            </a:r>
            <a:r>
              <a:rPr sz="1001" b="1" dirty="0">
                <a:solidFill>
                  <a:srgbClr val="994493"/>
                </a:solidFill>
                <a:latin typeface="Moderat Extended Bold"/>
                <a:cs typeface="Moderat Extended Bold"/>
              </a:rPr>
              <a:t>to</a:t>
            </a:r>
            <a:r>
              <a:rPr sz="1001" b="1" spc="-33" dirty="0">
                <a:solidFill>
                  <a:srgbClr val="994493"/>
                </a:solidFill>
                <a:latin typeface="Moderat Extended Bold"/>
                <a:cs typeface="Moderat Extended Bold"/>
              </a:rPr>
              <a:t> </a:t>
            </a:r>
            <a:r>
              <a:rPr sz="1001" b="1" dirty="0">
                <a:solidFill>
                  <a:srgbClr val="994493"/>
                </a:solidFill>
                <a:latin typeface="Moderat Extended Bold"/>
                <a:cs typeface="Moderat Extended Bold"/>
              </a:rPr>
              <a:t>reach</a:t>
            </a:r>
            <a:r>
              <a:rPr sz="1001" b="1" spc="-30" dirty="0">
                <a:solidFill>
                  <a:srgbClr val="994493"/>
                </a:solidFill>
                <a:latin typeface="Moderat Extended Bold"/>
                <a:cs typeface="Moderat Extended Bold"/>
              </a:rPr>
              <a:t> </a:t>
            </a:r>
            <a:r>
              <a:rPr sz="1001" b="1" dirty="0">
                <a:solidFill>
                  <a:srgbClr val="994493"/>
                </a:solidFill>
                <a:latin typeface="Moderat Extended Bold"/>
                <a:cs typeface="Moderat Extended Bold"/>
              </a:rPr>
              <a:t>a</a:t>
            </a:r>
            <a:r>
              <a:rPr sz="1001" b="1" spc="-33"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wider audience.</a:t>
            </a:r>
            <a:endParaRPr sz="1001" dirty="0">
              <a:latin typeface="Moderat Extended Bold"/>
              <a:cs typeface="Moderat Extended Bold"/>
            </a:endParaRPr>
          </a:p>
        </p:txBody>
      </p:sp>
      <p:sp>
        <p:nvSpPr>
          <p:cNvPr id="3" name="object 3"/>
          <p:cNvSpPr txBox="1"/>
          <p:nvPr/>
        </p:nvSpPr>
        <p:spPr>
          <a:xfrm>
            <a:off x="3201792" y="2455924"/>
            <a:ext cx="2567225" cy="1234517"/>
          </a:xfrm>
          <a:prstGeom prst="rect">
            <a:avLst/>
          </a:prstGeom>
        </p:spPr>
        <p:txBody>
          <a:bodyPr vert="horz" wrap="square" lIns="0" tIns="7316" rIns="0" bIns="0" rtlCol="0">
            <a:spAutoFit/>
          </a:bodyPr>
          <a:lstStyle/>
          <a:p>
            <a:pPr marL="7701" marR="3081">
              <a:lnSpc>
                <a:spcPct val="100000"/>
              </a:lnSpc>
              <a:spcBef>
                <a:spcPts val="58"/>
              </a:spcBef>
            </a:pPr>
            <a:r>
              <a:rPr sz="1001" b="1" dirty="0">
                <a:solidFill>
                  <a:srgbClr val="994493"/>
                </a:solidFill>
                <a:latin typeface="Moderat Extended Bold"/>
                <a:cs typeface="Moderat Extended Bold"/>
              </a:rPr>
              <a:t>He</a:t>
            </a:r>
            <a:r>
              <a:rPr sz="1001" b="1" spc="-36"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says:</a:t>
            </a:r>
            <a:r>
              <a:rPr sz="1001" b="1" spc="-36" dirty="0">
                <a:solidFill>
                  <a:srgbClr val="994493"/>
                </a:solidFill>
                <a:latin typeface="Moderat Extended Bold"/>
                <a:cs typeface="Moderat Extended Bold"/>
              </a:rPr>
              <a:t> </a:t>
            </a:r>
            <a:r>
              <a:rPr sz="1001" b="1" dirty="0">
                <a:solidFill>
                  <a:srgbClr val="994493"/>
                </a:solidFill>
                <a:latin typeface="Moderat Extended Bold"/>
                <a:cs typeface="Moderat Extended Bold"/>
              </a:rPr>
              <a:t>“It’s</a:t>
            </a:r>
            <a:r>
              <a:rPr sz="1001" b="1" spc="-36" dirty="0">
                <a:solidFill>
                  <a:srgbClr val="994493"/>
                </a:solidFill>
                <a:latin typeface="Moderat Extended Bold"/>
                <a:cs typeface="Moderat Extended Bold"/>
              </a:rPr>
              <a:t> </a:t>
            </a:r>
            <a:r>
              <a:rPr sz="1001" b="1" dirty="0">
                <a:solidFill>
                  <a:srgbClr val="994493"/>
                </a:solidFill>
                <a:latin typeface="Moderat Extended Bold"/>
                <a:cs typeface="Moderat Extended Bold"/>
              </a:rPr>
              <a:t>had</a:t>
            </a:r>
            <a:r>
              <a:rPr sz="1001" b="1" spc="-36" dirty="0">
                <a:solidFill>
                  <a:srgbClr val="994493"/>
                </a:solidFill>
                <a:latin typeface="Moderat Extended Bold"/>
                <a:cs typeface="Moderat Extended Bold"/>
              </a:rPr>
              <a:t> </a:t>
            </a:r>
            <a:r>
              <a:rPr sz="1001" b="1" dirty="0">
                <a:solidFill>
                  <a:srgbClr val="994493"/>
                </a:solidFill>
                <a:latin typeface="Moderat Extended Bold"/>
                <a:cs typeface="Moderat Extended Bold"/>
              </a:rPr>
              <a:t>a</a:t>
            </a:r>
            <a:r>
              <a:rPr sz="1001" b="1" spc="-36" dirty="0">
                <a:solidFill>
                  <a:srgbClr val="994493"/>
                </a:solidFill>
                <a:latin typeface="Moderat Extended Bold"/>
                <a:cs typeface="Moderat Extended Bold"/>
              </a:rPr>
              <a:t> </a:t>
            </a:r>
            <a:r>
              <a:rPr sz="1001" b="1" dirty="0">
                <a:solidFill>
                  <a:srgbClr val="994493"/>
                </a:solidFill>
                <a:latin typeface="Moderat Extended Bold"/>
                <a:cs typeface="Moderat Extended Bold"/>
              </a:rPr>
              <a:t>very</a:t>
            </a:r>
            <a:r>
              <a:rPr sz="1001" b="1" spc="-33"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positive </a:t>
            </a:r>
            <a:r>
              <a:rPr sz="1001" b="1" dirty="0">
                <a:solidFill>
                  <a:srgbClr val="994493"/>
                </a:solidFill>
                <a:latin typeface="Moderat Extended Bold"/>
                <a:cs typeface="Moderat Extended Bold"/>
              </a:rPr>
              <a:t>impact</a:t>
            </a:r>
            <a:r>
              <a:rPr sz="1001" b="1" spc="-33" dirty="0">
                <a:solidFill>
                  <a:srgbClr val="994493"/>
                </a:solidFill>
                <a:latin typeface="Moderat Extended Bold"/>
                <a:cs typeface="Moderat Extended Bold"/>
              </a:rPr>
              <a:t> </a:t>
            </a:r>
            <a:r>
              <a:rPr sz="1001" b="1" dirty="0">
                <a:solidFill>
                  <a:srgbClr val="994493"/>
                </a:solidFill>
                <a:latin typeface="Moderat Extended Bold"/>
                <a:cs typeface="Moderat Extended Bold"/>
              </a:rPr>
              <a:t>on</a:t>
            </a:r>
            <a:r>
              <a:rPr sz="1001" b="1" spc="-30" dirty="0">
                <a:solidFill>
                  <a:srgbClr val="994493"/>
                </a:solidFill>
                <a:latin typeface="Moderat Extended Bold"/>
                <a:cs typeface="Moderat Extended Bold"/>
              </a:rPr>
              <a:t> </a:t>
            </a:r>
            <a:r>
              <a:rPr sz="1001" b="1" dirty="0">
                <a:solidFill>
                  <a:srgbClr val="994493"/>
                </a:solidFill>
                <a:latin typeface="Moderat Extended Bold"/>
                <a:cs typeface="Moderat Extended Bold"/>
              </a:rPr>
              <a:t>my</a:t>
            </a:r>
            <a:r>
              <a:rPr sz="1001" b="1" spc="-30" dirty="0">
                <a:solidFill>
                  <a:srgbClr val="994493"/>
                </a:solidFill>
                <a:latin typeface="Moderat Extended Bold"/>
                <a:cs typeface="Moderat Extended Bold"/>
              </a:rPr>
              <a:t> </a:t>
            </a:r>
            <a:r>
              <a:rPr sz="1001" b="1" spc="-15" dirty="0">
                <a:solidFill>
                  <a:srgbClr val="994493"/>
                </a:solidFill>
                <a:latin typeface="Moderat Extended Bold"/>
                <a:cs typeface="Moderat Extended Bold"/>
              </a:rPr>
              <a:t>career.</a:t>
            </a:r>
            <a:r>
              <a:rPr sz="1001" b="1" spc="-33" dirty="0">
                <a:solidFill>
                  <a:srgbClr val="994493"/>
                </a:solidFill>
                <a:latin typeface="Moderat Extended Bold"/>
                <a:cs typeface="Moderat Extended Bold"/>
              </a:rPr>
              <a:t> </a:t>
            </a:r>
            <a:r>
              <a:rPr sz="1001" b="1" dirty="0">
                <a:solidFill>
                  <a:srgbClr val="994493"/>
                </a:solidFill>
                <a:latin typeface="Moderat Extended Bold"/>
                <a:cs typeface="Moderat Extended Bold"/>
              </a:rPr>
              <a:t>And</a:t>
            </a:r>
            <a:r>
              <a:rPr sz="1001" b="1" spc="-30" dirty="0">
                <a:solidFill>
                  <a:srgbClr val="994493"/>
                </a:solidFill>
                <a:latin typeface="Moderat Extended Bold"/>
                <a:cs typeface="Moderat Extended Bold"/>
              </a:rPr>
              <a:t> </a:t>
            </a:r>
            <a:r>
              <a:rPr sz="1001" b="1" dirty="0">
                <a:solidFill>
                  <a:srgbClr val="994493"/>
                </a:solidFill>
                <a:latin typeface="Moderat Extended Bold"/>
                <a:cs typeface="Moderat Extended Bold"/>
              </a:rPr>
              <a:t>I</a:t>
            </a:r>
            <a:r>
              <a:rPr sz="1001" b="1" spc="-30" dirty="0">
                <a:solidFill>
                  <a:srgbClr val="994493"/>
                </a:solidFill>
                <a:latin typeface="Moderat Extended Bold"/>
                <a:cs typeface="Moderat Extended Bold"/>
              </a:rPr>
              <a:t> </a:t>
            </a:r>
            <a:r>
              <a:rPr sz="1001" b="1" spc="-12" dirty="0">
                <a:solidFill>
                  <a:srgbClr val="994493"/>
                </a:solidFill>
                <a:latin typeface="Moderat Extended Bold"/>
                <a:cs typeface="Moderat Extended Bold"/>
              </a:rPr>
              <a:t>have</a:t>
            </a:r>
            <a:r>
              <a:rPr sz="1001" b="1" spc="-30" dirty="0">
                <a:solidFill>
                  <a:srgbClr val="994493"/>
                </a:solidFill>
                <a:latin typeface="Moderat Extended Bold"/>
                <a:cs typeface="Moderat Extended Bold"/>
              </a:rPr>
              <a:t> </a:t>
            </a:r>
            <a:r>
              <a:rPr sz="1001" b="1" spc="-12" dirty="0">
                <a:solidFill>
                  <a:srgbClr val="994493"/>
                </a:solidFill>
                <a:latin typeface="Moderat Extended Bold"/>
                <a:cs typeface="Moderat Extended Bold"/>
              </a:rPr>
              <a:t>much </a:t>
            </a:r>
            <a:r>
              <a:rPr sz="1001" b="1" spc="-6" dirty="0">
                <a:solidFill>
                  <a:srgbClr val="994493"/>
                </a:solidFill>
                <a:latin typeface="Moderat Extended Bold"/>
                <a:cs typeface="Moderat Extended Bold"/>
              </a:rPr>
              <a:t>greater</a:t>
            </a:r>
            <a:r>
              <a:rPr sz="1001" b="1" spc="-39"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satisfaction</a:t>
            </a:r>
            <a:r>
              <a:rPr sz="1001" b="1" spc="-36" dirty="0">
                <a:solidFill>
                  <a:srgbClr val="994493"/>
                </a:solidFill>
                <a:latin typeface="Moderat Extended Bold"/>
                <a:cs typeface="Moderat Extended Bold"/>
              </a:rPr>
              <a:t> </a:t>
            </a:r>
            <a:r>
              <a:rPr sz="1001" b="1" dirty="0">
                <a:solidFill>
                  <a:srgbClr val="994493"/>
                </a:solidFill>
                <a:latin typeface="Moderat Extended Bold"/>
                <a:cs typeface="Moderat Extended Bold"/>
              </a:rPr>
              <a:t>and</a:t>
            </a:r>
            <a:r>
              <a:rPr sz="1001" b="1" spc="-36"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purpose</a:t>
            </a:r>
            <a:r>
              <a:rPr sz="1001" b="1" spc="-36" dirty="0">
                <a:solidFill>
                  <a:srgbClr val="994493"/>
                </a:solidFill>
                <a:latin typeface="Moderat Extended Bold"/>
                <a:cs typeface="Moderat Extended Bold"/>
              </a:rPr>
              <a:t> </a:t>
            </a:r>
            <a:r>
              <a:rPr sz="1001" b="1" spc="-15" dirty="0">
                <a:solidFill>
                  <a:srgbClr val="994493"/>
                </a:solidFill>
                <a:latin typeface="Moderat Extended Bold"/>
                <a:cs typeface="Moderat Extended Bold"/>
              </a:rPr>
              <a:t>in </a:t>
            </a:r>
            <a:r>
              <a:rPr sz="1001" b="1" dirty="0">
                <a:solidFill>
                  <a:srgbClr val="994493"/>
                </a:solidFill>
                <a:latin typeface="Moderat Extended Bold"/>
                <a:cs typeface="Moderat Extended Bold"/>
              </a:rPr>
              <a:t>what</a:t>
            </a:r>
            <a:r>
              <a:rPr sz="1001" b="1" spc="-27" dirty="0">
                <a:solidFill>
                  <a:srgbClr val="994493"/>
                </a:solidFill>
                <a:latin typeface="Moderat Extended Bold"/>
                <a:cs typeface="Moderat Extended Bold"/>
              </a:rPr>
              <a:t> </a:t>
            </a:r>
            <a:r>
              <a:rPr sz="1001" b="1" dirty="0">
                <a:solidFill>
                  <a:srgbClr val="994493"/>
                </a:solidFill>
                <a:latin typeface="Moderat Extended Bold"/>
                <a:cs typeface="Moderat Extended Bold"/>
              </a:rPr>
              <a:t>I</a:t>
            </a:r>
            <a:r>
              <a:rPr sz="1001" b="1" spc="-27" dirty="0">
                <a:solidFill>
                  <a:srgbClr val="994493"/>
                </a:solidFill>
                <a:latin typeface="Moderat Extended Bold"/>
                <a:cs typeface="Moderat Extended Bold"/>
              </a:rPr>
              <a:t> </a:t>
            </a:r>
            <a:r>
              <a:rPr sz="1001" b="1" dirty="0">
                <a:solidFill>
                  <a:srgbClr val="994493"/>
                </a:solidFill>
                <a:latin typeface="Moderat Extended Bold"/>
                <a:cs typeface="Moderat Extended Bold"/>
              </a:rPr>
              <a:t>do,</a:t>
            </a:r>
            <a:r>
              <a:rPr sz="1001" b="1" spc="-27"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knowing</a:t>
            </a:r>
            <a:r>
              <a:rPr sz="1001" b="1" spc="-27" dirty="0">
                <a:solidFill>
                  <a:srgbClr val="994493"/>
                </a:solidFill>
                <a:latin typeface="Moderat Extended Bold"/>
                <a:cs typeface="Moderat Extended Bold"/>
              </a:rPr>
              <a:t> </a:t>
            </a:r>
            <a:r>
              <a:rPr sz="1001" b="1" spc="-15" dirty="0">
                <a:solidFill>
                  <a:srgbClr val="994493"/>
                </a:solidFill>
                <a:latin typeface="Moderat Extended Bold"/>
                <a:cs typeface="Moderat Extended Bold"/>
              </a:rPr>
              <a:t>there’s</a:t>
            </a:r>
            <a:r>
              <a:rPr sz="1001" b="1" spc="-27" dirty="0">
                <a:solidFill>
                  <a:srgbClr val="994493"/>
                </a:solidFill>
                <a:latin typeface="Moderat Extended Bold"/>
                <a:cs typeface="Moderat Extended Bold"/>
              </a:rPr>
              <a:t> </a:t>
            </a:r>
            <a:r>
              <a:rPr sz="1001" b="1" dirty="0">
                <a:solidFill>
                  <a:srgbClr val="994493"/>
                </a:solidFill>
                <a:latin typeface="Moderat Extended Bold"/>
                <a:cs typeface="Moderat Extended Bold"/>
              </a:rPr>
              <a:t>a</a:t>
            </a:r>
            <a:r>
              <a:rPr sz="1001" b="1" spc="-27" dirty="0">
                <a:solidFill>
                  <a:srgbClr val="994493"/>
                </a:solidFill>
                <a:latin typeface="Moderat Extended Bold"/>
                <a:cs typeface="Moderat Extended Bold"/>
              </a:rPr>
              <a:t> </a:t>
            </a:r>
            <a:r>
              <a:rPr sz="1001" b="1" spc="-12" dirty="0">
                <a:solidFill>
                  <a:srgbClr val="994493"/>
                </a:solidFill>
                <a:latin typeface="Moderat Extended Bold"/>
                <a:cs typeface="Moderat Extended Bold"/>
              </a:rPr>
              <a:t>much </a:t>
            </a:r>
            <a:r>
              <a:rPr sz="1001" b="1" spc="-6" dirty="0">
                <a:solidFill>
                  <a:srgbClr val="994493"/>
                </a:solidFill>
                <a:latin typeface="Moderat Extended Bold"/>
                <a:cs typeface="Moderat Extended Bold"/>
              </a:rPr>
              <a:t>broader</a:t>
            </a:r>
            <a:r>
              <a:rPr sz="1001" b="1" spc="-42"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audience</a:t>
            </a:r>
            <a:r>
              <a:rPr sz="1001" b="1" spc="-39" dirty="0">
                <a:solidFill>
                  <a:srgbClr val="994493"/>
                </a:solidFill>
                <a:latin typeface="Moderat Extended Bold"/>
                <a:cs typeface="Moderat Extended Bold"/>
              </a:rPr>
              <a:t> </a:t>
            </a:r>
            <a:r>
              <a:rPr sz="1001" b="1" dirty="0">
                <a:solidFill>
                  <a:srgbClr val="994493"/>
                </a:solidFill>
                <a:latin typeface="Moderat Extended Bold"/>
                <a:cs typeface="Moderat Extended Bold"/>
              </a:rPr>
              <a:t>for</a:t>
            </a:r>
            <a:r>
              <a:rPr sz="1001" b="1" spc="-39" dirty="0">
                <a:solidFill>
                  <a:srgbClr val="994493"/>
                </a:solidFill>
                <a:latin typeface="Moderat Extended Bold"/>
                <a:cs typeface="Moderat Extended Bold"/>
              </a:rPr>
              <a:t> </a:t>
            </a:r>
            <a:r>
              <a:rPr sz="1001" b="1" dirty="0">
                <a:solidFill>
                  <a:srgbClr val="994493"/>
                </a:solidFill>
                <a:latin typeface="Moderat Extended Bold"/>
                <a:cs typeface="Moderat Extended Bold"/>
              </a:rPr>
              <a:t>my</a:t>
            </a:r>
            <a:r>
              <a:rPr sz="1001" b="1" spc="-39" dirty="0">
                <a:solidFill>
                  <a:srgbClr val="994493"/>
                </a:solidFill>
                <a:latin typeface="Moderat Extended Bold"/>
                <a:cs typeface="Moderat Extended Bold"/>
              </a:rPr>
              <a:t> </a:t>
            </a:r>
            <a:r>
              <a:rPr sz="1001" b="1" dirty="0">
                <a:solidFill>
                  <a:srgbClr val="994493"/>
                </a:solidFill>
                <a:latin typeface="Moderat Extended Bold"/>
                <a:cs typeface="Moderat Extended Bold"/>
              </a:rPr>
              <a:t>work.</a:t>
            </a:r>
            <a:r>
              <a:rPr sz="1001" b="1" spc="-39"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People </a:t>
            </a:r>
            <a:r>
              <a:rPr sz="1001" b="1" dirty="0">
                <a:solidFill>
                  <a:srgbClr val="994493"/>
                </a:solidFill>
                <a:latin typeface="Moderat Extended Bold"/>
                <a:cs typeface="Moderat Extended Bold"/>
              </a:rPr>
              <a:t>who</a:t>
            </a:r>
            <a:r>
              <a:rPr sz="1001" b="1" spc="-33" dirty="0">
                <a:solidFill>
                  <a:srgbClr val="994493"/>
                </a:solidFill>
                <a:latin typeface="Moderat Extended Bold"/>
                <a:cs typeface="Moderat Extended Bold"/>
              </a:rPr>
              <a:t> </a:t>
            </a:r>
            <a:r>
              <a:rPr sz="1001" b="1" dirty="0">
                <a:solidFill>
                  <a:srgbClr val="994493"/>
                </a:solidFill>
                <a:latin typeface="Moderat Extended Bold"/>
                <a:cs typeface="Moderat Extended Bold"/>
              </a:rPr>
              <a:t>don’t</a:t>
            </a:r>
            <a:r>
              <a:rPr sz="1001" b="1" spc="-33" dirty="0">
                <a:solidFill>
                  <a:srgbClr val="994493"/>
                </a:solidFill>
                <a:latin typeface="Moderat Extended Bold"/>
                <a:cs typeface="Moderat Extended Bold"/>
              </a:rPr>
              <a:t> </a:t>
            </a:r>
            <a:r>
              <a:rPr sz="1001" b="1" spc="-12" dirty="0">
                <a:solidFill>
                  <a:srgbClr val="994493"/>
                </a:solidFill>
                <a:latin typeface="Moderat Extended Bold"/>
                <a:cs typeface="Moderat Extended Bold"/>
              </a:rPr>
              <a:t>engage</a:t>
            </a:r>
            <a:r>
              <a:rPr sz="1001" b="1" spc="-33" dirty="0">
                <a:solidFill>
                  <a:srgbClr val="994493"/>
                </a:solidFill>
                <a:latin typeface="Moderat Extended Bold"/>
                <a:cs typeface="Moderat Extended Bold"/>
              </a:rPr>
              <a:t> </a:t>
            </a:r>
            <a:r>
              <a:rPr sz="1001" b="1" dirty="0">
                <a:solidFill>
                  <a:srgbClr val="994493"/>
                </a:solidFill>
                <a:latin typeface="Moderat Extended Bold"/>
                <a:cs typeface="Moderat Extended Bold"/>
              </a:rPr>
              <a:t>with</a:t>
            </a:r>
            <a:r>
              <a:rPr sz="1001" b="1" spc="-30" dirty="0">
                <a:solidFill>
                  <a:srgbClr val="994493"/>
                </a:solidFill>
                <a:latin typeface="Moderat Extended Bold"/>
                <a:cs typeface="Moderat Extended Bold"/>
              </a:rPr>
              <a:t> </a:t>
            </a:r>
            <a:r>
              <a:rPr sz="1001" b="1" dirty="0">
                <a:solidFill>
                  <a:srgbClr val="994493"/>
                </a:solidFill>
                <a:latin typeface="Moderat Extended Bold"/>
                <a:cs typeface="Moderat Extended Bold"/>
              </a:rPr>
              <a:t>open</a:t>
            </a:r>
            <a:r>
              <a:rPr sz="1001" b="1" spc="-33"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access </a:t>
            </a:r>
            <a:r>
              <a:rPr sz="1001" b="1" dirty="0">
                <a:solidFill>
                  <a:srgbClr val="994493"/>
                </a:solidFill>
                <a:latin typeface="Moderat Extended Bold"/>
                <a:cs typeface="Moderat Extended Bold"/>
              </a:rPr>
              <a:t>are</a:t>
            </a:r>
            <a:r>
              <a:rPr sz="1001" b="1" spc="-30" dirty="0">
                <a:solidFill>
                  <a:srgbClr val="994493"/>
                </a:solidFill>
                <a:latin typeface="Moderat Extended Bold"/>
                <a:cs typeface="Moderat Extended Bold"/>
              </a:rPr>
              <a:t> </a:t>
            </a:r>
            <a:r>
              <a:rPr sz="1001" b="1" dirty="0">
                <a:solidFill>
                  <a:srgbClr val="994493"/>
                </a:solidFill>
                <a:latin typeface="Moderat Extended Bold"/>
                <a:cs typeface="Moderat Extended Bold"/>
              </a:rPr>
              <a:t>missing</a:t>
            </a:r>
            <a:r>
              <a:rPr sz="1001" b="1" spc="-27" dirty="0">
                <a:solidFill>
                  <a:srgbClr val="994493"/>
                </a:solidFill>
                <a:latin typeface="Moderat Extended Bold"/>
                <a:cs typeface="Moderat Extended Bold"/>
              </a:rPr>
              <a:t> </a:t>
            </a:r>
            <a:r>
              <a:rPr sz="1001" b="1" dirty="0">
                <a:solidFill>
                  <a:srgbClr val="994493"/>
                </a:solidFill>
                <a:latin typeface="Moderat Extended Bold"/>
                <a:cs typeface="Moderat Extended Bold"/>
              </a:rPr>
              <a:t>out</a:t>
            </a:r>
            <a:r>
              <a:rPr sz="1001" b="1" spc="-27" dirty="0">
                <a:solidFill>
                  <a:srgbClr val="994493"/>
                </a:solidFill>
                <a:latin typeface="Moderat Extended Bold"/>
                <a:cs typeface="Moderat Extended Bold"/>
              </a:rPr>
              <a:t> </a:t>
            </a:r>
            <a:r>
              <a:rPr sz="1001" b="1" dirty="0">
                <a:solidFill>
                  <a:srgbClr val="994493"/>
                </a:solidFill>
                <a:latin typeface="Moderat Extended Bold"/>
                <a:cs typeface="Moderat Extended Bold"/>
              </a:rPr>
              <a:t>on</a:t>
            </a:r>
            <a:r>
              <a:rPr sz="1001" b="1" spc="-30" dirty="0">
                <a:solidFill>
                  <a:srgbClr val="994493"/>
                </a:solidFill>
                <a:latin typeface="Moderat Extended Bold"/>
                <a:cs typeface="Moderat Extended Bold"/>
              </a:rPr>
              <a:t> </a:t>
            </a:r>
            <a:r>
              <a:rPr sz="1001" b="1" dirty="0">
                <a:solidFill>
                  <a:srgbClr val="994493"/>
                </a:solidFill>
                <a:latin typeface="Moderat Extended Bold"/>
                <a:cs typeface="Moderat Extended Bold"/>
              </a:rPr>
              <a:t>a</a:t>
            </a:r>
            <a:r>
              <a:rPr sz="1001" b="1" spc="-27" dirty="0">
                <a:solidFill>
                  <a:srgbClr val="994493"/>
                </a:solidFill>
                <a:latin typeface="Moderat Extended Bold"/>
                <a:cs typeface="Moderat Extended Bold"/>
              </a:rPr>
              <a:t> </a:t>
            </a:r>
            <a:r>
              <a:rPr sz="1001" b="1" dirty="0">
                <a:solidFill>
                  <a:srgbClr val="994493"/>
                </a:solidFill>
                <a:latin typeface="Moderat Extended Bold"/>
                <a:cs typeface="Moderat Extended Bold"/>
              </a:rPr>
              <a:t>huge</a:t>
            </a:r>
            <a:r>
              <a:rPr sz="1001" b="1" spc="-27"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opportunity </a:t>
            </a:r>
            <a:r>
              <a:rPr sz="1001" b="1" dirty="0">
                <a:solidFill>
                  <a:srgbClr val="994493"/>
                </a:solidFill>
                <a:latin typeface="Moderat Extended Bold"/>
                <a:cs typeface="Moderat Extended Bold"/>
              </a:rPr>
              <a:t>to</a:t>
            </a:r>
            <a:r>
              <a:rPr sz="1001" b="1" spc="-24" dirty="0">
                <a:solidFill>
                  <a:srgbClr val="994493"/>
                </a:solidFill>
                <a:latin typeface="Moderat Extended Bold"/>
                <a:cs typeface="Moderat Extended Bold"/>
              </a:rPr>
              <a:t> </a:t>
            </a:r>
            <a:r>
              <a:rPr sz="1001" b="1" dirty="0">
                <a:solidFill>
                  <a:srgbClr val="994493"/>
                </a:solidFill>
                <a:latin typeface="Moderat Extended Bold"/>
                <a:cs typeface="Moderat Extended Bold"/>
              </a:rPr>
              <a:t>do</a:t>
            </a:r>
            <a:r>
              <a:rPr sz="1001" b="1" spc="-24" dirty="0">
                <a:solidFill>
                  <a:srgbClr val="994493"/>
                </a:solidFill>
                <a:latin typeface="Moderat Extended Bold"/>
                <a:cs typeface="Moderat Extended Bold"/>
              </a:rPr>
              <a:t> </a:t>
            </a:r>
            <a:r>
              <a:rPr sz="1001" b="1" dirty="0">
                <a:solidFill>
                  <a:srgbClr val="994493"/>
                </a:solidFill>
                <a:latin typeface="Moderat Extended Bold"/>
                <a:cs typeface="Moderat Extended Bold"/>
              </a:rPr>
              <a:t>good</a:t>
            </a:r>
            <a:r>
              <a:rPr sz="1001" b="1" spc="-21" dirty="0">
                <a:solidFill>
                  <a:srgbClr val="994493"/>
                </a:solidFill>
                <a:latin typeface="Moderat Extended Bold"/>
                <a:cs typeface="Moderat Extended Bold"/>
              </a:rPr>
              <a:t> </a:t>
            </a:r>
            <a:r>
              <a:rPr sz="1001" b="1" dirty="0">
                <a:solidFill>
                  <a:srgbClr val="994493"/>
                </a:solidFill>
                <a:latin typeface="Moderat Extended Bold"/>
                <a:cs typeface="Moderat Extended Bold"/>
              </a:rPr>
              <a:t>in</a:t>
            </a:r>
            <a:r>
              <a:rPr sz="1001" b="1" spc="-24" dirty="0">
                <a:solidFill>
                  <a:srgbClr val="994493"/>
                </a:solidFill>
                <a:latin typeface="Moderat Extended Bold"/>
                <a:cs typeface="Moderat Extended Bold"/>
              </a:rPr>
              <a:t> </a:t>
            </a:r>
            <a:r>
              <a:rPr sz="1001" b="1" dirty="0">
                <a:solidFill>
                  <a:srgbClr val="994493"/>
                </a:solidFill>
                <a:latin typeface="Moderat Extended Bold"/>
                <a:cs typeface="Moderat Extended Bold"/>
              </a:rPr>
              <a:t>the</a:t>
            </a:r>
            <a:r>
              <a:rPr sz="1001" b="1" spc="-21" dirty="0">
                <a:solidFill>
                  <a:srgbClr val="994493"/>
                </a:solidFill>
                <a:latin typeface="Moderat Extended Bold"/>
                <a:cs typeface="Moderat Extended Bold"/>
              </a:rPr>
              <a:t> </a:t>
            </a:r>
            <a:r>
              <a:rPr sz="1001" b="1" spc="-6" dirty="0">
                <a:solidFill>
                  <a:srgbClr val="994493"/>
                </a:solidFill>
                <a:latin typeface="Moderat Extended Bold"/>
                <a:cs typeface="Moderat Extended Bold"/>
              </a:rPr>
              <a:t>world.”</a:t>
            </a:r>
            <a:endParaRPr sz="1001">
              <a:latin typeface="Moderat Extended Bold"/>
              <a:cs typeface="Moderat Extended Bold"/>
            </a:endParaRPr>
          </a:p>
        </p:txBody>
      </p:sp>
      <p:sp>
        <p:nvSpPr>
          <p:cNvPr id="4" name="object 4"/>
          <p:cNvSpPr txBox="1"/>
          <p:nvPr/>
        </p:nvSpPr>
        <p:spPr>
          <a:xfrm>
            <a:off x="6070227" y="2474726"/>
            <a:ext cx="1829057" cy="1989712"/>
          </a:xfrm>
          <a:prstGeom prst="rect">
            <a:avLst/>
          </a:prstGeom>
        </p:spPr>
        <p:txBody>
          <a:bodyPr vert="horz" wrap="square" lIns="0" tIns="0" rIns="0" bIns="0" rtlCol="0">
            <a:spAutoFit/>
          </a:bodyPr>
          <a:lstStyle/>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spcBef>
                <a:spcPts val="1095"/>
              </a:spcBef>
            </a:pPr>
            <a:endParaRPr sz="1092">
              <a:latin typeface="Times New Roman"/>
              <a:cs typeface="Times New Roman"/>
            </a:endParaRPr>
          </a:p>
          <a:p>
            <a:pPr marL="188681" marR="185986">
              <a:lnSpc>
                <a:spcPct val="100000"/>
              </a:lnSpc>
            </a:pPr>
            <a:r>
              <a:rPr sz="1092" b="1" dirty="0">
                <a:solidFill>
                  <a:srgbClr val="FFFFFF"/>
                </a:solidFill>
                <a:latin typeface="Roboto"/>
                <a:cs typeface="Roboto"/>
              </a:rPr>
              <a:t>Martin</a:t>
            </a:r>
            <a:r>
              <a:rPr sz="1092" b="1" spc="3" dirty="0">
                <a:solidFill>
                  <a:srgbClr val="FFFFFF"/>
                </a:solidFill>
                <a:latin typeface="Roboto"/>
                <a:cs typeface="Roboto"/>
              </a:rPr>
              <a:t> </a:t>
            </a:r>
            <a:r>
              <a:rPr sz="1092" b="1" dirty="0">
                <a:solidFill>
                  <a:srgbClr val="FFFFFF"/>
                </a:solidFill>
                <a:latin typeface="Roboto"/>
                <a:cs typeface="Roboto"/>
              </a:rPr>
              <a:t>Paul</a:t>
            </a:r>
            <a:r>
              <a:rPr sz="1092" b="1" spc="6" dirty="0">
                <a:solidFill>
                  <a:srgbClr val="FFFFFF"/>
                </a:solidFill>
                <a:latin typeface="Roboto"/>
                <a:cs typeface="Roboto"/>
              </a:rPr>
              <a:t> </a:t>
            </a:r>
            <a:r>
              <a:rPr sz="1092" b="1" spc="-12" dirty="0">
                <a:solidFill>
                  <a:srgbClr val="FFFFFF"/>
                </a:solidFill>
                <a:latin typeface="Roboto"/>
                <a:cs typeface="Roboto"/>
              </a:rPr>
              <a:t>Eve, </a:t>
            </a:r>
            <a:r>
              <a:rPr sz="1092" b="1" dirty="0">
                <a:solidFill>
                  <a:srgbClr val="FFFFFF"/>
                </a:solidFill>
                <a:latin typeface="Roboto"/>
                <a:cs typeface="Roboto"/>
              </a:rPr>
              <a:t>Professor</a:t>
            </a:r>
            <a:r>
              <a:rPr sz="1092" b="1" spc="-42" dirty="0">
                <a:solidFill>
                  <a:srgbClr val="FFFFFF"/>
                </a:solidFill>
                <a:latin typeface="Roboto"/>
                <a:cs typeface="Roboto"/>
              </a:rPr>
              <a:t> </a:t>
            </a:r>
            <a:r>
              <a:rPr sz="1092" b="1" dirty="0">
                <a:solidFill>
                  <a:srgbClr val="FFFFFF"/>
                </a:solidFill>
                <a:latin typeface="Roboto"/>
                <a:cs typeface="Roboto"/>
              </a:rPr>
              <a:t>of</a:t>
            </a:r>
            <a:r>
              <a:rPr sz="1092" b="1" spc="-36" dirty="0">
                <a:solidFill>
                  <a:srgbClr val="FFFFFF"/>
                </a:solidFill>
                <a:latin typeface="Roboto"/>
                <a:cs typeface="Roboto"/>
              </a:rPr>
              <a:t> </a:t>
            </a:r>
            <a:r>
              <a:rPr sz="1092" b="1" spc="-6" dirty="0">
                <a:solidFill>
                  <a:srgbClr val="FFFFFF"/>
                </a:solidFill>
                <a:latin typeface="Roboto"/>
                <a:cs typeface="Roboto"/>
              </a:rPr>
              <a:t>Literature, </a:t>
            </a:r>
            <a:r>
              <a:rPr sz="1092" b="1" dirty="0">
                <a:solidFill>
                  <a:srgbClr val="FFFFFF"/>
                </a:solidFill>
                <a:latin typeface="Roboto"/>
                <a:cs typeface="Roboto"/>
              </a:rPr>
              <a:t>Technology</a:t>
            </a:r>
            <a:r>
              <a:rPr sz="1092" b="1" spc="-3" dirty="0">
                <a:solidFill>
                  <a:srgbClr val="FFFFFF"/>
                </a:solidFill>
                <a:latin typeface="Roboto"/>
                <a:cs typeface="Roboto"/>
              </a:rPr>
              <a:t> </a:t>
            </a:r>
            <a:r>
              <a:rPr sz="1092" b="1" spc="-15" dirty="0">
                <a:solidFill>
                  <a:srgbClr val="FFFFFF"/>
                </a:solidFill>
                <a:latin typeface="Roboto"/>
                <a:cs typeface="Roboto"/>
              </a:rPr>
              <a:t>and </a:t>
            </a:r>
            <a:r>
              <a:rPr sz="1092" b="1" dirty="0">
                <a:solidFill>
                  <a:srgbClr val="FFFFFF"/>
                </a:solidFill>
                <a:latin typeface="Roboto"/>
                <a:cs typeface="Roboto"/>
              </a:rPr>
              <a:t>Publishing at </a:t>
            </a:r>
            <a:r>
              <a:rPr sz="1092" b="1" spc="-6" dirty="0">
                <a:solidFill>
                  <a:srgbClr val="FFFFFF"/>
                </a:solidFill>
                <a:latin typeface="Roboto"/>
                <a:cs typeface="Roboto"/>
              </a:rPr>
              <a:t>Birkbeck, </a:t>
            </a:r>
            <a:r>
              <a:rPr sz="1092" b="1" dirty="0">
                <a:solidFill>
                  <a:srgbClr val="FFFFFF"/>
                </a:solidFill>
                <a:latin typeface="Roboto"/>
                <a:cs typeface="Roboto"/>
              </a:rPr>
              <a:t>University</a:t>
            </a:r>
            <a:r>
              <a:rPr sz="1092" b="1" spc="-3" dirty="0">
                <a:solidFill>
                  <a:srgbClr val="FFFFFF"/>
                </a:solidFill>
                <a:latin typeface="Roboto"/>
                <a:cs typeface="Roboto"/>
              </a:rPr>
              <a:t> </a:t>
            </a:r>
            <a:r>
              <a:rPr sz="1092" b="1" dirty="0">
                <a:solidFill>
                  <a:srgbClr val="FFFFFF"/>
                </a:solidFill>
                <a:latin typeface="Roboto"/>
                <a:cs typeface="Roboto"/>
              </a:rPr>
              <a:t>of </a:t>
            </a:r>
            <a:r>
              <a:rPr sz="1092" b="1" spc="-6" dirty="0">
                <a:solidFill>
                  <a:srgbClr val="FFFFFF"/>
                </a:solidFill>
                <a:latin typeface="Roboto"/>
                <a:cs typeface="Roboto"/>
              </a:rPr>
              <a:t>London</a:t>
            </a:r>
            <a:endParaRPr sz="1092">
              <a:latin typeface="Roboto"/>
              <a:cs typeface="Roboto"/>
            </a:endParaRPr>
          </a:p>
        </p:txBody>
      </p:sp>
      <p:sp>
        <p:nvSpPr>
          <p:cNvPr id="6" name="object 6"/>
          <p:cNvSpPr txBox="1"/>
          <p:nvPr/>
        </p:nvSpPr>
        <p:spPr>
          <a:xfrm>
            <a:off x="9132368" y="2115567"/>
            <a:ext cx="2134798" cy="3306164"/>
          </a:xfrm>
          <a:prstGeom prst="rect">
            <a:avLst/>
          </a:prstGeom>
        </p:spPr>
        <p:txBody>
          <a:bodyPr vert="horz" wrap="square" lIns="0" tIns="28880" rIns="0" bIns="0" rtlCol="0">
            <a:spAutoFit/>
          </a:bodyPr>
          <a:lstStyle/>
          <a:p>
            <a:pPr marL="7701" marR="21949">
              <a:lnSpc>
                <a:spcPts val="1540"/>
              </a:lnSpc>
              <a:spcBef>
                <a:spcPts val="227"/>
              </a:spcBef>
            </a:pPr>
            <a:r>
              <a:rPr sz="1395" b="1" dirty="0">
                <a:solidFill>
                  <a:srgbClr val="FFFFFF"/>
                </a:solidFill>
                <a:latin typeface="Moderat Extended Bold"/>
                <a:cs typeface="Moderat Extended Bold"/>
              </a:rPr>
              <a:t>It</a:t>
            </a:r>
            <a:r>
              <a:rPr sz="1395" b="1" spc="-45" dirty="0">
                <a:solidFill>
                  <a:srgbClr val="FFFFFF"/>
                </a:solidFill>
                <a:latin typeface="Moderat Extended Bold"/>
                <a:cs typeface="Moderat Extended Bold"/>
              </a:rPr>
              <a:t> </a:t>
            </a:r>
            <a:r>
              <a:rPr sz="1395" b="1" dirty="0">
                <a:solidFill>
                  <a:srgbClr val="FFFFFF"/>
                </a:solidFill>
                <a:latin typeface="Moderat Extended Bold"/>
                <a:cs typeface="Moderat Extended Bold"/>
              </a:rPr>
              <a:t>breaks</a:t>
            </a:r>
            <a:r>
              <a:rPr sz="1395" b="1" spc="-49" dirty="0">
                <a:solidFill>
                  <a:srgbClr val="FFFFFF"/>
                </a:solidFill>
                <a:latin typeface="Moderat Extended Bold"/>
                <a:cs typeface="Moderat Extended Bold"/>
              </a:rPr>
              <a:t> </a:t>
            </a:r>
            <a:r>
              <a:rPr sz="1395" b="1" dirty="0">
                <a:solidFill>
                  <a:srgbClr val="FFFFFF"/>
                </a:solidFill>
                <a:latin typeface="Moderat Extended Bold"/>
                <a:cs typeface="Moderat Extended Bold"/>
              </a:rPr>
              <a:t>down</a:t>
            </a:r>
            <a:r>
              <a:rPr sz="1395" b="1" spc="-45" dirty="0">
                <a:solidFill>
                  <a:srgbClr val="FFFFFF"/>
                </a:solidFill>
                <a:latin typeface="Moderat Extended Bold"/>
                <a:cs typeface="Moderat Extended Bold"/>
              </a:rPr>
              <a:t> </a:t>
            </a:r>
            <a:r>
              <a:rPr sz="1395" b="1" spc="-9" dirty="0">
                <a:solidFill>
                  <a:srgbClr val="FFFFFF"/>
                </a:solidFill>
                <a:latin typeface="Moderat Extended Bold"/>
                <a:cs typeface="Moderat Extended Bold"/>
              </a:rPr>
              <a:t>access </a:t>
            </a:r>
            <a:r>
              <a:rPr sz="1395" b="1" spc="-6" dirty="0">
                <a:solidFill>
                  <a:srgbClr val="FFFFFF"/>
                </a:solidFill>
                <a:latin typeface="Moderat Extended Bold"/>
                <a:cs typeface="Moderat Extended Bold"/>
              </a:rPr>
              <a:t>barriers</a:t>
            </a:r>
            <a:endParaRPr sz="1395">
              <a:latin typeface="Moderat Extended Bold"/>
              <a:cs typeface="Moderat Extended Bold"/>
            </a:endParaRPr>
          </a:p>
          <a:p>
            <a:pPr marL="7701" marR="115904">
              <a:lnSpc>
                <a:spcPts val="1540"/>
              </a:lnSpc>
              <a:spcBef>
                <a:spcPts val="1052"/>
              </a:spcBef>
            </a:pPr>
            <a:r>
              <a:rPr sz="1395" b="1" spc="-6" dirty="0">
                <a:solidFill>
                  <a:srgbClr val="FFFFFF"/>
                </a:solidFill>
                <a:latin typeface="Moderat Extended Bold"/>
                <a:cs typeface="Moderat Extended Bold"/>
              </a:rPr>
              <a:t>Access</a:t>
            </a:r>
            <a:r>
              <a:rPr sz="1395" b="1" spc="-88"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drives </a:t>
            </a:r>
            <a:r>
              <a:rPr sz="1395" b="1" spc="-12" dirty="0">
                <a:solidFill>
                  <a:srgbClr val="FFFFFF"/>
                </a:solidFill>
                <a:latin typeface="Moderat Extended Bold"/>
                <a:cs typeface="Moderat Extended Bold"/>
              </a:rPr>
              <a:t>engagement</a:t>
            </a:r>
            <a:r>
              <a:rPr sz="1395" b="1" spc="-18" dirty="0">
                <a:solidFill>
                  <a:srgbClr val="FFFFFF"/>
                </a:solidFill>
                <a:latin typeface="Moderat Extended Bold"/>
                <a:cs typeface="Moderat Extended Bold"/>
              </a:rPr>
              <a:t> </a:t>
            </a:r>
            <a:r>
              <a:rPr sz="1395" b="1" dirty="0">
                <a:solidFill>
                  <a:srgbClr val="FFFFFF"/>
                </a:solidFill>
                <a:latin typeface="Moderat Extended Bold"/>
                <a:cs typeface="Moderat Extended Bold"/>
              </a:rPr>
              <a:t>and</a:t>
            </a:r>
            <a:r>
              <a:rPr sz="1395" b="1" spc="-15" dirty="0">
                <a:solidFill>
                  <a:srgbClr val="FFFFFF"/>
                </a:solidFill>
                <a:latin typeface="Moderat Extended Bold"/>
                <a:cs typeface="Moderat Extended Bold"/>
              </a:rPr>
              <a:t> </a:t>
            </a:r>
            <a:r>
              <a:rPr sz="1395" b="1" spc="-12" dirty="0">
                <a:solidFill>
                  <a:srgbClr val="FFFFFF"/>
                </a:solidFill>
                <a:latin typeface="Moderat Extended Bold"/>
                <a:cs typeface="Moderat Extended Bold"/>
              </a:rPr>
              <a:t>that </a:t>
            </a:r>
            <a:r>
              <a:rPr sz="1395" b="1" spc="-6" dirty="0">
                <a:solidFill>
                  <a:srgbClr val="FFFFFF"/>
                </a:solidFill>
                <a:latin typeface="Moderat Extended Bold"/>
                <a:cs typeface="Moderat Extended Bold"/>
              </a:rPr>
              <a:t>creates</a:t>
            </a:r>
            <a:r>
              <a:rPr sz="1395" b="1" spc="-69"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impact</a:t>
            </a:r>
            <a:endParaRPr sz="1395">
              <a:latin typeface="Moderat Extended Bold"/>
              <a:cs typeface="Moderat Extended Bold"/>
            </a:endParaRPr>
          </a:p>
          <a:p>
            <a:pPr marL="7701" marR="213711">
              <a:lnSpc>
                <a:spcPts val="1540"/>
              </a:lnSpc>
              <a:spcBef>
                <a:spcPts val="1052"/>
              </a:spcBef>
            </a:pPr>
            <a:r>
              <a:rPr sz="1395" b="1" dirty="0">
                <a:solidFill>
                  <a:srgbClr val="FFFFFF"/>
                </a:solidFill>
                <a:latin typeface="Moderat Extended Bold"/>
                <a:cs typeface="Moderat Extended Bold"/>
              </a:rPr>
              <a:t>It</a:t>
            </a:r>
            <a:r>
              <a:rPr sz="1395" b="1" spc="-3"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disseminates </a:t>
            </a:r>
            <a:r>
              <a:rPr sz="1395" b="1" dirty="0">
                <a:solidFill>
                  <a:srgbClr val="FFFFFF"/>
                </a:solidFill>
                <a:latin typeface="Moderat Extended Bold"/>
                <a:cs typeface="Moderat Extended Bold"/>
              </a:rPr>
              <a:t>research</a:t>
            </a:r>
            <a:r>
              <a:rPr sz="1395" b="1" spc="-39" dirty="0">
                <a:solidFill>
                  <a:srgbClr val="FFFFFF"/>
                </a:solidFill>
                <a:latin typeface="Moderat Extended Bold"/>
                <a:cs typeface="Moderat Extended Bold"/>
              </a:rPr>
              <a:t> </a:t>
            </a:r>
            <a:r>
              <a:rPr sz="1395" b="1" dirty="0">
                <a:solidFill>
                  <a:srgbClr val="FFFFFF"/>
                </a:solidFill>
                <a:latin typeface="Moderat Extended Bold"/>
                <a:cs typeface="Moderat Extended Bold"/>
              </a:rPr>
              <a:t>to</a:t>
            </a:r>
            <a:r>
              <a:rPr sz="1395" b="1" spc="-36" dirty="0">
                <a:solidFill>
                  <a:srgbClr val="FFFFFF"/>
                </a:solidFill>
                <a:latin typeface="Moderat Extended Bold"/>
                <a:cs typeface="Moderat Extended Bold"/>
              </a:rPr>
              <a:t> </a:t>
            </a:r>
            <a:r>
              <a:rPr sz="1395" b="1" dirty="0">
                <a:solidFill>
                  <a:srgbClr val="FFFFFF"/>
                </a:solidFill>
                <a:latin typeface="Moderat Extended Bold"/>
                <a:cs typeface="Moderat Extended Bold"/>
              </a:rPr>
              <a:t>a</a:t>
            </a:r>
            <a:r>
              <a:rPr sz="1395" b="1" spc="-36" dirty="0">
                <a:solidFill>
                  <a:srgbClr val="FFFFFF"/>
                </a:solidFill>
                <a:latin typeface="Moderat Extended Bold"/>
                <a:cs typeface="Moderat Extended Bold"/>
              </a:rPr>
              <a:t> </a:t>
            </a:r>
            <a:r>
              <a:rPr sz="1395" b="1" spc="-24" dirty="0">
                <a:solidFill>
                  <a:srgbClr val="FFFFFF"/>
                </a:solidFill>
                <a:latin typeface="Moderat Extended Bold"/>
                <a:cs typeface="Moderat Extended Bold"/>
              </a:rPr>
              <a:t>bigger, </a:t>
            </a:r>
            <a:r>
              <a:rPr sz="1395" b="1" dirty="0">
                <a:solidFill>
                  <a:srgbClr val="FFFFFF"/>
                </a:solidFill>
                <a:latin typeface="Moderat Extended Bold"/>
                <a:cs typeface="Moderat Extended Bold"/>
              </a:rPr>
              <a:t>wider</a:t>
            </a:r>
            <a:r>
              <a:rPr sz="1395" b="1" spc="-27"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audience</a:t>
            </a:r>
            <a:endParaRPr sz="1395">
              <a:latin typeface="Moderat Extended Bold"/>
              <a:cs typeface="Moderat Extended Bold"/>
            </a:endParaRPr>
          </a:p>
          <a:p>
            <a:pPr marL="7701" marR="378903">
              <a:lnSpc>
                <a:spcPts val="1540"/>
              </a:lnSpc>
              <a:spcBef>
                <a:spcPts val="1052"/>
              </a:spcBef>
            </a:pPr>
            <a:r>
              <a:rPr sz="1395" b="1" spc="-6" dirty="0">
                <a:solidFill>
                  <a:srgbClr val="FFFFFF"/>
                </a:solidFill>
                <a:latin typeface="Moderat Extended Bold"/>
                <a:cs typeface="Moderat Extended Bold"/>
              </a:rPr>
              <a:t>Knowledge</a:t>
            </a:r>
            <a:r>
              <a:rPr sz="1395" b="1" spc="-45" dirty="0">
                <a:solidFill>
                  <a:srgbClr val="FFFFFF"/>
                </a:solidFill>
                <a:latin typeface="Moderat Extended Bold"/>
                <a:cs typeface="Moderat Extended Bold"/>
              </a:rPr>
              <a:t> </a:t>
            </a:r>
            <a:r>
              <a:rPr sz="1395" b="1" dirty="0">
                <a:solidFill>
                  <a:srgbClr val="FFFFFF"/>
                </a:solidFill>
                <a:latin typeface="Moderat Extended Bold"/>
                <a:cs typeface="Moderat Extended Bold"/>
              </a:rPr>
              <a:t>is</a:t>
            </a:r>
            <a:r>
              <a:rPr sz="1395" b="1" spc="-45" dirty="0">
                <a:solidFill>
                  <a:srgbClr val="FFFFFF"/>
                </a:solidFill>
                <a:latin typeface="Moderat Extended Bold"/>
                <a:cs typeface="Moderat Extended Bold"/>
              </a:rPr>
              <a:t> </a:t>
            </a:r>
            <a:r>
              <a:rPr sz="1395" b="1" spc="-12" dirty="0">
                <a:solidFill>
                  <a:srgbClr val="FFFFFF"/>
                </a:solidFill>
                <a:latin typeface="Moderat Extended Bold"/>
                <a:cs typeface="Moderat Extended Bold"/>
              </a:rPr>
              <a:t>used </a:t>
            </a:r>
            <a:r>
              <a:rPr sz="1395" b="1" dirty="0">
                <a:solidFill>
                  <a:srgbClr val="FFFFFF"/>
                </a:solidFill>
                <a:latin typeface="Moderat Extended Bold"/>
                <a:cs typeface="Moderat Extended Bold"/>
              </a:rPr>
              <a:t>and</a:t>
            </a:r>
            <a:r>
              <a:rPr sz="1395" b="1" spc="-6" dirty="0">
                <a:solidFill>
                  <a:srgbClr val="FFFFFF"/>
                </a:solidFill>
                <a:latin typeface="Moderat Extended Bold"/>
                <a:cs typeface="Moderat Extended Bold"/>
              </a:rPr>
              <a:t> </a:t>
            </a:r>
            <a:r>
              <a:rPr sz="1395" b="1" dirty="0">
                <a:solidFill>
                  <a:srgbClr val="FFFFFF"/>
                </a:solidFill>
                <a:latin typeface="Moderat Extended Bold"/>
                <a:cs typeface="Moderat Extended Bold"/>
              </a:rPr>
              <a:t>built</a:t>
            </a:r>
            <a:r>
              <a:rPr sz="1395" b="1" spc="-6" dirty="0">
                <a:solidFill>
                  <a:srgbClr val="FFFFFF"/>
                </a:solidFill>
                <a:latin typeface="Moderat Extended Bold"/>
                <a:cs typeface="Moderat Extended Bold"/>
              </a:rPr>
              <a:t> </a:t>
            </a:r>
            <a:r>
              <a:rPr sz="1395" b="1" dirty="0">
                <a:solidFill>
                  <a:srgbClr val="FFFFFF"/>
                </a:solidFill>
                <a:latin typeface="Moderat Extended Bold"/>
                <a:cs typeface="Moderat Extended Bold"/>
              </a:rPr>
              <a:t>on</a:t>
            </a:r>
            <a:r>
              <a:rPr sz="1395" b="1" spc="-3" dirty="0">
                <a:solidFill>
                  <a:srgbClr val="FFFFFF"/>
                </a:solidFill>
                <a:latin typeface="Moderat Extended Bold"/>
                <a:cs typeface="Moderat Extended Bold"/>
              </a:rPr>
              <a:t> </a:t>
            </a:r>
            <a:r>
              <a:rPr sz="1395" b="1" spc="-12" dirty="0">
                <a:solidFill>
                  <a:srgbClr val="FFFFFF"/>
                </a:solidFill>
                <a:latin typeface="Moderat Extended Bold"/>
                <a:cs typeface="Moderat Extended Bold"/>
              </a:rPr>
              <a:t>more </a:t>
            </a:r>
            <a:r>
              <a:rPr sz="1395" b="1" spc="-6" dirty="0">
                <a:solidFill>
                  <a:srgbClr val="FFFFFF"/>
                </a:solidFill>
                <a:latin typeface="Moderat Extended Bold"/>
                <a:cs typeface="Moderat Extended Bold"/>
              </a:rPr>
              <a:t>widely</a:t>
            </a:r>
            <a:endParaRPr sz="1395">
              <a:latin typeface="Moderat Extended Bold"/>
              <a:cs typeface="Moderat Extended Bold"/>
            </a:endParaRPr>
          </a:p>
          <a:p>
            <a:pPr marL="7701" marR="3081">
              <a:lnSpc>
                <a:spcPct val="92000"/>
              </a:lnSpc>
              <a:spcBef>
                <a:spcPts val="1024"/>
              </a:spcBef>
            </a:pPr>
            <a:r>
              <a:rPr sz="1395" b="1" spc="-12" dirty="0">
                <a:solidFill>
                  <a:srgbClr val="FFFFFF"/>
                </a:solidFill>
                <a:latin typeface="Moderat Extended Bold"/>
                <a:cs typeface="Moderat Extended Bold"/>
              </a:rPr>
              <a:t>Improved</a:t>
            </a:r>
            <a:r>
              <a:rPr sz="1395" b="1" spc="-58"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access encourages</a:t>
            </a:r>
            <a:r>
              <a:rPr sz="1395" b="1" spc="-67"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diversity </a:t>
            </a:r>
            <a:r>
              <a:rPr sz="1395" b="1" dirty="0">
                <a:solidFill>
                  <a:srgbClr val="FFFFFF"/>
                </a:solidFill>
                <a:latin typeface="Moderat Extended Bold"/>
                <a:cs typeface="Moderat Extended Bold"/>
              </a:rPr>
              <a:t>of</a:t>
            </a:r>
            <a:r>
              <a:rPr sz="1395" b="1" spc="-12" dirty="0">
                <a:solidFill>
                  <a:srgbClr val="FFFFFF"/>
                </a:solidFill>
                <a:latin typeface="Moderat Extended Bold"/>
                <a:cs typeface="Moderat Extended Bold"/>
              </a:rPr>
              <a:t> </a:t>
            </a:r>
            <a:r>
              <a:rPr sz="1395" b="1" dirty="0">
                <a:solidFill>
                  <a:srgbClr val="FFFFFF"/>
                </a:solidFill>
                <a:latin typeface="Moderat Extended Bold"/>
                <a:cs typeface="Moderat Extended Bold"/>
              </a:rPr>
              <a:t>thinking</a:t>
            </a:r>
            <a:r>
              <a:rPr sz="1395" b="1" spc="-12" dirty="0">
                <a:solidFill>
                  <a:srgbClr val="FFFFFF"/>
                </a:solidFill>
                <a:latin typeface="Moderat Extended Bold"/>
                <a:cs typeface="Moderat Extended Bold"/>
              </a:rPr>
              <a:t> </a:t>
            </a:r>
            <a:r>
              <a:rPr sz="1395" b="1" dirty="0">
                <a:solidFill>
                  <a:srgbClr val="FFFFFF"/>
                </a:solidFill>
                <a:latin typeface="Moderat Extended Bold"/>
                <a:cs typeface="Moderat Extended Bold"/>
              </a:rPr>
              <a:t>and</a:t>
            </a:r>
            <a:r>
              <a:rPr sz="1395" b="1" spc="-9"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debate</a:t>
            </a:r>
            <a:endParaRPr sz="1395">
              <a:latin typeface="Moderat Extended Bold"/>
              <a:cs typeface="Moderat Extended Bold"/>
            </a:endParaRPr>
          </a:p>
        </p:txBody>
      </p:sp>
      <p:sp>
        <p:nvSpPr>
          <p:cNvPr id="7" name="object 7"/>
          <p:cNvSpPr txBox="1"/>
          <p:nvPr/>
        </p:nvSpPr>
        <p:spPr>
          <a:xfrm>
            <a:off x="8480938" y="1003229"/>
            <a:ext cx="2900691" cy="734923"/>
          </a:xfrm>
          <a:prstGeom prst="rect">
            <a:avLst/>
          </a:prstGeom>
          <a:solidFill>
            <a:srgbClr val="FFFFFF"/>
          </a:solidFill>
        </p:spPr>
        <p:txBody>
          <a:bodyPr vert="horz" wrap="square" lIns="0" tIns="118215" rIns="0" bIns="0" rtlCol="0">
            <a:spAutoFit/>
          </a:bodyPr>
          <a:lstStyle/>
          <a:p>
            <a:pPr marL="164037" marR="441283" algn="just">
              <a:lnSpc>
                <a:spcPts val="1649"/>
              </a:lnSpc>
              <a:spcBef>
                <a:spcPts val="931"/>
              </a:spcBef>
            </a:pPr>
            <a:r>
              <a:rPr sz="1516" b="1" dirty="0">
                <a:solidFill>
                  <a:srgbClr val="994493"/>
                </a:solidFill>
                <a:latin typeface="Moderat Extended Bold"/>
                <a:cs typeface="Moderat Extended Bold"/>
              </a:rPr>
              <a:t>Eve</a:t>
            </a:r>
            <a:r>
              <a:rPr sz="1516" b="1" spc="-76" dirty="0">
                <a:solidFill>
                  <a:srgbClr val="994493"/>
                </a:solidFill>
                <a:latin typeface="Moderat Extended Bold"/>
                <a:cs typeface="Moderat Extended Bold"/>
              </a:rPr>
              <a:t> </a:t>
            </a:r>
            <a:r>
              <a:rPr sz="1516" b="1" dirty="0">
                <a:solidFill>
                  <a:srgbClr val="994493"/>
                </a:solidFill>
                <a:latin typeface="Moderat Extended Bold"/>
                <a:cs typeface="Moderat Extended Bold"/>
              </a:rPr>
              <a:t>says</a:t>
            </a:r>
            <a:r>
              <a:rPr sz="1516" b="1" spc="-73" dirty="0">
                <a:solidFill>
                  <a:srgbClr val="994493"/>
                </a:solidFill>
                <a:latin typeface="Moderat Extended Bold"/>
                <a:cs typeface="Moderat Extended Bold"/>
              </a:rPr>
              <a:t> </a:t>
            </a:r>
            <a:r>
              <a:rPr sz="1516" b="1" dirty="0">
                <a:solidFill>
                  <a:srgbClr val="994493"/>
                </a:solidFill>
                <a:latin typeface="Moderat Extended Bold"/>
                <a:cs typeface="Moderat Extended Bold"/>
              </a:rPr>
              <a:t>open</a:t>
            </a:r>
            <a:r>
              <a:rPr sz="1516" b="1" spc="-73" dirty="0">
                <a:solidFill>
                  <a:srgbClr val="994493"/>
                </a:solidFill>
                <a:latin typeface="Moderat Extended Bold"/>
                <a:cs typeface="Moderat Extended Bold"/>
              </a:rPr>
              <a:t> </a:t>
            </a:r>
            <a:r>
              <a:rPr sz="1516" b="1" spc="-6" dirty="0">
                <a:solidFill>
                  <a:srgbClr val="994493"/>
                </a:solidFill>
                <a:latin typeface="Moderat Extended Bold"/>
                <a:cs typeface="Moderat Extended Bold"/>
              </a:rPr>
              <a:t>access </a:t>
            </a:r>
            <a:r>
              <a:rPr sz="1516" b="1" dirty="0">
                <a:solidFill>
                  <a:srgbClr val="994493"/>
                </a:solidFill>
                <a:latin typeface="Moderat Extended Bold"/>
                <a:cs typeface="Moderat Extended Bold"/>
              </a:rPr>
              <a:t>book</a:t>
            </a:r>
            <a:r>
              <a:rPr sz="1516" b="1" spc="-15" dirty="0">
                <a:solidFill>
                  <a:srgbClr val="994493"/>
                </a:solidFill>
                <a:latin typeface="Moderat Extended Bold"/>
                <a:cs typeface="Moderat Extended Bold"/>
              </a:rPr>
              <a:t> </a:t>
            </a:r>
            <a:r>
              <a:rPr sz="1516" b="1" dirty="0">
                <a:solidFill>
                  <a:srgbClr val="994493"/>
                </a:solidFill>
                <a:latin typeface="Moderat Extended Bold"/>
                <a:cs typeface="Moderat Extended Bold"/>
              </a:rPr>
              <a:t>publishing</a:t>
            </a:r>
            <a:r>
              <a:rPr sz="1516" b="1" spc="-15" dirty="0">
                <a:solidFill>
                  <a:srgbClr val="994493"/>
                </a:solidFill>
                <a:latin typeface="Moderat Extended Bold"/>
                <a:cs typeface="Moderat Extended Bold"/>
              </a:rPr>
              <a:t> </a:t>
            </a:r>
            <a:r>
              <a:rPr sz="1516" b="1" spc="-6" dirty="0">
                <a:solidFill>
                  <a:srgbClr val="994493"/>
                </a:solidFill>
                <a:latin typeface="Moderat Extended Bold"/>
                <a:cs typeface="Moderat Extended Bold"/>
              </a:rPr>
              <a:t>drives impact</a:t>
            </a:r>
            <a:endParaRPr sz="1516">
              <a:latin typeface="Moderat Extended Bold"/>
              <a:cs typeface="Moderat Extended Bold"/>
            </a:endParaRPr>
          </a:p>
        </p:txBody>
      </p:sp>
      <p:sp>
        <p:nvSpPr>
          <p:cNvPr id="8" name="object 8"/>
          <p:cNvSpPr/>
          <p:nvPr/>
        </p:nvSpPr>
        <p:spPr>
          <a:xfrm>
            <a:off x="428" y="0"/>
            <a:ext cx="4063971" cy="672323"/>
          </a:xfrm>
          <a:custGeom>
            <a:avLst/>
            <a:gdLst/>
            <a:ahLst/>
            <a:cxnLst/>
            <a:rect l="l" t="t" r="r" b="b"/>
            <a:pathLst>
              <a:path w="6701790" h="1108710">
                <a:moveTo>
                  <a:pt x="6701366" y="0"/>
                </a:moveTo>
                <a:lnTo>
                  <a:pt x="0" y="0"/>
                </a:lnTo>
                <a:lnTo>
                  <a:pt x="0" y="1108091"/>
                </a:lnTo>
                <a:lnTo>
                  <a:pt x="6701366" y="1108091"/>
                </a:lnTo>
                <a:lnTo>
                  <a:pt x="6701366" y="0"/>
                </a:lnTo>
                <a:close/>
              </a:path>
            </a:pathLst>
          </a:custGeom>
          <a:solidFill>
            <a:srgbClr val="6DB750"/>
          </a:solidFill>
        </p:spPr>
        <p:txBody>
          <a:bodyPr wrap="square" lIns="0" tIns="0" rIns="0" bIns="0" rtlCol="0"/>
          <a:lstStyle/>
          <a:p>
            <a:endParaRPr/>
          </a:p>
        </p:txBody>
      </p:sp>
      <p:sp>
        <p:nvSpPr>
          <p:cNvPr id="9" name="object 9"/>
          <p:cNvSpPr txBox="1"/>
          <p:nvPr/>
        </p:nvSpPr>
        <p:spPr>
          <a:xfrm>
            <a:off x="475293" y="277307"/>
            <a:ext cx="2094751" cy="286566"/>
          </a:xfrm>
          <a:prstGeom prst="rect">
            <a:avLst/>
          </a:prstGeom>
        </p:spPr>
        <p:txBody>
          <a:bodyPr vert="horz" wrap="square" lIns="0" tIns="7316" rIns="0" bIns="0" rtlCol="0">
            <a:spAutoFit/>
          </a:bodyPr>
          <a:lstStyle/>
          <a:p>
            <a:pPr marL="7701" marR="3081">
              <a:lnSpc>
                <a:spcPct val="101800"/>
              </a:lnSpc>
              <a:spcBef>
                <a:spcPts val="58"/>
              </a:spcBef>
            </a:pPr>
            <a:r>
              <a:rPr sz="910" b="1" dirty="0">
                <a:solidFill>
                  <a:srgbClr val="FFFFFF"/>
                </a:solidFill>
                <a:latin typeface="Roboto"/>
                <a:cs typeface="Roboto"/>
              </a:rPr>
              <a:t>Researchers’</a:t>
            </a:r>
            <a:r>
              <a:rPr sz="910" b="1" spc="33" dirty="0">
                <a:solidFill>
                  <a:srgbClr val="FFFFFF"/>
                </a:solidFill>
                <a:latin typeface="Roboto"/>
                <a:cs typeface="Roboto"/>
              </a:rPr>
              <a:t> </a:t>
            </a:r>
            <a:r>
              <a:rPr sz="910" b="1" dirty="0">
                <a:solidFill>
                  <a:srgbClr val="FFFFFF"/>
                </a:solidFill>
                <a:latin typeface="Roboto"/>
                <a:cs typeface="Roboto"/>
              </a:rPr>
              <a:t>experiences</a:t>
            </a:r>
            <a:r>
              <a:rPr sz="910" b="1" spc="33" dirty="0">
                <a:solidFill>
                  <a:srgbClr val="FFFFFF"/>
                </a:solidFill>
                <a:latin typeface="Roboto"/>
                <a:cs typeface="Roboto"/>
              </a:rPr>
              <a:t> </a:t>
            </a:r>
            <a:r>
              <a:rPr sz="910" b="1" dirty="0">
                <a:solidFill>
                  <a:srgbClr val="FFFFFF"/>
                </a:solidFill>
                <a:latin typeface="Roboto"/>
                <a:cs typeface="Roboto"/>
              </a:rPr>
              <a:t>of</a:t>
            </a:r>
            <a:r>
              <a:rPr sz="910" b="1" spc="33" dirty="0">
                <a:solidFill>
                  <a:srgbClr val="FFFFFF"/>
                </a:solidFill>
                <a:latin typeface="Roboto"/>
                <a:cs typeface="Roboto"/>
              </a:rPr>
              <a:t> </a:t>
            </a:r>
            <a:r>
              <a:rPr sz="910" b="1" spc="-6" dirty="0">
                <a:solidFill>
                  <a:srgbClr val="FFFFFF"/>
                </a:solidFill>
                <a:latin typeface="Roboto"/>
                <a:cs typeface="Roboto"/>
              </a:rPr>
              <a:t>publishing </a:t>
            </a:r>
            <a:r>
              <a:rPr sz="910" b="1" dirty="0">
                <a:solidFill>
                  <a:srgbClr val="FFFFFF"/>
                </a:solidFill>
                <a:latin typeface="Roboto"/>
                <a:cs typeface="Roboto"/>
              </a:rPr>
              <a:t>academic</a:t>
            </a:r>
            <a:r>
              <a:rPr sz="910" b="1" spc="21" dirty="0">
                <a:solidFill>
                  <a:srgbClr val="FFFFFF"/>
                </a:solidFill>
                <a:latin typeface="Roboto"/>
                <a:cs typeface="Roboto"/>
              </a:rPr>
              <a:t> </a:t>
            </a:r>
            <a:r>
              <a:rPr sz="910" b="1" dirty="0">
                <a:solidFill>
                  <a:srgbClr val="FFFFFF"/>
                </a:solidFill>
                <a:latin typeface="Roboto"/>
                <a:cs typeface="Roboto"/>
              </a:rPr>
              <a:t>books</a:t>
            </a:r>
            <a:r>
              <a:rPr sz="910" b="1" spc="24" dirty="0">
                <a:solidFill>
                  <a:srgbClr val="FFFFFF"/>
                </a:solidFill>
                <a:latin typeface="Roboto"/>
                <a:cs typeface="Roboto"/>
              </a:rPr>
              <a:t> </a:t>
            </a:r>
            <a:r>
              <a:rPr sz="910" b="1" dirty="0">
                <a:solidFill>
                  <a:srgbClr val="FFFFFF"/>
                </a:solidFill>
                <a:latin typeface="Roboto"/>
                <a:cs typeface="Roboto"/>
              </a:rPr>
              <a:t>open</a:t>
            </a:r>
            <a:r>
              <a:rPr sz="910" b="1" spc="21" dirty="0">
                <a:solidFill>
                  <a:srgbClr val="FFFFFF"/>
                </a:solidFill>
                <a:latin typeface="Roboto"/>
                <a:cs typeface="Roboto"/>
              </a:rPr>
              <a:t> </a:t>
            </a:r>
            <a:r>
              <a:rPr sz="910" b="1" spc="-6" dirty="0">
                <a:solidFill>
                  <a:srgbClr val="FFFFFF"/>
                </a:solidFill>
                <a:latin typeface="Roboto"/>
                <a:cs typeface="Roboto"/>
              </a:rPr>
              <a:t>access</a:t>
            </a:r>
            <a:endParaRPr sz="910">
              <a:latin typeface="Roboto"/>
              <a:cs typeface="Roboto"/>
            </a:endParaRPr>
          </a:p>
        </p:txBody>
      </p:sp>
      <p:sp>
        <p:nvSpPr>
          <p:cNvPr id="10" name="object 10"/>
          <p:cNvSpPr/>
          <p:nvPr/>
        </p:nvSpPr>
        <p:spPr>
          <a:xfrm>
            <a:off x="428" y="6005561"/>
            <a:ext cx="12191144" cy="852148"/>
          </a:xfrm>
          <a:custGeom>
            <a:avLst/>
            <a:gdLst/>
            <a:ahLst/>
            <a:cxnLst/>
            <a:rect l="l" t="t" r="r" b="b"/>
            <a:pathLst>
              <a:path w="20104100" h="1405254">
                <a:moveTo>
                  <a:pt x="20104099" y="0"/>
                </a:moveTo>
                <a:lnTo>
                  <a:pt x="0" y="0"/>
                </a:lnTo>
                <a:lnTo>
                  <a:pt x="0" y="1404941"/>
                </a:lnTo>
                <a:lnTo>
                  <a:pt x="20104099" y="1404941"/>
                </a:lnTo>
                <a:lnTo>
                  <a:pt x="20104099" y="0"/>
                </a:lnTo>
                <a:close/>
              </a:path>
            </a:pathLst>
          </a:custGeom>
          <a:solidFill>
            <a:srgbClr val="EDEDED"/>
          </a:solidFill>
        </p:spPr>
        <p:txBody>
          <a:bodyPr wrap="square" lIns="0" tIns="0" rIns="0" bIns="0" rtlCol="0"/>
          <a:lstStyle/>
          <a:p>
            <a:endParaRPr/>
          </a:p>
        </p:txBody>
      </p:sp>
      <p:sp>
        <p:nvSpPr>
          <p:cNvPr id="11" name="object 11"/>
          <p:cNvSpPr txBox="1"/>
          <p:nvPr/>
        </p:nvSpPr>
        <p:spPr>
          <a:xfrm>
            <a:off x="428" y="5593367"/>
            <a:ext cx="4063971" cy="943791"/>
          </a:xfrm>
          <a:prstGeom prst="rect">
            <a:avLst/>
          </a:prstGeom>
          <a:solidFill>
            <a:srgbClr val="6DB750"/>
          </a:solidFill>
        </p:spPr>
        <p:txBody>
          <a:bodyPr vert="horz" wrap="square" lIns="0" tIns="72777" rIns="0" bIns="0" rtlCol="0">
            <a:spAutoFit/>
          </a:bodyPr>
          <a:lstStyle/>
          <a:p>
            <a:pPr>
              <a:lnSpc>
                <a:spcPct val="100000"/>
              </a:lnSpc>
              <a:spcBef>
                <a:spcPts val="572"/>
              </a:spcBef>
            </a:pPr>
            <a:endParaRPr sz="1092" dirty="0">
              <a:latin typeface="Times New Roman"/>
              <a:cs typeface="Times New Roman"/>
            </a:endParaRPr>
          </a:p>
          <a:p>
            <a:pPr marL="475939" marR="1275717">
              <a:lnSpc>
                <a:spcPct val="106600"/>
              </a:lnSpc>
            </a:pPr>
            <a:r>
              <a:rPr sz="1092" b="1" dirty="0">
                <a:solidFill>
                  <a:srgbClr val="FFFFFF"/>
                </a:solidFill>
                <a:latin typeface="Moderat Extended Bold"/>
                <a:cs typeface="Moderat Extended Bold"/>
              </a:rPr>
              <a:t>Publish</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your</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book</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open</a:t>
            </a:r>
            <a:r>
              <a:rPr sz="1092" b="1" spc="-24" dirty="0">
                <a:solidFill>
                  <a:srgbClr val="FFFFFF"/>
                </a:solidFill>
                <a:latin typeface="Moderat Extended Bold"/>
                <a:cs typeface="Moderat Extended Bold"/>
              </a:rPr>
              <a:t> </a:t>
            </a:r>
            <a:r>
              <a:rPr sz="1092" b="1" spc="-6" dirty="0">
                <a:solidFill>
                  <a:srgbClr val="FFFFFF"/>
                </a:solidFill>
                <a:latin typeface="Moderat Extended Bold"/>
                <a:cs typeface="Moderat Extended Bold"/>
              </a:rPr>
              <a:t>access </a:t>
            </a:r>
            <a:r>
              <a:rPr sz="1092" b="1" u="sng" spc="-12" dirty="0">
                <a:solidFill>
                  <a:srgbClr val="FFFFFF"/>
                </a:solidFill>
                <a:uFill>
                  <a:solidFill>
                    <a:srgbClr val="FFFFFF"/>
                  </a:solidFill>
                </a:uFill>
                <a:latin typeface="Moderat Extended Bold"/>
                <a:cs typeface="Moderat Extended Bold"/>
                <a:hlinkClick r:id="rId4"/>
              </a:rPr>
              <a:t>www.oabooks-</a:t>
            </a:r>
            <a:r>
              <a:rPr sz="1092" b="1" u="sng" spc="-6" dirty="0">
                <a:solidFill>
                  <a:srgbClr val="FFFFFF"/>
                </a:solidFill>
                <a:uFill>
                  <a:solidFill>
                    <a:srgbClr val="FFFFFF"/>
                  </a:solidFill>
                </a:uFill>
                <a:latin typeface="Moderat Extended Bold"/>
                <a:cs typeface="Moderat Extended Bold"/>
                <a:hlinkClick r:id="rId4"/>
              </a:rPr>
              <a:t>toolkit.org</a:t>
            </a: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sz="1092" dirty="0">
              <a:latin typeface="Moderat Extended Bold"/>
              <a:cs typeface="Moderat Extended Bold"/>
            </a:endParaRPr>
          </a:p>
        </p:txBody>
      </p:sp>
      <p:sp>
        <p:nvSpPr>
          <p:cNvPr id="12" name="object 12"/>
          <p:cNvSpPr txBox="1">
            <a:spLocks noGrp="1"/>
          </p:cNvSpPr>
          <p:nvPr>
            <p:ph type="title"/>
          </p:nvPr>
        </p:nvSpPr>
        <p:spPr>
          <a:prstGeom prst="rect">
            <a:avLst/>
          </a:prstGeom>
        </p:spPr>
        <p:txBody>
          <a:bodyPr vert="horz" wrap="square" lIns="0" tIns="80478" rIns="0" bIns="0" rtlCol="0">
            <a:spAutoFit/>
          </a:bodyPr>
          <a:lstStyle/>
          <a:p>
            <a:pPr marL="7701" marR="3081">
              <a:lnSpc>
                <a:spcPts val="3748"/>
              </a:lnSpc>
              <a:spcBef>
                <a:spcPts val="634"/>
              </a:spcBef>
            </a:pPr>
            <a:r>
              <a:rPr spc="-15" dirty="0"/>
              <a:t>“Knowledge</a:t>
            </a:r>
            <a:r>
              <a:rPr spc="-209" dirty="0"/>
              <a:t> </a:t>
            </a:r>
            <a:r>
              <a:rPr dirty="0"/>
              <a:t>doesn’t</a:t>
            </a:r>
            <a:r>
              <a:rPr spc="-200" dirty="0"/>
              <a:t> </a:t>
            </a:r>
            <a:r>
              <a:rPr spc="-6" dirty="0"/>
              <a:t>benefit </a:t>
            </a:r>
            <a:r>
              <a:rPr spc="-15" dirty="0"/>
              <a:t>anyone</a:t>
            </a:r>
            <a:r>
              <a:rPr spc="-133" dirty="0"/>
              <a:t> </a:t>
            </a:r>
            <a:r>
              <a:rPr dirty="0"/>
              <a:t>if</a:t>
            </a:r>
            <a:r>
              <a:rPr spc="-124" dirty="0"/>
              <a:t> </a:t>
            </a:r>
            <a:r>
              <a:rPr dirty="0"/>
              <a:t>it’s</a:t>
            </a:r>
            <a:r>
              <a:rPr spc="-124" dirty="0"/>
              <a:t> </a:t>
            </a:r>
            <a:r>
              <a:rPr spc="-6" dirty="0"/>
              <a:t>inaccessible.”</a:t>
            </a:r>
          </a:p>
        </p:txBody>
      </p:sp>
      <p:grpSp>
        <p:nvGrpSpPr>
          <p:cNvPr id="5" name="Group 4">
            <a:extLst>
              <a:ext uri="{FF2B5EF4-FFF2-40B4-BE49-F238E27FC236}">
                <a16:creationId xmlns:a16="http://schemas.microsoft.com/office/drawing/2014/main" id="{EDA53017-0F99-A24B-B466-2F31D529D039}"/>
              </a:ext>
            </a:extLst>
          </p:cNvPr>
          <p:cNvGrpSpPr/>
          <p:nvPr/>
        </p:nvGrpSpPr>
        <p:grpSpPr>
          <a:xfrm>
            <a:off x="8596050" y="2193978"/>
            <a:ext cx="325443" cy="441284"/>
            <a:chOff x="14174817" y="3618032"/>
            <a:chExt cx="536679" cy="727710"/>
          </a:xfrm>
        </p:grpSpPr>
        <p:sp>
          <p:nvSpPr>
            <p:cNvPr id="13" name="object 13"/>
            <p:cNvSpPr/>
            <p:nvPr/>
          </p:nvSpPr>
          <p:spPr>
            <a:xfrm>
              <a:off x="14504486" y="3894465"/>
              <a:ext cx="207010" cy="160020"/>
            </a:xfrm>
            <a:custGeom>
              <a:avLst/>
              <a:gdLst/>
              <a:ahLst/>
              <a:cxnLst/>
              <a:rect l="l" t="t" r="r" b="b"/>
              <a:pathLst>
                <a:path w="207009" h="160020">
                  <a:moveTo>
                    <a:pt x="206412" y="159743"/>
                  </a:moveTo>
                  <a:lnTo>
                    <a:pt x="0" y="159743"/>
                  </a:lnTo>
                  <a:lnTo>
                    <a:pt x="0" y="0"/>
                  </a:lnTo>
                  <a:lnTo>
                    <a:pt x="206412" y="0"/>
                  </a:lnTo>
                  <a:lnTo>
                    <a:pt x="206412" y="159743"/>
                  </a:lnTo>
                  <a:close/>
                </a:path>
              </a:pathLst>
            </a:custGeom>
            <a:ln w="22617">
              <a:solidFill>
                <a:srgbClr val="FFFFFF"/>
              </a:solidFill>
            </a:ln>
          </p:spPr>
          <p:txBody>
            <a:bodyPr wrap="square" lIns="0" tIns="0" rIns="0" bIns="0" rtlCol="0"/>
            <a:lstStyle/>
            <a:p>
              <a:endParaRPr/>
            </a:p>
          </p:txBody>
        </p:sp>
        <p:sp>
          <p:nvSpPr>
            <p:cNvPr id="15" name="object 15"/>
            <p:cNvSpPr/>
            <p:nvPr/>
          </p:nvSpPr>
          <p:spPr>
            <a:xfrm>
              <a:off x="14174820" y="3618032"/>
              <a:ext cx="219710" cy="727710"/>
            </a:xfrm>
            <a:custGeom>
              <a:avLst/>
              <a:gdLst/>
              <a:ahLst/>
              <a:cxnLst/>
              <a:rect l="l" t="t" r="r" b="b"/>
              <a:pathLst>
                <a:path w="219709" h="727710">
                  <a:moveTo>
                    <a:pt x="219396" y="727433"/>
                  </a:moveTo>
                  <a:lnTo>
                    <a:pt x="0" y="572370"/>
                  </a:lnTo>
                  <a:lnTo>
                    <a:pt x="0" y="0"/>
                  </a:lnTo>
                  <a:lnTo>
                    <a:pt x="219396" y="155063"/>
                  </a:lnTo>
                  <a:lnTo>
                    <a:pt x="219396" y="727433"/>
                  </a:lnTo>
                  <a:close/>
                </a:path>
              </a:pathLst>
            </a:custGeom>
            <a:ln w="22617">
              <a:solidFill>
                <a:srgbClr val="FFFFFF"/>
              </a:solidFill>
            </a:ln>
          </p:spPr>
          <p:txBody>
            <a:bodyPr wrap="square" lIns="0" tIns="0" rIns="0" bIns="0" rtlCol="0"/>
            <a:lstStyle/>
            <a:p>
              <a:endParaRPr/>
            </a:p>
          </p:txBody>
        </p:sp>
        <p:sp>
          <p:nvSpPr>
            <p:cNvPr id="16" name="object 16"/>
            <p:cNvSpPr/>
            <p:nvPr/>
          </p:nvSpPr>
          <p:spPr>
            <a:xfrm>
              <a:off x="14551862" y="3754875"/>
              <a:ext cx="111760" cy="139700"/>
            </a:xfrm>
            <a:custGeom>
              <a:avLst/>
              <a:gdLst/>
              <a:ahLst/>
              <a:cxnLst/>
              <a:rect l="l" t="t" r="r" b="b"/>
              <a:pathLst>
                <a:path w="111759" h="139700">
                  <a:moveTo>
                    <a:pt x="0" y="55830"/>
                  </a:moveTo>
                  <a:lnTo>
                    <a:pt x="4387" y="34097"/>
                  </a:lnTo>
                  <a:lnTo>
                    <a:pt x="16351" y="16351"/>
                  </a:lnTo>
                  <a:lnTo>
                    <a:pt x="34097" y="4387"/>
                  </a:lnTo>
                  <a:lnTo>
                    <a:pt x="55830" y="0"/>
                  </a:lnTo>
                  <a:lnTo>
                    <a:pt x="77571" y="4387"/>
                  </a:lnTo>
                  <a:lnTo>
                    <a:pt x="95324" y="16351"/>
                  </a:lnTo>
                  <a:lnTo>
                    <a:pt x="107293" y="34097"/>
                  </a:lnTo>
                  <a:lnTo>
                    <a:pt x="111682" y="55830"/>
                  </a:lnTo>
                  <a:lnTo>
                    <a:pt x="111682" y="139576"/>
                  </a:lnTo>
                </a:path>
              </a:pathLst>
            </a:custGeom>
            <a:ln w="22617">
              <a:solidFill>
                <a:srgbClr val="FFFFFF"/>
              </a:solidFill>
            </a:ln>
          </p:spPr>
          <p:txBody>
            <a:bodyPr wrap="square" lIns="0" tIns="0" rIns="0" bIns="0" rtlCol="0"/>
            <a:lstStyle/>
            <a:p>
              <a:endParaRPr/>
            </a:p>
          </p:txBody>
        </p:sp>
        <p:sp>
          <p:nvSpPr>
            <p:cNvPr id="17" name="object 17"/>
            <p:cNvSpPr/>
            <p:nvPr/>
          </p:nvSpPr>
          <p:spPr>
            <a:xfrm>
              <a:off x="14174817" y="3618039"/>
              <a:ext cx="394970" cy="63500"/>
            </a:xfrm>
            <a:custGeom>
              <a:avLst/>
              <a:gdLst/>
              <a:ahLst/>
              <a:cxnLst/>
              <a:rect l="l" t="t" r="r" b="b"/>
              <a:pathLst>
                <a:path w="394969" h="63500">
                  <a:moveTo>
                    <a:pt x="394710" y="0"/>
                  </a:moveTo>
                  <a:lnTo>
                    <a:pt x="0" y="0"/>
                  </a:lnTo>
                  <a:lnTo>
                    <a:pt x="0" y="62930"/>
                  </a:lnTo>
                </a:path>
              </a:pathLst>
            </a:custGeom>
            <a:ln w="22617">
              <a:solidFill>
                <a:srgbClr val="FFFFFF"/>
              </a:solidFill>
            </a:ln>
          </p:spPr>
          <p:txBody>
            <a:bodyPr wrap="square" lIns="0" tIns="0" rIns="0" bIns="0" rtlCol="0"/>
            <a:lstStyle/>
            <a:p>
              <a:endParaRPr/>
            </a:p>
          </p:txBody>
        </p:sp>
        <p:sp>
          <p:nvSpPr>
            <p:cNvPr id="18" name="object 18"/>
            <p:cNvSpPr/>
            <p:nvPr/>
          </p:nvSpPr>
          <p:spPr>
            <a:xfrm>
              <a:off x="14397041" y="4190408"/>
              <a:ext cx="172720" cy="0"/>
            </a:xfrm>
            <a:custGeom>
              <a:avLst/>
              <a:gdLst/>
              <a:ahLst/>
              <a:cxnLst/>
              <a:rect l="l" t="t" r="r" b="b"/>
              <a:pathLst>
                <a:path w="172719">
                  <a:moveTo>
                    <a:pt x="172486" y="0"/>
                  </a:moveTo>
                  <a:lnTo>
                    <a:pt x="0" y="0"/>
                  </a:lnTo>
                </a:path>
              </a:pathLst>
            </a:custGeom>
            <a:ln w="22617">
              <a:solidFill>
                <a:srgbClr val="FFFFFF"/>
              </a:solidFill>
            </a:ln>
          </p:spPr>
          <p:txBody>
            <a:bodyPr wrap="square" lIns="0" tIns="0" rIns="0" bIns="0" rtlCol="0"/>
            <a:lstStyle/>
            <a:p>
              <a:endParaRPr/>
            </a:p>
          </p:txBody>
        </p:sp>
      </p:grpSp>
      <p:grpSp>
        <p:nvGrpSpPr>
          <p:cNvPr id="54" name="Group 53">
            <a:extLst>
              <a:ext uri="{FF2B5EF4-FFF2-40B4-BE49-F238E27FC236}">
                <a16:creationId xmlns:a16="http://schemas.microsoft.com/office/drawing/2014/main" id="{AC22DDC2-73FE-CC80-CE34-94E264580B73}"/>
              </a:ext>
            </a:extLst>
          </p:cNvPr>
          <p:cNvGrpSpPr/>
          <p:nvPr/>
        </p:nvGrpSpPr>
        <p:grpSpPr>
          <a:xfrm>
            <a:off x="8553199" y="2781625"/>
            <a:ext cx="410864" cy="442082"/>
            <a:chOff x="14104153" y="4587105"/>
            <a:chExt cx="677545" cy="729026"/>
          </a:xfrm>
        </p:grpSpPr>
        <p:sp>
          <p:nvSpPr>
            <p:cNvPr id="19" name="object 19"/>
            <p:cNvSpPr/>
            <p:nvPr/>
          </p:nvSpPr>
          <p:spPr>
            <a:xfrm>
              <a:off x="14356663" y="4587105"/>
              <a:ext cx="179070" cy="593090"/>
            </a:xfrm>
            <a:custGeom>
              <a:avLst/>
              <a:gdLst/>
              <a:ahLst/>
              <a:cxnLst/>
              <a:rect l="l" t="t" r="r" b="b"/>
              <a:pathLst>
                <a:path w="179069" h="593089">
                  <a:moveTo>
                    <a:pt x="179041" y="155010"/>
                  </a:moveTo>
                  <a:lnTo>
                    <a:pt x="179041" y="0"/>
                  </a:lnTo>
                  <a:lnTo>
                    <a:pt x="86227" y="45988"/>
                  </a:lnTo>
                  <a:lnTo>
                    <a:pt x="0" y="0"/>
                  </a:lnTo>
                  <a:lnTo>
                    <a:pt x="0" y="155010"/>
                  </a:lnTo>
                  <a:lnTo>
                    <a:pt x="63924" y="189114"/>
                  </a:lnTo>
                  <a:lnTo>
                    <a:pt x="63924" y="429735"/>
                  </a:lnTo>
                  <a:lnTo>
                    <a:pt x="3193" y="429735"/>
                  </a:lnTo>
                  <a:lnTo>
                    <a:pt x="89526" y="592610"/>
                  </a:lnTo>
                  <a:lnTo>
                    <a:pt x="175827" y="429735"/>
                  </a:lnTo>
                  <a:lnTo>
                    <a:pt x="115116" y="429735"/>
                  </a:lnTo>
                  <a:lnTo>
                    <a:pt x="115116" y="186674"/>
                  </a:lnTo>
                  <a:lnTo>
                    <a:pt x="179041" y="155010"/>
                  </a:lnTo>
                  <a:close/>
                </a:path>
              </a:pathLst>
            </a:custGeom>
            <a:ln w="22994">
              <a:solidFill>
                <a:srgbClr val="FFFFFF"/>
              </a:solidFill>
            </a:ln>
          </p:spPr>
          <p:txBody>
            <a:bodyPr wrap="square" lIns="0" tIns="0" rIns="0" bIns="0" rtlCol="0"/>
            <a:lstStyle/>
            <a:p>
              <a:endParaRPr/>
            </a:p>
          </p:txBody>
        </p:sp>
        <p:sp>
          <p:nvSpPr>
            <p:cNvPr id="20" name="object 20"/>
            <p:cNvSpPr/>
            <p:nvPr/>
          </p:nvSpPr>
          <p:spPr>
            <a:xfrm>
              <a:off x="14274662" y="5144991"/>
              <a:ext cx="336550" cy="109220"/>
            </a:xfrm>
            <a:custGeom>
              <a:avLst/>
              <a:gdLst/>
              <a:ahLst/>
              <a:cxnLst/>
              <a:rect l="l" t="t" r="r" b="b"/>
              <a:pathLst>
                <a:path w="336550" h="109220">
                  <a:moveTo>
                    <a:pt x="189805" y="209"/>
                  </a:moveTo>
                  <a:lnTo>
                    <a:pt x="247582" y="6218"/>
                  </a:lnTo>
                  <a:lnTo>
                    <a:pt x="294091" y="18161"/>
                  </a:lnTo>
                  <a:lnTo>
                    <a:pt x="325100" y="34668"/>
                  </a:lnTo>
                  <a:lnTo>
                    <a:pt x="336377" y="54364"/>
                  </a:lnTo>
                  <a:lnTo>
                    <a:pt x="323159" y="75625"/>
                  </a:lnTo>
                  <a:lnTo>
                    <a:pt x="287114" y="92985"/>
                  </a:lnTo>
                  <a:lnTo>
                    <a:pt x="233654" y="104689"/>
                  </a:lnTo>
                  <a:lnTo>
                    <a:pt x="168193" y="108980"/>
                  </a:lnTo>
                  <a:lnTo>
                    <a:pt x="102731" y="104689"/>
                  </a:lnTo>
                  <a:lnTo>
                    <a:pt x="49268" y="92985"/>
                  </a:lnTo>
                  <a:lnTo>
                    <a:pt x="13219" y="75625"/>
                  </a:lnTo>
                  <a:lnTo>
                    <a:pt x="0" y="54364"/>
                  </a:lnTo>
                  <a:lnTo>
                    <a:pt x="11764" y="34262"/>
                  </a:lnTo>
                  <a:lnTo>
                    <a:pt x="44047" y="17526"/>
                  </a:lnTo>
                  <a:lnTo>
                    <a:pt x="92328" y="5618"/>
                  </a:lnTo>
                  <a:lnTo>
                    <a:pt x="152089" y="0"/>
                  </a:lnTo>
                </a:path>
              </a:pathLst>
            </a:custGeom>
            <a:ln w="22994">
              <a:solidFill>
                <a:srgbClr val="FFFFFF"/>
              </a:solidFill>
            </a:ln>
          </p:spPr>
          <p:txBody>
            <a:bodyPr wrap="square" lIns="0" tIns="0" rIns="0" bIns="0" rtlCol="0"/>
            <a:lstStyle/>
            <a:p>
              <a:endParaRPr/>
            </a:p>
          </p:txBody>
        </p:sp>
        <p:sp>
          <p:nvSpPr>
            <p:cNvPr id="21" name="object 21"/>
            <p:cNvSpPr/>
            <p:nvPr/>
          </p:nvSpPr>
          <p:spPr>
            <a:xfrm>
              <a:off x="14104153" y="5083721"/>
              <a:ext cx="677545" cy="232410"/>
            </a:xfrm>
            <a:custGeom>
              <a:avLst/>
              <a:gdLst/>
              <a:ahLst/>
              <a:cxnLst/>
              <a:rect l="l" t="t" r="r" b="b"/>
              <a:pathLst>
                <a:path w="677544" h="232410">
                  <a:moveTo>
                    <a:pt x="392710" y="345"/>
                  </a:moveTo>
                  <a:lnTo>
                    <a:pt x="459303" y="6489"/>
                  </a:lnTo>
                  <a:lnTo>
                    <a:pt x="519740" y="16931"/>
                  </a:lnTo>
                  <a:lnTo>
                    <a:pt x="572529" y="31158"/>
                  </a:lnTo>
                  <a:lnTo>
                    <a:pt x="616181" y="48655"/>
                  </a:lnTo>
                  <a:lnTo>
                    <a:pt x="649206" y="68911"/>
                  </a:lnTo>
                  <a:lnTo>
                    <a:pt x="677413" y="115640"/>
                  </a:lnTo>
                  <a:lnTo>
                    <a:pt x="670532" y="139176"/>
                  </a:lnTo>
                  <a:lnTo>
                    <a:pt x="619565" y="180932"/>
                  </a:lnTo>
                  <a:lnTo>
                    <a:pt x="578204" y="198213"/>
                  </a:lnTo>
                  <a:lnTo>
                    <a:pt x="528074" y="212471"/>
                  </a:lnTo>
                  <a:lnTo>
                    <a:pt x="470538" y="223236"/>
                  </a:lnTo>
                  <a:lnTo>
                    <a:pt x="406956" y="230039"/>
                  </a:lnTo>
                  <a:lnTo>
                    <a:pt x="338691" y="232411"/>
                  </a:lnTo>
                  <a:lnTo>
                    <a:pt x="270430" y="230039"/>
                  </a:lnTo>
                  <a:lnTo>
                    <a:pt x="206853" y="223236"/>
                  </a:lnTo>
                  <a:lnTo>
                    <a:pt x="149322" y="212471"/>
                  </a:lnTo>
                  <a:lnTo>
                    <a:pt x="99197" y="198213"/>
                  </a:lnTo>
                  <a:lnTo>
                    <a:pt x="57840" y="180932"/>
                  </a:lnTo>
                  <a:lnTo>
                    <a:pt x="6880" y="139176"/>
                  </a:lnTo>
                  <a:lnTo>
                    <a:pt x="0" y="115640"/>
                  </a:lnTo>
                  <a:lnTo>
                    <a:pt x="7493" y="91098"/>
                  </a:lnTo>
                  <a:lnTo>
                    <a:pt x="62786" y="47897"/>
                  </a:lnTo>
                  <a:lnTo>
                    <a:pt x="107483" y="30308"/>
                  </a:lnTo>
                  <a:lnTo>
                    <a:pt x="161479" y="16106"/>
                  </a:lnTo>
                  <a:lnTo>
                    <a:pt x="223223" y="5825"/>
                  </a:lnTo>
                  <a:lnTo>
                    <a:pt x="291163" y="0"/>
                  </a:lnTo>
                </a:path>
              </a:pathLst>
            </a:custGeom>
            <a:ln w="22994">
              <a:solidFill>
                <a:srgbClr val="FFFFFF"/>
              </a:solidFill>
            </a:ln>
          </p:spPr>
          <p:txBody>
            <a:bodyPr wrap="square" lIns="0" tIns="0" rIns="0" bIns="0" rtlCol="0"/>
            <a:lstStyle/>
            <a:p>
              <a:endParaRPr/>
            </a:p>
          </p:txBody>
        </p:sp>
      </p:grpSp>
      <p:grpSp>
        <p:nvGrpSpPr>
          <p:cNvPr id="55" name="Group 54">
            <a:extLst>
              <a:ext uri="{FF2B5EF4-FFF2-40B4-BE49-F238E27FC236}">
                <a16:creationId xmlns:a16="http://schemas.microsoft.com/office/drawing/2014/main" id="{325D906F-B71C-A853-82F0-B8D13FD8DB9D}"/>
              </a:ext>
            </a:extLst>
          </p:cNvPr>
          <p:cNvGrpSpPr/>
          <p:nvPr/>
        </p:nvGrpSpPr>
        <p:grpSpPr>
          <a:xfrm>
            <a:off x="8508805" y="3427493"/>
            <a:ext cx="507479" cy="412239"/>
            <a:chOff x="14030944" y="5652189"/>
            <a:chExt cx="836871" cy="679813"/>
          </a:xfrm>
        </p:grpSpPr>
        <p:pic>
          <p:nvPicPr>
            <p:cNvPr id="22" name="object 22"/>
            <p:cNvPicPr/>
            <p:nvPr/>
          </p:nvPicPr>
          <p:blipFill>
            <a:blip r:embed="rId5" cstate="print"/>
            <a:stretch>
              <a:fillRect/>
            </a:stretch>
          </p:blipFill>
          <p:spPr>
            <a:xfrm>
              <a:off x="14480338" y="5652189"/>
              <a:ext cx="252275" cy="175617"/>
            </a:xfrm>
            <a:prstGeom prst="rect">
              <a:avLst/>
            </a:prstGeom>
          </p:spPr>
        </p:pic>
        <p:pic>
          <p:nvPicPr>
            <p:cNvPr id="23" name="object 23"/>
            <p:cNvPicPr/>
            <p:nvPr/>
          </p:nvPicPr>
          <p:blipFill>
            <a:blip r:embed="rId6" cstate="print"/>
            <a:stretch>
              <a:fillRect/>
            </a:stretch>
          </p:blipFill>
          <p:spPr>
            <a:xfrm>
              <a:off x="14615540" y="5899970"/>
              <a:ext cx="252275" cy="175617"/>
            </a:xfrm>
            <a:prstGeom prst="rect">
              <a:avLst/>
            </a:prstGeom>
          </p:spPr>
        </p:pic>
        <p:pic>
          <p:nvPicPr>
            <p:cNvPr id="24" name="object 24"/>
            <p:cNvPicPr/>
            <p:nvPr/>
          </p:nvPicPr>
          <p:blipFill>
            <a:blip r:embed="rId7" cstate="print"/>
            <a:stretch>
              <a:fillRect/>
            </a:stretch>
          </p:blipFill>
          <p:spPr>
            <a:xfrm>
              <a:off x="14473805" y="6156385"/>
              <a:ext cx="252275" cy="175617"/>
            </a:xfrm>
            <a:prstGeom prst="rect">
              <a:avLst/>
            </a:prstGeom>
          </p:spPr>
        </p:pic>
        <p:sp>
          <p:nvSpPr>
            <p:cNvPr id="25" name="object 25"/>
            <p:cNvSpPr/>
            <p:nvPr/>
          </p:nvSpPr>
          <p:spPr>
            <a:xfrm>
              <a:off x="14030944" y="5811980"/>
              <a:ext cx="389890" cy="279400"/>
            </a:xfrm>
            <a:custGeom>
              <a:avLst/>
              <a:gdLst/>
              <a:ahLst/>
              <a:cxnLst/>
              <a:rect l="l" t="t" r="r" b="b"/>
              <a:pathLst>
                <a:path w="389890" h="279400">
                  <a:moveTo>
                    <a:pt x="389694" y="254494"/>
                  </a:moveTo>
                  <a:lnTo>
                    <a:pt x="375846" y="264805"/>
                  </a:lnTo>
                  <a:lnTo>
                    <a:pt x="360265" y="272553"/>
                  </a:lnTo>
                  <a:lnTo>
                    <a:pt x="343260" y="277428"/>
                  </a:lnTo>
                  <a:lnTo>
                    <a:pt x="325141" y="279122"/>
                  </a:lnTo>
                  <a:lnTo>
                    <a:pt x="75578" y="279122"/>
                  </a:lnTo>
                  <a:lnTo>
                    <a:pt x="46165" y="272963"/>
                  </a:lnTo>
                  <a:lnTo>
                    <a:pt x="22148" y="256602"/>
                  </a:lnTo>
                  <a:lnTo>
                    <a:pt x="5957" y="232501"/>
                  </a:lnTo>
                  <a:lnTo>
                    <a:pt x="20" y="203124"/>
                  </a:lnTo>
                  <a:lnTo>
                    <a:pt x="4014" y="178827"/>
                  </a:lnTo>
                  <a:lnTo>
                    <a:pt x="15165" y="157720"/>
                  </a:lnTo>
                  <a:lnTo>
                    <a:pt x="32118" y="141172"/>
                  </a:lnTo>
                  <a:lnTo>
                    <a:pt x="53537" y="130530"/>
                  </a:lnTo>
                  <a:lnTo>
                    <a:pt x="54655" y="121274"/>
                  </a:lnTo>
                  <a:lnTo>
                    <a:pt x="73591" y="83016"/>
                  </a:lnTo>
                  <a:lnTo>
                    <a:pt x="110080" y="61108"/>
                  </a:lnTo>
                  <a:lnTo>
                    <a:pt x="130637" y="59288"/>
                  </a:lnTo>
                  <a:lnTo>
                    <a:pt x="140928" y="60527"/>
                  </a:lnTo>
                  <a:lnTo>
                    <a:pt x="150990" y="63139"/>
                  </a:lnTo>
                  <a:lnTo>
                    <a:pt x="167238" y="36141"/>
                  </a:lnTo>
                  <a:lnTo>
                    <a:pt x="190714" y="15545"/>
                  </a:lnTo>
                  <a:lnTo>
                    <a:pt x="219557" y="2961"/>
                  </a:lnTo>
                  <a:lnTo>
                    <a:pt x="251908" y="0"/>
                  </a:lnTo>
                  <a:lnTo>
                    <a:pt x="285917" y="8536"/>
                  </a:lnTo>
                  <a:lnTo>
                    <a:pt x="314133" y="27461"/>
                  </a:lnTo>
                  <a:lnTo>
                    <a:pt x="334497" y="54429"/>
                  </a:lnTo>
                  <a:lnTo>
                    <a:pt x="344952" y="87096"/>
                  </a:lnTo>
                  <a:lnTo>
                    <a:pt x="356530" y="90269"/>
                  </a:lnTo>
                  <a:lnTo>
                    <a:pt x="367483" y="94790"/>
                  </a:lnTo>
                  <a:lnTo>
                    <a:pt x="377718" y="100564"/>
                  </a:lnTo>
                  <a:lnTo>
                    <a:pt x="387140" y="107494"/>
                  </a:lnTo>
                </a:path>
              </a:pathLst>
            </a:custGeom>
            <a:ln w="26093">
              <a:solidFill>
                <a:srgbClr val="FFFFFF"/>
              </a:solidFill>
            </a:ln>
          </p:spPr>
          <p:txBody>
            <a:bodyPr wrap="square" lIns="0" tIns="0" rIns="0" bIns="0" rtlCol="0"/>
            <a:lstStyle/>
            <a:p>
              <a:endParaRPr/>
            </a:p>
          </p:txBody>
        </p:sp>
        <p:sp>
          <p:nvSpPr>
            <p:cNvPr id="26" name="object 26"/>
            <p:cNvSpPr/>
            <p:nvPr/>
          </p:nvSpPr>
          <p:spPr>
            <a:xfrm>
              <a:off x="14252842" y="5711769"/>
              <a:ext cx="165735" cy="60325"/>
            </a:xfrm>
            <a:custGeom>
              <a:avLst/>
              <a:gdLst/>
              <a:ahLst/>
              <a:cxnLst/>
              <a:rect l="l" t="t" r="r" b="b"/>
              <a:pathLst>
                <a:path w="165734" h="60325">
                  <a:moveTo>
                    <a:pt x="165241" y="0"/>
                  </a:moveTo>
                  <a:lnTo>
                    <a:pt x="0" y="0"/>
                  </a:lnTo>
                  <a:lnTo>
                    <a:pt x="0" y="59799"/>
                  </a:lnTo>
                </a:path>
              </a:pathLst>
            </a:custGeom>
            <a:ln w="26093">
              <a:solidFill>
                <a:srgbClr val="FFFFFF"/>
              </a:solidFill>
            </a:ln>
          </p:spPr>
          <p:txBody>
            <a:bodyPr wrap="square" lIns="0" tIns="0" rIns="0" bIns="0" rtlCol="0"/>
            <a:lstStyle/>
            <a:p>
              <a:endParaRPr/>
            </a:p>
          </p:txBody>
        </p:sp>
        <p:sp>
          <p:nvSpPr>
            <p:cNvPr id="27" name="object 27"/>
            <p:cNvSpPr/>
            <p:nvPr/>
          </p:nvSpPr>
          <p:spPr>
            <a:xfrm>
              <a:off x="14252842" y="6127057"/>
              <a:ext cx="165735" cy="136525"/>
            </a:xfrm>
            <a:custGeom>
              <a:avLst/>
              <a:gdLst/>
              <a:ahLst/>
              <a:cxnLst/>
              <a:rect l="l" t="t" r="r" b="b"/>
              <a:pathLst>
                <a:path w="165734" h="136525">
                  <a:moveTo>
                    <a:pt x="165241" y="136435"/>
                  </a:moveTo>
                  <a:lnTo>
                    <a:pt x="0" y="136435"/>
                  </a:lnTo>
                  <a:lnTo>
                    <a:pt x="0" y="0"/>
                  </a:lnTo>
                </a:path>
              </a:pathLst>
            </a:custGeom>
            <a:ln w="26093">
              <a:solidFill>
                <a:srgbClr val="FFFFFF"/>
              </a:solidFill>
            </a:ln>
          </p:spPr>
          <p:txBody>
            <a:bodyPr wrap="square" lIns="0" tIns="0" rIns="0" bIns="0" rtlCol="0"/>
            <a:lstStyle/>
            <a:p>
              <a:endParaRPr/>
            </a:p>
          </p:txBody>
        </p:sp>
        <p:pic>
          <p:nvPicPr>
            <p:cNvPr id="28" name="object 28"/>
            <p:cNvPicPr/>
            <p:nvPr/>
          </p:nvPicPr>
          <p:blipFill>
            <a:blip r:embed="rId8" cstate="print"/>
            <a:stretch>
              <a:fillRect/>
            </a:stretch>
          </p:blipFill>
          <p:spPr>
            <a:xfrm>
              <a:off x="14327837" y="5840871"/>
              <a:ext cx="283437" cy="303714"/>
            </a:xfrm>
            <a:prstGeom prst="rect">
              <a:avLst/>
            </a:prstGeom>
          </p:spPr>
        </p:pic>
      </p:grpSp>
      <p:grpSp>
        <p:nvGrpSpPr>
          <p:cNvPr id="56" name="Group 55">
            <a:extLst>
              <a:ext uri="{FF2B5EF4-FFF2-40B4-BE49-F238E27FC236}">
                <a16:creationId xmlns:a16="http://schemas.microsoft.com/office/drawing/2014/main" id="{BC436DEE-4482-85C7-79DD-9A98984E8F49}"/>
              </a:ext>
            </a:extLst>
          </p:cNvPr>
          <p:cNvGrpSpPr/>
          <p:nvPr/>
        </p:nvGrpSpPr>
        <p:grpSpPr>
          <a:xfrm>
            <a:off x="8562514" y="4142658"/>
            <a:ext cx="392400" cy="393162"/>
            <a:chOff x="14119514" y="6831550"/>
            <a:chExt cx="647096" cy="648354"/>
          </a:xfrm>
        </p:grpSpPr>
        <p:sp>
          <p:nvSpPr>
            <p:cNvPr id="29" name="object 29"/>
            <p:cNvSpPr/>
            <p:nvPr/>
          </p:nvSpPr>
          <p:spPr>
            <a:xfrm>
              <a:off x="14119514" y="6831550"/>
              <a:ext cx="243840" cy="131445"/>
            </a:xfrm>
            <a:custGeom>
              <a:avLst/>
              <a:gdLst/>
              <a:ahLst/>
              <a:cxnLst/>
              <a:rect l="l" t="t" r="r" b="b"/>
              <a:pathLst>
                <a:path w="243840" h="131445">
                  <a:moveTo>
                    <a:pt x="243437" y="65704"/>
                  </a:moveTo>
                  <a:lnTo>
                    <a:pt x="121713" y="131409"/>
                  </a:lnTo>
                  <a:lnTo>
                    <a:pt x="0" y="65704"/>
                  </a:lnTo>
                  <a:lnTo>
                    <a:pt x="121713" y="0"/>
                  </a:lnTo>
                  <a:lnTo>
                    <a:pt x="243437" y="65704"/>
                  </a:lnTo>
                  <a:close/>
                </a:path>
              </a:pathLst>
            </a:custGeom>
            <a:ln w="22166">
              <a:solidFill>
                <a:srgbClr val="FFFFFF"/>
              </a:solidFill>
            </a:ln>
          </p:spPr>
          <p:txBody>
            <a:bodyPr wrap="square" lIns="0" tIns="0" rIns="0" bIns="0" rtlCol="0"/>
            <a:lstStyle/>
            <a:p>
              <a:endParaRPr/>
            </a:p>
          </p:txBody>
        </p:sp>
        <p:sp>
          <p:nvSpPr>
            <p:cNvPr id="30" name="object 30"/>
            <p:cNvSpPr/>
            <p:nvPr/>
          </p:nvSpPr>
          <p:spPr>
            <a:xfrm>
              <a:off x="14119526" y="6859528"/>
              <a:ext cx="243840" cy="261620"/>
            </a:xfrm>
            <a:custGeom>
              <a:avLst/>
              <a:gdLst/>
              <a:ahLst/>
              <a:cxnLst/>
              <a:rect l="l" t="t" r="r" b="b"/>
              <a:pathLst>
                <a:path w="243840" h="261620">
                  <a:moveTo>
                    <a:pt x="173544" y="0"/>
                  </a:moveTo>
                  <a:lnTo>
                    <a:pt x="243437" y="37726"/>
                  </a:lnTo>
                  <a:lnTo>
                    <a:pt x="243437" y="195847"/>
                  </a:lnTo>
                  <a:lnTo>
                    <a:pt x="121713" y="261552"/>
                  </a:lnTo>
                  <a:lnTo>
                    <a:pt x="0" y="195847"/>
                  </a:lnTo>
                  <a:lnTo>
                    <a:pt x="0" y="37726"/>
                  </a:lnTo>
                  <a:lnTo>
                    <a:pt x="30899" y="21036"/>
                  </a:lnTo>
                </a:path>
              </a:pathLst>
            </a:custGeom>
            <a:ln w="22166">
              <a:solidFill>
                <a:srgbClr val="FFFFFF"/>
              </a:solidFill>
            </a:ln>
          </p:spPr>
          <p:txBody>
            <a:bodyPr wrap="square" lIns="0" tIns="0" rIns="0" bIns="0" rtlCol="0"/>
            <a:lstStyle/>
            <a:p>
              <a:endParaRPr/>
            </a:p>
          </p:txBody>
        </p:sp>
        <p:sp>
          <p:nvSpPr>
            <p:cNvPr id="31" name="object 31"/>
            <p:cNvSpPr/>
            <p:nvPr/>
          </p:nvSpPr>
          <p:spPr>
            <a:xfrm>
              <a:off x="14522758" y="6831550"/>
              <a:ext cx="243840" cy="131445"/>
            </a:xfrm>
            <a:custGeom>
              <a:avLst/>
              <a:gdLst/>
              <a:ahLst/>
              <a:cxnLst/>
              <a:rect l="l" t="t" r="r" b="b"/>
              <a:pathLst>
                <a:path w="243840" h="131445">
                  <a:moveTo>
                    <a:pt x="243437" y="65704"/>
                  </a:moveTo>
                  <a:lnTo>
                    <a:pt x="121713" y="131409"/>
                  </a:lnTo>
                  <a:lnTo>
                    <a:pt x="0" y="65704"/>
                  </a:lnTo>
                  <a:lnTo>
                    <a:pt x="121713" y="0"/>
                  </a:lnTo>
                  <a:lnTo>
                    <a:pt x="243437" y="65704"/>
                  </a:lnTo>
                  <a:close/>
                </a:path>
              </a:pathLst>
            </a:custGeom>
            <a:ln w="22166">
              <a:solidFill>
                <a:srgbClr val="FFFFFF"/>
              </a:solidFill>
            </a:ln>
          </p:spPr>
          <p:txBody>
            <a:bodyPr wrap="square" lIns="0" tIns="0" rIns="0" bIns="0" rtlCol="0"/>
            <a:lstStyle/>
            <a:p>
              <a:endParaRPr/>
            </a:p>
          </p:txBody>
        </p:sp>
        <p:sp>
          <p:nvSpPr>
            <p:cNvPr id="32" name="object 32"/>
            <p:cNvSpPr/>
            <p:nvPr/>
          </p:nvSpPr>
          <p:spPr>
            <a:xfrm>
              <a:off x="14522770" y="6859528"/>
              <a:ext cx="243840" cy="261620"/>
            </a:xfrm>
            <a:custGeom>
              <a:avLst/>
              <a:gdLst/>
              <a:ahLst/>
              <a:cxnLst/>
              <a:rect l="l" t="t" r="r" b="b"/>
              <a:pathLst>
                <a:path w="243840" h="261620">
                  <a:moveTo>
                    <a:pt x="173544" y="0"/>
                  </a:moveTo>
                  <a:lnTo>
                    <a:pt x="243437" y="37726"/>
                  </a:lnTo>
                  <a:lnTo>
                    <a:pt x="243437" y="195847"/>
                  </a:lnTo>
                  <a:lnTo>
                    <a:pt x="121713" y="261552"/>
                  </a:lnTo>
                  <a:lnTo>
                    <a:pt x="0" y="195847"/>
                  </a:lnTo>
                  <a:lnTo>
                    <a:pt x="0" y="37726"/>
                  </a:lnTo>
                  <a:lnTo>
                    <a:pt x="30899" y="21036"/>
                  </a:lnTo>
                </a:path>
              </a:pathLst>
            </a:custGeom>
            <a:ln w="22166">
              <a:solidFill>
                <a:srgbClr val="FFFFFF"/>
              </a:solidFill>
            </a:ln>
          </p:spPr>
          <p:txBody>
            <a:bodyPr wrap="square" lIns="0" tIns="0" rIns="0" bIns="0" rtlCol="0"/>
            <a:lstStyle/>
            <a:p>
              <a:endParaRPr/>
            </a:p>
          </p:txBody>
        </p:sp>
        <p:sp>
          <p:nvSpPr>
            <p:cNvPr id="33" name="object 33"/>
            <p:cNvSpPr/>
            <p:nvPr/>
          </p:nvSpPr>
          <p:spPr>
            <a:xfrm>
              <a:off x="14119514" y="7190308"/>
              <a:ext cx="243840" cy="131445"/>
            </a:xfrm>
            <a:custGeom>
              <a:avLst/>
              <a:gdLst/>
              <a:ahLst/>
              <a:cxnLst/>
              <a:rect l="l" t="t" r="r" b="b"/>
              <a:pathLst>
                <a:path w="243840" h="131445">
                  <a:moveTo>
                    <a:pt x="243437" y="65704"/>
                  </a:moveTo>
                  <a:lnTo>
                    <a:pt x="121713" y="131409"/>
                  </a:lnTo>
                  <a:lnTo>
                    <a:pt x="0" y="65704"/>
                  </a:lnTo>
                  <a:lnTo>
                    <a:pt x="121713" y="0"/>
                  </a:lnTo>
                  <a:lnTo>
                    <a:pt x="243437" y="65704"/>
                  </a:lnTo>
                  <a:close/>
                </a:path>
              </a:pathLst>
            </a:custGeom>
            <a:ln w="22166">
              <a:solidFill>
                <a:srgbClr val="FFFFFF"/>
              </a:solidFill>
            </a:ln>
          </p:spPr>
          <p:txBody>
            <a:bodyPr wrap="square" lIns="0" tIns="0" rIns="0" bIns="0" rtlCol="0"/>
            <a:lstStyle/>
            <a:p>
              <a:endParaRPr/>
            </a:p>
          </p:txBody>
        </p:sp>
        <p:sp>
          <p:nvSpPr>
            <p:cNvPr id="34" name="object 34"/>
            <p:cNvSpPr/>
            <p:nvPr/>
          </p:nvSpPr>
          <p:spPr>
            <a:xfrm>
              <a:off x="14119526" y="7218284"/>
              <a:ext cx="243840" cy="261620"/>
            </a:xfrm>
            <a:custGeom>
              <a:avLst/>
              <a:gdLst/>
              <a:ahLst/>
              <a:cxnLst/>
              <a:rect l="l" t="t" r="r" b="b"/>
              <a:pathLst>
                <a:path w="243840" h="261620">
                  <a:moveTo>
                    <a:pt x="173544" y="0"/>
                  </a:moveTo>
                  <a:lnTo>
                    <a:pt x="243437" y="37726"/>
                  </a:lnTo>
                  <a:lnTo>
                    <a:pt x="243437" y="195847"/>
                  </a:lnTo>
                  <a:lnTo>
                    <a:pt x="121713" y="261552"/>
                  </a:lnTo>
                  <a:lnTo>
                    <a:pt x="0" y="195847"/>
                  </a:lnTo>
                  <a:lnTo>
                    <a:pt x="0" y="37726"/>
                  </a:lnTo>
                  <a:lnTo>
                    <a:pt x="30899" y="21036"/>
                  </a:lnTo>
                </a:path>
              </a:pathLst>
            </a:custGeom>
            <a:ln w="22166">
              <a:solidFill>
                <a:srgbClr val="FFFFFF"/>
              </a:solidFill>
            </a:ln>
          </p:spPr>
          <p:txBody>
            <a:bodyPr wrap="square" lIns="0" tIns="0" rIns="0" bIns="0" rtlCol="0"/>
            <a:lstStyle/>
            <a:p>
              <a:endParaRPr/>
            </a:p>
          </p:txBody>
        </p:sp>
        <p:sp>
          <p:nvSpPr>
            <p:cNvPr id="35" name="object 35"/>
            <p:cNvSpPr/>
            <p:nvPr/>
          </p:nvSpPr>
          <p:spPr>
            <a:xfrm>
              <a:off x="14241234" y="7317133"/>
              <a:ext cx="0" cy="158115"/>
            </a:xfrm>
            <a:custGeom>
              <a:avLst/>
              <a:gdLst/>
              <a:ahLst/>
              <a:cxnLst/>
              <a:rect l="l" t="t" r="r" b="b"/>
              <a:pathLst>
                <a:path h="158115">
                  <a:moveTo>
                    <a:pt x="0" y="158120"/>
                  </a:moveTo>
                  <a:lnTo>
                    <a:pt x="0" y="0"/>
                  </a:lnTo>
                </a:path>
              </a:pathLst>
            </a:custGeom>
            <a:ln w="22166">
              <a:solidFill>
                <a:srgbClr val="FFFFFF"/>
              </a:solidFill>
            </a:ln>
          </p:spPr>
          <p:txBody>
            <a:bodyPr wrap="square" lIns="0" tIns="0" rIns="0" bIns="0" rtlCol="0"/>
            <a:lstStyle/>
            <a:p>
              <a:endParaRPr/>
            </a:p>
          </p:txBody>
        </p:sp>
        <p:sp>
          <p:nvSpPr>
            <p:cNvPr id="36" name="object 36"/>
            <p:cNvSpPr/>
            <p:nvPr/>
          </p:nvSpPr>
          <p:spPr>
            <a:xfrm>
              <a:off x="14522758" y="7190308"/>
              <a:ext cx="243840" cy="131445"/>
            </a:xfrm>
            <a:custGeom>
              <a:avLst/>
              <a:gdLst/>
              <a:ahLst/>
              <a:cxnLst/>
              <a:rect l="l" t="t" r="r" b="b"/>
              <a:pathLst>
                <a:path w="243840" h="131445">
                  <a:moveTo>
                    <a:pt x="243437" y="65704"/>
                  </a:moveTo>
                  <a:lnTo>
                    <a:pt x="121713" y="131409"/>
                  </a:lnTo>
                  <a:lnTo>
                    <a:pt x="0" y="65704"/>
                  </a:lnTo>
                  <a:lnTo>
                    <a:pt x="121713" y="0"/>
                  </a:lnTo>
                  <a:lnTo>
                    <a:pt x="243437" y="65704"/>
                  </a:lnTo>
                  <a:close/>
                </a:path>
              </a:pathLst>
            </a:custGeom>
            <a:ln w="22166">
              <a:solidFill>
                <a:srgbClr val="FFFFFF"/>
              </a:solidFill>
            </a:ln>
          </p:spPr>
          <p:txBody>
            <a:bodyPr wrap="square" lIns="0" tIns="0" rIns="0" bIns="0" rtlCol="0"/>
            <a:lstStyle/>
            <a:p>
              <a:endParaRPr/>
            </a:p>
          </p:txBody>
        </p:sp>
        <p:sp>
          <p:nvSpPr>
            <p:cNvPr id="37" name="object 37"/>
            <p:cNvSpPr/>
            <p:nvPr/>
          </p:nvSpPr>
          <p:spPr>
            <a:xfrm>
              <a:off x="14522770" y="7218284"/>
              <a:ext cx="243840" cy="261620"/>
            </a:xfrm>
            <a:custGeom>
              <a:avLst/>
              <a:gdLst/>
              <a:ahLst/>
              <a:cxnLst/>
              <a:rect l="l" t="t" r="r" b="b"/>
              <a:pathLst>
                <a:path w="243840" h="261620">
                  <a:moveTo>
                    <a:pt x="173544" y="0"/>
                  </a:moveTo>
                  <a:lnTo>
                    <a:pt x="243437" y="37726"/>
                  </a:lnTo>
                  <a:lnTo>
                    <a:pt x="243437" y="195847"/>
                  </a:lnTo>
                  <a:lnTo>
                    <a:pt x="121713" y="261552"/>
                  </a:lnTo>
                  <a:lnTo>
                    <a:pt x="0" y="195847"/>
                  </a:lnTo>
                  <a:lnTo>
                    <a:pt x="0" y="37726"/>
                  </a:lnTo>
                  <a:lnTo>
                    <a:pt x="30899" y="21036"/>
                  </a:lnTo>
                </a:path>
              </a:pathLst>
            </a:custGeom>
            <a:ln w="22166">
              <a:solidFill>
                <a:srgbClr val="FFFFFF"/>
              </a:solidFill>
            </a:ln>
          </p:spPr>
          <p:txBody>
            <a:bodyPr wrap="square" lIns="0" tIns="0" rIns="0" bIns="0" rtlCol="0"/>
            <a:lstStyle/>
            <a:p>
              <a:endParaRPr/>
            </a:p>
          </p:txBody>
        </p:sp>
        <p:sp>
          <p:nvSpPr>
            <p:cNvPr id="38" name="object 38"/>
            <p:cNvSpPr/>
            <p:nvPr/>
          </p:nvSpPr>
          <p:spPr>
            <a:xfrm>
              <a:off x="14644478" y="7317133"/>
              <a:ext cx="0" cy="158115"/>
            </a:xfrm>
            <a:custGeom>
              <a:avLst/>
              <a:gdLst/>
              <a:ahLst/>
              <a:cxnLst/>
              <a:rect l="l" t="t" r="r" b="b"/>
              <a:pathLst>
                <a:path h="158115">
                  <a:moveTo>
                    <a:pt x="0" y="158120"/>
                  </a:moveTo>
                  <a:lnTo>
                    <a:pt x="0" y="0"/>
                  </a:lnTo>
                </a:path>
              </a:pathLst>
            </a:custGeom>
            <a:ln w="22166">
              <a:solidFill>
                <a:srgbClr val="FFFFFF"/>
              </a:solidFill>
            </a:ln>
          </p:spPr>
          <p:txBody>
            <a:bodyPr wrap="square" lIns="0" tIns="0" rIns="0" bIns="0" rtlCol="0"/>
            <a:lstStyle/>
            <a:p>
              <a:endParaRPr/>
            </a:p>
          </p:txBody>
        </p:sp>
        <p:sp>
          <p:nvSpPr>
            <p:cNvPr id="39" name="object 39"/>
            <p:cNvSpPr/>
            <p:nvPr/>
          </p:nvSpPr>
          <p:spPr>
            <a:xfrm>
              <a:off x="14241234" y="6958400"/>
              <a:ext cx="0" cy="310515"/>
            </a:xfrm>
            <a:custGeom>
              <a:avLst/>
              <a:gdLst/>
              <a:ahLst/>
              <a:cxnLst/>
              <a:rect l="l" t="t" r="r" b="b"/>
              <a:pathLst>
                <a:path h="310515">
                  <a:moveTo>
                    <a:pt x="0" y="310095"/>
                  </a:moveTo>
                  <a:lnTo>
                    <a:pt x="0" y="0"/>
                  </a:lnTo>
                </a:path>
              </a:pathLst>
            </a:custGeom>
            <a:ln w="22166">
              <a:solidFill>
                <a:srgbClr val="FFFFFF"/>
              </a:solidFill>
            </a:ln>
          </p:spPr>
          <p:txBody>
            <a:bodyPr wrap="square" lIns="0" tIns="0" rIns="0" bIns="0" rtlCol="0"/>
            <a:lstStyle/>
            <a:p>
              <a:endParaRPr/>
            </a:p>
          </p:txBody>
        </p:sp>
        <p:sp>
          <p:nvSpPr>
            <p:cNvPr id="40" name="object 40"/>
            <p:cNvSpPr/>
            <p:nvPr/>
          </p:nvSpPr>
          <p:spPr>
            <a:xfrm>
              <a:off x="14644471" y="6958400"/>
              <a:ext cx="0" cy="310515"/>
            </a:xfrm>
            <a:custGeom>
              <a:avLst/>
              <a:gdLst/>
              <a:ahLst/>
              <a:cxnLst/>
              <a:rect l="l" t="t" r="r" b="b"/>
              <a:pathLst>
                <a:path h="310515">
                  <a:moveTo>
                    <a:pt x="0" y="310095"/>
                  </a:moveTo>
                  <a:lnTo>
                    <a:pt x="0" y="0"/>
                  </a:lnTo>
                </a:path>
              </a:pathLst>
            </a:custGeom>
            <a:ln w="22166">
              <a:solidFill>
                <a:srgbClr val="FFFFFF"/>
              </a:solidFill>
            </a:ln>
          </p:spPr>
          <p:txBody>
            <a:bodyPr wrap="square" lIns="0" tIns="0" rIns="0" bIns="0" rtlCol="0"/>
            <a:lstStyle/>
            <a:p>
              <a:endParaRPr/>
            </a:p>
          </p:txBody>
        </p:sp>
        <p:sp>
          <p:nvSpPr>
            <p:cNvPr id="41" name="object 41"/>
            <p:cNvSpPr/>
            <p:nvPr/>
          </p:nvSpPr>
          <p:spPr>
            <a:xfrm>
              <a:off x="14318981" y="6994946"/>
              <a:ext cx="248285" cy="0"/>
            </a:xfrm>
            <a:custGeom>
              <a:avLst/>
              <a:gdLst/>
              <a:ahLst/>
              <a:cxnLst/>
              <a:rect l="l" t="t" r="r" b="b"/>
              <a:pathLst>
                <a:path w="248284">
                  <a:moveTo>
                    <a:pt x="0" y="0"/>
                  </a:moveTo>
                  <a:lnTo>
                    <a:pt x="247762" y="0"/>
                  </a:lnTo>
                </a:path>
              </a:pathLst>
            </a:custGeom>
            <a:ln w="22166">
              <a:solidFill>
                <a:srgbClr val="FFFFFF"/>
              </a:solidFill>
            </a:ln>
          </p:spPr>
          <p:txBody>
            <a:bodyPr wrap="square" lIns="0" tIns="0" rIns="0" bIns="0" rtlCol="0"/>
            <a:lstStyle/>
            <a:p>
              <a:endParaRPr/>
            </a:p>
          </p:txBody>
        </p:sp>
        <p:sp>
          <p:nvSpPr>
            <p:cNvPr id="42" name="object 42"/>
            <p:cNvSpPr/>
            <p:nvPr/>
          </p:nvSpPr>
          <p:spPr>
            <a:xfrm>
              <a:off x="14318981" y="7349058"/>
              <a:ext cx="248285" cy="0"/>
            </a:xfrm>
            <a:custGeom>
              <a:avLst/>
              <a:gdLst/>
              <a:ahLst/>
              <a:cxnLst/>
              <a:rect l="l" t="t" r="r" b="b"/>
              <a:pathLst>
                <a:path w="248284">
                  <a:moveTo>
                    <a:pt x="0" y="0"/>
                  </a:moveTo>
                  <a:lnTo>
                    <a:pt x="247762" y="0"/>
                  </a:lnTo>
                </a:path>
              </a:pathLst>
            </a:custGeom>
            <a:ln w="22166">
              <a:solidFill>
                <a:srgbClr val="FFFFFF"/>
              </a:solidFill>
            </a:ln>
          </p:spPr>
          <p:txBody>
            <a:bodyPr wrap="square" lIns="0" tIns="0" rIns="0" bIns="0" rtlCol="0"/>
            <a:lstStyle/>
            <a:p>
              <a:endParaRPr/>
            </a:p>
          </p:txBody>
        </p:sp>
      </p:grpSp>
      <p:grpSp>
        <p:nvGrpSpPr>
          <p:cNvPr id="58" name="Group 57">
            <a:extLst>
              <a:ext uri="{FF2B5EF4-FFF2-40B4-BE49-F238E27FC236}">
                <a16:creationId xmlns:a16="http://schemas.microsoft.com/office/drawing/2014/main" id="{3E6FAB35-04F8-720C-61A9-25EE6555BD65}"/>
              </a:ext>
            </a:extLst>
          </p:cNvPr>
          <p:cNvGrpSpPr/>
          <p:nvPr/>
        </p:nvGrpSpPr>
        <p:grpSpPr>
          <a:xfrm>
            <a:off x="8560955" y="4844549"/>
            <a:ext cx="395559" cy="395607"/>
            <a:chOff x="14116943" y="7989019"/>
            <a:chExt cx="652306" cy="652386"/>
          </a:xfrm>
        </p:grpSpPr>
        <p:sp>
          <p:nvSpPr>
            <p:cNvPr id="43" name="object 43"/>
            <p:cNvSpPr/>
            <p:nvPr/>
          </p:nvSpPr>
          <p:spPr>
            <a:xfrm>
              <a:off x="14116943" y="8010215"/>
              <a:ext cx="326390" cy="631190"/>
            </a:xfrm>
            <a:custGeom>
              <a:avLst/>
              <a:gdLst/>
              <a:ahLst/>
              <a:cxnLst/>
              <a:rect l="l" t="t" r="r" b="b"/>
              <a:pathLst>
                <a:path w="326390" h="631190">
                  <a:moveTo>
                    <a:pt x="325916" y="630640"/>
                  </a:moveTo>
                  <a:lnTo>
                    <a:pt x="277753" y="627106"/>
                  </a:lnTo>
                  <a:lnTo>
                    <a:pt x="231785" y="616841"/>
                  </a:lnTo>
                  <a:lnTo>
                    <a:pt x="188515" y="600349"/>
                  </a:lnTo>
                  <a:lnTo>
                    <a:pt x="148448" y="578134"/>
                  </a:lnTo>
                  <a:lnTo>
                    <a:pt x="112088" y="550700"/>
                  </a:lnTo>
                  <a:lnTo>
                    <a:pt x="79939" y="518551"/>
                  </a:lnTo>
                  <a:lnTo>
                    <a:pt x="52505" y="482191"/>
                  </a:lnTo>
                  <a:lnTo>
                    <a:pt x="30290" y="442124"/>
                  </a:lnTo>
                  <a:lnTo>
                    <a:pt x="13798" y="398855"/>
                  </a:lnTo>
                  <a:lnTo>
                    <a:pt x="3533" y="352886"/>
                  </a:lnTo>
                  <a:lnTo>
                    <a:pt x="0" y="304723"/>
                  </a:lnTo>
                  <a:lnTo>
                    <a:pt x="3989" y="253580"/>
                  </a:lnTo>
                  <a:lnTo>
                    <a:pt x="15552" y="204955"/>
                  </a:lnTo>
                  <a:lnTo>
                    <a:pt x="34084" y="159454"/>
                  </a:lnTo>
                  <a:lnTo>
                    <a:pt x="58978" y="117682"/>
                  </a:lnTo>
                  <a:lnTo>
                    <a:pt x="89629" y="80245"/>
                  </a:lnTo>
                  <a:lnTo>
                    <a:pt x="125432" y="47748"/>
                  </a:lnTo>
                  <a:lnTo>
                    <a:pt x="165779" y="20798"/>
                  </a:lnTo>
                  <a:lnTo>
                    <a:pt x="210066" y="0"/>
                  </a:lnTo>
                </a:path>
              </a:pathLst>
            </a:custGeom>
            <a:ln w="20407">
              <a:solidFill>
                <a:srgbClr val="FFFFFF"/>
              </a:solidFill>
            </a:ln>
          </p:spPr>
          <p:txBody>
            <a:bodyPr wrap="square" lIns="0" tIns="0" rIns="0" bIns="0" rtlCol="0"/>
            <a:lstStyle/>
            <a:p>
              <a:endParaRPr/>
            </a:p>
          </p:txBody>
        </p:sp>
        <p:sp>
          <p:nvSpPr>
            <p:cNvPr id="44" name="object 44"/>
            <p:cNvSpPr/>
            <p:nvPr/>
          </p:nvSpPr>
          <p:spPr>
            <a:xfrm>
              <a:off x="14442859" y="7989019"/>
              <a:ext cx="326390" cy="630555"/>
            </a:xfrm>
            <a:custGeom>
              <a:avLst/>
              <a:gdLst/>
              <a:ahLst/>
              <a:cxnLst/>
              <a:rect l="l" t="t" r="r" b="b"/>
              <a:pathLst>
                <a:path w="326390" h="630554">
                  <a:moveTo>
                    <a:pt x="0" y="0"/>
                  </a:moveTo>
                  <a:lnTo>
                    <a:pt x="48160" y="3533"/>
                  </a:lnTo>
                  <a:lnTo>
                    <a:pt x="94127" y="13798"/>
                  </a:lnTo>
                  <a:lnTo>
                    <a:pt x="137396" y="30290"/>
                  </a:lnTo>
                  <a:lnTo>
                    <a:pt x="177463" y="52505"/>
                  </a:lnTo>
                  <a:lnTo>
                    <a:pt x="213823" y="79939"/>
                  </a:lnTo>
                  <a:lnTo>
                    <a:pt x="245973" y="112088"/>
                  </a:lnTo>
                  <a:lnTo>
                    <a:pt x="273408" y="148448"/>
                  </a:lnTo>
                  <a:lnTo>
                    <a:pt x="295624" y="188515"/>
                  </a:lnTo>
                  <a:lnTo>
                    <a:pt x="312117" y="231785"/>
                  </a:lnTo>
                  <a:lnTo>
                    <a:pt x="322382" y="277753"/>
                  </a:lnTo>
                  <a:lnTo>
                    <a:pt x="325916" y="325916"/>
                  </a:lnTo>
                  <a:lnTo>
                    <a:pt x="321957" y="376867"/>
                  </a:lnTo>
                  <a:lnTo>
                    <a:pt x="310480" y="425322"/>
                  </a:lnTo>
                  <a:lnTo>
                    <a:pt x="292084" y="470682"/>
                  </a:lnTo>
                  <a:lnTo>
                    <a:pt x="267367" y="512348"/>
                  </a:lnTo>
                  <a:lnTo>
                    <a:pt x="236929" y="549721"/>
                  </a:lnTo>
                  <a:lnTo>
                    <a:pt x="201368" y="582202"/>
                  </a:lnTo>
                  <a:lnTo>
                    <a:pt x="161283" y="609193"/>
                  </a:lnTo>
                  <a:lnTo>
                    <a:pt x="117273" y="630095"/>
                  </a:lnTo>
                </a:path>
              </a:pathLst>
            </a:custGeom>
            <a:ln w="20407">
              <a:solidFill>
                <a:srgbClr val="FFFFFF"/>
              </a:solidFill>
            </a:ln>
          </p:spPr>
          <p:txBody>
            <a:bodyPr wrap="square" lIns="0" tIns="0" rIns="0" bIns="0" rtlCol="0"/>
            <a:lstStyle/>
            <a:p>
              <a:endParaRPr/>
            </a:p>
          </p:txBody>
        </p:sp>
        <p:sp>
          <p:nvSpPr>
            <p:cNvPr id="45" name="object 45"/>
            <p:cNvSpPr/>
            <p:nvPr/>
          </p:nvSpPr>
          <p:spPr>
            <a:xfrm>
              <a:off x="14274013" y="7990283"/>
              <a:ext cx="53340" cy="73025"/>
            </a:xfrm>
            <a:custGeom>
              <a:avLst/>
              <a:gdLst/>
              <a:ahLst/>
              <a:cxnLst/>
              <a:rect l="l" t="t" r="r" b="b"/>
              <a:pathLst>
                <a:path w="53340" h="73025">
                  <a:moveTo>
                    <a:pt x="0" y="0"/>
                  </a:moveTo>
                  <a:lnTo>
                    <a:pt x="53066" y="19915"/>
                  </a:lnTo>
                  <a:lnTo>
                    <a:pt x="33129" y="72992"/>
                  </a:lnTo>
                </a:path>
              </a:pathLst>
            </a:custGeom>
            <a:ln w="20407">
              <a:solidFill>
                <a:srgbClr val="FFFFFF"/>
              </a:solidFill>
            </a:ln>
          </p:spPr>
          <p:txBody>
            <a:bodyPr wrap="square" lIns="0" tIns="0" rIns="0" bIns="0" rtlCol="0"/>
            <a:lstStyle/>
            <a:p>
              <a:endParaRPr/>
            </a:p>
          </p:txBody>
        </p:sp>
        <p:sp>
          <p:nvSpPr>
            <p:cNvPr id="46" name="object 46"/>
            <p:cNvSpPr/>
            <p:nvPr/>
          </p:nvSpPr>
          <p:spPr>
            <a:xfrm>
              <a:off x="14560142" y="8564585"/>
              <a:ext cx="54610" cy="70485"/>
            </a:xfrm>
            <a:custGeom>
              <a:avLst/>
              <a:gdLst/>
              <a:ahLst/>
              <a:cxnLst/>
              <a:rect l="l" t="t" r="r" b="b"/>
              <a:pathLst>
                <a:path w="54609" h="70484">
                  <a:moveTo>
                    <a:pt x="54532" y="69966"/>
                  </a:moveTo>
                  <a:lnTo>
                    <a:pt x="0" y="54553"/>
                  </a:lnTo>
                  <a:lnTo>
                    <a:pt x="15402" y="0"/>
                  </a:lnTo>
                </a:path>
              </a:pathLst>
            </a:custGeom>
            <a:ln w="20407">
              <a:solidFill>
                <a:srgbClr val="FFFFFF"/>
              </a:solidFill>
            </a:ln>
          </p:spPr>
          <p:txBody>
            <a:bodyPr wrap="square" lIns="0" tIns="0" rIns="0" bIns="0" rtlCol="0"/>
            <a:lstStyle/>
            <a:p>
              <a:endParaRPr/>
            </a:p>
          </p:txBody>
        </p:sp>
        <p:sp>
          <p:nvSpPr>
            <p:cNvPr id="47" name="object 47"/>
            <p:cNvSpPr/>
            <p:nvPr/>
          </p:nvSpPr>
          <p:spPr>
            <a:xfrm>
              <a:off x="14252611" y="8183502"/>
              <a:ext cx="377190" cy="96520"/>
            </a:xfrm>
            <a:custGeom>
              <a:avLst/>
              <a:gdLst/>
              <a:ahLst/>
              <a:cxnLst/>
              <a:rect l="l" t="t" r="r" b="b"/>
              <a:pathLst>
                <a:path w="377190" h="96520">
                  <a:moveTo>
                    <a:pt x="64437" y="0"/>
                  </a:moveTo>
                  <a:lnTo>
                    <a:pt x="48009" y="0"/>
                  </a:lnTo>
                  <a:lnTo>
                    <a:pt x="29322" y="3773"/>
                  </a:lnTo>
                  <a:lnTo>
                    <a:pt x="14062" y="14062"/>
                  </a:lnTo>
                  <a:lnTo>
                    <a:pt x="3773" y="29322"/>
                  </a:lnTo>
                  <a:lnTo>
                    <a:pt x="0" y="48009"/>
                  </a:lnTo>
                  <a:lnTo>
                    <a:pt x="3773" y="66705"/>
                  </a:lnTo>
                  <a:lnTo>
                    <a:pt x="14062" y="81968"/>
                  </a:lnTo>
                  <a:lnTo>
                    <a:pt x="29322" y="92256"/>
                  </a:lnTo>
                  <a:lnTo>
                    <a:pt x="48009" y="96028"/>
                  </a:lnTo>
                  <a:lnTo>
                    <a:pt x="329037" y="96028"/>
                  </a:lnTo>
                  <a:lnTo>
                    <a:pt x="347723" y="92256"/>
                  </a:lnTo>
                  <a:lnTo>
                    <a:pt x="362983" y="81968"/>
                  </a:lnTo>
                  <a:lnTo>
                    <a:pt x="373272" y="66705"/>
                  </a:lnTo>
                  <a:lnTo>
                    <a:pt x="377046" y="48009"/>
                  </a:lnTo>
                  <a:lnTo>
                    <a:pt x="373272" y="29322"/>
                  </a:lnTo>
                  <a:lnTo>
                    <a:pt x="362983" y="14062"/>
                  </a:lnTo>
                  <a:lnTo>
                    <a:pt x="347723" y="3773"/>
                  </a:lnTo>
                  <a:lnTo>
                    <a:pt x="329037" y="0"/>
                  </a:lnTo>
                  <a:lnTo>
                    <a:pt x="317257" y="0"/>
                  </a:lnTo>
                </a:path>
              </a:pathLst>
            </a:custGeom>
            <a:ln w="20407">
              <a:solidFill>
                <a:srgbClr val="FFFFFF"/>
              </a:solidFill>
            </a:ln>
          </p:spPr>
          <p:txBody>
            <a:bodyPr wrap="square" lIns="0" tIns="0" rIns="0" bIns="0" rtlCol="0"/>
            <a:lstStyle/>
            <a:p>
              <a:endParaRPr/>
            </a:p>
          </p:txBody>
        </p:sp>
        <p:pic>
          <p:nvPicPr>
            <p:cNvPr id="48" name="object 48"/>
            <p:cNvPicPr/>
            <p:nvPr/>
          </p:nvPicPr>
          <p:blipFill>
            <a:blip r:embed="rId9" cstate="print"/>
            <a:stretch>
              <a:fillRect/>
            </a:stretch>
          </p:blipFill>
          <p:spPr>
            <a:xfrm>
              <a:off x="14290408" y="8049502"/>
              <a:ext cx="301433" cy="169828"/>
            </a:xfrm>
            <a:prstGeom prst="rect">
              <a:avLst/>
            </a:prstGeom>
          </p:spPr>
        </p:pic>
        <p:sp>
          <p:nvSpPr>
            <p:cNvPr id="49" name="object 49"/>
            <p:cNvSpPr/>
            <p:nvPr/>
          </p:nvSpPr>
          <p:spPr>
            <a:xfrm>
              <a:off x="14252611" y="8356686"/>
              <a:ext cx="377190" cy="96520"/>
            </a:xfrm>
            <a:custGeom>
              <a:avLst/>
              <a:gdLst/>
              <a:ahLst/>
              <a:cxnLst/>
              <a:rect l="l" t="t" r="r" b="b"/>
              <a:pathLst>
                <a:path w="377190" h="96520">
                  <a:moveTo>
                    <a:pt x="64437" y="96028"/>
                  </a:moveTo>
                  <a:lnTo>
                    <a:pt x="48009" y="96028"/>
                  </a:lnTo>
                  <a:lnTo>
                    <a:pt x="29322" y="92255"/>
                  </a:lnTo>
                  <a:lnTo>
                    <a:pt x="14062" y="81966"/>
                  </a:lnTo>
                  <a:lnTo>
                    <a:pt x="3773" y="66705"/>
                  </a:lnTo>
                  <a:lnTo>
                    <a:pt x="0" y="48019"/>
                  </a:lnTo>
                  <a:lnTo>
                    <a:pt x="3773" y="29322"/>
                  </a:lnTo>
                  <a:lnTo>
                    <a:pt x="14062" y="14059"/>
                  </a:lnTo>
                  <a:lnTo>
                    <a:pt x="29322" y="3771"/>
                  </a:lnTo>
                  <a:lnTo>
                    <a:pt x="48009" y="0"/>
                  </a:lnTo>
                  <a:lnTo>
                    <a:pt x="329037" y="0"/>
                  </a:lnTo>
                  <a:lnTo>
                    <a:pt x="347723" y="3771"/>
                  </a:lnTo>
                  <a:lnTo>
                    <a:pt x="362983" y="14059"/>
                  </a:lnTo>
                  <a:lnTo>
                    <a:pt x="373272" y="29322"/>
                  </a:lnTo>
                  <a:lnTo>
                    <a:pt x="377046" y="48019"/>
                  </a:lnTo>
                  <a:lnTo>
                    <a:pt x="373272" y="66705"/>
                  </a:lnTo>
                  <a:lnTo>
                    <a:pt x="362983" y="81966"/>
                  </a:lnTo>
                  <a:lnTo>
                    <a:pt x="347723" y="92255"/>
                  </a:lnTo>
                  <a:lnTo>
                    <a:pt x="329037" y="96028"/>
                  </a:lnTo>
                  <a:lnTo>
                    <a:pt x="317257" y="96028"/>
                  </a:lnTo>
                </a:path>
              </a:pathLst>
            </a:custGeom>
            <a:ln w="20407">
              <a:solidFill>
                <a:srgbClr val="FFFFFF"/>
              </a:solidFill>
            </a:ln>
          </p:spPr>
          <p:txBody>
            <a:bodyPr wrap="square" lIns="0" tIns="0" rIns="0" bIns="0" rtlCol="0"/>
            <a:lstStyle/>
            <a:p>
              <a:endParaRPr/>
            </a:p>
          </p:txBody>
        </p:sp>
        <p:pic>
          <p:nvPicPr>
            <p:cNvPr id="50" name="object 50"/>
            <p:cNvPicPr/>
            <p:nvPr/>
          </p:nvPicPr>
          <p:blipFill>
            <a:blip r:embed="rId10" cstate="print"/>
            <a:stretch>
              <a:fillRect/>
            </a:stretch>
          </p:blipFill>
          <p:spPr>
            <a:xfrm>
              <a:off x="14290408" y="8416887"/>
              <a:ext cx="301433" cy="169827"/>
            </a:xfrm>
            <a:prstGeom prst="rect">
              <a:avLst/>
            </a:prstGeom>
          </p:spPr>
        </p:pic>
      </p:grpSp>
    </p:spTree>
    <p:extLst>
      <p:ext uri="{BB962C8B-B14F-4D97-AF65-F5344CB8AC3E}">
        <p14:creationId xmlns:p14="http://schemas.microsoft.com/office/powerpoint/2010/main" val="1211369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blue background with lines&#10;&#10;Description automatically generated">
            <a:extLst>
              <a:ext uri="{FF2B5EF4-FFF2-40B4-BE49-F238E27FC236}">
                <a16:creationId xmlns:a16="http://schemas.microsoft.com/office/drawing/2014/main" id="{4C9583C1-577D-AE99-C9B7-DFABC3924D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8352" y="0"/>
            <a:ext cx="4093220" cy="6062842"/>
          </a:xfrm>
          <a:prstGeom prst="rect">
            <a:avLst/>
          </a:prstGeom>
        </p:spPr>
      </p:pic>
      <p:sp>
        <p:nvSpPr>
          <p:cNvPr id="17" name="bg object 16">
            <a:extLst>
              <a:ext uri="{FF2B5EF4-FFF2-40B4-BE49-F238E27FC236}">
                <a16:creationId xmlns:a16="http://schemas.microsoft.com/office/drawing/2014/main" id="{76FC91C2-0507-DA49-1FA0-A973E8755453}"/>
              </a:ext>
            </a:extLst>
          </p:cNvPr>
          <p:cNvSpPr/>
          <p:nvPr/>
        </p:nvSpPr>
        <p:spPr>
          <a:xfrm>
            <a:off x="6070227" y="2506226"/>
            <a:ext cx="1829057" cy="2228753"/>
          </a:xfrm>
          <a:custGeom>
            <a:avLst/>
            <a:gdLst/>
            <a:ahLst/>
            <a:cxnLst/>
            <a:rect l="l" t="t" r="r" b="b"/>
            <a:pathLst>
              <a:path w="3016250" h="3675379">
                <a:moveTo>
                  <a:pt x="3016232" y="0"/>
                </a:moveTo>
                <a:lnTo>
                  <a:pt x="0" y="0"/>
                </a:lnTo>
                <a:lnTo>
                  <a:pt x="0" y="3674788"/>
                </a:lnTo>
                <a:lnTo>
                  <a:pt x="3016232" y="3674788"/>
                </a:lnTo>
                <a:lnTo>
                  <a:pt x="3016232" y="0"/>
                </a:lnTo>
                <a:close/>
              </a:path>
            </a:pathLst>
          </a:custGeom>
          <a:solidFill>
            <a:srgbClr val="F59B27"/>
          </a:solidFill>
        </p:spPr>
        <p:txBody>
          <a:bodyPr wrap="square" lIns="0" tIns="0" rIns="0" bIns="0" rtlCol="0"/>
          <a:lstStyle/>
          <a:p>
            <a:endParaRPr/>
          </a:p>
        </p:txBody>
      </p:sp>
      <p:pic>
        <p:nvPicPr>
          <p:cNvPr id="18" name="bg object 17">
            <a:extLst>
              <a:ext uri="{FF2B5EF4-FFF2-40B4-BE49-F238E27FC236}">
                <a16:creationId xmlns:a16="http://schemas.microsoft.com/office/drawing/2014/main" id="{9AE3DC76-86A5-683F-2FB4-6AEE6D85380E}"/>
              </a:ext>
            </a:extLst>
          </p:cNvPr>
          <p:cNvPicPr/>
          <p:nvPr/>
        </p:nvPicPr>
        <p:blipFill>
          <a:blip r:embed="rId3" cstate="print"/>
          <a:stretch>
            <a:fillRect/>
          </a:stretch>
        </p:blipFill>
        <p:spPr>
          <a:xfrm>
            <a:off x="6232516" y="2653066"/>
            <a:ext cx="804545" cy="801560"/>
          </a:xfrm>
          <a:prstGeom prst="rect">
            <a:avLst/>
          </a:prstGeom>
        </p:spPr>
      </p:pic>
      <p:sp>
        <p:nvSpPr>
          <p:cNvPr id="19" name="bg object 18">
            <a:extLst>
              <a:ext uri="{FF2B5EF4-FFF2-40B4-BE49-F238E27FC236}">
                <a16:creationId xmlns:a16="http://schemas.microsoft.com/office/drawing/2014/main" id="{B9D8255B-C761-FE8D-B1CD-98163335C5B3}"/>
              </a:ext>
            </a:extLst>
          </p:cNvPr>
          <p:cNvSpPr/>
          <p:nvPr/>
        </p:nvSpPr>
        <p:spPr>
          <a:xfrm>
            <a:off x="6232518" y="2651576"/>
            <a:ext cx="804785" cy="804785"/>
          </a:xfrm>
          <a:custGeom>
            <a:avLst/>
            <a:gdLst/>
            <a:ahLst/>
            <a:cxnLst/>
            <a:rect l="l" t="t" r="r" b="b"/>
            <a:pathLst>
              <a:path w="1327150" h="1327150">
                <a:moveTo>
                  <a:pt x="663372" y="1326755"/>
                </a:moveTo>
                <a:lnTo>
                  <a:pt x="710748" y="1325089"/>
                </a:lnTo>
                <a:lnTo>
                  <a:pt x="757225" y="1320167"/>
                </a:lnTo>
                <a:lnTo>
                  <a:pt x="802690" y="1312101"/>
                </a:lnTo>
                <a:lnTo>
                  <a:pt x="847032" y="1301003"/>
                </a:lnTo>
                <a:lnTo>
                  <a:pt x="890138" y="1286985"/>
                </a:lnTo>
                <a:lnTo>
                  <a:pt x="931896" y="1270160"/>
                </a:lnTo>
                <a:lnTo>
                  <a:pt x="972193" y="1250639"/>
                </a:lnTo>
                <a:lnTo>
                  <a:pt x="1010918" y="1228536"/>
                </a:lnTo>
                <a:lnTo>
                  <a:pt x="1047958" y="1203963"/>
                </a:lnTo>
                <a:lnTo>
                  <a:pt x="1083200" y="1177030"/>
                </a:lnTo>
                <a:lnTo>
                  <a:pt x="1116534" y="1147852"/>
                </a:lnTo>
                <a:lnTo>
                  <a:pt x="1147845" y="1116540"/>
                </a:lnTo>
                <a:lnTo>
                  <a:pt x="1177023" y="1083207"/>
                </a:lnTo>
                <a:lnTo>
                  <a:pt x="1203955" y="1047964"/>
                </a:lnTo>
                <a:lnTo>
                  <a:pt x="1228528" y="1010924"/>
                </a:lnTo>
                <a:lnTo>
                  <a:pt x="1250631" y="972199"/>
                </a:lnTo>
                <a:lnTo>
                  <a:pt x="1270151" y="931902"/>
                </a:lnTo>
                <a:lnTo>
                  <a:pt x="1286976" y="890144"/>
                </a:lnTo>
                <a:lnTo>
                  <a:pt x="1300993" y="847039"/>
                </a:lnTo>
                <a:lnTo>
                  <a:pt x="1312091" y="802698"/>
                </a:lnTo>
                <a:lnTo>
                  <a:pt x="1320157" y="757233"/>
                </a:lnTo>
                <a:lnTo>
                  <a:pt x="1325079" y="710757"/>
                </a:lnTo>
                <a:lnTo>
                  <a:pt x="1326744" y="663382"/>
                </a:lnTo>
                <a:lnTo>
                  <a:pt x="1325079" y="616006"/>
                </a:lnTo>
                <a:lnTo>
                  <a:pt x="1320157" y="569529"/>
                </a:lnTo>
                <a:lnTo>
                  <a:pt x="1312091" y="524064"/>
                </a:lnTo>
                <a:lnTo>
                  <a:pt x="1300993" y="479721"/>
                </a:lnTo>
                <a:lnTo>
                  <a:pt x="1286976" y="436615"/>
                </a:lnTo>
                <a:lnTo>
                  <a:pt x="1270151" y="394857"/>
                </a:lnTo>
                <a:lnTo>
                  <a:pt x="1250631" y="354559"/>
                </a:lnTo>
                <a:lnTo>
                  <a:pt x="1228528" y="315834"/>
                </a:lnTo>
                <a:lnTo>
                  <a:pt x="1203955" y="278793"/>
                </a:lnTo>
                <a:lnTo>
                  <a:pt x="1177023" y="243550"/>
                </a:lnTo>
                <a:lnTo>
                  <a:pt x="1147845" y="210216"/>
                </a:lnTo>
                <a:lnTo>
                  <a:pt x="1116534" y="178903"/>
                </a:lnTo>
                <a:lnTo>
                  <a:pt x="1083200" y="149725"/>
                </a:lnTo>
                <a:lnTo>
                  <a:pt x="1047958" y="122793"/>
                </a:lnTo>
                <a:lnTo>
                  <a:pt x="1010918" y="98219"/>
                </a:lnTo>
                <a:lnTo>
                  <a:pt x="972193" y="76115"/>
                </a:lnTo>
                <a:lnTo>
                  <a:pt x="931896" y="56595"/>
                </a:lnTo>
                <a:lnTo>
                  <a:pt x="890138" y="39770"/>
                </a:lnTo>
                <a:lnTo>
                  <a:pt x="847032" y="25752"/>
                </a:lnTo>
                <a:lnTo>
                  <a:pt x="802690" y="14653"/>
                </a:lnTo>
                <a:lnTo>
                  <a:pt x="757225" y="6587"/>
                </a:lnTo>
                <a:lnTo>
                  <a:pt x="710748" y="1665"/>
                </a:lnTo>
                <a:lnTo>
                  <a:pt x="663372" y="0"/>
                </a:lnTo>
                <a:lnTo>
                  <a:pt x="615996" y="1665"/>
                </a:lnTo>
                <a:lnTo>
                  <a:pt x="569519" y="6587"/>
                </a:lnTo>
                <a:lnTo>
                  <a:pt x="524054" y="14653"/>
                </a:lnTo>
                <a:lnTo>
                  <a:pt x="479712" y="25752"/>
                </a:lnTo>
                <a:lnTo>
                  <a:pt x="436606" y="39770"/>
                </a:lnTo>
                <a:lnTo>
                  <a:pt x="394848" y="56595"/>
                </a:lnTo>
                <a:lnTo>
                  <a:pt x="354551" y="76115"/>
                </a:lnTo>
                <a:lnTo>
                  <a:pt x="315826" y="98219"/>
                </a:lnTo>
                <a:lnTo>
                  <a:pt x="278786" y="122793"/>
                </a:lnTo>
                <a:lnTo>
                  <a:pt x="243544" y="149725"/>
                </a:lnTo>
                <a:lnTo>
                  <a:pt x="210210" y="178903"/>
                </a:lnTo>
                <a:lnTo>
                  <a:pt x="178899" y="210216"/>
                </a:lnTo>
                <a:lnTo>
                  <a:pt x="149721" y="243550"/>
                </a:lnTo>
                <a:lnTo>
                  <a:pt x="122789" y="278793"/>
                </a:lnTo>
                <a:lnTo>
                  <a:pt x="98216" y="315834"/>
                </a:lnTo>
                <a:lnTo>
                  <a:pt x="76113" y="354559"/>
                </a:lnTo>
                <a:lnTo>
                  <a:pt x="56593" y="394857"/>
                </a:lnTo>
                <a:lnTo>
                  <a:pt x="39768" y="436615"/>
                </a:lnTo>
                <a:lnTo>
                  <a:pt x="25751" y="479721"/>
                </a:lnTo>
                <a:lnTo>
                  <a:pt x="14653" y="524064"/>
                </a:lnTo>
                <a:lnTo>
                  <a:pt x="6587" y="569529"/>
                </a:lnTo>
                <a:lnTo>
                  <a:pt x="1665" y="616006"/>
                </a:lnTo>
                <a:lnTo>
                  <a:pt x="0" y="663382"/>
                </a:lnTo>
                <a:lnTo>
                  <a:pt x="1665" y="710757"/>
                </a:lnTo>
                <a:lnTo>
                  <a:pt x="6587" y="757233"/>
                </a:lnTo>
                <a:lnTo>
                  <a:pt x="14653" y="802698"/>
                </a:lnTo>
                <a:lnTo>
                  <a:pt x="25751" y="847039"/>
                </a:lnTo>
                <a:lnTo>
                  <a:pt x="39768" y="890144"/>
                </a:lnTo>
                <a:lnTo>
                  <a:pt x="56593" y="931902"/>
                </a:lnTo>
                <a:lnTo>
                  <a:pt x="76113" y="972199"/>
                </a:lnTo>
                <a:lnTo>
                  <a:pt x="98216" y="1010924"/>
                </a:lnTo>
                <a:lnTo>
                  <a:pt x="122789" y="1047964"/>
                </a:lnTo>
                <a:lnTo>
                  <a:pt x="149721" y="1083207"/>
                </a:lnTo>
                <a:lnTo>
                  <a:pt x="178899" y="1116540"/>
                </a:lnTo>
                <a:lnTo>
                  <a:pt x="210210" y="1147852"/>
                </a:lnTo>
                <a:lnTo>
                  <a:pt x="243544" y="1177030"/>
                </a:lnTo>
                <a:lnTo>
                  <a:pt x="278786" y="1203963"/>
                </a:lnTo>
                <a:lnTo>
                  <a:pt x="315826" y="1228536"/>
                </a:lnTo>
                <a:lnTo>
                  <a:pt x="354551" y="1250639"/>
                </a:lnTo>
                <a:lnTo>
                  <a:pt x="394848" y="1270160"/>
                </a:lnTo>
                <a:lnTo>
                  <a:pt x="436606" y="1286985"/>
                </a:lnTo>
                <a:lnTo>
                  <a:pt x="479712" y="1301003"/>
                </a:lnTo>
                <a:lnTo>
                  <a:pt x="524054" y="1312101"/>
                </a:lnTo>
                <a:lnTo>
                  <a:pt x="569519" y="1320167"/>
                </a:lnTo>
                <a:lnTo>
                  <a:pt x="615996" y="1325089"/>
                </a:lnTo>
                <a:lnTo>
                  <a:pt x="663372" y="1326755"/>
                </a:lnTo>
                <a:close/>
              </a:path>
            </a:pathLst>
          </a:custGeom>
          <a:ln w="31412">
            <a:solidFill>
              <a:srgbClr val="FFFFFF"/>
            </a:solidFill>
          </a:ln>
        </p:spPr>
        <p:txBody>
          <a:bodyPr wrap="square" lIns="0" tIns="0" rIns="0" bIns="0" rtlCol="0"/>
          <a:lstStyle/>
          <a:p>
            <a:endParaRPr/>
          </a:p>
        </p:txBody>
      </p:sp>
      <p:sp>
        <p:nvSpPr>
          <p:cNvPr id="2" name="object 2"/>
          <p:cNvSpPr txBox="1"/>
          <p:nvPr/>
        </p:nvSpPr>
        <p:spPr>
          <a:xfrm>
            <a:off x="475293" y="2482341"/>
            <a:ext cx="2544892" cy="2754458"/>
          </a:xfrm>
          <a:prstGeom prst="rect">
            <a:avLst/>
          </a:prstGeom>
        </p:spPr>
        <p:txBody>
          <a:bodyPr vert="horz" wrap="square" lIns="0" tIns="22719" rIns="0" bIns="0" rtlCol="0">
            <a:spAutoFit/>
          </a:bodyPr>
          <a:lstStyle/>
          <a:p>
            <a:pPr marL="7701" marR="3081">
              <a:lnSpc>
                <a:spcPts val="1352"/>
              </a:lnSpc>
              <a:spcBef>
                <a:spcPts val="179"/>
              </a:spcBef>
            </a:pPr>
            <a:r>
              <a:rPr sz="1182" b="1" dirty="0">
                <a:solidFill>
                  <a:srgbClr val="375DA8"/>
                </a:solidFill>
                <a:latin typeface="Moderat Extended Bold"/>
                <a:cs typeface="Moderat Extended Bold"/>
              </a:rPr>
              <a:t>Academics</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working</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for</a:t>
            </a:r>
            <a:r>
              <a:rPr sz="1182" b="1" spc="-9"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wealthy </a:t>
            </a:r>
            <a:r>
              <a:rPr sz="1182" b="1" dirty="0">
                <a:solidFill>
                  <a:srgbClr val="375DA8"/>
                </a:solidFill>
                <a:latin typeface="Moderat Extended Bold"/>
                <a:cs typeface="Moderat Extended Bold"/>
              </a:rPr>
              <a:t>institutions</a:t>
            </a:r>
            <a:r>
              <a:rPr sz="1182" b="1" spc="30" dirty="0">
                <a:solidFill>
                  <a:srgbClr val="375DA8"/>
                </a:solidFill>
                <a:latin typeface="Moderat Extended Bold"/>
                <a:cs typeface="Moderat Extended Bold"/>
              </a:rPr>
              <a:t> </a:t>
            </a:r>
            <a:r>
              <a:rPr sz="1182" b="1" dirty="0">
                <a:solidFill>
                  <a:srgbClr val="375DA8"/>
                </a:solidFill>
                <a:latin typeface="Moderat Extended Bold"/>
                <a:cs typeface="Moderat Extended Bold"/>
              </a:rPr>
              <a:t>in</a:t>
            </a:r>
            <a:r>
              <a:rPr sz="1182" b="1" spc="33" dirty="0">
                <a:solidFill>
                  <a:srgbClr val="375DA8"/>
                </a:solidFill>
                <a:latin typeface="Moderat Extended Bold"/>
                <a:cs typeface="Moderat Extended Bold"/>
              </a:rPr>
              <a:t> </a:t>
            </a:r>
            <a:r>
              <a:rPr sz="1182" b="1" dirty="0">
                <a:solidFill>
                  <a:srgbClr val="375DA8"/>
                </a:solidFill>
                <a:latin typeface="Moderat Extended Bold"/>
                <a:cs typeface="Moderat Extended Bold"/>
              </a:rPr>
              <a:t>the</a:t>
            </a:r>
            <a:r>
              <a:rPr sz="1182" b="1" spc="30" dirty="0">
                <a:solidFill>
                  <a:srgbClr val="375DA8"/>
                </a:solidFill>
                <a:latin typeface="Moderat Extended Bold"/>
                <a:cs typeface="Moderat Extended Bold"/>
              </a:rPr>
              <a:t> </a:t>
            </a:r>
            <a:r>
              <a:rPr sz="1182" b="1" dirty="0">
                <a:solidFill>
                  <a:srgbClr val="375DA8"/>
                </a:solidFill>
                <a:latin typeface="Moderat Extended Bold"/>
                <a:cs typeface="Moderat Extended Bold"/>
              </a:rPr>
              <a:t>Global</a:t>
            </a:r>
            <a:r>
              <a:rPr sz="1182" b="1" spc="33"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North </a:t>
            </a:r>
            <a:r>
              <a:rPr sz="1182" b="1" dirty="0">
                <a:solidFill>
                  <a:srgbClr val="375DA8"/>
                </a:solidFill>
                <a:latin typeface="Moderat Extended Bold"/>
                <a:cs typeface="Moderat Extended Bold"/>
              </a:rPr>
              <a:t>don’t</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always</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realise</a:t>
            </a:r>
            <a:r>
              <a:rPr sz="1182" b="1" spc="-6" dirty="0">
                <a:solidFill>
                  <a:srgbClr val="375DA8"/>
                </a:solidFill>
                <a:latin typeface="Moderat Extended Bold"/>
                <a:cs typeface="Moderat Extended Bold"/>
              </a:rPr>
              <a:t> </a:t>
            </a:r>
            <a:r>
              <a:rPr sz="1182" b="1" dirty="0">
                <a:solidFill>
                  <a:srgbClr val="375DA8"/>
                </a:solidFill>
                <a:latin typeface="Moderat Extended Bold"/>
                <a:cs typeface="Moderat Extended Bold"/>
              </a:rPr>
              <a:t>the</a:t>
            </a:r>
            <a:r>
              <a:rPr sz="1182" b="1" spc="-9"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access </a:t>
            </a:r>
            <a:r>
              <a:rPr sz="1182" b="1" dirty="0">
                <a:solidFill>
                  <a:srgbClr val="375DA8"/>
                </a:solidFill>
                <a:latin typeface="Moderat Extended Bold"/>
                <a:cs typeface="Moderat Extended Bold"/>
              </a:rPr>
              <a:t>issues</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facing</a:t>
            </a:r>
            <a:r>
              <a:rPr sz="1182" b="1" spc="-9"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academics </a:t>
            </a:r>
            <a:r>
              <a:rPr sz="1182" b="1" dirty="0">
                <a:solidFill>
                  <a:srgbClr val="375DA8"/>
                </a:solidFill>
                <a:latin typeface="Moderat Extended Bold"/>
                <a:cs typeface="Moderat Extended Bold"/>
              </a:rPr>
              <a:t>working</a:t>
            </a:r>
            <a:r>
              <a:rPr sz="1182" b="1" spc="-12" dirty="0">
                <a:solidFill>
                  <a:srgbClr val="375DA8"/>
                </a:solidFill>
                <a:latin typeface="Moderat Extended Bold"/>
                <a:cs typeface="Moderat Extended Bold"/>
              </a:rPr>
              <a:t> </a:t>
            </a:r>
            <a:r>
              <a:rPr sz="1182" b="1" dirty="0">
                <a:solidFill>
                  <a:srgbClr val="375DA8"/>
                </a:solidFill>
                <a:latin typeface="Moderat Extended Bold"/>
                <a:cs typeface="Moderat Extended Bold"/>
              </a:rPr>
              <a:t>for</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less</a:t>
            </a:r>
            <a:r>
              <a:rPr sz="1182" b="1" spc="-9"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wealthy </a:t>
            </a:r>
            <a:r>
              <a:rPr sz="1182" b="1" dirty="0">
                <a:solidFill>
                  <a:srgbClr val="375DA8"/>
                </a:solidFill>
                <a:latin typeface="Moderat Extended Bold"/>
                <a:cs typeface="Moderat Extended Bold"/>
              </a:rPr>
              <a:t>institutions,</a:t>
            </a:r>
            <a:r>
              <a:rPr sz="1182" b="1" spc="64" dirty="0">
                <a:solidFill>
                  <a:srgbClr val="375DA8"/>
                </a:solidFill>
                <a:latin typeface="Moderat Extended Bold"/>
                <a:cs typeface="Moderat Extended Bold"/>
              </a:rPr>
              <a:t> </a:t>
            </a:r>
            <a:r>
              <a:rPr sz="1182" b="1" dirty="0">
                <a:solidFill>
                  <a:srgbClr val="375DA8"/>
                </a:solidFill>
                <a:latin typeface="Moderat Extended Bold"/>
                <a:cs typeface="Moderat Extended Bold"/>
              </a:rPr>
              <a:t>particularly</a:t>
            </a:r>
            <a:r>
              <a:rPr sz="1182" b="1" spc="67"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those </a:t>
            </a:r>
            <a:r>
              <a:rPr sz="1182" b="1" dirty="0">
                <a:solidFill>
                  <a:srgbClr val="375DA8"/>
                </a:solidFill>
                <a:latin typeface="Moderat Extended Bold"/>
                <a:cs typeface="Moderat Extended Bold"/>
              </a:rPr>
              <a:t>in</a:t>
            </a:r>
            <a:r>
              <a:rPr sz="1182" b="1" spc="30" dirty="0">
                <a:solidFill>
                  <a:srgbClr val="375DA8"/>
                </a:solidFill>
                <a:latin typeface="Moderat Extended Bold"/>
                <a:cs typeface="Moderat Extended Bold"/>
              </a:rPr>
              <a:t> </a:t>
            </a:r>
            <a:r>
              <a:rPr sz="1182" b="1" dirty="0">
                <a:solidFill>
                  <a:srgbClr val="375DA8"/>
                </a:solidFill>
                <a:latin typeface="Moderat Extended Bold"/>
                <a:cs typeface="Moderat Extended Bold"/>
              </a:rPr>
              <a:t>the</a:t>
            </a:r>
            <a:r>
              <a:rPr sz="1182" b="1" spc="30" dirty="0">
                <a:solidFill>
                  <a:srgbClr val="375DA8"/>
                </a:solidFill>
                <a:latin typeface="Moderat Extended Bold"/>
                <a:cs typeface="Moderat Extended Bold"/>
              </a:rPr>
              <a:t> </a:t>
            </a:r>
            <a:r>
              <a:rPr sz="1182" b="1" dirty="0">
                <a:solidFill>
                  <a:srgbClr val="375DA8"/>
                </a:solidFill>
                <a:latin typeface="Moderat Extended Bold"/>
                <a:cs typeface="Moderat Extended Bold"/>
              </a:rPr>
              <a:t>Global</a:t>
            </a:r>
            <a:r>
              <a:rPr sz="1182" b="1" spc="30"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South.</a:t>
            </a:r>
            <a:endParaRPr sz="1182">
              <a:latin typeface="Moderat Extended Bold"/>
              <a:cs typeface="Moderat Extended Bold"/>
            </a:endParaRPr>
          </a:p>
          <a:p>
            <a:pPr marL="7701" marR="14247">
              <a:lnSpc>
                <a:spcPts val="1352"/>
              </a:lnSpc>
              <a:spcBef>
                <a:spcPts val="266"/>
              </a:spcBef>
            </a:pPr>
            <a:r>
              <a:rPr sz="1182" b="1" dirty="0">
                <a:solidFill>
                  <a:srgbClr val="375DA8"/>
                </a:solidFill>
                <a:latin typeface="Moderat Extended Bold"/>
                <a:cs typeface="Moderat Extended Bold"/>
              </a:rPr>
              <a:t>Faguet</a:t>
            </a:r>
            <a:r>
              <a:rPr sz="1182" b="1" spc="-27" dirty="0">
                <a:solidFill>
                  <a:srgbClr val="375DA8"/>
                </a:solidFill>
                <a:latin typeface="Moderat Extended Bold"/>
                <a:cs typeface="Moderat Extended Bold"/>
              </a:rPr>
              <a:t> </a:t>
            </a:r>
            <a:r>
              <a:rPr sz="1182" b="1" dirty="0">
                <a:solidFill>
                  <a:srgbClr val="375DA8"/>
                </a:solidFill>
                <a:latin typeface="Moderat Extended Bold"/>
                <a:cs typeface="Moderat Extended Bold"/>
              </a:rPr>
              <a:t>says</a:t>
            </a:r>
            <a:r>
              <a:rPr sz="1182" b="1" spc="-27" dirty="0">
                <a:solidFill>
                  <a:srgbClr val="375DA8"/>
                </a:solidFill>
                <a:latin typeface="Moderat Extended Bold"/>
                <a:cs typeface="Moderat Extended Bold"/>
              </a:rPr>
              <a:t> </a:t>
            </a:r>
            <a:r>
              <a:rPr sz="1182" b="1" dirty="0">
                <a:solidFill>
                  <a:srgbClr val="375DA8"/>
                </a:solidFill>
                <a:latin typeface="Moderat Extended Bold"/>
                <a:cs typeface="Moderat Extended Bold"/>
              </a:rPr>
              <a:t>open</a:t>
            </a:r>
            <a:r>
              <a:rPr sz="1182" b="1" spc="-27"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access </a:t>
            </a:r>
            <a:r>
              <a:rPr sz="1182" b="1" dirty="0">
                <a:solidFill>
                  <a:srgbClr val="375DA8"/>
                </a:solidFill>
                <a:latin typeface="Moderat Extended Bold"/>
                <a:cs typeface="Moderat Extended Bold"/>
              </a:rPr>
              <a:t>publishing</a:t>
            </a:r>
            <a:r>
              <a:rPr sz="1182" b="1" spc="12" dirty="0">
                <a:solidFill>
                  <a:srgbClr val="375DA8"/>
                </a:solidFill>
                <a:latin typeface="Moderat Extended Bold"/>
                <a:cs typeface="Moderat Extended Bold"/>
              </a:rPr>
              <a:t> </a:t>
            </a:r>
            <a:r>
              <a:rPr sz="1182" b="1" dirty="0">
                <a:solidFill>
                  <a:srgbClr val="375DA8"/>
                </a:solidFill>
                <a:latin typeface="Moderat Extended Bold"/>
                <a:cs typeface="Moderat Extended Bold"/>
              </a:rPr>
              <a:t>helps</a:t>
            </a:r>
            <a:r>
              <a:rPr sz="1182" b="1" spc="12" dirty="0">
                <a:solidFill>
                  <a:srgbClr val="375DA8"/>
                </a:solidFill>
                <a:latin typeface="Moderat Extended Bold"/>
                <a:cs typeface="Moderat Extended Bold"/>
              </a:rPr>
              <a:t> </a:t>
            </a:r>
            <a:r>
              <a:rPr sz="1182" b="1" dirty="0">
                <a:solidFill>
                  <a:srgbClr val="375DA8"/>
                </a:solidFill>
                <a:latin typeface="Moderat Extended Bold"/>
                <a:cs typeface="Moderat Extended Bold"/>
              </a:rPr>
              <a:t>address</a:t>
            </a:r>
            <a:r>
              <a:rPr sz="1182" b="1" spc="12"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issues </a:t>
            </a:r>
            <a:r>
              <a:rPr sz="1182" b="1" dirty="0">
                <a:solidFill>
                  <a:srgbClr val="375DA8"/>
                </a:solidFill>
                <a:latin typeface="Moderat Extended Bold"/>
                <a:cs typeface="Moderat Extended Bold"/>
              </a:rPr>
              <a:t>of</a:t>
            </a:r>
            <a:r>
              <a:rPr sz="1182" b="1" spc="6" dirty="0">
                <a:solidFill>
                  <a:srgbClr val="375DA8"/>
                </a:solidFill>
                <a:latin typeface="Moderat Extended Bold"/>
                <a:cs typeface="Moderat Extended Bold"/>
              </a:rPr>
              <a:t> </a:t>
            </a:r>
            <a:r>
              <a:rPr sz="1182" b="1" dirty="0">
                <a:solidFill>
                  <a:srgbClr val="375DA8"/>
                </a:solidFill>
                <a:latin typeface="Moderat Extended Bold"/>
                <a:cs typeface="Moderat Extended Bold"/>
              </a:rPr>
              <a:t>inequality,</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which</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he</a:t>
            </a:r>
            <a:r>
              <a:rPr sz="1182" b="1" spc="6"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feels</a:t>
            </a:r>
            <a:endParaRPr sz="1182">
              <a:latin typeface="Moderat Extended Bold"/>
              <a:cs typeface="Moderat Extended Bold"/>
            </a:endParaRPr>
          </a:p>
          <a:p>
            <a:pPr marL="7701">
              <a:lnSpc>
                <a:spcPts val="1276"/>
              </a:lnSpc>
            </a:pPr>
            <a:r>
              <a:rPr sz="1182" b="1" dirty="0">
                <a:solidFill>
                  <a:srgbClr val="375DA8"/>
                </a:solidFill>
                <a:latin typeface="Moderat Extended Bold"/>
                <a:cs typeface="Moderat Extended Bold"/>
              </a:rPr>
              <a:t>is</a:t>
            </a:r>
            <a:r>
              <a:rPr sz="1182" b="1" spc="49" dirty="0">
                <a:solidFill>
                  <a:srgbClr val="375DA8"/>
                </a:solidFill>
                <a:latin typeface="Moderat Extended Bold"/>
                <a:cs typeface="Moderat Extended Bold"/>
              </a:rPr>
              <a:t> </a:t>
            </a:r>
            <a:r>
              <a:rPr sz="1182" b="1" dirty="0">
                <a:solidFill>
                  <a:srgbClr val="375DA8"/>
                </a:solidFill>
                <a:latin typeface="Moderat Extended Bold"/>
                <a:cs typeface="Moderat Extended Bold"/>
              </a:rPr>
              <a:t>particularly</a:t>
            </a:r>
            <a:r>
              <a:rPr sz="1182" b="1" spc="49" dirty="0">
                <a:solidFill>
                  <a:srgbClr val="375DA8"/>
                </a:solidFill>
                <a:latin typeface="Moderat Extended Bold"/>
                <a:cs typeface="Moderat Extended Bold"/>
              </a:rPr>
              <a:t> </a:t>
            </a:r>
            <a:r>
              <a:rPr sz="1182" b="1" dirty="0">
                <a:solidFill>
                  <a:srgbClr val="375DA8"/>
                </a:solidFill>
                <a:latin typeface="Moderat Extended Bold"/>
                <a:cs typeface="Moderat Extended Bold"/>
              </a:rPr>
              <a:t>important</a:t>
            </a:r>
            <a:r>
              <a:rPr sz="1182" b="1" spc="49" dirty="0">
                <a:solidFill>
                  <a:srgbClr val="375DA8"/>
                </a:solidFill>
                <a:latin typeface="Moderat Extended Bold"/>
                <a:cs typeface="Moderat Extended Bold"/>
              </a:rPr>
              <a:t> </a:t>
            </a:r>
            <a:r>
              <a:rPr sz="1182" b="1" dirty="0">
                <a:solidFill>
                  <a:srgbClr val="375DA8"/>
                </a:solidFill>
                <a:latin typeface="Moderat Extended Bold"/>
                <a:cs typeface="Moderat Extended Bold"/>
              </a:rPr>
              <a:t>in</a:t>
            </a:r>
            <a:r>
              <a:rPr sz="1182" b="1" spc="49" dirty="0">
                <a:solidFill>
                  <a:srgbClr val="375DA8"/>
                </a:solidFill>
                <a:latin typeface="Moderat Extended Bold"/>
                <a:cs typeface="Moderat Extended Bold"/>
              </a:rPr>
              <a:t> </a:t>
            </a:r>
            <a:r>
              <a:rPr sz="1182" b="1" spc="-15" dirty="0">
                <a:solidFill>
                  <a:srgbClr val="375DA8"/>
                </a:solidFill>
                <a:latin typeface="Moderat Extended Bold"/>
                <a:cs typeface="Moderat Extended Bold"/>
              </a:rPr>
              <a:t>his</a:t>
            </a:r>
            <a:endParaRPr sz="1182">
              <a:latin typeface="Moderat Extended Bold"/>
              <a:cs typeface="Moderat Extended Bold"/>
            </a:endParaRPr>
          </a:p>
          <a:p>
            <a:pPr marL="7701" marR="56604">
              <a:lnSpc>
                <a:spcPts val="1352"/>
              </a:lnSpc>
              <a:spcBef>
                <a:spcPts val="64"/>
              </a:spcBef>
            </a:pPr>
            <a:r>
              <a:rPr sz="1182" b="1" dirty="0">
                <a:solidFill>
                  <a:srgbClr val="375DA8"/>
                </a:solidFill>
                <a:latin typeface="Moderat Extended Bold"/>
                <a:cs typeface="Moderat Extended Bold"/>
              </a:rPr>
              <a:t>area of research.</a:t>
            </a:r>
            <a:r>
              <a:rPr sz="1182" b="1" spc="3" dirty="0">
                <a:solidFill>
                  <a:srgbClr val="375DA8"/>
                </a:solidFill>
                <a:latin typeface="Moderat Extended Bold"/>
                <a:cs typeface="Moderat Extended Bold"/>
              </a:rPr>
              <a:t> </a:t>
            </a:r>
            <a:r>
              <a:rPr sz="1182" b="1" dirty="0">
                <a:solidFill>
                  <a:srgbClr val="375DA8"/>
                </a:solidFill>
                <a:latin typeface="Moderat Extended Bold"/>
                <a:cs typeface="Moderat Extended Bold"/>
              </a:rPr>
              <a:t>He </a:t>
            </a:r>
            <a:r>
              <a:rPr sz="1182" b="1" spc="-6" dirty="0">
                <a:solidFill>
                  <a:srgbClr val="375DA8"/>
                </a:solidFill>
                <a:latin typeface="Moderat Extended Bold"/>
                <a:cs typeface="Moderat Extended Bold"/>
              </a:rPr>
              <a:t>wouldn’t </a:t>
            </a:r>
            <a:r>
              <a:rPr sz="1182" b="1" dirty="0">
                <a:solidFill>
                  <a:srgbClr val="375DA8"/>
                </a:solidFill>
                <a:latin typeface="Moderat Extended Bold"/>
                <a:cs typeface="Moderat Extended Bold"/>
              </a:rPr>
              <a:t>like to</a:t>
            </a:r>
            <a:r>
              <a:rPr sz="1182" b="1" spc="3" dirty="0">
                <a:solidFill>
                  <a:srgbClr val="375DA8"/>
                </a:solidFill>
                <a:latin typeface="Moderat Extended Bold"/>
                <a:cs typeface="Moderat Extended Bold"/>
              </a:rPr>
              <a:t> </a:t>
            </a:r>
            <a:r>
              <a:rPr sz="1182" b="1" dirty="0">
                <a:solidFill>
                  <a:srgbClr val="375DA8"/>
                </a:solidFill>
                <a:latin typeface="Moderat Extended Bold"/>
                <a:cs typeface="Moderat Extended Bold"/>
              </a:rPr>
              <a:t>be</a:t>
            </a:r>
            <a:r>
              <a:rPr sz="1182" b="1" spc="3" dirty="0">
                <a:solidFill>
                  <a:srgbClr val="375DA8"/>
                </a:solidFill>
                <a:latin typeface="Moderat Extended Bold"/>
                <a:cs typeface="Moderat Extended Bold"/>
              </a:rPr>
              <a:t> </a:t>
            </a:r>
            <a:r>
              <a:rPr sz="1182" b="1" dirty="0">
                <a:solidFill>
                  <a:srgbClr val="375DA8"/>
                </a:solidFill>
                <a:latin typeface="Moderat Extended Bold"/>
                <a:cs typeface="Moderat Extended Bold"/>
              </a:rPr>
              <a:t>conducting</a:t>
            </a:r>
            <a:r>
              <a:rPr sz="1182" b="1" spc="3"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fieldwork </a:t>
            </a:r>
            <a:r>
              <a:rPr sz="1182" b="1" dirty="0">
                <a:solidFill>
                  <a:srgbClr val="375DA8"/>
                </a:solidFill>
                <a:latin typeface="Moderat Extended Bold"/>
                <a:cs typeface="Moderat Extended Bold"/>
              </a:rPr>
              <a:t>and</a:t>
            </a:r>
            <a:r>
              <a:rPr sz="1182" b="1" spc="12" dirty="0">
                <a:solidFill>
                  <a:srgbClr val="375DA8"/>
                </a:solidFill>
                <a:latin typeface="Moderat Extended Bold"/>
                <a:cs typeface="Moderat Extended Bold"/>
              </a:rPr>
              <a:t> </a:t>
            </a:r>
            <a:r>
              <a:rPr sz="1182" b="1" dirty="0">
                <a:solidFill>
                  <a:srgbClr val="375DA8"/>
                </a:solidFill>
                <a:latin typeface="Moderat Extended Bold"/>
                <a:cs typeface="Moderat Extended Bold"/>
              </a:rPr>
              <a:t>gathering</a:t>
            </a:r>
            <a:r>
              <a:rPr sz="1182" b="1" spc="15" dirty="0">
                <a:solidFill>
                  <a:srgbClr val="375DA8"/>
                </a:solidFill>
                <a:latin typeface="Moderat Extended Bold"/>
                <a:cs typeface="Moderat Extended Bold"/>
              </a:rPr>
              <a:t> </a:t>
            </a:r>
            <a:r>
              <a:rPr sz="1182" b="1" dirty="0">
                <a:solidFill>
                  <a:srgbClr val="375DA8"/>
                </a:solidFill>
                <a:latin typeface="Moderat Extended Bold"/>
                <a:cs typeface="Moderat Extended Bold"/>
              </a:rPr>
              <a:t>data</a:t>
            </a:r>
            <a:r>
              <a:rPr sz="1182" b="1" spc="15" dirty="0">
                <a:solidFill>
                  <a:srgbClr val="375DA8"/>
                </a:solidFill>
                <a:latin typeface="Moderat Extended Bold"/>
                <a:cs typeface="Moderat Extended Bold"/>
              </a:rPr>
              <a:t> </a:t>
            </a:r>
            <a:r>
              <a:rPr sz="1182" b="1" dirty="0">
                <a:solidFill>
                  <a:srgbClr val="375DA8"/>
                </a:solidFill>
                <a:latin typeface="Moderat Extended Bold"/>
                <a:cs typeface="Moderat Extended Bold"/>
              </a:rPr>
              <a:t>and</a:t>
            </a:r>
            <a:r>
              <a:rPr sz="1182" b="1" spc="12" dirty="0">
                <a:solidFill>
                  <a:srgbClr val="375DA8"/>
                </a:solidFill>
                <a:latin typeface="Moderat Extended Bold"/>
                <a:cs typeface="Moderat Extended Bold"/>
              </a:rPr>
              <a:t> </a:t>
            </a:r>
            <a:r>
              <a:rPr sz="1182" b="1" spc="-12" dirty="0">
                <a:solidFill>
                  <a:srgbClr val="375DA8"/>
                </a:solidFill>
                <a:latin typeface="Moderat Extended Bold"/>
                <a:cs typeface="Moderat Extended Bold"/>
              </a:rPr>
              <a:t>then </a:t>
            </a:r>
            <a:r>
              <a:rPr sz="1182" b="1" dirty="0">
                <a:solidFill>
                  <a:srgbClr val="375DA8"/>
                </a:solidFill>
                <a:latin typeface="Moderat Extended Bold"/>
                <a:cs typeface="Moderat Extended Bold"/>
              </a:rPr>
              <a:t>putting</a:t>
            </a:r>
            <a:r>
              <a:rPr sz="1182" b="1" spc="24" dirty="0">
                <a:solidFill>
                  <a:srgbClr val="375DA8"/>
                </a:solidFill>
                <a:latin typeface="Moderat Extended Bold"/>
                <a:cs typeface="Moderat Extended Bold"/>
              </a:rPr>
              <a:t> </a:t>
            </a:r>
            <a:r>
              <a:rPr sz="1182" b="1" dirty="0">
                <a:solidFill>
                  <a:srgbClr val="375DA8"/>
                </a:solidFill>
                <a:latin typeface="Moderat Extended Bold"/>
                <a:cs typeface="Moderat Extended Bold"/>
              </a:rPr>
              <a:t>it</a:t>
            </a:r>
            <a:r>
              <a:rPr sz="1182" b="1" spc="27" dirty="0">
                <a:solidFill>
                  <a:srgbClr val="375DA8"/>
                </a:solidFill>
                <a:latin typeface="Moderat Extended Bold"/>
                <a:cs typeface="Moderat Extended Bold"/>
              </a:rPr>
              <a:t> </a:t>
            </a:r>
            <a:r>
              <a:rPr sz="1182" b="1" dirty="0">
                <a:solidFill>
                  <a:srgbClr val="375DA8"/>
                </a:solidFill>
                <a:latin typeface="Moderat Extended Bold"/>
                <a:cs typeface="Moderat Extended Bold"/>
              </a:rPr>
              <a:t>all</a:t>
            </a:r>
            <a:r>
              <a:rPr sz="1182" b="1" spc="27" dirty="0">
                <a:solidFill>
                  <a:srgbClr val="375DA8"/>
                </a:solidFill>
                <a:latin typeface="Moderat Extended Bold"/>
                <a:cs typeface="Moderat Extended Bold"/>
              </a:rPr>
              <a:t> </a:t>
            </a:r>
            <a:r>
              <a:rPr sz="1182" b="1" dirty="0">
                <a:solidFill>
                  <a:srgbClr val="375DA8"/>
                </a:solidFill>
                <a:latin typeface="Moderat Extended Bold"/>
                <a:cs typeface="Moderat Extended Bold"/>
              </a:rPr>
              <a:t>behind</a:t>
            </a:r>
            <a:r>
              <a:rPr sz="1182" b="1" spc="24" dirty="0">
                <a:solidFill>
                  <a:srgbClr val="375DA8"/>
                </a:solidFill>
                <a:latin typeface="Moderat Extended Bold"/>
                <a:cs typeface="Moderat Extended Bold"/>
              </a:rPr>
              <a:t> </a:t>
            </a:r>
            <a:r>
              <a:rPr sz="1182" b="1" dirty="0">
                <a:solidFill>
                  <a:srgbClr val="375DA8"/>
                </a:solidFill>
                <a:latin typeface="Moderat Extended Bold"/>
                <a:cs typeface="Moderat Extended Bold"/>
              </a:rPr>
              <a:t>a</a:t>
            </a:r>
            <a:r>
              <a:rPr sz="1182" b="1" spc="27"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paywall</a:t>
            </a:r>
            <a:endParaRPr sz="1182">
              <a:latin typeface="Moderat Extended Bold"/>
              <a:cs typeface="Moderat Extended Bold"/>
            </a:endParaRPr>
          </a:p>
        </p:txBody>
      </p:sp>
      <p:sp>
        <p:nvSpPr>
          <p:cNvPr id="3" name="object 3"/>
          <p:cNvSpPr txBox="1"/>
          <p:nvPr/>
        </p:nvSpPr>
        <p:spPr>
          <a:xfrm>
            <a:off x="3201690" y="2482342"/>
            <a:ext cx="2504460" cy="1856776"/>
          </a:xfrm>
          <a:prstGeom prst="rect">
            <a:avLst/>
          </a:prstGeom>
        </p:spPr>
        <p:txBody>
          <a:bodyPr vert="horz" wrap="square" lIns="0" tIns="22719" rIns="0" bIns="0" rtlCol="0">
            <a:spAutoFit/>
          </a:bodyPr>
          <a:lstStyle/>
          <a:p>
            <a:pPr marL="7701" marR="25029">
              <a:lnSpc>
                <a:spcPts val="1352"/>
              </a:lnSpc>
              <a:spcBef>
                <a:spcPts val="179"/>
              </a:spcBef>
            </a:pPr>
            <a:r>
              <a:rPr sz="1182" b="1" dirty="0">
                <a:solidFill>
                  <a:srgbClr val="375DA8"/>
                </a:solidFill>
                <a:latin typeface="Moderat Extended Bold"/>
                <a:cs typeface="Moderat Extended Bold"/>
              </a:rPr>
              <a:t>where</a:t>
            </a:r>
            <a:r>
              <a:rPr sz="1182" b="1" spc="3" dirty="0">
                <a:solidFill>
                  <a:srgbClr val="375DA8"/>
                </a:solidFill>
                <a:latin typeface="Moderat Extended Bold"/>
                <a:cs typeface="Moderat Extended Bold"/>
              </a:rPr>
              <a:t> </a:t>
            </a:r>
            <a:r>
              <a:rPr sz="1182" b="1" dirty="0">
                <a:solidFill>
                  <a:srgbClr val="375DA8"/>
                </a:solidFill>
                <a:latin typeface="Moderat Extended Bold"/>
                <a:cs typeface="Moderat Extended Bold"/>
              </a:rPr>
              <a:t>only</a:t>
            </a:r>
            <a:r>
              <a:rPr sz="1182" b="1" spc="6" dirty="0">
                <a:solidFill>
                  <a:srgbClr val="375DA8"/>
                </a:solidFill>
                <a:latin typeface="Moderat Extended Bold"/>
                <a:cs typeface="Moderat Extended Bold"/>
              </a:rPr>
              <a:t> </a:t>
            </a:r>
            <a:r>
              <a:rPr sz="1182" b="1" dirty="0">
                <a:solidFill>
                  <a:srgbClr val="375DA8"/>
                </a:solidFill>
                <a:latin typeface="Moderat Extended Bold"/>
                <a:cs typeface="Moderat Extended Bold"/>
              </a:rPr>
              <a:t>those</a:t>
            </a:r>
            <a:r>
              <a:rPr sz="1182" b="1" spc="3" dirty="0">
                <a:solidFill>
                  <a:srgbClr val="375DA8"/>
                </a:solidFill>
                <a:latin typeface="Moderat Extended Bold"/>
                <a:cs typeface="Moderat Extended Bold"/>
              </a:rPr>
              <a:t> </a:t>
            </a:r>
            <a:r>
              <a:rPr sz="1182" b="1" dirty="0">
                <a:solidFill>
                  <a:srgbClr val="375DA8"/>
                </a:solidFill>
                <a:latin typeface="Moderat Extended Bold"/>
                <a:cs typeface="Moderat Extended Bold"/>
              </a:rPr>
              <a:t>at</a:t>
            </a:r>
            <a:r>
              <a:rPr sz="1182" b="1" spc="6" dirty="0">
                <a:solidFill>
                  <a:srgbClr val="375DA8"/>
                </a:solidFill>
                <a:latin typeface="Moderat Extended Bold"/>
                <a:cs typeface="Moderat Extended Bold"/>
              </a:rPr>
              <a:t> </a:t>
            </a:r>
            <a:r>
              <a:rPr sz="1182" b="1" spc="-12" dirty="0">
                <a:solidFill>
                  <a:srgbClr val="375DA8"/>
                </a:solidFill>
                <a:latin typeface="Moderat Extended Bold"/>
                <a:cs typeface="Moderat Extended Bold"/>
              </a:rPr>
              <a:t>elite </a:t>
            </a:r>
            <a:r>
              <a:rPr sz="1182" b="1" dirty="0">
                <a:solidFill>
                  <a:srgbClr val="375DA8"/>
                </a:solidFill>
                <a:latin typeface="Moderat Extended Bold"/>
                <a:cs typeface="Moderat Extended Bold"/>
              </a:rPr>
              <a:t>institutions</a:t>
            </a:r>
            <a:r>
              <a:rPr sz="1182" b="1" spc="30" dirty="0">
                <a:solidFill>
                  <a:srgbClr val="375DA8"/>
                </a:solidFill>
                <a:latin typeface="Moderat Extended Bold"/>
                <a:cs typeface="Moderat Extended Bold"/>
              </a:rPr>
              <a:t> </a:t>
            </a:r>
            <a:r>
              <a:rPr sz="1182" b="1" dirty="0">
                <a:solidFill>
                  <a:srgbClr val="375DA8"/>
                </a:solidFill>
                <a:latin typeface="Moderat Extended Bold"/>
                <a:cs typeface="Moderat Extended Bold"/>
              </a:rPr>
              <a:t>in</a:t>
            </a:r>
            <a:r>
              <a:rPr sz="1182" b="1" spc="33" dirty="0">
                <a:solidFill>
                  <a:srgbClr val="375DA8"/>
                </a:solidFill>
                <a:latin typeface="Moderat Extended Bold"/>
                <a:cs typeface="Moderat Extended Bold"/>
              </a:rPr>
              <a:t> </a:t>
            </a:r>
            <a:r>
              <a:rPr sz="1182" b="1" dirty="0">
                <a:solidFill>
                  <a:srgbClr val="375DA8"/>
                </a:solidFill>
                <a:latin typeface="Moderat Extended Bold"/>
                <a:cs typeface="Moderat Extended Bold"/>
              </a:rPr>
              <a:t>the</a:t>
            </a:r>
            <a:r>
              <a:rPr sz="1182" b="1" spc="30" dirty="0">
                <a:solidFill>
                  <a:srgbClr val="375DA8"/>
                </a:solidFill>
                <a:latin typeface="Moderat Extended Bold"/>
                <a:cs typeface="Moderat Extended Bold"/>
              </a:rPr>
              <a:t> </a:t>
            </a:r>
            <a:r>
              <a:rPr sz="1182" b="1" dirty="0">
                <a:solidFill>
                  <a:srgbClr val="375DA8"/>
                </a:solidFill>
                <a:latin typeface="Moderat Extended Bold"/>
                <a:cs typeface="Moderat Extended Bold"/>
              </a:rPr>
              <a:t>Global</a:t>
            </a:r>
            <a:r>
              <a:rPr sz="1182" b="1" spc="33"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North </a:t>
            </a:r>
            <a:r>
              <a:rPr sz="1182" b="1" dirty="0">
                <a:solidFill>
                  <a:srgbClr val="375DA8"/>
                </a:solidFill>
                <a:latin typeface="Moderat Extended Bold"/>
                <a:cs typeface="Moderat Extended Bold"/>
              </a:rPr>
              <a:t>can</a:t>
            </a:r>
            <a:r>
              <a:rPr sz="1182" b="1" spc="3" dirty="0">
                <a:solidFill>
                  <a:srgbClr val="375DA8"/>
                </a:solidFill>
                <a:latin typeface="Moderat Extended Bold"/>
                <a:cs typeface="Moderat Extended Bold"/>
              </a:rPr>
              <a:t> </a:t>
            </a:r>
            <a:r>
              <a:rPr sz="1182" b="1" dirty="0">
                <a:solidFill>
                  <a:srgbClr val="375DA8"/>
                </a:solidFill>
                <a:latin typeface="Moderat Extended Bold"/>
                <a:cs typeface="Moderat Extended Bold"/>
              </a:rPr>
              <a:t>access</a:t>
            </a:r>
            <a:r>
              <a:rPr sz="1182" b="1" spc="3" dirty="0">
                <a:solidFill>
                  <a:srgbClr val="375DA8"/>
                </a:solidFill>
                <a:latin typeface="Moderat Extended Bold"/>
                <a:cs typeface="Moderat Extended Bold"/>
              </a:rPr>
              <a:t> </a:t>
            </a:r>
            <a:r>
              <a:rPr sz="1182" b="1" spc="-15" dirty="0">
                <a:solidFill>
                  <a:srgbClr val="375DA8"/>
                </a:solidFill>
                <a:latin typeface="Moderat Extended Bold"/>
                <a:cs typeface="Moderat Extended Bold"/>
              </a:rPr>
              <a:t>it.</a:t>
            </a:r>
            <a:endParaRPr sz="1182">
              <a:latin typeface="Moderat Extended Bold"/>
              <a:cs typeface="Moderat Extended Bold"/>
            </a:endParaRPr>
          </a:p>
          <a:p>
            <a:pPr marL="7701" marR="175974">
              <a:lnSpc>
                <a:spcPts val="1352"/>
              </a:lnSpc>
              <a:spcBef>
                <a:spcPts val="276"/>
              </a:spcBef>
            </a:pPr>
            <a:r>
              <a:rPr sz="1182" b="1" dirty="0">
                <a:solidFill>
                  <a:srgbClr val="375DA8"/>
                </a:solidFill>
                <a:latin typeface="Moderat Extended Bold"/>
                <a:cs typeface="Moderat Extended Bold"/>
              </a:rPr>
              <a:t>“The</a:t>
            </a:r>
            <a:r>
              <a:rPr sz="1182" b="1" spc="-12" dirty="0">
                <a:solidFill>
                  <a:srgbClr val="375DA8"/>
                </a:solidFill>
                <a:latin typeface="Moderat Extended Bold"/>
                <a:cs typeface="Moderat Extended Bold"/>
              </a:rPr>
              <a:t> </a:t>
            </a:r>
            <a:r>
              <a:rPr sz="1182" b="1" dirty="0">
                <a:solidFill>
                  <a:srgbClr val="375DA8"/>
                </a:solidFill>
                <a:latin typeface="Moderat Extended Bold"/>
                <a:cs typeface="Moderat Extended Bold"/>
              </a:rPr>
              <a:t>people</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we</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study</a:t>
            </a:r>
            <a:r>
              <a:rPr sz="1182" b="1" spc="-9" dirty="0">
                <a:solidFill>
                  <a:srgbClr val="375DA8"/>
                </a:solidFill>
                <a:latin typeface="Moderat Extended Bold"/>
                <a:cs typeface="Moderat Extended Bold"/>
              </a:rPr>
              <a:t> </a:t>
            </a:r>
            <a:r>
              <a:rPr sz="1182" b="1" dirty="0">
                <a:solidFill>
                  <a:srgbClr val="375DA8"/>
                </a:solidFill>
                <a:latin typeface="Moderat Extended Bold"/>
                <a:cs typeface="Moderat Extended Bold"/>
              </a:rPr>
              <a:t>live</a:t>
            </a:r>
            <a:r>
              <a:rPr sz="1182" b="1" spc="-9" dirty="0">
                <a:solidFill>
                  <a:srgbClr val="375DA8"/>
                </a:solidFill>
                <a:latin typeface="Moderat Extended Bold"/>
                <a:cs typeface="Moderat Extended Bold"/>
              </a:rPr>
              <a:t> </a:t>
            </a:r>
            <a:r>
              <a:rPr sz="1182" b="1" spc="-15" dirty="0">
                <a:solidFill>
                  <a:srgbClr val="375DA8"/>
                </a:solidFill>
                <a:latin typeface="Moderat Extended Bold"/>
                <a:cs typeface="Moderat Extended Bold"/>
              </a:rPr>
              <a:t>in </a:t>
            </a:r>
            <a:r>
              <a:rPr sz="1182" b="1" dirty="0">
                <a:solidFill>
                  <a:srgbClr val="375DA8"/>
                </a:solidFill>
                <a:latin typeface="Moderat Extended Bold"/>
                <a:cs typeface="Moderat Extended Bold"/>
              </a:rPr>
              <a:t>developing</a:t>
            </a:r>
            <a:r>
              <a:rPr sz="1182" b="1" spc="-27" dirty="0">
                <a:solidFill>
                  <a:srgbClr val="375DA8"/>
                </a:solidFill>
                <a:latin typeface="Moderat Extended Bold"/>
                <a:cs typeface="Moderat Extended Bold"/>
              </a:rPr>
              <a:t> </a:t>
            </a:r>
            <a:r>
              <a:rPr sz="1182" b="1" dirty="0">
                <a:solidFill>
                  <a:srgbClr val="375DA8"/>
                </a:solidFill>
                <a:latin typeface="Moderat Extended Bold"/>
                <a:cs typeface="Moderat Extended Bold"/>
              </a:rPr>
              <a:t>countries,</a:t>
            </a:r>
            <a:r>
              <a:rPr sz="1182" b="1" spc="-24" dirty="0">
                <a:solidFill>
                  <a:srgbClr val="375DA8"/>
                </a:solidFill>
                <a:latin typeface="Moderat Extended Bold"/>
                <a:cs typeface="Moderat Extended Bold"/>
              </a:rPr>
              <a:t> </a:t>
            </a:r>
            <a:r>
              <a:rPr sz="1182" b="1" spc="-15" dirty="0">
                <a:solidFill>
                  <a:srgbClr val="375DA8"/>
                </a:solidFill>
                <a:latin typeface="Moderat Extended Bold"/>
                <a:cs typeface="Moderat Extended Bold"/>
              </a:rPr>
              <a:t>and </a:t>
            </a:r>
            <a:r>
              <a:rPr sz="1182" b="1" dirty="0">
                <a:solidFill>
                  <a:srgbClr val="375DA8"/>
                </a:solidFill>
                <a:latin typeface="Moderat Extended Bold"/>
                <a:cs typeface="Moderat Extended Bold"/>
              </a:rPr>
              <a:t>the</a:t>
            </a:r>
            <a:r>
              <a:rPr sz="1182" b="1" spc="12" dirty="0">
                <a:solidFill>
                  <a:srgbClr val="375DA8"/>
                </a:solidFill>
                <a:latin typeface="Moderat Extended Bold"/>
                <a:cs typeface="Moderat Extended Bold"/>
              </a:rPr>
              <a:t> </a:t>
            </a:r>
            <a:r>
              <a:rPr sz="1182" b="1" dirty="0">
                <a:solidFill>
                  <a:srgbClr val="375DA8"/>
                </a:solidFill>
                <a:latin typeface="Moderat Extended Bold"/>
                <a:cs typeface="Moderat Extended Bold"/>
              </a:rPr>
              <a:t>results,</a:t>
            </a:r>
            <a:r>
              <a:rPr sz="1182" b="1" spc="15" dirty="0">
                <a:solidFill>
                  <a:srgbClr val="375DA8"/>
                </a:solidFill>
                <a:latin typeface="Moderat Extended Bold"/>
                <a:cs typeface="Moderat Extended Bold"/>
              </a:rPr>
              <a:t> </a:t>
            </a:r>
            <a:r>
              <a:rPr sz="1182" b="1" dirty="0">
                <a:solidFill>
                  <a:srgbClr val="375DA8"/>
                </a:solidFill>
                <a:latin typeface="Moderat Extended Bold"/>
                <a:cs typeface="Moderat Extended Bold"/>
              </a:rPr>
              <a:t>conclusions</a:t>
            </a:r>
            <a:r>
              <a:rPr sz="1182" b="1" spc="15" dirty="0">
                <a:solidFill>
                  <a:srgbClr val="375DA8"/>
                </a:solidFill>
                <a:latin typeface="Moderat Extended Bold"/>
                <a:cs typeface="Moderat Extended Bold"/>
              </a:rPr>
              <a:t> </a:t>
            </a:r>
            <a:r>
              <a:rPr sz="1182" b="1" spc="-15" dirty="0">
                <a:solidFill>
                  <a:srgbClr val="375DA8"/>
                </a:solidFill>
                <a:latin typeface="Moderat Extended Bold"/>
                <a:cs typeface="Moderat Extended Bold"/>
              </a:rPr>
              <a:t>and </a:t>
            </a:r>
            <a:r>
              <a:rPr sz="1182" b="1" dirty="0">
                <a:solidFill>
                  <a:srgbClr val="375DA8"/>
                </a:solidFill>
                <a:latin typeface="Moderat Extended Bold"/>
                <a:cs typeface="Moderat Extended Bold"/>
              </a:rPr>
              <a:t>recommendations</a:t>
            </a:r>
            <a:r>
              <a:rPr sz="1182" b="1" spc="15" dirty="0">
                <a:solidFill>
                  <a:srgbClr val="375DA8"/>
                </a:solidFill>
                <a:latin typeface="Moderat Extended Bold"/>
                <a:cs typeface="Moderat Extended Bold"/>
              </a:rPr>
              <a:t> </a:t>
            </a:r>
            <a:r>
              <a:rPr sz="1182" b="1" dirty="0">
                <a:solidFill>
                  <a:srgbClr val="375DA8"/>
                </a:solidFill>
                <a:latin typeface="Moderat Extended Bold"/>
                <a:cs typeface="Moderat Extended Bold"/>
              </a:rPr>
              <a:t>-</a:t>
            </a:r>
            <a:r>
              <a:rPr sz="1182" b="1" spc="18" dirty="0">
                <a:solidFill>
                  <a:srgbClr val="375DA8"/>
                </a:solidFill>
                <a:latin typeface="Moderat Extended Bold"/>
                <a:cs typeface="Moderat Extended Bold"/>
              </a:rPr>
              <a:t> </a:t>
            </a:r>
            <a:r>
              <a:rPr sz="1182" b="1" dirty="0">
                <a:solidFill>
                  <a:srgbClr val="375DA8"/>
                </a:solidFill>
                <a:latin typeface="Moderat Extended Bold"/>
                <a:cs typeface="Moderat Extended Bold"/>
              </a:rPr>
              <a:t>the</a:t>
            </a:r>
            <a:r>
              <a:rPr sz="1182" b="1" spc="15" dirty="0">
                <a:solidFill>
                  <a:srgbClr val="375DA8"/>
                </a:solidFill>
                <a:latin typeface="Moderat Extended Bold"/>
                <a:cs typeface="Moderat Extended Bold"/>
              </a:rPr>
              <a:t> </a:t>
            </a:r>
            <a:r>
              <a:rPr sz="1182" b="1" spc="-12" dirty="0">
                <a:solidFill>
                  <a:srgbClr val="375DA8"/>
                </a:solidFill>
                <a:latin typeface="Moderat Extended Bold"/>
                <a:cs typeface="Moderat Extended Bold"/>
              </a:rPr>
              <a:t>main</a:t>
            </a:r>
            <a:endParaRPr sz="1182">
              <a:latin typeface="Moderat Extended Bold"/>
              <a:cs typeface="Moderat Extended Bold"/>
            </a:endParaRPr>
          </a:p>
          <a:p>
            <a:pPr marL="7701">
              <a:lnSpc>
                <a:spcPts val="1273"/>
              </a:lnSpc>
            </a:pPr>
            <a:r>
              <a:rPr sz="1182" b="1" dirty="0">
                <a:solidFill>
                  <a:srgbClr val="375DA8"/>
                </a:solidFill>
                <a:latin typeface="Moderat Extended Bold"/>
                <a:cs typeface="Moderat Extended Bold"/>
              </a:rPr>
              <a:t>point</a:t>
            </a:r>
            <a:r>
              <a:rPr sz="1182" b="1" spc="6" dirty="0">
                <a:solidFill>
                  <a:srgbClr val="375DA8"/>
                </a:solidFill>
                <a:latin typeface="Moderat Extended Bold"/>
                <a:cs typeface="Moderat Extended Bold"/>
              </a:rPr>
              <a:t> </a:t>
            </a:r>
            <a:r>
              <a:rPr sz="1182" b="1" dirty="0">
                <a:solidFill>
                  <a:srgbClr val="375DA8"/>
                </a:solidFill>
                <a:latin typeface="Moderat Extended Bold"/>
                <a:cs typeface="Moderat Extended Bold"/>
              </a:rPr>
              <a:t>of</a:t>
            </a:r>
            <a:r>
              <a:rPr sz="1182" b="1" spc="6" dirty="0">
                <a:solidFill>
                  <a:srgbClr val="375DA8"/>
                </a:solidFill>
                <a:latin typeface="Moderat Extended Bold"/>
                <a:cs typeface="Moderat Extended Bold"/>
              </a:rPr>
              <a:t> </a:t>
            </a:r>
            <a:r>
              <a:rPr sz="1182" b="1" dirty="0">
                <a:solidFill>
                  <a:srgbClr val="375DA8"/>
                </a:solidFill>
                <a:latin typeface="Moderat Extended Bold"/>
                <a:cs typeface="Moderat Extended Bold"/>
              </a:rPr>
              <a:t>this</a:t>
            </a:r>
            <a:r>
              <a:rPr sz="1182" b="1" spc="6" dirty="0">
                <a:solidFill>
                  <a:srgbClr val="375DA8"/>
                </a:solidFill>
                <a:latin typeface="Moderat Extended Bold"/>
                <a:cs typeface="Moderat Extended Bold"/>
              </a:rPr>
              <a:t> </a:t>
            </a:r>
            <a:r>
              <a:rPr sz="1182" b="1" dirty="0">
                <a:solidFill>
                  <a:srgbClr val="375DA8"/>
                </a:solidFill>
                <a:latin typeface="Moderat Extended Bold"/>
                <a:cs typeface="Moderat Extended Bold"/>
              </a:rPr>
              <a:t>research</a:t>
            </a:r>
            <a:r>
              <a:rPr sz="1182" b="1" spc="6" dirty="0">
                <a:solidFill>
                  <a:srgbClr val="375DA8"/>
                </a:solidFill>
                <a:latin typeface="Moderat Extended Bold"/>
                <a:cs typeface="Moderat Extended Bold"/>
              </a:rPr>
              <a:t> </a:t>
            </a:r>
            <a:r>
              <a:rPr sz="1182" b="1" dirty="0">
                <a:solidFill>
                  <a:srgbClr val="375DA8"/>
                </a:solidFill>
                <a:latin typeface="Moderat Extended Bold"/>
                <a:cs typeface="Moderat Extended Bold"/>
              </a:rPr>
              <a:t>-</a:t>
            </a:r>
            <a:r>
              <a:rPr sz="1182" b="1" spc="6" dirty="0">
                <a:solidFill>
                  <a:srgbClr val="375DA8"/>
                </a:solidFill>
                <a:latin typeface="Moderat Extended Bold"/>
                <a:cs typeface="Moderat Extended Bold"/>
              </a:rPr>
              <a:t> </a:t>
            </a:r>
            <a:r>
              <a:rPr sz="1182" b="1" dirty="0">
                <a:solidFill>
                  <a:srgbClr val="375DA8"/>
                </a:solidFill>
                <a:latin typeface="Moderat Extended Bold"/>
                <a:cs typeface="Moderat Extended Bold"/>
              </a:rPr>
              <a:t>is</a:t>
            </a:r>
            <a:r>
              <a:rPr sz="1182" b="1" spc="6"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really</a:t>
            </a:r>
            <a:endParaRPr sz="1182">
              <a:latin typeface="Moderat Extended Bold"/>
              <a:cs typeface="Moderat Extended Bold"/>
            </a:endParaRPr>
          </a:p>
          <a:p>
            <a:pPr marL="7701" marR="36196">
              <a:lnSpc>
                <a:spcPts val="1352"/>
              </a:lnSpc>
              <a:spcBef>
                <a:spcPts val="67"/>
              </a:spcBef>
            </a:pPr>
            <a:r>
              <a:rPr sz="1182" b="1" dirty="0">
                <a:solidFill>
                  <a:srgbClr val="375DA8"/>
                </a:solidFill>
                <a:latin typeface="Moderat Extended Bold"/>
                <a:cs typeface="Moderat Extended Bold"/>
              </a:rPr>
              <a:t>aimed</a:t>
            </a:r>
            <a:r>
              <a:rPr sz="1182" b="1" spc="-15" dirty="0">
                <a:solidFill>
                  <a:srgbClr val="375DA8"/>
                </a:solidFill>
                <a:latin typeface="Moderat Extended Bold"/>
                <a:cs typeface="Moderat Extended Bold"/>
              </a:rPr>
              <a:t> </a:t>
            </a:r>
            <a:r>
              <a:rPr sz="1182" b="1" dirty="0">
                <a:solidFill>
                  <a:srgbClr val="375DA8"/>
                </a:solidFill>
                <a:latin typeface="Moderat Extended Bold"/>
                <a:cs typeface="Moderat Extended Bold"/>
              </a:rPr>
              <a:t>at</a:t>
            </a:r>
            <a:r>
              <a:rPr sz="1182" b="1" spc="-15" dirty="0">
                <a:solidFill>
                  <a:srgbClr val="375DA8"/>
                </a:solidFill>
                <a:latin typeface="Moderat Extended Bold"/>
                <a:cs typeface="Moderat Extended Bold"/>
              </a:rPr>
              <a:t> </a:t>
            </a:r>
            <a:r>
              <a:rPr sz="1182" b="1" dirty="0">
                <a:solidFill>
                  <a:srgbClr val="375DA8"/>
                </a:solidFill>
                <a:latin typeface="Moderat Extended Bold"/>
                <a:cs typeface="Moderat Extended Bold"/>
              </a:rPr>
              <a:t>developing</a:t>
            </a:r>
            <a:r>
              <a:rPr sz="1182" b="1" spc="-12"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countries, </a:t>
            </a:r>
            <a:r>
              <a:rPr sz="1182" b="1" dirty="0">
                <a:solidFill>
                  <a:srgbClr val="375DA8"/>
                </a:solidFill>
                <a:latin typeface="Moderat Extended Bold"/>
                <a:cs typeface="Moderat Extended Bold"/>
              </a:rPr>
              <a:t>first</a:t>
            </a:r>
            <a:r>
              <a:rPr sz="1182" b="1" spc="-6" dirty="0">
                <a:solidFill>
                  <a:srgbClr val="375DA8"/>
                </a:solidFill>
                <a:latin typeface="Moderat Extended Bold"/>
                <a:cs typeface="Moderat Extended Bold"/>
              </a:rPr>
              <a:t> </a:t>
            </a:r>
            <a:r>
              <a:rPr sz="1182" b="1" dirty="0">
                <a:solidFill>
                  <a:srgbClr val="375DA8"/>
                </a:solidFill>
                <a:latin typeface="Moderat Extended Bold"/>
                <a:cs typeface="Moderat Extended Bold"/>
              </a:rPr>
              <a:t>and</a:t>
            </a:r>
            <a:r>
              <a:rPr sz="1182" b="1" spc="-3" dirty="0">
                <a:solidFill>
                  <a:srgbClr val="375DA8"/>
                </a:solidFill>
                <a:latin typeface="Moderat Extended Bold"/>
                <a:cs typeface="Moderat Extended Bold"/>
              </a:rPr>
              <a:t> </a:t>
            </a:r>
            <a:r>
              <a:rPr sz="1182" b="1" spc="-6" dirty="0">
                <a:solidFill>
                  <a:srgbClr val="375DA8"/>
                </a:solidFill>
                <a:latin typeface="Moderat Extended Bold"/>
                <a:cs typeface="Moderat Extended Bold"/>
              </a:rPr>
              <a:t>foremost.”</a:t>
            </a:r>
            <a:endParaRPr sz="1182">
              <a:latin typeface="Moderat Extended Bold"/>
              <a:cs typeface="Moderat Extended Bold"/>
            </a:endParaRPr>
          </a:p>
        </p:txBody>
      </p:sp>
      <p:sp>
        <p:nvSpPr>
          <p:cNvPr id="4" name="object 4"/>
          <p:cNvSpPr txBox="1"/>
          <p:nvPr/>
        </p:nvSpPr>
        <p:spPr>
          <a:xfrm>
            <a:off x="6070227" y="2506226"/>
            <a:ext cx="1829057" cy="2228753"/>
          </a:xfrm>
          <a:prstGeom prst="rect">
            <a:avLst/>
          </a:prstGeom>
        </p:spPr>
        <p:txBody>
          <a:bodyPr vert="horz" wrap="square" lIns="0" tIns="0" rIns="0" bIns="0" rtlCol="0">
            <a:spAutoFit/>
          </a:bodyPr>
          <a:lstStyle/>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spcBef>
                <a:spcPts val="1095"/>
              </a:spcBef>
            </a:pPr>
            <a:endParaRPr sz="1092">
              <a:latin typeface="Times New Roman"/>
              <a:cs typeface="Times New Roman"/>
            </a:endParaRPr>
          </a:p>
          <a:p>
            <a:pPr marL="188681" marR="151330">
              <a:lnSpc>
                <a:spcPct val="100000"/>
              </a:lnSpc>
            </a:pPr>
            <a:r>
              <a:rPr sz="1092" b="1" dirty="0">
                <a:solidFill>
                  <a:srgbClr val="FFFFFF"/>
                </a:solidFill>
                <a:latin typeface="Roboto"/>
                <a:cs typeface="Roboto"/>
              </a:rPr>
              <a:t>Jean-Paul</a:t>
            </a:r>
            <a:r>
              <a:rPr sz="1092" b="1" spc="-12" dirty="0">
                <a:solidFill>
                  <a:srgbClr val="FFFFFF"/>
                </a:solidFill>
                <a:latin typeface="Roboto"/>
                <a:cs typeface="Roboto"/>
              </a:rPr>
              <a:t> </a:t>
            </a:r>
            <a:r>
              <a:rPr sz="1092" b="1" spc="-6" dirty="0">
                <a:solidFill>
                  <a:srgbClr val="FFFFFF"/>
                </a:solidFill>
                <a:latin typeface="Roboto"/>
                <a:cs typeface="Roboto"/>
              </a:rPr>
              <a:t>Faguet, </a:t>
            </a:r>
            <a:r>
              <a:rPr sz="1092" b="1" dirty="0">
                <a:solidFill>
                  <a:srgbClr val="FFFFFF"/>
                </a:solidFill>
                <a:latin typeface="Roboto"/>
                <a:cs typeface="Roboto"/>
              </a:rPr>
              <a:t>Professor</a:t>
            </a:r>
            <a:r>
              <a:rPr sz="1092" b="1" spc="-12" dirty="0">
                <a:solidFill>
                  <a:srgbClr val="FFFFFF"/>
                </a:solidFill>
                <a:latin typeface="Roboto"/>
                <a:cs typeface="Roboto"/>
              </a:rPr>
              <a:t> </a:t>
            </a:r>
            <a:r>
              <a:rPr sz="1092" b="1" dirty="0">
                <a:solidFill>
                  <a:srgbClr val="FFFFFF"/>
                </a:solidFill>
                <a:latin typeface="Roboto"/>
                <a:cs typeface="Roboto"/>
              </a:rPr>
              <a:t>of</a:t>
            </a:r>
            <a:r>
              <a:rPr sz="1092" b="1" spc="-12" dirty="0">
                <a:solidFill>
                  <a:srgbClr val="FFFFFF"/>
                </a:solidFill>
                <a:latin typeface="Roboto"/>
                <a:cs typeface="Roboto"/>
              </a:rPr>
              <a:t> </a:t>
            </a:r>
            <a:r>
              <a:rPr sz="1092" b="1" spc="-15" dirty="0">
                <a:solidFill>
                  <a:srgbClr val="FFFFFF"/>
                </a:solidFill>
                <a:latin typeface="Roboto"/>
                <a:cs typeface="Roboto"/>
              </a:rPr>
              <a:t>the </a:t>
            </a:r>
            <a:r>
              <a:rPr sz="1092" b="1" dirty="0">
                <a:solidFill>
                  <a:srgbClr val="FFFFFF"/>
                </a:solidFill>
                <a:latin typeface="Roboto"/>
                <a:cs typeface="Roboto"/>
              </a:rPr>
              <a:t>Political</a:t>
            </a:r>
            <a:r>
              <a:rPr sz="1092" b="1" spc="-21" dirty="0">
                <a:solidFill>
                  <a:srgbClr val="FFFFFF"/>
                </a:solidFill>
                <a:latin typeface="Roboto"/>
                <a:cs typeface="Roboto"/>
              </a:rPr>
              <a:t> </a:t>
            </a:r>
            <a:r>
              <a:rPr sz="1092" b="1" dirty="0">
                <a:solidFill>
                  <a:srgbClr val="FFFFFF"/>
                </a:solidFill>
                <a:latin typeface="Roboto"/>
                <a:cs typeface="Roboto"/>
              </a:rPr>
              <a:t>Economy</a:t>
            </a:r>
            <a:r>
              <a:rPr sz="1092" b="1" spc="-21" dirty="0">
                <a:solidFill>
                  <a:srgbClr val="FFFFFF"/>
                </a:solidFill>
                <a:latin typeface="Roboto"/>
                <a:cs typeface="Roboto"/>
              </a:rPr>
              <a:t> </a:t>
            </a:r>
            <a:r>
              <a:rPr sz="1092" b="1" spc="-15" dirty="0">
                <a:solidFill>
                  <a:srgbClr val="FFFFFF"/>
                </a:solidFill>
                <a:latin typeface="Roboto"/>
                <a:cs typeface="Roboto"/>
              </a:rPr>
              <a:t>of </a:t>
            </a:r>
            <a:r>
              <a:rPr sz="1092" b="1" dirty="0">
                <a:solidFill>
                  <a:srgbClr val="FFFFFF"/>
                </a:solidFill>
                <a:latin typeface="Roboto"/>
                <a:cs typeface="Roboto"/>
              </a:rPr>
              <a:t>Development</a:t>
            </a:r>
            <a:r>
              <a:rPr sz="1092" b="1" spc="-12" dirty="0">
                <a:solidFill>
                  <a:srgbClr val="FFFFFF"/>
                </a:solidFill>
                <a:latin typeface="Roboto"/>
                <a:cs typeface="Roboto"/>
              </a:rPr>
              <a:t> </a:t>
            </a:r>
            <a:r>
              <a:rPr sz="1092" b="1" dirty="0">
                <a:solidFill>
                  <a:srgbClr val="FFFFFF"/>
                </a:solidFill>
                <a:latin typeface="Roboto"/>
                <a:cs typeface="Roboto"/>
              </a:rPr>
              <a:t>at</a:t>
            </a:r>
            <a:r>
              <a:rPr sz="1092" b="1" spc="-9" dirty="0">
                <a:solidFill>
                  <a:srgbClr val="FFFFFF"/>
                </a:solidFill>
                <a:latin typeface="Roboto"/>
                <a:cs typeface="Roboto"/>
              </a:rPr>
              <a:t> </a:t>
            </a:r>
            <a:r>
              <a:rPr sz="1092" b="1" spc="-6" dirty="0">
                <a:solidFill>
                  <a:srgbClr val="FFFFFF"/>
                </a:solidFill>
                <a:latin typeface="Roboto"/>
                <a:cs typeface="Roboto"/>
              </a:rPr>
              <a:t>London </a:t>
            </a:r>
            <a:r>
              <a:rPr sz="1092" b="1" dirty="0">
                <a:solidFill>
                  <a:srgbClr val="FFFFFF"/>
                </a:solidFill>
                <a:latin typeface="Roboto"/>
                <a:cs typeface="Roboto"/>
              </a:rPr>
              <a:t>School</a:t>
            </a:r>
            <a:r>
              <a:rPr sz="1092" b="1" spc="-9" dirty="0">
                <a:solidFill>
                  <a:srgbClr val="FFFFFF"/>
                </a:solidFill>
                <a:latin typeface="Roboto"/>
                <a:cs typeface="Roboto"/>
              </a:rPr>
              <a:t> </a:t>
            </a:r>
            <a:r>
              <a:rPr sz="1092" b="1" dirty="0">
                <a:solidFill>
                  <a:srgbClr val="FFFFFF"/>
                </a:solidFill>
                <a:latin typeface="Roboto"/>
                <a:cs typeface="Roboto"/>
              </a:rPr>
              <a:t>of</a:t>
            </a:r>
            <a:r>
              <a:rPr sz="1092" b="1" spc="-9" dirty="0">
                <a:solidFill>
                  <a:srgbClr val="FFFFFF"/>
                </a:solidFill>
                <a:latin typeface="Roboto"/>
                <a:cs typeface="Roboto"/>
              </a:rPr>
              <a:t> </a:t>
            </a:r>
            <a:r>
              <a:rPr sz="1092" b="1" spc="-6" dirty="0">
                <a:solidFill>
                  <a:srgbClr val="FFFFFF"/>
                </a:solidFill>
                <a:latin typeface="Roboto"/>
                <a:cs typeface="Roboto"/>
              </a:rPr>
              <a:t>Economics </a:t>
            </a:r>
            <a:r>
              <a:rPr sz="1092" b="1" dirty="0">
                <a:solidFill>
                  <a:srgbClr val="FFFFFF"/>
                </a:solidFill>
                <a:latin typeface="Roboto"/>
                <a:cs typeface="Roboto"/>
              </a:rPr>
              <a:t>and</a:t>
            </a:r>
            <a:r>
              <a:rPr sz="1092" b="1" spc="-18" dirty="0">
                <a:solidFill>
                  <a:srgbClr val="FFFFFF"/>
                </a:solidFill>
                <a:latin typeface="Roboto"/>
                <a:cs typeface="Roboto"/>
              </a:rPr>
              <a:t> </a:t>
            </a:r>
            <a:r>
              <a:rPr sz="1092" b="1" dirty="0">
                <a:solidFill>
                  <a:srgbClr val="FFFFFF"/>
                </a:solidFill>
                <a:latin typeface="Roboto"/>
                <a:cs typeface="Roboto"/>
              </a:rPr>
              <a:t>Political</a:t>
            </a:r>
            <a:r>
              <a:rPr sz="1092" b="1" spc="-18" dirty="0">
                <a:solidFill>
                  <a:srgbClr val="FFFFFF"/>
                </a:solidFill>
                <a:latin typeface="Roboto"/>
                <a:cs typeface="Roboto"/>
              </a:rPr>
              <a:t> </a:t>
            </a:r>
            <a:r>
              <a:rPr sz="1092" b="1" spc="-6" dirty="0">
                <a:solidFill>
                  <a:srgbClr val="FFFFFF"/>
                </a:solidFill>
                <a:latin typeface="Roboto"/>
                <a:cs typeface="Roboto"/>
              </a:rPr>
              <a:t>Science</a:t>
            </a:r>
            <a:endParaRPr sz="1092">
              <a:latin typeface="Roboto"/>
              <a:cs typeface="Roboto"/>
            </a:endParaRPr>
          </a:p>
        </p:txBody>
      </p:sp>
      <p:sp>
        <p:nvSpPr>
          <p:cNvPr id="6" name="object 6"/>
          <p:cNvSpPr txBox="1"/>
          <p:nvPr/>
        </p:nvSpPr>
        <p:spPr>
          <a:xfrm>
            <a:off x="9132368" y="2115567"/>
            <a:ext cx="2087435" cy="2390480"/>
          </a:xfrm>
          <a:prstGeom prst="rect">
            <a:avLst/>
          </a:prstGeom>
        </p:spPr>
        <p:txBody>
          <a:bodyPr vert="horz" wrap="square" lIns="0" tIns="28880" rIns="0" bIns="0" rtlCol="0">
            <a:spAutoFit/>
          </a:bodyPr>
          <a:lstStyle/>
          <a:p>
            <a:pPr marL="7701" marR="287257">
              <a:lnSpc>
                <a:spcPts val="1540"/>
              </a:lnSpc>
              <a:spcBef>
                <a:spcPts val="227"/>
              </a:spcBef>
            </a:pPr>
            <a:r>
              <a:rPr sz="1395" b="1" spc="-6" dirty="0">
                <a:solidFill>
                  <a:srgbClr val="FFFFFF"/>
                </a:solidFill>
                <a:latin typeface="Moderat Extended Bold"/>
                <a:cs typeface="Moderat Extended Bold"/>
              </a:rPr>
              <a:t>Research</a:t>
            </a:r>
            <a:r>
              <a:rPr sz="1395" b="1" spc="-52"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reaches </a:t>
            </a:r>
            <a:r>
              <a:rPr sz="1395" b="1" dirty="0">
                <a:solidFill>
                  <a:srgbClr val="FFFFFF"/>
                </a:solidFill>
                <a:latin typeface="Moderat Extended Bold"/>
                <a:cs typeface="Moderat Extended Bold"/>
              </a:rPr>
              <a:t>people</a:t>
            </a:r>
            <a:r>
              <a:rPr sz="1395" b="1" spc="-39" dirty="0">
                <a:solidFill>
                  <a:srgbClr val="FFFFFF"/>
                </a:solidFill>
                <a:latin typeface="Moderat Extended Bold"/>
                <a:cs typeface="Moderat Extended Bold"/>
              </a:rPr>
              <a:t> </a:t>
            </a:r>
            <a:r>
              <a:rPr sz="1395" b="1" dirty="0">
                <a:solidFill>
                  <a:srgbClr val="FFFFFF"/>
                </a:solidFill>
                <a:latin typeface="Moderat Extended Bold"/>
                <a:cs typeface="Moderat Extended Bold"/>
              </a:rPr>
              <a:t>who</a:t>
            </a:r>
            <a:r>
              <a:rPr sz="1395" b="1" spc="-39" dirty="0">
                <a:solidFill>
                  <a:srgbClr val="FFFFFF"/>
                </a:solidFill>
                <a:latin typeface="Moderat Extended Bold"/>
                <a:cs typeface="Moderat Extended Bold"/>
              </a:rPr>
              <a:t> </a:t>
            </a:r>
            <a:r>
              <a:rPr sz="1395" b="1" dirty="0">
                <a:solidFill>
                  <a:srgbClr val="FFFFFF"/>
                </a:solidFill>
                <a:latin typeface="Moderat Extended Bold"/>
                <a:cs typeface="Moderat Extended Bold"/>
              </a:rPr>
              <a:t>need</a:t>
            </a:r>
            <a:r>
              <a:rPr sz="1395" b="1" spc="-39" dirty="0">
                <a:solidFill>
                  <a:srgbClr val="FFFFFF"/>
                </a:solidFill>
                <a:latin typeface="Moderat Extended Bold"/>
                <a:cs typeface="Moderat Extended Bold"/>
              </a:rPr>
              <a:t> </a:t>
            </a:r>
            <a:r>
              <a:rPr sz="1395" b="1" spc="-15" dirty="0">
                <a:solidFill>
                  <a:srgbClr val="FFFFFF"/>
                </a:solidFill>
                <a:latin typeface="Moderat Extended Bold"/>
                <a:cs typeface="Moderat Extended Bold"/>
              </a:rPr>
              <a:t>it</a:t>
            </a:r>
            <a:endParaRPr sz="1395">
              <a:latin typeface="Moderat Extended Bold"/>
              <a:cs typeface="Moderat Extended Bold"/>
            </a:endParaRPr>
          </a:p>
          <a:p>
            <a:pPr marL="7701" marR="108588" algn="just">
              <a:lnSpc>
                <a:spcPts val="1540"/>
              </a:lnSpc>
              <a:spcBef>
                <a:spcPts val="1052"/>
              </a:spcBef>
            </a:pPr>
            <a:r>
              <a:rPr sz="1395" b="1" spc="-6" dirty="0">
                <a:solidFill>
                  <a:srgbClr val="FFFFFF"/>
                </a:solidFill>
                <a:latin typeface="Moderat Extended Bold"/>
                <a:cs typeface="Moderat Extended Bold"/>
              </a:rPr>
              <a:t>Knowledge</a:t>
            </a:r>
            <a:r>
              <a:rPr sz="1395" b="1" spc="-45" dirty="0">
                <a:solidFill>
                  <a:srgbClr val="FFFFFF"/>
                </a:solidFill>
                <a:latin typeface="Moderat Extended Bold"/>
                <a:cs typeface="Moderat Extended Bold"/>
              </a:rPr>
              <a:t> </a:t>
            </a:r>
            <a:r>
              <a:rPr sz="1395" b="1" dirty="0">
                <a:solidFill>
                  <a:srgbClr val="FFFFFF"/>
                </a:solidFill>
                <a:latin typeface="Moderat Extended Bold"/>
                <a:cs typeface="Moderat Extended Bold"/>
              </a:rPr>
              <a:t>is</a:t>
            </a:r>
            <a:r>
              <a:rPr sz="1395" b="1" spc="-45"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shared </a:t>
            </a:r>
            <a:r>
              <a:rPr sz="1395" b="1" dirty="0">
                <a:solidFill>
                  <a:srgbClr val="FFFFFF"/>
                </a:solidFill>
                <a:latin typeface="Moderat Extended Bold"/>
                <a:cs typeface="Moderat Extended Bold"/>
              </a:rPr>
              <a:t>equitably</a:t>
            </a:r>
            <a:r>
              <a:rPr sz="1395" b="1" spc="-27" dirty="0">
                <a:solidFill>
                  <a:srgbClr val="FFFFFF"/>
                </a:solidFill>
                <a:latin typeface="Moderat Extended Bold"/>
                <a:cs typeface="Moderat Extended Bold"/>
              </a:rPr>
              <a:t> </a:t>
            </a:r>
            <a:r>
              <a:rPr sz="1395" b="1" dirty="0">
                <a:solidFill>
                  <a:srgbClr val="FFFFFF"/>
                </a:solidFill>
                <a:latin typeface="Moderat Extended Bold"/>
                <a:cs typeface="Moderat Extended Bold"/>
              </a:rPr>
              <a:t>around</a:t>
            </a:r>
            <a:r>
              <a:rPr sz="1395" b="1" spc="-24" dirty="0">
                <a:solidFill>
                  <a:srgbClr val="FFFFFF"/>
                </a:solidFill>
                <a:latin typeface="Moderat Extended Bold"/>
                <a:cs typeface="Moderat Extended Bold"/>
              </a:rPr>
              <a:t> </a:t>
            </a:r>
            <a:r>
              <a:rPr sz="1395" b="1" spc="-15" dirty="0">
                <a:solidFill>
                  <a:srgbClr val="FFFFFF"/>
                </a:solidFill>
                <a:latin typeface="Moderat Extended Bold"/>
                <a:cs typeface="Moderat Extended Bold"/>
              </a:rPr>
              <a:t>the </a:t>
            </a:r>
            <a:r>
              <a:rPr sz="1395" b="1" spc="-6" dirty="0">
                <a:solidFill>
                  <a:srgbClr val="FFFFFF"/>
                </a:solidFill>
                <a:latin typeface="Moderat Extended Bold"/>
                <a:cs typeface="Moderat Extended Bold"/>
              </a:rPr>
              <a:t>world</a:t>
            </a:r>
            <a:endParaRPr sz="1395">
              <a:latin typeface="Moderat Extended Bold"/>
              <a:cs typeface="Moderat Extended Bold"/>
            </a:endParaRPr>
          </a:p>
          <a:p>
            <a:pPr marL="7701" marR="239125">
              <a:lnSpc>
                <a:spcPts val="1540"/>
              </a:lnSpc>
              <a:spcBef>
                <a:spcPts val="1052"/>
              </a:spcBef>
            </a:pPr>
            <a:r>
              <a:rPr sz="1395" b="1" dirty="0">
                <a:solidFill>
                  <a:srgbClr val="FFFFFF"/>
                </a:solidFill>
                <a:latin typeface="Moderat Extended Bold"/>
                <a:cs typeface="Moderat Extended Bold"/>
              </a:rPr>
              <a:t>Data</a:t>
            </a:r>
            <a:r>
              <a:rPr sz="1395" b="1" spc="-18" dirty="0">
                <a:solidFill>
                  <a:srgbClr val="FFFFFF"/>
                </a:solidFill>
                <a:latin typeface="Moderat Extended Bold"/>
                <a:cs typeface="Moderat Extended Bold"/>
              </a:rPr>
              <a:t> </a:t>
            </a:r>
            <a:r>
              <a:rPr sz="1395" b="1" dirty="0">
                <a:solidFill>
                  <a:srgbClr val="FFFFFF"/>
                </a:solidFill>
                <a:latin typeface="Moderat Extended Bold"/>
                <a:cs typeface="Moderat Extended Bold"/>
              </a:rPr>
              <a:t>and</a:t>
            </a:r>
            <a:r>
              <a:rPr sz="1395" b="1" spc="-18"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evidence </a:t>
            </a:r>
            <a:r>
              <a:rPr sz="1395" b="1" dirty="0">
                <a:solidFill>
                  <a:srgbClr val="FFFFFF"/>
                </a:solidFill>
                <a:latin typeface="Moderat Extended Bold"/>
                <a:cs typeface="Moderat Extended Bold"/>
              </a:rPr>
              <a:t>can</a:t>
            </a:r>
            <a:r>
              <a:rPr sz="1395" b="1" spc="-24" dirty="0">
                <a:solidFill>
                  <a:srgbClr val="FFFFFF"/>
                </a:solidFill>
                <a:latin typeface="Moderat Extended Bold"/>
                <a:cs typeface="Moderat Extended Bold"/>
              </a:rPr>
              <a:t> </a:t>
            </a:r>
            <a:r>
              <a:rPr sz="1395" b="1" dirty="0">
                <a:solidFill>
                  <a:srgbClr val="FFFFFF"/>
                </a:solidFill>
                <a:latin typeface="Moderat Extended Bold"/>
                <a:cs typeface="Moderat Extended Bold"/>
              </a:rPr>
              <a:t>be</a:t>
            </a:r>
            <a:r>
              <a:rPr sz="1395" b="1" spc="-24" dirty="0">
                <a:solidFill>
                  <a:srgbClr val="FFFFFF"/>
                </a:solidFill>
                <a:latin typeface="Moderat Extended Bold"/>
                <a:cs typeface="Moderat Extended Bold"/>
              </a:rPr>
              <a:t> </a:t>
            </a:r>
            <a:r>
              <a:rPr sz="1395" b="1" dirty="0">
                <a:solidFill>
                  <a:srgbClr val="FFFFFF"/>
                </a:solidFill>
                <a:latin typeface="Moderat Extended Bold"/>
                <a:cs typeface="Moderat Extended Bold"/>
              </a:rPr>
              <a:t>used</a:t>
            </a:r>
            <a:r>
              <a:rPr sz="1395" b="1" spc="-21" dirty="0">
                <a:solidFill>
                  <a:srgbClr val="FFFFFF"/>
                </a:solidFill>
                <a:latin typeface="Moderat Extended Bold"/>
                <a:cs typeface="Moderat Extended Bold"/>
              </a:rPr>
              <a:t> </a:t>
            </a:r>
            <a:r>
              <a:rPr sz="1395" b="1" dirty="0">
                <a:solidFill>
                  <a:srgbClr val="FFFFFF"/>
                </a:solidFill>
                <a:latin typeface="Moderat Extended Bold"/>
                <a:cs typeface="Moderat Extended Bold"/>
              </a:rPr>
              <a:t>for</a:t>
            </a:r>
            <a:r>
              <a:rPr sz="1395" b="1" spc="-24" dirty="0">
                <a:solidFill>
                  <a:srgbClr val="FFFFFF"/>
                </a:solidFill>
                <a:latin typeface="Moderat Extended Bold"/>
                <a:cs typeface="Moderat Extended Bold"/>
              </a:rPr>
              <a:t> </a:t>
            </a:r>
            <a:r>
              <a:rPr sz="1395" b="1" spc="-15" dirty="0">
                <a:solidFill>
                  <a:srgbClr val="FFFFFF"/>
                </a:solidFill>
                <a:latin typeface="Moderat Extended Bold"/>
                <a:cs typeface="Moderat Extended Bold"/>
              </a:rPr>
              <a:t>the </a:t>
            </a:r>
            <a:r>
              <a:rPr sz="1395" b="1" dirty="0">
                <a:solidFill>
                  <a:srgbClr val="FFFFFF"/>
                </a:solidFill>
                <a:latin typeface="Moderat Extended Bold"/>
                <a:cs typeface="Moderat Extended Bold"/>
              </a:rPr>
              <a:t>greater</a:t>
            </a:r>
            <a:r>
              <a:rPr sz="1395" b="1" spc="-97" dirty="0">
                <a:solidFill>
                  <a:srgbClr val="FFFFFF"/>
                </a:solidFill>
                <a:latin typeface="Moderat Extended Bold"/>
                <a:cs typeface="Moderat Extended Bold"/>
              </a:rPr>
              <a:t> </a:t>
            </a:r>
            <a:r>
              <a:rPr sz="1395" b="1" spc="-12" dirty="0">
                <a:solidFill>
                  <a:srgbClr val="FFFFFF"/>
                </a:solidFill>
                <a:latin typeface="Moderat Extended Bold"/>
                <a:cs typeface="Moderat Extended Bold"/>
              </a:rPr>
              <a:t>good</a:t>
            </a:r>
            <a:endParaRPr sz="1395">
              <a:latin typeface="Moderat Extended Bold"/>
              <a:cs typeface="Moderat Extended Bold"/>
            </a:endParaRPr>
          </a:p>
          <a:p>
            <a:pPr marL="7701" marR="3081" algn="just">
              <a:lnSpc>
                <a:spcPts val="1540"/>
              </a:lnSpc>
              <a:spcBef>
                <a:spcPts val="1052"/>
              </a:spcBef>
            </a:pPr>
            <a:r>
              <a:rPr sz="1395" b="1" dirty="0">
                <a:solidFill>
                  <a:srgbClr val="FFFFFF"/>
                </a:solidFill>
                <a:latin typeface="Moderat Extended Bold"/>
                <a:cs typeface="Moderat Extended Bold"/>
              </a:rPr>
              <a:t>It</a:t>
            </a:r>
            <a:r>
              <a:rPr sz="1395" b="1" spc="-55"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stops</a:t>
            </a:r>
            <a:r>
              <a:rPr sz="1395" b="1" spc="-52" dirty="0">
                <a:solidFill>
                  <a:srgbClr val="FFFFFF"/>
                </a:solidFill>
                <a:latin typeface="Moderat Extended Bold"/>
                <a:cs typeface="Moderat Extended Bold"/>
              </a:rPr>
              <a:t> </a:t>
            </a:r>
            <a:r>
              <a:rPr sz="1395" b="1" dirty="0">
                <a:solidFill>
                  <a:srgbClr val="FFFFFF"/>
                </a:solidFill>
                <a:latin typeface="Moderat Extended Bold"/>
                <a:cs typeface="Moderat Extended Bold"/>
              </a:rPr>
              <a:t>research</a:t>
            </a:r>
            <a:r>
              <a:rPr sz="1395" b="1" spc="-52" dirty="0">
                <a:solidFill>
                  <a:srgbClr val="FFFFFF"/>
                </a:solidFill>
                <a:latin typeface="Moderat Extended Bold"/>
                <a:cs typeface="Moderat Extended Bold"/>
              </a:rPr>
              <a:t> </a:t>
            </a:r>
            <a:r>
              <a:rPr sz="1395" b="1" spc="-12" dirty="0">
                <a:solidFill>
                  <a:srgbClr val="FFFFFF"/>
                </a:solidFill>
                <a:latin typeface="Moderat Extended Bold"/>
                <a:cs typeface="Moderat Extended Bold"/>
              </a:rPr>
              <a:t>from </a:t>
            </a:r>
            <a:r>
              <a:rPr sz="1395" b="1" dirty="0">
                <a:solidFill>
                  <a:srgbClr val="FFFFFF"/>
                </a:solidFill>
                <a:latin typeface="Moderat Extended Bold"/>
                <a:cs typeface="Moderat Extended Bold"/>
              </a:rPr>
              <a:t>being</a:t>
            </a:r>
            <a:r>
              <a:rPr sz="1395" b="1" spc="-36"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extractive</a:t>
            </a:r>
            <a:endParaRPr sz="1395">
              <a:latin typeface="Moderat Extended Bold"/>
              <a:cs typeface="Moderat Extended Bold"/>
            </a:endParaRPr>
          </a:p>
        </p:txBody>
      </p:sp>
      <p:sp>
        <p:nvSpPr>
          <p:cNvPr id="7" name="object 7"/>
          <p:cNvSpPr txBox="1"/>
          <p:nvPr/>
        </p:nvSpPr>
        <p:spPr>
          <a:xfrm>
            <a:off x="8480938" y="1003229"/>
            <a:ext cx="2900691" cy="621889"/>
          </a:xfrm>
          <a:prstGeom prst="rect">
            <a:avLst/>
          </a:prstGeom>
          <a:solidFill>
            <a:srgbClr val="FFFFFF"/>
          </a:solidFill>
        </p:spPr>
        <p:txBody>
          <a:bodyPr vert="horz" wrap="square" lIns="0" tIns="209475" rIns="0" bIns="0" rtlCol="0">
            <a:spAutoFit/>
          </a:bodyPr>
          <a:lstStyle/>
          <a:p>
            <a:pPr marL="164037" marR="179440">
              <a:lnSpc>
                <a:spcPts val="1649"/>
              </a:lnSpc>
              <a:spcBef>
                <a:spcPts val="1649"/>
              </a:spcBef>
            </a:pPr>
            <a:r>
              <a:rPr sz="1607" b="1" dirty="0">
                <a:solidFill>
                  <a:srgbClr val="375DA8"/>
                </a:solidFill>
                <a:latin typeface="Moderat Extended Bold"/>
                <a:cs typeface="Moderat Extended Bold"/>
              </a:rPr>
              <a:t>Why</a:t>
            </a:r>
            <a:r>
              <a:rPr sz="1607" b="1" spc="-52" dirty="0">
                <a:solidFill>
                  <a:srgbClr val="375DA8"/>
                </a:solidFill>
                <a:latin typeface="Moderat Extended Bold"/>
                <a:cs typeface="Moderat Extended Bold"/>
              </a:rPr>
              <a:t> </a:t>
            </a:r>
            <a:r>
              <a:rPr sz="1607" b="1" dirty="0">
                <a:solidFill>
                  <a:srgbClr val="375DA8"/>
                </a:solidFill>
                <a:latin typeface="Moderat Extended Bold"/>
                <a:cs typeface="Moderat Extended Bold"/>
              </a:rPr>
              <a:t>Faguet</a:t>
            </a:r>
            <a:r>
              <a:rPr sz="1607" b="1" spc="-49" dirty="0">
                <a:solidFill>
                  <a:srgbClr val="375DA8"/>
                </a:solidFill>
                <a:latin typeface="Moderat Extended Bold"/>
                <a:cs typeface="Moderat Extended Bold"/>
              </a:rPr>
              <a:t> </a:t>
            </a:r>
            <a:r>
              <a:rPr sz="1607" b="1" spc="-12" dirty="0">
                <a:solidFill>
                  <a:srgbClr val="375DA8"/>
                </a:solidFill>
                <a:latin typeface="Moderat Extended Bold"/>
                <a:cs typeface="Moderat Extended Bold"/>
              </a:rPr>
              <a:t>believes</a:t>
            </a:r>
            <a:r>
              <a:rPr sz="1607" b="1" spc="-49" dirty="0">
                <a:solidFill>
                  <a:srgbClr val="375DA8"/>
                </a:solidFill>
                <a:latin typeface="Moderat Extended Bold"/>
                <a:cs typeface="Moderat Extended Bold"/>
              </a:rPr>
              <a:t> </a:t>
            </a:r>
            <a:r>
              <a:rPr sz="1607" b="1" spc="-15" dirty="0">
                <a:solidFill>
                  <a:srgbClr val="375DA8"/>
                </a:solidFill>
                <a:latin typeface="Moderat Extended Bold"/>
                <a:cs typeface="Moderat Extended Bold"/>
              </a:rPr>
              <a:t>in </a:t>
            </a:r>
            <a:r>
              <a:rPr sz="1607" b="1" dirty="0">
                <a:solidFill>
                  <a:srgbClr val="375DA8"/>
                </a:solidFill>
                <a:latin typeface="Moderat Extended Bold"/>
                <a:cs typeface="Moderat Extended Bold"/>
              </a:rPr>
              <a:t>open</a:t>
            </a:r>
            <a:r>
              <a:rPr sz="1607" b="1" spc="-15" dirty="0">
                <a:solidFill>
                  <a:srgbClr val="375DA8"/>
                </a:solidFill>
                <a:latin typeface="Moderat Extended Bold"/>
                <a:cs typeface="Moderat Extended Bold"/>
              </a:rPr>
              <a:t> </a:t>
            </a:r>
            <a:r>
              <a:rPr sz="1607" b="1" dirty="0">
                <a:solidFill>
                  <a:srgbClr val="375DA8"/>
                </a:solidFill>
                <a:latin typeface="Moderat Extended Bold"/>
                <a:cs typeface="Moderat Extended Bold"/>
              </a:rPr>
              <a:t>access</a:t>
            </a:r>
            <a:r>
              <a:rPr sz="1607" b="1" spc="-12" dirty="0">
                <a:solidFill>
                  <a:srgbClr val="375DA8"/>
                </a:solidFill>
                <a:latin typeface="Moderat Extended Bold"/>
                <a:cs typeface="Moderat Extended Bold"/>
              </a:rPr>
              <a:t> </a:t>
            </a:r>
            <a:r>
              <a:rPr sz="1607" b="1" spc="-6" dirty="0">
                <a:solidFill>
                  <a:srgbClr val="375DA8"/>
                </a:solidFill>
                <a:latin typeface="Moderat Extended Bold"/>
                <a:cs typeface="Moderat Extended Bold"/>
              </a:rPr>
              <a:t>publishing</a:t>
            </a:r>
            <a:endParaRPr sz="1607">
              <a:latin typeface="Moderat Extended Bold"/>
              <a:cs typeface="Moderat Extended Bold"/>
            </a:endParaRPr>
          </a:p>
        </p:txBody>
      </p:sp>
      <p:sp>
        <p:nvSpPr>
          <p:cNvPr id="8" name="object 8"/>
          <p:cNvSpPr/>
          <p:nvPr/>
        </p:nvSpPr>
        <p:spPr>
          <a:xfrm>
            <a:off x="428" y="0"/>
            <a:ext cx="4063971" cy="672323"/>
          </a:xfrm>
          <a:custGeom>
            <a:avLst/>
            <a:gdLst/>
            <a:ahLst/>
            <a:cxnLst/>
            <a:rect l="l" t="t" r="r" b="b"/>
            <a:pathLst>
              <a:path w="6701790" h="1108710">
                <a:moveTo>
                  <a:pt x="6701366" y="0"/>
                </a:moveTo>
                <a:lnTo>
                  <a:pt x="0" y="0"/>
                </a:lnTo>
                <a:lnTo>
                  <a:pt x="0" y="1108091"/>
                </a:lnTo>
                <a:lnTo>
                  <a:pt x="6701366" y="1108091"/>
                </a:lnTo>
                <a:lnTo>
                  <a:pt x="6701366" y="0"/>
                </a:lnTo>
                <a:close/>
              </a:path>
            </a:pathLst>
          </a:custGeom>
          <a:solidFill>
            <a:srgbClr val="F59B27"/>
          </a:solidFill>
        </p:spPr>
        <p:txBody>
          <a:bodyPr wrap="square" lIns="0" tIns="0" rIns="0" bIns="0" rtlCol="0"/>
          <a:lstStyle/>
          <a:p>
            <a:endParaRPr/>
          </a:p>
        </p:txBody>
      </p:sp>
      <p:sp>
        <p:nvSpPr>
          <p:cNvPr id="9" name="object 9"/>
          <p:cNvSpPr txBox="1"/>
          <p:nvPr/>
        </p:nvSpPr>
        <p:spPr>
          <a:xfrm>
            <a:off x="475293" y="277307"/>
            <a:ext cx="2094751" cy="286566"/>
          </a:xfrm>
          <a:prstGeom prst="rect">
            <a:avLst/>
          </a:prstGeom>
        </p:spPr>
        <p:txBody>
          <a:bodyPr vert="horz" wrap="square" lIns="0" tIns="7316" rIns="0" bIns="0" rtlCol="0">
            <a:spAutoFit/>
          </a:bodyPr>
          <a:lstStyle/>
          <a:p>
            <a:pPr marL="7701" marR="3081">
              <a:lnSpc>
                <a:spcPct val="101800"/>
              </a:lnSpc>
              <a:spcBef>
                <a:spcPts val="58"/>
              </a:spcBef>
            </a:pPr>
            <a:r>
              <a:rPr sz="910" b="1" dirty="0">
                <a:solidFill>
                  <a:srgbClr val="FFFFFF"/>
                </a:solidFill>
                <a:latin typeface="Roboto"/>
                <a:cs typeface="Roboto"/>
              </a:rPr>
              <a:t>Researchers’</a:t>
            </a:r>
            <a:r>
              <a:rPr sz="910" b="1" spc="33" dirty="0">
                <a:solidFill>
                  <a:srgbClr val="FFFFFF"/>
                </a:solidFill>
                <a:latin typeface="Roboto"/>
                <a:cs typeface="Roboto"/>
              </a:rPr>
              <a:t> </a:t>
            </a:r>
            <a:r>
              <a:rPr sz="910" b="1" dirty="0">
                <a:solidFill>
                  <a:srgbClr val="FFFFFF"/>
                </a:solidFill>
                <a:latin typeface="Roboto"/>
                <a:cs typeface="Roboto"/>
              </a:rPr>
              <a:t>experiences</a:t>
            </a:r>
            <a:r>
              <a:rPr sz="910" b="1" spc="33" dirty="0">
                <a:solidFill>
                  <a:srgbClr val="FFFFFF"/>
                </a:solidFill>
                <a:latin typeface="Roboto"/>
                <a:cs typeface="Roboto"/>
              </a:rPr>
              <a:t> </a:t>
            </a:r>
            <a:r>
              <a:rPr sz="910" b="1" dirty="0">
                <a:solidFill>
                  <a:srgbClr val="FFFFFF"/>
                </a:solidFill>
                <a:latin typeface="Roboto"/>
                <a:cs typeface="Roboto"/>
              </a:rPr>
              <a:t>of</a:t>
            </a:r>
            <a:r>
              <a:rPr sz="910" b="1" spc="33" dirty="0">
                <a:solidFill>
                  <a:srgbClr val="FFFFFF"/>
                </a:solidFill>
                <a:latin typeface="Roboto"/>
                <a:cs typeface="Roboto"/>
              </a:rPr>
              <a:t> </a:t>
            </a:r>
            <a:r>
              <a:rPr sz="910" b="1" spc="-6" dirty="0">
                <a:solidFill>
                  <a:srgbClr val="FFFFFF"/>
                </a:solidFill>
                <a:latin typeface="Roboto"/>
                <a:cs typeface="Roboto"/>
              </a:rPr>
              <a:t>publishing </a:t>
            </a:r>
            <a:r>
              <a:rPr sz="910" b="1" dirty="0">
                <a:solidFill>
                  <a:srgbClr val="FFFFFF"/>
                </a:solidFill>
                <a:latin typeface="Roboto"/>
                <a:cs typeface="Roboto"/>
              </a:rPr>
              <a:t>academic</a:t>
            </a:r>
            <a:r>
              <a:rPr sz="910" b="1" spc="21" dirty="0">
                <a:solidFill>
                  <a:srgbClr val="FFFFFF"/>
                </a:solidFill>
                <a:latin typeface="Roboto"/>
                <a:cs typeface="Roboto"/>
              </a:rPr>
              <a:t> </a:t>
            </a:r>
            <a:r>
              <a:rPr sz="910" b="1" dirty="0">
                <a:solidFill>
                  <a:srgbClr val="FFFFFF"/>
                </a:solidFill>
                <a:latin typeface="Roboto"/>
                <a:cs typeface="Roboto"/>
              </a:rPr>
              <a:t>books</a:t>
            </a:r>
            <a:r>
              <a:rPr sz="910" b="1" spc="24" dirty="0">
                <a:solidFill>
                  <a:srgbClr val="FFFFFF"/>
                </a:solidFill>
                <a:latin typeface="Roboto"/>
                <a:cs typeface="Roboto"/>
              </a:rPr>
              <a:t> </a:t>
            </a:r>
            <a:r>
              <a:rPr sz="910" b="1" dirty="0">
                <a:solidFill>
                  <a:srgbClr val="FFFFFF"/>
                </a:solidFill>
                <a:latin typeface="Roboto"/>
                <a:cs typeface="Roboto"/>
              </a:rPr>
              <a:t>open</a:t>
            </a:r>
            <a:r>
              <a:rPr sz="910" b="1" spc="21" dirty="0">
                <a:solidFill>
                  <a:srgbClr val="FFFFFF"/>
                </a:solidFill>
                <a:latin typeface="Roboto"/>
                <a:cs typeface="Roboto"/>
              </a:rPr>
              <a:t> </a:t>
            </a:r>
            <a:r>
              <a:rPr sz="910" b="1" spc="-6" dirty="0">
                <a:solidFill>
                  <a:srgbClr val="FFFFFF"/>
                </a:solidFill>
                <a:latin typeface="Roboto"/>
                <a:cs typeface="Roboto"/>
              </a:rPr>
              <a:t>access</a:t>
            </a:r>
            <a:endParaRPr sz="910" dirty="0">
              <a:latin typeface="Roboto"/>
              <a:cs typeface="Roboto"/>
            </a:endParaRPr>
          </a:p>
        </p:txBody>
      </p:sp>
      <p:sp>
        <p:nvSpPr>
          <p:cNvPr id="10" name="object 10"/>
          <p:cNvSpPr/>
          <p:nvPr/>
        </p:nvSpPr>
        <p:spPr>
          <a:xfrm>
            <a:off x="428" y="6005561"/>
            <a:ext cx="12191144" cy="852148"/>
          </a:xfrm>
          <a:custGeom>
            <a:avLst/>
            <a:gdLst/>
            <a:ahLst/>
            <a:cxnLst/>
            <a:rect l="l" t="t" r="r" b="b"/>
            <a:pathLst>
              <a:path w="20104100" h="1405254">
                <a:moveTo>
                  <a:pt x="20104099" y="0"/>
                </a:moveTo>
                <a:lnTo>
                  <a:pt x="0" y="0"/>
                </a:lnTo>
                <a:lnTo>
                  <a:pt x="0" y="1404941"/>
                </a:lnTo>
                <a:lnTo>
                  <a:pt x="20104099" y="1404941"/>
                </a:lnTo>
                <a:lnTo>
                  <a:pt x="20104099" y="0"/>
                </a:lnTo>
                <a:close/>
              </a:path>
            </a:pathLst>
          </a:custGeom>
          <a:solidFill>
            <a:srgbClr val="EDEDED"/>
          </a:solidFill>
        </p:spPr>
        <p:txBody>
          <a:bodyPr wrap="square" lIns="0" tIns="0" rIns="0" bIns="0" rtlCol="0"/>
          <a:lstStyle/>
          <a:p>
            <a:endParaRPr/>
          </a:p>
        </p:txBody>
      </p:sp>
      <p:sp>
        <p:nvSpPr>
          <p:cNvPr id="11" name="object 11"/>
          <p:cNvSpPr txBox="1"/>
          <p:nvPr/>
        </p:nvSpPr>
        <p:spPr>
          <a:xfrm>
            <a:off x="428" y="5593367"/>
            <a:ext cx="4063971" cy="943791"/>
          </a:xfrm>
          <a:prstGeom prst="rect">
            <a:avLst/>
          </a:prstGeom>
          <a:solidFill>
            <a:srgbClr val="F59B27"/>
          </a:solidFill>
        </p:spPr>
        <p:txBody>
          <a:bodyPr vert="horz" wrap="square" lIns="0" tIns="72777" rIns="0" bIns="0" rtlCol="0">
            <a:spAutoFit/>
          </a:bodyPr>
          <a:lstStyle/>
          <a:p>
            <a:pPr>
              <a:lnSpc>
                <a:spcPct val="100000"/>
              </a:lnSpc>
              <a:spcBef>
                <a:spcPts val="572"/>
              </a:spcBef>
            </a:pPr>
            <a:endParaRPr sz="1092" dirty="0">
              <a:latin typeface="Times New Roman"/>
              <a:cs typeface="Times New Roman"/>
            </a:endParaRPr>
          </a:p>
          <a:p>
            <a:pPr marL="475939" marR="1275717">
              <a:lnSpc>
                <a:spcPct val="106600"/>
              </a:lnSpc>
            </a:pPr>
            <a:r>
              <a:rPr sz="1092" b="1" dirty="0">
                <a:solidFill>
                  <a:srgbClr val="FFFFFF"/>
                </a:solidFill>
                <a:latin typeface="Moderat Extended Bold"/>
                <a:cs typeface="Moderat Extended Bold"/>
              </a:rPr>
              <a:t>Publish</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your</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book</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open</a:t>
            </a:r>
            <a:r>
              <a:rPr sz="1092" b="1" spc="-24" dirty="0">
                <a:solidFill>
                  <a:srgbClr val="FFFFFF"/>
                </a:solidFill>
                <a:latin typeface="Moderat Extended Bold"/>
                <a:cs typeface="Moderat Extended Bold"/>
              </a:rPr>
              <a:t> </a:t>
            </a:r>
            <a:r>
              <a:rPr sz="1092" b="1" spc="-6" dirty="0">
                <a:solidFill>
                  <a:srgbClr val="FFFFFF"/>
                </a:solidFill>
                <a:latin typeface="Moderat Extended Bold"/>
                <a:cs typeface="Moderat Extended Bold"/>
              </a:rPr>
              <a:t>access </a:t>
            </a:r>
            <a:r>
              <a:rPr sz="1092" b="1" u="sng" spc="-12" dirty="0">
                <a:solidFill>
                  <a:srgbClr val="FFFFFF"/>
                </a:solidFill>
                <a:uFill>
                  <a:solidFill>
                    <a:srgbClr val="FFFFFF"/>
                  </a:solidFill>
                </a:uFill>
                <a:latin typeface="Moderat Extended Bold"/>
                <a:cs typeface="Moderat Extended Bold"/>
                <a:hlinkClick r:id="rId4"/>
              </a:rPr>
              <a:t>www.oabooks-</a:t>
            </a:r>
            <a:r>
              <a:rPr sz="1092" b="1" u="sng" spc="-6" dirty="0">
                <a:solidFill>
                  <a:srgbClr val="FFFFFF"/>
                </a:solidFill>
                <a:uFill>
                  <a:solidFill>
                    <a:srgbClr val="FFFFFF"/>
                  </a:solidFill>
                </a:uFill>
                <a:latin typeface="Moderat Extended Bold"/>
                <a:cs typeface="Moderat Extended Bold"/>
                <a:hlinkClick r:id="rId4"/>
              </a:rPr>
              <a:t>toolkit.org</a:t>
            </a: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sz="1092" dirty="0">
              <a:latin typeface="Moderat Extended Bold"/>
              <a:cs typeface="Moderat Extended Bold"/>
            </a:endParaRPr>
          </a:p>
        </p:txBody>
      </p:sp>
      <p:sp>
        <p:nvSpPr>
          <p:cNvPr id="12" name="object 12"/>
          <p:cNvSpPr txBox="1">
            <a:spLocks noGrp="1"/>
          </p:cNvSpPr>
          <p:nvPr>
            <p:ph type="title"/>
          </p:nvPr>
        </p:nvSpPr>
        <p:spPr>
          <a:prstGeom prst="rect">
            <a:avLst/>
          </a:prstGeom>
        </p:spPr>
        <p:txBody>
          <a:bodyPr vert="horz" wrap="square" lIns="0" tIns="99732" rIns="0" bIns="0" rtlCol="0">
            <a:spAutoFit/>
          </a:bodyPr>
          <a:lstStyle/>
          <a:p>
            <a:pPr marL="7701" marR="3081">
              <a:lnSpc>
                <a:spcPts val="4566"/>
              </a:lnSpc>
              <a:spcBef>
                <a:spcPts val="785"/>
              </a:spcBef>
            </a:pPr>
            <a:r>
              <a:rPr spc="-18" dirty="0"/>
              <a:t>“Knowledge</a:t>
            </a:r>
            <a:r>
              <a:rPr spc="-246" dirty="0"/>
              <a:t> </a:t>
            </a:r>
            <a:r>
              <a:rPr spc="-6" dirty="0"/>
              <a:t>should </a:t>
            </a:r>
            <a:r>
              <a:rPr dirty="0"/>
              <a:t>be</a:t>
            </a:r>
            <a:r>
              <a:rPr spc="-149" dirty="0"/>
              <a:t> </a:t>
            </a:r>
            <a:r>
              <a:rPr dirty="0"/>
              <a:t>freely</a:t>
            </a:r>
            <a:r>
              <a:rPr spc="-139" dirty="0"/>
              <a:t> </a:t>
            </a:r>
            <a:r>
              <a:rPr spc="-42" dirty="0"/>
              <a:t>available.”</a:t>
            </a:r>
          </a:p>
        </p:txBody>
      </p:sp>
      <p:pic>
        <p:nvPicPr>
          <p:cNvPr id="24" name="Picture 23">
            <a:extLst>
              <a:ext uri="{FF2B5EF4-FFF2-40B4-BE49-F238E27FC236}">
                <a16:creationId xmlns:a16="http://schemas.microsoft.com/office/drawing/2014/main" id="{B416B293-72BF-3CE3-AB1F-BC04F6F5EC17}"/>
              </a:ext>
            </a:extLst>
          </p:cNvPr>
          <p:cNvPicPr>
            <a:picLocks noChangeAspect="1"/>
          </p:cNvPicPr>
          <p:nvPr/>
        </p:nvPicPr>
        <p:blipFill>
          <a:blip r:embed="rId5"/>
          <a:stretch>
            <a:fillRect/>
          </a:stretch>
        </p:blipFill>
        <p:spPr>
          <a:xfrm>
            <a:off x="8568114" y="3336585"/>
            <a:ext cx="415870" cy="406418"/>
          </a:xfrm>
          <a:prstGeom prst="rect">
            <a:avLst/>
          </a:prstGeom>
        </p:spPr>
      </p:pic>
      <p:pic>
        <p:nvPicPr>
          <p:cNvPr id="25" name="Picture 24">
            <a:extLst>
              <a:ext uri="{FF2B5EF4-FFF2-40B4-BE49-F238E27FC236}">
                <a16:creationId xmlns:a16="http://schemas.microsoft.com/office/drawing/2014/main" id="{56B21FB7-143A-3C0E-8260-07722A6E8EFE}"/>
              </a:ext>
            </a:extLst>
          </p:cNvPr>
          <p:cNvPicPr>
            <a:picLocks noChangeAspect="1"/>
          </p:cNvPicPr>
          <p:nvPr/>
        </p:nvPicPr>
        <p:blipFill>
          <a:blip r:embed="rId6"/>
          <a:stretch>
            <a:fillRect/>
          </a:stretch>
        </p:blipFill>
        <p:spPr>
          <a:xfrm>
            <a:off x="8602770" y="4075909"/>
            <a:ext cx="346558" cy="346558"/>
          </a:xfrm>
          <a:prstGeom prst="rect">
            <a:avLst/>
          </a:prstGeom>
        </p:spPr>
      </p:pic>
      <p:pic>
        <p:nvPicPr>
          <p:cNvPr id="23" name="Picture 22">
            <a:extLst>
              <a:ext uri="{FF2B5EF4-FFF2-40B4-BE49-F238E27FC236}">
                <a16:creationId xmlns:a16="http://schemas.microsoft.com/office/drawing/2014/main" id="{F82BE2A4-5470-0969-D74C-533E23349D4B}"/>
              </a:ext>
            </a:extLst>
          </p:cNvPr>
          <p:cNvPicPr>
            <a:picLocks noChangeAspect="1"/>
          </p:cNvPicPr>
          <p:nvPr/>
        </p:nvPicPr>
        <p:blipFill>
          <a:blip r:embed="rId7"/>
          <a:stretch>
            <a:fillRect/>
          </a:stretch>
        </p:blipFill>
        <p:spPr>
          <a:xfrm>
            <a:off x="8568114" y="2670038"/>
            <a:ext cx="415870" cy="395076"/>
          </a:xfrm>
          <a:prstGeom prst="rect">
            <a:avLst/>
          </a:prstGeom>
        </p:spPr>
      </p:pic>
      <p:pic>
        <p:nvPicPr>
          <p:cNvPr id="22" name="Picture 21">
            <a:extLst>
              <a:ext uri="{FF2B5EF4-FFF2-40B4-BE49-F238E27FC236}">
                <a16:creationId xmlns:a16="http://schemas.microsoft.com/office/drawing/2014/main" id="{BBB1EB26-1DD6-7F32-636D-99E6B8364F60}"/>
              </a:ext>
            </a:extLst>
          </p:cNvPr>
          <p:cNvPicPr>
            <a:picLocks noChangeAspect="1"/>
          </p:cNvPicPr>
          <p:nvPr/>
        </p:nvPicPr>
        <p:blipFill>
          <a:blip r:embed="rId8"/>
          <a:stretch>
            <a:fillRect/>
          </a:stretch>
        </p:blipFill>
        <p:spPr>
          <a:xfrm>
            <a:off x="8545011" y="2106128"/>
            <a:ext cx="462077" cy="451576"/>
          </a:xfrm>
          <a:prstGeom prst="rect">
            <a:avLst/>
          </a:prstGeom>
        </p:spPr>
      </p:pic>
    </p:spTree>
    <p:extLst>
      <p:ext uri="{BB962C8B-B14F-4D97-AF65-F5344CB8AC3E}">
        <p14:creationId xmlns:p14="http://schemas.microsoft.com/office/powerpoint/2010/main" val="2003149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428" y="6005561"/>
            <a:ext cx="12191144" cy="852148"/>
          </a:xfrm>
          <a:custGeom>
            <a:avLst/>
            <a:gdLst/>
            <a:ahLst/>
            <a:cxnLst/>
            <a:rect l="l" t="t" r="r" b="b"/>
            <a:pathLst>
              <a:path w="20104100" h="1405254">
                <a:moveTo>
                  <a:pt x="20104099" y="0"/>
                </a:moveTo>
                <a:lnTo>
                  <a:pt x="0" y="0"/>
                </a:lnTo>
                <a:lnTo>
                  <a:pt x="0" y="1404941"/>
                </a:lnTo>
                <a:lnTo>
                  <a:pt x="20104099" y="1404941"/>
                </a:lnTo>
                <a:lnTo>
                  <a:pt x="20104099" y="0"/>
                </a:lnTo>
                <a:close/>
              </a:path>
            </a:pathLst>
          </a:custGeom>
          <a:solidFill>
            <a:srgbClr val="EDEDED"/>
          </a:solidFill>
        </p:spPr>
        <p:txBody>
          <a:bodyPr wrap="square" lIns="0" tIns="0" rIns="0" bIns="0" rtlCol="0"/>
          <a:lstStyle/>
          <a:p>
            <a:endParaRPr/>
          </a:p>
        </p:txBody>
      </p:sp>
      <p:pic>
        <p:nvPicPr>
          <p:cNvPr id="34" name="Picture 33" descr="A blue background with lines&#10;&#10;Description automatically generated">
            <a:extLst>
              <a:ext uri="{FF2B5EF4-FFF2-40B4-BE49-F238E27FC236}">
                <a16:creationId xmlns:a16="http://schemas.microsoft.com/office/drawing/2014/main" id="{5D724C84-B094-FA66-3893-4F8DE09AAC0C}"/>
              </a:ext>
            </a:extLst>
          </p:cNvPr>
          <p:cNvPicPr>
            <a:picLocks noChangeAspect="1"/>
          </p:cNvPicPr>
          <p:nvPr/>
        </p:nvPicPr>
        <p:blipFill>
          <a:blip r:embed="rId2">
            <a:extLst>
              <a:ext uri="{28A0092B-C50C-407E-A947-70E740481C1C}">
                <a14:useLocalDpi xmlns:a14="http://schemas.microsoft.com/office/drawing/2010/main" val="0"/>
              </a:ext>
            </a:extLst>
          </a:blip>
          <a:srcRect l="12216" b="10143"/>
          <a:stretch/>
        </p:blipFill>
        <p:spPr>
          <a:xfrm>
            <a:off x="8221556" y="0"/>
            <a:ext cx="3970016" cy="6000407"/>
          </a:xfrm>
          <a:prstGeom prst="rect">
            <a:avLst/>
          </a:prstGeom>
        </p:spPr>
      </p:pic>
      <p:sp>
        <p:nvSpPr>
          <p:cNvPr id="30" name="bg object 16">
            <a:extLst>
              <a:ext uri="{FF2B5EF4-FFF2-40B4-BE49-F238E27FC236}">
                <a16:creationId xmlns:a16="http://schemas.microsoft.com/office/drawing/2014/main" id="{E10380E0-EAE8-3C07-6D24-E86B9C446A3F}"/>
              </a:ext>
            </a:extLst>
          </p:cNvPr>
          <p:cNvSpPr/>
          <p:nvPr/>
        </p:nvSpPr>
        <p:spPr>
          <a:xfrm>
            <a:off x="6070227" y="2474726"/>
            <a:ext cx="1829057" cy="2440154"/>
          </a:xfrm>
          <a:custGeom>
            <a:avLst/>
            <a:gdLst/>
            <a:ahLst/>
            <a:cxnLst/>
            <a:rect l="l" t="t" r="r" b="b"/>
            <a:pathLst>
              <a:path w="3016250" h="4023995">
                <a:moveTo>
                  <a:pt x="3016232" y="0"/>
                </a:moveTo>
                <a:lnTo>
                  <a:pt x="0" y="0"/>
                </a:lnTo>
                <a:lnTo>
                  <a:pt x="0" y="4023458"/>
                </a:lnTo>
                <a:lnTo>
                  <a:pt x="3016232" y="4023458"/>
                </a:lnTo>
                <a:lnTo>
                  <a:pt x="3016232" y="0"/>
                </a:lnTo>
                <a:close/>
              </a:path>
            </a:pathLst>
          </a:custGeom>
          <a:solidFill>
            <a:srgbClr val="ED691D"/>
          </a:solidFill>
        </p:spPr>
        <p:txBody>
          <a:bodyPr wrap="square" lIns="0" tIns="0" rIns="0" bIns="0" rtlCol="0"/>
          <a:lstStyle/>
          <a:p>
            <a:endParaRPr/>
          </a:p>
        </p:txBody>
      </p:sp>
      <p:pic>
        <p:nvPicPr>
          <p:cNvPr id="31" name="bg object 17">
            <a:extLst>
              <a:ext uri="{FF2B5EF4-FFF2-40B4-BE49-F238E27FC236}">
                <a16:creationId xmlns:a16="http://schemas.microsoft.com/office/drawing/2014/main" id="{262AF431-85A4-550A-1CFC-D85893BC4CDE}"/>
              </a:ext>
            </a:extLst>
          </p:cNvPr>
          <p:cNvPicPr/>
          <p:nvPr/>
        </p:nvPicPr>
        <p:blipFill>
          <a:blip r:embed="rId3" cstate="print"/>
          <a:stretch>
            <a:fillRect/>
          </a:stretch>
        </p:blipFill>
        <p:spPr>
          <a:xfrm>
            <a:off x="6219016" y="2620080"/>
            <a:ext cx="804545" cy="804539"/>
          </a:xfrm>
          <a:prstGeom prst="rect">
            <a:avLst/>
          </a:prstGeom>
        </p:spPr>
      </p:pic>
      <p:sp>
        <p:nvSpPr>
          <p:cNvPr id="32" name="bg object 18">
            <a:extLst>
              <a:ext uri="{FF2B5EF4-FFF2-40B4-BE49-F238E27FC236}">
                <a16:creationId xmlns:a16="http://schemas.microsoft.com/office/drawing/2014/main" id="{C3993C20-C2A4-8036-B516-2664EB44A32C}"/>
              </a:ext>
            </a:extLst>
          </p:cNvPr>
          <p:cNvSpPr/>
          <p:nvPr/>
        </p:nvSpPr>
        <p:spPr>
          <a:xfrm>
            <a:off x="6219019" y="2620079"/>
            <a:ext cx="804785" cy="804785"/>
          </a:xfrm>
          <a:custGeom>
            <a:avLst/>
            <a:gdLst/>
            <a:ahLst/>
            <a:cxnLst/>
            <a:rect l="l" t="t" r="r" b="b"/>
            <a:pathLst>
              <a:path w="1327150" h="1327150">
                <a:moveTo>
                  <a:pt x="663372" y="1326755"/>
                </a:moveTo>
                <a:lnTo>
                  <a:pt x="710748" y="1325089"/>
                </a:lnTo>
                <a:lnTo>
                  <a:pt x="757225" y="1320167"/>
                </a:lnTo>
                <a:lnTo>
                  <a:pt x="802690" y="1312101"/>
                </a:lnTo>
                <a:lnTo>
                  <a:pt x="847032" y="1301003"/>
                </a:lnTo>
                <a:lnTo>
                  <a:pt x="890138" y="1286985"/>
                </a:lnTo>
                <a:lnTo>
                  <a:pt x="931896" y="1270160"/>
                </a:lnTo>
                <a:lnTo>
                  <a:pt x="972193" y="1250639"/>
                </a:lnTo>
                <a:lnTo>
                  <a:pt x="1010918" y="1228536"/>
                </a:lnTo>
                <a:lnTo>
                  <a:pt x="1047958" y="1203963"/>
                </a:lnTo>
                <a:lnTo>
                  <a:pt x="1083200" y="1177030"/>
                </a:lnTo>
                <a:lnTo>
                  <a:pt x="1116534" y="1147852"/>
                </a:lnTo>
                <a:lnTo>
                  <a:pt x="1147845" y="1116540"/>
                </a:lnTo>
                <a:lnTo>
                  <a:pt x="1177023" y="1083207"/>
                </a:lnTo>
                <a:lnTo>
                  <a:pt x="1203955" y="1047964"/>
                </a:lnTo>
                <a:lnTo>
                  <a:pt x="1228528" y="1010924"/>
                </a:lnTo>
                <a:lnTo>
                  <a:pt x="1250631" y="972199"/>
                </a:lnTo>
                <a:lnTo>
                  <a:pt x="1270151" y="931902"/>
                </a:lnTo>
                <a:lnTo>
                  <a:pt x="1286976" y="890144"/>
                </a:lnTo>
                <a:lnTo>
                  <a:pt x="1300993" y="847039"/>
                </a:lnTo>
                <a:lnTo>
                  <a:pt x="1312091" y="802698"/>
                </a:lnTo>
                <a:lnTo>
                  <a:pt x="1320157" y="757233"/>
                </a:lnTo>
                <a:lnTo>
                  <a:pt x="1325079" y="710757"/>
                </a:lnTo>
                <a:lnTo>
                  <a:pt x="1326744" y="663382"/>
                </a:lnTo>
                <a:lnTo>
                  <a:pt x="1325079" y="616006"/>
                </a:lnTo>
                <a:lnTo>
                  <a:pt x="1320157" y="569529"/>
                </a:lnTo>
                <a:lnTo>
                  <a:pt x="1312091" y="524064"/>
                </a:lnTo>
                <a:lnTo>
                  <a:pt x="1300993" y="479721"/>
                </a:lnTo>
                <a:lnTo>
                  <a:pt x="1286976" y="436615"/>
                </a:lnTo>
                <a:lnTo>
                  <a:pt x="1270151" y="394857"/>
                </a:lnTo>
                <a:lnTo>
                  <a:pt x="1250631" y="354559"/>
                </a:lnTo>
                <a:lnTo>
                  <a:pt x="1228528" y="315834"/>
                </a:lnTo>
                <a:lnTo>
                  <a:pt x="1203955" y="278793"/>
                </a:lnTo>
                <a:lnTo>
                  <a:pt x="1177023" y="243550"/>
                </a:lnTo>
                <a:lnTo>
                  <a:pt x="1147845" y="210216"/>
                </a:lnTo>
                <a:lnTo>
                  <a:pt x="1116534" y="178903"/>
                </a:lnTo>
                <a:lnTo>
                  <a:pt x="1083200" y="149725"/>
                </a:lnTo>
                <a:lnTo>
                  <a:pt x="1047958" y="122793"/>
                </a:lnTo>
                <a:lnTo>
                  <a:pt x="1010918" y="98219"/>
                </a:lnTo>
                <a:lnTo>
                  <a:pt x="972193" y="76115"/>
                </a:lnTo>
                <a:lnTo>
                  <a:pt x="931896" y="56595"/>
                </a:lnTo>
                <a:lnTo>
                  <a:pt x="890138" y="39770"/>
                </a:lnTo>
                <a:lnTo>
                  <a:pt x="847032" y="25752"/>
                </a:lnTo>
                <a:lnTo>
                  <a:pt x="802690" y="14653"/>
                </a:lnTo>
                <a:lnTo>
                  <a:pt x="757225" y="6587"/>
                </a:lnTo>
                <a:lnTo>
                  <a:pt x="710748" y="1665"/>
                </a:lnTo>
                <a:lnTo>
                  <a:pt x="663372" y="0"/>
                </a:lnTo>
                <a:lnTo>
                  <a:pt x="615996" y="1665"/>
                </a:lnTo>
                <a:lnTo>
                  <a:pt x="569519" y="6587"/>
                </a:lnTo>
                <a:lnTo>
                  <a:pt x="524054" y="14653"/>
                </a:lnTo>
                <a:lnTo>
                  <a:pt x="479712" y="25752"/>
                </a:lnTo>
                <a:lnTo>
                  <a:pt x="436606" y="39770"/>
                </a:lnTo>
                <a:lnTo>
                  <a:pt x="394848" y="56595"/>
                </a:lnTo>
                <a:lnTo>
                  <a:pt x="354551" y="76115"/>
                </a:lnTo>
                <a:lnTo>
                  <a:pt x="315826" y="98219"/>
                </a:lnTo>
                <a:lnTo>
                  <a:pt x="278786" y="122793"/>
                </a:lnTo>
                <a:lnTo>
                  <a:pt x="243544" y="149725"/>
                </a:lnTo>
                <a:lnTo>
                  <a:pt x="210210" y="178903"/>
                </a:lnTo>
                <a:lnTo>
                  <a:pt x="178899" y="210216"/>
                </a:lnTo>
                <a:lnTo>
                  <a:pt x="149721" y="243550"/>
                </a:lnTo>
                <a:lnTo>
                  <a:pt x="122789" y="278793"/>
                </a:lnTo>
                <a:lnTo>
                  <a:pt x="98216" y="315834"/>
                </a:lnTo>
                <a:lnTo>
                  <a:pt x="76113" y="354559"/>
                </a:lnTo>
                <a:lnTo>
                  <a:pt x="56593" y="394857"/>
                </a:lnTo>
                <a:lnTo>
                  <a:pt x="39768" y="436615"/>
                </a:lnTo>
                <a:lnTo>
                  <a:pt x="25751" y="479721"/>
                </a:lnTo>
                <a:lnTo>
                  <a:pt x="14653" y="524064"/>
                </a:lnTo>
                <a:lnTo>
                  <a:pt x="6587" y="569529"/>
                </a:lnTo>
                <a:lnTo>
                  <a:pt x="1665" y="616006"/>
                </a:lnTo>
                <a:lnTo>
                  <a:pt x="0" y="663382"/>
                </a:lnTo>
                <a:lnTo>
                  <a:pt x="1665" y="710757"/>
                </a:lnTo>
                <a:lnTo>
                  <a:pt x="6587" y="757233"/>
                </a:lnTo>
                <a:lnTo>
                  <a:pt x="14653" y="802698"/>
                </a:lnTo>
                <a:lnTo>
                  <a:pt x="25751" y="847039"/>
                </a:lnTo>
                <a:lnTo>
                  <a:pt x="39768" y="890144"/>
                </a:lnTo>
                <a:lnTo>
                  <a:pt x="56593" y="931902"/>
                </a:lnTo>
                <a:lnTo>
                  <a:pt x="76113" y="972199"/>
                </a:lnTo>
                <a:lnTo>
                  <a:pt x="98216" y="1010924"/>
                </a:lnTo>
                <a:lnTo>
                  <a:pt x="122789" y="1047964"/>
                </a:lnTo>
                <a:lnTo>
                  <a:pt x="149721" y="1083207"/>
                </a:lnTo>
                <a:lnTo>
                  <a:pt x="178899" y="1116540"/>
                </a:lnTo>
                <a:lnTo>
                  <a:pt x="210210" y="1147852"/>
                </a:lnTo>
                <a:lnTo>
                  <a:pt x="243544" y="1177030"/>
                </a:lnTo>
                <a:lnTo>
                  <a:pt x="278786" y="1203963"/>
                </a:lnTo>
                <a:lnTo>
                  <a:pt x="315826" y="1228536"/>
                </a:lnTo>
                <a:lnTo>
                  <a:pt x="354551" y="1250639"/>
                </a:lnTo>
                <a:lnTo>
                  <a:pt x="394848" y="1270160"/>
                </a:lnTo>
                <a:lnTo>
                  <a:pt x="436606" y="1286985"/>
                </a:lnTo>
                <a:lnTo>
                  <a:pt x="479712" y="1301003"/>
                </a:lnTo>
                <a:lnTo>
                  <a:pt x="524054" y="1312101"/>
                </a:lnTo>
                <a:lnTo>
                  <a:pt x="569519" y="1320167"/>
                </a:lnTo>
                <a:lnTo>
                  <a:pt x="615996" y="1325089"/>
                </a:lnTo>
                <a:lnTo>
                  <a:pt x="663372" y="1326755"/>
                </a:lnTo>
                <a:close/>
              </a:path>
            </a:pathLst>
          </a:custGeom>
          <a:ln w="31412">
            <a:solidFill>
              <a:srgbClr val="FFFFFF"/>
            </a:solidFill>
          </a:ln>
        </p:spPr>
        <p:txBody>
          <a:bodyPr wrap="square" lIns="0" tIns="0" rIns="0" bIns="0" rtlCol="0"/>
          <a:lstStyle/>
          <a:p>
            <a:endParaRPr/>
          </a:p>
        </p:txBody>
      </p:sp>
      <p:sp>
        <p:nvSpPr>
          <p:cNvPr id="2" name="object 2"/>
          <p:cNvSpPr txBox="1"/>
          <p:nvPr/>
        </p:nvSpPr>
        <p:spPr>
          <a:xfrm>
            <a:off x="3201796" y="2456180"/>
            <a:ext cx="2545277" cy="2343888"/>
          </a:xfrm>
          <a:prstGeom prst="rect">
            <a:avLst/>
          </a:prstGeom>
        </p:spPr>
        <p:txBody>
          <a:bodyPr vert="horz" wrap="square" lIns="0" tIns="7316" rIns="0" bIns="0" rtlCol="0">
            <a:spAutoFit/>
          </a:bodyPr>
          <a:lstStyle/>
          <a:p>
            <a:pPr marL="7701" marR="57375">
              <a:lnSpc>
                <a:spcPct val="101499"/>
              </a:lnSpc>
              <a:spcBef>
                <a:spcPts val="58"/>
              </a:spcBef>
            </a:pPr>
            <a:r>
              <a:rPr sz="970" b="1" dirty="0">
                <a:solidFill>
                  <a:srgbClr val="23B8D1"/>
                </a:solidFill>
                <a:latin typeface="Moderat Extended Bold"/>
                <a:cs typeface="Moderat Extended Bold"/>
              </a:rPr>
              <a:t>early</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career</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researchers,</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but</a:t>
            </a:r>
            <a:r>
              <a:rPr sz="970" b="1" spc="9" dirty="0">
                <a:solidFill>
                  <a:srgbClr val="23B8D1"/>
                </a:solidFill>
                <a:latin typeface="Moderat Extended Bold"/>
                <a:cs typeface="Moderat Extended Bold"/>
              </a:rPr>
              <a:t> </a:t>
            </a:r>
            <a:r>
              <a:rPr sz="970" b="1" spc="-15" dirty="0">
                <a:solidFill>
                  <a:srgbClr val="23B8D1"/>
                </a:solidFill>
                <a:latin typeface="Moderat Extended Bold"/>
                <a:cs typeface="Moderat Extended Bold"/>
              </a:rPr>
              <a:t>the </a:t>
            </a:r>
            <a:r>
              <a:rPr sz="970" b="1" dirty="0">
                <a:solidFill>
                  <a:srgbClr val="23B8D1"/>
                </a:solidFill>
                <a:latin typeface="Moderat Extended Bold"/>
                <a:cs typeface="Moderat Extended Bold"/>
              </a:rPr>
              <a:t>reality</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has been very </a:t>
            </a:r>
            <a:r>
              <a:rPr sz="970" b="1" spc="-6" dirty="0">
                <a:solidFill>
                  <a:srgbClr val="23B8D1"/>
                </a:solidFill>
                <a:latin typeface="Moderat Extended Bold"/>
                <a:cs typeface="Moderat Extended Bold"/>
              </a:rPr>
              <a:t>different.</a:t>
            </a:r>
            <a:r>
              <a:rPr sz="970" b="1" dirty="0">
                <a:solidFill>
                  <a:srgbClr val="23B8D1"/>
                </a:solidFill>
                <a:latin typeface="Moderat Extended Bold"/>
                <a:cs typeface="Moderat Extended Bold"/>
              </a:rPr>
              <a:t> </a:t>
            </a:r>
            <a:r>
              <a:rPr sz="970" b="1" spc="-15" dirty="0">
                <a:solidFill>
                  <a:srgbClr val="23B8D1"/>
                </a:solidFill>
                <a:latin typeface="Moderat Extended Bold"/>
                <a:cs typeface="Moderat Extended Bold"/>
              </a:rPr>
              <a:t>The </a:t>
            </a:r>
            <a:r>
              <a:rPr sz="970" b="1" dirty="0">
                <a:solidFill>
                  <a:srgbClr val="23B8D1"/>
                </a:solidFill>
                <a:latin typeface="Moderat Extended Bold"/>
                <a:cs typeface="Moderat Extended Bold"/>
              </a:rPr>
              <a:t>book</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has</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generated</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a</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lot</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of</a:t>
            </a:r>
            <a:r>
              <a:rPr sz="970" b="1" spc="-6" dirty="0">
                <a:solidFill>
                  <a:srgbClr val="23B8D1"/>
                </a:solidFill>
                <a:latin typeface="Moderat Extended Bold"/>
                <a:cs typeface="Moderat Extended Bold"/>
              </a:rPr>
              <a:t> interest, </a:t>
            </a:r>
            <a:r>
              <a:rPr sz="970" b="1" dirty="0">
                <a:solidFill>
                  <a:srgbClr val="23B8D1"/>
                </a:solidFill>
                <a:latin typeface="Moderat Extended Bold"/>
                <a:cs typeface="Moderat Extended Bold"/>
              </a:rPr>
              <a:t>with</a:t>
            </a:r>
            <a:r>
              <a:rPr sz="970" b="1" spc="18" dirty="0">
                <a:solidFill>
                  <a:srgbClr val="23B8D1"/>
                </a:solidFill>
                <a:latin typeface="Moderat Extended Bold"/>
                <a:cs typeface="Moderat Extended Bold"/>
              </a:rPr>
              <a:t> </a:t>
            </a:r>
            <a:r>
              <a:rPr sz="970" b="1" dirty="0">
                <a:solidFill>
                  <a:srgbClr val="23B8D1"/>
                </a:solidFill>
                <a:latin typeface="Moderat Extended Bold"/>
                <a:cs typeface="Moderat Extended Bold"/>
              </a:rPr>
              <a:t>1,800</a:t>
            </a:r>
            <a:r>
              <a:rPr sz="970" b="1" spc="18" dirty="0">
                <a:solidFill>
                  <a:srgbClr val="23B8D1"/>
                </a:solidFill>
                <a:latin typeface="Moderat Extended Bold"/>
                <a:cs typeface="Moderat Extended Bold"/>
              </a:rPr>
              <a:t> </a:t>
            </a:r>
            <a:r>
              <a:rPr sz="970" b="1" dirty="0">
                <a:solidFill>
                  <a:srgbClr val="23B8D1"/>
                </a:solidFill>
                <a:latin typeface="Moderat Extended Bold"/>
                <a:cs typeface="Moderat Extended Bold"/>
              </a:rPr>
              <a:t>downloads</a:t>
            </a:r>
            <a:r>
              <a:rPr sz="970" b="1" spc="18" dirty="0">
                <a:solidFill>
                  <a:srgbClr val="23B8D1"/>
                </a:solidFill>
                <a:latin typeface="Moderat Extended Bold"/>
                <a:cs typeface="Moderat Extended Bold"/>
              </a:rPr>
              <a:t> </a:t>
            </a:r>
            <a:r>
              <a:rPr sz="970" b="1" dirty="0">
                <a:solidFill>
                  <a:srgbClr val="23B8D1"/>
                </a:solidFill>
                <a:latin typeface="Moderat Extended Bold"/>
                <a:cs typeface="Moderat Extended Bold"/>
              </a:rPr>
              <a:t>in</a:t>
            </a:r>
            <a:r>
              <a:rPr sz="970" b="1" spc="18" dirty="0">
                <a:solidFill>
                  <a:srgbClr val="23B8D1"/>
                </a:solidFill>
                <a:latin typeface="Moderat Extended Bold"/>
                <a:cs typeface="Moderat Extended Bold"/>
              </a:rPr>
              <a:t> </a:t>
            </a:r>
            <a:r>
              <a:rPr sz="970" b="1" dirty="0">
                <a:solidFill>
                  <a:srgbClr val="23B8D1"/>
                </a:solidFill>
                <a:latin typeface="Moderat Extended Bold"/>
                <a:cs typeface="Moderat Extended Bold"/>
              </a:rPr>
              <a:t>the</a:t>
            </a:r>
            <a:r>
              <a:rPr sz="970" b="1" spc="18" dirty="0">
                <a:solidFill>
                  <a:srgbClr val="23B8D1"/>
                </a:solidFill>
                <a:latin typeface="Moderat Extended Bold"/>
                <a:cs typeface="Moderat Extended Bold"/>
              </a:rPr>
              <a:t> </a:t>
            </a:r>
            <a:r>
              <a:rPr sz="970" b="1" spc="-6" dirty="0">
                <a:solidFill>
                  <a:srgbClr val="23B8D1"/>
                </a:solidFill>
                <a:latin typeface="Moderat Extended Bold"/>
                <a:cs typeface="Moderat Extended Bold"/>
              </a:rPr>
              <a:t>first </a:t>
            </a:r>
            <a:r>
              <a:rPr sz="970" b="1" dirty="0">
                <a:solidFill>
                  <a:srgbClr val="23B8D1"/>
                </a:solidFill>
                <a:latin typeface="Moderat Extended Bold"/>
                <a:cs typeface="Moderat Extended Bold"/>
              </a:rPr>
              <a:t>month.</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One</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of</a:t>
            </a:r>
            <a:r>
              <a:rPr sz="970" b="1" spc="-6" dirty="0">
                <a:solidFill>
                  <a:srgbClr val="23B8D1"/>
                </a:solidFill>
                <a:latin typeface="Moderat Extended Bold"/>
                <a:cs typeface="Moderat Extended Bold"/>
              </a:rPr>
              <a:t> Fyfe’s </a:t>
            </a:r>
            <a:r>
              <a:rPr sz="970" b="1" dirty="0">
                <a:solidFill>
                  <a:srgbClr val="23B8D1"/>
                </a:solidFill>
                <a:latin typeface="Moderat Extended Bold"/>
                <a:cs typeface="Moderat Extended Bold"/>
              </a:rPr>
              <a:t>researchers</a:t>
            </a:r>
            <a:r>
              <a:rPr sz="970" b="1" spc="-6" dirty="0">
                <a:solidFill>
                  <a:srgbClr val="23B8D1"/>
                </a:solidFill>
                <a:latin typeface="Moderat Extended Bold"/>
                <a:cs typeface="Moderat Extended Bold"/>
              </a:rPr>
              <a:t> </a:t>
            </a:r>
            <a:r>
              <a:rPr sz="970" b="1" spc="-15" dirty="0">
                <a:solidFill>
                  <a:srgbClr val="23B8D1"/>
                </a:solidFill>
                <a:latin typeface="Moderat Extended Bold"/>
                <a:cs typeface="Moderat Extended Bold"/>
              </a:rPr>
              <a:t>has </a:t>
            </a:r>
            <a:r>
              <a:rPr sz="970" b="1" dirty="0">
                <a:solidFill>
                  <a:srgbClr val="23B8D1"/>
                </a:solidFill>
                <a:latin typeface="Moderat Extended Bold"/>
                <a:cs typeface="Moderat Extended Bold"/>
              </a:rPr>
              <a:t>since</a:t>
            </a:r>
            <a:r>
              <a:rPr sz="970" b="1" spc="12" dirty="0">
                <a:solidFill>
                  <a:srgbClr val="23B8D1"/>
                </a:solidFill>
                <a:latin typeface="Moderat Extended Bold"/>
                <a:cs typeface="Moderat Extended Bold"/>
              </a:rPr>
              <a:t> </a:t>
            </a:r>
            <a:r>
              <a:rPr sz="970" b="1" dirty="0">
                <a:solidFill>
                  <a:srgbClr val="23B8D1"/>
                </a:solidFill>
                <a:latin typeface="Moderat Extended Bold"/>
                <a:cs typeface="Moderat Extended Bold"/>
              </a:rPr>
              <a:t>published</a:t>
            </a:r>
            <a:r>
              <a:rPr sz="970" b="1" spc="12" dirty="0">
                <a:solidFill>
                  <a:srgbClr val="23B8D1"/>
                </a:solidFill>
                <a:latin typeface="Moderat Extended Bold"/>
                <a:cs typeface="Moderat Extended Bold"/>
              </a:rPr>
              <a:t> </a:t>
            </a:r>
            <a:r>
              <a:rPr sz="970" b="1" dirty="0">
                <a:solidFill>
                  <a:srgbClr val="23B8D1"/>
                </a:solidFill>
                <a:latin typeface="Moderat Extended Bold"/>
                <a:cs typeface="Moderat Extended Bold"/>
              </a:rPr>
              <a:t>their</a:t>
            </a:r>
            <a:r>
              <a:rPr sz="970" b="1" spc="12" dirty="0">
                <a:solidFill>
                  <a:srgbClr val="23B8D1"/>
                </a:solidFill>
                <a:latin typeface="Moderat Extended Bold"/>
                <a:cs typeface="Moderat Extended Bold"/>
              </a:rPr>
              <a:t> </a:t>
            </a:r>
            <a:r>
              <a:rPr sz="970" b="1" dirty="0">
                <a:solidFill>
                  <a:srgbClr val="23B8D1"/>
                </a:solidFill>
                <a:latin typeface="Moderat Extended Bold"/>
                <a:cs typeface="Moderat Extended Bold"/>
              </a:rPr>
              <a:t>own</a:t>
            </a:r>
            <a:r>
              <a:rPr sz="970" b="1" spc="12" dirty="0">
                <a:solidFill>
                  <a:srgbClr val="23B8D1"/>
                </a:solidFill>
                <a:latin typeface="Moderat Extended Bold"/>
                <a:cs typeface="Moderat Extended Bold"/>
              </a:rPr>
              <a:t> </a:t>
            </a:r>
            <a:r>
              <a:rPr sz="970" b="1" dirty="0">
                <a:solidFill>
                  <a:srgbClr val="23B8D1"/>
                </a:solidFill>
                <a:latin typeface="Moderat Extended Bold"/>
                <a:cs typeface="Moderat Extended Bold"/>
              </a:rPr>
              <a:t>book</a:t>
            </a:r>
            <a:r>
              <a:rPr sz="970" b="1" spc="12" dirty="0">
                <a:solidFill>
                  <a:srgbClr val="23B8D1"/>
                </a:solidFill>
                <a:latin typeface="Moderat Extended Bold"/>
                <a:cs typeface="Moderat Extended Bold"/>
              </a:rPr>
              <a:t> </a:t>
            </a:r>
            <a:r>
              <a:rPr sz="970" b="1" spc="-12" dirty="0">
                <a:solidFill>
                  <a:srgbClr val="23B8D1"/>
                </a:solidFill>
                <a:latin typeface="Moderat Extended Bold"/>
                <a:cs typeface="Moderat Extended Bold"/>
              </a:rPr>
              <a:t>open </a:t>
            </a:r>
            <a:r>
              <a:rPr sz="970" b="1" dirty="0">
                <a:solidFill>
                  <a:srgbClr val="23B8D1"/>
                </a:solidFill>
                <a:latin typeface="Moderat Extended Bold"/>
                <a:cs typeface="Moderat Extended Bold"/>
              </a:rPr>
              <a:t>access, and is working</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on </a:t>
            </a:r>
            <a:r>
              <a:rPr sz="970" b="1" spc="-6" dirty="0">
                <a:solidFill>
                  <a:srgbClr val="23B8D1"/>
                </a:solidFill>
                <a:latin typeface="Moderat Extended Bold"/>
                <a:cs typeface="Moderat Extended Bold"/>
              </a:rPr>
              <a:t>another.</a:t>
            </a:r>
            <a:endParaRPr sz="970">
              <a:latin typeface="Moderat Extended Bold"/>
              <a:cs typeface="Moderat Extended Bold"/>
            </a:endParaRPr>
          </a:p>
          <a:p>
            <a:pPr marL="7701" marR="69312">
              <a:lnSpc>
                <a:spcPct val="101499"/>
              </a:lnSpc>
              <a:spcBef>
                <a:spcPts val="300"/>
              </a:spcBef>
            </a:pPr>
            <a:r>
              <a:rPr sz="970" b="1" dirty="0">
                <a:solidFill>
                  <a:srgbClr val="23B8D1"/>
                </a:solidFill>
                <a:latin typeface="Moderat Extended Bold"/>
                <a:cs typeface="Moderat Extended Bold"/>
              </a:rPr>
              <a:t>Fyfe</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says</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senior</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scholars</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need</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to</a:t>
            </a:r>
            <a:r>
              <a:rPr sz="970" b="1" spc="-6" dirty="0">
                <a:solidFill>
                  <a:srgbClr val="23B8D1"/>
                </a:solidFill>
                <a:latin typeface="Moderat Extended Bold"/>
                <a:cs typeface="Moderat Extended Bold"/>
              </a:rPr>
              <a:t> </a:t>
            </a:r>
            <a:r>
              <a:rPr sz="970" b="1" spc="-15" dirty="0">
                <a:solidFill>
                  <a:srgbClr val="23B8D1"/>
                </a:solidFill>
                <a:latin typeface="Moderat Extended Bold"/>
                <a:cs typeface="Moderat Extended Bold"/>
              </a:rPr>
              <a:t>get </a:t>
            </a:r>
            <a:r>
              <a:rPr sz="970" b="1" dirty="0">
                <a:solidFill>
                  <a:srgbClr val="23B8D1"/>
                </a:solidFill>
                <a:latin typeface="Moderat Extended Bold"/>
                <a:cs typeface="Moderat Extended Bold"/>
              </a:rPr>
              <a:t>behind open</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access</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book</a:t>
            </a:r>
            <a:r>
              <a:rPr sz="970" b="1" spc="3" dirty="0">
                <a:solidFill>
                  <a:srgbClr val="23B8D1"/>
                </a:solidFill>
                <a:latin typeface="Moderat Extended Bold"/>
                <a:cs typeface="Moderat Extended Bold"/>
              </a:rPr>
              <a:t> </a:t>
            </a:r>
            <a:r>
              <a:rPr sz="970" b="1" spc="-6" dirty="0">
                <a:solidFill>
                  <a:srgbClr val="23B8D1"/>
                </a:solidFill>
                <a:latin typeface="Moderat Extended Bold"/>
                <a:cs typeface="Moderat Extended Bold"/>
              </a:rPr>
              <a:t>publishing.</a:t>
            </a:r>
            <a:endParaRPr sz="970">
              <a:latin typeface="Moderat Extended Bold"/>
              <a:cs typeface="Moderat Extended Bold"/>
            </a:endParaRPr>
          </a:p>
          <a:p>
            <a:pPr marL="7701" marR="3081">
              <a:lnSpc>
                <a:spcPct val="101499"/>
              </a:lnSpc>
              <a:spcBef>
                <a:spcPts val="303"/>
              </a:spcBef>
            </a:pPr>
            <a:r>
              <a:rPr sz="970" b="1" dirty="0">
                <a:solidFill>
                  <a:srgbClr val="23B8D1"/>
                </a:solidFill>
                <a:latin typeface="Moderat Extended Bold"/>
                <a:cs typeface="Moderat Extended Bold"/>
              </a:rPr>
              <a:t>“We</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need</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to see</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senior members</a:t>
            </a:r>
            <a:r>
              <a:rPr sz="970" b="1" spc="-3" dirty="0">
                <a:solidFill>
                  <a:srgbClr val="23B8D1"/>
                </a:solidFill>
                <a:latin typeface="Moderat Extended Bold"/>
                <a:cs typeface="Moderat Extended Bold"/>
              </a:rPr>
              <a:t> </a:t>
            </a:r>
            <a:r>
              <a:rPr sz="970" b="1" spc="-15" dirty="0">
                <a:solidFill>
                  <a:srgbClr val="23B8D1"/>
                </a:solidFill>
                <a:latin typeface="Moderat Extended Bold"/>
                <a:cs typeface="Moderat Extended Bold"/>
              </a:rPr>
              <a:t>of </a:t>
            </a:r>
            <a:r>
              <a:rPr sz="970" b="1" dirty="0">
                <a:solidFill>
                  <a:srgbClr val="23B8D1"/>
                </a:solidFill>
                <a:latin typeface="Moderat Extended Bold"/>
                <a:cs typeface="Moderat Extended Bold"/>
              </a:rPr>
              <a:t>the profession speaking</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out in</a:t>
            </a:r>
            <a:r>
              <a:rPr sz="970" b="1" spc="3" dirty="0">
                <a:solidFill>
                  <a:srgbClr val="23B8D1"/>
                </a:solidFill>
                <a:latin typeface="Moderat Extended Bold"/>
                <a:cs typeface="Moderat Extended Bold"/>
              </a:rPr>
              <a:t> </a:t>
            </a:r>
            <a:r>
              <a:rPr sz="970" b="1" spc="-6" dirty="0">
                <a:solidFill>
                  <a:srgbClr val="23B8D1"/>
                </a:solidFill>
                <a:latin typeface="Moderat Extended Bold"/>
                <a:cs typeface="Moderat Extended Bold"/>
              </a:rPr>
              <a:t>favour, </a:t>
            </a:r>
            <a:r>
              <a:rPr sz="970" b="1" dirty="0">
                <a:solidFill>
                  <a:srgbClr val="23B8D1"/>
                </a:solidFill>
                <a:latin typeface="Moderat Extended Bold"/>
                <a:cs typeface="Moderat Extended Bold"/>
              </a:rPr>
              <a:t>demonstrating</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that</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it</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can</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be</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done</a:t>
            </a:r>
            <a:r>
              <a:rPr sz="970" b="1" spc="6" dirty="0">
                <a:solidFill>
                  <a:srgbClr val="23B8D1"/>
                </a:solidFill>
                <a:latin typeface="Moderat Extended Bold"/>
                <a:cs typeface="Moderat Extended Bold"/>
              </a:rPr>
              <a:t> </a:t>
            </a:r>
            <a:r>
              <a:rPr sz="970" b="1" spc="-15" dirty="0">
                <a:solidFill>
                  <a:srgbClr val="23B8D1"/>
                </a:solidFill>
                <a:latin typeface="Moderat Extended Bold"/>
                <a:cs typeface="Moderat Extended Bold"/>
              </a:rPr>
              <a:t>and </a:t>
            </a:r>
            <a:r>
              <a:rPr sz="970" b="1" dirty="0">
                <a:solidFill>
                  <a:srgbClr val="23B8D1"/>
                </a:solidFill>
                <a:latin typeface="Moderat Extended Bold"/>
                <a:cs typeface="Moderat Extended Bold"/>
              </a:rPr>
              <a:t>that</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the</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publishing</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process</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is</a:t>
            </a:r>
            <a:r>
              <a:rPr sz="970" b="1" spc="9" dirty="0">
                <a:solidFill>
                  <a:srgbClr val="23B8D1"/>
                </a:solidFill>
                <a:latin typeface="Moderat Extended Bold"/>
                <a:cs typeface="Moderat Extended Bold"/>
              </a:rPr>
              <a:t> </a:t>
            </a:r>
            <a:r>
              <a:rPr sz="970" b="1" spc="-12" dirty="0">
                <a:solidFill>
                  <a:srgbClr val="23B8D1"/>
                </a:solidFill>
                <a:latin typeface="Moderat Extended Bold"/>
                <a:cs typeface="Moderat Extended Bold"/>
              </a:rPr>
              <a:t>very </a:t>
            </a:r>
            <a:r>
              <a:rPr sz="970" b="1" dirty="0">
                <a:solidFill>
                  <a:srgbClr val="23B8D1"/>
                </a:solidFill>
                <a:latin typeface="Moderat Extended Bold"/>
                <a:cs typeface="Moderat Extended Bold"/>
              </a:rPr>
              <a:t>similar</a:t>
            </a:r>
            <a:r>
              <a:rPr sz="970" b="1" spc="18" dirty="0">
                <a:solidFill>
                  <a:srgbClr val="23B8D1"/>
                </a:solidFill>
                <a:latin typeface="Moderat Extended Bold"/>
                <a:cs typeface="Moderat Extended Bold"/>
              </a:rPr>
              <a:t> </a:t>
            </a:r>
            <a:r>
              <a:rPr sz="970" b="1" dirty="0">
                <a:solidFill>
                  <a:srgbClr val="23B8D1"/>
                </a:solidFill>
                <a:latin typeface="Moderat Extended Bold"/>
                <a:cs typeface="Moderat Extended Bold"/>
              </a:rPr>
              <a:t>in</a:t>
            </a:r>
            <a:r>
              <a:rPr sz="970" b="1" spc="18" dirty="0">
                <a:solidFill>
                  <a:srgbClr val="23B8D1"/>
                </a:solidFill>
                <a:latin typeface="Moderat Extended Bold"/>
                <a:cs typeface="Moderat Extended Bold"/>
              </a:rPr>
              <a:t> </a:t>
            </a:r>
            <a:r>
              <a:rPr sz="970" b="1" dirty="0">
                <a:solidFill>
                  <a:srgbClr val="23B8D1"/>
                </a:solidFill>
                <a:latin typeface="Moderat Extended Bold"/>
                <a:cs typeface="Moderat Extended Bold"/>
              </a:rPr>
              <a:t>terms</a:t>
            </a:r>
            <a:r>
              <a:rPr sz="970" b="1" spc="21" dirty="0">
                <a:solidFill>
                  <a:srgbClr val="23B8D1"/>
                </a:solidFill>
                <a:latin typeface="Moderat Extended Bold"/>
                <a:cs typeface="Moderat Extended Bold"/>
              </a:rPr>
              <a:t> </a:t>
            </a:r>
            <a:r>
              <a:rPr sz="970" b="1" dirty="0">
                <a:solidFill>
                  <a:srgbClr val="23B8D1"/>
                </a:solidFill>
                <a:latin typeface="Moderat Extended Bold"/>
                <a:cs typeface="Moderat Extended Bold"/>
              </a:rPr>
              <a:t>of</a:t>
            </a:r>
            <a:r>
              <a:rPr sz="970" b="1" spc="18" dirty="0">
                <a:solidFill>
                  <a:srgbClr val="23B8D1"/>
                </a:solidFill>
                <a:latin typeface="Moderat Extended Bold"/>
                <a:cs typeface="Moderat Extended Bold"/>
              </a:rPr>
              <a:t> </a:t>
            </a:r>
            <a:r>
              <a:rPr sz="970" b="1" dirty="0">
                <a:solidFill>
                  <a:srgbClr val="23B8D1"/>
                </a:solidFill>
                <a:latin typeface="Moderat Extended Bold"/>
                <a:cs typeface="Moderat Extended Bold"/>
              </a:rPr>
              <a:t>editorial</a:t>
            </a:r>
            <a:r>
              <a:rPr sz="970" b="1" spc="18" dirty="0">
                <a:solidFill>
                  <a:srgbClr val="23B8D1"/>
                </a:solidFill>
                <a:latin typeface="Moderat Extended Bold"/>
                <a:cs typeface="Moderat Extended Bold"/>
              </a:rPr>
              <a:t> </a:t>
            </a:r>
            <a:r>
              <a:rPr sz="970" b="1" spc="-6" dirty="0">
                <a:solidFill>
                  <a:srgbClr val="23B8D1"/>
                </a:solidFill>
                <a:latin typeface="Moderat Extended Bold"/>
                <a:cs typeface="Moderat Extended Bold"/>
              </a:rPr>
              <a:t>boards, </a:t>
            </a:r>
            <a:r>
              <a:rPr sz="970" b="1" dirty="0">
                <a:solidFill>
                  <a:srgbClr val="23B8D1"/>
                </a:solidFill>
                <a:latin typeface="Moderat Extended Bold"/>
                <a:cs typeface="Moderat Extended Bold"/>
              </a:rPr>
              <a:t>peer</a:t>
            </a:r>
            <a:r>
              <a:rPr sz="970" b="1" spc="-18" dirty="0">
                <a:solidFill>
                  <a:srgbClr val="23B8D1"/>
                </a:solidFill>
                <a:latin typeface="Moderat Extended Bold"/>
                <a:cs typeface="Moderat Extended Bold"/>
              </a:rPr>
              <a:t> </a:t>
            </a:r>
            <a:r>
              <a:rPr sz="970" b="1" dirty="0">
                <a:solidFill>
                  <a:srgbClr val="23B8D1"/>
                </a:solidFill>
                <a:latin typeface="Moderat Extended Bold"/>
                <a:cs typeface="Moderat Extended Bold"/>
              </a:rPr>
              <a:t>review</a:t>
            </a:r>
            <a:r>
              <a:rPr sz="970" b="1" spc="-15" dirty="0">
                <a:solidFill>
                  <a:srgbClr val="23B8D1"/>
                </a:solidFill>
                <a:latin typeface="Moderat Extended Bold"/>
                <a:cs typeface="Moderat Extended Bold"/>
              </a:rPr>
              <a:t> </a:t>
            </a:r>
            <a:r>
              <a:rPr sz="970" b="1" dirty="0">
                <a:solidFill>
                  <a:srgbClr val="23B8D1"/>
                </a:solidFill>
                <a:latin typeface="Moderat Extended Bold"/>
                <a:cs typeface="Moderat Extended Bold"/>
              </a:rPr>
              <a:t>and</a:t>
            </a:r>
            <a:r>
              <a:rPr sz="970" b="1" spc="-15" dirty="0">
                <a:solidFill>
                  <a:srgbClr val="23B8D1"/>
                </a:solidFill>
                <a:latin typeface="Moderat Extended Bold"/>
                <a:cs typeface="Moderat Extended Bold"/>
              </a:rPr>
              <a:t> </a:t>
            </a:r>
            <a:r>
              <a:rPr sz="970" b="1" dirty="0">
                <a:solidFill>
                  <a:srgbClr val="23B8D1"/>
                </a:solidFill>
                <a:latin typeface="Moderat Extended Bold"/>
                <a:cs typeface="Moderat Extended Bold"/>
              </a:rPr>
              <a:t>copy</a:t>
            </a:r>
            <a:r>
              <a:rPr sz="970" b="1" spc="-15" dirty="0">
                <a:solidFill>
                  <a:srgbClr val="23B8D1"/>
                </a:solidFill>
                <a:latin typeface="Moderat Extended Bold"/>
                <a:cs typeface="Moderat Extended Bold"/>
              </a:rPr>
              <a:t> </a:t>
            </a:r>
            <a:r>
              <a:rPr sz="970" b="1" spc="-6" dirty="0">
                <a:solidFill>
                  <a:srgbClr val="23B8D1"/>
                </a:solidFill>
                <a:latin typeface="Moderat Extended Bold"/>
                <a:cs typeface="Moderat Extended Bold"/>
              </a:rPr>
              <a:t>editing.”</a:t>
            </a:r>
            <a:endParaRPr sz="970">
              <a:latin typeface="Moderat Extended Bold"/>
              <a:cs typeface="Moderat Extended Bold"/>
            </a:endParaRPr>
          </a:p>
        </p:txBody>
      </p:sp>
      <p:sp>
        <p:nvSpPr>
          <p:cNvPr id="3" name="object 3"/>
          <p:cNvSpPr txBox="1"/>
          <p:nvPr/>
        </p:nvSpPr>
        <p:spPr>
          <a:xfrm>
            <a:off x="6070227" y="2474726"/>
            <a:ext cx="1829057" cy="1771126"/>
          </a:xfrm>
          <a:prstGeom prst="rect">
            <a:avLst/>
          </a:prstGeom>
        </p:spPr>
        <p:txBody>
          <a:bodyPr vert="horz" wrap="square" lIns="0" tIns="0" rIns="0" bIns="0" rtlCol="0">
            <a:spAutoFit/>
          </a:bodyPr>
          <a:lstStyle/>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spcBef>
                <a:spcPts val="557"/>
              </a:spcBef>
            </a:pPr>
            <a:endParaRPr sz="1001">
              <a:latin typeface="Times New Roman"/>
              <a:cs typeface="Times New Roman"/>
            </a:endParaRPr>
          </a:p>
          <a:p>
            <a:pPr marL="188681" marR="375822">
              <a:lnSpc>
                <a:spcPct val="100000"/>
              </a:lnSpc>
            </a:pPr>
            <a:r>
              <a:rPr sz="1001" b="1" dirty="0">
                <a:solidFill>
                  <a:srgbClr val="FFFFFF"/>
                </a:solidFill>
                <a:latin typeface="Roboto"/>
                <a:cs typeface="Roboto"/>
              </a:rPr>
              <a:t>Aileen</a:t>
            </a:r>
            <a:r>
              <a:rPr sz="1001" b="1" spc="-21" dirty="0">
                <a:solidFill>
                  <a:srgbClr val="FFFFFF"/>
                </a:solidFill>
                <a:latin typeface="Roboto"/>
                <a:cs typeface="Roboto"/>
              </a:rPr>
              <a:t> </a:t>
            </a:r>
            <a:r>
              <a:rPr sz="1001" b="1" dirty="0">
                <a:solidFill>
                  <a:srgbClr val="FFFFFF"/>
                </a:solidFill>
                <a:latin typeface="Roboto"/>
                <a:cs typeface="Roboto"/>
              </a:rPr>
              <a:t>Fyfe,</a:t>
            </a:r>
            <a:r>
              <a:rPr sz="1001" b="1" spc="-18" dirty="0">
                <a:solidFill>
                  <a:srgbClr val="FFFFFF"/>
                </a:solidFill>
                <a:latin typeface="Roboto"/>
                <a:cs typeface="Roboto"/>
              </a:rPr>
              <a:t> </a:t>
            </a:r>
            <a:r>
              <a:rPr sz="1001" b="1" spc="-6" dirty="0">
                <a:solidFill>
                  <a:srgbClr val="FFFFFF"/>
                </a:solidFill>
                <a:latin typeface="Roboto"/>
                <a:cs typeface="Roboto"/>
              </a:rPr>
              <a:t>Professor </a:t>
            </a:r>
            <a:r>
              <a:rPr sz="1001" b="1" dirty="0">
                <a:solidFill>
                  <a:srgbClr val="FFFFFF"/>
                </a:solidFill>
                <a:latin typeface="Roboto"/>
                <a:cs typeface="Roboto"/>
              </a:rPr>
              <a:t>of</a:t>
            </a:r>
            <a:r>
              <a:rPr sz="1001" b="1" spc="-42" dirty="0">
                <a:solidFill>
                  <a:srgbClr val="FFFFFF"/>
                </a:solidFill>
                <a:latin typeface="Roboto"/>
                <a:cs typeface="Roboto"/>
              </a:rPr>
              <a:t> </a:t>
            </a:r>
            <a:r>
              <a:rPr sz="1001" b="1" dirty="0">
                <a:solidFill>
                  <a:srgbClr val="FFFFFF"/>
                </a:solidFill>
                <a:latin typeface="Roboto"/>
                <a:cs typeface="Roboto"/>
              </a:rPr>
              <a:t>Modern</a:t>
            </a:r>
            <a:r>
              <a:rPr sz="1001" b="1" spc="-39" dirty="0">
                <a:solidFill>
                  <a:srgbClr val="FFFFFF"/>
                </a:solidFill>
                <a:latin typeface="Roboto"/>
                <a:cs typeface="Roboto"/>
              </a:rPr>
              <a:t> </a:t>
            </a:r>
            <a:r>
              <a:rPr sz="1001" b="1" dirty="0">
                <a:solidFill>
                  <a:srgbClr val="FFFFFF"/>
                </a:solidFill>
                <a:latin typeface="Roboto"/>
                <a:cs typeface="Roboto"/>
              </a:rPr>
              <a:t>History</a:t>
            </a:r>
            <a:r>
              <a:rPr sz="1001" b="1" spc="-42" dirty="0">
                <a:solidFill>
                  <a:srgbClr val="FFFFFF"/>
                </a:solidFill>
                <a:latin typeface="Roboto"/>
                <a:cs typeface="Roboto"/>
              </a:rPr>
              <a:t> </a:t>
            </a:r>
            <a:r>
              <a:rPr sz="1001" b="1" spc="-15" dirty="0">
                <a:solidFill>
                  <a:srgbClr val="FFFFFF"/>
                </a:solidFill>
                <a:latin typeface="Roboto"/>
                <a:cs typeface="Roboto"/>
              </a:rPr>
              <a:t>at </a:t>
            </a:r>
            <a:r>
              <a:rPr sz="1001" b="1" dirty="0">
                <a:solidFill>
                  <a:srgbClr val="FFFFFF"/>
                </a:solidFill>
                <a:latin typeface="Roboto"/>
                <a:cs typeface="Roboto"/>
              </a:rPr>
              <a:t>the</a:t>
            </a:r>
            <a:r>
              <a:rPr sz="1001" b="1" spc="-27" dirty="0">
                <a:solidFill>
                  <a:srgbClr val="FFFFFF"/>
                </a:solidFill>
                <a:latin typeface="Roboto"/>
                <a:cs typeface="Roboto"/>
              </a:rPr>
              <a:t> </a:t>
            </a:r>
            <a:r>
              <a:rPr sz="1001" b="1" dirty="0">
                <a:solidFill>
                  <a:srgbClr val="FFFFFF"/>
                </a:solidFill>
                <a:latin typeface="Roboto"/>
                <a:cs typeface="Roboto"/>
              </a:rPr>
              <a:t>University</a:t>
            </a:r>
            <a:r>
              <a:rPr sz="1001" b="1" spc="-27" dirty="0">
                <a:solidFill>
                  <a:srgbClr val="FFFFFF"/>
                </a:solidFill>
                <a:latin typeface="Roboto"/>
                <a:cs typeface="Roboto"/>
              </a:rPr>
              <a:t> </a:t>
            </a:r>
            <a:r>
              <a:rPr sz="1001" b="1" dirty="0">
                <a:solidFill>
                  <a:srgbClr val="FFFFFF"/>
                </a:solidFill>
                <a:latin typeface="Roboto"/>
                <a:cs typeface="Roboto"/>
              </a:rPr>
              <a:t>of</a:t>
            </a:r>
            <a:r>
              <a:rPr sz="1001" b="1" spc="-27" dirty="0">
                <a:solidFill>
                  <a:srgbClr val="FFFFFF"/>
                </a:solidFill>
                <a:latin typeface="Roboto"/>
                <a:cs typeface="Roboto"/>
              </a:rPr>
              <a:t> </a:t>
            </a:r>
            <a:r>
              <a:rPr sz="1001" b="1" spc="-15" dirty="0">
                <a:solidFill>
                  <a:srgbClr val="FFFFFF"/>
                </a:solidFill>
                <a:latin typeface="Roboto"/>
                <a:cs typeface="Roboto"/>
              </a:rPr>
              <a:t>St </a:t>
            </a:r>
            <a:r>
              <a:rPr sz="1001" b="1" spc="-6" dirty="0">
                <a:solidFill>
                  <a:srgbClr val="FFFFFF"/>
                </a:solidFill>
                <a:latin typeface="Roboto"/>
                <a:cs typeface="Roboto"/>
              </a:rPr>
              <a:t>Andrews</a:t>
            </a:r>
            <a:endParaRPr sz="1001">
              <a:latin typeface="Roboto"/>
              <a:cs typeface="Roboto"/>
            </a:endParaRPr>
          </a:p>
        </p:txBody>
      </p:sp>
      <p:sp>
        <p:nvSpPr>
          <p:cNvPr id="5" name="object 5"/>
          <p:cNvSpPr txBox="1"/>
          <p:nvPr/>
        </p:nvSpPr>
        <p:spPr>
          <a:xfrm>
            <a:off x="9132368" y="2120646"/>
            <a:ext cx="2125941" cy="3122489"/>
          </a:xfrm>
          <a:prstGeom prst="rect">
            <a:avLst/>
          </a:prstGeom>
        </p:spPr>
        <p:txBody>
          <a:bodyPr vert="horz" wrap="square" lIns="0" tIns="7316" rIns="0" bIns="0" rtlCol="0">
            <a:spAutoFit/>
          </a:bodyPr>
          <a:lstStyle/>
          <a:p>
            <a:pPr marL="7701" marR="3081">
              <a:lnSpc>
                <a:spcPct val="101499"/>
              </a:lnSpc>
              <a:spcBef>
                <a:spcPts val="58"/>
              </a:spcBef>
            </a:pPr>
            <a:r>
              <a:rPr sz="1182" b="1" dirty="0">
                <a:solidFill>
                  <a:srgbClr val="FFFFFF"/>
                </a:solidFill>
                <a:latin typeface="Moderat Extended Bold"/>
                <a:cs typeface="Moderat Extended Bold"/>
              </a:rPr>
              <a:t>Share</a:t>
            </a:r>
            <a:r>
              <a:rPr sz="1182" b="1" spc="9" dirty="0">
                <a:solidFill>
                  <a:srgbClr val="FFFFFF"/>
                </a:solidFill>
                <a:latin typeface="Moderat Extended Bold"/>
                <a:cs typeface="Moderat Extended Bold"/>
              </a:rPr>
              <a:t> </a:t>
            </a:r>
            <a:r>
              <a:rPr sz="1182" b="1" dirty="0">
                <a:solidFill>
                  <a:srgbClr val="FFFFFF"/>
                </a:solidFill>
                <a:latin typeface="Moderat Extended Bold"/>
                <a:cs typeface="Moderat Extended Bold"/>
              </a:rPr>
              <a:t>how</a:t>
            </a:r>
            <a:r>
              <a:rPr sz="1182" b="1" spc="9" dirty="0">
                <a:solidFill>
                  <a:srgbClr val="FFFFFF"/>
                </a:solidFill>
                <a:latin typeface="Moderat Extended Bold"/>
                <a:cs typeface="Moderat Extended Bold"/>
              </a:rPr>
              <a:t> </a:t>
            </a:r>
            <a:r>
              <a:rPr sz="1182" b="1" dirty="0">
                <a:solidFill>
                  <a:srgbClr val="FFFFFF"/>
                </a:solidFill>
                <a:latin typeface="Moderat Extended Bold"/>
                <a:cs typeface="Moderat Extended Bold"/>
              </a:rPr>
              <a:t>open</a:t>
            </a:r>
            <a:r>
              <a:rPr sz="1182" b="1" spc="12" dirty="0">
                <a:solidFill>
                  <a:srgbClr val="FFFFFF"/>
                </a:solidFill>
                <a:latin typeface="Moderat Extended Bold"/>
                <a:cs typeface="Moderat Extended Bold"/>
              </a:rPr>
              <a:t> </a:t>
            </a:r>
            <a:r>
              <a:rPr sz="1182" b="1" spc="-6" dirty="0">
                <a:solidFill>
                  <a:srgbClr val="FFFFFF"/>
                </a:solidFill>
                <a:latin typeface="Moderat Extended Bold"/>
                <a:cs typeface="Moderat Extended Bold"/>
              </a:rPr>
              <a:t>access </a:t>
            </a:r>
            <a:r>
              <a:rPr sz="1182" b="1" dirty="0">
                <a:solidFill>
                  <a:srgbClr val="FFFFFF"/>
                </a:solidFill>
                <a:latin typeface="Moderat Extended Bold"/>
                <a:cs typeface="Moderat Extended Bold"/>
              </a:rPr>
              <a:t>increased their</a:t>
            </a:r>
            <a:r>
              <a:rPr sz="1182" b="1" spc="3" dirty="0">
                <a:solidFill>
                  <a:srgbClr val="FFFFFF"/>
                </a:solidFill>
                <a:latin typeface="Moderat Extended Bold"/>
                <a:cs typeface="Moderat Extended Bold"/>
              </a:rPr>
              <a:t> </a:t>
            </a:r>
            <a:r>
              <a:rPr sz="1182" b="1" dirty="0">
                <a:solidFill>
                  <a:srgbClr val="FFFFFF"/>
                </a:solidFill>
                <a:latin typeface="Moderat Extended Bold"/>
                <a:cs typeface="Moderat Extended Bold"/>
              </a:rPr>
              <a:t>profile</a:t>
            </a:r>
            <a:r>
              <a:rPr sz="1182" b="1" spc="3" dirty="0">
                <a:solidFill>
                  <a:srgbClr val="FFFFFF"/>
                </a:solidFill>
                <a:latin typeface="Moderat Extended Bold"/>
                <a:cs typeface="Moderat Extended Bold"/>
              </a:rPr>
              <a:t> </a:t>
            </a:r>
            <a:r>
              <a:rPr sz="1182" b="1" spc="-15" dirty="0">
                <a:solidFill>
                  <a:srgbClr val="FFFFFF"/>
                </a:solidFill>
                <a:latin typeface="Moderat Extended Bold"/>
                <a:cs typeface="Moderat Extended Bold"/>
              </a:rPr>
              <a:t>and </a:t>
            </a:r>
            <a:r>
              <a:rPr sz="1182" b="1" dirty="0">
                <a:solidFill>
                  <a:srgbClr val="FFFFFF"/>
                </a:solidFill>
                <a:latin typeface="Moderat Extended Bold"/>
                <a:cs typeface="Moderat Extended Bold"/>
              </a:rPr>
              <a:t>visibility:</a:t>
            </a:r>
            <a:r>
              <a:rPr sz="1182" b="1" spc="12" dirty="0">
                <a:solidFill>
                  <a:srgbClr val="FFFFFF"/>
                </a:solidFill>
                <a:latin typeface="Moderat Extended Bold"/>
                <a:cs typeface="Moderat Extended Bold"/>
              </a:rPr>
              <a:t> </a:t>
            </a:r>
            <a:r>
              <a:rPr sz="1182" b="1" dirty="0">
                <a:solidFill>
                  <a:srgbClr val="FFFFFF"/>
                </a:solidFill>
                <a:latin typeface="Moderat Extended Bold"/>
                <a:cs typeface="Moderat Extended Bold"/>
              </a:rPr>
              <a:t>Fyfe</a:t>
            </a:r>
            <a:r>
              <a:rPr sz="1182" b="1" spc="15" dirty="0">
                <a:solidFill>
                  <a:srgbClr val="FFFFFF"/>
                </a:solidFill>
                <a:latin typeface="Moderat Extended Bold"/>
                <a:cs typeface="Moderat Extended Bold"/>
              </a:rPr>
              <a:t> </a:t>
            </a:r>
            <a:r>
              <a:rPr sz="1182" b="1" dirty="0">
                <a:solidFill>
                  <a:srgbClr val="FFFFFF"/>
                </a:solidFill>
                <a:latin typeface="Moderat Extended Bold"/>
                <a:cs typeface="Moderat Extended Bold"/>
              </a:rPr>
              <a:t>saw</a:t>
            </a:r>
            <a:r>
              <a:rPr sz="1182" b="1" spc="12" dirty="0">
                <a:solidFill>
                  <a:srgbClr val="FFFFFF"/>
                </a:solidFill>
                <a:latin typeface="Moderat Extended Bold"/>
                <a:cs typeface="Moderat Extended Bold"/>
              </a:rPr>
              <a:t> </a:t>
            </a:r>
            <a:r>
              <a:rPr sz="1182" b="1" spc="-12" dirty="0">
                <a:solidFill>
                  <a:srgbClr val="FFFFFF"/>
                </a:solidFill>
                <a:latin typeface="Moderat Extended Bold"/>
                <a:cs typeface="Moderat Extended Bold"/>
              </a:rPr>
              <a:t>1,800 </a:t>
            </a:r>
            <a:r>
              <a:rPr sz="1182" b="1" dirty="0">
                <a:solidFill>
                  <a:srgbClr val="FFFFFF"/>
                </a:solidFill>
                <a:latin typeface="Moderat Extended Bold"/>
                <a:cs typeface="Moderat Extended Bold"/>
              </a:rPr>
              <a:t>downloads</a:t>
            </a:r>
            <a:r>
              <a:rPr sz="1182" b="1" spc="6" dirty="0">
                <a:solidFill>
                  <a:srgbClr val="FFFFFF"/>
                </a:solidFill>
                <a:latin typeface="Moderat Extended Bold"/>
                <a:cs typeface="Moderat Extended Bold"/>
              </a:rPr>
              <a:t> </a:t>
            </a:r>
            <a:r>
              <a:rPr sz="1182" b="1" dirty="0">
                <a:solidFill>
                  <a:srgbClr val="FFFFFF"/>
                </a:solidFill>
                <a:latin typeface="Moderat Extended Bold"/>
                <a:cs typeface="Moderat Extended Bold"/>
              </a:rPr>
              <a:t>in</a:t>
            </a:r>
            <a:r>
              <a:rPr sz="1182" b="1" spc="6" dirty="0">
                <a:solidFill>
                  <a:srgbClr val="FFFFFF"/>
                </a:solidFill>
                <a:latin typeface="Moderat Extended Bold"/>
                <a:cs typeface="Moderat Extended Bold"/>
              </a:rPr>
              <a:t> </a:t>
            </a:r>
            <a:r>
              <a:rPr sz="1182" b="1" dirty="0">
                <a:solidFill>
                  <a:srgbClr val="FFFFFF"/>
                </a:solidFill>
                <a:latin typeface="Moderat Extended Bold"/>
                <a:cs typeface="Moderat Extended Bold"/>
              </a:rPr>
              <a:t>one</a:t>
            </a:r>
            <a:r>
              <a:rPr sz="1182" b="1" spc="9" dirty="0">
                <a:solidFill>
                  <a:srgbClr val="FFFFFF"/>
                </a:solidFill>
                <a:latin typeface="Moderat Extended Bold"/>
                <a:cs typeface="Moderat Extended Bold"/>
              </a:rPr>
              <a:t> </a:t>
            </a:r>
            <a:r>
              <a:rPr sz="1182" b="1" spc="-12" dirty="0">
                <a:solidFill>
                  <a:srgbClr val="FFFFFF"/>
                </a:solidFill>
                <a:latin typeface="Moderat Extended Bold"/>
                <a:cs typeface="Moderat Extended Bold"/>
              </a:rPr>
              <a:t>month</a:t>
            </a:r>
            <a:endParaRPr sz="1182">
              <a:latin typeface="Moderat Extended Bold"/>
              <a:cs typeface="Moderat Extended Bold"/>
            </a:endParaRPr>
          </a:p>
          <a:p>
            <a:pPr marL="7701" marR="146324">
              <a:lnSpc>
                <a:spcPct val="101499"/>
              </a:lnSpc>
              <a:spcBef>
                <a:spcPts val="949"/>
              </a:spcBef>
            </a:pPr>
            <a:r>
              <a:rPr sz="1182" b="1" dirty="0">
                <a:solidFill>
                  <a:srgbClr val="FFFFFF"/>
                </a:solidFill>
                <a:latin typeface="Moderat Extended Bold"/>
                <a:cs typeface="Moderat Extended Bold"/>
              </a:rPr>
              <a:t>Show</a:t>
            </a:r>
            <a:r>
              <a:rPr sz="1182" b="1" spc="6" dirty="0">
                <a:solidFill>
                  <a:srgbClr val="FFFFFF"/>
                </a:solidFill>
                <a:latin typeface="Moderat Extended Bold"/>
                <a:cs typeface="Moderat Extended Bold"/>
              </a:rPr>
              <a:t> </a:t>
            </a:r>
            <a:r>
              <a:rPr sz="1182" b="1" dirty="0">
                <a:solidFill>
                  <a:srgbClr val="FFFFFF"/>
                </a:solidFill>
                <a:latin typeface="Moderat Extended Bold"/>
                <a:cs typeface="Moderat Extended Bold"/>
              </a:rPr>
              <a:t>it</a:t>
            </a:r>
            <a:r>
              <a:rPr sz="1182" b="1" spc="6" dirty="0">
                <a:solidFill>
                  <a:srgbClr val="FFFFFF"/>
                </a:solidFill>
                <a:latin typeface="Moderat Extended Bold"/>
                <a:cs typeface="Moderat Extended Bold"/>
              </a:rPr>
              <a:t> </a:t>
            </a:r>
            <a:r>
              <a:rPr sz="1182" b="1" dirty="0">
                <a:solidFill>
                  <a:srgbClr val="FFFFFF"/>
                </a:solidFill>
                <a:latin typeface="Moderat Extended Bold"/>
                <a:cs typeface="Moderat Extended Bold"/>
              </a:rPr>
              <a:t>can</a:t>
            </a:r>
            <a:r>
              <a:rPr sz="1182" b="1" spc="6" dirty="0">
                <a:solidFill>
                  <a:srgbClr val="FFFFFF"/>
                </a:solidFill>
                <a:latin typeface="Moderat Extended Bold"/>
                <a:cs typeface="Moderat Extended Bold"/>
              </a:rPr>
              <a:t> </a:t>
            </a:r>
            <a:r>
              <a:rPr sz="1182" b="1" dirty="0">
                <a:solidFill>
                  <a:srgbClr val="FFFFFF"/>
                </a:solidFill>
                <a:latin typeface="Moderat Extended Bold"/>
                <a:cs typeface="Moderat Extended Bold"/>
              </a:rPr>
              <a:t>(and</a:t>
            </a:r>
            <a:r>
              <a:rPr sz="1182" b="1" spc="6" dirty="0">
                <a:solidFill>
                  <a:srgbClr val="FFFFFF"/>
                </a:solidFill>
                <a:latin typeface="Moderat Extended Bold"/>
                <a:cs typeface="Moderat Extended Bold"/>
              </a:rPr>
              <a:t> </a:t>
            </a:r>
            <a:r>
              <a:rPr sz="1182" b="1" spc="-6" dirty="0">
                <a:solidFill>
                  <a:srgbClr val="FFFFFF"/>
                </a:solidFill>
                <a:latin typeface="Moderat Extended Bold"/>
                <a:cs typeface="Moderat Extended Bold"/>
              </a:rPr>
              <a:t>should) </a:t>
            </a:r>
            <a:r>
              <a:rPr sz="1182" b="1" dirty="0">
                <a:solidFill>
                  <a:srgbClr val="FFFFFF"/>
                </a:solidFill>
                <a:latin typeface="Moderat Extended Bold"/>
                <a:cs typeface="Moderat Extended Bold"/>
              </a:rPr>
              <a:t>be</a:t>
            </a:r>
            <a:r>
              <a:rPr sz="1182" b="1" spc="15" dirty="0">
                <a:solidFill>
                  <a:srgbClr val="FFFFFF"/>
                </a:solidFill>
                <a:latin typeface="Moderat Extended Bold"/>
                <a:cs typeface="Moderat Extended Bold"/>
              </a:rPr>
              <a:t> </a:t>
            </a:r>
            <a:r>
              <a:rPr sz="1182" b="1" dirty="0">
                <a:solidFill>
                  <a:srgbClr val="FFFFFF"/>
                </a:solidFill>
                <a:latin typeface="Moderat Extended Bold"/>
                <a:cs typeface="Moderat Extended Bold"/>
              </a:rPr>
              <a:t>done</a:t>
            </a:r>
            <a:r>
              <a:rPr sz="1182" b="1" spc="15" dirty="0">
                <a:solidFill>
                  <a:srgbClr val="FFFFFF"/>
                </a:solidFill>
                <a:latin typeface="Moderat Extended Bold"/>
                <a:cs typeface="Moderat Extended Bold"/>
              </a:rPr>
              <a:t> </a:t>
            </a:r>
            <a:r>
              <a:rPr sz="1182" b="1" dirty="0">
                <a:solidFill>
                  <a:srgbClr val="FFFFFF"/>
                </a:solidFill>
                <a:latin typeface="Moderat Extended Bold"/>
                <a:cs typeface="Moderat Extended Bold"/>
              </a:rPr>
              <a:t>with</a:t>
            </a:r>
            <a:r>
              <a:rPr sz="1182" b="1" spc="18" dirty="0">
                <a:solidFill>
                  <a:srgbClr val="FFFFFF"/>
                </a:solidFill>
                <a:latin typeface="Moderat Extended Bold"/>
                <a:cs typeface="Moderat Extended Bold"/>
              </a:rPr>
              <a:t> </a:t>
            </a:r>
            <a:r>
              <a:rPr sz="1182" b="1" spc="-6" dirty="0">
                <a:solidFill>
                  <a:srgbClr val="FFFFFF"/>
                </a:solidFill>
                <a:latin typeface="Moderat Extended Bold"/>
                <a:cs typeface="Moderat Extended Bold"/>
              </a:rPr>
              <a:t>rigorous </a:t>
            </a:r>
            <a:r>
              <a:rPr sz="1182" b="1" dirty="0">
                <a:solidFill>
                  <a:srgbClr val="FFFFFF"/>
                </a:solidFill>
                <a:latin typeface="Moderat Extended Bold"/>
                <a:cs typeface="Moderat Extended Bold"/>
              </a:rPr>
              <a:t>and</a:t>
            </a:r>
            <a:r>
              <a:rPr sz="1182" b="1" spc="55" dirty="0">
                <a:solidFill>
                  <a:srgbClr val="FFFFFF"/>
                </a:solidFill>
                <a:latin typeface="Moderat Extended Bold"/>
                <a:cs typeface="Moderat Extended Bold"/>
              </a:rPr>
              <a:t> </a:t>
            </a:r>
            <a:r>
              <a:rPr sz="1182" b="1" dirty="0">
                <a:solidFill>
                  <a:srgbClr val="FFFFFF"/>
                </a:solidFill>
                <a:latin typeface="Moderat Extended Bold"/>
                <a:cs typeface="Moderat Extended Bold"/>
              </a:rPr>
              <a:t>quality</a:t>
            </a:r>
            <a:r>
              <a:rPr sz="1182" b="1" spc="55" dirty="0">
                <a:solidFill>
                  <a:srgbClr val="FFFFFF"/>
                </a:solidFill>
                <a:latin typeface="Moderat Extended Bold"/>
                <a:cs typeface="Moderat Extended Bold"/>
              </a:rPr>
              <a:t> </a:t>
            </a:r>
            <a:r>
              <a:rPr sz="1182" b="1" spc="-6" dirty="0">
                <a:solidFill>
                  <a:srgbClr val="FFFFFF"/>
                </a:solidFill>
                <a:latin typeface="Moderat Extended Bold"/>
                <a:cs typeface="Moderat Extended Bold"/>
              </a:rPr>
              <a:t>publishing standards</a:t>
            </a:r>
            <a:endParaRPr sz="1182">
              <a:latin typeface="Moderat Extended Bold"/>
              <a:cs typeface="Moderat Extended Bold"/>
            </a:endParaRPr>
          </a:p>
          <a:p>
            <a:pPr marL="7701" marR="104737">
              <a:lnSpc>
                <a:spcPct val="101499"/>
              </a:lnSpc>
              <a:spcBef>
                <a:spcPts val="952"/>
              </a:spcBef>
            </a:pPr>
            <a:r>
              <a:rPr sz="1182" b="1" dirty="0">
                <a:solidFill>
                  <a:srgbClr val="FFFFFF"/>
                </a:solidFill>
                <a:latin typeface="Moderat Extended Bold"/>
                <a:cs typeface="Moderat Extended Bold"/>
              </a:rPr>
              <a:t>Share</a:t>
            </a:r>
            <a:r>
              <a:rPr sz="1182" b="1" spc="6" dirty="0">
                <a:solidFill>
                  <a:srgbClr val="FFFFFF"/>
                </a:solidFill>
                <a:latin typeface="Moderat Extended Bold"/>
                <a:cs typeface="Moderat Extended Bold"/>
              </a:rPr>
              <a:t> </a:t>
            </a:r>
            <a:r>
              <a:rPr sz="1182" b="1" dirty="0">
                <a:solidFill>
                  <a:srgbClr val="FFFFFF"/>
                </a:solidFill>
                <a:latin typeface="Moderat Extended Bold"/>
                <a:cs typeface="Moderat Extended Bold"/>
              </a:rPr>
              <a:t>the</a:t>
            </a:r>
            <a:r>
              <a:rPr sz="1182" b="1" spc="12" dirty="0">
                <a:solidFill>
                  <a:srgbClr val="FFFFFF"/>
                </a:solidFill>
                <a:latin typeface="Moderat Extended Bold"/>
                <a:cs typeface="Moderat Extended Bold"/>
              </a:rPr>
              <a:t> </a:t>
            </a:r>
            <a:r>
              <a:rPr sz="1182" b="1" dirty="0">
                <a:solidFill>
                  <a:srgbClr val="FFFFFF"/>
                </a:solidFill>
                <a:latin typeface="Moderat Extended Bold"/>
                <a:cs typeface="Moderat Extended Bold"/>
              </a:rPr>
              <a:t>benefits</a:t>
            </a:r>
            <a:r>
              <a:rPr sz="1182" b="1" spc="15" dirty="0">
                <a:solidFill>
                  <a:srgbClr val="FFFFFF"/>
                </a:solidFill>
                <a:latin typeface="Moderat Extended Bold"/>
                <a:cs typeface="Moderat Extended Bold"/>
              </a:rPr>
              <a:t> </a:t>
            </a:r>
            <a:r>
              <a:rPr sz="1182" b="1" spc="-15" dirty="0">
                <a:solidFill>
                  <a:srgbClr val="FFFFFF"/>
                </a:solidFill>
                <a:latin typeface="Moderat Extended Bold"/>
                <a:cs typeface="Moderat Extended Bold"/>
              </a:rPr>
              <a:t>of </a:t>
            </a:r>
            <a:r>
              <a:rPr sz="1182" b="1" dirty="0">
                <a:solidFill>
                  <a:srgbClr val="FFFFFF"/>
                </a:solidFill>
                <a:latin typeface="Moderat Extended Bold"/>
                <a:cs typeface="Moderat Extended Bold"/>
              </a:rPr>
              <a:t>born-digital</a:t>
            </a:r>
            <a:r>
              <a:rPr sz="1182" b="1" spc="69" dirty="0">
                <a:solidFill>
                  <a:srgbClr val="FFFFFF"/>
                </a:solidFill>
                <a:latin typeface="Moderat Extended Bold"/>
                <a:cs typeface="Moderat Extended Bold"/>
              </a:rPr>
              <a:t> </a:t>
            </a:r>
            <a:r>
              <a:rPr sz="1182" b="1" spc="-6" dirty="0">
                <a:solidFill>
                  <a:srgbClr val="FFFFFF"/>
                </a:solidFill>
                <a:latin typeface="Moderat Extended Bold"/>
                <a:cs typeface="Moderat Extended Bold"/>
              </a:rPr>
              <a:t>publications, </a:t>
            </a:r>
            <a:r>
              <a:rPr sz="1182" b="1" dirty="0">
                <a:solidFill>
                  <a:srgbClr val="FFFFFF"/>
                </a:solidFill>
                <a:latin typeface="Moderat Extended Bold"/>
                <a:cs typeface="Moderat Extended Bold"/>
              </a:rPr>
              <a:t>like</a:t>
            </a:r>
            <a:r>
              <a:rPr sz="1182" b="1" spc="-6" dirty="0">
                <a:solidFill>
                  <a:srgbClr val="FFFFFF"/>
                </a:solidFill>
                <a:latin typeface="Moderat Extended Bold"/>
                <a:cs typeface="Moderat Extended Bold"/>
              </a:rPr>
              <a:t> </a:t>
            </a:r>
            <a:r>
              <a:rPr sz="1182" b="1" dirty="0">
                <a:solidFill>
                  <a:srgbClr val="FFFFFF"/>
                </a:solidFill>
                <a:latin typeface="Moderat Extended Bold"/>
                <a:cs typeface="Moderat Extended Bold"/>
              </a:rPr>
              <a:t>flexibility</a:t>
            </a:r>
            <a:r>
              <a:rPr sz="1182" b="1" spc="-6" dirty="0">
                <a:solidFill>
                  <a:srgbClr val="FFFFFF"/>
                </a:solidFill>
                <a:latin typeface="Moderat Extended Bold"/>
                <a:cs typeface="Moderat Extended Bold"/>
              </a:rPr>
              <a:t> </a:t>
            </a:r>
            <a:r>
              <a:rPr sz="1182" b="1" dirty="0">
                <a:solidFill>
                  <a:srgbClr val="FFFFFF"/>
                </a:solidFill>
                <a:latin typeface="Moderat Extended Bold"/>
                <a:cs typeface="Moderat Extended Bold"/>
              </a:rPr>
              <a:t>of</a:t>
            </a:r>
            <a:r>
              <a:rPr sz="1182" b="1" spc="-6" dirty="0">
                <a:solidFill>
                  <a:srgbClr val="FFFFFF"/>
                </a:solidFill>
                <a:latin typeface="Moderat Extended Bold"/>
                <a:cs typeface="Moderat Extended Bold"/>
              </a:rPr>
              <a:t> format </a:t>
            </a:r>
            <a:r>
              <a:rPr sz="1182" b="1" dirty="0">
                <a:solidFill>
                  <a:srgbClr val="FFFFFF"/>
                </a:solidFill>
                <a:latin typeface="Moderat Extended Bold"/>
                <a:cs typeface="Moderat Extended Bold"/>
              </a:rPr>
              <a:t>and</a:t>
            </a:r>
            <a:r>
              <a:rPr sz="1182" b="1" spc="24" dirty="0">
                <a:solidFill>
                  <a:srgbClr val="FFFFFF"/>
                </a:solidFill>
                <a:latin typeface="Moderat Extended Bold"/>
                <a:cs typeface="Moderat Extended Bold"/>
              </a:rPr>
              <a:t> </a:t>
            </a:r>
            <a:r>
              <a:rPr sz="1182" b="1" spc="-12" dirty="0">
                <a:solidFill>
                  <a:srgbClr val="FFFFFF"/>
                </a:solidFill>
                <a:latin typeface="Moderat Extended Bold"/>
                <a:cs typeface="Moderat Extended Bold"/>
              </a:rPr>
              <a:t>style</a:t>
            </a:r>
            <a:endParaRPr sz="1182">
              <a:latin typeface="Moderat Extended Bold"/>
              <a:cs typeface="Moderat Extended Bold"/>
            </a:endParaRPr>
          </a:p>
          <a:p>
            <a:pPr marL="7701" marR="139008">
              <a:lnSpc>
                <a:spcPct val="101499"/>
              </a:lnSpc>
              <a:spcBef>
                <a:spcPts val="949"/>
              </a:spcBef>
            </a:pPr>
            <a:r>
              <a:rPr sz="1182" b="1" dirty="0">
                <a:solidFill>
                  <a:srgbClr val="FFFFFF"/>
                </a:solidFill>
                <a:latin typeface="Moderat Extended Bold"/>
                <a:cs typeface="Moderat Extended Bold"/>
              </a:rPr>
              <a:t>Challenge</a:t>
            </a:r>
            <a:r>
              <a:rPr sz="1182" b="1" spc="21" dirty="0">
                <a:solidFill>
                  <a:srgbClr val="FFFFFF"/>
                </a:solidFill>
                <a:latin typeface="Moderat Extended Bold"/>
                <a:cs typeface="Moderat Extended Bold"/>
              </a:rPr>
              <a:t> </a:t>
            </a:r>
            <a:r>
              <a:rPr sz="1182" b="1" spc="-6" dirty="0">
                <a:solidFill>
                  <a:srgbClr val="FFFFFF"/>
                </a:solidFill>
                <a:latin typeface="Moderat Extended Bold"/>
                <a:cs typeface="Moderat Extended Bold"/>
              </a:rPr>
              <a:t>perceptions</a:t>
            </a:r>
            <a:r>
              <a:rPr sz="1182" b="1" spc="303" dirty="0">
                <a:solidFill>
                  <a:srgbClr val="FFFFFF"/>
                </a:solidFill>
                <a:latin typeface="Moderat Extended Bold"/>
                <a:cs typeface="Moderat Extended Bold"/>
              </a:rPr>
              <a:t> </a:t>
            </a:r>
            <a:r>
              <a:rPr sz="1182" b="1" dirty="0">
                <a:solidFill>
                  <a:srgbClr val="FFFFFF"/>
                </a:solidFill>
                <a:latin typeface="Moderat Extended Bold"/>
                <a:cs typeface="Moderat Extended Bold"/>
              </a:rPr>
              <a:t>in</a:t>
            </a:r>
            <a:r>
              <a:rPr sz="1182" b="1" spc="39" dirty="0">
                <a:solidFill>
                  <a:srgbClr val="FFFFFF"/>
                </a:solidFill>
                <a:latin typeface="Moderat Extended Bold"/>
                <a:cs typeface="Moderat Extended Bold"/>
              </a:rPr>
              <a:t> </a:t>
            </a:r>
            <a:r>
              <a:rPr sz="1182" b="1" dirty="0">
                <a:solidFill>
                  <a:srgbClr val="FFFFFF"/>
                </a:solidFill>
                <a:latin typeface="Moderat Extended Bold"/>
                <a:cs typeface="Moderat Extended Bold"/>
              </a:rPr>
              <a:t>their</a:t>
            </a:r>
            <a:r>
              <a:rPr sz="1182" b="1" spc="39" dirty="0">
                <a:solidFill>
                  <a:srgbClr val="FFFFFF"/>
                </a:solidFill>
                <a:latin typeface="Moderat Extended Bold"/>
                <a:cs typeface="Moderat Extended Bold"/>
              </a:rPr>
              <a:t> </a:t>
            </a:r>
            <a:r>
              <a:rPr sz="1182" b="1" dirty="0">
                <a:solidFill>
                  <a:srgbClr val="FFFFFF"/>
                </a:solidFill>
                <a:latin typeface="Moderat Extended Bold"/>
                <a:cs typeface="Moderat Extended Bold"/>
              </a:rPr>
              <a:t>communities</a:t>
            </a:r>
            <a:r>
              <a:rPr sz="1182" b="1" spc="39" dirty="0">
                <a:solidFill>
                  <a:srgbClr val="FFFFFF"/>
                </a:solidFill>
                <a:latin typeface="Moderat Extended Bold"/>
                <a:cs typeface="Moderat Extended Bold"/>
              </a:rPr>
              <a:t> </a:t>
            </a:r>
            <a:r>
              <a:rPr sz="1182" b="1" spc="-15" dirty="0">
                <a:solidFill>
                  <a:srgbClr val="FFFFFF"/>
                </a:solidFill>
                <a:latin typeface="Moderat Extended Bold"/>
                <a:cs typeface="Moderat Extended Bold"/>
              </a:rPr>
              <a:t>and </a:t>
            </a:r>
            <a:r>
              <a:rPr sz="1182" b="1" spc="-6" dirty="0">
                <a:solidFill>
                  <a:srgbClr val="FFFFFF"/>
                </a:solidFill>
                <a:latin typeface="Moderat Extended Bold"/>
                <a:cs typeface="Moderat Extended Bold"/>
              </a:rPr>
              <a:t>organisations</a:t>
            </a:r>
            <a:endParaRPr sz="1182">
              <a:latin typeface="Moderat Extended Bold"/>
              <a:cs typeface="Moderat Extended Bold"/>
            </a:endParaRPr>
          </a:p>
        </p:txBody>
      </p:sp>
      <p:sp>
        <p:nvSpPr>
          <p:cNvPr id="6" name="object 6"/>
          <p:cNvSpPr txBox="1"/>
          <p:nvPr/>
        </p:nvSpPr>
        <p:spPr>
          <a:xfrm>
            <a:off x="8480938" y="1003229"/>
            <a:ext cx="2900691" cy="738421"/>
          </a:xfrm>
          <a:prstGeom prst="rect">
            <a:avLst/>
          </a:prstGeom>
          <a:solidFill>
            <a:srgbClr val="FFFFFF"/>
          </a:solidFill>
        </p:spPr>
        <p:txBody>
          <a:bodyPr vert="horz" wrap="square" lIns="0" tIns="121680" rIns="0" bIns="0" rtlCol="0">
            <a:spAutoFit/>
          </a:bodyPr>
          <a:lstStyle/>
          <a:p>
            <a:pPr marL="164037" marR="263384">
              <a:lnSpc>
                <a:spcPts val="1649"/>
              </a:lnSpc>
              <a:spcBef>
                <a:spcPts val="958"/>
              </a:spcBef>
            </a:pPr>
            <a:r>
              <a:rPr sz="1425" b="1" spc="-18" dirty="0">
                <a:solidFill>
                  <a:srgbClr val="23B8D1"/>
                </a:solidFill>
                <a:latin typeface="Moderat Extended Bold"/>
                <a:cs typeface="Moderat Extended Bold"/>
              </a:rPr>
              <a:t>Fyfe’s</a:t>
            </a:r>
            <a:r>
              <a:rPr sz="1425" b="1" spc="-55" dirty="0">
                <a:solidFill>
                  <a:srgbClr val="23B8D1"/>
                </a:solidFill>
                <a:latin typeface="Moderat Extended Bold"/>
                <a:cs typeface="Moderat Extended Bold"/>
              </a:rPr>
              <a:t> </a:t>
            </a:r>
            <a:r>
              <a:rPr sz="1425" b="1" dirty="0">
                <a:solidFill>
                  <a:srgbClr val="23B8D1"/>
                </a:solidFill>
                <a:latin typeface="Moderat Extended Bold"/>
                <a:cs typeface="Moderat Extended Bold"/>
              </a:rPr>
              <a:t>advice</a:t>
            </a:r>
            <a:r>
              <a:rPr sz="1425" b="1" spc="-55" dirty="0">
                <a:solidFill>
                  <a:srgbClr val="23B8D1"/>
                </a:solidFill>
                <a:latin typeface="Moderat Extended Bold"/>
                <a:cs typeface="Moderat Extended Bold"/>
              </a:rPr>
              <a:t> </a:t>
            </a:r>
            <a:r>
              <a:rPr sz="1425" b="1" dirty="0">
                <a:solidFill>
                  <a:srgbClr val="23B8D1"/>
                </a:solidFill>
                <a:latin typeface="Moderat Extended Bold"/>
                <a:cs typeface="Moderat Extended Bold"/>
              </a:rPr>
              <a:t>on</a:t>
            </a:r>
            <a:r>
              <a:rPr sz="1425" b="1" spc="-55" dirty="0">
                <a:solidFill>
                  <a:srgbClr val="23B8D1"/>
                </a:solidFill>
                <a:latin typeface="Moderat Extended Bold"/>
                <a:cs typeface="Moderat Extended Bold"/>
              </a:rPr>
              <a:t> </a:t>
            </a:r>
            <a:r>
              <a:rPr sz="1425" b="1" spc="-15" dirty="0">
                <a:solidFill>
                  <a:srgbClr val="23B8D1"/>
                </a:solidFill>
                <a:latin typeface="Moderat Extended Bold"/>
                <a:cs typeface="Moderat Extended Bold"/>
              </a:rPr>
              <a:t>how </a:t>
            </a:r>
            <a:r>
              <a:rPr sz="1425" b="1" dirty="0">
                <a:solidFill>
                  <a:srgbClr val="23B8D1"/>
                </a:solidFill>
                <a:latin typeface="Moderat Extended Bold"/>
                <a:cs typeface="Moderat Extended Bold"/>
              </a:rPr>
              <a:t>senior</a:t>
            </a:r>
            <a:r>
              <a:rPr sz="1425" b="1" spc="-36" dirty="0">
                <a:solidFill>
                  <a:srgbClr val="23B8D1"/>
                </a:solidFill>
                <a:latin typeface="Moderat Extended Bold"/>
                <a:cs typeface="Moderat Extended Bold"/>
              </a:rPr>
              <a:t> </a:t>
            </a:r>
            <a:r>
              <a:rPr sz="1425" b="1" dirty="0">
                <a:solidFill>
                  <a:srgbClr val="23B8D1"/>
                </a:solidFill>
                <a:latin typeface="Moderat Extended Bold"/>
                <a:cs typeface="Moderat Extended Bold"/>
              </a:rPr>
              <a:t>scholars</a:t>
            </a:r>
            <a:r>
              <a:rPr sz="1425" b="1" spc="-36" dirty="0">
                <a:solidFill>
                  <a:srgbClr val="23B8D1"/>
                </a:solidFill>
                <a:latin typeface="Moderat Extended Bold"/>
                <a:cs typeface="Moderat Extended Bold"/>
              </a:rPr>
              <a:t> </a:t>
            </a:r>
            <a:r>
              <a:rPr sz="1425" b="1" dirty="0">
                <a:solidFill>
                  <a:srgbClr val="23B8D1"/>
                </a:solidFill>
                <a:latin typeface="Moderat Extended Bold"/>
                <a:cs typeface="Moderat Extended Bold"/>
              </a:rPr>
              <a:t>can</a:t>
            </a:r>
            <a:r>
              <a:rPr sz="1425" b="1" spc="-36" dirty="0">
                <a:solidFill>
                  <a:srgbClr val="23B8D1"/>
                </a:solidFill>
                <a:latin typeface="Moderat Extended Bold"/>
                <a:cs typeface="Moderat Extended Bold"/>
              </a:rPr>
              <a:t> </a:t>
            </a:r>
            <a:r>
              <a:rPr sz="1425" b="1" spc="-6" dirty="0">
                <a:solidFill>
                  <a:srgbClr val="23B8D1"/>
                </a:solidFill>
                <a:latin typeface="Moderat Extended Bold"/>
                <a:cs typeface="Moderat Extended Bold"/>
              </a:rPr>
              <a:t>break </a:t>
            </a:r>
            <a:r>
              <a:rPr sz="1425" b="1" dirty="0">
                <a:solidFill>
                  <a:srgbClr val="23B8D1"/>
                </a:solidFill>
                <a:latin typeface="Moderat Extended Bold"/>
                <a:cs typeface="Moderat Extended Bold"/>
              </a:rPr>
              <a:t>down</a:t>
            </a:r>
            <a:r>
              <a:rPr sz="1425" b="1" spc="-76" dirty="0">
                <a:solidFill>
                  <a:srgbClr val="23B8D1"/>
                </a:solidFill>
                <a:latin typeface="Moderat Extended Bold"/>
                <a:cs typeface="Moderat Extended Bold"/>
              </a:rPr>
              <a:t> </a:t>
            </a:r>
            <a:r>
              <a:rPr sz="1425" b="1" spc="-6" dirty="0">
                <a:solidFill>
                  <a:srgbClr val="23B8D1"/>
                </a:solidFill>
                <a:latin typeface="Moderat Extended Bold"/>
                <a:cs typeface="Moderat Extended Bold"/>
              </a:rPr>
              <a:t>barriers</a:t>
            </a:r>
            <a:endParaRPr sz="1425">
              <a:latin typeface="Moderat Extended Bold"/>
              <a:cs typeface="Moderat Extended Bold"/>
            </a:endParaRPr>
          </a:p>
        </p:txBody>
      </p:sp>
      <p:sp>
        <p:nvSpPr>
          <p:cNvPr id="7" name="object 7"/>
          <p:cNvSpPr/>
          <p:nvPr/>
        </p:nvSpPr>
        <p:spPr>
          <a:xfrm>
            <a:off x="428" y="0"/>
            <a:ext cx="4063971" cy="672323"/>
          </a:xfrm>
          <a:custGeom>
            <a:avLst/>
            <a:gdLst/>
            <a:ahLst/>
            <a:cxnLst/>
            <a:rect l="l" t="t" r="r" b="b"/>
            <a:pathLst>
              <a:path w="6701790" h="1108710">
                <a:moveTo>
                  <a:pt x="6701366" y="0"/>
                </a:moveTo>
                <a:lnTo>
                  <a:pt x="0" y="0"/>
                </a:lnTo>
                <a:lnTo>
                  <a:pt x="0" y="1108091"/>
                </a:lnTo>
                <a:lnTo>
                  <a:pt x="6701366" y="1108091"/>
                </a:lnTo>
                <a:lnTo>
                  <a:pt x="6701366" y="0"/>
                </a:lnTo>
                <a:close/>
              </a:path>
            </a:pathLst>
          </a:custGeom>
          <a:solidFill>
            <a:srgbClr val="ED691D"/>
          </a:solidFill>
        </p:spPr>
        <p:txBody>
          <a:bodyPr wrap="square" lIns="0" tIns="0" rIns="0" bIns="0" rtlCol="0"/>
          <a:lstStyle/>
          <a:p>
            <a:endParaRPr/>
          </a:p>
        </p:txBody>
      </p:sp>
      <p:sp>
        <p:nvSpPr>
          <p:cNvPr id="8" name="object 8"/>
          <p:cNvSpPr txBox="1"/>
          <p:nvPr/>
        </p:nvSpPr>
        <p:spPr>
          <a:xfrm>
            <a:off x="475293" y="277307"/>
            <a:ext cx="2094751" cy="286566"/>
          </a:xfrm>
          <a:prstGeom prst="rect">
            <a:avLst/>
          </a:prstGeom>
        </p:spPr>
        <p:txBody>
          <a:bodyPr vert="horz" wrap="square" lIns="0" tIns="7316" rIns="0" bIns="0" rtlCol="0">
            <a:spAutoFit/>
          </a:bodyPr>
          <a:lstStyle/>
          <a:p>
            <a:pPr marL="7701" marR="3081">
              <a:lnSpc>
                <a:spcPct val="101800"/>
              </a:lnSpc>
              <a:spcBef>
                <a:spcPts val="58"/>
              </a:spcBef>
            </a:pPr>
            <a:r>
              <a:rPr sz="910" b="1" dirty="0">
                <a:solidFill>
                  <a:srgbClr val="FFFFFF"/>
                </a:solidFill>
                <a:latin typeface="Roboto"/>
                <a:cs typeface="Roboto"/>
              </a:rPr>
              <a:t>Researchers’</a:t>
            </a:r>
            <a:r>
              <a:rPr sz="910" b="1" spc="33" dirty="0">
                <a:solidFill>
                  <a:srgbClr val="FFFFFF"/>
                </a:solidFill>
                <a:latin typeface="Roboto"/>
                <a:cs typeface="Roboto"/>
              </a:rPr>
              <a:t> </a:t>
            </a:r>
            <a:r>
              <a:rPr sz="910" b="1" dirty="0">
                <a:solidFill>
                  <a:srgbClr val="FFFFFF"/>
                </a:solidFill>
                <a:latin typeface="Roboto"/>
                <a:cs typeface="Roboto"/>
              </a:rPr>
              <a:t>experiences</a:t>
            </a:r>
            <a:r>
              <a:rPr sz="910" b="1" spc="33" dirty="0">
                <a:solidFill>
                  <a:srgbClr val="FFFFFF"/>
                </a:solidFill>
                <a:latin typeface="Roboto"/>
                <a:cs typeface="Roboto"/>
              </a:rPr>
              <a:t> </a:t>
            </a:r>
            <a:r>
              <a:rPr sz="910" b="1" dirty="0">
                <a:solidFill>
                  <a:srgbClr val="FFFFFF"/>
                </a:solidFill>
                <a:latin typeface="Roboto"/>
                <a:cs typeface="Roboto"/>
              </a:rPr>
              <a:t>of</a:t>
            </a:r>
            <a:r>
              <a:rPr sz="910" b="1" spc="33" dirty="0">
                <a:solidFill>
                  <a:srgbClr val="FFFFFF"/>
                </a:solidFill>
                <a:latin typeface="Roboto"/>
                <a:cs typeface="Roboto"/>
              </a:rPr>
              <a:t> </a:t>
            </a:r>
            <a:r>
              <a:rPr sz="910" b="1" spc="-6" dirty="0">
                <a:solidFill>
                  <a:srgbClr val="FFFFFF"/>
                </a:solidFill>
                <a:latin typeface="Roboto"/>
                <a:cs typeface="Roboto"/>
              </a:rPr>
              <a:t>publishing </a:t>
            </a:r>
            <a:r>
              <a:rPr sz="910" b="1" dirty="0">
                <a:solidFill>
                  <a:srgbClr val="FFFFFF"/>
                </a:solidFill>
                <a:latin typeface="Roboto"/>
                <a:cs typeface="Roboto"/>
              </a:rPr>
              <a:t>academic</a:t>
            </a:r>
            <a:r>
              <a:rPr sz="910" b="1" spc="21" dirty="0">
                <a:solidFill>
                  <a:srgbClr val="FFFFFF"/>
                </a:solidFill>
                <a:latin typeface="Roboto"/>
                <a:cs typeface="Roboto"/>
              </a:rPr>
              <a:t> </a:t>
            </a:r>
            <a:r>
              <a:rPr sz="910" b="1" dirty="0">
                <a:solidFill>
                  <a:srgbClr val="FFFFFF"/>
                </a:solidFill>
                <a:latin typeface="Roboto"/>
                <a:cs typeface="Roboto"/>
              </a:rPr>
              <a:t>books</a:t>
            </a:r>
            <a:r>
              <a:rPr sz="910" b="1" spc="24" dirty="0">
                <a:solidFill>
                  <a:srgbClr val="FFFFFF"/>
                </a:solidFill>
                <a:latin typeface="Roboto"/>
                <a:cs typeface="Roboto"/>
              </a:rPr>
              <a:t> </a:t>
            </a:r>
            <a:r>
              <a:rPr sz="910" b="1" dirty="0">
                <a:solidFill>
                  <a:srgbClr val="FFFFFF"/>
                </a:solidFill>
                <a:latin typeface="Roboto"/>
                <a:cs typeface="Roboto"/>
              </a:rPr>
              <a:t>open</a:t>
            </a:r>
            <a:r>
              <a:rPr sz="910" b="1" spc="21" dirty="0">
                <a:solidFill>
                  <a:srgbClr val="FFFFFF"/>
                </a:solidFill>
                <a:latin typeface="Roboto"/>
                <a:cs typeface="Roboto"/>
              </a:rPr>
              <a:t> </a:t>
            </a:r>
            <a:r>
              <a:rPr sz="910" b="1" spc="-6" dirty="0">
                <a:solidFill>
                  <a:srgbClr val="FFFFFF"/>
                </a:solidFill>
                <a:latin typeface="Roboto"/>
                <a:cs typeface="Roboto"/>
              </a:rPr>
              <a:t>access</a:t>
            </a:r>
            <a:endParaRPr sz="910">
              <a:latin typeface="Roboto"/>
              <a:cs typeface="Roboto"/>
            </a:endParaRPr>
          </a:p>
        </p:txBody>
      </p:sp>
      <p:sp>
        <p:nvSpPr>
          <p:cNvPr id="10" name="object 10"/>
          <p:cNvSpPr txBox="1"/>
          <p:nvPr/>
        </p:nvSpPr>
        <p:spPr>
          <a:xfrm>
            <a:off x="428" y="5593367"/>
            <a:ext cx="4063971" cy="943791"/>
          </a:xfrm>
          <a:prstGeom prst="rect">
            <a:avLst/>
          </a:prstGeom>
          <a:solidFill>
            <a:srgbClr val="ED691D"/>
          </a:solidFill>
        </p:spPr>
        <p:txBody>
          <a:bodyPr vert="horz" wrap="square" lIns="0" tIns="72777" rIns="0" bIns="0" rtlCol="0">
            <a:spAutoFit/>
          </a:bodyPr>
          <a:lstStyle/>
          <a:p>
            <a:pPr>
              <a:lnSpc>
                <a:spcPct val="100000"/>
              </a:lnSpc>
              <a:spcBef>
                <a:spcPts val="572"/>
              </a:spcBef>
            </a:pPr>
            <a:endParaRPr sz="1092" dirty="0">
              <a:latin typeface="Times New Roman"/>
              <a:cs typeface="Times New Roman"/>
            </a:endParaRPr>
          </a:p>
          <a:p>
            <a:pPr marL="475939" marR="1275717">
              <a:lnSpc>
                <a:spcPct val="106600"/>
              </a:lnSpc>
            </a:pPr>
            <a:r>
              <a:rPr sz="1092" b="1" dirty="0">
                <a:solidFill>
                  <a:srgbClr val="FFFFFF"/>
                </a:solidFill>
                <a:latin typeface="Moderat Extended Bold"/>
                <a:cs typeface="Moderat Extended Bold"/>
              </a:rPr>
              <a:t>Publish</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your</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book</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open</a:t>
            </a:r>
            <a:r>
              <a:rPr sz="1092" b="1" spc="-24" dirty="0">
                <a:solidFill>
                  <a:srgbClr val="FFFFFF"/>
                </a:solidFill>
                <a:latin typeface="Moderat Extended Bold"/>
                <a:cs typeface="Moderat Extended Bold"/>
              </a:rPr>
              <a:t> </a:t>
            </a:r>
            <a:r>
              <a:rPr sz="1092" b="1" spc="-6" dirty="0">
                <a:solidFill>
                  <a:srgbClr val="FFFFFF"/>
                </a:solidFill>
                <a:latin typeface="Moderat Extended Bold"/>
                <a:cs typeface="Moderat Extended Bold"/>
              </a:rPr>
              <a:t>access </a:t>
            </a:r>
            <a:r>
              <a:rPr sz="1092" b="1" u="sng" spc="-12" dirty="0">
                <a:solidFill>
                  <a:srgbClr val="FFFFFF"/>
                </a:solidFill>
                <a:uFill>
                  <a:solidFill>
                    <a:srgbClr val="FFFFFF"/>
                  </a:solidFill>
                </a:uFill>
                <a:latin typeface="Moderat Extended Bold"/>
                <a:cs typeface="Moderat Extended Bold"/>
                <a:hlinkClick r:id="rId4"/>
              </a:rPr>
              <a:t>www.oabooks-</a:t>
            </a:r>
            <a:r>
              <a:rPr sz="1092" b="1" u="sng" spc="-6" dirty="0">
                <a:solidFill>
                  <a:srgbClr val="FFFFFF"/>
                </a:solidFill>
                <a:uFill>
                  <a:solidFill>
                    <a:srgbClr val="FFFFFF"/>
                  </a:solidFill>
                </a:uFill>
                <a:latin typeface="Moderat Extended Bold"/>
                <a:cs typeface="Moderat Extended Bold"/>
                <a:hlinkClick r:id="rId4"/>
              </a:rPr>
              <a:t>toolkit.org</a:t>
            </a: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sz="1092" dirty="0">
              <a:latin typeface="Moderat Extended Bold"/>
              <a:cs typeface="Moderat Extended Bold"/>
            </a:endParaRPr>
          </a:p>
        </p:txBody>
      </p:sp>
      <p:sp>
        <p:nvSpPr>
          <p:cNvPr id="11" name="object 11"/>
          <p:cNvSpPr txBox="1">
            <a:spLocks noGrp="1"/>
          </p:cNvSpPr>
          <p:nvPr>
            <p:ph type="title"/>
          </p:nvPr>
        </p:nvSpPr>
        <p:spPr>
          <a:xfrm>
            <a:off x="475292" y="895464"/>
            <a:ext cx="5682783" cy="616103"/>
          </a:xfrm>
          <a:prstGeom prst="rect">
            <a:avLst/>
          </a:prstGeom>
        </p:spPr>
        <p:txBody>
          <a:bodyPr vert="horz" wrap="square" lIns="0" tIns="7316" rIns="0" bIns="0" rtlCol="0">
            <a:spAutoFit/>
          </a:bodyPr>
          <a:lstStyle/>
          <a:p>
            <a:pPr marL="7701">
              <a:lnSpc>
                <a:spcPct val="100000"/>
              </a:lnSpc>
              <a:spcBef>
                <a:spcPts val="58"/>
              </a:spcBef>
            </a:pPr>
            <a:r>
              <a:rPr spc="-6" dirty="0"/>
              <a:t>“Change</a:t>
            </a:r>
            <a:r>
              <a:rPr spc="-124" dirty="0"/>
              <a:t> </a:t>
            </a:r>
            <a:r>
              <a:rPr dirty="0"/>
              <a:t>has</a:t>
            </a:r>
            <a:r>
              <a:rPr spc="-121" dirty="0"/>
              <a:t> </a:t>
            </a:r>
            <a:r>
              <a:rPr dirty="0"/>
              <a:t>to</a:t>
            </a:r>
            <a:r>
              <a:rPr spc="-121" dirty="0"/>
              <a:t> </a:t>
            </a:r>
            <a:r>
              <a:rPr spc="-12" dirty="0"/>
              <a:t>come</a:t>
            </a:r>
          </a:p>
        </p:txBody>
      </p:sp>
      <p:sp>
        <p:nvSpPr>
          <p:cNvPr id="12" name="object 12"/>
          <p:cNvSpPr txBox="1"/>
          <p:nvPr/>
        </p:nvSpPr>
        <p:spPr>
          <a:xfrm>
            <a:off x="475292" y="1315708"/>
            <a:ext cx="5921523" cy="616103"/>
          </a:xfrm>
          <a:prstGeom prst="rect">
            <a:avLst/>
          </a:prstGeom>
        </p:spPr>
        <p:txBody>
          <a:bodyPr vert="horz" wrap="square" lIns="0" tIns="7316" rIns="0" bIns="0" rtlCol="0">
            <a:spAutoFit/>
          </a:bodyPr>
          <a:lstStyle/>
          <a:p>
            <a:pPr marL="7701">
              <a:lnSpc>
                <a:spcPct val="100000"/>
              </a:lnSpc>
              <a:spcBef>
                <a:spcPts val="58"/>
              </a:spcBef>
            </a:pPr>
            <a:r>
              <a:rPr sz="3942" b="1" dirty="0">
                <a:solidFill>
                  <a:srgbClr val="23B8D1"/>
                </a:solidFill>
                <a:latin typeface="Moderat Extended Bold"/>
                <a:cs typeface="Moderat Extended Bold"/>
              </a:rPr>
              <a:t>from</a:t>
            </a:r>
            <a:r>
              <a:rPr sz="3942" b="1" spc="-185" dirty="0">
                <a:solidFill>
                  <a:srgbClr val="23B8D1"/>
                </a:solidFill>
                <a:latin typeface="Moderat Extended Bold"/>
                <a:cs typeface="Moderat Extended Bold"/>
              </a:rPr>
              <a:t> </a:t>
            </a:r>
            <a:r>
              <a:rPr sz="3942" b="1" dirty="0">
                <a:solidFill>
                  <a:srgbClr val="23B8D1"/>
                </a:solidFill>
                <a:latin typeface="Moderat Extended Bold"/>
                <a:cs typeface="Moderat Extended Bold"/>
              </a:rPr>
              <a:t>more</a:t>
            </a:r>
            <a:r>
              <a:rPr sz="3942" b="1" spc="-185" dirty="0">
                <a:solidFill>
                  <a:srgbClr val="23B8D1"/>
                </a:solidFill>
                <a:latin typeface="Moderat Extended Bold"/>
                <a:cs typeface="Moderat Extended Bold"/>
              </a:rPr>
              <a:t> </a:t>
            </a:r>
            <a:r>
              <a:rPr sz="3942" b="1" spc="-12" dirty="0">
                <a:solidFill>
                  <a:srgbClr val="23B8D1"/>
                </a:solidFill>
                <a:latin typeface="Moderat Extended Bold"/>
                <a:cs typeface="Moderat Extended Bold"/>
              </a:rPr>
              <a:t>established</a:t>
            </a:r>
            <a:endParaRPr sz="3942">
              <a:solidFill>
                <a:srgbClr val="23B8D1"/>
              </a:solidFill>
              <a:latin typeface="Moderat Extended Bold"/>
              <a:cs typeface="Moderat Extended Bold"/>
            </a:endParaRPr>
          </a:p>
        </p:txBody>
      </p:sp>
      <p:sp>
        <p:nvSpPr>
          <p:cNvPr id="13" name="object 13"/>
          <p:cNvSpPr txBox="1"/>
          <p:nvPr/>
        </p:nvSpPr>
        <p:spPr>
          <a:xfrm>
            <a:off x="475293" y="1735952"/>
            <a:ext cx="2578392" cy="3514484"/>
          </a:xfrm>
          <a:prstGeom prst="rect">
            <a:avLst/>
          </a:prstGeom>
        </p:spPr>
        <p:txBody>
          <a:bodyPr vert="horz" wrap="square" lIns="0" tIns="7316" rIns="0" bIns="0" rtlCol="0">
            <a:spAutoFit/>
          </a:bodyPr>
          <a:lstStyle/>
          <a:p>
            <a:pPr marL="7701">
              <a:lnSpc>
                <a:spcPct val="100000"/>
              </a:lnSpc>
              <a:spcBef>
                <a:spcPts val="58"/>
              </a:spcBef>
            </a:pPr>
            <a:r>
              <a:rPr sz="3942" b="1" spc="-39" dirty="0">
                <a:solidFill>
                  <a:srgbClr val="23B8D1"/>
                </a:solidFill>
                <a:latin typeface="Moderat Extended Bold"/>
                <a:cs typeface="Moderat Extended Bold"/>
              </a:rPr>
              <a:t>scholars.”</a:t>
            </a:r>
            <a:endParaRPr sz="3942" dirty="0">
              <a:latin typeface="Moderat Extended Bold"/>
              <a:cs typeface="Moderat Extended Bold"/>
            </a:endParaRPr>
          </a:p>
          <a:p>
            <a:pPr marL="7701" marR="23874">
              <a:lnSpc>
                <a:spcPct val="101499"/>
              </a:lnSpc>
              <a:spcBef>
                <a:spcPts val="943"/>
              </a:spcBef>
            </a:pPr>
            <a:r>
              <a:rPr sz="970" b="1" dirty="0">
                <a:solidFill>
                  <a:srgbClr val="23B8D1"/>
                </a:solidFill>
                <a:latin typeface="Moderat Extended Bold"/>
                <a:cs typeface="Moderat Extended Bold"/>
              </a:rPr>
              <a:t>Open</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access</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book</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publishing</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is</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on</a:t>
            </a:r>
            <a:r>
              <a:rPr sz="970" b="1" spc="6" dirty="0">
                <a:solidFill>
                  <a:srgbClr val="23B8D1"/>
                </a:solidFill>
                <a:latin typeface="Moderat Extended Bold"/>
                <a:cs typeface="Moderat Extended Bold"/>
              </a:rPr>
              <a:t> </a:t>
            </a:r>
            <a:r>
              <a:rPr sz="970" b="1" spc="-15" dirty="0">
                <a:solidFill>
                  <a:srgbClr val="23B8D1"/>
                </a:solidFill>
                <a:latin typeface="Moderat Extended Bold"/>
                <a:cs typeface="Moderat Extended Bold"/>
              </a:rPr>
              <a:t>the </a:t>
            </a:r>
            <a:r>
              <a:rPr sz="970" b="1" dirty="0">
                <a:solidFill>
                  <a:srgbClr val="23B8D1"/>
                </a:solidFill>
                <a:latin typeface="Moderat Extended Bold"/>
                <a:cs typeface="Moderat Extended Bold"/>
              </a:rPr>
              <a:t>rise</a:t>
            </a:r>
            <a:r>
              <a:rPr sz="970" b="1" spc="-12" dirty="0">
                <a:solidFill>
                  <a:srgbClr val="23B8D1"/>
                </a:solidFill>
                <a:latin typeface="Moderat Extended Bold"/>
                <a:cs typeface="Moderat Extended Bold"/>
              </a:rPr>
              <a:t> </a:t>
            </a:r>
            <a:r>
              <a:rPr sz="970" b="1" dirty="0">
                <a:solidFill>
                  <a:srgbClr val="23B8D1"/>
                </a:solidFill>
                <a:latin typeface="Moderat Extended Bold"/>
                <a:cs typeface="Moderat Extended Bold"/>
              </a:rPr>
              <a:t>but</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Fyfe</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says</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many</a:t>
            </a:r>
            <a:r>
              <a:rPr sz="970" b="1" spc="-12" dirty="0">
                <a:solidFill>
                  <a:srgbClr val="23B8D1"/>
                </a:solidFill>
                <a:latin typeface="Moderat Extended Bold"/>
                <a:cs typeface="Moderat Extended Bold"/>
              </a:rPr>
              <a:t> </a:t>
            </a:r>
            <a:r>
              <a:rPr sz="970" b="1" spc="-6" dirty="0">
                <a:solidFill>
                  <a:srgbClr val="23B8D1"/>
                </a:solidFill>
                <a:latin typeface="Moderat Extended Bold"/>
                <a:cs typeface="Moderat Extended Bold"/>
              </a:rPr>
              <a:t>academics</a:t>
            </a:r>
            <a:r>
              <a:rPr sz="970" b="1" spc="303" dirty="0">
                <a:solidFill>
                  <a:srgbClr val="23B8D1"/>
                </a:solidFill>
                <a:latin typeface="Moderat Extended Bold"/>
                <a:cs typeface="Moderat Extended Bold"/>
              </a:rPr>
              <a:t> </a:t>
            </a:r>
            <a:r>
              <a:rPr sz="970" b="1" dirty="0">
                <a:solidFill>
                  <a:srgbClr val="23B8D1"/>
                </a:solidFill>
                <a:latin typeface="Moderat Extended Bold"/>
                <a:cs typeface="Moderat Extended Bold"/>
              </a:rPr>
              <a:t>still</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shy</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away</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from</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it.</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She</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fears</a:t>
            </a:r>
            <a:r>
              <a:rPr sz="970" b="1" spc="-9" dirty="0">
                <a:solidFill>
                  <a:srgbClr val="23B8D1"/>
                </a:solidFill>
                <a:latin typeface="Moderat Extended Bold"/>
                <a:cs typeface="Moderat Extended Bold"/>
              </a:rPr>
              <a:t> </a:t>
            </a:r>
            <a:r>
              <a:rPr sz="970" b="1" spc="-12" dirty="0">
                <a:solidFill>
                  <a:srgbClr val="23B8D1"/>
                </a:solidFill>
                <a:latin typeface="Moderat Extended Bold"/>
                <a:cs typeface="Moderat Extended Bold"/>
              </a:rPr>
              <a:t>many </a:t>
            </a:r>
            <a:r>
              <a:rPr sz="970" b="1" dirty="0">
                <a:solidFill>
                  <a:srgbClr val="23B8D1"/>
                </a:solidFill>
                <a:latin typeface="Moderat Extended Bold"/>
                <a:cs typeface="Moderat Extended Bold"/>
              </a:rPr>
              <a:t>senior</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academics</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also</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advise</a:t>
            </a:r>
            <a:r>
              <a:rPr sz="970" b="1" spc="6" dirty="0">
                <a:solidFill>
                  <a:srgbClr val="23B8D1"/>
                </a:solidFill>
                <a:latin typeface="Moderat Extended Bold"/>
                <a:cs typeface="Moderat Extended Bold"/>
              </a:rPr>
              <a:t> </a:t>
            </a:r>
            <a:r>
              <a:rPr sz="970" b="1" spc="-6" dirty="0">
                <a:solidFill>
                  <a:srgbClr val="23B8D1"/>
                </a:solidFill>
                <a:latin typeface="Moderat Extended Bold"/>
                <a:cs typeface="Moderat Extended Bold"/>
              </a:rPr>
              <a:t>early </a:t>
            </a:r>
            <a:r>
              <a:rPr sz="970" b="1" dirty="0">
                <a:solidFill>
                  <a:srgbClr val="23B8D1"/>
                </a:solidFill>
                <a:latin typeface="Moderat Extended Bold"/>
                <a:cs typeface="Moderat Extended Bold"/>
              </a:rPr>
              <a:t>career</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scholars</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to</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take</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the</a:t>
            </a:r>
            <a:r>
              <a:rPr sz="970" b="1" spc="9" dirty="0">
                <a:solidFill>
                  <a:srgbClr val="23B8D1"/>
                </a:solidFill>
                <a:latin typeface="Moderat Extended Bold"/>
                <a:cs typeface="Moderat Extended Bold"/>
              </a:rPr>
              <a:t> </a:t>
            </a:r>
            <a:r>
              <a:rPr sz="970" b="1" spc="-6" dirty="0">
                <a:solidFill>
                  <a:srgbClr val="23B8D1"/>
                </a:solidFill>
                <a:latin typeface="Moderat Extended Bold"/>
                <a:cs typeface="Moderat Extended Bold"/>
              </a:rPr>
              <a:t>well- </a:t>
            </a:r>
            <a:r>
              <a:rPr sz="970" b="1" dirty="0">
                <a:solidFill>
                  <a:srgbClr val="23B8D1"/>
                </a:solidFill>
                <a:latin typeface="Moderat Extended Bold"/>
                <a:cs typeface="Moderat Extended Bold"/>
              </a:rPr>
              <a:t>trodden,</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prestige</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publishing</a:t>
            </a:r>
            <a:r>
              <a:rPr sz="970" b="1" spc="-3" dirty="0">
                <a:solidFill>
                  <a:srgbClr val="23B8D1"/>
                </a:solidFill>
                <a:latin typeface="Moderat Extended Bold"/>
                <a:cs typeface="Moderat Extended Bold"/>
              </a:rPr>
              <a:t> </a:t>
            </a:r>
            <a:r>
              <a:rPr sz="970" b="1" spc="-6" dirty="0">
                <a:solidFill>
                  <a:srgbClr val="23B8D1"/>
                </a:solidFill>
                <a:latin typeface="Moderat Extended Bold"/>
                <a:cs typeface="Moderat Extended Bold"/>
              </a:rPr>
              <a:t>route, </a:t>
            </a:r>
            <a:r>
              <a:rPr sz="970" b="1" dirty="0">
                <a:solidFill>
                  <a:srgbClr val="23B8D1"/>
                </a:solidFill>
                <a:latin typeface="Moderat Extended Bold"/>
                <a:cs typeface="Moderat Extended Bold"/>
              </a:rPr>
              <a:t>thinking</a:t>
            </a:r>
            <a:r>
              <a:rPr sz="970" b="1" spc="12" dirty="0">
                <a:solidFill>
                  <a:srgbClr val="23B8D1"/>
                </a:solidFill>
                <a:latin typeface="Moderat Extended Bold"/>
                <a:cs typeface="Moderat Extended Bold"/>
              </a:rPr>
              <a:t> </a:t>
            </a:r>
            <a:r>
              <a:rPr sz="970" b="1" dirty="0">
                <a:solidFill>
                  <a:srgbClr val="23B8D1"/>
                </a:solidFill>
                <a:latin typeface="Moderat Extended Bold"/>
                <a:cs typeface="Moderat Extended Bold"/>
              </a:rPr>
              <a:t>it</a:t>
            </a:r>
            <a:r>
              <a:rPr sz="970" b="1" spc="12" dirty="0">
                <a:solidFill>
                  <a:srgbClr val="23B8D1"/>
                </a:solidFill>
                <a:latin typeface="Moderat Extended Bold"/>
                <a:cs typeface="Moderat Extended Bold"/>
              </a:rPr>
              <a:t> </a:t>
            </a:r>
            <a:r>
              <a:rPr sz="970" b="1" dirty="0">
                <a:solidFill>
                  <a:srgbClr val="23B8D1"/>
                </a:solidFill>
                <a:latin typeface="Moderat Extended Bold"/>
                <a:cs typeface="Moderat Extended Bold"/>
              </a:rPr>
              <a:t>is</a:t>
            </a:r>
            <a:r>
              <a:rPr sz="970" b="1" spc="15" dirty="0">
                <a:solidFill>
                  <a:srgbClr val="23B8D1"/>
                </a:solidFill>
                <a:latin typeface="Moderat Extended Bold"/>
                <a:cs typeface="Moderat Extended Bold"/>
              </a:rPr>
              <a:t> </a:t>
            </a:r>
            <a:r>
              <a:rPr sz="970" b="1" dirty="0">
                <a:solidFill>
                  <a:srgbClr val="23B8D1"/>
                </a:solidFill>
                <a:latin typeface="Moderat Extended Bold"/>
                <a:cs typeface="Moderat Extended Bold"/>
              </a:rPr>
              <a:t>safer</a:t>
            </a:r>
            <a:r>
              <a:rPr sz="970" b="1" spc="12" dirty="0">
                <a:solidFill>
                  <a:srgbClr val="23B8D1"/>
                </a:solidFill>
                <a:latin typeface="Moderat Extended Bold"/>
                <a:cs typeface="Moderat Extended Bold"/>
              </a:rPr>
              <a:t> </a:t>
            </a:r>
            <a:r>
              <a:rPr sz="970" b="1" dirty="0">
                <a:solidFill>
                  <a:srgbClr val="23B8D1"/>
                </a:solidFill>
                <a:latin typeface="Moderat Extended Bold"/>
                <a:cs typeface="Moderat Extended Bold"/>
              </a:rPr>
              <a:t>and</a:t>
            </a:r>
            <a:r>
              <a:rPr sz="970" b="1" spc="15" dirty="0">
                <a:solidFill>
                  <a:srgbClr val="23B8D1"/>
                </a:solidFill>
                <a:latin typeface="Moderat Extended Bold"/>
                <a:cs typeface="Moderat Extended Bold"/>
              </a:rPr>
              <a:t> </a:t>
            </a:r>
            <a:r>
              <a:rPr sz="970" b="1" dirty="0">
                <a:solidFill>
                  <a:srgbClr val="23B8D1"/>
                </a:solidFill>
                <a:latin typeface="Moderat Extended Bold"/>
                <a:cs typeface="Moderat Extended Bold"/>
              </a:rPr>
              <a:t>will</a:t>
            </a:r>
            <a:r>
              <a:rPr sz="970" b="1" spc="12" dirty="0">
                <a:solidFill>
                  <a:srgbClr val="23B8D1"/>
                </a:solidFill>
                <a:latin typeface="Moderat Extended Bold"/>
                <a:cs typeface="Moderat Extended Bold"/>
              </a:rPr>
              <a:t> </a:t>
            </a:r>
            <a:r>
              <a:rPr sz="970" b="1" dirty="0">
                <a:solidFill>
                  <a:srgbClr val="23B8D1"/>
                </a:solidFill>
                <a:latin typeface="Moderat Extended Bold"/>
                <a:cs typeface="Moderat Extended Bold"/>
              </a:rPr>
              <a:t>open</a:t>
            </a:r>
            <a:r>
              <a:rPr sz="970" b="1" spc="12" dirty="0">
                <a:solidFill>
                  <a:srgbClr val="23B8D1"/>
                </a:solidFill>
                <a:latin typeface="Moderat Extended Bold"/>
                <a:cs typeface="Moderat Extended Bold"/>
              </a:rPr>
              <a:t> </a:t>
            </a:r>
            <a:r>
              <a:rPr sz="970" b="1" spc="-12" dirty="0">
                <a:solidFill>
                  <a:srgbClr val="23B8D1"/>
                </a:solidFill>
                <a:latin typeface="Moderat Extended Bold"/>
                <a:cs typeface="Moderat Extended Bold"/>
              </a:rPr>
              <a:t>more </a:t>
            </a:r>
            <a:r>
              <a:rPr sz="970" b="1" spc="-6" dirty="0">
                <a:solidFill>
                  <a:srgbClr val="23B8D1"/>
                </a:solidFill>
                <a:latin typeface="Moderat Extended Bold"/>
                <a:cs typeface="Moderat Extended Bold"/>
              </a:rPr>
              <a:t>doors.</a:t>
            </a:r>
            <a:endParaRPr sz="970" dirty="0">
              <a:latin typeface="Moderat Extended Bold"/>
              <a:cs typeface="Moderat Extended Bold"/>
            </a:endParaRPr>
          </a:p>
          <a:p>
            <a:pPr marL="7701" marR="82789">
              <a:lnSpc>
                <a:spcPct val="101499"/>
              </a:lnSpc>
              <a:spcBef>
                <a:spcPts val="300"/>
              </a:spcBef>
            </a:pPr>
            <a:r>
              <a:rPr sz="970" b="1" dirty="0">
                <a:solidFill>
                  <a:srgbClr val="23B8D1"/>
                </a:solidFill>
                <a:latin typeface="Moderat Extended Bold"/>
                <a:cs typeface="Moderat Extended Bold"/>
              </a:rPr>
              <a:t>Fyfe</a:t>
            </a:r>
            <a:r>
              <a:rPr sz="970" b="1" spc="15" dirty="0">
                <a:solidFill>
                  <a:srgbClr val="23B8D1"/>
                </a:solidFill>
                <a:latin typeface="Moderat Extended Bold"/>
                <a:cs typeface="Moderat Extended Bold"/>
              </a:rPr>
              <a:t> </a:t>
            </a:r>
            <a:r>
              <a:rPr sz="970" b="1" dirty="0">
                <a:solidFill>
                  <a:srgbClr val="23B8D1"/>
                </a:solidFill>
                <a:latin typeface="Moderat Extended Bold"/>
                <a:cs typeface="Moderat Extended Bold"/>
              </a:rPr>
              <a:t>thinks</a:t>
            </a:r>
            <a:r>
              <a:rPr sz="970" b="1" spc="15" dirty="0">
                <a:solidFill>
                  <a:srgbClr val="23B8D1"/>
                </a:solidFill>
                <a:latin typeface="Moderat Extended Bold"/>
                <a:cs typeface="Moderat Extended Bold"/>
              </a:rPr>
              <a:t> </a:t>
            </a:r>
            <a:r>
              <a:rPr sz="970" b="1" dirty="0">
                <a:solidFill>
                  <a:srgbClr val="23B8D1"/>
                </a:solidFill>
                <a:latin typeface="Moderat Extended Bold"/>
                <a:cs typeface="Moderat Extended Bold"/>
              </a:rPr>
              <a:t>this</a:t>
            </a:r>
            <a:r>
              <a:rPr sz="970" b="1" spc="18" dirty="0">
                <a:solidFill>
                  <a:srgbClr val="23B8D1"/>
                </a:solidFill>
                <a:latin typeface="Moderat Extended Bold"/>
                <a:cs typeface="Moderat Extended Bold"/>
              </a:rPr>
              <a:t> </a:t>
            </a:r>
            <a:r>
              <a:rPr sz="970" b="1" dirty="0">
                <a:solidFill>
                  <a:srgbClr val="23B8D1"/>
                </a:solidFill>
                <a:latin typeface="Moderat Extended Bold"/>
                <a:cs typeface="Moderat Extended Bold"/>
              </a:rPr>
              <a:t>is</a:t>
            </a:r>
            <a:r>
              <a:rPr sz="970" b="1" spc="15" dirty="0">
                <a:solidFill>
                  <a:srgbClr val="23B8D1"/>
                </a:solidFill>
                <a:latin typeface="Moderat Extended Bold"/>
                <a:cs typeface="Moderat Extended Bold"/>
              </a:rPr>
              <a:t> </a:t>
            </a:r>
            <a:r>
              <a:rPr sz="970" b="1" dirty="0">
                <a:solidFill>
                  <a:srgbClr val="23B8D1"/>
                </a:solidFill>
                <a:latin typeface="Moderat Extended Bold"/>
                <a:cs typeface="Moderat Extended Bold"/>
              </a:rPr>
              <a:t>a</a:t>
            </a:r>
            <a:r>
              <a:rPr sz="970" b="1" spc="15" dirty="0">
                <a:solidFill>
                  <a:srgbClr val="23B8D1"/>
                </a:solidFill>
                <a:latin typeface="Moderat Extended Bold"/>
                <a:cs typeface="Moderat Extended Bold"/>
              </a:rPr>
              <a:t> </a:t>
            </a:r>
            <a:r>
              <a:rPr sz="970" b="1" dirty="0">
                <a:solidFill>
                  <a:srgbClr val="23B8D1"/>
                </a:solidFill>
                <a:latin typeface="Moderat Extended Bold"/>
                <a:cs typeface="Moderat Extended Bold"/>
              </a:rPr>
              <a:t>shame</a:t>
            </a:r>
            <a:r>
              <a:rPr sz="970" b="1" spc="18" dirty="0">
                <a:solidFill>
                  <a:srgbClr val="23B8D1"/>
                </a:solidFill>
                <a:latin typeface="Moderat Extended Bold"/>
                <a:cs typeface="Moderat Extended Bold"/>
              </a:rPr>
              <a:t> </a:t>
            </a:r>
            <a:r>
              <a:rPr sz="970" b="1" dirty="0">
                <a:solidFill>
                  <a:srgbClr val="23B8D1"/>
                </a:solidFill>
                <a:latin typeface="Moderat Extended Bold"/>
                <a:cs typeface="Moderat Extended Bold"/>
              </a:rPr>
              <a:t>and</a:t>
            </a:r>
            <a:r>
              <a:rPr sz="970" b="1" spc="15" dirty="0">
                <a:solidFill>
                  <a:srgbClr val="23B8D1"/>
                </a:solidFill>
                <a:latin typeface="Moderat Extended Bold"/>
                <a:cs typeface="Moderat Extended Bold"/>
              </a:rPr>
              <a:t> </a:t>
            </a:r>
            <a:r>
              <a:rPr sz="970" b="1" spc="-12" dirty="0">
                <a:solidFill>
                  <a:srgbClr val="23B8D1"/>
                </a:solidFill>
                <a:latin typeface="Moderat Extended Bold"/>
                <a:cs typeface="Moderat Extended Bold"/>
              </a:rPr>
              <a:t>that </a:t>
            </a:r>
            <a:r>
              <a:rPr sz="970" b="1" dirty="0">
                <a:solidFill>
                  <a:srgbClr val="23B8D1"/>
                </a:solidFill>
                <a:latin typeface="Moderat Extended Bold"/>
                <a:cs typeface="Moderat Extended Bold"/>
              </a:rPr>
              <a:t>senior academics need to agitate </a:t>
            </a:r>
            <a:r>
              <a:rPr sz="970" b="1" spc="-15" dirty="0">
                <a:solidFill>
                  <a:srgbClr val="23B8D1"/>
                </a:solidFill>
                <a:latin typeface="Moderat Extended Bold"/>
                <a:cs typeface="Moderat Extended Bold"/>
              </a:rPr>
              <a:t>for </a:t>
            </a:r>
            <a:r>
              <a:rPr sz="970" b="1" dirty="0">
                <a:solidFill>
                  <a:srgbClr val="23B8D1"/>
                </a:solidFill>
                <a:latin typeface="Moderat Extended Bold"/>
                <a:cs typeface="Moderat Extended Bold"/>
              </a:rPr>
              <a:t>change.</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She</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published</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her</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first</a:t>
            </a:r>
            <a:r>
              <a:rPr sz="970" b="1" spc="6" dirty="0">
                <a:solidFill>
                  <a:srgbClr val="23B8D1"/>
                </a:solidFill>
                <a:latin typeface="Moderat Extended Bold"/>
                <a:cs typeface="Moderat Extended Bold"/>
              </a:rPr>
              <a:t> </a:t>
            </a:r>
            <a:r>
              <a:rPr sz="970" b="1" spc="-12" dirty="0">
                <a:solidFill>
                  <a:srgbClr val="23B8D1"/>
                </a:solidFill>
                <a:latin typeface="Moderat Extended Bold"/>
                <a:cs typeface="Moderat Extended Bold"/>
              </a:rPr>
              <a:t>open </a:t>
            </a:r>
            <a:r>
              <a:rPr sz="970" b="1" dirty="0">
                <a:solidFill>
                  <a:srgbClr val="23B8D1"/>
                </a:solidFill>
                <a:latin typeface="Moderat Extended Bold"/>
                <a:cs typeface="Moderat Extended Bold"/>
              </a:rPr>
              <a:t>access book in 2022 in </a:t>
            </a:r>
            <a:r>
              <a:rPr sz="970" b="1" spc="-6" dirty="0">
                <a:solidFill>
                  <a:srgbClr val="23B8D1"/>
                </a:solidFill>
                <a:latin typeface="Moderat Extended Bold"/>
                <a:cs typeface="Moderat Extended Bold"/>
              </a:rPr>
              <a:t>collaboration </a:t>
            </a:r>
            <a:r>
              <a:rPr sz="970" b="1" dirty="0">
                <a:solidFill>
                  <a:srgbClr val="23B8D1"/>
                </a:solidFill>
                <a:latin typeface="Moderat Extended Bold"/>
                <a:cs typeface="Moderat Extended Bold"/>
              </a:rPr>
              <a:t>with</a:t>
            </a:r>
            <a:r>
              <a:rPr sz="970" b="1" spc="12" dirty="0">
                <a:solidFill>
                  <a:srgbClr val="23B8D1"/>
                </a:solidFill>
                <a:latin typeface="Moderat Extended Bold"/>
                <a:cs typeface="Moderat Extended Bold"/>
              </a:rPr>
              <a:t> </a:t>
            </a:r>
            <a:r>
              <a:rPr sz="970" b="1" dirty="0">
                <a:solidFill>
                  <a:srgbClr val="23B8D1"/>
                </a:solidFill>
                <a:latin typeface="Moderat Extended Bold"/>
                <a:cs typeface="Moderat Extended Bold"/>
              </a:rPr>
              <a:t>three</a:t>
            </a:r>
            <a:r>
              <a:rPr sz="970" b="1" spc="15" dirty="0">
                <a:solidFill>
                  <a:srgbClr val="23B8D1"/>
                </a:solidFill>
                <a:latin typeface="Moderat Extended Bold"/>
                <a:cs typeface="Moderat Extended Bold"/>
              </a:rPr>
              <a:t> </a:t>
            </a:r>
            <a:r>
              <a:rPr sz="970" b="1" spc="-12" dirty="0">
                <a:solidFill>
                  <a:srgbClr val="23B8D1"/>
                </a:solidFill>
                <a:latin typeface="Moderat Extended Bold"/>
                <a:cs typeface="Moderat Extended Bold"/>
              </a:rPr>
              <a:t>post-</a:t>
            </a:r>
            <a:r>
              <a:rPr sz="970" b="1" dirty="0">
                <a:solidFill>
                  <a:srgbClr val="23B8D1"/>
                </a:solidFill>
                <a:latin typeface="Moderat Extended Bold"/>
                <a:cs typeface="Moderat Extended Bold"/>
              </a:rPr>
              <a:t>doctoral</a:t>
            </a:r>
            <a:r>
              <a:rPr sz="970" b="1" spc="12" dirty="0">
                <a:solidFill>
                  <a:srgbClr val="23B8D1"/>
                </a:solidFill>
                <a:latin typeface="Moderat Extended Bold"/>
                <a:cs typeface="Moderat Extended Bold"/>
              </a:rPr>
              <a:t> </a:t>
            </a:r>
            <a:r>
              <a:rPr sz="970" b="1" spc="-6" dirty="0">
                <a:solidFill>
                  <a:srgbClr val="23B8D1"/>
                </a:solidFill>
                <a:latin typeface="Moderat Extended Bold"/>
                <a:cs typeface="Moderat Extended Bold"/>
              </a:rPr>
              <a:t>researchers </a:t>
            </a:r>
            <a:r>
              <a:rPr sz="970" b="1" dirty="0">
                <a:solidFill>
                  <a:srgbClr val="23B8D1"/>
                </a:solidFill>
                <a:latin typeface="Moderat Extended Bold"/>
                <a:cs typeface="Moderat Extended Bold"/>
              </a:rPr>
              <a:t>and</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says it has been a</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hugely </a:t>
            </a:r>
            <a:r>
              <a:rPr sz="970" b="1" spc="-6" dirty="0">
                <a:solidFill>
                  <a:srgbClr val="23B8D1"/>
                </a:solidFill>
                <a:latin typeface="Moderat Extended Bold"/>
                <a:cs typeface="Moderat Extended Bold"/>
              </a:rPr>
              <a:t>positive experience.</a:t>
            </a:r>
            <a:endParaRPr sz="970" dirty="0">
              <a:latin typeface="Moderat Extended Bold"/>
              <a:cs typeface="Moderat Extended Bold"/>
            </a:endParaRPr>
          </a:p>
          <a:p>
            <a:pPr marL="7701" marR="135157">
              <a:lnSpc>
                <a:spcPct val="101499"/>
              </a:lnSpc>
              <a:spcBef>
                <a:spcPts val="300"/>
              </a:spcBef>
            </a:pPr>
            <a:r>
              <a:rPr sz="970" b="1" dirty="0">
                <a:solidFill>
                  <a:srgbClr val="23B8D1"/>
                </a:solidFill>
                <a:latin typeface="Moderat Extended Bold"/>
                <a:cs typeface="Moderat Extended Bold"/>
              </a:rPr>
              <a:t>It</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wasn’t</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a</a:t>
            </a:r>
            <a:r>
              <a:rPr sz="970" b="1" spc="6" dirty="0">
                <a:solidFill>
                  <a:srgbClr val="23B8D1"/>
                </a:solidFill>
                <a:latin typeface="Moderat Extended Bold"/>
                <a:cs typeface="Moderat Extended Bold"/>
              </a:rPr>
              <a:t> </a:t>
            </a:r>
            <a:r>
              <a:rPr sz="970" b="1" dirty="0">
                <a:solidFill>
                  <a:srgbClr val="23B8D1"/>
                </a:solidFill>
                <a:latin typeface="Moderat Extended Bold"/>
                <a:cs typeface="Moderat Extended Bold"/>
              </a:rPr>
              <a:t>decision</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she</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took</a:t>
            </a:r>
            <a:r>
              <a:rPr sz="970" b="1" spc="6" dirty="0">
                <a:solidFill>
                  <a:srgbClr val="23B8D1"/>
                </a:solidFill>
                <a:latin typeface="Moderat Extended Bold"/>
                <a:cs typeface="Moderat Extended Bold"/>
              </a:rPr>
              <a:t> </a:t>
            </a:r>
            <a:r>
              <a:rPr sz="970" b="1" spc="-6" dirty="0">
                <a:solidFill>
                  <a:srgbClr val="23B8D1"/>
                </a:solidFill>
                <a:latin typeface="Moderat Extended Bold"/>
                <a:cs typeface="Moderat Extended Bold"/>
              </a:rPr>
              <a:t>lightly. </a:t>
            </a:r>
            <a:r>
              <a:rPr sz="970" b="1" dirty="0">
                <a:solidFill>
                  <a:srgbClr val="23B8D1"/>
                </a:solidFill>
                <a:latin typeface="Moderat Extended Bold"/>
                <a:cs typeface="Moderat Extended Bold"/>
              </a:rPr>
              <a:t>She too</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was concerned</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that</a:t>
            </a:r>
            <a:r>
              <a:rPr sz="970" b="1" spc="3" dirty="0">
                <a:solidFill>
                  <a:srgbClr val="23B8D1"/>
                </a:solidFill>
                <a:latin typeface="Moderat Extended Bold"/>
                <a:cs typeface="Moderat Extended Bold"/>
              </a:rPr>
              <a:t> </a:t>
            </a:r>
            <a:r>
              <a:rPr sz="970" b="1" dirty="0">
                <a:solidFill>
                  <a:srgbClr val="23B8D1"/>
                </a:solidFill>
                <a:latin typeface="Moderat Extended Bold"/>
                <a:cs typeface="Moderat Extended Bold"/>
              </a:rPr>
              <a:t>it </a:t>
            </a:r>
            <a:r>
              <a:rPr sz="970" b="1" spc="-6" dirty="0">
                <a:solidFill>
                  <a:srgbClr val="23B8D1"/>
                </a:solidFill>
                <a:latin typeface="Moderat Extended Bold"/>
                <a:cs typeface="Moderat Extended Bold"/>
              </a:rPr>
              <a:t>would </a:t>
            </a:r>
            <a:r>
              <a:rPr sz="970" b="1" spc="-15" dirty="0">
                <a:solidFill>
                  <a:srgbClr val="23B8D1"/>
                </a:solidFill>
                <a:latin typeface="Moderat Extended Bold"/>
                <a:cs typeface="Moderat Extended Bold"/>
              </a:rPr>
              <a:t>affect</a:t>
            </a:r>
            <a:r>
              <a:rPr sz="970" b="1" spc="-12" dirty="0">
                <a:solidFill>
                  <a:srgbClr val="23B8D1"/>
                </a:solidFill>
                <a:latin typeface="Moderat Extended Bold"/>
                <a:cs typeface="Moderat Extended Bold"/>
              </a:rPr>
              <a:t> </a:t>
            </a:r>
            <a:r>
              <a:rPr sz="970" b="1" dirty="0">
                <a:solidFill>
                  <a:srgbClr val="23B8D1"/>
                </a:solidFill>
                <a:latin typeface="Moderat Extended Bold"/>
                <a:cs typeface="Moderat Extended Bold"/>
              </a:rPr>
              <a:t>the</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career</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prospects</a:t>
            </a:r>
            <a:r>
              <a:rPr sz="970" b="1" spc="-9" dirty="0">
                <a:solidFill>
                  <a:srgbClr val="23B8D1"/>
                </a:solidFill>
                <a:latin typeface="Moderat Extended Bold"/>
                <a:cs typeface="Moderat Extended Bold"/>
              </a:rPr>
              <a:t> </a:t>
            </a:r>
            <a:r>
              <a:rPr sz="970" b="1" dirty="0">
                <a:solidFill>
                  <a:srgbClr val="23B8D1"/>
                </a:solidFill>
                <a:latin typeface="Moderat Extended Bold"/>
                <a:cs typeface="Moderat Extended Bold"/>
              </a:rPr>
              <a:t>of</a:t>
            </a:r>
            <a:r>
              <a:rPr sz="970" b="1" spc="-9" dirty="0">
                <a:solidFill>
                  <a:srgbClr val="23B8D1"/>
                </a:solidFill>
                <a:latin typeface="Moderat Extended Bold"/>
                <a:cs typeface="Moderat Extended Bold"/>
              </a:rPr>
              <a:t> </a:t>
            </a:r>
            <a:r>
              <a:rPr sz="970" b="1" spc="-15" dirty="0">
                <a:solidFill>
                  <a:srgbClr val="23B8D1"/>
                </a:solidFill>
                <a:latin typeface="Moderat Extended Bold"/>
                <a:cs typeface="Moderat Extended Bold"/>
              </a:rPr>
              <a:t>her</a:t>
            </a:r>
            <a:endParaRPr sz="970" dirty="0">
              <a:latin typeface="Moderat Extended Bold"/>
              <a:cs typeface="Moderat Extended Bold"/>
            </a:endParaRPr>
          </a:p>
        </p:txBody>
      </p:sp>
      <p:grpSp>
        <p:nvGrpSpPr>
          <p:cNvPr id="4" name="Group 3">
            <a:extLst>
              <a:ext uri="{FF2B5EF4-FFF2-40B4-BE49-F238E27FC236}">
                <a16:creationId xmlns:a16="http://schemas.microsoft.com/office/drawing/2014/main" id="{1AA10113-65EF-5281-A0CD-F52C282D9A72}"/>
              </a:ext>
            </a:extLst>
          </p:cNvPr>
          <p:cNvGrpSpPr/>
          <p:nvPr/>
        </p:nvGrpSpPr>
        <p:grpSpPr>
          <a:xfrm>
            <a:off x="8557921" y="2166467"/>
            <a:ext cx="316589" cy="339627"/>
            <a:chOff x="14111940" y="3572665"/>
            <a:chExt cx="522079" cy="560070"/>
          </a:xfrm>
        </p:grpSpPr>
        <p:sp>
          <p:nvSpPr>
            <p:cNvPr id="15" name="object 15"/>
            <p:cNvSpPr/>
            <p:nvPr/>
          </p:nvSpPr>
          <p:spPr>
            <a:xfrm>
              <a:off x="14111940" y="3654303"/>
              <a:ext cx="269875" cy="78740"/>
            </a:xfrm>
            <a:custGeom>
              <a:avLst/>
              <a:gdLst/>
              <a:ahLst/>
              <a:cxnLst/>
              <a:rect l="l" t="t" r="r" b="b"/>
              <a:pathLst>
                <a:path w="269875" h="78739">
                  <a:moveTo>
                    <a:pt x="269363" y="78678"/>
                  </a:moveTo>
                  <a:lnTo>
                    <a:pt x="0" y="78678"/>
                  </a:lnTo>
                  <a:lnTo>
                    <a:pt x="0" y="0"/>
                  </a:lnTo>
                  <a:lnTo>
                    <a:pt x="269363" y="0"/>
                  </a:lnTo>
                  <a:lnTo>
                    <a:pt x="269363" y="78678"/>
                  </a:lnTo>
                  <a:close/>
                </a:path>
              </a:pathLst>
            </a:custGeom>
            <a:ln w="25151">
              <a:solidFill>
                <a:srgbClr val="FFFFFF"/>
              </a:solidFill>
            </a:ln>
          </p:spPr>
          <p:txBody>
            <a:bodyPr wrap="square" lIns="0" tIns="0" rIns="0" bIns="0" rtlCol="0"/>
            <a:lstStyle/>
            <a:p>
              <a:endParaRPr/>
            </a:p>
          </p:txBody>
        </p:sp>
        <p:sp>
          <p:nvSpPr>
            <p:cNvPr id="16" name="object 16"/>
            <p:cNvSpPr/>
            <p:nvPr/>
          </p:nvSpPr>
          <p:spPr>
            <a:xfrm>
              <a:off x="14527339" y="3573521"/>
              <a:ext cx="106680" cy="106680"/>
            </a:xfrm>
            <a:custGeom>
              <a:avLst/>
              <a:gdLst/>
              <a:ahLst/>
              <a:cxnLst/>
              <a:rect l="l" t="t" r="r" b="b"/>
              <a:pathLst>
                <a:path w="106680" h="106679">
                  <a:moveTo>
                    <a:pt x="106070" y="106070"/>
                  </a:moveTo>
                  <a:lnTo>
                    <a:pt x="0" y="106070"/>
                  </a:lnTo>
                  <a:lnTo>
                    <a:pt x="0" y="0"/>
                  </a:lnTo>
                  <a:lnTo>
                    <a:pt x="106070" y="106070"/>
                  </a:lnTo>
                  <a:close/>
                </a:path>
              </a:pathLst>
            </a:custGeom>
            <a:ln w="25151">
              <a:solidFill>
                <a:srgbClr val="FFFFFF"/>
              </a:solidFill>
            </a:ln>
          </p:spPr>
          <p:txBody>
            <a:bodyPr wrap="square" lIns="0" tIns="0" rIns="0" bIns="0" rtlCol="0"/>
            <a:lstStyle/>
            <a:p>
              <a:endParaRPr/>
            </a:p>
          </p:txBody>
        </p:sp>
        <p:pic>
          <p:nvPicPr>
            <p:cNvPr id="17" name="object 17"/>
            <p:cNvPicPr/>
            <p:nvPr/>
          </p:nvPicPr>
          <p:blipFill>
            <a:blip r:embed="rId5" cstate="print"/>
            <a:stretch>
              <a:fillRect/>
            </a:stretch>
          </p:blipFill>
          <p:spPr>
            <a:xfrm>
              <a:off x="14257896" y="3789436"/>
              <a:ext cx="282007" cy="229266"/>
            </a:xfrm>
            <a:prstGeom prst="rect">
              <a:avLst/>
            </a:prstGeom>
          </p:spPr>
        </p:pic>
        <p:sp>
          <p:nvSpPr>
            <p:cNvPr id="18" name="object 18"/>
            <p:cNvSpPr/>
            <p:nvPr/>
          </p:nvSpPr>
          <p:spPr>
            <a:xfrm>
              <a:off x="14200737" y="3572665"/>
              <a:ext cx="433070" cy="560070"/>
            </a:xfrm>
            <a:custGeom>
              <a:avLst/>
              <a:gdLst/>
              <a:ahLst/>
              <a:cxnLst/>
              <a:rect l="l" t="t" r="r" b="b"/>
              <a:pathLst>
                <a:path w="433069" h="560070">
                  <a:moveTo>
                    <a:pt x="0" y="78678"/>
                  </a:moveTo>
                  <a:lnTo>
                    <a:pt x="0" y="0"/>
                  </a:lnTo>
                  <a:lnTo>
                    <a:pt x="326586" y="0"/>
                  </a:lnTo>
                  <a:lnTo>
                    <a:pt x="432656" y="106928"/>
                  </a:lnTo>
                  <a:lnTo>
                    <a:pt x="432656" y="560056"/>
                  </a:lnTo>
                  <a:lnTo>
                    <a:pt x="0" y="560056"/>
                  </a:lnTo>
                  <a:lnTo>
                    <a:pt x="0" y="160330"/>
                  </a:lnTo>
                </a:path>
              </a:pathLst>
            </a:custGeom>
            <a:ln w="25151">
              <a:solidFill>
                <a:srgbClr val="FFFFFF"/>
              </a:solidFill>
            </a:ln>
          </p:spPr>
          <p:txBody>
            <a:bodyPr wrap="square" lIns="0" tIns="0" rIns="0" bIns="0" rtlCol="0"/>
            <a:lstStyle/>
            <a:p>
              <a:endParaRPr/>
            </a:p>
          </p:txBody>
        </p:sp>
      </p:grpSp>
      <p:pic>
        <p:nvPicPr>
          <p:cNvPr id="19" name="object 19"/>
          <p:cNvPicPr/>
          <p:nvPr/>
        </p:nvPicPr>
        <p:blipFill>
          <a:blip r:embed="rId6" cstate="print"/>
          <a:stretch>
            <a:fillRect/>
          </a:stretch>
        </p:blipFill>
        <p:spPr>
          <a:xfrm>
            <a:off x="8525237" y="3009287"/>
            <a:ext cx="381583" cy="381208"/>
          </a:xfrm>
          <a:prstGeom prst="rect">
            <a:avLst/>
          </a:prstGeom>
        </p:spPr>
      </p:pic>
      <p:grpSp>
        <p:nvGrpSpPr>
          <p:cNvPr id="33" name="Group 32">
            <a:extLst>
              <a:ext uri="{FF2B5EF4-FFF2-40B4-BE49-F238E27FC236}">
                <a16:creationId xmlns:a16="http://schemas.microsoft.com/office/drawing/2014/main" id="{FDF112ED-D374-B5C6-FF89-21619109D403}"/>
              </a:ext>
            </a:extLst>
          </p:cNvPr>
          <p:cNvGrpSpPr/>
          <p:nvPr/>
        </p:nvGrpSpPr>
        <p:grpSpPr>
          <a:xfrm>
            <a:off x="8517032" y="3861593"/>
            <a:ext cx="398157" cy="314212"/>
            <a:chOff x="14044511" y="6368052"/>
            <a:chExt cx="656590" cy="518159"/>
          </a:xfrm>
        </p:grpSpPr>
        <p:sp>
          <p:nvSpPr>
            <p:cNvPr id="20" name="object 20"/>
            <p:cNvSpPr/>
            <p:nvPr/>
          </p:nvSpPr>
          <p:spPr>
            <a:xfrm>
              <a:off x="14044511" y="6368052"/>
              <a:ext cx="656590" cy="518159"/>
            </a:xfrm>
            <a:custGeom>
              <a:avLst/>
              <a:gdLst/>
              <a:ahLst/>
              <a:cxnLst/>
              <a:rect l="l" t="t" r="r" b="b"/>
              <a:pathLst>
                <a:path w="656590" h="518159">
                  <a:moveTo>
                    <a:pt x="587921" y="50253"/>
                  </a:moveTo>
                  <a:lnTo>
                    <a:pt x="583971" y="46329"/>
                  </a:lnTo>
                  <a:lnTo>
                    <a:pt x="570331" y="46329"/>
                  </a:lnTo>
                  <a:lnTo>
                    <a:pt x="570331" y="63881"/>
                  </a:lnTo>
                  <a:lnTo>
                    <a:pt x="570331" y="377063"/>
                  </a:lnTo>
                  <a:lnTo>
                    <a:pt x="85915" y="377063"/>
                  </a:lnTo>
                  <a:lnTo>
                    <a:pt x="85915" y="63881"/>
                  </a:lnTo>
                  <a:lnTo>
                    <a:pt x="570331" y="63881"/>
                  </a:lnTo>
                  <a:lnTo>
                    <a:pt x="570331" y="46329"/>
                  </a:lnTo>
                  <a:lnTo>
                    <a:pt x="72313" y="46329"/>
                  </a:lnTo>
                  <a:lnTo>
                    <a:pt x="68364" y="50253"/>
                  </a:lnTo>
                  <a:lnTo>
                    <a:pt x="68364" y="390702"/>
                  </a:lnTo>
                  <a:lnTo>
                    <a:pt x="72313" y="394627"/>
                  </a:lnTo>
                  <a:lnTo>
                    <a:pt x="583971" y="394627"/>
                  </a:lnTo>
                  <a:lnTo>
                    <a:pt x="587921" y="390702"/>
                  </a:lnTo>
                  <a:lnTo>
                    <a:pt x="587921" y="377063"/>
                  </a:lnTo>
                  <a:lnTo>
                    <a:pt x="587921" y="63881"/>
                  </a:lnTo>
                  <a:lnTo>
                    <a:pt x="587921" y="50253"/>
                  </a:lnTo>
                  <a:close/>
                </a:path>
                <a:path w="656590" h="518159">
                  <a:moveTo>
                    <a:pt x="656323" y="422884"/>
                  </a:moveTo>
                  <a:lnTo>
                    <a:pt x="652399" y="418960"/>
                  </a:lnTo>
                  <a:lnTo>
                    <a:pt x="638733" y="418960"/>
                  </a:lnTo>
                  <a:lnTo>
                    <a:pt x="638733" y="436537"/>
                  </a:lnTo>
                  <a:lnTo>
                    <a:pt x="638733" y="474052"/>
                  </a:lnTo>
                  <a:lnTo>
                    <a:pt x="598462" y="500113"/>
                  </a:lnTo>
                  <a:lnTo>
                    <a:pt x="57873" y="500113"/>
                  </a:lnTo>
                  <a:lnTo>
                    <a:pt x="17576" y="474052"/>
                  </a:lnTo>
                  <a:lnTo>
                    <a:pt x="17576" y="436537"/>
                  </a:lnTo>
                  <a:lnTo>
                    <a:pt x="25984" y="436537"/>
                  </a:lnTo>
                  <a:lnTo>
                    <a:pt x="35699" y="436549"/>
                  </a:lnTo>
                  <a:lnTo>
                    <a:pt x="234403" y="436537"/>
                  </a:lnTo>
                  <a:lnTo>
                    <a:pt x="257784" y="459257"/>
                  </a:lnTo>
                  <a:lnTo>
                    <a:pt x="259981" y="460146"/>
                  </a:lnTo>
                  <a:lnTo>
                    <a:pt x="396354" y="460146"/>
                  </a:lnTo>
                  <a:lnTo>
                    <a:pt x="398526" y="459257"/>
                  </a:lnTo>
                  <a:lnTo>
                    <a:pt x="400177" y="457695"/>
                  </a:lnTo>
                  <a:lnTo>
                    <a:pt x="415709" y="442595"/>
                  </a:lnTo>
                  <a:lnTo>
                    <a:pt x="421932" y="436537"/>
                  </a:lnTo>
                  <a:lnTo>
                    <a:pt x="620585" y="436537"/>
                  </a:lnTo>
                  <a:lnTo>
                    <a:pt x="625475" y="436549"/>
                  </a:lnTo>
                  <a:lnTo>
                    <a:pt x="630301" y="436549"/>
                  </a:lnTo>
                  <a:lnTo>
                    <a:pt x="638733" y="436537"/>
                  </a:lnTo>
                  <a:lnTo>
                    <a:pt x="638733" y="418960"/>
                  </a:lnTo>
                  <a:lnTo>
                    <a:pt x="634250" y="418960"/>
                  </a:lnTo>
                  <a:lnTo>
                    <a:pt x="634250" y="3937"/>
                  </a:lnTo>
                  <a:lnTo>
                    <a:pt x="630301" y="0"/>
                  </a:lnTo>
                  <a:lnTo>
                    <a:pt x="616673" y="0"/>
                  </a:lnTo>
                  <a:lnTo>
                    <a:pt x="616673" y="17564"/>
                  </a:lnTo>
                  <a:lnTo>
                    <a:pt x="616673" y="418960"/>
                  </a:lnTo>
                  <a:lnTo>
                    <a:pt x="416102" y="418960"/>
                  </a:lnTo>
                  <a:lnTo>
                    <a:pt x="413893" y="419874"/>
                  </a:lnTo>
                  <a:lnTo>
                    <a:pt x="390499" y="442595"/>
                  </a:lnTo>
                  <a:lnTo>
                    <a:pt x="265823" y="442595"/>
                  </a:lnTo>
                  <a:lnTo>
                    <a:pt x="259588" y="436537"/>
                  </a:lnTo>
                  <a:lnTo>
                    <a:pt x="242417" y="419874"/>
                  </a:lnTo>
                  <a:lnTo>
                    <a:pt x="240207" y="418960"/>
                  </a:lnTo>
                  <a:lnTo>
                    <a:pt x="39624" y="418960"/>
                  </a:lnTo>
                  <a:lnTo>
                    <a:pt x="39624" y="17564"/>
                  </a:lnTo>
                  <a:lnTo>
                    <a:pt x="616673" y="17564"/>
                  </a:lnTo>
                  <a:lnTo>
                    <a:pt x="616673" y="0"/>
                  </a:lnTo>
                  <a:lnTo>
                    <a:pt x="26009" y="0"/>
                  </a:lnTo>
                  <a:lnTo>
                    <a:pt x="22059" y="3937"/>
                  </a:lnTo>
                  <a:lnTo>
                    <a:pt x="22059" y="418960"/>
                  </a:lnTo>
                  <a:lnTo>
                    <a:pt x="3924" y="418960"/>
                  </a:lnTo>
                  <a:lnTo>
                    <a:pt x="0" y="422884"/>
                  </a:lnTo>
                  <a:lnTo>
                    <a:pt x="0" y="481838"/>
                  </a:lnTo>
                  <a:lnTo>
                    <a:pt x="1485" y="484606"/>
                  </a:lnTo>
                  <a:lnTo>
                    <a:pt x="50533" y="516293"/>
                  </a:lnTo>
                  <a:lnTo>
                    <a:pt x="51892" y="517194"/>
                  </a:lnTo>
                  <a:lnTo>
                    <a:pt x="53568" y="517664"/>
                  </a:lnTo>
                  <a:lnTo>
                    <a:pt x="602754" y="517664"/>
                  </a:lnTo>
                  <a:lnTo>
                    <a:pt x="654837" y="484606"/>
                  </a:lnTo>
                  <a:lnTo>
                    <a:pt x="656323" y="481838"/>
                  </a:lnTo>
                  <a:lnTo>
                    <a:pt x="656323" y="436537"/>
                  </a:lnTo>
                  <a:lnTo>
                    <a:pt x="656323" y="422884"/>
                  </a:lnTo>
                  <a:close/>
                </a:path>
              </a:pathLst>
            </a:custGeom>
            <a:solidFill>
              <a:srgbClr val="FFFFFF"/>
            </a:solidFill>
          </p:spPr>
          <p:txBody>
            <a:bodyPr wrap="square" lIns="0" tIns="0" rIns="0" bIns="0" rtlCol="0"/>
            <a:lstStyle/>
            <a:p>
              <a:endParaRPr/>
            </a:p>
          </p:txBody>
        </p:sp>
        <p:pic>
          <p:nvPicPr>
            <p:cNvPr id="21" name="object 21"/>
            <p:cNvPicPr/>
            <p:nvPr/>
          </p:nvPicPr>
          <p:blipFill>
            <a:blip r:embed="rId7" cstate="print"/>
            <a:stretch>
              <a:fillRect/>
            </a:stretch>
          </p:blipFill>
          <p:spPr>
            <a:xfrm>
              <a:off x="14417243" y="6602809"/>
              <a:ext cx="119954" cy="119975"/>
            </a:xfrm>
            <a:prstGeom prst="rect">
              <a:avLst/>
            </a:prstGeom>
          </p:spPr>
        </p:pic>
        <p:pic>
          <p:nvPicPr>
            <p:cNvPr id="22" name="object 22"/>
            <p:cNvPicPr/>
            <p:nvPr/>
          </p:nvPicPr>
          <p:blipFill>
            <a:blip r:embed="rId8" cstate="print"/>
            <a:stretch>
              <a:fillRect/>
            </a:stretch>
          </p:blipFill>
          <p:spPr>
            <a:xfrm>
              <a:off x="14408470" y="6454133"/>
              <a:ext cx="150525" cy="129032"/>
            </a:xfrm>
            <a:prstGeom prst="rect">
              <a:avLst/>
            </a:prstGeom>
          </p:spPr>
        </p:pic>
        <p:sp>
          <p:nvSpPr>
            <p:cNvPr id="23" name="object 23"/>
            <p:cNvSpPr/>
            <p:nvPr/>
          </p:nvSpPr>
          <p:spPr>
            <a:xfrm>
              <a:off x="14186091" y="6457028"/>
              <a:ext cx="142240" cy="266065"/>
            </a:xfrm>
            <a:custGeom>
              <a:avLst/>
              <a:gdLst/>
              <a:ahLst/>
              <a:cxnLst/>
              <a:rect l="l" t="t" r="r" b="b"/>
              <a:pathLst>
                <a:path w="142240" h="266065">
                  <a:moveTo>
                    <a:pt x="141732" y="3924"/>
                  </a:moveTo>
                  <a:lnTo>
                    <a:pt x="137820" y="25"/>
                  </a:lnTo>
                  <a:lnTo>
                    <a:pt x="132930" y="0"/>
                  </a:lnTo>
                  <a:lnTo>
                    <a:pt x="91198" y="6756"/>
                  </a:lnTo>
                  <a:lnTo>
                    <a:pt x="91198" y="26035"/>
                  </a:lnTo>
                  <a:lnTo>
                    <a:pt x="79908" y="43942"/>
                  </a:lnTo>
                  <a:lnTo>
                    <a:pt x="68897" y="75298"/>
                  </a:lnTo>
                  <a:lnTo>
                    <a:pt x="63792" y="103962"/>
                  </a:lnTo>
                  <a:lnTo>
                    <a:pt x="62090" y="132943"/>
                  </a:lnTo>
                  <a:lnTo>
                    <a:pt x="63665" y="159791"/>
                  </a:lnTo>
                  <a:lnTo>
                    <a:pt x="63792" y="161912"/>
                  </a:lnTo>
                  <a:lnTo>
                    <a:pt x="68872" y="190588"/>
                  </a:lnTo>
                  <a:lnTo>
                    <a:pt x="79870" y="221932"/>
                  </a:lnTo>
                  <a:lnTo>
                    <a:pt x="91173" y="239877"/>
                  </a:lnTo>
                  <a:lnTo>
                    <a:pt x="88074" y="239242"/>
                  </a:lnTo>
                  <a:lnTo>
                    <a:pt x="51396" y="214503"/>
                  </a:lnTo>
                  <a:lnTo>
                    <a:pt x="26644" y="177825"/>
                  </a:lnTo>
                  <a:lnTo>
                    <a:pt x="17564" y="132956"/>
                  </a:lnTo>
                  <a:lnTo>
                    <a:pt x="26644" y="88087"/>
                  </a:lnTo>
                  <a:lnTo>
                    <a:pt x="51396" y="51409"/>
                  </a:lnTo>
                  <a:lnTo>
                    <a:pt x="88074" y="26657"/>
                  </a:lnTo>
                  <a:lnTo>
                    <a:pt x="91198" y="26035"/>
                  </a:lnTo>
                  <a:lnTo>
                    <a:pt x="91198" y="6756"/>
                  </a:lnTo>
                  <a:lnTo>
                    <a:pt x="54483" y="25679"/>
                  </a:lnTo>
                  <a:lnTo>
                    <a:pt x="25692" y="54483"/>
                  </a:lnTo>
                  <a:lnTo>
                    <a:pt x="6794" y="90957"/>
                  </a:lnTo>
                  <a:lnTo>
                    <a:pt x="0" y="132930"/>
                  </a:lnTo>
                  <a:lnTo>
                    <a:pt x="6794" y="174891"/>
                  </a:lnTo>
                  <a:lnTo>
                    <a:pt x="25679" y="211378"/>
                  </a:lnTo>
                  <a:lnTo>
                    <a:pt x="54470" y="240169"/>
                  </a:lnTo>
                  <a:lnTo>
                    <a:pt x="90957" y="259067"/>
                  </a:lnTo>
                  <a:lnTo>
                    <a:pt x="132930" y="265849"/>
                  </a:lnTo>
                  <a:lnTo>
                    <a:pt x="137795" y="265849"/>
                  </a:lnTo>
                  <a:lnTo>
                    <a:pt x="141732" y="261937"/>
                  </a:lnTo>
                  <a:lnTo>
                    <a:pt x="141732" y="252222"/>
                  </a:lnTo>
                  <a:lnTo>
                    <a:pt x="137795" y="248297"/>
                  </a:lnTo>
                  <a:lnTo>
                    <a:pt x="132969" y="248297"/>
                  </a:lnTo>
                  <a:lnTo>
                    <a:pt x="118859" y="243916"/>
                  </a:lnTo>
                  <a:lnTo>
                    <a:pt x="94551" y="211899"/>
                  </a:lnTo>
                  <a:lnTo>
                    <a:pt x="81216" y="159791"/>
                  </a:lnTo>
                  <a:lnTo>
                    <a:pt x="79654" y="132943"/>
                  </a:lnTo>
                  <a:lnTo>
                    <a:pt x="81216" y="106108"/>
                  </a:lnTo>
                  <a:lnTo>
                    <a:pt x="94538" y="54000"/>
                  </a:lnTo>
                  <a:lnTo>
                    <a:pt x="118833" y="21971"/>
                  </a:lnTo>
                  <a:lnTo>
                    <a:pt x="132930" y="17576"/>
                  </a:lnTo>
                  <a:lnTo>
                    <a:pt x="137795" y="17576"/>
                  </a:lnTo>
                  <a:lnTo>
                    <a:pt x="141732" y="13639"/>
                  </a:lnTo>
                  <a:lnTo>
                    <a:pt x="141732" y="3949"/>
                  </a:lnTo>
                  <a:close/>
                </a:path>
              </a:pathLst>
            </a:custGeom>
            <a:solidFill>
              <a:srgbClr val="FFFFFF"/>
            </a:solidFill>
          </p:spPr>
          <p:txBody>
            <a:bodyPr wrap="square" lIns="0" tIns="0" rIns="0" bIns="0" rtlCol="0"/>
            <a:lstStyle/>
            <a:p>
              <a:endParaRPr/>
            </a:p>
          </p:txBody>
        </p:sp>
        <p:pic>
          <p:nvPicPr>
            <p:cNvPr id="24" name="object 24"/>
            <p:cNvPicPr/>
            <p:nvPr/>
          </p:nvPicPr>
          <p:blipFill>
            <a:blip r:embed="rId9" cstate="print"/>
            <a:stretch>
              <a:fillRect/>
            </a:stretch>
          </p:blipFill>
          <p:spPr>
            <a:xfrm>
              <a:off x="14186101" y="6519077"/>
              <a:ext cx="141733" cy="141733"/>
            </a:xfrm>
            <a:prstGeom prst="rect">
              <a:avLst/>
            </a:prstGeom>
          </p:spPr>
        </p:pic>
        <p:sp>
          <p:nvSpPr>
            <p:cNvPr id="25" name="object 25"/>
            <p:cNvSpPr/>
            <p:nvPr/>
          </p:nvSpPr>
          <p:spPr>
            <a:xfrm>
              <a:off x="14310254" y="6457020"/>
              <a:ext cx="116205" cy="266065"/>
            </a:xfrm>
            <a:custGeom>
              <a:avLst/>
              <a:gdLst/>
              <a:ahLst/>
              <a:cxnLst/>
              <a:rect l="l" t="t" r="r" b="b"/>
              <a:pathLst>
                <a:path w="116205" h="266065">
                  <a:moveTo>
                    <a:pt x="73411" y="0"/>
                  </a:moveTo>
                  <a:lnTo>
                    <a:pt x="3947" y="0"/>
                  </a:lnTo>
                  <a:lnTo>
                    <a:pt x="0" y="3926"/>
                  </a:lnTo>
                  <a:lnTo>
                    <a:pt x="0" y="261939"/>
                  </a:lnTo>
                  <a:lnTo>
                    <a:pt x="3947" y="265855"/>
                  </a:lnTo>
                  <a:lnTo>
                    <a:pt x="8774" y="265855"/>
                  </a:lnTo>
                  <a:lnTo>
                    <a:pt x="13601" y="265855"/>
                  </a:lnTo>
                  <a:lnTo>
                    <a:pt x="17549" y="261960"/>
                  </a:lnTo>
                  <a:lnTo>
                    <a:pt x="17580" y="17580"/>
                  </a:lnTo>
                  <a:lnTo>
                    <a:pt x="59809" y="17580"/>
                  </a:lnTo>
                  <a:lnTo>
                    <a:pt x="59809" y="64950"/>
                  </a:lnTo>
                  <a:lnTo>
                    <a:pt x="63725" y="68867"/>
                  </a:lnTo>
                  <a:lnTo>
                    <a:pt x="111671" y="68867"/>
                  </a:lnTo>
                  <a:lnTo>
                    <a:pt x="115588" y="64950"/>
                  </a:lnTo>
                  <a:lnTo>
                    <a:pt x="115588" y="55202"/>
                  </a:lnTo>
                  <a:lnTo>
                    <a:pt x="111671" y="51286"/>
                  </a:lnTo>
                  <a:lnTo>
                    <a:pt x="77358" y="51286"/>
                  </a:lnTo>
                  <a:lnTo>
                    <a:pt x="77358" y="3926"/>
                  </a:lnTo>
                  <a:lnTo>
                    <a:pt x="73411" y="0"/>
                  </a:lnTo>
                  <a:close/>
                </a:path>
              </a:pathLst>
            </a:custGeom>
            <a:solidFill>
              <a:srgbClr val="FFFFFF"/>
            </a:solidFill>
          </p:spPr>
          <p:txBody>
            <a:bodyPr wrap="square" lIns="0" tIns="0" rIns="0" bIns="0" rtlCol="0"/>
            <a:lstStyle/>
            <a:p>
              <a:endParaRPr/>
            </a:p>
          </p:txBody>
        </p:sp>
        <p:pic>
          <p:nvPicPr>
            <p:cNvPr id="26" name="object 26"/>
            <p:cNvPicPr/>
            <p:nvPr/>
          </p:nvPicPr>
          <p:blipFill>
            <a:blip r:embed="rId10" cstate="print"/>
            <a:stretch>
              <a:fillRect/>
            </a:stretch>
          </p:blipFill>
          <p:spPr>
            <a:xfrm>
              <a:off x="14310255" y="6654008"/>
              <a:ext cx="124540" cy="68867"/>
            </a:xfrm>
            <a:prstGeom prst="rect">
              <a:avLst/>
            </a:prstGeom>
          </p:spPr>
        </p:pic>
      </p:grpSp>
      <p:grpSp>
        <p:nvGrpSpPr>
          <p:cNvPr id="35" name="Group 34">
            <a:extLst>
              <a:ext uri="{FF2B5EF4-FFF2-40B4-BE49-F238E27FC236}">
                <a16:creationId xmlns:a16="http://schemas.microsoft.com/office/drawing/2014/main" id="{BAFADFE5-7829-C543-7D40-8A82AA5BD137}"/>
              </a:ext>
            </a:extLst>
          </p:cNvPr>
          <p:cNvGrpSpPr/>
          <p:nvPr/>
        </p:nvGrpSpPr>
        <p:grpSpPr>
          <a:xfrm>
            <a:off x="8538434" y="4708642"/>
            <a:ext cx="355407" cy="344248"/>
            <a:chOff x="14079804" y="7764900"/>
            <a:chExt cx="586093" cy="567690"/>
          </a:xfrm>
        </p:grpSpPr>
        <p:sp>
          <p:nvSpPr>
            <p:cNvPr id="27" name="object 27"/>
            <p:cNvSpPr/>
            <p:nvPr/>
          </p:nvSpPr>
          <p:spPr>
            <a:xfrm>
              <a:off x="14130592" y="7764900"/>
              <a:ext cx="535305" cy="567690"/>
            </a:xfrm>
            <a:custGeom>
              <a:avLst/>
              <a:gdLst/>
              <a:ahLst/>
              <a:cxnLst/>
              <a:rect l="l" t="t" r="r" b="b"/>
              <a:pathLst>
                <a:path w="535305" h="567690">
                  <a:moveTo>
                    <a:pt x="391134" y="243433"/>
                  </a:moveTo>
                  <a:lnTo>
                    <a:pt x="383641" y="186956"/>
                  </a:lnTo>
                  <a:lnTo>
                    <a:pt x="355790" y="137248"/>
                  </a:lnTo>
                  <a:lnTo>
                    <a:pt x="311543" y="101333"/>
                  </a:lnTo>
                  <a:lnTo>
                    <a:pt x="257175" y="84302"/>
                  </a:lnTo>
                  <a:lnTo>
                    <a:pt x="228434" y="83769"/>
                  </a:lnTo>
                  <a:lnTo>
                    <a:pt x="200342" y="88595"/>
                  </a:lnTo>
                  <a:lnTo>
                    <a:pt x="149110" y="113588"/>
                  </a:lnTo>
                  <a:lnTo>
                    <a:pt x="110769" y="155714"/>
                  </a:lnTo>
                  <a:lnTo>
                    <a:pt x="90703" y="209054"/>
                  </a:lnTo>
                  <a:lnTo>
                    <a:pt x="90411" y="211404"/>
                  </a:lnTo>
                  <a:lnTo>
                    <a:pt x="91071" y="213804"/>
                  </a:lnTo>
                  <a:lnTo>
                    <a:pt x="108991" y="211797"/>
                  </a:lnTo>
                  <a:lnTo>
                    <a:pt x="115519" y="187871"/>
                  </a:lnTo>
                  <a:lnTo>
                    <a:pt x="140843" y="145986"/>
                  </a:lnTo>
                  <a:lnTo>
                    <a:pt x="179971" y="115874"/>
                  </a:lnTo>
                  <a:lnTo>
                    <a:pt x="226949" y="102120"/>
                  </a:lnTo>
                  <a:lnTo>
                    <a:pt x="251739" y="101955"/>
                  </a:lnTo>
                  <a:lnTo>
                    <a:pt x="276123" y="106375"/>
                  </a:lnTo>
                  <a:lnTo>
                    <a:pt x="320052" y="128003"/>
                  </a:lnTo>
                  <a:lnTo>
                    <a:pt x="353415" y="164376"/>
                  </a:lnTo>
                  <a:lnTo>
                    <a:pt x="371170" y="209994"/>
                  </a:lnTo>
                  <a:lnTo>
                    <a:pt x="373481" y="234683"/>
                  </a:lnTo>
                  <a:lnTo>
                    <a:pt x="371170" y="259372"/>
                  </a:lnTo>
                  <a:lnTo>
                    <a:pt x="353415" y="304990"/>
                  </a:lnTo>
                  <a:lnTo>
                    <a:pt x="320052" y="341363"/>
                  </a:lnTo>
                  <a:lnTo>
                    <a:pt x="276123" y="362978"/>
                  </a:lnTo>
                  <a:lnTo>
                    <a:pt x="251739" y="367398"/>
                  </a:lnTo>
                  <a:lnTo>
                    <a:pt x="226949" y="367233"/>
                  </a:lnTo>
                  <a:lnTo>
                    <a:pt x="179971" y="353479"/>
                  </a:lnTo>
                  <a:lnTo>
                    <a:pt x="140843" y="323367"/>
                  </a:lnTo>
                  <a:lnTo>
                    <a:pt x="115519" y="281482"/>
                  </a:lnTo>
                  <a:lnTo>
                    <a:pt x="108483" y="254292"/>
                  </a:lnTo>
                  <a:lnTo>
                    <a:pt x="106222" y="251548"/>
                  </a:lnTo>
                  <a:lnTo>
                    <a:pt x="100025" y="249212"/>
                  </a:lnTo>
                  <a:lnTo>
                    <a:pt x="96532" y="249809"/>
                  </a:lnTo>
                  <a:lnTo>
                    <a:pt x="91414" y="254000"/>
                  </a:lnTo>
                  <a:lnTo>
                    <a:pt x="90157" y="257314"/>
                  </a:lnTo>
                  <a:lnTo>
                    <a:pt x="90703" y="260578"/>
                  </a:lnTo>
                  <a:lnTo>
                    <a:pt x="108470" y="310222"/>
                  </a:lnTo>
                  <a:lnTo>
                    <a:pt x="142252" y="350723"/>
                  </a:lnTo>
                  <a:lnTo>
                    <a:pt x="187909" y="377126"/>
                  </a:lnTo>
                  <a:lnTo>
                    <a:pt x="239852" y="386207"/>
                  </a:lnTo>
                  <a:lnTo>
                    <a:pt x="268465" y="383501"/>
                  </a:lnTo>
                  <a:lnTo>
                    <a:pt x="321195" y="362572"/>
                  </a:lnTo>
                  <a:lnTo>
                    <a:pt x="362813" y="323291"/>
                  </a:lnTo>
                  <a:lnTo>
                    <a:pt x="386778" y="271856"/>
                  </a:lnTo>
                  <a:lnTo>
                    <a:pt x="391134" y="243433"/>
                  </a:lnTo>
                  <a:close/>
                </a:path>
                <a:path w="535305" h="567690">
                  <a:moveTo>
                    <a:pt x="534911" y="341477"/>
                  </a:moveTo>
                  <a:lnTo>
                    <a:pt x="533654" y="331597"/>
                  </a:lnTo>
                  <a:lnTo>
                    <a:pt x="529831" y="322237"/>
                  </a:lnTo>
                  <a:lnTo>
                    <a:pt x="480682" y="236359"/>
                  </a:lnTo>
                  <a:lnTo>
                    <a:pt x="480263" y="234721"/>
                  </a:lnTo>
                  <a:lnTo>
                    <a:pt x="474713" y="188404"/>
                  </a:lnTo>
                  <a:lnTo>
                    <a:pt x="461086" y="145935"/>
                  </a:lnTo>
                  <a:lnTo>
                    <a:pt x="439839" y="106705"/>
                  </a:lnTo>
                  <a:lnTo>
                    <a:pt x="411454" y="71793"/>
                  </a:lnTo>
                  <a:lnTo>
                    <a:pt x="377075" y="42773"/>
                  </a:lnTo>
                  <a:lnTo>
                    <a:pt x="338239" y="20815"/>
                  </a:lnTo>
                  <a:lnTo>
                    <a:pt x="296024" y="6388"/>
                  </a:lnTo>
                  <a:lnTo>
                    <a:pt x="251485" y="0"/>
                  </a:lnTo>
                  <a:lnTo>
                    <a:pt x="206540" y="2006"/>
                  </a:lnTo>
                  <a:lnTo>
                    <a:pt x="163118" y="12217"/>
                  </a:lnTo>
                  <a:lnTo>
                    <a:pt x="122326" y="30264"/>
                  </a:lnTo>
                  <a:lnTo>
                    <a:pt x="85267" y="55791"/>
                  </a:lnTo>
                  <a:lnTo>
                    <a:pt x="53594" y="87744"/>
                  </a:lnTo>
                  <a:lnTo>
                    <a:pt x="28613" y="124701"/>
                  </a:lnTo>
                  <a:lnTo>
                    <a:pt x="10883" y="165633"/>
                  </a:lnTo>
                  <a:lnTo>
                    <a:pt x="952" y="209524"/>
                  </a:lnTo>
                  <a:lnTo>
                    <a:pt x="698" y="211950"/>
                  </a:lnTo>
                  <a:lnTo>
                    <a:pt x="1371" y="214376"/>
                  </a:lnTo>
                  <a:lnTo>
                    <a:pt x="19177" y="211632"/>
                  </a:lnTo>
                  <a:lnTo>
                    <a:pt x="26708" y="175094"/>
                  </a:lnTo>
                  <a:lnTo>
                    <a:pt x="59042" y="108712"/>
                  </a:lnTo>
                  <a:lnTo>
                    <a:pt x="111696" y="56248"/>
                  </a:lnTo>
                  <a:lnTo>
                    <a:pt x="178193" y="24168"/>
                  </a:lnTo>
                  <a:lnTo>
                    <a:pt x="237909" y="15316"/>
                  </a:lnTo>
                  <a:lnTo>
                    <a:pt x="261023" y="16281"/>
                  </a:lnTo>
                  <a:lnTo>
                    <a:pt x="306374" y="25476"/>
                  </a:lnTo>
                  <a:lnTo>
                    <a:pt x="348792" y="43903"/>
                  </a:lnTo>
                  <a:lnTo>
                    <a:pt x="386435" y="70789"/>
                  </a:lnTo>
                  <a:lnTo>
                    <a:pt x="417715" y="104571"/>
                  </a:lnTo>
                  <a:lnTo>
                    <a:pt x="441388" y="144068"/>
                  </a:lnTo>
                  <a:lnTo>
                    <a:pt x="456450" y="187566"/>
                  </a:lnTo>
                  <a:lnTo>
                    <a:pt x="462241" y="233235"/>
                  </a:lnTo>
                  <a:lnTo>
                    <a:pt x="462254" y="238023"/>
                  </a:lnTo>
                  <a:lnTo>
                    <a:pt x="463511" y="242722"/>
                  </a:lnTo>
                  <a:lnTo>
                    <a:pt x="517855" y="337566"/>
                  </a:lnTo>
                  <a:lnTo>
                    <a:pt x="517842" y="345287"/>
                  </a:lnTo>
                  <a:lnTo>
                    <a:pt x="510578" y="357771"/>
                  </a:lnTo>
                  <a:lnTo>
                    <a:pt x="503897" y="361619"/>
                  </a:lnTo>
                  <a:lnTo>
                    <a:pt x="485063" y="361645"/>
                  </a:lnTo>
                  <a:lnTo>
                    <a:pt x="477786" y="364655"/>
                  </a:lnTo>
                  <a:lnTo>
                    <a:pt x="467093" y="375399"/>
                  </a:lnTo>
                  <a:lnTo>
                    <a:pt x="464083" y="382676"/>
                  </a:lnTo>
                  <a:lnTo>
                    <a:pt x="464083" y="432117"/>
                  </a:lnTo>
                  <a:lnTo>
                    <a:pt x="462775" y="443941"/>
                  </a:lnTo>
                  <a:lnTo>
                    <a:pt x="435140" y="480733"/>
                  </a:lnTo>
                  <a:lnTo>
                    <a:pt x="412711" y="487400"/>
                  </a:lnTo>
                  <a:lnTo>
                    <a:pt x="400812" y="487057"/>
                  </a:lnTo>
                  <a:lnTo>
                    <a:pt x="349618" y="480021"/>
                  </a:lnTo>
                  <a:lnTo>
                    <a:pt x="346951" y="480860"/>
                  </a:lnTo>
                  <a:lnTo>
                    <a:pt x="342950" y="484403"/>
                  </a:lnTo>
                  <a:lnTo>
                    <a:pt x="341833" y="486956"/>
                  </a:lnTo>
                  <a:lnTo>
                    <a:pt x="342938" y="549402"/>
                  </a:lnTo>
                  <a:lnTo>
                    <a:pt x="171373" y="549402"/>
                  </a:lnTo>
                  <a:lnTo>
                    <a:pt x="172745" y="455028"/>
                  </a:lnTo>
                  <a:lnTo>
                    <a:pt x="172199" y="453047"/>
                  </a:lnTo>
                  <a:lnTo>
                    <a:pt x="169938" y="449732"/>
                  </a:lnTo>
                  <a:lnTo>
                    <a:pt x="168300" y="448500"/>
                  </a:lnTo>
                  <a:lnTo>
                    <a:pt x="166420" y="447865"/>
                  </a:lnTo>
                  <a:lnTo>
                    <a:pt x="137236" y="435216"/>
                  </a:lnTo>
                  <a:lnTo>
                    <a:pt x="85953" y="398386"/>
                  </a:lnTo>
                  <a:lnTo>
                    <a:pt x="46926" y="348335"/>
                  </a:lnTo>
                  <a:lnTo>
                    <a:pt x="23698" y="289623"/>
                  </a:lnTo>
                  <a:lnTo>
                    <a:pt x="18326" y="255803"/>
                  </a:lnTo>
                  <a:lnTo>
                    <a:pt x="17119" y="253568"/>
                  </a:lnTo>
                  <a:lnTo>
                    <a:pt x="13360" y="250456"/>
                  </a:lnTo>
                  <a:lnTo>
                    <a:pt x="10947" y="249720"/>
                  </a:lnTo>
                  <a:lnTo>
                    <a:pt x="6083" y="250177"/>
                  </a:lnTo>
                  <a:lnTo>
                    <a:pt x="3860" y="251358"/>
                  </a:lnTo>
                  <a:lnTo>
                    <a:pt x="736" y="255117"/>
                  </a:lnTo>
                  <a:lnTo>
                    <a:pt x="0" y="257543"/>
                  </a:lnTo>
                  <a:lnTo>
                    <a:pt x="215" y="259969"/>
                  </a:lnTo>
                  <a:lnTo>
                    <a:pt x="15570" y="325069"/>
                  </a:lnTo>
                  <a:lnTo>
                    <a:pt x="48209" y="383438"/>
                  </a:lnTo>
                  <a:lnTo>
                    <a:pt x="95656" y="430580"/>
                  </a:lnTo>
                  <a:lnTo>
                    <a:pt x="154228" y="462876"/>
                  </a:lnTo>
                  <a:lnTo>
                    <a:pt x="152869" y="560451"/>
                  </a:lnTo>
                  <a:lnTo>
                    <a:pt x="153835" y="562813"/>
                  </a:lnTo>
                  <a:lnTo>
                    <a:pt x="157226" y="566343"/>
                  </a:lnTo>
                  <a:lnTo>
                    <a:pt x="159575" y="567347"/>
                  </a:lnTo>
                  <a:lnTo>
                    <a:pt x="352107" y="567347"/>
                  </a:lnTo>
                  <a:lnTo>
                    <a:pt x="354558" y="567347"/>
                  </a:lnTo>
                  <a:lnTo>
                    <a:pt x="356908" y="566343"/>
                  </a:lnTo>
                  <a:lnTo>
                    <a:pt x="360349" y="562851"/>
                  </a:lnTo>
                  <a:lnTo>
                    <a:pt x="361302" y="560476"/>
                  </a:lnTo>
                  <a:lnTo>
                    <a:pt x="360070" y="499592"/>
                  </a:lnTo>
                  <a:lnTo>
                    <a:pt x="398081" y="504812"/>
                  </a:lnTo>
                  <a:lnTo>
                    <a:pt x="443788" y="496404"/>
                  </a:lnTo>
                  <a:lnTo>
                    <a:pt x="475513" y="462191"/>
                  </a:lnTo>
                  <a:lnTo>
                    <a:pt x="482117" y="431558"/>
                  </a:lnTo>
                  <a:lnTo>
                    <a:pt x="482079" y="387515"/>
                  </a:lnTo>
                  <a:lnTo>
                    <a:pt x="483133" y="384873"/>
                  </a:lnTo>
                  <a:lnTo>
                    <a:pt x="487006" y="381000"/>
                  </a:lnTo>
                  <a:lnTo>
                    <a:pt x="489635" y="379882"/>
                  </a:lnTo>
                  <a:lnTo>
                    <a:pt x="496430" y="379920"/>
                  </a:lnTo>
                  <a:lnTo>
                    <a:pt x="506450" y="378587"/>
                  </a:lnTo>
                  <a:lnTo>
                    <a:pt x="515632" y="374764"/>
                  </a:lnTo>
                  <a:lnTo>
                    <a:pt x="523544" y="368719"/>
                  </a:lnTo>
                  <a:lnTo>
                    <a:pt x="529729" y="360692"/>
                  </a:lnTo>
                  <a:lnTo>
                    <a:pt x="533603" y="351345"/>
                  </a:lnTo>
                  <a:lnTo>
                    <a:pt x="534911" y="341477"/>
                  </a:lnTo>
                  <a:close/>
                </a:path>
              </a:pathLst>
            </a:custGeom>
            <a:solidFill>
              <a:srgbClr val="FFFFFF"/>
            </a:solidFill>
          </p:spPr>
          <p:txBody>
            <a:bodyPr wrap="square" lIns="0" tIns="0" rIns="0" bIns="0" rtlCol="0"/>
            <a:lstStyle/>
            <a:p>
              <a:endParaRPr/>
            </a:p>
          </p:txBody>
        </p:sp>
        <p:pic>
          <p:nvPicPr>
            <p:cNvPr id="28" name="object 28"/>
            <p:cNvPicPr/>
            <p:nvPr/>
          </p:nvPicPr>
          <p:blipFill>
            <a:blip r:embed="rId11" cstate="print"/>
            <a:stretch>
              <a:fillRect/>
            </a:stretch>
          </p:blipFill>
          <p:spPr>
            <a:xfrm>
              <a:off x="14317580" y="7943326"/>
              <a:ext cx="109495" cy="113008"/>
            </a:xfrm>
            <a:prstGeom prst="rect">
              <a:avLst/>
            </a:prstGeom>
          </p:spPr>
        </p:pic>
        <p:sp>
          <p:nvSpPr>
            <p:cNvPr id="29" name="object 29"/>
            <p:cNvSpPr/>
            <p:nvPr/>
          </p:nvSpPr>
          <p:spPr>
            <a:xfrm>
              <a:off x="14079804" y="7926660"/>
              <a:ext cx="300355" cy="317500"/>
            </a:xfrm>
            <a:custGeom>
              <a:avLst/>
              <a:gdLst/>
              <a:ahLst/>
              <a:cxnLst/>
              <a:rect l="l" t="t" r="r" b="b"/>
              <a:pathLst>
                <a:path w="300355" h="317500">
                  <a:moveTo>
                    <a:pt x="276440" y="70739"/>
                  </a:moveTo>
                  <a:lnTo>
                    <a:pt x="275424" y="68414"/>
                  </a:lnTo>
                  <a:lnTo>
                    <a:pt x="254190" y="47472"/>
                  </a:lnTo>
                  <a:lnTo>
                    <a:pt x="254190" y="72999"/>
                  </a:lnTo>
                  <a:lnTo>
                    <a:pt x="211416" y="115138"/>
                  </a:lnTo>
                  <a:lnTo>
                    <a:pt x="211416" y="94919"/>
                  </a:lnTo>
                  <a:lnTo>
                    <a:pt x="210464" y="92595"/>
                  </a:lnTo>
                  <a:lnTo>
                    <a:pt x="207035" y="89154"/>
                  </a:lnTo>
                  <a:lnTo>
                    <a:pt x="204711" y="88201"/>
                  </a:lnTo>
                  <a:lnTo>
                    <a:pt x="18326" y="88201"/>
                  </a:lnTo>
                  <a:lnTo>
                    <a:pt x="18326" y="57886"/>
                  </a:lnTo>
                  <a:lnTo>
                    <a:pt x="204711" y="57886"/>
                  </a:lnTo>
                  <a:lnTo>
                    <a:pt x="207035" y="56934"/>
                  </a:lnTo>
                  <a:lnTo>
                    <a:pt x="210464" y="53505"/>
                  </a:lnTo>
                  <a:lnTo>
                    <a:pt x="211416" y="51181"/>
                  </a:lnTo>
                  <a:lnTo>
                    <a:pt x="211416" y="30962"/>
                  </a:lnTo>
                  <a:lnTo>
                    <a:pt x="254190" y="72999"/>
                  </a:lnTo>
                  <a:lnTo>
                    <a:pt x="254190" y="47472"/>
                  </a:lnTo>
                  <a:lnTo>
                    <a:pt x="237464" y="30962"/>
                  </a:lnTo>
                  <a:lnTo>
                    <a:pt x="207010" y="952"/>
                  </a:lnTo>
                  <a:lnTo>
                    <a:pt x="204711" y="0"/>
                  </a:lnTo>
                  <a:lnTo>
                    <a:pt x="199821" y="0"/>
                  </a:lnTo>
                  <a:lnTo>
                    <a:pt x="197497" y="952"/>
                  </a:lnTo>
                  <a:lnTo>
                    <a:pt x="195795" y="2667"/>
                  </a:lnTo>
                  <a:lnTo>
                    <a:pt x="194081" y="4356"/>
                  </a:lnTo>
                  <a:lnTo>
                    <a:pt x="193128" y="6680"/>
                  </a:lnTo>
                  <a:lnTo>
                    <a:pt x="193128" y="39598"/>
                  </a:lnTo>
                  <a:lnTo>
                    <a:pt x="6756" y="39598"/>
                  </a:lnTo>
                  <a:lnTo>
                    <a:pt x="4419" y="40551"/>
                  </a:lnTo>
                  <a:lnTo>
                    <a:pt x="990" y="43980"/>
                  </a:lnTo>
                  <a:lnTo>
                    <a:pt x="0" y="46316"/>
                  </a:lnTo>
                  <a:lnTo>
                    <a:pt x="0" y="99809"/>
                  </a:lnTo>
                  <a:lnTo>
                    <a:pt x="990" y="102108"/>
                  </a:lnTo>
                  <a:lnTo>
                    <a:pt x="4419" y="105562"/>
                  </a:lnTo>
                  <a:lnTo>
                    <a:pt x="6756" y="106527"/>
                  </a:lnTo>
                  <a:lnTo>
                    <a:pt x="193128" y="106527"/>
                  </a:lnTo>
                  <a:lnTo>
                    <a:pt x="193128" y="139433"/>
                  </a:lnTo>
                  <a:lnTo>
                    <a:pt x="194081" y="141757"/>
                  </a:lnTo>
                  <a:lnTo>
                    <a:pt x="197523" y="145199"/>
                  </a:lnTo>
                  <a:lnTo>
                    <a:pt x="199948" y="146227"/>
                  </a:lnTo>
                  <a:lnTo>
                    <a:pt x="204622" y="146227"/>
                  </a:lnTo>
                  <a:lnTo>
                    <a:pt x="237731" y="115138"/>
                  </a:lnTo>
                  <a:lnTo>
                    <a:pt x="275424" y="77978"/>
                  </a:lnTo>
                  <a:lnTo>
                    <a:pt x="276440" y="75653"/>
                  </a:lnTo>
                  <a:lnTo>
                    <a:pt x="276440" y="70739"/>
                  </a:lnTo>
                  <a:close/>
                </a:path>
                <a:path w="300355" h="317500">
                  <a:moveTo>
                    <a:pt x="300024" y="306311"/>
                  </a:moveTo>
                  <a:lnTo>
                    <a:pt x="296735" y="300647"/>
                  </a:lnTo>
                  <a:lnTo>
                    <a:pt x="293725" y="298869"/>
                  </a:lnTo>
                  <a:lnTo>
                    <a:pt x="290461" y="298869"/>
                  </a:lnTo>
                  <a:lnTo>
                    <a:pt x="271805" y="298081"/>
                  </a:lnTo>
                  <a:lnTo>
                    <a:pt x="253301" y="295732"/>
                  </a:lnTo>
                  <a:lnTo>
                    <a:pt x="235077" y="291846"/>
                  </a:lnTo>
                  <a:lnTo>
                    <a:pt x="217208" y="286448"/>
                  </a:lnTo>
                  <a:lnTo>
                    <a:pt x="214934" y="285635"/>
                  </a:lnTo>
                  <a:lnTo>
                    <a:pt x="212432" y="285788"/>
                  </a:lnTo>
                  <a:lnTo>
                    <a:pt x="208064" y="287883"/>
                  </a:lnTo>
                  <a:lnTo>
                    <a:pt x="206400" y="289750"/>
                  </a:lnTo>
                  <a:lnTo>
                    <a:pt x="204774" y="294322"/>
                  </a:lnTo>
                  <a:lnTo>
                    <a:pt x="204914" y="296824"/>
                  </a:lnTo>
                  <a:lnTo>
                    <a:pt x="250380" y="313651"/>
                  </a:lnTo>
                  <a:lnTo>
                    <a:pt x="290728" y="316928"/>
                  </a:lnTo>
                  <a:lnTo>
                    <a:pt x="290461" y="317195"/>
                  </a:lnTo>
                  <a:lnTo>
                    <a:pt x="293725" y="317195"/>
                  </a:lnTo>
                  <a:lnTo>
                    <a:pt x="296735" y="315442"/>
                  </a:lnTo>
                  <a:lnTo>
                    <a:pt x="300024" y="309778"/>
                  </a:lnTo>
                  <a:lnTo>
                    <a:pt x="300024" y="306311"/>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701829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purple background with lines&#10;&#10;Description automatically generated">
            <a:extLst>
              <a:ext uri="{FF2B5EF4-FFF2-40B4-BE49-F238E27FC236}">
                <a16:creationId xmlns:a16="http://schemas.microsoft.com/office/drawing/2014/main" id="{6FEFA2C7-AEC9-B426-53C5-B36FB05E60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0747" y="0"/>
            <a:ext cx="4130825" cy="6099423"/>
          </a:xfrm>
          <a:prstGeom prst="rect">
            <a:avLst/>
          </a:prstGeom>
        </p:spPr>
      </p:pic>
      <p:sp>
        <p:nvSpPr>
          <p:cNvPr id="22" name="bg object 16">
            <a:extLst>
              <a:ext uri="{FF2B5EF4-FFF2-40B4-BE49-F238E27FC236}">
                <a16:creationId xmlns:a16="http://schemas.microsoft.com/office/drawing/2014/main" id="{41216CAD-839F-EDF2-8287-92196DBA3240}"/>
              </a:ext>
            </a:extLst>
          </p:cNvPr>
          <p:cNvSpPr/>
          <p:nvPr/>
        </p:nvSpPr>
        <p:spPr>
          <a:xfrm>
            <a:off x="6070227" y="2474726"/>
            <a:ext cx="1829057" cy="2440154"/>
          </a:xfrm>
          <a:custGeom>
            <a:avLst/>
            <a:gdLst/>
            <a:ahLst/>
            <a:cxnLst/>
            <a:rect l="l" t="t" r="r" b="b"/>
            <a:pathLst>
              <a:path w="3016250" h="4023995">
                <a:moveTo>
                  <a:pt x="3016232" y="0"/>
                </a:moveTo>
                <a:lnTo>
                  <a:pt x="0" y="0"/>
                </a:lnTo>
                <a:lnTo>
                  <a:pt x="0" y="4023458"/>
                </a:lnTo>
                <a:lnTo>
                  <a:pt x="3016232" y="4023458"/>
                </a:lnTo>
                <a:lnTo>
                  <a:pt x="3016232" y="0"/>
                </a:lnTo>
                <a:close/>
              </a:path>
            </a:pathLst>
          </a:custGeom>
          <a:solidFill>
            <a:srgbClr val="6DB750"/>
          </a:solidFill>
        </p:spPr>
        <p:txBody>
          <a:bodyPr wrap="square" lIns="0" tIns="0" rIns="0" bIns="0" rtlCol="0"/>
          <a:lstStyle/>
          <a:p>
            <a:endParaRPr/>
          </a:p>
        </p:txBody>
      </p:sp>
      <p:pic>
        <p:nvPicPr>
          <p:cNvPr id="23" name="bg object 17">
            <a:extLst>
              <a:ext uri="{FF2B5EF4-FFF2-40B4-BE49-F238E27FC236}">
                <a16:creationId xmlns:a16="http://schemas.microsoft.com/office/drawing/2014/main" id="{9FA585E2-2CAE-4714-B580-92A754ABE115}"/>
              </a:ext>
            </a:extLst>
          </p:cNvPr>
          <p:cNvPicPr/>
          <p:nvPr/>
        </p:nvPicPr>
        <p:blipFill>
          <a:blip r:embed="rId3" cstate="print"/>
          <a:stretch>
            <a:fillRect/>
          </a:stretch>
        </p:blipFill>
        <p:spPr>
          <a:xfrm>
            <a:off x="6232516" y="2623166"/>
            <a:ext cx="804545" cy="798367"/>
          </a:xfrm>
          <a:prstGeom prst="rect">
            <a:avLst/>
          </a:prstGeom>
        </p:spPr>
      </p:pic>
      <p:sp>
        <p:nvSpPr>
          <p:cNvPr id="24" name="bg object 18">
            <a:extLst>
              <a:ext uri="{FF2B5EF4-FFF2-40B4-BE49-F238E27FC236}">
                <a16:creationId xmlns:a16="http://schemas.microsoft.com/office/drawing/2014/main" id="{076629BC-3D0B-82AE-5BEE-DE7DCAF79A7B}"/>
              </a:ext>
            </a:extLst>
          </p:cNvPr>
          <p:cNvSpPr/>
          <p:nvPr/>
        </p:nvSpPr>
        <p:spPr>
          <a:xfrm>
            <a:off x="6232518" y="2620079"/>
            <a:ext cx="804785" cy="804785"/>
          </a:xfrm>
          <a:custGeom>
            <a:avLst/>
            <a:gdLst/>
            <a:ahLst/>
            <a:cxnLst/>
            <a:rect l="l" t="t" r="r" b="b"/>
            <a:pathLst>
              <a:path w="1327150" h="1327150">
                <a:moveTo>
                  <a:pt x="663372" y="1326755"/>
                </a:moveTo>
                <a:lnTo>
                  <a:pt x="710748" y="1325089"/>
                </a:lnTo>
                <a:lnTo>
                  <a:pt x="757225" y="1320167"/>
                </a:lnTo>
                <a:lnTo>
                  <a:pt x="802690" y="1312101"/>
                </a:lnTo>
                <a:lnTo>
                  <a:pt x="847032" y="1301003"/>
                </a:lnTo>
                <a:lnTo>
                  <a:pt x="890138" y="1286985"/>
                </a:lnTo>
                <a:lnTo>
                  <a:pt x="931896" y="1270160"/>
                </a:lnTo>
                <a:lnTo>
                  <a:pt x="972193" y="1250639"/>
                </a:lnTo>
                <a:lnTo>
                  <a:pt x="1010918" y="1228536"/>
                </a:lnTo>
                <a:lnTo>
                  <a:pt x="1047958" y="1203963"/>
                </a:lnTo>
                <a:lnTo>
                  <a:pt x="1083200" y="1177030"/>
                </a:lnTo>
                <a:lnTo>
                  <a:pt x="1116534" y="1147852"/>
                </a:lnTo>
                <a:lnTo>
                  <a:pt x="1147845" y="1116540"/>
                </a:lnTo>
                <a:lnTo>
                  <a:pt x="1177023" y="1083207"/>
                </a:lnTo>
                <a:lnTo>
                  <a:pt x="1203955" y="1047964"/>
                </a:lnTo>
                <a:lnTo>
                  <a:pt x="1228528" y="1010924"/>
                </a:lnTo>
                <a:lnTo>
                  <a:pt x="1250631" y="972199"/>
                </a:lnTo>
                <a:lnTo>
                  <a:pt x="1270151" y="931902"/>
                </a:lnTo>
                <a:lnTo>
                  <a:pt x="1286976" y="890144"/>
                </a:lnTo>
                <a:lnTo>
                  <a:pt x="1300993" y="847039"/>
                </a:lnTo>
                <a:lnTo>
                  <a:pt x="1312091" y="802698"/>
                </a:lnTo>
                <a:lnTo>
                  <a:pt x="1320157" y="757233"/>
                </a:lnTo>
                <a:lnTo>
                  <a:pt x="1325079" y="710757"/>
                </a:lnTo>
                <a:lnTo>
                  <a:pt x="1326744" y="663382"/>
                </a:lnTo>
                <a:lnTo>
                  <a:pt x="1325079" y="616006"/>
                </a:lnTo>
                <a:lnTo>
                  <a:pt x="1320157" y="569529"/>
                </a:lnTo>
                <a:lnTo>
                  <a:pt x="1312091" y="524064"/>
                </a:lnTo>
                <a:lnTo>
                  <a:pt x="1300993" y="479721"/>
                </a:lnTo>
                <a:lnTo>
                  <a:pt x="1286976" y="436615"/>
                </a:lnTo>
                <a:lnTo>
                  <a:pt x="1270151" y="394857"/>
                </a:lnTo>
                <a:lnTo>
                  <a:pt x="1250631" y="354559"/>
                </a:lnTo>
                <a:lnTo>
                  <a:pt x="1228528" y="315834"/>
                </a:lnTo>
                <a:lnTo>
                  <a:pt x="1203955" y="278793"/>
                </a:lnTo>
                <a:lnTo>
                  <a:pt x="1177023" y="243550"/>
                </a:lnTo>
                <a:lnTo>
                  <a:pt x="1147845" y="210216"/>
                </a:lnTo>
                <a:lnTo>
                  <a:pt x="1116534" y="178903"/>
                </a:lnTo>
                <a:lnTo>
                  <a:pt x="1083200" y="149725"/>
                </a:lnTo>
                <a:lnTo>
                  <a:pt x="1047958" y="122793"/>
                </a:lnTo>
                <a:lnTo>
                  <a:pt x="1010918" y="98219"/>
                </a:lnTo>
                <a:lnTo>
                  <a:pt x="972193" y="76115"/>
                </a:lnTo>
                <a:lnTo>
                  <a:pt x="931896" y="56595"/>
                </a:lnTo>
                <a:lnTo>
                  <a:pt x="890138" y="39770"/>
                </a:lnTo>
                <a:lnTo>
                  <a:pt x="847032" y="25752"/>
                </a:lnTo>
                <a:lnTo>
                  <a:pt x="802690" y="14653"/>
                </a:lnTo>
                <a:lnTo>
                  <a:pt x="757225" y="6587"/>
                </a:lnTo>
                <a:lnTo>
                  <a:pt x="710748" y="1665"/>
                </a:lnTo>
                <a:lnTo>
                  <a:pt x="663372" y="0"/>
                </a:lnTo>
                <a:lnTo>
                  <a:pt x="615996" y="1665"/>
                </a:lnTo>
                <a:lnTo>
                  <a:pt x="569519" y="6587"/>
                </a:lnTo>
                <a:lnTo>
                  <a:pt x="524054" y="14653"/>
                </a:lnTo>
                <a:lnTo>
                  <a:pt x="479712" y="25752"/>
                </a:lnTo>
                <a:lnTo>
                  <a:pt x="436606" y="39770"/>
                </a:lnTo>
                <a:lnTo>
                  <a:pt x="394848" y="56595"/>
                </a:lnTo>
                <a:lnTo>
                  <a:pt x="354551" y="76115"/>
                </a:lnTo>
                <a:lnTo>
                  <a:pt x="315826" y="98219"/>
                </a:lnTo>
                <a:lnTo>
                  <a:pt x="278786" y="122793"/>
                </a:lnTo>
                <a:lnTo>
                  <a:pt x="243544" y="149725"/>
                </a:lnTo>
                <a:lnTo>
                  <a:pt x="210210" y="178903"/>
                </a:lnTo>
                <a:lnTo>
                  <a:pt x="178899" y="210216"/>
                </a:lnTo>
                <a:lnTo>
                  <a:pt x="149721" y="243550"/>
                </a:lnTo>
                <a:lnTo>
                  <a:pt x="122789" y="278793"/>
                </a:lnTo>
                <a:lnTo>
                  <a:pt x="98216" y="315834"/>
                </a:lnTo>
                <a:lnTo>
                  <a:pt x="76113" y="354559"/>
                </a:lnTo>
                <a:lnTo>
                  <a:pt x="56593" y="394857"/>
                </a:lnTo>
                <a:lnTo>
                  <a:pt x="39768" y="436615"/>
                </a:lnTo>
                <a:lnTo>
                  <a:pt x="25751" y="479721"/>
                </a:lnTo>
                <a:lnTo>
                  <a:pt x="14653" y="524064"/>
                </a:lnTo>
                <a:lnTo>
                  <a:pt x="6587" y="569529"/>
                </a:lnTo>
                <a:lnTo>
                  <a:pt x="1665" y="616006"/>
                </a:lnTo>
                <a:lnTo>
                  <a:pt x="0" y="663382"/>
                </a:lnTo>
                <a:lnTo>
                  <a:pt x="1665" y="710757"/>
                </a:lnTo>
                <a:lnTo>
                  <a:pt x="6587" y="757233"/>
                </a:lnTo>
                <a:lnTo>
                  <a:pt x="14653" y="802698"/>
                </a:lnTo>
                <a:lnTo>
                  <a:pt x="25751" y="847039"/>
                </a:lnTo>
                <a:lnTo>
                  <a:pt x="39768" y="890144"/>
                </a:lnTo>
                <a:lnTo>
                  <a:pt x="56593" y="931902"/>
                </a:lnTo>
                <a:lnTo>
                  <a:pt x="76113" y="972199"/>
                </a:lnTo>
                <a:lnTo>
                  <a:pt x="98216" y="1010924"/>
                </a:lnTo>
                <a:lnTo>
                  <a:pt x="122789" y="1047964"/>
                </a:lnTo>
                <a:lnTo>
                  <a:pt x="149721" y="1083207"/>
                </a:lnTo>
                <a:lnTo>
                  <a:pt x="178899" y="1116540"/>
                </a:lnTo>
                <a:lnTo>
                  <a:pt x="210210" y="1147852"/>
                </a:lnTo>
                <a:lnTo>
                  <a:pt x="243544" y="1177030"/>
                </a:lnTo>
                <a:lnTo>
                  <a:pt x="278786" y="1203963"/>
                </a:lnTo>
                <a:lnTo>
                  <a:pt x="315826" y="1228536"/>
                </a:lnTo>
                <a:lnTo>
                  <a:pt x="354551" y="1250639"/>
                </a:lnTo>
                <a:lnTo>
                  <a:pt x="394848" y="1270160"/>
                </a:lnTo>
                <a:lnTo>
                  <a:pt x="436606" y="1286985"/>
                </a:lnTo>
                <a:lnTo>
                  <a:pt x="479712" y="1301003"/>
                </a:lnTo>
                <a:lnTo>
                  <a:pt x="524054" y="1312101"/>
                </a:lnTo>
                <a:lnTo>
                  <a:pt x="569519" y="1320167"/>
                </a:lnTo>
                <a:lnTo>
                  <a:pt x="615996" y="1325089"/>
                </a:lnTo>
                <a:lnTo>
                  <a:pt x="663372" y="1326755"/>
                </a:lnTo>
                <a:close/>
              </a:path>
            </a:pathLst>
          </a:custGeom>
          <a:ln w="31412">
            <a:solidFill>
              <a:srgbClr val="FFFFFF"/>
            </a:solidFill>
          </a:ln>
        </p:spPr>
        <p:txBody>
          <a:bodyPr wrap="square" lIns="0" tIns="0" rIns="0" bIns="0" rtlCol="0"/>
          <a:lstStyle/>
          <a:p>
            <a:endParaRPr/>
          </a:p>
        </p:txBody>
      </p:sp>
      <p:sp>
        <p:nvSpPr>
          <p:cNvPr id="2" name="object 2"/>
          <p:cNvSpPr txBox="1"/>
          <p:nvPr/>
        </p:nvSpPr>
        <p:spPr>
          <a:xfrm>
            <a:off x="475264" y="2457194"/>
            <a:ext cx="2566070" cy="2367762"/>
          </a:xfrm>
          <a:prstGeom prst="rect">
            <a:avLst/>
          </a:prstGeom>
        </p:spPr>
        <p:txBody>
          <a:bodyPr vert="horz" wrap="square" lIns="0" tIns="7316" rIns="0" bIns="0" rtlCol="0">
            <a:spAutoFit/>
          </a:bodyPr>
          <a:lstStyle/>
          <a:p>
            <a:pPr marL="7701" marR="3081">
              <a:lnSpc>
                <a:spcPct val="101099"/>
              </a:lnSpc>
              <a:spcBef>
                <a:spcPts val="58"/>
              </a:spcBef>
            </a:pPr>
            <a:r>
              <a:rPr sz="940" b="1" dirty="0">
                <a:solidFill>
                  <a:srgbClr val="994493"/>
                </a:solidFill>
                <a:latin typeface="Moderat Extended Bold"/>
                <a:cs typeface="Moderat Extended Bold"/>
              </a:rPr>
              <a:t>Who</a:t>
            </a:r>
            <a:r>
              <a:rPr sz="940" b="1" spc="-21" dirty="0">
                <a:solidFill>
                  <a:srgbClr val="994493"/>
                </a:solidFill>
                <a:latin typeface="Moderat Extended Bold"/>
                <a:cs typeface="Moderat Extended Bold"/>
              </a:rPr>
              <a:t> </a:t>
            </a:r>
            <a:r>
              <a:rPr sz="940" b="1" dirty="0">
                <a:solidFill>
                  <a:srgbClr val="994493"/>
                </a:solidFill>
                <a:latin typeface="Moderat Extended Bold"/>
                <a:cs typeface="Moderat Extended Bold"/>
              </a:rPr>
              <a:t>does</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and</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who</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doesn’t</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have</a:t>
            </a:r>
            <a:r>
              <a:rPr sz="940" b="1" spc="-21"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access </a:t>
            </a:r>
            <a:r>
              <a:rPr sz="940" b="1" dirty="0">
                <a:solidFill>
                  <a:srgbClr val="994493"/>
                </a:solidFill>
                <a:latin typeface="Moderat Extended Bold"/>
                <a:cs typeface="Moderat Extended Bold"/>
              </a:rPr>
              <a:t>to</a:t>
            </a:r>
            <a:r>
              <a:rPr sz="940" b="1" spc="-21"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knowledge</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is</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something</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Gore</a:t>
            </a:r>
            <a:r>
              <a:rPr sz="940" b="1" spc="-18"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cares </a:t>
            </a:r>
            <a:r>
              <a:rPr sz="940" b="1" dirty="0">
                <a:solidFill>
                  <a:srgbClr val="994493"/>
                </a:solidFill>
                <a:latin typeface="Moderat Extended Bold"/>
                <a:cs typeface="Moderat Extended Bold"/>
              </a:rPr>
              <a:t>deeply</a:t>
            </a:r>
            <a:r>
              <a:rPr sz="940" b="1" spc="-9" dirty="0">
                <a:solidFill>
                  <a:srgbClr val="994493"/>
                </a:solidFill>
                <a:latin typeface="Moderat Extended Bold"/>
                <a:cs typeface="Moderat Extended Bold"/>
              </a:rPr>
              <a:t> </a:t>
            </a:r>
            <a:r>
              <a:rPr sz="940" b="1" dirty="0">
                <a:solidFill>
                  <a:srgbClr val="994493"/>
                </a:solidFill>
                <a:latin typeface="Moderat Extended Bold"/>
                <a:cs typeface="Moderat Extended Bold"/>
              </a:rPr>
              <a:t>about.</a:t>
            </a:r>
            <a:r>
              <a:rPr sz="940" b="1" spc="-6" dirty="0">
                <a:solidFill>
                  <a:srgbClr val="994493"/>
                </a:solidFill>
                <a:latin typeface="Moderat Extended Bold"/>
                <a:cs typeface="Moderat Extended Bold"/>
              </a:rPr>
              <a:t> </a:t>
            </a:r>
            <a:r>
              <a:rPr sz="940" b="1" dirty="0">
                <a:solidFill>
                  <a:srgbClr val="994493"/>
                </a:solidFill>
                <a:latin typeface="Moderat Extended Bold"/>
                <a:cs typeface="Moderat Extended Bold"/>
              </a:rPr>
              <a:t>They</a:t>
            </a:r>
            <a:r>
              <a:rPr sz="940" b="1" spc="-6" dirty="0">
                <a:solidFill>
                  <a:srgbClr val="994493"/>
                </a:solidFill>
                <a:latin typeface="Moderat Extended Bold"/>
                <a:cs typeface="Moderat Extended Bold"/>
              </a:rPr>
              <a:t> </a:t>
            </a:r>
            <a:r>
              <a:rPr sz="940" b="1" dirty="0">
                <a:solidFill>
                  <a:srgbClr val="994493"/>
                </a:solidFill>
                <a:latin typeface="Moderat Extended Bold"/>
                <a:cs typeface="Moderat Extended Bold"/>
              </a:rPr>
              <a:t>think</a:t>
            </a:r>
            <a:r>
              <a:rPr sz="940" b="1" spc="-6" dirty="0">
                <a:solidFill>
                  <a:srgbClr val="994493"/>
                </a:solidFill>
                <a:latin typeface="Moderat Extended Bold"/>
                <a:cs typeface="Moderat Extended Bold"/>
              </a:rPr>
              <a:t> research </a:t>
            </a:r>
            <a:r>
              <a:rPr sz="940" b="1" dirty="0">
                <a:solidFill>
                  <a:srgbClr val="994493"/>
                </a:solidFill>
                <a:latin typeface="Moderat Extended Bold"/>
                <a:cs typeface="Moderat Extended Bold"/>
              </a:rPr>
              <a:t>should</a:t>
            </a:r>
            <a:r>
              <a:rPr sz="940" b="1" spc="-12" dirty="0">
                <a:solidFill>
                  <a:srgbClr val="994493"/>
                </a:solidFill>
                <a:latin typeface="Moderat Extended Bold"/>
                <a:cs typeface="Moderat Extended Bold"/>
              </a:rPr>
              <a:t> </a:t>
            </a:r>
            <a:r>
              <a:rPr sz="940" b="1" dirty="0">
                <a:solidFill>
                  <a:srgbClr val="994493"/>
                </a:solidFill>
                <a:latin typeface="Moderat Extended Bold"/>
                <a:cs typeface="Moderat Extended Bold"/>
              </a:rPr>
              <a:t>be</a:t>
            </a:r>
            <a:r>
              <a:rPr sz="940" b="1" spc="-9" dirty="0">
                <a:solidFill>
                  <a:srgbClr val="994493"/>
                </a:solidFill>
                <a:latin typeface="Moderat Extended Bold"/>
                <a:cs typeface="Moderat Extended Bold"/>
              </a:rPr>
              <a:t> </a:t>
            </a:r>
            <a:r>
              <a:rPr sz="940" b="1" dirty="0">
                <a:solidFill>
                  <a:srgbClr val="994493"/>
                </a:solidFill>
                <a:latin typeface="Moderat Extended Bold"/>
                <a:cs typeface="Moderat Extended Bold"/>
              </a:rPr>
              <a:t>easily</a:t>
            </a:r>
            <a:r>
              <a:rPr sz="940" b="1" spc="-12" dirty="0">
                <a:solidFill>
                  <a:srgbClr val="994493"/>
                </a:solidFill>
                <a:latin typeface="Moderat Extended Bold"/>
                <a:cs typeface="Moderat Extended Bold"/>
              </a:rPr>
              <a:t> </a:t>
            </a:r>
            <a:r>
              <a:rPr sz="940" b="1" dirty="0">
                <a:solidFill>
                  <a:srgbClr val="994493"/>
                </a:solidFill>
                <a:latin typeface="Moderat Extended Bold"/>
                <a:cs typeface="Moderat Extended Bold"/>
              </a:rPr>
              <a:t>and</a:t>
            </a:r>
            <a:r>
              <a:rPr sz="940" b="1" spc="-9" dirty="0">
                <a:solidFill>
                  <a:srgbClr val="994493"/>
                </a:solidFill>
                <a:latin typeface="Moderat Extended Bold"/>
                <a:cs typeface="Moderat Extended Bold"/>
              </a:rPr>
              <a:t> </a:t>
            </a:r>
            <a:r>
              <a:rPr sz="940" b="1" dirty="0">
                <a:solidFill>
                  <a:srgbClr val="994493"/>
                </a:solidFill>
                <a:latin typeface="Moderat Extended Bold"/>
                <a:cs typeface="Moderat Extended Bold"/>
              </a:rPr>
              <a:t>freely</a:t>
            </a:r>
            <a:r>
              <a:rPr sz="940" b="1" spc="-12"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available.</a:t>
            </a:r>
            <a:endParaRPr sz="940">
              <a:latin typeface="Moderat Extended Bold"/>
              <a:cs typeface="Moderat Extended Bold"/>
            </a:endParaRPr>
          </a:p>
          <a:p>
            <a:pPr marL="7701" marR="103582">
              <a:lnSpc>
                <a:spcPct val="101099"/>
              </a:lnSpc>
            </a:pPr>
            <a:r>
              <a:rPr sz="940" b="1" dirty="0">
                <a:solidFill>
                  <a:srgbClr val="994493"/>
                </a:solidFill>
                <a:latin typeface="Moderat Extended Bold"/>
                <a:cs typeface="Moderat Extended Bold"/>
              </a:rPr>
              <a:t>When</a:t>
            </a:r>
            <a:r>
              <a:rPr sz="940" b="1" spc="-6" dirty="0">
                <a:solidFill>
                  <a:srgbClr val="994493"/>
                </a:solidFill>
                <a:latin typeface="Moderat Extended Bold"/>
                <a:cs typeface="Moderat Extended Bold"/>
              </a:rPr>
              <a:t> </a:t>
            </a:r>
            <a:r>
              <a:rPr sz="940" b="1" dirty="0">
                <a:solidFill>
                  <a:srgbClr val="994493"/>
                </a:solidFill>
                <a:latin typeface="Moderat Extended Bold"/>
                <a:cs typeface="Moderat Extended Bold"/>
              </a:rPr>
              <a:t>publishing</a:t>
            </a:r>
            <a:r>
              <a:rPr sz="940" b="1" spc="-6" dirty="0">
                <a:solidFill>
                  <a:srgbClr val="994493"/>
                </a:solidFill>
                <a:latin typeface="Moderat Extended Bold"/>
                <a:cs typeface="Moderat Extended Bold"/>
              </a:rPr>
              <a:t> </a:t>
            </a:r>
            <a:r>
              <a:rPr sz="940" b="1" dirty="0">
                <a:solidFill>
                  <a:srgbClr val="994493"/>
                </a:solidFill>
                <a:latin typeface="Moderat Extended Bold"/>
                <a:cs typeface="Moderat Extended Bold"/>
              </a:rPr>
              <a:t>their</a:t>
            </a:r>
            <a:r>
              <a:rPr sz="940" b="1" spc="-3" dirty="0">
                <a:solidFill>
                  <a:srgbClr val="994493"/>
                </a:solidFill>
                <a:latin typeface="Moderat Extended Bold"/>
                <a:cs typeface="Moderat Extended Bold"/>
              </a:rPr>
              <a:t> </a:t>
            </a:r>
            <a:r>
              <a:rPr sz="940" b="1" dirty="0">
                <a:solidFill>
                  <a:srgbClr val="994493"/>
                </a:solidFill>
                <a:latin typeface="Moderat Extended Bold"/>
                <a:cs typeface="Moderat Extended Bold"/>
              </a:rPr>
              <a:t>book,</a:t>
            </a:r>
            <a:r>
              <a:rPr sz="940" b="1" spc="-6" dirty="0">
                <a:solidFill>
                  <a:srgbClr val="994493"/>
                </a:solidFill>
                <a:latin typeface="Moderat Extended Bold"/>
                <a:cs typeface="Moderat Extended Bold"/>
              </a:rPr>
              <a:t> “Between </a:t>
            </a:r>
            <a:r>
              <a:rPr sz="940" b="1" dirty="0">
                <a:solidFill>
                  <a:srgbClr val="994493"/>
                </a:solidFill>
                <a:latin typeface="Moderat Extended Bold"/>
                <a:cs typeface="Moderat Extended Bold"/>
              </a:rPr>
              <a:t>HIV</a:t>
            </a:r>
            <a:r>
              <a:rPr sz="940" b="1" spc="-18"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Prevention</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and</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LGBTI</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Rights:</a:t>
            </a:r>
            <a:r>
              <a:rPr sz="940" b="1" spc="-15" dirty="0">
                <a:solidFill>
                  <a:srgbClr val="994493"/>
                </a:solidFill>
                <a:latin typeface="Moderat Extended Bold"/>
                <a:cs typeface="Moderat Extended Bold"/>
              </a:rPr>
              <a:t> The </a:t>
            </a:r>
            <a:r>
              <a:rPr sz="940" b="1" dirty="0">
                <a:solidFill>
                  <a:srgbClr val="994493"/>
                </a:solidFill>
                <a:latin typeface="Moderat Extended Bold"/>
                <a:cs typeface="Moderat Extended Bold"/>
              </a:rPr>
              <a:t>Political</a:t>
            </a:r>
            <a:r>
              <a:rPr sz="940" b="1" spc="-18"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Economy</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of</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Queer</a:t>
            </a:r>
            <a:r>
              <a:rPr sz="940" b="1" spc="-18"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Activism</a:t>
            </a:r>
            <a:r>
              <a:rPr sz="940" b="1" spc="303" dirty="0">
                <a:solidFill>
                  <a:srgbClr val="994493"/>
                </a:solidFill>
                <a:latin typeface="Moderat Extended Bold"/>
                <a:cs typeface="Moderat Extended Bold"/>
              </a:rPr>
              <a:t> </a:t>
            </a:r>
            <a:r>
              <a:rPr sz="940" b="1" dirty="0">
                <a:solidFill>
                  <a:srgbClr val="994493"/>
                </a:solidFill>
                <a:latin typeface="Moderat Extended Bold"/>
                <a:cs typeface="Moderat Extended Bold"/>
              </a:rPr>
              <a:t>in</a:t>
            </a:r>
            <a:r>
              <a:rPr sz="940" b="1" spc="-15" dirty="0">
                <a:solidFill>
                  <a:srgbClr val="994493"/>
                </a:solidFill>
                <a:latin typeface="Moderat Extended Bold"/>
                <a:cs typeface="Moderat Extended Bold"/>
              </a:rPr>
              <a:t> </a:t>
            </a:r>
            <a:r>
              <a:rPr sz="940" b="1" dirty="0">
                <a:solidFill>
                  <a:srgbClr val="994493"/>
                </a:solidFill>
                <a:latin typeface="Moderat Extended Bold"/>
                <a:cs typeface="Moderat Extended Bold"/>
              </a:rPr>
              <a:t>Ghana”,</a:t>
            </a:r>
            <a:r>
              <a:rPr sz="940" b="1" spc="-15" dirty="0">
                <a:solidFill>
                  <a:srgbClr val="994493"/>
                </a:solidFill>
                <a:latin typeface="Moderat Extended Bold"/>
                <a:cs typeface="Moderat Extended Bold"/>
              </a:rPr>
              <a:t> </a:t>
            </a:r>
            <a:r>
              <a:rPr sz="940" b="1" dirty="0">
                <a:solidFill>
                  <a:srgbClr val="994493"/>
                </a:solidFill>
                <a:latin typeface="Moderat Extended Bold"/>
                <a:cs typeface="Moderat Extended Bold"/>
              </a:rPr>
              <a:t>they</a:t>
            </a:r>
            <a:r>
              <a:rPr sz="940" b="1" spc="-15" dirty="0">
                <a:solidFill>
                  <a:srgbClr val="994493"/>
                </a:solidFill>
                <a:latin typeface="Moderat Extended Bold"/>
                <a:cs typeface="Moderat Extended Bold"/>
              </a:rPr>
              <a:t> </a:t>
            </a:r>
            <a:r>
              <a:rPr sz="940" b="1" dirty="0">
                <a:solidFill>
                  <a:srgbClr val="994493"/>
                </a:solidFill>
                <a:latin typeface="Moderat Extended Bold"/>
                <a:cs typeface="Moderat Extended Bold"/>
              </a:rPr>
              <a:t>chose</a:t>
            </a:r>
            <a:r>
              <a:rPr sz="940" b="1" spc="-12" dirty="0">
                <a:solidFill>
                  <a:srgbClr val="994493"/>
                </a:solidFill>
                <a:latin typeface="Moderat Extended Bold"/>
                <a:cs typeface="Moderat Extended Bold"/>
              </a:rPr>
              <a:t> </a:t>
            </a:r>
            <a:r>
              <a:rPr sz="940" b="1" dirty="0">
                <a:solidFill>
                  <a:srgbClr val="994493"/>
                </a:solidFill>
                <a:latin typeface="Moderat Extended Bold"/>
                <a:cs typeface="Moderat Extended Bold"/>
              </a:rPr>
              <a:t>open</a:t>
            </a:r>
            <a:r>
              <a:rPr sz="940" b="1" spc="-15" dirty="0">
                <a:solidFill>
                  <a:srgbClr val="994493"/>
                </a:solidFill>
                <a:latin typeface="Moderat Extended Bold"/>
                <a:cs typeface="Moderat Extended Bold"/>
              </a:rPr>
              <a:t> </a:t>
            </a:r>
            <a:r>
              <a:rPr sz="940" b="1" dirty="0">
                <a:solidFill>
                  <a:srgbClr val="994493"/>
                </a:solidFill>
                <a:latin typeface="Moderat Extended Bold"/>
                <a:cs typeface="Moderat Extended Bold"/>
              </a:rPr>
              <a:t>access</a:t>
            </a:r>
            <a:r>
              <a:rPr sz="940" b="1" spc="-15" dirty="0">
                <a:solidFill>
                  <a:srgbClr val="994493"/>
                </a:solidFill>
                <a:latin typeface="Moderat Extended Bold"/>
                <a:cs typeface="Moderat Extended Bold"/>
              </a:rPr>
              <a:t> to </a:t>
            </a:r>
            <a:r>
              <a:rPr sz="940" b="1" dirty="0">
                <a:solidFill>
                  <a:srgbClr val="994493"/>
                </a:solidFill>
                <a:latin typeface="Moderat Extended Bold"/>
                <a:cs typeface="Moderat Extended Bold"/>
              </a:rPr>
              <a:t>ensure</a:t>
            </a:r>
            <a:r>
              <a:rPr sz="940" b="1" spc="-21" dirty="0">
                <a:solidFill>
                  <a:srgbClr val="994493"/>
                </a:solidFill>
                <a:latin typeface="Moderat Extended Bold"/>
                <a:cs typeface="Moderat Extended Bold"/>
              </a:rPr>
              <a:t> </a:t>
            </a:r>
            <a:r>
              <a:rPr sz="940" b="1" dirty="0">
                <a:solidFill>
                  <a:srgbClr val="994493"/>
                </a:solidFill>
                <a:latin typeface="Moderat Extended Bold"/>
                <a:cs typeface="Moderat Extended Bold"/>
              </a:rPr>
              <a:t>there</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weren’t</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any</a:t>
            </a:r>
            <a:r>
              <a:rPr sz="940" b="1" spc="-18"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geographical </a:t>
            </a:r>
            <a:r>
              <a:rPr sz="940" b="1" dirty="0">
                <a:solidFill>
                  <a:srgbClr val="994493"/>
                </a:solidFill>
                <a:latin typeface="Moderat Extended Bold"/>
                <a:cs typeface="Moderat Extended Bold"/>
              </a:rPr>
              <a:t>or financial barriers and that</a:t>
            </a:r>
            <a:r>
              <a:rPr sz="940" b="1" spc="3"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everyone</a:t>
            </a:r>
            <a:endParaRPr sz="940">
              <a:latin typeface="Moderat Extended Bold"/>
              <a:cs typeface="Moderat Extended Bold"/>
            </a:endParaRPr>
          </a:p>
          <a:p>
            <a:pPr marL="7701" marR="88565">
              <a:lnSpc>
                <a:spcPct val="101099"/>
              </a:lnSpc>
            </a:pPr>
            <a:r>
              <a:rPr sz="940" b="1" dirty="0">
                <a:solidFill>
                  <a:srgbClr val="994493"/>
                </a:solidFill>
                <a:latin typeface="Moderat Extended Bold"/>
                <a:cs typeface="Moderat Extended Bold"/>
              </a:rPr>
              <a:t>who</a:t>
            </a:r>
            <a:r>
              <a:rPr sz="940" b="1" spc="-15" dirty="0">
                <a:solidFill>
                  <a:srgbClr val="994493"/>
                </a:solidFill>
                <a:latin typeface="Moderat Extended Bold"/>
                <a:cs typeface="Moderat Extended Bold"/>
              </a:rPr>
              <a:t> </a:t>
            </a:r>
            <a:r>
              <a:rPr sz="940" b="1" dirty="0">
                <a:solidFill>
                  <a:srgbClr val="994493"/>
                </a:solidFill>
                <a:latin typeface="Moderat Extended Bold"/>
                <a:cs typeface="Moderat Extended Bold"/>
              </a:rPr>
              <a:t>participated</a:t>
            </a:r>
            <a:r>
              <a:rPr sz="940" b="1" spc="-15" dirty="0">
                <a:solidFill>
                  <a:srgbClr val="994493"/>
                </a:solidFill>
                <a:latin typeface="Moderat Extended Bold"/>
                <a:cs typeface="Moderat Extended Bold"/>
              </a:rPr>
              <a:t> </a:t>
            </a:r>
            <a:r>
              <a:rPr sz="940" b="1" dirty="0">
                <a:solidFill>
                  <a:srgbClr val="994493"/>
                </a:solidFill>
                <a:latin typeface="Moderat Extended Bold"/>
                <a:cs typeface="Moderat Extended Bold"/>
              </a:rPr>
              <a:t>in</a:t>
            </a:r>
            <a:r>
              <a:rPr sz="940" b="1" spc="-12" dirty="0">
                <a:solidFill>
                  <a:srgbClr val="994493"/>
                </a:solidFill>
                <a:latin typeface="Moderat Extended Bold"/>
                <a:cs typeface="Moderat Extended Bold"/>
              </a:rPr>
              <a:t> </a:t>
            </a:r>
            <a:r>
              <a:rPr sz="940" b="1" dirty="0">
                <a:solidFill>
                  <a:srgbClr val="994493"/>
                </a:solidFill>
                <a:latin typeface="Moderat Extended Bold"/>
                <a:cs typeface="Moderat Extended Bold"/>
              </a:rPr>
              <a:t>the</a:t>
            </a:r>
            <a:r>
              <a:rPr sz="940" b="1" spc="-15" dirty="0">
                <a:solidFill>
                  <a:srgbClr val="994493"/>
                </a:solidFill>
                <a:latin typeface="Moderat Extended Bold"/>
                <a:cs typeface="Moderat Extended Bold"/>
              </a:rPr>
              <a:t> </a:t>
            </a:r>
            <a:r>
              <a:rPr sz="940" b="1" dirty="0">
                <a:solidFill>
                  <a:srgbClr val="994493"/>
                </a:solidFill>
                <a:latin typeface="Moderat Extended Bold"/>
                <a:cs typeface="Moderat Extended Bold"/>
              </a:rPr>
              <a:t>research</a:t>
            </a:r>
            <a:r>
              <a:rPr sz="940" b="1" spc="-15"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could </a:t>
            </a:r>
            <a:r>
              <a:rPr sz="940" b="1" dirty="0">
                <a:solidFill>
                  <a:srgbClr val="994493"/>
                </a:solidFill>
                <a:latin typeface="Moderat Extended Bold"/>
                <a:cs typeface="Moderat Extended Bold"/>
              </a:rPr>
              <a:t>access</a:t>
            </a:r>
            <a:r>
              <a:rPr sz="940" b="1" spc="-61" dirty="0">
                <a:solidFill>
                  <a:srgbClr val="994493"/>
                </a:solidFill>
                <a:latin typeface="Moderat Extended Bold"/>
                <a:cs typeface="Moderat Extended Bold"/>
              </a:rPr>
              <a:t> </a:t>
            </a:r>
            <a:r>
              <a:rPr sz="940" b="1" spc="-15" dirty="0">
                <a:solidFill>
                  <a:srgbClr val="994493"/>
                </a:solidFill>
                <a:latin typeface="Moderat Extended Bold"/>
                <a:cs typeface="Moderat Extended Bold"/>
              </a:rPr>
              <a:t>it.</a:t>
            </a:r>
            <a:endParaRPr sz="940">
              <a:latin typeface="Moderat Extended Bold"/>
              <a:cs typeface="Moderat Extended Bold"/>
            </a:endParaRPr>
          </a:p>
          <a:p>
            <a:pPr marL="7701" marR="158261">
              <a:lnSpc>
                <a:spcPct val="101099"/>
              </a:lnSpc>
              <a:spcBef>
                <a:spcPts val="282"/>
              </a:spcBef>
            </a:pPr>
            <a:r>
              <a:rPr sz="940" b="1" dirty="0">
                <a:solidFill>
                  <a:srgbClr val="994493"/>
                </a:solidFill>
                <a:latin typeface="Moderat Extended Bold"/>
                <a:cs typeface="Moderat Extended Bold"/>
              </a:rPr>
              <a:t>Academics,</a:t>
            </a:r>
            <a:r>
              <a:rPr sz="940" b="1" spc="-15"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activists</a:t>
            </a:r>
            <a:r>
              <a:rPr sz="940" b="1" spc="-15" dirty="0">
                <a:solidFill>
                  <a:srgbClr val="994493"/>
                </a:solidFill>
                <a:latin typeface="Moderat Extended Bold"/>
                <a:cs typeface="Moderat Extended Bold"/>
              </a:rPr>
              <a:t> </a:t>
            </a:r>
            <a:r>
              <a:rPr sz="940" b="1" dirty="0">
                <a:solidFill>
                  <a:srgbClr val="994493"/>
                </a:solidFill>
                <a:latin typeface="Moderat Extended Bold"/>
                <a:cs typeface="Moderat Extended Bold"/>
              </a:rPr>
              <a:t>and</a:t>
            </a:r>
            <a:r>
              <a:rPr sz="940" b="1" spc="-15"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institutions </a:t>
            </a:r>
            <a:r>
              <a:rPr sz="940" b="1" dirty="0">
                <a:solidFill>
                  <a:srgbClr val="994493"/>
                </a:solidFill>
                <a:latin typeface="Moderat Extended Bold"/>
                <a:cs typeface="Moderat Extended Bold"/>
              </a:rPr>
              <a:t>in</a:t>
            </a:r>
            <a:r>
              <a:rPr sz="940" b="1" spc="-12" dirty="0">
                <a:solidFill>
                  <a:srgbClr val="994493"/>
                </a:solidFill>
                <a:latin typeface="Moderat Extended Bold"/>
                <a:cs typeface="Moderat Extended Bold"/>
              </a:rPr>
              <a:t> </a:t>
            </a:r>
            <a:r>
              <a:rPr sz="940" b="1" dirty="0">
                <a:solidFill>
                  <a:srgbClr val="994493"/>
                </a:solidFill>
                <a:latin typeface="Moderat Extended Bold"/>
                <a:cs typeface="Moderat Extended Bold"/>
              </a:rPr>
              <a:t>the</a:t>
            </a:r>
            <a:r>
              <a:rPr sz="940" b="1" spc="-9" dirty="0">
                <a:solidFill>
                  <a:srgbClr val="994493"/>
                </a:solidFill>
                <a:latin typeface="Moderat Extended Bold"/>
                <a:cs typeface="Moderat Extended Bold"/>
              </a:rPr>
              <a:t> </a:t>
            </a:r>
            <a:r>
              <a:rPr sz="940" b="1" dirty="0">
                <a:solidFill>
                  <a:srgbClr val="994493"/>
                </a:solidFill>
                <a:latin typeface="Moderat Extended Bold"/>
                <a:cs typeface="Moderat Extended Bold"/>
              </a:rPr>
              <a:t>Global</a:t>
            </a:r>
            <a:r>
              <a:rPr sz="940" b="1" spc="-9" dirty="0">
                <a:solidFill>
                  <a:srgbClr val="994493"/>
                </a:solidFill>
                <a:latin typeface="Moderat Extended Bold"/>
                <a:cs typeface="Moderat Extended Bold"/>
              </a:rPr>
              <a:t> </a:t>
            </a:r>
            <a:r>
              <a:rPr sz="940" b="1" dirty="0">
                <a:solidFill>
                  <a:srgbClr val="994493"/>
                </a:solidFill>
                <a:latin typeface="Moderat Extended Bold"/>
                <a:cs typeface="Moderat Extended Bold"/>
              </a:rPr>
              <a:t>South</a:t>
            </a:r>
            <a:r>
              <a:rPr sz="940" b="1" spc="-9" dirty="0">
                <a:solidFill>
                  <a:srgbClr val="994493"/>
                </a:solidFill>
                <a:latin typeface="Moderat Extended Bold"/>
                <a:cs typeface="Moderat Extended Bold"/>
              </a:rPr>
              <a:t> </a:t>
            </a:r>
            <a:r>
              <a:rPr sz="940" b="1" dirty="0">
                <a:solidFill>
                  <a:srgbClr val="994493"/>
                </a:solidFill>
                <a:latin typeface="Moderat Extended Bold"/>
                <a:cs typeface="Moderat Extended Bold"/>
              </a:rPr>
              <a:t>often</a:t>
            </a:r>
            <a:r>
              <a:rPr sz="940" b="1" spc="-9" dirty="0">
                <a:solidFill>
                  <a:srgbClr val="994493"/>
                </a:solidFill>
                <a:latin typeface="Moderat Extended Bold"/>
                <a:cs typeface="Moderat Extended Bold"/>
              </a:rPr>
              <a:t> </a:t>
            </a:r>
            <a:r>
              <a:rPr sz="940" b="1" dirty="0">
                <a:solidFill>
                  <a:srgbClr val="994493"/>
                </a:solidFill>
                <a:latin typeface="Moderat Extended Bold"/>
                <a:cs typeface="Moderat Extended Bold"/>
              </a:rPr>
              <a:t>have</a:t>
            </a:r>
            <a:r>
              <a:rPr sz="940" b="1" spc="-9"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limited </a:t>
            </a:r>
            <a:r>
              <a:rPr sz="940" b="1" dirty="0">
                <a:solidFill>
                  <a:srgbClr val="994493"/>
                </a:solidFill>
                <a:latin typeface="Moderat Extended Bold"/>
                <a:cs typeface="Moderat Extended Bold"/>
              </a:rPr>
              <a:t>access</a:t>
            </a:r>
            <a:r>
              <a:rPr sz="940" b="1" spc="-24" dirty="0">
                <a:solidFill>
                  <a:srgbClr val="994493"/>
                </a:solidFill>
                <a:latin typeface="Moderat Extended Bold"/>
                <a:cs typeface="Moderat Extended Bold"/>
              </a:rPr>
              <a:t> </a:t>
            </a:r>
            <a:r>
              <a:rPr sz="940" b="1" dirty="0">
                <a:solidFill>
                  <a:srgbClr val="994493"/>
                </a:solidFill>
                <a:latin typeface="Moderat Extended Bold"/>
                <a:cs typeface="Moderat Extended Bold"/>
              </a:rPr>
              <a:t>to</a:t>
            </a:r>
            <a:r>
              <a:rPr sz="940" b="1" spc="-24" dirty="0">
                <a:solidFill>
                  <a:srgbClr val="994493"/>
                </a:solidFill>
                <a:latin typeface="Moderat Extended Bold"/>
                <a:cs typeface="Moderat Extended Bold"/>
              </a:rPr>
              <a:t> </a:t>
            </a:r>
            <a:r>
              <a:rPr sz="940" b="1" dirty="0">
                <a:solidFill>
                  <a:srgbClr val="994493"/>
                </a:solidFill>
                <a:latin typeface="Moderat Extended Bold"/>
                <a:cs typeface="Moderat Extended Bold"/>
              </a:rPr>
              <a:t>research</a:t>
            </a:r>
            <a:r>
              <a:rPr sz="940" b="1" spc="-21" dirty="0">
                <a:solidFill>
                  <a:srgbClr val="994493"/>
                </a:solidFill>
                <a:latin typeface="Moderat Extended Bold"/>
                <a:cs typeface="Moderat Extended Bold"/>
              </a:rPr>
              <a:t> </a:t>
            </a:r>
            <a:r>
              <a:rPr sz="940" b="1" dirty="0">
                <a:solidFill>
                  <a:srgbClr val="994493"/>
                </a:solidFill>
                <a:latin typeface="Moderat Extended Bold"/>
                <a:cs typeface="Moderat Extended Bold"/>
              </a:rPr>
              <a:t>due</a:t>
            </a:r>
            <a:r>
              <a:rPr sz="940" b="1" spc="-24" dirty="0">
                <a:solidFill>
                  <a:srgbClr val="994493"/>
                </a:solidFill>
                <a:latin typeface="Moderat Extended Bold"/>
                <a:cs typeface="Moderat Extended Bold"/>
              </a:rPr>
              <a:t> </a:t>
            </a:r>
            <a:r>
              <a:rPr sz="940" b="1" dirty="0">
                <a:solidFill>
                  <a:srgbClr val="994493"/>
                </a:solidFill>
                <a:latin typeface="Moderat Extended Bold"/>
                <a:cs typeface="Moderat Extended Bold"/>
              </a:rPr>
              <a:t>to</a:t>
            </a:r>
            <a:r>
              <a:rPr sz="940" b="1" spc="-21" dirty="0">
                <a:solidFill>
                  <a:srgbClr val="994493"/>
                </a:solidFill>
                <a:latin typeface="Moderat Extended Bold"/>
                <a:cs typeface="Moderat Extended Bold"/>
              </a:rPr>
              <a:t> </a:t>
            </a:r>
            <a:r>
              <a:rPr sz="940" b="1" dirty="0">
                <a:solidFill>
                  <a:srgbClr val="994493"/>
                </a:solidFill>
                <a:latin typeface="Moderat Extended Bold"/>
                <a:cs typeface="Moderat Extended Bold"/>
              </a:rPr>
              <a:t>the</a:t>
            </a:r>
            <a:r>
              <a:rPr sz="940" b="1" spc="-24" dirty="0">
                <a:solidFill>
                  <a:srgbClr val="994493"/>
                </a:solidFill>
                <a:latin typeface="Moderat Extended Bold"/>
                <a:cs typeface="Moderat Extended Bold"/>
              </a:rPr>
              <a:t> </a:t>
            </a:r>
            <a:r>
              <a:rPr sz="940" b="1" dirty="0">
                <a:solidFill>
                  <a:srgbClr val="994493"/>
                </a:solidFill>
                <a:latin typeface="Moderat Extended Bold"/>
                <a:cs typeface="Moderat Extended Bold"/>
              </a:rPr>
              <a:t>cost</a:t>
            </a:r>
            <a:r>
              <a:rPr sz="940" b="1" spc="-24" dirty="0">
                <a:solidFill>
                  <a:srgbClr val="994493"/>
                </a:solidFill>
                <a:latin typeface="Moderat Extended Bold"/>
                <a:cs typeface="Moderat Extended Bold"/>
              </a:rPr>
              <a:t> </a:t>
            </a:r>
            <a:r>
              <a:rPr sz="940" b="1" spc="-15" dirty="0">
                <a:solidFill>
                  <a:srgbClr val="994493"/>
                </a:solidFill>
                <a:latin typeface="Moderat Extended Bold"/>
                <a:cs typeface="Moderat Extended Bold"/>
              </a:rPr>
              <a:t>of </a:t>
            </a:r>
            <a:r>
              <a:rPr sz="940" b="1" dirty="0">
                <a:solidFill>
                  <a:srgbClr val="994493"/>
                </a:solidFill>
                <a:latin typeface="Moderat Extended Bold"/>
                <a:cs typeface="Moderat Extended Bold"/>
              </a:rPr>
              <a:t>academic</a:t>
            </a:r>
            <a:r>
              <a:rPr sz="940" b="1" spc="-18"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books</a:t>
            </a:r>
            <a:r>
              <a:rPr sz="940" b="1" spc="-15" dirty="0">
                <a:solidFill>
                  <a:srgbClr val="994493"/>
                </a:solidFill>
                <a:latin typeface="Moderat Extended Bold"/>
                <a:cs typeface="Moderat Extended Bold"/>
              </a:rPr>
              <a:t> </a:t>
            </a:r>
            <a:r>
              <a:rPr sz="940" b="1" dirty="0">
                <a:solidFill>
                  <a:srgbClr val="994493"/>
                </a:solidFill>
                <a:latin typeface="Moderat Extended Bold"/>
                <a:cs typeface="Moderat Extended Bold"/>
              </a:rPr>
              <a:t>and</a:t>
            </a:r>
            <a:r>
              <a:rPr sz="940" b="1" spc="-15"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paywalls.</a:t>
            </a:r>
            <a:endParaRPr sz="940">
              <a:latin typeface="Moderat Extended Bold"/>
              <a:cs typeface="Moderat Extended Bold"/>
            </a:endParaRPr>
          </a:p>
        </p:txBody>
      </p:sp>
      <p:sp>
        <p:nvSpPr>
          <p:cNvPr id="3" name="object 3"/>
          <p:cNvSpPr txBox="1"/>
          <p:nvPr/>
        </p:nvSpPr>
        <p:spPr>
          <a:xfrm>
            <a:off x="3201776" y="2457194"/>
            <a:ext cx="2497914" cy="2403958"/>
          </a:xfrm>
          <a:prstGeom prst="rect">
            <a:avLst/>
          </a:prstGeom>
        </p:spPr>
        <p:txBody>
          <a:bodyPr vert="horz" wrap="square" lIns="0" tIns="7316" rIns="0" bIns="0" rtlCol="0">
            <a:spAutoFit/>
          </a:bodyPr>
          <a:lstStyle/>
          <a:p>
            <a:pPr marL="7701" marR="13477">
              <a:lnSpc>
                <a:spcPct val="101099"/>
              </a:lnSpc>
              <a:spcBef>
                <a:spcPts val="58"/>
              </a:spcBef>
            </a:pPr>
            <a:r>
              <a:rPr sz="940" b="1" dirty="0">
                <a:solidFill>
                  <a:srgbClr val="994493"/>
                </a:solidFill>
                <a:latin typeface="Moderat Extended Bold"/>
                <a:cs typeface="Moderat Extended Bold"/>
              </a:rPr>
              <a:t>By</a:t>
            </a:r>
            <a:r>
              <a:rPr sz="940" b="1" spc="-21" dirty="0">
                <a:solidFill>
                  <a:srgbClr val="994493"/>
                </a:solidFill>
                <a:latin typeface="Moderat Extended Bold"/>
                <a:cs typeface="Moderat Extended Bold"/>
              </a:rPr>
              <a:t> </a:t>
            </a:r>
            <a:r>
              <a:rPr sz="940" b="1" dirty="0">
                <a:solidFill>
                  <a:srgbClr val="994493"/>
                </a:solidFill>
                <a:latin typeface="Moderat Extended Bold"/>
                <a:cs typeface="Moderat Extended Bold"/>
              </a:rPr>
              <a:t>publishing</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open</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access,</a:t>
            </a:r>
            <a:r>
              <a:rPr sz="940" b="1" spc="-21" dirty="0">
                <a:solidFill>
                  <a:srgbClr val="994493"/>
                </a:solidFill>
                <a:latin typeface="Moderat Extended Bold"/>
                <a:cs typeface="Moderat Extended Bold"/>
              </a:rPr>
              <a:t> </a:t>
            </a:r>
            <a:r>
              <a:rPr sz="940" b="1" dirty="0">
                <a:solidFill>
                  <a:srgbClr val="994493"/>
                </a:solidFill>
                <a:latin typeface="Moderat Extended Bold"/>
                <a:cs typeface="Moderat Extended Bold"/>
              </a:rPr>
              <a:t>Gore</a:t>
            </a:r>
            <a:r>
              <a:rPr sz="940" b="1" spc="-18" dirty="0">
                <a:solidFill>
                  <a:srgbClr val="994493"/>
                </a:solidFill>
                <a:latin typeface="Moderat Extended Bold"/>
                <a:cs typeface="Moderat Extended Bold"/>
              </a:rPr>
              <a:t> </a:t>
            </a:r>
            <a:r>
              <a:rPr sz="940" b="1" spc="-12" dirty="0">
                <a:solidFill>
                  <a:srgbClr val="994493"/>
                </a:solidFill>
                <a:latin typeface="Moderat Extended Bold"/>
                <a:cs typeface="Moderat Extended Bold"/>
              </a:rPr>
              <a:t>says </a:t>
            </a:r>
            <a:r>
              <a:rPr sz="940" b="1" dirty="0">
                <a:solidFill>
                  <a:srgbClr val="994493"/>
                </a:solidFill>
                <a:latin typeface="Moderat Extended Bold"/>
                <a:cs typeface="Moderat Extended Bold"/>
              </a:rPr>
              <a:t>anyone</a:t>
            </a:r>
            <a:r>
              <a:rPr sz="940" b="1" spc="-33" dirty="0">
                <a:solidFill>
                  <a:srgbClr val="994493"/>
                </a:solidFill>
                <a:latin typeface="Moderat Extended Bold"/>
                <a:cs typeface="Moderat Extended Bold"/>
              </a:rPr>
              <a:t> </a:t>
            </a:r>
            <a:r>
              <a:rPr sz="940" b="1" dirty="0">
                <a:solidFill>
                  <a:srgbClr val="994493"/>
                </a:solidFill>
                <a:latin typeface="Moderat Extended Bold"/>
                <a:cs typeface="Moderat Extended Bold"/>
              </a:rPr>
              <a:t>and</a:t>
            </a:r>
            <a:r>
              <a:rPr sz="940" b="1" spc="-33"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everyone</a:t>
            </a:r>
            <a:r>
              <a:rPr sz="940" b="1" spc="-33" dirty="0">
                <a:solidFill>
                  <a:srgbClr val="994493"/>
                </a:solidFill>
                <a:latin typeface="Moderat Extended Bold"/>
                <a:cs typeface="Moderat Extended Bold"/>
              </a:rPr>
              <a:t> </a:t>
            </a:r>
            <a:r>
              <a:rPr sz="940" b="1" dirty="0">
                <a:solidFill>
                  <a:srgbClr val="994493"/>
                </a:solidFill>
                <a:latin typeface="Moderat Extended Bold"/>
                <a:cs typeface="Moderat Extended Bold"/>
              </a:rPr>
              <a:t>will</a:t>
            </a:r>
            <a:r>
              <a:rPr sz="940" b="1" spc="-33" dirty="0">
                <a:solidFill>
                  <a:srgbClr val="994493"/>
                </a:solidFill>
                <a:latin typeface="Moderat Extended Bold"/>
                <a:cs typeface="Moderat Extended Bold"/>
              </a:rPr>
              <a:t> </a:t>
            </a:r>
            <a:r>
              <a:rPr sz="940" b="1" dirty="0">
                <a:solidFill>
                  <a:srgbClr val="994493"/>
                </a:solidFill>
                <a:latin typeface="Moderat Extended Bold"/>
                <a:cs typeface="Moderat Extended Bold"/>
              </a:rPr>
              <a:t>have</a:t>
            </a:r>
            <a:r>
              <a:rPr sz="940" b="1" spc="-33"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access, regardless</a:t>
            </a:r>
            <a:r>
              <a:rPr sz="940" b="1" spc="-21" dirty="0">
                <a:solidFill>
                  <a:srgbClr val="994493"/>
                </a:solidFill>
                <a:latin typeface="Moderat Extended Bold"/>
                <a:cs typeface="Moderat Extended Bold"/>
              </a:rPr>
              <a:t> </a:t>
            </a:r>
            <a:r>
              <a:rPr sz="940" b="1" dirty="0">
                <a:solidFill>
                  <a:srgbClr val="994493"/>
                </a:solidFill>
                <a:latin typeface="Moderat Extended Bold"/>
                <a:cs typeface="Moderat Extended Bold"/>
              </a:rPr>
              <a:t>of</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where</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they</a:t>
            </a:r>
            <a:r>
              <a:rPr sz="940" b="1" spc="-18" dirty="0">
                <a:solidFill>
                  <a:srgbClr val="994493"/>
                </a:solidFill>
                <a:latin typeface="Moderat Extended Bold"/>
                <a:cs typeface="Moderat Extended Bold"/>
              </a:rPr>
              <a:t> </a:t>
            </a:r>
            <a:r>
              <a:rPr sz="940" b="1" spc="-12" dirty="0">
                <a:solidFill>
                  <a:srgbClr val="994493"/>
                </a:solidFill>
                <a:latin typeface="Moderat Extended Bold"/>
                <a:cs typeface="Moderat Extended Bold"/>
              </a:rPr>
              <a:t>live.</a:t>
            </a:r>
            <a:endParaRPr sz="940">
              <a:latin typeface="Moderat Extended Bold"/>
              <a:cs typeface="Moderat Extended Bold"/>
            </a:endParaRPr>
          </a:p>
          <a:p>
            <a:pPr marL="7701" marR="140933">
              <a:lnSpc>
                <a:spcPct val="101099"/>
              </a:lnSpc>
              <a:spcBef>
                <a:spcPts val="282"/>
              </a:spcBef>
            </a:pPr>
            <a:r>
              <a:rPr sz="940" b="1" dirty="0">
                <a:solidFill>
                  <a:srgbClr val="994493"/>
                </a:solidFill>
                <a:latin typeface="Moderat Extended Bold"/>
                <a:cs typeface="Moderat Extended Bold"/>
              </a:rPr>
              <a:t>Research</a:t>
            </a:r>
            <a:r>
              <a:rPr sz="940" b="1" spc="-30" dirty="0">
                <a:solidFill>
                  <a:srgbClr val="994493"/>
                </a:solidFill>
                <a:latin typeface="Moderat Extended Bold"/>
                <a:cs typeface="Moderat Extended Bold"/>
              </a:rPr>
              <a:t> </a:t>
            </a:r>
            <a:r>
              <a:rPr sz="940" b="1" dirty="0">
                <a:solidFill>
                  <a:srgbClr val="994493"/>
                </a:solidFill>
                <a:latin typeface="Moderat Extended Bold"/>
                <a:cs typeface="Moderat Extended Bold"/>
              </a:rPr>
              <a:t>that</a:t>
            </a:r>
            <a:r>
              <a:rPr sz="940" b="1" spc="-30" dirty="0">
                <a:solidFill>
                  <a:srgbClr val="994493"/>
                </a:solidFill>
                <a:latin typeface="Moderat Extended Bold"/>
                <a:cs typeface="Moderat Extended Bold"/>
              </a:rPr>
              <a:t> </a:t>
            </a:r>
            <a:r>
              <a:rPr sz="940" b="1" dirty="0">
                <a:solidFill>
                  <a:srgbClr val="994493"/>
                </a:solidFill>
                <a:latin typeface="Moderat Extended Bold"/>
                <a:cs typeface="Moderat Extended Bold"/>
              </a:rPr>
              <a:t>circulates</a:t>
            </a:r>
            <a:r>
              <a:rPr sz="940" b="1" spc="-30" dirty="0">
                <a:solidFill>
                  <a:srgbClr val="994493"/>
                </a:solidFill>
                <a:latin typeface="Moderat Extended Bold"/>
                <a:cs typeface="Moderat Extended Bold"/>
              </a:rPr>
              <a:t> </a:t>
            </a:r>
            <a:r>
              <a:rPr sz="940" b="1" dirty="0">
                <a:solidFill>
                  <a:srgbClr val="994493"/>
                </a:solidFill>
                <a:latin typeface="Moderat Extended Bold"/>
                <a:cs typeface="Moderat Extended Bold"/>
              </a:rPr>
              <a:t>widely</a:t>
            </a:r>
            <a:r>
              <a:rPr sz="940" b="1" spc="-30" dirty="0">
                <a:solidFill>
                  <a:srgbClr val="994493"/>
                </a:solidFill>
                <a:latin typeface="Moderat Extended Bold"/>
                <a:cs typeface="Moderat Extended Bold"/>
              </a:rPr>
              <a:t> </a:t>
            </a:r>
            <a:r>
              <a:rPr sz="940" b="1" spc="-12" dirty="0">
                <a:solidFill>
                  <a:srgbClr val="994493"/>
                </a:solidFill>
                <a:latin typeface="Moderat Extended Bold"/>
                <a:cs typeface="Moderat Extended Bold"/>
              </a:rPr>
              <a:t>also </a:t>
            </a:r>
            <a:r>
              <a:rPr sz="940" b="1" dirty="0">
                <a:solidFill>
                  <a:srgbClr val="994493"/>
                </a:solidFill>
                <a:latin typeface="Moderat Extended Bold"/>
                <a:cs typeface="Moderat Extended Bold"/>
              </a:rPr>
              <a:t>tends</a:t>
            </a:r>
            <a:r>
              <a:rPr sz="940" b="1" spc="-21" dirty="0">
                <a:solidFill>
                  <a:srgbClr val="994493"/>
                </a:solidFill>
                <a:latin typeface="Moderat Extended Bold"/>
                <a:cs typeface="Moderat Extended Bold"/>
              </a:rPr>
              <a:t> </a:t>
            </a:r>
            <a:r>
              <a:rPr sz="940" b="1" dirty="0">
                <a:solidFill>
                  <a:srgbClr val="994493"/>
                </a:solidFill>
                <a:latin typeface="Moderat Extended Bold"/>
                <a:cs typeface="Moderat Extended Bold"/>
              </a:rPr>
              <a:t>to</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have</a:t>
            </a:r>
            <a:r>
              <a:rPr sz="940" b="1" spc="-21" dirty="0">
                <a:solidFill>
                  <a:srgbClr val="994493"/>
                </a:solidFill>
                <a:latin typeface="Moderat Extended Bold"/>
                <a:cs typeface="Moderat Extended Bold"/>
              </a:rPr>
              <a:t> </a:t>
            </a:r>
            <a:r>
              <a:rPr sz="940" b="1" dirty="0">
                <a:solidFill>
                  <a:srgbClr val="994493"/>
                </a:solidFill>
                <a:latin typeface="Moderat Extended Bold"/>
                <a:cs typeface="Moderat Extended Bold"/>
              </a:rPr>
              <a:t>more</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impact.</a:t>
            </a:r>
            <a:r>
              <a:rPr sz="940" b="1" spc="-21" dirty="0">
                <a:solidFill>
                  <a:srgbClr val="994493"/>
                </a:solidFill>
                <a:latin typeface="Moderat Extended Bold"/>
                <a:cs typeface="Moderat Extended Bold"/>
              </a:rPr>
              <a:t> </a:t>
            </a:r>
            <a:r>
              <a:rPr sz="940" b="1" dirty="0">
                <a:solidFill>
                  <a:srgbClr val="994493"/>
                </a:solidFill>
                <a:latin typeface="Moderat Extended Bold"/>
                <a:cs typeface="Moderat Extended Bold"/>
              </a:rPr>
              <a:t>It</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is</a:t>
            </a:r>
            <a:r>
              <a:rPr sz="940" b="1" spc="-21" dirty="0">
                <a:solidFill>
                  <a:srgbClr val="994493"/>
                </a:solidFill>
                <a:latin typeface="Moderat Extended Bold"/>
                <a:cs typeface="Moderat Extended Bold"/>
              </a:rPr>
              <a:t> </a:t>
            </a:r>
            <a:r>
              <a:rPr sz="940" b="1" spc="-12" dirty="0">
                <a:solidFill>
                  <a:srgbClr val="994493"/>
                </a:solidFill>
                <a:latin typeface="Moderat Extended Bold"/>
                <a:cs typeface="Moderat Extended Bold"/>
              </a:rPr>
              <a:t>more </a:t>
            </a:r>
            <a:r>
              <a:rPr sz="940" b="1" dirty="0">
                <a:solidFill>
                  <a:srgbClr val="994493"/>
                </a:solidFill>
                <a:latin typeface="Moderat Extended Bold"/>
                <a:cs typeface="Moderat Extended Bold"/>
              </a:rPr>
              <a:t>likely</a:t>
            </a:r>
            <a:r>
              <a:rPr sz="940" b="1" spc="-39" dirty="0">
                <a:solidFill>
                  <a:srgbClr val="994493"/>
                </a:solidFill>
                <a:latin typeface="Moderat Extended Bold"/>
                <a:cs typeface="Moderat Extended Bold"/>
              </a:rPr>
              <a:t> </a:t>
            </a:r>
            <a:r>
              <a:rPr sz="940" b="1" dirty="0">
                <a:solidFill>
                  <a:srgbClr val="994493"/>
                </a:solidFill>
                <a:latin typeface="Moderat Extended Bold"/>
                <a:cs typeface="Moderat Extended Bold"/>
              </a:rPr>
              <a:t>to</a:t>
            </a:r>
            <a:r>
              <a:rPr sz="940" b="1" spc="-36" dirty="0">
                <a:solidFill>
                  <a:srgbClr val="994493"/>
                </a:solidFill>
                <a:latin typeface="Moderat Extended Bold"/>
                <a:cs typeface="Moderat Extended Bold"/>
              </a:rPr>
              <a:t> </a:t>
            </a:r>
            <a:r>
              <a:rPr sz="940" b="1" dirty="0">
                <a:solidFill>
                  <a:srgbClr val="994493"/>
                </a:solidFill>
                <a:latin typeface="Moderat Extended Bold"/>
                <a:cs typeface="Moderat Extended Bold"/>
              </a:rPr>
              <a:t>stimulate</a:t>
            </a:r>
            <a:r>
              <a:rPr sz="940" b="1" spc="-36" dirty="0">
                <a:solidFill>
                  <a:srgbClr val="994493"/>
                </a:solidFill>
                <a:latin typeface="Moderat Extended Bold"/>
                <a:cs typeface="Moderat Extended Bold"/>
              </a:rPr>
              <a:t> </a:t>
            </a:r>
            <a:r>
              <a:rPr sz="940" b="1" dirty="0">
                <a:solidFill>
                  <a:srgbClr val="994493"/>
                </a:solidFill>
                <a:latin typeface="Moderat Extended Bold"/>
                <a:cs typeface="Moderat Extended Bold"/>
              </a:rPr>
              <a:t>debate,</a:t>
            </a:r>
            <a:r>
              <a:rPr sz="940" b="1" spc="-39"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challenge </a:t>
            </a:r>
            <a:r>
              <a:rPr sz="940" b="1" dirty="0">
                <a:solidFill>
                  <a:srgbClr val="994493"/>
                </a:solidFill>
                <a:latin typeface="Moderat Extended Bold"/>
                <a:cs typeface="Moderat Extended Bold"/>
              </a:rPr>
              <a:t>established</a:t>
            </a:r>
            <a:r>
              <a:rPr sz="940" b="1" spc="-15"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narratives</a:t>
            </a:r>
            <a:r>
              <a:rPr sz="940" b="1" spc="-12" dirty="0">
                <a:solidFill>
                  <a:srgbClr val="994493"/>
                </a:solidFill>
                <a:latin typeface="Moderat Extended Bold"/>
                <a:cs typeface="Moderat Extended Bold"/>
              </a:rPr>
              <a:t> </a:t>
            </a:r>
            <a:r>
              <a:rPr sz="940" b="1" dirty="0">
                <a:solidFill>
                  <a:srgbClr val="994493"/>
                </a:solidFill>
                <a:latin typeface="Moderat Extended Bold"/>
                <a:cs typeface="Moderat Extended Bold"/>
              </a:rPr>
              <a:t>and</a:t>
            </a:r>
            <a:r>
              <a:rPr sz="940" b="1" spc="-15"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influence </a:t>
            </a:r>
            <a:r>
              <a:rPr sz="940" b="1" spc="-12" dirty="0">
                <a:solidFill>
                  <a:srgbClr val="994493"/>
                </a:solidFill>
                <a:latin typeface="Moderat Extended Bold"/>
                <a:cs typeface="Moderat Extended Bold"/>
              </a:rPr>
              <a:t>policy,</a:t>
            </a:r>
            <a:r>
              <a:rPr sz="940" b="1" spc="-30" dirty="0">
                <a:solidFill>
                  <a:srgbClr val="994493"/>
                </a:solidFill>
                <a:latin typeface="Moderat Extended Bold"/>
                <a:cs typeface="Moderat Extended Bold"/>
              </a:rPr>
              <a:t> </a:t>
            </a:r>
            <a:r>
              <a:rPr sz="940" b="1" dirty="0">
                <a:solidFill>
                  <a:srgbClr val="994493"/>
                </a:solidFill>
                <a:latin typeface="Moderat Extended Bold"/>
                <a:cs typeface="Moderat Extended Bold"/>
              </a:rPr>
              <a:t>for</a:t>
            </a:r>
            <a:r>
              <a:rPr sz="940" b="1" spc="-30"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example.</a:t>
            </a:r>
            <a:endParaRPr sz="940">
              <a:latin typeface="Moderat Extended Bold"/>
              <a:cs typeface="Moderat Extended Bold"/>
            </a:endParaRPr>
          </a:p>
          <a:p>
            <a:pPr marL="7701" marR="3081">
              <a:lnSpc>
                <a:spcPct val="101099"/>
              </a:lnSpc>
              <a:spcBef>
                <a:spcPts val="282"/>
              </a:spcBef>
            </a:pPr>
            <a:r>
              <a:rPr sz="940" b="1" dirty="0">
                <a:solidFill>
                  <a:srgbClr val="994493"/>
                </a:solidFill>
                <a:latin typeface="Moderat Extended Bold"/>
                <a:cs typeface="Moderat Extended Bold"/>
              </a:rPr>
              <a:t>That</a:t>
            </a:r>
            <a:r>
              <a:rPr sz="940" b="1" spc="-6" dirty="0">
                <a:solidFill>
                  <a:srgbClr val="994493"/>
                </a:solidFill>
                <a:latin typeface="Moderat Extended Bold"/>
                <a:cs typeface="Moderat Extended Bold"/>
              </a:rPr>
              <a:t> </a:t>
            </a:r>
            <a:r>
              <a:rPr sz="940" b="1" dirty="0">
                <a:solidFill>
                  <a:srgbClr val="994493"/>
                </a:solidFill>
                <a:latin typeface="Moderat Extended Bold"/>
                <a:cs typeface="Moderat Extended Bold"/>
              </a:rPr>
              <a:t>is</a:t>
            </a:r>
            <a:r>
              <a:rPr sz="940" b="1" spc="-6" dirty="0">
                <a:solidFill>
                  <a:srgbClr val="994493"/>
                </a:solidFill>
                <a:latin typeface="Moderat Extended Bold"/>
                <a:cs typeface="Moderat Extended Bold"/>
              </a:rPr>
              <a:t> </a:t>
            </a:r>
            <a:r>
              <a:rPr sz="940" b="1" dirty="0">
                <a:solidFill>
                  <a:srgbClr val="994493"/>
                </a:solidFill>
                <a:latin typeface="Moderat Extended Bold"/>
                <a:cs typeface="Moderat Extended Bold"/>
              </a:rPr>
              <a:t>important</a:t>
            </a:r>
            <a:r>
              <a:rPr sz="940" b="1" spc="-3" dirty="0">
                <a:solidFill>
                  <a:srgbClr val="994493"/>
                </a:solidFill>
                <a:latin typeface="Moderat Extended Bold"/>
                <a:cs typeface="Moderat Extended Bold"/>
              </a:rPr>
              <a:t> </a:t>
            </a:r>
            <a:r>
              <a:rPr sz="940" b="1" dirty="0">
                <a:solidFill>
                  <a:srgbClr val="994493"/>
                </a:solidFill>
                <a:latin typeface="Moderat Extended Bold"/>
                <a:cs typeface="Moderat Extended Bold"/>
              </a:rPr>
              <a:t>to</a:t>
            </a:r>
            <a:r>
              <a:rPr sz="940" b="1" spc="-6" dirty="0">
                <a:solidFill>
                  <a:srgbClr val="994493"/>
                </a:solidFill>
                <a:latin typeface="Moderat Extended Bold"/>
                <a:cs typeface="Moderat Extended Bold"/>
              </a:rPr>
              <a:t> </a:t>
            </a:r>
            <a:r>
              <a:rPr sz="940" b="1" dirty="0">
                <a:solidFill>
                  <a:srgbClr val="994493"/>
                </a:solidFill>
                <a:latin typeface="Moderat Extended Bold"/>
                <a:cs typeface="Moderat Extended Bold"/>
              </a:rPr>
              <a:t>Gore:</a:t>
            </a:r>
            <a:r>
              <a:rPr sz="940" b="1" spc="-3" dirty="0">
                <a:solidFill>
                  <a:srgbClr val="994493"/>
                </a:solidFill>
                <a:latin typeface="Moderat Extended Bold"/>
                <a:cs typeface="Moderat Extended Bold"/>
              </a:rPr>
              <a:t> </a:t>
            </a:r>
            <a:r>
              <a:rPr sz="940" b="1" dirty="0">
                <a:solidFill>
                  <a:srgbClr val="994493"/>
                </a:solidFill>
                <a:latin typeface="Moderat Extended Bold"/>
                <a:cs typeface="Moderat Extended Bold"/>
              </a:rPr>
              <a:t>“I’m</a:t>
            </a:r>
            <a:r>
              <a:rPr sz="940" b="1" spc="-6" dirty="0">
                <a:solidFill>
                  <a:srgbClr val="994493"/>
                </a:solidFill>
                <a:latin typeface="Moderat Extended Bold"/>
                <a:cs typeface="Moderat Extended Bold"/>
              </a:rPr>
              <a:t> hoping </a:t>
            </a:r>
            <a:r>
              <a:rPr sz="940" b="1" dirty="0">
                <a:solidFill>
                  <a:srgbClr val="994493"/>
                </a:solidFill>
                <a:latin typeface="Moderat Extended Bold"/>
                <a:cs typeface="Moderat Extended Bold"/>
              </a:rPr>
              <a:t>it’s</a:t>
            </a:r>
            <a:r>
              <a:rPr sz="940" b="1" spc="-21" dirty="0">
                <a:solidFill>
                  <a:srgbClr val="994493"/>
                </a:solidFill>
                <a:latin typeface="Moderat Extended Bold"/>
                <a:cs typeface="Moderat Extended Bold"/>
              </a:rPr>
              <a:t> </a:t>
            </a:r>
            <a:r>
              <a:rPr sz="940" b="1" dirty="0">
                <a:solidFill>
                  <a:srgbClr val="994493"/>
                </a:solidFill>
                <a:latin typeface="Moderat Extended Bold"/>
                <a:cs typeface="Moderat Extended Bold"/>
              </a:rPr>
              <a:t>not</a:t>
            </a:r>
            <a:r>
              <a:rPr sz="940" b="1" spc="-21" dirty="0">
                <a:solidFill>
                  <a:srgbClr val="994493"/>
                </a:solidFill>
                <a:latin typeface="Moderat Extended Bold"/>
                <a:cs typeface="Moderat Extended Bold"/>
              </a:rPr>
              <a:t> </a:t>
            </a:r>
            <a:r>
              <a:rPr sz="940" b="1" dirty="0">
                <a:solidFill>
                  <a:srgbClr val="994493"/>
                </a:solidFill>
                <a:latin typeface="Moderat Extended Bold"/>
                <a:cs typeface="Moderat Extended Bold"/>
              </a:rPr>
              <a:t>just</a:t>
            </a:r>
            <a:r>
              <a:rPr sz="940" b="1" spc="-21" dirty="0">
                <a:solidFill>
                  <a:srgbClr val="994493"/>
                </a:solidFill>
                <a:latin typeface="Moderat Extended Bold"/>
                <a:cs typeface="Moderat Extended Bold"/>
              </a:rPr>
              <a:t> </a:t>
            </a:r>
            <a:r>
              <a:rPr sz="940" b="1" dirty="0">
                <a:solidFill>
                  <a:srgbClr val="994493"/>
                </a:solidFill>
                <a:latin typeface="Moderat Extended Bold"/>
                <a:cs typeface="Moderat Extended Bold"/>
              </a:rPr>
              <a:t>academics</a:t>
            </a:r>
            <a:r>
              <a:rPr sz="940" b="1" spc="-21" dirty="0">
                <a:solidFill>
                  <a:srgbClr val="994493"/>
                </a:solidFill>
                <a:latin typeface="Moderat Extended Bold"/>
                <a:cs typeface="Moderat Extended Bold"/>
              </a:rPr>
              <a:t> </a:t>
            </a:r>
            <a:r>
              <a:rPr sz="940" b="1" dirty="0">
                <a:solidFill>
                  <a:srgbClr val="994493"/>
                </a:solidFill>
                <a:latin typeface="Moderat Extended Bold"/>
                <a:cs typeface="Moderat Extended Bold"/>
              </a:rPr>
              <a:t>and</a:t>
            </a:r>
            <a:r>
              <a:rPr sz="940" b="1" spc="-21"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researchers </a:t>
            </a:r>
            <a:r>
              <a:rPr sz="940" b="1" dirty="0">
                <a:solidFill>
                  <a:srgbClr val="994493"/>
                </a:solidFill>
                <a:latin typeface="Moderat Extended Bold"/>
                <a:cs typeface="Moderat Extended Bold"/>
              </a:rPr>
              <a:t>that</a:t>
            </a:r>
            <a:r>
              <a:rPr sz="940" b="1" spc="-12" dirty="0">
                <a:solidFill>
                  <a:srgbClr val="994493"/>
                </a:solidFill>
                <a:latin typeface="Moderat Extended Bold"/>
                <a:cs typeface="Moderat Extended Bold"/>
              </a:rPr>
              <a:t> </a:t>
            </a:r>
            <a:r>
              <a:rPr sz="940" b="1" dirty="0">
                <a:solidFill>
                  <a:srgbClr val="994493"/>
                </a:solidFill>
                <a:latin typeface="Moderat Extended Bold"/>
                <a:cs typeface="Moderat Extended Bold"/>
              </a:rPr>
              <a:t>read</a:t>
            </a:r>
            <a:r>
              <a:rPr sz="940" b="1" spc="-9" dirty="0">
                <a:solidFill>
                  <a:srgbClr val="994493"/>
                </a:solidFill>
                <a:latin typeface="Moderat Extended Bold"/>
                <a:cs typeface="Moderat Extended Bold"/>
              </a:rPr>
              <a:t> </a:t>
            </a:r>
            <a:r>
              <a:rPr sz="940" b="1" dirty="0">
                <a:solidFill>
                  <a:srgbClr val="994493"/>
                </a:solidFill>
                <a:latin typeface="Moderat Extended Bold"/>
                <a:cs typeface="Moderat Extended Bold"/>
              </a:rPr>
              <a:t>it.</a:t>
            </a:r>
            <a:r>
              <a:rPr sz="940" b="1" spc="-12" dirty="0">
                <a:solidFill>
                  <a:srgbClr val="994493"/>
                </a:solidFill>
                <a:latin typeface="Moderat Extended Bold"/>
                <a:cs typeface="Moderat Extended Bold"/>
              </a:rPr>
              <a:t> </a:t>
            </a:r>
            <a:r>
              <a:rPr sz="940" b="1" dirty="0">
                <a:solidFill>
                  <a:srgbClr val="994493"/>
                </a:solidFill>
                <a:latin typeface="Moderat Extended Bold"/>
                <a:cs typeface="Moderat Extended Bold"/>
              </a:rPr>
              <a:t>I’d</a:t>
            </a:r>
            <a:r>
              <a:rPr sz="940" b="1" spc="-9" dirty="0">
                <a:solidFill>
                  <a:srgbClr val="994493"/>
                </a:solidFill>
                <a:latin typeface="Moderat Extended Bold"/>
                <a:cs typeface="Moderat Extended Bold"/>
              </a:rPr>
              <a:t> </a:t>
            </a:r>
            <a:r>
              <a:rPr sz="940" b="1" dirty="0">
                <a:solidFill>
                  <a:srgbClr val="994493"/>
                </a:solidFill>
                <a:latin typeface="Moderat Extended Bold"/>
                <a:cs typeface="Moderat Extended Bold"/>
              </a:rPr>
              <a:t>like</a:t>
            </a:r>
            <a:r>
              <a:rPr sz="940" b="1" spc="-9" dirty="0">
                <a:solidFill>
                  <a:srgbClr val="994493"/>
                </a:solidFill>
                <a:latin typeface="Moderat Extended Bold"/>
                <a:cs typeface="Moderat Extended Bold"/>
              </a:rPr>
              <a:t> </a:t>
            </a:r>
            <a:r>
              <a:rPr sz="940" b="1" dirty="0">
                <a:solidFill>
                  <a:srgbClr val="994493"/>
                </a:solidFill>
                <a:latin typeface="Moderat Extended Bold"/>
                <a:cs typeface="Moderat Extended Bold"/>
              </a:rPr>
              <a:t>to</a:t>
            </a:r>
            <a:r>
              <a:rPr sz="940" b="1" spc="-12" dirty="0">
                <a:solidFill>
                  <a:srgbClr val="994493"/>
                </a:solidFill>
                <a:latin typeface="Moderat Extended Bold"/>
                <a:cs typeface="Moderat Extended Bold"/>
              </a:rPr>
              <a:t> </a:t>
            </a:r>
            <a:r>
              <a:rPr sz="940" b="1" dirty="0">
                <a:solidFill>
                  <a:srgbClr val="994493"/>
                </a:solidFill>
                <a:latin typeface="Moderat Extended Bold"/>
                <a:cs typeface="Moderat Extended Bold"/>
              </a:rPr>
              <a:t>think</a:t>
            </a:r>
            <a:r>
              <a:rPr sz="940" b="1" spc="-9" dirty="0">
                <a:solidFill>
                  <a:srgbClr val="994493"/>
                </a:solidFill>
                <a:latin typeface="Moderat Extended Bold"/>
                <a:cs typeface="Moderat Extended Bold"/>
              </a:rPr>
              <a:t> </a:t>
            </a:r>
            <a:r>
              <a:rPr sz="940" b="1" dirty="0">
                <a:solidFill>
                  <a:srgbClr val="994493"/>
                </a:solidFill>
                <a:latin typeface="Moderat Extended Bold"/>
                <a:cs typeface="Moderat Extended Bold"/>
              </a:rPr>
              <a:t>it</a:t>
            </a:r>
            <a:r>
              <a:rPr sz="940" b="1" spc="-9" dirty="0">
                <a:solidFill>
                  <a:srgbClr val="994493"/>
                </a:solidFill>
                <a:latin typeface="Moderat Extended Bold"/>
                <a:cs typeface="Moderat Extended Bold"/>
              </a:rPr>
              <a:t> </a:t>
            </a:r>
            <a:r>
              <a:rPr sz="940" b="1" dirty="0">
                <a:solidFill>
                  <a:srgbClr val="994493"/>
                </a:solidFill>
                <a:latin typeface="Moderat Extended Bold"/>
                <a:cs typeface="Moderat Extended Bold"/>
              </a:rPr>
              <a:t>is</a:t>
            </a:r>
            <a:r>
              <a:rPr sz="940" b="1" spc="-12" dirty="0">
                <a:solidFill>
                  <a:srgbClr val="994493"/>
                </a:solidFill>
                <a:latin typeface="Moderat Extended Bold"/>
                <a:cs typeface="Moderat Extended Bold"/>
              </a:rPr>
              <a:t> </a:t>
            </a:r>
            <a:r>
              <a:rPr sz="940" b="1" spc="-15" dirty="0">
                <a:solidFill>
                  <a:srgbClr val="994493"/>
                </a:solidFill>
                <a:latin typeface="Moderat Extended Bold"/>
                <a:cs typeface="Moderat Extended Bold"/>
              </a:rPr>
              <a:t>of </a:t>
            </a:r>
            <a:r>
              <a:rPr sz="940" b="1" spc="-6" dirty="0">
                <a:solidFill>
                  <a:srgbClr val="994493"/>
                </a:solidFill>
                <a:latin typeface="Moderat Extended Bold"/>
                <a:cs typeface="Moderat Extended Bold"/>
              </a:rPr>
              <a:t>interest</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to</a:t>
            </a:r>
            <a:r>
              <a:rPr sz="940" b="1" spc="-18"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policymakers,</a:t>
            </a:r>
            <a:r>
              <a:rPr sz="940" b="1" spc="-18"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activists,</a:t>
            </a:r>
            <a:r>
              <a:rPr sz="940" b="1" spc="-18"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civil </a:t>
            </a:r>
            <a:r>
              <a:rPr sz="940" b="1" dirty="0">
                <a:solidFill>
                  <a:srgbClr val="994493"/>
                </a:solidFill>
                <a:latin typeface="Moderat Extended Bold"/>
                <a:cs typeface="Moderat Extended Bold"/>
              </a:rPr>
              <a:t>society</a:t>
            </a:r>
            <a:r>
              <a:rPr sz="940" b="1" spc="-18"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organisations</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in</a:t>
            </a:r>
            <a:r>
              <a:rPr sz="940" b="1" spc="-18" dirty="0">
                <a:solidFill>
                  <a:srgbClr val="994493"/>
                </a:solidFill>
                <a:latin typeface="Moderat Extended Bold"/>
                <a:cs typeface="Moderat Extended Bold"/>
              </a:rPr>
              <a:t> </a:t>
            </a:r>
            <a:r>
              <a:rPr sz="940" b="1" dirty="0">
                <a:solidFill>
                  <a:srgbClr val="994493"/>
                </a:solidFill>
                <a:latin typeface="Moderat Extended Bold"/>
                <a:cs typeface="Moderat Extended Bold"/>
              </a:rPr>
              <a:t>Africa</a:t>
            </a:r>
            <a:r>
              <a:rPr sz="940" b="1" spc="-18" dirty="0">
                <a:solidFill>
                  <a:srgbClr val="994493"/>
                </a:solidFill>
                <a:latin typeface="Moderat Extended Bold"/>
                <a:cs typeface="Moderat Extended Bold"/>
              </a:rPr>
              <a:t> </a:t>
            </a:r>
            <a:r>
              <a:rPr sz="940" b="1" spc="-15" dirty="0">
                <a:solidFill>
                  <a:srgbClr val="994493"/>
                </a:solidFill>
                <a:latin typeface="Moderat Extended Bold"/>
                <a:cs typeface="Moderat Extended Bold"/>
              </a:rPr>
              <a:t>and </a:t>
            </a:r>
            <a:r>
              <a:rPr sz="940" b="1" dirty="0">
                <a:solidFill>
                  <a:srgbClr val="994493"/>
                </a:solidFill>
                <a:latin typeface="Moderat Extended Bold"/>
                <a:cs typeface="Moderat Extended Bold"/>
              </a:rPr>
              <a:t>around</a:t>
            </a:r>
            <a:r>
              <a:rPr sz="940" b="1" spc="-6" dirty="0">
                <a:solidFill>
                  <a:srgbClr val="994493"/>
                </a:solidFill>
                <a:latin typeface="Moderat Extended Bold"/>
                <a:cs typeface="Moderat Extended Bold"/>
              </a:rPr>
              <a:t> </a:t>
            </a:r>
            <a:r>
              <a:rPr sz="940" b="1" dirty="0">
                <a:solidFill>
                  <a:srgbClr val="994493"/>
                </a:solidFill>
                <a:latin typeface="Moderat Extended Bold"/>
                <a:cs typeface="Moderat Extended Bold"/>
              </a:rPr>
              <a:t>the</a:t>
            </a:r>
            <a:r>
              <a:rPr sz="940" b="1" spc="-3" dirty="0">
                <a:solidFill>
                  <a:srgbClr val="994493"/>
                </a:solidFill>
                <a:latin typeface="Moderat Extended Bold"/>
                <a:cs typeface="Moderat Extended Bold"/>
              </a:rPr>
              <a:t> </a:t>
            </a:r>
            <a:r>
              <a:rPr sz="940" b="1" dirty="0">
                <a:solidFill>
                  <a:srgbClr val="994493"/>
                </a:solidFill>
                <a:latin typeface="Moderat Extended Bold"/>
                <a:cs typeface="Moderat Extended Bold"/>
              </a:rPr>
              <a:t>world</a:t>
            </a:r>
            <a:r>
              <a:rPr sz="940" b="1" spc="-6" dirty="0">
                <a:solidFill>
                  <a:srgbClr val="994493"/>
                </a:solidFill>
                <a:latin typeface="Moderat Extended Bold"/>
                <a:cs typeface="Moderat Extended Bold"/>
              </a:rPr>
              <a:t> </a:t>
            </a:r>
            <a:r>
              <a:rPr sz="940" b="1" dirty="0">
                <a:solidFill>
                  <a:srgbClr val="994493"/>
                </a:solidFill>
                <a:latin typeface="Moderat Extended Bold"/>
                <a:cs typeface="Moderat Extended Bold"/>
              </a:rPr>
              <a:t>who</a:t>
            </a:r>
            <a:r>
              <a:rPr sz="940" b="1" spc="-3" dirty="0">
                <a:solidFill>
                  <a:srgbClr val="994493"/>
                </a:solidFill>
                <a:latin typeface="Moderat Extended Bold"/>
                <a:cs typeface="Moderat Extended Bold"/>
              </a:rPr>
              <a:t> </a:t>
            </a:r>
            <a:r>
              <a:rPr sz="940" b="1" dirty="0">
                <a:solidFill>
                  <a:srgbClr val="994493"/>
                </a:solidFill>
                <a:latin typeface="Moderat Extended Bold"/>
                <a:cs typeface="Moderat Extended Bold"/>
              </a:rPr>
              <a:t>are</a:t>
            </a:r>
            <a:r>
              <a:rPr sz="940" b="1" spc="-3"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concerned </a:t>
            </a:r>
            <a:r>
              <a:rPr sz="940" b="1" dirty="0">
                <a:solidFill>
                  <a:srgbClr val="994493"/>
                </a:solidFill>
                <a:latin typeface="Moderat Extended Bold"/>
                <a:cs typeface="Moderat Extended Bold"/>
              </a:rPr>
              <a:t>about</a:t>
            </a:r>
            <a:r>
              <a:rPr sz="940" b="1" spc="-21" dirty="0">
                <a:solidFill>
                  <a:srgbClr val="994493"/>
                </a:solidFill>
                <a:latin typeface="Moderat Extended Bold"/>
                <a:cs typeface="Moderat Extended Bold"/>
              </a:rPr>
              <a:t> </a:t>
            </a:r>
            <a:r>
              <a:rPr sz="940" b="1" dirty="0">
                <a:solidFill>
                  <a:srgbClr val="994493"/>
                </a:solidFill>
                <a:latin typeface="Moderat Extended Bold"/>
                <a:cs typeface="Moderat Extended Bold"/>
              </a:rPr>
              <a:t>LGBTI</a:t>
            </a:r>
            <a:r>
              <a:rPr sz="940" b="1" spc="-15" dirty="0">
                <a:solidFill>
                  <a:srgbClr val="994493"/>
                </a:solidFill>
                <a:latin typeface="Moderat Extended Bold"/>
                <a:cs typeface="Moderat Extended Bold"/>
              </a:rPr>
              <a:t> </a:t>
            </a:r>
            <a:r>
              <a:rPr sz="940" b="1" dirty="0">
                <a:solidFill>
                  <a:srgbClr val="994493"/>
                </a:solidFill>
                <a:latin typeface="Moderat Extended Bold"/>
                <a:cs typeface="Moderat Extended Bold"/>
              </a:rPr>
              <a:t>rights</a:t>
            </a:r>
            <a:r>
              <a:rPr sz="940" b="1" spc="-12" dirty="0">
                <a:solidFill>
                  <a:srgbClr val="994493"/>
                </a:solidFill>
                <a:latin typeface="Moderat Extended Bold"/>
                <a:cs typeface="Moderat Extended Bold"/>
              </a:rPr>
              <a:t> </a:t>
            </a:r>
            <a:r>
              <a:rPr sz="940" b="1" dirty="0">
                <a:solidFill>
                  <a:srgbClr val="994493"/>
                </a:solidFill>
                <a:latin typeface="Moderat Extended Bold"/>
                <a:cs typeface="Moderat Extended Bold"/>
              </a:rPr>
              <a:t>and</a:t>
            </a:r>
            <a:r>
              <a:rPr sz="940" b="1" spc="-15" dirty="0">
                <a:solidFill>
                  <a:srgbClr val="994493"/>
                </a:solidFill>
                <a:latin typeface="Moderat Extended Bold"/>
                <a:cs typeface="Moderat Extended Bold"/>
              </a:rPr>
              <a:t> </a:t>
            </a:r>
            <a:r>
              <a:rPr sz="940" b="1" dirty="0">
                <a:solidFill>
                  <a:srgbClr val="994493"/>
                </a:solidFill>
                <a:latin typeface="Moderat Extended Bold"/>
                <a:cs typeface="Moderat Extended Bold"/>
              </a:rPr>
              <a:t>the</a:t>
            </a:r>
            <a:r>
              <a:rPr sz="940" b="1" spc="-15" dirty="0">
                <a:solidFill>
                  <a:srgbClr val="994493"/>
                </a:solidFill>
                <a:latin typeface="Moderat Extended Bold"/>
                <a:cs typeface="Moderat Extended Bold"/>
              </a:rPr>
              <a:t> </a:t>
            </a:r>
            <a:r>
              <a:rPr sz="940" b="1" dirty="0">
                <a:solidFill>
                  <a:srgbClr val="994493"/>
                </a:solidFill>
                <a:latin typeface="Moderat Extended Bold"/>
                <a:cs typeface="Moderat Extended Bold"/>
              </a:rPr>
              <a:t>struggle</a:t>
            </a:r>
            <a:r>
              <a:rPr sz="940" b="1" spc="-12" dirty="0">
                <a:solidFill>
                  <a:srgbClr val="994493"/>
                </a:solidFill>
                <a:latin typeface="Moderat Extended Bold"/>
                <a:cs typeface="Moderat Extended Bold"/>
              </a:rPr>
              <a:t> </a:t>
            </a:r>
            <a:r>
              <a:rPr sz="940" b="1" spc="-15" dirty="0">
                <a:solidFill>
                  <a:srgbClr val="994493"/>
                </a:solidFill>
                <a:latin typeface="Moderat Extended Bold"/>
                <a:cs typeface="Moderat Extended Bold"/>
              </a:rPr>
              <a:t>for </a:t>
            </a:r>
            <a:r>
              <a:rPr sz="940" b="1" dirty="0">
                <a:solidFill>
                  <a:srgbClr val="994493"/>
                </a:solidFill>
                <a:latin typeface="Moderat Extended Bold"/>
                <a:cs typeface="Moderat Extended Bold"/>
              </a:rPr>
              <a:t>queer</a:t>
            </a:r>
            <a:r>
              <a:rPr sz="940" b="1" spc="3" dirty="0">
                <a:solidFill>
                  <a:srgbClr val="994493"/>
                </a:solidFill>
                <a:latin typeface="Moderat Extended Bold"/>
                <a:cs typeface="Moderat Extended Bold"/>
              </a:rPr>
              <a:t> </a:t>
            </a:r>
            <a:r>
              <a:rPr sz="940" b="1" spc="-6" dirty="0">
                <a:solidFill>
                  <a:srgbClr val="994493"/>
                </a:solidFill>
                <a:latin typeface="Moderat Extended Bold"/>
                <a:cs typeface="Moderat Extended Bold"/>
              </a:rPr>
              <a:t>liberation.”</a:t>
            </a:r>
            <a:endParaRPr sz="940">
              <a:latin typeface="Moderat Extended Bold"/>
              <a:cs typeface="Moderat Extended Bold"/>
            </a:endParaRPr>
          </a:p>
        </p:txBody>
      </p:sp>
      <p:sp>
        <p:nvSpPr>
          <p:cNvPr id="4" name="object 4"/>
          <p:cNvSpPr txBox="1"/>
          <p:nvPr/>
        </p:nvSpPr>
        <p:spPr>
          <a:xfrm>
            <a:off x="6070227" y="2474726"/>
            <a:ext cx="1829057" cy="2079159"/>
          </a:xfrm>
          <a:prstGeom prst="rect">
            <a:avLst/>
          </a:prstGeom>
        </p:spPr>
        <p:txBody>
          <a:bodyPr vert="horz" wrap="square" lIns="0" tIns="0" rIns="0" bIns="0" rtlCol="0">
            <a:spAutoFit/>
          </a:bodyPr>
          <a:lstStyle/>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spcBef>
                <a:spcPts val="557"/>
              </a:spcBef>
            </a:pPr>
            <a:endParaRPr sz="1001">
              <a:latin typeface="Times New Roman"/>
              <a:cs typeface="Times New Roman"/>
            </a:endParaRPr>
          </a:p>
          <a:p>
            <a:pPr marL="188681" marR="426651">
              <a:lnSpc>
                <a:spcPct val="100000"/>
              </a:lnSpc>
            </a:pPr>
            <a:r>
              <a:rPr sz="1001" b="1" dirty="0">
                <a:solidFill>
                  <a:srgbClr val="FFFFFF"/>
                </a:solidFill>
                <a:latin typeface="Roboto"/>
                <a:cs typeface="Roboto"/>
              </a:rPr>
              <a:t>Dr</a:t>
            </a:r>
            <a:r>
              <a:rPr sz="1001" b="1" spc="-18" dirty="0">
                <a:solidFill>
                  <a:srgbClr val="FFFFFF"/>
                </a:solidFill>
                <a:latin typeface="Roboto"/>
                <a:cs typeface="Roboto"/>
              </a:rPr>
              <a:t> </a:t>
            </a:r>
            <a:r>
              <a:rPr sz="1001" b="1" dirty="0">
                <a:solidFill>
                  <a:srgbClr val="FFFFFF"/>
                </a:solidFill>
                <a:latin typeface="Roboto"/>
                <a:cs typeface="Roboto"/>
              </a:rPr>
              <a:t>Ellie</a:t>
            </a:r>
            <a:r>
              <a:rPr sz="1001" b="1" spc="-18" dirty="0">
                <a:solidFill>
                  <a:srgbClr val="FFFFFF"/>
                </a:solidFill>
                <a:latin typeface="Roboto"/>
                <a:cs typeface="Roboto"/>
              </a:rPr>
              <a:t> </a:t>
            </a:r>
            <a:r>
              <a:rPr sz="1001" b="1" spc="-6" dirty="0">
                <a:solidFill>
                  <a:srgbClr val="FFFFFF"/>
                </a:solidFill>
                <a:latin typeface="Roboto"/>
                <a:cs typeface="Roboto"/>
              </a:rPr>
              <a:t>Gore, </a:t>
            </a:r>
            <a:r>
              <a:rPr sz="1001" b="1" dirty="0">
                <a:solidFill>
                  <a:srgbClr val="FFFFFF"/>
                </a:solidFill>
                <a:latin typeface="Roboto"/>
                <a:cs typeface="Roboto"/>
              </a:rPr>
              <a:t>Lecturer</a:t>
            </a:r>
            <a:r>
              <a:rPr sz="1001" b="1" spc="-24" dirty="0">
                <a:solidFill>
                  <a:srgbClr val="FFFFFF"/>
                </a:solidFill>
                <a:latin typeface="Roboto"/>
                <a:cs typeface="Roboto"/>
              </a:rPr>
              <a:t> </a:t>
            </a:r>
            <a:r>
              <a:rPr sz="1001" b="1" dirty="0">
                <a:solidFill>
                  <a:srgbClr val="FFFFFF"/>
                </a:solidFill>
                <a:latin typeface="Roboto"/>
                <a:cs typeface="Roboto"/>
              </a:rPr>
              <a:t>in</a:t>
            </a:r>
            <a:r>
              <a:rPr sz="1001" b="1" spc="-21" dirty="0">
                <a:solidFill>
                  <a:srgbClr val="FFFFFF"/>
                </a:solidFill>
                <a:latin typeface="Roboto"/>
                <a:cs typeface="Roboto"/>
              </a:rPr>
              <a:t> </a:t>
            </a:r>
            <a:r>
              <a:rPr sz="1001" b="1" spc="-6" dirty="0">
                <a:solidFill>
                  <a:srgbClr val="FFFFFF"/>
                </a:solidFill>
                <a:latin typeface="Roboto"/>
                <a:cs typeface="Roboto"/>
              </a:rPr>
              <a:t>Global Political</a:t>
            </a:r>
            <a:r>
              <a:rPr sz="1001" b="1" spc="-36" dirty="0">
                <a:solidFill>
                  <a:srgbClr val="FFFFFF"/>
                </a:solidFill>
                <a:latin typeface="Roboto"/>
                <a:cs typeface="Roboto"/>
              </a:rPr>
              <a:t> </a:t>
            </a:r>
            <a:r>
              <a:rPr sz="1001" b="1" dirty="0">
                <a:solidFill>
                  <a:srgbClr val="FFFFFF"/>
                </a:solidFill>
                <a:latin typeface="Roboto"/>
                <a:cs typeface="Roboto"/>
              </a:rPr>
              <a:t>Economy</a:t>
            </a:r>
            <a:r>
              <a:rPr sz="1001" b="1" spc="-36" dirty="0">
                <a:solidFill>
                  <a:srgbClr val="FFFFFF"/>
                </a:solidFill>
                <a:latin typeface="Roboto"/>
                <a:cs typeface="Roboto"/>
              </a:rPr>
              <a:t> </a:t>
            </a:r>
            <a:r>
              <a:rPr sz="1001" b="1" spc="-15" dirty="0">
                <a:solidFill>
                  <a:srgbClr val="FFFFFF"/>
                </a:solidFill>
                <a:latin typeface="Roboto"/>
                <a:cs typeface="Roboto"/>
              </a:rPr>
              <a:t>in </a:t>
            </a:r>
            <a:r>
              <a:rPr sz="1001" b="1" dirty="0">
                <a:solidFill>
                  <a:srgbClr val="FFFFFF"/>
                </a:solidFill>
                <a:latin typeface="Roboto"/>
                <a:cs typeface="Roboto"/>
              </a:rPr>
              <a:t>the</a:t>
            </a:r>
            <a:r>
              <a:rPr sz="1001" b="1" spc="-27" dirty="0">
                <a:solidFill>
                  <a:srgbClr val="FFFFFF"/>
                </a:solidFill>
                <a:latin typeface="Roboto"/>
                <a:cs typeface="Roboto"/>
              </a:rPr>
              <a:t> </a:t>
            </a:r>
            <a:r>
              <a:rPr sz="1001" b="1" dirty="0">
                <a:solidFill>
                  <a:srgbClr val="FFFFFF"/>
                </a:solidFill>
                <a:latin typeface="Roboto"/>
                <a:cs typeface="Roboto"/>
              </a:rPr>
              <a:t>Department</a:t>
            </a:r>
            <a:r>
              <a:rPr sz="1001" b="1" spc="-24" dirty="0">
                <a:solidFill>
                  <a:srgbClr val="FFFFFF"/>
                </a:solidFill>
                <a:latin typeface="Roboto"/>
                <a:cs typeface="Roboto"/>
              </a:rPr>
              <a:t> </a:t>
            </a:r>
            <a:r>
              <a:rPr sz="1001" b="1" spc="-15" dirty="0">
                <a:solidFill>
                  <a:srgbClr val="FFFFFF"/>
                </a:solidFill>
                <a:latin typeface="Roboto"/>
                <a:cs typeface="Roboto"/>
              </a:rPr>
              <a:t>of </a:t>
            </a:r>
            <a:r>
              <a:rPr sz="1001" b="1" spc="-6" dirty="0">
                <a:solidFill>
                  <a:srgbClr val="FFFFFF"/>
                </a:solidFill>
                <a:latin typeface="Roboto"/>
                <a:cs typeface="Roboto"/>
              </a:rPr>
              <a:t>Politics,</a:t>
            </a:r>
            <a:r>
              <a:rPr sz="1001" b="1" spc="-33" dirty="0">
                <a:solidFill>
                  <a:srgbClr val="FFFFFF"/>
                </a:solidFill>
                <a:latin typeface="Roboto"/>
                <a:cs typeface="Roboto"/>
              </a:rPr>
              <a:t> </a:t>
            </a:r>
            <a:r>
              <a:rPr sz="1001" b="1" dirty="0">
                <a:solidFill>
                  <a:srgbClr val="FFFFFF"/>
                </a:solidFill>
                <a:latin typeface="Roboto"/>
                <a:cs typeface="Roboto"/>
              </a:rPr>
              <a:t>University</a:t>
            </a:r>
            <a:r>
              <a:rPr sz="1001" b="1" spc="-30" dirty="0">
                <a:solidFill>
                  <a:srgbClr val="FFFFFF"/>
                </a:solidFill>
                <a:latin typeface="Roboto"/>
                <a:cs typeface="Roboto"/>
              </a:rPr>
              <a:t> </a:t>
            </a:r>
            <a:r>
              <a:rPr sz="1001" b="1" spc="-15" dirty="0">
                <a:solidFill>
                  <a:srgbClr val="FFFFFF"/>
                </a:solidFill>
                <a:latin typeface="Roboto"/>
                <a:cs typeface="Roboto"/>
              </a:rPr>
              <a:t>of </a:t>
            </a:r>
            <a:r>
              <a:rPr sz="1001" b="1" spc="-6" dirty="0">
                <a:solidFill>
                  <a:srgbClr val="FFFFFF"/>
                </a:solidFill>
                <a:latin typeface="Roboto"/>
                <a:cs typeface="Roboto"/>
              </a:rPr>
              <a:t>Manchester</a:t>
            </a:r>
            <a:endParaRPr sz="1001">
              <a:latin typeface="Roboto"/>
              <a:cs typeface="Roboto"/>
            </a:endParaRPr>
          </a:p>
        </p:txBody>
      </p:sp>
      <p:sp>
        <p:nvSpPr>
          <p:cNvPr id="6" name="object 6"/>
          <p:cNvSpPr txBox="1"/>
          <p:nvPr/>
        </p:nvSpPr>
        <p:spPr>
          <a:xfrm>
            <a:off x="9087370" y="2120646"/>
            <a:ext cx="2150971" cy="543188"/>
          </a:xfrm>
          <a:prstGeom prst="rect">
            <a:avLst/>
          </a:prstGeom>
        </p:spPr>
        <p:txBody>
          <a:bodyPr vert="horz" wrap="square" lIns="0" tIns="7316" rIns="0" bIns="0" rtlCol="0">
            <a:spAutoFit/>
          </a:bodyPr>
          <a:lstStyle/>
          <a:p>
            <a:pPr marL="7701" marR="30805">
              <a:lnSpc>
                <a:spcPct val="101499"/>
              </a:lnSpc>
              <a:spcBef>
                <a:spcPts val="58"/>
              </a:spcBef>
            </a:pPr>
            <a:r>
              <a:rPr sz="1182" b="1" dirty="0">
                <a:solidFill>
                  <a:srgbClr val="FFFFFF"/>
                </a:solidFill>
                <a:latin typeface="Moderat Extended Bold"/>
                <a:cs typeface="Moderat Extended Bold"/>
              </a:rPr>
              <a:t>Knowledge</a:t>
            </a:r>
            <a:r>
              <a:rPr sz="1182" b="1" spc="-18" dirty="0">
                <a:solidFill>
                  <a:srgbClr val="FFFFFF"/>
                </a:solidFill>
                <a:latin typeface="Moderat Extended Bold"/>
                <a:cs typeface="Moderat Extended Bold"/>
              </a:rPr>
              <a:t> </a:t>
            </a:r>
            <a:r>
              <a:rPr sz="1182" b="1" dirty="0">
                <a:solidFill>
                  <a:srgbClr val="FFFFFF"/>
                </a:solidFill>
                <a:latin typeface="Moderat Extended Bold"/>
                <a:cs typeface="Moderat Extended Bold"/>
              </a:rPr>
              <a:t>should</a:t>
            </a:r>
            <a:r>
              <a:rPr sz="1182" b="1" spc="-15" dirty="0">
                <a:solidFill>
                  <a:srgbClr val="FFFFFF"/>
                </a:solidFill>
                <a:latin typeface="Moderat Extended Bold"/>
                <a:cs typeface="Moderat Extended Bold"/>
              </a:rPr>
              <a:t> be </a:t>
            </a:r>
            <a:r>
              <a:rPr sz="1182" b="1" dirty="0">
                <a:solidFill>
                  <a:srgbClr val="FFFFFF"/>
                </a:solidFill>
                <a:latin typeface="Moderat Extended Bold"/>
                <a:cs typeface="Moderat Extended Bold"/>
              </a:rPr>
              <a:t>available</a:t>
            </a:r>
            <a:r>
              <a:rPr sz="1182" b="1" spc="-21" dirty="0">
                <a:solidFill>
                  <a:srgbClr val="FFFFFF"/>
                </a:solidFill>
                <a:latin typeface="Moderat Extended Bold"/>
                <a:cs typeface="Moderat Extended Bold"/>
              </a:rPr>
              <a:t> </a:t>
            </a:r>
            <a:r>
              <a:rPr sz="1182" b="1" dirty="0">
                <a:solidFill>
                  <a:srgbClr val="FFFFFF"/>
                </a:solidFill>
                <a:latin typeface="Moderat Extended Bold"/>
                <a:cs typeface="Moderat Extended Bold"/>
              </a:rPr>
              <a:t>to</a:t>
            </a:r>
            <a:r>
              <a:rPr sz="1182" b="1" spc="-18" dirty="0">
                <a:solidFill>
                  <a:srgbClr val="FFFFFF"/>
                </a:solidFill>
                <a:latin typeface="Moderat Extended Bold"/>
                <a:cs typeface="Moderat Extended Bold"/>
              </a:rPr>
              <a:t> </a:t>
            </a:r>
            <a:r>
              <a:rPr sz="1182" b="1" spc="-6" dirty="0">
                <a:solidFill>
                  <a:srgbClr val="FFFFFF"/>
                </a:solidFill>
                <a:latin typeface="Moderat Extended Bold"/>
                <a:cs typeface="Moderat Extended Bold"/>
              </a:rPr>
              <a:t>everyone</a:t>
            </a:r>
            <a:r>
              <a:rPr sz="1182" b="1" spc="-21" dirty="0">
                <a:solidFill>
                  <a:srgbClr val="FFFFFF"/>
                </a:solidFill>
                <a:latin typeface="Moderat Extended Bold"/>
                <a:cs typeface="Moderat Extended Bold"/>
              </a:rPr>
              <a:t> </a:t>
            </a:r>
            <a:r>
              <a:rPr sz="1182" b="1" spc="-15" dirty="0">
                <a:solidFill>
                  <a:srgbClr val="FFFFFF"/>
                </a:solidFill>
                <a:latin typeface="Moderat Extended Bold"/>
                <a:cs typeface="Moderat Extended Bold"/>
              </a:rPr>
              <a:t>who </a:t>
            </a:r>
            <a:r>
              <a:rPr sz="1182" b="1" dirty="0">
                <a:solidFill>
                  <a:srgbClr val="FFFFFF"/>
                </a:solidFill>
                <a:latin typeface="Moderat Extended Bold"/>
                <a:cs typeface="Moderat Extended Bold"/>
              </a:rPr>
              <a:t>wants</a:t>
            </a:r>
            <a:r>
              <a:rPr sz="1182" b="1" spc="3" dirty="0">
                <a:solidFill>
                  <a:srgbClr val="FFFFFF"/>
                </a:solidFill>
                <a:latin typeface="Moderat Extended Bold"/>
                <a:cs typeface="Moderat Extended Bold"/>
              </a:rPr>
              <a:t> </a:t>
            </a:r>
            <a:r>
              <a:rPr sz="1182" b="1" dirty="0">
                <a:solidFill>
                  <a:srgbClr val="FFFFFF"/>
                </a:solidFill>
                <a:latin typeface="Moderat Extended Bold"/>
                <a:cs typeface="Moderat Extended Bold"/>
              </a:rPr>
              <a:t>and</a:t>
            </a:r>
            <a:r>
              <a:rPr sz="1182" b="1" spc="6" dirty="0">
                <a:solidFill>
                  <a:srgbClr val="FFFFFF"/>
                </a:solidFill>
                <a:latin typeface="Moderat Extended Bold"/>
                <a:cs typeface="Moderat Extended Bold"/>
              </a:rPr>
              <a:t> </a:t>
            </a:r>
            <a:r>
              <a:rPr sz="1182" b="1" dirty="0">
                <a:solidFill>
                  <a:srgbClr val="FFFFFF"/>
                </a:solidFill>
                <a:latin typeface="Moderat Extended Bold"/>
                <a:cs typeface="Moderat Extended Bold"/>
              </a:rPr>
              <a:t>needs</a:t>
            </a:r>
            <a:r>
              <a:rPr sz="1182" b="1" spc="6" dirty="0">
                <a:solidFill>
                  <a:srgbClr val="FFFFFF"/>
                </a:solidFill>
                <a:latin typeface="Moderat Extended Bold"/>
                <a:cs typeface="Moderat Extended Bold"/>
              </a:rPr>
              <a:t> </a:t>
            </a:r>
            <a:r>
              <a:rPr sz="1182" b="1" spc="-15" dirty="0">
                <a:solidFill>
                  <a:srgbClr val="FFFFFF"/>
                </a:solidFill>
                <a:latin typeface="Moderat Extended Bold"/>
                <a:cs typeface="Moderat Extended Bold"/>
              </a:rPr>
              <a:t>it</a:t>
            </a:r>
            <a:endParaRPr sz="1182" dirty="0">
              <a:latin typeface="Moderat Extended Bold"/>
              <a:cs typeface="Moderat Extended Bold"/>
            </a:endParaRPr>
          </a:p>
        </p:txBody>
      </p:sp>
      <p:sp>
        <p:nvSpPr>
          <p:cNvPr id="7" name="object 7"/>
          <p:cNvSpPr txBox="1"/>
          <p:nvPr/>
        </p:nvSpPr>
        <p:spPr>
          <a:xfrm>
            <a:off x="8480938" y="1003229"/>
            <a:ext cx="2900691" cy="745031"/>
          </a:xfrm>
          <a:prstGeom prst="rect">
            <a:avLst/>
          </a:prstGeom>
          <a:solidFill>
            <a:srgbClr val="FFFFFF"/>
          </a:solidFill>
        </p:spPr>
        <p:txBody>
          <a:bodyPr vert="horz" wrap="square" lIns="0" tIns="128226" rIns="0" bIns="0" rtlCol="0">
            <a:spAutoFit/>
          </a:bodyPr>
          <a:lstStyle/>
          <a:p>
            <a:pPr marL="164037" marR="686184" algn="just">
              <a:lnSpc>
                <a:spcPts val="1649"/>
              </a:lnSpc>
              <a:spcBef>
                <a:spcPts val="1009"/>
              </a:spcBef>
            </a:pPr>
            <a:r>
              <a:rPr sz="1607" b="1" dirty="0">
                <a:solidFill>
                  <a:srgbClr val="994493"/>
                </a:solidFill>
                <a:latin typeface="Moderat Extended Bold"/>
                <a:cs typeface="Moderat Extended Bold"/>
              </a:rPr>
              <a:t>Why</a:t>
            </a:r>
            <a:r>
              <a:rPr sz="1607" b="1" spc="-24" dirty="0">
                <a:solidFill>
                  <a:srgbClr val="994493"/>
                </a:solidFill>
                <a:latin typeface="Moderat Extended Bold"/>
                <a:cs typeface="Moderat Extended Bold"/>
              </a:rPr>
              <a:t> </a:t>
            </a:r>
            <a:r>
              <a:rPr sz="1607" b="1" dirty="0">
                <a:solidFill>
                  <a:srgbClr val="994493"/>
                </a:solidFill>
                <a:latin typeface="Moderat Extended Bold"/>
                <a:cs typeface="Moderat Extended Bold"/>
              </a:rPr>
              <a:t>Gore</a:t>
            </a:r>
            <a:r>
              <a:rPr sz="1607" b="1" spc="-21" dirty="0">
                <a:solidFill>
                  <a:srgbClr val="994493"/>
                </a:solidFill>
                <a:latin typeface="Moderat Extended Bold"/>
                <a:cs typeface="Moderat Extended Bold"/>
              </a:rPr>
              <a:t> </a:t>
            </a:r>
            <a:r>
              <a:rPr sz="1607" b="1" spc="-6" dirty="0">
                <a:solidFill>
                  <a:srgbClr val="994493"/>
                </a:solidFill>
                <a:latin typeface="Moderat Extended Bold"/>
                <a:cs typeface="Moderat Extended Bold"/>
              </a:rPr>
              <a:t>believes </a:t>
            </a:r>
            <a:r>
              <a:rPr sz="1607" b="1" dirty="0">
                <a:solidFill>
                  <a:srgbClr val="994493"/>
                </a:solidFill>
                <a:latin typeface="Moderat Extended Bold"/>
                <a:cs typeface="Moderat Extended Bold"/>
              </a:rPr>
              <a:t>equity</a:t>
            </a:r>
            <a:r>
              <a:rPr sz="1607" b="1" spc="-6" dirty="0">
                <a:solidFill>
                  <a:srgbClr val="994493"/>
                </a:solidFill>
                <a:latin typeface="Moderat Extended Bold"/>
                <a:cs typeface="Moderat Extended Bold"/>
              </a:rPr>
              <a:t> </a:t>
            </a:r>
            <a:r>
              <a:rPr sz="1607" b="1" dirty="0">
                <a:solidFill>
                  <a:srgbClr val="994493"/>
                </a:solidFill>
                <a:latin typeface="Moderat Extended Bold"/>
                <a:cs typeface="Moderat Extended Bold"/>
              </a:rPr>
              <a:t>of</a:t>
            </a:r>
            <a:r>
              <a:rPr sz="1607" b="1" spc="-6" dirty="0">
                <a:solidFill>
                  <a:srgbClr val="994493"/>
                </a:solidFill>
                <a:latin typeface="Moderat Extended Bold"/>
                <a:cs typeface="Moderat Extended Bold"/>
              </a:rPr>
              <a:t> </a:t>
            </a:r>
            <a:r>
              <a:rPr sz="1607" b="1" dirty="0">
                <a:solidFill>
                  <a:srgbClr val="994493"/>
                </a:solidFill>
                <a:latin typeface="Moderat Extended Bold"/>
                <a:cs typeface="Moderat Extended Bold"/>
              </a:rPr>
              <a:t>access</a:t>
            </a:r>
            <a:r>
              <a:rPr sz="1607" b="1" spc="-3" dirty="0">
                <a:solidFill>
                  <a:srgbClr val="994493"/>
                </a:solidFill>
                <a:latin typeface="Moderat Extended Bold"/>
                <a:cs typeface="Moderat Extended Bold"/>
              </a:rPr>
              <a:t> </a:t>
            </a:r>
            <a:r>
              <a:rPr sz="1607" b="1" spc="-21" dirty="0">
                <a:solidFill>
                  <a:srgbClr val="994493"/>
                </a:solidFill>
                <a:latin typeface="Moderat Extended Bold"/>
                <a:cs typeface="Moderat Extended Bold"/>
              </a:rPr>
              <a:t>is </a:t>
            </a:r>
            <a:r>
              <a:rPr sz="1607" b="1" spc="-6" dirty="0">
                <a:solidFill>
                  <a:srgbClr val="994493"/>
                </a:solidFill>
                <a:latin typeface="Moderat Extended Bold"/>
                <a:cs typeface="Moderat Extended Bold"/>
              </a:rPr>
              <a:t>important</a:t>
            </a:r>
            <a:endParaRPr sz="1607">
              <a:latin typeface="Moderat Extended Bold"/>
              <a:cs typeface="Moderat Extended Bold"/>
            </a:endParaRPr>
          </a:p>
        </p:txBody>
      </p:sp>
      <p:sp>
        <p:nvSpPr>
          <p:cNvPr id="8" name="object 8"/>
          <p:cNvSpPr/>
          <p:nvPr/>
        </p:nvSpPr>
        <p:spPr>
          <a:xfrm>
            <a:off x="428" y="0"/>
            <a:ext cx="4063971" cy="672323"/>
          </a:xfrm>
          <a:custGeom>
            <a:avLst/>
            <a:gdLst/>
            <a:ahLst/>
            <a:cxnLst/>
            <a:rect l="l" t="t" r="r" b="b"/>
            <a:pathLst>
              <a:path w="6701790" h="1108710">
                <a:moveTo>
                  <a:pt x="6701366" y="0"/>
                </a:moveTo>
                <a:lnTo>
                  <a:pt x="0" y="0"/>
                </a:lnTo>
                <a:lnTo>
                  <a:pt x="0" y="1108091"/>
                </a:lnTo>
                <a:lnTo>
                  <a:pt x="6701366" y="1108091"/>
                </a:lnTo>
                <a:lnTo>
                  <a:pt x="6701366" y="0"/>
                </a:lnTo>
                <a:close/>
              </a:path>
            </a:pathLst>
          </a:custGeom>
          <a:solidFill>
            <a:srgbClr val="6DB750"/>
          </a:solidFill>
        </p:spPr>
        <p:txBody>
          <a:bodyPr wrap="square" lIns="0" tIns="0" rIns="0" bIns="0" rtlCol="0"/>
          <a:lstStyle/>
          <a:p>
            <a:endParaRPr/>
          </a:p>
        </p:txBody>
      </p:sp>
      <p:sp>
        <p:nvSpPr>
          <p:cNvPr id="9" name="object 9"/>
          <p:cNvSpPr txBox="1"/>
          <p:nvPr/>
        </p:nvSpPr>
        <p:spPr>
          <a:xfrm>
            <a:off x="475293" y="277307"/>
            <a:ext cx="2094751" cy="286566"/>
          </a:xfrm>
          <a:prstGeom prst="rect">
            <a:avLst/>
          </a:prstGeom>
        </p:spPr>
        <p:txBody>
          <a:bodyPr vert="horz" wrap="square" lIns="0" tIns="7316" rIns="0" bIns="0" rtlCol="0">
            <a:spAutoFit/>
          </a:bodyPr>
          <a:lstStyle/>
          <a:p>
            <a:pPr marL="7701" marR="3081">
              <a:lnSpc>
                <a:spcPct val="101800"/>
              </a:lnSpc>
              <a:spcBef>
                <a:spcPts val="58"/>
              </a:spcBef>
            </a:pPr>
            <a:r>
              <a:rPr sz="910" b="1" dirty="0">
                <a:solidFill>
                  <a:srgbClr val="FFFFFF"/>
                </a:solidFill>
                <a:latin typeface="Roboto"/>
                <a:cs typeface="Roboto"/>
              </a:rPr>
              <a:t>Researchers’</a:t>
            </a:r>
            <a:r>
              <a:rPr sz="910" b="1" spc="33" dirty="0">
                <a:solidFill>
                  <a:srgbClr val="FFFFFF"/>
                </a:solidFill>
                <a:latin typeface="Roboto"/>
                <a:cs typeface="Roboto"/>
              </a:rPr>
              <a:t> </a:t>
            </a:r>
            <a:r>
              <a:rPr sz="910" b="1" dirty="0">
                <a:solidFill>
                  <a:srgbClr val="FFFFFF"/>
                </a:solidFill>
                <a:latin typeface="Roboto"/>
                <a:cs typeface="Roboto"/>
              </a:rPr>
              <a:t>experiences</a:t>
            </a:r>
            <a:r>
              <a:rPr sz="910" b="1" spc="33" dirty="0">
                <a:solidFill>
                  <a:srgbClr val="FFFFFF"/>
                </a:solidFill>
                <a:latin typeface="Roboto"/>
                <a:cs typeface="Roboto"/>
              </a:rPr>
              <a:t> </a:t>
            </a:r>
            <a:r>
              <a:rPr sz="910" b="1" dirty="0">
                <a:solidFill>
                  <a:srgbClr val="FFFFFF"/>
                </a:solidFill>
                <a:latin typeface="Roboto"/>
                <a:cs typeface="Roboto"/>
              </a:rPr>
              <a:t>of</a:t>
            </a:r>
            <a:r>
              <a:rPr sz="910" b="1" spc="33" dirty="0">
                <a:solidFill>
                  <a:srgbClr val="FFFFFF"/>
                </a:solidFill>
                <a:latin typeface="Roboto"/>
                <a:cs typeface="Roboto"/>
              </a:rPr>
              <a:t> </a:t>
            </a:r>
            <a:r>
              <a:rPr sz="910" b="1" spc="-6" dirty="0">
                <a:solidFill>
                  <a:srgbClr val="FFFFFF"/>
                </a:solidFill>
                <a:latin typeface="Roboto"/>
                <a:cs typeface="Roboto"/>
              </a:rPr>
              <a:t>publishing </a:t>
            </a:r>
            <a:r>
              <a:rPr sz="910" b="1" dirty="0">
                <a:solidFill>
                  <a:srgbClr val="FFFFFF"/>
                </a:solidFill>
                <a:latin typeface="Roboto"/>
                <a:cs typeface="Roboto"/>
              </a:rPr>
              <a:t>academic</a:t>
            </a:r>
            <a:r>
              <a:rPr sz="910" b="1" spc="21" dirty="0">
                <a:solidFill>
                  <a:srgbClr val="FFFFFF"/>
                </a:solidFill>
                <a:latin typeface="Roboto"/>
                <a:cs typeface="Roboto"/>
              </a:rPr>
              <a:t> </a:t>
            </a:r>
            <a:r>
              <a:rPr sz="910" b="1" dirty="0">
                <a:solidFill>
                  <a:srgbClr val="FFFFFF"/>
                </a:solidFill>
                <a:latin typeface="Roboto"/>
                <a:cs typeface="Roboto"/>
              </a:rPr>
              <a:t>books</a:t>
            </a:r>
            <a:r>
              <a:rPr sz="910" b="1" spc="24" dirty="0">
                <a:solidFill>
                  <a:srgbClr val="FFFFFF"/>
                </a:solidFill>
                <a:latin typeface="Roboto"/>
                <a:cs typeface="Roboto"/>
              </a:rPr>
              <a:t> </a:t>
            </a:r>
            <a:r>
              <a:rPr sz="910" b="1" dirty="0">
                <a:solidFill>
                  <a:srgbClr val="FFFFFF"/>
                </a:solidFill>
                <a:latin typeface="Roboto"/>
                <a:cs typeface="Roboto"/>
              </a:rPr>
              <a:t>open</a:t>
            </a:r>
            <a:r>
              <a:rPr sz="910" b="1" spc="21" dirty="0">
                <a:solidFill>
                  <a:srgbClr val="FFFFFF"/>
                </a:solidFill>
                <a:latin typeface="Roboto"/>
                <a:cs typeface="Roboto"/>
              </a:rPr>
              <a:t> </a:t>
            </a:r>
            <a:r>
              <a:rPr sz="910" b="1" spc="-6" dirty="0">
                <a:solidFill>
                  <a:srgbClr val="FFFFFF"/>
                </a:solidFill>
                <a:latin typeface="Roboto"/>
                <a:cs typeface="Roboto"/>
              </a:rPr>
              <a:t>access</a:t>
            </a:r>
            <a:endParaRPr sz="910">
              <a:latin typeface="Roboto"/>
              <a:cs typeface="Roboto"/>
            </a:endParaRPr>
          </a:p>
        </p:txBody>
      </p:sp>
      <p:sp>
        <p:nvSpPr>
          <p:cNvPr id="10" name="object 10"/>
          <p:cNvSpPr/>
          <p:nvPr/>
        </p:nvSpPr>
        <p:spPr>
          <a:xfrm>
            <a:off x="428" y="6005561"/>
            <a:ext cx="12191144" cy="852148"/>
          </a:xfrm>
          <a:custGeom>
            <a:avLst/>
            <a:gdLst/>
            <a:ahLst/>
            <a:cxnLst/>
            <a:rect l="l" t="t" r="r" b="b"/>
            <a:pathLst>
              <a:path w="20104100" h="1405254">
                <a:moveTo>
                  <a:pt x="20104099" y="0"/>
                </a:moveTo>
                <a:lnTo>
                  <a:pt x="0" y="0"/>
                </a:lnTo>
                <a:lnTo>
                  <a:pt x="0" y="1404941"/>
                </a:lnTo>
                <a:lnTo>
                  <a:pt x="20104099" y="1404941"/>
                </a:lnTo>
                <a:lnTo>
                  <a:pt x="20104099" y="0"/>
                </a:lnTo>
                <a:close/>
              </a:path>
            </a:pathLst>
          </a:custGeom>
          <a:solidFill>
            <a:srgbClr val="EDEDED"/>
          </a:solidFill>
        </p:spPr>
        <p:txBody>
          <a:bodyPr wrap="square" lIns="0" tIns="0" rIns="0" bIns="0" rtlCol="0"/>
          <a:lstStyle/>
          <a:p>
            <a:endParaRPr/>
          </a:p>
        </p:txBody>
      </p:sp>
      <p:sp>
        <p:nvSpPr>
          <p:cNvPr id="11" name="object 11"/>
          <p:cNvSpPr txBox="1"/>
          <p:nvPr/>
        </p:nvSpPr>
        <p:spPr>
          <a:xfrm>
            <a:off x="428" y="5593367"/>
            <a:ext cx="4063971" cy="943791"/>
          </a:xfrm>
          <a:prstGeom prst="rect">
            <a:avLst/>
          </a:prstGeom>
          <a:solidFill>
            <a:srgbClr val="6DB750"/>
          </a:solidFill>
        </p:spPr>
        <p:txBody>
          <a:bodyPr vert="horz" wrap="square" lIns="0" tIns="72777" rIns="0" bIns="0" rtlCol="0">
            <a:spAutoFit/>
          </a:bodyPr>
          <a:lstStyle/>
          <a:p>
            <a:pPr>
              <a:lnSpc>
                <a:spcPct val="100000"/>
              </a:lnSpc>
              <a:spcBef>
                <a:spcPts val="572"/>
              </a:spcBef>
            </a:pPr>
            <a:endParaRPr sz="1092" dirty="0">
              <a:latin typeface="Times New Roman"/>
              <a:cs typeface="Times New Roman"/>
            </a:endParaRPr>
          </a:p>
          <a:p>
            <a:pPr marL="475939" marR="1275717">
              <a:lnSpc>
                <a:spcPct val="106600"/>
              </a:lnSpc>
            </a:pPr>
            <a:r>
              <a:rPr sz="1092" b="1" dirty="0">
                <a:solidFill>
                  <a:srgbClr val="FFFFFF"/>
                </a:solidFill>
                <a:latin typeface="Moderat Extended Bold"/>
                <a:cs typeface="Moderat Extended Bold"/>
              </a:rPr>
              <a:t>Publish</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your</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book</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open</a:t>
            </a:r>
            <a:r>
              <a:rPr sz="1092" b="1" spc="-24" dirty="0">
                <a:solidFill>
                  <a:srgbClr val="FFFFFF"/>
                </a:solidFill>
                <a:latin typeface="Moderat Extended Bold"/>
                <a:cs typeface="Moderat Extended Bold"/>
              </a:rPr>
              <a:t> </a:t>
            </a:r>
            <a:r>
              <a:rPr sz="1092" b="1" spc="-6" dirty="0">
                <a:solidFill>
                  <a:srgbClr val="FFFFFF"/>
                </a:solidFill>
                <a:latin typeface="Moderat Extended Bold"/>
                <a:cs typeface="Moderat Extended Bold"/>
              </a:rPr>
              <a:t>access </a:t>
            </a:r>
            <a:r>
              <a:rPr sz="1092" b="1" u="sng" spc="-12" dirty="0">
                <a:solidFill>
                  <a:srgbClr val="FFFFFF"/>
                </a:solidFill>
                <a:uFill>
                  <a:solidFill>
                    <a:srgbClr val="FFFFFF"/>
                  </a:solidFill>
                </a:uFill>
                <a:latin typeface="Moderat Extended Bold"/>
                <a:cs typeface="Moderat Extended Bold"/>
                <a:hlinkClick r:id="rId4"/>
              </a:rPr>
              <a:t>www.oabooks-</a:t>
            </a:r>
            <a:r>
              <a:rPr sz="1092" b="1" u="sng" spc="-6" dirty="0">
                <a:solidFill>
                  <a:srgbClr val="FFFFFF"/>
                </a:solidFill>
                <a:uFill>
                  <a:solidFill>
                    <a:srgbClr val="FFFFFF"/>
                  </a:solidFill>
                </a:uFill>
                <a:latin typeface="Moderat Extended Bold"/>
                <a:cs typeface="Moderat Extended Bold"/>
                <a:hlinkClick r:id="rId4"/>
              </a:rPr>
              <a:t>toolkit.org</a:t>
            </a: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lang="en-GB" sz="1092" b="1" u="sng" spc="-6" dirty="0">
              <a:solidFill>
                <a:srgbClr val="FFFFFF"/>
              </a:solidFill>
              <a:uFill>
                <a:solidFill>
                  <a:srgbClr val="FFFFFF"/>
                </a:solidFill>
              </a:uFill>
              <a:latin typeface="Moderat Extended Bold"/>
              <a:cs typeface="Moderat Extended Bold"/>
            </a:endParaRPr>
          </a:p>
        </p:txBody>
      </p:sp>
      <p:sp>
        <p:nvSpPr>
          <p:cNvPr id="12" name="object 12"/>
          <p:cNvSpPr txBox="1">
            <a:spLocks noGrp="1"/>
          </p:cNvSpPr>
          <p:nvPr>
            <p:ph type="title"/>
          </p:nvPr>
        </p:nvSpPr>
        <p:spPr>
          <a:prstGeom prst="rect">
            <a:avLst/>
          </a:prstGeom>
        </p:spPr>
        <p:txBody>
          <a:bodyPr vert="horz" wrap="square" lIns="0" tIns="47748" rIns="0" bIns="0" rtlCol="0">
            <a:spAutoFit/>
          </a:bodyPr>
          <a:lstStyle/>
          <a:p>
            <a:pPr marL="7701" marR="3081">
              <a:lnSpc>
                <a:spcPts val="3044"/>
              </a:lnSpc>
              <a:spcBef>
                <a:spcPts val="376"/>
              </a:spcBef>
            </a:pPr>
            <a:r>
              <a:rPr dirty="0"/>
              <a:t>“Whose</a:t>
            </a:r>
            <a:r>
              <a:rPr spc="-149" dirty="0"/>
              <a:t> </a:t>
            </a:r>
            <a:r>
              <a:rPr spc="-15" dirty="0"/>
              <a:t>knowledge</a:t>
            </a:r>
            <a:r>
              <a:rPr spc="-139" dirty="0"/>
              <a:t> </a:t>
            </a:r>
            <a:r>
              <a:rPr spc="-12" dirty="0"/>
              <a:t>counts?</a:t>
            </a:r>
            <a:r>
              <a:rPr spc="-139" dirty="0"/>
              <a:t> </a:t>
            </a:r>
            <a:r>
              <a:rPr spc="-6" dirty="0"/>
              <a:t>Whose </a:t>
            </a:r>
            <a:r>
              <a:rPr spc="-15" dirty="0"/>
              <a:t>knowledge</a:t>
            </a:r>
            <a:r>
              <a:rPr spc="-103" dirty="0"/>
              <a:t> </a:t>
            </a:r>
            <a:r>
              <a:rPr dirty="0"/>
              <a:t>is</a:t>
            </a:r>
            <a:r>
              <a:rPr spc="-94" dirty="0"/>
              <a:t> </a:t>
            </a:r>
            <a:r>
              <a:rPr spc="-15" dirty="0"/>
              <a:t>available?</a:t>
            </a:r>
            <a:r>
              <a:rPr spc="-94" dirty="0"/>
              <a:t> </a:t>
            </a:r>
            <a:r>
              <a:rPr spc="-6" dirty="0"/>
              <a:t>Whose </a:t>
            </a:r>
            <a:r>
              <a:rPr spc="-15" dirty="0"/>
              <a:t>knowledge</a:t>
            </a:r>
            <a:r>
              <a:rPr spc="-143" dirty="0"/>
              <a:t> </a:t>
            </a:r>
            <a:r>
              <a:rPr spc="-6" dirty="0"/>
              <a:t>circulates</a:t>
            </a:r>
            <a:r>
              <a:rPr spc="-133" dirty="0"/>
              <a:t> </a:t>
            </a:r>
            <a:r>
              <a:rPr spc="-6" dirty="0"/>
              <a:t>widely?”</a:t>
            </a:r>
          </a:p>
        </p:txBody>
      </p:sp>
      <p:pic>
        <p:nvPicPr>
          <p:cNvPr id="5" name="Picture 4">
            <a:extLst>
              <a:ext uri="{FF2B5EF4-FFF2-40B4-BE49-F238E27FC236}">
                <a16:creationId xmlns:a16="http://schemas.microsoft.com/office/drawing/2014/main" id="{E5FB8C35-5699-82A3-CE32-B363E3F9AC1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545946" y="2088975"/>
            <a:ext cx="325434" cy="379674"/>
          </a:xfrm>
          <a:prstGeom prst="rect">
            <a:avLst/>
          </a:prstGeom>
        </p:spPr>
      </p:pic>
      <p:pic>
        <p:nvPicPr>
          <p:cNvPr id="25" name="Picture 24">
            <a:extLst>
              <a:ext uri="{FF2B5EF4-FFF2-40B4-BE49-F238E27FC236}">
                <a16:creationId xmlns:a16="http://schemas.microsoft.com/office/drawing/2014/main" id="{9F10CD1D-6328-8867-214C-4A04550E2B3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508430" y="4122117"/>
            <a:ext cx="400467" cy="323454"/>
          </a:xfrm>
          <a:prstGeom prst="rect">
            <a:avLst/>
          </a:prstGeom>
        </p:spPr>
      </p:pic>
      <p:pic>
        <p:nvPicPr>
          <p:cNvPr id="26" name="Picture 25">
            <a:extLst>
              <a:ext uri="{FF2B5EF4-FFF2-40B4-BE49-F238E27FC236}">
                <a16:creationId xmlns:a16="http://schemas.microsoft.com/office/drawing/2014/main" id="{E1DA18F3-3304-0CE6-2343-F6DD9B41EA9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500728" y="4630401"/>
            <a:ext cx="415870" cy="415870"/>
          </a:xfrm>
          <a:prstGeom prst="rect">
            <a:avLst/>
          </a:prstGeom>
        </p:spPr>
      </p:pic>
      <p:pic>
        <p:nvPicPr>
          <p:cNvPr id="27" name="Picture 26">
            <a:extLst>
              <a:ext uri="{FF2B5EF4-FFF2-40B4-BE49-F238E27FC236}">
                <a16:creationId xmlns:a16="http://schemas.microsoft.com/office/drawing/2014/main" id="{F6EB5BD1-F66A-A61E-426C-F723B6F0A01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8559026" y="2772465"/>
            <a:ext cx="299275" cy="432286"/>
          </a:xfrm>
          <a:prstGeom prst="rect">
            <a:avLst/>
          </a:prstGeom>
        </p:spPr>
      </p:pic>
      <p:pic>
        <p:nvPicPr>
          <p:cNvPr id="29" name="Picture 28">
            <a:extLst>
              <a:ext uri="{FF2B5EF4-FFF2-40B4-BE49-F238E27FC236}">
                <a16:creationId xmlns:a16="http://schemas.microsoft.com/office/drawing/2014/main" id="{E6B44A58-A268-4ED9-94B5-5E576DC04C5E}"/>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8523832" y="3621224"/>
            <a:ext cx="369662" cy="354876"/>
          </a:xfrm>
          <a:prstGeom prst="rect">
            <a:avLst/>
          </a:prstGeom>
        </p:spPr>
      </p:pic>
      <p:sp>
        <p:nvSpPr>
          <p:cNvPr id="13" name="object 6">
            <a:extLst>
              <a:ext uri="{FF2B5EF4-FFF2-40B4-BE49-F238E27FC236}">
                <a16:creationId xmlns:a16="http://schemas.microsoft.com/office/drawing/2014/main" id="{814642E6-552A-EFFA-A02E-149584D5B302}"/>
              </a:ext>
            </a:extLst>
          </p:cNvPr>
          <p:cNvSpPr txBox="1"/>
          <p:nvPr/>
        </p:nvSpPr>
        <p:spPr>
          <a:xfrm>
            <a:off x="9099503" y="2789667"/>
            <a:ext cx="2150971" cy="726986"/>
          </a:xfrm>
          <a:prstGeom prst="rect">
            <a:avLst/>
          </a:prstGeom>
        </p:spPr>
        <p:txBody>
          <a:bodyPr vert="horz" wrap="square" lIns="0" tIns="7316" rIns="0" bIns="0" rtlCol="0">
            <a:spAutoFit/>
          </a:bodyPr>
          <a:lstStyle/>
          <a:p>
            <a:pPr marL="7701" marR="3081">
              <a:lnSpc>
                <a:spcPct val="101499"/>
              </a:lnSpc>
              <a:spcBef>
                <a:spcPts val="949"/>
              </a:spcBef>
            </a:pPr>
            <a:r>
              <a:rPr sz="1182" b="1" dirty="0">
                <a:solidFill>
                  <a:srgbClr val="FFFFFF"/>
                </a:solidFill>
                <a:latin typeface="Moderat Extended Bold"/>
                <a:cs typeface="Moderat Extended Bold"/>
              </a:rPr>
              <a:t>People</a:t>
            </a:r>
            <a:r>
              <a:rPr sz="1182" b="1" spc="-15" dirty="0">
                <a:solidFill>
                  <a:srgbClr val="FFFFFF"/>
                </a:solidFill>
                <a:latin typeface="Moderat Extended Bold"/>
                <a:cs typeface="Moderat Extended Bold"/>
              </a:rPr>
              <a:t> </a:t>
            </a:r>
            <a:r>
              <a:rPr sz="1182" b="1" dirty="0">
                <a:solidFill>
                  <a:srgbClr val="FFFFFF"/>
                </a:solidFill>
                <a:latin typeface="Moderat Extended Bold"/>
                <a:cs typeface="Moderat Extended Bold"/>
              </a:rPr>
              <a:t>shouldn’t</a:t>
            </a:r>
            <a:r>
              <a:rPr sz="1182" b="1" spc="-12" dirty="0">
                <a:solidFill>
                  <a:srgbClr val="FFFFFF"/>
                </a:solidFill>
                <a:latin typeface="Moderat Extended Bold"/>
                <a:cs typeface="Moderat Extended Bold"/>
              </a:rPr>
              <a:t> </a:t>
            </a:r>
            <a:r>
              <a:rPr sz="1182" b="1" spc="-15" dirty="0">
                <a:solidFill>
                  <a:srgbClr val="FFFFFF"/>
                </a:solidFill>
                <a:latin typeface="Moderat Extended Bold"/>
                <a:cs typeface="Moderat Extended Bold"/>
              </a:rPr>
              <a:t>be </a:t>
            </a:r>
            <a:r>
              <a:rPr sz="1182" b="1" dirty="0">
                <a:solidFill>
                  <a:srgbClr val="FFFFFF"/>
                </a:solidFill>
                <a:latin typeface="Moderat Extended Bold"/>
                <a:cs typeface="Moderat Extended Bold"/>
              </a:rPr>
              <a:t>disadvantaged</a:t>
            </a:r>
            <a:r>
              <a:rPr sz="1182" b="1" spc="-24" dirty="0">
                <a:solidFill>
                  <a:srgbClr val="FFFFFF"/>
                </a:solidFill>
                <a:latin typeface="Moderat Extended Bold"/>
                <a:cs typeface="Moderat Extended Bold"/>
              </a:rPr>
              <a:t> </a:t>
            </a:r>
            <a:r>
              <a:rPr sz="1182" b="1" dirty="0">
                <a:solidFill>
                  <a:srgbClr val="FFFFFF"/>
                </a:solidFill>
                <a:latin typeface="Moderat Extended Bold"/>
                <a:cs typeface="Moderat Extended Bold"/>
              </a:rPr>
              <a:t>because</a:t>
            </a:r>
            <a:r>
              <a:rPr sz="1182" b="1" spc="-21" dirty="0">
                <a:solidFill>
                  <a:srgbClr val="FFFFFF"/>
                </a:solidFill>
                <a:latin typeface="Moderat Extended Bold"/>
                <a:cs typeface="Moderat Extended Bold"/>
              </a:rPr>
              <a:t> </a:t>
            </a:r>
            <a:r>
              <a:rPr sz="1182" b="1" spc="-15" dirty="0">
                <a:solidFill>
                  <a:srgbClr val="FFFFFF"/>
                </a:solidFill>
                <a:latin typeface="Moderat Extended Bold"/>
                <a:cs typeface="Moderat Extended Bold"/>
              </a:rPr>
              <a:t>of </a:t>
            </a:r>
            <a:r>
              <a:rPr sz="1182" b="1" dirty="0">
                <a:solidFill>
                  <a:srgbClr val="FFFFFF"/>
                </a:solidFill>
                <a:latin typeface="Moderat Extended Bold"/>
                <a:cs typeface="Moderat Extended Bold"/>
              </a:rPr>
              <a:t>their</a:t>
            </a:r>
            <a:r>
              <a:rPr sz="1182" b="1" spc="24" dirty="0">
                <a:solidFill>
                  <a:srgbClr val="FFFFFF"/>
                </a:solidFill>
                <a:latin typeface="Moderat Extended Bold"/>
                <a:cs typeface="Moderat Extended Bold"/>
              </a:rPr>
              <a:t> </a:t>
            </a:r>
            <a:r>
              <a:rPr sz="1182" b="1" dirty="0">
                <a:solidFill>
                  <a:srgbClr val="FFFFFF"/>
                </a:solidFill>
                <a:latin typeface="Moderat Extended Bold"/>
                <a:cs typeface="Moderat Extended Bold"/>
              </a:rPr>
              <a:t>location</a:t>
            </a:r>
            <a:r>
              <a:rPr sz="1182" b="1" spc="24" dirty="0">
                <a:solidFill>
                  <a:srgbClr val="FFFFFF"/>
                </a:solidFill>
                <a:latin typeface="Moderat Extended Bold"/>
                <a:cs typeface="Moderat Extended Bold"/>
              </a:rPr>
              <a:t> </a:t>
            </a:r>
            <a:r>
              <a:rPr sz="1182" b="1" dirty="0">
                <a:solidFill>
                  <a:srgbClr val="FFFFFF"/>
                </a:solidFill>
                <a:latin typeface="Moderat Extended Bold"/>
                <a:cs typeface="Moderat Extended Bold"/>
              </a:rPr>
              <a:t>or</a:t>
            </a:r>
            <a:r>
              <a:rPr sz="1182" b="1" spc="27" dirty="0">
                <a:solidFill>
                  <a:srgbClr val="FFFFFF"/>
                </a:solidFill>
                <a:latin typeface="Moderat Extended Bold"/>
                <a:cs typeface="Moderat Extended Bold"/>
              </a:rPr>
              <a:t> </a:t>
            </a:r>
            <a:r>
              <a:rPr sz="1182" b="1" spc="-6" dirty="0">
                <a:solidFill>
                  <a:srgbClr val="FFFFFF"/>
                </a:solidFill>
                <a:latin typeface="Moderat Extended Bold"/>
                <a:cs typeface="Moderat Extended Bold"/>
              </a:rPr>
              <a:t>economic position</a:t>
            </a:r>
            <a:endParaRPr sz="1182" dirty="0">
              <a:latin typeface="Moderat Extended Bold"/>
              <a:cs typeface="Moderat Extended Bold"/>
            </a:endParaRPr>
          </a:p>
        </p:txBody>
      </p:sp>
      <p:sp>
        <p:nvSpPr>
          <p:cNvPr id="14" name="object 6">
            <a:extLst>
              <a:ext uri="{FF2B5EF4-FFF2-40B4-BE49-F238E27FC236}">
                <a16:creationId xmlns:a16="http://schemas.microsoft.com/office/drawing/2014/main" id="{BC758B0A-9B59-A32D-3C44-BA25ED920508}"/>
              </a:ext>
            </a:extLst>
          </p:cNvPr>
          <p:cNvSpPr txBox="1"/>
          <p:nvPr/>
        </p:nvSpPr>
        <p:spPr>
          <a:xfrm>
            <a:off x="9099503" y="3660039"/>
            <a:ext cx="2150971" cy="359391"/>
          </a:xfrm>
          <a:prstGeom prst="rect">
            <a:avLst/>
          </a:prstGeom>
        </p:spPr>
        <p:txBody>
          <a:bodyPr vert="horz" wrap="square" lIns="0" tIns="7316" rIns="0" bIns="0" rtlCol="0">
            <a:spAutoFit/>
          </a:bodyPr>
          <a:lstStyle/>
          <a:p>
            <a:pPr marL="7701" marR="288028">
              <a:lnSpc>
                <a:spcPct val="101499"/>
              </a:lnSpc>
              <a:spcBef>
                <a:spcPts val="952"/>
              </a:spcBef>
            </a:pPr>
            <a:r>
              <a:rPr sz="1182" b="1" dirty="0">
                <a:solidFill>
                  <a:srgbClr val="FFFFFF"/>
                </a:solidFill>
                <a:latin typeface="Moderat Extended Bold"/>
                <a:cs typeface="Moderat Extended Bold"/>
              </a:rPr>
              <a:t>Research</a:t>
            </a:r>
            <a:r>
              <a:rPr sz="1182" b="1" spc="6" dirty="0">
                <a:solidFill>
                  <a:srgbClr val="FFFFFF"/>
                </a:solidFill>
                <a:latin typeface="Moderat Extended Bold"/>
                <a:cs typeface="Moderat Extended Bold"/>
              </a:rPr>
              <a:t> </a:t>
            </a:r>
            <a:r>
              <a:rPr sz="1182" b="1" dirty="0">
                <a:solidFill>
                  <a:srgbClr val="FFFFFF"/>
                </a:solidFill>
                <a:latin typeface="Moderat Extended Bold"/>
                <a:cs typeface="Moderat Extended Bold"/>
              </a:rPr>
              <a:t>can</a:t>
            </a:r>
            <a:r>
              <a:rPr sz="1182" b="1" spc="6" dirty="0">
                <a:solidFill>
                  <a:srgbClr val="FFFFFF"/>
                </a:solidFill>
                <a:latin typeface="Moderat Extended Bold"/>
                <a:cs typeface="Moderat Extended Bold"/>
              </a:rPr>
              <a:t> </a:t>
            </a:r>
            <a:r>
              <a:rPr sz="1182" b="1" spc="-15" dirty="0">
                <a:solidFill>
                  <a:srgbClr val="FFFFFF"/>
                </a:solidFill>
                <a:latin typeface="Moderat Extended Bold"/>
                <a:cs typeface="Moderat Extended Bold"/>
              </a:rPr>
              <a:t>be </a:t>
            </a:r>
            <a:r>
              <a:rPr sz="1182" b="1" dirty="0">
                <a:solidFill>
                  <a:srgbClr val="FFFFFF"/>
                </a:solidFill>
                <a:latin typeface="Moderat Extended Bold"/>
                <a:cs typeface="Moderat Extended Bold"/>
              </a:rPr>
              <a:t>circulated</a:t>
            </a:r>
            <a:r>
              <a:rPr sz="1182" b="1" spc="9" dirty="0">
                <a:solidFill>
                  <a:srgbClr val="FFFFFF"/>
                </a:solidFill>
                <a:latin typeface="Moderat Extended Bold"/>
                <a:cs typeface="Moderat Extended Bold"/>
              </a:rPr>
              <a:t> </a:t>
            </a:r>
            <a:r>
              <a:rPr sz="1182" b="1" dirty="0">
                <a:solidFill>
                  <a:srgbClr val="FFFFFF"/>
                </a:solidFill>
                <a:latin typeface="Moderat Extended Bold"/>
                <a:cs typeface="Moderat Extended Bold"/>
              </a:rPr>
              <a:t>far</a:t>
            </a:r>
            <a:r>
              <a:rPr sz="1182" b="1" spc="12" dirty="0">
                <a:solidFill>
                  <a:srgbClr val="FFFFFF"/>
                </a:solidFill>
                <a:latin typeface="Moderat Extended Bold"/>
                <a:cs typeface="Moderat Extended Bold"/>
              </a:rPr>
              <a:t> </a:t>
            </a:r>
            <a:r>
              <a:rPr sz="1182" b="1" dirty="0">
                <a:solidFill>
                  <a:srgbClr val="FFFFFF"/>
                </a:solidFill>
                <a:latin typeface="Moderat Extended Bold"/>
                <a:cs typeface="Moderat Extended Bold"/>
              </a:rPr>
              <a:t>and</a:t>
            </a:r>
            <a:r>
              <a:rPr sz="1182" b="1" spc="9" dirty="0">
                <a:solidFill>
                  <a:srgbClr val="FFFFFF"/>
                </a:solidFill>
                <a:latin typeface="Moderat Extended Bold"/>
                <a:cs typeface="Moderat Extended Bold"/>
              </a:rPr>
              <a:t> </a:t>
            </a:r>
            <a:r>
              <a:rPr sz="1182" b="1" spc="-12" dirty="0">
                <a:solidFill>
                  <a:srgbClr val="FFFFFF"/>
                </a:solidFill>
                <a:latin typeface="Moderat Extended Bold"/>
                <a:cs typeface="Moderat Extended Bold"/>
              </a:rPr>
              <a:t>wide</a:t>
            </a:r>
            <a:endParaRPr sz="1182" dirty="0">
              <a:latin typeface="Moderat Extended Bold"/>
              <a:cs typeface="Moderat Extended Bold"/>
            </a:endParaRPr>
          </a:p>
        </p:txBody>
      </p:sp>
      <p:sp>
        <p:nvSpPr>
          <p:cNvPr id="15" name="object 6">
            <a:extLst>
              <a:ext uri="{FF2B5EF4-FFF2-40B4-BE49-F238E27FC236}">
                <a16:creationId xmlns:a16="http://schemas.microsoft.com/office/drawing/2014/main" id="{1BE8EE39-35BD-59C2-B1D7-8DA504F92165}"/>
              </a:ext>
            </a:extLst>
          </p:cNvPr>
          <p:cNvSpPr txBox="1"/>
          <p:nvPr/>
        </p:nvSpPr>
        <p:spPr>
          <a:xfrm>
            <a:off x="9099503" y="4122117"/>
            <a:ext cx="2150971" cy="359391"/>
          </a:xfrm>
          <a:prstGeom prst="rect">
            <a:avLst/>
          </a:prstGeom>
        </p:spPr>
        <p:txBody>
          <a:bodyPr vert="horz" wrap="square" lIns="0" tIns="7316" rIns="0" bIns="0" rtlCol="0">
            <a:spAutoFit/>
          </a:bodyPr>
          <a:lstStyle/>
          <a:p>
            <a:pPr marL="7701" marR="84329">
              <a:lnSpc>
                <a:spcPct val="101499"/>
              </a:lnSpc>
              <a:spcBef>
                <a:spcPts val="949"/>
              </a:spcBef>
            </a:pPr>
            <a:r>
              <a:rPr sz="1182" b="1" spc="-12" dirty="0">
                <a:solidFill>
                  <a:srgbClr val="FFFFFF"/>
                </a:solidFill>
                <a:latin typeface="Moderat Extended Bold"/>
                <a:cs typeface="Moderat Extended Bold"/>
              </a:rPr>
              <a:t>Different</a:t>
            </a:r>
            <a:r>
              <a:rPr sz="1182" b="1" spc="-39" dirty="0">
                <a:solidFill>
                  <a:srgbClr val="FFFFFF"/>
                </a:solidFill>
                <a:latin typeface="Moderat Extended Bold"/>
                <a:cs typeface="Moderat Extended Bold"/>
              </a:rPr>
              <a:t> </a:t>
            </a:r>
            <a:r>
              <a:rPr sz="1182" b="1" dirty="0">
                <a:solidFill>
                  <a:srgbClr val="FFFFFF"/>
                </a:solidFill>
                <a:latin typeface="Moderat Extended Bold"/>
                <a:cs typeface="Moderat Extended Bold"/>
              </a:rPr>
              <a:t>voices</a:t>
            </a:r>
            <a:r>
              <a:rPr sz="1182" b="1" spc="-39" dirty="0">
                <a:solidFill>
                  <a:srgbClr val="FFFFFF"/>
                </a:solidFill>
                <a:latin typeface="Moderat Extended Bold"/>
                <a:cs typeface="Moderat Extended Bold"/>
              </a:rPr>
              <a:t> </a:t>
            </a:r>
            <a:r>
              <a:rPr sz="1182" b="1" spc="-15" dirty="0">
                <a:solidFill>
                  <a:srgbClr val="FFFFFF"/>
                </a:solidFill>
                <a:latin typeface="Moderat Extended Bold"/>
                <a:cs typeface="Moderat Extended Bold"/>
              </a:rPr>
              <a:t>and </a:t>
            </a:r>
            <a:r>
              <a:rPr sz="1182" b="1" dirty="0">
                <a:solidFill>
                  <a:srgbClr val="FFFFFF"/>
                </a:solidFill>
                <a:latin typeface="Moderat Extended Bold"/>
                <a:cs typeface="Moderat Extended Bold"/>
              </a:rPr>
              <a:t>perspectives</a:t>
            </a:r>
            <a:r>
              <a:rPr sz="1182" b="1" spc="-15" dirty="0">
                <a:solidFill>
                  <a:srgbClr val="FFFFFF"/>
                </a:solidFill>
                <a:latin typeface="Moderat Extended Bold"/>
                <a:cs typeface="Moderat Extended Bold"/>
              </a:rPr>
              <a:t> </a:t>
            </a:r>
            <a:r>
              <a:rPr sz="1182" b="1" dirty="0">
                <a:solidFill>
                  <a:srgbClr val="FFFFFF"/>
                </a:solidFill>
                <a:latin typeface="Moderat Extended Bold"/>
                <a:cs typeface="Moderat Extended Bold"/>
              </a:rPr>
              <a:t>can</a:t>
            </a:r>
            <a:r>
              <a:rPr sz="1182" b="1" spc="-12" dirty="0">
                <a:solidFill>
                  <a:srgbClr val="FFFFFF"/>
                </a:solidFill>
                <a:latin typeface="Moderat Extended Bold"/>
                <a:cs typeface="Moderat Extended Bold"/>
              </a:rPr>
              <a:t> </a:t>
            </a:r>
            <a:r>
              <a:rPr sz="1182" b="1" spc="-6" dirty="0">
                <a:solidFill>
                  <a:srgbClr val="FFFFFF"/>
                </a:solidFill>
                <a:latin typeface="Moderat Extended Bold"/>
                <a:cs typeface="Moderat Extended Bold"/>
              </a:rPr>
              <a:t>surface</a:t>
            </a:r>
            <a:endParaRPr sz="1182" dirty="0">
              <a:latin typeface="Moderat Extended Bold"/>
              <a:cs typeface="Moderat Extended Bold"/>
            </a:endParaRPr>
          </a:p>
        </p:txBody>
      </p:sp>
      <p:sp>
        <p:nvSpPr>
          <p:cNvPr id="16" name="object 6">
            <a:extLst>
              <a:ext uri="{FF2B5EF4-FFF2-40B4-BE49-F238E27FC236}">
                <a16:creationId xmlns:a16="http://schemas.microsoft.com/office/drawing/2014/main" id="{AA73B99B-B901-680F-198D-2A9EA9C72B45}"/>
              </a:ext>
            </a:extLst>
          </p:cNvPr>
          <p:cNvSpPr txBox="1"/>
          <p:nvPr/>
        </p:nvSpPr>
        <p:spPr>
          <a:xfrm>
            <a:off x="9099503" y="4630402"/>
            <a:ext cx="2150971" cy="726986"/>
          </a:xfrm>
          <a:prstGeom prst="rect">
            <a:avLst/>
          </a:prstGeom>
        </p:spPr>
        <p:txBody>
          <a:bodyPr vert="horz" wrap="square" lIns="0" tIns="7316" rIns="0" bIns="0" rtlCol="0">
            <a:spAutoFit/>
          </a:bodyPr>
          <a:lstStyle/>
          <a:p>
            <a:pPr marL="7701" marR="151330">
              <a:lnSpc>
                <a:spcPct val="101499"/>
              </a:lnSpc>
              <a:spcBef>
                <a:spcPts val="952"/>
              </a:spcBef>
            </a:pPr>
            <a:r>
              <a:rPr sz="1182" b="1" dirty="0">
                <a:solidFill>
                  <a:srgbClr val="FFFFFF"/>
                </a:solidFill>
                <a:latin typeface="Moderat Extended Bold"/>
                <a:cs typeface="Moderat Extended Bold"/>
              </a:rPr>
              <a:t>Some</a:t>
            </a:r>
            <a:r>
              <a:rPr sz="1182" b="1" spc="6" dirty="0">
                <a:solidFill>
                  <a:srgbClr val="FFFFFF"/>
                </a:solidFill>
                <a:latin typeface="Moderat Extended Bold"/>
                <a:cs typeface="Moderat Extended Bold"/>
              </a:rPr>
              <a:t> </a:t>
            </a:r>
            <a:r>
              <a:rPr sz="1182" b="1" dirty="0">
                <a:solidFill>
                  <a:srgbClr val="FFFFFF"/>
                </a:solidFill>
                <a:latin typeface="Moderat Extended Bold"/>
                <a:cs typeface="Moderat Extended Bold"/>
              </a:rPr>
              <a:t>of</a:t>
            </a:r>
            <a:r>
              <a:rPr sz="1182" b="1" spc="6" dirty="0">
                <a:solidFill>
                  <a:srgbClr val="FFFFFF"/>
                </a:solidFill>
                <a:latin typeface="Moderat Extended Bold"/>
                <a:cs typeface="Moderat Extended Bold"/>
              </a:rPr>
              <a:t> </a:t>
            </a:r>
            <a:r>
              <a:rPr sz="1182" b="1" dirty="0">
                <a:solidFill>
                  <a:srgbClr val="FFFFFF"/>
                </a:solidFill>
                <a:latin typeface="Moderat Extended Bold"/>
                <a:cs typeface="Moderat Extended Bold"/>
              </a:rPr>
              <a:t>the</a:t>
            </a:r>
            <a:r>
              <a:rPr sz="1182" b="1" spc="6" dirty="0">
                <a:solidFill>
                  <a:srgbClr val="FFFFFF"/>
                </a:solidFill>
                <a:latin typeface="Moderat Extended Bold"/>
                <a:cs typeface="Moderat Extended Bold"/>
              </a:rPr>
              <a:t> </a:t>
            </a:r>
            <a:r>
              <a:rPr sz="1182" b="1" spc="-6" dirty="0">
                <a:solidFill>
                  <a:srgbClr val="FFFFFF"/>
                </a:solidFill>
                <a:latin typeface="Moderat Extended Bold"/>
                <a:cs typeface="Moderat Extended Bold"/>
              </a:rPr>
              <a:t>ongoing </a:t>
            </a:r>
            <a:r>
              <a:rPr sz="1182" b="1" dirty="0">
                <a:solidFill>
                  <a:srgbClr val="FFFFFF"/>
                </a:solidFill>
                <a:latin typeface="Moderat Extended Bold"/>
                <a:cs typeface="Moderat Extended Bold"/>
              </a:rPr>
              <a:t>Global</a:t>
            </a:r>
            <a:r>
              <a:rPr sz="1182" b="1" spc="33" dirty="0">
                <a:solidFill>
                  <a:srgbClr val="FFFFFF"/>
                </a:solidFill>
                <a:latin typeface="Moderat Extended Bold"/>
                <a:cs typeface="Moderat Extended Bold"/>
              </a:rPr>
              <a:t> </a:t>
            </a:r>
            <a:r>
              <a:rPr sz="1182" b="1" dirty="0">
                <a:solidFill>
                  <a:srgbClr val="FFFFFF"/>
                </a:solidFill>
                <a:latin typeface="Moderat Extended Bold"/>
                <a:cs typeface="Moderat Extended Bold"/>
              </a:rPr>
              <a:t>North</a:t>
            </a:r>
            <a:r>
              <a:rPr sz="1182" b="1" spc="36" dirty="0">
                <a:solidFill>
                  <a:srgbClr val="FFFFFF"/>
                </a:solidFill>
                <a:latin typeface="Moderat Extended Bold"/>
                <a:cs typeface="Moderat Extended Bold"/>
              </a:rPr>
              <a:t> </a:t>
            </a:r>
            <a:r>
              <a:rPr sz="1182" b="1" dirty="0">
                <a:solidFill>
                  <a:srgbClr val="FFFFFF"/>
                </a:solidFill>
                <a:latin typeface="Moderat Extended Bold"/>
                <a:cs typeface="Moderat Extended Bold"/>
              </a:rPr>
              <a:t>-</a:t>
            </a:r>
            <a:r>
              <a:rPr sz="1182" b="1" spc="36" dirty="0">
                <a:solidFill>
                  <a:srgbClr val="FFFFFF"/>
                </a:solidFill>
                <a:latin typeface="Moderat Extended Bold"/>
                <a:cs typeface="Moderat Extended Bold"/>
              </a:rPr>
              <a:t> </a:t>
            </a:r>
            <a:r>
              <a:rPr sz="1182" b="1" spc="-6" dirty="0">
                <a:solidFill>
                  <a:srgbClr val="FFFFFF"/>
                </a:solidFill>
                <a:latin typeface="Moderat Extended Bold"/>
                <a:cs typeface="Moderat Extended Bold"/>
              </a:rPr>
              <a:t>Global </a:t>
            </a:r>
            <a:r>
              <a:rPr sz="1182" b="1" dirty="0">
                <a:solidFill>
                  <a:srgbClr val="FFFFFF"/>
                </a:solidFill>
                <a:latin typeface="Moderat Extended Bold"/>
                <a:cs typeface="Moderat Extended Bold"/>
              </a:rPr>
              <a:t>South</a:t>
            </a:r>
            <a:r>
              <a:rPr sz="1182" b="1" spc="-15" dirty="0">
                <a:solidFill>
                  <a:srgbClr val="FFFFFF"/>
                </a:solidFill>
                <a:latin typeface="Moderat Extended Bold"/>
                <a:cs typeface="Moderat Extended Bold"/>
              </a:rPr>
              <a:t> </a:t>
            </a:r>
            <a:r>
              <a:rPr sz="1182" b="1" dirty="0">
                <a:solidFill>
                  <a:srgbClr val="FFFFFF"/>
                </a:solidFill>
                <a:latin typeface="Moderat Extended Bold"/>
                <a:cs typeface="Moderat Extended Bold"/>
              </a:rPr>
              <a:t>power</a:t>
            </a:r>
            <a:r>
              <a:rPr sz="1182" b="1" spc="-15" dirty="0">
                <a:solidFill>
                  <a:srgbClr val="FFFFFF"/>
                </a:solidFill>
                <a:latin typeface="Moderat Extended Bold"/>
                <a:cs typeface="Moderat Extended Bold"/>
              </a:rPr>
              <a:t> </a:t>
            </a:r>
            <a:r>
              <a:rPr sz="1182" b="1" spc="-6" dirty="0">
                <a:solidFill>
                  <a:srgbClr val="FFFFFF"/>
                </a:solidFill>
                <a:latin typeface="Moderat Extended Bold"/>
                <a:cs typeface="Moderat Extended Bold"/>
              </a:rPr>
              <a:t>imbalances </a:t>
            </a:r>
            <a:r>
              <a:rPr sz="1182" b="1" dirty="0">
                <a:solidFill>
                  <a:srgbClr val="FFFFFF"/>
                </a:solidFill>
                <a:latin typeface="Moderat Extended Bold"/>
                <a:cs typeface="Moderat Extended Bold"/>
              </a:rPr>
              <a:t>can</a:t>
            </a:r>
            <a:r>
              <a:rPr sz="1182" b="1" spc="18" dirty="0">
                <a:solidFill>
                  <a:srgbClr val="FFFFFF"/>
                </a:solidFill>
                <a:latin typeface="Moderat Extended Bold"/>
                <a:cs typeface="Moderat Extended Bold"/>
              </a:rPr>
              <a:t> </a:t>
            </a:r>
            <a:r>
              <a:rPr sz="1182" b="1" dirty="0">
                <a:solidFill>
                  <a:srgbClr val="FFFFFF"/>
                </a:solidFill>
                <a:latin typeface="Moderat Extended Bold"/>
                <a:cs typeface="Moderat Extended Bold"/>
              </a:rPr>
              <a:t>be</a:t>
            </a:r>
            <a:r>
              <a:rPr sz="1182" b="1" spc="21" dirty="0">
                <a:solidFill>
                  <a:srgbClr val="FFFFFF"/>
                </a:solidFill>
                <a:latin typeface="Moderat Extended Bold"/>
                <a:cs typeface="Moderat Extended Bold"/>
              </a:rPr>
              <a:t> </a:t>
            </a:r>
            <a:r>
              <a:rPr sz="1182" b="1" spc="-6" dirty="0">
                <a:solidFill>
                  <a:srgbClr val="FFFFFF"/>
                </a:solidFill>
                <a:latin typeface="Moderat Extended Bold"/>
                <a:cs typeface="Moderat Extended Bold"/>
              </a:rPr>
              <a:t>addressed</a:t>
            </a:r>
            <a:endParaRPr sz="1182" dirty="0">
              <a:latin typeface="Moderat Extended Bold"/>
              <a:cs typeface="Moderat Extended Bold"/>
            </a:endParaRPr>
          </a:p>
        </p:txBody>
      </p:sp>
    </p:spTree>
    <p:extLst>
      <p:ext uri="{BB962C8B-B14F-4D97-AF65-F5344CB8AC3E}">
        <p14:creationId xmlns:p14="http://schemas.microsoft.com/office/powerpoint/2010/main" val="3660551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bg object 16">
            <a:extLst>
              <a:ext uri="{FF2B5EF4-FFF2-40B4-BE49-F238E27FC236}">
                <a16:creationId xmlns:a16="http://schemas.microsoft.com/office/drawing/2014/main" id="{FFE58D22-6C5B-5784-7D5C-B6B3C5EF33BF}"/>
              </a:ext>
            </a:extLst>
          </p:cNvPr>
          <p:cNvSpPr/>
          <p:nvPr/>
        </p:nvSpPr>
        <p:spPr>
          <a:xfrm>
            <a:off x="6070227" y="2474726"/>
            <a:ext cx="1829057" cy="2440154"/>
          </a:xfrm>
          <a:custGeom>
            <a:avLst/>
            <a:gdLst/>
            <a:ahLst/>
            <a:cxnLst/>
            <a:rect l="l" t="t" r="r" b="b"/>
            <a:pathLst>
              <a:path w="3016250" h="4023995">
                <a:moveTo>
                  <a:pt x="3016232" y="0"/>
                </a:moveTo>
                <a:lnTo>
                  <a:pt x="0" y="0"/>
                </a:lnTo>
                <a:lnTo>
                  <a:pt x="0" y="4023458"/>
                </a:lnTo>
                <a:lnTo>
                  <a:pt x="3016232" y="4023458"/>
                </a:lnTo>
                <a:lnTo>
                  <a:pt x="3016232" y="0"/>
                </a:lnTo>
                <a:close/>
              </a:path>
            </a:pathLst>
          </a:custGeom>
          <a:solidFill>
            <a:srgbClr val="ED691D"/>
          </a:solidFill>
        </p:spPr>
        <p:txBody>
          <a:bodyPr wrap="square" lIns="0" tIns="0" rIns="0" bIns="0" rtlCol="0"/>
          <a:lstStyle/>
          <a:p>
            <a:endParaRPr/>
          </a:p>
        </p:txBody>
      </p:sp>
      <p:pic>
        <p:nvPicPr>
          <p:cNvPr id="23" name="bg object 17">
            <a:extLst>
              <a:ext uri="{FF2B5EF4-FFF2-40B4-BE49-F238E27FC236}">
                <a16:creationId xmlns:a16="http://schemas.microsoft.com/office/drawing/2014/main" id="{387A0F4D-EE3F-C3AB-EA82-21997FB23745}"/>
              </a:ext>
            </a:extLst>
          </p:cNvPr>
          <p:cNvPicPr/>
          <p:nvPr/>
        </p:nvPicPr>
        <p:blipFill>
          <a:blip r:embed="rId2" cstate="print"/>
          <a:stretch>
            <a:fillRect/>
          </a:stretch>
        </p:blipFill>
        <p:spPr>
          <a:xfrm>
            <a:off x="6219016" y="2620080"/>
            <a:ext cx="804545" cy="804539"/>
          </a:xfrm>
          <a:prstGeom prst="rect">
            <a:avLst/>
          </a:prstGeom>
        </p:spPr>
      </p:pic>
      <p:sp>
        <p:nvSpPr>
          <p:cNvPr id="24" name="bg object 18">
            <a:extLst>
              <a:ext uri="{FF2B5EF4-FFF2-40B4-BE49-F238E27FC236}">
                <a16:creationId xmlns:a16="http://schemas.microsoft.com/office/drawing/2014/main" id="{0A54659D-7A0C-3D02-D9B0-E7BA66E520ED}"/>
              </a:ext>
            </a:extLst>
          </p:cNvPr>
          <p:cNvSpPr/>
          <p:nvPr/>
        </p:nvSpPr>
        <p:spPr>
          <a:xfrm>
            <a:off x="6219019" y="2620079"/>
            <a:ext cx="804785" cy="804785"/>
          </a:xfrm>
          <a:custGeom>
            <a:avLst/>
            <a:gdLst/>
            <a:ahLst/>
            <a:cxnLst/>
            <a:rect l="l" t="t" r="r" b="b"/>
            <a:pathLst>
              <a:path w="1327150" h="1327150">
                <a:moveTo>
                  <a:pt x="663372" y="1326755"/>
                </a:moveTo>
                <a:lnTo>
                  <a:pt x="710748" y="1325089"/>
                </a:lnTo>
                <a:lnTo>
                  <a:pt x="757225" y="1320167"/>
                </a:lnTo>
                <a:lnTo>
                  <a:pt x="802690" y="1312101"/>
                </a:lnTo>
                <a:lnTo>
                  <a:pt x="847032" y="1301003"/>
                </a:lnTo>
                <a:lnTo>
                  <a:pt x="890138" y="1286985"/>
                </a:lnTo>
                <a:lnTo>
                  <a:pt x="931896" y="1270160"/>
                </a:lnTo>
                <a:lnTo>
                  <a:pt x="972193" y="1250639"/>
                </a:lnTo>
                <a:lnTo>
                  <a:pt x="1010918" y="1228536"/>
                </a:lnTo>
                <a:lnTo>
                  <a:pt x="1047958" y="1203963"/>
                </a:lnTo>
                <a:lnTo>
                  <a:pt x="1083200" y="1177030"/>
                </a:lnTo>
                <a:lnTo>
                  <a:pt x="1116534" y="1147852"/>
                </a:lnTo>
                <a:lnTo>
                  <a:pt x="1147845" y="1116540"/>
                </a:lnTo>
                <a:lnTo>
                  <a:pt x="1177023" y="1083207"/>
                </a:lnTo>
                <a:lnTo>
                  <a:pt x="1203955" y="1047964"/>
                </a:lnTo>
                <a:lnTo>
                  <a:pt x="1228528" y="1010924"/>
                </a:lnTo>
                <a:lnTo>
                  <a:pt x="1250631" y="972199"/>
                </a:lnTo>
                <a:lnTo>
                  <a:pt x="1270151" y="931902"/>
                </a:lnTo>
                <a:lnTo>
                  <a:pt x="1286976" y="890144"/>
                </a:lnTo>
                <a:lnTo>
                  <a:pt x="1300993" y="847039"/>
                </a:lnTo>
                <a:lnTo>
                  <a:pt x="1312091" y="802698"/>
                </a:lnTo>
                <a:lnTo>
                  <a:pt x="1320157" y="757233"/>
                </a:lnTo>
                <a:lnTo>
                  <a:pt x="1325079" y="710757"/>
                </a:lnTo>
                <a:lnTo>
                  <a:pt x="1326744" y="663382"/>
                </a:lnTo>
                <a:lnTo>
                  <a:pt x="1325079" y="616006"/>
                </a:lnTo>
                <a:lnTo>
                  <a:pt x="1320157" y="569529"/>
                </a:lnTo>
                <a:lnTo>
                  <a:pt x="1312091" y="524064"/>
                </a:lnTo>
                <a:lnTo>
                  <a:pt x="1300993" y="479721"/>
                </a:lnTo>
                <a:lnTo>
                  <a:pt x="1286976" y="436615"/>
                </a:lnTo>
                <a:lnTo>
                  <a:pt x="1270151" y="394857"/>
                </a:lnTo>
                <a:lnTo>
                  <a:pt x="1250631" y="354559"/>
                </a:lnTo>
                <a:lnTo>
                  <a:pt x="1228528" y="315834"/>
                </a:lnTo>
                <a:lnTo>
                  <a:pt x="1203955" y="278793"/>
                </a:lnTo>
                <a:lnTo>
                  <a:pt x="1177023" y="243550"/>
                </a:lnTo>
                <a:lnTo>
                  <a:pt x="1147845" y="210216"/>
                </a:lnTo>
                <a:lnTo>
                  <a:pt x="1116534" y="178903"/>
                </a:lnTo>
                <a:lnTo>
                  <a:pt x="1083200" y="149725"/>
                </a:lnTo>
                <a:lnTo>
                  <a:pt x="1047958" y="122793"/>
                </a:lnTo>
                <a:lnTo>
                  <a:pt x="1010918" y="98219"/>
                </a:lnTo>
                <a:lnTo>
                  <a:pt x="972193" y="76115"/>
                </a:lnTo>
                <a:lnTo>
                  <a:pt x="931896" y="56595"/>
                </a:lnTo>
                <a:lnTo>
                  <a:pt x="890138" y="39770"/>
                </a:lnTo>
                <a:lnTo>
                  <a:pt x="847032" y="25752"/>
                </a:lnTo>
                <a:lnTo>
                  <a:pt x="802690" y="14653"/>
                </a:lnTo>
                <a:lnTo>
                  <a:pt x="757225" y="6587"/>
                </a:lnTo>
                <a:lnTo>
                  <a:pt x="710748" y="1665"/>
                </a:lnTo>
                <a:lnTo>
                  <a:pt x="663372" y="0"/>
                </a:lnTo>
                <a:lnTo>
                  <a:pt x="615996" y="1665"/>
                </a:lnTo>
                <a:lnTo>
                  <a:pt x="569519" y="6587"/>
                </a:lnTo>
                <a:lnTo>
                  <a:pt x="524054" y="14653"/>
                </a:lnTo>
                <a:lnTo>
                  <a:pt x="479712" y="25752"/>
                </a:lnTo>
                <a:lnTo>
                  <a:pt x="436606" y="39770"/>
                </a:lnTo>
                <a:lnTo>
                  <a:pt x="394848" y="56595"/>
                </a:lnTo>
                <a:lnTo>
                  <a:pt x="354551" y="76115"/>
                </a:lnTo>
                <a:lnTo>
                  <a:pt x="315826" y="98219"/>
                </a:lnTo>
                <a:lnTo>
                  <a:pt x="278786" y="122793"/>
                </a:lnTo>
                <a:lnTo>
                  <a:pt x="243544" y="149725"/>
                </a:lnTo>
                <a:lnTo>
                  <a:pt x="210210" y="178903"/>
                </a:lnTo>
                <a:lnTo>
                  <a:pt x="178899" y="210216"/>
                </a:lnTo>
                <a:lnTo>
                  <a:pt x="149721" y="243550"/>
                </a:lnTo>
                <a:lnTo>
                  <a:pt x="122789" y="278793"/>
                </a:lnTo>
                <a:lnTo>
                  <a:pt x="98216" y="315834"/>
                </a:lnTo>
                <a:lnTo>
                  <a:pt x="76113" y="354559"/>
                </a:lnTo>
                <a:lnTo>
                  <a:pt x="56593" y="394857"/>
                </a:lnTo>
                <a:lnTo>
                  <a:pt x="39768" y="436615"/>
                </a:lnTo>
                <a:lnTo>
                  <a:pt x="25751" y="479721"/>
                </a:lnTo>
                <a:lnTo>
                  <a:pt x="14653" y="524064"/>
                </a:lnTo>
                <a:lnTo>
                  <a:pt x="6587" y="569529"/>
                </a:lnTo>
                <a:lnTo>
                  <a:pt x="1665" y="616006"/>
                </a:lnTo>
                <a:lnTo>
                  <a:pt x="0" y="663382"/>
                </a:lnTo>
                <a:lnTo>
                  <a:pt x="1665" y="710757"/>
                </a:lnTo>
                <a:lnTo>
                  <a:pt x="6587" y="757233"/>
                </a:lnTo>
                <a:lnTo>
                  <a:pt x="14653" y="802698"/>
                </a:lnTo>
                <a:lnTo>
                  <a:pt x="25751" y="847039"/>
                </a:lnTo>
                <a:lnTo>
                  <a:pt x="39768" y="890144"/>
                </a:lnTo>
                <a:lnTo>
                  <a:pt x="56593" y="931902"/>
                </a:lnTo>
                <a:lnTo>
                  <a:pt x="76113" y="972199"/>
                </a:lnTo>
                <a:lnTo>
                  <a:pt x="98216" y="1010924"/>
                </a:lnTo>
                <a:lnTo>
                  <a:pt x="122789" y="1047964"/>
                </a:lnTo>
                <a:lnTo>
                  <a:pt x="149721" y="1083207"/>
                </a:lnTo>
                <a:lnTo>
                  <a:pt x="178899" y="1116540"/>
                </a:lnTo>
                <a:lnTo>
                  <a:pt x="210210" y="1147852"/>
                </a:lnTo>
                <a:lnTo>
                  <a:pt x="243544" y="1177030"/>
                </a:lnTo>
                <a:lnTo>
                  <a:pt x="278786" y="1203963"/>
                </a:lnTo>
                <a:lnTo>
                  <a:pt x="315826" y="1228536"/>
                </a:lnTo>
                <a:lnTo>
                  <a:pt x="354551" y="1250639"/>
                </a:lnTo>
                <a:lnTo>
                  <a:pt x="394848" y="1270160"/>
                </a:lnTo>
                <a:lnTo>
                  <a:pt x="436606" y="1286985"/>
                </a:lnTo>
                <a:lnTo>
                  <a:pt x="479712" y="1301003"/>
                </a:lnTo>
                <a:lnTo>
                  <a:pt x="524054" y="1312101"/>
                </a:lnTo>
                <a:lnTo>
                  <a:pt x="569519" y="1320167"/>
                </a:lnTo>
                <a:lnTo>
                  <a:pt x="615996" y="1325089"/>
                </a:lnTo>
                <a:lnTo>
                  <a:pt x="663372" y="1326755"/>
                </a:lnTo>
                <a:close/>
              </a:path>
            </a:pathLst>
          </a:custGeom>
          <a:ln w="31412">
            <a:solidFill>
              <a:srgbClr val="FFFFFF"/>
            </a:solidFill>
          </a:ln>
        </p:spPr>
        <p:txBody>
          <a:bodyPr wrap="square" lIns="0" tIns="0" rIns="0" bIns="0" rtlCol="0"/>
          <a:lstStyle/>
          <a:p>
            <a:endParaRPr/>
          </a:p>
        </p:txBody>
      </p:sp>
      <p:pic>
        <p:nvPicPr>
          <p:cNvPr id="21" name="Picture 20" descr="A blue background with lines&#10;&#10;Description automatically generated">
            <a:extLst>
              <a:ext uri="{FF2B5EF4-FFF2-40B4-BE49-F238E27FC236}">
                <a16:creationId xmlns:a16="http://schemas.microsoft.com/office/drawing/2014/main" id="{ABE9A64E-D7B2-5A2E-EDF8-E936DF8E9435}"/>
              </a:ext>
            </a:extLst>
          </p:cNvPr>
          <p:cNvPicPr>
            <a:picLocks noChangeAspect="1"/>
          </p:cNvPicPr>
          <p:nvPr/>
        </p:nvPicPr>
        <p:blipFill>
          <a:blip r:embed="rId3">
            <a:extLst>
              <a:ext uri="{28A0092B-C50C-407E-A947-70E740481C1C}">
                <a14:useLocalDpi xmlns:a14="http://schemas.microsoft.com/office/drawing/2010/main" val="0"/>
              </a:ext>
            </a:extLst>
          </a:blip>
          <a:srcRect l="12398"/>
          <a:stretch/>
        </p:blipFill>
        <p:spPr>
          <a:xfrm>
            <a:off x="8221556" y="385"/>
            <a:ext cx="3970016" cy="6691607"/>
          </a:xfrm>
          <a:prstGeom prst="rect">
            <a:avLst/>
          </a:prstGeom>
        </p:spPr>
      </p:pic>
      <p:sp>
        <p:nvSpPr>
          <p:cNvPr id="2" name="object 2"/>
          <p:cNvSpPr txBox="1"/>
          <p:nvPr/>
        </p:nvSpPr>
        <p:spPr>
          <a:xfrm>
            <a:off x="475293" y="2450844"/>
            <a:ext cx="2486362" cy="2758603"/>
          </a:xfrm>
          <a:prstGeom prst="rect">
            <a:avLst/>
          </a:prstGeom>
        </p:spPr>
        <p:txBody>
          <a:bodyPr vert="horz" wrap="square" lIns="0" tIns="6931" rIns="0" bIns="0" rtlCol="0">
            <a:spAutoFit/>
          </a:bodyPr>
          <a:lstStyle/>
          <a:p>
            <a:pPr marL="7701" marR="380058">
              <a:lnSpc>
                <a:spcPct val="101499"/>
              </a:lnSpc>
              <a:spcBef>
                <a:spcPts val="55"/>
              </a:spcBef>
            </a:pPr>
            <a:r>
              <a:rPr sz="1182" b="1" dirty="0">
                <a:solidFill>
                  <a:srgbClr val="23B8D1"/>
                </a:solidFill>
                <a:latin typeface="Moderat Extended Bold"/>
                <a:cs typeface="Moderat Extended Bold"/>
              </a:rPr>
              <a:t>Kain</a:t>
            </a:r>
            <a:r>
              <a:rPr sz="1182" b="1" spc="3" dirty="0">
                <a:solidFill>
                  <a:srgbClr val="23B8D1"/>
                </a:solidFill>
                <a:latin typeface="Moderat Extended Bold"/>
                <a:cs typeface="Moderat Extended Bold"/>
              </a:rPr>
              <a:t> </a:t>
            </a:r>
            <a:r>
              <a:rPr sz="1182" b="1" dirty="0">
                <a:solidFill>
                  <a:srgbClr val="23B8D1"/>
                </a:solidFill>
                <a:latin typeface="Moderat Extended Bold"/>
                <a:cs typeface="Moderat Extended Bold"/>
              </a:rPr>
              <a:t>feels</a:t>
            </a:r>
            <a:r>
              <a:rPr sz="1182" b="1" spc="6" dirty="0">
                <a:solidFill>
                  <a:srgbClr val="23B8D1"/>
                </a:solidFill>
                <a:latin typeface="Moderat Extended Bold"/>
                <a:cs typeface="Moderat Extended Bold"/>
              </a:rPr>
              <a:t> </a:t>
            </a:r>
            <a:r>
              <a:rPr sz="1182" b="1" dirty="0">
                <a:solidFill>
                  <a:srgbClr val="23B8D1"/>
                </a:solidFill>
                <a:latin typeface="Moderat Extended Bold"/>
                <a:cs typeface="Moderat Extended Bold"/>
              </a:rPr>
              <a:t>that</a:t>
            </a:r>
            <a:r>
              <a:rPr sz="1182" b="1" spc="6" dirty="0">
                <a:solidFill>
                  <a:srgbClr val="23B8D1"/>
                </a:solidFill>
                <a:latin typeface="Moderat Extended Bold"/>
                <a:cs typeface="Moderat Extended Bold"/>
              </a:rPr>
              <a:t> </a:t>
            </a:r>
            <a:r>
              <a:rPr sz="1182" b="1" spc="-6" dirty="0">
                <a:solidFill>
                  <a:srgbClr val="23B8D1"/>
                </a:solidFill>
                <a:latin typeface="Moderat Extended Bold"/>
                <a:cs typeface="Moderat Extended Bold"/>
              </a:rPr>
              <a:t>attitudes </a:t>
            </a:r>
            <a:r>
              <a:rPr sz="1182" b="1" dirty="0">
                <a:solidFill>
                  <a:srgbClr val="23B8D1"/>
                </a:solidFill>
                <a:latin typeface="Moderat Extended Bold"/>
                <a:cs typeface="Moderat Extended Bold"/>
              </a:rPr>
              <a:t>to</a:t>
            </a:r>
            <a:r>
              <a:rPr sz="1182" b="1" spc="-9" dirty="0">
                <a:solidFill>
                  <a:srgbClr val="23B8D1"/>
                </a:solidFill>
                <a:latin typeface="Moderat Extended Bold"/>
                <a:cs typeface="Moderat Extended Bold"/>
              </a:rPr>
              <a:t> </a:t>
            </a:r>
            <a:r>
              <a:rPr sz="1182" b="1" dirty="0">
                <a:solidFill>
                  <a:srgbClr val="23B8D1"/>
                </a:solidFill>
                <a:latin typeface="Moderat Extended Bold"/>
                <a:cs typeface="Moderat Extended Bold"/>
              </a:rPr>
              <a:t>open</a:t>
            </a:r>
            <a:r>
              <a:rPr sz="1182" b="1" spc="-6" dirty="0">
                <a:solidFill>
                  <a:srgbClr val="23B8D1"/>
                </a:solidFill>
                <a:latin typeface="Moderat Extended Bold"/>
                <a:cs typeface="Moderat Extended Bold"/>
              </a:rPr>
              <a:t> </a:t>
            </a:r>
            <a:r>
              <a:rPr sz="1182" b="1" dirty="0">
                <a:solidFill>
                  <a:srgbClr val="23B8D1"/>
                </a:solidFill>
                <a:latin typeface="Moderat Extended Bold"/>
                <a:cs typeface="Moderat Extended Bold"/>
              </a:rPr>
              <a:t>access</a:t>
            </a:r>
            <a:r>
              <a:rPr sz="1182" b="1" spc="-6" dirty="0">
                <a:solidFill>
                  <a:srgbClr val="23B8D1"/>
                </a:solidFill>
                <a:latin typeface="Moderat Extended Bold"/>
                <a:cs typeface="Moderat Extended Bold"/>
              </a:rPr>
              <a:t> publishing</a:t>
            </a:r>
            <a:endParaRPr sz="1182">
              <a:latin typeface="Moderat Extended Bold"/>
              <a:cs typeface="Moderat Extended Bold"/>
            </a:endParaRPr>
          </a:p>
          <a:p>
            <a:pPr marL="7701" marR="3081">
              <a:lnSpc>
                <a:spcPct val="101499"/>
              </a:lnSpc>
            </a:pPr>
            <a:r>
              <a:rPr sz="1182" b="1" dirty="0">
                <a:solidFill>
                  <a:srgbClr val="23B8D1"/>
                </a:solidFill>
                <a:latin typeface="Moderat Extended Bold"/>
                <a:cs typeface="Moderat Extended Bold"/>
              </a:rPr>
              <a:t>are</a:t>
            </a:r>
            <a:r>
              <a:rPr sz="1182" b="1" spc="6" dirty="0">
                <a:solidFill>
                  <a:srgbClr val="23B8D1"/>
                </a:solidFill>
                <a:latin typeface="Moderat Extended Bold"/>
                <a:cs typeface="Moderat Extended Bold"/>
              </a:rPr>
              <a:t> </a:t>
            </a:r>
            <a:r>
              <a:rPr sz="1182" b="1" dirty="0">
                <a:solidFill>
                  <a:srgbClr val="23B8D1"/>
                </a:solidFill>
                <a:latin typeface="Moderat Extended Bold"/>
                <a:cs typeface="Moderat Extended Bold"/>
              </a:rPr>
              <a:t>slowly</a:t>
            </a:r>
            <a:r>
              <a:rPr sz="1182" b="1" spc="6" dirty="0">
                <a:solidFill>
                  <a:srgbClr val="23B8D1"/>
                </a:solidFill>
                <a:latin typeface="Moderat Extended Bold"/>
                <a:cs typeface="Moderat Extended Bold"/>
              </a:rPr>
              <a:t> </a:t>
            </a:r>
            <a:r>
              <a:rPr sz="1182" b="1" dirty="0">
                <a:solidFill>
                  <a:srgbClr val="23B8D1"/>
                </a:solidFill>
                <a:latin typeface="Moderat Extended Bold"/>
                <a:cs typeface="Moderat Extended Bold"/>
              </a:rPr>
              <a:t>changing.</a:t>
            </a:r>
            <a:r>
              <a:rPr sz="1182" b="1" spc="6" dirty="0">
                <a:solidFill>
                  <a:srgbClr val="23B8D1"/>
                </a:solidFill>
                <a:latin typeface="Moderat Extended Bold"/>
                <a:cs typeface="Moderat Extended Bold"/>
              </a:rPr>
              <a:t> </a:t>
            </a:r>
            <a:r>
              <a:rPr sz="1182" b="1" dirty="0">
                <a:solidFill>
                  <a:srgbClr val="23B8D1"/>
                </a:solidFill>
                <a:latin typeface="Moderat Extended Bold"/>
                <a:cs typeface="Moderat Extended Bold"/>
              </a:rPr>
              <a:t>This</a:t>
            </a:r>
            <a:r>
              <a:rPr sz="1182" b="1" spc="6" dirty="0">
                <a:solidFill>
                  <a:srgbClr val="23B8D1"/>
                </a:solidFill>
                <a:latin typeface="Moderat Extended Bold"/>
                <a:cs typeface="Moderat Extended Bold"/>
              </a:rPr>
              <a:t> </a:t>
            </a:r>
            <a:r>
              <a:rPr sz="1182" b="1" spc="-15" dirty="0">
                <a:solidFill>
                  <a:srgbClr val="23B8D1"/>
                </a:solidFill>
                <a:latin typeface="Moderat Extended Bold"/>
                <a:cs typeface="Moderat Extended Bold"/>
              </a:rPr>
              <a:t>is </a:t>
            </a:r>
            <a:r>
              <a:rPr sz="1182" b="1" dirty="0">
                <a:solidFill>
                  <a:srgbClr val="23B8D1"/>
                </a:solidFill>
                <a:latin typeface="Moderat Extended Bold"/>
                <a:cs typeface="Moderat Extended Bold"/>
              </a:rPr>
              <a:t>partly</a:t>
            </a:r>
            <a:r>
              <a:rPr sz="1182" b="1" spc="33" dirty="0">
                <a:solidFill>
                  <a:srgbClr val="23B8D1"/>
                </a:solidFill>
                <a:latin typeface="Moderat Extended Bold"/>
                <a:cs typeface="Moderat Extended Bold"/>
              </a:rPr>
              <a:t> </a:t>
            </a:r>
            <a:r>
              <a:rPr sz="1182" b="1" dirty="0">
                <a:solidFill>
                  <a:srgbClr val="23B8D1"/>
                </a:solidFill>
                <a:latin typeface="Moderat Extended Bold"/>
                <a:cs typeface="Moderat Extended Bold"/>
              </a:rPr>
              <a:t>due</a:t>
            </a:r>
            <a:r>
              <a:rPr sz="1182" b="1" spc="36" dirty="0">
                <a:solidFill>
                  <a:srgbClr val="23B8D1"/>
                </a:solidFill>
                <a:latin typeface="Moderat Extended Bold"/>
                <a:cs typeface="Moderat Extended Bold"/>
              </a:rPr>
              <a:t> </a:t>
            </a:r>
            <a:r>
              <a:rPr sz="1182" b="1" dirty="0">
                <a:solidFill>
                  <a:srgbClr val="23B8D1"/>
                </a:solidFill>
                <a:latin typeface="Moderat Extended Bold"/>
                <a:cs typeface="Moderat Extended Bold"/>
              </a:rPr>
              <a:t>to</a:t>
            </a:r>
            <a:r>
              <a:rPr sz="1182" b="1" spc="33" dirty="0">
                <a:solidFill>
                  <a:srgbClr val="23B8D1"/>
                </a:solidFill>
                <a:latin typeface="Moderat Extended Bold"/>
                <a:cs typeface="Moderat Extended Bold"/>
              </a:rPr>
              <a:t> </a:t>
            </a:r>
            <a:r>
              <a:rPr sz="1182" b="1" dirty="0">
                <a:solidFill>
                  <a:srgbClr val="23B8D1"/>
                </a:solidFill>
                <a:latin typeface="Moderat Extended Bold"/>
                <a:cs typeface="Moderat Extended Bold"/>
              </a:rPr>
              <a:t>the</a:t>
            </a:r>
            <a:r>
              <a:rPr sz="1182" b="1" spc="36" dirty="0">
                <a:solidFill>
                  <a:srgbClr val="23B8D1"/>
                </a:solidFill>
                <a:latin typeface="Moderat Extended Bold"/>
                <a:cs typeface="Moderat Extended Bold"/>
              </a:rPr>
              <a:t> </a:t>
            </a:r>
            <a:r>
              <a:rPr sz="1182" b="1" dirty="0">
                <a:solidFill>
                  <a:srgbClr val="23B8D1"/>
                </a:solidFill>
                <a:latin typeface="Moderat Extended Bold"/>
                <a:cs typeface="Moderat Extended Bold"/>
              </a:rPr>
              <a:t>ability</a:t>
            </a:r>
            <a:r>
              <a:rPr sz="1182" b="1" spc="36" dirty="0">
                <a:solidFill>
                  <a:srgbClr val="23B8D1"/>
                </a:solidFill>
                <a:latin typeface="Moderat Extended Bold"/>
                <a:cs typeface="Moderat Extended Bold"/>
              </a:rPr>
              <a:t> </a:t>
            </a:r>
            <a:r>
              <a:rPr sz="1182" b="1" spc="-15" dirty="0">
                <a:solidFill>
                  <a:srgbClr val="23B8D1"/>
                </a:solidFill>
                <a:latin typeface="Moderat Extended Bold"/>
                <a:cs typeface="Moderat Extended Bold"/>
              </a:rPr>
              <a:t>for </a:t>
            </a:r>
            <a:r>
              <a:rPr sz="1182" b="1" dirty="0">
                <a:solidFill>
                  <a:srgbClr val="23B8D1"/>
                </a:solidFill>
                <a:latin typeface="Moderat Extended Bold"/>
                <a:cs typeface="Moderat Extended Bold"/>
              </a:rPr>
              <a:t>academics</a:t>
            </a:r>
            <a:r>
              <a:rPr sz="1182" b="1" spc="6" dirty="0">
                <a:solidFill>
                  <a:srgbClr val="23B8D1"/>
                </a:solidFill>
                <a:latin typeface="Moderat Extended Bold"/>
                <a:cs typeface="Moderat Extended Bold"/>
              </a:rPr>
              <a:t> </a:t>
            </a:r>
            <a:r>
              <a:rPr sz="1182" b="1" dirty="0">
                <a:solidFill>
                  <a:srgbClr val="23B8D1"/>
                </a:solidFill>
                <a:latin typeface="Moderat Extended Bold"/>
                <a:cs typeface="Moderat Extended Bold"/>
              </a:rPr>
              <a:t>to</a:t>
            </a:r>
            <a:r>
              <a:rPr sz="1182" b="1" spc="9" dirty="0">
                <a:solidFill>
                  <a:srgbClr val="23B8D1"/>
                </a:solidFill>
                <a:latin typeface="Moderat Extended Bold"/>
                <a:cs typeface="Moderat Extended Bold"/>
              </a:rPr>
              <a:t> </a:t>
            </a:r>
            <a:r>
              <a:rPr sz="1182" b="1" dirty="0">
                <a:solidFill>
                  <a:srgbClr val="23B8D1"/>
                </a:solidFill>
                <a:latin typeface="Moderat Extended Bold"/>
                <a:cs typeface="Moderat Extended Bold"/>
              </a:rPr>
              <a:t>reach</a:t>
            </a:r>
            <a:r>
              <a:rPr sz="1182" b="1" spc="9" dirty="0">
                <a:solidFill>
                  <a:srgbClr val="23B8D1"/>
                </a:solidFill>
                <a:latin typeface="Moderat Extended Bold"/>
                <a:cs typeface="Moderat Extended Bold"/>
              </a:rPr>
              <a:t> </a:t>
            </a:r>
            <a:r>
              <a:rPr sz="1182" b="1" dirty="0">
                <a:solidFill>
                  <a:srgbClr val="23B8D1"/>
                </a:solidFill>
                <a:latin typeface="Moderat Extended Bold"/>
                <a:cs typeface="Moderat Extended Bold"/>
              </a:rPr>
              <a:t>a</a:t>
            </a:r>
            <a:r>
              <a:rPr sz="1182" b="1" spc="9" dirty="0">
                <a:solidFill>
                  <a:srgbClr val="23B8D1"/>
                </a:solidFill>
                <a:latin typeface="Moderat Extended Bold"/>
                <a:cs typeface="Moderat Extended Bold"/>
              </a:rPr>
              <a:t> </a:t>
            </a:r>
            <a:r>
              <a:rPr sz="1182" b="1" spc="-6" dirty="0">
                <a:solidFill>
                  <a:srgbClr val="23B8D1"/>
                </a:solidFill>
                <a:latin typeface="Moderat Extended Bold"/>
                <a:cs typeface="Moderat Extended Bold"/>
              </a:rPr>
              <a:t>bigger, </a:t>
            </a:r>
            <a:r>
              <a:rPr sz="1182" b="1" dirty="0">
                <a:solidFill>
                  <a:srgbClr val="23B8D1"/>
                </a:solidFill>
                <a:latin typeface="Moderat Extended Bold"/>
                <a:cs typeface="Moderat Extended Bold"/>
              </a:rPr>
              <a:t>more</a:t>
            </a:r>
            <a:r>
              <a:rPr sz="1182" b="1" spc="-12" dirty="0">
                <a:solidFill>
                  <a:srgbClr val="23B8D1"/>
                </a:solidFill>
                <a:latin typeface="Moderat Extended Bold"/>
                <a:cs typeface="Moderat Extended Bold"/>
              </a:rPr>
              <a:t> </a:t>
            </a:r>
            <a:r>
              <a:rPr sz="1182" b="1" dirty="0">
                <a:solidFill>
                  <a:srgbClr val="23B8D1"/>
                </a:solidFill>
                <a:latin typeface="Moderat Extended Bold"/>
                <a:cs typeface="Moderat Extended Bold"/>
              </a:rPr>
              <a:t>diverse</a:t>
            </a:r>
            <a:r>
              <a:rPr sz="1182" b="1" spc="-12" dirty="0">
                <a:solidFill>
                  <a:srgbClr val="23B8D1"/>
                </a:solidFill>
                <a:latin typeface="Moderat Extended Bold"/>
                <a:cs typeface="Moderat Extended Bold"/>
              </a:rPr>
              <a:t> </a:t>
            </a:r>
            <a:r>
              <a:rPr sz="1182" b="1" dirty="0">
                <a:solidFill>
                  <a:srgbClr val="23B8D1"/>
                </a:solidFill>
                <a:latin typeface="Moderat Extended Bold"/>
                <a:cs typeface="Moderat Extended Bold"/>
              </a:rPr>
              <a:t>audience,</a:t>
            </a:r>
            <a:r>
              <a:rPr sz="1182" b="1" spc="-9" dirty="0">
                <a:solidFill>
                  <a:srgbClr val="23B8D1"/>
                </a:solidFill>
                <a:latin typeface="Moderat Extended Bold"/>
                <a:cs typeface="Moderat Extended Bold"/>
              </a:rPr>
              <a:t> </a:t>
            </a:r>
            <a:r>
              <a:rPr sz="1182" b="1" spc="-15" dirty="0">
                <a:solidFill>
                  <a:srgbClr val="23B8D1"/>
                </a:solidFill>
                <a:latin typeface="Moderat Extended Bold"/>
                <a:cs typeface="Moderat Extended Bold"/>
              </a:rPr>
              <a:t>the </a:t>
            </a:r>
            <a:r>
              <a:rPr sz="1182" b="1" dirty="0">
                <a:solidFill>
                  <a:srgbClr val="23B8D1"/>
                </a:solidFill>
                <a:latin typeface="Moderat Extended Bold"/>
                <a:cs typeface="Moderat Extended Bold"/>
              </a:rPr>
              <a:t>influence</a:t>
            </a:r>
            <a:r>
              <a:rPr sz="1182" b="1" spc="6" dirty="0">
                <a:solidFill>
                  <a:srgbClr val="23B8D1"/>
                </a:solidFill>
                <a:latin typeface="Moderat Extended Bold"/>
                <a:cs typeface="Moderat Extended Bold"/>
              </a:rPr>
              <a:t> </a:t>
            </a:r>
            <a:r>
              <a:rPr sz="1182" b="1" dirty="0">
                <a:solidFill>
                  <a:srgbClr val="23B8D1"/>
                </a:solidFill>
                <a:latin typeface="Moderat Extended Bold"/>
                <a:cs typeface="Moderat Extended Bold"/>
              </a:rPr>
              <a:t>that</a:t>
            </a:r>
            <a:r>
              <a:rPr sz="1182" b="1" spc="6" dirty="0">
                <a:solidFill>
                  <a:srgbClr val="23B8D1"/>
                </a:solidFill>
                <a:latin typeface="Moderat Extended Bold"/>
                <a:cs typeface="Moderat Extended Bold"/>
              </a:rPr>
              <a:t> </a:t>
            </a:r>
            <a:r>
              <a:rPr sz="1182" b="1" dirty="0">
                <a:solidFill>
                  <a:srgbClr val="23B8D1"/>
                </a:solidFill>
                <a:latin typeface="Moderat Extended Bold"/>
                <a:cs typeface="Moderat Extended Bold"/>
              </a:rPr>
              <a:t>research</a:t>
            </a:r>
            <a:r>
              <a:rPr sz="1182" b="1" spc="6" dirty="0">
                <a:solidFill>
                  <a:srgbClr val="23B8D1"/>
                </a:solidFill>
                <a:latin typeface="Moderat Extended Bold"/>
                <a:cs typeface="Moderat Extended Bold"/>
              </a:rPr>
              <a:t> </a:t>
            </a:r>
            <a:r>
              <a:rPr sz="1182" b="1" spc="-15" dirty="0">
                <a:solidFill>
                  <a:srgbClr val="23B8D1"/>
                </a:solidFill>
                <a:latin typeface="Moderat Extended Bold"/>
                <a:cs typeface="Moderat Extended Bold"/>
              </a:rPr>
              <a:t>has </a:t>
            </a:r>
            <a:r>
              <a:rPr sz="1182" b="1" dirty="0">
                <a:solidFill>
                  <a:srgbClr val="23B8D1"/>
                </a:solidFill>
                <a:latin typeface="Moderat Extended Bold"/>
                <a:cs typeface="Moderat Extended Bold"/>
              </a:rPr>
              <a:t>when</a:t>
            </a:r>
            <a:r>
              <a:rPr sz="1182" b="1" spc="-6" dirty="0">
                <a:solidFill>
                  <a:srgbClr val="23B8D1"/>
                </a:solidFill>
                <a:latin typeface="Moderat Extended Bold"/>
                <a:cs typeface="Moderat Extended Bold"/>
              </a:rPr>
              <a:t> </a:t>
            </a:r>
            <a:r>
              <a:rPr sz="1182" b="1" dirty="0">
                <a:solidFill>
                  <a:srgbClr val="23B8D1"/>
                </a:solidFill>
                <a:latin typeface="Moderat Extended Bold"/>
                <a:cs typeface="Moderat Extended Bold"/>
              </a:rPr>
              <a:t>it’s</a:t>
            </a:r>
            <a:r>
              <a:rPr sz="1182" b="1" spc="-6" dirty="0">
                <a:solidFill>
                  <a:srgbClr val="23B8D1"/>
                </a:solidFill>
                <a:latin typeface="Moderat Extended Bold"/>
                <a:cs typeface="Moderat Extended Bold"/>
              </a:rPr>
              <a:t> </a:t>
            </a:r>
            <a:r>
              <a:rPr sz="1182" b="1" dirty="0">
                <a:solidFill>
                  <a:srgbClr val="23B8D1"/>
                </a:solidFill>
                <a:latin typeface="Moderat Extended Bold"/>
                <a:cs typeface="Moderat Extended Bold"/>
              </a:rPr>
              <a:t>disseminated</a:t>
            </a:r>
            <a:r>
              <a:rPr sz="1182" b="1" spc="-3" dirty="0">
                <a:solidFill>
                  <a:srgbClr val="23B8D1"/>
                </a:solidFill>
                <a:latin typeface="Moderat Extended Bold"/>
                <a:cs typeface="Moderat Extended Bold"/>
              </a:rPr>
              <a:t> </a:t>
            </a:r>
            <a:r>
              <a:rPr sz="1182" b="1" spc="-12" dirty="0">
                <a:solidFill>
                  <a:srgbClr val="23B8D1"/>
                </a:solidFill>
                <a:latin typeface="Moderat Extended Bold"/>
                <a:cs typeface="Moderat Extended Bold"/>
              </a:rPr>
              <a:t>more </a:t>
            </a:r>
            <a:r>
              <a:rPr sz="1182" b="1" dirty="0">
                <a:solidFill>
                  <a:srgbClr val="23B8D1"/>
                </a:solidFill>
                <a:latin typeface="Moderat Extended Bold"/>
                <a:cs typeface="Moderat Extended Bold"/>
              </a:rPr>
              <a:t>widely</a:t>
            </a:r>
            <a:r>
              <a:rPr sz="1182" b="1" spc="21" dirty="0">
                <a:solidFill>
                  <a:srgbClr val="23B8D1"/>
                </a:solidFill>
                <a:latin typeface="Moderat Extended Bold"/>
                <a:cs typeface="Moderat Extended Bold"/>
              </a:rPr>
              <a:t> </a:t>
            </a:r>
            <a:r>
              <a:rPr sz="1182" b="1" dirty="0">
                <a:solidFill>
                  <a:srgbClr val="23B8D1"/>
                </a:solidFill>
                <a:latin typeface="Moderat Extended Bold"/>
                <a:cs typeface="Moderat Extended Bold"/>
              </a:rPr>
              <a:t>and</a:t>
            </a:r>
            <a:r>
              <a:rPr sz="1182" b="1" spc="24" dirty="0">
                <a:solidFill>
                  <a:srgbClr val="23B8D1"/>
                </a:solidFill>
                <a:latin typeface="Moderat Extended Bold"/>
                <a:cs typeface="Moderat Extended Bold"/>
              </a:rPr>
              <a:t> </a:t>
            </a:r>
            <a:r>
              <a:rPr sz="1182" b="1" dirty="0">
                <a:solidFill>
                  <a:srgbClr val="23B8D1"/>
                </a:solidFill>
                <a:latin typeface="Moderat Extended Bold"/>
                <a:cs typeface="Moderat Extended Bold"/>
              </a:rPr>
              <a:t>the</a:t>
            </a:r>
            <a:r>
              <a:rPr sz="1182" b="1" spc="21" dirty="0">
                <a:solidFill>
                  <a:srgbClr val="23B8D1"/>
                </a:solidFill>
                <a:latin typeface="Moderat Extended Bold"/>
                <a:cs typeface="Moderat Extended Bold"/>
              </a:rPr>
              <a:t> </a:t>
            </a:r>
            <a:r>
              <a:rPr sz="1182" b="1" dirty="0">
                <a:solidFill>
                  <a:srgbClr val="23B8D1"/>
                </a:solidFill>
                <a:latin typeface="Moderat Extended Bold"/>
                <a:cs typeface="Moderat Extended Bold"/>
              </a:rPr>
              <a:t>higher</a:t>
            </a:r>
            <a:r>
              <a:rPr sz="1182" b="1" spc="24" dirty="0">
                <a:solidFill>
                  <a:srgbClr val="23B8D1"/>
                </a:solidFill>
                <a:latin typeface="Moderat Extended Bold"/>
                <a:cs typeface="Moderat Extended Bold"/>
              </a:rPr>
              <a:t> </a:t>
            </a:r>
            <a:r>
              <a:rPr sz="1182" b="1" spc="-6" dirty="0">
                <a:solidFill>
                  <a:srgbClr val="23B8D1"/>
                </a:solidFill>
                <a:latin typeface="Moderat Extended Bold"/>
                <a:cs typeface="Moderat Extended Bold"/>
              </a:rPr>
              <a:t>citations </a:t>
            </a:r>
            <a:r>
              <a:rPr sz="1182" b="1" dirty="0">
                <a:solidFill>
                  <a:srgbClr val="23B8D1"/>
                </a:solidFill>
                <a:latin typeface="Moderat Extended Bold"/>
                <a:cs typeface="Moderat Extended Bold"/>
              </a:rPr>
              <a:t>numbers.</a:t>
            </a:r>
            <a:r>
              <a:rPr sz="1182" b="1" spc="-3" dirty="0">
                <a:solidFill>
                  <a:srgbClr val="23B8D1"/>
                </a:solidFill>
                <a:latin typeface="Moderat Extended Bold"/>
                <a:cs typeface="Moderat Extended Bold"/>
              </a:rPr>
              <a:t> </a:t>
            </a:r>
            <a:r>
              <a:rPr sz="1182" b="1" spc="-21" dirty="0">
                <a:solidFill>
                  <a:srgbClr val="23B8D1"/>
                </a:solidFill>
                <a:latin typeface="Moderat Extended Bold"/>
                <a:cs typeface="Moderat Extended Bold"/>
              </a:rPr>
              <a:t>However,</a:t>
            </a:r>
            <a:r>
              <a:rPr sz="1182" b="1" spc="-3" dirty="0">
                <a:solidFill>
                  <a:srgbClr val="23B8D1"/>
                </a:solidFill>
                <a:latin typeface="Moderat Extended Bold"/>
                <a:cs typeface="Moderat Extended Bold"/>
              </a:rPr>
              <a:t> </a:t>
            </a:r>
            <a:r>
              <a:rPr sz="1182" b="1" dirty="0">
                <a:solidFill>
                  <a:srgbClr val="23B8D1"/>
                </a:solidFill>
                <a:latin typeface="Moderat Extended Bold"/>
                <a:cs typeface="Moderat Extended Bold"/>
              </a:rPr>
              <a:t>Kain </a:t>
            </a:r>
            <a:r>
              <a:rPr sz="1182" b="1" spc="-12" dirty="0">
                <a:solidFill>
                  <a:srgbClr val="23B8D1"/>
                </a:solidFill>
                <a:latin typeface="Moderat Extended Bold"/>
                <a:cs typeface="Moderat Extended Bold"/>
              </a:rPr>
              <a:t>says </a:t>
            </a:r>
            <a:r>
              <a:rPr sz="1182" b="1" dirty="0">
                <a:solidFill>
                  <a:srgbClr val="23B8D1"/>
                </a:solidFill>
                <a:latin typeface="Moderat Extended Bold"/>
                <a:cs typeface="Moderat Extended Bold"/>
              </a:rPr>
              <a:t>many</a:t>
            </a:r>
            <a:r>
              <a:rPr sz="1182" b="1" spc="15" dirty="0">
                <a:solidFill>
                  <a:srgbClr val="23B8D1"/>
                </a:solidFill>
                <a:latin typeface="Moderat Extended Bold"/>
                <a:cs typeface="Moderat Extended Bold"/>
              </a:rPr>
              <a:t> </a:t>
            </a:r>
            <a:r>
              <a:rPr sz="1182" b="1" dirty="0">
                <a:solidFill>
                  <a:srgbClr val="23B8D1"/>
                </a:solidFill>
                <a:latin typeface="Moderat Extended Bold"/>
                <a:cs typeface="Moderat Extended Bold"/>
              </a:rPr>
              <a:t>scholars</a:t>
            </a:r>
            <a:r>
              <a:rPr sz="1182" b="1" spc="15" dirty="0">
                <a:solidFill>
                  <a:srgbClr val="23B8D1"/>
                </a:solidFill>
                <a:latin typeface="Moderat Extended Bold"/>
                <a:cs typeface="Moderat Extended Bold"/>
              </a:rPr>
              <a:t> </a:t>
            </a:r>
            <a:r>
              <a:rPr sz="1182" b="1" dirty="0">
                <a:solidFill>
                  <a:srgbClr val="23B8D1"/>
                </a:solidFill>
                <a:latin typeface="Moderat Extended Bold"/>
                <a:cs typeface="Moderat Extended Bold"/>
              </a:rPr>
              <a:t>in</a:t>
            </a:r>
            <a:r>
              <a:rPr sz="1182" b="1" spc="15" dirty="0">
                <a:solidFill>
                  <a:srgbClr val="23B8D1"/>
                </a:solidFill>
                <a:latin typeface="Moderat Extended Bold"/>
                <a:cs typeface="Moderat Extended Bold"/>
              </a:rPr>
              <a:t> </a:t>
            </a:r>
            <a:r>
              <a:rPr sz="1182" b="1" spc="-6" dirty="0">
                <a:solidFill>
                  <a:srgbClr val="23B8D1"/>
                </a:solidFill>
                <a:latin typeface="Moderat Extended Bold"/>
                <a:cs typeface="Moderat Extended Bold"/>
              </a:rPr>
              <a:t>management </a:t>
            </a:r>
            <a:r>
              <a:rPr sz="1182" b="1" dirty="0">
                <a:solidFill>
                  <a:srgbClr val="23B8D1"/>
                </a:solidFill>
                <a:latin typeface="Moderat Extended Bold"/>
                <a:cs typeface="Moderat Extended Bold"/>
              </a:rPr>
              <a:t>positions</a:t>
            </a:r>
            <a:r>
              <a:rPr sz="1182" b="1" spc="12" dirty="0">
                <a:solidFill>
                  <a:srgbClr val="23B8D1"/>
                </a:solidFill>
                <a:latin typeface="Moderat Extended Bold"/>
                <a:cs typeface="Moderat Extended Bold"/>
              </a:rPr>
              <a:t> </a:t>
            </a:r>
            <a:r>
              <a:rPr sz="1182" b="1" dirty="0">
                <a:solidFill>
                  <a:srgbClr val="23B8D1"/>
                </a:solidFill>
                <a:latin typeface="Moderat Extended Bold"/>
                <a:cs typeface="Moderat Extended Bold"/>
              </a:rPr>
              <a:t>are</a:t>
            </a:r>
            <a:r>
              <a:rPr sz="1182" b="1" spc="12" dirty="0">
                <a:solidFill>
                  <a:srgbClr val="23B8D1"/>
                </a:solidFill>
                <a:latin typeface="Moderat Extended Bold"/>
                <a:cs typeface="Moderat Extended Bold"/>
              </a:rPr>
              <a:t> </a:t>
            </a:r>
            <a:r>
              <a:rPr sz="1182" b="1" dirty="0">
                <a:solidFill>
                  <a:srgbClr val="23B8D1"/>
                </a:solidFill>
                <a:latin typeface="Moderat Extended Bold"/>
                <a:cs typeface="Moderat Extended Bold"/>
              </a:rPr>
              <a:t>still</a:t>
            </a:r>
            <a:r>
              <a:rPr sz="1182" b="1" spc="12" dirty="0">
                <a:solidFill>
                  <a:srgbClr val="23B8D1"/>
                </a:solidFill>
                <a:latin typeface="Moderat Extended Bold"/>
                <a:cs typeface="Moderat Extended Bold"/>
              </a:rPr>
              <a:t> </a:t>
            </a:r>
            <a:r>
              <a:rPr sz="1182" b="1" dirty="0">
                <a:solidFill>
                  <a:srgbClr val="23B8D1"/>
                </a:solidFill>
                <a:latin typeface="Moderat Extended Bold"/>
                <a:cs typeface="Moderat Extended Bold"/>
              </a:rPr>
              <a:t>of</a:t>
            </a:r>
            <a:r>
              <a:rPr sz="1182" b="1" spc="12" dirty="0">
                <a:solidFill>
                  <a:srgbClr val="23B8D1"/>
                </a:solidFill>
                <a:latin typeface="Moderat Extended Bold"/>
                <a:cs typeface="Moderat Extended Bold"/>
              </a:rPr>
              <a:t> </a:t>
            </a:r>
            <a:r>
              <a:rPr sz="1182" b="1" dirty="0">
                <a:solidFill>
                  <a:srgbClr val="23B8D1"/>
                </a:solidFill>
                <a:latin typeface="Moderat Extended Bold"/>
                <a:cs typeface="Moderat Extended Bold"/>
              </a:rPr>
              <a:t>the</a:t>
            </a:r>
            <a:r>
              <a:rPr sz="1182" b="1" spc="12" dirty="0">
                <a:solidFill>
                  <a:srgbClr val="23B8D1"/>
                </a:solidFill>
                <a:latin typeface="Moderat Extended Bold"/>
                <a:cs typeface="Moderat Extended Bold"/>
              </a:rPr>
              <a:t> </a:t>
            </a:r>
            <a:r>
              <a:rPr sz="1182" b="1" spc="-12" dirty="0">
                <a:solidFill>
                  <a:srgbClr val="23B8D1"/>
                </a:solidFill>
                <a:latin typeface="Moderat Extended Bold"/>
                <a:cs typeface="Moderat Extended Bold"/>
              </a:rPr>
              <a:t>view </a:t>
            </a:r>
            <a:r>
              <a:rPr sz="1182" b="1" dirty="0">
                <a:solidFill>
                  <a:srgbClr val="23B8D1"/>
                </a:solidFill>
                <a:latin typeface="Moderat Extended Bold"/>
                <a:cs typeface="Moderat Extended Bold"/>
              </a:rPr>
              <a:t>that</a:t>
            </a:r>
            <a:r>
              <a:rPr sz="1182" b="1" spc="12" dirty="0">
                <a:solidFill>
                  <a:srgbClr val="23B8D1"/>
                </a:solidFill>
                <a:latin typeface="Moderat Extended Bold"/>
                <a:cs typeface="Moderat Extended Bold"/>
              </a:rPr>
              <a:t> </a:t>
            </a:r>
            <a:r>
              <a:rPr sz="1182" b="1" dirty="0">
                <a:solidFill>
                  <a:srgbClr val="23B8D1"/>
                </a:solidFill>
                <a:latin typeface="Moderat Extended Bold"/>
                <a:cs typeface="Moderat Extended Bold"/>
              </a:rPr>
              <a:t>it</a:t>
            </a:r>
            <a:r>
              <a:rPr sz="1182" b="1" spc="15" dirty="0">
                <a:solidFill>
                  <a:srgbClr val="23B8D1"/>
                </a:solidFill>
                <a:latin typeface="Moderat Extended Bold"/>
                <a:cs typeface="Moderat Extended Bold"/>
              </a:rPr>
              <a:t> </a:t>
            </a:r>
            <a:r>
              <a:rPr sz="1182" b="1" dirty="0">
                <a:solidFill>
                  <a:srgbClr val="23B8D1"/>
                </a:solidFill>
                <a:latin typeface="Moderat Extended Bold"/>
                <a:cs typeface="Moderat Extended Bold"/>
              </a:rPr>
              <a:t>is</a:t>
            </a:r>
            <a:r>
              <a:rPr sz="1182" b="1" spc="12" dirty="0">
                <a:solidFill>
                  <a:srgbClr val="23B8D1"/>
                </a:solidFill>
                <a:latin typeface="Moderat Extended Bold"/>
                <a:cs typeface="Moderat Extended Bold"/>
              </a:rPr>
              <a:t> </a:t>
            </a:r>
            <a:r>
              <a:rPr sz="1182" b="1" dirty="0">
                <a:solidFill>
                  <a:srgbClr val="23B8D1"/>
                </a:solidFill>
                <a:latin typeface="Moderat Extended Bold"/>
                <a:cs typeface="Moderat Extended Bold"/>
              </a:rPr>
              <a:t>an</a:t>
            </a:r>
            <a:r>
              <a:rPr sz="1182" b="1" spc="15" dirty="0">
                <a:solidFill>
                  <a:srgbClr val="23B8D1"/>
                </a:solidFill>
                <a:latin typeface="Moderat Extended Bold"/>
                <a:cs typeface="Moderat Extended Bold"/>
              </a:rPr>
              <a:t> </a:t>
            </a:r>
            <a:r>
              <a:rPr sz="1182" b="1" dirty="0">
                <a:solidFill>
                  <a:srgbClr val="23B8D1"/>
                </a:solidFill>
                <a:latin typeface="Moderat Extended Bold"/>
                <a:cs typeface="Moderat Extended Bold"/>
              </a:rPr>
              <a:t>inferior</a:t>
            </a:r>
            <a:r>
              <a:rPr sz="1182" b="1" spc="12" dirty="0">
                <a:solidFill>
                  <a:srgbClr val="23B8D1"/>
                </a:solidFill>
                <a:latin typeface="Moderat Extended Bold"/>
                <a:cs typeface="Moderat Extended Bold"/>
              </a:rPr>
              <a:t> </a:t>
            </a:r>
            <a:r>
              <a:rPr sz="1182" b="1" spc="-6" dirty="0">
                <a:solidFill>
                  <a:srgbClr val="23B8D1"/>
                </a:solidFill>
                <a:latin typeface="Moderat Extended Bold"/>
                <a:cs typeface="Moderat Extended Bold"/>
              </a:rPr>
              <a:t>publishing </a:t>
            </a:r>
            <a:r>
              <a:rPr sz="1182" b="1" dirty="0">
                <a:solidFill>
                  <a:srgbClr val="23B8D1"/>
                </a:solidFill>
                <a:latin typeface="Moderat Extended Bold"/>
                <a:cs typeface="Moderat Extended Bold"/>
              </a:rPr>
              <a:t>choice</a:t>
            </a:r>
            <a:r>
              <a:rPr sz="1182" b="1" spc="12" dirty="0">
                <a:solidFill>
                  <a:srgbClr val="23B8D1"/>
                </a:solidFill>
                <a:latin typeface="Moderat Extended Bold"/>
                <a:cs typeface="Moderat Extended Bold"/>
              </a:rPr>
              <a:t> </a:t>
            </a:r>
            <a:r>
              <a:rPr sz="1182" b="1" dirty="0">
                <a:solidFill>
                  <a:srgbClr val="23B8D1"/>
                </a:solidFill>
                <a:latin typeface="Moderat Extended Bold"/>
                <a:cs typeface="Moderat Extended Bold"/>
              </a:rPr>
              <a:t>and</a:t>
            </a:r>
            <a:r>
              <a:rPr sz="1182" b="1" spc="12" dirty="0">
                <a:solidFill>
                  <a:srgbClr val="23B8D1"/>
                </a:solidFill>
                <a:latin typeface="Moderat Extended Bold"/>
                <a:cs typeface="Moderat Extended Bold"/>
              </a:rPr>
              <a:t> </a:t>
            </a:r>
            <a:r>
              <a:rPr sz="1182" b="1" dirty="0">
                <a:solidFill>
                  <a:srgbClr val="23B8D1"/>
                </a:solidFill>
                <a:latin typeface="Moderat Extended Bold"/>
                <a:cs typeface="Moderat Extended Bold"/>
              </a:rPr>
              <a:t>advise</a:t>
            </a:r>
            <a:r>
              <a:rPr sz="1182" b="1" spc="12" dirty="0">
                <a:solidFill>
                  <a:srgbClr val="23B8D1"/>
                </a:solidFill>
                <a:latin typeface="Moderat Extended Bold"/>
                <a:cs typeface="Moderat Extended Bold"/>
              </a:rPr>
              <a:t> </a:t>
            </a:r>
            <a:r>
              <a:rPr sz="1182" b="1" dirty="0">
                <a:solidFill>
                  <a:srgbClr val="23B8D1"/>
                </a:solidFill>
                <a:latin typeface="Moderat Extended Bold"/>
                <a:cs typeface="Moderat Extended Bold"/>
              </a:rPr>
              <a:t>early</a:t>
            </a:r>
            <a:r>
              <a:rPr sz="1182" b="1" spc="15" dirty="0">
                <a:solidFill>
                  <a:srgbClr val="23B8D1"/>
                </a:solidFill>
                <a:latin typeface="Moderat Extended Bold"/>
                <a:cs typeface="Moderat Extended Bold"/>
              </a:rPr>
              <a:t> </a:t>
            </a:r>
            <a:r>
              <a:rPr sz="1182" b="1" spc="-6" dirty="0">
                <a:solidFill>
                  <a:srgbClr val="23B8D1"/>
                </a:solidFill>
                <a:latin typeface="Moderat Extended Bold"/>
                <a:cs typeface="Moderat Extended Bold"/>
              </a:rPr>
              <a:t>career </a:t>
            </a:r>
            <a:r>
              <a:rPr sz="1182" b="1" dirty="0">
                <a:solidFill>
                  <a:srgbClr val="23B8D1"/>
                </a:solidFill>
                <a:latin typeface="Moderat Extended Bold"/>
                <a:cs typeface="Moderat Extended Bold"/>
              </a:rPr>
              <a:t>researchers</a:t>
            </a:r>
            <a:r>
              <a:rPr sz="1182" b="1" spc="-27" dirty="0">
                <a:solidFill>
                  <a:srgbClr val="23B8D1"/>
                </a:solidFill>
                <a:latin typeface="Moderat Extended Bold"/>
                <a:cs typeface="Moderat Extended Bold"/>
              </a:rPr>
              <a:t> </a:t>
            </a:r>
            <a:r>
              <a:rPr sz="1182" b="1" dirty="0">
                <a:solidFill>
                  <a:srgbClr val="23B8D1"/>
                </a:solidFill>
                <a:latin typeface="Moderat Extended Bold"/>
                <a:cs typeface="Moderat Extended Bold"/>
              </a:rPr>
              <a:t>against</a:t>
            </a:r>
            <a:r>
              <a:rPr sz="1182" b="1" spc="-24" dirty="0">
                <a:solidFill>
                  <a:srgbClr val="23B8D1"/>
                </a:solidFill>
                <a:latin typeface="Moderat Extended Bold"/>
                <a:cs typeface="Moderat Extended Bold"/>
              </a:rPr>
              <a:t> </a:t>
            </a:r>
            <a:r>
              <a:rPr sz="1182" b="1" spc="-15" dirty="0">
                <a:solidFill>
                  <a:srgbClr val="23B8D1"/>
                </a:solidFill>
                <a:latin typeface="Moderat Extended Bold"/>
                <a:cs typeface="Moderat Extended Bold"/>
              </a:rPr>
              <a:t>it.</a:t>
            </a:r>
            <a:endParaRPr sz="1182">
              <a:latin typeface="Moderat Extended Bold"/>
              <a:cs typeface="Moderat Extended Bold"/>
            </a:endParaRPr>
          </a:p>
        </p:txBody>
      </p:sp>
      <p:sp>
        <p:nvSpPr>
          <p:cNvPr id="3" name="object 3"/>
          <p:cNvSpPr txBox="1"/>
          <p:nvPr/>
        </p:nvSpPr>
        <p:spPr>
          <a:xfrm>
            <a:off x="3201690" y="2450844"/>
            <a:ext cx="2580703" cy="2432837"/>
          </a:xfrm>
          <a:prstGeom prst="rect">
            <a:avLst/>
          </a:prstGeom>
        </p:spPr>
        <p:txBody>
          <a:bodyPr vert="horz" wrap="square" lIns="0" tIns="6931" rIns="0" bIns="0" rtlCol="0">
            <a:spAutoFit/>
          </a:bodyPr>
          <a:lstStyle/>
          <a:p>
            <a:pPr marL="7701" marR="3081">
              <a:lnSpc>
                <a:spcPct val="101499"/>
              </a:lnSpc>
              <a:spcBef>
                <a:spcPts val="55"/>
              </a:spcBef>
            </a:pPr>
            <a:r>
              <a:rPr sz="1182" b="1" dirty="0">
                <a:solidFill>
                  <a:srgbClr val="23B8D1"/>
                </a:solidFill>
                <a:latin typeface="Moderat Extended Bold"/>
                <a:cs typeface="Moderat Extended Bold"/>
              </a:rPr>
              <a:t>But,</a:t>
            </a:r>
            <a:r>
              <a:rPr sz="1182" b="1" spc="15" dirty="0">
                <a:solidFill>
                  <a:srgbClr val="23B8D1"/>
                </a:solidFill>
                <a:latin typeface="Moderat Extended Bold"/>
                <a:cs typeface="Moderat Extended Bold"/>
              </a:rPr>
              <a:t> </a:t>
            </a:r>
            <a:r>
              <a:rPr sz="1182" b="1" dirty="0">
                <a:solidFill>
                  <a:srgbClr val="23B8D1"/>
                </a:solidFill>
                <a:latin typeface="Moderat Extended Bold"/>
                <a:cs typeface="Moderat Extended Bold"/>
              </a:rPr>
              <a:t>Kain</a:t>
            </a:r>
            <a:r>
              <a:rPr sz="1182" b="1" spc="18" dirty="0">
                <a:solidFill>
                  <a:srgbClr val="23B8D1"/>
                </a:solidFill>
                <a:latin typeface="Moderat Extended Bold"/>
                <a:cs typeface="Moderat Extended Bold"/>
              </a:rPr>
              <a:t> </a:t>
            </a:r>
            <a:r>
              <a:rPr sz="1182" b="1" dirty="0">
                <a:solidFill>
                  <a:srgbClr val="23B8D1"/>
                </a:solidFill>
                <a:latin typeface="Moderat Extended Bold"/>
                <a:cs typeface="Moderat Extended Bold"/>
              </a:rPr>
              <a:t>thinks</a:t>
            </a:r>
            <a:r>
              <a:rPr sz="1182" b="1" spc="18" dirty="0">
                <a:solidFill>
                  <a:srgbClr val="23B8D1"/>
                </a:solidFill>
                <a:latin typeface="Moderat Extended Bold"/>
                <a:cs typeface="Moderat Extended Bold"/>
              </a:rPr>
              <a:t> </a:t>
            </a:r>
            <a:r>
              <a:rPr sz="1182" b="1" dirty="0">
                <a:solidFill>
                  <a:srgbClr val="23B8D1"/>
                </a:solidFill>
                <a:latin typeface="Moderat Extended Bold"/>
                <a:cs typeface="Moderat Extended Bold"/>
              </a:rPr>
              <a:t>the</a:t>
            </a:r>
            <a:r>
              <a:rPr sz="1182" b="1" spc="18" dirty="0">
                <a:solidFill>
                  <a:srgbClr val="23B8D1"/>
                </a:solidFill>
                <a:latin typeface="Moderat Extended Bold"/>
                <a:cs typeface="Moderat Extended Bold"/>
              </a:rPr>
              <a:t> </a:t>
            </a:r>
            <a:r>
              <a:rPr sz="1182" b="1" spc="-6" dirty="0">
                <a:solidFill>
                  <a:srgbClr val="23B8D1"/>
                </a:solidFill>
                <a:latin typeface="Moderat Extended Bold"/>
                <a:cs typeface="Moderat Extended Bold"/>
              </a:rPr>
              <a:t>momentum </a:t>
            </a:r>
            <a:r>
              <a:rPr sz="1182" b="1" dirty="0">
                <a:solidFill>
                  <a:srgbClr val="23B8D1"/>
                </a:solidFill>
                <a:latin typeface="Moderat Extended Bold"/>
                <a:cs typeface="Moderat Extended Bold"/>
              </a:rPr>
              <a:t>for</a:t>
            </a:r>
            <a:r>
              <a:rPr sz="1182" b="1" spc="12" dirty="0">
                <a:solidFill>
                  <a:srgbClr val="23B8D1"/>
                </a:solidFill>
                <a:latin typeface="Moderat Extended Bold"/>
                <a:cs typeface="Moderat Extended Bold"/>
              </a:rPr>
              <a:t> </a:t>
            </a:r>
            <a:r>
              <a:rPr sz="1182" b="1" dirty="0">
                <a:solidFill>
                  <a:srgbClr val="23B8D1"/>
                </a:solidFill>
                <a:latin typeface="Moderat Extended Bold"/>
                <a:cs typeface="Moderat Extended Bold"/>
              </a:rPr>
              <a:t>change</a:t>
            </a:r>
            <a:r>
              <a:rPr sz="1182" b="1" spc="15" dirty="0">
                <a:solidFill>
                  <a:srgbClr val="23B8D1"/>
                </a:solidFill>
                <a:latin typeface="Moderat Extended Bold"/>
                <a:cs typeface="Moderat Extended Bold"/>
              </a:rPr>
              <a:t> </a:t>
            </a:r>
            <a:r>
              <a:rPr sz="1182" b="1" dirty="0">
                <a:solidFill>
                  <a:srgbClr val="23B8D1"/>
                </a:solidFill>
                <a:latin typeface="Moderat Extended Bold"/>
                <a:cs typeface="Moderat Extended Bold"/>
              </a:rPr>
              <a:t>is</a:t>
            </a:r>
            <a:r>
              <a:rPr sz="1182" b="1" spc="15" dirty="0">
                <a:solidFill>
                  <a:srgbClr val="23B8D1"/>
                </a:solidFill>
                <a:latin typeface="Moderat Extended Bold"/>
                <a:cs typeface="Moderat Extended Bold"/>
              </a:rPr>
              <a:t> </a:t>
            </a:r>
            <a:r>
              <a:rPr sz="1182" b="1" dirty="0">
                <a:solidFill>
                  <a:srgbClr val="23B8D1"/>
                </a:solidFill>
                <a:latin typeface="Moderat Extended Bold"/>
                <a:cs typeface="Moderat Extended Bold"/>
              </a:rPr>
              <a:t>building</a:t>
            </a:r>
            <a:r>
              <a:rPr sz="1182" b="1" spc="15" dirty="0">
                <a:solidFill>
                  <a:srgbClr val="23B8D1"/>
                </a:solidFill>
                <a:latin typeface="Moderat Extended Bold"/>
                <a:cs typeface="Moderat Extended Bold"/>
              </a:rPr>
              <a:t> </a:t>
            </a:r>
            <a:r>
              <a:rPr sz="1182" b="1" dirty="0">
                <a:solidFill>
                  <a:srgbClr val="23B8D1"/>
                </a:solidFill>
                <a:latin typeface="Moderat Extended Bold"/>
                <a:cs typeface="Moderat Extended Bold"/>
              </a:rPr>
              <a:t>and</a:t>
            </a:r>
            <a:r>
              <a:rPr sz="1182" b="1" spc="15" dirty="0">
                <a:solidFill>
                  <a:srgbClr val="23B8D1"/>
                </a:solidFill>
                <a:latin typeface="Moderat Extended Bold"/>
                <a:cs typeface="Moderat Extended Bold"/>
              </a:rPr>
              <a:t> </a:t>
            </a:r>
            <a:r>
              <a:rPr sz="1182" b="1" spc="-12" dirty="0">
                <a:solidFill>
                  <a:srgbClr val="23B8D1"/>
                </a:solidFill>
                <a:latin typeface="Moderat Extended Bold"/>
                <a:cs typeface="Moderat Extended Bold"/>
              </a:rPr>
              <a:t>that </a:t>
            </a:r>
            <a:r>
              <a:rPr sz="1182" b="1" dirty="0">
                <a:solidFill>
                  <a:srgbClr val="23B8D1"/>
                </a:solidFill>
                <a:latin typeface="Moderat Extended Bold"/>
                <a:cs typeface="Moderat Extended Bold"/>
              </a:rPr>
              <a:t>the</a:t>
            </a:r>
            <a:r>
              <a:rPr sz="1182" b="1" spc="-15" dirty="0">
                <a:solidFill>
                  <a:srgbClr val="23B8D1"/>
                </a:solidFill>
                <a:latin typeface="Moderat Extended Bold"/>
                <a:cs typeface="Moderat Extended Bold"/>
              </a:rPr>
              <a:t> </a:t>
            </a:r>
            <a:r>
              <a:rPr sz="1182" b="1" dirty="0">
                <a:solidFill>
                  <a:srgbClr val="23B8D1"/>
                </a:solidFill>
                <a:latin typeface="Moderat Extended Bold"/>
                <a:cs typeface="Moderat Extended Bold"/>
              </a:rPr>
              <a:t>younger</a:t>
            </a:r>
            <a:r>
              <a:rPr sz="1182" b="1" spc="-12" dirty="0">
                <a:solidFill>
                  <a:srgbClr val="23B8D1"/>
                </a:solidFill>
                <a:latin typeface="Moderat Extended Bold"/>
                <a:cs typeface="Moderat Extended Bold"/>
              </a:rPr>
              <a:t> </a:t>
            </a:r>
            <a:r>
              <a:rPr sz="1182" b="1" dirty="0">
                <a:solidFill>
                  <a:srgbClr val="23B8D1"/>
                </a:solidFill>
                <a:latin typeface="Moderat Extended Bold"/>
                <a:cs typeface="Moderat Extended Bold"/>
              </a:rPr>
              <a:t>generation</a:t>
            </a:r>
            <a:r>
              <a:rPr sz="1182" b="1" spc="-12" dirty="0">
                <a:solidFill>
                  <a:srgbClr val="23B8D1"/>
                </a:solidFill>
                <a:latin typeface="Moderat Extended Bold"/>
                <a:cs typeface="Moderat Extended Bold"/>
              </a:rPr>
              <a:t> </a:t>
            </a:r>
            <a:r>
              <a:rPr sz="1182" b="1" spc="-15" dirty="0">
                <a:solidFill>
                  <a:srgbClr val="23B8D1"/>
                </a:solidFill>
                <a:latin typeface="Moderat Extended Bold"/>
                <a:cs typeface="Moderat Extended Bold"/>
              </a:rPr>
              <a:t>of </a:t>
            </a:r>
            <a:r>
              <a:rPr sz="1182" b="1" dirty="0">
                <a:solidFill>
                  <a:srgbClr val="23B8D1"/>
                </a:solidFill>
                <a:latin typeface="Moderat Extended Bold"/>
                <a:cs typeface="Moderat Extended Bold"/>
              </a:rPr>
              <a:t>academics will move</a:t>
            </a:r>
            <a:r>
              <a:rPr sz="1182" b="1" spc="3" dirty="0">
                <a:solidFill>
                  <a:srgbClr val="23B8D1"/>
                </a:solidFill>
                <a:latin typeface="Moderat Extended Bold"/>
                <a:cs typeface="Moderat Extended Bold"/>
              </a:rPr>
              <a:t> </a:t>
            </a:r>
            <a:r>
              <a:rPr sz="1182" b="1" dirty="0">
                <a:solidFill>
                  <a:srgbClr val="23B8D1"/>
                </a:solidFill>
                <a:latin typeface="Moderat Extended Bold"/>
                <a:cs typeface="Moderat Extended Bold"/>
              </a:rPr>
              <a:t>the </a:t>
            </a:r>
            <a:r>
              <a:rPr sz="1182" b="1" spc="-6" dirty="0">
                <a:solidFill>
                  <a:srgbClr val="23B8D1"/>
                </a:solidFill>
                <a:latin typeface="Moderat Extended Bold"/>
                <a:cs typeface="Moderat Extended Bold"/>
              </a:rPr>
              <a:t>debate forward.</a:t>
            </a:r>
            <a:endParaRPr sz="1182">
              <a:latin typeface="Moderat Extended Bold"/>
              <a:cs typeface="Moderat Extended Bold"/>
            </a:endParaRPr>
          </a:p>
          <a:p>
            <a:pPr marL="7701" marR="64306">
              <a:lnSpc>
                <a:spcPct val="101499"/>
              </a:lnSpc>
              <a:spcBef>
                <a:spcPts val="315"/>
              </a:spcBef>
            </a:pPr>
            <a:r>
              <a:rPr sz="1182" b="1" dirty="0">
                <a:solidFill>
                  <a:srgbClr val="23B8D1"/>
                </a:solidFill>
                <a:latin typeface="Moderat Extended Bold"/>
                <a:cs typeface="Moderat Extended Bold"/>
              </a:rPr>
              <a:t>“The</a:t>
            </a:r>
            <a:r>
              <a:rPr sz="1182" b="1" spc="-6" dirty="0">
                <a:solidFill>
                  <a:srgbClr val="23B8D1"/>
                </a:solidFill>
                <a:latin typeface="Moderat Extended Bold"/>
                <a:cs typeface="Moderat Extended Bold"/>
              </a:rPr>
              <a:t> </a:t>
            </a:r>
            <a:r>
              <a:rPr sz="1182" b="1" dirty="0">
                <a:solidFill>
                  <a:srgbClr val="23B8D1"/>
                </a:solidFill>
                <a:latin typeface="Moderat Extended Bold"/>
                <a:cs typeface="Moderat Extended Bold"/>
              </a:rPr>
              <a:t>generation</a:t>
            </a:r>
            <a:r>
              <a:rPr sz="1182" b="1" spc="-3" dirty="0">
                <a:solidFill>
                  <a:srgbClr val="23B8D1"/>
                </a:solidFill>
                <a:latin typeface="Moderat Extended Bold"/>
                <a:cs typeface="Moderat Extended Bold"/>
              </a:rPr>
              <a:t> </a:t>
            </a:r>
            <a:r>
              <a:rPr sz="1182" b="1" dirty="0">
                <a:solidFill>
                  <a:srgbClr val="23B8D1"/>
                </a:solidFill>
                <a:latin typeface="Moderat Extended Bold"/>
                <a:cs typeface="Moderat Extended Bold"/>
              </a:rPr>
              <a:t>of</a:t>
            </a:r>
            <a:r>
              <a:rPr sz="1182" b="1" spc="-3" dirty="0">
                <a:solidFill>
                  <a:srgbClr val="23B8D1"/>
                </a:solidFill>
                <a:latin typeface="Moderat Extended Bold"/>
                <a:cs typeface="Moderat Extended Bold"/>
              </a:rPr>
              <a:t> </a:t>
            </a:r>
            <a:r>
              <a:rPr sz="1182" b="1" spc="-6" dirty="0">
                <a:solidFill>
                  <a:srgbClr val="23B8D1"/>
                </a:solidFill>
                <a:latin typeface="Moderat Extended Bold"/>
                <a:cs typeface="Moderat Extended Bold"/>
              </a:rPr>
              <a:t>researchers </a:t>
            </a:r>
            <a:r>
              <a:rPr sz="1182" b="1" dirty="0">
                <a:solidFill>
                  <a:srgbClr val="23B8D1"/>
                </a:solidFill>
                <a:latin typeface="Moderat Extended Bold"/>
                <a:cs typeface="Moderat Extended Bold"/>
              </a:rPr>
              <a:t>who</a:t>
            </a:r>
            <a:r>
              <a:rPr sz="1182" b="1" spc="6" dirty="0">
                <a:solidFill>
                  <a:srgbClr val="23B8D1"/>
                </a:solidFill>
                <a:latin typeface="Moderat Extended Bold"/>
                <a:cs typeface="Moderat Extended Bold"/>
              </a:rPr>
              <a:t> </a:t>
            </a:r>
            <a:r>
              <a:rPr sz="1182" b="1" dirty="0">
                <a:solidFill>
                  <a:srgbClr val="23B8D1"/>
                </a:solidFill>
                <a:latin typeface="Moderat Extended Bold"/>
                <a:cs typeface="Moderat Extended Bold"/>
              </a:rPr>
              <a:t>were</a:t>
            </a:r>
            <a:r>
              <a:rPr sz="1182" b="1" spc="9" dirty="0">
                <a:solidFill>
                  <a:srgbClr val="23B8D1"/>
                </a:solidFill>
                <a:latin typeface="Moderat Extended Bold"/>
                <a:cs typeface="Moderat Extended Bold"/>
              </a:rPr>
              <a:t> </a:t>
            </a:r>
            <a:r>
              <a:rPr sz="1182" b="1" dirty="0">
                <a:solidFill>
                  <a:srgbClr val="23B8D1"/>
                </a:solidFill>
                <a:latin typeface="Moderat Extended Bold"/>
                <a:cs typeface="Moderat Extended Bold"/>
              </a:rPr>
              <a:t>early</a:t>
            </a:r>
            <a:r>
              <a:rPr sz="1182" b="1" spc="9" dirty="0">
                <a:solidFill>
                  <a:srgbClr val="23B8D1"/>
                </a:solidFill>
                <a:latin typeface="Moderat Extended Bold"/>
                <a:cs typeface="Moderat Extended Bold"/>
              </a:rPr>
              <a:t> </a:t>
            </a:r>
            <a:r>
              <a:rPr sz="1182" b="1" dirty="0">
                <a:solidFill>
                  <a:srgbClr val="23B8D1"/>
                </a:solidFill>
                <a:latin typeface="Moderat Extended Bold"/>
                <a:cs typeface="Moderat Extended Bold"/>
              </a:rPr>
              <a:t>career</a:t>
            </a:r>
            <a:r>
              <a:rPr sz="1182" b="1" spc="6" dirty="0">
                <a:solidFill>
                  <a:srgbClr val="23B8D1"/>
                </a:solidFill>
                <a:latin typeface="Moderat Extended Bold"/>
                <a:cs typeface="Moderat Extended Bold"/>
              </a:rPr>
              <a:t> </a:t>
            </a:r>
            <a:r>
              <a:rPr sz="1182" b="1" spc="-12" dirty="0">
                <a:solidFill>
                  <a:srgbClr val="23B8D1"/>
                </a:solidFill>
                <a:latin typeface="Moderat Extended Bold"/>
                <a:cs typeface="Moderat Extended Bold"/>
              </a:rPr>
              <a:t>five</a:t>
            </a:r>
            <a:endParaRPr sz="1182">
              <a:latin typeface="Moderat Extended Bold"/>
              <a:cs typeface="Moderat Extended Bold"/>
            </a:endParaRPr>
          </a:p>
          <a:p>
            <a:pPr marL="7701" marR="31960">
              <a:lnSpc>
                <a:spcPct val="101499"/>
              </a:lnSpc>
            </a:pPr>
            <a:r>
              <a:rPr sz="1182" b="1" dirty="0">
                <a:solidFill>
                  <a:srgbClr val="23B8D1"/>
                </a:solidFill>
                <a:latin typeface="Moderat Extended Bold"/>
                <a:cs typeface="Moderat Extended Bold"/>
              </a:rPr>
              <a:t>or so</a:t>
            </a:r>
            <a:r>
              <a:rPr sz="1182" b="1" spc="3" dirty="0">
                <a:solidFill>
                  <a:srgbClr val="23B8D1"/>
                </a:solidFill>
                <a:latin typeface="Moderat Extended Bold"/>
                <a:cs typeface="Moderat Extended Bold"/>
              </a:rPr>
              <a:t> </a:t>
            </a:r>
            <a:r>
              <a:rPr sz="1182" b="1" dirty="0">
                <a:solidFill>
                  <a:srgbClr val="23B8D1"/>
                </a:solidFill>
                <a:latin typeface="Moderat Extended Bold"/>
                <a:cs typeface="Moderat Extended Bold"/>
              </a:rPr>
              <a:t>years</a:t>
            </a:r>
            <a:r>
              <a:rPr sz="1182" b="1" spc="3" dirty="0">
                <a:solidFill>
                  <a:srgbClr val="23B8D1"/>
                </a:solidFill>
                <a:latin typeface="Moderat Extended Bold"/>
                <a:cs typeface="Moderat Extended Bold"/>
              </a:rPr>
              <a:t> </a:t>
            </a:r>
            <a:r>
              <a:rPr sz="1182" b="1" dirty="0">
                <a:solidFill>
                  <a:srgbClr val="23B8D1"/>
                </a:solidFill>
                <a:latin typeface="Moderat Extended Bold"/>
                <a:cs typeface="Moderat Extended Bold"/>
              </a:rPr>
              <a:t>ago</a:t>
            </a:r>
            <a:r>
              <a:rPr sz="1182" b="1" spc="3" dirty="0">
                <a:solidFill>
                  <a:srgbClr val="23B8D1"/>
                </a:solidFill>
                <a:latin typeface="Moderat Extended Bold"/>
                <a:cs typeface="Moderat Extended Bold"/>
              </a:rPr>
              <a:t> </a:t>
            </a:r>
            <a:r>
              <a:rPr sz="1182" b="1" dirty="0">
                <a:solidFill>
                  <a:srgbClr val="23B8D1"/>
                </a:solidFill>
                <a:latin typeface="Moderat Extended Bold"/>
                <a:cs typeface="Moderat Extended Bold"/>
              </a:rPr>
              <a:t>and</a:t>
            </a:r>
            <a:r>
              <a:rPr sz="1182" b="1" spc="3" dirty="0">
                <a:solidFill>
                  <a:srgbClr val="23B8D1"/>
                </a:solidFill>
                <a:latin typeface="Moderat Extended Bold"/>
                <a:cs typeface="Moderat Extended Bold"/>
              </a:rPr>
              <a:t> </a:t>
            </a:r>
            <a:r>
              <a:rPr sz="1182" b="1" dirty="0">
                <a:solidFill>
                  <a:srgbClr val="23B8D1"/>
                </a:solidFill>
                <a:latin typeface="Moderat Extended Bold"/>
                <a:cs typeface="Moderat Extended Bold"/>
              </a:rPr>
              <a:t>are</a:t>
            </a:r>
            <a:r>
              <a:rPr sz="1182" b="1" spc="3" dirty="0">
                <a:solidFill>
                  <a:srgbClr val="23B8D1"/>
                </a:solidFill>
                <a:latin typeface="Moderat Extended Bold"/>
                <a:cs typeface="Moderat Extended Bold"/>
              </a:rPr>
              <a:t> </a:t>
            </a:r>
            <a:r>
              <a:rPr sz="1182" b="1" spc="-15" dirty="0">
                <a:solidFill>
                  <a:srgbClr val="23B8D1"/>
                </a:solidFill>
                <a:latin typeface="Moderat Extended Bold"/>
                <a:cs typeface="Moderat Extended Bold"/>
              </a:rPr>
              <a:t>now </a:t>
            </a:r>
            <a:r>
              <a:rPr sz="1182" b="1" dirty="0">
                <a:solidFill>
                  <a:srgbClr val="23B8D1"/>
                </a:solidFill>
                <a:latin typeface="Moderat Extended Bold"/>
                <a:cs typeface="Moderat Extended Bold"/>
              </a:rPr>
              <a:t>coming</a:t>
            </a:r>
            <a:r>
              <a:rPr sz="1182" b="1" spc="15" dirty="0">
                <a:solidFill>
                  <a:srgbClr val="23B8D1"/>
                </a:solidFill>
                <a:latin typeface="Moderat Extended Bold"/>
                <a:cs typeface="Moderat Extended Bold"/>
              </a:rPr>
              <a:t> </a:t>
            </a:r>
            <a:r>
              <a:rPr sz="1182" b="1" dirty="0">
                <a:solidFill>
                  <a:srgbClr val="23B8D1"/>
                </a:solidFill>
                <a:latin typeface="Moderat Extended Bold"/>
                <a:cs typeface="Moderat Extended Bold"/>
              </a:rPr>
              <a:t>through</a:t>
            </a:r>
            <a:r>
              <a:rPr sz="1182" b="1" spc="18" dirty="0">
                <a:solidFill>
                  <a:srgbClr val="23B8D1"/>
                </a:solidFill>
                <a:latin typeface="Moderat Extended Bold"/>
                <a:cs typeface="Moderat Extended Bold"/>
              </a:rPr>
              <a:t> </a:t>
            </a:r>
            <a:r>
              <a:rPr sz="1182" b="1" dirty="0">
                <a:solidFill>
                  <a:srgbClr val="23B8D1"/>
                </a:solidFill>
                <a:latin typeface="Moderat Extended Bold"/>
                <a:cs typeface="Moderat Extended Bold"/>
              </a:rPr>
              <a:t>to</a:t>
            </a:r>
            <a:r>
              <a:rPr sz="1182" b="1" spc="18" dirty="0">
                <a:solidFill>
                  <a:srgbClr val="23B8D1"/>
                </a:solidFill>
                <a:latin typeface="Moderat Extended Bold"/>
                <a:cs typeface="Moderat Extended Bold"/>
              </a:rPr>
              <a:t> </a:t>
            </a:r>
            <a:r>
              <a:rPr sz="1182" b="1" dirty="0">
                <a:solidFill>
                  <a:srgbClr val="23B8D1"/>
                </a:solidFill>
                <a:latin typeface="Moderat Extended Bold"/>
                <a:cs typeface="Moderat Extended Bold"/>
              </a:rPr>
              <a:t>the</a:t>
            </a:r>
            <a:r>
              <a:rPr sz="1182" b="1" spc="15" dirty="0">
                <a:solidFill>
                  <a:srgbClr val="23B8D1"/>
                </a:solidFill>
                <a:latin typeface="Moderat Extended Bold"/>
                <a:cs typeface="Moderat Extended Bold"/>
              </a:rPr>
              <a:t> </a:t>
            </a:r>
            <a:r>
              <a:rPr sz="1182" b="1" spc="-12" dirty="0">
                <a:solidFill>
                  <a:srgbClr val="23B8D1"/>
                </a:solidFill>
                <a:latin typeface="Moderat Extended Bold"/>
                <a:cs typeface="Moderat Extended Bold"/>
              </a:rPr>
              <a:t>mid- </a:t>
            </a:r>
            <a:r>
              <a:rPr sz="1182" b="1" dirty="0">
                <a:solidFill>
                  <a:srgbClr val="23B8D1"/>
                </a:solidFill>
                <a:latin typeface="Moderat Extended Bold"/>
                <a:cs typeface="Moderat Extended Bold"/>
              </a:rPr>
              <a:t>career stage – they are </a:t>
            </a:r>
            <a:r>
              <a:rPr sz="1182" b="1" spc="-6" dirty="0">
                <a:solidFill>
                  <a:srgbClr val="23B8D1"/>
                </a:solidFill>
                <a:latin typeface="Moderat Extended Bold"/>
                <a:cs typeface="Moderat Extended Bold"/>
              </a:rPr>
              <a:t>going </a:t>
            </a:r>
            <a:r>
              <a:rPr sz="1182" b="1" dirty="0">
                <a:solidFill>
                  <a:srgbClr val="23B8D1"/>
                </a:solidFill>
                <a:latin typeface="Moderat Extended Bold"/>
                <a:cs typeface="Moderat Extended Bold"/>
              </a:rPr>
              <a:t>to</a:t>
            </a:r>
            <a:r>
              <a:rPr sz="1182" b="1" spc="-3" dirty="0">
                <a:solidFill>
                  <a:srgbClr val="23B8D1"/>
                </a:solidFill>
                <a:latin typeface="Moderat Extended Bold"/>
                <a:cs typeface="Moderat Extended Bold"/>
              </a:rPr>
              <a:t> </a:t>
            </a:r>
            <a:r>
              <a:rPr sz="1182" b="1" dirty="0">
                <a:solidFill>
                  <a:srgbClr val="23B8D1"/>
                </a:solidFill>
                <a:latin typeface="Moderat Extended Bold"/>
                <a:cs typeface="Moderat Extended Bold"/>
              </a:rPr>
              <a:t>carry</a:t>
            </a:r>
            <a:r>
              <a:rPr sz="1182" b="1" spc="-3" dirty="0">
                <a:solidFill>
                  <a:srgbClr val="23B8D1"/>
                </a:solidFill>
                <a:latin typeface="Moderat Extended Bold"/>
                <a:cs typeface="Moderat Extended Bold"/>
              </a:rPr>
              <a:t> </a:t>
            </a:r>
            <a:r>
              <a:rPr sz="1182" b="1" dirty="0">
                <a:solidFill>
                  <a:srgbClr val="23B8D1"/>
                </a:solidFill>
                <a:latin typeface="Moderat Extended Bold"/>
                <a:cs typeface="Moderat Extended Bold"/>
              </a:rPr>
              <a:t>a</a:t>
            </a:r>
            <a:r>
              <a:rPr sz="1182" b="1" spc="-3" dirty="0">
                <a:solidFill>
                  <a:srgbClr val="23B8D1"/>
                </a:solidFill>
                <a:latin typeface="Moderat Extended Bold"/>
                <a:cs typeface="Moderat Extended Bold"/>
              </a:rPr>
              <a:t> </a:t>
            </a:r>
            <a:r>
              <a:rPr sz="1182" b="1" dirty="0">
                <a:solidFill>
                  <a:srgbClr val="23B8D1"/>
                </a:solidFill>
                <a:latin typeface="Moderat Extended Bold"/>
                <a:cs typeface="Moderat Extended Bold"/>
              </a:rPr>
              <a:t>very</a:t>
            </a:r>
            <a:r>
              <a:rPr sz="1182" b="1" spc="-3" dirty="0">
                <a:solidFill>
                  <a:srgbClr val="23B8D1"/>
                </a:solidFill>
                <a:latin typeface="Moderat Extended Bold"/>
                <a:cs typeface="Moderat Extended Bold"/>
              </a:rPr>
              <a:t> </a:t>
            </a:r>
            <a:r>
              <a:rPr sz="1182" b="1" spc="-6" dirty="0">
                <a:solidFill>
                  <a:srgbClr val="23B8D1"/>
                </a:solidFill>
                <a:latin typeface="Moderat Extended Bold"/>
                <a:cs typeface="Moderat Extended Bold"/>
              </a:rPr>
              <a:t>different</a:t>
            </a:r>
            <a:r>
              <a:rPr sz="1182" b="1" spc="-3" dirty="0">
                <a:solidFill>
                  <a:srgbClr val="23B8D1"/>
                </a:solidFill>
                <a:latin typeface="Moderat Extended Bold"/>
                <a:cs typeface="Moderat Extended Bold"/>
              </a:rPr>
              <a:t> </a:t>
            </a:r>
            <a:r>
              <a:rPr sz="1182" b="1" spc="-12" dirty="0">
                <a:solidFill>
                  <a:srgbClr val="23B8D1"/>
                </a:solidFill>
                <a:latin typeface="Moderat Extended Bold"/>
                <a:cs typeface="Moderat Extended Bold"/>
              </a:rPr>
              <a:t>view</a:t>
            </a:r>
            <a:r>
              <a:rPr sz="1182" b="1" spc="303" dirty="0">
                <a:solidFill>
                  <a:srgbClr val="23B8D1"/>
                </a:solidFill>
                <a:latin typeface="Moderat Extended Bold"/>
                <a:cs typeface="Moderat Extended Bold"/>
              </a:rPr>
              <a:t> </a:t>
            </a:r>
            <a:r>
              <a:rPr sz="1182" b="1" dirty="0">
                <a:solidFill>
                  <a:srgbClr val="23B8D1"/>
                </a:solidFill>
                <a:latin typeface="Moderat Extended Bold"/>
                <a:cs typeface="Moderat Extended Bold"/>
              </a:rPr>
              <a:t>of</a:t>
            </a:r>
            <a:r>
              <a:rPr sz="1182" b="1" spc="-9" dirty="0">
                <a:solidFill>
                  <a:srgbClr val="23B8D1"/>
                </a:solidFill>
                <a:latin typeface="Moderat Extended Bold"/>
                <a:cs typeface="Moderat Extended Bold"/>
              </a:rPr>
              <a:t> </a:t>
            </a:r>
            <a:r>
              <a:rPr sz="1182" b="1" dirty="0">
                <a:solidFill>
                  <a:srgbClr val="23B8D1"/>
                </a:solidFill>
                <a:latin typeface="Moderat Extended Bold"/>
                <a:cs typeface="Moderat Extended Bold"/>
              </a:rPr>
              <a:t>open</a:t>
            </a:r>
            <a:r>
              <a:rPr sz="1182" b="1" spc="-6" dirty="0">
                <a:solidFill>
                  <a:srgbClr val="23B8D1"/>
                </a:solidFill>
                <a:latin typeface="Moderat Extended Bold"/>
                <a:cs typeface="Moderat Extended Bold"/>
              </a:rPr>
              <a:t> </a:t>
            </a:r>
            <a:r>
              <a:rPr sz="1182" b="1" dirty="0">
                <a:solidFill>
                  <a:srgbClr val="23B8D1"/>
                </a:solidFill>
                <a:latin typeface="Moderat Extended Bold"/>
                <a:cs typeface="Moderat Extended Bold"/>
              </a:rPr>
              <a:t>access</a:t>
            </a:r>
            <a:r>
              <a:rPr sz="1182" b="1" spc="-6" dirty="0">
                <a:solidFill>
                  <a:srgbClr val="23B8D1"/>
                </a:solidFill>
                <a:latin typeface="Moderat Extended Bold"/>
                <a:cs typeface="Moderat Extended Bold"/>
              </a:rPr>
              <a:t> </a:t>
            </a:r>
            <a:r>
              <a:rPr sz="1182" b="1" dirty="0">
                <a:solidFill>
                  <a:srgbClr val="23B8D1"/>
                </a:solidFill>
                <a:latin typeface="Moderat Extended Bold"/>
                <a:cs typeface="Moderat Extended Bold"/>
              </a:rPr>
              <a:t>to</a:t>
            </a:r>
            <a:r>
              <a:rPr sz="1182" b="1" spc="-6" dirty="0">
                <a:solidFill>
                  <a:srgbClr val="23B8D1"/>
                </a:solidFill>
                <a:latin typeface="Moderat Extended Bold"/>
                <a:cs typeface="Moderat Extended Bold"/>
              </a:rPr>
              <a:t> </a:t>
            </a:r>
            <a:r>
              <a:rPr sz="1182" b="1" dirty="0">
                <a:solidFill>
                  <a:srgbClr val="23B8D1"/>
                </a:solidFill>
                <a:latin typeface="Moderat Extended Bold"/>
                <a:cs typeface="Moderat Extended Bold"/>
              </a:rPr>
              <a:t>people</a:t>
            </a:r>
            <a:r>
              <a:rPr sz="1182" b="1" spc="-6" dirty="0">
                <a:solidFill>
                  <a:srgbClr val="23B8D1"/>
                </a:solidFill>
                <a:latin typeface="Moderat Extended Bold"/>
                <a:cs typeface="Moderat Extended Bold"/>
              </a:rPr>
              <a:t> </a:t>
            </a:r>
            <a:r>
              <a:rPr sz="1182" b="1" dirty="0">
                <a:solidFill>
                  <a:srgbClr val="23B8D1"/>
                </a:solidFill>
                <a:latin typeface="Moderat Extended Bold"/>
                <a:cs typeface="Moderat Extended Bold"/>
              </a:rPr>
              <a:t>of</a:t>
            </a:r>
            <a:r>
              <a:rPr sz="1182" b="1" spc="-6" dirty="0">
                <a:solidFill>
                  <a:srgbClr val="23B8D1"/>
                </a:solidFill>
                <a:latin typeface="Moderat Extended Bold"/>
                <a:cs typeface="Moderat Extended Bold"/>
              </a:rPr>
              <a:t> </a:t>
            </a:r>
            <a:r>
              <a:rPr sz="1182" b="1" spc="-15" dirty="0">
                <a:solidFill>
                  <a:srgbClr val="23B8D1"/>
                </a:solidFill>
                <a:latin typeface="Moderat Extended Bold"/>
                <a:cs typeface="Moderat Extended Bold"/>
              </a:rPr>
              <a:t>my </a:t>
            </a:r>
            <a:r>
              <a:rPr sz="1182" b="1" spc="-6" dirty="0">
                <a:solidFill>
                  <a:srgbClr val="23B8D1"/>
                </a:solidFill>
                <a:latin typeface="Moderat Extended Bold"/>
                <a:cs typeface="Moderat Extended Bold"/>
              </a:rPr>
              <a:t>generation.”</a:t>
            </a:r>
            <a:endParaRPr sz="1182">
              <a:latin typeface="Moderat Extended Bold"/>
              <a:cs typeface="Moderat Extended Bold"/>
            </a:endParaRPr>
          </a:p>
        </p:txBody>
      </p:sp>
      <p:sp>
        <p:nvSpPr>
          <p:cNvPr id="4" name="object 4"/>
          <p:cNvSpPr txBox="1"/>
          <p:nvPr/>
        </p:nvSpPr>
        <p:spPr>
          <a:xfrm>
            <a:off x="6070227" y="2474726"/>
            <a:ext cx="1829057" cy="1925142"/>
          </a:xfrm>
          <a:prstGeom prst="rect">
            <a:avLst/>
          </a:prstGeom>
        </p:spPr>
        <p:txBody>
          <a:bodyPr vert="horz" wrap="square" lIns="0" tIns="0" rIns="0" bIns="0" rtlCol="0">
            <a:spAutoFit/>
          </a:bodyPr>
          <a:lstStyle/>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spcBef>
                <a:spcPts val="557"/>
              </a:spcBef>
            </a:pPr>
            <a:endParaRPr sz="1001">
              <a:latin typeface="Times New Roman"/>
              <a:cs typeface="Times New Roman"/>
            </a:endParaRPr>
          </a:p>
          <a:p>
            <a:pPr marL="188681" marR="390840">
              <a:lnSpc>
                <a:spcPct val="100000"/>
              </a:lnSpc>
            </a:pPr>
            <a:r>
              <a:rPr sz="1001" b="1" dirty="0">
                <a:solidFill>
                  <a:srgbClr val="FFFFFF"/>
                </a:solidFill>
                <a:latin typeface="Roboto"/>
                <a:cs typeface="Roboto"/>
              </a:rPr>
              <a:t>Roger</a:t>
            </a:r>
            <a:r>
              <a:rPr sz="1001" b="1" spc="-36" dirty="0">
                <a:solidFill>
                  <a:srgbClr val="FFFFFF"/>
                </a:solidFill>
                <a:latin typeface="Roboto"/>
                <a:cs typeface="Roboto"/>
              </a:rPr>
              <a:t> </a:t>
            </a:r>
            <a:r>
              <a:rPr sz="1001" b="1" dirty="0">
                <a:solidFill>
                  <a:srgbClr val="FFFFFF"/>
                </a:solidFill>
                <a:latin typeface="Roboto"/>
                <a:cs typeface="Roboto"/>
              </a:rPr>
              <a:t>Kain,</a:t>
            </a:r>
            <a:r>
              <a:rPr sz="1001" b="1" spc="-33" dirty="0">
                <a:solidFill>
                  <a:srgbClr val="FFFFFF"/>
                </a:solidFill>
                <a:latin typeface="Roboto"/>
                <a:cs typeface="Roboto"/>
              </a:rPr>
              <a:t> </a:t>
            </a:r>
            <a:r>
              <a:rPr sz="1001" b="1" spc="-6" dirty="0">
                <a:solidFill>
                  <a:srgbClr val="FFFFFF"/>
                </a:solidFill>
                <a:latin typeface="Roboto"/>
                <a:cs typeface="Roboto"/>
              </a:rPr>
              <a:t>Professor </a:t>
            </a:r>
            <a:r>
              <a:rPr sz="1001" b="1" dirty="0">
                <a:solidFill>
                  <a:srgbClr val="FFFFFF"/>
                </a:solidFill>
                <a:latin typeface="Roboto"/>
                <a:cs typeface="Roboto"/>
              </a:rPr>
              <a:t>of</a:t>
            </a:r>
            <a:r>
              <a:rPr sz="1001" b="1" spc="-18" dirty="0">
                <a:solidFill>
                  <a:srgbClr val="FFFFFF"/>
                </a:solidFill>
                <a:latin typeface="Roboto"/>
                <a:cs typeface="Roboto"/>
              </a:rPr>
              <a:t> </a:t>
            </a:r>
            <a:r>
              <a:rPr sz="1001" b="1" spc="-6" dirty="0">
                <a:solidFill>
                  <a:srgbClr val="FFFFFF"/>
                </a:solidFill>
                <a:latin typeface="Roboto"/>
                <a:cs typeface="Roboto"/>
              </a:rPr>
              <a:t>Humanities</a:t>
            </a:r>
            <a:r>
              <a:rPr sz="1001" b="1" spc="-15" dirty="0">
                <a:solidFill>
                  <a:srgbClr val="FFFFFF"/>
                </a:solidFill>
                <a:latin typeface="Roboto"/>
                <a:cs typeface="Roboto"/>
              </a:rPr>
              <a:t> </a:t>
            </a:r>
            <a:r>
              <a:rPr sz="1001" b="1" dirty="0">
                <a:solidFill>
                  <a:srgbClr val="FFFFFF"/>
                </a:solidFill>
                <a:latin typeface="Roboto"/>
                <a:cs typeface="Roboto"/>
              </a:rPr>
              <a:t>at</a:t>
            </a:r>
            <a:r>
              <a:rPr sz="1001" b="1" spc="-15" dirty="0">
                <a:solidFill>
                  <a:srgbClr val="FFFFFF"/>
                </a:solidFill>
                <a:latin typeface="Roboto"/>
                <a:cs typeface="Roboto"/>
              </a:rPr>
              <a:t> the </a:t>
            </a:r>
            <a:r>
              <a:rPr sz="1001" b="1" dirty="0">
                <a:solidFill>
                  <a:srgbClr val="FFFFFF"/>
                </a:solidFill>
                <a:latin typeface="Roboto"/>
                <a:cs typeface="Roboto"/>
              </a:rPr>
              <a:t>School</a:t>
            </a:r>
            <a:r>
              <a:rPr sz="1001" b="1" spc="-33" dirty="0">
                <a:solidFill>
                  <a:srgbClr val="FFFFFF"/>
                </a:solidFill>
                <a:latin typeface="Roboto"/>
                <a:cs typeface="Roboto"/>
              </a:rPr>
              <a:t> </a:t>
            </a:r>
            <a:r>
              <a:rPr sz="1001" b="1" dirty="0">
                <a:solidFill>
                  <a:srgbClr val="FFFFFF"/>
                </a:solidFill>
                <a:latin typeface="Roboto"/>
                <a:cs typeface="Roboto"/>
              </a:rPr>
              <a:t>of</a:t>
            </a:r>
            <a:r>
              <a:rPr sz="1001" b="1" spc="-33" dirty="0">
                <a:solidFill>
                  <a:srgbClr val="FFFFFF"/>
                </a:solidFill>
                <a:latin typeface="Roboto"/>
                <a:cs typeface="Roboto"/>
              </a:rPr>
              <a:t> </a:t>
            </a:r>
            <a:r>
              <a:rPr sz="1001" b="1" spc="-6" dirty="0">
                <a:solidFill>
                  <a:srgbClr val="FFFFFF"/>
                </a:solidFill>
                <a:latin typeface="Roboto"/>
                <a:cs typeface="Roboto"/>
              </a:rPr>
              <a:t>Advanced </a:t>
            </a:r>
            <a:r>
              <a:rPr sz="1001" b="1" dirty="0">
                <a:solidFill>
                  <a:srgbClr val="FFFFFF"/>
                </a:solidFill>
                <a:latin typeface="Roboto"/>
                <a:cs typeface="Roboto"/>
              </a:rPr>
              <a:t>Study,</a:t>
            </a:r>
            <a:r>
              <a:rPr sz="1001" b="1" spc="-49" dirty="0">
                <a:solidFill>
                  <a:srgbClr val="FFFFFF"/>
                </a:solidFill>
                <a:latin typeface="Roboto"/>
                <a:cs typeface="Roboto"/>
              </a:rPr>
              <a:t> </a:t>
            </a:r>
            <a:r>
              <a:rPr sz="1001" b="1" dirty="0">
                <a:solidFill>
                  <a:srgbClr val="FFFFFF"/>
                </a:solidFill>
                <a:latin typeface="Roboto"/>
                <a:cs typeface="Roboto"/>
              </a:rPr>
              <a:t>University</a:t>
            </a:r>
            <a:r>
              <a:rPr sz="1001" b="1" spc="-49" dirty="0">
                <a:solidFill>
                  <a:srgbClr val="FFFFFF"/>
                </a:solidFill>
                <a:latin typeface="Roboto"/>
                <a:cs typeface="Roboto"/>
              </a:rPr>
              <a:t> </a:t>
            </a:r>
            <a:r>
              <a:rPr sz="1001" b="1" spc="-15" dirty="0">
                <a:solidFill>
                  <a:srgbClr val="FFFFFF"/>
                </a:solidFill>
                <a:latin typeface="Roboto"/>
                <a:cs typeface="Roboto"/>
              </a:rPr>
              <a:t>of </a:t>
            </a:r>
            <a:r>
              <a:rPr sz="1001" b="1" spc="-6" dirty="0">
                <a:solidFill>
                  <a:srgbClr val="FFFFFF"/>
                </a:solidFill>
                <a:latin typeface="Roboto"/>
                <a:cs typeface="Roboto"/>
              </a:rPr>
              <a:t>London</a:t>
            </a:r>
            <a:endParaRPr sz="1001">
              <a:latin typeface="Roboto"/>
              <a:cs typeface="Roboto"/>
            </a:endParaRPr>
          </a:p>
        </p:txBody>
      </p:sp>
      <p:sp>
        <p:nvSpPr>
          <p:cNvPr id="6" name="object 6"/>
          <p:cNvSpPr txBox="1"/>
          <p:nvPr/>
        </p:nvSpPr>
        <p:spPr>
          <a:xfrm>
            <a:off x="9132368" y="2113027"/>
            <a:ext cx="2016583" cy="3075896"/>
          </a:xfrm>
          <a:prstGeom prst="rect">
            <a:avLst/>
          </a:prstGeom>
        </p:spPr>
        <p:txBody>
          <a:bodyPr vert="horz" wrap="square" lIns="0" tIns="41587" rIns="0" bIns="0" rtlCol="0">
            <a:spAutoFit/>
          </a:bodyPr>
          <a:lstStyle/>
          <a:p>
            <a:pPr marL="7701" marR="634971">
              <a:lnSpc>
                <a:spcPts val="1540"/>
              </a:lnSpc>
              <a:spcBef>
                <a:spcPts val="327"/>
              </a:spcBef>
            </a:pPr>
            <a:r>
              <a:rPr sz="1486" b="1" dirty="0">
                <a:solidFill>
                  <a:srgbClr val="FFFFFF"/>
                </a:solidFill>
                <a:latin typeface="Moderat Extended Bold"/>
                <a:cs typeface="Moderat Extended Bold"/>
              </a:rPr>
              <a:t>Higher</a:t>
            </a:r>
            <a:r>
              <a:rPr sz="1486" b="1" spc="-15" dirty="0">
                <a:solidFill>
                  <a:srgbClr val="FFFFFF"/>
                </a:solidFill>
                <a:latin typeface="Moderat Extended Bold"/>
                <a:cs typeface="Moderat Extended Bold"/>
              </a:rPr>
              <a:t> </a:t>
            </a:r>
            <a:r>
              <a:rPr sz="1486" b="1" spc="-6" dirty="0">
                <a:solidFill>
                  <a:srgbClr val="FFFFFF"/>
                </a:solidFill>
                <a:latin typeface="Moderat Extended Bold"/>
                <a:cs typeface="Moderat Extended Bold"/>
              </a:rPr>
              <a:t>reader numbers</a:t>
            </a:r>
            <a:endParaRPr sz="1486">
              <a:latin typeface="Moderat Extended Bold"/>
              <a:cs typeface="Moderat Extended Bold"/>
            </a:endParaRPr>
          </a:p>
          <a:p>
            <a:pPr marL="7701" marR="3081">
              <a:lnSpc>
                <a:spcPts val="1540"/>
              </a:lnSpc>
              <a:spcBef>
                <a:spcPts val="952"/>
              </a:spcBef>
            </a:pPr>
            <a:r>
              <a:rPr sz="1486" b="1" dirty="0">
                <a:solidFill>
                  <a:srgbClr val="FFFFFF"/>
                </a:solidFill>
                <a:latin typeface="Moderat Extended Bold"/>
                <a:cs typeface="Moderat Extended Bold"/>
              </a:rPr>
              <a:t>The</a:t>
            </a:r>
            <a:r>
              <a:rPr sz="1486" b="1" spc="6" dirty="0">
                <a:solidFill>
                  <a:srgbClr val="FFFFFF"/>
                </a:solidFill>
                <a:latin typeface="Moderat Extended Bold"/>
                <a:cs typeface="Moderat Extended Bold"/>
              </a:rPr>
              <a:t> </a:t>
            </a:r>
            <a:r>
              <a:rPr sz="1486" b="1" dirty="0">
                <a:solidFill>
                  <a:srgbClr val="FFFFFF"/>
                </a:solidFill>
                <a:latin typeface="Moderat Extended Bold"/>
                <a:cs typeface="Moderat Extended Bold"/>
              </a:rPr>
              <a:t>ability</a:t>
            </a:r>
            <a:r>
              <a:rPr sz="1486" b="1" spc="15" dirty="0">
                <a:solidFill>
                  <a:srgbClr val="FFFFFF"/>
                </a:solidFill>
                <a:latin typeface="Moderat Extended Bold"/>
                <a:cs typeface="Moderat Extended Bold"/>
              </a:rPr>
              <a:t> </a:t>
            </a:r>
            <a:r>
              <a:rPr sz="1486" b="1" spc="-15" dirty="0">
                <a:solidFill>
                  <a:srgbClr val="FFFFFF"/>
                </a:solidFill>
                <a:latin typeface="Moderat Extended Bold"/>
                <a:cs typeface="Moderat Extended Bold"/>
              </a:rPr>
              <a:t>to </a:t>
            </a:r>
            <a:r>
              <a:rPr sz="1486" b="1" dirty="0">
                <a:solidFill>
                  <a:srgbClr val="FFFFFF"/>
                </a:solidFill>
                <a:latin typeface="Moderat Extended Bold"/>
                <a:cs typeface="Moderat Extended Bold"/>
              </a:rPr>
              <a:t>influence</a:t>
            </a:r>
            <a:r>
              <a:rPr sz="1486" b="1" spc="-21" dirty="0">
                <a:solidFill>
                  <a:srgbClr val="FFFFFF"/>
                </a:solidFill>
                <a:latin typeface="Moderat Extended Bold"/>
                <a:cs typeface="Moderat Extended Bold"/>
              </a:rPr>
              <a:t> </a:t>
            </a:r>
            <a:r>
              <a:rPr sz="1486" b="1" dirty="0">
                <a:solidFill>
                  <a:srgbClr val="FFFFFF"/>
                </a:solidFill>
                <a:latin typeface="Moderat Extended Bold"/>
                <a:cs typeface="Moderat Extended Bold"/>
              </a:rPr>
              <a:t>thinking</a:t>
            </a:r>
            <a:r>
              <a:rPr sz="1486" b="1" spc="-21" dirty="0">
                <a:solidFill>
                  <a:srgbClr val="FFFFFF"/>
                </a:solidFill>
                <a:latin typeface="Moderat Extended Bold"/>
                <a:cs typeface="Moderat Extended Bold"/>
              </a:rPr>
              <a:t> </a:t>
            </a:r>
            <a:r>
              <a:rPr sz="1486" b="1" spc="-15" dirty="0">
                <a:solidFill>
                  <a:srgbClr val="FFFFFF"/>
                </a:solidFill>
                <a:latin typeface="Moderat Extended Bold"/>
                <a:cs typeface="Moderat Extended Bold"/>
              </a:rPr>
              <a:t>is </a:t>
            </a:r>
            <a:r>
              <a:rPr sz="1486" b="1" spc="-6" dirty="0">
                <a:solidFill>
                  <a:srgbClr val="FFFFFF"/>
                </a:solidFill>
                <a:latin typeface="Moderat Extended Bold"/>
                <a:cs typeface="Moderat Extended Bold"/>
              </a:rPr>
              <a:t>greater</a:t>
            </a:r>
            <a:endParaRPr sz="1486">
              <a:latin typeface="Moderat Extended Bold"/>
              <a:cs typeface="Moderat Extended Bold"/>
            </a:endParaRPr>
          </a:p>
          <a:p>
            <a:pPr marL="7701" marR="529848">
              <a:lnSpc>
                <a:spcPts val="1540"/>
              </a:lnSpc>
              <a:spcBef>
                <a:spcPts val="952"/>
              </a:spcBef>
            </a:pPr>
            <a:r>
              <a:rPr sz="1486" b="1" dirty="0">
                <a:solidFill>
                  <a:srgbClr val="FFFFFF"/>
                </a:solidFill>
                <a:latin typeface="Moderat Extended Bold"/>
                <a:cs typeface="Moderat Extended Bold"/>
              </a:rPr>
              <a:t>Higher</a:t>
            </a:r>
            <a:r>
              <a:rPr sz="1486" b="1" spc="-15" dirty="0">
                <a:solidFill>
                  <a:srgbClr val="FFFFFF"/>
                </a:solidFill>
                <a:latin typeface="Moderat Extended Bold"/>
                <a:cs typeface="Moderat Extended Bold"/>
              </a:rPr>
              <a:t> </a:t>
            </a:r>
            <a:r>
              <a:rPr sz="1486" b="1" spc="-6" dirty="0">
                <a:solidFill>
                  <a:srgbClr val="FFFFFF"/>
                </a:solidFill>
                <a:latin typeface="Moderat Extended Bold"/>
                <a:cs typeface="Moderat Extended Bold"/>
              </a:rPr>
              <a:t>citation numbers</a:t>
            </a:r>
            <a:endParaRPr sz="1486">
              <a:latin typeface="Moderat Extended Bold"/>
              <a:cs typeface="Moderat Extended Bold"/>
            </a:endParaRPr>
          </a:p>
          <a:p>
            <a:pPr marL="7701" marR="28880">
              <a:lnSpc>
                <a:spcPts val="1540"/>
              </a:lnSpc>
              <a:spcBef>
                <a:spcPts val="952"/>
              </a:spcBef>
            </a:pPr>
            <a:r>
              <a:rPr sz="1486" b="1" dirty="0">
                <a:solidFill>
                  <a:srgbClr val="FFFFFF"/>
                </a:solidFill>
                <a:latin typeface="Moderat Extended Bold"/>
                <a:cs typeface="Moderat Extended Bold"/>
              </a:rPr>
              <a:t>People</a:t>
            </a:r>
            <a:r>
              <a:rPr sz="1486" b="1" spc="-69" dirty="0">
                <a:solidFill>
                  <a:srgbClr val="FFFFFF"/>
                </a:solidFill>
                <a:latin typeface="Moderat Extended Bold"/>
                <a:cs typeface="Moderat Extended Bold"/>
              </a:rPr>
              <a:t> </a:t>
            </a:r>
            <a:r>
              <a:rPr sz="1486" b="1" spc="-12" dirty="0">
                <a:solidFill>
                  <a:srgbClr val="FFFFFF"/>
                </a:solidFill>
                <a:latin typeface="Moderat Extended Bold"/>
                <a:cs typeface="Moderat Extended Bold"/>
              </a:rPr>
              <a:t>believe</a:t>
            </a:r>
            <a:r>
              <a:rPr sz="1486" b="1" spc="-69" dirty="0">
                <a:solidFill>
                  <a:srgbClr val="FFFFFF"/>
                </a:solidFill>
                <a:latin typeface="Moderat Extended Bold"/>
                <a:cs typeface="Moderat Extended Bold"/>
              </a:rPr>
              <a:t> </a:t>
            </a:r>
            <a:r>
              <a:rPr sz="1486" b="1" spc="-15" dirty="0">
                <a:solidFill>
                  <a:srgbClr val="FFFFFF"/>
                </a:solidFill>
                <a:latin typeface="Moderat Extended Bold"/>
                <a:cs typeface="Moderat Extended Bold"/>
              </a:rPr>
              <a:t>in </a:t>
            </a:r>
            <a:r>
              <a:rPr sz="1486" b="1" dirty="0">
                <a:solidFill>
                  <a:srgbClr val="FFFFFF"/>
                </a:solidFill>
                <a:latin typeface="Moderat Extended Bold"/>
                <a:cs typeface="Moderat Extended Bold"/>
              </a:rPr>
              <a:t>equitable</a:t>
            </a:r>
            <a:r>
              <a:rPr sz="1486" b="1" spc="-39" dirty="0">
                <a:solidFill>
                  <a:srgbClr val="FFFFFF"/>
                </a:solidFill>
                <a:latin typeface="Moderat Extended Bold"/>
                <a:cs typeface="Moderat Extended Bold"/>
              </a:rPr>
              <a:t> </a:t>
            </a:r>
            <a:r>
              <a:rPr sz="1486" b="1" dirty="0">
                <a:solidFill>
                  <a:srgbClr val="FFFFFF"/>
                </a:solidFill>
                <a:latin typeface="Moderat Extended Bold"/>
                <a:cs typeface="Moderat Extended Bold"/>
              </a:rPr>
              <a:t>access</a:t>
            </a:r>
            <a:r>
              <a:rPr sz="1486" b="1" spc="-39" dirty="0">
                <a:solidFill>
                  <a:srgbClr val="FFFFFF"/>
                </a:solidFill>
                <a:latin typeface="Moderat Extended Bold"/>
                <a:cs typeface="Moderat Extended Bold"/>
              </a:rPr>
              <a:t> </a:t>
            </a:r>
            <a:r>
              <a:rPr sz="1486" b="1" spc="-21" dirty="0">
                <a:solidFill>
                  <a:srgbClr val="FFFFFF"/>
                </a:solidFill>
                <a:latin typeface="Moderat Extended Bold"/>
                <a:cs typeface="Moderat Extended Bold"/>
              </a:rPr>
              <a:t>to </a:t>
            </a:r>
            <a:r>
              <a:rPr sz="1486" b="1" spc="-6" dirty="0">
                <a:solidFill>
                  <a:srgbClr val="FFFFFF"/>
                </a:solidFill>
                <a:latin typeface="Moderat Extended Bold"/>
                <a:cs typeface="Moderat Extended Bold"/>
              </a:rPr>
              <a:t>knowledge</a:t>
            </a:r>
            <a:endParaRPr sz="1486">
              <a:latin typeface="Moderat Extended Bold"/>
              <a:cs typeface="Moderat Extended Bold"/>
            </a:endParaRPr>
          </a:p>
          <a:p>
            <a:pPr marL="7701" marR="140933">
              <a:lnSpc>
                <a:spcPts val="1540"/>
              </a:lnSpc>
              <a:spcBef>
                <a:spcPts val="955"/>
              </a:spcBef>
            </a:pPr>
            <a:r>
              <a:rPr sz="1486" b="1" dirty="0">
                <a:solidFill>
                  <a:srgbClr val="FFFFFF"/>
                </a:solidFill>
                <a:latin typeface="Moderat Extended Bold"/>
                <a:cs typeface="Moderat Extended Bold"/>
              </a:rPr>
              <a:t>Attitudes</a:t>
            </a:r>
            <a:r>
              <a:rPr sz="1486" b="1" spc="-45" dirty="0">
                <a:solidFill>
                  <a:srgbClr val="FFFFFF"/>
                </a:solidFill>
                <a:latin typeface="Moderat Extended Bold"/>
                <a:cs typeface="Moderat Extended Bold"/>
              </a:rPr>
              <a:t> </a:t>
            </a:r>
            <a:r>
              <a:rPr sz="1486" b="1" dirty="0">
                <a:solidFill>
                  <a:srgbClr val="FFFFFF"/>
                </a:solidFill>
                <a:latin typeface="Moderat Extended Bold"/>
                <a:cs typeface="Moderat Extended Bold"/>
              </a:rPr>
              <a:t>to</a:t>
            </a:r>
            <a:r>
              <a:rPr sz="1486" b="1" spc="-42" dirty="0">
                <a:solidFill>
                  <a:srgbClr val="FFFFFF"/>
                </a:solidFill>
                <a:latin typeface="Moderat Extended Bold"/>
                <a:cs typeface="Moderat Extended Bold"/>
              </a:rPr>
              <a:t> </a:t>
            </a:r>
            <a:r>
              <a:rPr sz="1486" b="1" spc="-6" dirty="0">
                <a:solidFill>
                  <a:srgbClr val="FFFFFF"/>
                </a:solidFill>
                <a:latin typeface="Moderat Extended Bold"/>
                <a:cs typeface="Moderat Extended Bold"/>
              </a:rPr>
              <a:t>digital </a:t>
            </a:r>
            <a:r>
              <a:rPr sz="1486" b="1" dirty="0">
                <a:solidFill>
                  <a:srgbClr val="FFFFFF"/>
                </a:solidFill>
                <a:latin typeface="Moderat Extended Bold"/>
                <a:cs typeface="Moderat Extended Bold"/>
              </a:rPr>
              <a:t>publishing</a:t>
            </a:r>
            <a:r>
              <a:rPr sz="1486" b="1" spc="-18" dirty="0">
                <a:solidFill>
                  <a:srgbClr val="FFFFFF"/>
                </a:solidFill>
                <a:latin typeface="Moderat Extended Bold"/>
                <a:cs typeface="Moderat Extended Bold"/>
              </a:rPr>
              <a:t> </a:t>
            </a:r>
            <a:r>
              <a:rPr sz="1486" b="1" spc="-15" dirty="0">
                <a:solidFill>
                  <a:srgbClr val="FFFFFF"/>
                </a:solidFill>
                <a:latin typeface="Moderat Extended Bold"/>
                <a:cs typeface="Moderat Extended Bold"/>
              </a:rPr>
              <a:t>are </a:t>
            </a:r>
            <a:r>
              <a:rPr sz="1486" b="1" spc="-6" dirty="0">
                <a:solidFill>
                  <a:srgbClr val="FFFFFF"/>
                </a:solidFill>
                <a:latin typeface="Moderat Extended Bold"/>
                <a:cs typeface="Moderat Extended Bold"/>
              </a:rPr>
              <a:t>evolving</a:t>
            </a:r>
            <a:endParaRPr sz="1486">
              <a:latin typeface="Moderat Extended Bold"/>
              <a:cs typeface="Moderat Extended Bold"/>
            </a:endParaRPr>
          </a:p>
        </p:txBody>
      </p:sp>
      <p:sp>
        <p:nvSpPr>
          <p:cNvPr id="7" name="object 7"/>
          <p:cNvSpPr txBox="1"/>
          <p:nvPr/>
        </p:nvSpPr>
        <p:spPr>
          <a:xfrm>
            <a:off x="8480938" y="1003229"/>
            <a:ext cx="2900691" cy="738421"/>
          </a:xfrm>
          <a:prstGeom prst="rect">
            <a:avLst/>
          </a:prstGeom>
          <a:solidFill>
            <a:srgbClr val="FFFFFF"/>
          </a:solidFill>
        </p:spPr>
        <p:txBody>
          <a:bodyPr vert="horz" wrap="square" lIns="0" tIns="121680" rIns="0" bIns="0" rtlCol="0">
            <a:spAutoFit/>
          </a:bodyPr>
          <a:lstStyle/>
          <a:p>
            <a:pPr marL="164037" marR="239510" algn="just">
              <a:lnSpc>
                <a:spcPts val="1649"/>
              </a:lnSpc>
              <a:spcBef>
                <a:spcPts val="958"/>
              </a:spcBef>
            </a:pPr>
            <a:r>
              <a:rPr sz="1425" b="1" dirty="0">
                <a:solidFill>
                  <a:srgbClr val="23B8D1"/>
                </a:solidFill>
                <a:latin typeface="Moderat Extended Bold"/>
                <a:cs typeface="Moderat Extended Bold"/>
              </a:rPr>
              <a:t>Why</a:t>
            </a:r>
            <a:r>
              <a:rPr sz="1425" b="1" spc="-49" dirty="0">
                <a:solidFill>
                  <a:srgbClr val="23B8D1"/>
                </a:solidFill>
                <a:latin typeface="Moderat Extended Bold"/>
                <a:cs typeface="Moderat Extended Bold"/>
              </a:rPr>
              <a:t> </a:t>
            </a:r>
            <a:r>
              <a:rPr sz="1425" b="1" dirty="0">
                <a:solidFill>
                  <a:srgbClr val="23B8D1"/>
                </a:solidFill>
                <a:latin typeface="Moderat Extended Bold"/>
                <a:cs typeface="Moderat Extended Bold"/>
              </a:rPr>
              <a:t>Kain</a:t>
            </a:r>
            <a:r>
              <a:rPr sz="1425" b="1" spc="-45" dirty="0">
                <a:solidFill>
                  <a:srgbClr val="23B8D1"/>
                </a:solidFill>
                <a:latin typeface="Moderat Extended Bold"/>
                <a:cs typeface="Moderat Extended Bold"/>
              </a:rPr>
              <a:t> </a:t>
            </a:r>
            <a:r>
              <a:rPr sz="1425" b="1" dirty="0">
                <a:solidFill>
                  <a:srgbClr val="23B8D1"/>
                </a:solidFill>
                <a:latin typeface="Moderat Extended Bold"/>
                <a:cs typeface="Moderat Extended Bold"/>
              </a:rPr>
              <a:t>thinks</a:t>
            </a:r>
            <a:r>
              <a:rPr sz="1425" b="1" spc="-45" dirty="0">
                <a:solidFill>
                  <a:srgbClr val="23B8D1"/>
                </a:solidFill>
                <a:latin typeface="Moderat Extended Bold"/>
                <a:cs typeface="Moderat Extended Bold"/>
              </a:rPr>
              <a:t> </a:t>
            </a:r>
            <a:r>
              <a:rPr sz="1425" b="1" spc="-6" dirty="0">
                <a:solidFill>
                  <a:srgbClr val="23B8D1"/>
                </a:solidFill>
                <a:latin typeface="Moderat Extended Bold"/>
                <a:cs typeface="Moderat Extended Bold"/>
              </a:rPr>
              <a:t>attitudes </a:t>
            </a:r>
            <a:r>
              <a:rPr sz="1425" b="1" dirty="0">
                <a:solidFill>
                  <a:srgbClr val="23B8D1"/>
                </a:solidFill>
                <a:latin typeface="Moderat Extended Bold"/>
                <a:cs typeface="Moderat Extended Bold"/>
              </a:rPr>
              <a:t>to</a:t>
            </a:r>
            <a:r>
              <a:rPr sz="1425" b="1" spc="-52" dirty="0">
                <a:solidFill>
                  <a:srgbClr val="23B8D1"/>
                </a:solidFill>
                <a:latin typeface="Moderat Extended Bold"/>
                <a:cs typeface="Moderat Extended Bold"/>
              </a:rPr>
              <a:t> </a:t>
            </a:r>
            <a:r>
              <a:rPr sz="1425" b="1" dirty="0">
                <a:solidFill>
                  <a:srgbClr val="23B8D1"/>
                </a:solidFill>
                <a:latin typeface="Moderat Extended Bold"/>
                <a:cs typeface="Moderat Extended Bold"/>
              </a:rPr>
              <a:t>open</a:t>
            </a:r>
            <a:r>
              <a:rPr sz="1425" b="1" spc="-52" dirty="0">
                <a:solidFill>
                  <a:srgbClr val="23B8D1"/>
                </a:solidFill>
                <a:latin typeface="Moderat Extended Bold"/>
                <a:cs typeface="Moderat Extended Bold"/>
              </a:rPr>
              <a:t> </a:t>
            </a:r>
            <a:r>
              <a:rPr sz="1425" b="1" spc="-6" dirty="0">
                <a:solidFill>
                  <a:srgbClr val="23B8D1"/>
                </a:solidFill>
                <a:latin typeface="Moderat Extended Bold"/>
                <a:cs typeface="Moderat Extended Bold"/>
              </a:rPr>
              <a:t>access</a:t>
            </a:r>
            <a:r>
              <a:rPr sz="1425" b="1" spc="-52" dirty="0">
                <a:solidFill>
                  <a:srgbClr val="23B8D1"/>
                </a:solidFill>
                <a:latin typeface="Moderat Extended Bold"/>
                <a:cs typeface="Moderat Extended Bold"/>
              </a:rPr>
              <a:t> </a:t>
            </a:r>
            <a:r>
              <a:rPr sz="1425" b="1" spc="-6" dirty="0">
                <a:solidFill>
                  <a:srgbClr val="23B8D1"/>
                </a:solidFill>
                <a:latin typeface="Moderat Extended Bold"/>
                <a:cs typeface="Moderat Extended Bold"/>
              </a:rPr>
              <a:t>publishing </a:t>
            </a:r>
            <a:r>
              <a:rPr sz="1425" b="1" dirty="0">
                <a:solidFill>
                  <a:srgbClr val="23B8D1"/>
                </a:solidFill>
                <a:latin typeface="Moderat Extended Bold"/>
                <a:cs typeface="Moderat Extended Bold"/>
              </a:rPr>
              <a:t>are</a:t>
            </a:r>
            <a:r>
              <a:rPr sz="1425" b="1" spc="-30" dirty="0">
                <a:solidFill>
                  <a:srgbClr val="23B8D1"/>
                </a:solidFill>
                <a:latin typeface="Moderat Extended Bold"/>
                <a:cs typeface="Moderat Extended Bold"/>
              </a:rPr>
              <a:t> </a:t>
            </a:r>
            <a:r>
              <a:rPr sz="1425" b="1" spc="-6" dirty="0">
                <a:solidFill>
                  <a:srgbClr val="23B8D1"/>
                </a:solidFill>
                <a:latin typeface="Moderat Extended Bold"/>
                <a:cs typeface="Moderat Extended Bold"/>
              </a:rPr>
              <a:t>changing</a:t>
            </a:r>
            <a:endParaRPr sz="1425">
              <a:latin typeface="Moderat Extended Bold"/>
              <a:cs typeface="Moderat Extended Bold"/>
            </a:endParaRPr>
          </a:p>
        </p:txBody>
      </p:sp>
      <p:sp>
        <p:nvSpPr>
          <p:cNvPr id="8" name="object 8"/>
          <p:cNvSpPr/>
          <p:nvPr/>
        </p:nvSpPr>
        <p:spPr>
          <a:xfrm>
            <a:off x="428" y="0"/>
            <a:ext cx="4063971" cy="672323"/>
          </a:xfrm>
          <a:custGeom>
            <a:avLst/>
            <a:gdLst/>
            <a:ahLst/>
            <a:cxnLst/>
            <a:rect l="l" t="t" r="r" b="b"/>
            <a:pathLst>
              <a:path w="6701790" h="1108710">
                <a:moveTo>
                  <a:pt x="6701366" y="0"/>
                </a:moveTo>
                <a:lnTo>
                  <a:pt x="0" y="0"/>
                </a:lnTo>
                <a:lnTo>
                  <a:pt x="0" y="1108091"/>
                </a:lnTo>
                <a:lnTo>
                  <a:pt x="6701366" y="1108091"/>
                </a:lnTo>
                <a:lnTo>
                  <a:pt x="6701366" y="0"/>
                </a:lnTo>
                <a:close/>
              </a:path>
            </a:pathLst>
          </a:custGeom>
          <a:solidFill>
            <a:srgbClr val="ED691D"/>
          </a:solidFill>
        </p:spPr>
        <p:txBody>
          <a:bodyPr wrap="square" lIns="0" tIns="0" rIns="0" bIns="0" rtlCol="0"/>
          <a:lstStyle/>
          <a:p>
            <a:endParaRPr/>
          </a:p>
        </p:txBody>
      </p:sp>
      <p:sp>
        <p:nvSpPr>
          <p:cNvPr id="9" name="object 9"/>
          <p:cNvSpPr txBox="1"/>
          <p:nvPr/>
        </p:nvSpPr>
        <p:spPr>
          <a:xfrm>
            <a:off x="475293" y="277307"/>
            <a:ext cx="2094751" cy="286566"/>
          </a:xfrm>
          <a:prstGeom prst="rect">
            <a:avLst/>
          </a:prstGeom>
        </p:spPr>
        <p:txBody>
          <a:bodyPr vert="horz" wrap="square" lIns="0" tIns="7316" rIns="0" bIns="0" rtlCol="0">
            <a:spAutoFit/>
          </a:bodyPr>
          <a:lstStyle/>
          <a:p>
            <a:pPr marL="7701" marR="3081">
              <a:lnSpc>
                <a:spcPct val="101800"/>
              </a:lnSpc>
              <a:spcBef>
                <a:spcPts val="58"/>
              </a:spcBef>
            </a:pPr>
            <a:r>
              <a:rPr sz="910" b="1" dirty="0">
                <a:solidFill>
                  <a:srgbClr val="FFFFFF"/>
                </a:solidFill>
                <a:latin typeface="Roboto"/>
                <a:cs typeface="Roboto"/>
              </a:rPr>
              <a:t>Researchers’</a:t>
            </a:r>
            <a:r>
              <a:rPr sz="910" b="1" spc="33" dirty="0">
                <a:solidFill>
                  <a:srgbClr val="FFFFFF"/>
                </a:solidFill>
                <a:latin typeface="Roboto"/>
                <a:cs typeface="Roboto"/>
              </a:rPr>
              <a:t> </a:t>
            </a:r>
            <a:r>
              <a:rPr sz="910" b="1" dirty="0">
                <a:solidFill>
                  <a:srgbClr val="FFFFFF"/>
                </a:solidFill>
                <a:latin typeface="Roboto"/>
                <a:cs typeface="Roboto"/>
              </a:rPr>
              <a:t>experiences</a:t>
            </a:r>
            <a:r>
              <a:rPr sz="910" b="1" spc="33" dirty="0">
                <a:solidFill>
                  <a:srgbClr val="FFFFFF"/>
                </a:solidFill>
                <a:latin typeface="Roboto"/>
                <a:cs typeface="Roboto"/>
              </a:rPr>
              <a:t> </a:t>
            </a:r>
            <a:r>
              <a:rPr sz="910" b="1" dirty="0">
                <a:solidFill>
                  <a:srgbClr val="FFFFFF"/>
                </a:solidFill>
                <a:latin typeface="Roboto"/>
                <a:cs typeface="Roboto"/>
              </a:rPr>
              <a:t>of</a:t>
            </a:r>
            <a:r>
              <a:rPr sz="910" b="1" spc="33" dirty="0">
                <a:solidFill>
                  <a:srgbClr val="FFFFFF"/>
                </a:solidFill>
                <a:latin typeface="Roboto"/>
                <a:cs typeface="Roboto"/>
              </a:rPr>
              <a:t> </a:t>
            </a:r>
            <a:r>
              <a:rPr sz="910" b="1" spc="-6" dirty="0">
                <a:solidFill>
                  <a:srgbClr val="FFFFFF"/>
                </a:solidFill>
                <a:latin typeface="Roboto"/>
                <a:cs typeface="Roboto"/>
              </a:rPr>
              <a:t>publishing </a:t>
            </a:r>
            <a:r>
              <a:rPr sz="910" b="1" dirty="0">
                <a:solidFill>
                  <a:srgbClr val="FFFFFF"/>
                </a:solidFill>
                <a:latin typeface="Roboto"/>
                <a:cs typeface="Roboto"/>
              </a:rPr>
              <a:t>academic</a:t>
            </a:r>
            <a:r>
              <a:rPr sz="910" b="1" spc="21" dirty="0">
                <a:solidFill>
                  <a:srgbClr val="FFFFFF"/>
                </a:solidFill>
                <a:latin typeface="Roboto"/>
                <a:cs typeface="Roboto"/>
              </a:rPr>
              <a:t> </a:t>
            </a:r>
            <a:r>
              <a:rPr sz="910" b="1" dirty="0">
                <a:solidFill>
                  <a:srgbClr val="FFFFFF"/>
                </a:solidFill>
                <a:latin typeface="Roboto"/>
                <a:cs typeface="Roboto"/>
              </a:rPr>
              <a:t>books</a:t>
            </a:r>
            <a:r>
              <a:rPr sz="910" b="1" spc="24" dirty="0">
                <a:solidFill>
                  <a:srgbClr val="FFFFFF"/>
                </a:solidFill>
                <a:latin typeface="Roboto"/>
                <a:cs typeface="Roboto"/>
              </a:rPr>
              <a:t> </a:t>
            </a:r>
            <a:r>
              <a:rPr sz="910" b="1" dirty="0">
                <a:solidFill>
                  <a:srgbClr val="FFFFFF"/>
                </a:solidFill>
                <a:latin typeface="Roboto"/>
                <a:cs typeface="Roboto"/>
              </a:rPr>
              <a:t>open</a:t>
            </a:r>
            <a:r>
              <a:rPr sz="910" b="1" spc="21" dirty="0">
                <a:solidFill>
                  <a:srgbClr val="FFFFFF"/>
                </a:solidFill>
                <a:latin typeface="Roboto"/>
                <a:cs typeface="Roboto"/>
              </a:rPr>
              <a:t> </a:t>
            </a:r>
            <a:r>
              <a:rPr sz="910" b="1" spc="-6" dirty="0">
                <a:solidFill>
                  <a:srgbClr val="FFFFFF"/>
                </a:solidFill>
                <a:latin typeface="Roboto"/>
                <a:cs typeface="Roboto"/>
              </a:rPr>
              <a:t>access</a:t>
            </a:r>
            <a:endParaRPr sz="910">
              <a:latin typeface="Roboto"/>
              <a:cs typeface="Roboto"/>
            </a:endParaRPr>
          </a:p>
        </p:txBody>
      </p:sp>
      <p:sp>
        <p:nvSpPr>
          <p:cNvPr id="10" name="object 10"/>
          <p:cNvSpPr/>
          <p:nvPr/>
        </p:nvSpPr>
        <p:spPr>
          <a:xfrm>
            <a:off x="428" y="6005561"/>
            <a:ext cx="12191144" cy="852148"/>
          </a:xfrm>
          <a:custGeom>
            <a:avLst/>
            <a:gdLst/>
            <a:ahLst/>
            <a:cxnLst/>
            <a:rect l="l" t="t" r="r" b="b"/>
            <a:pathLst>
              <a:path w="20104100" h="1405254">
                <a:moveTo>
                  <a:pt x="20104099" y="0"/>
                </a:moveTo>
                <a:lnTo>
                  <a:pt x="0" y="0"/>
                </a:lnTo>
                <a:lnTo>
                  <a:pt x="0" y="1404941"/>
                </a:lnTo>
                <a:lnTo>
                  <a:pt x="20104099" y="1404941"/>
                </a:lnTo>
                <a:lnTo>
                  <a:pt x="20104099" y="0"/>
                </a:lnTo>
                <a:close/>
              </a:path>
            </a:pathLst>
          </a:custGeom>
          <a:solidFill>
            <a:srgbClr val="EDEDED"/>
          </a:solidFill>
        </p:spPr>
        <p:txBody>
          <a:bodyPr wrap="square" lIns="0" tIns="0" rIns="0" bIns="0" rtlCol="0"/>
          <a:lstStyle/>
          <a:p>
            <a:endParaRPr/>
          </a:p>
        </p:txBody>
      </p:sp>
      <p:sp>
        <p:nvSpPr>
          <p:cNvPr id="11" name="object 11"/>
          <p:cNvSpPr txBox="1"/>
          <p:nvPr/>
        </p:nvSpPr>
        <p:spPr>
          <a:xfrm>
            <a:off x="428" y="5593367"/>
            <a:ext cx="4063971" cy="943791"/>
          </a:xfrm>
          <a:prstGeom prst="rect">
            <a:avLst/>
          </a:prstGeom>
          <a:solidFill>
            <a:srgbClr val="ED691D"/>
          </a:solidFill>
        </p:spPr>
        <p:txBody>
          <a:bodyPr vert="horz" wrap="square" lIns="0" tIns="72777" rIns="0" bIns="0" rtlCol="0">
            <a:spAutoFit/>
          </a:bodyPr>
          <a:lstStyle/>
          <a:p>
            <a:pPr>
              <a:lnSpc>
                <a:spcPct val="100000"/>
              </a:lnSpc>
              <a:spcBef>
                <a:spcPts val="572"/>
              </a:spcBef>
            </a:pPr>
            <a:endParaRPr sz="1092" dirty="0">
              <a:latin typeface="Times New Roman"/>
              <a:cs typeface="Times New Roman"/>
            </a:endParaRPr>
          </a:p>
          <a:p>
            <a:pPr marL="475939" marR="1275717">
              <a:lnSpc>
                <a:spcPct val="106600"/>
              </a:lnSpc>
            </a:pPr>
            <a:r>
              <a:rPr sz="1092" b="1" dirty="0">
                <a:solidFill>
                  <a:srgbClr val="FFFFFF"/>
                </a:solidFill>
                <a:latin typeface="Moderat Extended Bold"/>
                <a:cs typeface="Moderat Extended Bold"/>
              </a:rPr>
              <a:t>Publish</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your</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book</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open</a:t>
            </a:r>
            <a:r>
              <a:rPr sz="1092" b="1" spc="-24" dirty="0">
                <a:solidFill>
                  <a:srgbClr val="FFFFFF"/>
                </a:solidFill>
                <a:latin typeface="Moderat Extended Bold"/>
                <a:cs typeface="Moderat Extended Bold"/>
              </a:rPr>
              <a:t> </a:t>
            </a:r>
            <a:r>
              <a:rPr sz="1092" b="1" spc="-6" dirty="0">
                <a:solidFill>
                  <a:srgbClr val="FFFFFF"/>
                </a:solidFill>
                <a:latin typeface="Moderat Extended Bold"/>
                <a:cs typeface="Moderat Extended Bold"/>
              </a:rPr>
              <a:t>access </a:t>
            </a:r>
            <a:r>
              <a:rPr sz="1092" b="1" u="sng" spc="-12" dirty="0">
                <a:solidFill>
                  <a:srgbClr val="FFFFFF"/>
                </a:solidFill>
                <a:uFill>
                  <a:solidFill>
                    <a:srgbClr val="FFFFFF"/>
                  </a:solidFill>
                </a:uFill>
                <a:latin typeface="Moderat Extended Bold"/>
                <a:cs typeface="Moderat Extended Bold"/>
                <a:hlinkClick r:id="rId4"/>
              </a:rPr>
              <a:t>www.oabooks-</a:t>
            </a:r>
            <a:r>
              <a:rPr sz="1092" b="1" u="sng" spc="-6" dirty="0">
                <a:solidFill>
                  <a:srgbClr val="FFFFFF"/>
                </a:solidFill>
                <a:uFill>
                  <a:solidFill>
                    <a:srgbClr val="FFFFFF"/>
                  </a:solidFill>
                </a:uFill>
                <a:latin typeface="Moderat Extended Bold"/>
                <a:cs typeface="Moderat Extended Bold"/>
                <a:hlinkClick r:id="rId4"/>
              </a:rPr>
              <a:t>toolkit.org</a:t>
            </a: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sz="1092" dirty="0">
              <a:latin typeface="Moderat Extended Bold"/>
              <a:cs typeface="Moderat Extended Bold"/>
            </a:endParaRPr>
          </a:p>
        </p:txBody>
      </p:sp>
      <p:sp>
        <p:nvSpPr>
          <p:cNvPr id="12" name="object 12"/>
          <p:cNvSpPr txBox="1">
            <a:spLocks noGrp="1"/>
          </p:cNvSpPr>
          <p:nvPr>
            <p:ph type="title"/>
          </p:nvPr>
        </p:nvSpPr>
        <p:spPr>
          <a:prstGeom prst="rect">
            <a:avLst/>
          </a:prstGeom>
        </p:spPr>
        <p:txBody>
          <a:bodyPr vert="horz" wrap="square" lIns="0" tIns="42357" rIns="0" bIns="0" rtlCol="0">
            <a:spAutoFit/>
          </a:bodyPr>
          <a:lstStyle/>
          <a:p>
            <a:pPr marL="7701" marR="3081">
              <a:lnSpc>
                <a:spcPts val="2420"/>
              </a:lnSpc>
              <a:spcBef>
                <a:spcPts val="334"/>
              </a:spcBef>
            </a:pPr>
            <a:r>
              <a:rPr dirty="0"/>
              <a:t>“I’m</a:t>
            </a:r>
            <a:r>
              <a:rPr spc="-73" dirty="0"/>
              <a:t> </a:t>
            </a:r>
            <a:r>
              <a:rPr dirty="0"/>
              <a:t>a</a:t>
            </a:r>
            <a:r>
              <a:rPr spc="-73" dirty="0"/>
              <a:t> </a:t>
            </a:r>
            <a:r>
              <a:rPr spc="-12" dirty="0"/>
              <a:t>strong</a:t>
            </a:r>
            <a:r>
              <a:rPr spc="-73" dirty="0"/>
              <a:t> </a:t>
            </a:r>
            <a:r>
              <a:rPr spc="-24" dirty="0"/>
              <a:t>believer</a:t>
            </a:r>
            <a:r>
              <a:rPr spc="-73" dirty="0"/>
              <a:t> </a:t>
            </a:r>
            <a:r>
              <a:rPr dirty="0"/>
              <a:t>that</a:t>
            </a:r>
            <a:r>
              <a:rPr spc="-73" dirty="0"/>
              <a:t> </a:t>
            </a:r>
            <a:r>
              <a:rPr dirty="0"/>
              <a:t>open</a:t>
            </a:r>
            <a:r>
              <a:rPr spc="-73" dirty="0"/>
              <a:t> </a:t>
            </a:r>
            <a:r>
              <a:rPr spc="-12" dirty="0"/>
              <a:t>access</a:t>
            </a:r>
            <a:r>
              <a:rPr spc="-73" dirty="0"/>
              <a:t> </a:t>
            </a:r>
            <a:r>
              <a:rPr dirty="0"/>
              <a:t>is</a:t>
            </a:r>
            <a:r>
              <a:rPr spc="-73" dirty="0"/>
              <a:t> </a:t>
            </a:r>
            <a:r>
              <a:rPr spc="-15" dirty="0"/>
              <a:t>the </a:t>
            </a:r>
            <a:r>
              <a:rPr spc="-6" dirty="0"/>
              <a:t>way</a:t>
            </a:r>
            <a:r>
              <a:rPr spc="-97" dirty="0"/>
              <a:t> </a:t>
            </a:r>
            <a:r>
              <a:rPr dirty="0"/>
              <a:t>to</a:t>
            </a:r>
            <a:r>
              <a:rPr spc="-94" dirty="0"/>
              <a:t> </a:t>
            </a:r>
            <a:r>
              <a:rPr dirty="0"/>
              <a:t>go</a:t>
            </a:r>
            <a:r>
              <a:rPr spc="-97" dirty="0"/>
              <a:t> </a:t>
            </a:r>
            <a:r>
              <a:rPr dirty="0"/>
              <a:t>for</a:t>
            </a:r>
            <a:r>
              <a:rPr spc="-94" dirty="0"/>
              <a:t> </a:t>
            </a:r>
            <a:r>
              <a:rPr spc="-21" dirty="0"/>
              <a:t>works</a:t>
            </a:r>
            <a:r>
              <a:rPr spc="-97" dirty="0"/>
              <a:t> </a:t>
            </a:r>
            <a:r>
              <a:rPr dirty="0"/>
              <a:t>that</a:t>
            </a:r>
            <a:r>
              <a:rPr spc="-94" dirty="0"/>
              <a:t> </a:t>
            </a:r>
            <a:r>
              <a:rPr spc="-30" dirty="0"/>
              <a:t>have</a:t>
            </a:r>
            <a:r>
              <a:rPr spc="-97" dirty="0"/>
              <a:t> </a:t>
            </a:r>
            <a:r>
              <a:rPr dirty="0"/>
              <a:t>been</a:t>
            </a:r>
            <a:r>
              <a:rPr spc="-94" dirty="0"/>
              <a:t> </a:t>
            </a:r>
            <a:r>
              <a:rPr spc="-6" dirty="0"/>
              <a:t>publicly funded,</a:t>
            </a:r>
            <a:r>
              <a:rPr spc="-79" dirty="0"/>
              <a:t> </a:t>
            </a:r>
            <a:r>
              <a:rPr dirty="0"/>
              <a:t>but</a:t>
            </a:r>
            <a:r>
              <a:rPr spc="-76" dirty="0"/>
              <a:t> </a:t>
            </a:r>
            <a:r>
              <a:rPr dirty="0"/>
              <a:t>there</a:t>
            </a:r>
            <a:r>
              <a:rPr spc="-79" dirty="0"/>
              <a:t> </a:t>
            </a:r>
            <a:r>
              <a:rPr dirty="0"/>
              <a:t>is</a:t>
            </a:r>
            <a:r>
              <a:rPr spc="-76" dirty="0"/>
              <a:t> </a:t>
            </a:r>
            <a:r>
              <a:rPr dirty="0"/>
              <a:t>still</a:t>
            </a:r>
            <a:r>
              <a:rPr spc="-79" dirty="0"/>
              <a:t> </a:t>
            </a:r>
            <a:r>
              <a:rPr dirty="0"/>
              <a:t>a</a:t>
            </a:r>
            <a:r>
              <a:rPr spc="-76" dirty="0"/>
              <a:t> </a:t>
            </a:r>
            <a:r>
              <a:rPr spc="-24" dirty="0"/>
              <a:t>pejorative</a:t>
            </a:r>
            <a:r>
              <a:rPr spc="-79" dirty="0"/>
              <a:t> </a:t>
            </a:r>
            <a:r>
              <a:rPr spc="-6" dirty="0"/>
              <a:t>sense </a:t>
            </a:r>
            <a:r>
              <a:rPr dirty="0"/>
              <a:t>that</a:t>
            </a:r>
            <a:r>
              <a:rPr spc="-94" dirty="0"/>
              <a:t> </a:t>
            </a:r>
            <a:r>
              <a:rPr dirty="0"/>
              <a:t>open</a:t>
            </a:r>
            <a:r>
              <a:rPr spc="-94" dirty="0"/>
              <a:t> </a:t>
            </a:r>
            <a:r>
              <a:rPr spc="-12" dirty="0"/>
              <a:t>access</a:t>
            </a:r>
            <a:r>
              <a:rPr spc="-94" dirty="0"/>
              <a:t> </a:t>
            </a:r>
            <a:r>
              <a:rPr dirty="0"/>
              <a:t>means</a:t>
            </a:r>
            <a:r>
              <a:rPr spc="-94" dirty="0"/>
              <a:t> </a:t>
            </a:r>
            <a:r>
              <a:rPr spc="-24" dirty="0"/>
              <a:t>self-</a:t>
            </a:r>
            <a:r>
              <a:rPr spc="-6" dirty="0"/>
              <a:t>publishing.”</a:t>
            </a:r>
          </a:p>
        </p:txBody>
      </p:sp>
      <p:pic>
        <p:nvPicPr>
          <p:cNvPr id="20" name="Picture 19">
            <a:extLst>
              <a:ext uri="{FF2B5EF4-FFF2-40B4-BE49-F238E27FC236}">
                <a16:creationId xmlns:a16="http://schemas.microsoft.com/office/drawing/2014/main" id="{082F5373-AD51-1D4D-3443-B132A4AAF403}"/>
              </a:ext>
            </a:extLst>
          </p:cNvPr>
          <p:cNvPicPr>
            <a:picLocks noChangeAspect="1"/>
          </p:cNvPicPr>
          <p:nvPr/>
        </p:nvPicPr>
        <p:blipFill>
          <a:blip r:embed="rId5"/>
          <a:stretch>
            <a:fillRect/>
          </a:stretch>
        </p:blipFill>
        <p:spPr>
          <a:xfrm>
            <a:off x="8556563" y="2181391"/>
            <a:ext cx="323454" cy="323454"/>
          </a:xfrm>
          <a:prstGeom prst="rect">
            <a:avLst/>
          </a:prstGeom>
        </p:spPr>
      </p:pic>
      <p:pic>
        <p:nvPicPr>
          <p:cNvPr id="25" name="Picture 24">
            <a:extLst>
              <a:ext uri="{FF2B5EF4-FFF2-40B4-BE49-F238E27FC236}">
                <a16:creationId xmlns:a16="http://schemas.microsoft.com/office/drawing/2014/main" id="{2CFD16D7-5AF6-AF2E-483A-D63CF940A7C3}"/>
              </a:ext>
            </a:extLst>
          </p:cNvPr>
          <p:cNvPicPr>
            <a:picLocks noChangeAspect="1"/>
          </p:cNvPicPr>
          <p:nvPr/>
        </p:nvPicPr>
        <p:blipFill>
          <a:blip r:embed="rId6"/>
          <a:stretch>
            <a:fillRect/>
          </a:stretch>
        </p:blipFill>
        <p:spPr>
          <a:xfrm>
            <a:off x="8568115" y="2689676"/>
            <a:ext cx="346558" cy="328786"/>
          </a:xfrm>
          <a:prstGeom prst="rect">
            <a:avLst/>
          </a:prstGeom>
        </p:spPr>
      </p:pic>
      <p:pic>
        <p:nvPicPr>
          <p:cNvPr id="26" name="Picture 25">
            <a:extLst>
              <a:ext uri="{FF2B5EF4-FFF2-40B4-BE49-F238E27FC236}">
                <a16:creationId xmlns:a16="http://schemas.microsoft.com/office/drawing/2014/main" id="{2E91D4FF-EF80-266C-8C2C-FE74927FB7A0}"/>
              </a:ext>
            </a:extLst>
          </p:cNvPr>
          <p:cNvPicPr>
            <a:picLocks noChangeAspect="1"/>
          </p:cNvPicPr>
          <p:nvPr/>
        </p:nvPicPr>
        <p:blipFill>
          <a:blip r:embed="rId7"/>
          <a:stretch>
            <a:fillRect/>
          </a:stretch>
        </p:blipFill>
        <p:spPr>
          <a:xfrm>
            <a:off x="8545011" y="3382792"/>
            <a:ext cx="346558" cy="192532"/>
          </a:xfrm>
          <a:prstGeom prst="rect">
            <a:avLst/>
          </a:prstGeom>
        </p:spPr>
      </p:pic>
      <p:pic>
        <p:nvPicPr>
          <p:cNvPr id="27" name="Picture 26">
            <a:extLst>
              <a:ext uri="{FF2B5EF4-FFF2-40B4-BE49-F238E27FC236}">
                <a16:creationId xmlns:a16="http://schemas.microsoft.com/office/drawing/2014/main" id="{7CB814ED-A394-589F-9A6B-8CD6A62A2720}"/>
              </a:ext>
            </a:extLst>
          </p:cNvPr>
          <p:cNvPicPr>
            <a:picLocks noChangeAspect="1"/>
          </p:cNvPicPr>
          <p:nvPr/>
        </p:nvPicPr>
        <p:blipFill>
          <a:blip r:embed="rId8"/>
          <a:stretch>
            <a:fillRect/>
          </a:stretch>
        </p:blipFill>
        <p:spPr>
          <a:xfrm>
            <a:off x="8560413" y="3844870"/>
            <a:ext cx="315753" cy="346558"/>
          </a:xfrm>
          <a:prstGeom prst="rect">
            <a:avLst/>
          </a:prstGeom>
        </p:spPr>
      </p:pic>
      <p:pic>
        <p:nvPicPr>
          <p:cNvPr id="28" name="Picture 27">
            <a:extLst>
              <a:ext uri="{FF2B5EF4-FFF2-40B4-BE49-F238E27FC236}">
                <a16:creationId xmlns:a16="http://schemas.microsoft.com/office/drawing/2014/main" id="{46C54DAD-CA00-9B28-F7A4-60D3D15D55E7}"/>
              </a:ext>
            </a:extLst>
          </p:cNvPr>
          <p:cNvPicPr>
            <a:picLocks noChangeAspect="1"/>
          </p:cNvPicPr>
          <p:nvPr/>
        </p:nvPicPr>
        <p:blipFill>
          <a:blip r:embed="rId9"/>
          <a:stretch>
            <a:fillRect/>
          </a:stretch>
        </p:blipFill>
        <p:spPr>
          <a:xfrm>
            <a:off x="8548861" y="4584194"/>
            <a:ext cx="338857" cy="284948"/>
          </a:xfrm>
          <a:prstGeom prst="rect">
            <a:avLst/>
          </a:prstGeom>
        </p:spPr>
      </p:pic>
    </p:spTree>
    <p:extLst>
      <p:ext uri="{BB962C8B-B14F-4D97-AF65-F5344CB8AC3E}">
        <p14:creationId xmlns:p14="http://schemas.microsoft.com/office/powerpoint/2010/main" val="831140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g object 16">
            <a:extLst>
              <a:ext uri="{FF2B5EF4-FFF2-40B4-BE49-F238E27FC236}">
                <a16:creationId xmlns:a16="http://schemas.microsoft.com/office/drawing/2014/main" id="{810E89D7-989E-959F-BD1E-9098120D0A84}"/>
              </a:ext>
            </a:extLst>
          </p:cNvPr>
          <p:cNvSpPr/>
          <p:nvPr/>
        </p:nvSpPr>
        <p:spPr>
          <a:xfrm>
            <a:off x="6070227" y="2474726"/>
            <a:ext cx="1829057" cy="2771310"/>
          </a:xfrm>
          <a:custGeom>
            <a:avLst/>
            <a:gdLst/>
            <a:ahLst/>
            <a:cxnLst/>
            <a:rect l="l" t="t" r="r" b="b"/>
            <a:pathLst>
              <a:path w="3016250" h="4570095">
                <a:moveTo>
                  <a:pt x="3016232" y="0"/>
                </a:moveTo>
                <a:lnTo>
                  <a:pt x="0" y="0"/>
                </a:lnTo>
                <a:lnTo>
                  <a:pt x="0" y="4570049"/>
                </a:lnTo>
                <a:lnTo>
                  <a:pt x="3016232" y="4570049"/>
                </a:lnTo>
                <a:lnTo>
                  <a:pt x="3016232" y="0"/>
                </a:lnTo>
                <a:close/>
              </a:path>
            </a:pathLst>
          </a:custGeom>
          <a:solidFill>
            <a:srgbClr val="FBBB15"/>
          </a:solidFill>
        </p:spPr>
        <p:txBody>
          <a:bodyPr wrap="square" lIns="0" tIns="0" rIns="0" bIns="0" rtlCol="0"/>
          <a:lstStyle/>
          <a:p>
            <a:endParaRPr/>
          </a:p>
        </p:txBody>
      </p:sp>
      <p:pic>
        <p:nvPicPr>
          <p:cNvPr id="19" name="bg object 17">
            <a:extLst>
              <a:ext uri="{FF2B5EF4-FFF2-40B4-BE49-F238E27FC236}">
                <a16:creationId xmlns:a16="http://schemas.microsoft.com/office/drawing/2014/main" id="{A5988025-AFA9-AE00-2E0D-2DD7886509E5}"/>
              </a:ext>
            </a:extLst>
          </p:cNvPr>
          <p:cNvPicPr/>
          <p:nvPr/>
        </p:nvPicPr>
        <p:blipFill>
          <a:blip r:embed="rId2" cstate="print"/>
          <a:stretch>
            <a:fillRect/>
          </a:stretch>
        </p:blipFill>
        <p:spPr>
          <a:xfrm>
            <a:off x="6232516" y="2620080"/>
            <a:ext cx="804545" cy="804539"/>
          </a:xfrm>
          <a:prstGeom prst="rect">
            <a:avLst/>
          </a:prstGeom>
        </p:spPr>
      </p:pic>
      <p:sp>
        <p:nvSpPr>
          <p:cNvPr id="21" name="bg object 18">
            <a:extLst>
              <a:ext uri="{FF2B5EF4-FFF2-40B4-BE49-F238E27FC236}">
                <a16:creationId xmlns:a16="http://schemas.microsoft.com/office/drawing/2014/main" id="{3A8CECE9-714C-D890-E1D7-E9FA6A1F23B4}"/>
              </a:ext>
            </a:extLst>
          </p:cNvPr>
          <p:cNvSpPr/>
          <p:nvPr/>
        </p:nvSpPr>
        <p:spPr>
          <a:xfrm>
            <a:off x="6232518" y="2620079"/>
            <a:ext cx="804785" cy="804785"/>
          </a:xfrm>
          <a:custGeom>
            <a:avLst/>
            <a:gdLst/>
            <a:ahLst/>
            <a:cxnLst/>
            <a:rect l="l" t="t" r="r" b="b"/>
            <a:pathLst>
              <a:path w="1327150" h="1327150">
                <a:moveTo>
                  <a:pt x="663372" y="1326755"/>
                </a:moveTo>
                <a:lnTo>
                  <a:pt x="710748" y="1325089"/>
                </a:lnTo>
                <a:lnTo>
                  <a:pt x="757225" y="1320167"/>
                </a:lnTo>
                <a:lnTo>
                  <a:pt x="802690" y="1312101"/>
                </a:lnTo>
                <a:lnTo>
                  <a:pt x="847032" y="1301003"/>
                </a:lnTo>
                <a:lnTo>
                  <a:pt x="890138" y="1286985"/>
                </a:lnTo>
                <a:lnTo>
                  <a:pt x="931896" y="1270160"/>
                </a:lnTo>
                <a:lnTo>
                  <a:pt x="972193" y="1250639"/>
                </a:lnTo>
                <a:lnTo>
                  <a:pt x="1010918" y="1228536"/>
                </a:lnTo>
                <a:lnTo>
                  <a:pt x="1047958" y="1203963"/>
                </a:lnTo>
                <a:lnTo>
                  <a:pt x="1083200" y="1177030"/>
                </a:lnTo>
                <a:lnTo>
                  <a:pt x="1116534" y="1147852"/>
                </a:lnTo>
                <a:lnTo>
                  <a:pt x="1147845" y="1116540"/>
                </a:lnTo>
                <a:lnTo>
                  <a:pt x="1177023" y="1083207"/>
                </a:lnTo>
                <a:lnTo>
                  <a:pt x="1203955" y="1047964"/>
                </a:lnTo>
                <a:lnTo>
                  <a:pt x="1228528" y="1010924"/>
                </a:lnTo>
                <a:lnTo>
                  <a:pt x="1250631" y="972199"/>
                </a:lnTo>
                <a:lnTo>
                  <a:pt x="1270151" y="931902"/>
                </a:lnTo>
                <a:lnTo>
                  <a:pt x="1286976" y="890144"/>
                </a:lnTo>
                <a:lnTo>
                  <a:pt x="1300993" y="847039"/>
                </a:lnTo>
                <a:lnTo>
                  <a:pt x="1312091" y="802698"/>
                </a:lnTo>
                <a:lnTo>
                  <a:pt x="1320157" y="757233"/>
                </a:lnTo>
                <a:lnTo>
                  <a:pt x="1325079" y="710757"/>
                </a:lnTo>
                <a:lnTo>
                  <a:pt x="1326744" y="663382"/>
                </a:lnTo>
                <a:lnTo>
                  <a:pt x="1325079" y="616006"/>
                </a:lnTo>
                <a:lnTo>
                  <a:pt x="1320157" y="569529"/>
                </a:lnTo>
                <a:lnTo>
                  <a:pt x="1312091" y="524064"/>
                </a:lnTo>
                <a:lnTo>
                  <a:pt x="1300993" y="479721"/>
                </a:lnTo>
                <a:lnTo>
                  <a:pt x="1286976" y="436615"/>
                </a:lnTo>
                <a:lnTo>
                  <a:pt x="1270151" y="394857"/>
                </a:lnTo>
                <a:lnTo>
                  <a:pt x="1250631" y="354559"/>
                </a:lnTo>
                <a:lnTo>
                  <a:pt x="1228528" y="315834"/>
                </a:lnTo>
                <a:lnTo>
                  <a:pt x="1203955" y="278793"/>
                </a:lnTo>
                <a:lnTo>
                  <a:pt x="1177023" y="243550"/>
                </a:lnTo>
                <a:lnTo>
                  <a:pt x="1147845" y="210216"/>
                </a:lnTo>
                <a:lnTo>
                  <a:pt x="1116534" y="178903"/>
                </a:lnTo>
                <a:lnTo>
                  <a:pt x="1083200" y="149725"/>
                </a:lnTo>
                <a:lnTo>
                  <a:pt x="1047958" y="122793"/>
                </a:lnTo>
                <a:lnTo>
                  <a:pt x="1010918" y="98219"/>
                </a:lnTo>
                <a:lnTo>
                  <a:pt x="972193" y="76115"/>
                </a:lnTo>
                <a:lnTo>
                  <a:pt x="931896" y="56595"/>
                </a:lnTo>
                <a:lnTo>
                  <a:pt x="890138" y="39770"/>
                </a:lnTo>
                <a:lnTo>
                  <a:pt x="847032" y="25752"/>
                </a:lnTo>
                <a:lnTo>
                  <a:pt x="802690" y="14653"/>
                </a:lnTo>
                <a:lnTo>
                  <a:pt x="757225" y="6587"/>
                </a:lnTo>
                <a:lnTo>
                  <a:pt x="710748" y="1665"/>
                </a:lnTo>
                <a:lnTo>
                  <a:pt x="663372" y="0"/>
                </a:lnTo>
                <a:lnTo>
                  <a:pt x="615996" y="1665"/>
                </a:lnTo>
                <a:lnTo>
                  <a:pt x="569519" y="6587"/>
                </a:lnTo>
                <a:lnTo>
                  <a:pt x="524054" y="14653"/>
                </a:lnTo>
                <a:lnTo>
                  <a:pt x="479712" y="25752"/>
                </a:lnTo>
                <a:lnTo>
                  <a:pt x="436606" y="39770"/>
                </a:lnTo>
                <a:lnTo>
                  <a:pt x="394848" y="56595"/>
                </a:lnTo>
                <a:lnTo>
                  <a:pt x="354551" y="76115"/>
                </a:lnTo>
                <a:lnTo>
                  <a:pt x="315826" y="98219"/>
                </a:lnTo>
                <a:lnTo>
                  <a:pt x="278786" y="122793"/>
                </a:lnTo>
                <a:lnTo>
                  <a:pt x="243544" y="149725"/>
                </a:lnTo>
                <a:lnTo>
                  <a:pt x="210210" y="178903"/>
                </a:lnTo>
                <a:lnTo>
                  <a:pt x="178899" y="210216"/>
                </a:lnTo>
                <a:lnTo>
                  <a:pt x="149721" y="243550"/>
                </a:lnTo>
                <a:lnTo>
                  <a:pt x="122789" y="278793"/>
                </a:lnTo>
                <a:lnTo>
                  <a:pt x="98216" y="315834"/>
                </a:lnTo>
                <a:lnTo>
                  <a:pt x="76113" y="354559"/>
                </a:lnTo>
                <a:lnTo>
                  <a:pt x="56593" y="394857"/>
                </a:lnTo>
                <a:lnTo>
                  <a:pt x="39768" y="436615"/>
                </a:lnTo>
                <a:lnTo>
                  <a:pt x="25751" y="479721"/>
                </a:lnTo>
                <a:lnTo>
                  <a:pt x="14653" y="524064"/>
                </a:lnTo>
                <a:lnTo>
                  <a:pt x="6587" y="569529"/>
                </a:lnTo>
                <a:lnTo>
                  <a:pt x="1665" y="616006"/>
                </a:lnTo>
                <a:lnTo>
                  <a:pt x="0" y="663382"/>
                </a:lnTo>
                <a:lnTo>
                  <a:pt x="1665" y="710757"/>
                </a:lnTo>
                <a:lnTo>
                  <a:pt x="6587" y="757233"/>
                </a:lnTo>
                <a:lnTo>
                  <a:pt x="14653" y="802698"/>
                </a:lnTo>
                <a:lnTo>
                  <a:pt x="25751" y="847039"/>
                </a:lnTo>
                <a:lnTo>
                  <a:pt x="39768" y="890144"/>
                </a:lnTo>
                <a:lnTo>
                  <a:pt x="56593" y="931902"/>
                </a:lnTo>
                <a:lnTo>
                  <a:pt x="76113" y="972199"/>
                </a:lnTo>
                <a:lnTo>
                  <a:pt x="98216" y="1010924"/>
                </a:lnTo>
                <a:lnTo>
                  <a:pt x="122789" y="1047964"/>
                </a:lnTo>
                <a:lnTo>
                  <a:pt x="149721" y="1083207"/>
                </a:lnTo>
                <a:lnTo>
                  <a:pt x="178899" y="1116540"/>
                </a:lnTo>
                <a:lnTo>
                  <a:pt x="210210" y="1147852"/>
                </a:lnTo>
                <a:lnTo>
                  <a:pt x="243544" y="1177030"/>
                </a:lnTo>
                <a:lnTo>
                  <a:pt x="278786" y="1203963"/>
                </a:lnTo>
                <a:lnTo>
                  <a:pt x="315826" y="1228536"/>
                </a:lnTo>
                <a:lnTo>
                  <a:pt x="354551" y="1250639"/>
                </a:lnTo>
                <a:lnTo>
                  <a:pt x="394848" y="1270160"/>
                </a:lnTo>
                <a:lnTo>
                  <a:pt x="436606" y="1286985"/>
                </a:lnTo>
                <a:lnTo>
                  <a:pt x="479712" y="1301003"/>
                </a:lnTo>
                <a:lnTo>
                  <a:pt x="524054" y="1312101"/>
                </a:lnTo>
                <a:lnTo>
                  <a:pt x="569519" y="1320167"/>
                </a:lnTo>
                <a:lnTo>
                  <a:pt x="615996" y="1325089"/>
                </a:lnTo>
                <a:lnTo>
                  <a:pt x="663372" y="1326755"/>
                </a:lnTo>
                <a:close/>
              </a:path>
            </a:pathLst>
          </a:custGeom>
          <a:ln w="31412">
            <a:solidFill>
              <a:srgbClr val="FFFFFF"/>
            </a:solidFill>
          </a:ln>
        </p:spPr>
        <p:txBody>
          <a:bodyPr wrap="square" lIns="0" tIns="0" rIns="0" bIns="0" rtlCol="0"/>
          <a:lstStyle/>
          <a:p>
            <a:endParaRPr/>
          </a:p>
        </p:txBody>
      </p:sp>
      <p:pic>
        <p:nvPicPr>
          <p:cNvPr id="20" name="Picture 19" descr="A purple background with lines&#10;&#10;Description automatically generated">
            <a:extLst>
              <a:ext uri="{FF2B5EF4-FFF2-40B4-BE49-F238E27FC236}">
                <a16:creationId xmlns:a16="http://schemas.microsoft.com/office/drawing/2014/main" id="{45D27A51-51B1-4A54-D654-E61710CCB75F}"/>
              </a:ext>
            </a:extLst>
          </p:cNvPr>
          <p:cNvPicPr>
            <a:picLocks noChangeAspect="1"/>
          </p:cNvPicPr>
          <p:nvPr/>
        </p:nvPicPr>
        <p:blipFill>
          <a:blip r:embed="rId3">
            <a:extLst>
              <a:ext uri="{28A0092B-C50C-407E-A947-70E740481C1C}">
                <a14:useLocalDpi xmlns:a14="http://schemas.microsoft.com/office/drawing/2010/main" val="0"/>
              </a:ext>
            </a:extLst>
          </a:blip>
          <a:srcRect l="20720" b="17297"/>
          <a:stretch/>
        </p:blipFill>
        <p:spPr>
          <a:xfrm>
            <a:off x="8267764" y="0"/>
            <a:ext cx="3923808" cy="6043974"/>
          </a:xfrm>
          <a:prstGeom prst="rect">
            <a:avLst/>
          </a:prstGeom>
        </p:spPr>
      </p:pic>
      <p:sp>
        <p:nvSpPr>
          <p:cNvPr id="2" name="object 2"/>
          <p:cNvSpPr txBox="1"/>
          <p:nvPr/>
        </p:nvSpPr>
        <p:spPr>
          <a:xfrm>
            <a:off x="475292" y="2452114"/>
            <a:ext cx="2466724" cy="2682745"/>
          </a:xfrm>
          <a:prstGeom prst="rect">
            <a:avLst/>
          </a:prstGeom>
        </p:spPr>
        <p:txBody>
          <a:bodyPr vert="horz" wrap="square" lIns="0" tIns="7316" rIns="0" bIns="0" rtlCol="0">
            <a:spAutoFit/>
          </a:bodyPr>
          <a:lstStyle/>
          <a:p>
            <a:pPr marL="7701" marR="101657">
              <a:lnSpc>
                <a:spcPct val="100000"/>
              </a:lnSpc>
              <a:spcBef>
                <a:spcPts val="58"/>
              </a:spcBef>
            </a:pPr>
            <a:r>
              <a:rPr sz="1152" b="1" dirty="0">
                <a:solidFill>
                  <a:srgbClr val="A966A6"/>
                </a:solidFill>
                <a:latin typeface="Moderat Extended Bold"/>
                <a:cs typeface="Moderat Extended Bold"/>
              </a:rPr>
              <a:t>Khan</a:t>
            </a:r>
            <a:r>
              <a:rPr sz="1152" b="1" spc="-39" dirty="0">
                <a:solidFill>
                  <a:srgbClr val="A966A6"/>
                </a:solidFill>
                <a:latin typeface="Moderat Extended Bold"/>
                <a:cs typeface="Moderat Extended Bold"/>
              </a:rPr>
              <a:t> </a:t>
            </a:r>
            <a:r>
              <a:rPr sz="1152" b="1" dirty="0">
                <a:solidFill>
                  <a:srgbClr val="A966A6"/>
                </a:solidFill>
                <a:latin typeface="Moderat Extended Bold"/>
                <a:cs typeface="Moderat Extended Bold"/>
              </a:rPr>
              <a:t>made</a:t>
            </a:r>
            <a:r>
              <a:rPr sz="1152" b="1" spc="-39" dirty="0">
                <a:solidFill>
                  <a:srgbClr val="A966A6"/>
                </a:solidFill>
                <a:latin typeface="Moderat Extended Bold"/>
                <a:cs typeface="Moderat Extended Bold"/>
              </a:rPr>
              <a:t> </a:t>
            </a:r>
            <a:r>
              <a:rPr sz="1152" b="1" dirty="0">
                <a:solidFill>
                  <a:srgbClr val="A966A6"/>
                </a:solidFill>
                <a:latin typeface="Moderat Extended Bold"/>
                <a:cs typeface="Moderat Extended Bold"/>
              </a:rPr>
              <a:t>the</a:t>
            </a:r>
            <a:r>
              <a:rPr sz="1152" b="1" spc="-39"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switch</a:t>
            </a:r>
            <a:r>
              <a:rPr sz="1152" b="1" spc="-39" dirty="0">
                <a:solidFill>
                  <a:srgbClr val="A966A6"/>
                </a:solidFill>
                <a:latin typeface="Moderat Extended Bold"/>
                <a:cs typeface="Moderat Extended Bold"/>
              </a:rPr>
              <a:t> </a:t>
            </a:r>
            <a:r>
              <a:rPr sz="1152" b="1" dirty="0">
                <a:solidFill>
                  <a:srgbClr val="A966A6"/>
                </a:solidFill>
                <a:latin typeface="Moderat Extended Bold"/>
                <a:cs typeface="Moderat Extended Bold"/>
              </a:rPr>
              <a:t>to</a:t>
            </a:r>
            <a:r>
              <a:rPr sz="1152" b="1" spc="-39" dirty="0">
                <a:solidFill>
                  <a:srgbClr val="A966A6"/>
                </a:solidFill>
                <a:latin typeface="Moderat Extended Bold"/>
                <a:cs typeface="Moderat Extended Bold"/>
              </a:rPr>
              <a:t> </a:t>
            </a:r>
            <a:r>
              <a:rPr sz="1152" b="1" spc="-12" dirty="0">
                <a:solidFill>
                  <a:srgbClr val="A966A6"/>
                </a:solidFill>
                <a:latin typeface="Moderat Extended Bold"/>
                <a:cs typeface="Moderat Extended Bold"/>
              </a:rPr>
              <a:t>open </a:t>
            </a:r>
            <a:r>
              <a:rPr sz="1152" b="1" spc="-6" dirty="0">
                <a:solidFill>
                  <a:srgbClr val="A966A6"/>
                </a:solidFill>
                <a:latin typeface="Moderat Extended Bold"/>
                <a:cs typeface="Moderat Extended Bold"/>
              </a:rPr>
              <a:t>access</a:t>
            </a:r>
            <a:r>
              <a:rPr sz="1152" b="1" spc="-49"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publishing</a:t>
            </a:r>
            <a:r>
              <a:rPr sz="1152" b="1" spc="-49"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because</a:t>
            </a:r>
            <a:endParaRPr sz="1152">
              <a:latin typeface="Moderat Extended Bold"/>
              <a:cs typeface="Moderat Extended Bold"/>
            </a:endParaRPr>
          </a:p>
          <a:p>
            <a:pPr marL="7701" marR="3081">
              <a:lnSpc>
                <a:spcPts val="1383"/>
              </a:lnSpc>
              <a:spcBef>
                <a:spcPts val="39"/>
              </a:spcBef>
            </a:pPr>
            <a:r>
              <a:rPr sz="1152" b="1" dirty="0">
                <a:solidFill>
                  <a:srgbClr val="A966A6"/>
                </a:solidFill>
                <a:latin typeface="Moderat Extended Bold"/>
                <a:cs typeface="Moderat Extended Bold"/>
              </a:rPr>
              <a:t>he</a:t>
            </a:r>
            <a:r>
              <a:rPr sz="1152" b="1" spc="-33" dirty="0">
                <a:solidFill>
                  <a:srgbClr val="A966A6"/>
                </a:solidFill>
                <a:latin typeface="Moderat Extended Bold"/>
                <a:cs typeface="Moderat Extended Bold"/>
              </a:rPr>
              <a:t> </a:t>
            </a:r>
            <a:r>
              <a:rPr sz="1152" b="1" spc="-12" dirty="0">
                <a:solidFill>
                  <a:srgbClr val="A966A6"/>
                </a:solidFill>
                <a:latin typeface="Moderat Extended Bold"/>
                <a:cs typeface="Moderat Extended Bold"/>
              </a:rPr>
              <a:t>wanted</a:t>
            </a:r>
            <a:r>
              <a:rPr sz="1152" b="1" spc="-33" dirty="0">
                <a:solidFill>
                  <a:srgbClr val="A966A6"/>
                </a:solidFill>
                <a:latin typeface="Moderat Extended Bold"/>
                <a:cs typeface="Moderat Extended Bold"/>
              </a:rPr>
              <a:t> </a:t>
            </a:r>
            <a:r>
              <a:rPr sz="1152" b="1" dirty="0">
                <a:solidFill>
                  <a:srgbClr val="A966A6"/>
                </a:solidFill>
                <a:latin typeface="Moderat Extended Bold"/>
                <a:cs typeface="Moderat Extended Bold"/>
              </a:rPr>
              <a:t>to</a:t>
            </a:r>
            <a:r>
              <a:rPr sz="1152" b="1" spc="-33"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reach</a:t>
            </a:r>
            <a:r>
              <a:rPr sz="1152" b="1" spc="-33" dirty="0">
                <a:solidFill>
                  <a:srgbClr val="A966A6"/>
                </a:solidFill>
                <a:latin typeface="Moderat Extended Bold"/>
                <a:cs typeface="Moderat Extended Bold"/>
              </a:rPr>
              <a:t> </a:t>
            </a:r>
            <a:r>
              <a:rPr sz="1152" b="1" dirty="0">
                <a:solidFill>
                  <a:srgbClr val="A966A6"/>
                </a:solidFill>
                <a:latin typeface="Moderat Extended Bold"/>
                <a:cs typeface="Moderat Extended Bold"/>
              </a:rPr>
              <a:t>a</a:t>
            </a:r>
            <a:r>
              <a:rPr sz="1152" b="1" spc="-33" dirty="0">
                <a:solidFill>
                  <a:srgbClr val="A966A6"/>
                </a:solidFill>
                <a:latin typeface="Moderat Extended Bold"/>
                <a:cs typeface="Moderat Extended Bold"/>
              </a:rPr>
              <a:t> </a:t>
            </a:r>
            <a:r>
              <a:rPr sz="1152" b="1" spc="-12" dirty="0">
                <a:solidFill>
                  <a:srgbClr val="A966A6"/>
                </a:solidFill>
                <a:latin typeface="Moderat Extended Bold"/>
                <a:cs typeface="Moderat Extended Bold"/>
              </a:rPr>
              <a:t>wider </a:t>
            </a:r>
            <a:r>
              <a:rPr sz="1152" b="1" spc="-6" dirty="0">
                <a:solidFill>
                  <a:srgbClr val="A966A6"/>
                </a:solidFill>
                <a:latin typeface="Moderat Extended Bold"/>
                <a:cs typeface="Moderat Extended Bold"/>
              </a:rPr>
              <a:t>audience.</a:t>
            </a:r>
            <a:r>
              <a:rPr sz="1152" b="1" spc="-39" dirty="0">
                <a:solidFill>
                  <a:srgbClr val="A966A6"/>
                </a:solidFill>
                <a:latin typeface="Moderat Extended Bold"/>
                <a:cs typeface="Moderat Extended Bold"/>
              </a:rPr>
              <a:t> </a:t>
            </a:r>
            <a:r>
              <a:rPr sz="1152" b="1" dirty="0">
                <a:solidFill>
                  <a:srgbClr val="A966A6"/>
                </a:solidFill>
                <a:latin typeface="Moderat Extended Bold"/>
                <a:cs typeface="Moderat Extended Bold"/>
              </a:rPr>
              <a:t>He</a:t>
            </a:r>
            <a:r>
              <a:rPr sz="1152" b="1" spc="-39" dirty="0">
                <a:solidFill>
                  <a:srgbClr val="A966A6"/>
                </a:solidFill>
                <a:latin typeface="Moderat Extended Bold"/>
                <a:cs typeface="Moderat Extended Bold"/>
              </a:rPr>
              <a:t> </a:t>
            </a:r>
            <a:r>
              <a:rPr sz="1152" b="1" spc="-12" dirty="0">
                <a:solidFill>
                  <a:srgbClr val="A966A6"/>
                </a:solidFill>
                <a:latin typeface="Moderat Extended Bold"/>
                <a:cs typeface="Moderat Extended Bold"/>
              </a:rPr>
              <a:t>wanted</a:t>
            </a:r>
            <a:r>
              <a:rPr sz="1152" b="1" spc="-39" dirty="0">
                <a:solidFill>
                  <a:srgbClr val="A966A6"/>
                </a:solidFill>
                <a:latin typeface="Moderat Extended Bold"/>
                <a:cs typeface="Moderat Extended Bold"/>
              </a:rPr>
              <a:t> </a:t>
            </a:r>
            <a:r>
              <a:rPr sz="1152" b="1" dirty="0">
                <a:solidFill>
                  <a:srgbClr val="A966A6"/>
                </a:solidFill>
                <a:latin typeface="Moderat Extended Bold"/>
                <a:cs typeface="Moderat Extended Bold"/>
              </a:rPr>
              <a:t>his</a:t>
            </a:r>
            <a:r>
              <a:rPr sz="1152" b="1" spc="-36"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books </a:t>
            </a:r>
            <a:r>
              <a:rPr sz="1152" b="1" dirty="0">
                <a:solidFill>
                  <a:srgbClr val="A966A6"/>
                </a:solidFill>
                <a:latin typeface="Moderat Extended Bold"/>
                <a:cs typeface="Moderat Extended Bold"/>
              </a:rPr>
              <a:t>to</a:t>
            </a:r>
            <a:r>
              <a:rPr sz="1152" b="1" spc="-39" dirty="0">
                <a:solidFill>
                  <a:srgbClr val="A966A6"/>
                </a:solidFill>
                <a:latin typeface="Moderat Extended Bold"/>
                <a:cs typeface="Moderat Extended Bold"/>
              </a:rPr>
              <a:t> </a:t>
            </a:r>
            <a:r>
              <a:rPr sz="1152" b="1" dirty="0">
                <a:solidFill>
                  <a:srgbClr val="A966A6"/>
                </a:solidFill>
                <a:latin typeface="Moderat Extended Bold"/>
                <a:cs typeface="Moderat Extended Bold"/>
              </a:rPr>
              <a:t>be</a:t>
            </a:r>
            <a:r>
              <a:rPr sz="1152" b="1" spc="-36" dirty="0">
                <a:solidFill>
                  <a:srgbClr val="A966A6"/>
                </a:solidFill>
                <a:latin typeface="Moderat Extended Bold"/>
                <a:cs typeface="Moderat Extended Bold"/>
              </a:rPr>
              <a:t> </a:t>
            </a:r>
            <a:r>
              <a:rPr sz="1152" b="1" dirty="0">
                <a:solidFill>
                  <a:srgbClr val="A966A6"/>
                </a:solidFill>
                <a:latin typeface="Moderat Extended Bold"/>
                <a:cs typeface="Moderat Extended Bold"/>
              </a:rPr>
              <a:t>read.</a:t>
            </a:r>
            <a:r>
              <a:rPr sz="1152" b="1" spc="-36" dirty="0">
                <a:solidFill>
                  <a:srgbClr val="A966A6"/>
                </a:solidFill>
                <a:latin typeface="Moderat Extended Bold"/>
                <a:cs typeface="Moderat Extended Bold"/>
              </a:rPr>
              <a:t> </a:t>
            </a:r>
            <a:r>
              <a:rPr sz="1152" b="1" dirty="0">
                <a:solidFill>
                  <a:srgbClr val="A966A6"/>
                </a:solidFill>
                <a:latin typeface="Moderat Extended Bold"/>
                <a:cs typeface="Moderat Extended Bold"/>
              </a:rPr>
              <a:t>His</a:t>
            </a:r>
            <a:r>
              <a:rPr sz="1152" b="1" spc="-36" dirty="0">
                <a:solidFill>
                  <a:srgbClr val="A966A6"/>
                </a:solidFill>
                <a:latin typeface="Moderat Extended Bold"/>
                <a:cs typeface="Moderat Extended Bold"/>
              </a:rPr>
              <a:t> </a:t>
            </a:r>
            <a:r>
              <a:rPr sz="1152" b="1" spc="-15" dirty="0">
                <a:solidFill>
                  <a:srgbClr val="A966A6"/>
                </a:solidFill>
                <a:latin typeface="Moderat Extended Bold"/>
                <a:cs typeface="Moderat Extended Bold"/>
              </a:rPr>
              <a:t>previous</a:t>
            </a:r>
            <a:r>
              <a:rPr sz="1152" b="1" spc="-36"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books </a:t>
            </a:r>
            <a:r>
              <a:rPr sz="1152" b="1" dirty="0">
                <a:solidFill>
                  <a:srgbClr val="A966A6"/>
                </a:solidFill>
                <a:latin typeface="Moderat Extended Bold"/>
                <a:cs typeface="Moderat Extended Bold"/>
              </a:rPr>
              <a:t>had</a:t>
            </a:r>
            <a:r>
              <a:rPr sz="1152" b="1" spc="-49" dirty="0">
                <a:solidFill>
                  <a:srgbClr val="A966A6"/>
                </a:solidFill>
                <a:latin typeface="Moderat Extended Bold"/>
                <a:cs typeface="Moderat Extended Bold"/>
              </a:rPr>
              <a:t> </a:t>
            </a:r>
            <a:r>
              <a:rPr sz="1152" b="1" dirty="0">
                <a:solidFill>
                  <a:srgbClr val="A966A6"/>
                </a:solidFill>
                <a:latin typeface="Moderat Extended Bold"/>
                <a:cs typeface="Moderat Extended Bold"/>
              </a:rPr>
              <a:t>very</a:t>
            </a:r>
            <a:r>
              <a:rPr sz="1152" b="1" spc="-45" dirty="0">
                <a:solidFill>
                  <a:srgbClr val="A966A6"/>
                </a:solidFill>
                <a:latin typeface="Moderat Extended Bold"/>
                <a:cs typeface="Moderat Extended Bold"/>
              </a:rPr>
              <a:t> </a:t>
            </a:r>
            <a:r>
              <a:rPr sz="1152" b="1" dirty="0">
                <a:solidFill>
                  <a:srgbClr val="A966A6"/>
                </a:solidFill>
                <a:latin typeface="Moderat Extended Bold"/>
                <a:cs typeface="Moderat Extended Bold"/>
              </a:rPr>
              <a:t>low</a:t>
            </a:r>
            <a:r>
              <a:rPr sz="1152" b="1" spc="-45"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circulation</a:t>
            </a:r>
            <a:r>
              <a:rPr sz="1152" b="1" spc="-49"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figures, </a:t>
            </a:r>
            <a:r>
              <a:rPr sz="1152" b="1" dirty="0">
                <a:solidFill>
                  <a:srgbClr val="A966A6"/>
                </a:solidFill>
                <a:latin typeface="Moderat Extended Bold"/>
                <a:cs typeface="Moderat Extended Bold"/>
              </a:rPr>
              <a:t>less</a:t>
            </a:r>
            <a:r>
              <a:rPr sz="1152" b="1" spc="-33" dirty="0">
                <a:solidFill>
                  <a:srgbClr val="A966A6"/>
                </a:solidFill>
                <a:latin typeface="Moderat Extended Bold"/>
                <a:cs typeface="Moderat Extended Bold"/>
              </a:rPr>
              <a:t> </a:t>
            </a:r>
            <a:r>
              <a:rPr sz="1152" b="1" dirty="0">
                <a:solidFill>
                  <a:srgbClr val="A966A6"/>
                </a:solidFill>
                <a:latin typeface="Moderat Extended Bold"/>
                <a:cs typeface="Moderat Extended Bold"/>
              </a:rPr>
              <a:t>than</a:t>
            </a:r>
            <a:r>
              <a:rPr sz="1152" b="1" spc="-33" dirty="0">
                <a:solidFill>
                  <a:srgbClr val="A966A6"/>
                </a:solidFill>
                <a:latin typeface="Moderat Extended Bold"/>
                <a:cs typeface="Moderat Extended Bold"/>
              </a:rPr>
              <a:t> </a:t>
            </a:r>
            <a:r>
              <a:rPr sz="1152" b="1" dirty="0">
                <a:solidFill>
                  <a:srgbClr val="A966A6"/>
                </a:solidFill>
                <a:latin typeface="Moderat Extended Bold"/>
                <a:cs typeface="Moderat Extended Bold"/>
              </a:rPr>
              <a:t>100</a:t>
            </a:r>
            <a:r>
              <a:rPr sz="1152" b="1" spc="-33" dirty="0">
                <a:solidFill>
                  <a:srgbClr val="A966A6"/>
                </a:solidFill>
                <a:latin typeface="Moderat Extended Bold"/>
                <a:cs typeface="Moderat Extended Bold"/>
              </a:rPr>
              <a:t> </a:t>
            </a:r>
            <a:r>
              <a:rPr sz="1152" b="1" dirty="0">
                <a:solidFill>
                  <a:srgbClr val="A966A6"/>
                </a:solidFill>
                <a:latin typeface="Moderat Extended Bold"/>
                <a:cs typeface="Moderat Extended Bold"/>
              </a:rPr>
              <a:t>sales,</a:t>
            </a:r>
            <a:r>
              <a:rPr sz="1152" b="1" spc="-33" dirty="0">
                <a:solidFill>
                  <a:srgbClr val="A966A6"/>
                </a:solidFill>
                <a:latin typeface="Moderat Extended Bold"/>
                <a:cs typeface="Moderat Extended Bold"/>
              </a:rPr>
              <a:t> </a:t>
            </a:r>
            <a:r>
              <a:rPr sz="1152" b="1" dirty="0">
                <a:solidFill>
                  <a:srgbClr val="A966A6"/>
                </a:solidFill>
                <a:latin typeface="Moderat Extended Bold"/>
                <a:cs typeface="Moderat Extended Bold"/>
              </a:rPr>
              <a:t>which</a:t>
            </a:r>
            <a:r>
              <a:rPr sz="1152" b="1" spc="-30" dirty="0">
                <a:solidFill>
                  <a:srgbClr val="A966A6"/>
                </a:solidFill>
                <a:latin typeface="Moderat Extended Bold"/>
                <a:cs typeface="Moderat Extended Bold"/>
              </a:rPr>
              <a:t> </a:t>
            </a:r>
            <a:r>
              <a:rPr sz="1152" b="1" dirty="0">
                <a:solidFill>
                  <a:srgbClr val="A966A6"/>
                </a:solidFill>
                <a:latin typeface="Moderat Extended Bold"/>
                <a:cs typeface="Moderat Extended Bold"/>
              </a:rPr>
              <a:t>is</a:t>
            </a:r>
            <a:r>
              <a:rPr sz="1152" b="1" spc="-33" dirty="0">
                <a:solidFill>
                  <a:srgbClr val="A966A6"/>
                </a:solidFill>
                <a:latin typeface="Moderat Extended Bold"/>
                <a:cs typeface="Moderat Extended Bold"/>
              </a:rPr>
              <a:t> </a:t>
            </a:r>
            <a:r>
              <a:rPr sz="1152" b="1" spc="-15" dirty="0">
                <a:solidFill>
                  <a:srgbClr val="A966A6"/>
                </a:solidFill>
                <a:latin typeface="Moderat Extended Bold"/>
                <a:cs typeface="Moderat Extended Bold"/>
              </a:rPr>
              <a:t>the </a:t>
            </a:r>
            <a:r>
              <a:rPr sz="1152" b="1" dirty="0">
                <a:solidFill>
                  <a:srgbClr val="A966A6"/>
                </a:solidFill>
                <a:latin typeface="Moderat Extended Bold"/>
                <a:cs typeface="Moderat Extended Bold"/>
              </a:rPr>
              <a:t>norm</a:t>
            </a:r>
            <a:r>
              <a:rPr sz="1152" b="1" spc="-52" dirty="0">
                <a:solidFill>
                  <a:srgbClr val="A966A6"/>
                </a:solidFill>
                <a:latin typeface="Moderat Extended Bold"/>
                <a:cs typeface="Moderat Extended Bold"/>
              </a:rPr>
              <a:t> </a:t>
            </a:r>
            <a:r>
              <a:rPr sz="1152" b="1" dirty="0">
                <a:solidFill>
                  <a:srgbClr val="A966A6"/>
                </a:solidFill>
                <a:latin typeface="Moderat Extended Bold"/>
                <a:cs typeface="Moderat Extended Bold"/>
              </a:rPr>
              <a:t>with</a:t>
            </a:r>
            <a:r>
              <a:rPr sz="1152" b="1" spc="-52" dirty="0">
                <a:solidFill>
                  <a:srgbClr val="A966A6"/>
                </a:solidFill>
                <a:latin typeface="Moderat Extended Bold"/>
                <a:cs typeface="Moderat Extended Bold"/>
              </a:rPr>
              <a:t> </a:t>
            </a:r>
            <a:r>
              <a:rPr sz="1152" b="1" dirty="0">
                <a:solidFill>
                  <a:srgbClr val="A966A6"/>
                </a:solidFill>
                <a:latin typeface="Moderat Extended Bold"/>
                <a:cs typeface="Moderat Extended Bold"/>
              </a:rPr>
              <a:t>traditional</a:t>
            </a:r>
            <a:r>
              <a:rPr sz="1152" b="1" spc="-52"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scholarly publishing.</a:t>
            </a:r>
            <a:endParaRPr sz="1152">
              <a:latin typeface="Moderat Extended Bold"/>
              <a:cs typeface="Moderat Extended Bold"/>
            </a:endParaRPr>
          </a:p>
          <a:p>
            <a:pPr marL="7701" marR="16173">
              <a:lnSpc>
                <a:spcPct val="100000"/>
              </a:lnSpc>
              <a:spcBef>
                <a:spcPts val="236"/>
              </a:spcBef>
            </a:pPr>
            <a:r>
              <a:rPr sz="1152" b="1" dirty="0">
                <a:solidFill>
                  <a:srgbClr val="A966A6"/>
                </a:solidFill>
                <a:latin typeface="Moderat Extended Bold"/>
                <a:cs typeface="Moderat Extended Bold"/>
              </a:rPr>
              <a:t>That</a:t>
            </a:r>
            <a:r>
              <a:rPr sz="1152" b="1" spc="-61"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changed</a:t>
            </a:r>
            <a:r>
              <a:rPr sz="1152" b="1" spc="-61"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almost</a:t>
            </a:r>
            <a:r>
              <a:rPr sz="1152" b="1" spc="-61"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overnight </a:t>
            </a:r>
            <a:r>
              <a:rPr sz="1152" b="1" dirty="0">
                <a:solidFill>
                  <a:srgbClr val="A966A6"/>
                </a:solidFill>
                <a:latin typeface="Moderat Extended Bold"/>
                <a:cs typeface="Moderat Extended Bold"/>
              </a:rPr>
              <a:t>when</a:t>
            </a:r>
            <a:r>
              <a:rPr sz="1152" b="1" spc="-39" dirty="0">
                <a:solidFill>
                  <a:srgbClr val="A966A6"/>
                </a:solidFill>
                <a:latin typeface="Moderat Extended Bold"/>
                <a:cs typeface="Moderat Extended Bold"/>
              </a:rPr>
              <a:t> </a:t>
            </a:r>
            <a:r>
              <a:rPr sz="1152" b="1" dirty="0">
                <a:solidFill>
                  <a:srgbClr val="A966A6"/>
                </a:solidFill>
                <a:latin typeface="Moderat Extended Bold"/>
                <a:cs typeface="Moderat Extended Bold"/>
              </a:rPr>
              <a:t>he</a:t>
            </a:r>
            <a:r>
              <a:rPr sz="1152" b="1" spc="-39"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published</a:t>
            </a:r>
            <a:r>
              <a:rPr sz="1152" b="1" spc="-39" dirty="0">
                <a:solidFill>
                  <a:srgbClr val="A966A6"/>
                </a:solidFill>
                <a:latin typeface="Moderat Extended Bold"/>
                <a:cs typeface="Moderat Extended Bold"/>
              </a:rPr>
              <a:t> </a:t>
            </a:r>
            <a:r>
              <a:rPr sz="1152" b="1" dirty="0">
                <a:solidFill>
                  <a:srgbClr val="A966A6"/>
                </a:solidFill>
                <a:latin typeface="Moderat Extended Bold"/>
                <a:cs typeface="Moderat Extended Bold"/>
              </a:rPr>
              <a:t>his</a:t>
            </a:r>
            <a:r>
              <a:rPr sz="1152" b="1" spc="-36" dirty="0">
                <a:solidFill>
                  <a:srgbClr val="A966A6"/>
                </a:solidFill>
                <a:latin typeface="Moderat Extended Bold"/>
                <a:cs typeface="Moderat Extended Bold"/>
              </a:rPr>
              <a:t> </a:t>
            </a:r>
            <a:r>
              <a:rPr sz="1152" b="1" spc="-12" dirty="0">
                <a:solidFill>
                  <a:srgbClr val="A966A6"/>
                </a:solidFill>
                <a:latin typeface="Moderat Extended Bold"/>
                <a:cs typeface="Moderat Extended Bold"/>
              </a:rPr>
              <a:t>next </a:t>
            </a:r>
            <a:r>
              <a:rPr sz="1152" b="1" dirty="0">
                <a:solidFill>
                  <a:srgbClr val="A966A6"/>
                </a:solidFill>
                <a:latin typeface="Moderat Extended Bold"/>
                <a:cs typeface="Moderat Extended Bold"/>
              </a:rPr>
              <a:t>book</a:t>
            </a:r>
            <a:r>
              <a:rPr sz="1152" b="1" spc="-36" dirty="0">
                <a:solidFill>
                  <a:srgbClr val="A966A6"/>
                </a:solidFill>
                <a:latin typeface="Moderat Extended Bold"/>
                <a:cs typeface="Moderat Extended Bold"/>
              </a:rPr>
              <a:t> </a:t>
            </a:r>
            <a:r>
              <a:rPr sz="1152" b="1" dirty="0">
                <a:solidFill>
                  <a:srgbClr val="A966A6"/>
                </a:solidFill>
                <a:latin typeface="Moderat Extended Bold"/>
                <a:cs typeface="Moderat Extended Bold"/>
              </a:rPr>
              <a:t>open</a:t>
            </a:r>
            <a:r>
              <a:rPr sz="1152" b="1" spc="-33" dirty="0">
                <a:solidFill>
                  <a:srgbClr val="A966A6"/>
                </a:solidFill>
                <a:latin typeface="Moderat Extended Bold"/>
                <a:cs typeface="Moderat Extended Bold"/>
              </a:rPr>
              <a:t> </a:t>
            </a:r>
            <a:r>
              <a:rPr sz="1152" b="1" spc="-12" dirty="0">
                <a:solidFill>
                  <a:srgbClr val="A966A6"/>
                </a:solidFill>
                <a:latin typeface="Moderat Extended Bold"/>
                <a:cs typeface="Moderat Extended Bold"/>
              </a:rPr>
              <a:t>access.</a:t>
            </a:r>
            <a:r>
              <a:rPr sz="1152" b="1" spc="-33" dirty="0">
                <a:solidFill>
                  <a:srgbClr val="A966A6"/>
                </a:solidFill>
                <a:latin typeface="Moderat Extended Bold"/>
                <a:cs typeface="Moderat Extended Bold"/>
              </a:rPr>
              <a:t> </a:t>
            </a:r>
            <a:r>
              <a:rPr sz="1152" b="1" dirty="0">
                <a:solidFill>
                  <a:srgbClr val="A966A6"/>
                </a:solidFill>
                <a:latin typeface="Moderat Extended Bold"/>
                <a:cs typeface="Moderat Extended Bold"/>
              </a:rPr>
              <a:t>It</a:t>
            </a:r>
            <a:r>
              <a:rPr sz="1152" b="1" spc="-33" dirty="0">
                <a:solidFill>
                  <a:srgbClr val="A966A6"/>
                </a:solidFill>
                <a:latin typeface="Moderat Extended Bold"/>
                <a:cs typeface="Moderat Extended Bold"/>
              </a:rPr>
              <a:t> </a:t>
            </a:r>
            <a:r>
              <a:rPr sz="1152" b="1" dirty="0">
                <a:solidFill>
                  <a:srgbClr val="A966A6"/>
                </a:solidFill>
                <a:latin typeface="Moderat Extended Bold"/>
                <a:cs typeface="Moderat Extended Bold"/>
              </a:rPr>
              <a:t>has</a:t>
            </a:r>
            <a:r>
              <a:rPr sz="1152" b="1" spc="-36" dirty="0">
                <a:solidFill>
                  <a:srgbClr val="A966A6"/>
                </a:solidFill>
                <a:latin typeface="Moderat Extended Bold"/>
                <a:cs typeface="Moderat Extended Bold"/>
              </a:rPr>
              <a:t> </a:t>
            </a:r>
            <a:r>
              <a:rPr sz="1152" b="1" spc="-12" dirty="0">
                <a:solidFill>
                  <a:srgbClr val="A966A6"/>
                </a:solidFill>
                <a:latin typeface="Moderat Extended Bold"/>
                <a:cs typeface="Moderat Extended Bold"/>
              </a:rPr>
              <a:t>been downloaded</a:t>
            </a:r>
            <a:r>
              <a:rPr sz="1152" b="1" spc="-49" dirty="0">
                <a:solidFill>
                  <a:srgbClr val="A966A6"/>
                </a:solidFill>
                <a:latin typeface="Moderat Extended Bold"/>
                <a:cs typeface="Moderat Extended Bold"/>
              </a:rPr>
              <a:t> </a:t>
            </a:r>
            <a:r>
              <a:rPr sz="1152" b="1" dirty="0">
                <a:solidFill>
                  <a:srgbClr val="A966A6"/>
                </a:solidFill>
                <a:latin typeface="Moderat Extended Bold"/>
                <a:cs typeface="Moderat Extended Bold"/>
              </a:rPr>
              <a:t>nearly</a:t>
            </a:r>
            <a:r>
              <a:rPr sz="1152" b="1" spc="-45"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16,000</a:t>
            </a:r>
            <a:r>
              <a:rPr sz="1152" b="1" spc="303" dirty="0">
                <a:solidFill>
                  <a:srgbClr val="A966A6"/>
                </a:solidFill>
                <a:latin typeface="Moderat Extended Bold"/>
                <a:cs typeface="Moderat Extended Bold"/>
              </a:rPr>
              <a:t> </a:t>
            </a:r>
            <a:r>
              <a:rPr sz="1152" b="1" dirty="0">
                <a:solidFill>
                  <a:srgbClr val="A966A6"/>
                </a:solidFill>
                <a:latin typeface="Moderat Extended Bold"/>
                <a:cs typeface="Moderat Extended Bold"/>
              </a:rPr>
              <a:t>times</a:t>
            </a:r>
            <a:r>
              <a:rPr sz="1152" b="1" spc="-49" dirty="0">
                <a:solidFill>
                  <a:srgbClr val="A966A6"/>
                </a:solidFill>
                <a:latin typeface="Moderat Extended Bold"/>
                <a:cs typeface="Moderat Extended Bold"/>
              </a:rPr>
              <a:t> </a:t>
            </a:r>
            <a:r>
              <a:rPr sz="1152" b="1" dirty="0">
                <a:solidFill>
                  <a:srgbClr val="A966A6"/>
                </a:solidFill>
                <a:latin typeface="Moderat Extended Bold"/>
                <a:cs typeface="Moderat Extended Bold"/>
              </a:rPr>
              <a:t>so</a:t>
            </a:r>
            <a:r>
              <a:rPr sz="1152" b="1" spc="-45" dirty="0">
                <a:solidFill>
                  <a:srgbClr val="A966A6"/>
                </a:solidFill>
                <a:latin typeface="Moderat Extended Bold"/>
                <a:cs typeface="Moderat Extended Bold"/>
              </a:rPr>
              <a:t> </a:t>
            </a:r>
            <a:r>
              <a:rPr sz="1152" b="1" spc="-18" dirty="0">
                <a:solidFill>
                  <a:srgbClr val="A966A6"/>
                </a:solidFill>
                <a:latin typeface="Moderat Extended Bold"/>
                <a:cs typeface="Moderat Extended Bold"/>
              </a:rPr>
              <a:t>far.</a:t>
            </a:r>
            <a:r>
              <a:rPr sz="1152" b="1" spc="-45"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Citations</a:t>
            </a:r>
            <a:r>
              <a:rPr sz="1152" b="1" spc="-45" dirty="0">
                <a:solidFill>
                  <a:srgbClr val="A966A6"/>
                </a:solidFill>
                <a:latin typeface="Moderat Extended Bold"/>
                <a:cs typeface="Moderat Extended Bold"/>
              </a:rPr>
              <a:t> </a:t>
            </a:r>
            <a:r>
              <a:rPr sz="1152" b="1" spc="-18" dirty="0">
                <a:solidFill>
                  <a:srgbClr val="A966A6"/>
                </a:solidFill>
                <a:latin typeface="Moderat Extended Bold"/>
                <a:cs typeface="Moderat Extended Bold"/>
              </a:rPr>
              <a:t>have</a:t>
            </a:r>
            <a:r>
              <a:rPr sz="1152" b="1" spc="-45" dirty="0">
                <a:solidFill>
                  <a:srgbClr val="A966A6"/>
                </a:solidFill>
                <a:latin typeface="Moderat Extended Bold"/>
                <a:cs typeface="Moderat Extended Bold"/>
              </a:rPr>
              <a:t> </a:t>
            </a:r>
            <a:r>
              <a:rPr sz="1152" b="1" spc="-12" dirty="0">
                <a:solidFill>
                  <a:srgbClr val="A966A6"/>
                </a:solidFill>
                <a:latin typeface="Moderat Extended Bold"/>
                <a:cs typeface="Moderat Extended Bold"/>
              </a:rPr>
              <a:t>also </a:t>
            </a:r>
            <a:r>
              <a:rPr sz="1152" b="1" spc="-6" dirty="0">
                <a:solidFill>
                  <a:srgbClr val="A966A6"/>
                </a:solidFill>
                <a:latin typeface="Moderat Extended Bold"/>
                <a:cs typeface="Moderat Extended Bold"/>
              </a:rPr>
              <a:t>increased.</a:t>
            </a:r>
            <a:endParaRPr sz="1152">
              <a:latin typeface="Moderat Extended Bold"/>
              <a:cs typeface="Moderat Extended Bold"/>
            </a:endParaRPr>
          </a:p>
        </p:txBody>
      </p:sp>
      <p:sp>
        <p:nvSpPr>
          <p:cNvPr id="3" name="object 3"/>
          <p:cNvSpPr txBox="1"/>
          <p:nvPr/>
        </p:nvSpPr>
        <p:spPr>
          <a:xfrm>
            <a:off x="3201709" y="2452114"/>
            <a:ext cx="2577622" cy="2156747"/>
          </a:xfrm>
          <a:prstGeom prst="rect">
            <a:avLst/>
          </a:prstGeom>
        </p:spPr>
        <p:txBody>
          <a:bodyPr vert="horz" wrap="square" lIns="0" tIns="7316" rIns="0" bIns="0" rtlCol="0">
            <a:spAutoFit/>
          </a:bodyPr>
          <a:lstStyle/>
          <a:p>
            <a:pPr marL="7701" marR="3081">
              <a:lnSpc>
                <a:spcPct val="100000"/>
              </a:lnSpc>
              <a:spcBef>
                <a:spcPts val="58"/>
              </a:spcBef>
            </a:pPr>
            <a:r>
              <a:rPr sz="1152" b="1" dirty="0">
                <a:solidFill>
                  <a:srgbClr val="A966A6"/>
                </a:solidFill>
                <a:latin typeface="Moderat Extended Bold"/>
                <a:cs typeface="Moderat Extended Bold"/>
              </a:rPr>
              <a:t>Khan</a:t>
            </a:r>
            <a:r>
              <a:rPr sz="1152" b="1" spc="-36" dirty="0">
                <a:solidFill>
                  <a:srgbClr val="A966A6"/>
                </a:solidFill>
                <a:latin typeface="Moderat Extended Bold"/>
                <a:cs typeface="Moderat Extended Bold"/>
              </a:rPr>
              <a:t> </a:t>
            </a:r>
            <a:r>
              <a:rPr sz="1152" b="1" spc="-15" dirty="0">
                <a:solidFill>
                  <a:srgbClr val="A966A6"/>
                </a:solidFill>
                <a:latin typeface="Moderat Extended Bold"/>
                <a:cs typeface="Moderat Extended Bold"/>
              </a:rPr>
              <a:t>says</a:t>
            </a:r>
            <a:r>
              <a:rPr sz="1152" b="1" spc="-36" dirty="0">
                <a:solidFill>
                  <a:srgbClr val="A966A6"/>
                </a:solidFill>
                <a:latin typeface="Moderat Extended Bold"/>
                <a:cs typeface="Moderat Extended Bold"/>
              </a:rPr>
              <a:t> </a:t>
            </a:r>
            <a:r>
              <a:rPr sz="1152" b="1" dirty="0">
                <a:solidFill>
                  <a:srgbClr val="A966A6"/>
                </a:solidFill>
                <a:latin typeface="Moderat Extended Bold"/>
                <a:cs typeface="Moderat Extended Bold"/>
              </a:rPr>
              <a:t>it</a:t>
            </a:r>
            <a:r>
              <a:rPr sz="1152" b="1" spc="-33" dirty="0">
                <a:solidFill>
                  <a:srgbClr val="A966A6"/>
                </a:solidFill>
                <a:latin typeface="Moderat Extended Bold"/>
                <a:cs typeface="Moderat Extended Bold"/>
              </a:rPr>
              <a:t> </a:t>
            </a:r>
            <a:r>
              <a:rPr sz="1152" b="1" dirty="0">
                <a:solidFill>
                  <a:srgbClr val="A966A6"/>
                </a:solidFill>
                <a:latin typeface="Moderat Extended Bold"/>
                <a:cs typeface="Moderat Extended Bold"/>
              </a:rPr>
              <a:t>has</a:t>
            </a:r>
            <a:r>
              <a:rPr sz="1152" b="1" spc="-36" dirty="0">
                <a:solidFill>
                  <a:srgbClr val="A966A6"/>
                </a:solidFill>
                <a:latin typeface="Moderat Extended Bold"/>
                <a:cs typeface="Moderat Extended Bold"/>
              </a:rPr>
              <a:t> </a:t>
            </a:r>
            <a:r>
              <a:rPr sz="1152" b="1" dirty="0">
                <a:solidFill>
                  <a:srgbClr val="A966A6"/>
                </a:solidFill>
                <a:latin typeface="Moderat Extended Bold"/>
                <a:cs typeface="Moderat Extended Bold"/>
              </a:rPr>
              <a:t>been</a:t>
            </a:r>
            <a:r>
              <a:rPr sz="1152" b="1" spc="-36" dirty="0">
                <a:solidFill>
                  <a:srgbClr val="A966A6"/>
                </a:solidFill>
                <a:latin typeface="Moderat Extended Bold"/>
                <a:cs typeface="Moderat Extended Bold"/>
              </a:rPr>
              <a:t> </a:t>
            </a:r>
            <a:r>
              <a:rPr sz="1152" b="1" dirty="0">
                <a:solidFill>
                  <a:srgbClr val="A966A6"/>
                </a:solidFill>
                <a:latin typeface="Moderat Extended Bold"/>
                <a:cs typeface="Moderat Extended Bold"/>
              </a:rPr>
              <a:t>the</a:t>
            </a:r>
            <a:r>
              <a:rPr sz="1152" b="1" spc="-33" dirty="0">
                <a:solidFill>
                  <a:srgbClr val="A966A6"/>
                </a:solidFill>
                <a:latin typeface="Moderat Extended Bold"/>
                <a:cs typeface="Moderat Extended Bold"/>
              </a:rPr>
              <a:t> </a:t>
            </a:r>
            <a:r>
              <a:rPr sz="1152" b="1" spc="-12" dirty="0">
                <a:solidFill>
                  <a:srgbClr val="A966A6"/>
                </a:solidFill>
                <a:latin typeface="Moderat Extended Bold"/>
                <a:cs typeface="Moderat Extended Bold"/>
              </a:rPr>
              <a:t>same </a:t>
            </a:r>
            <a:r>
              <a:rPr sz="1152" b="1" dirty="0">
                <a:solidFill>
                  <a:srgbClr val="A966A6"/>
                </a:solidFill>
                <a:latin typeface="Moderat Extended Bold"/>
                <a:cs typeface="Moderat Extended Bold"/>
              </a:rPr>
              <a:t>for</a:t>
            </a:r>
            <a:r>
              <a:rPr sz="1152" b="1" spc="-42" dirty="0">
                <a:solidFill>
                  <a:srgbClr val="A966A6"/>
                </a:solidFill>
                <a:latin typeface="Moderat Extended Bold"/>
                <a:cs typeface="Moderat Extended Bold"/>
              </a:rPr>
              <a:t> </a:t>
            </a:r>
            <a:r>
              <a:rPr sz="1152" b="1" dirty="0">
                <a:solidFill>
                  <a:srgbClr val="A966A6"/>
                </a:solidFill>
                <a:latin typeface="Moderat Extended Bold"/>
                <a:cs typeface="Moderat Extended Bold"/>
              </a:rPr>
              <a:t>the</a:t>
            </a:r>
            <a:r>
              <a:rPr sz="1152" b="1" spc="-39" dirty="0">
                <a:solidFill>
                  <a:srgbClr val="A966A6"/>
                </a:solidFill>
                <a:latin typeface="Moderat Extended Bold"/>
                <a:cs typeface="Moderat Extended Bold"/>
              </a:rPr>
              <a:t> </a:t>
            </a:r>
            <a:r>
              <a:rPr sz="1152" b="1" dirty="0">
                <a:solidFill>
                  <a:srgbClr val="A966A6"/>
                </a:solidFill>
                <a:latin typeface="Moderat Extended Bold"/>
                <a:cs typeface="Moderat Extended Bold"/>
              </a:rPr>
              <a:t>other</a:t>
            </a:r>
            <a:r>
              <a:rPr sz="1152" b="1" spc="-42"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authors</a:t>
            </a:r>
            <a:r>
              <a:rPr sz="1152" b="1" spc="-39"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publishing through</a:t>
            </a:r>
            <a:r>
              <a:rPr sz="1152" b="1" spc="-45" dirty="0">
                <a:solidFill>
                  <a:srgbClr val="A966A6"/>
                </a:solidFill>
                <a:latin typeface="Moderat Extended Bold"/>
                <a:cs typeface="Moderat Extended Bold"/>
              </a:rPr>
              <a:t> </a:t>
            </a:r>
            <a:r>
              <a:rPr sz="1152" b="1" dirty="0">
                <a:solidFill>
                  <a:srgbClr val="A966A6"/>
                </a:solidFill>
                <a:latin typeface="Moderat Extended Bold"/>
                <a:cs typeface="Moderat Extended Bold"/>
              </a:rPr>
              <a:t>his</a:t>
            </a:r>
            <a:r>
              <a:rPr sz="1152" b="1" spc="-45" dirty="0">
                <a:solidFill>
                  <a:srgbClr val="A966A6"/>
                </a:solidFill>
                <a:latin typeface="Moderat Extended Bold"/>
                <a:cs typeface="Moderat Extended Bold"/>
              </a:rPr>
              <a:t> </a:t>
            </a:r>
            <a:r>
              <a:rPr sz="1152" b="1" dirty="0">
                <a:solidFill>
                  <a:srgbClr val="A966A6"/>
                </a:solidFill>
                <a:latin typeface="Moderat Extended Bold"/>
                <a:cs typeface="Moderat Extended Bold"/>
              </a:rPr>
              <a:t>open</a:t>
            </a:r>
            <a:r>
              <a:rPr sz="1152" b="1" spc="-42"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access</a:t>
            </a:r>
            <a:r>
              <a:rPr sz="1152" b="1" spc="-45"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series. </a:t>
            </a:r>
            <a:r>
              <a:rPr sz="1152" b="1" dirty="0">
                <a:solidFill>
                  <a:srgbClr val="A966A6"/>
                </a:solidFill>
                <a:latin typeface="Moderat Extended Bold"/>
                <a:cs typeface="Moderat Extended Bold"/>
              </a:rPr>
              <a:t>He</a:t>
            </a:r>
            <a:r>
              <a:rPr sz="1152" b="1" spc="-39" dirty="0">
                <a:solidFill>
                  <a:srgbClr val="A966A6"/>
                </a:solidFill>
                <a:latin typeface="Moderat Extended Bold"/>
                <a:cs typeface="Moderat Extended Bold"/>
              </a:rPr>
              <a:t> </a:t>
            </a:r>
            <a:r>
              <a:rPr sz="1152" b="1" spc="-15" dirty="0">
                <a:solidFill>
                  <a:srgbClr val="A966A6"/>
                </a:solidFill>
                <a:latin typeface="Moderat Extended Bold"/>
                <a:cs typeface="Moderat Extended Bold"/>
              </a:rPr>
              <a:t>says</a:t>
            </a:r>
            <a:r>
              <a:rPr sz="1152" b="1" spc="-36" dirty="0">
                <a:solidFill>
                  <a:srgbClr val="A966A6"/>
                </a:solidFill>
                <a:latin typeface="Moderat Extended Bold"/>
                <a:cs typeface="Moderat Extended Bold"/>
              </a:rPr>
              <a:t> </a:t>
            </a:r>
            <a:r>
              <a:rPr sz="1152" b="1" dirty="0">
                <a:solidFill>
                  <a:srgbClr val="A966A6"/>
                </a:solidFill>
                <a:latin typeface="Moderat Extended Bold"/>
                <a:cs typeface="Moderat Extended Bold"/>
              </a:rPr>
              <a:t>it</a:t>
            </a:r>
            <a:r>
              <a:rPr sz="1152" b="1" spc="-36" dirty="0">
                <a:solidFill>
                  <a:srgbClr val="A966A6"/>
                </a:solidFill>
                <a:latin typeface="Moderat Extended Bold"/>
                <a:cs typeface="Moderat Extended Bold"/>
              </a:rPr>
              <a:t> </a:t>
            </a:r>
            <a:r>
              <a:rPr sz="1152" b="1" dirty="0">
                <a:solidFill>
                  <a:srgbClr val="A966A6"/>
                </a:solidFill>
                <a:latin typeface="Moderat Extended Bold"/>
                <a:cs typeface="Moderat Extended Bold"/>
              </a:rPr>
              <a:t>is</a:t>
            </a:r>
            <a:r>
              <a:rPr sz="1152" b="1" spc="-36" dirty="0">
                <a:solidFill>
                  <a:srgbClr val="A966A6"/>
                </a:solidFill>
                <a:latin typeface="Moderat Extended Bold"/>
                <a:cs typeface="Moderat Extended Bold"/>
              </a:rPr>
              <a:t> </a:t>
            </a:r>
            <a:r>
              <a:rPr sz="1152" b="1" dirty="0">
                <a:solidFill>
                  <a:srgbClr val="A966A6"/>
                </a:solidFill>
                <a:latin typeface="Moderat Extended Bold"/>
                <a:cs typeface="Moderat Extended Bold"/>
              </a:rPr>
              <a:t>important</a:t>
            </a:r>
            <a:r>
              <a:rPr sz="1152" b="1" spc="-39" dirty="0">
                <a:solidFill>
                  <a:srgbClr val="A966A6"/>
                </a:solidFill>
                <a:latin typeface="Moderat Extended Bold"/>
                <a:cs typeface="Moderat Extended Bold"/>
              </a:rPr>
              <a:t> </a:t>
            </a:r>
            <a:r>
              <a:rPr sz="1152" b="1" spc="-12" dirty="0">
                <a:solidFill>
                  <a:srgbClr val="A966A6"/>
                </a:solidFill>
                <a:latin typeface="Moderat Extended Bold"/>
                <a:cs typeface="Moderat Extended Bold"/>
              </a:rPr>
              <a:t>that research</a:t>
            </a:r>
            <a:r>
              <a:rPr sz="1152" b="1" spc="-27" dirty="0">
                <a:solidFill>
                  <a:srgbClr val="A966A6"/>
                </a:solidFill>
                <a:latin typeface="Moderat Extended Bold"/>
                <a:cs typeface="Moderat Extended Bold"/>
              </a:rPr>
              <a:t> </a:t>
            </a:r>
            <a:r>
              <a:rPr sz="1152" b="1" dirty="0">
                <a:solidFill>
                  <a:srgbClr val="A966A6"/>
                </a:solidFill>
                <a:latin typeface="Moderat Extended Bold"/>
                <a:cs typeface="Moderat Extended Bold"/>
              </a:rPr>
              <a:t>is</a:t>
            </a:r>
            <a:r>
              <a:rPr sz="1152" b="1" spc="-27" dirty="0">
                <a:solidFill>
                  <a:srgbClr val="A966A6"/>
                </a:solidFill>
                <a:latin typeface="Moderat Extended Bold"/>
                <a:cs typeface="Moderat Extended Bold"/>
              </a:rPr>
              <a:t> </a:t>
            </a:r>
            <a:r>
              <a:rPr sz="1152" b="1" spc="-12" dirty="0">
                <a:solidFill>
                  <a:srgbClr val="A966A6"/>
                </a:solidFill>
                <a:latin typeface="Moderat Extended Bold"/>
                <a:cs typeface="Moderat Extended Bold"/>
              </a:rPr>
              <a:t>disseminated</a:t>
            </a:r>
            <a:r>
              <a:rPr sz="1152" b="1" spc="-27"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widely </a:t>
            </a:r>
            <a:r>
              <a:rPr sz="1152" b="1" dirty="0">
                <a:solidFill>
                  <a:srgbClr val="A966A6"/>
                </a:solidFill>
                <a:latin typeface="Moderat Extended Bold"/>
                <a:cs typeface="Moderat Extended Bold"/>
              </a:rPr>
              <a:t>and</a:t>
            </a:r>
            <a:r>
              <a:rPr sz="1152" b="1" spc="-36" dirty="0">
                <a:solidFill>
                  <a:srgbClr val="A966A6"/>
                </a:solidFill>
                <a:latin typeface="Moderat Extended Bold"/>
                <a:cs typeface="Moderat Extended Bold"/>
              </a:rPr>
              <a:t> </a:t>
            </a:r>
            <a:r>
              <a:rPr sz="1152" b="1" spc="-21" dirty="0">
                <a:solidFill>
                  <a:srgbClr val="A966A6"/>
                </a:solidFill>
                <a:latin typeface="Moderat Extended Bold"/>
                <a:cs typeface="Moderat Extended Bold"/>
              </a:rPr>
              <a:t>freely,</a:t>
            </a:r>
            <a:r>
              <a:rPr sz="1152" b="1" spc="-33" dirty="0">
                <a:solidFill>
                  <a:srgbClr val="A966A6"/>
                </a:solidFill>
                <a:latin typeface="Moderat Extended Bold"/>
                <a:cs typeface="Moderat Extended Bold"/>
              </a:rPr>
              <a:t> </a:t>
            </a:r>
            <a:r>
              <a:rPr sz="1152" b="1" dirty="0">
                <a:solidFill>
                  <a:srgbClr val="A966A6"/>
                </a:solidFill>
                <a:latin typeface="Moderat Extended Bold"/>
                <a:cs typeface="Moderat Extended Bold"/>
              </a:rPr>
              <a:t>so</a:t>
            </a:r>
            <a:r>
              <a:rPr sz="1152" b="1" spc="-36" dirty="0">
                <a:solidFill>
                  <a:srgbClr val="A966A6"/>
                </a:solidFill>
                <a:latin typeface="Moderat Extended Bold"/>
                <a:cs typeface="Moderat Extended Bold"/>
              </a:rPr>
              <a:t> </a:t>
            </a:r>
            <a:r>
              <a:rPr sz="1152" b="1" dirty="0">
                <a:solidFill>
                  <a:srgbClr val="A966A6"/>
                </a:solidFill>
                <a:latin typeface="Moderat Extended Bold"/>
                <a:cs typeface="Moderat Extended Bold"/>
              </a:rPr>
              <a:t>that</a:t>
            </a:r>
            <a:r>
              <a:rPr sz="1152" b="1" spc="-36" dirty="0">
                <a:solidFill>
                  <a:srgbClr val="A966A6"/>
                </a:solidFill>
                <a:latin typeface="Moderat Extended Bold"/>
                <a:cs typeface="Moderat Extended Bold"/>
              </a:rPr>
              <a:t> </a:t>
            </a:r>
            <a:r>
              <a:rPr sz="1152" b="1" dirty="0">
                <a:solidFill>
                  <a:srgbClr val="A966A6"/>
                </a:solidFill>
                <a:latin typeface="Moderat Extended Bold"/>
                <a:cs typeface="Moderat Extended Bold"/>
              </a:rPr>
              <a:t>it</a:t>
            </a:r>
            <a:r>
              <a:rPr sz="1152" b="1" spc="-33"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goes</a:t>
            </a:r>
            <a:r>
              <a:rPr sz="1152" b="1" spc="-36"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beyond academia</a:t>
            </a:r>
            <a:r>
              <a:rPr sz="1152" b="1" spc="-30" dirty="0">
                <a:solidFill>
                  <a:srgbClr val="A966A6"/>
                </a:solidFill>
                <a:latin typeface="Moderat Extended Bold"/>
                <a:cs typeface="Moderat Extended Bold"/>
              </a:rPr>
              <a:t> </a:t>
            </a:r>
            <a:r>
              <a:rPr sz="1152" b="1" dirty="0">
                <a:solidFill>
                  <a:srgbClr val="A966A6"/>
                </a:solidFill>
                <a:latin typeface="Moderat Extended Bold"/>
                <a:cs typeface="Moderat Extended Bold"/>
              </a:rPr>
              <a:t>and</a:t>
            </a:r>
            <a:r>
              <a:rPr sz="1152" b="1" spc="-27" dirty="0">
                <a:solidFill>
                  <a:srgbClr val="A966A6"/>
                </a:solidFill>
                <a:latin typeface="Moderat Extended Bold"/>
                <a:cs typeface="Moderat Extended Bold"/>
              </a:rPr>
              <a:t> </a:t>
            </a:r>
            <a:r>
              <a:rPr sz="1152" b="1" dirty="0">
                <a:solidFill>
                  <a:srgbClr val="A966A6"/>
                </a:solidFill>
                <a:latin typeface="Moderat Extended Bold"/>
                <a:cs typeface="Moderat Extended Bold"/>
              </a:rPr>
              <a:t>the</a:t>
            </a:r>
            <a:r>
              <a:rPr sz="1152" b="1" spc="-27" dirty="0">
                <a:solidFill>
                  <a:srgbClr val="A966A6"/>
                </a:solidFill>
                <a:latin typeface="Moderat Extended Bold"/>
                <a:cs typeface="Moderat Extended Bold"/>
              </a:rPr>
              <a:t> </a:t>
            </a:r>
            <a:r>
              <a:rPr sz="1152" b="1" spc="-12" dirty="0">
                <a:solidFill>
                  <a:srgbClr val="A966A6"/>
                </a:solidFill>
                <a:latin typeface="Moderat Extended Bold"/>
                <a:cs typeface="Moderat Extended Bold"/>
              </a:rPr>
              <a:t>confines</a:t>
            </a:r>
            <a:r>
              <a:rPr sz="1152" b="1" spc="-27" dirty="0">
                <a:solidFill>
                  <a:srgbClr val="A966A6"/>
                </a:solidFill>
                <a:latin typeface="Moderat Extended Bold"/>
                <a:cs typeface="Moderat Extended Bold"/>
              </a:rPr>
              <a:t> </a:t>
            </a:r>
            <a:r>
              <a:rPr sz="1152" b="1" spc="-15" dirty="0">
                <a:solidFill>
                  <a:srgbClr val="A966A6"/>
                </a:solidFill>
                <a:latin typeface="Moderat Extended Bold"/>
                <a:cs typeface="Moderat Extended Bold"/>
              </a:rPr>
              <a:t>of </a:t>
            </a:r>
            <a:r>
              <a:rPr sz="1152" b="1" dirty="0">
                <a:solidFill>
                  <a:srgbClr val="A966A6"/>
                </a:solidFill>
                <a:latin typeface="Moderat Extended Bold"/>
                <a:cs typeface="Moderat Extended Bold"/>
              </a:rPr>
              <a:t>traditional</a:t>
            </a:r>
            <a:r>
              <a:rPr sz="1152" b="1" spc="-64"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publishing.</a:t>
            </a:r>
            <a:endParaRPr sz="1152" dirty="0">
              <a:latin typeface="Moderat Extended Bold"/>
              <a:cs typeface="Moderat Extended Bold"/>
            </a:endParaRPr>
          </a:p>
          <a:p>
            <a:pPr marL="7701" marR="130922">
              <a:lnSpc>
                <a:spcPct val="100000"/>
              </a:lnSpc>
              <a:spcBef>
                <a:spcPts val="278"/>
              </a:spcBef>
            </a:pPr>
            <a:r>
              <a:rPr sz="1152" b="1" spc="-6" dirty="0">
                <a:solidFill>
                  <a:srgbClr val="A966A6"/>
                </a:solidFill>
                <a:latin typeface="Moderat Extended Bold"/>
                <a:cs typeface="Moderat Extended Bold"/>
              </a:rPr>
              <a:t>“There</a:t>
            </a:r>
            <a:r>
              <a:rPr sz="1152" b="1" spc="-42" dirty="0">
                <a:solidFill>
                  <a:srgbClr val="A966A6"/>
                </a:solidFill>
                <a:latin typeface="Moderat Extended Bold"/>
                <a:cs typeface="Moderat Extended Bold"/>
              </a:rPr>
              <a:t> </a:t>
            </a:r>
            <a:r>
              <a:rPr sz="1152" b="1" dirty="0">
                <a:solidFill>
                  <a:srgbClr val="A966A6"/>
                </a:solidFill>
                <a:latin typeface="Moderat Extended Bold"/>
                <a:cs typeface="Moderat Extended Bold"/>
              </a:rPr>
              <a:t>is</a:t>
            </a:r>
            <a:r>
              <a:rPr sz="1152" b="1" spc="-39" dirty="0">
                <a:solidFill>
                  <a:srgbClr val="A966A6"/>
                </a:solidFill>
                <a:latin typeface="Moderat Extended Bold"/>
                <a:cs typeface="Moderat Extended Bold"/>
              </a:rPr>
              <a:t> </a:t>
            </a:r>
            <a:r>
              <a:rPr sz="1152" b="1" dirty="0">
                <a:solidFill>
                  <a:srgbClr val="A966A6"/>
                </a:solidFill>
                <a:latin typeface="Moderat Extended Bold"/>
                <a:cs typeface="Moderat Extended Bold"/>
              </a:rPr>
              <a:t>a</a:t>
            </a:r>
            <a:r>
              <a:rPr sz="1152" b="1" spc="-39"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genuine</a:t>
            </a:r>
            <a:r>
              <a:rPr sz="1152" b="1" spc="-39" dirty="0">
                <a:solidFill>
                  <a:srgbClr val="A966A6"/>
                </a:solidFill>
                <a:latin typeface="Moderat Extended Bold"/>
                <a:cs typeface="Moderat Extended Bold"/>
              </a:rPr>
              <a:t> </a:t>
            </a:r>
            <a:r>
              <a:rPr sz="1152" b="1" dirty="0">
                <a:solidFill>
                  <a:srgbClr val="A966A6"/>
                </a:solidFill>
                <a:latin typeface="Moderat Extended Bold"/>
                <a:cs typeface="Moderat Extended Bold"/>
              </a:rPr>
              <a:t>thirst</a:t>
            </a:r>
            <a:r>
              <a:rPr sz="1152" b="1" spc="-42" dirty="0">
                <a:solidFill>
                  <a:srgbClr val="A966A6"/>
                </a:solidFill>
                <a:latin typeface="Moderat Extended Bold"/>
                <a:cs typeface="Moderat Extended Bold"/>
              </a:rPr>
              <a:t> </a:t>
            </a:r>
            <a:r>
              <a:rPr sz="1152" b="1" spc="-15" dirty="0">
                <a:solidFill>
                  <a:srgbClr val="A966A6"/>
                </a:solidFill>
                <a:latin typeface="Moderat Extended Bold"/>
                <a:cs typeface="Moderat Extended Bold"/>
              </a:rPr>
              <a:t>for </a:t>
            </a:r>
            <a:r>
              <a:rPr sz="1152" b="1" spc="-6" dirty="0">
                <a:solidFill>
                  <a:srgbClr val="A966A6"/>
                </a:solidFill>
                <a:latin typeface="Moderat Extended Bold"/>
                <a:cs typeface="Moderat Extended Bold"/>
              </a:rPr>
              <a:t>access</a:t>
            </a:r>
            <a:r>
              <a:rPr sz="1152" b="1" spc="-42" dirty="0">
                <a:solidFill>
                  <a:srgbClr val="A966A6"/>
                </a:solidFill>
                <a:latin typeface="Moderat Extended Bold"/>
                <a:cs typeface="Moderat Extended Bold"/>
              </a:rPr>
              <a:t> </a:t>
            </a:r>
            <a:r>
              <a:rPr sz="1152" b="1" dirty="0">
                <a:solidFill>
                  <a:srgbClr val="A966A6"/>
                </a:solidFill>
                <a:latin typeface="Moderat Extended Bold"/>
                <a:cs typeface="Moderat Extended Bold"/>
              </a:rPr>
              <a:t>to</a:t>
            </a:r>
            <a:r>
              <a:rPr sz="1152" b="1" spc="-39"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scholarship,</a:t>
            </a:r>
            <a:r>
              <a:rPr sz="1152" b="1" spc="-39" dirty="0">
                <a:solidFill>
                  <a:srgbClr val="A966A6"/>
                </a:solidFill>
                <a:latin typeface="Moderat Extended Bold"/>
                <a:cs typeface="Moderat Extended Bold"/>
              </a:rPr>
              <a:t> </a:t>
            </a:r>
            <a:r>
              <a:rPr sz="1152" b="1" dirty="0">
                <a:solidFill>
                  <a:srgbClr val="A966A6"/>
                </a:solidFill>
                <a:latin typeface="Moderat Extended Bold"/>
                <a:cs typeface="Moderat Extended Bold"/>
              </a:rPr>
              <a:t>a</a:t>
            </a:r>
            <a:r>
              <a:rPr sz="1152" b="1" spc="-39"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hunger </a:t>
            </a:r>
            <a:r>
              <a:rPr sz="1152" b="1" dirty="0">
                <a:solidFill>
                  <a:srgbClr val="A966A6"/>
                </a:solidFill>
                <a:latin typeface="Moderat Extended Bold"/>
                <a:cs typeface="Moderat Extended Bold"/>
              </a:rPr>
              <a:t>for</a:t>
            </a:r>
            <a:r>
              <a:rPr sz="1152" b="1" spc="-49" dirty="0">
                <a:solidFill>
                  <a:srgbClr val="A966A6"/>
                </a:solidFill>
                <a:latin typeface="Moderat Extended Bold"/>
                <a:cs typeface="Moderat Extended Bold"/>
              </a:rPr>
              <a:t> </a:t>
            </a:r>
            <a:r>
              <a:rPr sz="1152" b="1" spc="-15" dirty="0">
                <a:solidFill>
                  <a:srgbClr val="A966A6"/>
                </a:solidFill>
                <a:latin typeface="Moderat Extended Bold"/>
                <a:cs typeface="Moderat Extended Bold"/>
              </a:rPr>
              <a:t>knowledge</a:t>
            </a:r>
            <a:r>
              <a:rPr sz="1152" b="1" spc="-45" dirty="0">
                <a:solidFill>
                  <a:srgbClr val="A966A6"/>
                </a:solidFill>
                <a:latin typeface="Moderat Extended Bold"/>
                <a:cs typeface="Moderat Extended Bold"/>
              </a:rPr>
              <a:t> </a:t>
            </a:r>
            <a:r>
              <a:rPr sz="1152" b="1" dirty="0">
                <a:solidFill>
                  <a:srgbClr val="A966A6"/>
                </a:solidFill>
                <a:latin typeface="Moderat Extended Bold"/>
                <a:cs typeface="Moderat Extended Bold"/>
              </a:rPr>
              <a:t>which</a:t>
            </a:r>
            <a:r>
              <a:rPr sz="1152" b="1" spc="-45" dirty="0">
                <a:solidFill>
                  <a:srgbClr val="A966A6"/>
                </a:solidFill>
                <a:latin typeface="Moderat Extended Bold"/>
                <a:cs typeface="Moderat Extended Bold"/>
              </a:rPr>
              <a:t> </a:t>
            </a:r>
            <a:r>
              <a:rPr sz="1152" b="1" spc="-12" dirty="0">
                <a:solidFill>
                  <a:srgbClr val="A966A6"/>
                </a:solidFill>
                <a:latin typeface="Moderat Extended Bold"/>
                <a:cs typeface="Moderat Extended Bold"/>
              </a:rPr>
              <a:t>goes </a:t>
            </a:r>
            <a:r>
              <a:rPr sz="1152" b="1" spc="-21" dirty="0">
                <a:solidFill>
                  <a:srgbClr val="A966A6"/>
                </a:solidFill>
                <a:latin typeface="Moderat Extended Bold"/>
                <a:cs typeface="Moderat Extended Bold"/>
              </a:rPr>
              <a:t>beyond</a:t>
            </a:r>
            <a:r>
              <a:rPr sz="1152" b="1" spc="-39"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academic</a:t>
            </a:r>
            <a:r>
              <a:rPr sz="1152" b="1" spc="-39" dirty="0">
                <a:solidFill>
                  <a:srgbClr val="A966A6"/>
                </a:solidFill>
                <a:latin typeface="Moderat Extended Bold"/>
                <a:cs typeface="Moderat Extended Bold"/>
              </a:rPr>
              <a:t> </a:t>
            </a:r>
            <a:r>
              <a:rPr sz="1152" b="1" spc="-6" dirty="0">
                <a:solidFill>
                  <a:srgbClr val="A966A6"/>
                </a:solidFill>
                <a:latin typeface="Moderat Extended Bold"/>
                <a:cs typeface="Moderat Extended Bold"/>
              </a:rPr>
              <a:t>institutions.”</a:t>
            </a:r>
            <a:endParaRPr sz="1152" dirty="0">
              <a:latin typeface="Moderat Extended Bold"/>
              <a:cs typeface="Moderat Extended Bold"/>
            </a:endParaRPr>
          </a:p>
        </p:txBody>
      </p:sp>
      <p:sp>
        <p:nvSpPr>
          <p:cNvPr id="4" name="object 4"/>
          <p:cNvSpPr txBox="1"/>
          <p:nvPr/>
        </p:nvSpPr>
        <p:spPr>
          <a:xfrm>
            <a:off x="6070227" y="2474726"/>
            <a:ext cx="1829057" cy="2661947"/>
          </a:xfrm>
          <a:prstGeom prst="rect">
            <a:avLst/>
          </a:prstGeom>
        </p:spPr>
        <p:txBody>
          <a:bodyPr vert="horz" wrap="square" lIns="0" tIns="0" rIns="0" bIns="0" rtlCol="0">
            <a:spAutoFit/>
          </a:bodyPr>
          <a:lstStyle/>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spcBef>
                <a:spcPts val="1095"/>
              </a:spcBef>
            </a:pPr>
            <a:endParaRPr sz="1092">
              <a:latin typeface="Times New Roman"/>
              <a:cs typeface="Times New Roman"/>
            </a:endParaRPr>
          </a:p>
          <a:p>
            <a:pPr marL="188681" marR="238355">
              <a:lnSpc>
                <a:spcPct val="100000"/>
              </a:lnSpc>
            </a:pPr>
            <a:r>
              <a:rPr sz="1092" b="1" dirty="0">
                <a:solidFill>
                  <a:srgbClr val="FFFFFF"/>
                </a:solidFill>
                <a:latin typeface="Roboto"/>
                <a:cs typeface="Roboto"/>
              </a:rPr>
              <a:t>Geoffrey</a:t>
            </a:r>
            <a:r>
              <a:rPr sz="1092" b="1" spc="-12" dirty="0">
                <a:solidFill>
                  <a:srgbClr val="FFFFFF"/>
                </a:solidFill>
                <a:latin typeface="Roboto"/>
                <a:cs typeface="Roboto"/>
              </a:rPr>
              <a:t> </a:t>
            </a:r>
            <a:r>
              <a:rPr sz="1092" b="1" dirty="0">
                <a:solidFill>
                  <a:srgbClr val="FFFFFF"/>
                </a:solidFill>
                <a:latin typeface="Roboto"/>
                <a:cs typeface="Roboto"/>
              </a:rPr>
              <a:t>Khan,</a:t>
            </a:r>
            <a:r>
              <a:rPr sz="1092" b="1" spc="-6" dirty="0">
                <a:solidFill>
                  <a:srgbClr val="FFFFFF"/>
                </a:solidFill>
                <a:latin typeface="Roboto"/>
                <a:cs typeface="Roboto"/>
              </a:rPr>
              <a:t> Regius </a:t>
            </a:r>
            <a:r>
              <a:rPr sz="1092" b="1" dirty="0">
                <a:solidFill>
                  <a:srgbClr val="FFFFFF"/>
                </a:solidFill>
                <a:latin typeface="Roboto"/>
                <a:cs typeface="Roboto"/>
              </a:rPr>
              <a:t>Professor</a:t>
            </a:r>
            <a:r>
              <a:rPr sz="1092" b="1" spc="-12" dirty="0">
                <a:solidFill>
                  <a:srgbClr val="FFFFFF"/>
                </a:solidFill>
                <a:latin typeface="Roboto"/>
                <a:cs typeface="Roboto"/>
              </a:rPr>
              <a:t> </a:t>
            </a:r>
            <a:r>
              <a:rPr sz="1092" b="1" dirty="0">
                <a:solidFill>
                  <a:srgbClr val="FFFFFF"/>
                </a:solidFill>
                <a:latin typeface="Roboto"/>
                <a:cs typeface="Roboto"/>
              </a:rPr>
              <a:t>of</a:t>
            </a:r>
            <a:r>
              <a:rPr sz="1092" b="1" spc="-12" dirty="0">
                <a:solidFill>
                  <a:srgbClr val="FFFFFF"/>
                </a:solidFill>
                <a:latin typeface="Roboto"/>
                <a:cs typeface="Roboto"/>
              </a:rPr>
              <a:t> </a:t>
            </a:r>
            <a:r>
              <a:rPr sz="1092" b="1" spc="-6" dirty="0">
                <a:solidFill>
                  <a:srgbClr val="FFFFFF"/>
                </a:solidFill>
                <a:latin typeface="Roboto"/>
                <a:cs typeface="Roboto"/>
              </a:rPr>
              <a:t>Hebrew </a:t>
            </a:r>
            <a:r>
              <a:rPr sz="1092" b="1" dirty="0">
                <a:solidFill>
                  <a:srgbClr val="FFFFFF"/>
                </a:solidFill>
                <a:latin typeface="Roboto"/>
                <a:cs typeface="Roboto"/>
              </a:rPr>
              <a:t>at</a:t>
            </a:r>
            <a:r>
              <a:rPr sz="1092" b="1" spc="-9" dirty="0">
                <a:solidFill>
                  <a:srgbClr val="FFFFFF"/>
                </a:solidFill>
                <a:latin typeface="Roboto"/>
                <a:cs typeface="Roboto"/>
              </a:rPr>
              <a:t> </a:t>
            </a:r>
            <a:r>
              <a:rPr sz="1092" b="1" dirty="0">
                <a:solidFill>
                  <a:srgbClr val="FFFFFF"/>
                </a:solidFill>
                <a:latin typeface="Roboto"/>
                <a:cs typeface="Roboto"/>
              </a:rPr>
              <a:t>the</a:t>
            </a:r>
            <a:r>
              <a:rPr sz="1092" b="1" spc="-9" dirty="0">
                <a:solidFill>
                  <a:srgbClr val="FFFFFF"/>
                </a:solidFill>
                <a:latin typeface="Roboto"/>
                <a:cs typeface="Roboto"/>
              </a:rPr>
              <a:t> </a:t>
            </a:r>
            <a:r>
              <a:rPr sz="1092" b="1" spc="-6" dirty="0">
                <a:solidFill>
                  <a:srgbClr val="FFFFFF"/>
                </a:solidFill>
                <a:latin typeface="Roboto"/>
                <a:cs typeface="Roboto"/>
              </a:rPr>
              <a:t>University</a:t>
            </a:r>
            <a:endParaRPr sz="1092">
              <a:latin typeface="Roboto"/>
              <a:cs typeface="Roboto"/>
            </a:endParaRPr>
          </a:p>
          <a:p>
            <a:pPr marL="188681" marR="368891">
              <a:lnSpc>
                <a:spcPct val="100000"/>
              </a:lnSpc>
              <a:spcBef>
                <a:spcPts val="18"/>
              </a:spcBef>
            </a:pPr>
            <a:r>
              <a:rPr sz="1092" b="1" dirty="0">
                <a:solidFill>
                  <a:srgbClr val="FFFFFF"/>
                </a:solidFill>
                <a:latin typeface="Roboto"/>
                <a:cs typeface="Roboto"/>
              </a:rPr>
              <a:t>of</a:t>
            </a:r>
            <a:r>
              <a:rPr sz="1092" b="1" spc="-3" dirty="0">
                <a:solidFill>
                  <a:srgbClr val="FFFFFF"/>
                </a:solidFill>
                <a:latin typeface="Roboto"/>
                <a:cs typeface="Roboto"/>
              </a:rPr>
              <a:t> </a:t>
            </a:r>
            <a:r>
              <a:rPr sz="1092" b="1" dirty="0">
                <a:solidFill>
                  <a:srgbClr val="FFFFFF"/>
                </a:solidFill>
                <a:latin typeface="Roboto"/>
                <a:cs typeface="Roboto"/>
              </a:rPr>
              <a:t>Cambridge </a:t>
            </a:r>
            <a:r>
              <a:rPr sz="1092" b="1" spc="-15" dirty="0">
                <a:solidFill>
                  <a:srgbClr val="FFFFFF"/>
                </a:solidFill>
                <a:latin typeface="Roboto"/>
                <a:cs typeface="Roboto"/>
              </a:rPr>
              <a:t>and </a:t>
            </a:r>
            <a:r>
              <a:rPr sz="1092" b="1" dirty="0">
                <a:solidFill>
                  <a:srgbClr val="FFFFFF"/>
                </a:solidFill>
                <a:latin typeface="Roboto"/>
                <a:cs typeface="Roboto"/>
              </a:rPr>
              <a:t>general</a:t>
            </a:r>
            <a:r>
              <a:rPr sz="1092" b="1" spc="-18" dirty="0">
                <a:solidFill>
                  <a:srgbClr val="FFFFFF"/>
                </a:solidFill>
                <a:latin typeface="Roboto"/>
                <a:cs typeface="Roboto"/>
              </a:rPr>
              <a:t> </a:t>
            </a:r>
            <a:r>
              <a:rPr sz="1092" b="1" dirty="0">
                <a:solidFill>
                  <a:srgbClr val="FFFFFF"/>
                </a:solidFill>
                <a:latin typeface="Roboto"/>
                <a:cs typeface="Roboto"/>
              </a:rPr>
              <a:t>editor</a:t>
            </a:r>
            <a:r>
              <a:rPr sz="1092" b="1" spc="-15" dirty="0">
                <a:solidFill>
                  <a:srgbClr val="FFFFFF"/>
                </a:solidFill>
                <a:latin typeface="Roboto"/>
                <a:cs typeface="Roboto"/>
              </a:rPr>
              <a:t> </a:t>
            </a:r>
            <a:r>
              <a:rPr sz="1092" b="1" dirty="0">
                <a:solidFill>
                  <a:srgbClr val="FFFFFF"/>
                </a:solidFill>
                <a:latin typeface="Roboto"/>
                <a:cs typeface="Roboto"/>
              </a:rPr>
              <a:t>of</a:t>
            </a:r>
            <a:r>
              <a:rPr sz="1092" b="1" spc="-15" dirty="0">
                <a:solidFill>
                  <a:srgbClr val="FFFFFF"/>
                </a:solidFill>
                <a:latin typeface="Roboto"/>
                <a:cs typeface="Roboto"/>
              </a:rPr>
              <a:t> the </a:t>
            </a:r>
            <a:r>
              <a:rPr sz="1092" b="1" dirty="0">
                <a:solidFill>
                  <a:srgbClr val="FFFFFF"/>
                </a:solidFill>
                <a:latin typeface="Roboto"/>
                <a:cs typeface="Roboto"/>
              </a:rPr>
              <a:t>open</a:t>
            </a:r>
            <a:r>
              <a:rPr sz="1092" b="1" spc="-15" dirty="0">
                <a:solidFill>
                  <a:srgbClr val="FFFFFF"/>
                </a:solidFill>
                <a:latin typeface="Roboto"/>
                <a:cs typeface="Roboto"/>
              </a:rPr>
              <a:t> </a:t>
            </a:r>
            <a:r>
              <a:rPr sz="1092" b="1" dirty="0">
                <a:solidFill>
                  <a:srgbClr val="FFFFFF"/>
                </a:solidFill>
                <a:latin typeface="Roboto"/>
                <a:cs typeface="Roboto"/>
              </a:rPr>
              <a:t>access</a:t>
            </a:r>
            <a:r>
              <a:rPr sz="1092" b="1" spc="-9" dirty="0">
                <a:solidFill>
                  <a:srgbClr val="FFFFFF"/>
                </a:solidFill>
                <a:latin typeface="Roboto"/>
                <a:cs typeface="Roboto"/>
              </a:rPr>
              <a:t> </a:t>
            </a:r>
            <a:r>
              <a:rPr sz="1092" b="1" spc="-6" dirty="0">
                <a:solidFill>
                  <a:srgbClr val="FFFFFF"/>
                </a:solidFill>
                <a:latin typeface="Roboto"/>
                <a:cs typeface="Roboto"/>
              </a:rPr>
              <a:t>series </a:t>
            </a:r>
            <a:r>
              <a:rPr sz="1092" b="1" dirty="0">
                <a:solidFill>
                  <a:srgbClr val="FFFFFF"/>
                </a:solidFill>
                <a:latin typeface="Roboto"/>
                <a:cs typeface="Roboto"/>
              </a:rPr>
              <a:t>Cambridge </a:t>
            </a:r>
            <a:r>
              <a:rPr sz="1092" b="1" spc="-6" dirty="0">
                <a:solidFill>
                  <a:srgbClr val="FFFFFF"/>
                </a:solidFill>
                <a:latin typeface="Roboto"/>
                <a:cs typeface="Roboto"/>
              </a:rPr>
              <a:t>Semitic </a:t>
            </a:r>
            <a:r>
              <a:rPr sz="1092" b="1" dirty="0">
                <a:solidFill>
                  <a:srgbClr val="FFFFFF"/>
                </a:solidFill>
                <a:latin typeface="Roboto"/>
                <a:cs typeface="Roboto"/>
              </a:rPr>
              <a:t>Languages </a:t>
            </a:r>
            <a:r>
              <a:rPr sz="1092" b="1" spc="-15" dirty="0">
                <a:solidFill>
                  <a:srgbClr val="FFFFFF"/>
                </a:solidFill>
                <a:latin typeface="Roboto"/>
                <a:cs typeface="Roboto"/>
              </a:rPr>
              <a:t>and </a:t>
            </a:r>
            <a:r>
              <a:rPr sz="1092" b="1" spc="-6" dirty="0">
                <a:solidFill>
                  <a:srgbClr val="FFFFFF"/>
                </a:solidFill>
                <a:latin typeface="Roboto"/>
                <a:cs typeface="Roboto"/>
              </a:rPr>
              <a:t>Cultures.</a:t>
            </a:r>
            <a:endParaRPr sz="1092">
              <a:latin typeface="Roboto"/>
              <a:cs typeface="Roboto"/>
            </a:endParaRPr>
          </a:p>
        </p:txBody>
      </p:sp>
      <p:sp>
        <p:nvSpPr>
          <p:cNvPr id="6" name="object 6"/>
          <p:cNvSpPr txBox="1"/>
          <p:nvPr/>
        </p:nvSpPr>
        <p:spPr>
          <a:xfrm>
            <a:off x="9132368" y="2116858"/>
            <a:ext cx="2124786" cy="3297693"/>
          </a:xfrm>
          <a:prstGeom prst="rect">
            <a:avLst/>
          </a:prstGeom>
        </p:spPr>
        <p:txBody>
          <a:bodyPr vert="horz" wrap="square" lIns="0" tIns="22719" rIns="0" bIns="0" rtlCol="0">
            <a:spAutoFit/>
          </a:bodyPr>
          <a:lstStyle/>
          <a:p>
            <a:pPr marL="7701" marR="3081">
              <a:lnSpc>
                <a:spcPts val="1540"/>
              </a:lnSpc>
              <a:spcBef>
                <a:spcPts val="179"/>
              </a:spcBef>
            </a:pPr>
            <a:r>
              <a:rPr sz="1334" b="1" dirty="0">
                <a:solidFill>
                  <a:srgbClr val="FFFFFF"/>
                </a:solidFill>
                <a:latin typeface="Moderat Extended Bold"/>
                <a:cs typeface="Moderat Extended Bold"/>
              </a:rPr>
              <a:t>Research</a:t>
            </a:r>
            <a:r>
              <a:rPr sz="1334" b="1" spc="-39"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outputs </a:t>
            </a:r>
            <a:r>
              <a:rPr sz="1334" b="1" dirty="0">
                <a:solidFill>
                  <a:srgbClr val="FFFFFF"/>
                </a:solidFill>
                <a:latin typeface="Moderat Extended Bold"/>
                <a:cs typeface="Moderat Extended Bold"/>
              </a:rPr>
              <a:t>reach</a:t>
            </a:r>
            <a:r>
              <a:rPr sz="1334" b="1" spc="-6" dirty="0">
                <a:solidFill>
                  <a:srgbClr val="FFFFFF"/>
                </a:solidFill>
                <a:latin typeface="Moderat Extended Bold"/>
                <a:cs typeface="Moderat Extended Bold"/>
              </a:rPr>
              <a:t> </a:t>
            </a:r>
            <a:r>
              <a:rPr sz="1334" b="1" dirty="0">
                <a:solidFill>
                  <a:srgbClr val="FFFFFF"/>
                </a:solidFill>
                <a:latin typeface="Moderat Extended Bold"/>
                <a:cs typeface="Moderat Extended Bold"/>
              </a:rPr>
              <a:t>a</a:t>
            </a:r>
            <a:r>
              <a:rPr sz="1334" b="1" spc="-3" dirty="0">
                <a:solidFill>
                  <a:srgbClr val="FFFFFF"/>
                </a:solidFill>
                <a:latin typeface="Moderat Extended Bold"/>
                <a:cs typeface="Moderat Extended Bold"/>
              </a:rPr>
              <a:t> </a:t>
            </a:r>
            <a:r>
              <a:rPr sz="1334" b="1" dirty="0">
                <a:solidFill>
                  <a:srgbClr val="FFFFFF"/>
                </a:solidFill>
                <a:latin typeface="Moderat Extended Bold"/>
                <a:cs typeface="Moderat Extended Bold"/>
              </a:rPr>
              <a:t>wider</a:t>
            </a:r>
            <a:r>
              <a:rPr sz="1334" b="1" spc="-3"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audience </a:t>
            </a:r>
            <a:r>
              <a:rPr sz="1334" b="1" dirty="0">
                <a:solidFill>
                  <a:srgbClr val="FFFFFF"/>
                </a:solidFill>
                <a:latin typeface="Moderat Extended Bold"/>
                <a:cs typeface="Moderat Extended Bold"/>
              </a:rPr>
              <a:t>within</a:t>
            </a:r>
            <a:r>
              <a:rPr sz="1334" b="1" spc="30"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academia</a:t>
            </a:r>
            <a:endParaRPr sz="1334">
              <a:latin typeface="Moderat Extended Bold"/>
              <a:cs typeface="Moderat Extended Bold"/>
            </a:endParaRPr>
          </a:p>
          <a:p>
            <a:pPr marL="7701">
              <a:lnSpc>
                <a:spcPct val="100000"/>
              </a:lnSpc>
              <a:spcBef>
                <a:spcPts val="946"/>
              </a:spcBef>
            </a:pPr>
            <a:r>
              <a:rPr sz="1334" b="1" dirty="0">
                <a:solidFill>
                  <a:srgbClr val="FFFFFF"/>
                </a:solidFill>
                <a:latin typeface="Moderat Extended Bold"/>
                <a:cs typeface="Moderat Extended Bold"/>
              </a:rPr>
              <a:t>Research</a:t>
            </a:r>
            <a:r>
              <a:rPr sz="1334" b="1" spc="-49" dirty="0">
                <a:solidFill>
                  <a:srgbClr val="FFFFFF"/>
                </a:solidFill>
                <a:latin typeface="Moderat Extended Bold"/>
                <a:cs typeface="Moderat Extended Bold"/>
              </a:rPr>
              <a:t> </a:t>
            </a:r>
            <a:r>
              <a:rPr sz="1334" b="1" dirty="0">
                <a:solidFill>
                  <a:srgbClr val="FFFFFF"/>
                </a:solidFill>
                <a:latin typeface="Moderat Extended Bold"/>
                <a:cs typeface="Moderat Extended Bold"/>
              </a:rPr>
              <a:t>goes</a:t>
            </a:r>
            <a:r>
              <a:rPr sz="1334" b="1" spc="-49"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global</a:t>
            </a:r>
            <a:endParaRPr sz="1334">
              <a:latin typeface="Moderat Extended Bold"/>
              <a:cs typeface="Moderat Extended Bold"/>
            </a:endParaRPr>
          </a:p>
          <a:p>
            <a:pPr marL="7701" marR="475939">
              <a:lnSpc>
                <a:spcPts val="1540"/>
              </a:lnSpc>
              <a:spcBef>
                <a:spcPts val="1092"/>
              </a:spcBef>
            </a:pPr>
            <a:r>
              <a:rPr sz="1334" b="1" dirty="0">
                <a:solidFill>
                  <a:srgbClr val="FFFFFF"/>
                </a:solidFill>
                <a:latin typeface="Moderat Extended Bold"/>
                <a:cs typeface="Moderat Extended Bold"/>
              </a:rPr>
              <a:t>Research</a:t>
            </a:r>
            <a:r>
              <a:rPr sz="1334" b="1" spc="-49"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extends beyond</a:t>
            </a:r>
            <a:r>
              <a:rPr sz="1334" b="1" spc="-76"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academia</a:t>
            </a:r>
            <a:endParaRPr sz="1334">
              <a:latin typeface="Moderat Extended Bold"/>
              <a:cs typeface="Moderat Extended Bold"/>
            </a:endParaRPr>
          </a:p>
          <a:p>
            <a:pPr marL="7701" marR="13862">
              <a:lnSpc>
                <a:spcPts val="1540"/>
              </a:lnSpc>
              <a:spcBef>
                <a:spcPts val="1052"/>
              </a:spcBef>
            </a:pPr>
            <a:r>
              <a:rPr sz="1334" b="1" dirty="0">
                <a:solidFill>
                  <a:srgbClr val="FFFFFF"/>
                </a:solidFill>
                <a:latin typeface="Moderat Extended Bold"/>
                <a:cs typeface="Moderat Extended Bold"/>
              </a:rPr>
              <a:t>Research</a:t>
            </a:r>
            <a:r>
              <a:rPr sz="1334" b="1" spc="-21" dirty="0">
                <a:solidFill>
                  <a:srgbClr val="FFFFFF"/>
                </a:solidFill>
                <a:latin typeface="Moderat Extended Bold"/>
                <a:cs typeface="Moderat Extended Bold"/>
              </a:rPr>
              <a:t> </a:t>
            </a:r>
            <a:r>
              <a:rPr sz="1334" b="1" dirty="0">
                <a:solidFill>
                  <a:srgbClr val="FFFFFF"/>
                </a:solidFill>
                <a:latin typeface="Moderat Extended Bold"/>
                <a:cs typeface="Moderat Extended Bold"/>
              </a:rPr>
              <a:t>is</a:t>
            </a:r>
            <a:r>
              <a:rPr sz="1334" b="1" spc="-21" dirty="0">
                <a:solidFill>
                  <a:srgbClr val="FFFFFF"/>
                </a:solidFill>
                <a:latin typeface="Moderat Extended Bold"/>
                <a:cs typeface="Moderat Extended Bold"/>
              </a:rPr>
              <a:t> </a:t>
            </a:r>
            <a:r>
              <a:rPr sz="1334" b="1" spc="-12" dirty="0">
                <a:solidFill>
                  <a:srgbClr val="FFFFFF"/>
                </a:solidFill>
                <a:latin typeface="Moderat Extended Bold"/>
                <a:cs typeface="Moderat Extended Bold"/>
              </a:rPr>
              <a:t>more </a:t>
            </a:r>
            <a:r>
              <a:rPr sz="1334" b="1" dirty="0">
                <a:solidFill>
                  <a:srgbClr val="FFFFFF"/>
                </a:solidFill>
                <a:latin typeface="Moderat Extended Bold"/>
                <a:cs typeface="Moderat Extended Bold"/>
              </a:rPr>
              <a:t>influential</a:t>
            </a:r>
            <a:r>
              <a:rPr sz="1334" b="1" spc="6" dirty="0">
                <a:solidFill>
                  <a:srgbClr val="FFFFFF"/>
                </a:solidFill>
                <a:latin typeface="Moderat Extended Bold"/>
                <a:cs typeface="Moderat Extended Bold"/>
              </a:rPr>
              <a:t> </a:t>
            </a:r>
            <a:r>
              <a:rPr sz="1334" b="1" dirty="0">
                <a:solidFill>
                  <a:srgbClr val="FFFFFF"/>
                </a:solidFill>
                <a:latin typeface="Moderat Extended Bold"/>
                <a:cs typeface="Moderat Extended Bold"/>
              </a:rPr>
              <a:t>when</a:t>
            </a:r>
            <a:r>
              <a:rPr sz="1334" b="1" spc="9"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people </a:t>
            </a:r>
            <a:r>
              <a:rPr sz="1334" b="1" dirty="0">
                <a:solidFill>
                  <a:srgbClr val="FFFFFF"/>
                </a:solidFill>
                <a:latin typeface="Moderat Extended Bold"/>
                <a:cs typeface="Moderat Extended Bold"/>
              </a:rPr>
              <a:t>can access</a:t>
            </a:r>
            <a:r>
              <a:rPr sz="1334" b="1" spc="3" dirty="0">
                <a:solidFill>
                  <a:srgbClr val="FFFFFF"/>
                </a:solidFill>
                <a:latin typeface="Moderat Extended Bold"/>
                <a:cs typeface="Moderat Extended Bold"/>
              </a:rPr>
              <a:t> </a:t>
            </a:r>
            <a:r>
              <a:rPr sz="1334" b="1" dirty="0">
                <a:solidFill>
                  <a:srgbClr val="FFFFFF"/>
                </a:solidFill>
                <a:latin typeface="Moderat Extended Bold"/>
                <a:cs typeface="Moderat Extended Bold"/>
              </a:rPr>
              <a:t>it, </a:t>
            </a:r>
            <a:r>
              <a:rPr sz="1334" b="1" spc="-6" dirty="0">
                <a:solidFill>
                  <a:srgbClr val="FFFFFF"/>
                </a:solidFill>
                <a:latin typeface="Moderat Extended Bold"/>
                <a:cs typeface="Moderat Extended Bold"/>
              </a:rPr>
              <a:t>engage </a:t>
            </a:r>
            <a:r>
              <a:rPr sz="1334" b="1" dirty="0">
                <a:solidFill>
                  <a:srgbClr val="FFFFFF"/>
                </a:solidFill>
                <a:latin typeface="Moderat Extended Bold"/>
                <a:cs typeface="Moderat Extended Bold"/>
              </a:rPr>
              <a:t>with</a:t>
            </a:r>
            <a:r>
              <a:rPr sz="1334" b="1" spc="6" dirty="0">
                <a:solidFill>
                  <a:srgbClr val="FFFFFF"/>
                </a:solidFill>
                <a:latin typeface="Moderat Extended Bold"/>
                <a:cs typeface="Moderat Extended Bold"/>
              </a:rPr>
              <a:t> </a:t>
            </a:r>
            <a:r>
              <a:rPr sz="1334" b="1" dirty="0">
                <a:solidFill>
                  <a:srgbClr val="FFFFFF"/>
                </a:solidFill>
                <a:latin typeface="Moderat Extended Bold"/>
                <a:cs typeface="Moderat Extended Bold"/>
              </a:rPr>
              <a:t>it</a:t>
            </a:r>
            <a:r>
              <a:rPr sz="1334" b="1" spc="9" dirty="0">
                <a:solidFill>
                  <a:srgbClr val="FFFFFF"/>
                </a:solidFill>
                <a:latin typeface="Moderat Extended Bold"/>
                <a:cs typeface="Moderat Extended Bold"/>
              </a:rPr>
              <a:t> </a:t>
            </a:r>
            <a:r>
              <a:rPr sz="1334" b="1" dirty="0">
                <a:solidFill>
                  <a:srgbClr val="FFFFFF"/>
                </a:solidFill>
                <a:latin typeface="Moderat Extended Bold"/>
                <a:cs typeface="Moderat Extended Bold"/>
              </a:rPr>
              <a:t>and</a:t>
            </a:r>
            <a:r>
              <a:rPr sz="1334" b="1" spc="9" dirty="0">
                <a:solidFill>
                  <a:srgbClr val="FFFFFF"/>
                </a:solidFill>
                <a:latin typeface="Moderat Extended Bold"/>
                <a:cs typeface="Moderat Extended Bold"/>
              </a:rPr>
              <a:t> </a:t>
            </a:r>
            <a:r>
              <a:rPr sz="1334" b="1" dirty="0">
                <a:solidFill>
                  <a:srgbClr val="FFFFFF"/>
                </a:solidFill>
                <a:latin typeface="Moderat Extended Bold"/>
                <a:cs typeface="Moderat Extended Bold"/>
              </a:rPr>
              <a:t>use</a:t>
            </a:r>
            <a:r>
              <a:rPr sz="1334" b="1" spc="9" dirty="0">
                <a:solidFill>
                  <a:srgbClr val="FFFFFF"/>
                </a:solidFill>
                <a:latin typeface="Moderat Extended Bold"/>
                <a:cs typeface="Moderat Extended Bold"/>
              </a:rPr>
              <a:t> </a:t>
            </a:r>
            <a:r>
              <a:rPr sz="1334" b="1" spc="-15" dirty="0">
                <a:solidFill>
                  <a:srgbClr val="FFFFFF"/>
                </a:solidFill>
                <a:latin typeface="Moderat Extended Bold"/>
                <a:cs typeface="Moderat Extended Bold"/>
              </a:rPr>
              <a:t>it</a:t>
            </a:r>
            <a:endParaRPr sz="1334">
              <a:latin typeface="Moderat Extended Bold"/>
              <a:cs typeface="Moderat Extended Bold"/>
            </a:endParaRPr>
          </a:p>
          <a:p>
            <a:pPr marL="7701" marR="185986">
              <a:lnSpc>
                <a:spcPts val="1540"/>
              </a:lnSpc>
              <a:spcBef>
                <a:spcPts val="1049"/>
              </a:spcBef>
            </a:pPr>
            <a:r>
              <a:rPr sz="1334" b="1" dirty="0">
                <a:solidFill>
                  <a:srgbClr val="FFFFFF"/>
                </a:solidFill>
                <a:latin typeface="Moderat Extended Bold"/>
                <a:cs typeface="Moderat Extended Bold"/>
              </a:rPr>
              <a:t>Digital,</a:t>
            </a:r>
            <a:r>
              <a:rPr sz="1334" b="1" spc="12" dirty="0">
                <a:solidFill>
                  <a:srgbClr val="FFFFFF"/>
                </a:solidFill>
                <a:latin typeface="Moderat Extended Bold"/>
                <a:cs typeface="Moderat Extended Bold"/>
              </a:rPr>
              <a:t> </a:t>
            </a:r>
            <a:r>
              <a:rPr sz="1334" b="1" dirty="0">
                <a:solidFill>
                  <a:srgbClr val="FFFFFF"/>
                </a:solidFill>
                <a:latin typeface="Moderat Extended Bold"/>
                <a:cs typeface="Moderat Extended Bold"/>
              </a:rPr>
              <a:t>a</a:t>
            </a:r>
            <a:r>
              <a:rPr sz="1334" b="1" spc="15"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cornerstone </a:t>
            </a:r>
            <a:r>
              <a:rPr sz="1334" b="1" dirty="0">
                <a:solidFill>
                  <a:srgbClr val="FFFFFF"/>
                </a:solidFill>
                <a:latin typeface="Moderat Extended Bold"/>
                <a:cs typeface="Moderat Extended Bold"/>
              </a:rPr>
              <a:t>of</a:t>
            </a:r>
            <a:r>
              <a:rPr sz="1334" b="1" spc="-12" dirty="0">
                <a:solidFill>
                  <a:srgbClr val="FFFFFF"/>
                </a:solidFill>
                <a:latin typeface="Moderat Extended Bold"/>
                <a:cs typeface="Moderat Extended Bold"/>
              </a:rPr>
              <a:t> </a:t>
            </a:r>
            <a:r>
              <a:rPr sz="1334" b="1" dirty="0">
                <a:solidFill>
                  <a:srgbClr val="FFFFFF"/>
                </a:solidFill>
                <a:latin typeface="Moderat Extended Bold"/>
                <a:cs typeface="Moderat Extended Bold"/>
              </a:rPr>
              <a:t>open</a:t>
            </a:r>
            <a:r>
              <a:rPr sz="1334" b="1" spc="-9"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access </a:t>
            </a:r>
            <a:r>
              <a:rPr sz="1334" b="1" dirty="0">
                <a:solidFill>
                  <a:srgbClr val="FFFFFF"/>
                </a:solidFill>
                <a:latin typeface="Moderat Extended Bold"/>
                <a:cs typeface="Moderat Extended Bold"/>
              </a:rPr>
              <a:t>publishing,</a:t>
            </a:r>
            <a:r>
              <a:rPr sz="1334" b="1" spc="3"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drives accessibility</a:t>
            </a:r>
            <a:endParaRPr sz="1334">
              <a:latin typeface="Moderat Extended Bold"/>
              <a:cs typeface="Moderat Extended Bold"/>
            </a:endParaRPr>
          </a:p>
        </p:txBody>
      </p:sp>
      <p:sp>
        <p:nvSpPr>
          <p:cNvPr id="7" name="object 7"/>
          <p:cNvSpPr txBox="1">
            <a:spLocks noGrp="1"/>
          </p:cNvSpPr>
          <p:nvPr>
            <p:ph type="title"/>
          </p:nvPr>
        </p:nvSpPr>
        <p:spPr>
          <a:xfrm>
            <a:off x="8480938" y="1003229"/>
            <a:ext cx="2900691" cy="789726"/>
          </a:xfrm>
          <a:prstGeom prst="rect">
            <a:avLst/>
          </a:prstGeom>
          <a:solidFill>
            <a:srgbClr val="FFFFFF"/>
          </a:solidFill>
        </p:spPr>
        <p:txBody>
          <a:bodyPr vert="horz" wrap="square" lIns="0" tIns="134388" rIns="0" bIns="0" rtlCol="0">
            <a:spAutoFit/>
          </a:bodyPr>
          <a:lstStyle/>
          <a:p>
            <a:pPr marL="164037" marR="430887">
              <a:lnSpc>
                <a:spcPts val="1746"/>
              </a:lnSpc>
              <a:spcBef>
                <a:spcPts val="1058"/>
              </a:spcBef>
            </a:pPr>
            <a:r>
              <a:rPr dirty="0"/>
              <a:t>Why</a:t>
            </a:r>
            <a:r>
              <a:rPr spc="-42" dirty="0"/>
              <a:t> </a:t>
            </a:r>
            <a:r>
              <a:rPr dirty="0"/>
              <a:t>Khan</a:t>
            </a:r>
            <a:r>
              <a:rPr spc="-33" dirty="0"/>
              <a:t> </a:t>
            </a:r>
            <a:r>
              <a:rPr spc="-21" dirty="0"/>
              <a:t>believes </a:t>
            </a:r>
            <a:r>
              <a:rPr dirty="0"/>
              <a:t>in</a:t>
            </a:r>
            <a:r>
              <a:rPr spc="-21" dirty="0"/>
              <a:t> </a:t>
            </a:r>
            <a:r>
              <a:rPr dirty="0"/>
              <a:t>publishing</a:t>
            </a:r>
            <a:r>
              <a:rPr spc="-21" dirty="0"/>
              <a:t> </a:t>
            </a:r>
            <a:r>
              <a:rPr spc="-12" dirty="0"/>
              <a:t>open </a:t>
            </a:r>
            <a:r>
              <a:rPr spc="-6" dirty="0"/>
              <a:t>access</a:t>
            </a:r>
          </a:p>
        </p:txBody>
      </p:sp>
      <p:sp>
        <p:nvSpPr>
          <p:cNvPr id="8" name="object 8"/>
          <p:cNvSpPr/>
          <p:nvPr/>
        </p:nvSpPr>
        <p:spPr>
          <a:xfrm>
            <a:off x="428" y="0"/>
            <a:ext cx="4063971" cy="672323"/>
          </a:xfrm>
          <a:custGeom>
            <a:avLst/>
            <a:gdLst/>
            <a:ahLst/>
            <a:cxnLst/>
            <a:rect l="l" t="t" r="r" b="b"/>
            <a:pathLst>
              <a:path w="6701790" h="1108710">
                <a:moveTo>
                  <a:pt x="6701366" y="0"/>
                </a:moveTo>
                <a:lnTo>
                  <a:pt x="0" y="0"/>
                </a:lnTo>
                <a:lnTo>
                  <a:pt x="0" y="1108091"/>
                </a:lnTo>
                <a:lnTo>
                  <a:pt x="6701366" y="1108091"/>
                </a:lnTo>
                <a:lnTo>
                  <a:pt x="6701366" y="0"/>
                </a:lnTo>
                <a:close/>
              </a:path>
            </a:pathLst>
          </a:custGeom>
          <a:solidFill>
            <a:srgbClr val="FBBB15"/>
          </a:solidFill>
        </p:spPr>
        <p:txBody>
          <a:bodyPr wrap="square" lIns="0" tIns="0" rIns="0" bIns="0" rtlCol="0"/>
          <a:lstStyle/>
          <a:p>
            <a:endParaRPr/>
          </a:p>
        </p:txBody>
      </p:sp>
      <p:sp>
        <p:nvSpPr>
          <p:cNvPr id="9" name="object 9"/>
          <p:cNvSpPr txBox="1"/>
          <p:nvPr/>
        </p:nvSpPr>
        <p:spPr>
          <a:xfrm>
            <a:off x="475293" y="277307"/>
            <a:ext cx="2094751" cy="286566"/>
          </a:xfrm>
          <a:prstGeom prst="rect">
            <a:avLst/>
          </a:prstGeom>
        </p:spPr>
        <p:txBody>
          <a:bodyPr vert="horz" wrap="square" lIns="0" tIns="7316" rIns="0" bIns="0" rtlCol="0">
            <a:spAutoFit/>
          </a:bodyPr>
          <a:lstStyle/>
          <a:p>
            <a:pPr marL="7701" marR="3081">
              <a:lnSpc>
                <a:spcPct val="101800"/>
              </a:lnSpc>
              <a:spcBef>
                <a:spcPts val="58"/>
              </a:spcBef>
            </a:pPr>
            <a:r>
              <a:rPr sz="910" b="1" dirty="0">
                <a:solidFill>
                  <a:srgbClr val="FFFFFF"/>
                </a:solidFill>
                <a:latin typeface="Roboto"/>
                <a:cs typeface="Roboto"/>
              </a:rPr>
              <a:t>Researchers’</a:t>
            </a:r>
            <a:r>
              <a:rPr sz="910" b="1" spc="33" dirty="0">
                <a:solidFill>
                  <a:srgbClr val="FFFFFF"/>
                </a:solidFill>
                <a:latin typeface="Roboto"/>
                <a:cs typeface="Roboto"/>
              </a:rPr>
              <a:t> </a:t>
            </a:r>
            <a:r>
              <a:rPr sz="910" b="1" dirty="0">
                <a:solidFill>
                  <a:srgbClr val="FFFFFF"/>
                </a:solidFill>
                <a:latin typeface="Roboto"/>
                <a:cs typeface="Roboto"/>
              </a:rPr>
              <a:t>experiences</a:t>
            </a:r>
            <a:r>
              <a:rPr sz="910" b="1" spc="33" dirty="0">
                <a:solidFill>
                  <a:srgbClr val="FFFFFF"/>
                </a:solidFill>
                <a:latin typeface="Roboto"/>
                <a:cs typeface="Roboto"/>
              </a:rPr>
              <a:t> </a:t>
            </a:r>
            <a:r>
              <a:rPr sz="910" b="1" dirty="0">
                <a:solidFill>
                  <a:srgbClr val="FFFFFF"/>
                </a:solidFill>
                <a:latin typeface="Roboto"/>
                <a:cs typeface="Roboto"/>
              </a:rPr>
              <a:t>of</a:t>
            </a:r>
            <a:r>
              <a:rPr sz="910" b="1" spc="33" dirty="0">
                <a:solidFill>
                  <a:srgbClr val="FFFFFF"/>
                </a:solidFill>
                <a:latin typeface="Roboto"/>
                <a:cs typeface="Roboto"/>
              </a:rPr>
              <a:t> </a:t>
            </a:r>
            <a:r>
              <a:rPr sz="910" b="1" spc="-6" dirty="0">
                <a:solidFill>
                  <a:srgbClr val="FFFFFF"/>
                </a:solidFill>
                <a:latin typeface="Roboto"/>
                <a:cs typeface="Roboto"/>
              </a:rPr>
              <a:t>publishing </a:t>
            </a:r>
            <a:r>
              <a:rPr sz="910" b="1" dirty="0">
                <a:solidFill>
                  <a:srgbClr val="FFFFFF"/>
                </a:solidFill>
                <a:latin typeface="Roboto"/>
                <a:cs typeface="Roboto"/>
              </a:rPr>
              <a:t>academic</a:t>
            </a:r>
            <a:r>
              <a:rPr sz="910" b="1" spc="21" dirty="0">
                <a:solidFill>
                  <a:srgbClr val="FFFFFF"/>
                </a:solidFill>
                <a:latin typeface="Roboto"/>
                <a:cs typeface="Roboto"/>
              </a:rPr>
              <a:t> </a:t>
            </a:r>
            <a:r>
              <a:rPr sz="910" b="1" dirty="0">
                <a:solidFill>
                  <a:srgbClr val="FFFFFF"/>
                </a:solidFill>
                <a:latin typeface="Roboto"/>
                <a:cs typeface="Roboto"/>
              </a:rPr>
              <a:t>books</a:t>
            </a:r>
            <a:r>
              <a:rPr sz="910" b="1" spc="24" dirty="0">
                <a:solidFill>
                  <a:srgbClr val="FFFFFF"/>
                </a:solidFill>
                <a:latin typeface="Roboto"/>
                <a:cs typeface="Roboto"/>
              </a:rPr>
              <a:t> </a:t>
            </a:r>
            <a:r>
              <a:rPr sz="910" b="1" dirty="0">
                <a:solidFill>
                  <a:srgbClr val="FFFFFF"/>
                </a:solidFill>
                <a:latin typeface="Roboto"/>
                <a:cs typeface="Roboto"/>
              </a:rPr>
              <a:t>open</a:t>
            </a:r>
            <a:r>
              <a:rPr sz="910" b="1" spc="21" dirty="0">
                <a:solidFill>
                  <a:srgbClr val="FFFFFF"/>
                </a:solidFill>
                <a:latin typeface="Roboto"/>
                <a:cs typeface="Roboto"/>
              </a:rPr>
              <a:t> </a:t>
            </a:r>
            <a:r>
              <a:rPr sz="910" b="1" spc="-6" dirty="0">
                <a:solidFill>
                  <a:srgbClr val="FFFFFF"/>
                </a:solidFill>
                <a:latin typeface="Roboto"/>
                <a:cs typeface="Roboto"/>
              </a:rPr>
              <a:t>access</a:t>
            </a:r>
            <a:endParaRPr sz="910">
              <a:latin typeface="Roboto"/>
              <a:cs typeface="Roboto"/>
            </a:endParaRPr>
          </a:p>
        </p:txBody>
      </p:sp>
      <p:sp>
        <p:nvSpPr>
          <p:cNvPr id="10" name="object 10"/>
          <p:cNvSpPr/>
          <p:nvPr/>
        </p:nvSpPr>
        <p:spPr>
          <a:xfrm>
            <a:off x="428" y="6005561"/>
            <a:ext cx="12191144" cy="852148"/>
          </a:xfrm>
          <a:custGeom>
            <a:avLst/>
            <a:gdLst/>
            <a:ahLst/>
            <a:cxnLst/>
            <a:rect l="l" t="t" r="r" b="b"/>
            <a:pathLst>
              <a:path w="20104100" h="1405254">
                <a:moveTo>
                  <a:pt x="20104099" y="0"/>
                </a:moveTo>
                <a:lnTo>
                  <a:pt x="0" y="0"/>
                </a:lnTo>
                <a:lnTo>
                  <a:pt x="0" y="1404941"/>
                </a:lnTo>
                <a:lnTo>
                  <a:pt x="20104099" y="1404941"/>
                </a:lnTo>
                <a:lnTo>
                  <a:pt x="20104099" y="0"/>
                </a:lnTo>
                <a:close/>
              </a:path>
            </a:pathLst>
          </a:custGeom>
          <a:solidFill>
            <a:srgbClr val="EDEDED"/>
          </a:solidFill>
        </p:spPr>
        <p:txBody>
          <a:bodyPr wrap="square" lIns="0" tIns="0" rIns="0" bIns="0" rtlCol="0"/>
          <a:lstStyle/>
          <a:p>
            <a:endParaRPr/>
          </a:p>
        </p:txBody>
      </p:sp>
      <p:sp>
        <p:nvSpPr>
          <p:cNvPr id="11" name="object 11"/>
          <p:cNvSpPr txBox="1"/>
          <p:nvPr/>
        </p:nvSpPr>
        <p:spPr>
          <a:xfrm>
            <a:off x="428" y="5593367"/>
            <a:ext cx="4063971" cy="943791"/>
          </a:xfrm>
          <a:prstGeom prst="rect">
            <a:avLst/>
          </a:prstGeom>
          <a:solidFill>
            <a:srgbClr val="FBBB15"/>
          </a:solidFill>
        </p:spPr>
        <p:txBody>
          <a:bodyPr vert="horz" wrap="square" lIns="0" tIns="72777" rIns="0" bIns="0" rtlCol="0">
            <a:spAutoFit/>
          </a:bodyPr>
          <a:lstStyle/>
          <a:p>
            <a:pPr>
              <a:lnSpc>
                <a:spcPct val="100000"/>
              </a:lnSpc>
              <a:spcBef>
                <a:spcPts val="572"/>
              </a:spcBef>
            </a:pPr>
            <a:endParaRPr sz="1092" dirty="0">
              <a:latin typeface="Times New Roman"/>
              <a:cs typeface="Times New Roman"/>
            </a:endParaRPr>
          </a:p>
          <a:p>
            <a:pPr marL="475939" marR="1275717">
              <a:lnSpc>
                <a:spcPct val="106600"/>
              </a:lnSpc>
            </a:pPr>
            <a:r>
              <a:rPr sz="1092" b="1" dirty="0">
                <a:solidFill>
                  <a:srgbClr val="FFFFFF"/>
                </a:solidFill>
                <a:latin typeface="Moderat Extended Bold"/>
                <a:cs typeface="Moderat Extended Bold"/>
              </a:rPr>
              <a:t>Publish</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your</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book</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open</a:t>
            </a:r>
            <a:r>
              <a:rPr sz="1092" b="1" spc="-24" dirty="0">
                <a:solidFill>
                  <a:srgbClr val="FFFFFF"/>
                </a:solidFill>
                <a:latin typeface="Moderat Extended Bold"/>
                <a:cs typeface="Moderat Extended Bold"/>
              </a:rPr>
              <a:t> </a:t>
            </a:r>
            <a:r>
              <a:rPr sz="1092" b="1" spc="-6" dirty="0">
                <a:solidFill>
                  <a:srgbClr val="FFFFFF"/>
                </a:solidFill>
                <a:latin typeface="Moderat Extended Bold"/>
                <a:cs typeface="Moderat Extended Bold"/>
              </a:rPr>
              <a:t>access </a:t>
            </a:r>
            <a:r>
              <a:rPr sz="1092" b="1" u="sng" spc="-12" dirty="0">
                <a:solidFill>
                  <a:srgbClr val="FFFFFF"/>
                </a:solidFill>
                <a:uFill>
                  <a:solidFill>
                    <a:srgbClr val="FFFFFF"/>
                  </a:solidFill>
                </a:uFill>
                <a:latin typeface="Moderat Extended Bold"/>
                <a:cs typeface="Moderat Extended Bold"/>
                <a:hlinkClick r:id="rId4"/>
              </a:rPr>
              <a:t>www.oabooks-</a:t>
            </a:r>
            <a:r>
              <a:rPr sz="1092" b="1" u="sng" spc="-6" dirty="0">
                <a:solidFill>
                  <a:srgbClr val="FFFFFF"/>
                </a:solidFill>
                <a:uFill>
                  <a:solidFill>
                    <a:srgbClr val="FFFFFF"/>
                  </a:solidFill>
                </a:uFill>
                <a:latin typeface="Moderat Extended Bold"/>
                <a:cs typeface="Moderat Extended Bold"/>
                <a:hlinkClick r:id="rId4"/>
              </a:rPr>
              <a:t>toolkit.org</a:t>
            </a: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sz="1092" dirty="0">
              <a:latin typeface="Moderat Extended Bold"/>
              <a:cs typeface="Moderat Extended Bold"/>
            </a:endParaRPr>
          </a:p>
        </p:txBody>
      </p:sp>
      <p:sp>
        <p:nvSpPr>
          <p:cNvPr id="12" name="object 12"/>
          <p:cNvSpPr txBox="1"/>
          <p:nvPr/>
        </p:nvSpPr>
        <p:spPr>
          <a:xfrm>
            <a:off x="475293" y="1065566"/>
            <a:ext cx="6888805" cy="1237597"/>
          </a:xfrm>
          <a:prstGeom prst="rect">
            <a:avLst/>
          </a:prstGeom>
        </p:spPr>
        <p:txBody>
          <a:bodyPr vert="horz" wrap="square" lIns="0" tIns="84329" rIns="0" bIns="0" rtlCol="0">
            <a:spAutoFit/>
          </a:bodyPr>
          <a:lstStyle/>
          <a:p>
            <a:pPr marL="7701" marR="3081">
              <a:lnSpc>
                <a:spcPct val="79400"/>
              </a:lnSpc>
              <a:spcBef>
                <a:spcPts val="664"/>
              </a:spcBef>
            </a:pPr>
            <a:r>
              <a:rPr sz="2365" b="1" dirty="0">
                <a:solidFill>
                  <a:srgbClr val="A966A6"/>
                </a:solidFill>
                <a:latin typeface="Moderat Extended Bold"/>
                <a:cs typeface="Moderat Extended Bold"/>
              </a:rPr>
              <a:t>“It</a:t>
            </a:r>
            <a:r>
              <a:rPr sz="2365" b="1" spc="-6" dirty="0">
                <a:solidFill>
                  <a:srgbClr val="A966A6"/>
                </a:solidFill>
                <a:latin typeface="Moderat Extended Bold"/>
                <a:cs typeface="Moderat Extended Bold"/>
              </a:rPr>
              <a:t> </a:t>
            </a:r>
            <a:r>
              <a:rPr sz="2365" b="1" dirty="0">
                <a:solidFill>
                  <a:srgbClr val="A966A6"/>
                </a:solidFill>
                <a:latin typeface="Moderat Extended Bold"/>
                <a:cs typeface="Moderat Extended Bold"/>
              </a:rPr>
              <a:t>rapidly</a:t>
            </a:r>
            <a:r>
              <a:rPr sz="2365" b="1" spc="-6" dirty="0">
                <a:solidFill>
                  <a:srgbClr val="A966A6"/>
                </a:solidFill>
                <a:latin typeface="Moderat Extended Bold"/>
                <a:cs typeface="Moderat Extended Bold"/>
              </a:rPr>
              <a:t> </a:t>
            </a:r>
            <a:r>
              <a:rPr sz="2365" b="1" dirty="0">
                <a:solidFill>
                  <a:srgbClr val="A966A6"/>
                </a:solidFill>
                <a:latin typeface="Moderat Extended Bold"/>
                <a:cs typeface="Moderat Extended Bold"/>
              </a:rPr>
              <a:t>became</a:t>
            </a:r>
            <a:r>
              <a:rPr sz="2365" b="1" spc="-6" dirty="0">
                <a:solidFill>
                  <a:srgbClr val="A966A6"/>
                </a:solidFill>
                <a:latin typeface="Moderat Extended Bold"/>
                <a:cs typeface="Moderat Extended Bold"/>
              </a:rPr>
              <a:t> </a:t>
            </a:r>
            <a:r>
              <a:rPr sz="2365" b="1" dirty="0">
                <a:solidFill>
                  <a:srgbClr val="A966A6"/>
                </a:solidFill>
                <a:latin typeface="Moderat Extended Bold"/>
                <a:cs typeface="Moderat Extended Bold"/>
              </a:rPr>
              <a:t>clear</a:t>
            </a:r>
            <a:r>
              <a:rPr sz="2365" b="1" spc="-6" dirty="0">
                <a:solidFill>
                  <a:srgbClr val="A966A6"/>
                </a:solidFill>
                <a:latin typeface="Moderat Extended Bold"/>
                <a:cs typeface="Moderat Extended Bold"/>
              </a:rPr>
              <a:t> </a:t>
            </a:r>
            <a:r>
              <a:rPr sz="2365" b="1" dirty="0">
                <a:solidFill>
                  <a:srgbClr val="A966A6"/>
                </a:solidFill>
                <a:latin typeface="Moderat Extended Bold"/>
                <a:cs typeface="Moderat Extended Bold"/>
              </a:rPr>
              <a:t>that</a:t>
            </a:r>
            <a:r>
              <a:rPr sz="2365" b="1" spc="-6" dirty="0">
                <a:solidFill>
                  <a:srgbClr val="A966A6"/>
                </a:solidFill>
                <a:latin typeface="Moderat Extended Bold"/>
                <a:cs typeface="Moderat Extended Bold"/>
              </a:rPr>
              <a:t> </a:t>
            </a:r>
            <a:r>
              <a:rPr sz="2365" b="1" dirty="0">
                <a:solidFill>
                  <a:srgbClr val="A966A6"/>
                </a:solidFill>
                <a:latin typeface="Moderat Extended Bold"/>
                <a:cs typeface="Moderat Extended Bold"/>
              </a:rPr>
              <a:t>an</a:t>
            </a:r>
            <a:r>
              <a:rPr sz="2365" b="1" spc="-6" dirty="0">
                <a:solidFill>
                  <a:srgbClr val="A966A6"/>
                </a:solidFill>
                <a:latin typeface="Moderat Extended Bold"/>
                <a:cs typeface="Moderat Extended Bold"/>
              </a:rPr>
              <a:t> incredible </a:t>
            </a:r>
            <a:r>
              <a:rPr sz="2365" b="1" dirty="0">
                <a:solidFill>
                  <a:srgbClr val="A966A6"/>
                </a:solidFill>
                <a:latin typeface="Moderat Extended Bold"/>
                <a:cs typeface="Moderat Extended Bold"/>
              </a:rPr>
              <a:t>number</a:t>
            </a:r>
            <a:r>
              <a:rPr sz="2365" b="1" spc="-49" dirty="0">
                <a:solidFill>
                  <a:srgbClr val="A966A6"/>
                </a:solidFill>
                <a:latin typeface="Moderat Extended Bold"/>
                <a:cs typeface="Moderat Extended Bold"/>
              </a:rPr>
              <a:t> </a:t>
            </a:r>
            <a:r>
              <a:rPr sz="2365" b="1" dirty="0">
                <a:solidFill>
                  <a:srgbClr val="A966A6"/>
                </a:solidFill>
                <a:latin typeface="Moderat Extended Bold"/>
                <a:cs typeface="Moderat Extended Bold"/>
              </a:rPr>
              <a:t>of</a:t>
            </a:r>
            <a:r>
              <a:rPr sz="2365" b="1" spc="-45" dirty="0">
                <a:solidFill>
                  <a:srgbClr val="A966A6"/>
                </a:solidFill>
                <a:latin typeface="Moderat Extended Bold"/>
                <a:cs typeface="Moderat Extended Bold"/>
              </a:rPr>
              <a:t> </a:t>
            </a:r>
            <a:r>
              <a:rPr sz="2365" b="1" dirty="0">
                <a:solidFill>
                  <a:srgbClr val="A966A6"/>
                </a:solidFill>
                <a:latin typeface="Moderat Extended Bold"/>
                <a:cs typeface="Moderat Extended Bold"/>
              </a:rPr>
              <a:t>downloads</a:t>
            </a:r>
            <a:r>
              <a:rPr sz="2365" b="1" spc="-45" dirty="0">
                <a:solidFill>
                  <a:srgbClr val="A966A6"/>
                </a:solidFill>
                <a:latin typeface="Moderat Extended Bold"/>
                <a:cs typeface="Moderat Extended Bold"/>
              </a:rPr>
              <a:t> </a:t>
            </a:r>
            <a:r>
              <a:rPr sz="2365" b="1" dirty="0">
                <a:solidFill>
                  <a:srgbClr val="A966A6"/>
                </a:solidFill>
                <a:latin typeface="Moderat Extended Bold"/>
                <a:cs typeface="Moderat Extended Bold"/>
              </a:rPr>
              <a:t>were</a:t>
            </a:r>
            <a:r>
              <a:rPr sz="2365" b="1" spc="-49" dirty="0">
                <a:solidFill>
                  <a:srgbClr val="A966A6"/>
                </a:solidFill>
                <a:latin typeface="Moderat Extended Bold"/>
                <a:cs typeface="Moderat Extended Bold"/>
              </a:rPr>
              <a:t> </a:t>
            </a:r>
            <a:r>
              <a:rPr sz="2365" b="1" dirty="0">
                <a:solidFill>
                  <a:srgbClr val="A966A6"/>
                </a:solidFill>
                <a:latin typeface="Moderat Extended Bold"/>
                <a:cs typeface="Moderat Extended Bold"/>
              </a:rPr>
              <a:t>taking</a:t>
            </a:r>
            <a:r>
              <a:rPr sz="2365" b="1" spc="-45" dirty="0">
                <a:solidFill>
                  <a:srgbClr val="A966A6"/>
                </a:solidFill>
                <a:latin typeface="Moderat Extended Bold"/>
                <a:cs typeface="Moderat Extended Bold"/>
              </a:rPr>
              <a:t> </a:t>
            </a:r>
            <a:r>
              <a:rPr sz="2365" b="1" spc="-6" dirty="0">
                <a:solidFill>
                  <a:srgbClr val="A966A6"/>
                </a:solidFill>
                <a:latin typeface="Moderat Extended Bold"/>
                <a:cs typeface="Moderat Extended Bold"/>
              </a:rPr>
              <a:t>place,</a:t>
            </a:r>
            <a:r>
              <a:rPr sz="2365" b="1" spc="591" dirty="0">
                <a:solidFill>
                  <a:srgbClr val="A966A6"/>
                </a:solidFill>
                <a:latin typeface="Moderat Extended Bold"/>
                <a:cs typeface="Moderat Extended Bold"/>
              </a:rPr>
              <a:t> </a:t>
            </a:r>
            <a:r>
              <a:rPr sz="2365" b="1" dirty="0">
                <a:solidFill>
                  <a:srgbClr val="A966A6"/>
                </a:solidFill>
                <a:latin typeface="Moderat Extended Bold"/>
                <a:cs typeface="Moderat Extended Bold"/>
              </a:rPr>
              <a:t>all</a:t>
            </a:r>
            <a:r>
              <a:rPr sz="2365" b="1" spc="-27" dirty="0">
                <a:solidFill>
                  <a:srgbClr val="A966A6"/>
                </a:solidFill>
                <a:latin typeface="Moderat Extended Bold"/>
                <a:cs typeface="Moderat Extended Bold"/>
              </a:rPr>
              <a:t> </a:t>
            </a:r>
            <a:r>
              <a:rPr sz="2365" b="1" spc="-15" dirty="0">
                <a:solidFill>
                  <a:srgbClr val="A966A6"/>
                </a:solidFill>
                <a:latin typeface="Moderat Extended Bold"/>
                <a:cs typeface="Moderat Extended Bold"/>
              </a:rPr>
              <a:t>over</a:t>
            </a:r>
            <a:r>
              <a:rPr sz="2365" b="1" spc="-24" dirty="0">
                <a:solidFill>
                  <a:srgbClr val="A966A6"/>
                </a:solidFill>
                <a:latin typeface="Moderat Extended Bold"/>
                <a:cs typeface="Moderat Extended Bold"/>
              </a:rPr>
              <a:t> </a:t>
            </a:r>
            <a:r>
              <a:rPr sz="2365" b="1" dirty="0">
                <a:solidFill>
                  <a:srgbClr val="A966A6"/>
                </a:solidFill>
                <a:latin typeface="Moderat Extended Bold"/>
                <a:cs typeface="Moderat Extended Bold"/>
              </a:rPr>
              <a:t>the</a:t>
            </a:r>
            <a:r>
              <a:rPr sz="2365" b="1" spc="-27" dirty="0">
                <a:solidFill>
                  <a:srgbClr val="A966A6"/>
                </a:solidFill>
                <a:latin typeface="Moderat Extended Bold"/>
                <a:cs typeface="Moderat Extended Bold"/>
              </a:rPr>
              <a:t> </a:t>
            </a:r>
            <a:r>
              <a:rPr sz="2365" b="1" dirty="0">
                <a:solidFill>
                  <a:srgbClr val="A966A6"/>
                </a:solidFill>
                <a:latin typeface="Moderat Extended Bold"/>
                <a:cs typeface="Moderat Extended Bold"/>
              </a:rPr>
              <a:t>world.</a:t>
            </a:r>
            <a:r>
              <a:rPr sz="2365" b="1" spc="-24" dirty="0">
                <a:solidFill>
                  <a:srgbClr val="A966A6"/>
                </a:solidFill>
                <a:latin typeface="Moderat Extended Bold"/>
                <a:cs typeface="Moderat Extended Bold"/>
              </a:rPr>
              <a:t> </a:t>
            </a:r>
            <a:r>
              <a:rPr sz="2365" b="1" dirty="0">
                <a:solidFill>
                  <a:srgbClr val="A966A6"/>
                </a:solidFill>
                <a:latin typeface="Moderat Extended Bold"/>
                <a:cs typeface="Moderat Extended Bold"/>
              </a:rPr>
              <a:t>The</a:t>
            </a:r>
            <a:r>
              <a:rPr sz="2365" b="1" spc="-27" dirty="0">
                <a:solidFill>
                  <a:srgbClr val="A966A6"/>
                </a:solidFill>
                <a:latin typeface="Moderat Extended Bold"/>
                <a:cs typeface="Moderat Extended Bold"/>
              </a:rPr>
              <a:t> </a:t>
            </a:r>
            <a:r>
              <a:rPr sz="2365" b="1" dirty="0">
                <a:solidFill>
                  <a:srgbClr val="A966A6"/>
                </a:solidFill>
                <a:latin typeface="Moderat Extended Bold"/>
                <a:cs typeface="Moderat Extended Bold"/>
              </a:rPr>
              <a:t>free</a:t>
            </a:r>
            <a:r>
              <a:rPr sz="2365" b="1" spc="-24" dirty="0">
                <a:solidFill>
                  <a:srgbClr val="A966A6"/>
                </a:solidFill>
                <a:latin typeface="Moderat Extended Bold"/>
                <a:cs typeface="Moderat Extended Bold"/>
              </a:rPr>
              <a:t> </a:t>
            </a:r>
            <a:r>
              <a:rPr sz="2365" b="1" dirty="0">
                <a:solidFill>
                  <a:srgbClr val="A966A6"/>
                </a:solidFill>
                <a:latin typeface="Moderat Extended Bold"/>
                <a:cs typeface="Moderat Extended Bold"/>
              </a:rPr>
              <a:t>on</a:t>
            </a:r>
            <a:r>
              <a:rPr sz="2365" b="1" spc="-24" dirty="0">
                <a:solidFill>
                  <a:srgbClr val="A966A6"/>
                </a:solidFill>
                <a:latin typeface="Moderat Extended Bold"/>
                <a:cs typeface="Moderat Extended Bold"/>
              </a:rPr>
              <a:t> </a:t>
            </a:r>
            <a:r>
              <a:rPr sz="2365" b="1" dirty="0">
                <a:solidFill>
                  <a:srgbClr val="A966A6"/>
                </a:solidFill>
                <a:latin typeface="Moderat Extended Bold"/>
                <a:cs typeface="Moderat Extended Bold"/>
              </a:rPr>
              <a:t>demand</a:t>
            </a:r>
            <a:r>
              <a:rPr sz="2365" b="1" spc="-27" dirty="0">
                <a:solidFill>
                  <a:srgbClr val="A966A6"/>
                </a:solidFill>
                <a:latin typeface="Moderat Extended Bold"/>
                <a:cs typeface="Moderat Extended Bold"/>
              </a:rPr>
              <a:t> </a:t>
            </a:r>
            <a:r>
              <a:rPr sz="2365" b="1" spc="-15" dirty="0">
                <a:solidFill>
                  <a:srgbClr val="A966A6"/>
                </a:solidFill>
                <a:latin typeface="Moderat Extended Bold"/>
                <a:cs typeface="Moderat Extended Bold"/>
              </a:rPr>
              <a:t>PDF </a:t>
            </a:r>
            <a:r>
              <a:rPr sz="2365" b="1" dirty="0">
                <a:solidFill>
                  <a:srgbClr val="A966A6"/>
                </a:solidFill>
                <a:latin typeface="Moderat Extended Bold"/>
                <a:cs typeface="Moderat Extended Bold"/>
              </a:rPr>
              <a:t>was</a:t>
            </a:r>
            <a:r>
              <a:rPr sz="2365" b="1" spc="-15" dirty="0">
                <a:solidFill>
                  <a:srgbClr val="A966A6"/>
                </a:solidFill>
                <a:latin typeface="Moderat Extended Bold"/>
                <a:cs typeface="Moderat Extended Bold"/>
              </a:rPr>
              <a:t> </a:t>
            </a:r>
            <a:r>
              <a:rPr sz="2365" b="1" dirty="0">
                <a:solidFill>
                  <a:srgbClr val="A966A6"/>
                </a:solidFill>
                <a:latin typeface="Moderat Extended Bold"/>
                <a:cs typeface="Moderat Extended Bold"/>
              </a:rPr>
              <a:t>the</a:t>
            </a:r>
            <a:r>
              <a:rPr sz="2365" b="1" spc="-15" dirty="0">
                <a:solidFill>
                  <a:srgbClr val="A966A6"/>
                </a:solidFill>
                <a:latin typeface="Moderat Extended Bold"/>
                <a:cs typeface="Moderat Extended Bold"/>
              </a:rPr>
              <a:t> </a:t>
            </a:r>
            <a:r>
              <a:rPr sz="2365" b="1" dirty="0">
                <a:solidFill>
                  <a:srgbClr val="A966A6"/>
                </a:solidFill>
                <a:latin typeface="Moderat Extended Bold"/>
                <a:cs typeface="Moderat Extended Bold"/>
              </a:rPr>
              <a:t>big</a:t>
            </a:r>
            <a:r>
              <a:rPr sz="2365" b="1" spc="-15" dirty="0">
                <a:solidFill>
                  <a:srgbClr val="A966A6"/>
                </a:solidFill>
                <a:latin typeface="Moderat Extended Bold"/>
                <a:cs typeface="Moderat Extended Bold"/>
              </a:rPr>
              <a:t> </a:t>
            </a:r>
            <a:r>
              <a:rPr sz="2365" b="1" spc="-6" dirty="0">
                <a:solidFill>
                  <a:srgbClr val="A966A6"/>
                </a:solidFill>
                <a:latin typeface="Moderat Extended Bold"/>
                <a:cs typeface="Moderat Extended Bold"/>
              </a:rPr>
              <a:t>feature.”</a:t>
            </a:r>
            <a:endParaRPr sz="2365" dirty="0">
              <a:latin typeface="Moderat Extended Bold"/>
              <a:cs typeface="Moderat Extended Bold"/>
            </a:endParaRPr>
          </a:p>
        </p:txBody>
      </p:sp>
      <p:sp>
        <p:nvSpPr>
          <p:cNvPr id="14" name="object 14"/>
          <p:cNvSpPr/>
          <p:nvPr/>
        </p:nvSpPr>
        <p:spPr>
          <a:xfrm>
            <a:off x="8487530" y="2787167"/>
            <a:ext cx="396617" cy="346558"/>
          </a:xfrm>
          <a:custGeom>
            <a:avLst/>
            <a:gdLst/>
            <a:ahLst/>
            <a:cxnLst/>
            <a:rect l="l" t="t" r="r" b="b"/>
            <a:pathLst>
              <a:path w="654050" h="571500">
                <a:moveTo>
                  <a:pt x="52448" y="271780"/>
                </a:moveTo>
                <a:lnTo>
                  <a:pt x="32083" y="275590"/>
                </a:lnTo>
                <a:lnTo>
                  <a:pt x="15406" y="287020"/>
                </a:lnTo>
                <a:lnTo>
                  <a:pt x="4138" y="303530"/>
                </a:lnTo>
                <a:lnTo>
                  <a:pt x="0" y="323850"/>
                </a:lnTo>
                <a:lnTo>
                  <a:pt x="4138" y="344170"/>
                </a:lnTo>
                <a:lnTo>
                  <a:pt x="15406" y="361950"/>
                </a:lnTo>
                <a:lnTo>
                  <a:pt x="32083" y="373380"/>
                </a:lnTo>
                <a:lnTo>
                  <a:pt x="52448" y="377190"/>
                </a:lnTo>
                <a:lnTo>
                  <a:pt x="56228" y="377190"/>
                </a:lnTo>
                <a:lnTo>
                  <a:pt x="77043" y="424180"/>
                </a:lnTo>
                <a:lnTo>
                  <a:pt x="105442" y="466090"/>
                </a:lnTo>
                <a:lnTo>
                  <a:pt x="140443" y="502920"/>
                </a:lnTo>
                <a:lnTo>
                  <a:pt x="181060" y="532130"/>
                </a:lnTo>
                <a:lnTo>
                  <a:pt x="226309" y="553720"/>
                </a:lnTo>
                <a:lnTo>
                  <a:pt x="275205" y="567690"/>
                </a:lnTo>
                <a:lnTo>
                  <a:pt x="326764" y="571500"/>
                </a:lnTo>
                <a:lnTo>
                  <a:pt x="376096" y="567690"/>
                </a:lnTo>
                <a:lnTo>
                  <a:pt x="422924" y="554990"/>
                </a:lnTo>
                <a:lnTo>
                  <a:pt x="431626" y="551180"/>
                </a:lnTo>
                <a:lnTo>
                  <a:pt x="326764" y="551180"/>
                </a:lnTo>
                <a:lnTo>
                  <a:pt x="279010" y="547370"/>
                </a:lnTo>
                <a:lnTo>
                  <a:pt x="233725" y="534670"/>
                </a:lnTo>
                <a:lnTo>
                  <a:pt x="191811" y="514350"/>
                </a:lnTo>
                <a:lnTo>
                  <a:pt x="154169" y="487680"/>
                </a:lnTo>
                <a:lnTo>
                  <a:pt x="121700" y="454660"/>
                </a:lnTo>
                <a:lnTo>
                  <a:pt x="95304" y="415290"/>
                </a:lnTo>
                <a:lnTo>
                  <a:pt x="75882" y="370840"/>
                </a:lnTo>
                <a:lnTo>
                  <a:pt x="87645" y="363220"/>
                </a:lnTo>
                <a:lnTo>
                  <a:pt x="92731" y="356870"/>
                </a:lnTo>
                <a:lnTo>
                  <a:pt x="52448" y="356870"/>
                </a:lnTo>
                <a:lnTo>
                  <a:pt x="39935" y="354330"/>
                </a:lnTo>
                <a:lnTo>
                  <a:pt x="29751" y="346710"/>
                </a:lnTo>
                <a:lnTo>
                  <a:pt x="22903" y="336550"/>
                </a:lnTo>
                <a:lnTo>
                  <a:pt x="20397" y="323850"/>
                </a:lnTo>
                <a:lnTo>
                  <a:pt x="22903" y="311150"/>
                </a:lnTo>
                <a:lnTo>
                  <a:pt x="29751" y="300990"/>
                </a:lnTo>
                <a:lnTo>
                  <a:pt x="39935" y="294640"/>
                </a:lnTo>
                <a:lnTo>
                  <a:pt x="52448" y="292100"/>
                </a:lnTo>
                <a:lnTo>
                  <a:pt x="92935" y="292100"/>
                </a:lnTo>
                <a:lnTo>
                  <a:pt x="89473" y="287020"/>
                </a:lnTo>
                <a:lnTo>
                  <a:pt x="72811" y="275590"/>
                </a:lnTo>
                <a:lnTo>
                  <a:pt x="52448" y="271780"/>
                </a:lnTo>
                <a:close/>
              </a:path>
              <a:path w="654050" h="571500">
                <a:moveTo>
                  <a:pt x="597803" y="334010"/>
                </a:moveTo>
                <a:lnTo>
                  <a:pt x="592379" y="334010"/>
                </a:lnTo>
                <a:lnTo>
                  <a:pt x="590107" y="336550"/>
                </a:lnTo>
                <a:lnTo>
                  <a:pt x="587825" y="337820"/>
                </a:lnTo>
                <a:lnTo>
                  <a:pt x="586212" y="340360"/>
                </a:lnTo>
                <a:lnTo>
                  <a:pt x="585657" y="342900"/>
                </a:lnTo>
                <a:lnTo>
                  <a:pt x="572025" y="386080"/>
                </a:lnTo>
                <a:lnTo>
                  <a:pt x="551537" y="426720"/>
                </a:lnTo>
                <a:lnTo>
                  <a:pt x="524945" y="462280"/>
                </a:lnTo>
                <a:lnTo>
                  <a:pt x="493003" y="492760"/>
                </a:lnTo>
                <a:lnTo>
                  <a:pt x="456461" y="518160"/>
                </a:lnTo>
                <a:lnTo>
                  <a:pt x="416073" y="535940"/>
                </a:lnTo>
                <a:lnTo>
                  <a:pt x="372590" y="547370"/>
                </a:lnTo>
                <a:lnTo>
                  <a:pt x="326764" y="551180"/>
                </a:lnTo>
                <a:lnTo>
                  <a:pt x="431626" y="551180"/>
                </a:lnTo>
                <a:lnTo>
                  <a:pt x="505809" y="509270"/>
                </a:lnTo>
                <a:lnTo>
                  <a:pt x="540233" y="476250"/>
                </a:lnTo>
                <a:lnTo>
                  <a:pt x="568891" y="436880"/>
                </a:lnTo>
                <a:lnTo>
                  <a:pt x="590967" y="393700"/>
                </a:lnTo>
                <a:lnTo>
                  <a:pt x="605646" y="346710"/>
                </a:lnTo>
                <a:lnTo>
                  <a:pt x="606232" y="344170"/>
                </a:lnTo>
                <a:lnTo>
                  <a:pt x="605730" y="341630"/>
                </a:lnTo>
                <a:lnTo>
                  <a:pt x="602777" y="336550"/>
                </a:lnTo>
                <a:lnTo>
                  <a:pt x="600473" y="335280"/>
                </a:lnTo>
                <a:lnTo>
                  <a:pt x="597803" y="334010"/>
                </a:lnTo>
                <a:close/>
              </a:path>
              <a:path w="654050" h="571500">
                <a:moveTo>
                  <a:pt x="326796" y="106680"/>
                </a:moveTo>
                <a:lnTo>
                  <a:pt x="260379" y="119380"/>
                </a:lnTo>
                <a:lnTo>
                  <a:pt x="204841" y="153670"/>
                </a:lnTo>
                <a:lnTo>
                  <a:pt x="204150" y="154940"/>
                </a:lnTo>
                <a:lnTo>
                  <a:pt x="180615" y="181610"/>
                </a:lnTo>
                <a:lnTo>
                  <a:pt x="162836" y="213360"/>
                </a:lnTo>
                <a:lnTo>
                  <a:pt x="151574" y="248920"/>
                </a:lnTo>
                <a:lnTo>
                  <a:pt x="147639" y="285750"/>
                </a:lnTo>
                <a:lnTo>
                  <a:pt x="151580" y="323850"/>
                </a:lnTo>
                <a:lnTo>
                  <a:pt x="180672" y="389890"/>
                </a:lnTo>
                <a:lnTo>
                  <a:pt x="230415" y="436880"/>
                </a:lnTo>
                <a:lnTo>
                  <a:pt x="292233" y="462280"/>
                </a:lnTo>
                <a:lnTo>
                  <a:pt x="326796" y="466090"/>
                </a:lnTo>
                <a:lnTo>
                  <a:pt x="361163" y="462280"/>
                </a:lnTo>
                <a:lnTo>
                  <a:pt x="393342" y="453390"/>
                </a:lnTo>
                <a:lnTo>
                  <a:pt x="412919" y="443230"/>
                </a:lnTo>
                <a:lnTo>
                  <a:pt x="318126" y="443230"/>
                </a:lnTo>
                <a:lnTo>
                  <a:pt x="307671" y="438150"/>
                </a:lnTo>
                <a:lnTo>
                  <a:pt x="305963" y="436880"/>
                </a:lnTo>
                <a:lnTo>
                  <a:pt x="276504" y="436880"/>
                </a:lnTo>
                <a:lnTo>
                  <a:pt x="263193" y="431800"/>
                </a:lnTo>
                <a:lnTo>
                  <a:pt x="250488" y="425450"/>
                </a:lnTo>
                <a:lnTo>
                  <a:pt x="238448" y="417830"/>
                </a:lnTo>
                <a:lnTo>
                  <a:pt x="227134" y="410210"/>
                </a:lnTo>
                <a:lnTo>
                  <a:pt x="233288" y="405130"/>
                </a:lnTo>
                <a:lnTo>
                  <a:pt x="239647" y="401320"/>
                </a:lnTo>
                <a:lnTo>
                  <a:pt x="246194" y="396240"/>
                </a:lnTo>
                <a:lnTo>
                  <a:pt x="211962" y="396240"/>
                </a:lnTo>
                <a:lnTo>
                  <a:pt x="194889" y="374650"/>
                </a:lnTo>
                <a:lnTo>
                  <a:pt x="181616" y="350520"/>
                </a:lnTo>
                <a:lnTo>
                  <a:pt x="172589" y="323850"/>
                </a:lnTo>
                <a:lnTo>
                  <a:pt x="168256" y="295910"/>
                </a:lnTo>
                <a:lnTo>
                  <a:pt x="505021" y="295910"/>
                </a:lnTo>
                <a:lnTo>
                  <a:pt x="506068" y="285750"/>
                </a:lnTo>
                <a:lnTo>
                  <a:pt x="504989" y="275590"/>
                </a:lnTo>
                <a:lnTo>
                  <a:pt x="168288" y="275590"/>
                </a:lnTo>
                <a:lnTo>
                  <a:pt x="172619" y="247650"/>
                </a:lnTo>
                <a:lnTo>
                  <a:pt x="181639" y="220980"/>
                </a:lnTo>
                <a:lnTo>
                  <a:pt x="194902" y="196850"/>
                </a:lnTo>
                <a:lnTo>
                  <a:pt x="211962" y="175260"/>
                </a:lnTo>
                <a:lnTo>
                  <a:pt x="246234" y="175260"/>
                </a:lnTo>
                <a:lnTo>
                  <a:pt x="239681" y="171450"/>
                </a:lnTo>
                <a:lnTo>
                  <a:pt x="233320" y="166370"/>
                </a:lnTo>
                <a:lnTo>
                  <a:pt x="227165" y="161290"/>
                </a:lnTo>
                <a:lnTo>
                  <a:pt x="238480" y="153670"/>
                </a:lnTo>
                <a:lnTo>
                  <a:pt x="250534" y="146050"/>
                </a:lnTo>
                <a:lnTo>
                  <a:pt x="263258" y="139700"/>
                </a:lnTo>
                <a:lnTo>
                  <a:pt x="276588" y="134620"/>
                </a:lnTo>
                <a:lnTo>
                  <a:pt x="306220" y="134620"/>
                </a:lnTo>
                <a:lnTo>
                  <a:pt x="307684" y="133350"/>
                </a:lnTo>
                <a:lnTo>
                  <a:pt x="318147" y="128270"/>
                </a:lnTo>
                <a:lnTo>
                  <a:pt x="411618" y="128270"/>
                </a:lnTo>
                <a:lnTo>
                  <a:pt x="393006" y="119380"/>
                </a:lnTo>
                <a:lnTo>
                  <a:pt x="360983" y="109220"/>
                </a:lnTo>
                <a:lnTo>
                  <a:pt x="326796" y="106680"/>
                </a:lnTo>
                <a:close/>
              </a:path>
              <a:path w="654050" h="571500">
                <a:moveTo>
                  <a:pt x="338555" y="374650"/>
                </a:moveTo>
                <a:lnTo>
                  <a:pt x="318126" y="374650"/>
                </a:lnTo>
                <a:lnTo>
                  <a:pt x="318126" y="443230"/>
                </a:lnTo>
                <a:lnTo>
                  <a:pt x="338555" y="443230"/>
                </a:lnTo>
                <a:lnTo>
                  <a:pt x="338555" y="374650"/>
                </a:lnTo>
                <a:close/>
              </a:path>
              <a:path w="654050" h="571500">
                <a:moveTo>
                  <a:pt x="409295" y="374650"/>
                </a:moveTo>
                <a:lnTo>
                  <a:pt x="338555" y="374650"/>
                </a:lnTo>
                <a:lnTo>
                  <a:pt x="349685" y="375920"/>
                </a:lnTo>
                <a:lnTo>
                  <a:pt x="371430" y="381000"/>
                </a:lnTo>
                <a:lnTo>
                  <a:pt x="381977" y="384810"/>
                </a:lnTo>
                <a:lnTo>
                  <a:pt x="379831" y="391160"/>
                </a:lnTo>
                <a:lnTo>
                  <a:pt x="377496" y="396240"/>
                </a:lnTo>
                <a:lnTo>
                  <a:pt x="348229" y="436880"/>
                </a:lnTo>
                <a:lnTo>
                  <a:pt x="338555" y="443230"/>
                </a:lnTo>
                <a:lnTo>
                  <a:pt x="412919" y="443230"/>
                </a:lnTo>
                <a:lnTo>
                  <a:pt x="422708" y="438150"/>
                </a:lnTo>
                <a:lnTo>
                  <a:pt x="424346" y="436880"/>
                </a:lnTo>
                <a:lnTo>
                  <a:pt x="377056" y="436880"/>
                </a:lnTo>
                <a:lnTo>
                  <a:pt x="381522" y="430530"/>
                </a:lnTo>
                <a:lnTo>
                  <a:pt x="385743" y="424180"/>
                </a:lnTo>
                <a:lnTo>
                  <a:pt x="389715" y="417830"/>
                </a:lnTo>
                <a:lnTo>
                  <a:pt x="393433" y="410210"/>
                </a:lnTo>
                <a:lnTo>
                  <a:pt x="396040" y="405130"/>
                </a:lnTo>
                <a:lnTo>
                  <a:pt x="398438" y="398780"/>
                </a:lnTo>
                <a:lnTo>
                  <a:pt x="400657" y="392430"/>
                </a:lnTo>
                <a:lnTo>
                  <a:pt x="436700" y="392430"/>
                </a:lnTo>
                <a:lnTo>
                  <a:pt x="433427" y="389890"/>
                </a:lnTo>
                <a:lnTo>
                  <a:pt x="424917" y="383540"/>
                </a:lnTo>
                <a:lnTo>
                  <a:pt x="416107" y="378460"/>
                </a:lnTo>
                <a:lnTo>
                  <a:pt x="409295" y="374650"/>
                </a:lnTo>
                <a:close/>
              </a:path>
              <a:path w="654050" h="571500">
                <a:moveTo>
                  <a:pt x="274389" y="392430"/>
                </a:moveTo>
                <a:lnTo>
                  <a:pt x="252913" y="392430"/>
                </a:lnTo>
                <a:lnTo>
                  <a:pt x="255133" y="398780"/>
                </a:lnTo>
                <a:lnTo>
                  <a:pt x="257552" y="405130"/>
                </a:lnTo>
                <a:lnTo>
                  <a:pt x="260138" y="410210"/>
                </a:lnTo>
                <a:lnTo>
                  <a:pt x="263854" y="417830"/>
                </a:lnTo>
                <a:lnTo>
                  <a:pt x="267830" y="424180"/>
                </a:lnTo>
                <a:lnTo>
                  <a:pt x="272052" y="430530"/>
                </a:lnTo>
                <a:lnTo>
                  <a:pt x="276504" y="436880"/>
                </a:lnTo>
                <a:lnTo>
                  <a:pt x="305963" y="436880"/>
                </a:lnTo>
                <a:lnTo>
                  <a:pt x="297422" y="430530"/>
                </a:lnTo>
                <a:lnTo>
                  <a:pt x="287649" y="417830"/>
                </a:lnTo>
                <a:lnTo>
                  <a:pt x="278619" y="401320"/>
                </a:lnTo>
                <a:lnTo>
                  <a:pt x="276117" y="396240"/>
                </a:lnTo>
                <a:lnTo>
                  <a:pt x="274389" y="392430"/>
                </a:lnTo>
                <a:close/>
              </a:path>
              <a:path w="654050" h="571500">
                <a:moveTo>
                  <a:pt x="436700" y="392430"/>
                </a:moveTo>
                <a:lnTo>
                  <a:pt x="400657" y="392430"/>
                </a:lnTo>
                <a:lnTo>
                  <a:pt x="407371" y="396240"/>
                </a:lnTo>
                <a:lnTo>
                  <a:pt x="413915" y="401320"/>
                </a:lnTo>
                <a:lnTo>
                  <a:pt x="420272" y="405130"/>
                </a:lnTo>
                <a:lnTo>
                  <a:pt x="426426" y="410210"/>
                </a:lnTo>
                <a:lnTo>
                  <a:pt x="415121" y="417830"/>
                </a:lnTo>
                <a:lnTo>
                  <a:pt x="403088" y="425450"/>
                </a:lnTo>
                <a:lnTo>
                  <a:pt x="390382" y="431800"/>
                </a:lnTo>
                <a:lnTo>
                  <a:pt x="377056" y="436880"/>
                </a:lnTo>
                <a:lnTo>
                  <a:pt x="424346" y="436880"/>
                </a:lnTo>
                <a:lnTo>
                  <a:pt x="448918" y="417830"/>
                </a:lnTo>
                <a:lnTo>
                  <a:pt x="449473" y="416560"/>
                </a:lnTo>
                <a:lnTo>
                  <a:pt x="467529" y="396240"/>
                </a:lnTo>
                <a:lnTo>
                  <a:pt x="441609" y="396240"/>
                </a:lnTo>
                <a:lnTo>
                  <a:pt x="436700" y="392430"/>
                </a:lnTo>
                <a:close/>
              </a:path>
              <a:path w="654050" h="571500">
                <a:moveTo>
                  <a:pt x="255939" y="295910"/>
                </a:moveTo>
                <a:lnTo>
                  <a:pt x="235479" y="295910"/>
                </a:lnTo>
                <a:lnTo>
                  <a:pt x="236564" y="314960"/>
                </a:lnTo>
                <a:lnTo>
                  <a:pt x="236636" y="316230"/>
                </a:lnTo>
                <a:lnTo>
                  <a:pt x="238907" y="336550"/>
                </a:lnTo>
                <a:lnTo>
                  <a:pt x="242236" y="355600"/>
                </a:lnTo>
                <a:lnTo>
                  <a:pt x="246568" y="373380"/>
                </a:lnTo>
                <a:lnTo>
                  <a:pt x="237466" y="378460"/>
                </a:lnTo>
                <a:lnTo>
                  <a:pt x="228648" y="383540"/>
                </a:lnTo>
                <a:lnTo>
                  <a:pt x="220139" y="389890"/>
                </a:lnTo>
                <a:lnTo>
                  <a:pt x="211962" y="396240"/>
                </a:lnTo>
                <a:lnTo>
                  <a:pt x="246194" y="396240"/>
                </a:lnTo>
                <a:lnTo>
                  <a:pt x="252913" y="392430"/>
                </a:lnTo>
                <a:lnTo>
                  <a:pt x="274389" y="392430"/>
                </a:lnTo>
                <a:lnTo>
                  <a:pt x="273813" y="391160"/>
                </a:lnTo>
                <a:lnTo>
                  <a:pt x="271646" y="384810"/>
                </a:lnTo>
                <a:lnTo>
                  <a:pt x="282924" y="381000"/>
                </a:lnTo>
                <a:lnTo>
                  <a:pt x="306206" y="375920"/>
                </a:lnTo>
                <a:lnTo>
                  <a:pt x="318126" y="374650"/>
                </a:lnTo>
                <a:lnTo>
                  <a:pt x="409295" y="374650"/>
                </a:lnTo>
                <a:lnTo>
                  <a:pt x="407024" y="373380"/>
                </a:lnTo>
                <a:lnTo>
                  <a:pt x="408880" y="365760"/>
                </a:lnTo>
                <a:lnTo>
                  <a:pt x="265583" y="365760"/>
                </a:lnTo>
                <a:lnTo>
                  <a:pt x="261884" y="349250"/>
                </a:lnTo>
                <a:lnTo>
                  <a:pt x="258998" y="332740"/>
                </a:lnTo>
                <a:lnTo>
                  <a:pt x="256994" y="314960"/>
                </a:lnTo>
                <a:lnTo>
                  <a:pt x="255939" y="295910"/>
                </a:lnTo>
                <a:close/>
              </a:path>
              <a:path w="654050" h="571500">
                <a:moveTo>
                  <a:pt x="505021" y="295910"/>
                </a:moveTo>
                <a:lnTo>
                  <a:pt x="485304" y="295910"/>
                </a:lnTo>
                <a:lnTo>
                  <a:pt x="480986" y="323850"/>
                </a:lnTo>
                <a:lnTo>
                  <a:pt x="471962" y="350520"/>
                </a:lnTo>
                <a:lnTo>
                  <a:pt x="458685" y="374650"/>
                </a:lnTo>
                <a:lnTo>
                  <a:pt x="441609" y="396240"/>
                </a:lnTo>
                <a:lnTo>
                  <a:pt x="467529" y="396240"/>
                </a:lnTo>
                <a:lnTo>
                  <a:pt x="473171" y="389890"/>
                </a:lnTo>
                <a:lnTo>
                  <a:pt x="490907" y="358140"/>
                </a:lnTo>
                <a:lnTo>
                  <a:pt x="502143" y="323850"/>
                </a:lnTo>
                <a:lnTo>
                  <a:pt x="505021" y="295910"/>
                </a:lnTo>
                <a:close/>
              </a:path>
              <a:path w="654050" h="571500">
                <a:moveTo>
                  <a:pt x="338555" y="295910"/>
                </a:moveTo>
                <a:lnTo>
                  <a:pt x="318126" y="295910"/>
                </a:lnTo>
                <a:lnTo>
                  <a:pt x="318126" y="354330"/>
                </a:lnTo>
                <a:lnTo>
                  <a:pt x="304649" y="355600"/>
                </a:lnTo>
                <a:lnTo>
                  <a:pt x="278324" y="360680"/>
                </a:lnTo>
                <a:lnTo>
                  <a:pt x="265583" y="365760"/>
                </a:lnTo>
                <a:lnTo>
                  <a:pt x="388040" y="365760"/>
                </a:lnTo>
                <a:lnTo>
                  <a:pt x="376008" y="360680"/>
                </a:lnTo>
                <a:lnTo>
                  <a:pt x="351222" y="355600"/>
                </a:lnTo>
                <a:lnTo>
                  <a:pt x="338555" y="354330"/>
                </a:lnTo>
                <a:lnTo>
                  <a:pt x="338555" y="295910"/>
                </a:lnTo>
                <a:close/>
              </a:path>
              <a:path w="654050" h="571500">
                <a:moveTo>
                  <a:pt x="418091" y="295910"/>
                </a:moveTo>
                <a:lnTo>
                  <a:pt x="397652" y="295910"/>
                </a:lnTo>
                <a:lnTo>
                  <a:pt x="396598" y="314960"/>
                </a:lnTo>
                <a:lnTo>
                  <a:pt x="394597" y="332740"/>
                </a:lnTo>
                <a:lnTo>
                  <a:pt x="391721" y="349250"/>
                </a:lnTo>
                <a:lnTo>
                  <a:pt x="388040" y="365760"/>
                </a:lnTo>
                <a:lnTo>
                  <a:pt x="408880" y="365760"/>
                </a:lnTo>
                <a:lnTo>
                  <a:pt x="411355" y="355600"/>
                </a:lnTo>
                <a:lnTo>
                  <a:pt x="414682" y="336550"/>
                </a:lnTo>
                <a:lnTo>
                  <a:pt x="416947" y="316230"/>
                </a:lnTo>
                <a:lnTo>
                  <a:pt x="418091" y="295910"/>
                </a:lnTo>
                <a:close/>
              </a:path>
              <a:path w="654050" h="571500">
                <a:moveTo>
                  <a:pt x="92935" y="292100"/>
                </a:moveTo>
                <a:lnTo>
                  <a:pt x="52448" y="292100"/>
                </a:lnTo>
                <a:lnTo>
                  <a:pt x="64948" y="294640"/>
                </a:lnTo>
                <a:lnTo>
                  <a:pt x="75103" y="300990"/>
                </a:lnTo>
                <a:lnTo>
                  <a:pt x="81923" y="311150"/>
                </a:lnTo>
                <a:lnTo>
                  <a:pt x="84416" y="323850"/>
                </a:lnTo>
                <a:lnTo>
                  <a:pt x="81923" y="336550"/>
                </a:lnTo>
                <a:lnTo>
                  <a:pt x="75103" y="346710"/>
                </a:lnTo>
                <a:lnTo>
                  <a:pt x="64948" y="354330"/>
                </a:lnTo>
                <a:lnTo>
                  <a:pt x="52448" y="356870"/>
                </a:lnTo>
                <a:lnTo>
                  <a:pt x="92731" y="356870"/>
                </a:lnTo>
                <a:lnTo>
                  <a:pt x="96800" y="351790"/>
                </a:lnTo>
                <a:lnTo>
                  <a:pt x="102740" y="339090"/>
                </a:lnTo>
                <a:lnTo>
                  <a:pt x="104855" y="323850"/>
                </a:lnTo>
                <a:lnTo>
                  <a:pt x="100725" y="303530"/>
                </a:lnTo>
                <a:lnTo>
                  <a:pt x="92935" y="292100"/>
                </a:lnTo>
                <a:close/>
              </a:path>
              <a:path w="654050" h="571500">
                <a:moveTo>
                  <a:pt x="432615" y="20320"/>
                </a:moveTo>
                <a:lnTo>
                  <a:pt x="326796" y="20320"/>
                </a:lnTo>
                <a:lnTo>
                  <a:pt x="374553" y="24130"/>
                </a:lnTo>
                <a:lnTo>
                  <a:pt x="419843" y="36830"/>
                </a:lnTo>
                <a:lnTo>
                  <a:pt x="461765" y="57150"/>
                </a:lnTo>
                <a:lnTo>
                  <a:pt x="499414" y="83820"/>
                </a:lnTo>
                <a:lnTo>
                  <a:pt x="531890" y="118110"/>
                </a:lnTo>
                <a:lnTo>
                  <a:pt x="558289" y="156210"/>
                </a:lnTo>
                <a:lnTo>
                  <a:pt x="577710" y="200660"/>
                </a:lnTo>
                <a:lnTo>
                  <a:pt x="565947" y="208280"/>
                </a:lnTo>
                <a:lnTo>
                  <a:pt x="556791" y="219710"/>
                </a:lnTo>
                <a:lnTo>
                  <a:pt x="550852" y="232410"/>
                </a:lnTo>
                <a:lnTo>
                  <a:pt x="548737" y="247650"/>
                </a:lnTo>
                <a:lnTo>
                  <a:pt x="552876" y="267970"/>
                </a:lnTo>
                <a:lnTo>
                  <a:pt x="564149" y="284480"/>
                </a:lnTo>
                <a:lnTo>
                  <a:pt x="580838" y="295910"/>
                </a:lnTo>
                <a:lnTo>
                  <a:pt x="601227" y="299720"/>
                </a:lnTo>
                <a:lnTo>
                  <a:pt x="621579" y="295910"/>
                </a:lnTo>
                <a:lnTo>
                  <a:pt x="638227" y="284480"/>
                </a:lnTo>
                <a:lnTo>
                  <a:pt x="641686" y="279400"/>
                </a:lnTo>
                <a:lnTo>
                  <a:pt x="601227" y="279400"/>
                </a:lnTo>
                <a:lnTo>
                  <a:pt x="588714" y="276860"/>
                </a:lnTo>
                <a:lnTo>
                  <a:pt x="578530" y="270510"/>
                </a:lnTo>
                <a:lnTo>
                  <a:pt x="571682" y="260350"/>
                </a:lnTo>
                <a:lnTo>
                  <a:pt x="569176" y="247650"/>
                </a:lnTo>
                <a:lnTo>
                  <a:pt x="571682" y="234950"/>
                </a:lnTo>
                <a:lnTo>
                  <a:pt x="578530" y="224790"/>
                </a:lnTo>
                <a:lnTo>
                  <a:pt x="588714" y="217170"/>
                </a:lnTo>
                <a:lnTo>
                  <a:pt x="601227" y="214630"/>
                </a:lnTo>
                <a:lnTo>
                  <a:pt x="640821" y="214630"/>
                </a:lnTo>
                <a:lnTo>
                  <a:pt x="638227" y="210820"/>
                </a:lnTo>
                <a:lnTo>
                  <a:pt x="621579" y="199390"/>
                </a:lnTo>
                <a:lnTo>
                  <a:pt x="606315" y="195580"/>
                </a:lnTo>
                <a:lnTo>
                  <a:pt x="597364" y="195580"/>
                </a:lnTo>
                <a:lnTo>
                  <a:pt x="576561" y="147320"/>
                </a:lnTo>
                <a:lnTo>
                  <a:pt x="548168" y="105410"/>
                </a:lnTo>
                <a:lnTo>
                  <a:pt x="513169" y="68580"/>
                </a:lnTo>
                <a:lnTo>
                  <a:pt x="472549" y="39370"/>
                </a:lnTo>
                <a:lnTo>
                  <a:pt x="432615" y="20320"/>
                </a:lnTo>
                <a:close/>
              </a:path>
              <a:path w="654050" h="571500">
                <a:moveTo>
                  <a:pt x="640821" y="214630"/>
                </a:moveTo>
                <a:lnTo>
                  <a:pt x="601227" y="214630"/>
                </a:lnTo>
                <a:lnTo>
                  <a:pt x="613722" y="217170"/>
                </a:lnTo>
                <a:lnTo>
                  <a:pt x="623867" y="224790"/>
                </a:lnTo>
                <a:lnTo>
                  <a:pt x="630675" y="234950"/>
                </a:lnTo>
                <a:lnTo>
                  <a:pt x="633163" y="247650"/>
                </a:lnTo>
                <a:lnTo>
                  <a:pt x="630675" y="260350"/>
                </a:lnTo>
                <a:lnTo>
                  <a:pt x="623867" y="270510"/>
                </a:lnTo>
                <a:lnTo>
                  <a:pt x="613722" y="276860"/>
                </a:lnTo>
                <a:lnTo>
                  <a:pt x="601227" y="279400"/>
                </a:lnTo>
                <a:lnTo>
                  <a:pt x="641686" y="279400"/>
                </a:lnTo>
                <a:lnTo>
                  <a:pt x="649467" y="267970"/>
                </a:lnTo>
                <a:lnTo>
                  <a:pt x="653592" y="247650"/>
                </a:lnTo>
                <a:lnTo>
                  <a:pt x="649467" y="227330"/>
                </a:lnTo>
                <a:lnTo>
                  <a:pt x="640821" y="214630"/>
                </a:lnTo>
                <a:close/>
              </a:path>
              <a:path w="654050" h="571500">
                <a:moveTo>
                  <a:pt x="246234" y="175260"/>
                </a:moveTo>
                <a:lnTo>
                  <a:pt x="211962" y="175260"/>
                </a:lnTo>
                <a:lnTo>
                  <a:pt x="220156" y="181610"/>
                </a:lnTo>
                <a:lnTo>
                  <a:pt x="228672" y="187960"/>
                </a:lnTo>
                <a:lnTo>
                  <a:pt x="237484" y="193040"/>
                </a:lnTo>
                <a:lnTo>
                  <a:pt x="246568" y="198120"/>
                </a:lnTo>
                <a:lnTo>
                  <a:pt x="242241" y="215900"/>
                </a:lnTo>
                <a:lnTo>
                  <a:pt x="238923" y="234950"/>
                </a:lnTo>
                <a:lnTo>
                  <a:pt x="236663" y="255270"/>
                </a:lnTo>
                <a:lnTo>
                  <a:pt x="235511" y="275590"/>
                </a:lnTo>
                <a:lnTo>
                  <a:pt x="255971" y="275590"/>
                </a:lnTo>
                <a:lnTo>
                  <a:pt x="257024" y="257810"/>
                </a:lnTo>
                <a:lnTo>
                  <a:pt x="259026" y="240030"/>
                </a:lnTo>
                <a:lnTo>
                  <a:pt x="261911" y="222250"/>
                </a:lnTo>
                <a:lnTo>
                  <a:pt x="265614" y="207010"/>
                </a:lnTo>
                <a:lnTo>
                  <a:pt x="409218" y="207010"/>
                </a:lnTo>
                <a:lnTo>
                  <a:pt x="407055" y="198120"/>
                </a:lnTo>
                <a:lnTo>
                  <a:pt x="409326" y="196850"/>
                </a:lnTo>
                <a:lnTo>
                  <a:pt x="318147" y="196850"/>
                </a:lnTo>
                <a:lnTo>
                  <a:pt x="306232" y="195580"/>
                </a:lnTo>
                <a:lnTo>
                  <a:pt x="282959" y="190500"/>
                </a:lnTo>
                <a:lnTo>
                  <a:pt x="271698" y="186690"/>
                </a:lnTo>
                <a:lnTo>
                  <a:pt x="273845" y="181610"/>
                </a:lnTo>
                <a:lnTo>
                  <a:pt x="274766" y="179070"/>
                </a:lnTo>
                <a:lnTo>
                  <a:pt x="252966" y="179070"/>
                </a:lnTo>
                <a:lnTo>
                  <a:pt x="246234" y="175260"/>
                </a:lnTo>
                <a:close/>
              </a:path>
              <a:path w="654050" h="571500">
                <a:moveTo>
                  <a:pt x="388061" y="207010"/>
                </a:moveTo>
                <a:lnTo>
                  <a:pt x="265614" y="207010"/>
                </a:lnTo>
                <a:lnTo>
                  <a:pt x="278355" y="210820"/>
                </a:lnTo>
                <a:lnTo>
                  <a:pt x="304676" y="215900"/>
                </a:lnTo>
                <a:lnTo>
                  <a:pt x="318147" y="217170"/>
                </a:lnTo>
                <a:lnTo>
                  <a:pt x="318147" y="275590"/>
                </a:lnTo>
                <a:lnTo>
                  <a:pt x="338555" y="275590"/>
                </a:lnTo>
                <a:lnTo>
                  <a:pt x="338555" y="217170"/>
                </a:lnTo>
                <a:lnTo>
                  <a:pt x="351240" y="215900"/>
                </a:lnTo>
                <a:lnTo>
                  <a:pt x="376035" y="210820"/>
                </a:lnTo>
                <a:lnTo>
                  <a:pt x="388061" y="207010"/>
                </a:lnTo>
                <a:close/>
              </a:path>
              <a:path w="654050" h="571500">
                <a:moveTo>
                  <a:pt x="409218" y="207010"/>
                </a:moveTo>
                <a:lnTo>
                  <a:pt x="388061" y="207010"/>
                </a:lnTo>
                <a:lnTo>
                  <a:pt x="391746" y="222250"/>
                </a:lnTo>
                <a:lnTo>
                  <a:pt x="394620" y="240030"/>
                </a:lnTo>
                <a:lnTo>
                  <a:pt x="396612" y="257810"/>
                </a:lnTo>
                <a:lnTo>
                  <a:pt x="397652" y="275590"/>
                </a:lnTo>
                <a:lnTo>
                  <a:pt x="418112" y="275590"/>
                </a:lnTo>
                <a:lnTo>
                  <a:pt x="416960" y="255270"/>
                </a:lnTo>
                <a:lnTo>
                  <a:pt x="414700" y="234950"/>
                </a:lnTo>
                <a:lnTo>
                  <a:pt x="411382" y="215900"/>
                </a:lnTo>
                <a:lnTo>
                  <a:pt x="409218" y="207010"/>
                </a:lnTo>
                <a:close/>
              </a:path>
              <a:path w="654050" h="571500">
                <a:moveTo>
                  <a:pt x="466805" y="175260"/>
                </a:moveTo>
                <a:lnTo>
                  <a:pt x="441661" y="175260"/>
                </a:lnTo>
                <a:lnTo>
                  <a:pt x="458702" y="196850"/>
                </a:lnTo>
                <a:lnTo>
                  <a:pt x="471956" y="220980"/>
                </a:lnTo>
                <a:lnTo>
                  <a:pt x="480973" y="247650"/>
                </a:lnTo>
                <a:lnTo>
                  <a:pt x="485304" y="275590"/>
                </a:lnTo>
                <a:lnTo>
                  <a:pt x="504989" y="275590"/>
                </a:lnTo>
                <a:lnTo>
                  <a:pt x="502158" y="248920"/>
                </a:lnTo>
                <a:lnTo>
                  <a:pt x="490968" y="213360"/>
                </a:lnTo>
                <a:lnTo>
                  <a:pt x="473304" y="182880"/>
                </a:lnTo>
                <a:lnTo>
                  <a:pt x="466805" y="175260"/>
                </a:lnTo>
                <a:close/>
              </a:path>
              <a:path w="654050" h="571500">
                <a:moveTo>
                  <a:pt x="326796" y="0"/>
                </a:moveTo>
                <a:lnTo>
                  <a:pt x="277469" y="3810"/>
                </a:lnTo>
                <a:lnTo>
                  <a:pt x="230645" y="16510"/>
                </a:lnTo>
                <a:lnTo>
                  <a:pt x="187141" y="36830"/>
                </a:lnTo>
                <a:lnTo>
                  <a:pt x="147771" y="63500"/>
                </a:lnTo>
                <a:lnTo>
                  <a:pt x="113351" y="96520"/>
                </a:lnTo>
                <a:lnTo>
                  <a:pt x="84697" y="134620"/>
                </a:lnTo>
                <a:lnTo>
                  <a:pt x="62623" y="177800"/>
                </a:lnTo>
                <a:lnTo>
                  <a:pt x="47946" y="224790"/>
                </a:lnTo>
                <a:lnTo>
                  <a:pt x="47391" y="227330"/>
                </a:lnTo>
                <a:lnTo>
                  <a:pt x="47893" y="229870"/>
                </a:lnTo>
                <a:lnTo>
                  <a:pt x="50836" y="234950"/>
                </a:lnTo>
                <a:lnTo>
                  <a:pt x="53150" y="236220"/>
                </a:lnTo>
                <a:lnTo>
                  <a:pt x="58458" y="237490"/>
                </a:lnTo>
                <a:lnTo>
                  <a:pt x="61212" y="237490"/>
                </a:lnTo>
                <a:lnTo>
                  <a:pt x="65767" y="233680"/>
                </a:lnTo>
                <a:lnTo>
                  <a:pt x="67380" y="232410"/>
                </a:lnTo>
                <a:lnTo>
                  <a:pt x="81569" y="185420"/>
                </a:lnTo>
                <a:lnTo>
                  <a:pt x="102056" y="144780"/>
                </a:lnTo>
                <a:lnTo>
                  <a:pt x="128644" y="109220"/>
                </a:lnTo>
                <a:lnTo>
                  <a:pt x="160581" y="78740"/>
                </a:lnTo>
                <a:lnTo>
                  <a:pt x="197116" y="54610"/>
                </a:lnTo>
                <a:lnTo>
                  <a:pt x="237498" y="35560"/>
                </a:lnTo>
                <a:lnTo>
                  <a:pt x="280975" y="24130"/>
                </a:lnTo>
                <a:lnTo>
                  <a:pt x="326796" y="20320"/>
                </a:lnTo>
                <a:lnTo>
                  <a:pt x="432615" y="20320"/>
                </a:lnTo>
                <a:lnTo>
                  <a:pt x="427290" y="17780"/>
                </a:lnTo>
                <a:lnTo>
                  <a:pt x="378378" y="3810"/>
                </a:lnTo>
                <a:lnTo>
                  <a:pt x="326796" y="0"/>
                </a:lnTo>
                <a:close/>
              </a:path>
              <a:path w="654050" h="571500">
                <a:moveTo>
                  <a:pt x="411618" y="128270"/>
                </a:moveTo>
                <a:lnTo>
                  <a:pt x="318147" y="128270"/>
                </a:lnTo>
                <a:lnTo>
                  <a:pt x="318147" y="196850"/>
                </a:lnTo>
                <a:lnTo>
                  <a:pt x="338555" y="196850"/>
                </a:lnTo>
                <a:lnTo>
                  <a:pt x="338555" y="129540"/>
                </a:lnTo>
                <a:lnTo>
                  <a:pt x="414277" y="129540"/>
                </a:lnTo>
                <a:lnTo>
                  <a:pt x="411618" y="128270"/>
                </a:lnTo>
                <a:close/>
              </a:path>
              <a:path w="654050" h="571500">
                <a:moveTo>
                  <a:pt x="414277" y="129540"/>
                </a:moveTo>
                <a:lnTo>
                  <a:pt x="338555" y="129540"/>
                </a:lnTo>
                <a:lnTo>
                  <a:pt x="348242" y="134620"/>
                </a:lnTo>
                <a:lnTo>
                  <a:pt x="357693" y="143510"/>
                </a:lnTo>
                <a:lnTo>
                  <a:pt x="366699" y="154940"/>
                </a:lnTo>
                <a:lnTo>
                  <a:pt x="375056" y="170180"/>
                </a:lnTo>
                <a:lnTo>
                  <a:pt x="377527" y="175260"/>
                </a:lnTo>
                <a:lnTo>
                  <a:pt x="379831" y="181610"/>
                </a:lnTo>
                <a:lnTo>
                  <a:pt x="381977" y="186690"/>
                </a:lnTo>
                <a:lnTo>
                  <a:pt x="371439" y="190500"/>
                </a:lnTo>
                <a:lnTo>
                  <a:pt x="349688" y="195580"/>
                </a:lnTo>
                <a:lnTo>
                  <a:pt x="338555" y="196850"/>
                </a:lnTo>
                <a:lnTo>
                  <a:pt x="409326" y="196850"/>
                </a:lnTo>
                <a:lnTo>
                  <a:pt x="416139" y="193040"/>
                </a:lnTo>
                <a:lnTo>
                  <a:pt x="424951" y="187960"/>
                </a:lnTo>
                <a:lnTo>
                  <a:pt x="433467" y="181610"/>
                </a:lnTo>
                <a:lnTo>
                  <a:pt x="436745" y="179070"/>
                </a:lnTo>
                <a:lnTo>
                  <a:pt x="400689" y="179070"/>
                </a:lnTo>
                <a:lnTo>
                  <a:pt x="398459" y="172720"/>
                </a:lnTo>
                <a:lnTo>
                  <a:pt x="396040" y="166370"/>
                </a:lnTo>
                <a:lnTo>
                  <a:pt x="393453" y="161290"/>
                </a:lnTo>
                <a:lnTo>
                  <a:pt x="389719" y="153670"/>
                </a:lnTo>
                <a:lnTo>
                  <a:pt x="385730" y="147320"/>
                </a:lnTo>
                <a:lnTo>
                  <a:pt x="381496" y="140970"/>
                </a:lnTo>
                <a:lnTo>
                  <a:pt x="377025" y="134620"/>
                </a:lnTo>
                <a:lnTo>
                  <a:pt x="423869" y="134620"/>
                </a:lnTo>
                <a:lnTo>
                  <a:pt x="422253" y="133350"/>
                </a:lnTo>
                <a:lnTo>
                  <a:pt x="414277" y="129540"/>
                </a:lnTo>
                <a:close/>
              </a:path>
              <a:path w="654050" h="571500">
                <a:moveTo>
                  <a:pt x="601227" y="194310"/>
                </a:moveTo>
                <a:lnTo>
                  <a:pt x="598641" y="194310"/>
                </a:lnTo>
                <a:lnTo>
                  <a:pt x="597364" y="195580"/>
                </a:lnTo>
                <a:lnTo>
                  <a:pt x="606315" y="195580"/>
                </a:lnTo>
                <a:lnTo>
                  <a:pt x="601227" y="194310"/>
                </a:lnTo>
                <a:close/>
              </a:path>
              <a:path w="654050" h="571500">
                <a:moveTo>
                  <a:pt x="306220" y="134620"/>
                </a:moveTo>
                <a:lnTo>
                  <a:pt x="276588" y="134620"/>
                </a:lnTo>
                <a:lnTo>
                  <a:pt x="272119" y="140970"/>
                </a:lnTo>
                <a:lnTo>
                  <a:pt x="267887" y="147320"/>
                </a:lnTo>
                <a:lnTo>
                  <a:pt x="263898" y="153670"/>
                </a:lnTo>
                <a:lnTo>
                  <a:pt x="260159" y="161290"/>
                </a:lnTo>
                <a:lnTo>
                  <a:pt x="257573" y="166370"/>
                </a:lnTo>
                <a:lnTo>
                  <a:pt x="255185" y="172720"/>
                </a:lnTo>
                <a:lnTo>
                  <a:pt x="252966" y="179070"/>
                </a:lnTo>
                <a:lnTo>
                  <a:pt x="274766" y="179070"/>
                </a:lnTo>
                <a:lnTo>
                  <a:pt x="276148" y="175260"/>
                </a:lnTo>
                <a:lnTo>
                  <a:pt x="278619" y="170180"/>
                </a:lnTo>
                <a:lnTo>
                  <a:pt x="287662" y="153670"/>
                </a:lnTo>
                <a:lnTo>
                  <a:pt x="297437" y="142240"/>
                </a:lnTo>
                <a:lnTo>
                  <a:pt x="306220" y="134620"/>
                </a:lnTo>
                <a:close/>
              </a:path>
              <a:path w="654050" h="571500">
                <a:moveTo>
                  <a:pt x="423869" y="134620"/>
                </a:moveTo>
                <a:lnTo>
                  <a:pt x="377025" y="134620"/>
                </a:lnTo>
                <a:lnTo>
                  <a:pt x="390360" y="139700"/>
                </a:lnTo>
                <a:lnTo>
                  <a:pt x="403088" y="146050"/>
                </a:lnTo>
                <a:lnTo>
                  <a:pt x="415142" y="153670"/>
                </a:lnTo>
                <a:lnTo>
                  <a:pt x="426458" y="161290"/>
                </a:lnTo>
                <a:lnTo>
                  <a:pt x="420304" y="166370"/>
                </a:lnTo>
                <a:lnTo>
                  <a:pt x="413946" y="171450"/>
                </a:lnTo>
                <a:lnTo>
                  <a:pt x="407403" y="175260"/>
                </a:lnTo>
                <a:lnTo>
                  <a:pt x="400689" y="179070"/>
                </a:lnTo>
                <a:lnTo>
                  <a:pt x="436745" y="179070"/>
                </a:lnTo>
                <a:lnTo>
                  <a:pt x="441661" y="175260"/>
                </a:lnTo>
                <a:lnTo>
                  <a:pt x="466805" y="175260"/>
                </a:lnTo>
                <a:lnTo>
                  <a:pt x="449473" y="154940"/>
                </a:lnTo>
                <a:lnTo>
                  <a:pt x="449054" y="154940"/>
                </a:lnTo>
                <a:lnTo>
                  <a:pt x="448614" y="153670"/>
                </a:lnTo>
                <a:lnTo>
                  <a:pt x="448112" y="153670"/>
                </a:lnTo>
                <a:lnTo>
                  <a:pt x="423869" y="134620"/>
                </a:lnTo>
                <a:close/>
              </a:path>
            </a:pathLst>
          </a:custGeom>
          <a:solidFill>
            <a:srgbClr val="FFFFFF"/>
          </a:solidFill>
        </p:spPr>
        <p:txBody>
          <a:bodyPr wrap="square" lIns="0" tIns="0" rIns="0" bIns="0" rtlCol="0"/>
          <a:lstStyle/>
          <a:p>
            <a:endParaRPr/>
          </a:p>
        </p:txBody>
      </p:sp>
      <p:pic>
        <p:nvPicPr>
          <p:cNvPr id="15" name="object 15"/>
          <p:cNvPicPr/>
          <p:nvPr/>
        </p:nvPicPr>
        <p:blipFill>
          <a:blip r:embed="rId5" cstate="print"/>
          <a:stretch>
            <a:fillRect/>
          </a:stretch>
        </p:blipFill>
        <p:spPr>
          <a:xfrm>
            <a:off x="8513573" y="3201044"/>
            <a:ext cx="344247" cy="439744"/>
          </a:xfrm>
          <a:prstGeom prst="rect">
            <a:avLst/>
          </a:prstGeom>
        </p:spPr>
      </p:pic>
      <p:sp>
        <p:nvSpPr>
          <p:cNvPr id="16" name="object 16"/>
          <p:cNvSpPr/>
          <p:nvPr/>
        </p:nvSpPr>
        <p:spPr>
          <a:xfrm>
            <a:off x="8527574" y="4677202"/>
            <a:ext cx="316523" cy="440514"/>
          </a:xfrm>
          <a:custGeom>
            <a:avLst/>
            <a:gdLst/>
            <a:ahLst/>
            <a:cxnLst/>
            <a:rect l="l" t="t" r="r" b="b"/>
            <a:pathLst>
              <a:path w="521969" h="726440">
                <a:moveTo>
                  <a:pt x="353905" y="0"/>
                </a:moveTo>
                <a:lnTo>
                  <a:pt x="47611" y="0"/>
                </a:lnTo>
                <a:lnTo>
                  <a:pt x="29088" y="3744"/>
                </a:lnTo>
                <a:lnTo>
                  <a:pt x="13953" y="13949"/>
                </a:lnTo>
                <a:lnTo>
                  <a:pt x="3744" y="29075"/>
                </a:lnTo>
                <a:lnTo>
                  <a:pt x="0" y="47579"/>
                </a:lnTo>
                <a:lnTo>
                  <a:pt x="6" y="678670"/>
                </a:lnTo>
                <a:lnTo>
                  <a:pt x="3744" y="697161"/>
                </a:lnTo>
                <a:lnTo>
                  <a:pt x="13953" y="712296"/>
                </a:lnTo>
                <a:lnTo>
                  <a:pt x="29088" y="722505"/>
                </a:lnTo>
                <a:lnTo>
                  <a:pt x="47611" y="726250"/>
                </a:lnTo>
                <a:lnTo>
                  <a:pt x="353905" y="726250"/>
                </a:lnTo>
                <a:lnTo>
                  <a:pt x="372427" y="722505"/>
                </a:lnTo>
                <a:lnTo>
                  <a:pt x="387562" y="712296"/>
                </a:lnTo>
                <a:lnTo>
                  <a:pt x="390093" y="708543"/>
                </a:lnTo>
                <a:lnTo>
                  <a:pt x="47611" y="708543"/>
                </a:lnTo>
                <a:lnTo>
                  <a:pt x="35985" y="706193"/>
                </a:lnTo>
                <a:lnTo>
                  <a:pt x="26490" y="699787"/>
                </a:lnTo>
                <a:lnTo>
                  <a:pt x="20086" y="690291"/>
                </a:lnTo>
                <a:lnTo>
                  <a:pt x="17737" y="678670"/>
                </a:lnTo>
                <a:lnTo>
                  <a:pt x="17737" y="47579"/>
                </a:lnTo>
                <a:lnTo>
                  <a:pt x="20086" y="35954"/>
                </a:lnTo>
                <a:lnTo>
                  <a:pt x="26490" y="26458"/>
                </a:lnTo>
                <a:lnTo>
                  <a:pt x="35985" y="20054"/>
                </a:lnTo>
                <a:lnTo>
                  <a:pt x="47611" y="17706"/>
                </a:lnTo>
                <a:lnTo>
                  <a:pt x="390098" y="17706"/>
                </a:lnTo>
                <a:lnTo>
                  <a:pt x="387562" y="13949"/>
                </a:lnTo>
                <a:lnTo>
                  <a:pt x="372427" y="3744"/>
                </a:lnTo>
                <a:lnTo>
                  <a:pt x="353905" y="0"/>
                </a:lnTo>
                <a:close/>
              </a:path>
              <a:path w="521969" h="726440">
                <a:moveTo>
                  <a:pt x="401516" y="624347"/>
                </a:moveTo>
                <a:lnTo>
                  <a:pt x="383841" y="624347"/>
                </a:lnTo>
                <a:lnTo>
                  <a:pt x="383841" y="678670"/>
                </a:lnTo>
                <a:lnTo>
                  <a:pt x="381488" y="690291"/>
                </a:lnTo>
                <a:lnTo>
                  <a:pt x="375073" y="699787"/>
                </a:lnTo>
                <a:lnTo>
                  <a:pt x="365566" y="706193"/>
                </a:lnTo>
                <a:lnTo>
                  <a:pt x="353936" y="708543"/>
                </a:lnTo>
                <a:lnTo>
                  <a:pt x="390093" y="708543"/>
                </a:lnTo>
                <a:lnTo>
                  <a:pt x="397771" y="697161"/>
                </a:lnTo>
                <a:lnTo>
                  <a:pt x="401510" y="678670"/>
                </a:lnTo>
                <a:lnTo>
                  <a:pt x="401516" y="624347"/>
                </a:lnTo>
                <a:close/>
              </a:path>
              <a:path w="521969" h="726440">
                <a:moveTo>
                  <a:pt x="362146" y="38721"/>
                </a:moveTo>
                <a:lnTo>
                  <a:pt x="39422" y="38721"/>
                </a:lnTo>
                <a:lnTo>
                  <a:pt x="35443" y="42700"/>
                </a:lnTo>
                <a:lnTo>
                  <a:pt x="35443" y="668764"/>
                </a:lnTo>
                <a:lnTo>
                  <a:pt x="39422" y="672743"/>
                </a:lnTo>
                <a:lnTo>
                  <a:pt x="362114" y="672743"/>
                </a:lnTo>
                <a:lnTo>
                  <a:pt x="366083" y="668764"/>
                </a:lnTo>
                <a:lnTo>
                  <a:pt x="366104" y="655037"/>
                </a:lnTo>
                <a:lnTo>
                  <a:pt x="53181" y="655037"/>
                </a:lnTo>
                <a:lnTo>
                  <a:pt x="53181" y="56427"/>
                </a:lnTo>
                <a:lnTo>
                  <a:pt x="366104" y="56427"/>
                </a:lnTo>
                <a:lnTo>
                  <a:pt x="366104" y="42700"/>
                </a:lnTo>
                <a:lnTo>
                  <a:pt x="362146" y="38721"/>
                </a:lnTo>
                <a:close/>
              </a:path>
              <a:path w="521969" h="726440">
                <a:moveTo>
                  <a:pt x="366104" y="633530"/>
                </a:moveTo>
                <a:lnTo>
                  <a:pt x="348387" y="633530"/>
                </a:lnTo>
                <a:lnTo>
                  <a:pt x="348387" y="655037"/>
                </a:lnTo>
                <a:lnTo>
                  <a:pt x="366104" y="655037"/>
                </a:lnTo>
                <a:lnTo>
                  <a:pt x="366104" y="633530"/>
                </a:lnTo>
                <a:close/>
              </a:path>
              <a:path w="521969" h="726440">
                <a:moveTo>
                  <a:pt x="314566" y="222401"/>
                </a:moveTo>
                <a:lnTo>
                  <a:pt x="267182" y="227878"/>
                </a:lnTo>
                <a:lnTo>
                  <a:pt x="223649" y="243473"/>
                </a:lnTo>
                <a:lnTo>
                  <a:pt x="185221" y="267933"/>
                </a:lnTo>
                <a:lnTo>
                  <a:pt x="153150" y="300005"/>
                </a:lnTo>
                <a:lnTo>
                  <a:pt x="128691" y="338435"/>
                </a:lnTo>
                <a:lnTo>
                  <a:pt x="113096" y="381970"/>
                </a:lnTo>
                <a:lnTo>
                  <a:pt x="107625" y="429411"/>
                </a:lnTo>
                <a:lnTo>
                  <a:pt x="113094" y="476754"/>
                </a:lnTo>
                <a:lnTo>
                  <a:pt x="128685" y="520295"/>
                </a:lnTo>
                <a:lnTo>
                  <a:pt x="153140" y="558729"/>
                </a:lnTo>
                <a:lnTo>
                  <a:pt x="185208" y="590803"/>
                </a:lnTo>
                <a:lnTo>
                  <a:pt x="223635" y="615264"/>
                </a:lnTo>
                <a:lnTo>
                  <a:pt x="267172" y="630859"/>
                </a:lnTo>
                <a:lnTo>
                  <a:pt x="314566" y="636336"/>
                </a:lnTo>
                <a:lnTo>
                  <a:pt x="323150" y="636154"/>
                </a:lnTo>
                <a:lnTo>
                  <a:pt x="331653" y="635616"/>
                </a:lnTo>
                <a:lnTo>
                  <a:pt x="340068" y="634737"/>
                </a:lnTo>
                <a:lnTo>
                  <a:pt x="348387" y="633530"/>
                </a:lnTo>
                <a:lnTo>
                  <a:pt x="366104" y="633530"/>
                </a:lnTo>
                <a:lnTo>
                  <a:pt x="366104" y="629813"/>
                </a:lnTo>
                <a:lnTo>
                  <a:pt x="372135" y="628274"/>
                </a:lnTo>
                <a:lnTo>
                  <a:pt x="378030" y="626441"/>
                </a:lnTo>
                <a:lnTo>
                  <a:pt x="383841" y="624347"/>
                </a:lnTo>
                <a:lnTo>
                  <a:pt x="401516" y="624347"/>
                </a:lnTo>
                <a:lnTo>
                  <a:pt x="401516" y="618598"/>
                </a:lnTo>
                <a:lnTo>
                  <a:pt x="314566" y="618598"/>
                </a:lnTo>
                <a:lnTo>
                  <a:pt x="298377" y="613468"/>
                </a:lnTo>
                <a:lnTo>
                  <a:pt x="270996" y="613468"/>
                </a:lnTo>
                <a:lnTo>
                  <a:pt x="237819" y="602279"/>
                </a:lnTo>
                <a:lnTo>
                  <a:pt x="207700" y="585424"/>
                </a:lnTo>
                <a:lnTo>
                  <a:pt x="181288" y="563539"/>
                </a:lnTo>
                <a:lnTo>
                  <a:pt x="159230" y="537261"/>
                </a:lnTo>
                <a:lnTo>
                  <a:pt x="489654" y="537261"/>
                </a:lnTo>
                <a:lnTo>
                  <a:pt x="499672" y="521886"/>
                </a:lnTo>
                <a:lnTo>
                  <a:pt x="500524" y="519554"/>
                </a:lnTo>
                <a:lnTo>
                  <a:pt x="148225" y="519554"/>
                </a:lnTo>
                <a:lnTo>
                  <a:pt x="139273" y="500680"/>
                </a:lnTo>
                <a:lnTo>
                  <a:pt x="132410" y="480734"/>
                </a:lnTo>
                <a:lnTo>
                  <a:pt x="127879" y="460308"/>
                </a:lnTo>
                <a:lnTo>
                  <a:pt x="127780" y="459860"/>
                </a:lnTo>
                <a:lnTo>
                  <a:pt x="125524" y="438206"/>
                </a:lnTo>
                <a:lnTo>
                  <a:pt x="520487" y="438206"/>
                </a:lnTo>
                <a:lnTo>
                  <a:pt x="521523" y="429411"/>
                </a:lnTo>
                <a:lnTo>
                  <a:pt x="520473" y="420500"/>
                </a:lnTo>
                <a:lnTo>
                  <a:pt x="125524" y="420500"/>
                </a:lnTo>
                <a:lnTo>
                  <a:pt x="127770" y="398935"/>
                </a:lnTo>
                <a:lnTo>
                  <a:pt x="139229" y="358158"/>
                </a:lnTo>
                <a:lnTo>
                  <a:pt x="148225" y="339162"/>
                </a:lnTo>
                <a:lnTo>
                  <a:pt x="500482" y="339162"/>
                </a:lnTo>
                <a:lnTo>
                  <a:pt x="499663" y="336921"/>
                </a:lnTo>
                <a:lnTo>
                  <a:pt x="489599" y="321477"/>
                </a:lnTo>
                <a:lnTo>
                  <a:pt x="159204" y="321477"/>
                </a:lnTo>
                <a:lnTo>
                  <a:pt x="181288" y="295185"/>
                </a:lnTo>
                <a:lnTo>
                  <a:pt x="207700" y="273299"/>
                </a:lnTo>
                <a:lnTo>
                  <a:pt x="237819" y="256428"/>
                </a:lnTo>
                <a:lnTo>
                  <a:pt x="270996" y="245217"/>
                </a:lnTo>
                <a:lnTo>
                  <a:pt x="298435" y="245217"/>
                </a:lnTo>
                <a:lnTo>
                  <a:pt x="314545" y="240107"/>
                </a:lnTo>
                <a:lnTo>
                  <a:pt x="401516" y="240107"/>
                </a:lnTo>
                <a:lnTo>
                  <a:pt x="401516" y="234390"/>
                </a:lnTo>
                <a:lnTo>
                  <a:pt x="383841" y="234390"/>
                </a:lnTo>
                <a:lnTo>
                  <a:pt x="378030" y="232328"/>
                </a:lnTo>
                <a:lnTo>
                  <a:pt x="372135" y="230474"/>
                </a:lnTo>
                <a:lnTo>
                  <a:pt x="366104" y="228935"/>
                </a:lnTo>
                <a:lnTo>
                  <a:pt x="366104" y="225218"/>
                </a:lnTo>
                <a:lnTo>
                  <a:pt x="348387" y="225218"/>
                </a:lnTo>
                <a:lnTo>
                  <a:pt x="340085" y="224005"/>
                </a:lnTo>
                <a:lnTo>
                  <a:pt x="331677" y="223122"/>
                </a:lnTo>
                <a:lnTo>
                  <a:pt x="323168" y="222584"/>
                </a:lnTo>
                <a:lnTo>
                  <a:pt x="314566" y="222401"/>
                </a:lnTo>
                <a:close/>
              </a:path>
              <a:path w="521969" h="726440">
                <a:moveTo>
                  <a:pt x="395244" y="537261"/>
                </a:moveTo>
                <a:lnTo>
                  <a:pt x="376951" y="537261"/>
                </a:lnTo>
                <a:lnTo>
                  <a:pt x="364263" y="571465"/>
                </a:lnTo>
                <a:lnTo>
                  <a:pt x="348974" y="597036"/>
                </a:lnTo>
                <a:lnTo>
                  <a:pt x="332078" y="613054"/>
                </a:lnTo>
                <a:lnTo>
                  <a:pt x="314566" y="618598"/>
                </a:lnTo>
                <a:lnTo>
                  <a:pt x="401516" y="618598"/>
                </a:lnTo>
                <a:lnTo>
                  <a:pt x="401516" y="617153"/>
                </a:lnTo>
                <a:lnTo>
                  <a:pt x="407557" y="613468"/>
                </a:lnTo>
                <a:lnTo>
                  <a:pt x="358146" y="613468"/>
                </a:lnTo>
                <a:lnTo>
                  <a:pt x="369200" y="598817"/>
                </a:lnTo>
                <a:lnTo>
                  <a:pt x="379157" y="581046"/>
                </a:lnTo>
                <a:lnTo>
                  <a:pt x="387882" y="560434"/>
                </a:lnTo>
                <a:lnTo>
                  <a:pt x="395244" y="537261"/>
                </a:lnTo>
                <a:close/>
              </a:path>
              <a:path w="521969" h="726440">
                <a:moveTo>
                  <a:pt x="252180" y="537261"/>
                </a:moveTo>
                <a:lnTo>
                  <a:pt x="233898" y="537261"/>
                </a:lnTo>
                <a:lnTo>
                  <a:pt x="241262" y="560434"/>
                </a:lnTo>
                <a:lnTo>
                  <a:pt x="249992" y="581046"/>
                </a:lnTo>
                <a:lnTo>
                  <a:pt x="259952" y="598817"/>
                </a:lnTo>
                <a:lnTo>
                  <a:pt x="270996" y="613468"/>
                </a:lnTo>
                <a:lnTo>
                  <a:pt x="298377" y="613468"/>
                </a:lnTo>
                <a:lnTo>
                  <a:pt x="297073" y="613054"/>
                </a:lnTo>
                <a:lnTo>
                  <a:pt x="280177" y="597036"/>
                </a:lnTo>
                <a:lnTo>
                  <a:pt x="264879" y="571465"/>
                </a:lnTo>
                <a:lnTo>
                  <a:pt x="252180" y="537261"/>
                </a:lnTo>
                <a:close/>
              </a:path>
              <a:path w="521969" h="726440">
                <a:moveTo>
                  <a:pt x="489654" y="537261"/>
                </a:moveTo>
                <a:lnTo>
                  <a:pt x="469912" y="537261"/>
                </a:lnTo>
                <a:lnTo>
                  <a:pt x="447822" y="563539"/>
                </a:lnTo>
                <a:lnTo>
                  <a:pt x="421400" y="585424"/>
                </a:lnTo>
                <a:lnTo>
                  <a:pt x="391297" y="602279"/>
                </a:lnTo>
                <a:lnTo>
                  <a:pt x="358146" y="613468"/>
                </a:lnTo>
                <a:lnTo>
                  <a:pt x="407557" y="613468"/>
                </a:lnTo>
                <a:lnTo>
                  <a:pt x="441186" y="592948"/>
                </a:lnTo>
                <a:lnTo>
                  <a:pt x="474346" y="560753"/>
                </a:lnTo>
                <a:lnTo>
                  <a:pt x="489654" y="537261"/>
                </a:lnTo>
                <a:close/>
              </a:path>
              <a:path w="521969" h="726440">
                <a:moveTo>
                  <a:pt x="238338" y="438206"/>
                </a:moveTo>
                <a:lnTo>
                  <a:pt x="220632" y="438206"/>
                </a:lnTo>
                <a:lnTo>
                  <a:pt x="221519" y="459860"/>
                </a:lnTo>
                <a:lnTo>
                  <a:pt x="223330" y="480588"/>
                </a:lnTo>
                <a:lnTo>
                  <a:pt x="226065" y="500680"/>
                </a:lnTo>
                <a:lnTo>
                  <a:pt x="229595" y="519554"/>
                </a:lnTo>
                <a:lnTo>
                  <a:pt x="247688" y="519554"/>
                </a:lnTo>
                <a:lnTo>
                  <a:pt x="244029" y="501045"/>
                </a:lnTo>
                <a:lnTo>
                  <a:pt x="241203" y="481275"/>
                </a:lnTo>
                <a:lnTo>
                  <a:pt x="239282" y="460308"/>
                </a:lnTo>
                <a:lnTo>
                  <a:pt x="238338" y="438206"/>
                </a:lnTo>
                <a:close/>
              </a:path>
              <a:path w="521969" h="726440">
                <a:moveTo>
                  <a:pt x="408542" y="438206"/>
                </a:moveTo>
                <a:lnTo>
                  <a:pt x="390836" y="438206"/>
                </a:lnTo>
                <a:lnTo>
                  <a:pt x="389902" y="459860"/>
                </a:lnTo>
                <a:lnTo>
                  <a:pt x="389883" y="460308"/>
                </a:lnTo>
                <a:lnTo>
                  <a:pt x="388018" y="480588"/>
                </a:lnTo>
                <a:lnTo>
                  <a:pt x="387955" y="481275"/>
                </a:lnTo>
                <a:lnTo>
                  <a:pt x="385182" y="500680"/>
                </a:lnTo>
                <a:lnTo>
                  <a:pt x="385130" y="501045"/>
                </a:lnTo>
                <a:lnTo>
                  <a:pt x="381485" y="519554"/>
                </a:lnTo>
                <a:lnTo>
                  <a:pt x="399537" y="519554"/>
                </a:lnTo>
                <a:lnTo>
                  <a:pt x="403017" y="501045"/>
                </a:lnTo>
                <a:lnTo>
                  <a:pt x="403086" y="500680"/>
                </a:lnTo>
                <a:lnTo>
                  <a:pt x="405733" y="481275"/>
                </a:lnTo>
                <a:lnTo>
                  <a:pt x="405826" y="480588"/>
                </a:lnTo>
                <a:lnTo>
                  <a:pt x="407602" y="460308"/>
                </a:lnTo>
                <a:lnTo>
                  <a:pt x="407641" y="459860"/>
                </a:lnTo>
                <a:lnTo>
                  <a:pt x="408542" y="438206"/>
                </a:lnTo>
                <a:close/>
              </a:path>
              <a:path w="521969" h="726440">
                <a:moveTo>
                  <a:pt x="520487" y="438206"/>
                </a:moveTo>
                <a:lnTo>
                  <a:pt x="503618" y="438206"/>
                </a:lnTo>
                <a:lnTo>
                  <a:pt x="501361" y="459860"/>
                </a:lnTo>
                <a:lnTo>
                  <a:pt x="496761" y="480588"/>
                </a:lnTo>
                <a:lnTo>
                  <a:pt x="496728" y="480734"/>
                </a:lnTo>
                <a:lnTo>
                  <a:pt x="489863" y="500680"/>
                </a:lnTo>
                <a:lnTo>
                  <a:pt x="480917" y="519554"/>
                </a:lnTo>
                <a:lnTo>
                  <a:pt x="500524" y="519554"/>
                </a:lnTo>
                <a:lnTo>
                  <a:pt x="515839" y="477666"/>
                </a:lnTo>
                <a:lnTo>
                  <a:pt x="520487" y="438206"/>
                </a:lnTo>
                <a:close/>
              </a:path>
              <a:path w="521969" h="726440">
                <a:moveTo>
                  <a:pt x="247625" y="339162"/>
                </a:moveTo>
                <a:lnTo>
                  <a:pt x="229595" y="339162"/>
                </a:lnTo>
                <a:lnTo>
                  <a:pt x="226133" y="357667"/>
                </a:lnTo>
                <a:lnTo>
                  <a:pt x="226041" y="358158"/>
                </a:lnTo>
                <a:lnTo>
                  <a:pt x="223423" y="377436"/>
                </a:lnTo>
                <a:lnTo>
                  <a:pt x="223330" y="378119"/>
                </a:lnTo>
                <a:lnTo>
                  <a:pt x="221557" y="398402"/>
                </a:lnTo>
                <a:lnTo>
                  <a:pt x="221511" y="398935"/>
                </a:lnTo>
                <a:lnTo>
                  <a:pt x="220632" y="420500"/>
                </a:lnTo>
                <a:lnTo>
                  <a:pt x="238306" y="420500"/>
                </a:lnTo>
                <a:lnTo>
                  <a:pt x="239236" y="398935"/>
                </a:lnTo>
                <a:lnTo>
                  <a:pt x="239259" y="398402"/>
                </a:lnTo>
                <a:lnTo>
                  <a:pt x="241121" y="378119"/>
                </a:lnTo>
                <a:lnTo>
                  <a:pt x="241183" y="377436"/>
                </a:lnTo>
                <a:lnTo>
                  <a:pt x="243929" y="358158"/>
                </a:lnTo>
                <a:lnTo>
                  <a:pt x="243999" y="357667"/>
                </a:lnTo>
                <a:lnTo>
                  <a:pt x="247625" y="339162"/>
                </a:lnTo>
                <a:close/>
              </a:path>
              <a:path w="521969" h="726440">
                <a:moveTo>
                  <a:pt x="399516" y="339162"/>
                </a:moveTo>
                <a:lnTo>
                  <a:pt x="381454" y="339162"/>
                </a:lnTo>
                <a:lnTo>
                  <a:pt x="385113" y="357667"/>
                </a:lnTo>
                <a:lnTo>
                  <a:pt x="387935" y="377436"/>
                </a:lnTo>
                <a:lnTo>
                  <a:pt x="389847" y="398402"/>
                </a:lnTo>
                <a:lnTo>
                  <a:pt x="390773" y="420500"/>
                </a:lnTo>
                <a:lnTo>
                  <a:pt x="408479" y="420500"/>
                </a:lnTo>
                <a:lnTo>
                  <a:pt x="407600" y="398935"/>
                </a:lnTo>
                <a:lnTo>
                  <a:pt x="405780" y="378119"/>
                </a:lnTo>
                <a:lnTo>
                  <a:pt x="403069" y="358158"/>
                </a:lnTo>
                <a:lnTo>
                  <a:pt x="399516" y="339162"/>
                </a:lnTo>
                <a:close/>
              </a:path>
              <a:path w="521969" h="726440">
                <a:moveTo>
                  <a:pt x="500482" y="339162"/>
                </a:moveTo>
                <a:lnTo>
                  <a:pt x="480854" y="339162"/>
                </a:lnTo>
                <a:lnTo>
                  <a:pt x="489633" y="357667"/>
                </a:lnTo>
                <a:lnTo>
                  <a:pt x="489850" y="358158"/>
                </a:lnTo>
                <a:lnTo>
                  <a:pt x="496669" y="377970"/>
                </a:lnTo>
                <a:lnTo>
                  <a:pt x="501202" y="398402"/>
                </a:lnTo>
                <a:lnTo>
                  <a:pt x="501309" y="398935"/>
                </a:lnTo>
                <a:lnTo>
                  <a:pt x="503555" y="420500"/>
                </a:lnTo>
                <a:lnTo>
                  <a:pt x="520473" y="420500"/>
                </a:lnTo>
                <a:lnTo>
                  <a:pt x="515933" y="381970"/>
                </a:lnTo>
                <a:lnTo>
                  <a:pt x="515836" y="381151"/>
                </a:lnTo>
                <a:lnTo>
                  <a:pt x="500482" y="339162"/>
                </a:lnTo>
                <a:close/>
              </a:path>
              <a:path w="521969" h="726440">
                <a:moveTo>
                  <a:pt x="298435" y="245217"/>
                </a:moveTo>
                <a:lnTo>
                  <a:pt x="270996" y="245217"/>
                </a:lnTo>
                <a:lnTo>
                  <a:pt x="259934" y="259880"/>
                </a:lnTo>
                <a:lnTo>
                  <a:pt x="249980" y="277649"/>
                </a:lnTo>
                <a:lnTo>
                  <a:pt x="241348" y="298048"/>
                </a:lnTo>
                <a:lnTo>
                  <a:pt x="241259" y="298260"/>
                </a:lnTo>
                <a:lnTo>
                  <a:pt x="233888" y="321477"/>
                </a:lnTo>
                <a:lnTo>
                  <a:pt x="252180" y="321477"/>
                </a:lnTo>
                <a:lnTo>
                  <a:pt x="264874" y="287268"/>
                </a:lnTo>
                <a:lnTo>
                  <a:pt x="280162" y="261685"/>
                </a:lnTo>
                <a:lnTo>
                  <a:pt x="297051" y="245656"/>
                </a:lnTo>
                <a:lnTo>
                  <a:pt x="298435" y="245217"/>
                </a:lnTo>
                <a:close/>
              </a:path>
              <a:path w="521969" h="726440">
                <a:moveTo>
                  <a:pt x="401516" y="240107"/>
                </a:moveTo>
                <a:lnTo>
                  <a:pt x="314545" y="240107"/>
                </a:lnTo>
                <a:lnTo>
                  <a:pt x="332051" y="245656"/>
                </a:lnTo>
                <a:lnTo>
                  <a:pt x="348946" y="261685"/>
                </a:lnTo>
                <a:lnTo>
                  <a:pt x="364236" y="287268"/>
                </a:lnTo>
                <a:lnTo>
                  <a:pt x="376930" y="321477"/>
                </a:lnTo>
                <a:lnTo>
                  <a:pt x="395254" y="321477"/>
                </a:lnTo>
                <a:lnTo>
                  <a:pt x="387882" y="298260"/>
                </a:lnTo>
                <a:lnTo>
                  <a:pt x="379157" y="277649"/>
                </a:lnTo>
                <a:lnTo>
                  <a:pt x="369200" y="259880"/>
                </a:lnTo>
                <a:lnTo>
                  <a:pt x="358146" y="245217"/>
                </a:lnTo>
                <a:lnTo>
                  <a:pt x="407321" y="245217"/>
                </a:lnTo>
                <a:lnTo>
                  <a:pt x="401516" y="241678"/>
                </a:lnTo>
                <a:lnTo>
                  <a:pt x="401516" y="240107"/>
                </a:lnTo>
                <a:close/>
              </a:path>
              <a:path w="521969" h="726440">
                <a:moveTo>
                  <a:pt x="407321" y="245217"/>
                </a:moveTo>
                <a:lnTo>
                  <a:pt x="358146" y="245217"/>
                </a:lnTo>
                <a:lnTo>
                  <a:pt x="391331" y="256428"/>
                </a:lnTo>
                <a:lnTo>
                  <a:pt x="421456" y="273299"/>
                </a:lnTo>
                <a:lnTo>
                  <a:pt x="447865" y="295185"/>
                </a:lnTo>
                <a:lnTo>
                  <a:pt x="469938" y="321477"/>
                </a:lnTo>
                <a:lnTo>
                  <a:pt x="489599" y="321477"/>
                </a:lnTo>
                <a:lnTo>
                  <a:pt x="474332" y="298048"/>
                </a:lnTo>
                <a:lnTo>
                  <a:pt x="441174" y="265858"/>
                </a:lnTo>
                <a:lnTo>
                  <a:pt x="407321" y="245217"/>
                </a:lnTo>
                <a:close/>
              </a:path>
              <a:path w="521969" h="726440">
                <a:moveTo>
                  <a:pt x="390098" y="17706"/>
                </a:moveTo>
                <a:lnTo>
                  <a:pt x="353936" y="17706"/>
                </a:lnTo>
                <a:lnTo>
                  <a:pt x="365566" y="20054"/>
                </a:lnTo>
                <a:lnTo>
                  <a:pt x="375073" y="26458"/>
                </a:lnTo>
                <a:lnTo>
                  <a:pt x="381488" y="35954"/>
                </a:lnTo>
                <a:lnTo>
                  <a:pt x="383841" y="47579"/>
                </a:lnTo>
                <a:lnTo>
                  <a:pt x="383841" y="234390"/>
                </a:lnTo>
                <a:lnTo>
                  <a:pt x="401516" y="234390"/>
                </a:lnTo>
                <a:lnTo>
                  <a:pt x="401516" y="47579"/>
                </a:lnTo>
                <a:lnTo>
                  <a:pt x="397771" y="29075"/>
                </a:lnTo>
                <a:lnTo>
                  <a:pt x="390098" y="17706"/>
                </a:lnTo>
                <a:close/>
              </a:path>
              <a:path w="521969" h="726440">
                <a:moveTo>
                  <a:pt x="366104" y="56427"/>
                </a:moveTo>
                <a:lnTo>
                  <a:pt x="348387" y="56427"/>
                </a:lnTo>
                <a:lnTo>
                  <a:pt x="348387" y="225218"/>
                </a:lnTo>
                <a:lnTo>
                  <a:pt x="366104" y="225218"/>
                </a:lnTo>
                <a:lnTo>
                  <a:pt x="366104" y="56427"/>
                </a:lnTo>
                <a:close/>
              </a:path>
              <a:path w="521969" h="726440">
                <a:moveTo>
                  <a:pt x="275206" y="90279"/>
                </a:moveTo>
                <a:lnTo>
                  <a:pt x="126310" y="90279"/>
                </a:lnTo>
                <a:lnTo>
                  <a:pt x="122331" y="94258"/>
                </a:lnTo>
                <a:lnTo>
                  <a:pt x="122331" y="104017"/>
                </a:lnTo>
                <a:lnTo>
                  <a:pt x="126310" y="107986"/>
                </a:lnTo>
                <a:lnTo>
                  <a:pt x="275206" y="107986"/>
                </a:lnTo>
                <a:lnTo>
                  <a:pt x="279185" y="104017"/>
                </a:lnTo>
                <a:lnTo>
                  <a:pt x="279185" y="94258"/>
                </a:lnTo>
                <a:lnTo>
                  <a:pt x="275206" y="90279"/>
                </a:lnTo>
                <a:close/>
              </a:path>
            </a:pathLst>
          </a:custGeom>
          <a:solidFill>
            <a:srgbClr val="FFFFFF"/>
          </a:solidFill>
        </p:spPr>
        <p:txBody>
          <a:bodyPr wrap="square" lIns="0" tIns="0" rIns="0" bIns="0" rtlCol="0"/>
          <a:lstStyle/>
          <a:p>
            <a:endParaRPr/>
          </a:p>
        </p:txBody>
      </p:sp>
      <p:pic>
        <p:nvPicPr>
          <p:cNvPr id="17" name="object 17"/>
          <p:cNvPicPr/>
          <p:nvPr/>
        </p:nvPicPr>
        <p:blipFill>
          <a:blip r:embed="rId6" cstate="print"/>
          <a:stretch>
            <a:fillRect/>
          </a:stretch>
        </p:blipFill>
        <p:spPr>
          <a:xfrm>
            <a:off x="8480935" y="3756422"/>
            <a:ext cx="409527" cy="409571"/>
          </a:xfrm>
          <a:prstGeom prst="rect">
            <a:avLst/>
          </a:prstGeom>
        </p:spPr>
      </p:pic>
      <p:pic>
        <p:nvPicPr>
          <p:cNvPr id="18" name="object 18"/>
          <p:cNvPicPr/>
          <p:nvPr/>
        </p:nvPicPr>
        <p:blipFill>
          <a:blip r:embed="rId7" cstate="print"/>
          <a:stretch>
            <a:fillRect/>
          </a:stretch>
        </p:blipFill>
        <p:spPr>
          <a:xfrm>
            <a:off x="8481531" y="2158855"/>
            <a:ext cx="408352" cy="385713"/>
          </a:xfrm>
          <a:prstGeom prst="rect">
            <a:avLst/>
          </a:prstGeom>
        </p:spPr>
      </p:pic>
    </p:spTree>
    <p:extLst>
      <p:ext uri="{BB962C8B-B14F-4D97-AF65-F5344CB8AC3E}">
        <p14:creationId xmlns:p14="http://schemas.microsoft.com/office/powerpoint/2010/main" val="3975866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purple background with lines&#10;&#10;Description automatically generated">
            <a:extLst>
              <a:ext uri="{FF2B5EF4-FFF2-40B4-BE49-F238E27FC236}">
                <a16:creationId xmlns:a16="http://schemas.microsoft.com/office/drawing/2014/main" id="{C1D2D21A-0804-62A2-B40C-CA85766A963E}"/>
              </a:ext>
            </a:extLst>
          </p:cNvPr>
          <p:cNvPicPr>
            <a:picLocks noChangeAspect="1"/>
          </p:cNvPicPr>
          <p:nvPr/>
        </p:nvPicPr>
        <p:blipFill>
          <a:blip r:embed="rId2">
            <a:extLst>
              <a:ext uri="{28A0092B-C50C-407E-A947-70E740481C1C}">
                <a14:useLocalDpi xmlns:a14="http://schemas.microsoft.com/office/drawing/2010/main" val="0"/>
              </a:ext>
            </a:extLst>
          </a:blip>
          <a:srcRect l="20720" b="17297"/>
          <a:stretch/>
        </p:blipFill>
        <p:spPr>
          <a:xfrm>
            <a:off x="8282397" y="0"/>
            <a:ext cx="3923808" cy="6043974"/>
          </a:xfrm>
          <a:prstGeom prst="rect">
            <a:avLst/>
          </a:prstGeom>
        </p:spPr>
      </p:pic>
      <p:sp>
        <p:nvSpPr>
          <p:cNvPr id="5" name="bg object 16">
            <a:extLst>
              <a:ext uri="{FF2B5EF4-FFF2-40B4-BE49-F238E27FC236}">
                <a16:creationId xmlns:a16="http://schemas.microsoft.com/office/drawing/2014/main" id="{D6ACB0A3-CFDA-EDB5-105C-00A628701D10}"/>
              </a:ext>
            </a:extLst>
          </p:cNvPr>
          <p:cNvSpPr/>
          <p:nvPr/>
        </p:nvSpPr>
        <p:spPr>
          <a:xfrm>
            <a:off x="6070227" y="2474726"/>
            <a:ext cx="1829057" cy="2643083"/>
          </a:xfrm>
          <a:custGeom>
            <a:avLst/>
            <a:gdLst/>
            <a:ahLst/>
            <a:cxnLst/>
            <a:rect l="l" t="t" r="r" b="b"/>
            <a:pathLst>
              <a:path w="3016250" h="4358640">
                <a:moveTo>
                  <a:pt x="3016232" y="0"/>
                </a:moveTo>
                <a:lnTo>
                  <a:pt x="0" y="0"/>
                </a:lnTo>
                <a:lnTo>
                  <a:pt x="0" y="4358526"/>
                </a:lnTo>
                <a:lnTo>
                  <a:pt x="3016232" y="4358526"/>
                </a:lnTo>
                <a:lnTo>
                  <a:pt x="3016232" y="0"/>
                </a:lnTo>
                <a:close/>
              </a:path>
            </a:pathLst>
          </a:custGeom>
          <a:solidFill>
            <a:srgbClr val="FBBB15"/>
          </a:solidFill>
        </p:spPr>
        <p:txBody>
          <a:bodyPr wrap="square" lIns="0" tIns="0" rIns="0" bIns="0" rtlCol="0"/>
          <a:lstStyle/>
          <a:p>
            <a:endParaRPr/>
          </a:p>
        </p:txBody>
      </p:sp>
      <p:pic>
        <p:nvPicPr>
          <p:cNvPr id="18" name="bg object 17">
            <a:extLst>
              <a:ext uri="{FF2B5EF4-FFF2-40B4-BE49-F238E27FC236}">
                <a16:creationId xmlns:a16="http://schemas.microsoft.com/office/drawing/2014/main" id="{3C6219ED-E821-814C-5DFE-4979BA225810}"/>
              </a:ext>
            </a:extLst>
          </p:cNvPr>
          <p:cNvPicPr/>
          <p:nvPr/>
        </p:nvPicPr>
        <p:blipFill>
          <a:blip r:embed="rId3" cstate="print"/>
          <a:stretch>
            <a:fillRect/>
          </a:stretch>
        </p:blipFill>
        <p:spPr>
          <a:xfrm>
            <a:off x="6232516" y="2620080"/>
            <a:ext cx="804545" cy="804539"/>
          </a:xfrm>
          <a:prstGeom prst="rect">
            <a:avLst/>
          </a:prstGeom>
        </p:spPr>
      </p:pic>
      <p:sp>
        <p:nvSpPr>
          <p:cNvPr id="20" name="bg object 18">
            <a:extLst>
              <a:ext uri="{FF2B5EF4-FFF2-40B4-BE49-F238E27FC236}">
                <a16:creationId xmlns:a16="http://schemas.microsoft.com/office/drawing/2014/main" id="{213EFCD8-F2B5-50A8-8AA1-8AD25BA3DAD2}"/>
              </a:ext>
            </a:extLst>
          </p:cNvPr>
          <p:cNvSpPr/>
          <p:nvPr/>
        </p:nvSpPr>
        <p:spPr>
          <a:xfrm>
            <a:off x="6232518" y="2620079"/>
            <a:ext cx="804785" cy="804785"/>
          </a:xfrm>
          <a:custGeom>
            <a:avLst/>
            <a:gdLst/>
            <a:ahLst/>
            <a:cxnLst/>
            <a:rect l="l" t="t" r="r" b="b"/>
            <a:pathLst>
              <a:path w="1327150" h="1327150">
                <a:moveTo>
                  <a:pt x="663372" y="1326755"/>
                </a:moveTo>
                <a:lnTo>
                  <a:pt x="710748" y="1325089"/>
                </a:lnTo>
                <a:lnTo>
                  <a:pt x="757225" y="1320167"/>
                </a:lnTo>
                <a:lnTo>
                  <a:pt x="802690" y="1312101"/>
                </a:lnTo>
                <a:lnTo>
                  <a:pt x="847032" y="1301003"/>
                </a:lnTo>
                <a:lnTo>
                  <a:pt x="890138" y="1286985"/>
                </a:lnTo>
                <a:lnTo>
                  <a:pt x="931896" y="1270160"/>
                </a:lnTo>
                <a:lnTo>
                  <a:pt x="972193" y="1250639"/>
                </a:lnTo>
                <a:lnTo>
                  <a:pt x="1010918" y="1228536"/>
                </a:lnTo>
                <a:lnTo>
                  <a:pt x="1047958" y="1203963"/>
                </a:lnTo>
                <a:lnTo>
                  <a:pt x="1083200" y="1177030"/>
                </a:lnTo>
                <a:lnTo>
                  <a:pt x="1116534" y="1147852"/>
                </a:lnTo>
                <a:lnTo>
                  <a:pt x="1147845" y="1116540"/>
                </a:lnTo>
                <a:lnTo>
                  <a:pt x="1177023" y="1083207"/>
                </a:lnTo>
                <a:lnTo>
                  <a:pt x="1203955" y="1047964"/>
                </a:lnTo>
                <a:lnTo>
                  <a:pt x="1228528" y="1010924"/>
                </a:lnTo>
                <a:lnTo>
                  <a:pt x="1250631" y="972199"/>
                </a:lnTo>
                <a:lnTo>
                  <a:pt x="1270151" y="931902"/>
                </a:lnTo>
                <a:lnTo>
                  <a:pt x="1286976" y="890144"/>
                </a:lnTo>
                <a:lnTo>
                  <a:pt x="1300993" y="847039"/>
                </a:lnTo>
                <a:lnTo>
                  <a:pt x="1312091" y="802698"/>
                </a:lnTo>
                <a:lnTo>
                  <a:pt x="1320157" y="757233"/>
                </a:lnTo>
                <a:lnTo>
                  <a:pt x="1325079" y="710757"/>
                </a:lnTo>
                <a:lnTo>
                  <a:pt x="1326744" y="663382"/>
                </a:lnTo>
                <a:lnTo>
                  <a:pt x="1325079" y="616006"/>
                </a:lnTo>
                <a:lnTo>
                  <a:pt x="1320157" y="569529"/>
                </a:lnTo>
                <a:lnTo>
                  <a:pt x="1312091" y="524064"/>
                </a:lnTo>
                <a:lnTo>
                  <a:pt x="1300993" y="479721"/>
                </a:lnTo>
                <a:lnTo>
                  <a:pt x="1286976" y="436615"/>
                </a:lnTo>
                <a:lnTo>
                  <a:pt x="1270151" y="394857"/>
                </a:lnTo>
                <a:lnTo>
                  <a:pt x="1250631" y="354559"/>
                </a:lnTo>
                <a:lnTo>
                  <a:pt x="1228528" y="315834"/>
                </a:lnTo>
                <a:lnTo>
                  <a:pt x="1203955" y="278793"/>
                </a:lnTo>
                <a:lnTo>
                  <a:pt x="1177023" y="243550"/>
                </a:lnTo>
                <a:lnTo>
                  <a:pt x="1147845" y="210216"/>
                </a:lnTo>
                <a:lnTo>
                  <a:pt x="1116534" y="178903"/>
                </a:lnTo>
                <a:lnTo>
                  <a:pt x="1083200" y="149725"/>
                </a:lnTo>
                <a:lnTo>
                  <a:pt x="1047958" y="122793"/>
                </a:lnTo>
                <a:lnTo>
                  <a:pt x="1010918" y="98219"/>
                </a:lnTo>
                <a:lnTo>
                  <a:pt x="972193" y="76115"/>
                </a:lnTo>
                <a:lnTo>
                  <a:pt x="931896" y="56595"/>
                </a:lnTo>
                <a:lnTo>
                  <a:pt x="890138" y="39770"/>
                </a:lnTo>
                <a:lnTo>
                  <a:pt x="847032" y="25752"/>
                </a:lnTo>
                <a:lnTo>
                  <a:pt x="802690" y="14653"/>
                </a:lnTo>
                <a:lnTo>
                  <a:pt x="757225" y="6587"/>
                </a:lnTo>
                <a:lnTo>
                  <a:pt x="710748" y="1665"/>
                </a:lnTo>
                <a:lnTo>
                  <a:pt x="663372" y="0"/>
                </a:lnTo>
                <a:lnTo>
                  <a:pt x="615996" y="1665"/>
                </a:lnTo>
                <a:lnTo>
                  <a:pt x="569519" y="6587"/>
                </a:lnTo>
                <a:lnTo>
                  <a:pt x="524054" y="14653"/>
                </a:lnTo>
                <a:lnTo>
                  <a:pt x="479712" y="25752"/>
                </a:lnTo>
                <a:lnTo>
                  <a:pt x="436606" y="39770"/>
                </a:lnTo>
                <a:lnTo>
                  <a:pt x="394848" y="56595"/>
                </a:lnTo>
                <a:lnTo>
                  <a:pt x="354551" y="76115"/>
                </a:lnTo>
                <a:lnTo>
                  <a:pt x="315826" y="98219"/>
                </a:lnTo>
                <a:lnTo>
                  <a:pt x="278786" y="122793"/>
                </a:lnTo>
                <a:lnTo>
                  <a:pt x="243544" y="149725"/>
                </a:lnTo>
                <a:lnTo>
                  <a:pt x="210210" y="178903"/>
                </a:lnTo>
                <a:lnTo>
                  <a:pt x="178899" y="210216"/>
                </a:lnTo>
                <a:lnTo>
                  <a:pt x="149721" y="243550"/>
                </a:lnTo>
                <a:lnTo>
                  <a:pt x="122789" y="278793"/>
                </a:lnTo>
                <a:lnTo>
                  <a:pt x="98216" y="315834"/>
                </a:lnTo>
                <a:lnTo>
                  <a:pt x="76113" y="354559"/>
                </a:lnTo>
                <a:lnTo>
                  <a:pt x="56593" y="394857"/>
                </a:lnTo>
                <a:lnTo>
                  <a:pt x="39768" y="436615"/>
                </a:lnTo>
                <a:lnTo>
                  <a:pt x="25751" y="479721"/>
                </a:lnTo>
                <a:lnTo>
                  <a:pt x="14653" y="524064"/>
                </a:lnTo>
                <a:lnTo>
                  <a:pt x="6587" y="569529"/>
                </a:lnTo>
                <a:lnTo>
                  <a:pt x="1665" y="616006"/>
                </a:lnTo>
                <a:lnTo>
                  <a:pt x="0" y="663382"/>
                </a:lnTo>
                <a:lnTo>
                  <a:pt x="1665" y="710757"/>
                </a:lnTo>
                <a:lnTo>
                  <a:pt x="6587" y="757233"/>
                </a:lnTo>
                <a:lnTo>
                  <a:pt x="14653" y="802698"/>
                </a:lnTo>
                <a:lnTo>
                  <a:pt x="25751" y="847039"/>
                </a:lnTo>
                <a:lnTo>
                  <a:pt x="39768" y="890144"/>
                </a:lnTo>
                <a:lnTo>
                  <a:pt x="56593" y="931902"/>
                </a:lnTo>
                <a:lnTo>
                  <a:pt x="76113" y="972199"/>
                </a:lnTo>
                <a:lnTo>
                  <a:pt x="98216" y="1010924"/>
                </a:lnTo>
                <a:lnTo>
                  <a:pt x="122789" y="1047964"/>
                </a:lnTo>
                <a:lnTo>
                  <a:pt x="149721" y="1083207"/>
                </a:lnTo>
                <a:lnTo>
                  <a:pt x="178899" y="1116540"/>
                </a:lnTo>
                <a:lnTo>
                  <a:pt x="210210" y="1147852"/>
                </a:lnTo>
                <a:lnTo>
                  <a:pt x="243544" y="1177030"/>
                </a:lnTo>
                <a:lnTo>
                  <a:pt x="278786" y="1203963"/>
                </a:lnTo>
                <a:lnTo>
                  <a:pt x="315826" y="1228536"/>
                </a:lnTo>
                <a:lnTo>
                  <a:pt x="354551" y="1250639"/>
                </a:lnTo>
                <a:lnTo>
                  <a:pt x="394848" y="1270160"/>
                </a:lnTo>
                <a:lnTo>
                  <a:pt x="436606" y="1286985"/>
                </a:lnTo>
                <a:lnTo>
                  <a:pt x="479712" y="1301003"/>
                </a:lnTo>
                <a:lnTo>
                  <a:pt x="524054" y="1312101"/>
                </a:lnTo>
                <a:lnTo>
                  <a:pt x="569519" y="1320167"/>
                </a:lnTo>
                <a:lnTo>
                  <a:pt x="615996" y="1325089"/>
                </a:lnTo>
                <a:lnTo>
                  <a:pt x="663372" y="1326755"/>
                </a:lnTo>
                <a:close/>
              </a:path>
            </a:pathLst>
          </a:custGeom>
          <a:ln w="31412">
            <a:solidFill>
              <a:srgbClr val="FFFFFF"/>
            </a:solidFill>
          </a:ln>
        </p:spPr>
        <p:txBody>
          <a:bodyPr wrap="square" lIns="0" tIns="0" rIns="0" bIns="0" rtlCol="0"/>
          <a:lstStyle/>
          <a:p>
            <a:endParaRPr/>
          </a:p>
        </p:txBody>
      </p:sp>
      <p:sp>
        <p:nvSpPr>
          <p:cNvPr id="2" name="object 2"/>
          <p:cNvSpPr txBox="1"/>
          <p:nvPr/>
        </p:nvSpPr>
        <p:spPr>
          <a:xfrm>
            <a:off x="475268" y="2444292"/>
            <a:ext cx="2548742" cy="2717016"/>
          </a:xfrm>
          <a:prstGeom prst="rect">
            <a:avLst/>
          </a:prstGeom>
        </p:spPr>
        <p:txBody>
          <a:bodyPr vert="horz" wrap="square" lIns="0" tIns="6161" rIns="0" bIns="0" rtlCol="0">
            <a:spAutoFit/>
          </a:bodyPr>
          <a:lstStyle/>
          <a:p>
            <a:pPr marL="7701" marR="3081">
              <a:lnSpc>
                <a:spcPct val="107500"/>
              </a:lnSpc>
              <a:spcBef>
                <a:spcPts val="49"/>
              </a:spcBef>
            </a:pPr>
            <a:r>
              <a:rPr sz="1031" b="1" dirty="0">
                <a:solidFill>
                  <a:srgbClr val="A966A6"/>
                </a:solidFill>
                <a:latin typeface="Moderat Extended Bold"/>
                <a:cs typeface="Moderat Extended Bold"/>
              </a:rPr>
              <a:t>By</a:t>
            </a:r>
            <a:r>
              <a:rPr sz="1031" b="1" spc="-45"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publishing</a:t>
            </a:r>
            <a:r>
              <a:rPr sz="1031" b="1" spc="-42" dirty="0">
                <a:solidFill>
                  <a:srgbClr val="A966A6"/>
                </a:solidFill>
                <a:latin typeface="Moderat Extended Bold"/>
                <a:cs typeface="Moderat Extended Bold"/>
              </a:rPr>
              <a:t> </a:t>
            </a:r>
            <a:r>
              <a:rPr sz="1031" b="1" dirty="0">
                <a:solidFill>
                  <a:srgbClr val="A966A6"/>
                </a:solidFill>
                <a:latin typeface="Moderat Extended Bold"/>
                <a:cs typeface="Moderat Extended Bold"/>
              </a:rPr>
              <a:t>her</a:t>
            </a:r>
            <a:r>
              <a:rPr sz="1031" b="1" spc="-42" dirty="0">
                <a:solidFill>
                  <a:srgbClr val="A966A6"/>
                </a:solidFill>
                <a:latin typeface="Moderat Extended Bold"/>
                <a:cs typeface="Moderat Extended Bold"/>
              </a:rPr>
              <a:t> </a:t>
            </a:r>
            <a:r>
              <a:rPr sz="1031" b="1" spc="-15" dirty="0">
                <a:solidFill>
                  <a:srgbClr val="A966A6"/>
                </a:solidFill>
                <a:latin typeface="Moderat Extended Bold"/>
                <a:cs typeface="Moderat Extended Bold"/>
              </a:rPr>
              <a:t>latest</a:t>
            </a:r>
            <a:r>
              <a:rPr sz="1031" b="1" spc="-42" dirty="0">
                <a:solidFill>
                  <a:srgbClr val="A966A6"/>
                </a:solidFill>
                <a:latin typeface="Moderat Extended Bold"/>
                <a:cs typeface="Moderat Extended Bold"/>
              </a:rPr>
              <a:t> </a:t>
            </a:r>
            <a:r>
              <a:rPr sz="1031" b="1" dirty="0">
                <a:solidFill>
                  <a:srgbClr val="A966A6"/>
                </a:solidFill>
                <a:latin typeface="Moderat Extended Bold"/>
                <a:cs typeface="Moderat Extended Bold"/>
              </a:rPr>
              <a:t>book</a:t>
            </a:r>
            <a:r>
              <a:rPr sz="1031" b="1" spc="-42" dirty="0">
                <a:solidFill>
                  <a:srgbClr val="A966A6"/>
                </a:solidFill>
                <a:latin typeface="Moderat Extended Bold"/>
                <a:cs typeface="Moderat Extended Bold"/>
              </a:rPr>
              <a:t> </a:t>
            </a:r>
            <a:r>
              <a:rPr sz="1031" b="1" spc="-30" dirty="0">
                <a:solidFill>
                  <a:srgbClr val="A966A6"/>
                </a:solidFill>
                <a:latin typeface="Moderat Extended Bold"/>
                <a:cs typeface="Moderat Extended Bold"/>
              </a:rPr>
              <a:t>– </a:t>
            </a:r>
            <a:r>
              <a:rPr sz="1031" b="1" spc="-12" dirty="0">
                <a:solidFill>
                  <a:srgbClr val="A966A6"/>
                </a:solidFill>
                <a:latin typeface="Moderat Extended Bold"/>
                <a:cs typeface="Moderat Extended Bold"/>
              </a:rPr>
              <a:t>“Myanmar’s</a:t>
            </a:r>
            <a:r>
              <a:rPr sz="1031" b="1" spc="-42"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Education</a:t>
            </a:r>
            <a:r>
              <a:rPr sz="1031" b="1" spc="-42" dirty="0">
                <a:solidFill>
                  <a:srgbClr val="A966A6"/>
                </a:solidFill>
                <a:latin typeface="Moderat Extended Bold"/>
                <a:cs typeface="Moderat Extended Bold"/>
              </a:rPr>
              <a:t> </a:t>
            </a:r>
            <a:r>
              <a:rPr sz="1031" b="1" spc="-15" dirty="0">
                <a:solidFill>
                  <a:srgbClr val="A966A6"/>
                </a:solidFill>
                <a:latin typeface="Moderat Extended Bold"/>
                <a:cs typeface="Moderat Extended Bold"/>
              </a:rPr>
              <a:t>Reforms.</a:t>
            </a:r>
            <a:r>
              <a:rPr sz="1031" b="1" spc="-42" dirty="0">
                <a:solidFill>
                  <a:srgbClr val="A966A6"/>
                </a:solidFill>
                <a:latin typeface="Moderat Extended Bold"/>
                <a:cs typeface="Moderat Extended Bold"/>
              </a:rPr>
              <a:t> </a:t>
            </a:r>
            <a:r>
              <a:rPr sz="1031" b="1" spc="-30" dirty="0">
                <a:solidFill>
                  <a:srgbClr val="A966A6"/>
                </a:solidFill>
                <a:latin typeface="Moderat Extended Bold"/>
                <a:cs typeface="Moderat Extended Bold"/>
              </a:rPr>
              <a:t>A </a:t>
            </a:r>
            <a:r>
              <a:rPr sz="1031" b="1" spc="-18" dirty="0">
                <a:solidFill>
                  <a:srgbClr val="A966A6"/>
                </a:solidFill>
                <a:latin typeface="Moderat Extended Bold"/>
                <a:cs typeface="Moderat Extended Bold"/>
              </a:rPr>
              <a:t>pathway</a:t>
            </a:r>
            <a:r>
              <a:rPr sz="1031" b="1" spc="-33" dirty="0">
                <a:solidFill>
                  <a:srgbClr val="A966A6"/>
                </a:solidFill>
                <a:latin typeface="Moderat Extended Bold"/>
                <a:cs typeface="Moderat Extended Bold"/>
              </a:rPr>
              <a:t> </a:t>
            </a:r>
            <a:r>
              <a:rPr sz="1031" b="1" dirty="0">
                <a:solidFill>
                  <a:srgbClr val="A966A6"/>
                </a:solidFill>
                <a:latin typeface="Moderat Extended Bold"/>
                <a:cs typeface="Moderat Extended Bold"/>
              </a:rPr>
              <a:t>to</a:t>
            </a:r>
            <a:r>
              <a:rPr sz="1031" b="1" spc="-33" dirty="0">
                <a:solidFill>
                  <a:srgbClr val="A966A6"/>
                </a:solidFill>
                <a:latin typeface="Moderat Extended Bold"/>
                <a:cs typeface="Moderat Extended Bold"/>
              </a:rPr>
              <a:t> </a:t>
            </a:r>
            <a:r>
              <a:rPr sz="1031" b="1" dirty="0">
                <a:solidFill>
                  <a:srgbClr val="A966A6"/>
                </a:solidFill>
                <a:latin typeface="Moderat Extended Bold"/>
                <a:cs typeface="Moderat Extended Bold"/>
              </a:rPr>
              <a:t>social</a:t>
            </a:r>
            <a:r>
              <a:rPr sz="1031" b="1" spc="-33" dirty="0">
                <a:solidFill>
                  <a:srgbClr val="A966A6"/>
                </a:solidFill>
                <a:latin typeface="Moderat Extended Bold"/>
                <a:cs typeface="Moderat Extended Bold"/>
              </a:rPr>
              <a:t> </a:t>
            </a:r>
            <a:r>
              <a:rPr sz="1031" b="1" spc="-15" dirty="0">
                <a:solidFill>
                  <a:srgbClr val="A966A6"/>
                </a:solidFill>
                <a:latin typeface="Moderat Extended Bold"/>
                <a:cs typeface="Moderat Extended Bold"/>
              </a:rPr>
              <a:t>justice?”</a:t>
            </a:r>
            <a:r>
              <a:rPr sz="1031" b="1" spc="-33" dirty="0">
                <a:solidFill>
                  <a:srgbClr val="A966A6"/>
                </a:solidFill>
                <a:latin typeface="Moderat Extended Bold"/>
                <a:cs typeface="Moderat Extended Bold"/>
              </a:rPr>
              <a:t> </a:t>
            </a:r>
            <a:r>
              <a:rPr sz="1031" b="1" dirty="0">
                <a:solidFill>
                  <a:srgbClr val="A966A6"/>
                </a:solidFill>
                <a:latin typeface="Moderat Extended Bold"/>
                <a:cs typeface="Moderat Extended Bold"/>
              </a:rPr>
              <a:t>–</a:t>
            </a:r>
            <a:r>
              <a:rPr sz="1031" b="1" spc="-33" dirty="0">
                <a:solidFill>
                  <a:srgbClr val="A966A6"/>
                </a:solidFill>
                <a:latin typeface="Moderat Extended Bold"/>
                <a:cs typeface="Moderat Extended Bold"/>
              </a:rPr>
              <a:t> </a:t>
            </a:r>
            <a:r>
              <a:rPr sz="1031" b="1" spc="-12" dirty="0">
                <a:solidFill>
                  <a:srgbClr val="A966A6"/>
                </a:solidFill>
                <a:latin typeface="Moderat Extended Bold"/>
                <a:cs typeface="Moderat Extended Bold"/>
              </a:rPr>
              <a:t>open </a:t>
            </a:r>
            <a:r>
              <a:rPr sz="1031" b="1" spc="-15" dirty="0">
                <a:solidFill>
                  <a:srgbClr val="A966A6"/>
                </a:solidFill>
                <a:latin typeface="Moderat Extended Bold"/>
                <a:cs typeface="Moderat Extended Bold"/>
              </a:rPr>
              <a:t>access,</a:t>
            </a:r>
            <a:r>
              <a:rPr sz="1031" b="1" spc="-33" dirty="0">
                <a:solidFill>
                  <a:srgbClr val="A966A6"/>
                </a:solidFill>
                <a:latin typeface="Moderat Extended Bold"/>
                <a:cs typeface="Moderat Extended Bold"/>
              </a:rPr>
              <a:t> </a:t>
            </a:r>
            <a:r>
              <a:rPr sz="1031" b="1" dirty="0">
                <a:solidFill>
                  <a:srgbClr val="A966A6"/>
                </a:solidFill>
                <a:latin typeface="Moderat Extended Bold"/>
                <a:cs typeface="Moderat Extended Bold"/>
              </a:rPr>
              <a:t>Lall</a:t>
            </a:r>
            <a:r>
              <a:rPr sz="1031" b="1" spc="-33" dirty="0">
                <a:solidFill>
                  <a:srgbClr val="A966A6"/>
                </a:solidFill>
                <a:latin typeface="Moderat Extended Bold"/>
                <a:cs typeface="Moderat Extended Bold"/>
              </a:rPr>
              <a:t> </a:t>
            </a:r>
            <a:r>
              <a:rPr sz="1031" b="1" spc="-12" dirty="0">
                <a:solidFill>
                  <a:srgbClr val="A966A6"/>
                </a:solidFill>
                <a:latin typeface="Moderat Extended Bold"/>
                <a:cs typeface="Moderat Extended Bold"/>
              </a:rPr>
              <a:t>ensured</a:t>
            </a:r>
            <a:r>
              <a:rPr sz="1031" b="1" spc="-33" dirty="0">
                <a:solidFill>
                  <a:srgbClr val="A966A6"/>
                </a:solidFill>
                <a:latin typeface="Moderat Extended Bold"/>
                <a:cs typeface="Moderat Extended Bold"/>
              </a:rPr>
              <a:t> </a:t>
            </a:r>
            <a:r>
              <a:rPr sz="1031" b="1" dirty="0">
                <a:solidFill>
                  <a:srgbClr val="A966A6"/>
                </a:solidFill>
                <a:latin typeface="Moderat Extended Bold"/>
                <a:cs typeface="Moderat Extended Bold"/>
              </a:rPr>
              <a:t>that</a:t>
            </a:r>
            <a:r>
              <a:rPr sz="1031" b="1" spc="-33"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people</a:t>
            </a:r>
            <a:r>
              <a:rPr sz="1031" b="1" spc="-33" dirty="0">
                <a:solidFill>
                  <a:srgbClr val="A966A6"/>
                </a:solidFill>
                <a:latin typeface="Moderat Extended Bold"/>
                <a:cs typeface="Moderat Extended Bold"/>
              </a:rPr>
              <a:t> </a:t>
            </a:r>
            <a:r>
              <a:rPr sz="1031" b="1" spc="-15" dirty="0">
                <a:solidFill>
                  <a:srgbClr val="A966A6"/>
                </a:solidFill>
                <a:latin typeface="Moderat Extended Bold"/>
                <a:cs typeface="Moderat Extended Bold"/>
              </a:rPr>
              <a:t>in </a:t>
            </a:r>
            <a:r>
              <a:rPr sz="1031" b="1" dirty="0">
                <a:solidFill>
                  <a:srgbClr val="A966A6"/>
                </a:solidFill>
                <a:latin typeface="Moderat Extended Bold"/>
                <a:cs typeface="Moderat Extended Bold"/>
              </a:rPr>
              <a:t>the</a:t>
            </a:r>
            <a:r>
              <a:rPr sz="1031" b="1" spc="-39" dirty="0">
                <a:solidFill>
                  <a:srgbClr val="A966A6"/>
                </a:solidFill>
                <a:latin typeface="Moderat Extended Bold"/>
                <a:cs typeface="Moderat Extended Bold"/>
              </a:rPr>
              <a:t> </a:t>
            </a:r>
            <a:r>
              <a:rPr sz="1031" b="1" dirty="0">
                <a:solidFill>
                  <a:srgbClr val="A966A6"/>
                </a:solidFill>
                <a:latin typeface="Moderat Extended Bold"/>
                <a:cs typeface="Moderat Extended Bold"/>
              </a:rPr>
              <a:t>Global</a:t>
            </a:r>
            <a:r>
              <a:rPr sz="1031" b="1" spc="-39"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South</a:t>
            </a:r>
            <a:r>
              <a:rPr sz="1031" b="1" spc="-36" dirty="0">
                <a:solidFill>
                  <a:srgbClr val="A966A6"/>
                </a:solidFill>
                <a:latin typeface="Moderat Extended Bold"/>
                <a:cs typeface="Moderat Extended Bold"/>
              </a:rPr>
              <a:t> </a:t>
            </a:r>
            <a:r>
              <a:rPr sz="1031" b="1" dirty="0">
                <a:solidFill>
                  <a:srgbClr val="A966A6"/>
                </a:solidFill>
                <a:latin typeface="Moderat Extended Bold"/>
                <a:cs typeface="Moderat Extended Bold"/>
              </a:rPr>
              <a:t>can</a:t>
            </a:r>
            <a:r>
              <a:rPr sz="1031" b="1" spc="-39" dirty="0">
                <a:solidFill>
                  <a:srgbClr val="A966A6"/>
                </a:solidFill>
                <a:latin typeface="Moderat Extended Bold"/>
                <a:cs typeface="Moderat Extended Bold"/>
              </a:rPr>
              <a:t> </a:t>
            </a:r>
            <a:r>
              <a:rPr sz="1031" b="1" dirty="0">
                <a:solidFill>
                  <a:srgbClr val="A966A6"/>
                </a:solidFill>
                <a:latin typeface="Moderat Extended Bold"/>
                <a:cs typeface="Moderat Extended Bold"/>
              </a:rPr>
              <a:t>read</a:t>
            </a:r>
            <a:r>
              <a:rPr sz="1031" b="1" spc="-39" dirty="0">
                <a:solidFill>
                  <a:srgbClr val="A966A6"/>
                </a:solidFill>
                <a:latin typeface="Moderat Extended Bold"/>
                <a:cs typeface="Moderat Extended Bold"/>
              </a:rPr>
              <a:t> </a:t>
            </a:r>
            <a:r>
              <a:rPr sz="1031" b="1" dirty="0">
                <a:solidFill>
                  <a:srgbClr val="A966A6"/>
                </a:solidFill>
                <a:latin typeface="Moderat Extended Bold"/>
                <a:cs typeface="Moderat Extended Bold"/>
              </a:rPr>
              <a:t>it,</a:t>
            </a:r>
            <a:r>
              <a:rPr sz="1031" b="1" spc="-36" dirty="0">
                <a:solidFill>
                  <a:srgbClr val="A966A6"/>
                </a:solidFill>
                <a:latin typeface="Moderat Extended Bold"/>
                <a:cs typeface="Moderat Extended Bold"/>
              </a:rPr>
              <a:t> </a:t>
            </a:r>
            <a:r>
              <a:rPr sz="1031" b="1" dirty="0">
                <a:solidFill>
                  <a:srgbClr val="A966A6"/>
                </a:solidFill>
                <a:latin typeface="Moderat Extended Bold"/>
                <a:cs typeface="Moderat Extended Bold"/>
              </a:rPr>
              <a:t>not</a:t>
            </a:r>
            <a:r>
              <a:rPr sz="1031" b="1" spc="-39" dirty="0">
                <a:solidFill>
                  <a:srgbClr val="A966A6"/>
                </a:solidFill>
                <a:latin typeface="Moderat Extended Bold"/>
                <a:cs typeface="Moderat Extended Bold"/>
              </a:rPr>
              <a:t> </a:t>
            </a:r>
            <a:r>
              <a:rPr sz="1031" b="1" spc="-12" dirty="0">
                <a:solidFill>
                  <a:srgbClr val="A966A6"/>
                </a:solidFill>
                <a:latin typeface="Moderat Extended Bold"/>
                <a:cs typeface="Moderat Extended Bold"/>
              </a:rPr>
              <a:t>just </a:t>
            </a:r>
            <a:r>
              <a:rPr sz="1031" b="1" dirty="0">
                <a:solidFill>
                  <a:srgbClr val="A966A6"/>
                </a:solidFill>
                <a:latin typeface="Moderat Extended Bold"/>
                <a:cs typeface="Moderat Extended Bold"/>
              </a:rPr>
              <a:t>a</a:t>
            </a:r>
            <a:r>
              <a:rPr sz="1031" b="1" spc="-33" dirty="0">
                <a:solidFill>
                  <a:srgbClr val="A966A6"/>
                </a:solidFill>
                <a:latin typeface="Moderat Extended Bold"/>
                <a:cs typeface="Moderat Extended Bold"/>
              </a:rPr>
              <a:t> </a:t>
            </a:r>
            <a:r>
              <a:rPr sz="1031" b="1" dirty="0">
                <a:solidFill>
                  <a:srgbClr val="A966A6"/>
                </a:solidFill>
                <a:latin typeface="Moderat Extended Bold"/>
                <a:cs typeface="Moderat Extended Bold"/>
              </a:rPr>
              <a:t>handful</a:t>
            </a:r>
            <a:r>
              <a:rPr sz="1031" b="1" spc="-33" dirty="0">
                <a:solidFill>
                  <a:srgbClr val="A966A6"/>
                </a:solidFill>
                <a:latin typeface="Moderat Extended Bold"/>
                <a:cs typeface="Moderat Extended Bold"/>
              </a:rPr>
              <a:t> </a:t>
            </a:r>
            <a:r>
              <a:rPr sz="1031" b="1" dirty="0">
                <a:solidFill>
                  <a:srgbClr val="A966A6"/>
                </a:solidFill>
                <a:latin typeface="Moderat Extended Bold"/>
                <a:cs typeface="Moderat Extended Bold"/>
              </a:rPr>
              <a:t>of</a:t>
            </a:r>
            <a:r>
              <a:rPr sz="1031" b="1" spc="-33"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academics</a:t>
            </a:r>
            <a:r>
              <a:rPr sz="1031" b="1" spc="-33" dirty="0">
                <a:solidFill>
                  <a:srgbClr val="A966A6"/>
                </a:solidFill>
                <a:latin typeface="Moderat Extended Bold"/>
                <a:cs typeface="Moderat Extended Bold"/>
              </a:rPr>
              <a:t> </a:t>
            </a:r>
            <a:r>
              <a:rPr sz="1031" b="1" dirty="0">
                <a:solidFill>
                  <a:srgbClr val="A966A6"/>
                </a:solidFill>
                <a:latin typeface="Moderat Extended Bold"/>
                <a:cs typeface="Moderat Extended Bold"/>
              </a:rPr>
              <a:t>in</a:t>
            </a:r>
            <a:r>
              <a:rPr sz="1031" b="1" spc="-33" dirty="0">
                <a:solidFill>
                  <a:srgbClr val="A966A6"/>
                </a:solidFill>
                <a:latin typeface="Moderat Extended Bold"/>
                <a:cs typeface="Moderat Extended Bold"/>
              </a:rPr>
              <a:t> </a:t>
            </a:r>
            <a:r>
              <a:rPr sz="1031" b="1" dirty="0">
                <a:solidFill>
                  <a:srgbClr val="A966A6"/>
                </a:solidFill>
                <a:latin typeface="Moderat Extended Bold"/>
                <a:cs typeface="Moderat Extended Bold"/>
              </a:rPr>
              <a:t>the</a:t>
            </a:r>
            <a:r>
              <a:rPr sz="1031" b="1" spc="-33"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Global </a:t>
            </a:r>
            <a:r>
              <a:rPr sz="1031" b="1" dirty="0">
                <a:solidFill>
                  <a:srgbClr val="A966A6"/>
                </a:solidFill>
                <a:latin typeface="Moderat Extended Bold"/>
                <a:cs typeface="Moderat Extended Bold"/>
              </a:rPr>
              <a:t>North.</a:t>
            </a:r>
            <a:r>
              <a:rPr sz="1031" b="1" spc="-52"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That</a:t>
            </a:r>
            <a:r>
              <a:rPr sz="1031" b="1" spc="-52" dirty="0">
                <a:solidFill>
                  <a:srgbClr val="A966A6"/>
                </a:solidFill>
                <a:latin typeface="Moderat Extended Bold"/>
                <a:cs typeface="Moderat Extended Bold"/>
              </a:rPr>
              <a:t> </a:t>
            </a:r>
            <a:r>
              <a:rPr sz="1031" b="1" dirty="0">
                <a:solidFill>
                  <a:srgbClr val="A966A6"/>
                </a:solidFill>
                <a:latin typeface="Moderat Extended Bold"/>
                <a:cs typeface="Moderat Extended Bold"/>
              </a:rPr>
              <a:t>means</a:t>
            </a:r>
            <a:r>
              <a:rPr sz="1031" b="1" spc="-52"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academics,</a:t>
            </a:r>
            <a:r>
              <a:rPr sz="1031" b="1" spc="-52"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policy </a:t>
            </a:r>
            <a:r>
              <a:rPr sz="1031" b="1" spc="-12" dirty="0">
                <a:solidFill>
                  <a:srgbClr val="A966A6"/>
                </a:solidFill>
                <a:latin typeface="Moderat Extended Bold"/>
                <a:cs typeface="Moderat Extended Bold"/>
              </a:rPr>
              <a:t>makers,</a:t>
            </a:r>
            <a:r>
              <a:rPr sz="1031" b="1" spc="-30" dirty="0">
                <a:solidFill>
                  <a:srgbClr val="A966A6"/>
                </a:solidFill>
                <a:latin typeface="Moderat Extended Bold"/>
                <a:cs typeface="Moderat Extended Bold"/>
              </a:rPr>
              <a:t> </a:t>
            </a:r>
            <a:r>
              <a:rPr sz="1031" b="1" spc="-15" dirty="0">
                <a:solidFill>
                  <a:srgbClr val="A966A6"/>
                </a:solidFill>
                <a:latin typeface="Moderat Extended Bold"/>
                <a:cs typeface="Moderat Extended Bold"/>
              </a:rPr>
              <a:t>activists,</a:t>
            </a:r>
            <a:r>
              <a:rPr sz="1031" b="1" spc="-30" dirty="0">
                <a:solidFill>
                  <a:srgbClr val="A966A6"/>
                </a:solidFill>
                <a:latin typeface="Moderat Extended Bold"/>
                <a:cs typeface="Moderat Extended Bold"/>
              </a:rPr>
              <a:t> </a:t>
            </a:r>
            <a:r>
              <a:rPr sz="1031" b="1" dirty="0">
                <a:solidFill>
                  <a:srgbClr val="A966A6"/>
                </a:solidFill>
                <a:latin typeface="Moderat Extended Bold"/>
                <a:cs typeface="Moderat Extended Bold"/>
              </a:rPr>
              <a:t>the</a:t>
            </a:r>
            <a:r>
              <a:rPr sz="1031" b="1" spc="-30"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general</a:t>
            </a:r>
            <a:r>
              <a:rPr sz="1031" b="1" spc="-30"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public </a:t>
            </a:r>
            <a:r>
              <a:rPr sz="1031" b="1" dirty="0">
                <a:solidFill>
                  <a:srgbClr val="A966A6"/>
                </a:solidFill>
                <a:latin typeface="Moderat Extended Bold"/>
                <a:cs typeface="Moderat Extended Bold"/>
              </a:rPr>
              <a:t>and</a:t>
            </a:r>
            <a:r>
              <a:rPr sz="1031" b="1" spc="-42" dirty="0">
                <a:solidFill>
                  <a:srgbClr val="A966A6"/>
                </a:solidFill>
                <a:latin typeface="Moderat Extended Bold"/>
                <a:cs typeface="Moderat Extended Bold"/>
              </a:rPr>
              <a:t> </a:t>
            </a:r>
            <a:r>
              <a:rPr sz="1031" b="1" dirty="0">
                <a:solidFill>
                  <a:srgbClr val="A966A6"/>
                </a:solidFill>
                <a:latin typeface="Moderat Extended Bold"/>
                <a:cs typeface="Moderat Extended Bold"/>
              </a:rPr>
              <a:t>the</a:t>
            </a:r>
            <a:r>
              <a:rPr sz="1031" b="1" spc="-42"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people</a:t>
            </a:r>
            <a:r>
              <a:rPr sz="1031" b="1" spc="-42" dirty="0">
                <a:solidFill>
                  <a:srgbClr val="A966A6"/>
                </a:solidFill>
                <a:latin typeface="Moderat Extended Bold"/>
                <a:cs typeface="Moderat Extended Bold"/>
              </a:rPr>
              <a:t> </a:t>
            </a:r>
            <a:r>
              <a:rPr sz="1031" b="1" dirty="0">
                <a:solidFill>
                  <a:srgbClr val="A966A6"/>
                </a:solidFill>
                <a:latin typeface="Moderat Extended Bold"/>
                <a:cs typeface="Moderat Extended Bold"/>
              </a:rPr>
              <a:t>who</a:t>
            </a:r>
            <a:r>
              <a:rPr sz="1031" b="1" spc="-42"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participated</a:t>
            </a:r>
            <a:r>
              <a:rPr sz="1031" b="1" spc="-42" dirty="0">
                <a:solidFill>
                  <a:srgbClr val="A966A6"/>
                </a:solidFill>
                <a:latin typeface="Moderat Extended Bold"/>
                <a:cs typeface="Moderat Extended Bold"/>
              </a:rPr>
              <a:t> </a:t>
            </a:r>
            <a:r>
              <a:rPr sz="1031" b="1" spc="-15" dirty="0">
                <a:solidFill>
                  <a:srgbClr val="A966A6"/>
                </a:solidFill>
                <a:latin typeface="Moderat Extended Bold"/>
                <a:cs typeface="Moderat Extended Bold"/>
              </a:rPr>
              <a:t>in </a:t>
            </a:r>
            <a:r>
              <a:rPr sz="1031" b="1" dirty="0">
                <a:solidFill>
                  <a:srgbClr val="A966A6"/>
                </a:solidFill>
                <a:latin typeface="Moderat Extended Bold"/>
                <a:cs typeface="Moderat Extended Bold"/>
              </a:rPr>
              <a:t>the</a:t>
            </a:r>
            <a:r>
              <a:rPr sz="1031" b="1" spc="-33" dirty="0">
                <a:solidFill>
                  <a:srgbClr val="A966A6"/>
                </a:solidFill>
                <a:latin typeface="Moderat Extended Bold"/>
                <a:cs typeface="Moderat Extended Bold"/>
              </a:rPr>
              <a:t> </a:t>
            </a:r>
            <a:r>
              <a:rPr sz="1031" b="1" spc="-12" dirty="0">
                <a:solidFill>
                  <a:srgbClr val="A966A6"/>
                </a:solidFill>
                <a:latin typeface="Moderat Extended Bold"/>
                <a:cs typeface="Moderat Extended Bold"/>
              </a:rPr>
              <a:t>research,</a:t>
            </a:r>
            <a:r>
              <a:rPr sz="1031" b="1" spc="-33" dirty="0">
                <a:solidFill>
                  <a:srgbClr val="A966A6"/>
                </a:solidFill>
                <a:latin typeface="Moderat Extended Bold"/>
                <a:cs typeface="Moderat Extended Bold"/>
              </a:rPr>
              <a:t> </a:t>
            </a:r>
            <a:r>
              <a:rPr sz="1031" b="1" dirty="0">
                <a:solidFill>
                  <a:srgbClr val="A966A6"/>
                </a:solidFill>
                <a:latin typeface="Moderat Extended Bold"/>
                <a:cs typeface="Moderat Extended Bold"/>
              </a:rPr>
              <a:t>all</a:t>
            </a:r>
            <a:r>
              <a:rPr sz="1031" b="1" spc="-30" dirty="0">
                <a:solidFill>
                  <a:srgbClr val="A966A6"/>
                </a:solidFill>
                <a:latin typeface="Moderat Extended Bold"/>
                <a:cs typeface="Moderat Extended Bold"/>
              </a:rPr>
              <a:t> </a:t>
            </a:r>
            <a:r>
              <a:rPr sz="1031" b="1" spc="-15" dirty="0">
                <a:solidFill>
                  <a:srgbClr val="A966A6"/>
                </a:solidFill>
                <a:latin typeface="Moderat Extended Bold"/>
                <a:cs typeface="Moderat Extended Bold"/>
              </a:rPr>
              <a:t>have</a:t>
            </a:r>
            <a:r>
              <a:rPr sz="1031" b="1" spc="-33" dirty="0">
                <a:solidFill>
                  <a:srgbClr val="A966A6"/>
                </a:solidFill>
                <a:latin typeface="Moderat Extended Bold"/>
                <a:cs typeface="Moderat Extended Bold"/>
              </a:rPr>
              <a:t> </a:t>
            </a:r>
            <a:r>
              <a:rPr sz="1031" b="1" spc="-15" dirty="0">
                <a:solidFill>
                  <a:srgbClr val="A966A6"/>
                </a:solidFill>
                <a:latin typeface="Moderat Extended Bold"/>
                <a:cs typeface="Moderat Extended Bold"/>
              </a:rPr>
              <a:t>access</a:t>
            </a:r>
            <a:r>
              <a:rPr sz="1031" b="1" spc="-33" dirty="0">
                <a:solidFill>
                  <a:srgbClr val="A966A6"/>
                </a:solidFill>
                <a:latin typeface="Moderat Extended Bold"/>
                <a:cs typeface="Moderat Extended Bold"/>
              </a:rPr>
              <a:t> </a:t>
            </a:r>
            <a:r>
              <a:rPr sz="1031" b="1" dirty="0">
                <a:solidFill>
                  <a:srgbClr val="A966A6"/>
                </a:solidFill>
                <a:latin typeface="Moderat Extended Bold"/>
                <a:cs typeface="Moderat Extended Bold"/>
              </a:rPr>
              <a:t>to</a:t>
            </a:r>
            <a:r>
              <a:rPr sz="1031" b="1" spc="-30" dirty="0">
                <a:solidFill>
                  <a:srgbClr val="A966A6"/>
                </a:solidFill>
                <a:latin typeface="Moderat Extended Bold"/>
                <a:cs typeface="Moderat Extended Bold"/>
              </a:rPr>
              <a:t> </a:t>
            </a:r>
            <a:r>
              <a:rPr sz="1031" b="1" spc="-15" dirty="0">
                <a:solidFill>
                  <a:srgbClr val="A966A6"/>
                </a:solidFill>
                <a:latin typeface="Moderat Extended Bold"/>
                <a:cs typeface="Moderat Extended Bold"/>
              </a:rPr>
              <a:t>it.</a:t>
            </a:r>
            <a:endParaRPr sz="1031" dirty="0">
              <a:latin typeface="Moderat Extended Bold"/>
              <a:cs typeface="Moderat Extended Bold"/>
            </a:endParaRPr>
          </a:p>
          <a:p>
            <a:pPr marL="7701" marR="169043">
              <a:lnSpc>
                <a:spcPct val="107500"/>
              </a:lnSpc>
            </a:pPr>
            <a:r>
              <a:rPr sz="1031" b="1" dirty="0">
                <a:solidFill>
                  <a:srgbClr val="A966A6"/>
                </a:solidFill>
                <a:latin typeface="Moderat Extended Bold"/>
                <a:cs typeface="Moderat Extended Bold"/>
              </a:rPr>
              <a:t>This</a:t>
            </a:r>
            <a:r>
              <a:rPr sz="1031" b="1" spc="-49" dirty="0">
                <a:solidFill>
                  <a:srgbClr val="A966A6"/>
                </a:solidFill>
                <a:latin typeface="Moderat Extended Bold"/>
                <a:cs typeface="Moderat Extended Bold"/>
              </a:rPr>
              <a:t> </a:t>
            </a:r>
            <a:r>
              <a:rPr sz="1031" b="1" dirty="0">
                <a:solidFill>
                  <a:srgbClr val="A966A6"/>
                </a:solidFill>
                <a:latin typeface="Moderat Extended Bold"/>
                <a:cs typeface="Moderat Extended Bold"/>
              </a:rPr>
              <a:t>was</a:t>
            </a:r>
            <a:r>
              <a:rPr sz="1031" b="1" spc="-45"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hugely</a:t>
            </a:r>
            <a:r>
              <a:rPr sz="1031" b="1" spc="-49"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important</a:t>
            </a:r>
            <a:r>
              <a:rPr sz="1031" b="1" spc="-45" dirty="0">
                <a:solidFill>
                  <a:srgbClr val="A966A6"/>
                </a:solidFill>
                <a:latin typeface="Moderat Extended Bold"/>
                <a:cs typeface="Moderat Extended Bold"/>
              </a:rPr>
              <a:t> </a:t>
            </a:r>
            <a:r>
              <a:rPr sz="1031" b="1" dirty="0">
                <a:solidFill>
                  <a:srgbClr val="A966A6"/>
                </a:solidFill>
                <a:latin typeface="Moderat Extended Bold"/>
                <a:cs typeface="Moderat Extended Bold"/>
              </a:rPr>
              <a:t>to</a:t>
            </a:r>
            <a:r>
              <a:rPr sz="1031" b="1" spc="-45"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Lall. </a:t>
            </a:r>
            <a:r>
              <a:rPr sz="1031" b="1" dirty="0">
                <a:solidFill>
                  <a:srgbClr val="A966A6"/>
                </a:solidFill>
                <a:latin typeface="Moderat Extended Bold"/>
                <a:cs typeface="Moderat Extended Bold"/>
              </a:rPr>
              <a:t>She</a:t>
            </a:r>
            <a:r>
              <a:rPr sz="1031" b="1" spc="-42" dirty="0">
                <a:solidFill>
                  <a:srgbClr val="A966A6"/>
                </a:solidFill>
                <a:latin typeface="Moderat Extended Bold"/>
                <a:cs typeface="Moderat Extended Bold"/>
              </a:rPr>
              <a:t> </a:t>
            </a:r>
            <a:r>
              <a:rPr sz="1031" b="1" dirty="0">
                <a:solidFill>
                  <a:srgbClr val="A966A6"/>
                </a:solidFill>
                <a:latin typeface="Moderat Extended Bold"/>
                <a:cs typeface="Moderat Extended Bold"/>
              </a:rPr>
              <a:t>thinks</a:t>
            </a:r>
            <a:r>
              <a:rPr sz="1031" b="1" spc="-42"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academia</a:t>
            </a:r>
            <a:r>
              <a:rPr sz="1031" b="1" spc="-39"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should</a:t>
            </a:r>
            <a:r>
              <a:rPr sz="1031" b="1" spc="-42" dirty="0">
                <a:solidFill>
                  <a:srgbClr val="A966A6"/>
                </a:solidFill>
                <a:latin typeface="Moderat Extended Bold"/>
                <a:cs typeface="Moderat Extended Bold"/>
              </a:rPr>
              <a:t> </a:t>
            </a:r>
            <a:r>
              <a:rPr sz="1031" b="1" spc="-12" dirty="0">
                <a:solidFill>
                  <a:srgbClr val="A966A6"/>
                </a:solidFill>
                <a:latin typeface="Moderat Extended Bold"/>
                <a:cs typeface="Moderat Extended Bold"/>
              </a:rPr>
              <a:t>make </a:t>
            </a:r>
            <a:r>
              <a:rPr sz="1031" b="1" dirty="0">
                <a:solidFill>
                  <a:srgbClr val="A966A6"/>
                </a:solidFill>
                <a:latin typeface="Moderat Extended Bold"/>
                <a:cs typeface="Moderat Extended Bold"/>
              </a:rPr>
              <a:t>it</a:t>
            </a:r>
            <a:r>
              <a:rPr sz="1031" b="1" spc="-36" dirty="0">
                <a:solidFill>
                  <a:srgbClr val="A966A6"/>
                </a:solidFill>
                <a:latin typeface="Moderat Extended Bold"/>
                <a:cs typeface="Moderat Extended Bold"/>
              </a:rPr>
              <a:t> </a:t>
            </a:r>
            <a:r>
              <a:rPr sz="1031" b="1" dirty="0">
                <a:solidFill>
                  <a:srgbClr val="A966A6"/>
                </a:solidFill>
                <a:latin typeface="Moderat Extended Bold"/>
                <a:cs typeface="Moderat Extended Bold"/>
              </a:rPr>
              <a:t>as</a:t>
            </a:r>
            <a:r>
              <a:rPr sz="1031" b="1" spc="-36"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easy</a:t>
            </a:r>
            <a:r>
              <a:rPr sz="1031" b="1" spc="-33" dirty="0">
                <a:solidFill>
                  <a:srgbClr val="A966A6"/>
                </a:solidFill>
                <a:latin typeface="Moderat Extended Bold"/>
                <a:cs typeface="Moderat Extended Bold"/>
              </a:rPr>
              <a:t> </a:t>
            </a:r>
            <a:r>
              <a:rPr sz="1031" b="1" dirty="0">
                <a:solidFill>
                  <a:srgbClr val="A966A6"/>
                </a:solidFill>
                <a:latin typeface="Moderat Extended Bold"/>
                <a:cs typeface="Moderat Extended Bold"/>
              </a:rPr>
              <a:t>as</a:t>
            </a:r>
            <a:r>
              <a:rPr sz="1031" b="1" spc="-36" dirty="0">
                <a:solidFill>
                  <a:srgbClr val="A966A6"/>
                </a:solidFill>
                <a:latin typeface="Moderat Extended Bold"/>
                <a:cs typeface="Moderat Extended Bold"/>
              </a:rPr>
              <a:t> </a:t>
            </a:r>
            <a:r>
              <a:rPr sz="1031" b="1" spc="-12" dirty="0">
                <a:solidFill>
                  <a:srgbClr val="A966A6"/>
                </a:solidFill>
                <a:latin typeface="Moderat Extended Bold"/>
                <a:cs typeface="Moderat Extended Bold"/>
              </a:rPr>
              <a:t>possible</a:t>
            </a:r>
            <a:r>
              <a:rPr sz="1031" b="1" spc="-36" dirty="0">
                <a:solidFill>
                  <a:srgbClr val="A966A6"/>
                </a:solidFill>
                <a:latin typeface="Moderat Extended Bold"/>
                <a:cs typeface="Moderat Extended Bold"/>
              </a:rPr>
              <a:t> </a:t>
            </a:r>
            <a:r>
              <a:rPr sz="1031" b="1" dirty="0">
                <a:solidFill>
                  <a:srgbClr val="A966A6"/>
                </a:solidFill>
                <a:latin typeface="Moderat Extended Bold"/>
                <a:cs typeface="Moderat Extended Bold"/>
              </a:rPr>
              <a:t>for</a:t>
            </a:r>
            <a:r>
              <a:rPr sz="1031" b="1" spc="-33"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people</a:t>
            </a:r>
            <a:r>
              <a:rPr sz="1031" b="1" spc="-36" dirty="0">
                <a:solidFill>
                  <a:srgbClr val="A966A6"/>
                </a:solidFill>
                <a:latin typeface="Moderat Extended Bold"/>
                <a:cs typeface="Moderat Extended Bold"/>
              </a:rPr>
              <a:t> </a:t>
            </a:r>
            <a:r>
              <a:rPr sz="1031" b="1" spc="-15" dirty="0">
                <a:solidFill>
                  <a:srgbClr val="A966A6"/>
                </a:solidFill>
                <a:latin typeface="Moderat Extended Bold"/>
                <a:cs typeface="Moderat Extended Bold"/>
              </a:rPr>
              <a:t>to access</a:t>
            </a:r>
            <a:r>
              <a:rPr sz="1031" b="1" spc="-39"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important</a:t>
            </a:r>
            <a:r>
              <a:rPr sz="1031" b="1" spc="-39" dirty="0">
                <a:solidFill>
                  <a:srgbClr val="A966A6"/>
                </a:solidFill>
                <a:latin typeface="Moderat Extended Bold"/>
                <a:cs typeface="Moderat Extended Bold"/>
              </a:rPr>
              <a:t> </a:t>
            </a:r>
            <a:r>
              <a:rPr sz="1031" b="1" spc="-12" dirty="0">
                <a:solidFill>
                  <a:srgbClr val="A966A6"/>
                </a:solidFill>
                <a:latin typeface="Moderat Extended Bold"/>
                <a:cs typeface="Moderat Extended Bold"/>
              </a:rPr>
              <a:t>research</a:t>
            </a:r>
            <a:r>
              <a:rPr sz="1031" b="1" spc="-36" dirty="0">
                <a:solidFill>
                  <a:srgbClr val="A966A6"/>
                </a:solidFill>
                <a:latin typeface="Moderat Extended Bold"/>
                <a:cs typeface="Moderat Extended Bold"/>
              </a:rPr>
              <a:t> </a:t>
            </a:r>
            <a:r>
              <a:rPr sz="1031" b="1" dirty="0">
                <a:solidFill>
                  <a:srgbClr val="A966A6"/>
                </a:solidFill>
                <a:latin typeface="Moderat Extended Bold"/>
                <a:cs typeface="Moderat Extended Bold"/>
              </a:rPr>
              <a:t>so</a:t>
            </a:r>
            <a:r>
              <a:rPr sz="1031" b="1" spc="-39" dirty="0">
                <a:solidFill>
                  <a:srgbClr val="A966A6"/>
                </a:solidFill>
                <a:latin typeface="Moderat Extended Bold"/>
                <a:cs typeface="Moderat Extended Bold"/>
              </a:rPr>
              <a:t> </a:t>
            </a:r>
            <a:r>
              <a:rPr sz="1031" b="1" spc="-12" dirty="0">
                <a:solidFill>
                  <a:srgbClr val="A966A6"/>
                </a:solidFill>
                <a:latin typeface="Moderat Extended Bold"/>
                <a:cs typeface="Moderat Extended Bold"/>
              </a:rPr>
              <a:t>that</a:t>
            </a:r>
            <a:endParaRPr sz="1031" dirty="0">
              <a:latin typeface="Moderat Extended Bold"/>
              <a:cs typeface="Moderat Extended Bold"/>
            </a:endParaRPr>
          </a:p>
          <a:p>
            <a:pPr marL="7701" marR="32730">
              <a:lnSpc>
                <a:spcPct val="107500"/>
              </a:lnSpc>
            </a:pPr>
            <a:r>
              <a:rPr sz="1031" b="1" dirty="0">
                <a:solidFill>
                  <a:srgbClr val="A966A6"/>
                </a:solidFill>
                <a:latin typeface="Moderat Extended Bold"/>
                <a:cs typeface="Moderat Extended Bold"/>
              </a:rPr>
              <a:t>no-one</a:t>
            </a:r>
            <a:r>
              <a:rPr sz="1031" b="1" spc="-39" dirty="0">
                <a:solidFill>
                  <a:srgbClr val="A966A6"/>
                </a:solidFill>
                <a:latin typeface="Moderat Extended Bold"/>
                <a:cs typeface="Moderat Extended Bold"/>
              </a:rPr>
              <a:t> </a:t>
            </a:r>
            <a:r>
              <a:rPr sz="1031" b="1" dirty="0">
                <a:solidFill>
                  <a:srgbClr val="A966A6"/>
                </a:solidFill>
                <a:latin typeface="Moderat Extended Bold"/>
                <a:cs typeface="Moderat Extended Bold"/>
              </a:rPr>
              <a:t>is</a:t>
            </a:r>
            <a:r>
              <a:rPr sz="1031" b="1" spc="-36" dirty="0">
                <a:solidFill>
                  <a:srgbClr val="A966A6"/>
                </a:solidFill>
                <a:latin typeface="Moderat Extended Bold"/>
                <a:cs typeface="Moderat Extended Bold"/>
              </a:rPr>
              <a:t> </a:t>
            </a:r>
            <a:r>
              <a:rPr sz="1031" b="1" dirty="0">
                <a:solidFill>
                  <a:srgbClr val="A966A6"/>
                </a:solidFill>
                <a:latin typeface="Moderat Extended Bold"/>
                <a:cs typeface="Moderat Extended Bold"/>
              </a:rPr>
              <a:t>shut</a:t>
            </a:r>
            <a:r>
              <a:rPr sz="1031" b="1" spc="-36" dirty="0">
                <a:solidFill>
                  <a:srgbClr val="A966A6"/>
                </a:solidFill>
                <a:latin typeface="Moderat Extended Bold"/>
                <a:cs typeface="Moderat Extended Bold"/>
              </a:rPr>
              <a:t> </a:t>
            </a:r>
            <a:r>
              <a:rPr sz="1031" b="1" dirty="0">
                <a:solidFill>
                  <a:srgbClr val="A966A6"/>
                </a:solidFill>
                <a:latin typeface="Moderat Extended Bold"/>
                <a:cs typeface="Moderat Extended Bold"/>
              </a:rPr>
              <a:t>out</a:t>
            </a:r>
            <a:r>
              <a:rPr sz="1031" b="1" spc="-36" dirty="0">
                <a:solidFill>
                  <a:srgbClr val="A966A6"/>
                </a:solidFill>
                <a:latin typeface="Moderat Extended Bold"/>
                <a:cs typeface="Moderat Extended Bold"/>
              </a:rPr>
              <a:t> </a:t>
            </a:r>
            <a:r>
              <a:rPr sz="1031" b="1" dirty="0">
                <a:solidFill>
                  <a:srgbClr val="A966A6"/>
                </a:solidFill>
                <a:latin typeface="Moderat Extended Bold"/>
                <a:cs typeface="Moderat Extended Bold"/>
              </a:rPr>
              <a:t>and</a:t>
            </a:r>
            <a:r>
              <a:rPr sz="1031" b="1" spc="-36" dirty="0">
                <a:solidFill>
                  <a:srgbClr val="A966A6"/>
                </a:solidFill>
                <a:latin typeface="Moderat Extended Bold"/>
                <a:cs typeface="Moderat Extended Bold"/>
              </a:rPr>
              <a:t> </a:t>
            </a:r>
            <a:r>
              <a:rPr sz="1031" b="1" spc="-12" dirty="0">
                <a:solidFill>
                  <a:srgbClr val="A966A6"/>
                </a:solidFill>
                <a:latin typeface="Moderat Extended Bold"/>
                <a:cs typeface="Moderat Extended Bold"/>
              </a:rPr>
              <a:t>research</a:t>
            </a:r>
            <a:r>
              <a:rPr sz="1031" b="1" spc="-36" dirty="0">
                <a:solidFill>
                  <a:srgbClr val="A966A6"/>
                </a:solidFill>
                <a:latin typeface="Moderat Extended Bold"/>
                <a:cs typeface="Moderat Extended Bold"/>
              </a:rPr>
              <a:t> </a:t>
            </a:r>
            <a:r>
              <a:rPr sz="1031" b="1" spc="-15" dirty="0">
                <a:solidFill>
                  <a:srgbClr val="A966A6"/>
                </a:solidFill>
                <a:latin typeface="Moderat Extended Bold"/>
                <a:cs typeface="Moderat Extended Bold"/>
              </a:rPr>
              <a:t>can have</a:t>
            </a:r>
            <a:r>
              <a:rPr sz="1031" b="1" spc="-52" dirty="0">
                <a:solidFill>
                  <a:srgbClr val="A966A6"/>
                </a:solidFill>
                <a:latin typeface="Moderat Extended Bold"/>
                <a:cs typeface="Moderat Extended Bold"/>
              </a:rPr>
              <a:t> </a:t>
            </a:r>
            <a:r>
              <a:rPr sz="1031" b="1" dirty="0">
                <a:solidFill>
                  <a:srgbClr val="A966A6"/>
                </a:solidFill>
                <a:latin typeface="Moderat Extended Bold"/>
                <a:cs typeface="Moderat Extended Bold"/>
              </a:rPr>
              <a:t>maximum</a:t>
            </a:r>
            <a:r>
              <a:rPr sz="1031" b="1" spc="-49"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impact.</a:t>
            </a:r>
            <a:endParaRPr sz="1031" dirty="0">
              <a:latin typeface="Moderat Extended Bold"/>
              <a:cs typeface="Moderat Extended Bold"/>
            </a:endParaRPr>
          </a:p>
        </p:txBody>
      </p:sp>
      <p:sp>
        <p:nvSpPr>
          <p:cNvPr id="3" name="object 3"/>
          <p:cNvSpPr txBox="1"/>
          <p:nvPr/>
        </p:nvSpPr>
        <p:spPr>
          <a:xfrm>
            <a:off x="3201722" y="2443329"/>
            <a:ext cx="2570306" cy="2626525"/>
          </a:xfrm>
          <a:prstGeom prst="rect">
            <a:avLst/>
          </a:prstGeom>
        </p:spPr>
        <p:txBody>
          <a:bodyPr vert="horz" wrap="square" lIns="0" tIns="7701" rIns="0" bIns="0" rtlCol="0">
            <a:spAutoFit/>
          </a:bodyPr>
          <a:lstStyle/>
          <a:p>
            <a:pPr marL="7701" marR="52369">
              <a:lnSpc>
                <a:spcPct val="107500"/>
              </a:lnSpc>
              <a:spcBef>
                <a:spcPts val="61"/>
              </a:spcBef>
            </a:pPr>
            <a:r>
              <a:rPr sz="1031" b="1" dirty="0">
                <a:solidFill>
                  <a:srgbClr val="A966A6"/>
                </a:solidFill>
                <a:latin typeface="Moderat Extended Bold"/>
                <a:cs typeface="Moderat Extended Bold"/>
              </a:rPr>
              <a:t>Lall</a:t>
            </a:r>
            <a:r>
              <a:rPr sz="1031" b="1" spc="-27" dirty="0">
                <a:solidFill>
                  <a:srgbClr val="A966A6"/>
                </a:solidFill>
                <a:latin typeface="Moderat Extended Bold"/>
                <a:cs typeface="Moderat Extended Bold"/>
              </a:rPr>
              <a:t> </a:t>
            </a:r>
            <a:r>
              <a:rPr sz="1031" b="1" dirty="0">
                <a:solidFill>
                  <a:srgbClr val="A966A6"/>
                </a:solidFill>
                <a:latin typeface="Moderat Extended Bold"/>
                <a:cs typeface="Moderat Extended Bold"/>
              </a:rPr>
              <a:t>said:</a:t>
            </a:r>
            <a:r>
              <a:rPr sz="1031" b="1" spc="-24"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“Myanmar</a:t>
            </a:r>
            <a:r>
              <a:rPr sz="1031" b="1" spc="-27" dirty="0">
                <a:solidFill>
                  <a:srgbClr val="A966A6"/>
                </a:solidFill>
                <a:latin typeface="Moderat Extended Bold"/>
                <a:cs typeface="Moderat Extended Bold"/>
              </a:rPr>
              <a:t> </a:t>
            </a:r>
            <a:r>
              <a:rPr sz="1031" b="1" dirty="0">
                <a:solidFill>
                  <a:srgbClr val="A966A6"/>
                </a:solidFill>
                <a:latin typeface="Moderat Extended Bold"/>
                <a:cs typeface="Moderat Extended Bold"/>
              </a:rPr>
              <a:t>has</a:t>
            </a:r>
            <a:r>
              <a:rPr sz="1031" b="1" spc="-24" dirty="0">
                <a:solidFill>
                  <a:srgbClr val="A966A6"/>
                </a:solidFill>
                <a:latin typeface="Moderat Extended Bold"/>
                <a:cs typeface="Moderat Extended Bold"/>
              </a:rPr>
              <a:t> </a:t>
            </a:r>
            <a:r>
              <a:rPr sz="1031" b="1" dirty="0">
                <a:solidFill>
                  <a:srgbClr val="A966A6"/>
                </a:solidFill>
                <a:latin typeface="Moderat Extended Bold"/>
                <a:cs typeface="Moderat Extended Bold"/>
              </a:rPr>
              <a:t>had</a:t>
            </a:r>
            <a:r>
              <a:rPr sz="1031" b="1" spc="-27" dirty="0">
                <a:solidFill>
                  <a:srgbClr val="A966A6"/>
                </a:solidFill>
                <a:latin typeface="Moderat Extended Bold"/>
                <a:cs typeface="Moderat Extended Bold"/>
              </a:rPr>
              <a:t> </a:t>
            </a:r>
            <a:r>
              <a:rPr sz="1031" b="1" dirty="0">
                <a:solidFill>
                  <a:srgbClr val="A966A6"/>
                </a:solidFill>
                <a:latin typeface="Moderat Extended Bold"/>
                <a:cs typeface="Moderat Extended Bold"/>
              </a:rPr>
              <a:t>a</a:t>
            </a:r>
            <a:r>
              <a:rPr sz="1031" b="1" spc="-24"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coup. </a:t>
            </a:r>
            <a:r>
              <a:rPr sz="1031" b="1" spc="-12" dirty="0">
                <a:solidFill>
                  <a:srgbClr val="A966A6"/>
                </a:solidFill>
                <a:latin typeface="Moderat Extended Bold"/>
                <a:cs typeface="Moderat Extended Bold"/>
              </a:rPr>
              <a:t>Nobody</a:t>
            </a:r>
            <a:r>
              <a:rPr sz="1031" b="1" spc="-27" dirty="0">
                <a:solidFill>
                  <a:srgbClr val="A966A6"/>
                </a:solidFill>
                <a:latin typeface="Moderat Extended Bold"/>
                <a:cs typeface="Moderat Extended Bold"/>
              </a:rPr>
              <a:t> </a:t>
            </a:r>
            <a:r>
              <a:rPr sz="1031" b="1" dirty="0">
                <a:solidFill>
                  <a:srgbClr val="A966A6"/>
                </a:solidFill>
                <a:latin typeface="Moderat Extended Bold"/>
                <a:cs typeface="Moderat Extended Bold"/>
              </a:rPr>
              <a:t>can</a:t>
            </a:r>
            <a:r>
              <a:rPr sz="1031" b="1" spc="-27" dirty="0">
                <a:solidFill>
                  <a:srgbClr val="A966A6"/>
                </a:solidFill>
                <a:latin typeface="Moderat Extended Bold"/>
                <a:cs typeface="Moderat Extended Bold"/>
              </a:rPr>
              <a:t> </a:t>
            </a:r>
            <a:r>
              <a:rPr sz="1031" b="1" dirty="0">
                <a:solidFill>
                  <a:srgbClr val="A966A6"/>
                </a:solidFill>
                <a:latin typeface="Moderat Extended Bold"/>
                <a:cs typeface="Moderat Extended Bold"/>
              </a:rPr>
              <a:t>go</a:t>
            </a:r>
            <a:r>
              <a:rPr sz="1031" b="1" spc="-27" dirty="0">
                <a:solidFill>
                  <a:srgbClr val="A966A6"/>
                </a:solidFill>
                <a:latin typeface="Moderat Extended Bold"/>
                <a:cs typeface="Moderat Extended Bold"/>
              </a:rPr>
              <a:t> </a:t>
            </a:r>
            <a:r>
              <a:rPr sz="1031" b="1" dirty="0">
                <a:solidFill>
                  <a:srgbClr val="A966A6"/>
                </a:solidFill>
                <a:latin typeface="Moderat Extended Bold"/>
                <a:cs typeface="Moderat Extended Bold"/>
              </a:rPr>
              <a:t>to</a:t>
            </a:r>
            <a:r>
              <a:rPr sz="1031" b="1" spc="-27" dirty="0">
                <a:solidFill>
                  <a:srgbClr val="A966A6"/>
                </a:solidFill>
                <a:latin typeface="Moderat Extended Bold"/>
                <a:cs typeface="Moderat Extended Bold"/>
              </a:rPr>
              <a:t> </a:t>
            </a:r>
            <a:r>
              <a:rPr sz="1031" b="1" dirty="0">
                <a:solidFill>
                  <a:srgbClr val="A966A6"/>
                </a:solidFill>
                <a:latin typeface="Moderat Extended Bold"/>
                <a:cs typeface="Moderat Extended Bold"/>
              </a:rPr>
              <a:t>a</a:t>
            </a:r>
            <a:r>
              <a:rPr sz="1031" b="1" spc="-27" dirty="0">
                <a:solidFill>
                  <a:srgbClr val="A966A6"/>
                </a:solidFill>
                <a:latin typeface="Moderat Extended Bold"/>
                <a:cs typeface="Moderat Extended Bold"/>
              </a:rPr>
              <a:t> </a:t>
            </a:r>
            <a:r>
              <a:rPr sz="1031" b="1" spc="-18" dirty="0">
                <a:solidFill>
                  <a:srgbClr val="A966A6"/>
                </a:solidFill>
                <a:latin typeface="Moderat Extended Bold"/>
                <a:cs typeface="Moderat Extended Bold"/>
              </a:rPr>
              <a:t>bookshop,</a:t>
            </a:r>
            <a:r>
              <a:rPr sz="1031" b="1" spc="-27" dirty="0">
                <a:solidFill>
                  <a:srgbClr val="A966A6"/>
                </a:solidFill>
                <a:latin typeface="Moderat Extended Bold"/>
                <a:cs typeface="Moderat Extended Bold"/>
              </a:rPr>
              <a:t> </a:t>
            </a:r>
            <a:r>
              <a:rPr sz="1031" b="1" spc="-15" dirty="0">
                <a:solidFill>
                  <a:srgbClr val="A966A6"/>
                </a:solidFill>
                <a:latin typeface="Moderat Extended Bold"/>
                <a:cs typeface="Moderat Extended Bold"/>
              </a:rPr>
              <a:t>nor </a:t>
            </a:r>
            <a:r>
              <a:rPr sz="1031" b="1" dirty="0">
                <a:solidFill>
                  <a:srgbClr val="A966A6"/>
                </a:solidFill>
                <a:latin typeface="Moderat Extended Bold"/>
                <a:cs typeface="Moderat Extended Bold"/>
              </a:rPr>
              <a:t>do</a:t>
            </a:r>
            <a:r>
              <a:rPr sz="1031" b="1" spc="-36"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they</a:t>
            </a:r>
            <a:r>
              <a:rPr sz="1031" b="1" spc="-36" dirty="0">
                <a:solidFill>
                  <a:srgbClr val="A966A6"/>
                </a:solidFill>
                <a:latin typeface="Moderat Extended Bold"/>
                <a:cs typeface="Moderat Extended Bold"/>
              </a:rPr>
              <a:t> </a:t>
            </a:r>
            <a:r>
              <a:rPr sz="1031" b="1" dirty="0">
                <a:solidFill>
                  <a:srgbClr val="A966A6"/>
                </a:solidFill>
                <a:latin typeface="Moderat Extended Bold"/>
                <a:cs typeface="Moderat Extended Bold"/>
              </a:rPr>
              <a:t>think</a:t>
            </a:r>
            <a:r>
              <a:rPr sz="1031" b="1" spc="-36" dirty="0">
                <a:solidFill>
                  <a:srgbClr val="A966A6"/>
                </a:solidFill>
                <a:latin typeface="Moderat Extended Bold"/>
                <a:cs typeface="Moderat Extended Bold"/>
              </a:rPr>
              <a:t> </a:t>
            </a:r>
            <a:r>
              <a:rPr sz="1031" b="1" dirty="0">
                <a:solidFill>
                  <a:srgbClr val="A966A6"/>
                </a:solidFill>
                <a:latin typeface="Moderat Extended Bold"/>
                <a:cs typeface="Moderat Extended Bold"/>
              </a:rPr>
              <a:t>to</a:t>
            </a:r>
            <a:r>
              <a:rPr sz="1031" b="1" spc="-33"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spend</a:t>
            </a:r>
            <a:r>
              <a:rPr sz="1031" b="1" spc="-36" dirty="0">
                <a:solidFill>
                  <a:srgbClr val="A966A6"/>
                </a:solidFill>
                <a:latin typeface="Moderat Extended Bold"/>
                <a:cs typeface="Moderat Extended Bold"/>
              </a:rPr>
              <a:t> </a:t>
            </a:r>
            <a:r>
              <a:rPr sz="1031" b="1" spc="-12" dirty="0">
                <a:solidFill>
                  <a:srgbClr val="A966A6"/>
                </a:solidFill>
                <a:latin typeface="Moderat Extended Bold"/>
                <a:cs typeface="Moderat Extended Bold"/>
              </a:rPr>
              <a:t>money</a:t>
            </a:r>
            <a:r>
              <a:rPr sz="1031" b="1" spc="-36" dirty="0">
                <a:solidFill>
                  <a:srgbClr val="A966A6"/>
                </a:solidFill>
                <a:latin typeface="Moderat Extended Bold"/>
                <a:cs typeface="Moderat Extended Bold"/>
              </a:rPr>
              <a:t> </a:t>
            </a:r>
            <a:r>
              <a:rPr sz="1031" b="1" dirty="0">
                <a:solidFill>
                  <a:srgbClr val="A966A6"/>
                </a:solidFill>
                <a:latin typeface="Moderat Extended Bold"/>
                <a:cs typeface="Moderat Extended Bold"/>
              </a:rPr>
              <a:t>on</a:t>
            </a:r>
            <a:r>
              <a:rPr sz="1031" b="1" spc="-33" dirty="0">
                <a:solidFill>
                  <a:srgbClr val="A966A6"/>
                </a:solidFill>
                <a:latin typeface="Moderat Extended Bold"/>
                <a:cs typeface="Moderat Extended Bold"/>
              </a:rPr>
              <a:t> </a:t>
            </a:r>
            <a:r>
              <a:rPr sz="1031" b="1" spc="-30" dirty="0">
                <a:solidFill>
                  <a:srgbClr val="A966A6"/>
                </a:solidFill>
                <a:latin typeface="Moderat Extended Bold"/>
                <a:cs typeface="Moderat Extended Bold"/>
              </a:rPr>
              <a:t>a </a:t>
            </a:r>
            <a:r>
              <a:rPr sz="1031" b="1" spc="-6" dirty="0">
                <a:solidFill>
                  <a:srgbClr val="A966A6"/>
                </a:solidFill>
                <a:latin typeface="Moderat Extended Bold"/>
                <a:cs typeface="Moderat Extended Bold"/>
              </a:rPr>
              <a:t>book,</a:t>
            </a:r>
            <a:r>
              <a:rPr sz="1031" b="1" spc="-30" dirty="0">
                <a:solidFill>
                  <a:srgbClr val="A966A6"/>
                </a:solidFill>
                <a:latin typeface="Moderat Extended Bold"/>
                <a:cs typeface="Moderat Extended Bold"/>
              </a:rPr>
              <a:t> </a:t>
            </a:r>
            <a:r>
              <a:rPr sz="1031" b="1" dirty="0">
                <a:solidFill>
                  <a:srgbClr val="A966A6"/>
                </a:solidFill>
                <a:latin typeface="Moderat Extended Bold"/>
                <a:cs typeface="Moderat Extended Bold"/>
              </a:rPr>
              <a:t>but</a:t>
            </a:r>
            <a:r>
              <a:rPr sz="1031" b="1" spc="-30"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they</a:t>
            </a:r>
            <a:r>
              <a:rPr sz="1031" b="1" spc="-30" dirty="0">
                <a:solidFill>
                  <a:srgbClr val="A966A6"/>
                </a:solidFill>
                <a:latin typeface="Moderat Extended Bold"/>
                <a:cs typeface="Moderat Extended Bold"/>
              </a:rPr>
              <a:t> </a:t>
            </a:r>
            <a:r>
              <a:rPr sz="1031" b="1" dirty="0">
                <a:solidFill>
                  <a:srgbClr val="A966A6"/>
                </a:solidFill>
                <a:latin typeface="Moderat Extended Bold"/>
                <a:cs typeface="Moderat Extended Bold"/>
              </a:rPr>
              <a:t>will</a:t>
            </a:r>
            <a:r>
              <a:rPr sz="1031" b="1" spc="-27" dirty="0">
                <a:solidFill>
                  <a:srgbClr val="A966A6"/>
                </a:solidFill>
                <a:latin typeface="Moderat Extended Bold"/>
                <a:cs typeface="Moderat Extended Bold"/>
              </a:rPr>
              <a:t> </a:t>
            </a:r>
            <a:r>
              <a:rPr sz="1031" b="1" dirty="0">
                <a:solidFill>
                  <a:srgbClr val="A966A6"/>
                </a:solidFill>
                <a:latin typeface="Moderat Extended Bold"/>
                <a:cs typeface="Moderat Extended Bold"/>
              </a:rPr>
              <a:t>click</a:t>
            </a:r>
            <a:r>
              <a:rPr sz="1031" b="1" spc="-30" dirty="0">
                <a:solidFill>
                  <a:srgbClr val="A966A6"/>
                </a:solidFill>
                <a:latin typeface="Moderat Extended Bold"/>
                <a:cs typeface="Moderat Extended Bold"/>
              </a:rPr>
              <a:t> </a:t>
            </a:r>
            <a:r>
              <a:rPr sz="1031" b="1" dirty="0">
                <a:solidFill>
                  <a:srgbClr val="A966A6"/>
                </a:solidFill>
                <a:latin typeface="Moderat Extended Bold"/>
                <a:cs typeface="Moderat Extended Bold"/>
              </a:rPr>
              <a:t>on</a:t>
            </a:r>
            <a:r>
              <a:rPr sz="1031" b="1" spc="-30" dirty="0">
                <a:solidFill>
                  <a:srgbClr val="A966A6"/>
                </a:solidFill>
                <a:latin typeface="Moderat Extended Bold"/>
                <a:cs typeface="Moderat Extended Bold"/>
              </a:rPr>
              <a:t> </a:t>
            </a:r>
            <a:r>
              <a:rPr sz="1031" b="1" dirty="0">
                <a:solidFill>
                  <a:srgbClr val="A966A6"/>
                </a:solidFill>
                <a:latin typeface="Moderat Extended Bold"/>
                <a:cs typeface="Moderat Extended Bold"/>
              </a:rPr>
              <a:t>a</a:t>
            </a:r>
            <a:r>
              <a:rPr sz="1031" b="1" spc="-27" dirty="0">
                <a:solidFill>
                  <a:srgbClr val="A966A6"/>
                </a:solidFill>
                <a:latin typeface="Moderat Extended Bold"/>
                <a:cs typeface="Moderat Extended Bold"/>
              </a:rPr>
              <a:t> </a:t>
            </a:r>
            <a:r>
              <a:rPr sz="1031" b="1" dirty="0">
                <a:solidFill>
                  <a:srgbClr val="A966A6"/>
                </a:solidFill>
                <a:latin typeface="Moderat Extended Bold"/>
                <a:cs typeface="Moderat Extended Bold"/>
              </a:rPr>
              <a:t>link</a:t>
            </a:r>
            <a:r>
              <a:rPr sz="1031" b="1" spc="-30" dirty="0">
                <a:solidFill>
                  <a:srgbClr val="A966A6"/>
                </a:solidFill>
                <a:latin typeface="Moderat Extended Bold"/>
                <a:cs typeface="Moderat Extended Bold"/>
              </a:rPr>
              <a:t> </a:t>
            </a:r>
            <a:r>
              <a:rPr sz="1031" b="1" spc="-15" dirty="0">
                <a:solidFill>
                  <a:srgbClr val="A966A6"/>
                </a:solidFill>
                <a:latin typeface="Moderat Extended Bold"/>
                <a:cs typeface="Moderat Extended Bold"/>
              </a:rPr>
              <a:t>and </a:t>
            </a:r>
            <a:r>
              <a:rPr sz="1031" b="1" dirty="0">
                <a:solidFill>
                  <a:srgbClr val="A966A6"/>
                </a:solidFill>
                <a:latin typeface="Moderat Extended Bold"/>
                <a:cs typeface="Moderat Extended Bold"/>
              </a:rPr>
              <a:t>read</a:t>
            </a:r>
            <a:r>
              <a:rPr sz="1031" b="1" spc="-69" dirty="0">
                <a:solidFill>
                  <a:srgbClr val="A966A6"/>
                </a:solidFill>
                <a:latin typeface="Moderat Extended Bold"/>
                <a:cs typeface="Moderat Extended Bold"/>
              </a:rPr>
              <a:t> </a:t>
            </a:r>
            <a:r>
              <a:rPr sz="1031" b="1" spc="-12" dirty="0">
                <a:solidFill>
                  <a:srgbClr val="A966A6"/>
                </a:solidFill>
                <a:latin typeface="Moderat Extended Bold"/>
                <a:cs typeface="Moderat Extended Bold"/>
              </a:rPr>
              <a:t>it.”</a:t>
            </a:r>
            <a:endParaRPr sz="1031" dirty="0">
              <a:latin typeface="Moderat Extended Bold"/>
              <a:cs typeface="Moderat Extended Bold"/>
            </a:endParaRPr>
          </a:p>
          <a:p>
            <a:pPr marL="7701" marR="126686">
              <a:lnSpc>
                <a:spcPct val="107500"/>
              </a:lnSpc>
              <a:spcBef>
                <a:spcPts val="303"/>
              </a:spcBef>
            </a:pPr>
            <a:r>
              <a:rPr sz="1031" b="1" dirty="0">
                <a:solidFill>
                  <a:srgbClr val="A966A6"/>
                </a:solidFill>
                <a:latin typeface="Moderat Extended Bold"/>
                <a:cs typeface="Moderat Extended Bold"/>
              </a:rPr>
              <a:t>And</a:t>
            </a:r>
            <a:r>
              <a:rPr sz="1031" b="1" spc="-39"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they</a:t>
            </a:r>
            <a:r>
              <a:rPr sz="1031" b="1" spc="-39" dirty="0">
                <a:solidFill>
                  <a:srgbClr val="A966A6"/>
                </a:solidFill>
                <a:latin typeface="Moderat Extended Bold"/>
                <a:cs typeface="Moderat Extended Bold"/>
              </a:rPr>
              <a:t> </a:t>
            </a:r>
            <a:r>
              <a:rPr sz="1031" b="1" dirty="0">
                <a:solidFill>
                  <a:srgbClr val="A966A6"/>
                </a:solidFill>
                <a:latin typeface="Moderat Extended Bold"/>
                <a:cs typeface="Moderat Extended Bold"/>
              </a:rPr>
              <a:t>are</a:t>
            </a:r>
            <a:r>
              <a:rPr sz="1031" b="1" spc="-39" dirty="0">
                <a:solidFill>
                  <a:srgbClr val="A966A6"/>
                </a:solidFill>
                <a:latin typeface="Moderat Extended Bold"/>
                <a:cs typeface="Moderat Extended Bold"/>
              </a:rPr>
              <a:t> </a:t>
            </a:r>
            <a:r>
              <a:rPr sz="1031" b="1" dirty="0">
                <a:solidFill>
                  <a:srgbClr val="A966A6"/>
                </a:solidFill>
                <a:latin typeface="Moderat Extended Bold"/>
                <a:cs typeface="Moderat Extended Bold"/>
              </a:rPr>
              <a:t>clicking</a:t>
            </a:r>
            <a:r>
              <a:rPr sz="1031" b="1" spc="-36" dirty="0">
                <a:solidFill>
                  <a:srgbClr val="A966A6"/>
                </a:solidFill>
                <a:latin typeface="Moderat Extended Bold"/>
                <a:cs typeface="Moderat Extended Bold"/>
              </a:rPr>
              <a:t> </a:t>
            </a:r>
            <a:r>
              <a:rPr sz="1031" b="1" dirty="0">
                <a:solidFill>
                  <a:srgbClr val="A966A6"/>
                </a:solidFill>
                <a:latin typeface="Moderat Extended Bold"/>
                <a:cs typeface="Moderat Extended Bold"/>
              </a:rPr>
              <a:t>on</a:t>
            </a:r>
            <a:r>
              <a:rPr sz="1031" b="1" spc="-39" dirty="0">
                <a:solidFill>
                  <a:srgbClr val="A966A6"/>
                </a:solidFill>
                <a:latin typeface="Moderat Extended Bold"/>
                <a:cs typeface="Moderat Extended Bold"/>
              </a:rPr>
              <a:t> </a:t>
            </a:r>
            <a:r>
              <a:rPr sz="1031" b="1" dirty="0">
                <a:solidFill>
                  <a:srgbClr val="A966A6"/>
                </a:solidFill>
                <a:latin typeface="Moderat Extended Bold"/>
                <a:cs typeface="Moderat Extended Bold"/>
              </a:rPr>
              <a:t>the</a:t>
            </a:r>
            <a:r>
              <a:rPr sz="1031" b="1" spc="-39" dirty="0">
                <a:solidFill>
                  <a:srgbClr val="A966A6"/>
                </a:solidFill>
                <a:latin typeface="Moderat Extended Bold"/>
                <a:cs typeface="Moderat Extended Bold"/>
              </a:rPr>
              <a:t> </a:t>
            </a:r>
            <a:r>
              <a:rPr sz="1031" b="1" dirty="0">
                <a:solidFill>
                  <a:srgbClr val="A966A6"/>
                </a:solidFill>
                <a:latin typeface="Moderat Extended Bold"/>
                <a:cs typeface="Moderat Extended Bold"/>
              </a:rPr>
              <a:t>link,</a:t>
            </a:r>
            <a:r>
              <a:rPr sz="1031" b="1" spc="-36" dirty="0">
                <a:solidFill>
                  <a:srgbClr val="A966A6"/>
                </a:solidFill>
                <a:latin typeface="Moderat Extended Bold"/>
                <a:cs typeface="Moderat Extended Bold"/>
              </a:rPr>
              <a:t> </a:t>
            </a:r>
            <a:r>
              <a:rPr sz="1031" b="1" spc="-15" dirty="0">
                <a:solidFill>
                  <a:srgbClr val="A966A6"/>
                </a:solidFill>
                <a:latin typeface="Moderat Extended Bold"/>
                <a:cs typeface="Moderat Extended Bold"/>
              </a:rPr>
              <a:t>so far,</a:t>
            </a:r>
            <a:r>
              <a:rPr sz="1031" b="1" spc="-52" dirty="0">
                <a:solidFill>
                  <a:srgbClr val="A966A6"/>
                </a:solidFill>
                <a:latin typeface="Moderat Extended Bold"/>
                <a:cs typeface="Moderat Extended Bold"/>
              </a:rPr>
              <a:t> </a:t>
            </a:r>
            <a:r>
              <a:rPr sz="1031" b="1" dirty="0">
                <a:solidFill>
                  <a:srgbClr val="A966A6"/>
                </a:solidFill>
                <a:latin typeface="Moderat Extended Bold"/>
                <a:cs typeface="Moderat Extended Bold"/>
              </a:rPr>
              <a:t>the</a:t>
            </a:r>
            <a:r>
              <a:rPr sz="1031" b="1" spc="-49" dirty="0">
                <a:solidFill>
                  <a:srgbClr val="A966A6"/>
                </a:solidFill>
                <a:latin typeface="Moderat Extended Bold"/>
                <a:cs typeface="Moderat Extended Bold"/>
              </a:rPr>
              <a:t> </a:t>
            </a:r>
            <a:r>
              <a:rPr sz="1031" b="1" dirty="0">
                <a:solidFill>
                  <a:srgbClr val="A966A6"/>
                </a:solidFill>
                <a:latin typeface="Moderat Extended Bold"/>
                <a:cs typeface="Moderat Extended Bold"/>
              </a:rPr>
              <a:t>book</a:t>
            </a:r>
            <a:r>
              <a:rPr sz="1031" b="1" spc="-49" dirty="0">
                <a:solidFill>
                  <a:srgbClr val="A966A6"/>
                </a:solidFill>
                <a:latin typeface="Moderat Extended Bold"/>
                <a:cs typeface="Moderat Extended Bold"/>
              </a:rPr>
              <a:t> </a:t>
            </a:r>
            <a:r>
              <a:rPr sz="1031" b="1" dirty="0">
                <a:solidFill>
                  <a:srgbClr val="A966A6"/>
                </a:solidFill>
                <a:latin typeface="Moderat Extended Bold"/>
                <a:cs typeface="Moderat Extended Bold"/>
              </a:rPr>
              <a:t>has</a:t>
            </a:r>
            <a:r>
              <a:rPr sz="1031" b="1" spc="-49" dirty="0">
                <a:solidFill>
                  <a:srgbClr val="A966A6"/>
                </a:solidFill>
                <a:latin typeface="Moderat Extended Bold"/>
                <a:cs typeface="Moderat Extended Bold"/>
              </a:rPr>
              <a:t> </a:t>
            </a:r>
            <a:r>
              <a:rPr sz="1031" b="1" dirty="0">
                <a:solidFill>
                  <a:srgbClr val="A966A6"/>
                </a:solidFill>
                <a:latin typeface="Moderat Extended Bold"/>
                <a:cs typeface="Moderat Extended Bold"/>
              </a:rPr>
              <a:t>been</a:t>
            </a:r>
            <a:r>
              <a:rPr sz="1031" b="1" spc="-49"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downloaded </a:t>
            </a:r>
            <a:r>
              <a:rPr sz="1031" b="1" spc="-42" dirty="0">
                <a:solidFill>
                  <a:srgbClr val="A966A6"/>
                </a:solidFill>
                <a:latin typeface="Moderat Extended Bold"/>
                <a:cs typeface="Moderat Extended Bold"/>
              </a:rPr>
              <a:t>37,724</a:t>
            </a:r>
            <a:r>
              <a:rPr sz="1031" b="1" spc="-30" dirty="0">
                <a:solidFill>
                  <a:srgbClr val="A966A6"/>
                </a:solidFill>
                <a:latin typeface="Moderat Extended Bold"/>
                <a:cs typeface="Moderat Extended Bold"/>
              </a:rPr>
              <a:t> </a:t>
            </a:r>
            <a:r>
              <a:rPr sz="1031" b="1" dirty="0">
                <a:solidFill>
                  <a:srgbClr val="A966A6"/>
                </a:solidFill>
                <a:latin typeface="Moderat Extended Bold"/>
                <a:cs typeface="Moderat Extended Bold"/>
              </a:rPr>
              <a:t>times</a:t>
            </a:r>
            <a:r>
              <a:rPr sz="1031" b="1" spc="-42" dirty="0">
                <a:solidFill>
                  <a:srgbClr val="A966A6"/>
                </a:solidFill>
                <a:latin typeface="Moderat Extended Bold"/>
                <a:cs typeface="Moderat Extended Bold"/>
              </a:rPr>
              <a:t> </a:t>
            </a:r>
            <a:r>
              <a:rPr sz="1031" b="1" dirty="0">
                <a:solidFill>
                  <a:srgbClr val="A966A6"/>
                </a:solidFill>
                <a:latin typeface="Moderat Extended Bold"/>
                <a:cs typeface="Moderat Extended Bold"/>
              </a:rPr>
              <a:t>in</a:t>
            </a:r>
            <a:r>
              <a:rPr sz="1031" b="1" spc="-36" dirty="0">
                <a:solidFill>
                  <a:srgbClr val="A966A6"/>
                </a:solidFill>
                <a:latin typeface="Moderat Extended Bold"/>
                <a:cs typeface="Moderat Extended Bold"/>
              </a:rPr>
              <a:t> </a:t>
            </a:r>
            <a:r>
              <a:rPr sz="1031" b="1" dirty="0">
                <a:solidFill>
                  <a:srgbClr val="A966A6"/>
                </a:solidFill>
                <a:latin typeface="Moderat Extended Bold"/>
                <a:cs typeface="Moderat Extended Bold"/>
              </a:rPr>
              <a:t>173</a:t>
            </a:r>
            <a:r>
              <a:rPr sz="1031" b="1" spc="-36"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countries, </a:t>
            </a:r>
            <a:r>
              <a:rPr sz="1031" b="1" dirty="0">
                <a:solidFill>
                  <a:srgbClr val="A966A6"/>
                </a:solidFill>
                <a:latin typeface="Moderat Extended Bold"/>
                <a:cs typeface="Moderat Extended Bold"/>
              </a:rPr>
              <a:t>including</a:t>
            </a:r>
            <a:r>
              <a:rPr sz="1031" b="1" spc="-52" dirty="0">
                <a:solidFill>
                  <a:srgbClr val="A966A6"/>
                </a:solidFill>
                <a:latin typeface="Moderat Extended Bold"/>
                <a:cs typeface="Moderat Extended Bold"/>
              </a:rPr>
              <a:t> </a:t>
            </a:r>
            <a:r>
              <a:rPr sz="1031" b="1" spc="-12" dirty="0">
                <a:solidFill>
                  <a:srgbClr val="A966A6"/>
                </a:solidFill>
                <a:latin typeface="Moderat Extended Bold"/>
                <a:cs typeface="Moderat Extended Bold"/>
              </a:rPr>
              <a:t>2</a:t>
            </a:r>
            <a:r>
              <a:rPr lang="en-GB" sz="1031" b="1" spc="-12" dirty="0">
                <a:solidFill>
                  <a:srgbClr val="A966A6"/>
                </a:solidFill>
                <a:latin typeface="Moderat Extended Bold"/>
                <a:cs typeface="Moderat Extended Bold"/>
              </a:rPr>
              <a:t>,</a:t>
            </a:r>
            <a:r>
              <a:rPr sz="1031" b="1" spc="-12" dirty="0">
                <a:solidFill>
                  <a:srgbClr val="A966A6"/>
                </a:solidFill>
                <a:latin typeface="Moderat Extended Bold"/>
                <a:cs typeface="Moderat Extended Bold"/>
              </a:rPr>
              <a:t>793</a:t>
            </a:r>
            <a:r>
              <a:rPr sz="1031" b="1" spc="-52" dirty="0">
                <a:solidFill>
                  <a:srgbClr val="A966A6"/>
                </a:solidFill>
                <a:latin typeface="Moderat Extended Bold"/>
                <a:cs typeface="Moderat Extended Bold"/>
              </a:rPr>
              <a:t> </a:t>
            </a:r>
            <a:r>
              <a:rPr sz="1031" b="1" dirty="0">
                <a:solidFill>
                  <a:srgbClr val="A966A6"/>
                </a:solidFill>
                <a:latin typeface="Moderat Extended Bold"/>
                <a:cs typeface="Moderat Extended Bold"/>
              </a:rPr>
              <a:t>of</a:t>
            </a:r>
            <a:r>
              <a:rPr sz="1031" b="1" spc="-52"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those</a:t>
            </a:r>
            <a:r>
              <a:rPr sz="1031" b="1" spc="-52"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downloads happening</a:t>
            </a:r>
            <a:r>
              <a:rPr sz="1031" b="1" spc="-15" dirty="0">
                <a:solidFill>
                  <a:srgbClr val="A966A6"/>
                </a:solidFill>
                <a:latin typeface="Moderat Extended Bold"/>
                <a:cs typeface="Moderat Extended Bold"/>
              </a:rPr>
              <a:t> </a:t>
            </a:r>
            <a:r>
              <a:rPr sz="1031" b="1" dirty="0">
                <a:solidFill>
                  <a:srgbClr val="A966A6"/>
                </a:solidFill>
                <a:latin typeface="Moderat Extended Bold"/>
                <a:cs typeface="Moderat Extended Bold"/>
              </a:rPr>
              <a:t>in</a:t>
            </a:r>
            <a:r>
              <a:rPr sz="1031" b="1" spc="-15"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Myanmar.</a:t>
            </a:r>
            <a:endParaRPr sz="1031" dirty="0">
              <a:latin typeface="Moderat Extended Bold"/>
              <a:cs typeface="Moderat Extended Bold"/>
            </a:endParaRPr>
          </a:p>
          <a:p>
            <a:pPr marL="7701" marR="3081">
              <a:lnSpc>
                <a:spcPct val="107500"/>
              </a:lnSpc>
              <a:spcBef>
                <a:spcPts val="300"/>
              </a:spcBef>
            </a:pPr>
            <a:r>
              <a:rPr sz="1031" b="1" dirty="0">
                <a:solidFill>
                  <a:srgbClr val="A966A6"/>
                </a:solidFill>
                <a:latin typeface="Moderat Extended Bold"/>
                <a:cs typeface="Moderat Extended Bold"/>
              </a:rPr>
              <a:t>It</a:t>
            </a:r>
            <a:r>
              <a:rPr sz="1031" b="1" spc="-39"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would</a:t>
            </a:r>
            <a:r>
              <a:rPr sz="1031" b="1" spc="-36" dirty="0">
                <a:solidFill>
                  <a:srgbClr val="A966A6"/>
                </a:solidFill>
                <a:latin typeface="Moderat Extended Bold"/>
                <a:cs typeface="Moderat Extended Bold"/>
              </a:rPr>
              <a:t> </a:t>
            </a:r>
            <a:r>
              <a:rPr sz="1031" b="1" spc="-21" dirty="0">
                <a:solidFill>
                  <a:srgbClr val="A966A6"/>
                </a:solidFill>
                <a:latin typeface="Moderat Extended Bold"/>
                <a:cs typeface="Moderat Extended Bold"/>
              </a:rPr>
              <a:t>have</a:t>
            </a:r>
            <a:r>
              <a:rPr sz="1031" b="1" spc="-36" dirty="0">
                <a:solidFill>
                  <a:srgbClr val="A966A6"/>
                </a:solidFill>
                <a:latin typeface="Moderat Extended Bold"/>
                <a:cs typeface="Moderat Extended Bold"/>
              </a:rPr>
              <a:t> </a:t>
            </a:r>
            <a:r>
              <a:rPr sz="1031" b="1" dirty="0">
                <a:solidFill>
                  <a:srgbClr val="A966A6"/>
                </a:solidFill>
                <a:latin typeface="Moderat Extended Bold"/>
                <a:cs typeface="Moderat Extended Bold"/>
              </a:rPr>
              <a:t>been</a:t>
            </a:r>
            <a:r>
              <a:rPr sz="1031" b="1" spc="-39" dirty="0">
                <a:solidFill>
                  <a:srgbClr val="A966A6"/>
                </a:solidFill>
                <a:latin typeface="Moderat Extended Bold"/>
                <a:cs typeface="Moderat Extended Bold"/>
              </a:rPr>
              <a:t> </a:t>
            </a:r>
            <a:r>
              <a:rPr sz="1031" b="1" dirty="0">
                <a:solidFill>
                  <a:srgbClr val="A966A6"/>
                </a:solidFill>
                <a:latin typeface="Moderat Extended Bold"/>
                <a:cs typeface="Moderat Extended Bold"/>
              </a:rPr>
              <a:t>a</a:t>
            </a:r>
            <a:r>
              <a:rPr sz="1031" b="1" spc="-36"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very</a:t>
            </a:r>
            <a:r>
              <a:rPr sz="1031" b="1" spc="-36"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different </a:t>
            </a:r>
            <a:r>
              <a:rPr sz="1031" b="1" spc="-12" dirty="0">
                <a:solidFill>
                  <a:srgbClr val="A966A6"/>
                </a:solidFill>
                <a:latin typeface="Moderat Extended Bold"/>
                <a:cs typeface="Moderat Extended Bold"/>
              </a:rPr>
              <a:t>story</a:t>
            </a:r>
            <a:r>
              <a:rPr sz="1031" b="1" spc="-42" dirty="0">
                <a:solidFill>
                  <a:srgbClr val="A966A6"/>
                </a:solidFill>
                <a:latin typeface="Moderat Extended Bold"/>
                <a:cs typeface="Moderat Extended Bold"/>
              </a:rPr>
              <a:t> </a:t>
            </a:r>
            <a:r>
              <a:rPr sz="1031" b="1" dirty="0">
                <a:solidFill>
                  <a:srgbClr val="A966A6"/>
                </a:solidFill>
                <a:latin typeface="Moderat Extended Bold"/>
                <a:cs typeface="Moderat Extended Bold"/>
              </a:rPr>
              <a:t>had</a:t>
            </a:r>
            <a:r>
              <a:rPr sz="1031" b="1" spc="-39" dirty="0">
                <a:solidFill>
                  <a:srgbClr val="A966A6"/>
                </a:solidFill>
                <a:latin typeface="Moderat Extended Bold"/>
                <a:cs typeface="Moderat Extended Bold"/>
              </a:rPr>
              <a:t> </a:t>
            </a:r>
            <a:r>
              <a:rPr sz="1031" b="1" dirty="0">
                <a:solidFill>
                  <a:srgbClr val="A966A6"/>
                </a:solidFill>
                <a:latin typeface="Moderat Extended Bold"/>
                <a:cs typeface="Moderat Extended Bold"/>
              </a:rPr>
              <a:t>Lall</a:t>
            </a:r>
            <a:r>
              <a:rPr sz="1031" b="1" spc="-42"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chosen</a:t>
            </a:r>
            <a:r>
              <a:rPr sz="1031" b="1" spc="-39" dirty="0">
                <a:solidFill>
                  <a:srgbClr val="A966A6"/>
                </a:solidFill>
                <a:latin typeface="Moderat Extended Bold"/>
                <a:cs typeface="Moderat Extended Bold"/>
              </a:rPr>
              <a:t> </a:t>
            </a:r>
            <a:r>
              <a:rPr sz="1031" b="1" dirty="0">
                <a:solidFill>
                  <a:srgbClr val="A966A6"/>
                </a:solidFill>
                <a:latin typeface="Moderat Extended Bold"/>
                <a:cs typeface="Moderat Extended Bold"/>
              </a:rPr>
              <a:t>to</a:t>
            </a:r>
            <a:r>
              <a:rPr sz="1031" b="1" spc="-42" dirty="0">
                <a:solidFill>
                  <a:srgbClr val="A966A6"/>
                </a:solidFill>
                <a:latin typeface="Moderat Extended Bold"/>
                <a:cs typeface="Moderat Extended Bold"/>
              </a:rPr>
              <a:t> </a:t>
            </a:r>
            <a:r>
              <a:rPr sz="1031" b="1" dirty="0">
                <a:solidFill>
                  <a:srgbClr val="A966A6"/>
                </a:solidFill>
                <a:latin typeface="Moderat Extended Bold"/>
                <a:cs typeface="Moderat Extended Bold"/>
              </a:rPr>
              <a:t>publish</a:t>
            </a:r>
            <a:r>
              <a:rPr sz="1031" b="1" spc="-39" dirty="0">
                <a:solidFill>
                  <a:srgbClr val="A966A6"/>
                </a:solidFill>
                <a:latin typeface="Moderat Extended Bold"/>
                <a:cs typeface="Moderat Extended Bold"/>
              </a:rPr>
              <a:t> </a:t>
            </a:r>
            <a:r>
              <a:rPr sz="1031" b="1" spc="-12" dirty="0">
                <a:solidFill>
                  <a:srgbClr val="A966A6"/>
                </a:solidFill>
                <a:latin typeface="Moderat Extended Bold"/>
                <a:cs typeface="Moderat Extended Bold"/>
              </a:rPr>
              <a:t>with </a:t>
            </a:r>
            <a:r>
              <a:rPr sz="1031" b="1" dirty="0">
                <a:solidFill>
                  <a:srgbClr val="A966A6"/>
                </a:solidFill>
                <a:latin typeface="Moderat Extended Bold"/>
                <a:cs typeface="Moderat Extended Bold"/>
              </a:rPr>
              <a:t>a</a:t>
            </a:r>
            <a:r>
              <a:rPr sz="1031" b="1" spc="-36"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traditional</a:t>
            </a:r>
            <a:r>
              <a:rPr sz="1031" b="1" spc="-33"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press.</a:t>
            </a:r>
            <a:r>
              <a:rPr sz="1031" b="1" spc="-33" dirty="0">
                <a:solidFill>
                  <a:srgbClr val="A966A6"/>
                </a:solidFill>
                <a:latin typeface="Moderat Extended Bold"/>
                <a:cs typeface="Moderat Extended Bold"/>
              </a:rPr>
              <a:t> </a:t>
            </a:r>
            <a:r>
              <a:rPr sz="1031" b="1" spc="-21" dirty="0">
                <a:solidFill>
                  <a:srgbClr val="A966A6"/>
                </a:solidFill>
                <a:latin typeface="Moderat Extended Bold"/>
                <a:cs typeface="Moderat Extended Bold"/>
              </a:rPr>
              <a:t>Access</a:t>
            </a:r>
            <a:r>
              <a:rPr sz="1031" b="1" spc="-33"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would </a:t>
            </a:r>
            <a:r>
              <a:rPr sz="1031" b="1" spc="-15" dirty="0">
                <a:solidFill>
                  <a:srgbClr val="A966A6"/>
                </a:solidFill>
                <a:latin typeface="Moderat Extended Bold"/>
                <a:cs typeface="Moderat Extended Bold"/>
              </a:rPr>
              <a:t>have</a:t>
            </a:r>
            <a:r>
              <a:rPr sz="1031" b="1" spc="-39" dirty="0">
                <a:solidFill>
                  <a:srgbClr val="A966A6"/>
                </a:solidFill>
                <a:latin typeface="Moderat Extended Bold"/>
                <a:cs typeface="Moderat Extended Bold"/>
              </a:rPr>
              <a:t> </a:t>
            </a:r>
            <a:r>
              <a:rPr sz="1031" b="1" dirty="0">
                <a:solidFill>
                  <a:srgbClr val="A966A6"/>
                </a:solidFill>
                <a:latin typeface="Moderat Extended Bold"/>
                <a:cs typeface="Moderat Extended Bold"/>
              </a:rPr>
              <a:t>been</a:t>
            </a:r>
            <a:r>
              <a:rPr sz="1031" b="1" spc="-39"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very</a:t>
            </a:r>
            <a:r>
              <a:rPr sz="1031" b="1" spc="-36"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limited,</a:t>
            </a:r>
            <a:r>
              <a:rPr sz="1031" b="1" spc="-39"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particularly</a:t>
            </a:r>
            <a:r>
              <a:rPr sz="1031" b="1" spc="-36" dirty="0">
                <a:solidFill>
                  <a:srgbClr val="A966A6"/>
                </a:solidFill>
                <a:latin typeface="Moderat Extended Bold"/>
                <a:cs typeface="Moderat Extended Bold"/>
              </a:rPr>
              <a:t> </a:t>
            </a:r>
            <a:r>
              <a:rPr sz="1031" b="1" spc="-15" dirty="0">
                <a:solidFill>
                  <a:srgbClr val="A966A6"/>
                </a:solidFill>
                <a:latin typeface="Moderat Extended Bold"/>
                <a:cs typeface="Moderat Extended Bold"/>
              </a:rPr>
              <a:t>in </a:t>
            </a:r>
            <a:r>
              <a:rPr sz="1031" b="1" dirty="0">
                <a:solidFill>
                  <a:srgbClr val="A966A6"/>
                </a:solidFill>
                <a:latin typeface="Moderat Extended Bold"/>
                <a:cs typeface="Moderat Extended Bold"/>
              </a:rPr>
              <a:t>the</a:t>
            </a:r>
            <a:r>
              <a:rPr sz="1031" b="1" spc="-33" dirty="0">
                <a:solidFill>
                  <a:srgbClr val="A966A6"/>
                </a:solidFill>
                <a:latin typeface="Moderat Extended Bold"/>
                <a:cs typeface="Moderat Extended Bold"/>
              </a:rPr>
              <a:t> </a:t>
            </a:r>
            <a:r>
              <a:rPr sz="1031" b="1" dirty="0">
                <a:solidFill>
                  <a:srgbClr val="A966A6"/>
                </a:solidFill>
                <a:latin typeface="Moderat Extended Bold"/>
                <a:cs typeface="Moderat Extended Bold"/>
              </a:rPr>
              <a:t>Global</a:t>
            </a:r>
            <a:r>
              <a:rPr sz="1031" b="1" spc="-33" dirty="0">
                <a:solidFill>
                  <a:srgbClr val="A966A6"/>
                </a:solidFill>
                <a:latin typeface="Moderat Extended Bold"/>
                <a:cs typeface="Moderat Extended Bold"/>
              </a:rPr>
              <a:t> </a:t>
            </a:r>
            <a:r>
              <a:rPr sz="1031" b="1" spc="-6" dirty="0">
                <a:solidFill>
                  <a:srgbClr val="A966A6"/>
                </a:solidFill>
                <a:latin typeface="Moderat Extended Bold"/>
                <a:cs typeface="Moderat Extended Bold"/>
              </a:rPr>
              <a:t>South.</a:t>
            </a:r>
            <a:endParaRPr sz="1031" dirty="0">
              <a:latin typeface="Moderat Extended Bold"/>
              <a:cs typeface="Moderat Extended Bold"/>
            </a:endParaRPr>
          </a:p>
        </p:txBody>
      </p:sp>
      <p:sp>
        <p:nvSpPr>
          <p:cNvPr id="4" name="object 4"/>
          <p:cNvSpPr txBox="1"/>
          <p:nvPr/>
        </p:nvSpPr>
        <p:spPr>
          <a:xfrm>
            <a:off x="6070227" y="2474726"/>
            <a:ext cx="1829057" cy="1989712"/>
          </a:xfrm>
          <a:prstGeom prst="rect">
            <a:avLst/>
          </a:prstGeom>
        </p:spPr>
        <p:txBody>
          <a:bodyPr vert="horz" wrap="square" lIns="0" tIns="0" rIns="0" bIns="0" rtlCol="0">
            <a:spAutoFit/>
          </a:bodyPr>
          <a:lstStyle/>
          <a:p>
            <a:pPr>
              <a:lnSpc>
                <a:spcPct val="100000"/>
              </a:lnSpc>
            </a:pPr>
            <a:endParaRPr sz="1092" dirty="0">
              <a:latin typeface="Times New Roman"/>
              <a:cs typeface="Times New Roman"/>
            </a:endParaRPr>
          </a:p>
          <a:p>
            <a:pPr>
              <a:lnSpc>
                <a:spcPct val="100000"/>
              </a:lnSpc>
            </a:pPr>
            <a:endParaRPr sz="1092" dirty="0">
              <a:latin typeface="Times New Roman"/>
              <a:cs typeface="Times New Roman"/>
            </a:endParaRPr>
          </a:p>
          <a:p>
            <a:pPr>
              <a:lnSpc>
                <a:spcPct val="100000"/>
              </a:lnSpc>
            </a:pPr>
            <a:endParaRPr sz="1092" dirty="0">
              <a:latin typeface="Times New Roman"/>
              <a:cs typeface="Times New Roman"/>
            </a:endParaRPr>
          </a:p>
          <a:p>
            <a:pPr>
              <a:lnSpc>
                <a:spcPct val="100000"/>
              </a:lnSpc>
            </a:pPr>
            <a:endParaRPr sz="1092" dirty="0">
              <a:latin typeface="Times New Roman"/>
              <a:cs typeface="Times New Roman"/>
            </a:endParaRPr>
          </a:p>
          <a:p>
            <a:pPr>
              <a:lnSpc>
                <a:spcPct val="100000"/>
              </a:lnSpc>
            </a:pPr>
            <a:endParaRPr sz="1092" dirty="0">
              <a:latin typeface="Times New Roman"/>
              <a:cs typeface="Times New Roman"/>
            </a:endParaRPr>
          </a:p>
          <a:p>
            <a:pPr>
              <a:lnSpc>
                <a:spcPct val="100000"/>
              </a:lnSpc>
              <a:spcBef>
                <a:spcPts val="1095"/>
              </a:spcBef>
            </a:pPr>
            <a:endParaRPr sz="1092" dirty="0">
              <a:latin typeface="Times New Roman"/>
              <a:cs typeface="Times New Roman"/>
            </a:endParaRPr>
          </a:p>
          <a:p>
            <a:pPr marL="188681" marR="217946">
              <a:lnSpc>
                <a:spcPct val="100000"/>
              </a:lnSpc>
            </a:pPr>
            <a:r>
              <a:rPr sz="1092" b="1" dirty="0">
                <a:solidFill>
                  <a:srgbClr val="FFFFFF"/>
                </a:solidFill>
                <a:latin typeface="Roboto"/>
                <a:cs typeface="Roboto"/>
              </a:rPr>
              <a:t>Professor</a:t>
            </a:r>
            <a:r>
              <a:rPr sz="1092" b="1" spc="-12" dirty="0">
                <a:solidFill>
                  <a:srgbClr val="FFFFFF"/>
                </a:solidFill>
                <a:latin typeface="Roboto"/>
                <a:cs typeface="Roboto"/>
              </a:rPr>
              <a:t> </a:t>
            </a:r>
            <a:r>
              <a:rPr sz="1092" b="1" dirty="0">
                <a:solidFill>
                  <a:srgbClr val="FFFFFF"/>
                </a:solidFill>
                <a:latin typeface="Roboto"/>
                <a:cs typeface="Roboto"/>
              </a:rPr>
              <a:t>Marie</a:t>
            </a:r>
            <a:r>
              <a:rPr sz="1092" b="1" spc="-9" dirty="0">
                <a:solidFill>
                  <a:srgbClr val="FFFFFF"/>
                </a:solidFill>
                <a:latin typeface="Roboto"/>
                <a:cs typeface="Roboto"/>
              </a:rPr>
              <a:t> </a:t>
            </a:r>
            <a:r>
              <a:rPr sz="1092" b="1" spc="-6" dirty="0">
                <a:solidFill>
                  <a:srgbClr val="FFFFFF"/>
                </a:solidFill>
                <a:latin typeface="Roboto"/>
                <a:cs typeface="Roboto"/>
              </a:rPr>
              <a:t>Lall, </a:t>
            </a:r>
            <a:r>
              <a:rPr sz="1092" b="1" dirty="0">
                <a:solidFill>
                  <a:srgbClr val="FFFFFF"/>
                </a:solidFill>
                <a:latin typeface="Roboto"/>
                <a:cs typeface="Roboto"/>
              </a:rPr>
              <a:t>Chair</a:t>
            </a:r>
            <a:r>
              <a:rPr sz="1092" b="1" spc="-9" dirty="0">
                <a:solidFill>
                  <a:srgbClr val="FFFFFF"/>
                </a:solidFill>
                <a:latin typeface="Roboto"/>
                <a:cs typeface="Roboto"/>
              </a:rPr>
              <a:t> </a:t>
            </a:r>
            <a:r>
              <a:rPr sz="1092" b="1" dirty="0">
                <a:solidFill>
                  <a:srgbClr val="FFFFFF"/>
                </a:solidFill>
                <a:latin typeface="Roboto"/>
                <a:cs typeface="Roboto"/>
              </a:rPr>
              <a:t>of</a:t>
            </a:r>
            <a:r>
              <a:rPr sz="1092" b="1" spc="-9" dirty="0">
                <a:solidFill>
                  <a:srgbClr val="FFFFFF"/>
                </a:solidFill>
                <a:latin typeface="Roboto"/>
                <a:cs typeface="Roboto"/>
              </a:rPr>
              <a:t> </a:t>
            </a:r>
            <a:r>
              <a:rPr sz="1092" b="1" dirty="0">
                <a:solidFill>
                  <a:srgbClr val="FFFFFF"/>
                </a:solidFill>
                <a:latin typeface="Roboto"/>
                <a:cs typeface="Roboto"/>
              </a:rPr>
              <a:t>Education</a:t>
            </a:r>
            <a:r>
              <a:rPr sz="1092" b="1" spc="-6" dirty="0">
                <a:solidFill>
                  <a:srgbClr val="FFFFFF"/>
                </a:solidFill>
                <a:latin typeface="Roboto"/>
                <a:cs typeface="Roboto"/>
              </a:rPr>
              <a:t> </a:t>
            </a:r>
            <a:r>
              <a:rPr sz="1092" b="1" spc="-15" dirty="0">
                <a:solidFill>
                  <a:srgbClr val="FFFFFF"/>
                </a:solidFill>
                <a:latin typeface="Roboto"/>
                <a:cs typeface="Roboto"/>
              </a:rPr>
              <a:t>and </a:t>
            </a:r>
            <a:r>
              <a:rPr sz="1092" b="1" dirty="0">
                <a:solidFill>
                  <a:srgbClr val="FFFFFF"/>
                </a:solidFill>
                <a:latin typeface="Roboto"/>
                <a:cs typeface="Roboto"/>
              </a:rPr>
              <a:t>South</a:t>
            </a:r>
            <a:r>
              <a:rPr sz="1092" b="1" spc="-15" dirty="0">
                <a:solidFill>
                  <a:srgbClr val="FFFFFF"/>
                </a:solidFill>
                <a:latin typeface="Roboto"/>
                <a:cs typeface="Roboto"/>
              </a:rPr>
              <a:t> </a:t>
            </a:r>
            <a:r>
              <a:rPr sz="1092" b="1" dirty="0">
                <a:solidFill>
                  <a:srgbClr val="FFFFFF"/>
                </a:solidFill>
                <a:latin typeface="Roboto"/>
                <a:cs typeface="Roboto"/>
              </a:rPr>
              <a:t>Asian</a:t>
            </a:r>
            <a:r>
              <a:rPr sz="1092" b="1" spc="-12" dirty="0">
                <a:solidFill>
                  <a:srgbClr val="FFFFFF"/>
                </a:solidFill>
                <a:latin typeface="Roboto"/>
                <a:cs typeface="Roboto"/>
              </a:rPr>
              <a:t> </a:t>
            </a:r>
            <a:r>
              <a:rPr sz="1092" b="1" spc="-6" dirty="0">
                <a:solidFill>
                  <a:srgbClr val="FFFFFF"/>
                </a:solidFill>
                <a:latin typeface="Roboto"/>
                <a:cs typeface="Roboto"/>
              </a:rPr>
              <a:t>Studies</a:t>
            </a:r>
            <a:r>
              <a:rPr sz="1092" b="1" spc="303" dirty="0">
                <a:solidFill>
                  <a:srgbClr val="FFFFFF"/>
                </a:solidFill>
                <a:latin typeface="Roboto"/>
                <a:cs typeface="Roboto"/>
              </a:rPr>
              <a:t> </a:t>
            </a:r>
            <a:r>
              <a:rPr sz="1092" b="1" dirty="0">
                <a:solidFill>
                  <a:srgbClr val="FFFFFF"/>
                </a:solidFill>
                <a:latin typeface="Roboto"/>
                <a:cs typeface="Roboto"/>
              </a:rPr>
              <a:t>at</a:t>
            </a:r>
            <a:r>
              <a:rPr sz="1092" b="1" spc="-6" dirty="0">
                <a:solidFill>
                  <a:srgbClr val="FFFFFF"/>
                </a:solidFill>
                <a:latin typeface="Roboto"/>
                <a:cs typeface="Roboto"/>
              </a:rPr>
              <a:t> </a:t>
            </a:r>
            <a:r>
              <a:rPr sz="1092" b="1" dirty="0">
                <a:solidFill>
                  <a:srgbClr val="FFFFFF"/>
                </a:solidFill>
                <a:latin typeface="Roboto"/>
                <a:cs typeface="Roboto"/>
              </a:rPr>
              <a:t>the</a:t>
            </a:r>
            <a:r>
              <a:rPr sz="1092" b="1" spc="-3" dirty="0">
                <a:solidFill>
                  <a:srgbClr val="FFFFFF"/>
                </a:solidFill>
                <a:latin typeface="Roboto"/>
                <a:cs typeface="Roboto"/>
              </a:rPr>
              <a:t> </a:t>
            </a:r>
            <a:r>
              <a:rPr sz="1092" b="1" dirty="0">
                <a:solidFill>
                  <a:srgbClr val="FFFFFF"/>
                </a:solidFill>
                <a:latin typeface="Roboto"/>
                <a:cs typeface="Roboto"/>
              </a:rPr>
              <a:t>UCL</a:t>
            </a:r>
            <a:r>
              <a:rPr sz="1092" b="1" spc="-3" dirty="0">
                <a:solidFill>
                  <a:srgbClr val="FFFFFF"/>
                </a:solidFill>
                <a:latin typeface="Roboto"/>
                <a:cs typeface="Roboto"/>
              </a:rPr>
              <a:t> </a:t>
            </a:r>
            <a:r>
              <a:rPr sz="1092" b="1" dirty="0">
                <a:solidFill>
                  <a:srgbClr val="FFFFFF"/>
                </a:solidFill>
                <a:latin typeface="Roboto"/>
                <a:cs typeface="Roboto"/>
              </a:rPr>
              <a:t>Institute</a:t>
            </a:r>
            <a:r>
              <a:rPr sz="1092" b="1" spc="-6" dirty="0">
                <a:solidFill>
                  <a:srgbClr val="FFFFFF"/>
                </a:solidFill>
                <a:latin typeface="Roboto"/>
                <a:cs typeface="Roboto"/>
              </a:rPr>
              <a:t> </a:t>
            </a:r>
            <a:r>
              <a:rPr sz="1092" b="1" spc="-15" dirty="0">
                <a:solidFill>
                  <a:srgbClr val="FFFFFF"/>
                </a:solidFill>
                <a:latin typeface="Roboto"/>
                <a:cs typeface="Roboto"/>
              </a:rPr>
              <a:t>of </a:t>
            </a:r>
            <a:r>
              <a:rPr sz="1092" b="1" spc="-6" dirty="0">
                <a:solidFill>
                  <a:srgbClr val="FFFFFF"/>
                </a:solidFill>
                <a:latin typeface="Roboto"/>
                <a:cs typeface="Roboto"/>
              </a:rPr>
              <a:t>Education</a:t>
            </a:r>
            <a:endParaRPr sz="1092" dirty="0">
              <a:latin typeface="Roboto"/>
              <a:cs typeface="Roboto"/>
            </a:endParaRPr>
          </a:p>
        </p:txBody>
      </p:sp>
      <p:sp>
        <p:nvSpPr>
          <p:cNvPr id="6" name="object 6"/>
          <p:cNvSpPr txBox="1"/>
          <p:nvPr/>
        </p:nvSpPr>
        <p:spPr>
          <a:xfrm>
            <a:off x="9132368" y="2116858"/>
            <a:ext cx="2137493" cy="606178"/>
          </a:xfrm>
          <a:prstGeom prst="rect">
            <a:avLst/>
          </a:prstGeom>
        </p:spPr>
        <p:txBody>
          <a:bodyPr vert="horz" wrap="square" lIns="0" tIns="22719" rIns="0" bIns="0" rtlCol="0">
            <a:spAutoFit/>
          </a:bodyPr>
          <a:lstStyle/>
          <a:p>
            <a:pPr marL="7701" marR="3081">
              <a:lnSpc>
                <a:spcPts val="1540"/>
              </a:lnSpc>
              <a:spcBef>
                <a:spcPts val="179"/>
              </a:spcBef>
            </a:pPr>
            <a:r>
              <a:rPr sz="1334" b="1" dirty="0">
                <a:solidFill>
                  <a:srgbClr val="FFFFFF"/>
                </a:solidFill>
                <a:latin typeface="Moderat Extended Bold"/>
                <a:cs typeface="Moderat Extended Bold"/>
              </a:rPr>
              <a:t>It</a:t>
            </a:r>
            <a:r>
              <a:rPr sz="1334" b="1" spc="-12" dirty="0">
                <a:solidFill>
                  <a:srgbClr val="FFFFFF"/>
                </a:solidFill>
                <a:latin typeface="Moderat Extended Bold"/>
                <a:cs typeface="Moderat Extended Bold"/>
              </a:rPr>
              <a:t> </a:t>
            </a:r>
            <a:r>
              <a:rPr sz="1334" b="1" dirty="0">
                <a:solidFill>
                  <a:srgbClr val="FFFFFF"/>
                </a:solidFill>
                <a:latin typeface="Moderat Extended Bold"/>
                <a:cs typeface="Moderat Extended Bold"/>
              </a:rPr>
              <a:t>ensures</a:t>
            </a:r>
            <a:r>
              <a:rPr sz="1334" b="1" spc="-9"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equitable </a:t>
            </a:r>
            <a:r>
              <a:rPr sz="1334" b="1" dirty="0">
                <a:solidFill>
                  <a:srgbClr val="FFFFFF"/>
                </a:solidFill>
                <a:latin typeface="Moderat Extended Bold"/>
                <a:cs typeface="Moderat Extended Bold"/>
              </a:rPr>
              <a:t>access</a:t>
            </a:r>
            <a:r>
              <a:rPr sz="1334" b="1" spc="-33" dirty="0">
                <a:solidFill>
                  <a:srgbClr val="FFFFFF"/>
                </a:solidFill>
                <a:latin typeface="Moderat Extended Bold"/>
                <a:cs typeface="Moderat Extended Bold"/>
              </a:rPr>
              <a:t> </a:t>
            </a:r>
            <a:r>
              <a:rPr sz="1334" b="1" dirty="0">
                <a:solidFill>
                  <a:srgbClr val="FFFFFF"/>
                </a:solidFill>
                <a:latin typeface="Moderat Extended Bold"/>
                <a:cs typeface="Moderat Extended Bold"/>
              </a:rPr>
              <a:t>to</a:t>
            </a:r>
            <a:r>
              <a:rPr sz="1334" b="1" spc="-30" dirty="0">
                <a:solidFill>
                  <a:srgbClr val="FFFFFF"/>
                </a:solidFill>
                <a:latin typeface="Moderat Extended Bold"/>
                <a:cs typeface="Moderat Extended Bold"/>
              </a:rPr>
              <a:t> </a:t>
            </a:r>
            <a:r>
              <a:rPr sz="1334" b="1" dirty="0">
                <a:solidFill>
                  <a:srgbClr val="FFFFFF"/>
                </a:solidFill>
                <a:latin typeface="Moderat Extended Bold"/>
                <a:cs typeface="Moderat Extended Bold"/>
              </a:rPr>
              <a:t>research</a:t>
            </a:r>
            <a:r>
              <a:rPr sz="1334" b="1" spc="-33" dirty="0">
                <a:solidFill>
                  <a:srgbClr val="FFFFFF"/>
                </a:solidFill>
                <a:latin typeface="Moderat Extended Bold"/>
                <a:cs typeface="Moderat Extended Bold"/>
              </a:rPr>
              <a:t> </a:t>
            </a:r>
            <a:r>
              <a:rPr sz="1334" b="1" spc="-15">
                <a:solidFill>
                  <a:srgbClr val="FFFFFF"/>
                </a:solidFill>
                <a:latin typeface="Moderat Extended Bold"/>
                <a:cs typeface="Moderat Extended Bold"/>
              </a:rPr>
              <a:t>and </a:t>
            </a:r>
            <a:r>
              <a:rPr sz="1334" b="1" spc="-6">
                <a:solidFill>
                  <a:srgbClr val="FFFFFF"/>
                </a:solidFill>
                <a:latin typeface="Moderat Extended Bold"/>
                <a:cs typeface="Moderat Extended Bold"/>
              </a:rPr>
              <a:t>knowledge</a:t>
            </a:r>
            <a:endParaRPr sz="1334" dirty="0">
              <a:latin typeface="Moderat Extended Bold"/>
              <a:cs typeface="Moderat Extended Bold"/>
            </a:endParaRPr>
          </a:p>
        </p:txBody>
      </p:sp>
      <p:sp>
        <p:nvSpPr>
          <p:cNvPr id="7" name="object 7"/>
          <p:cNvSpPr txBox="1"/>
          <p:nvPr/>
        </p:nvSpPr>
        <p:spPr>
          <a:xfrm>
            <a:off x="8480938" y="1003229"/>
            <a:ext cx="2900691" cy="789726"/>
          </a:xfrm>
          <a:prstGeom prst="rect">
            <a:avLst/>
          </a:prstGeom>
          <a:solidFill>
            <a:srgbClr val="FFFFFF"/>
          </a:solidFill>
        </p:spPr>
        <p:txBody>
          <a:bodyPr vert="horz" wrap="square" lIns="0" tIns="134388" rIns="0" bIns="0" rtlCol="0">
            <a:spAutoFit/>
          </a:bodyPr>
          <a:lstStyle/>
          <a:p>
            <a:pPr marL="164037" marR="536779">
              <a:lnSpc>
                <a:spcPts val="1746"/>
              </a:lnSpc>
              <a:spcBef>
                <a:spcPts val="1058"/>
              </a:spcBef>
            </a:pPr>
            <a:r>
              <a:rPr sz="1819" b="1" dirty="0">
                <a:solidFill>
                  <a:srgbClr val="A966A6"/>
                </a:solidFill>
                <a:latin typeface="Moderat Extended Bold"/>
                <a:cs typeface="Moderat Extended Bold"/>
              </a:rPr>
              <a:t>Why</a:t>
            </a:r>
            <a:r>
              <a:rPr sz="1819" b="1" spc="-33" dirty="0">
                <a:solidFill>
                  <a:srgbClr val="A966A6"/>
                </a:solidFill>
                <a:latin typeface="Moderat Extended Bold"/>
                <a:cs typeface="Moderat Extended Bold"/>
              </a:rPr>
              <a:t> </a:t>
            </a:r>
            <a:r>
              <a:rPr sz="1819" b="1" dirty="0">
                <a:solidFill>
                  <a:srgbClr val="A966A6"/>
                </a:solidFill>
                <a:latin typeface="Moderat Extended Bold"/>
                <a:cs typeface="Moderat Extended Bold"/>
              </a:rPr>
              <a:t>Lall</a:t>
            </a:r>
            <a:r>
              <a:rPr sz="1819" b="1" spc="-27" dirty="0">
                <a:solidFill>
                  <a:srgbClr val="A966A6"/>
                </a:solidFill>
                <a:latin typeface="Moderat Extended Bold"/>
                <a:cs typeface="Moderat Extended Bold"/>
              </a:rPr>
              <a:t> </a:t>
            </a:r>
            <a:r>
              <a:rPr sz="1819" b="1" spc="-6" dirty="0">
                <a:solidFill>
                  <a:srgbClr val="A966A6"/>
                </a:solidFill>
                <a:latin typeface="Moderat Extended Bold"/>
                <a:cs typeface="Moderat Extended Bold"/>
              </a:rPr>
              <a:t>supports </a:t>
            </a:r>
            <a:r>
              <a:rPr sz="1819" b="1" dirty="0">
                <a:solidFill>
                  <a:srgbClr val="A966A6"/>
                </a:solidFill>
                <a:latin typeface="Moderat Extended Bold"/>
                <a:cs typeface="Moderat Extended Bold"/>
              </a:rPr>
              <a:t>publishing</a:t>
            </a:r>
            <a:r>
              <a:rPr sz="1819" b="1" spc="-45" dirty="0">
                <a:solidFill>
                  <a:srgbClr val="A966A6"/>
                </a:solidFill>
                <a:latin typeface="Moderat Extended Bold"/>
                <a:cs typeface="Moderat Extended Bold"/>
              </a:rPr>
              <a:t> </a:t>
            </a:r>
            <a:r>
              <a:rPr sz="1819" b="1" spc="-6" dirty="0">
                <a:solidFill>
                  <a:srgbClr val="A966A6"/>
                </a:solidFill>
                <a:latin typeface="Moderat Extended Bold"/>
                <a:cs typeface="Moderat Extended Bold"/>
              </a:rPr>
              <a:t>books </a:t>
            </a:r>
            <a:r>
              <a:rPr sz="1819" b="1" dirty="0">
                <a:solidFill>
                  <a:srgbClr val="A966A6"/>
                </a:solidFill>
                <a:latin typeface="Moderat Extended Bold"/>
                <a:cs typeface="Moderat Extended Bold"/>
              </a:rPr>
              <a:t>open</a:t>
            </a:r>
            <a:r>
              <a:rPr sz="1819" b="1" spc="-39" dirty="0">
                <a:solidFill>
                  <a:srgbClr val="A966A6"/>
                </a:solidFill>
                <a:latin typeface="Moderat Extended Bold"/>
                <a:cs typeface="Moderat Extended Bold"/>
              </a:rPr>
              <a:t> </a:t>
            </a:r>
            <a:r>
              <a:rPr sz="1819" b="1" spc="-6" dirty="0">
                <a:solidFill>
                  <a:srgbClr val="A966A6"/>
                </a:solidFill>
                <a:latin typeface="Moderat Extended Bold"/>
                <a:cs typeface="Moderat Extended Bold"/>
              </a:rPr>
              <a:t>access</a:t>
            </a:r>
            <a:endParaRPr sz="1819">
              <a:latin typeface="Moderat Extended Bold"/>
              <a:cs typeface="Moderat Extended Bold"/>
            </a:endParaRPr>
          </a:p>
        </p:txBody>
      </p:sp>
      <p:sp>
        <p:nvSpPr>
          <p:cNvPr id="8" name="object 8"/>
          <p:cNvSpPr/>
          <p:nvPr/>
        </p:nvSpPr>
        <p:spPr>
          <a:xfrm>
            <a:off x="428" y="0"/>
            <a:ext cx="4063971" cy="672323"/>
          </a:xfrm>
          <a:custGeom>
            <a:avLst/>
            <a:gdLst/>
            <a:ahLst/>
            <a:cxnLst/>
            <a:rect l="l" t="t" r="r" b="b"/>
            <a:pathLst>
              <a:path w="6701790" h="1108710">
                <a:moveTo>
                  <a:pt x="6701366" y="0"/>
                </a:moveTo>
                <a:lnTo>
                  <a:pt x="0" y="0"/>
                </a:lnTo>
                <a:lnTo>
                  <a:pt x="0" y="1108091"/>
                </a:lnTo>
                <a:lnTo>
                  <a:pt x="6701366" y="1108091"/>
                </a:lnTo>
                <a:lnTo>
                  <a:pt x="6701366" y="0"/>
                </a:lnTo>
                <a:close/>
              </a:path>
            </a:pathLst>
          </a:custGeom>
          <a:solidFill>
            <a:srgbClr val="FBBB15"/>
          </a:solidFill>
        </p:spPr>
        <p:txBody>
          <a:bodyPr wrap="square" lIns="0" tIns="0" rIns="0" bIns="0" rtlCol="0"/>
          <a:lstStyle/>
          <a:p>
            <a:endParaRPr/>
          </a:p>
        </p:txBody>
      </p:sp>
      <p:sp>
        <p:nvSpPr>
          <p:cNvPr id="9" name="object 9"/>
          <p:cNvSpPr txBox="1"/>
          <p:nvPr/>
        </p:nvSpPr>
        <p:spPr>
          <a:xfrm>
            <a:off x="475293" y="277307"/>
            <a:ext cx="2094751" cy="286566"/>
          </a:xfrm>
          <a:prstGeom prst="rect">
            <a:avLst/>
          </a:prstGeom>
        </p:spPr>
        <p:txBody>
          <a:bodyPr vert="horz" wrap="square" lIns="0" tIns="7316" rIns="0" bIns="0" rtlCol="0">
            <a:spAutoFit/>
          </a:bodyPr>
          <a:lstStyle/>
          <a:p>
            <a:pPr marL="7701" marR="3081">
              <a:lnSpc>
                <a:spcPct val="101800"/>
              </a:lnSpc>
              <a:spcBef>
                <a:spcPts val="58"/>
              </a:spcBef>
            </a:pPr>
            <a:r>
              <a:rPr sz="910" b="1" dirty="0">
                <a:solidFill>
                  <a:srgbClr val="FFFFFF"/>
                </a:solidFill>
                <a:latin typeface="Roboto"/>
                <a:cs typeface="Roboto"/>
              </a:rPr>
              <a:t>Researchers’</a:t>
            </a:r>
            <a:r>
              <a:rPr sz="910" b="1" spc="33" dirty="0">
                <a:solidFill>
                  <a:srgbClr val="FFFFFF"/>
                </a:solidFill>
                <a:latin typeface="Roboto"/>
                <a:cs typeface="Roboto"/>
              </a:rPr>
              <a:t> </a:t>
            </a:r>
            <a:r>
              <a:rPr sz="910" b="1" dirty="0">
                <a:solidFill>
                  <a:srgbClr val="FFFFFF"/>
                </a:solidFill>
                <a:latin typeface="Roboto"/>
                <a:cs typeface="Roboto"/>
              </a:rPr>
              <a:t>experiences</a:t>
            </a:r>
            <a:r>
              <a:rPr sz="910" b="1" spc="33" dirty="0">
                <a:solidFill>
                  <a:srgbClr val="FFFFFF"/>
                </a:solidFill>
                <a:latin typeface="Roboto"/>
                <a:cs typeface="Roboto"/>
              </a:rPr>
              <a:t> </a:t>
            </a:r>
            <a:r>
              <a:rPr sz="910" b="1" dirty="0">
                <a:solidFill>
                  <a:srgbClr val="FFFFFF"/>
                </a:solidFill>
                <a:latin typeface="Roboto"/>
                <a:cs typeface="Roboto"/>
              </a:rPr>
              <a:t>of</a:t>
            </a:r>
            <a:r>
              <a:rPr sz="910" b="1" spc="33" dirty="0">
                <a:solidFill>
                  <a:srgbClr val="FFFFFF"/>
                </a:solidFill>
                <a:latin typeface="Roboto"/>
                <a:cs typeface="Roboto"/>
              </a:rPr>
              <a:t> </a:t>
            </a:r>
            <a:r>
              <a:rPr sz="910" b="1" spc="-6" dirty="0">
                <a:solidFill>
                  <a:srgbClr val="FFFFFF"/>
                </a:solidFill>
                <a:latin typeface="Roboto"/>
                <a:cs typeface="Roboto"/>
              </a:rPr>
              <a:t>publishing </a:t>
            </a:r>
            <a:r>
              <a:rPr sz="910" b="1" dirty="0">
                <a:solidFill>
                  <a:srgbClr val="FFFFFF"/>
                </a:solidFill>
                <a:latin typeface="Roboto"/>
                <a:cs typeface="Roboto"/>
              </a:rPr>
              <a:t>academic</a:t>
            </a:r>
            <a:r>
              <a:rPr sz="910" b="1" spc="21" dirty="0">
                <a:solidFill>
                  <a:srgbClr val="FFFFFF"/>
                </a:solidFill>
                <a:latin typeface="Roboto"/>
                <a:cs typeface="Roboto"/>
              </a:rPr>
              <a:t> </a:t>
            </a:r>
            <a:r>
              <a:rPr sz="910" b="1" dirty="0">
                <a:solidFill>
                  <a:srgbClr val="FFFFFF"/>
                </a:solidFill>
                <a:latin typeface="Roboto"/>
                <a:cs typeface="Roboto"/>
              </a:rPr>
              <a:t>books</a:t>
            </a:r>
            <a:r>
              <a:rPr sz="910" b="1" spc="24" dirty="0">
                <a:solidFill>
                  <a:srgbClr val="FFFFFF"/>
                </a:solidFill>
                <a:latin typeface="Roboto"/>
                <a:cs typeface="Roboto"/>
              </a:rPr>
              <a:t> </a:t>
            </a:r>
            <a:r>
              <a:rPr sz="910" b="1" dirty="0">
                <a:solidFill>
                  <a:srgbClr val="FFFFFF"/>
                </a:solidFill>
                <a:latin typeface="Roboto"/>
                <a:cs typeface="Roboto"/>
              </a:rPr>
              <a:t>open</a:t>
            </a:r>
            <a:r>
              <a:rPr sz="910" b="1" spc="21" dirty="0">
                <a:solidFill>
                  <a:srgbClr val="FFFFFF"/>
                </a:solidFill>
                <a:latin typeface="Roboto"/>
                <a:cs typeface="Roboto"/>
              </a:rPr>
              <a:t> </a:t>
            </a:r>
            <a:r>
              <a:rPr sz="910" b="1" spc="-6" dirty="0">
                <a:solidFill>
                  <a:srgbClr val="FFFFFF"/>
                </a:solidFill>
                <a:latin typeface="Roboto"/>
                <a:cs typeface="Roboto"/>
              </a:rPr>
              <a:t>access</a:t>
            </a:r>
            <a:endParaRPr sz="910">
              <a:latin typeface="Roboto"/>
              <a:cs typeface="Roboto"/>
            </a:endParaRPr>
          </a:p>
        </p:txBody>
      </p:sp>
      <p:sp>
        <p:nvSpPr>
          <p:cNvPr id="10" name="object 10"/>
          <p:cNvSpPr/>
          <p:nvPr/>
        </p:nvSpPr>
        <p:spPr>
          <a:xfrm>
            <a:off x="428" y="6005561"/>
            <a:ext cx="12191144" cy="852148"/>
          </a:xfrm>
          <a:custGeom>
            <a:avLst/>
            <a:gdLst/>
            <a:ahLst/>
            <a:cxnLst/>
            <a:rect l="l" t="t" r="r" b="b"/>
            <a:pathLst>
              <a:path w="20104100" h="1405254">
                <a:moveTo>
                  <a:pt x="20104099" y="0"/>
                </a:moveTo>
                <a:lnTo>
                  <a:pt x="0" y="0"/>
                </a:lnTo>
                <a:lnTo>
                  <a:pt x="0" y="1404941"/>
                </a:lnTo>
                <a:lnTo>
                  <a:pt x="20104099" y="1404941"/>
                </a:lnTo>
                <a:lnTo>
                  <a:pt x="20104099" y="0"/>
                </a:lnTo>
                <a:close/>
              </a:path>
            </a:pathLst>
          </a:custGeom>
          <a:solidFill>
            <a:srgbClr val="EDEDED"/>
          </a:solidFill>
        </p:spPr>
        <p:txBody>
          <a:bodyPr wrap="square" lIns="0" tIns="0" rIns="0" bIns="0" rtlCol="0"/>
          <a:lstStyle/>
          <a:p>
            <a:endParaRPr/>
          </a:p>
        </p:txBody>
      </p:sp>
      <p:sp>
        <p:nvSpPr>
          <p:cNvPr id="11" name="object 11"/>
          <p:cNvSpPr txBox="1"/>
          <p:nvPr/>
        </p:nvSpPr>
        <p:spPr>
          <a:xfrm>
            <a:off x="428" y="5593367"/>
            <a:ext cx="4063971" cy="943791"/>
          </a:xfrm>
          <a:prstGeom prst="rect">
            <a:avLst/>
          </a:prstGeom>
          <a:solidFill>
            <a:srgbClr val="FBBB15"/>
          </a:solidFill>
        </p:spPr>
        <p:txBody>
          <a:bodyPr vert="horz" wrap="square" lIns="0" tIns="72777" rIns="0" bIns="0" rtlCol="0">
            <a:spAutoFit/>
          </a:bodyPr>
          <a:lstStyle/>
          <a:p>
            <a:pPr>
              <a:lnSpc>
                <a:spcPct val="100000"/>
              </a:lnSpc>
              <a:spcBef>
                <a:spcPts val="572"/>
              </a:spcBef>
            </a:pPr>
            <a:endParaRPr sz="1092" dirty="0">
              <a:latin typeface="Times New Roman"/>
              <a:cs typeface="Times New Roman"/>
            </a:endParaRPr>
          </a:p>
          <a:p>
            <a:pPr marL="475939" marR="1275717">
              <a:lnSpc>
                <a:spcPct val="106600"/>
              </a:lnSpc>
            </a:pPr>
            <a:r>
              <a:rPr sz="1092" b="1" dirty="0">
                <a:solidFill>
                  <a:srgbClr val="FFFFFF"/>
                </a:solidFill>
                <a:latin typeface="Moderat Extended Bold"/>
                <a:cs typeface="Moderat Extended Bold"/>
              </a:rPr>
              <a:t>Publish</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your</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book</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open</a:t>
            </a:r>
            <a:r>
              <a:rPr sz="1092" b="1" spc="-24" dirty="0">
                <a:solidFill>
                  <a:srgbClr val="FFFFFF"/>
                </a:solidFill>
                <a:latin typeface="Moderat Extended Bold"/>
                <a:cs typeface="Moderat Extended Bold"/>
              </a:rPr>
              <a:t> </a:t>
            </a:r>
            <a:r>
              <a:rPr sz="1092" b="1" spc="-6" dirty="0">
                <a:solidFill>
                  <a:srgbClr val="FFFFFF"/>
                </a:solidFill>
                <a:latin typeface="Moderat Extended Bold"/>
                <a:cs typeface="Moderat Extended Bold"/>
              </a:rPr>
              <a:t>access </a:t>
            </a:r>
            <a:r>
              <a:rPr sz="1092" b="1" u="sng" spc="-12" dirty="0">
                <a:solidFill>
                  <a:srgbClr val="FFFFFF"/>
                </a:solidFill>
                <a:uFill>
                  <a:solidFill>
                    <a:srgbClr val="FFFFFF"/>
                  </a:solidFill>
                </a:uFill>
                <a:latin typeface="Moderat Extended Bold"/>
                <a:cs typeface="Moderat Extended Bold"/>
                <a:hlinkClick r:id="rId4"/>
              </a:rPr>
              <a:t>www.oabooks-</a:t>
            </a:r>
            <a:r>
              <a:rPr sz="1092" b="1" u="sng" spc="-6" dirty="0">
                <a:solidFill>
                  <a:srgbClr val="FFFFFF"/>
                </a:solidFill>
                <a:uFill>
                  <a:solidFill>
                    <a:srgbClr val="FFFFFF"/>
                  </a:solidFill>
                </a:uFill>
                <a:latin typeface="Moderat Extended Bold"/>
                <a:cs typeface="Moderat Extended Bold"/>
                <a:hlinkClick r:id="rId4"/>
              </a:rPr>
              <a:t>toolkit.org</a:t>
            </a: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sz="1092" dirty="0">
              <a:latin typeface="Moderat Extended Bold"/>
              <a:cs typeface="Moderat Extended Bold"/>
            </a:endParaRPr>
          </a:p>
        </p:txBody>
      </p:sp>
      <p:sp>
        <p:nvSpPr>
          <p:cNvPr id="12" name="object 12"/>
          <p:cNvSpPr txBox="1">
            <a:spLocks noGrp="1"/>
          </p:cNvSpPr>
          <p:nvPr>
            <p:ph type="title"/>
          </p:nvPr>
        </p:nvSpPr>
        <p:spPr>
          <a:xfrm>
            <a:off x="475293" y="1070645"/>
            <a:ext cx="6960732" cy="1186694"/>
          </a:xfrm>
          <a:prstGeom prst="rect">
            <a:avLst/>
          </a:prstGeom>
        </p:spPr>
        <p:txBody>
          <a:bodyPr vert="horz" wrap="square" lIns="0" tIns="66231" rIns="0" bIns="0" rtlCol="0">
            <a:spAutoFit/>
          </a:bodyPr>
          <a:lstStyle/>
          <a:p>
            <a:pPr marL="7701" marR="696196">
              <a:lnSpc>
                <a:spcPts val="2153"/>
              </a:lnSpc>
              <a:spcBef>
                <a:spcPts val="522"/>
              </a:spcBef>
            </a:pPr>
            <a:r>
              <a:rPr dirty="0"/>
              <a:t>“Publishing</a:t>
            </a:r>
            <a:r>
              <a:rPr spc="-103" dirty="0"/>
              <a:t> </a:t>
            </a:r>
            <a:r>
              <a:rPr dirty="0"/>
              <a:t>my</a:t>
            </a:r>
            <a:r>
              <a:rPr spc="-103" dirty="0"/>
              <a:t> </a:t>
            </a:r>
            <a:r>
              <a:rPr dirty="0"/>
              <a:t>book</a:t>
            </a:r>
            <a:r>
              <a:rPr spc="-100" dirty="0"/>
              <a:t> </a:t>
            </a:r>
            <a:r>
              <a:rPr dirty="0"/>
              <a:t>open</a:t>
            </a:r>
            <a:r>
              <a:rPr spc="-103" dirty="0"/>
              <a:t> </a:t>
            </a:r>
            <a:r>
              <a:rPr spc="-6" dirty="0"/>
              <a:t>access</a:t>
            </a:r>
            <a:r>
              <a:rPr spc="-100" dirty="0"/>
              <a:t> </a:t>
            </a:r>
            <a:r>
              <a:rPr spc="-6" dirty="0"/>
              <a:t>makes</a:t>
            </a:r>
            <a:br>
              <a:rPr lang="en-GB" spc="-6" dirty="0"/>
            </a:br>
            <a:r>
              <a:rPr dirty="0"/>
              <a:t>it</a:t>
            </a:r>
            <a:r>
              <a:rPr spc="-52" dirty="0"/>
              <a:t> </a:t>
            </a:r>
            <a:r>
              <a:rPr dirty="0"/>
              <a:t>easier</a:t>
            </a:r>
            <a:r>
              <a:rPr spc="-52" dirty="0"/>
              <a:t> </a:t>
            </a:r>
            <a:r>
              <a:rPr dirty="0"/>
              <a:t>for</a:t>
            </a:r>
            <a:r>
              <a:rPr spc="-49" dirty="0"/>
              <a:t> </a:t>
            </a:r>
            <a:r>
              <a:rPr dirty="0"/>
              <a:t>me</a:t>
            </a:r>
            <a:r>
              <a:rPr spc="-52" dirty="0"/>
              <a:t> </a:t>
            </a:r>
            <a:r>
              <a:rPr dirty="0"/>
              <a:t>to</a:t>
            </a:r>
            <a:r>
              <a:rPr spc="-49" dirty="0"/>
              <a:t> </a:t>
            </a:r>
            <a:r>
              <a:rPr spc="-6" dirty="0"/>
              <a:t>disseminate</a:t>
            </a:r>
            <a:r>
              <a:rPr lang="en-GB" spc="-6" dirty="0"/>
              <a:t> </a:t>
            </a:r>
            <a:r>
              <a:rPr spc="-18" dirty="0"/>
              <a:t>knowledge,</a:t>
            </a:r>
            <a:r>
              <a:rPr lang="en-GB" spc="-18" dirty="0"/>
              <a:t> </a:t>
            </a:r>
            <a:r>
              <a:rPr dirty="0"/>
              <a:t>meaning</a:t>
            </a:r>
            <a:r>
              <a:rPr spc="-85" dirty="0"/>
              <a:t> </a:t>
            </a:r>
            <a:r>
              <a:rPr dirty="0"/>
              <a:t>my</a:t>
            </a:r>
            <a:r>
              <a:rPr spc="-85" dirty="0"/>
              <a:t> </a:t>
            </a:r>
            <a:r>
              <a:rPr dirty="0"/>
              <a:t>work</a:t>
            </a:r>
            <a:r>
              <a:rPr spc="-85" dirty="0"/>
              <a:t> </a:t>
            </a:r>
            <a:r>
              <a:rPr dirty="0"/>
              <a:t>is</a:t>
            </a:r>
            <a:r>
              <a:rPr spc="-85" dirty="0"/>
              <a:t> </a:t>
            </a:r>
            <a:r>
              <a:rPr dirty="0"/>
              <a:t>more</a:t>
            </a:r>
            <a:r>
              <a:rPr spc="-82" dirty="0"/>
              <a:t> </a:t>
            </a:r>
            <a:r>
              <a:rPr dirty="0"/>
              <a:t>widely</a:t>
            </a:r>
            <a:r>
              <a:rPr spc="-85" dirty="0"/>
              <a:t> </a:t>
            </a:r>
            <a:r>
              <a:rPr dirty="0"/>
              <a:t>known</a:t>
            </a:r>
            <a:r>
              <a:rPr spc="-85" dirty="0"/>
              <a:t> </a:t>
            </a:r>
            <a:r>
              <a:rPr spc="-6" dirty="0"/>
              <a:t>across </a:t>
            </a:r>
            <a:r>
              <a:rPr dirty="0"/>
              <a:t>the </a:t>
            </a:r>
            <a:r>
              <a:rPr spc="-6" dirty="0"/>
              <a:t>world.”</a:t>
            </a:r>
          </a:p>
        </p:txBody>
      </p:sp>
      <p:pic>
        <p:nvPicPr>
          <p:cNvPr id="14" name="object 14"/>
          <p:cNvPicPr/>
          <p:nvPr/>
        </p:nvPicPr>
        <p:blipFill>
          <a:blip r:embed="rId5">
            <a:extLst>
              <a:ext uri="{28A0092B-C50C-407E-A947-70E740481C1C}">
                <a14:useLocalDpi xmlns:a14="http://schemas.microsoft.com/office/drawing/2010/main" val="0"/>
              </a:ext>
            </a:extLst>
          </a:blip>
          <a:srcRect/>
          <a:stretch/>
        </p:blipFill>
        <p:spPr>
          <a:xfrm>
            <a:off x="8505806" y="2828299"/>
            <a:ext cx="425111" cy="425111"/>
          </a:xfrm>
          <a:prstGeom prst="rect">
            <a:avLst/>
          </a:prstGeom>
        </p:spPr>
      </p:pic>
      <p:pic>
        <p:nvPicPr>
          <p:cNvPr id="13" name="Picture 12">
            <a:extLst>
              <a:ext uri="{FF2B5EF4-FFF2-40B4-BE49-F238E27FC236}">
                <a16:creationId xmlns:a16="http://schemas.microsoft.com/office/drawing/2014/main" id="{E1A1C60E-F924-8D19-4778-BA493AC3CE8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579739" y="3404688"/>
            <a:ext cx="277246" cy="406628"/>
          </a:xfrm>
          <a:prstGeom prst="rect">
            <a:avLst/>
          </a:prstGeom>
        </p:spPr>
      </p:pic>
      <p:pic>
        <p:nvPicPr>
          <p:cNvPr id="22" name="Picture 21">
            <a:extLst>
              <a:ext uri="{FF2B5EF4-FFF2-40B4-BE49-F238E27FC236}">
                <a16:creationId xmlns:a16="http://schemas.microsoft.com/office/drawing/2014/main" id="{AC075B92-6B38-6D16-5978-D1C93523DD3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557982" y="3937285"/>
            <a:ext cx="320759" cy="377363"/>
          </a:xfrm>
          <a:prstGeom prst="rect">
            <a:avLst/>
          </a:prstGeom>
        </p:spPr>
      </p:pic>
      <p:sp>
        <p:nvSpPr>
          <p:cNvPr id="15" name="object 6">
            <a:extLst>
              <a:ext uri="{FF2B5EF4-FFF2-40B4-BE49-F238E27FC236}">
                <a16:creationId xmlns:a16="http://schemas.microsoft.com/office/drawing/2014/main" id="{6519F609-5E81-CCF1-B4BA-EC277DB73C23}"/>
              </a:ext>
            </a:extLst>
          </p:cNvPr>
          <p:cNvSpPr txBox="1"/>
          <p:nvPr/>
        </p:nvSpPr>
        <p:spPr>
          <a:xfrm>
            <a:off x="9133775" y="2832403"/>
            <a:ext cx="2137493" cy="411766"/>
          </a:xfrm>
          <a:prstGeom prst="rect">
            <a:avLst/>
          </a:prstGeom>
        </p:spPr>
        <p:txBody>
          <a:bodyPr vert="horz" wrap="square" lIns="0" tIns="22719" rIns="0" bIns="0" rtlCol="0">
            <a:spAutoFit/>
          </a:bodyPr>
          <a:lstStyle/>
          <a:p>
            <a:pPr marL="7701" marR="668856">
              <a:lnSpc>
                <a:spcPts val="1540"/>
              </a:lnSpc>
              <a:spcBef>
                <a:spcPts val="1049"/>
              </a:spcBef>
            </a:pPr>
            <a:r>
              <a:rPr sz="1334" b="1" dirty="0">
                <a:solidFill>
                  <a:srgbClr val="FFFFFF"/>
                </a:solidFill>
                <a:latin typeface="Moderat Extended Bold"/>
                <a:cs typeface="Moderat Extended Bold"/>
              </a:rPr>
              <a:t>Dissemination </a:t>
            </a:r>
            <a:r>
              <a:rPr sz="1334" b="1" spc="-15" dirty="0">
                <a:solidFill>
                  <a:srgbClr val="FFFFFF"/>
                </a:solidFill>
                <a:latin typeface="Moderat Extended Bold"/>
                <a:cs typeface="Moderat Extended Bold"/>
              </a:rPr>
              <a:t>is </a:t>
            </a:r>
            <a:r>
              <a:rPr sz="1334" b="1" spc="-6" dirty="0">
                <a:solidFill>
                  <a:srgbClr val="FFFFFF"/>
                </a:solidFill>
                <a:latin typeface="Moderat Extended Bold"/>
                <a:cs typeface="Moderat Extended Bold"/>
              </a:rPr>
              <a:t>greater</a:t>
            </a:r>
            <a:endParaRPr sz="1334" dirty="0">
              <a:latin typeface="Moderat Extended Bold"/>
              <a:cs typeface="Moderat Extended Bold"/>
            </a:endParaRPr>
          </a:p>
        </p:txBody>
      </p:sp>
      <p:sp>
        <p:nvSpPr>
          <p:cNvPr id="16" name="object 6">
            <a:extLst>
              <a:ext uri="{FF2B5EF4-FFF2-40B4-BE49-F238E27FC236}">
                <a16:creationId xmlns:a16="http://schemas.microsoft.com/office/drawing/2014/main" id="{E88B382E-05A7-1D90-7919-ECC8577C96AB}"/>
              </a:ext>
            </a:extLst>
          </p:cNvPr>
          <p:cNvSpPr txBox="1"/>
          <p:nvPr/>
        </p:nvSpPr>
        <p:spPr>
          <a:xfrm>
            <a:off x="9145712" y="3336584"/>
            <a:ext cx="2137493" cy="411766"/>
          </a:xfrm>
          <a:prstGeom prst="rect">
            <a:avLst/>
          </a:prstGeom>
        </p:spPr>
        <p:txBody>
          <a:bodyPr vert="horz" wrap="square" lIns="0" tIns="22719" rIns="0" bIns="0" rtlCol="0">
            <a:spAutoFit/>
          </a:bodyPr>
          <a:lstStyle/>
          <a:p>
            <a:pPr marL="7701" marR="128226">
              <a:lnSpc>
                <a:spcPts val="1540"/>
              </a:lnSpc>
              <a:spcBef>
                <a:spcPts val="1049"/>
              </a:spcBef>
            </a:pPr>
            <a:r>
              <a:rPr sz="1334" b="1" dirty="0">
                <a:solidFill>
                  <a:srgbClr val="FFFFFF"/>
                </a:solidFill>
                <a:latin typeface="Moderat Extended Bold"/>
                <a:cs typeface="Moderat Extended Bold"/>
              </a:rPr>
              <a:t>It</a:t>
            </a:r>
            <a:r>
              <a:rPr sz="1334" b="1" spc="-33" dirty="0">
                <a:solidFill>
                  <a:srgbClr val="FFFFFF"/>
                </a:solidFill>
                <a:latin typeface="Moderat Extended Bold"/>
                <a:cs typeface="Moderat Extended Bold"/>
              </a:rPr>
              <a:t> </a:t>
            </a:r>
            <a:r>
              <a:rPr sz="1334" b="1" dirty="0">
                <a:solidFill>
                  <a:srgbClr val="FFFFFF"/>
                </a:solidFill>
                <a:latin typeface="Moderat Extended Bold"/>
                <a:cs typeface="Moderat Extended Bold"/>
              </a:rPr>
              <a:t>stops</a:t>
            </a:r>
            <a:r>
              <a:rPr sz="1334" b="1" spc="-33" dirty="0">
                <a:solidFill>
                  <a:srgbClr val="FFFFFF"/>
                </a:solidFill>
                <a:latin typeface="Moderat Extended Bold"/>
                <a:cs typeface="Moderat Extended Bold"/>
              </a:rPr>
              <a:t> </a:t>
            </a:r>
            <a:r>
              <a:rPr sz="1334" b="1" dirty="0">
                <a:solidFill>
                  <a:srgbClr val="FFFFFF"/>
                </a:solidFill>
                <a:latin typeface="Moderat Extended Bold"/>
                <a:cs typeface="Moderat Extended Bold"/>
              </a:rPr>
              <a:t>research</a:t>
            </a:r>
            <a:r>
              <a:rPr sz="1334" b="1" spc="-30" dirty="0">
                <a:solidFill>
                  <a:srgbClr val="FFFFFF"/>
                </a:solidFill>
                <a:latin typeface="Moderat Extended Bold"/>
                <a:cs typeface="Moderat Extended Bold"/>
              </a:rPr>
              <a:t> </a:t>
            </a:r>
            <a:r>
              <a:rPr sz="1334" b="1" spc="-12" dirty="0">
                <a:solidFill>
                  <a:srgbClr val="FFFFFF"/>
                </a:solidFill>
                <a:latin typeface="Moderat Extended Bold"/>
                <a:cs typeface="Moderat Extended Bold"/>
              </a:rPr>
              <a:t>from </a:t>
            </a:r>
            <a:r>
              <a:rPr sz="1334" b="1" dirty="0">
                <a:solidFill>
                  <a:srgbClr val="FFFFFF"/>
                </a:solidFill>
                <a:latin typeface="Moderat Extended Bold"/>
                <a:cs typeface="Moderat Extended Bold"/>
              </a:rPr>
              <a:t>being</a:t>
            </a:r>
            <a:r>
              <a:rPr sz="1334" b="1" spc="-15"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extractive</a:t>
            </a:r>
            <a:endParaRPr sz="1334" dirty="0">
              <a:latin typeface="Moderat Extended Bold"/>
              <a:cs typeface="Moderat Extended Bold"/>
            </a:endParaRPr>
          </a:p>
        </p:txBody>
      </p:sp>
      <p:sp>
        <p:nvSpPr>
          <p:cNvPr id="21" name="object 6">
            <a:extLst>
              <a:ext uri="{FF2B5EF4-FFF2-40B4-BE49-F238E27FC236}">
                <a16:creationId xmlns:a16="http://schemas.microsoft.com/office/drawing/2014/main" id="{622FCFAC-DAB6-0D37-0F62-22626FC9555E}"/>
              </a:ext>
            </a:extLst>
          </p:cNvPr>
          <p:cNvSpPr txBox="1"/>
          <p:nvPr/>
        </p:nvSpPr>
        <p:spPr>
          <a:xfrm>
            <a:off x="9145712" y="3844870"/>
            <a:ext cx="2137493" cy="800590"/>
          </a:xfrm>
          <a:prstGeom prst="rect">
            <a:avLst/>
          </a:prstGeom>
        </p:spPr>
        <p:txBody>
          <a:bodyPr vert="horz" wrap="square" lIns="0" tIns="22719" rIns="0" bIns="0" rtlCol="0">
            <a:spAutoFit/>
          </a:bodyPr>
          <a:lstStyle/>
          <a:p>
            <a:pPr marL="7701" marR="221027">
              <a:lnSpc>
                <a:spcPts val="1540"/>
              </a:lnSpc>
              <a:spcBef>
                <a:spcPts val="1052"/>
              </a:spcBef>
            </a:pPr>
            <a:r>
              <a:rPr sz="1334" b="1" dirty="0">
                <a:solidFill>
                  <a:srgbClr val="FFFFFF"/>
                </a:solidFill>
                <a:latin typeface="Moderat Extended Bold"/>
                <a:cs typeface="Moderat Extended Bold"/>
              </a:rPr>
              <a:t>Change</a:t>
            </a:r>
            <a:r>
              <a:rPr sz="1334" b="1" spc="-15" dirty="0">
                <a:solidFill>
                  <a:srgbClr val="FFFFFF"/>
                </a:solidFill>
                <a:latin typeface="Moderat Extended Bold"/>
                <a:cs typeface="Moderat Extended Bold"/>
              </a:rPr>
              <a:t> </a:t>
            </a:r>
            <a:r>
              <a:rPr sz="1334" b="1" dirty="0">
                <a:solidFill>
                  <a:srgbClr val="FFFFFF"/>
                </a:solidFill>
                <a:latin typeface="Moderat Extended Bold"/>
                <a:cs typeface="Moderat Extended Bold"/>
              </a:rPr>
              <a:t>is</a:t>
            </a:r>
            <a:r>
              <a:rPr sz="1334" b="1" spc="-12" dirty="0">
                <a:solidFill>
                  <a:srgbClr val="FFFFFF"/>
                </a:solidFill>
                <a:latin typeface="Moderat Extended Bold"/>
                <a:cs typeface="Moderat Extended Bold"/>
              </a:rPr>
              <a:t> </a:t>
            </a:r>
            <a:r>
              <a:rPr sz="1334" b="1" dirty="0">
                <a:solidFill>
                  <a:srgbClr val="FFFFFF"/>
                </a:solidFill>
                <a:latin typeface="Moderat Extended Bold"/>
                <a:cs typeface="Moderat Extended Bold"/>
              </a:rPr>
              <a:t>more</a:t>
            </a:r>
            <a:r>
              <a:rPr sz="1334" b="1" spc="-12"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likely </a:t>
            </a:r>
            <a:r>
              <a:rPr sz="1334" b="1" dirty="0">
                <a:solidFill>
                  <a:srgbClr val="FFFFFF"/>
                </a:solidFill>
                <a:latin typeface="Moderat Extended Bold"/>
                <a:cs typeface="Moderat Extended Bold"/>
              </a:rPr>
              <a:t>if</a:t>
            </a:r>
            <a:r>
              <a:rPr sz="1334" b="1" spc="-27" dirty="0">
                <a:solidFill>
                  <a:srgbClr val="FFFFFF"/>
                </a:solidFill>
                <a:latin typeface="Moderat Extended Bold"/>
                <a:cs typeface="Moderat Extended Bold"/>
              </a:rPr>
              <a:t> </a:t>
            </a:r>
            <a:r>
              <a:rPr sz="1334" b="1" dirty="0">
                <a:solidFill>
                  <a:srgbClr val="FFFFFF"/>
                </a:solidFill>
                <a:latin typeface="Moderat Extended Bold"/>
                <a:cs typeface="Moderat Extended Bold"/>
              </a:rPr>
              <a:t>policy</a:t>
            </a:r>
            <a:r>
              <a:rPr sz="1334" b="1" spc="-27" dirty="0">
                <a:solidFill>
                  <a:srgbClr val="FFFFFF"/>
                </a:solidFill>
                <a:latin typeface="Moderat Extended Bold"/>
                <a:cs typeface="Moderat Extended Bold"/>
              </a:rPr>
              <a:t> </a:t>
            </a:r>
            <a:r>
              <a:rPr sz="1334" b="1" dirty="0">
                <a:solidFill>
                  <a:srgbClr val="FFFFFF"/>
                </a:solidFill>
                <a:latin typeface="Moderat Extended Bold"/>
                <a:cs typeface="Moderat Extended Bold"/>
              </a:rPr>
              <a:t>makers</a:t>
            </a:r>
            <a:r>
              <a:rPr sz="1334" b="1" spc="-27" dirty="0">
                <a:solidFill>
                  <a:srgbClr val="FFFFFF"/>
                </a:solidFill>
                <a:latin typeface="Moderat Extended Bold"/>
                <a:cs typeface="Moderat Extended Bold"/>
              </a:rPr>
              <a:t> </a:t>
            </a:r>
            <a:r>
              <a:rPr sz="1334" b="1" spc="-15" dirty="0">
                <a:solidFill>
                  <a:srgbClr val="FFFFFF"/>
                </a:solidFill>
                <a:latin typeface="Moderat Extended Bold"/>
                <a:cs typeface="Moderat Extended Bold"/>
              </a:rPr>
              <a:t>and </a:t>
            </a:r>
            <a:r>
              <a:rPr sz="1334" b="1" dirty="0">
                <a:solidFill>
                  <a:srgbClr val="FFFFFF"/>
                </a:solidFill>
                <a:latin typeface="Moderat Extended Bold"/>
                <a:cs typeface="Moderat Extended Bold"/>
              </a:rPr>
              <a:t>activists</a:t>
            </a:r>
            <a:r>
              <a:rPr sz="1334" b="1" spc="-9" dirty="0">
                <a:solidFill>
                  <a:srgbClr val="FFFFFF"/>
                </a:solidFill>
                <a:latin typeface="Moderat Extended Bold"/>
                <a:cs typeface="Moderat Extended Bold"/>
              </a:rPr>
              <a:t> </a:t>
            </a:r>
            <a:r>
              <a:rPr sz="1334" b="1" dirty="0">
                <a:solidFill>
                  <a:srgbClr val="FFFFFF"/>
                </a:solidFill>
                <a:latin typeface="Moderat Extended Bold"/>
                <a:cs typeface="Moderat Extended Bold"/>
              </a:rPr>
              <a:t>can</a:t>
            </a:r>
            <a:r>
              <a:rPr sz="1334" b="1" spc="-9"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access research</a:t>
            </a:r>
            <a:endParaRPr sz="1334" dirty="0">
              <a:latin typeface="Moderat Extended Bold"/>
              <a:cs typeface="Moderat Extended Bold"/>
            </a:endParaRPr>
          </a:p>
        </p:txBody>
      </p:sp>
      <p:pic>
        <p:nvPicPr>
          <p:cNvPr id="23" name="Picture 22">
            <a:extLst>
              <a:ext uri="{FF2B5EF4-FFF2-40B4-BE49-F238E27FC236}">
                <a16:creationId xmlns:a16="http://schemas.microsoft.com/office/drawing/2014/main" id="{5244190A-24F2-7B95-F216-7DB10A82F8C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8557982" y="2227599"/>
            <a:ext cx="320759" cy="336033"/>
          </a:xfrm>
          <a:prstGeom prst="rect">
            <a:avLst/>
          </a:prstGeom>
        </p:spPr>
      </p:pic>
    </p:spTree>
    <p:extLst>
      <p:ext uri="{BB962C8B-B14F-4D97-AF65-F5344CB8AC3E}">
        <p14:creationId xmlns:p14="http://schemas.microsoft.com/office/powerpoint/2010/main" val="2268650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g object 16">
            <a:extLst>
              <a:ext uri="{FF2B5EF4-FFF2-40B4-BE49-F238E27FC236}">
                <a16:creationId xmlns:a16="http://schemas.microsoft.com/office/drawing/2014/main" id="{462B91FD-2687-C37D-8C6D-F2A201E3330E}"/>
              </a:ext>
            </a:extLst>
          </p:cNvPr>
          <p:cNvSpPr/>
          <p:nvPr/>
        </p:nvSpPr>
        <p:spPr>
          <a:xfrm>
            <a:off x="6070227" y="2474726"/>
            <a:ext cx="1829057" cy="2228753"/>
          </a:xfrm>
          <a:custGeom>
            <a:avLst/>
            <a:gdLst/>
            <a:ahLst/>
            <a:cxnLst/>
            <a:rect l="l" t="t" r="r" b="b"/>
            <a:pathLst>
              <a:path w="3016250" h="3675379">
                <a:moveTo>
                  <a:pt x="3016232" y="0"/>
                </a:moveTo>
                <a:lnTo>
                  <a:pt x="0" y="0"/>
                </a:lnTo>
                <a:lnTo>
                  <a:pt x="0" y="3674788"/>
                </a:lnTo>
                <a:lnTo>
                  <a:pt x="3016232" y="3674788"/>
                </a:lnTo>
                <a:lnTo>
                  <a:pt x="3016232" y="0"/>
                </a:lnTo>
                <a:close/>
              </a:path>
            </a:pathLst>
          </a:custGeom>
          <a:solidFill>
            <a:srgbClr val="F59B27"/>
          </a:solidFill>
        </p:spPr>
        <p:txBody>
          <a:bodyPr wrap="square" lIns="0" tIns="0" rIns="0" bIns="0" rtlCol="0"/>
          <a:lstStyle/>
          <a:p>
            <a:endParaRPr/>
          </a:p>
        </p:txBody>
      </p:sp>
      <p:pic>
        <p:nvPicPr>
          <p:cNvPr id="29" name="bg object 17">
            <a:extLst>
              <a:ext uri="{FF2B5EF4-FFF2-40B4-BE49-F238E27FC236}">
                <a16:creationId xmlns:a16="http://schemas.microsoft.com/office/drawing/2014/main" id="{F0B12EBF-A289-508B-784E-89024B1E4829}"/>
              </a:ext>
            </a:extLst>
          </p:cNvPr>
          <p:cNvPicPr/>
          <p:nvPr/>
        </p:nvPicPr>
        <p:blipFill>
          <a:blip r:embed="rId2" cstate="print"/>
          <a:stretch>
            <a:fillRect/>
          </a:stretch>
        </p:blipFill>
        <p:spPr>
          <a:xfrm>
            <a:off x="6232516" y="2620080"/>
            <a:ext cx="804544" cy="804539"/>
          </a:xfrm>
          <a:prstGeom prst="rect">
            <a:avLst/>
          </a:prstGeom>
        </p:spPr>
      </p:pic>
      <p:sp>
        <p:nvSpPr>
          <p:cNvPr id="30" name="bg object 18">
            <a:extLst>
              <a:ext uri="{FF2B5EF4-FFF2-40B4-BE49-F238E27FC236}">
                <a16:creationId xmlns:a16="http://schemas.microsoft.com/office/drawing/2014/main" id="{052F447B-AFD3-480C-36C7-C3D4C9C2BAC5}"/>
              </a:ext>
            </a:extLst>
          </p:cNvPr>
          <p:cNvSpPr/>
          <p:nvPr/>
        </p:nvSpPr>
        <p:spPr>
          <a:xfrm>
            <a:off x="6232518" y="2620079"/>
            <a:ext cx="804785" cy="804785"/>
          </a:xfrm>
          <a:custGeom>
            <a:avLst/>
            <a:gdLst/>
            <a:ahLst/>
            <a:cxnLst/>
            <a:rect l="l" t="t" r="r" b="b"/>
            <a:pathLst>
              <a:path w="1327150" h="1327150">
                <a:moveTo>
                  <a:pt x="663372" y="1326755"/>
                </a:moveTo>
                <a:lnTo>
                  <a:pt x="710748" y="1325089"/>
                </a:lnTo>
                <a:lnTo>
                  <a:pt x="757225" y="1320167"/>
                </a:lnTo>
                <a:lnTo>
                  <a:pt x="802690" y="1312101"/>
                </a:lnTo>
                <a:lnTo>
                  <a:pt x="847032" y="1301003"/>
                </a:lnTo>
                <a:lnTo>
                  <a:pt x="890138" y="1286985"/>
                </a:lnTo>
                <a:lnTo>
                  <a:pt x="931896" y="1270160"/>
                </a:lnTo>
                <a:lnTo>
                  <a:pt x="972193" y="1250639"/>
                </a:lnTo>
                <a:lnTo>
                  <a:pt x="1010918" y="1228536"/>
                </a:lnTo>
                <a:lnTo>
                  <a:pt x="1047958" y="1203963"/>
                </a:lnTo>
                <a:lnTo>
                  <a:pt x="1083200" y="1177030"/>
                </a:lnTo>
                <a:lnTo>
                  <a:pt x="1116534" y="1147852"/>
                </a:lnTo>
                <a:lnTo>
                  <a:pt x="1147845" y="1116540"/>
                </a:lnTo>
                <a:lnTo>
                  <a:pt x="1177023" y="1083207"/>
                </a:lnTo>
                <a:lnTo>
                  <a:pt x="1203955" y="1047964"/>
                </a:lnTo>
                <a:lnTo>
                  <a:pt x="1228528" y="1010924"/>
                </a:lnTo>
                <a:lnTo>
                  <a:pt x="1250631" y="972199"/>
                </a:lnTo>
                <a:lnTo>
                  <a:pt x="1270151" y="931902"/>
                </a:lnTo>
                <a:lnTo>
                  <a:pt x="1286976" y="890144"/>
                </a:lnTo>
                <a:lnTo>
                  <a:pt x="1300993" y="847039"/>
                </a:lnTo>
                <a:lnTo>
                  <a:pt x="1312091" y="802698"/>
                </a:lnTo>
                <a:lnTo>
                  <a:pt x="1320157" y="757233"/>
                </a:lnTo>
                <a:lnTo>
                  <a:pt x="1325079" y="710757"/>
                </a:lnTo>
                <a:lnTo>
                  <a:pt x="1326744" y="663382"/>
                </a:lnTo>
                <a:lnTo>
                  <a:pt x="1325079" y="616006"/>
                </a:lnTo>
                <a:lnTo>
                  <a:pt x="1320157" y="569529"/>
                </a:lnTo>
                <a:lnTo>
                  <a:pt x="1312091" y="524064"/>
                </a:lnTo>
                <a:lnTo>
                  <a:pt x="1300993" y="479721"/>
                </a:lnTo>
                <a:lnTo>
                  <a:pt x="1286976" y="436615"/>
                </a:lnTo>
                <a:lnTo>
                  <a:pt x="1270151" y="394857"/>
                </a:lnTo>
                <a:lnTo>
                  <a:pt x="1250631" y="354559"/>
                </a:lnTo>
                <a:lnTo>
                  <a:pt x="1228528" y="315834"/>
                </a:lnTo>
                <a:lnTo>
                  <a:pt x="1203955" y="278793"/>
                </a:lnTo>
                <a:lnTo>
                  <a:pt x="1177023" y="243550"/>
                </a:lnTo>
                <a:lnTo>
                  <a:pt x="1147845" y="210216"/>
                </a:lnTo>
                <a:lnTo>
                  <a:pt x="1116534" y="178903"/>
                </a:lnTo>
                <a:lnTo>
                  <a:pt x="1083200" y="149725"/>
                </a:lnTo>
                <a:lnTo>
                  <a:pt x="1047958" y="122793"/>
                </a:lnTo>
                <a:lnTo>
                  <a:pt x="1010918" y="98219"/>
                </a:lnTo>
                <a:lnTo>
                  <a:pt x="972193" y="76115"/>
                </a:lnTo>
                <a:lnTo>
                  <a:pt x="931896" y="56595"/>
                </a:lnTo>
                <a:lnTo>
                  <a:pt x="890138" y="39770"/>
                </a:lnTo>
                <a:lnTo>
                  <a:pt x="847032" y="25752"/>
                </a:lnTo>
                <a:lnTo>
                  <a:pt x="802690" y="14653"/>
                </a:lnTo>
                <a:lnTo>
                  <a:pt x="757225" y="6587"/>
                </a:lnTo>
                <a:lnTo>
                  <a:pt x="710748" y="1665"/>
                </a:lnTo>
                <a:lnTo>
                  <a:pt x="663372" y="0"/>
                </a:lnTo>
                <a:lnTo>
                  <a:pt x="615996" y="1665"/>
                </a:lnTo>
                <a:lnTo>
                  <a:pt x="569519" y="6587"/>
                </a:lnTo>
                <a:lnTo>
                  <a:pt x="524054" y="14653"/>
                </a:lnTo>
                <a:lnTo>
                  <a:pt x="479712" y="25752"/>
                </a:lnTo>
                <a:lnTo>
                  <a:pt x="436606" y="39770"/>
                </a:lnTo>
                <a:lnTo>
                  <a:pt x="394848" y="56595"/>
                </a:lnTo>
                <a:lnTo>
                  <a:pt x="354551" y="76115"/>
                </a:lnTo>
                <a:lnTo>
                  <a:pt x="315826" y="98219"/>
                </a:lnTo>
                <a:lnTo>
                  <a:pt x="278786" y="122793"/>
                </a:lnTo>
                <a:lnTo>
                  <a:pt x="243544" y="149725"/>
                </a:lnTo>
                <a:lnTo>
                  <a:pt x="210210" y="178903"/>
                </a:lnTo>
                <a:lnTo>
                  <a:pt x="178899" y="210216"/>
                </a:lnTo>
                <a:lnTo>
                  <a:pt x="149721" y="243550"/>
                </a:lnTo>
                <a:lnTo>
                  <a:pt x="122789" y="278793"/>
                </a:lnTo>
                <a:lnTo>
                  <a:pt x="98216" y="315834"/>
                </a:lnTo>
                <a:lnTo>
                  <a:pt x="76113" y="354559"/>
                </a:lnTo>
                <a:lnTo>
                  <a:pt x="56593" y="394857"/>
                </a:lnTo>
                <a:lnTo>
                  <a:pt x="39768" y="436615"/>
                </a:lnTo>
                <a:lnTo>
                  <a:pt x="25751" y="479721"/>
                </a:lnTo>
                <a:lnTo>
                  <a:pt x="14653" y="524064"/>
                </a:lnTo>
                <a:lnTo>
                  <a:pt x="6587" y="569529"/>
                </a:lnTo>
                <a:lnTo>
                  <a:pt x="1665" y="616006"/>
                </a:lnTo>
                <a:lnTo>
                  <a:pt x="0" y="663382"/>
                </a:lnTo>
                <a:lnTo>
                  <a:pt x="1665" y="710757"/>
                </a:lnTo>
                <a:lnTo>
                  <a:pt x="6587" y="757233"/>
                </a:lnTo>
                <a:lnTo>
                  <a:pt x="14653" y="802698"/>
                </a:lnTo>
                <a:lnTo>
                  <a:pt x="25751" y="847039"/>
                </a:lnTo>
                <a:lnTo>
                  <a:pt x="39768" y="890144"/>
                </a:lnTo>
                <a:lnTo>
                  <a:pt x="56593" y="931902"/>
                </a:lnTo>
                <a:lnTo>
                  <a:pt x="76113" y="972199"/>
                </a:lnTo>
                <a:lnTo>
                  <a:pt x="98216" y="1010924"/>
                </a:lnTo>
                <a:lnTo>
                  <a:pt x="122789" y="1047964"/>
                </a:lnTo>
                <a:lnTo>
                  <a:pt x="149721" y="1083207"/>
                </a:lnTo>
                <a:lnTo>
                  <a:pt x="178899" y="1116540"/>
                </a:lnTo>
                <a:lnTo>
                  <a:pt x="210210" y="1147852"/>
                </a:lnTo>
                <a:lnTo>
                  <a:pt x="243544" y="1177030"/>
                </a:lnTo>
                <a:lnTo>
                  <a:pt x="278786" y="1203963"/>
                </a:lnTo>
                <a:lnTo>
                  <a:pt x="315826" y="1228536"/>
                </a:lnTo>
                <a:lnTo>
                  <a:pt x="354551" y="1250639"/>
                </a:lnTo>
                <a:lnTo>
                  <a:pt x="394848" y="1270160"/>
                </a:lnTo>
                <a:lnTo>
                  <a:pt x="436606" y="1286985"/>
                </a:lnTo>
                <a:lnTo>
                  <a:pt x="479712" y="1301003"/>
                </a:lnTo>
                <a:lnTo>
                  <a:pt x="524054" y="1312101"/>
                </a:lnTo>
                <a:lnTo>
                  <a:pt x="569519" y="1320167"/>
                </a:lnTo>
                <a:lnTo>
                  <a:pt x="615996" y="1325089"/>
                </a:lnTo>
                <a:lnTo>
                  <a:pt x="663372" y="1326755"/>
                </a:lnTo>
                <a:close/>
              </a:path>
            </a:pathLst>
          </a:custGeom>
          <a:ln w="31412">
            <a:solidFill>
              <a:srgbClr val="FFFFFF"/>
            </a:solidFill>
          </a:ln>
        </p:spPr>
        <p:txBody>
          <a:bodyPr wrap="square" lIns="0" tIns="0" rIns="0" bIns="0" rtlCol="0"/>
          <a:lstStyle/>
          <a:p>
            <a:endParaRPr/>
          </a:p>
        </p:txBody>
      </p:sp>
      <p:pic>
        <p:nvPicPr>
          <p:cNvPr id="28" name="Picture 27" descr="A blue background with lines&#10;&#10;Description automatically generated">
            <a:extLst>
              <a:ext uri="{FF2B5EF4-FFF2-40B4-BE49-F238E27FC236}">
                <a16:creationId xmlns:a16="http://schemas.microsoft.com/office/drawing/2014/main" id="{0BC15849-5B7C-AC9F-1262-3484CE1D2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3655" y="0"/>
            <a:ext cx="4117917" cy="6099423"/>
          </a:xfrm>
          <a:prstGeom prst="rect">
            <a:avLst/>
          </a:prstGeom>
          <a:solidFill>
            <a:srgbClr val="365CA8"/>
          </a:solidFill>
        </p:spPr>
      </p:pic>
      <p:sp>
        <p:nvSpPr>
          <p:cNvPr id="2" name="object 2"/>
          <p:cNvSpPr txBox="1"/>
          <p:nvPr/>
        </p:nvSpPr>
        <p:spPr>
          <a:xfrm>
            <a:off x="475293" y="2449574"/>
            <a:ext cx="2584553" cy="2401606"/>
          </a:xfrm>
          <a:prstGeom prst="rect">
            <a:avLst/>
          </a:prstGeom>
        </p:spPr>
        <p:txBody>
          <a:bodyPr vert="horz" wrap="square" lIns="0" tIns="28880" rIns="0" bIns="0" rtlCol="0">
            <a:spAutoFit/>
          </a:bodyPr>
          <a:lstStyle/>
          <a:p>
            <a:pPr marL="7701" marR="3081">
              <a:lnSpc>
                <a:spcPts val="1352"/>
              </a:lnSpc>
              <a:spcBef>
                <a:spcPts val="227"/>
              </a:spcBef>
            </a:pPr>
            <a:r>
              <a:rPr sz="1243" b="1" dirty="0">
                <a:solidFill>
                  <a:srgbClr val="375DA8"/>
                </a:solidFill>
                <a:latin typeface="Moderat Extended Bold"/>
                <a:cs typeface="Moderat Extended Bold"/>
              </a:rPr>
              <a:t>Winner</a:t>
            </a:r>
            <a:r>
              <a:rPr sz="1243" b="1" spc="-33" dirty="0">
                <a:solidFill>
                  <a:srgbClr val="375DA8"/>
                </a:solidFill>
                <a:latin typeface="Moderat Extended Bold"/>
                <a:cs typeface="Moderat Extended Bold"/>
              </a:rPr>
              <a:t> </a:t>
            </a:r>
            <a:r>
              <a:rPr sz="1243" b="1" dirty="0">
                <a:solidFill>
                  <a:srgbClr val="375DA8"/>
                </a:solidFill>
                <a:latin typeface="Moderat Extended Bold"/>
                <a:cs typeface="Moderat Extended Bold"/>
              </a:rPr>
              <a:t>of</a:t>
            </a:r>
            <a:r>
              <a:rPr sz="1243" b="1" spc="-24" dirty="0">
                <a:solidFill>
                  <a:srgbClr val="375DA8"/>
                </a:solidFill>
                <a:latin typeface="Moderat Extended Bold"/>
                <a:cs typeface="Moderat Extended Bold"/>
              </a:rPr>
              <a:t> </a:t>
            </a:r>
            <a:r>
              <a:rPr sz="1243" b="1" dirty="0">
                <a:solidFill>
                  <a:srgbClr val="375DA8"/>
                </a:solidFill>
                <a:latin typeface="Moderat Extended Bold"/>
                <a:cs typeface="Moderat Extended Bold"/>
              </a:rPr>
              <a:t>the</a:t>
            </a:r>
            <a:r>
              <a:rPr sz="1243" b="1" spc="-27" dirty="0">
                <a:solidFill>
                  <a:srgbClr val="375DA8"/>
                </a:solidFill>
                <a:latin typeface="Moderat Extended Bold"/>
                <a:cs typeface="Moderat Extended Bold"/>
              </a:rPr>
              <a:t> </a:t>
            </a:r>
            <a:r>
              <a:rPr sz="1243" b="1" dirty="0">
                <a:solidFill>
                  <a:srgbClr val="375DA8"/>
                </a:solidFill>
                <a:latin typeface="Moderat Extended Bold"/>
                <a:cs typeface="Moderat Extended Bold"/>
              </a:rPr>
              <a:t>BCA</a:t>
            </a:r>
            <a:r>
              <a:rPr sz="1243" b="1" spc="-24" dirty="0">
                <a:solidFill>
                  <a:srgbClr val="375DA8"/>
                </a:solidFill>
                <a:latin typeface="Moderat Extended Bold"/>
                <a:cs typeface="Moderat Extended Bold"/>
              </a:rPr>
              <a:t> </a:t>
            </a:r>
            <a:r>
              <a:rPr sz="1243" b="1" spc="-6" dirty="0">
                <a:solidFill>
                  <a:srgbClr val="375DA8"/>
                </a:solidFill>
                <a:latin typeface="Moderat Extended Bold"/>
                <a:cs typeface="Moderat Extended Bold"/>
              </a:rPr>
              <a:t>African </a:t>
            </a:r>
            <a:r>
              <a:rPr sz="1243" b="1" dirty="0">
                <a:solidFill>
                  <a:srgbClr val="375DA8"/>
                </a:solidFill>
                <a:latin typeface="Moderat Extended Bold"/>
                <a:cs typeface="Moderat Extended Bold"/>
              </a:rPr>
              <a:t>Business</a:t>
            </a:r>
            <a:r>
              <a:rPr sz="1243" b="1" spc="-33" dirty="0">
                <a:solidFill>
                  <a:srgbClr val="375DA8"/>
                </a:solidFill>
                <a:latin typeface="Moderat Extended Bold"/>
                <a:cs typeface="Moderat Extended Bold"/>
              </a:rPr>
              <a:t> </a:t>
            </a:r>
            <a:r>
              <a:rPr sz="1243" b="1" dirty="0">
                <a:solidFill>
                  <a:srgbClr val="375DA8"/>
                </a:solidFill>
                <a:latin typeface="Moderat Extended Bold"/>
                <a:cs typeface="Moderat Extended Bold"/>
              </a:rPr>
              <a:t>Book</a:t>
            </a:r>
            <a:r>
              <a:rPr sz="1243" b="1" spc="-33" dirty="0">
                <a:solidFill>
                  <a:srgbClr val="375DA8"/>
                </a:solidFill>
                <a:latin typeface="Moderat Extended Bold"/>
                <a:cs typeface="Moderat Extended Bold"/>
              </a:rPr>
              <a:t> </a:t>
            </a:r>
            <a:r>
              <a:rPr sz="1243" b="1" dirty="0">
                <a:solidFill>
                  <a:srgbClr val="375DA8"/>
                </a:solidFill>
                <a:latin typeface="Moderat Extended Bold"/>
                <a:cs typeface="Moderat Extended Bold"/>
              </a:rPr>
              <a:t>of</a:t>
            </a:r>
            <a:r>
              <a:rPr sz="1243" b="1" spc="-33" dirty="0">
                <a:solidFill>
                  <a:srgbClr val="375DA8"/>
                </a:solidFill>
                <a:latin typeface="Moderat Extended Bold"/>
                <a:cs typeface="Moderat Extended Bold"/>
              </a:rPr>
              <a:t> </a:t>
            </a:r>
            <a:r>
              <a:rPr sz="1243" b="1" dirty="0">
                <a:solidFill>
                  <a:srgbClr val="375DA8"/>
                </a:solidFill>
                <a:latin typeface="Moderat Extended Bold"/>
                <a:cs typeface="Moderat Extended Bold"/>
              </a:rPr>
              <a:t>the</a:t>
            </a:r>
            <a:r>
              <a:rPr sz="1243" b="1" spc="-30" dirty="0">
                <a:solidFill>
                  <a:srgbClr val="375DA8"/>
                </a:solidFill>
                <a:latin typeface="Moderat Extended Bold"/>
                <a:cs typeface="Moderat Extended Bold"/>
              </a:rPr>
              <a:t> </a:t>
            </a:r>
            <a:r>
              <a:rPr sz="1243" b="1" spc="-12" dirty="0">
                <a:solidFill>
                  <a:srgbClr val="375DA8"/>
                </a:solidFill>
                <a:latin typeface="Moderat Extended Bold"/>
                <a:cs typeface="Moderat Extended Bold"/>
              </a:rPr>
              <a:t>Year </a:t>
            </a:r>
            <a:r>
              <a:rPr sz="1243" b="1" spc="-6" dirty="0">
                <a:solidFill>
                  <a:srgbClr val="375DA8"/>
                </a:solidFill>
                <a:latin typeface="Moderat Extended Bold"/>
                <a:cs typeface="Moderat Extended Bold"/>
              </a:rPr>
              <a:t>Award</a:t>
            </a:r>
            <a:r>
              <a:rPr sz="1243" b="1" spc="-45" dirty="0">
                <a:solidFill>
                  <a:srgbClr val="375DA8"/>
                </a:solidFill>
                <a:latin typeface="Moderat Extended Bold"/>
                <a:cs typeface="Moderat Extended Bold"/>
              </a:rPr>
              <a:t> </a:t>
            </a:r>
            <a:r>
              <a:rPr sz="1243" b="1" dirty="0">
                <a:solidFill>
                  <a:srgbClr val="375DA8"/>
                </a:solidFill>
                <a:latin typeface="Moderat Extended Bold"/>
                <a:cs typeface="Moderat Extended Bold"/>
              </a:rPr>
              <a:t>2024,</a:t>
            </a:r>
            <a:r>
              <a:rPr sz="1243" b="1" spc="-45" dirty="0">
                <a:solidFill>
                  <a:srgbClr val="375DA8"/>
                </a:solidFill>
                <a:latin typeface="Moderat Extended Bold"/>
                <a:cs typeface="Moderat Extended Bold"/>
              </a:rPr>
              <a:t> </a:t>
            </a:r>
            <a:r>
              <a:rPr sz="1243" b="1" dirty="0">
                <a:solidFill>
                  <a:srgbClr val="375DA8"/>
                </a:solidFill>
                <a:latin typeface="Moderat Extended Bold"/>
                <a:cs typeface="Moderat Extended Bold"/>
              </a:rPr>
              <a:t>publishing</a:t>
            </a:r>
            <a:r>
              <a:rPr sz="1243" b="1" spc="-45" dirty="0">
                <a:solidFill>
                  <a:srgbClr val="375DA8"/>
                </a:solidFill>
                <a:latin typeface="Moderat Extended Bold"/>
                <a:cs typeface="Moderat Extended Bold"/>
              </a:rPr>
              <a:t> </a:t>
            </a:r>
            <a:r>
              <a:rPr sz="1243" b="1" spc="-12" dirty="0">
                <a:solidFill>
                  <a:srgbClr val="375DA8"/>
                </a:solidFill>
                <a:latin typeface="Moderat Extended Bold"/>
                <a:cs typeface="Moderat Extended Bold"/>
              </a:rPr>
              <a:t>open </a:t>
            </a:r>
            <a:r>
              <a:rPr sz="1243" b="1" dirty="0">
                <a:solidFill>
                  <a:srgbClr val="375DA8"/>
                </a:solidFill>
                <a:latin typeface="Moderat Extended Bold"/>
                <a:cs typeface="Moderat Extended Bold"/>
              </a:rPr>
              <a:t>access</a:t>
            </a:r>
            <a:r>
              <a:rPr sz="1243" b="1" spc="-52" dirty="0">
                <a:solidFill>
                  <a:srgbClr val="375DA8"/>
                </a:solidFill>
                <a:latin typeface="Moderat Extended Bold"/>
                <a:cs typeface="Moderat Extended Bold"/>
              </a:rPr>
              <a:t> </a:t>
            </a:r>
            <a:r>
              <a:rPr sz="1243" b="1" dirty="0">
                <a:solidFill>
                  <a:srgbClr val="375DA8"/>
                </a:solidFill>
                <a:latin typeface="Moderat Extended Bold"/>
                <a:cs typeface="Moderat Extended Bold"/>
              </a:rPr>
              <a:t>has</a:t>
            </a:r>
            <a:r>
              <a:rPr sz="1243" b="1" spc="-45" dirty="0">
                <a:solidFill>
                  <a:srgbClr val="375DA8"/>
                </a:solidFill>
                <a:latin typeface="Moderat Extended Bold"/>
                <a:cs typeface="Moderat Extended Bold"/>
              </a:rPr>
              <a:t> </a:t>
            </a:r>
            <a:r>
              <a:rPr sz="1243" b="1" dirty="0">
                <a:solidFill>
                  <a:srgbClr val="375DA8"/>
                </a:solidFill>
                <a:latin typeface="Moderat Extended Bold"/>
                <a:cs typeface="Moderat Extended Bold"/>
              </a:rPr>
              <a:t>been</a:t>
            </a:r>
            <a:r>
              <a:rPr sz="1243" b="1" spc="-45" dirty="0">
                <a:solidFill>
                  <a:srgbClr val="375DA8"/>
                </a:solidFill>
                <a:latin typeface="Moderat Extended Bold"/>
                <a:cs typeface="Moderat Extended Bold"/>
              </a:rPr>
              <a:t> </a:t>
            </a:r>
            <a:r>
              <a:rPr sz="1243" b="1" dirty="0">
                <a:solidFill>
                  <a:srgbClr val="375DA8"/>
                </a:solidFill>
                <a:latin typeface="Moderat Extended Bold"/>
                <a:cs typeface="Moderat Extended Bold"/>
              </a:rPr>
              <a:t>good</a:t>
            </a:r>
            <a:r>
              <a:rPr sz="1243" b="1" spc="-42" dirty="0">
                <a:solidFill>
                  <a:srgbClr val="375DA8"/>
                </a:solidFill>
                <a:latin typeface="Moderat Extended Bold"/>
                <a:cs typeface="Moderat Extended Bold"/>
              </a:rPr>
              <a:t> </a:t>
            </a:r>
            <a:r>
              <a:rPr sz="1243" b="1" spc="-15" dirty="0">
                <a:solidFill>
                  <a:srgbClr val="375DA8"/>
                </a:solidFill>
                <a:latin typeface="Moderat Extended Bold"/>
                <a:cs typeface="Moderat Extended Bold"/>
              </a:rPr>
              <a:t>for </a:t>
            </a:r>
            <a:r>
              <a:rPr sz="1243" b="1" spc="-21" dirty="0">
                <a:solidFill>
                  <a:srgbClr val="375DA8"/>
                </a:solidFill>
                <a:latin typeface="Moderat Extended Bold"/>
                <a:cs typeface="Moderat Extended Bold"/>
              </a:rPr>
              <a:t>Luke’s</a:t>
            </a:r>
            <a:r>
              <a:rPr sz="1243" b="1" spc="-36" dirty="0">
                <a:solidFill>
                  <a:srgbClr val="375DA8"/>
                </a:solidFill>
                <a:latin typeface="Moderat Extended Bold"/>
                <a:cs typeface="Moderat Extended Bold"/>
              </a:rPr>
              <a:t> </a:t>
            </a:r>
            <a:r>
              <a:rPr sz="1243" b="1" spc="-6" dirty="0">
                <a:solidFill>
                  <a:srgbClr val="375DA8"/>
                </a:solidFill>
                <a:latin typeface="Moderat Extended Bold"/>
                <a:cs typeface="Moderat Extended Bold"/>
              </a:rPr>
              <a:t>research</a:t>
            </a:r>
            <a:r>
              <a:rPr sz="1243" b="1" spc="-30" dirty="0">
                <a:solidFill>
                  <a:srgbClr val="375DA8"/>
                </a:solidFill>
                <a:latin typeface="Moderat Extended Bold"/>
                <a:cs typeface="Moderat Extended Bold"/>
              </a:rPr>
              <a:t> </a:t>
            </a:r>
            <a:r>
              <a:rPr sz="1243" b="1" dirty="0">
                <a:solidFill>
                  <a:srgbClr val="375DA8"/>
                </a:solidFill>
                <a:latin typeface="Moderat Extended Bold"/>
                <a:cs typeface="Moderat Extended Bold"/>
              </a:rPr>
              <a:t>and</a:t>
            </a:r>
            <a:r>
              <a:rPr sz="1243" b="1" spc="-30" dirty="0">
                <a:solidFill>
                  <a:srgbClr val="375DA8"/>
                </a:solidFill>
                <a:latin typeface="Moderat Extended Bold"/>
                <a:cs typeface="Moderat Extended Bold"/>
              </a:rPr>
              <a:t> </a:t>
            </a:r>
            <a:r>
              <a:rPr sz="1243" b="1" dirty="0">
                <a:solidFill>
                  <a:srgbClr val="375DA8"/>
                </a:solidFill>
                <a:latin typeface="Moderat Extended Bold"/>
                <a:cs typeface="Moderat Extended Bold"/>
              </a:rPr>
              <a:t>his</a:t>
            </a:r>
            <a:r>
              <a:rPr sz="1243" b="1" spc="-27" dirty="0">
                <a:solidFill>
                  <a:srgbClr val="375DA8"/>
                </a:solidFill>
                <a:latin typeface="Moderat Extended Bold"/>
                <a:cs typeface="Moderat Extended Bold"/>
              </a:rPr>
              <a:t> </a:t>
            </a:r>
            <a:r>
              <a:rPr sz="1243" b="1" spc="-6" dirty="0">
                <a:solidFill>
                  <a:srgbClr val="375DA8"/>
                </a:solidFill>
                <a:latin typeface="Moderat Extended Bold"/>
                <a:cs typeface="Moderat Extended Bold"/>
              </a:rPr>
              <a:t>profile.</a:t>
            </a:r>
            <a:endParaRPr sz="1243">
              <a:latin typeface="Moderat Extended Bold"/>
              <a:cs typeface="Moderat Extended Bold"/>
            </a:endParaRPr>
          </a:p>
          <a:p>
            <a:pPr marL="7701" marR="63536">
              <a:lnSpc>
                <a:spcPts val="1352"/>
              </a:lnSpc>
              <a:spcBef>
                <a:spcPts val="273"/>
              </a:spcBef>
            </a:pPr>
            <a:r>
              <a:rPr sz="1243" b="1" dirty="0">
                <a:solidFill>
                  <a:srgbClr val="375DA8"/>
                </a:solidFill>
                <a:latin typeface="Moderat Extended Bold"/>
                <a:cs typeface="Moderat Extended Bold"/>
              </a:rPr>
              <a:t>The</a:t>
            </a:r>
            <a:r>
              <a:rPr sz="1243" b="1" spc="-39" dirty="0">
                <a:solidFill>
                  <a:srgbClr val="375DA8"/>
                </a:solidFill>
                <a:latin typeface="Moderat Extended Bold"/>
                <a:cs typeface="Moderat Extended Bold"/>
              </a:rPr>
              <a:t> </a:t>
            </a:r>
            <a:r>
              <a:rPr sz="1243" b="1" dirty="0">
                <a:solidFill>
                  <a:srgbClr val="375DA8"/>
                </a:solidFill>
                <a:latin typeface="Moderat Extended Bold"/>
                <a:cs typeface="Moderat Extended Bold"/>
              </a:rPr>
              <a:t>judges</a:t>
            </a:r>
            <a:r>
              <a:rPr sz="1243" b="1" spc="-36" dirty="0">
                <a:solidFill>
                  <a:srgbClr val="375DA8"/>
                </a:solidFill>
                <a:latin typeface="Moderat Extended Bold"/>
                <a:cs typeface="Moderat Extended Bold"/>
              </a:rPr>
              <a:t> </a:t>
            </a:r>
            <a:r>
              <a:rPr sz="1243" b="1" dirty="0">
                <a:solidFill>
                  <a:srgbClr val="375DA8"/>
                </a:solidFill>
                <a:latin typeface="Moderat Extended Bold"/>
                <a:cs typeface="Moderat Extended Bold"/>
              </a:rPr>
              <a:t>liked</a:t>
            </a:r>
            <a:r>
              <a:rPr sz="1243" b="1" spc="-36" dirty="0">
                <a:solidFill>
                  <a:srgbClr val="375DA8"/>
                </a:solidFill>
                <a:latin typeface="Moderat Extended Bold"/>
                <a:cs typeface="Moderat Extended Bold"/>
              </a:rPr>
              <a:t> </a:t>
            </a:r>
            <a:r>
              <a:rPr sz="1243" b="1" dirty="0">
                <a:solidFill>
                  <a:srgbClr val="375DA8"/>
                </a:solidFill>
                <a:latin typeface="Moderat Extended Bold"/>
                <a:cs typeface="Moderat Extended Bold"/>
              </a:rPr>
              <a:t>the</a:t>
            </a:r>
            <a:r>
              <a:rPr sz="1243" b="1" spc="-36" dirty="0">
                <a:solidFill>
                  <a:srgbClr val="375DA8"/>
                </a:solidFill>
                <a:latin typeface="Moderat Extended Bold"/>
                <a:cs typeface="Moderat Extended Bold"/>
              </a:rPr>
              <a:t> </a:t>
            </a:r>
            <a:r>
              <a:rPr sz="1243" b="1" spc="-12" dirty="0">
                <a:solidFill>
                  <a:srgbClr val="375DA8"/>
                </a:solidFill>
                <a:latin typeface="Moderat Extended Bold"/>
                <a:cs typeface="Moderat Extended Bold"/>
              </a:rPr>
              <a:t>open </a:t>
            </a:r>
            <a:r>
              <a:rPr sz="1243" b="1" dirty="0">
                <a:solidFill>
                  <a:srgbClr val="375DA8"/>
                </a:solidFill>
                <a:latin typeface="Moderat Extended Bold"/>
                <a:cs typeface="Moderat Extended Bold"/>
              </a:rPr>
              <a:t>access</a:t>
            </a:r>
            <a:r>
              <a:rPr sz="1243" b="1" spc="-67" dirty="0">
                <a:solidFill>
                  <a:srgbClr val="375DA8"/>
                </a:solidFill>
                <a:latin typeface="Moderat Extended Bold"/>
                <a:cs typeface="Moderat Extended Bold"/>
              </a:rPr>
              <a:t> </a:t>
            </a:r>
            <a:r>
              <a:rPr sz="1243" b="1" dirty="0">
                <a:solidFill>
                  <a:srgbClr val="375DA8"/>
                </a:solidFill>
                <a:latin typeface="Moderat Extended Bold"/>
                <a:cs typeface="Moderat Extended Bold"/>
              </a:rPr>
              <a:t>approach,</a:t>
            </a:r>
            <a:r>
              <a:rPr sz="1243" b="1" spc="-67" dirty="0">
                <a:solidFill>
                  <a:srgbClr val="375DA8"/>
                </a:solidFill>
                <a:latin typeface="Moderat Extended Bold"/>
                <a:cs typeface="Moderat Extended Bold"/>
              </a:rPr>
              <a:t> </a:t>
            </a:r>
            <a:r>
              <a:rPr sz="1243" b="1" spc="-6" dirty="0">
                <a:solidFill>
                  <a:srgbClr val="375DA8"/>
                </a:solidFill>
                <a:latin typeface="Moderat Extended Bold"/>
                <a:cs typeface="Moderat Extended Bold"/>
              </a:rPr>
              <a:t>praising</a:t>
            </a:r>
            <a:r>
              <a:rPr sz="1243" b="1" spc="309" dirty="0">
                <a:solidFill>
                  <a:srgbClr val="375DA8"/>
                </a:solidFill>
                <a:latin typeface="Moderat Extended Bold"/>
                <a:cs typeface="Moderat Extended Bold"/>
              </a:rPr>
              <a:t> </a:t>
            </a:r>
            <a:r>
              <a:rPr sz="1243" b="1" dirty="0">
                <a:solidFill>
                  <a:srgbClr val="375DA8"/>
                </a:solidFill>
                <a:latin typeface="Moderat Extended Bold"/>
                <a:cs typeface="Moderat Extended Bold"/>
              </a:rPr>
              <a:t>the</a:t>
            </a:r>
            <a:r>
              <a:rPr sz="1243" b="1" spc="-30" dirty="0">
                <a:solidFill>
                  <a:srgbClr val="375DA8"/>
                </a:solidFill>
                <a:latin typeface="Moderat Extended Bold"/>
                <a:cs typeface="Moderat Extended Bold"/>
              </a:rPr>
              <a:t> </a:t>
            </a:r>
            <a:r>
              <a:rPr sz="1243" b="1" dirty="0">
                <a:solidFill>
                  <a:srgbClr val="375DA8"/>
                </a:solidFill>
                <a:latin typeface="Moderat Extended Bold"/>
                <a:cs typeface="Moderat Extended Bold"/>
              </a:rPr>
              <a:t>book</a:t>
            </a:r>
            <a:r>
              <a:rPr sz="1243" b="1" spc="-30" dirty="0">
                <a:solidFill>
                  <a:srgbClr val="375DA8"/>
                </a:solidFill>
                <a:latin typeface="Moderat Extended Bold"/>
                <a:cs typeface="Moderat Extended Bold"/>
              </a:rPr>
              <a:t> </a:t>
            </a:r>
            <a:r>
              <a:rPr sz="1243" b="1" dirty="0">
                <a:solidFill>
                  <a:srgbClr val="375DA8"/>
                </a:solidFill>
                <a:latin typeface="Moderat Extended Bold"/>
                <a:cs typeface="Moderat Extended Bold"/>
              </a:rPr>
              <a:t>for</a:t>
            </a:r>
            <a:r>
              <a:rPr sz="1243" b="1" spc="-30" dirty="0">
                <a:solidFill>
                  <a:srgbClr val="375DA8"/>
                </a:solidFill>
                <a:latin typeface="Moderat Extended Bold"/>
                <a:cs typeface="Moderat Extended Bold"/>
              </a:rPr>
              <a:t> </a:t>
            </a:r>
            <a:r>
              <a:rPr sz="1243" b="1" dirty="0">
                <a:solidFill>
                  <a:srgbClr val="375DA8"/>
                </a:solidFill>
                <a:latin typeface="Moderat Extended Bold"/>
                <a:cs typeface="Moderat Extended Bold"/>
              </a:rPr>
              <a:t>breaking</a:t>
            </a:r>
            <a:r>
              <a:rPr sz="1243" b="1" spc="-30" dirty="0">
                <a:solidFill>
                  <a:srgbClr val="375DA8"/>
                </a:solidFill>
                <a:latin typeface="Moderat Extended Bold"/>
                <a:cs typeface="Moderat Extended Bold"/>
              </a:rPr>
              <a:t> </a:t>
            </a:r>
            <a:r>
              <a:rPr sz="1243" b="1" spc="-12" dirty="0">
                <a:solidFill>
                  <a:srgbClr val="375DA8"/>
                </a:solidFill>
                <a:latin typeface="Moderat Extended Bold"/>
                <a:cs typeface="Moderat Extended Bold"/>
              </a:rPr>
              <a:t>down </a:t>
            </a:r>
            <a:r>
              <a:rPr sz="1243" b="1" dirty="0">
                <a:solidFill>
                  <a:srgbClr val="375DA8"/>
                </a:solidFill>
                <a:latin typeface="Moderat Extended Bold"/>
                <a:cs typeface="Moderat Extended Bold"/>
              </a:rPr>
              <a:t>barriers</a:t>
            </a:r>
            <a:r>
              <a:rPr sz="1243" b="1" spc="-33" dirty="0">
                <a:solidFill>
                  <a:srgbClr val="375DA8"/>
                </a:solidFill>
                <a:latin typeface="Moderat Extended Bold"/>
                <a:cs typeface="Moderat Extended Bold"/>
              </a:rPr>
              <a:t> </a:t>
            </a:r>
            <a:r>
              <a:rPr sz="1243" b="1" dirty="0">
                <a:solidFill>
                  <a:srgbClr val="375DA8"/>
                </a:solidFill>
                <a:latin typeface="Moderat Extended Bold"/>
                <a:cs typeface="Moderat Extended Bold"/>
              </a:rPr>
              <a:t>and</a:t>
            </a:r>
            <a:r>
              <a:rPr sz="1243" b="1" spc="-27" dirty="0">
                <a:solidFill>
                  <a:srgbClr val="375DA8"/>
                </a:solidFill>
                <a:latin typeface="Moderat Extended Bold"/>
                <a:cs typeface="Moderat Extended Bold"/>
              </a:rPr>
              <a:t> </a:t>
            </a:r>
            <a:r>
              <a:rPr sz="1243" b="1" dirty="0">
                <a:solidFill>
                  <a:srgbClr val="375DA8"/>
                </a:solidFill>
                <a:latin typeface="Moderat Extended Bold"/>
                <a:cs typeface="Moderat Extended Bold"/>
              </a:rPr>
              <a:t>being</a:t>
            </a:r>
            <a:r>
              <a:rPr sz="1243" b="1" spc="-24" dirty="0">
                <a:solidFill>
                  <a:srgbClr val="375DA8"/>
                </a:solidFill>
                <a:latin typeface="Moderat Extended Bold"/>
                <a:cs typeface="Moderat Extended Bold"/>
              </a:rPr>
              <a:t> </a:t>
            </a:r>
            <a:r>
              <a:rPr sz="1243" b="1" spc="-6" dirty="0">
                <a:solidFill>
                  <a:srgbClr val="375DA8"/>
                </a:solidFill>
                <a:latin typeface="Moderat Extended Bold"/>
                <a:cs typeface="Moderat Extended Bold"/>
              </a:rPr>
              <a:t>globally accessible.</a:t>
            </a:r>
            <a:r>
              <a:rPr sz="1243" b="1" spc="-24" dirty="0">
                <a:solidFill>
                  <a:srgbClr val="375DA8"/>
                </a:solidFill>
                <a:latin typeface="Moderat Extended Bold"/>
                <a:cs typeface="Moderat Extended Bold"/>
              </a:rPr>
              <a:t> </a:t>
            </a:r>
            <a:r>
              <a:rPr sz="1243" b="1" dirty="0">
                <a:solidFill>
                  <a:srgbClr val="375DA8"/>
                </a:solidFill>
                <a:latin typeface="Moderat Extended Bold"/>
                <a:cs typeface="Moderat Extended Bold"/>
              </a:rPr>
              <a:t>It</a:t>
            </a:r>
            <a:r>
              <a:rPr sz="1243" b="1" spc="-24" dirty="0">
                <a:solidFill>
                  <a:srgbClr val="375DA8"/>
                </a:solidFill>
                <a:latin typeface="Moderat Extended Bold"/>
                <a:cs typeface="Moderat Extended Bold"/>
              </a:rPr>
              <a:t> </a:t>
            </a:r>
            <a:r>
              <a:rPr sz="1243" b="1" dirty="0">
                <a:solidFill>
                  <a:srgbClr val="375DA8"/>
                </a:solidFill>
                <a:latin typeface="Moderat Extended Bold"/>
                <a:cs typeface="Moderat Extended Bold"/>
              </a:rPr>
              <a:t>was</a:t>
            </a:r>
            <a:r>
              <a:rPr sz="1243" b="1" spc="-21" dirty="0">
                <a:solidFill>
                  <a:srgbClr val="375DA8"/>
                </a:solidFill>
                <a:latin typeface="Moderat Extended Bold"/>
                <a:cs typeface="Moderat Extended Bold"/>
              </a:rPr>
              <a:t> </a:t>
            </a:r>
            <a:r>
              <a:rPr sz="1243" b="1" spc="-6" dirty="0">
                <a:solidFill>
                  <a:srgbClr val="375DA8"/>
                </a:solidFill>
                <a:latin typeface="Moderat Extended Bold"/>
                <a:cs typeface="Moderat Extended Bold"/>
              </a:rPr>
              <a:t>assessed </a:t>
            </a:r>
            <a:r>
              <a:rPr sz="1243" b="1" dirty="0">
                <a:solidFill>
                  <a:srgbClr val="375DA8"/>
                </a:solidFill>
                <a:latin typeface="Moderat Extended Bold"/>
                <a:cs typeface="Moderat Extended Bold"/>
              </a:rPr>
              <a:t>on</a:t>
            </a:r>
            <a:r>
              <a:rPr sz="1243" b="1" spc="-9" dirty="0">
                <a:solidFill>
                  <a:srgbClr val="375DA8"/>
                </a:solidFill>
                <a:latin typeface="Moderat Extended Bold"/>
                <a:cs typeface="Moderat Extended Bold"/>
              </a:rPr>
              <a:t> </a:t>
            </a:r>
            <a:r>
              <a:rPr sz="1243" b="1" dirty="0">
                <a:solidFill>
                  <a:srgbClr val="375DA8"/>
                </a:solidFill>
                <a:latin typeface="Moderat Extended Bold"/>
                <a:cs typeface="Moderat Extended Bold"/>
              </a:rPr>
              <a:t>its</a:t>
            </a:r>
            <a:r>
              <a:rPr sz="1243" b="1" spc="-9" dirty="0">
                <a:solidFill>
                  <a:srgbClr val="375DA8"/>
                </a:solidFill>
                <a:latin typeface="Moderat Extended Bold"/>
                <a:cs typeface="Moderat Extended Bold"/>
              </a:rPr>
              <a:t> </a:t>
            </a:r>
            <a:r>
              <a:rPr sz="1243" b="1" dirty="0">
                <a:solidFill>
                  <a:srgbClr val="375DA8"/>
                </a:solidFill>
                <a:latin typeface="Moderat Extended Bold"/>
                <a:cs typeface="Moderat Extended Bold"/>
              </a:rPr>
              <a:t>merits,</a:t>
            </a:r>
            <a:r>
              <a:rPr sz="1243" b="1" spc="-9" dirty="0">
                <a:solidFill>
                  <a:srgbClr val="375DA8"/>
                </a:solidFill>
                <a:latin typeface="Moderat Extended Bold"/>
                <a:cs typeface="Moderat Extended Bold"/>
              </a:rPr>
              <a:t> </a:t>
            </a:r>
            <a:r>
              <a:rPr sz="1243" b="1" dirty="0">
                <a:solidFill>
                  <a:srgbClr val="375DA8"/>
                </a:solidFill>
                <a:latin typeface="Moderat Extended Bold"/>
                <a:cs typeface="Moderat Extended Bold"/>
              </a:rPr>
              <a:t>quality</a:t>
            </a:r>
            <a:r>
              <a:rPr sz="1243" b="1" spc="-9" dirty="0">
                <a:solidFill>
                  <a:srgbClr val="375DA8"/>
                </a:solidFill>
                <a:latin typeface="Moderat Extended Bold"/>
                <a:cs typeface="Moderat Extended Bold"/>
              </a:rPr>
              <a:t> </a:t>
            </a:r>
            <a:r>
              <a:rPr sz="1243" b="1" spc="-15" dirty="0">
                <a:solidFill>
                  <a:srgbClr val="375DA8"/>
                </a:solidFill>
                <a:latin typeface="Moderat Extended Bold"/>
                <a:cs typeface="Moderat Extended Bold"/>
              </a:rPr>
              <a:t>and </a:t>
            </a:r>
            <a:r>
              <a:rPr sz="1243" b="1" dirty="0">
                <a:solidFill>
                  <a:srgbClr val="375DA8"/>
                </a:solidFill>
                <a:latin typeface="Moderat Extended Bold"/>
                <a:cs typeface="Moderat Extended Bold"/>
              </a:rPr>
              <a:t>global</a:t>
            </a:r>
            <a:r>
              <a:rPr sz="1243" b="1" spc="-30" dirty="0">
                <a:solidFill>
                  <a:srgbClr val="375DA8"/>
                </a:solidFill>
                <a:latin typeface="Moderat Extended Bold"/>
                <a:cs typeface="Moderat Extended Bold"/>
              </a:rPr>
              <a:t> </a:t>
            </a:r>
            <a:r>
              <a:rPr sz="1243" b="1" dirty="0">
                <a:solidFill>
                  <a:srgbClr val="375DA8"/>
                </a:solidFill>
                <a:latin typeface="Moderat Extended Bold"/>
                <a:cs typeface="Moderat Extended Bold"/>
              </a:rPr>
              <a:t>reach,</a:t>
            </a:r>
            <a:r>
              <a:rPr sz="1243" b="1" spc="-27" dirty="0">
                <a:solidFill>
                  <a:srgbClr val="375DA8"/>
                </a:solidFill>
                <a:latin typeface="Moderat Extended Bold"/>
                <a:cs typeface="Moderat Extended Bold"/>
              </a:rPr>
              <a:t> </a:t>
            </a:r>
            <a:r>
              <a:rPr sz="1243" b="1" dirty="0">
                <a:solidFill>
                  <a:srgbClr val="375DA8"/>
                </a:solidFill>
                <a:latin typeface="Moderat Extended Bold"/>
                <a:cs typeface="Moderat Extended Bold"/>
              </a:rPr>
              <a:t>not</a:t>
            </a:r>
            <a:r>
              <a:rPr sz="1243" b="1" spc="-30" dirty="0">
                <a:solidFill>
                  <a:srgbClr val="375DA8"/>
                </a:solidFill>
                <a:latin typeface="Moderat Extended Bold"/>
                <a:cs typeface="Moderat Extended Bold"/>
              </a:rPr>
              <a:t> </a:t>
            </a:r>
            <a:r>
              <a:rPr sz="1243" b="1" dirty="0">
                <a:solidFill>
                  <a:srgbClr val="375DA8"/>
                </a:solidFill>
                <a:latin typeface="Moderat Extended Bold"/>
                <a:cs typeface="Moderat Extended Bold"/>
              </a:rPr>
              <a:t>from</a:t>
            </a:r>
            <a:r>
              <a:rPr sz="1243" b="1" spc="-27" dirty="0">
                <a:solidFill>
                  <a:srgbClr val="375DA8"/>
                </a:solidFill>
                <a:latin typeface="Moderat Extended Bold"/>
                <a:cs typeface="Moderat Extended Bold"/>
              </a:rPr>
              <a:t> </a:t>
            </a:r>
            <a:r>
              <a:rPr sz="1243" b="1" dirty="0">
                <a:solidFill>
                  <a:srgbClr val="375DA8"/>
                </a:solidFill>
                <a:latin typeface="Moderat Extended Bold"/>
                <a:cs typeface="Moderat Extended Bold"/>
              </a:rPr>
              <a:t>a</a:t>
            </a:r>
            <a:r>
              <a:rPr sz="1243" b="1" spc="-30" dirty="0">
                <a:solidFill>
                  <a:srgbClr val="375DA8"/>
                </a:solidFill>
                <a:latin typeface="Moderat Extended Bold"/>
                <a:cs typeface="Moderat Extended Bold"/>
              </a:rPr>
              <a:t> </a:t>
            </a:r>
            <a:r>
              <a:rPr sz="1243" b="1" spc="-6" dirty="0">
                <a:solidFill>
                  <a:srgbClr val="375DA8"/>
                </a:solidFill>
                <a:latin typeface="Moderat Extended Bold"/>
                <a:cs typeface="Moderat Extended Bold"/>
              </a:rPr>
              <a:t>proxy measure.</a:t>
            </a:r>
            <a:endParaRPr sz="1243">
              <a:latin typeface="Moderat Extended Bold"/>
              <a:cs typeface="Moderat Extended Bold"/>
            </a:endParaRPr>
          </a:p>
        </p:txBody>
      </p:sp>
      <p:sp>
        <p:nvSpPr>
          <p:cNvPr id="3" name="object 3"/>
          <p:cNvSpPr txBox="1"/>
          <p:nvPr/>
        </p:nvSpPr>
        <p:spPr>
          <a:xfrm>
            <a:off x="3201791" y="2449574"/>
            <a:ext cx="2442080" cy="2581143"/>
          </a:xfrm>
          <a:prstGeom prst="rect">
            <a:avLst/>
          </a:prstGeom>
        </p:spPr>
        <p:txBody>
          <a:bodyPr vert="horz" wrap="square" lIns="0" tIns="28880" rIns="0" bIns="0" rtlCol="0">
            <a:spAutoFit/>
          </a:bodyPr>
          <a:lstStyle/>
          <a:p>
            <a:pPr marL="7701" marR="3081">
              <a:lnSpc>
                <a:spcPts val="1352"/>
              </a:lnSpc>
              <a:spcBef>
                <a:spcPts val="227"/>
              </a:spcBef>
            </a:pPr>
            <a:r>
              <a:rPr sz="1243" b="1" dirty="0">
                <a:solidFill>
                  <a:srgbClr val="375DA8"/>
                </a:solidFill>
                <a:latin typeface="Moderat Extended Bold"/>
                <a:cs typeface="Moderat Extended Bold"/>
              </a:rPr>
              <a:t>When</a:t>
            </a:r>
            <a:r>
              <a:rPr sz="1243" b="1" spc="-33" dirty="0">
                <a:solidFill>
                  <a:srgbClr val="375DA8"/>
                </a:solidFill>
                <a:latin typeface="Moderat Extended Bold"/>
                <a:cs typeface="Moderat Extended Bold"/>
              </a:rPr>
              <a:t> </a:t>
            </a:r>
            <a:r>
              <a:rPr sz="1243" b="1" spc="-6" dirty="0">
                <a:solidFill>
                  <a:srgbClr val="375DA8"/>
                </a:solidFill>
                <a:latin typeface="Moderat Extended Bold"/>
                <a:cs typeface="Moderat Extended Bold"/>
              </a:rPr>
              <a:t>research</a:t>
            </a:r>
            <a:r>
              <a:rPr sz="1243" b="1" spc="-30" dirty="0">
                <a:solidFill>
                  <a:srgbClr val="375DA8"/>
                </a:solidFill>
                <a:latin typeface="Moderat Extended Bold"/>
                <a:cs typeface="Moderat Extended Bold"/>
              </a:rPr>
              <a:t> </a:t>
            </a:r>
            <a:r>
              <a:rPr sz="1243" b="1" dirty="0">
                <a:solidFill>
                  <a:srgbClr val="375DA8"/>
                </a:solidFill>
                <a:latin typeface="Moderat Extended Bold"/>
                <a:cs typeface="Moderat Extended Bold"/>
              </a:rPr>
              <a:t>is</a:t>
            </a:r>
            <a:r>
              <a:rPr sz="1243" b="1" spc="-30" dirty="0">
                <a:solidFill>
                  <a:srgbClr val="375DA8"/>
                </a:solidFill>
                <a:latin typeface="Moderat Extended Bold"/>
                <a:cs typeface="Moderat Extended Bold"/>
              </a:rPr>
              <a:t> </a:t>
            </a:r>
            <a:r>
              <a:rPr sz="1243" b="1" dirty="0">
                <a:solidFill>
                  <a:srgbClr val="375DA8"/>
                </a:solidFill>
                <a:latin typeface="Moderat Extended Bold"/>
                <a:cs typeface="Moderat Extended Bold"/>
              </a:rPr>
              <a:t>good,</a:t>
            </a:r>
            <a:r>
              <a:rPr sz="1243" b="1" spc="-30" dirty="0">
                <a:solidFill>
                  <a:srgbClr val="375DA8"/>
                </a:solidFill>
                <a:latin typeface="Moderat Extended Bold"/>
                <a:cs typeface="Moderat Extended Bold"/>
              </a:rPr>
              <a:t> </a:t>
            </a:r>
            <a:r>
              <a:rPr sz="1243" b="1" spc="-12" dirty="0">
                <a:solidFill>
                  <a:srgbClr val="375DA8"/>
                </a:solidFill>
                <a:latin typeface="Moderat Extended Bold"/>
                <a:cs typeface="Moderat Extended Bold"/>
              </a:rPr>
              <a:t>open </a:t>
            </a:r>
            <a:r>
              <a:rPr sz="1243" b="1" dirty="0">
                <a:solidFill>
                  <a:srgbClr val="375DA8"/>
                </a:solidFill>
                <a:latin typeface="Moderat Extended Bold"/>
                <a:cs typeface="Moderat Extended Bold"/>
              </a:rPr>
              <a:t>access</a:t>
            </a:r>
            <a:r>
              <a:rPr sz="1243" b="1" spc="-33" dirty="0">
                <a:solidFill>
                  <a:srgbClr val="375DA8"/>
                </a:solidFill>
                <a:latin typeface="Moderat Extended Bold"/>
                <a:cs typeface="Moderat Extended Bold"/>
              </a:rPr>
              <a:t> </a:t>
            </a:r>
            <a:r>
              <a:rPr sz="1243" b="1" dirty="0">
                <a:solidFill>
                  <a:srgbClr val="375DA8"/>
                </a:solidFill>
                <a:latin typeface="Moderat Extended Bold"/>
                <a:cs typeface="Moderat Extended Bold"/>
              </a:rPr>
              <a:t>amplifies</a:t>
            </a:r>
            <a:r>
              <a:rPr sz="1243" b="1" spc="-30" dirty="0">
                <a:solidFill>
                  <a:srgbClr val="375DA8"/>
                </a:solidFill>
                <a:latin typeface="Moderat Extended Bold"/>
                <a:cs typeface="Moderat Extended Bold"/>
              </a:rPr>
              <a:t> </a:t>
            </a:r>
            <a:r>
              <a:rPr sz="1243" b="1" dirty="0">
                <a:solidFill>
                  <a:srgbClr val="375DA8"/>
                </a:solidFill>
                <a:latin typeface="Moderat Extended Bold"/>
                <a:cs typeface="Moderat Extended Bold"/>
              </a:rPr>
              <a:t>it,</a:t>
            </a:r>
            <a:r>
              <a:rPr sz="1243" b="1" spc="-30" dirty="0">
                <a:solidFill>
                  <a:srgbClr val="375DA8"/>
                </a:solidFill>
                <a:latin typeface="Moderat Extended Bold"/>
                <a:cs typeface="Moderat Extended Bold"/>
              </a:rPr>
              <a:t> </a:t>
            </a:r>
            <a:r>
              <a:rPr sz="1243" b="1" dirty="0">
                <a:solidFill>
                  <a:srgbClr val="375DA8"/>
                </a:solidFill>
                <a:latin typeface="Moderat Extended Bold"/>
                <a:cs typeface="Moderat Extended Bold"/>
              </a:rPr>
              <a:t>as</a:t>
            </a:r>
            <a:r>
              <a:rPr sz="1243" b="1" spc="-30" dirty="0">
                <a:solidFill>
                  <a:srgbClr val="375DA8"/>
                </a:solidFill>
                <a:latin typeface="Moderat Extended Bold"/>
                <a:cs typeface="Moderat Extended Bold"/>
              </a:rPr>
              <a:t> </a:t>
            </a:r>
            <a:r>
              <a:rPr sz="1243" b="1" spc="-15" dirty="0">
                <a:solidFill>
                  <a:srgbClr val="375DA8"/>
                </a:solidFill>
                <a:latin typeface="Moderat Extended Bold"/>
                <a:cs typeface="Moderat Extended Bold"/>
              </a:rPr>
              <a:t>has </a:t>
            </a:r>
            <a:r>
              <a:rPr sz="1243" b="1" dirty="0">
                <a:solidFill>
                  <a:srgbClr val="375DA8"/>
                </a:solidFill>
                <a:latin typeface="Moderat Extended Bold"/>
                <a:cs typeface="Moderat Extended Bold"/>
              </a:rPr>
              <a:t>been</a:t>
            </a:r>
            <a:r>
              <a:rPr sz="1243" b="1" spc="-33" dirty="0">
                <a:solidFill>
                  <a:srgbClr val="375DA8"/>
                </a:solidFill>
                <a:latin typeface="Moderat Extended Bold"/>
                <a:cs typeface="Moderat Extended Bold"/>
              </a:rPr>
              <a:t> </a:t>
            </a:r>
            <a:r>
              <a:rPr sz="1243" b="1" dirty="0">
                <a:solidFill>
                  <a:srgbClr val="375DA8"/>
                </a:solidFill>
                <a:latin typeface="Moderat Extended Bold"/>
                <a:cs typeface="Moderat Extended Bold"/>
              </a:rPr>
              <a:t>the</a:t>
            </a:r>
            <a:r>
              <a:rPr sz="1243" b="1" spc="-33" dirty="0">
                <a:solidFill>
                  <a:srgbClr val="375DA8"/>
                </a:solidFill>
                <a:latin typeface="Moderat Extended Bold"/>
                <a:cs typeface="Moderat Extended Bold"/>
              </a:rPr>
              <a:t> </a:t>
            </a:r>
            <a:r>
              <a:rPr sz="1243" b="1" dirty="0">
                <a:solidFill>
                  <a:srgbClr val="375DA8"/>
                </a:solidFill>
                <a:latin typeface="Moderat Extended Bold"/>
                <a:cs typeface="Moderat Extended Bold"/>
              </a:rPr>
              <a:t>case</a:t>
            </a:r>
            <a:r>
              <a:rPr sz="1243" b="1" spc="-33" dirty="0">
                <a:solidFill>
                  <a:srgbClr val="375DA8"/>
                </a:solidFill>
                <a:latin typeface="Moderat Extended Bold"/>
                <a:cs typeface="Moderat Extended Bold"/>
              </a:rPr>
              <a:t> </a:t>
            </a:r>
            <a:r>
              <a:rPr sz="1243" b="1" dirty="0">
                <a:solidFill>
                  <a:srgbClr val="375DA8"/>
                </a:solidFill>
                <a:latin typeface="Moderat Extended Bold"/>
                <a:cs typeface="Moderat Extended Bold"/>
              </a:rPr>
              <a:t>for</a:t>
            </a:r>
            <a:r>
              <a:rPr sz="1243" b="1" spc="-33" dirty="0">
                <a:solidFill>
                  <a:srgbClr val="375DA8"/>
                </a:solidFill>
                <a:latin typeface="Moderat Extended Bold"/>
                <a:cs typeface="Moderat Extended Bold"/>
              </a:rPr>
              <a:t> </a:t>
            </a:r>
            <a:r>
              <a:rPr sz="1243" b="1" spc="-6" dirty="0">
                <a:solidFill>
                  <a:srgbClr val="375DA8"/>
                </a:solidFill>
                <a:latin typeface="Moderat Extended Bold"/>
                <a:cs typeface="Moderat Extended Bold"/>
              </a:rPr>
              <a:t>Luke.</a:t>
            </a:r>
            <a:r>
              <a:rPr sz="1243" b="1" spc="-33" dirty="0">
                <a:solidFill>
                  <a:srgbClr val="375DA8"/>
                </a:solidFill>
                <a:latin typeface="Moderat Extended Bold"/>
                <a:cs typeface="Moderat Extended Bold"/>
              </a:rPr>
              <a:t> </a:t>
            </a:r>
            <a:r>
              <a:rPr sz="1243" b="1" spc="-15" dirty="0">
                <a:solidFill>
                  <a:srgbClr val="375DA8"/>
                </a:solidFill>
                <a:latin typeface="Moderat Extended Bold"/>
                <a:cs typeface="Moderat Extended Bold"/>
              </a:rPr>
              <a:t>He </a:t>
            </a:r>
            <a:r>
              <a:rPr sz="1243" b="1" dirty="0">
                <a:solidFill>
                  <a:srgbClr val="375DA8"/>
                </a:solidFill>
                <a:latin typeface="Moderat Extended Bold"/>
                <a:cs typeface="Moderat Extended Bold"/>
              </a:rPr>
              <a:t>has</a:t>
            </a:r>
            <a:r>
              <a:rPr sz="1243" b="1" spc="-36" dirty="0">
                <a:solidFill>
                  <a:srgbClr val="375DA8"/>
                </a:solidFill>
                <a:latin typeface="Moderat Extended Bold"/>
                <a:cs typeface="Moderat Extended Bold"/>
              </a:rPr>
              <a:t> </a:t>
            </a:r>
            <a:r>
              <a:rPr sz="1243" b="1" dirty="0">
                <a:solidFill>
                  <a:srgbClr val="375DA8"/>
                </a:solidFill>
                <a:latin typeface="Moderat Extended Bold"/>
                <a:cs typeface="Moderat Extended Bold"/>
              </a:rPr>
              <a:t>been</a:t>
            </a:r>
            <a:r>
              <a:rPr sz="1243" b="1" spc="-30" dirty="0">
                <a:solidFill>
                  <a:srgbClr val="375DA8"/>
                </a:solidFill>
                <a:latin typeface="Moderat Extended Bold"/>
                <a:cs typeface="Moderat Extended Bold"/>
              </a:rPr>
              <a:t> </a:t>
            </a:r>
            <a:r>
              <a:rPr sz="1243" b="1" spc="-6" dirty="0">
                <a:solidFill>
                  <a:srgbClr val="375DA8"/>
                </a:solidFill>
                <a:latin typeface="Moderat Extended Bold"/>
                <a:cs typeface="Moderat Extended Bold"/>
              </a:rPr>
              <a:t>invited</a:t>
            </a:r>
            <a:r>
              <a:rPr sz="1243" b="1" spc="-30" dirty="0">
                <a:solidFill>
                  <a:srgbClr val="375DA8"/>
                </a:solidFill>
                <a:latin typeface="Moderat Extended Bold"/>
                <a:cs typeface="Moderat Extended Bold"/>
              </a:rPr>
              <a:t> </a:t>
            </a:r>
            <a:r>
              <a:rPr sz="1243" b="1" dirty="0">
                <a:solidFill>
                  <a:srgbClr val="375DA8"/>
                </a:solidFill>
                <a:latin typeface="Moderat Extended Bold"/>
                <a:cs typeface="Moderat Extended Bold"/>
              </a:rPr>
              <a:t>to</a:t>
            </a:r>
            <a:r>
              <a:rPr sz="1243" b="1" spc="-30" dirty="0">
                <a:solidFill>
                  <a:srgbClr val="375DA8"/>
                </a:solidFill>
                <a:latin typeface="Moderat Extended Bold"/>
                <a:cs typeface="Moderat Extended Bold"/>
              </a:rPr>
              <a:t> </a:t>
            </a:r>
            <a:r>
              <a:rPr sz="1243" b="1" spc="-6" dirty="0">
                <a:solidFill>
                  <a:srgbClr val="375DA8"/>
                </a:solidFill>
                <a:latin typeface="Moderat Extended Bold"/>
                <a:cs typeface="Moderat Extended Bold"/>
              </a:rPr>
              <a:t>speak </a:t>
            </a:r>
            <a:r>
              <a:rPr sz="1243" b="1" dirty="0">
                <a:solidFill>
                  <a:srgbClr val="375DA8"/>
                </a:solidFill>
                <a:latin typeface="Moderat Extended Bold"/>
                <a:cs typeface="Moderat Extended Bold"/>
              </a:rPr>
              <a:t>about</a:t>
            </a:r>
            <a:r>
              <a:rPr sz="1243" b="1" spc="-39" dirty="0">
                <a:solidFill>
                  <a:srgbClr val="375DA8"/>
                </a:solidFill>
                <a:latin typeface="Moderat Extended Bold"/>
                <a:cs typeface="Moderat Extended Bold"/>
              </a:rPr>
              <a:t> </a:t>
            </a:r>
            <a:r>
              <a:rPr sz="1243" b="1" dirty="0">
                <a:solidFill>
                  <a:srgbClr val="375DA8"/>
                </a:solidFill>
                <a:latin typeface="Moderat Extended Bold"/>
                <a:cs typeface="Moderat Extended Bold"/>
              </a:rPr>
              <a:t>his</a:t>
            </a:r>
            <a:r>
              <a:rPr sz="1243" b="1" spc="-36" dirty="0">
                <a:solidFill>
                  <a:srgbClr val="375DA8"/>
                </a:solidFill>
                <a:latin typeface="Moderat Extended Bold"/>
                <a:cs typeface="Moderat Extended Bold"/>
              </a:rPr>
              <a:t> </a:t>
            </a:r>
            <a:r>
              <a:rPr sz="1243" b="1" dirty="0">
                <a:solidFill>
                  <a:srgbClr val="375DA8"/>
                </a:solidFill>
                <a:latin typeface="Moderat Extended Bold"/>
                <a:cs typeface="Moderat Extended Bold"/>
              </a:rPr>
              <a:t>research,</a:t>
            </a:r>
            <a:r>
              <a:rPr sz="1243" b="1" spc="-36" dirty="0">
                <a:solidFill>
                  <a:srgbClr val="375DA8"/>
                </a:solidFill>
                <a:latin typeface="Moderat Extended Bold"/>
                <a:cs typeface="Moderat Extended Bold"/>
              </a:rPr>
              <a:t> </a:t>
            </a:r>
            <a:r>
              <a:rPr sz="1243" b="1" spc="-6" dirty="0">
                <a:solidFill>
                  <a:srgbClr val="375DA8"/>
                </a:solidFill>
                <a:latin typeface="Moderat Extended Bold"/>
                <a:cs typeface="Moderat Extended Bold"/>
              </a:rPr>
              <a:t>including </a:t>
            </a:r>
            <a:r>
              <a:rPr sz="1243" b="1" dirty="0">
                <a:solidFill>
                  <a:srgbClr val="375DA8"/>
                </a:solidFill>
                <a:latin typeface="Moderat Extended Bold"/>
                <a:cs typeface="Moderat Extended Bold"/>
              </a:rPr>
              <a:t>a</a:t>
            </a:r>
            <a:r>
              <a:rPr sz="1243" b="1" spc="-12" dirty="0">
                <a:solidFill>
                  <a:srgbClr val="375DA8"/>
                </a:solidFill>
                <a:latin typeface="Moderat Extended Bold"/>
                <a:cs typeface="Moderat Extended Bold"/>
              </a:rPr>
              <a:t> </a:t>
            </a:r>
            <a:r>
              <a:rPr sz="1243" b="1" dirty="0">
                <a:solidFill>
                  <a:srgbClr val="375DA8"/>
                </a:solidFill>
                <a:latin typeface="Moderat Extended Bold"/>
                <a:cs typeface="Moderat Extended Bold"/>
              </a:rPr>
              <a:t>visit</a:t>
            </a:r>
            <a:r>
              <a:rPr sz="1243" b="1" spc="-12" dirty="0">
                <a:solidFill>
                  <a:srgbClr val="375DA8"/>
                </a:solidFill>
                <a:latin typeface="Moderat Extended Bold"/>
                <a:cs typeface="Moderat Extended Bold"/>
              </a:rPr>
              <a:t> </a:t>
            </a:r>
            <a:r>
              <a:rPr sz="1243" b="1" dirty="0">
                <a:solidFill>
                  <a:srgbClr val="375DA8"/>
                </a:solidFill>
                <a:latin typeface="Moderat Extended Bold"/>
                <a:cs typeface="Moderat Extended Bold"/>
              </a:rPr>
              <a:t>to</a:t>
            </a:r>
            <a:r>
              <a:rPr sz="1243" b="1" spc="-12" dirty="0">
                <a:solidFill>
                  <a:srgbClr val="375DA8"/>
                </a:solidFill>
                <a:latin typeface="Moderat Extended Bold"/>
                <a:cs typeface="Moderat Extended Bold"/>
              </a:rPr>
              <a:t> </a:t>
            </a:r>
            <a:r>
              <a:rPr sz="1243" b="1" dirty="0">
                <a:solidFill>
                  <a:srgbClr val="375DA8"/>
                </a:solidFill>
                <a:latin typeface="Moderat Extended Bold"/>
                <a:cs typeface="Moderat Extended Bold"/>
              </a:rPr>
              <a:t>the</a:t>
            </a:r>
            <a:r>
              <a:rPr sz="1243" b="1" spc="-12" dirty="0">
                <a:solidFill>
                  <a:srgbClr val="375DA8"/>
                </a:solidFill>
                <a:latin typeface="Moderat Extended Bold"/>
                <a:cs typeface="Moderat Extended Bold"/>
              </a:rPr>
              <a:t> </a:t>
            </a:r>
            <a:r>
              <a:rPr sz="1243" b="1" spc="-6" dirty="0">
                <a:solidFill>
                  <a:srgbClr val="375DA8"/>
                </a:solidFill>
                <a:latin typeface="Moderat Extended Bold"/>
                <a:cs typeface="Moderat Extended Bold"/>
              </a:rPr>
              <a:t>Carnegie Endowment</a:t>
            </a:r>
            <a:r>
              <a:rPr sz="1243" b="1" spc="-45" dirty="0">
                <a:solidFill>
                  <a:srgbClr val="375DA8"/>
                </a:solidFill>
                <a:latin typeface="Moderat Extended Bold"/>
                <a:cs typeface="Moderat Extended Bold"/>
              </a:rPr>
              <a:t> </a:t>
            </a:r>
            <a:r>
              <a:rPr sz="1243" b="1" dirty="0">
                <a:solidFill>
                  <a:srgbClr val="375DA8"/>
                </a:solidFill>
                <a:latin typeface="Moderat Extended Bold"/>
                <a:cs typeface="Moderat Extended Bold"/>
              </a:rPr>
              <a:t>for</a:t>
            </a:r>
            <a:r>
              <a:rPr sz="1243" b="1" spc="-36" dirty="0">
                <a:solidFill>
                  <a:srgbClr val="375DA8"/>
                </a:solidFill>
                <a:latin typeface="Moderat Extended Bold"/>
                <a:cs typeface="Moderat Extended Bold"/>
              </a:rPr>
              <a:t> </a:t>
            </a:r>
            <a:r>
              <a:rPr sz="1243" b="1" spc="-6" dirty="0">
                <a:solidFill>
                  <a:srgbClr val="375DA8"/>
                </a:solidFill>
                <a:latin typeface="Moderat Extended Bold"/>
                <a:cs typeface="Moderat Extended Bold"/>
              </a:rPr>
              <a:t>International Peace</a:t>
            </a:r>
            <a:r>
              <a:rPr sz="1243" b="1" spc="-24" dirty="0">
                <a:solidFill>
                  <a:srgbClr val="375DA8"/>
                </a:solidFill>
                <a:latin typeface="Moderat Extended Bold"/>
                <a:cs typeface="Moderat Extended Bold"/>
              </a:rPr>
              <a:t> </a:t>
            </a:r>
            <a:r>
              <a:rPr sz="1243" b="1" dirty="0">
                <a:solidFill>
                  <a:srgbClr val="375DA8"/>
                </a:solidFill>
                <a:latin typeface="Moderat Extended Bold"/>
                <a:cs typeface="Moderat Extended Bold"/>
              </a:rPr>
              <a:t>in</a:t>
            </a:r>
            <a:r>
              <a:rPr sz="1243" b="1" spc="-18" dirty="0">
                <a:solidFill>
                  <a:srgbClr val="375DA8"/>
                </a:solidFill>
                <a:latin typeface="Moderat Extended Bold"/>
                <a:cs typeface="Moderat Extended Bold"/>
              </a:rPr>
              <a:t> </a:t>
            </a:r>
            <a:r>
              <a:rPr sz="1243" b="1" dirty="0">
                <a:solidFill>
                  <a:srgbClr val="375DA8"/>
                </a:solidFill>
                <a:latin typeface="Moderat Extended Bold"/>
                <a:cs typeface="Moderat Extended Bold"/>
              </a:rPr>
              <a:t>the</a:t>
            </a:r>
            <a:r>
              <a:rPr sz="1243" b="1" spc="-15" dirty="0">
                <a:solidFill>
                  <a:srgbClr val="375DA8"/>
                </a:solidFill>
                <a:latin typeface="Moderat Extended Bold"/>
                <a:cs typeface="Moderat Extended Bold"/>
              </a:rPr>
              <a:t> US.</a:t>
            </a:r>
            <a:endParaRPr sz="1243">
              <a:latin typeface="Moderat Extended Bold"/>
              <a:cs typeface="Moderat Extended Bold"/>
            </a:endParaRPr>
          </a:p>
          <a:p>
            <a:pPr marL="7701" marR="40047">
              <a:lnSpc>
                <a:spcPts val="1352"/>
              </a:lnSpc>
              <a:spcBef>
                <a:spcPts val="263"/>
              </a:spcBef>
            </a:pPr>
            <a:r>
              <a:rPr sz="1243" b="1" dirty="0">
                <a:solidFill>
                  <a:srgbClr val="375DA8"/>
                </a:solidFill>
                <a:latin typeface="Moderat Extended Bold"/>
                <a:cs typeface="Moderat Extended Bold"/>
              </a:rPr>
              <a:t>Greater</a:t>
            </a:r>
            <a:r>
              <a:rPr sz="1243" b="1" spc="-67" dirty="0">
                <a:solidFill>
                  <a:srgbClr val="375DA8"/>
                </a:solidFill>
                <a:latin typeface="Moderat Extended Bold"/>
                <a:cs typeface="Moderat Extended Bold"/>
              </a:rPr>
              <a:t> </a:t>
            </a:r>
            <a:r>
              <a:rPr sz="1243" b="1" dirty="0">
                <a:solidFill>
                  <a:srgbClr val="375DA8"/>
                </a:solidFill>
                <a:latin typeface="Moderat Extended Bold"/>
                <a:cs typeface="Moderat Extended Bold"/>
              </a:rPr>
              <a:t>access</a:t>
            </a:r>
            <a:r>
              <a:rPr sz="1243" b="1" spc="-58" dirty="0">
                <a:solidFill>
                  <a:srgbClr val="375DA8"/>
                </a:solidFill>
                <a:latin typeface="Moderat Extended Bold"/>
                <a:cs typeface="Moderat Extended Bold"/>
              </a:rPr>
              <a:t> </a:t>
            </a:r>
            <a:r>
              <a:rPr sz="1243" b="1" dirty="0">
                <a:solidFill>
                  <a:srgbClr val="375DA8"/>
                </a:solidFill>
                <a:latin typeface="Moderat Extended Bold"/>
                <a:cs typeface="Moderat Extended Bold"/>
              </a:rPr>
              <a:t>to</a:t>
            </a:r>
            <a:r>
              <a:rPr sz="1243" b="1" spc="-58" dirty="0">
                <a:solidFill>
                  <a:srgbClr val="375DA8"/>
                </a:solidFill>
                <a:latin typeface="Moderat Extended Bold"/>
                <a:cs typeface="Moderat Extended Bold"/>
              </a:rPr>
              <a:t> </a:t>
            </a:r>
            <a:r>
              <a:rPr sz="1243" b="1" spc="-6" dirty="0">
                <a:solidFill>
                  <a:srgbClr val="375DA8"/>
                </a:solidFill>
                <a:latin typeface="Moderat Extended Bold"/>
                <a:cs typeface="Moderat Extended Bold"/>
              </a:rPr>
              <a:t>thinking drives</a:t>
            </a:r>
            <a:r>
              <a:rPr sz="1243" b="1" spc="-55" dirty="0">
                <a:solidFill>
                  <a:srgbClr val="375DA8"/>
                </a:solidFill>
                <a:latin typeface="Moderat Extended Bold"/>
                <a:cs typeface="Moderat Extended Bold"/>
              </a:rPr>
              <a:t> </a:t>
            </a:r>
            <a:r>
              <a:rPr sz="1243" b="1" dirty="0">
                <a:solidFill>
                  <a:srgbClr val="375DA8"/>
                </a:solidFill>
                <a:latin typeface="Moderat Extended Bold"/>
                <a:cs typeface="Moderat Extended Bold"/>
              </a:rPr>
              <a:t>change.</a:t>
            </a:r>
            <a:r>
              <a:rPr sz="1243" b="1" spc="-55" dirty="0">
                <a:solidFill>
                  <a:srgbClr val="375DA8"/>
                </a:solidFill>
                <a:latin typeface="Moderat Extended Bold"/>
                <a:cs typeface="Moderat Extended Bold"/>
              </a:rPr>
              <a:t> </a:t>
            </a:r>
            <a:r>
              <a:rPr sz="1243" b="1" spc="-6" dirty="0">
                <a:solidFill>
                  <a:srgbClr val="375DA8"/>
                </a:solidFill>
                <a:latin typeface="Moderat Extended Bold"/>
                <a:cs typeface="Moderat Extended Bold"/>
              </a:rPr>
              <a:t>“Research </a:t>
            </a:r>
            <a:r>
              <a:rPr sz="1243" b="1" dirty="0">
                <a:solidFill>
                  <a:srgbClr val="375DA8"/>
                </a:solidFill>
                <a:latin typeface="Moderat Extended Bold"/>
                <a:cs typeface="Moderat Extended Bold"/>
              </a:rPr>
              <a:t>should</a:t>
            </a:r>
            <a:r>
              <a:rPr sz="1243" b="1" spc="-24" dirty="0">
                <a:solidFill>
                  <a:srgbClr val="375DA8"/>
                </a:solidFill>
                <a:latin typeface="Moderat Extended Bold"/>
                <a:cs typeface="Moderat Extended Bold"/>
              </a:rPr>
              <a:t> </a:t>
            </a:r>
            <a:r>
              <a:rPr sz="1243" b="1" dirty="0">
                <a:solidFill>
                  <a:srgbClr val="375DA8"/>
                </a:solidFill>
                <a:latin typeface="Moderat Extended Bold"/>
                <a:cs typeface="Moderat Extended Bold"/>
              </a:rPr>
              <a:t>be</a:t>
            </a:r>
            <a:r>
              <a:rPr sz="1243" b="1" spc="-24" dirty="0">
                <a:solidFill>
                  <a:srgbClr val="375DA8"/>
                </a:solidFill>
                <a:latin typeface="Moderat Extended Bold"/>
                <a:cs typeface="Moderat Extended Bold"/>
              </a:rPr>
              <a:t> </a:t>
            </a:r>
            <a:r>
              <a:rPr sz="1243" b="1" dirty="0">
                <a:solidFill>
                  <a:srgbClr val="375DA8"/>
                </a:solidFill>
                <a:latin typeface="Moderat Extended Bold"/>
                <a:cs typeface="Moderat Extended Bold"/>
              </a:rPr>
              <a:t>shared</a:t>
            </a:r>
            <a:r>
              <a:rPr sz="1243" b="1" spc="-24" dirty="0">
                <a:solidFill>
                  <a:srgbClr val="375DA8"/>
                </a:solidFill>
                <a:latin typeface="Moderat Extended Bold"/>
                <a:cs typeface="Moderat Extended Bold"/>
              </a:rPr>
              <a:t> </a:t>
            </a:r>
            <a:r>
              <a:rPr sz="1243" b="1" spc="-6" dirty="0">
                <a:solidFill>
                  <a:srgbClr val="375DA8"/>
                </a:solidFill>
                <a:latin typeface="Moderat Extended Bold"/>
                <a:cs typeface="Moderat Extended Bold"/>
              </a:rPr>
              <a:t>among </a:t>
            </a:r>
            <a:r>
              <a:rPr sz="1243" b="1" dirty="0">
                <a:solidFill>
                  <a:srgbClr val="375DA8"/>
                </a:solidFill>
                <a:latin typeface="Moderat Extended Bold"/>
                <a:cs typeface="Moderat Extended Bold"/>
              </a:rPr>
              <a:t>scholars,</a:t>
            </a:r>
            <a:r>
              <a:rPr sz="1243" b="1" spc="-42" dirty="0">
                <a:solidFill>
                  <a:srgbClr val="375DA8"/>
                </a:solidFill>
                <a:latin typeface="Moderat Extended Bold"/>
                <a:cs typeface="Moderat Extended Bold"/>
              </a:rPr>
              <a:t> </a:t>
            </a:r>
            <a:r>
              <a:rPr sz="1243" b="1" dirty="0">
                <a:solidFill>
                  <a:srgbClr val="375DA8"/>
                </a:solidFill>
                <a:latin typeface="Moderat Extended Bold"/>
                <a:cs typeface="Moderat Extended Bold"/>
              </a:rPr>
              <a:t>among</a:t>
            </a:r>
            <a:r>
              <a:rPr sz="1243" b="1" spc="-39" dirty="0">
                <a:solidFill>
                  <a:srgbClr val="375DA8"/>
                </a:solidFill>
                <a:latin typeface="Moderat Extended Bold"/>
                <a:cs typeface="Moderat Extended Bold"/>
              </a:rPr>
              <a:t> </a:t>
            </a:r>
            <a:r>
              <a:rPr sz="1243" b="1" dirty="0">
                <a:solidFill>
                  <a:srgbClr val="375DA8"/>
                </a:solidFill>
                <a:latin typeface="Moderat Extended Bold"/>
                <a:cs typeface="Moderat Extended Bold"/>
              </a:rPr>
              <a:t>people</a:t>
            </a:r>
            <a:r>
              <a:rPr sz="1243" b="1" spc="-39" dirty="0">
                <a:solidFill>
                  <a:srgbClr val="375DA8"/>
                </a:solidFill>
                <a:latin typeface="Moderat Extended Bold"/>
                <a:cs typeface="Moderat Extended Bold"/>
              </a:rPr>
              <a:t> </a:t>
            </a:r>
            <a:r>
              <a:rPr sz="1243" b="1" spc="-15" dirty="0">
                <a:solidFill>
                  <a:srgbClr val="375DA8"/>
                </a:solidFill>
                <a:latin typeface="Moderat Extended Bold"/>
                <a:cs typeface="Moderat Extended Bold"/>
              </a:rPr>
              <a:t>who </a:t>
            </a:r>
            <a:r>
              <a:rPr sz="1243" b="1" dirty="0">
                <a:solidFill>
                  <a:srgbClr val="375DA8"/>
                </a:solidFill>
                <a:latin typeface="Moderat Extended Bold"/>
                <a:cs typeface="Moderat Extended Bold"/>
              </a:rPr>
              <a:t>can</a:t>
            </a:r>
            <a:r>
              <a:rPr sz="1243" b="1" spc="-15" dirty="0">
                <a:solidFill>
                  <a:srgbClr val="375DA8"/>
                </a:solidFill>
                <a:latin typeface="Moderat Extended Bold"/>
                <a:cs typeface="Moderat Extended Bold"/>
              </a:rPr>
              <a:t> </a:t>
            </a:r>
            <a:r>
              <a:rPr sz="1243" b="1" dirty="0">
                <a:solidFill>
                  <a:srgbClr val="375DA8"/>
                </a:solidFill>
                <a:latin typeface="Moderat Extended Bold"/>
                <a:cs typeface="Moderat Extended Bold"/>
              </a:rPr>
              <a:t>use</a:t>
            </a:r>
            <a:r>
              <a:rPr sz="1243" b="1" spc="-15" dirty="0">
                <a:solidFill>
                  <a:srgbClr val="375DA8"/>
                </a:solidFill>
                <a:latin typeface="Moderat Extended Bold"/>
                <a:cs typeface="Moderat Extended Bold"/>
              </a:rPr>
              <a:t> </a:t>
            </a:r>
            <a:r>
              <a:rPr sz="1243" b="1" dirty="0">
                <a:solidFill>
                  <a:srgbClr val="375DA8"/>
                </a:solidFill>
                <a:latin typeface="Moderat Extended Bold"/>
                <a:cs typeface="Moderat Extended Bold"/>
              </a:rPr>
              <a:t>the</a:t>
            </a:r>
            <a:r>
              <a:rPr sz="1243" b="1" spc="-15" dirty="0">
                <a:solidFill>
                  <a:srgbClr val="375DA8"/>
                </a:solidFill>
                <a:latin typeface="Moderat Extended Bold"/>
                <a:cs typeface="Moderat Extended Bold"/>
              </a:rPr>
              <a:t> </a:t>
            </a:r>
            <a:r>
              <a:rPr sz="1243" b="1" spc="-12" dirty="0">
                <a:solidFill>
                  <a:srgbClr val="375DA8"/>
                </a:solidFill>
                <a:latin typeface="Moderat Extended Bold"/>
                <a:cs typeface="Moderat Extended Bold"/>
              </a:rPr>
              <a:t>research,” says </a:t>
            </a:r>
            <a:r>
              <a:rPr sz="1243" b="1" spc="-6" dirty="0">
                <a:solidFill>
                  <a:srgbClr val="375DA8"/>
                </a:solidFill>
                <a:latin typeface="Moderat Extended Bold"/>
                <a:cs typeface="Moderat Extended Bold"/>
              </a:rPr>
              <a:t>Luke.</a:t>
            </a:r>
            <a:endParaRPr sz="1243">
              <a:latin typeface="Moderat Extended Bold"/>
              <a:cs typeface="Moderat Extended Bold"/>
            </a:endParaRPr>
          </a:p>
        </p:txBody>
      </p:sp>
      <p:sp>
        <p:nvSpPr>
          <p:cNvPr id="4" name="object 4"/>
          <p:cNvSpPr txBox="1"/>
          <p:nvPr/>
        </p:nvSpPr>
        <p:spPr>
          <a:xfrm>
            <a:off x="6070227" y="2474726"/>
            <a:ext cx="1829057" cy="2106089"/>
          </a:xfrm>
          <a:prstGeom prst="rect">
            <a:avLst/>
          </a:prstGeom>
        </p:spPr>
        <p:txBody>
          <a:bodyPr vert="horz" wrap="square" lIns="0" tIns="0" rIns="0" bIns="0" rtlCol="0">
            <a:spAutoFit/>
          </a:bodyPr>
          <a:lstStyle/>
          <a:p>
            <a:pPr>
              <a:lnSpc>
                <a:spcPct val="100000"/>
              </a:lnSpc>
            </a:pPr>
            <a:endParaRPr sz="879" dirty="0">
              <a:latin typeface="Times New Roman"/>
              <a:cs typeface="Times New Roman"/>
            </a:endParaRPr>
          </a:p>
          <a:p>
            <a:pPr>
              <a:lnSpc>
                <a:spcPct val="100000"/>
              </a:lnSpc>
            </a:pPr>
            <a:endParaRPr sz="879" dirty="0">
              <a:latin typeface="Times New Roman"/>
              <a:cs typeface="Times New Roman"/>
            </a:endParaRPr>
          </a:p>
          <a:p>
            <a:pPr>
              <a:lnSpc>
                <a:spcPct val="100000"/>
              </a:lnSpc>
            </a:pPr>
            <a:endParaRPr sz="879" dirty="0">
              <a:latin typeface="Times New Roman"/>
              <a:cs typeface="Times New Roman"/>
            </a:endParaRPr>
          </a:p>
          <a:p>
            <a:pPr>
              <a:lnSpc>
                <a:spcPct val="100000"/>
              </a:lnSpc>
            </a:pPr>
            <a:endParaRPr sz="879" dirty="0">
              <a:latin typeface="Times New Roman"/>
              <a:cs typeface="Times New Roman"/>
            </a:endParaRPr>
          </a:p>
          <a:p>
            <a:pPr>
              <a:lnSpc>
                <a:spcPct val="100000"/>
              </a:lnSpc>
            </a:pPr>
            <a:endParaRPr sz="879" dirty="0">
              <a:latin typeface="Times New Roman"/>
              <a:cs typeface="Times New Roman"/>
            </a:endParaRPr>
          </a:p>
          <a:p>
            <a:pPr>
              <a:lnSpc>
                <a:spcPct val="100000"/>
              </a:lnSpc>
            </a:pPr>
            <a:endParaRPr sz="879" dirty="0">
              <a:latin typeface="Times New Roman"/>
              <a:cs typeface="Times New Roman"/>
            </a:endParaRPr>
          </a:p>
          <a:p>
            <a:pPr>
              <a:lnSpc>
                <a:spcPct val="100000"/>
              </a:lnSpc>
            </a:pPr>
            <a:endParaRPr sz="879" dirty="0">
              <a:latin typeface="Times New Roman"/>
              <a:cs typeface="Times New Roman"/>
            </a:endParaRPr>
          </a:p>
          <a:p>
            <a:pPr>
              <a:lnSpc>
                <a:spcPct val="100000"/>
              </a:lnSpc>
              <a:spcBef>
                <a:spcPts val="518"/>
              </a:spcBef>
            </a:pPr>
            <a:endParaRPr sz="879" dirty="0">
              <a:latin typeface="Times New Roman"/>
              <a:cs typeface="Times New Roman"/>
            </a:endParaRPr>
          </a:p>
          <a:p>
            <a:pPr marL="188681" marR="378133">
              <a:lnSpc>
                <a:spcPct val="102299"/>
              </a:lnSpc>
            </a:pPr>
            <a:r>
              <a:rPr sz="879" b="1" dirty="0">
                <a:solidFill>
                  <a:srgbClr val="FFFFFF"/>
                </a:solidFill>
                <a:latin typeface="Roboto"/>
                <a:cs typeface="Roboto"/>
              </a:rPr>
              <a:t>David</a:t>
            </a:r>
            <a:r>
              <a:rPr sz="879" b="1" spc="30" dirty="0">
                <a:solidFill>
                  <a:srgbClr val="FFFFFF"/>
                </a:solidFill>
                <a:latin typeface="Roboto"/>
                <a:cs typeface="Roboto"/>
              </a:rPr>
              <a:t> </a:t>
            </a:r>
            <a:r>
              <a:rPr sz="879" b="1" dirty="0">
                <a:solidFill>
                  <a:srgbClr val="FFFFFF"/>
                </a:solidFill>
                <a:latin typeface="Roboto"/>
                <a:cs typeface="Roboto"/>
              </a:rPr>
              <a:t>Luke,</a:t>
            </a:r>
            <a:r>
              <a:rPr sz="879" b="1" spc="30" dirty="0">
                <a:solidFill>
                  <a:srgbClr val="FFFFFF"/>
                </a:solidFill>
                <a:latin typeface="Roboto"/>
                <a:cs typeface="Roboto"/>
              </a:rPr>
              <a:t> </a:t>
            </a:r>
            <a:r>
              <a:rPr sz="879" b="1" dirty="0">
                <a:solidFill>
                  <a:srgbClr val="FFFFFF"/>
                </a:solidFill>
                <a:latin typeface="Roboto"/>
                <a:cs typeface="Roboto"/>
              </a:rPr>
              <a:t>Professor</a:t>
            </a:r>
            <a:r>
              <a:rPr sz="879" b="1" spc="30" dirty="0">
                <a:solidFill>
                  <a:srgbClr val="FFFFFF"/>
                </a:solidFill>
                <a:latin typeface="Roboto"/>
                <a:cs typeface="Roboto"/>
              </a:rPr>
              <a:t> </a:t>
            </a:r>
            <a:r>
              <a:rPr sz="879" b="1" spc="-15" dirty="0">
                <a:solidFill>
                  <a:srgbClr val="FFFFFF"/>
                </a:solidFill>
                <a:latin typeface="Roboto"/>
                <a:cs typeface="Roboto"/>
              </a:rPr>
              <a:t>in </a:t>
            </a:r>
            <a:r>
              <a:rPr sz="879" b="1" dirty="0">
                <a:solidFill>
                  <a:srgbClr val="FFFFFF"/>
                </a:solidFill>
                <a:latin typeface="Roboto"/>
                <a:cs typeface="Roboto"/>
              </a:rPr>
              <a:t>Practice</a:t>
            </a:r>
            <a:r>
              <a:rPr sz="879" b="1" spc="39" dirty="0">
                <a:solidFill>
                  <a:srgbClr val="FFFFFF"/>
                </a:solidFill>
                <a:latin typeface="Roboto"/>
                <a:cs typeface="Roboto"/>
              </a:rPr>
              <a:t> </a:t>
            </a:r>
            <a:r>
              <a:rPr sz="879" b="1" dirty="0">
                <a:solidFill>
                  <a:srgbClr val="FFFFFF"/>
                </a:solidFill>
                <a:latin typeface="Roboto"/>
                <a:cs typeface="Roboto"/>
              </a:rPr>
              <a:t>and</a:t>
            </a:r>
            <a:r>
              <a:rPr sz="879" b="1" spc="39" dirty="0">
                <a:solidFill>
                  <a:srgbClr val="FFFFFF"/>
                </a:solidFill>
                <a:latin typeface="Roboto"/>
                <a:cs typeface="Roboto"/>
              </a:rPr>
              <a:t> </a:t>
            </a:r>
            <a:r>
              <a:rPr sz="879" b="1" spc="-6" dirty="0">
                <a:solidFill>
                  <a:srgbClr val="FFFFFF"/>
                </a:solidFill>
                <a:latin typeface="Roboto"/>
                <a:cs typeface="Roboto"/>
              </a:rPr>
              <a:t>Strategic </a:t>
            </a:r>
            <a:r>
              <a:rPr sz="879" b="1" dirty="0">
                <a:solidFill>
                  <a:srgbClr val="FFFFFF"/>
                </a:solidFill>
                <a:latin typeface="Roboto"/>
                <a:cs typeface="Roboto"/>
              </a:rPr>
              <a:t>Director</a:t>
            </a:r>
            <a:r>
              <a:rPr sz="879" b="1" spc="24" dirty="0">
                <a:solidFill>
                  <a:srgbClr val="FFFFFF"/>
                </a:solidFill>
                <a:latin typeface="Roboto"/>
                <a:cs typeface="Roboto"/>
              </a:rPr>
              <a:t> </a:t>
            </a:r>
            <a:r>
              <a:rPr sz="879" b="1" dirty="0">
                <a:solidFill>
                  <a:srgbClr val="FFFFFF"/>
                </a:solidFill>
                <a:latin typeface="Roboto"/>
                <a:cs typeface="Roboto"/>
              </a:rPr>
              <a:t>at</a:t>
            </a:r>
            <a:r>
              <a:rPr sz="879" b="1" spc="27" dirty="0">
                <a:solidFill>
                  <a:srgbClr val="FFFFFF"/>
                </a:solidFill>
                <a:latin typeface="Roboto"/>
                <a:cs typeface="Roboto"/>
              </a:rPr>
              <a:t> </a:t>
            </a:r>
            <a:r>
              <a:rPr sz="879" b="1" dirty="0">
                <a:solidFill>
                  <a:srgbClr val="FFFFFF"/>
                </a:solidFill>
                <a:latin typeface="Roboto"/>
                <a:cs typeface="Roboto"/>
              </a:rPr>
              <a:t>the</a:t>
            </a:r>
            <a:r>
              <a:rPr sz="879" b="1" spc="27" dirty="0">
                <a:solidFill>
                  <a:srgbClr val="FFFFFF"/>
                </a:solidFill>
                <a:latin typeface="Roboto"/>
                <a:cs typeface="Roboto"/>
              </a:rPr>
              <a:t> </a:t>
            </a:r>
            <a:r>
              <a:rPr sz="879" b="1" dirty="0">
                <a:solidFill>
                  <a:srgbClr val="FFFFFF"/>
                </a:solidFill>
                <a:latin typeface="Roboto"/>
                <a:cs typeface="Roboto"/>
              </a:rPr>
              <a:t>Firoz</a:t>
            </a:r>
            <a:r>
              <a:rPr sz="879" b="1" spc="27" dirty="0">
                <a:solidFill>
                  <a:srgbClr val="FFFFFF"/>
                </a:solidFill>
                <a:latin typeface="Roboto"/>
                <a:cs typeface="Roboto"/>
              </a:rPr>
              <a:t> </a:t>
            </a:r>
            <a:r>
              <a:rPr sz="879" b="1" spc="-6" dirty="0">
                <a:solidFill>
                  <a:srgbClr val="FFFFFF"/>
                </a:solidFill>
                <a:latin typeface="Roboto"/>
                <a:cs typeface="Roboto"/>
              </a:rPr>
              <a:t>Lalji </a:t>
            </a:r>
            <a:r>
              <a:rPr sz="879" b="1" dirty="0">
                <a:solidFill>
                  <a:srgbClr val="FFFFFF"/>
                </a:solidFill>
                <a:latin typeface="Roboto"/>
                <a:cs typeface="Roboto"/>
              </a:rPr>
              <a:t>Institute</a:t>
            </a:r>
            <a:r>
              <a:rPr sz="879" b="1" spc="39" dirty="0">
                <a:solidFill>
                  <a:srgbClr val="FFFFFF"/>
                </a:solidFill>
                <a:latin typeface="Roboto"/>
                <a:cs typeface="Roboto"/>
              </a:rPr>
              <a:t> </a:t>
            </a:r>
            <a:r>
              <a:rPr sz="879" b="1" dirty="0">
                <a:solidFill>
                  <a:srgbClr val="FFFFFF"/>
                </a:solidFill>
                <a:latin typeface="Roboto"/>
                <a:cs typeface="Roboto"/>
              </a:rPr>
              <a:t>for</a:t>
            </a:r>
            <a:r>
              <a:rPr sz="879" b="1" spc="39" dirty="0">
                <a:solidFill>
                  <a:srgbClr val="FFFFFF"/>
                </a:solidFill>
                <a:latin typeface="Roboto"/>
                <a:cs typeface="Roboto"/>
              </a:rPr>
              <a:t> </a:t>
            </a:r>
            <a:r>
              <a:rPr sz="879" b="1" dirty="0">
                <a:solidFill>
                  <a:srgbClr val="FFFFFF"/>
                </a:solidFill>
                <a:latin typeface="Roboto"/>
                <a:cs typeface="Roboto"/>
              </a:rPr>
              <a:t>Africa</a:t>
            </a:r>
            <a:r>
              <a:rPr sz="879" b="1" spc="39" dirty="0">
                <a:solidFill>
                  <a:srgbClr val="FFFFFF"/>
                </a:solidFill>
                <a:latin typeface="Roboto"/>
                <a:cs typeface="Roboto"/>
              </a:rPr>
              <a:t> </a:t>
            </a:r>
            <a:r>
              <a:rPr sz="879" b="1" spc="-15" dirty="0">
                <a:solidFill>
                  <a:srgbClr val="FFFFFF"/>
                </a:solidFill>
                <a:latin typeface="Roboto"/>
                <a:cs typeface="Roboto"/>
              </a:rPr>
              <a:t>at</a:t>
            </a:r>
            <a:r>
              <a:rPr sz="879" b="1" spc="303" dirty="0">
                <a:solidFill>
                  <a:srgbClr val="FFFFFF"/>
                </a:solidFill>
                <a:latin typeface="Roboto"/>
                <a:cs typeface="Roboto"/>
              </a:rPr>
              <a:t> </a:t>
            </a:r>
            <a:r>
              <a:rPr sz="879" b="1" dirty="0">
                <a:solidFill>
                  <a:srgbClr val="FFFFFF"/>
                </a:solidFill>
                <a:latin typeface="Roboto"/>
                <a:cs typeface="Roboto"/>
              </a:rPr>
              <a:t>the</a:t>
            </a:r>
            <a:r>
              <a:rPr sz="879" b="1" spc="36" dirty="0">
                <a:solidFill>
                  <a:srgbClr val="FFFFFF"/>
                </a:solidFill>
                <a:latin typeface="Roboto"/>
                <a:cs typeface="Roboto"/>
              </a:rPr>
              <a:t> </a:t>
            </a:r>
            <a:r>
              <a:rPr sz="879" b="1" dirty="0">
                <a:solidFill>
                  <a:srgbClr val="FFFFFF"/>
                </a:solidFill>
                <a:latin typeface="Roboto"/>
                <a:cs typeface="Roboto"/>
              </a:rPr>
              <a:t>London</a:t>
            </a:r>
            <a:r>
              <a:rPr sz="879" b="1" spc="39" dirty="0">
                <a:solidFill>
                  <a:srgbClr val="FFFFFF"/>
                </a:solidFill>
                <a:latin typeface="Roboto"/>
                <a:cs typeface="Roboto"/>
              </a:rPr>
              <a:t> </a:t>
            </a:r>
            <a:r>
              <a:rPr sz="879" b="1" dirty="0">
                <a:solidFill>
                  <a:srgbClr val="FFFFFF"/>
                </a:solidFill>
                <a:latin typeface="Roboto"/>
                <a:cs typeface="Roboto"/>
              </a:rPr>
              <a:t>School</a:t>
            </a:r>
            <a:r>
              <a:rPr sz="879" b="1" spc="39" dirty="0">
                <a:solidFill>
                  <a:srgbClr val="FFFFFF"/>
                </a:solidFill>
                <a:latin typeface="Roboto"/>
                <a:cs typeface="Roboto"/>
              </a:rPr>
              <a:t> </a:t>
            </a:r>
            <a:r>
              <a:rPr sz="879" b="1" spc="-15" dirty="0">
                <a:solidFill>
                  <a:srgbClr val="FFFFFF"/>
                </a:solidFill>
                <a:latin typeface="Roboto"/>
                <a:cs typeface="Roboto"/>
              </a:rPr>
              <a:t>of </a:t>
            </a:r>
            <a:r>
              <a:rPr sz="879" b="1" dirty="0">
                <a:solidFill>
                  <a:srgbClr val="FFFFFF"/>
                </a:solidFill>
                <a:latin typeface="Roboto"/>
                <a:cs typeface="Roboto"/>
              </a:rPr>
              <a:t>Economics</a:t>
            </a:r>
            <a:r>
              <a:rPr sz="879" b="1" spc="42" dirty="0">
                <a:solidFill>
                  <a:srgbClr val="FFFFFF"/>
                </a:solidFill>
                <a:latin typeface="Roboto"/>
                <a:cs typeface="Roboto"/>
              </a:rPr>
              <a:t> </a:t>
            </a:r>
            <a:r>
              <a:rPr sz="879" b="1" dirty="0">
                <a:solidFill>
                  <a:srgbClr val="FFFFFF"/>
                </a:solidFill>
                <a:latin typeface="Roboto"/>
                <a:cs typeface="Roboto"/>
              </a:rPr>
              <a:t>and</a:t>
            </a:r>
            <a:r>
              <a:rPr sz="879" b="1" spc="42" dirty="0">
                <a:solidFill>
                  <a:srgbClr val="FFFFFF"/>
                </a:solidFill>
                <a:latin typeface="Roboto"/>
                <a:cs typeface="Roboto"/>
              </a:rPr>
              <a:t> </a:t>
            </a:r>
            <a:r>
              <a:rPr sz="879" b="1" spc="-6" dirty="0">
                <a:solidFill>
                  <a:srgbClr val="FFFFFF"/>
                </a:solidFill>
                <a:latin typeface="Roboto"/>
                <a:cs typeface="Roboto"/>
              </a:rPr>
              <a:t>Political Science</a:t>
            </a:r>
            <a:endParaRPr sz="879" dirty="0">
              <a:latin typeface="Roboto"/>
              <a:cs typeface="Roboto"/>
            </a:endParaRPr>
          </a:p>
        </p:txBody>
      </p:sp>
      <p:sp>
        <p:nvSpPr>
          <p:cNvPr id="6" name="object 6"/>
          <p:cNvSpPr txBox="1"/>
          <p:nvPr/>
        </p:nvSpPr>
        <p:spPr>
          <a:xfrm>
            <a:off x="9132367" y="2115566"/>
            <a:ext cx="2149815" cy="806812"/>
          </a:xfrm>
          <a:prstGeom prst="rect">
            <a:avLst/>
          </a:prstGeom>
        </p:spPr>
        <p:txBody>
          <a:bodyPr vert="horz" wrap="square" lIns="0" tIns="28880" rIns="0" bIns="0" rtlCol="0">
            <a:spAutoFit/>
          </a:bodyPr>
          <a:lstStyle/>
          <a:p>
            <a:pPr marL="7701" marR="430887">
              <a:lnSpc>
                <a:spcPts val="1540"/>
              </a:lnSpc>
              <a:spcBef>
                <a:spcPts val="227"/>
              </a:spcBef>
            </a:pPr>
            <a:r>
              <a:rPr sz="1395" b="1" spc="-6" dirty="0">
                <a:solidFill>
                  <a:srgbClr val="FFFFFF"/>
                </a:solidFill>
                <a:latin typeface="Moderat Extended Bold"/>
                <a:cs typeface="Moderat Extended Bold"/>
              </a:rPr>
              <a:t>Research</a:t>
            </a:r>
            <a:r>
              <a:rPr sz="1395" b="1" spc="-52"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reaches </a:t>
            </a:r>
            <a:r>
              <a:rPr sz="1395" b="1" dirty="0">
                <a:solidFill>
                  <a:srgbClr val="FFFFFF"/>
                </a:solidFill>
                <a:latin typeface="Moderat Extended Bold"/>
                <a:cs typeface="Moderat Extended Bold"/>
              </a:rPr>
              <a:t>a</a:t>
            </a:r>
            <a:r>
              <a:rPr sz="1395" b="1" spc="-33" dirty="0">
                <a:solidFill>
                  <a:srgbClr val="FFFFFF"/>
                </a:solidFill>
                <a:latin typeface="Moderat Extended Bold"/>
                <a:cs typeface="Moderat Extended Bold"/>
              </a:rPr>
              <a:t> </a:t>
            </a:r>
            <a:r>
              <a:rPr sz="1395" b="1" dirty="0">
                <a:solidFill>
                  <a:srgbClr val="FFFFFF"/>
                </a:solidFill>
                <a:latin typeface="Moderat Extended Bold"/>
                <a:cs typeface="Moderat Extended Bold"/>
              </a:rPr>
              <a:t>bigger</a:t>
            </a:r>
            <a:r>
              <a:rPr sz="1395" b="1" spc="-33"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audience,</a:t>
            </a:r>
            <a:endParaRPr sz="1395" dirty="0">
              <a:latin typeface="Moderat Extended Bold"/>
              <a:cs typeface="Moderat Extended Bold"/>
            </a:endParaRPr>
          </a:p>
          <a:p>
            <a:pPr marL="7701" marR="273395">
              <a:lnSpc>
                <a:spcPts val="1540"/>
              </a:lnSpc>
              <a:spcBef>
                <a:spcPts val="3"/>
              </a:spcBef>
            </a:pPr>
            <a:r>
              <a:rPr sz="1395" b="1" dirty="0">
                <a:solidFill>
                  <a:srgbClr val="FFFFFF"/>
                </a:solidFill>
                <a:latin typeface="Moderat Extended Bold"/>
                <a:cs typeface="Moderat Extended Bold"/>
              </a:rPr>
              <a:t>including</a:t>
            </a:r>
            <a:r>
              <a:rPr sz="1395" b="1" spc="-12" dirty="0">
                <a:solidFill>
                  <a:srgbClr val="FFFFFF"/>
                </a:solidFill>
                <a:latin typeface="Moderat Extended Bold"/>
                <a:cs typeface="Moderat Extended Bold"/>
              </a:rPr>
              <a:t> </a:t>
            </a:r>
            <a:r>
              <a:rPr sz="1395" b="1" dirty="0">
                <a:solidFill>
                  <a:srgbClr val="FFFFFF"/>
                </a:solidFill>
                <a:latin typeface="Moderat Extended Bold"/>
                <a:cs typeface="Moderat Extended Bold"/>
              </a:rPr>
              <a:t>the</a:t>
            </a:r>
            <a:r>
              <a:rPr sz="1395" b="1" spc="-9"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Global South</a:t>
            </a:r>
            <a:endParaRPr sz="1395" dirty="0">
              <a:latin typeface="Moderat Extended Bold"/>
              <a:cs typeface="Moderat Extended Bold"/>
            </a:endParaRPr>
          </a:p>
        </p:txBody>
      </p:sp>
      <p:sp>
        <p:nvSpPr>
          <p:cNvPr id="7" name="object 7"/>
          <p:cNvSpPr txBox="1"/>
          <p:nvPr/>
        </p:nvSpPr>
        <p:spPr>
          <a:xfrm>
            <a:off x="8480938" y="1003229"/>
            <a:ext cx="2900691" cy="701505"/>
          </a:xfrm>
          <a:prstGeom prst="rect">
            <a:avLst/>
          </a:prstGeom>
          <a:solidFill>
            <a:srgbClr val="FFFFFF"/>
          </a:solidFill>
        </p:spPr>
        <p:txBody>
          <a:bodyPr vert="horz" wrap="square" lIns="0" tIns="123221" rIns="0" bIns="0" rtlCol="0">
            <a:spAutoFit/>
          </a:bodyPr>
          <a:lstStyle/>
          <a:p>
            <a:pPr marL="164037" marR="245286">
              <a:lnSpc>
                <a:spcPts val="1486"/>
              </a:lnSpc>
              <a:spcBef>
                <a:spcPts val="970"/>
              </a:spcBef>
            </a:pPr>
            <a:r>
              <a:rPr sz="1395" b="1" spc="-21" dirty="0">
                <a:solidFill>
                  <a:srgbClr val="375DA8"/>
                </a:solidFill>
                <a:latin typeface="Moderat Extended Bold"/>
                <a:cs typeface="Moderat Extended Bold"/>
              </a:rPr>
              <a:t>How</a:t>
            </a:r>
            <a:r>
              <a:rPr sz="1395" b="1" spc="-64" dirty="0">
                <a:solidFill>
                  <a:srgbClr val="375DA8"/>
                </a:solidFill>
                <a:latin typeface="Moderat Extended Bold"/>
                <a:cs typeface="Moderat Extended Bold"/>
              </a:rPr>
              <a:t> </a:t>
            </a:r>
            <a:r>
              <a:rPr sz="1395" b="1" spc="-33" dirty="0">
                <a:solidFill>
                  <a:srgbClr val="375DA8"/>
                </a:solidFill>
                <a:latin typeface="Moderat Extended Bold"/>
                <a:cs typeface="Moderat Extended Bold"/>
              </a:rPr>
              <a:t>Luke</a:t>
            </a:r>
            <a:r>
              <a:rPr sz="1395" b="1" spc="-61" dirty="0">
                <a:solidFill>
                  <a:srgbClr val="375DA8"/>
                </a:solidFill>
                <a:latin typeface="Moderat Extended Bold"/>
                <a:cs typeface="Moderat Extended Bold"/>
              </a:rPr>
              <a:t> </a:t>
            </a:r>
            <a:r>
              <a:rPr sz="1395" b="1" spc="-18" dirty="0">
                <a:solidFill>
                  <a:srgbClr val="375DA8"/>
                </a:solidFill>
                <a:latin typeface="Moderat Extended Bold"/>
                <a:cs typeface="Moderat Extended Bold"/>
              </a:rPr>
              <a:t>thinks</a:t>
            </a:r>
            <a:r>
              <a:rPr sz="1395" b="1" spc="-61" dirty="0">
                <a:solidFill>
                  <a:srgbClr val="375DA8"/>
                </a:solidFill>
                <a:latin typeface="Moderat Extended Bold"/>
                <a:cs typeface="Moderat Extended Bold"/>
              </a:rPr>
              <a:t> </a:t>
            </a:r>
            <a:r>
              <a:rPr sz="1395" b="1" spc="-18" dirty="0">
                <a:solidFill>
                  <a:srgbClr val="375DA8"/>
                </a:solidFill>
                <a:latin typeface="Moderat Extended Bold"/>
                <a:cs typeface="Moderat Extended Bold"/>
              </a:rPr>
              <a:t>publishing </a:t>
            </a:r>
            <a:r>
              <a:rPr sz="1395" b="1" spc="-12" dirty="0">
                <a:solidFill>
                  <a:srgbClr val="375DA8"/>
                </a:solidFill>
                <a:latin typeface="Moderat Extended Bold"/>
                <a:cs typeface="Moderat Extended Bold"/>
              </a:rPr>
              <a:t>open</a:t>
            </a:r>
            <a:r>
              <a:rPr sz="1395" b="1" spc="-76" dirty="0">
                <a:solidFill>
                  <a:srgbClr val="375DA8"/>
                </a:solidFill>
                <a:latin typeface="Moderat Extended Bold"/>
                <a:cs typeface="Moderat Extended Bold"/>
              </a:rPr>
              <a:t> </a:t>
            </a:r>
            <a:r>
              <a:rPr sz="1395" b="1" spc="-27" dirty="0">
                <a:solidFill>
                  <a:srgbClr val="375DA8"/>
                </a:solidFill>
                <a:latin typeface="Moderat Extended Bold"/>
                <a:cs typeface="Moderat Extended Bold"/>
              </a:rPr>
              <a:t>access</a:t>
            </a:r>
            <a:r>
              <a:rPr sz="1395" b="1" spc="-67" dirty="0">
                <a:solidFill>
                  <a:srgbClr val="375DA8"/>
                </a:solidFill>
                <a:latin typeface="Moderat Extended Bold"/>
                <a:cs typeface="Moderat Extended Bold"/>
              </a:rPr>
              <a:t> </a:t>
            </a:r>
            <a:r>
              <a:rPr sz="1395" b="1" spc="-6" dirty="0">
                <a:solidFill>
                  <a:srgbClr val="375DA8"/>
                </a:solidFill>
                <a:latin typeface="Moderat Extended Bold"/>
                <a:cs typeface="Moderat Extended Bold"/>
              </a:rPr>
              <a:t>benefits </a:t>
            </a:r>
            <a:r>
              <a:rPr sz="1395" b="1" spc="-27" dirty="0">
                <a:solidFill>
                  <a:srgbClr val="375DA8"/>
                </a:solidFill>
                <a:latin typeface="Moderat Extended Bold"/>
                <a:cs typeface="Moderat Extended Bold"/>
              </a:rPr>
              <a:t>research</a:t>
            </a:r>
            <a:r>
              <a:rPr sz="1395" b="1" spc="-69" dirty="0">
                <a:solidFill>
                  <a:srgbClr val="375DA8"/>
                </a:solidFill>
                <a:latin typeface="Moderat Extended Bold"/>
                <a:cs typeface="Moderat Extended Bold"/>
              </a:rPr>
              <a:t> </a:t>
            </a:r>
            <a:r>
              <a:rPr sz="1395" b="1" dirty="0">
                <a:solidFill>
                  <a:srgbClr val="375DA8"/>
                </a:solidFill>
                <a:latin typeface="Moderat Extended Bold"/>
                <a:cs typeface="Moderat Extended Bold"/>
              </a:rPr>
              <a:t>and</a:t>
            </a:r>
            <a:r>
              <a:rPr sz="1395" b="1" spc="-73" dirty="0">
                <a:solidFill>
                  <a:srgbClr val="375DA8"/>
                </a:solidFill>
                <a:latin typeface="Moderat Extended Bold"/>
                <a:cs typeface="Moderat Extended Bold"/>
              </a:rPr>
              <a:t> </a:t>
            </a:r>
            <a:r>
              <a:rPr sz="1395" b="1" spc="-6" dirty="0">
                <a:solidFill>
                  <a:srgbClr val="375DA8"/>
                </a:solidFill>
                <a:latin typeface="Moderat Extended Bold"/>
                <a:cs typeface="Moderat Extended Bold"/>
              </a:rPr>
              <a:t>researchers</a:t>
            </a:r>
            <a:endParaRPr sz="1395">
              <a:latin typeface="Moderat Extended Bold"/>
              <a:cs typeface="Moderat Extended Bold"/>
            </a:endParaRPr>
          </a:p>
        </p:txBody>
      </p:sp>
      <p:sp>
        <p:nvSpPr>
          <p:cNvPr id="8" name="object 8"/>
          <p:cNvSpPr/>
          <p:nvPr/>
        </p:nvSpPr>
        <p:spPr>
          <a:xfrm>
            <a:off x="428" y="0"/>
            <a:ext cx="4063971" cy="672323"/>
          </a:xfrm>
          <a:custGeom>
            <a:avLst/>
            <a:gdLst/>
            <a:ahLst/>
            <a:cxnLst/>
            <a:rect l="l" t="t" r="r" b="b"/>
            <a:pathLst>
              <a:path w="6701790" h="1108710">
                <a:moveTo>
                  <a:pt x="6701366" y="0"/>
                </a:moveTo>
                <a:lnTo>
                  <a:pt x="0" y="0"/>
                </a:lnTo>
                <a:lnTo>
                  <a:pt x="0" y="1108091"/>
                </a:lnTo>
                <a:lnTo>
                  <a:pt x="6701366" y="1108091"/>
                </a:lnTo>
                <a:lnTo>
                  <a:pt x="6701366" y="0"/>
                </a:lnTo>
                <a:close/>
              </a:path>
            </a:pathLst>
          </a:custGeom>
          <a:solidFill>
            <a:srgbClr val="F59B27"/>
          </a:solidFill>
        </p:spPr>
        <p:txBody>
          <a:bodyPr wrap="square" lIns="0" tIns="0" rIns="0" bIns="0" rtlCol="0"/>
          <a:lstStyle/>
          <a:p>
            <a:endParaRPr/>
          </a:p>
        </p:txBody>
      </p:sp>
      <p:sp>
        <p:nvSpPr>
          <p:cNvPr id="9" name="object 9"/>
          <p:cNvSpPr txBox="1"/>
          <p:nvPr/>
        </p:nvSpPr>
        <p:spPr>
          <a:xfrm>
            <a:off x="475293" y="277307"/>
            <a:ext cx="2094751" cy="286566"/>
          </a:xfrm>
          <a:prstGeom prst="rect">
            <a:avLst/>
          </a:prstGeom>
        </p:spPr>
        <p:txBody>
          <a:bodyPr vert="horz" wrap="square" lIns="0" tIns="7316" rIns="0" bIns="0" rtlCol="0">
            <a:spAutoFit/>
          </a:bodyPr>
          <a:lstStyle/>
          <a:p>
            <a:pPr marL="7701" marR="3081">
              <a:lnSpc>
                <a:spcPct val="101800"/>
              </a:lnSpc>
              <a:spcBef>
                <a:spcPts val="58"/>
              </a:spcBef>
            </a:pPr>
            <a:r>
              <a:rPr sz="910" b="1" dirty="0">
                <a:solidFill>
                  <a:srgbClr val="FFFFFF"/>
                </a:solidFill>
                <a:latin typeface="Roboto"/>
                <a:cs typeface="Roboto"/>
              </a:rPr>
              <a:t>Researchers’</a:t>
            </a:r>
            <a:r>
              <a:rPr sz="910" b="1" spc="33" dirty="0">
                <a:solidFill>
                  <a:srgbClr val="FFFFFF"/>
                </a:solidFill>
                <a:latin typeface="Roboto"/>
                <a:cs typeface="Roboto"/>
              </a:rPr>
              <a:t> </a:t>
            </a:r>
            <a:r>
              <a:rPr sz="910" b="1" dirty="0">
                <a:solidFill>
                  <a:srgbClr val="FFFFFF"/>
                </a:solidFill>
                <a:latin typeface="Roboto"/>
                <a:cs typeface="Roboto"/>
              </a:rPr>
              <a:t>experiences</a:t>
            </a:r>
            <a:r>
              <a:rPr sz="910" b="1" spc="33" dirty="0">
                <a:solidFill>
                  <a:srgbClr val="FFFFFF"/>
                </a:solidFill>
                <a:latin typeface="Roboto"/>
                <a:cs typeface="Roboto"/>
              </a:rPr>
              <a:t> </a:t>
            </a:r>
            <a:r>
              <a:rPr sz="910" b="1" dirty="0">
                <a:solidFill>
                  <a:srgbClr val="FFFFFF"/>
                </a:solidFill>
                <a:latin typeface="Roboto"/>
                <a:cs typeface="Roboto"/>
              </a:rPr>
              <a:t>of</a:t>
            </a:r>
            <a:r>
              <a:rPr sz="910" b="1" spc="33" dirty="0">
                <a:solidFill>
                  <a:srgbClr val="FFFFFF"/>
                </a:solidFill>
                <a:latin typeface="Roboto"/>
                <a:cs typeface="Roboto"/>
              </a:rPr>
              <a:t> </a:t>
            </a:r>
            <a:r>
              <a:rPr sz="910" b="1" spc="-6" dirty="0">
                <a:solidFill>
                  <a:srgbClr val="FFFFFF"/>
                </a:solidFill>
                <a:latin typeface="Roboto"/>
                <a:cs typeface="Roboto"/>
              </a:rPr>
              <a:t>publishing </a:t>
            </a:r>
            <a:r>
              <a:rPr sz="910" b="1" dirty="0">
                <a:solidFill>
                  <a:srgbClr val="FFFFFF"/>
                </a:solidFill>
                <a:latin typeface="Roboto"/>
                <a:cs typeface="Roboto"/>
              </a:rPr>
              <a:t>academic</a:t>
            </a:r>
            <a:r>
              <a:rPr sz="910" b="1" spc="21" dirty="0">
                <a:solidFill>
                  <a:srgbClr val="FFFFFF"/>
                </a:solidFill>
                <a:latin typeface="Roboto"/>
                <a:cs typeface="Roboto"/>
              </a:rPr>
              <a:t> </a:t>
            </a:r>
            <a:r>
              <a:rPr sz="910" b="1" dirty="0">
                <a:solidFill>
                  <a:srgbClr val="FFFFFF"/>
                </a:solidFill>
                <a:latin typeface="Roboto"/>
                <a:cs typeface="Roboto"/>
              </a:rPr>
              <a:t>books</a:t>
            </a:r>
            <a:r>
              <a:rPr sz="910" b="1" spc="24" dirty="0">
                <a:solidFill>
                  <a:srgbClr val="FFFFFF"/>
                </a:solidFill>
                <a:latin typeface="Roboto"/>
                <a:cs typeface="Roboto"/>
              </a:rPr>
              <a:t> </a:t>
            </a:r>
            <a:r>
              <a:rPr sz="910" b="1" dirty="0">
                <a:solidFill>
                  <a:srgbClr val="FFFFFF"/>
                </a:solidFill>
                <a:latin typeface="Roboto"/>
                <a:cs typeface="Roboto"/>
              </a:rPr>
              <a:t>open</a:t>
            </a:r>
            <a:r>
              <a:rPr sz="910" b="1" spc="21" dirty="0">
                <a:solidFill>
                  <a:srgbClr val="FFFFFF"/>
                </a:solidFill>
                <a:latin typeface="Roboto"/>
                <a:cs typeface="Roboto"/>
              </a:rPr>
              <a:t> </a:t>
            </a:r>
            <a:r>
              <a:rPr sz="910" b="1" spc="-6" dirty="0">
                <a:solidFill>
                  <a:srgbClr val="FFFFFF"/>
                </a:solidFill>
                <a:latin typeface="Roboto"/>
                <a:cs typeface="Roboto"/>
              </a:rPr>
              <a:t>access</a:t>
            </a:r>
            <a:endParaRPr sz="910">
              <a:latin typeface="Roboto"/>
              <a:cs typeface="Roboto"/>
            </a:endParaRPr>
          </a:p>
        </p:txBody>
      </p:sp>
      <p:sp>
        <p:nvSpPr>
          <p:cNvPr id="10" name="object 10"/>
          <p:cNvSpPr/>
          <p:nvPr/>
        </p:nvSpPr>
        <p:spPr>
          <a:xfrm>
            <a:off x="428" y="6005561"/>
            <a:ext cx="12191144" cy="852148"/>
          </a:xfrm>
          <a:custGeom>
            <a:avLst/>
            <a:gdLst/>
            <a:ahLst/>
            <a:cxnLst/>
            <a:rect l="l" t="t" r="r" b="b"/>
            <a:pathLst>
              <a:path w="20104100" h="1405254">
                <a:moveTo>
                  <a:pt x="20104099" y="0"/>
                </a:moveTo>
                <a:lnTo>
                  <a:pt x="0" y="0"/>
                </a:lnTo>
                <a:lnTo>
                  <a:pt x="0" y="1404941"/>
                </a:lnTo>
                <a:lnTo>
                  <a:pt x="20104099" y="1404941"/>
                </a:lnTo>
                <a:lnTo>
                  <a:pt x="20104099" y="0"/>
                </a:lnTo>
                <a:close/>
              </a:path>
            </a:pathLst>
          </a:custGeom>
          <a:solidFill>
            <a:srgbClr val="EDEDED"/>
          </a:solidFill>
        </p:spPr>
        <p:txBody>
          <a:bodyPr wrap="square" lIns="0" tIns="0" rIns="0" bIns="0" rtlCol="0"/>
          <a:lstStyle/>
          <a:p>
            <a:endParaRPr/>
          </a:p>
        </p:txBody>
      </p:sp>
      <p:sp>
        <p:nvSpPr>
          <p:cNvPr id="11" name="object 11"/>
          <p:cNvSpPr txBox="1"/>
          <p:nvPr/>
        </p:nvSpPr>
        <p:spPr>
          <a:xfrm>
            <a:off x="428" y="5593367"/>
            <a:ext cx="4063971" cy="943791"/>
          </a:xfrm>
          <a:prstGeom prst="rect">
            <a:avLst/>
          </a:prstGeom>
          <a:solidFill>
            <a:srgbClr val="F59B27"/>
          </a:solidFill>
        </p:spPr>
        <p:txBody>
          <a:bodyPr vert="horz" wrap="square" lIns="0" tIns="72777" rIns="0" bIns="0" rtlCol="0">
            <a:spAutoFit/>
          </a:bodyPr>
          <a:lstStyle/>
          <a:p>
            <a:pPr>
              <a:lnSpc>
                <a:spcPct val="100000"/>
              </a:lnSpc>
              <a:spcBef>
                <a:spcPts val="572"/>
              </a:spcBef>
            </a:pPr>
            <a:endParaRPr sz="1092" dirty="0">
              <a:latin typeface="Times New Roman"/>
              <a:cs typeface="Times New Roman"/>
            </a:endParaRPr>
          </a:p>
          <a:p>
            <a:pPr marL="475939" marR="1275717">
              <a:lnSpc>
                <a:spcPct val="106600"/>
              </a:lnSpc>
            </a:pPr>
            <a:r>
              <a:rPr sz="1092" b="1" dirty="0">
                <a:solidFill>
                  <a:srgbClr val="FFFFFF"/>
                </a:solidFill>
                <a:latin typeface="Moderat Extended Bold"/>
                <a:cs typeface="Moderat Extended Bold"/>
              </a:rPr>
              <a:t>Publish</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your</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book</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open</a:t>
            </a:r>
            <a:r>
              <a:rPr sz="1092" b="1" spc="-24" dirty="0">
                <a:solidFill>
                  <a:srgbClr val="FFFFFF"/>
                </a:solidFill>
                <a:latin typeface="Moderat Extended Bold"/>
                <a:cs typeface="Moderat Extended Bold"/>
              </a:rPr>
              <a:t> </a:t>
            </a:r>
            <a:r>
              <a:rPr sz="1092" b="1" spc="-6" dirty="0">
                <a:solidFill>
                  <a:srgbClr val="FFFFFF"/>
                </a:solidFill>
                <a:latin typeface="Moderat Extended Bold"/>
                <a:cs typeface="Moderat Extended Bold"/>
              </a:rPr>
              <a:t>access </a:t>
            </a:r>
            <a:r>
              <a:rPr sz="1092" b="1" u="sng" spc="-12" dirty="0">
                <a:solidFill>
                  <a:srgbClr val="FFFFFF"/>
                </a:solidFill>
                <a:uFill>
                  <a:solidFill>
                    <a:srgbClr val="FFFFFF"/>
                  </a:solidFill>
                </a:uFill>
                <a:latin typeface="Moderat Extended Bold"/>
                <a:cs typeface="Moderat Extended Bold"/>
                <a:hlinkClick r:id="rId4"/>
              </a:rPr>
              <a:t>www.oabooks-</a:t>
            </a:r>
            <a:r>
              <a:rPr sz="1092" b="1" u="sng" spc="-6" dirty="0">
                <a:solidFill>
                  <a:srgbClr val="FFFFFF"/>
                </a:solidFill>
                <a:uFill>
                  <a:solidFill>
                    <a:srgbClr val="FFFFFF"/>
                  </a:solidFill>
                </a:uFill>
                <a:latin typeface="Moderat Extended Bold"/>
                <a:cs typeface="Moderat Extended Bold"/>
                <a:hlinkClick r:id="rId4"/>
              </a:rPr>
              <a:t>toolkit.org</a:t>
            </a: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sz="1092" dirty="0">
              <a:latin typeface="Moderat Extended Bold"/>
              <a:cs typeface="Moderat Extended Bold"/>
            </a:endParaRPr>
          </a:p>
        </p:txBody>
      </p:sp>
      <p:sp>
        <p:nvSpPr>
          <p:cNvPr id="12" name="object 12"/>
          <p:cNvSpPr txBox="1">
            <a:spLocks noGrp="1"/>
          </p:cNvSpPr>
          <p:nvPr>
            <p:ph type="title"/>
          </p:nvPr>
        </p:nvSpPr>
        <p:spPr>
          <a:prstGeom prst="rect">
            <a:avLst/>
          </a:prstGeom>
        </p:spPr>
        <p:txBody>
          <a:bodyPr vert="horz" wrap="square" lIns="0" tIns="72777" rIns="0" bIns="0" rtlCol="0">
            <a:spAutoFit/>
          </a:bodyPr>
          <a:lstStyle/>
          <a:p>
            <a:pPr marL="7701" marR="3081">
              <a:lnSpc>
                <a:spcPts val="2880"/>
              </a:lnSpc>
              <a:spcBef>
                <a:spcPts val="572"/>
              </a:spcBef>
            </a:pPr>
            <a:r>
              <a:rPr dirty="0"/>
              <a:t>“Being</a:t>
            </a:r>
            <a:r>
              <a:rPr spc="-112" dirty="0"/>
              <a:t> </a:t>
            </a:r>
            <a:r>
              <a:rPr dirty="0"/>
              <a:t>able</a:t>
            </a:r>
            <a:r>
              <a:rPr spc="-109" dirty="0"/>
              <a:t> </a:t>
            </a:r>
            <a:r>
              <a:rPr dirty="0"/>
              <a:t>to</a:t>
            </a:r>
            <a:r>
              <a:rPr spc="-112" dirty="0"/>
              <a:t> </a:t>
            </a:r>
            <a:r>
              <a:rPr dirty="0"/>
              <a:t>share</a:t>
            </a:r>
            <a:r>
              <a:rPr spc="-109" dirty="0"/>
              <a:t> </a:t>
            </a:r>
            <a:r>
              <a:rPr spc="-21" dirty="0"/>
              <a:t>research</a:t>
            </a:r>
            <a:r>
              <a:rPr spc="-112" dirty="0"/>
              <a:t> </a:t>
            </a:r>
            <a:r>
              <a:rPr spc="-6" dirty="0"/>
              <a:t>across boundaries</a:t>
            </a:r>
            <a:r>
              <a:rPr spc="-112" dirty="0"/>
              <a:t> </a:t>
            </a:r>
            <a:r>
              <a:rPr dirty="0"/>
              <a:t>is</a:t>
            </a:r>
            <a:r>
              <a:rPr spc="-112" dirty="0"/>
              <a:t> </a:t>
            </a:r>
            <a:r>
              <a:rPr dirty="0"/>
              <a:t>a</a:t>
            </a:r>
            <a:r>
              <a:rPr spc="-112" dirty="0"/>
              <a:t> </a:t>
            </a:r>
            <a:r>
              <a:rPr spc="-12" dirty="0"/>
              <a:t>great</a:t>
            </a:r>
            <a:r>
              <a:rPr spc="-112" dirty="0"/>
              <a:t> </a:t>
            </a:r>
            <a:r>
              <a:rPr dirty="0"/>
              <a:t>thing.</a:t>
            </a:r>
            <a:r>
              <a:rPr spc="-112" dirty="0"/>
              <a:t> </a:t>
            </a:r>
            <a:r>
              <a:rPr dirty="0"/>
              <a:t>It’s</a:t>
            </a:r>
            <a:r>
              <a:rPr spc="-112" dirty="0"/>
              <a:t> </a:t>
            </a:r>
            <a:r>
              <a:rPr spc="-15" dirty="0"/>
              <a:t>how </a:t>
            </a:r>
            <a:r>
              <a:rPr spc="-27" dirty="0"/>
              <a:t>knowledge</a:t>
            </a:r>
            <a:r>
              <a:rPr spc="-97" dirty="0"/>
              <a:t> </a:t>
            </a:r>
            <a:r>
              <a:rPr dirty="0"/>
              <a:t>can</a:t>
            </a:r>
            <a:r>
              <a:rPr spc="-97" dirty="0"/>
              <a:t> </a:t>
            </a:r>
            <a:r>
              <a:rPr dirty="0"/>
              <a:t>make</a:t>
            </a:r>
            <a:r>
              <a:rPr spc="-97" dirty="0"/>
              <a:t> </a:t>
            </a:r>
            <a:r>
              <a:rPr dirty="0"/>
              <a:t>a</a:t>
            </a:r>
            <a:r>
              <a:rPr spc="-97" dirty="0"/>
              <a:t> </a:t>
            </a:r>
            <a:r>
              <a:rPr spc="-6" dirty="0"/>
              <a:t>difference.”</a:t>
            </a:r>
          </a:p>
        </p:txBody>
      </p:sp>
      <p:pic>
        <p:nvPicPr>
          <p:cNvPr id="13" name="Picture 12">
            <a:extLst>
              <a:ext uri="{FF2B5EF4-FFF2-40B4-BE49-F238E27FC236}">
                <a16:creationId xmlns:a16="http://schemas.microsoft.com/office/drawing/2014/main" id="{E222374C-0F52-ADF4-FE39-786B448FD50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564330" y="2173689"/>
            <a:ext cx="331156" cy="331156"/>
          </a:xfrm>
          <a:prstGeom prst="rect">
            <a:avLst/>
          </a:prstGeom>
        </p:spPr>
      </p:pic>
      <p:pic>
        <p:nvPicPr>
          <p:cNvPr id="33" name="Picture 32">
            <a:extLst>
              <a:ext uri="{FF2B5EF4-FFF2-40B4-BE49-F238E27FC236}">
                <a16:creationId xmlns:a16="http://schemas.microsoft.com/office/drawing/2014/main" id="{0918D378-7277-2B4C-14ED-ED5F267B6EC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529971" y="3151753"/>
            <a:ext cx="399874" cy="383880"/>
          </a:xfrm>
          <a:prstGeom prst="rect">
            <a:avLst/>
          </a:prstGeom>
        </p:spPr>
      </p:pic>
      <p:sp>
        <p:nvSpPr>
          <p:cNvPr id="14" name="object 6">
            <a:extLst>
              <a:ext uri="{FF2B5EF4-FFF2-40B4-BE49-F238E27FC236}">
                <a16:creationId xmlns:a16="http://schemas.microsoft.com/office/drawing/2014/main" id="{898DE093-DC95-A1BE-8C93-191CE85F54CA}"/>
              </a:ext>
            </a:extLst>
          </p:cNvPr>
          <p:cNvSpPr txBox="1"/>
          <p:nvPr/>
        </p:nvSpPr>
        <p:spPr>
          <a:xfrm>
            <a:off x="9132367" y="3105546"/>
            <a:ext cx="2149815" cy="806812"/>
          </a:xfrm>
          <a:prstGeom prst="rect">
            <a:avLst/>
          </a:prstGeom>
        </p:spPr>
        <p:txBody>
          <a:bodyPr vert="horz" wrap="square" lIns="0" tIns="28880" rIns="0" bIns="0" rtlCol="0">
            <a:spAutoFit/>
          </a:bodyPr>
          <a:lstStyle/>
          <a:p>
            <a:pPr marL="7701" marR="3081">
              <a:lnSpc>
                <a:spcPts val="1540"/>
              </a:lnSpc>
              <a:spcBef>
                <a:spcPts val="1549"/>
              </a:spcBef>
            </a:pPr>
            <a:r>
              <a:rPr lang="en-GB" sz="1395" b="1" dirty="0">
                <a:solidFill>
                  <a:srgbClr val="FFFFFF"/>
                </a:solidFill>
                <a:latin typeface="Moderat Extended Bold"/>
                <a:cs typeface="Moderat Extended Bold"/>
              </a:rPr>
              <a:t>Drives</a:t>
            </a:r>
            <a:r>
              <a:rPr lang="en-GB" sz="1395" b="1" spc="-64" dirty="0">
                <a:solidFill>
                  <a:srgbClr val="FFFFFF"/>
                </a:solidFill>
                <a:latin typeface="Moderat Extended Bold"/>
                <a:cs typeface="Moderat Extended Bold"/>
              </a:rPr>
              <a:t> </a:t>
            </a:r>
            <a:r>
              <a:rPr lang="en-GB" sz="1395" b="1" dirty="0">
                <a:solidFill>
                  <a:srgbClr val="FFFFFF"/>
                </a:solidFill>
                <a:latin typeface="Moderat Extended Bold"/>
                <a:cs typeface="Moderat Extended Bold"/>
              </a:rPr>
              <a:t>impact</a:t>
            </a:r>
            <a:r>
              <a:rPr lang="en-GB" sz="1395" b="1" spc="-61" dirty="0">
                <a:solidFill>
                  <a:srgbClr val="FFFFFF"/>
                </a:solidFill>
                <a:latin typeface="Moderat Extended Bold"/>
                <a:cs typeface="Moderat Extended Bold"/>
              </a:rPr>
              <a:t> </a:t>
            </a:r>
            <a:r>
              <a:rPr lang="en-GB" sz="1395" b="1" spc="-15" dirty="0">
                <a:solidFill>
                  <a:srgbClr val="FFFFFF"/>
                </a:solidFill>
                <a:latin typeface="Moderat Extended Bold"/>
                <a:cs typeface="Moderat Extended Bold"/>
              </a:rPr>
              <a:t>as </a:t>
            </a:r>
            <a:r>
              <a:rPr lang="en-GB" sz="1395" b="1" dirty="0">
                <a:solidFill>
                  <a:srgbClr val="FFFFFF"/>
                </a:solidFill>
                <a:latin typeface="Moderat Extended Bold"/>
                <a:cs typeface="Moderat Extended Bold"/>
              </a:rPr>
              <a:t>insights,</a:t>
            </a:r>
            <a:r>
              <a:rPr lang="en-GB" sz="1395" b="1" spc="-49" dirty="0">
                <a:solidFill>
                  <a:srgbClr val="FFFFFF"/>
                </a:solidFill>
                <a:latin typeface="Moderat Extended Bold"/>
                <a:cs typeface="Moderat Extended Bold"/>
              </a:rPr>
              <a:t> </a:t>
            </a:r>
            <a:r>
              <a:rPr lang="en-GB" sz="1395" b="1" dirty="0">
                <a:solidFill>
                  <a:srgbClr val="FFFFFF"/>
                </a:solidFill>
                <a:latin typeface="Moderat Extended Bold"/>
                <a:cs typeface="Moderat Extended Bold"/>
              </a:rPr>
              <a:t>ideas</a:t>
            </a:r>
            <a:r>
              <a:rPr lang="en-GB" sz="1395" b="1" spc="-49" dirty="0">
                <a:solidFill>
                  <a:srgbClr val="FFFFFF"/>
                </a:solidFill>
                <a:latin typeface="Moderat Extended Bold"/>
                <a:cs typeface="Moderat Extended Bold"/>
              </a:rPr>
              <a:t> </a:t>
            </a:r>
            <a:r>
              <a:rPr lang="en-GB" sz="1395" b="1" spc="-15" dirty="0">
                <a:solidFill>
                  <a:srgbClr val="FFFFFF"/>
                </a:solidFill>
                <a:latin typeface="Moderat Extended Bold"/>
                <a:cs typeface="Moderat Extended Bold"/>
              </a:rPr>
              <a:t>and </a:t>
            </a:r>
            <a:r>
              <a:rPr lang="en-GB" sz="1395" b="1" dirty="0">
                <a:solidFill>
                  <a:srgbClr val="FFFFFF"/>
                </a:solidFill>
                <a:latin typeface="Moderat Extended Bold"/>
                <a:cs typeface="Moderat Extended Bold"/>
              </a:rPr>
              <a:t>information</a:t>
            </a:r>
            <a:r>
              <a:rPr lang="en-GB" sz="1395" b="1" spc="-52" dirty="0">
                <a:solidFill>
                  <a:srgbClr val="FFFFFF"/>
                </a:solidFill>
                <a:latin typeface="Moderat Extended Bold"/>
                <a:cs typeface="Moderat Extended Bold"/>
              </a:rPr>
              <a:t> </a:t>
            </a:r>
            <a:r>
              <a:rPr lang="en-GB" sz="1395" b="1" dirty="0">
                <a:solidFill>
                  <a:srgbClr val="FFFFFF"/>
                </a:solidFill>
                <a:latin typeface="Moderat Extended Bold"/>
                <a:cs typeface="Moderat Extended Bold"/>
              </a:rPr>
              <a:t>are</a:t>
            </a:r>
            <a:r>
              <a:rPr lang="en-GB" sz="1395" b="1" spc="-52" dirty="0">
                <a:solidFill>
                  <a:srgbClr val="FFFFFF"/>
                </a:solidFill>
                <a:latin typeface="Moderat Extended Bold"/>
                <a:cs typeface="Moderat Extended Bold"/>
              </a:rPr>
              <a:t> </a:t>
            </a:r>
            <a:r>
              <a:rPr lang="en-GB" sz="1395" b="1" spc="-6" dirty="0">
                <a:solidFill>
                  <a:srgbClr val="FFFFFF"/>
                </a:solidFill>
                <a:latin typeface="Moderat Extended Bold"/>
                <a:cs typeface="Moderat Extended Bold"/>
              </a:rPr>
              <a:t>shared </a:t>
            </a:r>
            <a:r>
              <a:rPr lang="en-GB" sz="1395" b="1" dirty="0">
                <a:solidFill>
                  <a:srgbClr val="FFFFFF"/>
                </a:solidFill>
                <a:latin typeface="Moderat Extended Bold"/>
                <a:cs typeface="Moderat Extended Bold"/>
              </a:rPr>
              <a:t>and</a:t>
            </a:r>
            <a:r>
              <a:rPr lang="en-GB" sz="1395" b="1" spc="-39" dirty="0">
                <a:solidFill>
                  <a:srgbClr val="FFFFFF"/>
                </a:solidFill>
                <a:latin typeface="Moderat Extended Bold"/>
                <a:cs typeface="Moderat Extended Bold"/>
              </a:rPr>
              <a:t> </a:t>
            </a:r>
            <a:r>
              <a:rPr lang="en-GB" sz="1395" b="1" dirty="0">
                <a:solidFill>
                  <a:srgbClr val="FFFFFF"/>
                </a:solidFill>
                <a:latin typeface="Moderat Extended Bold"/>
                <a:cs typeface="Moderat Extended Bold"/>
              </a:rPr>
              <a:t>acted</a:t>
            </a:r>
            <a:r>
              <a:rPr lang="en-GB" sz="1395" b="1" spc="-36" dirty="0">
                <a:solidFill>
                  <a:srgbClr val="FFFFFF"/>
                </a:solidFill>
                <a:latin typeface="Moderat Extended Bold"/>
                <a:cs typeface="Moderat Extended Bold"/>
              </a:rPr>
              <a:t> </a:t>
            </a:r>
            <a:r>
              <a:rPr lang="en-GB" sz="1395" b="1" spc="-15" dirty="0">
                <a:solidFill>
                  <a:srgbClr val="FFFFFF"/>
                </a:solidFill>
                <a:latin typeface="Moderat Extended Bold"/>
                <a:cs typeface="Moderat Extended Bold"/>
              </a:rPr>
              <a:t>on</a:t>
            </a:r>
            <a:endParaRPr lang="en-GB" sz="1395" dirty="0">
              <a:latin typeface="Moderat Extended Bold"/>
              <a:cs typeface="Moderat Extended Bold"/>
            </a:endParaRPr>
          </a:p>
        </p:txBody>
      </p:sp>
      <p:sp>
        <p:nvSpPr>
          <p:cNvPr id="15" name="object 6">
            <a:extLst>
              <a:ext uri="{FF2B5EF4-FFF2-40B4-BE49-F238E27FC236}">
                <a16:creationId xmlns:a16="http://schemas.microsoft.com/office/drawing/2014/main" id="{E4E9A531-A2B9-4E1C-4881-5049B3B48B13}"/>
              </a:ext>
            </a:extLst>
          </p:cNvPr>
          <p:cNvSpPr txBox="1"/>
          <p:nvPr/>
        </p:nvSpPr>
        <p:spPr>
          <a:xfrm>
            <a:off x="9132367" y="4075909"/>
            <a:ext cx="2149815" cy="1390049"/>
          </a:xfrm>
          <a:prstGeom prst="rect">
            <a:avLst/>
          </a:prstGeom>
        </p:spPr>
        <p:txBody>
          <a:bodyPr vert="horz" wrap="square" lIns="0" tIns="28880" rIns="0" bIns="0" rtlCol="0">
            <a:spAutoFit/>
          </a:bodyPr>
          <a:lstStyle/>
          <a:p>
            <a:pPr marL="7701" marR="102812">
              <a:lnSpc>
                <a:spcPts val="1540"/>
              </a:lnSpc>
              <a:spcBef>
                <a:spcPts val="1552"/>
              </a:spcBef>
            </a:pPr>
            <a:r>
              <a:rPr sz="1395" b="1" dirty="0">
                <a:solidFill>
                  <a:srgbClr val="FFFFFF"/>
                </a:solidFill>
                <a:latin typeface="Moderat Extended Bold"/>
                <a:cs typeface="Moderat Extended Bold"/>
              </a:rPr>
              <a:t>Open</a:t>
            </a:r>
            <a:r>
              <a:rPr sz="1395" b="1" spc="-18"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access </a:t>
            </a:r>
            <a:r>
              <a:rPr sz="1395" b="1" dirty="0">
                <a:solidFill>
                  <a:srgbClr val="FFFFFF"/>
                </a:solidFill>
                <a:latin typeface="Moderat Extended Bold"/>
                <a:cs typeface="Moderat Extended Bold"/>
              </a:rPr>
              <a:t>enhances</a:t>
            </a:r>
            <a:r>
              <a:rPr sz="1395" b="1" spc="-33" dirty="0">
                <a:solidFill>
                  <a:srgbClr val="FFFFFF"/>
                </a:solidFill>
                <a:latin typeface="Moderat Extended Bold"/>
                <a:cs typeface="Moderat Extended Bold"/>
              </a:rPr>
              <a:t> </a:t>
            </a:r>
            <a:r>
              <a:rPr sz="1395" b="1" spc="-15" dirty="0">
                <a:solidFill>
                  <a:srgbClr val="FFFFFF"/>
                </a:solidFill>
                <a:latin typeface="Moderat Extended Bold"/>
                <a:cs typeface="Moderat Extended Bold"/>
              </a:rPr>
              <a:t>the </a:t>
            </a:r>
            <a:r>
              <a:rPr sz="1395" b="1" dirty="0">
                <a:solidFill>
                  <a:srgbClr val="FFFFFF"/>
                </a:solidFill>
                <a:latin typeface="Moderat Extended Bold"/>
                <a:cs typeface="Moderat Extended Bold"/>
              </a:rPr>
              <a:t>integrity</a:t>
            </a:r>
            <a:r>
              <a:rPr sz="1395" b="1" spc="-39" dirty="0">
                <a:solidFill>
                  <a:srgbClr val="FFFFFF"/>
                </a:solidFill>
                <a:latin typeface="Moderat Extended Bold"/>
                <a:cs typeface="Moderat Extended Bold"/>
              </a:rPr>
              <a:t> </a:t>
            </a:r>
            <a:r>
              <a:rPr sz="1395" b="1" dirty="0">
                <a:solidFill>
                  <a:srgbClr val="FFFFFF"/>
                </a:solidFill>
                <a:latin typeface="Moderat Extended Bold"/>
                <a:cs typeface="Moderat Extended Bold"/>
              </a:rPr>
              <a:t>and</a:t>
            </a:r>
            <a:r>
              <a:rPr sz="1395" b="1" spc="-39" dirty="0">
                <a:solidFill>
                  <a:srgbClr val="FFFFFF"/>
                </a:solidFill>
                <a:latin typeface="Moderat Extended Bold"/>
                <a:cs typeface="Moderat Extended Bold"/>
              </a:rPr>
              <a:t> </a:t>
            </a:r>
            <a:r>
              <a:rPr sz="1395" b="1" dirty="0">
                <a:solidFill>
                  <a:srgbClr val="FFFFFF"/>
                </a:solidFill>
                <a:latin typeface="Moderat Extended Bold"/>
                <a:cs typeface="Moderat Extended Bold"/>
              </a:rPr>
              <a:t>rigour</a:t>
            </a:r>
            <a:r>
              <a:rPr sz="1395" b="1" spc="-36" dirty="0">
                <a:solidFill>
                  <a:srgbClr val="FFFFFF"/>
                </a:solidFill>
                <a:latin typeface="Moderat Extended Bold"/>
                <a:cs typeface="Moderat Extended Bold"/>
              </a:rPr>
              <a:t> </a:t>
            </a:r>
            <a:r>
              <a:rPr sz="1395" b="1" spc="-15" dirty="0">
                <a:solidFill>
                  <a:srgbClr val="FFFFFF"/>
                </a:solidFill>
                <a:latin typeface="Moderat Extended Bold"/>
                <a:cs typeface="Moderat Extended Bold"/>
              </a:rPr>
              <a:t>of</a:t>
            </a:r>
            <a:endParaRPr sz="1395" dirty="0">
              <a:latin typeface="Moderat Extended Bold"/>
              <a:cs typeface="Moderat Extended Bold"/>
            </a:endParaRPr>
          </a:p>
          <a:p>
            <a:pPr marL="7701" marR="8856">
              <a:lnSpc>
                <a:spcPts val="1540"/>
              </a:lnSpc>
              <a:spcBef>
                <a:spcPts val="3"/>
              </a:spcBef>
            </a:pPr>
            <a:r>
              <a:rPr sz="1395" b="1" dirty="0">
                <a:solidFill>
                  <a:srgbClr val="FFFFFF"/>
                </a:solidFill>
                <a:latin typeface="Moderat Extended Bold"/>
                <a:cs typeface="Moderat Extended Bold"/>
              </a:rPr>
              <a:t>research</a:t>
            </a:r>
            <a:r>
              <a:rPr sz="1395" b="1" spc="-73" dirty="0">
                <a:solidFill>
                  <a:srgbClr val="FFFFFF"/>
                </a:solidFill>
                <a:latin typeface="Moderat Extended Bold"/>
                <a:cs typeface="Moderat Extended Bold"/>
              </a:rPr>
              <a:t> </a:t>
            </a:r>
            <a:r>
              <a:rPr sz="1395" b="1" dirty="0">
                <a:solidFill>
                  <a:srgbClr val="FFFFFF"/>
                </a:solidFill>
                <a:latin typeface="Moderat Extended Bold"/>
                <a:cs typeface="Moderat Extended Bold"/>
              </a:rPr>
              <a:t>by</a:t>
            </a:r>
            <a:r>
              <a:rPr sz="1395" b="1" spc="-69"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increasing </a:t>
            </a:r>
            <a:r>
              <a:rPr sz="1395" b="1" dirty="0">
                <a:solidFill>
                  <a:srgbClr val="FFFFFF"/>
                </a:solidFill>
                <a:latin typeface="Moderat Extended Bold"/>
                <a:cs typeface="Moderat Extended Bold"/>
              </a:rPr>
              <a:t>the </a:t>
            </a:r>
            <a:r>
              <a:rPr sz="1395" b="1" spc="-6" dirty="0">
                <a:solidFill>
                  <a:srgbClr val="FFFFFF"/>
                </a:solidFill>
                <a:latin typeface="Moderat Extended Bold"/>
                <a:cs typeface="Moderat Extended Bold"/>
              </a:rPr>
              <a:t>opportunity</a:t>
            </a:r>
            <a:endParaRPr sz="1395" dirty="0">
              <a:latin typeface="Moderat Extended Bold"/>
              <a:cs typeface="Moderat Extended Bold"/>
            </a:endParaRPr>
          </a:p>
          <a:p>
            <a:pPr marL="7701" marR="542170">
              <a:lnSpc>
                <a:spcPts val="1540"/>
              </a:lnSpc>
            </a:pPr>
            <a:r>
              <a:rPr sz="1395" b="1" dirty="0">
                <a:solidFill>
                  <a:srgbClr val="FFFFFF"/>
                </a:solidFill>
                <a:latin typeface="Moderat Extended Bold"/>
                <a:cs typeface="Moderat Extended Bold"/>
              </a:rPr>
              <a:t>for</a:t>
            </a:r>
            <a:r>
              <a:rPr sz="1395" b="1" spc="-39"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findings</a:t>
            </a:r>
            <a:r>
              <a:rPr sz="1395" b="1" spc="-36" dirty="0">
                <a:solidFill>
                  <a:srgbClr val="FFFFFF"/>
                </a:solidFill>
                <a:latin typeface="Moderat Extended Bold"/>
                <a:cs typeface="Moderat Extended Bold"/>
              </a:rPr>
              <a:t> </a:t>
            </a:r>
            <a:r>
              <a:rPr sz="1395" b="1" dirty="0">
                <a:solidFill>
                  <a:srgbClr val="FFFFFF"/>
                </a:solidFill>
                <a:latin typeface="Moderat Extended Bold"/>
                <a:cs typeface="Moderat Extended Bold"/>
              </a:rPr>
              <a:t>to</a:t>
            </a:r>
            <a:r>
              <a:rPr sz="1395" b="1" spc="-36" dirty="0">
                <a:solidFill>
                  <a:srgbClr val="FFFFFF"/>
                </a:solidFill>
                <a:latin typeface="Moderat Extended Bold"/>
                <a:cs typeface="Moderat Extended Bold"/>
              </a:rPr>
              <a:t> </a:t>
            </a:r>
            <a:r>
              <a:rPr sz="1395" b="1" spc="-15" dirty="0">
                <a:solidFill>
                  <a:srgbClr val="FFFFFF"/>
                </a:solidFill>
                <a:latin typeface="Moderat Extended Bold"/>
                <a:cs typeface="Moderat Extended Bold"/>
              </a:rPr>
              <a:t>be </a:t>
            </a:r>
            <a:r>
              <a:rPr sz="1395" b="1" spc="-6" dirty="0">
                <a:solidFill>
                  <a:srgbClr val="FFFFFF"/>
                </a:solidFill>
                <a:latin typeface="Moderat Extended Bold"/>
                <a:cs typeface="Moderat Extended Bold"/>
              </a:rPr>
              <a:t>scrutinised</a:t>
            </a:r>
            <a:endParaRPr sz="1395" dirty="0">
              <a:latin typeface="Moderat Extended Bold"/>
              <a:cs typeface="Moderat Extended Bold"/>
            </a:endParaRPr>
          </a:p>
        </p:txBody>
      </p:sp>
      <p:pic>
        <p:nvPicPr>
          <p:cNvPr id="16" name="Picture 15">
            <a:extLst>
              <a:ext uri="{FF2B5EF4-FFF2-40B4-BE49-F238E27FC236}">
                <a16:creationId xmlns:a16="http://schemas.microsoft.com/office/drawing/2014/main" id="{9A3E5F12-9ECE-81D5-9FE4-70C103E71E3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529971" y="4168324"/>
            <a:ext cx="399874" cy="289564"/>
          </a:xfrm>
          <a:prstGeom prst="rect">
            <a:avLst/>
          </a:prstGeom>
        </p:spPr>
      </p:pic>
    </p:spTree>
    <p:extLst>
      <p:ext uri="{BB962C8B-B14F-4D97-AF65-F5344CB8AC3E}">
        <p14:creationId xmlns:p14="http://schemas.microsoft.com/office/powerpoint/2010/main" val="3487785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g object 16">
            <a:extLst>
              <a:ext uri="{FF2B5EF4-FFF2-40B4-BE49-F238E27FC236}">
                <a16:creationId xmlns:a16="http://schemas.microsoft.com/office/drawing/2014/main" id="{66B828C6-A764-3B1B-A7B4-A805283CBD55}"/>
              </a:ext>
            </a:extLst>
          </p:cNvPr>
          <p:cNvSpPr/>
          <p:nvPr/>
        </p:nvSpPr>
        <p:spPr>
          <a:xfrm>
            <a:off x="6070227" y="2623712"/>
            <a:ext cx="1829057" cy="2440154"/>
          </a:xfrm>
          <a:custGeom>
            <a:avLst/>
            <a:gdLst/>
            <a:ahLst/>
            <a:cxnLst/>
            <a:rect l="l" t="t" r="r" b="b"/>
            <a:pathLst>
              <a:path w="3016250" h="4023995">
                <a:moveTo>
                  <a:pt x="3016232" y="0"/>
                </a:moveTo>
                <a:lnTo>
                  <a:pt x="0" y="0"/>
                </a:lnTo>
                <a:lnTo>
                  <a:pt x="0" y="4023458"/>
                </a:lnTo>
                <a:lnTo>
                  <a:pt x="3016232" y="4023458"/>
                </a:lnTo>
                <a:lnTo>
                  <a:pt x="3016232" y="0"/>
                </a:lnTo>
                <a:close/>
              </a:path>
            </a:pathLst>
          </a:custGeom>
          <a:solidFill>
            <a:srgbClr val="ED691D"/>
          </a:solidFill>
        </p:spPr>
        <p:txBody>
          <a:bodyPr wrap="square" lIns="0" tIns="0" rIns="0" bIns="0" rtlCol="0"/>
          <a:lstStyle/>
          <a:p>
            <a:endParaRPr/>
          </a:p>
        </p:txBody>
      </p:sp>
      <p:pic>
        <p:nvPicPr>
          <p:cNvPr id="29" name="bg object 17">
            <a:extLst>
              <a:ext uri="{FF2B5EF4-FFF2-40B4-BE49-F238E27FC236}">
                <a16:creationId xmlns:a16="http://schemas.microsoft.com/office/drawing/2014/main" id="{86F19B28-7178-E42E-5D85-27BCD1CB3C98}"/>
              </a:ext>
            </a:extLst>
          </p:cNvPr>
          <p:cNvPicPr/>
          <p:nvPr/>
        </p:nvPicPr>
        <p:blipFill>
          <a:blip r:embed="rId2" cstate="print"/>
          <a:stretch>
            <a:fillRect/>
          </a:stretch>
        </p:blipFill>
        <p:spPr>
          <a:xfrm>
            <a:off x="6227555" y="2769067"/>
            <a:ext cx="787467" cy="804545"/>
          </a:xfrm>
          <a:prstGeom prst="rect">
            <a:avLst/>
          </a:prstGeom>
        </p:spPr>
      </p:pic>
      <p:sp>
        <p:nvSpPr>
          <p:cNvPr id="30" name="bg object 18">
            <a:extLst>
              <a:ext uri="{FF2B5EF4-FFF2-40B4-BE49-F238E27FC236}">
                <a16:creationId xmlns:a16="http://schemas.microsoft.com/office/drawing/2014/main" id="{5EA1CC51-0A0D-FCC4-1F42-FBDDC0FD0672}"/>
              </a:ext>
            </a:extLst>
          </p:cNvPr>
          <p:cNvSpPr/>
          <p:nvPr/>
        </p:nvSpPr>
        <p:spPr>
          <a:xfrm>
            <a:off x="6219019" y="2769067"/>
            <a:ext cx="804785" cy="804785"/>
          </a:xfrm>
          <a:custGeom>
            <a:avLst/>
            <a:gdLst/>
            <a:ahLst/>
            <a:cxnLst/>
            <a:rect l="l" t="t" r="r" b="b"/>
            <a:pathLst>
              <a:path w="1327150" h="1327150">
                <a:moveTo>
                  <a:pt x="663372" y="1326755"/>
                </a:moveTo>
                <a:lnTo>
                  <a:pt x="710748" y="1325089"/>
                </a:lnTo>
                <a:lnTo>
                  <a:pt x="757225" y="1320167"/>
                </a:lnTo>
                <a:lnTo>
                  <a:pt x="802690" y="1312101"/>
                </a:lnTo>
                <a:lnTo>
                  <a:pt x="847032" y="1301003"/>
                </a:lnTo>
                <a:lnTo>
                  <a:pt x="890138" y="1286985"/>
                </a:lnTo>
                <a:lnTo>
                  <a:pt x="931896" y="1270160"/>
                </a:lnTo>
                <a:lnTo>
                  <a:pt x="972193" y="1250639"/>
                </a:lnTo>
                <a:lnTo>
                  <a:pt x="1010918" y="1228536"/>
                </a:lnTo>
                <a:lnTo>
                  <a:pt x="1047958" y="1203963"/>
                </a:lnTo>
                <a:lnTo>
                  <a:pt x="1083200" y="1177030"/>
                </a:lnTo>
                <a:lnTo>
                  <a:pt x="1116534" y="1147852"/>
                </a:lnTo>
                <a:lnTo>
                  <a:pt x="1147845" y="1116540"/>
                </a:lnTo>
                <a:lnTo>
                  <a:pt x="1177023" y="1083207"/>
                </a:lnTo>
                <a:lnTo>
                  <a:pt x="1203955" y="1047964"/>
                </a:lnTo>
                <a:lnTo>
                  <a:pt x="1228528" y="1010924"/>
                </a:lnTo>
                <a:lnTo>
                  <a:pt x="1250631" y="972199"/>
                </a:lnTo>
                <a:lnTo>
                  <a:pt x="1270151" y="931902"/>
                </a:lnTo>
                <a:lnTo>
                  <a:pt x="1286976" y="890144"/>
                </a:lnTo>
                <a:lnTo>
                  <a:pt x="1300993" y="847039"/>
                </a:lnTo>
                <a:lnTo>
                  <a:pt x="1312091" y="802698"/>
                </a:lnTo>
                <a:lnTo>
                  <a:pt x="1320157" y="757233"/>
                </a:lnTo>
                <a:lnTo>
                  <a:pt x="1325079" y="710757"/>
                </a:lnTo>
                <a:lnTo>
                  <a:pt x="1326744" y="663382"/>
                </a:lnTo>
                <a:lnTo>
                  <a:pt x="1325079" y="616006"/>
                </a:lnTo>
                <a:lnTo>
                  <a:pt x="1320157" y="569529"/>
                </a:lnTo>
                <a:lnTo>
                  <a:pt x="1312091" y="524064"/>
                </a:lnTo>
                <a:lnTo>
                  <a:pt x="1300993" y="479721"/>
                </a:lnTo>
                <a:lnTo>
                  <a:pt x="1286976" y="436615"/>
                </a:lnTo>
                <a:lnTo>
                  <a:pt x="1270151" y="394857"/>
                </a:lnTo>
                <a:lnTo>
                  <a:pt x="1250631" y="354559"/>
                </a:lnTo>
                <a:lnTo>
                  <a:pt x="1228528" y="315834"/>
                </a:lnTo>
                <a:lnTo>
                  <a:pt x="1203955" y="278793"/>
                </a:lnTo>
                <a:lnTo>
                  <a:pt x="1177023" y="243550"/>
                </a:lnTo>
                <a:lnTo>
                  <a:pt x="1147845" y="210216"/>
                </a:lnTo>
                <a:lnTo>
                  <a:pt x="1116534" y="178903"/>
                </a:lnTo>
                <a:lnTo>
                  <a:pt x="1083200" y="149725"/>
                </a:lnTo>
                <a:lnTo>
                  <a:pt x="1047958" y="122793"/>
                </a:lnTo>
                <a:lnTo>
                  <a:pt x="1010918" y="98219"/>
                </a:lnTo>
                <a:lnTo>
                  <a:pt x="972193" y="76115"/>
                </a:lnTo>
                <a:lnTo>
                  <a:pt x="931896" y="56595"/>
                </a:lnTo>
                <a:lnTo>
                  <a:pt x="890138" y="39770"/>
                </a:lnTo>
                <a:lnTo>
                  <a:pt x="847032" y="25752"/>
                </a:lnTo>
                <a:lnTo>
                  <a:pt x="802690" y="14653"/>
                </a:lnTo>
                <a:lnTo>
                  <a:pt x="757225" y="6587"/>
                </a:lnTo>
                <a:lnTo>
                  <a:pt x="710748" y="1665"/>
                </a:lnTo>
                <a:lnTo>
                  <a:pt x="663372" y="0"/>
                </a:lnTo>
                <a:lnTo>
                  <a:pt x="615996" y="1665"/>
                </a:lnTo>
                <a:lnTo>
                  <a:pt x="569519" y="6587"/>
                </a:lnTo>
                <a:lnTo>
                  <a:pt x="524054" y="14653"/>
                </a:lnTo>
                <a:lnTo>
                  <a:pt x="479712" y="25752"/>
                </a:lnTo>
                <a:lnTo>
                  <a:pt x="436606" y="39770"/>
                </a:lnTo>
                <a:lnTo>
                  <a:pt x="394848" y="56595"/>
                </a:lnTo>
                <a:lnTo>
                  <a:pt x="354551" y="76115"/>
                </a:lnTo>
                <a:lnTo>
                  <a:pt x="315826" y="98219"/>
                </a:lnTo>
                <a:lnTo>
                  <a:pt x="278786" y="122793"/>
                </a:lnTo>
                <a:lnTo>
                  <a:pt x="243544" y="149725"/>
                </a:lnTo>
                <a:lnTo>
                  <a:pt x="210210" y="178903"/>
                </a:lnTo>
                <a:lnTo>
                  <a:pt x="178899" y="210216"/>
                </a:lnTo>
                <a:lnTo>
                  <a:pt x="149721" y="243550"/>
                </a:lnTo>
                <a:lnTo>
                  <a:pt x="122789" y="278793"/>
                </a:lnTo>
                <a:lnTo>
                  <a:pt x="98216" y="315834"/>
                </a:lnTo>
                <a:lnTo>
                  <a:pt x="76113" y="354559"/>
                </a:lnTo>
                <a:lnTo>
                  <a:pt x="56593" y="394857"/>
                </a:lnTo>
                <a:lnTo>
                  <a:pt x="39768" y="436615"/>
                </a:lnTo>
                <a:lnTo>
                  <a:pt x="25751" y="479721"/>
                </a:lnTo>
                <a:lnTo>
                  <a:pt x="14653" y="524064"/>
                </a:lnTo>
                <a:lnTo>
                  <a:pt x="6587" y="569529"/>
                </a:lnTo>
                <a:lnTo>
                  <a:pt x="1665" y="616006"/>
                </a:lnTo>
                <a:lnTo>
                  <a:pt x="0" y="663382"/>
                </a:lnTo>
                <a:lnTo>
                  <a:pt x="1665" y="710757"/>
                </a:lnTo>
                <a:lnTo>
                  <a:pt x="6587" y="757233"/>
                </a:lnTo>
                <a:lnTo>
                  <a:pt x="14653" y="802698"/>
                </a:lnTo>
                <a:lnTo>
                  <a:pt x="25751" y="847039"/>
                </a:lnTo>
                <a:lnTo>
                  <a:pt x="39768" y="890144"/>
                </a:lnTo>
                <a:lnTo>
                  <a:pt x="56593" y="931902"/>
                </a:lnTo>
                <a:lnTo>
                  <a:pt x="76113" y="972199"/>
                </a:lnTo>
                <a:lnTo>
                  <a:pt x="98216" y="1010924"/>
                </a:lnTo>
                <a:lnTo>
                  <a:pt x="122789" y="1047964"/>
                </a:lnTo>
                <a:lnTo>
                  <a:pt x="149721" y="1083207"/>
                </a:lnTo>
                <a:lnTo>
                  <a:pt x="178899" y="1116540"/>
                </a:lnTo>
                <a:lnTo>
                  <a:pt x="210210" y="1147852"/>
                </a:lnTo>
                <a:lnTo>
                  <a:pt x="243544" y="1177030"/>
                </a:lnTo>
                <a:lnTo>
                  <a:pt x="278786" y="1203963"/>
                </a:lnTo>
                <a:lnTo>
                  <a:pt x="315826" y="1228536"/>
                </a:lnTo>
                <a:lnTo>
                  <a:pt x="354551" y="1250639"/>
                </a:lnTo>
                <a:lnTo>
                  <a:pt x="394848" y="1270160"/>
                </a:lnTo>
                <a:lnTo>
                  <a:pt x="436606" y="1286985"/>
                </a:lnTo>
                <a:lnTo>
                  <a:pt x="479712" y="1301003"/>
                </a:lnTo>
                <a:lnTo>
                  <a:pt x="524054" y="1312101"/>
                </a:lnTo>
                <a:lnTo>
                  <a:pt x="569519" y="1320167"/>
                </a:lnTo>
                <a:lnTo>
                  <a:pt x="615996" y="1325089"/>
                </a:lnTo>
                <a:lnTo>
                  <a:pt x="663372" y="1326755"/>
                </a:lnTo>
                <a:close/>
              </a:path>
            </a:pathLst>
          </a:custGeom>
          <a:ln w="31412">
            <a:solidFill>
              <a:srgbClr val="FFFFFF"/>
            </a:solidFill>
          </a:ln>
        </p:spPr>
        <p:txBody>
          <a:bodyPr wrap="square" lIns="0" tIns="0" rIns="0" bIns="0" rtlCol="0"/>
          <a:lstStyle/>
          <a:p>
            <a:endParaRPr/>
          </a:p>
        </p:txBody>
      </p:sp>
      <p:pic>
        <p:nvPicPr>
          <p:cNvPr id="28" name="Picture 27" descr="A blue background with lines&#10;&#10;Description automatically generated">
            <a:extLst>
              <a:ext uri="{FF2B5EF4-FFF2-40B4-BE49-F238E27FC236}">
                <a16:creationId xmlns:a16="http://schemas.microsoft.com/office/drawing/2014/main" id="{B0E72FA0-A4BE-7A1A-5A37-6713DA0D2A9F}"/>
              </a:ext>
            </a:extLst>
          </p:cNvPr>
          <p:cNvPicPr>
            <a:picLocks noChangeAspect="1"/>
          </p:cNvPicPr>
          <p:nvPr/>
        </p:nvPicPr>
        <p:blipFill>
          <a:blip r:embed="rId3">
            <a:extLst>
              <a:ext uri="{28A0092B-C50C-407E-A947-70E740481C1C}">
                <a14:useLocalDpi xmlns:a14="http://schemas.microsoft.com/office/drawing/2010/main" val="0"/>
              </a:ext>
            </a:extLst>
          </a:blip>
          <a:srcRect l="12398"/>
          <a:stretch/>
        </p:blipFill>
        <p:spPr>
          <a:xfrm>
            <a:off x="8221556" y="2233"/>
            <a:ext cx="3970016" cy="6691607"/>
          </a:xfrm>
          <a:prstGeom prst="rect">
            <a:avLst/>
          </a:prstGeom>
        </p:spPr>
      </p:pic>
      <p:sp>
        <p:nvSpPr>
          <p:cNvPr id="2" name="object 2"/>
          <p:cNvSpPr txBox="1"/>
          <p:nvPr/>
        </p:nvSpPr>
        <p:spPr>
          <a:xfrm>
            <a:off x="449894" y="2594753"/>
            <a:ext cx="2549513" cy="2261099"/>
          </a:xfrm>
          <a:prstGeom prst="rect">
            <a:avLst/>
          </a:prstGeom>
        </p:spPr>
        <p:txBody>
          <a:bodyPr vert="horz" wrap="square" lIns="0" tIns="22719" rIns="0" bIns="0" rtlCol="0">
            <a:spAutoFit/>
          </a:bodyPr>
          <a:lstStyle/>
          <a:p>
            <a:pPr marL="7701" marR="3081">
              <a:lnSpc>
                <a:spcPts val="1601"/>
              </a:lnSpc>
              <a:spcBef>
                <a:spcPts val="179"/>
              </a:spcBef>
            </a:pPr>
            <a:r>
              <a:rPr sz="1395" b="1" dirty="0">
                <a:solidFill>
                  <a:srgbClr val="23B8D1"/>
                </a:solidFill>
                <a:latin typeface="Moderat Extended Bold"/>
                <a:cs typeface="Moderat Extended Bold"/>
              </a:rPr>
              <a:t>Open</a:t>
            </a:r>
            <a:r>
              <a:rPr sz="1395" b="1" spc="-45" dirty="0">
                <a:solidFill>
                  <a:srgbClr val="23B8D1"/>
                </a:solidFill>
                <a:latin typeface="Moderat Extended Bold"/>
                <a:cs typeface="Moderat Extended Bold"/>
              </a:rPr>
              <a:t> </a:t>
            </a:r>
            <a:r>
              <a:rPr sz="1395" b="1" spc="-6" dirty="0">
                <a:solidFill>
                  <a:srgbClr val="23B8D1"/>
                </a:solidFill>
                <a:latin typeface="Moderat Extended Bold"/>
                <a:cs typeface="Moderat Extended Bold"/>
              </a:rPr>
              <a:t>access</a:t>
            </a:r>
            <a:r>
              <a:rPr sz="1395" b="1" spc="-45" dirty="0">
                <a:solidFill>
                  <a:srgbClr val="23B8D1"/>
                </a:solidFill>
                <a:latin typeface="Moderat Extended Bold"/>
                <a:cs typeface="Moderat Extended Bold"/>
              </a:rPr>
              <a:t> </a:t>
            </a:r>
            <a:r>
              <a:rPr sz="1395" b="1" spc="-6" dirty="0">
                <a:solidFill>
                  <a:srgbClr val="23B8D1"/>
                </a:solidFill>
                <a:latin typeface="Moderat Extended Bold"/>
                <a:cs typeface="Moderat Extended Bold"/>
              </a:rPr>
              <a:t>facilitates community-</a:t>
            </a:r>
            <a:r>
              <a:rPr sz="1395" b="1" dirty="0">
                <a:solidFill>
                  <a:srgbClr val="23B8D1"/>
                </a:solidFill>
                <a:latin typeface="Moderat Extended Bold"/>
                <a:cs typeface="Moderat Extended Bold"/>
              </a:rPr>
              <a:t>led</a:t>
            </a:r>
            <a:r>
              <a:rPr sz="1395" b="1" spc="6" dirty="0">
                <a:solidFill>
                  <a:srgbClr val="23B8D1"/>
                </a:solidFill>
                <a:latin typeface="Moderat Extended Bold"/>
                <a:cs typeface="Moderat Extended Bold"/>
              </a:rPr>
              <a:t> </a:t>
            </a:r>
            <a:r>
              <a:rPr sz="1395" b="1" spc="-6" dirty="0">
                <a:solidFill>
                  <a:srgbClr val="23B8D1"/>
                </a:solidFill>
                <a:latin typeface="Moderat Extended Bold"/>
                <a:cs typeface="Moderat Extended Bold"/>
              </a:rPr>
              <a:t>publishing, </a:t>
            </a:r>
            <a:r>
              <a:rPr sz="1395" b="1" dirty="0">
                <a:solidFill>
                  <a:srgbClr val="23B8D1"/>
                </a:solidFill>
                <a:latin typeface="Moderat Extended Bold"/>
                <a:cs typeface="Moderat Extended Bold"/>
              </a:rPr>
              <a:t>which</a:t>
            </a:r>
            <a:r>
              <a:rPr sz="1395" b="1" spc="-30" dirty="0">
                <a:solidFill>
                  <a:srgbClr val="23B8D1"/>
                </a:solidFill>
                <a:latin typeface="Moderat Extended Bold"/>
                <a:cs typeface="Moderat Extended Bold"/>
              </a:rPr>
              <a:t> </a:t>
            </a:r>
            <a:r>
              <a:rPr sz="1395" b="1" dirty="0">
                <a:solidFill>
                  <a:srgbClr val="23B8D1"/>
                </a:solidFill>
                <a:latin typeface="Moderat Extended Bold"/>
                <a:cs typeface="Moderat Extended Bold"/>
              </a:rPr>
              <a:t>Moore</a:t>
            </a:r>
            <a:r>
              <a:rPr sz="1395" b="1" spc="-30" dirty="0">
                <a:solidFill>
                  <a:srgbClr val="23B8D1"/>
                </a:solidFill>
                <a:latin typeface="Moderat Extended Bold"/>
                <a:cs typeface="Moderat Extended Bold"/>
              </a:rPr>
              <a:t> </a:t>
            </a:r>
            <a:r>
              <a:rPr sz="1395" b="1" dirty="0">
                <a:solidFill>
                  <a:srgbClr val="23B8D1"/>
                </a:solidFill>
                <a:latin typeface="Moderat Extended Bold"/>
                <a:cs typeface="Moderat Extended Bold"/>
              </a:rPr>
              <a:t>thinks</a:t>
            </a:r>
            <a:r>
              <a:rPr sz="1395" b="1" spc="-30" dirty="0">
                <a:solidFill>
                  <a:srgbClr val="23B8D1"/>
                </a:solidFill>
                <a:latin typeface="Moderat Extended Bold"/>
                <a:cs typeface="Moderat Extended Bold"/>
              </a:rPr>
              <a:t> </a:t>
            </a:r>
            <a:r>
              <a:rPr sz="1395" b="1" dirty="0">
                <a:solidFill>
                  <a:srgbClr val="23B8D1"/>
                </a:solidFill>
                <a:latin typeface="Moderat Extended Bold"/>
                <a:cs typeface="Moderat Extended Bold"/>
              </a:rPr>
              <a:t>is</a:t>
            </a:r>
            <a:r>
              <a:rPr sz="1395" b="1" spc="-27" dirty="0">
                <a:solidFill>
                  <a:srgbClr val="23B8D1"/>
                </a:solidFill>
                <a:latin typeface="Moderat Extended Bold"/>
                <a:cs typeface="Moderat Extended Bold"/>
              </a:rPr>
              <a:t> </a:t>
            </a:r>
            <a:r>
              <a:rPr sz="1395" b="1" spc="-30" dirty="0">
                <a:solidFill>
                  <a:srgbClr val="23B8D1"/>
                </a:solidFill>
                <a:latin typeface="Moderat Extended Bold"/>
                <a:cs typeface="Moderat Extended Bold"/>
              </a:rPr>
              <a:t>a </a:t>
            </a:r>
            <a:r>
              <a:rPr sz="1395" b="1" dirty="0">
                <a:solidFill>
                  <a:srgbClr val="23B8D1"/>
                </a:solidFill>
                <a:latin typeface="Moderat Extended Bold"/>
                <a:cs typeface="Moderat Extended Bold"/>
              </a:rPr>
              <a:t>very</a:t>
            </a:r>
            <a:r>
              <a:rPr sz="1395" b="1" spc="-64" dirty="0">
                <a:solidFill>
                  <a:srgbClr val="23B8D1"/>
                </a:solidFill>
                <a:latin typeface="Moderat Extended Bold"/>
                <a:cs typeface="Moderat Extended Bold"/>
              </a:rPr>
              <a:t> </a:t>
            </a:r>
            <a:r>
              <a:rPr sz="1395" b="1" spc="-6" dirty="0">
                <a:solidFill>
                  <a:srgbClr val="23B8D1"/>
                </a:solidFill>
                <a:latin typeface="Moderat Extended Bold"/>
                <a:cs typeface="Moderat Extended Bold"/>
              </a:rPr>
              <a:t>positive</a:t>
            </a:r>
            <a:r>
              <a:rPr sz="1395" b="1" spc="-64" dirty="0">
                <a:solidFill>
                  <a:srgbClr val="23B8D1"/>
                </a:solidFill>
                <a:latin typeface="Moderat Extended Bold"/>
                <a:cs typeface="Moderat Extended Bold"/>
              </a:rPr>
              <a:t> </a:t>
            </a:r>
            <a:r>
              <a:rPr sz="1395" b="1" spc="-15" dirty="0">
                <a:solidFill>
                  <a:srgbClr val="23B8D1"/>
                </a:solidFill>
                <a:latin typeface="Moderat Extended Bold"/>
                <a:cs typeface="Moderat Extended Bold"/>
              </a:rPr>
              <a:t>development. </a:t>
            </a:r>
            <a:r>
              <a:rPr sz="1395" b="1" dirty="0">
                <a:solidFill>
                  <a:srgbClr val="23B8D1"/>
                </a:solidFill>
                <a:latin typeface="Moderat Extended Bold"/>
                <a:cs typeface="Moderat Extended Bold"/>
              </a:rPr>
              <a:t>It</a:t>
            </a:r>
            <a:r>
              <a:rPr sz="1395" b="1" spc="-3" dirty="0">
                <a:solidFill>
                  <a:srgbClr val="23B8D1"/>
                </a:solidFill>
                <a:latin typeface="Moderat Extended Bold"/>
                <a:cs typeface="Moderat Extended Bold"/>
              </a:rPr>
              <a:t> </a:t>
            </a:r>
            <a:r>
              <a:rPr sz="1395" b="1" spc="-6" dirty="0">
                <a:solidFill>
                  <a:srgbClr val="23B8D1"/>
                </a:solidFill>
                <a:latin typeface="Moderat Extended Bold"/>
                <a:cs typeface="Moderat Extended Bold"/>
              </a:rPr>
              <a:t>encourages experimentation</a:t>
            </a:r>
            <a:r>
              <a:rPr sz="1395" b="1" spc="-49" dirty="0">
                <a:solidFill>
                  <a:srgbClr val="23B8D1"/>
                </a:solidFill>
                <a:latin typeface="Moderat Extended Bold"/>
                <a:cs typeface="Moderat Extended Bold"/>
              </a:rPr>
              <a:t> </a:t>
            </a:r>
            <a:r>
              <a:rPr sz="1395" b="1" dirty="0">
                <a:solidFill>
                  <a:srgbClr val="23B8D1"/>
                </a:solidFill>
                <a:latin typeface="Moderat Extended Bold"/>
                <a:cs typeface="Moderat Extended Bold"/>
              </a:rPr>
              <a:t>with</a:t>
            </a:r>
            <a:r>
              <a:rPr sz="1395" b="1" spc="-39" dirty="0">
                <a:solidFill>
                  <a:srgbClr val="23B8D1"/>
                </a:solidFill>
                <a:latin typeface="Moderat Extended Bold"/>
                <a:cs typeface="Moderat Extended Bold"/>
              </a:rPr>
              <a:t> </a:t>
            </a:r>
            <a:r>
              <a:rPr sz="1395" b="1" spc="-6" dirty="0">
                <a:solidFill>
                  <a:srgbClr val="23B8D1"/>
                </a:solidFill>
                <a:latin typeface="Moderat Extended Bold"/>
                <a:cs typeface="Moderat Extended Bold"/>
              </a:rPr>
              <a:t>form, content</a:t>
            </a:r>
            <a:r>
              <a:rPr sz="1395" b="1" spc="-36" dirty="0">
                <a:solidFill>
                  <a:srgbClr val="23B8D1"/>
                </a:solidFill>
                <a:latin typeface="Moderat Extended Bold"/>
                <a:cs typeface="Moderat Extended Bold"/>
              </a:rPr>
              <a:t> </a:t>
            </a:r>
            <a:r>
              <a:rPr sz="1395" b="1" dirty="0">
                <a:solidFill>
                  <a:srgbClr val="23B8D1"/>
                </a:solidFill>
                <a:latin typeface="Moderat Extended Bold"/>
                <a:cs typeface="Moderat Extended Bold"/>
              </a:rPr>
              <a:t>and</a:t>
            </a:r>
            <a:r>
              <a:rPr sz="1395" b="1" spc="-36" dirty="0">
                <a:solidFill>
                  <a:srgbClr val="23B8D1"/>
                </a:solidFill>
                <a:latin typeface="Moderat Extended Bold"/>
                <a:cs typeface="Moderat Extended Bold"/>
              </a:rPr>
              <a:t> </a:t>
            </a:r>
            <a:r>
              <a:rPr sz="1395" b="1" spc="-6" dirty="0">
                <a:solidFill>
                  <a:srgbClr val="23B8D1"/>
                </a:solidFill>
                <a:latin typeface="Moderat Extended Bold"/>
                <a:cs typeface="Moderat Extended Bold"/>
              </a:rPr>
              <a:t>audience </a:t>
            </a:r>
            <a:r>
              <a:rPr sz="1395" b="1" dirty="0">
                <a:solidFill>
                  <a:srgbClr val="23B8D1"/>
                </a:solidFill>
                <a:latin typeface="Moderat Extended Bold"/>
                <a:cs typeface="Moderat Extended Bold"/>
              </a:rPr>
              <a:t>participation,</a:t>
            </a:r>
            <a:r>
              <a:rPr sz="1395" b="1" spc="-27" dirty="0">
                <a:solidFill>
                  <a:srgbClr val="23B8D1"/>
                </a:solidFill>
                <a:latin typeface="Moderat Extended Bold"/>
                <a:cs typeface="Moderat Extended Bold"/>
              </a:rPr>
              <a:t> </a:t>
            </a:r>
            <a:r>
              <a:rPr sz="1395" b="1" spc="-12" dirty="0">
                <a:solidFill>
                  <a:srgbClr val="23B8D1"/>
                </a:solidFill>
                <a:latin typeface="Moderat Extended Bold"/>
                <a:cs typeface="Moderat Extended Bold"/>
              </a:rPr>
              <a:t>while </a:t>
            </a:r>
            <a:r>
              <a:rPr sz="1395" b="1" dirty="0">
                <a:solidFill>
                  <a:srgbClr val="23B8D1"/>
                </a:solidFill>
                <a:latin typeface="Moderat Extended Bold"/>
                <a:cs typeface="Moderat Extended Bold"/>
              </a:rPr>
              <a:t>adhering</a:t>
            </a:r>
            <a:r>
              <a:rPr sz="1395" b="1" spc="-21" dirty="0">
                <a:solidFill>
                  <a:srgbClr val="23B8D1"/>
                </a:solidFill>
                <a:latin typeface="Moderat Extended Bold"/>
                <a:cs typeface="Moderat Extended Bold"/>
              </a:rPr>
              <a:t> </a:t>
            </a:r>
            <a:r>
              <a:rPr sz="1395" b="1" dirty="0">
                <a:solidFill>
                  <a:srgbClr val="23B8D1"/>
                </a:solidFill>
                <a:latin typeface="Moderat Extended Bold"/>
                <a:cs typeface="Moderat Extended Bold"/>
              </a:rPr>
              <a:t>to</a:t>
            </a:r>
            <a:r>
              <a:rPr sz="1395" b="1" spc="-18" dirty="0">
                <a:solidFill>
                  <a:srgbClr val="23B8D1"/>
                </a:solidFill>
                <a:latin typeface="Moderat Extended Bold"/>
                <a:cs typeface="Moderat Extended Bold"/>
              </a:rPr>
              <a:t> </a:t>
            </a:r>
            <a:r>
              <a:rPr sz="1395" b="1" dirty="0">
                <a:solidFill>
                  <a:srgbClr val="23B8D1"/>
                </a:solidFill>
                <a:latin typeface="Moderat Extended Bold"/>
                <a:cs typeface="Moderat Extended Bold"/>
              </a:rPr>
              <a:t>the</a:t>
            </a:r>
            <a:r>
              <a:rPr sz="1395" b="1" spc="-21" dirty="0">
                <a:solidFill>
                  <a:srgbClr val="23B8D1"/>
                </a:solidFill>
                <a:latin typeface="Moderat Extended Bold"/>
                <a:cs typeface="Moderat Extended Bold"/>
              </a:rPr>
              <a:t> </a:t>
            </a:r>
            <a:r>
              <a:rPr sz="1395" b="1" dirty="0">
                <a:solidFill>
                  <a:srgbClr val="23B8D1"/>
                </a:solidFill>
                <a:latin typeface="Moderat Extended Bold"/>
                <a:cs typeface="Moderat Extended Bold"/>
              </a:rPr>
              <a:t>same</a:t>
            </a:r>
            <a:r>
              <a:rPr sz="1395" b="1" spc="-18" dirty="0">
                <a:solidFill>
                  <a:srgbClr val="23B8D1"/>
                </a:solidFill>
                <a:latin typeface="Moderat Extended Bold"/>
                <a:cs typeface="Moderat Extended Bold"/>
              </a:rPr>
              <a:t> </a:t>
            </a:r>
            <a:r>
              <a:rPr sz="1395" b="1" spc="-12" dirty="0">
                <a:solidFill>
                  <a:srgbClr val="23B8D1"/>
                </a:solidFill>
                <a:latin typeface="Moderat Extended Bold"/>
                <a:cs typeface="Moderat Extended Bold"/>
              </a:rPr>
              <a:t>high </a:t>
            </a:r>
            <a:r>
              <a:rPr sz="1395" b="1" dirty="0">
                <a:solidFill>
                  <a:srgbClr val="23B8D1"/>
                </a:solidFill>
                <a:latin typeface="Moderat Extended Bold"/>
                <a:cs typeface="Moderat Extended Bold"/>
              </a:rPr>
              <a:t>standards</a:t>
            </a:r>
            <a:r>
              <a:rPr sz="1395" b="1" spc="-36" dirty="0">
                <a:solidFill>
                  <a:srgbClr val="23B8D1"/>
                </a:solidFill>
                <a:latin typeface="Moderat Extended Bold"/>
                <a:cs typeface="Moderat Extended Bold"/>
              </a:rPr>
              <a:t> </a:t>
            </a:r>
            <a:r>
              <a:rPr sz="1395" b="1" dirty="0">
                <a:solidFill>
                  <a:srgbClr val="23B8D1"/>
                </a:solidFill>
                <a:latin typeface="Moderat Extended Bold"/>
                <a:cs typeface="Moderat Extended Bold"/>
              </a:rPr>
              <a:t>as</a:t>
            </a:r>
            <a:r>
              <a:rPr sz="1395" b="1" spc="-33" dirty="0">
                <a:solidFill>
                  <a:srgbClr val="23B8D1"/>
                </a:solidFill>
                <a:latin typeface="Moderat Extended Bold"/>
                <a:cs typeface="Moderat Extended Bold"/>
              </a:rPr>
              <a:t> </a:t>
            </a:r>
            <a:r>
              <a:rPr sz="1395" b="1" spc="-6" dirty="0">
                <a:solidFill>
                  <a:srgbClr val="23B8D1"/>
                </a:solidFill>
                <a:latin typeface="Moderat Extended Bold"/>
                <a:cs typeface="Moderat Extended Bold"/>
              </a:rPr>
              <a:t>traditional publishing.</a:t>
            </a:r>
            <a:endParaRPr sz="1395">
              <a:latin typeface="Moderat Extended Bold"/>
              <a:cs typeface="Moderat Extended Bold"/>
            </a:endParaRPr>
          </a:p>
        </p:txBody>
      </p:sp>
      <p:sp>
        <p:nvSpPr>
          <p:cNvPr id="3" name="object 3"/>
          <p:cNvSpPr txBox="1"/>
          <p:nvPr/>
        </p:nvSpPr>
        <p:spPr>
          <a:xfrm>
            <a:off x="3201690" y="2594930"/>
            <a:ext cx="2578007" cy="1244914"/>
          </a:xfrm>
          <a:prstGeom prst="rect">
            <a:avLst/>
          </a:prstGeom>
        </p:spPr>
        <p:txBody>
          <a:bodyPr vert="horz" wrap="square" lIns="0" tIns="22719" rIns="0" bIns="0" rtlCol="0">
            <a:spAutoFit/>
          </a:bodyPr>
          <a:lstStyle/>
          <a:p>
            <a:pPr marL="7701" marR="3081">
              <a:lnSpc>
                <a:spcPts val="1601"/>
              </a:lnSpc>
              <a:spcBef>
                <a:spcPts val="179"/>
              </a:spcBef>
            </a:pPr>
            <a:r>
              <a:rPr sz="1395" b="1" dirty="0">
                <a:solidFill>
                  <a:srgbClr val="23B8D1"/>
                </a:solidFill>
                <a:latin typeface="Moderat Extended Bold"/>
                <a:cs typeface="Moderat Extended Bold"/>
              </a:rPr>
              <a:t>Moore</a:t>
            </a:r>
            <a:r>
              <a:rPr sz="1395" b="1" spc="-79" dirty="0">
                <a:solidFill>
                  <a:srgbClr val="23B8D1"/>
                </a:solidFill>
                <a:latin typeface="Moderat Extended Bold"/>
                <a:cs typeface="Moderat Extended Bold"/>
              </a:rPr>
              <a:t> </a:t>
            </a:r>
            <a:r>
              <a:rPr sz="1395" b="1" dirty="0">
                <a:solidFill>
                  <a:srgbClr val="23B8D1"/>
                </a:solidFill>
                <a:latin typeface="Moderat Extended Bold"/>
                <a:cs typeface="Moderat Extended Bold"/>
              </a:rPr>
              <a:t>explains:</a:t>
            </a:r>
            <a:r>
              <a:rPr sz="1395" b="1" spc="-73" dirty="0">
                <a:solidFill>
                  <a:srgbClr val="23B8D1"/>
                </a:solidFill>
                <a:latin typeface="Moderat Extended Bold"/>
                <a:cs typeface="Moderat Extended Bold"/>
              </a:rPr>
              <a:t> </a:t>
            </a:r>
            <a:r>
              <a:rPr sz="1395" b="1" spc="-6" dirty="0">
                <a:solidFill>
                  <a:srgbClr val="23B8D1"/>
                </a:solidFill>
                <a:latin typeface="Moderat Extended Bold"/>
                <a:cs typeface="Moderat Extended Bold"/>
              </a:rPr>
              <a:t>“Publishing </a:t>
            </a:r>
            <a:r>
              <a:rPr sz="1395" b="1" dirty="0">
                <a:solidFill>
                  <a:srgbClr val="23B8D1"/>
                </a:solidFill>
                <a:latin typeface="Moderat Extended Bold"/>
                <a:cs typeface="Moderat Extended Bold"/>
              </a:rPr>
              <a:t>open</a:t>
            </a:r>
            <a:r>
              <a:rPr sz="1395" b="1" spc="-45" dirty="0">
                <a:solidFill>
                  <a:srgbClr val="23B8D1"/>
                </a:solidFill>
                <a:latin typeface="Moderat Extended Bold"/>
                <a:cs typeface="Moderat Extended Bold"/>
              </a:rPr>
              <a:t> </a:t>
            </a:r>
            <a:r>
              <a:rPr sz="1395" b="1" spc="-6" dirty="0">
                <a:solidFill>
                  <a:srgbClr val="23B8D1"/>
                </a:solidFill>
                <a:latin typeface="Moderat Extended Bold"/>
                <a:cs typeface="Moderat Extended Bold"/>
              </a:rPr>
              <a:t>access</a:t>
            </a:r>
            <a:r>
              <a:rPr sz="1395" b="1" spc="-42" dirty="0">
                <a:solidFill>
                  <a:srgbClr val="23B8D1"/>
                </a:solidFill>
                <a:latin typeface="Moderat Extended Bold"/>
                <a:cs typeface="Moderat Extended Bold"/>
              </a:rPr>
              <a:t> </a:t>
            </a:r>
            <a:r>
              <a:rPr sz="1395" b="1" dirty="0">
                <a:solidFill>
                  <a:srgbClr val="23B8D1"/>
                </a:solidFill>
                <a:latin typeface="Moderat Extended Bold"/>
                <a:cs typeface="Moderat Extended Bold"/>
              </a:rPr>
              <a:t>felt</a:t>
            </a:r>
            <a:r>
              <a:rPr sz="1395" b="1" spc="-42" dirty="0">
                <a:solidFill>
                  <a:srgbClr val="23B8D1"/>
                </a:solidFill>
                <a:latin typeface="Moderat Extended Bold"/>
                <a:cs typeface="Moderat Extended Bold"/>
              </a:rPr>
              <a:t> </a:t>
            </a:r>
            <a:r>
              <a:rPr sz="1395" b="1" dirty="0">
                <a:solidFill>
                  <a:srgbClr val="23B8D1"/>
                </a:solidFill>
                <a:latin typeface="Moderat Extended Bold"/>
                <a:cs typeface="Moderat Extended Bold"/>
              </a:rPr>
              <a:t>to</a:t>
            </a:r>
            <a:r>
              <a:rPr sz="1395" b="1" spc="-45" dirty="0">
                <a:solidFill>
                  <a:srgbClr val="23B8D1"/>
                </a:solidFill>
                <a:latin typeface="Moderat Extended Bold"/>
                <a:cs typeface="Moderat Extended Bold"/>
              </a:rPr>
              <a:t> </a:t>
            </a:r>
            <a:r>
              <a:rPr sz="1395" b="1" spc="-15" dirty="0">
                <a:solidFill>
                  <a:srgbClr val="23B8D1"/>
                </a:solidFill>
                <a:latin typeface="Moderat Extended Bold"/>
                <a:cs typeface="Moderat Extended Bold"/>
              </a:rPr>
              <a:t>me</a:t>
            </a:r>
            <a:endParaRPr sz="1395">
              <a:latin typeface="Moderat Extended Bold"/>
              <a:cs typeface="Moderat Extended Bold"/>
            </a:endParaRPr>
          </a:p>
          <a:p>
            <a:pPr marL="7701">
              <a:lnSpc>
                <a:spcPts val="1522"/>
              </a:lnSpc>
            </a:pPr>
            <a:r>
              <a:rPr sz="1395" b="1" dirty="0">
                <a:solidFill>
                  <a:srgbClr val="23B8D1"/>
                </a:solidFill>
                <a:latin typeface="Moderat Extended Bold"/>
                <a:cs typeface="Moderat Extended Bold"/>
              </a:rPr>
              <a:t>like</a:t>
            </a:r>
            <a:r>
              <a:rPr sz="1395" b="1" spc="-36" dirty="0">
                <a:solidFill>
                  <a:srgbClr val="23B8D1"/>
                </a:solidFill>
                <a:latin typeface="Moderat Extended Bold"/>
                <a:cs typeface="Moderat Extended Bold"/>
              </a:rPr>
              <a:t> </a:t>
            </a:r>
            <a:r>
              <a:rPr sz="1395" b="1" dirty="0">
                <a:solidFill>
                  <a:srgbClr val="23B8D1"/>
                </a:solidFill>
                <a:latin typeface="Moderat Extended Bold"/>
                <a:cs typeface="Moderat Extended Bold"/>
              </a:rPr>
              <a:t>a</a:t>
            </a:r>
            <a:r>
              <a:rPr sz="1395" b="1" spc="-30" dirty="0">
                <a:solidFill>
                  <a:srgbClr val="23B8D1"/>
                </a:solidFill>
                <a:latin typeface="Moderat Extended Bold"/>
                <a:cs typeface="Moderat Extended Bold"/>
              </a:rPr>
              <a:t> </a:t>
            </a:r>
            <a:r>
              <a:rPr sz="1395" b="1" dirty="0">
                <a:solidFill>
                  <a:srgbClr val="23B8D1"/>
                </a:solidFill>
                <a:latin typeface="Moderat Extended Bold"/>
                <a:cs typeface="Moderat Extended Bold"/>
              </a:rPr>
              <a:t>traditional</a:t>
            </a:r>
            <a:r>
              <a:rPr sz="1395" b="1" spc="-27" dirty="0">
                <a:solidFill>
                  <a:srgbClr val="23B8D1"/>
                </a:solidFill>
                <a:latin typeface="Moderat Extended Bold"/>
                <a:cs typeface="Moderat Extended Bold"/>
              </a:rPr>
              <a:t> </a:t>
            </a:r>
            <a:r>
              <a:rPr sz="1395" b="1" spc="-6" dirty="0">
                <a:solidFill>
                  <a:srgbClr val="23B8D1"/>
                </a:solidFill>
                <a:latin typeface="Moderat Extended Bold"/>
                <a:cs typeface="Moderat Extended Bold"/>
              </a:rPr>
              <a:t>publishing</a:t>
            </a:r>
            <a:endParaRPr sz="1395">
              <a:latin typeface="Moderat Extended Bold"/>
              <a:cs typeface="Moderat Extended Bold"/>
            </a:endParaRPr>
          </a:p>
          <a:p>
            <a:pPr marL="7701" marR="114749">
              <a:lnSpc>
                <a:spcPts val="1601"/>
              </a:lnSpc>
              <a:spcBef>
                <a:spcPts val="76"/>
              </a:spcBef>
            </a:pPr>
            <a:r>
              <a:rPr sz="1395" b="1" spc="-6" dirty="0">
                <a:solidFill>
                  <a:srgbClr val="23B8D1"/>
                </a:solidFill>
                <a:latin typeface="Moderat Extended Bold"/>
                <a:cs typeface="Moderat Extended Bold"/>
              </a:rPr>
              <a:t>experience</a:t>
            </a:r>
            <a:r>
              <a:rPr sz="1395" b="1" spc="-45" dirty="0">
                <a:solidFill>
                  <a:srgbClr val="23B8D1"/>
                </a:solidFill>
                <a:latin typeface="Moderat Extended Bold"/>
                <a:cs typeface="Moderat Extended Bold"/>
              </a:rPr>
              <a:t> </a:t>
            </a:r>
            <a:r>
              <a:rPr sz="1395" b="1" dirty="0">
                <a:solidFill>
                  <a:srgbClr val="23B8D1"/>
                </a:solidFill>
                <a:latin typeface="Moderat Extended Bold"/>
                <a:cs typeface="Moderat Extended Bold"/>
              </a:rPr>
              <a:t>in</a:t>
            </a:r>
            <a:r>
              <a:rPr sz="1395" b="1" spc="-45" dirty="0">
                <a:solidFill>
                  <a:srgbClr val="23B8D1"/>
                </a:solidFill>
                <a:latin typeface="Moderat Extended Bold"/>
                <a:cs typeface="Moderat Extended Bold"/>
              </a:rPr>
              <a:t> </a:t>
            </a:r>
            <a:r>
              <a:rPr sz="1395" b="1" dirty="0">
                <a:solidFill>
                  <a:srgbClr val="23B8D1"/>
                </a:solidFill>
                <a:latin typeface="Moderat Extended Bold"/>
                <a:cs typeface="Moderat Extended Bold"/>
              </a:rPr>
              <a:t>terms</a:t>
            </a:r>
            <a:r>
              <a:rPr sz="1395" b="1" spc="-45" dirty="0">
                <a:solidFill>
                  <a:srgbClr val="23B8D1"/>
                </a:solidFill>
                <a:latin typeface="Moderat Extended Bold"/>
                <a:cs typeface="Moderat Extended Bold"/>
              </a:rPr>
              <a:t> </a:t>
            </a:r>
            <a:r>
              <a:rPr sz="1395" b="1" spc="-15" dirty="0">
                <a:solidFill>
                  <a:srgbClr val="23B8D1"/>
                </a:solidFill>
                <a:latin typeface="Moderat Extended Bold"/>
                <a:cs typeface="Moderat Extended Bold"/>
              </a:rPr>
              <a:t>of </a:t>
            </a:r>
            <a:r>
              <a:rPr sz="1395" b="1" dirty="0">
                <a:solidFill>
                  <a:srgbClr val="23B8D1"/>
                </a:solidFill>
                <a:latin typeface="Moderat Extended Bold"/>
                <a:cs typeface="Moderat Extended Bold"/>
              </a:rPr>
              <a:t>copy</a:t>
            </a:r>
            <a:r>
              <a:rPr sz="1395" b="1" spc="-64" dirty="0">
                <a:solidFill>
                  <a:srgbClr val="23B8D1"/>
                </a:solidFill>
                <a:latin typeface="Moderat Extended Bold"/>
                <a:cs typeface="Moderat Extended Bold"/>
              </a:rPr>
              <a:t> </a:t>
            </a:r>
            <a:r>
              <a:rPr sz="1395" b="1" dirty="0">
                <a:solidFill>
                  <a:srgbClr val="23B8D1"/>
                </a:solidFill>
                <a:latin typeface="Moderat Extended Bold"/>
                <a:cs typeface="Moderat Extended Bold"/>
              </a:rPr>
              <a:t>editing,</a:t>
            </a:r>
            <a:r>
              <a:rPr sz="1395" b="1" spc="-64" dirty="0">
                <a:solidFill>
                  <a:srgbClr val="23B8D1"/>
                </a:solidFill>
                <a:latin typeface="Moderat Extended Bold"/>
                <a:cs typeface="Moderat Extended Bold"/>
              </a:rPr>
              <a:t> </a:t>
            </a:r>
            <a:r>
              <a:rPr sz="1395" b="1" dirty="0">
                <a:solidFill>
                  <a:srgbClr val="23B8D1"/>
                </a:solidFill>
                <a:latin typeface="Moderat Extended Bold"/>
                <a:cs typeface="Moderat Extended Bold"/>
              </a:rPr>
              <a:t>peer</a:t>
            </a:r>
            <a:r>
              <a:rPr sz="1395" b="1" spc="-64" dirty="0">
                <a:solidFill>
                  <a:srgbClr val="23B8D1"/>
                </a:solidFill>
                <a:latin typeface="Moderat Extended Bold"/>
                <a:cs typeface="Moderat Extended Bold"/>
              </a:rPr>
              <a:t> </a:t>
            </a:r>
            <a:r>
              <a:rPr sz="1395" b="1" spc="-18" dirty="0">
                <a:solidFill>
                  <a:srgbClr val="23B8D1"/>
                </a:solidFill>
                <a:latin typeface="Moderat Extended Bold"/>
                <a:cs typeface="Moderat Extended Bold"/>
              </a:rPr>
              <a:t>reviews </a:t>
            </a:r>
            <a:r>
              <a:rPr sz="1395" b="1" dirty="0">
                <a:solidFill>
                  <a:srgbClr val="23B8D1"/>
                </a:solidFill>
                <a:latin typeface="Moderat Extended Bold"/>
                <a:cs typeface="Moderat Extended Bold"/>
              </a:rPr>
              <a:t>and</a:t>
            </a:r>
            <a:r>
              <a:rPr sz="1395" b="1" spc="-12" dirty="0">
                <a:solidFill>
                  <a:srgbClr val="23B8D1"/>
                </a:solidFill>
                <a:latin typeface="Moderat Extended Bold"/>
                <a:cs typeface="Moderat Extended Bold"/>
              </a:rPr>
              <a:t> </a:t>
            </a:r>
            <a:r>
              <a:rPr sz="1395" b="1" dirty="0">
                <a:solidFill>
                  <a:srgbClr val="23B8D1"/>
                </a:solidFill>
                <a:latin typeface="Moderat Extended Bold"/>
                <a:cs typeface="Moderat Extended Bold"/>
              </a:rPr>
              <a:t>such</a:t>
            </a:r>
            <a:r>
              <a:rPr sz="1395" b="1" spc="-9" dirty="0">
                <a:solidFill>
                  <a:srgbClr val="23B8D1"/>
                </a:solidFill>
                <a:latin typeface="Moderat Extended Bold"/>
                <a:cs typeface="Moderat Extended Bold"/>
              </a:rPr>
              <a:t> </a:t>
            </a:r>
            <a:r>
              <a:rPr sz="1395" b="1" spc="-6" dirty="0">
                <a:solidFill>
                  <a:srgbClr val="23B8D1"/>
                </a:solidFill>
                <a:latin typeface="Moderat Extended Bold"/>
                <a:cs typeface="Moderat Extended Bold"/>
              </a:rPr>
              <a:t>like.”</a:t>
            </a:r>
            <a:endParaRPr sz="1395">
              <a:latin typeface="Moderat Extended Bold"/>
              <a:cs typeface="Moderat Extended Bold"/>
            </a:endParaRPr>
          </a:p>
        </p:txBody>
      </p:sp>
      <p:sp>
        <p:nvSpPr>
          <p:cNvPr id="4" name="object 4"/>
          <p:cNvSpPr txBox="1"/>
          <p:nvPr/>
        </p:nvSpPr>
        <p:spPr>
          <a:xfrm>
            <a:off x="6070227" y="2623712"/>
            <a:ext cx="1829057" cy="1994520"/>
          </a:xfrm>
          <a:prstGeom prst="rect">
            <a:avLst/>
          </a:prstGeom>
        </p:spPr>
        <p:txBody>
          <a:bodyPr vert="horz" wrap="square" lIns="0" tIns="0" rIns="0" bIns="0" rtlCol="0">
            <a:spAutoFit/>
          </a:bodyPr>
          <a:lstStyle/>
          <a:p>
            <a:pPr>
              <a:lnSpc>
                <a:spcPct val="100000"/>
              </a:lnSpc>
            </a:pPr>
            <a:endParaRPr sz="788">
              <a:latin typeface="Times New Roman"/>
              <a:cs typeface="Times New Roman"/>
            </a:endParaRPr>
          </a:p>
          <a:p>
            <a:pPr>
              <a:lnSpc>
                <a:spcPct val="100000"/>
              </a:lnSpc>
            </a:pPr>
            <a:endParaRPr sz="788">
              <a:latin typeface="Times New Roman"/>
              <a:cs typeface="Times New Roman"/>
            </a:endParaRPr>
          </a:p>
          <a:p>
            <a:pPr>
              <a:lnSpc>
                <a:spcPct val="100000"/>
              </a:lnSpc>
            </a:pPr>
            <a:endParaRPr sz="788">
              <a:latin typeface="Times New Roman"/>
              <a:cs typeface="Times New Roman"/>
            </a:endParaRPr>
          </a:p>
          <a:p>
            <a:pPr>
              <a:lnSpc>
                <a:spcPct val="100000"/>
              </a:lnSpc>
            </a:pPr>
            <a:endParaRPr sz="788">
              <a:latin typeface="Times New Roman"/>
              <a:cs typeface="Times New Roman"/>
            </a:endParaRPr>
          </a:p>
          <a:p>
            <a:pPr>
              <a:lnSpc>
                <a:spcPct val="100000"/>
              </a:lnSpc>
            </a:pPr>
            <a:endParaRPr sz="788">
              <a:latin typeface="Times New Roman"/>
              <a:cs typeface="Times New Roman"/>
            </a:endParaRPr>
          </a:p>
          <a:p>
            <a:pPr>
              <a:lnSpc>
                <a:spcPct val="100000"/>
              </a:lnSpc>
            </a:pPr>
            <a:endParaRPr sz="788">
              <a:latin typeface="Times New Roman"/>
              <a:cs typeface="Times New Roman"/>
            </a:endParaRPr>
          </a:p>
          <a:p>
            <a:pPr>
              <a:lnSpc>
                <a:spcPct val="100000"/>
              </a:lnSpc>
            </a:pPr>
            <a:endParaRPr sz="788">
              <a:latin typeface="Times New Roman"/>
              <a:cs typeface="Times New Roman"/>
            </a:endParaRPr>
          </a:p>
          <a:p>
            <a:pPr>
              <a:lnSpc>
                <a:spcPct val="100000"/>
              </a:lnSpc>
            </a:pPr>
            <a:endParaRPr sz="788">
              <a:latin typeface="Times New Roman"/>
              <a:cs typeface="Times New Roman"/>
            </a:endParaRPr>
          </a:p>
          <a:p>
            <a:pPr>
              <a:lnSpc>
                <a:spcPct val="100000"/>
              </a:lnSpc>
              <a:spcBef>
                <a:spcPts val="446"/>
              </a:spcBef>
            </a:pPr>
            <a:endParaRPr sz="788">
              <a:latin typeface="Times New Roman"/>
              <a:cs typeface="Times New Roman"/>
            </a:endParaRPr>
          </a:p>
          <a:p>
            <a:pPr marL="188681" marR="296499">
              <a:lnSpc>
                <a:spcPct val="101499"/>
              </a:lnSpc>
            </a:pPr>
            <a:r>
              <a:rPr sz="788" b="1" dirty="0">
                <a:solidFill>
                  <a:srgbClr val="FFFFFF"/>
                </a:solidFill>
                <a:latin typeface="Roboto"/>
                <a:cs typeface="Roboto"/>
              </a:rPr>
              <a:t>Dr</a:t>
            </a:r>
            <a:r>
              <a:rPr sz="788" b="1" spc="9" dirty="0">
                <a:solidFill>
                  <a:srgbClr val="FFFFFF"/>
                </a:solidFill>
                <a:latin typeface="Roboto"/>
                <a:cs typeface="Roboto"/>
              </a:rPr>
              <a:t> </a:t>
            </a:r>
            <a:r>
              <a:rPr sz="788" b="1" dirty="0">
                <a:solidFill>
                  <a:srgbClr val="FFFFFF"/>
                </a:solidFill>
                <a:latin typeface="Roboto"/>
                <a:cs typeface="Roboto"/>
              </a:rPr>
              <a:t>Samuel</a:t>
            </a:r>
            <a:r>
              <a:rPr sz="788" b="1" spc="9" dirty="0">
                <a:solidFill>
                  <a:srgbClr val="FFFFFF"/>
                </a:solidFill>
                <a:latin typeface="Roboto"/>
                <a:cs typeface="Roboto"/>
              </a:rPr>
              <a:t> </a:t>
            </a:r>
            <a:r>
              <a:rPr sz="788" b="1" dirty="0">
                <a:solidFill>
                  <a:srgbClr val="FFFFFF"/>
                </a:solidFill>
                <a:latin typeface="Roboto"/>
                <a:cs typeface="Roboto"/>
              </a:rPr>
              <a:t>Moore,</a:t>
            </a:r>
            <a:r>
              <a:rPr sz="788" b="1" spc="9" dirty="0">
                <a:solidFill>
                  <a:srgbClr val="FFFFFF"/>
                </a:solidFill>
                <a:latin typeface="Roboto"/>
                <a:cs typeface="Roboto"/>
              </a:rPr>
              <a:t> </a:t>
            </a:r>
            <a:r>
              <a:rPr sz="788" b="1" dirty="0">
                <a:solidFill>
                  <a:srgbClr val="FFFFFF"/>
                </a:solidFill>
                <a:latin typeface="Roboto"/>
                <a:cs typeface="Roboto"/>
              </a:rPr>
              <a:t>a</a:t>
            </a:r>
            <a:r>
              <a:rPr sz="788" b="1" spc="9" dirty="0">
                <a:solidFill>
                  <a:srgbClr val="FFFFFF"/>
                </a:solidFill>
                <a:latin typeface="Roboto"/>
                <a:cs typeface="Roboto"/>
              </a:rPr>
              <a:t> </a:t>
            </a:r>
            <a:r>
              <a:rPr sz="788" b="1" spc="-6" dirty="0">
                <a:solidFill>
                  <a:srgbClr val="FFFFFF"/>
                </a:solidFill>
                <a:latin typeface="Roboto"/>
                <a:cs typeface="Roboto"/>
              </a:rPr>
              <a:t>scholarly </a:t>
            </a:r>
            <a:r>
              <a:rPr sz="788" b="1" dirty="0">
                <a:solidFill>
                  <a:srgbClr val="FFFFFF"/>
                </a:solidFill>
                <a:latin typeface="Roboto"/>
                <a:cs typeface="Roboto"/>
              </a:rPr>
              <a:t>communications</a:t>
            </a:r>
            <a:r>
              <a:rPr sz="788" b="1" spc="18" dirty="0">
                <a:solidFill>
                  <a:srgbClr val="FFFFFF"/>
                </a:solidFill>
                <a:latin typeface="Roboto"/>
                <a:cs typeface="Roboto"/>
              </a:rPr>
              <a:t> </a:t>
            </a:r>
            <a:r>
              <a:rPr sz="788" b="1" spc="-6" dirty="0">
                <a:solidFill>
                  <a:srgbClr val="FFFFFF"/>
                </a:solidFill>
                <a:latin typeface="Roboto"/>
                <a:cs typeface="Roboto"/>
              </a:rPr>
              <a:t>specialist</a:t>
            </a:r>
            <a:r>
              <a:rPr sz="788" b="1" spc="303" dirty="0">
                <a:solidFill>
                  <a:srgbClr val="FFFFFF"/>
                </a:solidFill>
                <a:latin typeface="Roboto"/>
                <a:cs typeface="Roboto"/>
              </a:rPr>
              <a:t>  </a:t>
            </a:r>
            <a:r>
              <a:rPr sz="788" b="1" dirty="0">
                <a:solidFill>
                  <a:srgbClr val="FFFFFF"/>
                </a:solidFill>
                <a:latin typeface="Roboto"/>
                <a:cs typeface="Roboto"/>
              </a:rPr>
              <a:t>at</a:t>
            </a:r>
            <a:r>
              <a:rPr sz="788" b="1" spc="21" dirty="0">
                <a:solidFill>
                  <a:srgbClr val="FFFFFF"/>
                </a:solidFill>
                <a:latin typeface="Roboto"/>
                <a:cs typeface="Roboto"/>
              </a:rPr>
              <a:t> </a:t>
            </a:r>
            <a:r>
              <a:rPr sz="788" b="1" dirty="0">
                <a:solidFill>
                  <a:srgbClr val="FFFFFF"/>
                </a:solidFill>
                <a:latin typeface="Roboto"/>
                <a:cs typeface="Roboto"/>
              </a:rPr>
              <a:t>Cambridge</a:t>
            </a:r>
            <a:r>
              <a:rPr sz="788" b="1" spc="27" dirty="0">
                <a:solidFill>
                  <a:srgbClr val="FFFFFF"/>
                </a:solidFill>
                <a:latin typeface="Roboto"/>
                <a:cs typeface="Roboto"/>
              </a:rPr>
              <a:t> </a:t>
            </a:r>
            <a:r>
              <a:rPr sz="788" b="1" spc="-6" dirty="0">
                <a:solidFill>
                  <a:srgbClr val="FFFFFF"/>
                </a:solidFill>
                <a:latin typeface="Roboto"/>
                <a:cs typeface="Roboto"/>
              </a:rPr>
              <a:t>University </a:t>
            </a:r>
            <a:r>
              <a:rPr sz="788" b="1" dirty="0">
                <a:solidFill>
                  <a:srgbClr val="FFFFFF"/>
                </a:solidFill>
                <a:latin typeface="Roboto"/>
                <a:cs typeface="Roboto"/>
              </a:rPr>
              <a:t>Library,</a:t>
            </a:r>
            <a:r>
              <a:rPr sz="788" b="1" spc="6" dirty="0">
                <a:solidFill>
                  <a:srgbClr val="FFFFFF"/>
                </a:solidFill>
                <a:latin typeface="Roboto"/>
                <a:cs typeface="Roboto"/>
              </a:rPr>
              <a:t> </a:t>
            </a:r>
            <a:r>
              <a:rPr sz="788" b="1" dirty="0">
                <a:solidFill>
                  <a:srgbClr val="FFFFFF"/>
                </a:solidFill>
                <a:latin typeface="Roboto"/>
                <a:cs typeface="Roboto"/>
              </a:rPr>
              <a:t>is</a:t>
            </a:r>
            <a:r>
              <a:rPr sz="788" b="1" spc="9" dirty="0">
                <a:solidFill>
                  <a:srgbClr val="FFFFFF"/>
                </a:solidFill>
                <a:latin typeface="Roboto"/>
                <a:cs typeface="Roboto"/>
              </a:rPr>
              <a:t> </a:t>
            </a:r>
            <a:r>
              <a:rPr sz="788" b="1" dirty="0">
                <a:solidFill>
                  <a:srgbClr val="FFFFFF"/>
                </a:solidFill>
                <a:latin typeface="Roboto"/>
                <a:cs typeface="Roboto"/>
              </a:rPr>
              <a:t>an</a:t>
            </a:r>
            <a:r>
              <a:rPr sz="788" b="1" spc="6" dirty="0">
                <a:solidFill>
                  <a:srgbClr val="FFFFFF"/>
                </a:solidFill>
                <a:latin typeface="Roboto"/>
                <a:cs typeface="Roboto"/>
              </a:rPr>
              <a:t> </a:t>
            </a:r>
            <a:r>
              <a:rPr sz="788" b="1" dirty="0">
                <a:solidFill>
                  <a:srgbClr val="FFFFFF"/>
                </a:solidFill>
                <a:latin typeface="Roboto"/>
                <a:cs typeface="Roboto"/>
              </a:rPr>
              <a:t>early</a:t>
            </a:r>
            <a:r>
              <a:rPr sz="788" b="1" spc="9" dirty="0">
                <a:solidFill>
                  <a:srgbClr val="FFFFFF"/>
                </a:solidFill>
                <a:latin typeface="Roboto"/>
                <a:cs typeface="Roboto"/>
              </a:rPr>
              <a:t> </a:t>
            </a:r>
            <a:r>
              <a:rPr sz="788" b="1" spc="-6" dirty="0">
                <a:solidFill>
                  <a:srgbClr val="FFFFFF"/>
                </a:solidFill>
                <a:latin typeface="Roboto"/>
                <a:cs typeface="Roboto"/>
              </a:rPr>
              <a:t>career </a:t>
            </a:r>
            <a:r>
              <a:rPr sz="788" b="1" dirty="0">
                <a:solidFill>
                  <a:srgbClr val="FFFFFF"/>
                </a:solidFill>
                <a:latin typeface="Roboto"/>
                <a:cs typeface="Roboto"/>
              </a:rPr>
              <a:t>researcher</a:t>
            </a:r>
            <a:r>
              <a:rPr sz="788" b="1" spc="33" dirty="0">
                <a:solidFill>
                  <a:srgbClr val="FFFFFF"/>
                </a:solidFill>
                <a:latin typeface="Roboto"/>
                <a:cs typeface="Roboto"/>
              </a:rPr>
              <a:t> </a:t>
            </a:r>
            <a:r>
              <a:rPr sz="788" b="1" dirty="0">
                <a:solidFill>
                  <a:srgbClr val="FFFFFF"/>
                </a:solidFill>
                <a:latin typeface="Roboto"/>
                <a:cs typeface="Roboto"/>
              </a:rPr>
              <a:t>publishing</a:t>
            </a:r>
            <a:r>
              <a:rPr sz="788" b="1" spc="36" dirty="0">
                <a:solidFill>
                  <a:srgbClr val="FFFFFF"/>
                </a:solidFill>
                <a:latin typeface="Roboto"/>
                <a:cs typeface="Roboto"/>
              </a:rPr>
              <a:t> </a:t>
            </a:r>
            <a:r>
              <a:rPr sz="788" b="1" spc="-15" dirty="0">
                <a:solidFill>
                  <a:srgbClr val="FFFFFF"/>
                </a:solidFill>
                <a:latin typeface="Roboto"/>
                <a:cs typeface="Roboto"/>
              </a:rPr>
              <a:t>his</a:t>
            </a:r>
            <a:r>
              <a:rPr sz="788" b="1" spc="303" dirty="0">
                <a:solidFill>
                  <a:srgbClr val="FFFFFF"/>
                </a:solidFill>
                <a:latin typeface="Roboto"/>
                <a:cs typeface="Roboto"/>
              </a:rPr>
              <a:t> </a:t>
            </a:r>
            <a:r>
              <a:rPr sz="788" b="1" dirty="0">
                <a:solidFill>
                  <a:srgbClr val="FFFFFF"/>
                </a:solidFill>
                <a:latin typeface="Roboto"/>
                <a:cs typeface="Roboto"/>
              </a:rPr>
              <a:t>first</a:t>
            </a:r>
            <a:r>
              <a:rPr sz="788" b="1" spc="12" dirty="0">
                <a:solidFill>
                  <a:srgbClr val="FFFFFF"/>
                </a:solidFill>
                <a:latin typeface="Roboto"/>
                <a:cs typeface="Roboto"/>
              </a:rPr>
              <a:t> </a:t>
            </a:r>
            <a:r>
              <a:rPr sz="788" b="1" dirty="0">
                <a:solidFill>
                  <a:srgbClr val="FFFFFF"/>
                </a:solidFill>
                <a:latin typeface="Roboto"/>
                <a:cs typeface="Roboto"/>
              </a:rPr>
              <a:t>monograph</a:t>
            </a:r>
            <a:r>
              <a:rPr sz="788" b="1" spc="15" dirty="0">
                <a:solidFill>
                  <a:srgbClr val="FFFFFF"/>
                </a:solidFill>
                <a:latin typeface="Roboto"/>
                <a:cs typeface="Roboto"/>
              </a:rPr>
              <a:t> </a:t>
            </a:r>
            <a:r>
              <a:rPr sz="788" b="1" dirty="0">
                <a:solidFill>
                  <a:srgbClr val="FFFFFF"/>
                </a:solidFill>
                <a:latin typeface="Roboto"/>
                <a:cs typeface="Roboto"/>
              </a:rPr>
              <a:t>open</a:t>
            </a:r>
            <a:r>
              <a:rPr sz="788" b="1" spc="12" dirty="0">
                <a:solidFill>
                  <a:srgbClr val="FFFFFF"/>
                </a:solidFill>
                <a:latin typeface="Roboto"/>
                <a:cs typeface="Roboto"/>
              </a:rPr>
              <a:t> </a:t>
            </a:r>
            <a:r>
              <a:rPr sz="788" b="1" spc="-6" dirty="0">
                <a:solidFill>
                  <a:srgbClr val="FFFFFF"/>
                </a:solidFill>
                <a:latin typeface="Roboto"/>
                <a:cs typeface="Roboto"/>
              </a:rPr>
              <a:t>access </a:t>
            </a:r>
            <a:r>
              <a:rPr sz="788" b="1" dirty="0">
                <a:solidFill>
                  <a:srgbClr val="FFFFFF"/>
                </a:solidFill>
                <a:latin typeface="Roboto"/>
                <a:cs typeface="Roboto"/>
              </a:rPr>
              <a:t>through</a:t>
            </a:r>
            <a:r>
              <a:rPr sz="788" b="1" spc="21" dirty="0">
                <a:solidFill>
                  <a:srgbClr val="FFFFFF"/>
                </a:solidFill>
                <a:latin typeface="Roboto"/>
                <a:cs typeface="Roboto"/>
              </a:rPr>
              <a:t> </a:t>
            </a:r>
            <a:r>
              <a:rPr sz="788" b="1" dirty="0">
                <a:solidFill>
                  <a:srgbClr val="FFFFFF"/>
                </a:solidFill>
                <a:latin typeface="Roboto"/>
                <a:cs typeface="Roboto"/>
              </a:rPr>
              <a:t>a</a:t>
            </a:r>
            <a:r>
              <a:rPr sz="788" b="1" spc="18" dirty="0">
                <a:solidFill>
                  <a:srgbClr val="FFFFFF"/>
                </a:solidFill>
                <a:latin typeface="Roboto"/>
                <a:cs typeface="Roboto"/>
              </a:rPr>
              <a:t> </a:t>
            </a:r>
            <a:r>
              <a:rPr sz="788" b="1" dirty="0">
                <a:solidFill>
                  <a:srgbClr val="FFFFFF"/>
                </a:solidFill>
                <a:latin typeface="Roboto"/>
                <a:cs typeface="Roboto"/>
              </a:rPr>
              <a:t>community</a:t>
            </a:r>
            <a:r>
              <a:rPr sz="788" b="1" spc="18" dirty="0">
                <a:solidFill>
                  <a:srgbClr val="FFFFFF"/>
                </a:solidFill>
                <a:latin typeface="Roboto"/>
                <a:cs typeface="Roboto"/>
              </a:rPr>
              <a:t> </a:t>
            </a:r>
            <a:r>
              <a:rPr sz="788" b="1" spc="-6" dirty="0">
                <a:solidFill>
                  <a:srgbClr val="FFFFFF"/>
                </a:solidFill>
                <a:latin typeface="Roboto"/>
                <a:cs typeface="Roboto"/>
              </a:rPr>
              <a:t>press.</a:t>
            </a:r>
            <a:endParaRPr sz="788">
              <a:latin typeface="Roboto"/>
              <a:cs typeface="Roboto"/>
            </a:endParaRPr>
          </a:p>
        </p:txBody>
      </p:sp>
      <p:sp>
        <p:nvSpPr>
          <p:cNvPr id="6" name="object 6"/>
          <p:cNvSpPr txBox="1"/>
          <p:nvPr/>
        </p:nvSpPr>
        <p:spPr>
          <a:xfrm>
            <a:off x="9132367" y="2113027"/>
            <a:ext cx="2153666" cy="3113710"/>
          </a:xfrm>
          <a:prstGeom prst="rect">
            <a:avLst/>
          </a:prstGeom>
        </p:spPr>
        <p:txBody>
          <a:bodyPr vert="horz" wrap="square" lIns="0" tIns="31960" rIns="0" bIns="0" rtlCol="0">
            <a:spAutoFit/>
          </a:bodyPr>
          <a:lstStyle/>
          <a:p>
            <a:pPr marL="7701" marR="74317">
              <a:lnSpc>
                <a:spcPts val="1637"/>
              </a:lnSpc>
              <a:spcBef>
                <a:spcPts val="251"/>
              </a:spcBef>
            </a:pPr>
            <a:r>
              <a:rPr sz="1213" b="1" spc="-12" dirty="0">
                <a:solidFill>
                  <a:srgbClr val="FFFFFF"/>
                </a:solidFill>
                <a:latin typeface="Moderat Extended Bold"/>
                <a:cs typeface="Moderat Extended Bold"/>
              </a:rPr>
              <a:t>Tap</a:t>
            </a:r>
            <a:r>
              <a:rPr sz="1213" b="1" spc="-36" dirty="0">
                <a:solidFill>
                  <a:srgbClr val="FFFFFF"/>
                </a:solidFill>
                <a:latin typeface="Moderat Extended Bold"/>
                <a:cs typeface="Moderat Extended Bold"/>
              </a:rPr>
              <a:t> </a:t>
            </a:r>
            <a:r>
              <a:rPr sz="1213" b="1" dirty="0">
                <a:solidFill>
                  <a:srgbClr val="FFFFFF"/>
                </a:solidFill>
                <a:latin typeface="Moderat Extended Bold"/>
                <a:cs typeface="Moderat Extended Bold"/>
              </a:rPr>
              <a:t>into</a:t>
            </a:r>
            <a:r>
              <a:rPr sz="1213" b="1" spc="-33" dirty="0">
                <a:solidFill>
                  <a:srgbClr val="FFFFFF"/>
                </a:solidFill>
                <a:latin typeface="Moderat Extended Bold"/>
                <a:cs typeface="Moderat Extended Bold"/>
              </a:rPr>
              <a:t> </a:t>
            </a:r>
            <a:r>
              <a:rPr sz="1213" b="1" dirty="0">
                <a:solidFill>
                  <a:srgbClr val="FFFFFF"/>
                </a:solidFill>
                <a:latin typeface="Moderat Extended Bold"/>
                <a:cs typeface="Moderat Extended Bold"/>
              </a:rPr>
              <a:t>the</a:t>
            </a:r>
            <a:r>
              <a:rPr sz="1213" b="1" spc="-36" dirty="0">
                <a:solidFill>
                  <a:srgbClr val="FFFFFF"/>
                </a:solidFill>
                <a:latin typeface="Moderat Extended Bold"/>
                <a:cs typeface="Moderat Extended Bold"/>
              </a:rPr>
              <a:t> </a:t>
            </a:r>
            <a:r>
              <a:rPr sz="1213" b="1" dirty="0">
                <a:solidFill>
                  <a:srgbClr val="FFFFFF"/>
                </a:solidFill>
                <a:latin typeface="Moderat Extended Bold"/>
                <a:cs typeface="Moderat Extended Bold"/>
              </a:rPr>
              <a:t>rise</a:t>
            </a:r>
            <a:r>
              <a:rPr sz="1213" b="1" spc="-33" dirty="0">
                <a:solidFill>
                  <a:srgbClr val="FFFFFF"/>
                </a:solidFill>
                <a:latin typeface="Moderat Extended Bold"/>
                <a:cs typeface="Moderat Extended Bold"/>
              </a:rPr>
              <a:t> </a:t>
            </a:r>
            <a:r>
              <a:rPr sz="1213" b="1" spc="-15" dirty="0">
                <a:solidFill>
                  <a:srgbClr val="FFFFFF"/>
                </a:solidFill>
                <a:latin typeface="Moderat Extended Bold"/>
                <a:cs typeface="Moderat Extended Bold"/>
              </a:rPr>
              <a:t>of </a:t>
            </a:r>
            <a:r>
              <a:rPr sz="1213" b="1" dirty="0">
                <a:solidFill>
                  <a:srgbClr val="FFFFFF"/>
                </a:solidFill>
                <a:latin typeface="Moderat Extended Bold"/>
                <a:cs typeface="Moderat Extended Bold"/>
              </a:rPr>
              <a:t>community,</a:t>
            </a:r>
            <a:r>
              <a:rPr sz="1213" b="1" spc="-67" dirty="0">
                <a:solidFill>
                  <a:srgbClr val="FFFFFF"/>
                </a:solidFill>
                <a:latin typeface="Moderat Extended Bold"/>
                <a:cs typeface="Moderat Extended Bold"/>
              </a:rPr>
              <a:t> </a:t>
            </a:r>
            <a:r>
              <a:rPr sz="1213" b="1" spc="-6" dirty="0">
                <a:solidFill>
                  <a:srgbClr val="FFFFFF"/>
                </a:solidFill>
                <a:latin typeface="Moderat Extended Bold"/>
                <a:cs typeface="Moderat Extended Bold"/>
              </a:rPr>
              <a:t>scholar- </a:t>
            </a:r>
            <a:r>
              <a:rPr sz="1213" b="1" dirty="0">
                <a:solidFill>
                  <a:srgbClr val="FFFFFF"/>
                </a:solidFill>
                <a:latin typeface="Moderat Extended Bold"/>
                <a:cs typeface="Moderat Extended Bold"/>
              </a:rPr>
              <a:t>led</a:t>
            </a:r>
            <a:r>
              <a:rPr sz="1213" b="1" spc="-24" dirty="0">
                <a:solidFill>
                  <a:srgbClr val="FFFFFF"/>
                </a:solidFill>
                <a:latin typeface="Moderat Extended Bold"/>
                <a:cs typeface="Moderat Extended Bold"/>
              </a:rPr>
              <a:t> </a:t>
            </a:r>
            <a:r>
              <a:rPr sz="1213" b="1" spc="-6" dirty="0">
                <a:solidFill>
                  <a:srgbClr val="FFFFFF"/>
                </a:solidFill>
                <a:latin typeface="Moderat Extended Bold"/>
                <a:cs typeface="Moderat Extended Bold"/>
              </a:rPr>
              <a:t>presses</a:t>
            </a:r>
            <a:endParaRPr sz="1213" dirty="0">
              <a:latin typeface="Moderat Extended Bold"/>
              <a:cs typeface="Moderat Extended Bold"/>
            </a:endParaRPr>
          </a:p>
          <a:p>
            <a:pPr marL="7701" marR="52754">
              <a:lnSpc>
                <a:spcPts val="1637"/>
              </a:lnSpc>
              <a:spcBef>
                <a:spcPts val="958"/>
              </a:spcBef>
            </a:pPr>
            <a:r>
              <a:rPr sz="1213" b="1" dirty="0">
                <a:solidFill>
                  <a:srgbClr val="FFFFFF"/>
                </a:solidFill>
                <a:latin typeface="Moderat Extended Bold"/>
                <a:cs typeface="Moderat Extended Bold"/>
              </a:rPr>
              <a:t>Pick</a:t>
            </a:r>
            <a:r>
              <a:rPr sz="1213" b="1" spc="-6" dirty="0">
                <a:solidFill>
                  <a:srgbClr val="FFFFFF"/>
                </a:solidFill>
                <a:latin typeface="Moderat Extended Bold"/>
                <a:cs typeface="Moderat Extended Bold"/>
              </a:rPr>
              <a:t> </a:t>
            </a:r>
            <a:r>
              <a:rPr sz="1213" b="1" dirty="0">
                <a:solidFill>
                  <a:srgbClr val="FFFFFF"/>
                </a:solidFill>
                <a:latin typeface="Moderat Extended Bold"/>
                <a:cs typeface="Moderat Extended Bold"/>
              </a:rPr>
              <a:t>a</a:t>
            </a:r>
            <a:r>
              <a:rPr sz="1213" b="1" spc="-6" dirty="0">
                <a:solidFill>
                  <a:srgbClr val="FFFFFF"/>
                </a:solidFill>
                <a:latin typeface="Moderat Extended Bold"/>
                <a:cs typeface="Moderat Extended Bold"/>
              </a:rPr>
              <a:t> professional </a:t>
            </a:r>
            <a:r>
              <a:rPr sz="1213" b="1" dirty="0">
                <a:solidFill>
                  <a:srgbClr val="FFFFFF"/>
                </a:solidFill>
                <a:latin typeface="Moderat Extended Bold"/>
                <a:cs typeface="Moderat Extended Bold"/>
              </a:rPr>
              <a:t>press</a:t>
            </a:r>
            <a:r>
              <a:rPr sz="1213" b="1" spc="-33" dirty="0">
                <a:solidFill>
                  <a:srgbClr val="FFFFFF"/>
                </a:solidFill>
                <a:latin typeface="Moderat Extended Bold"/>
                <a:cs typeface="Moderat Extended Bold"/>
              </a:rPr>
              <a:t> </a:t>
            </a:r>
            <a:r>
              <a:rPr sz="1213" b="1" dirty="0">
                <a:solidFill>
                  <a:srgbClr val="FFFFFF"/>
                </a:solidFill>
                <a:latin typeface="Moderat Extended Bold"/>
                <a:cs typeface="Moderat Extended Bold"/>
              </a:rPr>
              <a:t>with</a:t>
            </a:r>
            <a:r>
              <a:rPr sz="1213" b="1" spc="-33" dirty="0">
                <a:solidFill>
                  <a:srgbClr val="FFFFFF"/>
                </a:solidFill>
                <a:latin typeface="Moderat Extended Bold"/>
                <a:cs typeface="Moderat Extended Bold"/>
              </a:rPr>
              <a:t> </a:t>
            </a:r>
            <a:r>
              <a:rPr sz="1213" b="1" spc="-12" dirty="0">
                <a:solidFill>
                  <a:srgbClr val="FFFFFF"/>
                </a:solidFill>
                <a:latin typeface="Moderat Extended Bold"/>
                <a:cs typeface="Moderat Extended Bold"/>
              </a:rPr>
              <a:t>high </a:t>
            </a:r>
            <a:r>
              <a:rPr sz="1213" b="1" dirty="0">
                <a:solidFill>
                  <a:srgbClr val="FFFFFF"/>
                </a:solidFill>
                <a:latin typeface="Moderat Extended Bold"/>
                <a:cs typeface="Moderat Extended Bold"/>
              </a:rPr>
              <a:t>publishing</a:t>
            </a:r>
            <a:r>
              <a:rPr sz="1213" b="1" spc="-21" dirty="0">
                <a:solidFill>
                  <a:srgbClr val="FFFFFF"/>
                </a:solidFill>
                <a:latin typeface="Moderat Extended Bold"/>
                <a:cs typeface="Moderat Extended Bold"/>
              </a:rPr>
              <a:t> </a:t>
            </a:r>
            <a:r>
              <a:rPr sz="1213" b="1" spc="-6" dirty="0">
                <a:solidFill>
                  <a:srgbClr val="FFFFFF"/>
                </a:solidFill>
                <a:latin typeface="Moderat Extended Bold"/>
                <a:cs typeface="Moderat Extended Bold"/>
              </a:rPr>
              <a:t>standards</a:t>
            </a:r>
            <a:endParaRPr sz="1213" dirty="0">
              <a:latin typeface="Moderat Extended Bold"/>
              <a:cs typeface="Moderat Extended Bold"/>
            </a:endParaRPr>
          </a:p>
          <a:p>
            <a:pPr marL="7701" marR="3081">
              <a:lnSpc>
                <a:spcPts val="1637"/>
              </a:lnSpc>
              <a:spcBef>
                <a:spcPts val="958"/>
              </a:spcBef>
            </a:pPr>
            <a:r>
              <a:rPr lang="en-GB" sz="1213" b="1" dirty="0">
                <a:solidFill>
                  <a:srgbClr val="FFFFFF"/>
                </a:solidFill>
                <a:latin typeface="Moderat Extended Bold"/>
                <a:cs typeface="Moderat Extended Bold"/>
              </a:rPr>
              <a:t>Check the quality of the process, that peer review, copy editing and the editorial board all adhere to high standards</a:t>
            </a:r>
          </a:p>
          <a:p>
            <a:pPr marL="7701" marR="3081">
              <a:lnSpc>
                <a:spcPts val="1637"/>
              </a:lnSpc>
              <a:spcBef>
                <a:spcPts val="958"/>
              </a:spcBef>
            </a:pPr>
            <a:r>
              <a:rPr lang="en-GB" sz="1213" b="1" dirty="0">
                <a:solidFill>
                  <a:srgbClr val="FFFFFF"/>
                </a:solidFill>
                <a:latin typeface="Moderat Extended Bold"/>
                <a:cs typeface="Moderat Extended Bold"/>
              </a:rPr>
              <a:t>Look</a:t>
            </a:r>
            <a:r>
              <a:rPr lang="en-GB" sz="1213" b="1" spc="-12" dirty="0">
                <a:solidFill>
                  <a:srgbClr val="FFFFFF"/>
                </a:solidFill>
                <a:latin typeface="Moderat Extended Bold"/>
                <a:cs typeface="Moderat Extended Bold"/>
              </a:rPr>
              <a:t> </a:t>
            </a:r>
            <a:r>
              <a:rPr lang="en-GB" sz="1213" b="1" spc="-6" dirty="0">
                <a:solidFill>
                  <a:srgbClr val="FFFFFF"/>
                </a:solidFill>
                <a:latin typeface="Moderat Extended Bold"/>
                <a:cs typeface="Moderat Extended Bold"/>
              </a:rPr>
              <a:t>around </a:t>
            </a:r>
            <a:r>
              <a:rPr lang="en-GB" sz="1213" b="1" dirty="0">
                <a:solidFill>
                  <a:srgbClr val="FFFFFF"/>
                </a:solidFill>
                <a:latin typeface="Moderat Extended Bold"/>
                <a:cs typeface="Moderat Extended Bold"/>
              </a:rPr>
              <a:t>because</a:t>
            </a:r>
            <a:r>
              <a:rPr lang="en-GB" sz="1213" b="1" spc="-49" dirty="0">
                <a:solidFill>
                  <a:srgbClr val="FFFFFF"/>
                </a:solidFill>
                <a:latin typeface="Moderat Extended Bold"/>
                <a:cs typeface="Moderat Extended Bold"/>
              </a:rPr>
              <a:t> </a:t>
            </a:r>
            <a:r>
              <a:rPr lang="en-GB" sz="1213" b="1" dirty="0">
                <a:solidFill>
                  <a:srgbClr val="FFFFFF"/>
                </a:solidFill>
                <a:latin typeface="Moderat Extended Bold"/>
                <a:cs typeface="Moderat Extended Bold"/>
              </a:rPr>
              <a:t>there</a:t>
            </a:r>
            <a:r>
              <a:rPr lang="en-GB" sz="1213" b="1" spc="-45" dirty="0">
                <a:solidFill>
                  <a:srgbClr val="FFFFFF"/>
                </a:solidFill>
                <a:latin typeface="Moderat Extended Bold"/>
                <a:cs typeface="Moderat Extended Bold"/>
              </a:rPr>
              <a:t> </a:t>
            </a:r>
            <a:r>
              <a:rPr lang="en-GB" sz="1213" b="1" spc="-15" dirty="0">
                <a:solidFill>
                  <a:srgbClr val="FFFFFF"/>
                </a:solidFill>
                <a:latin typeface="Moderat Extended Bold"/>
                <a:cs typeface="Moderat Extended Bold"/>
              </a:rPr>
              <a:t>are </a:t>
            </a:r>
            <a:r>
              <a:rPr lang="en-GB" sz="1213" b="1" spc="-6" dirty="0">
                <a:solidFill>
                  <a:srgbClr val="FFFFFF"/>
                </a:solidFill>
                <a:latin typeface="Moderat Extended Bold"/>
                <a:cs typeface="Moderat Extended Bold"/>
              </a:rPr>
              <a:t>options</a:t>
            </a:r>
            <a:endParaRPr lang="en-GB" sz="1213" dirty="0">
              <a:latin typeface="Moderat Extended Bold"/>
              <a:cs typeface="Moderat Extended Bold"/>
            </a:endParaRPr>
          </a:p>
        </p:txBody>
      </p:sp>
      <p:sp>
        <p:nvSpPr>
          <p:cNvPr id="7" name="object 7"/>
          <p:cNvSpPr txBox="1"/>
          <p:nvPr/>
        </p:nvSpPr>
        <p:spPr>
          <a:xfrm>
            <a:off x="8480938" y="1003229"/>
            <a:ext cx="2900691" cy="741532"/>
          </a:xfrm>
          <a:prstGeom prst="rect">
            <a:avLst/>
          </a:prstGeom>
          <a:solidFill>
            <a:srgbClr val="FFFFFF"/>
          </a:solidFill>
        </p:spPr>
        <p:txBody>
          <a:bodyPr vert="horz" wrap="square" lIns="0" tIns="124761" rIns="0" bIns="0" rtlCol="0">
            <a:spAutoFit/>
          </a:bodyPr>
          <a:lstStyle/>
          <a:p>
            <a:pPr marL="164037" marR="224877">
              <a:lnSpc>
                <a:spcPts val="1631"/>
              </a:lnSpc>
              <a:spcBef>
                <a:spcPts val="982"/>
              </a:spcBef>
            </a:pPr>
            <a:r>
              <a:rPr sz="1425" b="1" spc="-12" dirty="0">
                <a:solidFill>
                  <a:srgbClr val="23B8D1"/>
                </a:solidFill>
                <a:latin typeface="Moderat Extended Bold"/>
                <a:cs typeface="Moderat Extended Bold"/>
              </a:rPr>
              <a:t>Moore’s</a:t>
            </a:r>
            <a:r>
              <a:rPr sz="1425" b="1" spc="-39" dirty="0">
                <a:solidFill>
                  <a:srgbClr val="23B8D1"/>
                </a:solidFill>
                <a:latin typeface="Moderat Extended Bold"/>
                <a:cs typeface="Moderat Extended Bold"/>
              </a:rPr>
              <a:t> </a:t>
            </a:r>
            <a:r>
              <a:rPr sz="1425" b="1" dirty="0">
                <a:solidFill>
                  <a:srgbClr val="23B8D1"/>
                </a:solidFill>
                <a:latin typeface="Moderat Extended Bold"/>
                <a:cs typeface="Moderat Extended Bold"/>
              </a:rPr>
              <a:t>advice</a:t>
            </a:r>
            <a:r>
              <a:rPr sz="1425" b="1" spc="-39" dirty="0">
                <a:solidFill>
                  <a:srgbClr val="23B8D1"/>
                </a:solidFill>
                <a:latin typeface="Moderat Extended Bold"/>
                <a:cs typeface="Moderat Extended Bold"/>
              </a:rPr>
              <a:t> </a:t>
            </a:r>
            <a:r>
              <a:rPr sz="1425" b="1" dirty="0">
                <a:solidFill>
                  <a:srgbClr val="23B8D1"/>
                </a:solidFill>
                <a:latin typeface="Moderat Extended Bold"/>
                <a:cs typeface="Moderat Extended Bold"/>
              </a:rPr>
              <a:t>for</a:t>
            </a:r>
            <a:r>
              <a:rPr sz="1425" b="1" spc="-39" dirty="0">
                <a:solidFill>
                  <a:srgbClr val="23B8D1"/>
                </a:solidFill>
                <a:latin typeface="Moderat Extended Bold"/>
                <a:cs typeface="Moderat Extended Bold"/>
              </a:rPr>
              <a:t> </a:t>
            </a:r>
            <a:r>
              <a:rPr sz="1425" b="1" spc="-6" dirty="0">
                <a:solidFill>
                  <a:srgbClr val="23B8D1"/>
                </a:solidFill>
                <a:latin typeface="Moderat Extended Bold"/>
                <a:cs typeface="Moderat Extended Bold"/>
              </a:rPr>
              <a:t>finding </a:t>
            </a:r>
            <a:r>
              <a:rPr sz="1425" b="1" dirty="0">
                <a:solidFill>
                  <a:srgbClr val="23B8D1"/>
                </a:solidFill>
                <a:latin typeface="Moderat Extended Bold"/>
                <a:cs typeface="Moderat Extended Bold"/>
              </a:rPr>
              <a:t>a</a:t>
            </a:r>
            <a:r>
              <a:rPr sz="1425" b="1" spc="-3" dirty="0">
                <a:solidFill>
                  <a:srgbClr val="23B8D1"/>
                </a:solidFill>
                <a:latin typeface="Moderat Extended Bold"/>
                <a:cs typeface="Moderat Extended Bold"/>
              </a:rPr>
              <a:t> </a:t>
            </a:r>
            <a:r>
              <a:rPr sz="1425" b="1" dirty="0">
                <a:solidFill>
                  <a:srgbClr val="23B8D1"/>
                </a:solidFill>
                <a:latin typeface="Moderat Extended Bold"/>
                <a:cs typeface="Moderat Extended Bold"/>
              </a:rPr>
              <a:t>credible</a:t>
            </a:r>
            <a:r>
              <a:rPr sz="1425" b="1" spc="-3" dirty="0">
                <a:solidFill>
                  <a:srgbClr val="23B8D1"/>
                </a:solidFill>
                <a:latin typeface="Moderat Extended Bold"/>
                <a:cs typeface="Moderat Extended Bold"/>
              </a:rPr>
              <a:t> </a:t>
            </a:r>
            <a:r>
              <a:rPr sz="1425" b="1" dirty="0">
                <a:solidFill>
                  <a:srgbClr val="23B8D1"/>
                </a:solidFill>
                <a:latin typeface="Moderat Extended Bold"/>
                <a:cs typeface="Moderat Extended Bold"/>
              </a:rPr>
              <a:t>open</a:t>
            </a:r>
            <a:r>
              <a:rPr sz="1425" b="1" spc="-3" dirty="0">
                <a:solidFill>
                  <a:srgbClr val="23B8D1"/>
                </a:solidFill>
                <a:latin typeface="Moderat Extended Bold"/>
                <a:cs typeface="Moderat Extended Bold"/>
              </a:rPr>
              <a:t> </a:t>
            </a:r>
            <a:r>
              <a:rPr sz="1425" b="1" spc="-6" dirty="0">
                <a:solidFill>
                  <a:srgbClr val="23B8D1"/>
                </a:solidFill>
                <a:latin typeface="Moderat Extended Bold"/>
                <a:cs typeface="Moderat Extended Bold"/>
              </a:rPr>
              <a:t>access </a:t>
            </a:r>
            <a:r>
              <a:rPr sz="1425" b="1" dirty="0">
                <a:solidFill>
                  <a:srgbClr val="23B8D1"/>
                </a:solidFill>
                <a:latin typeface="Moderat Extended Bold"/>
                <a:cs typeface="Moderat Extended Bold"/>
              </a:rPr>
              <a:t>book</a:t>
            </a:r>
            <a:r>
              <a:rPr sz="1425" b="1" spc="-3" dirty="0">
                <a:solidFill>
                  <a:srgbClr val="23B8D1"/>
                </a:solidFill>
                <a:latin typeface="Moderat Extended Bold"/>
                <a:cs typeface="Moderat Extended Bold"/>
              </a:rPr>
              <a:t> </a:t>
            </a:r>
            <a:r>
              <a:rPr sz="1425" b="1" spc="-6" dirty="0">
                <a:solidFill>
                  <a:srgbClr val="23B8D1"/>
                </a:solidFill>
                <a:latin typeface="Moderat Extended Bold"/>
                <a:cs typeface="Moderat Extended Bold"/>
              </a:rPr>
              <a:t>publisher</a:t>
            </a:r>
            <a:endParaRPr sz="1425">
              <a:latin typeface="Moderat Extended Bold"/>
              <a:cs typeface="Moderat Extended Bold"/>
            </a:endParaRPr>
          </a:p>
        </p:txBody>
      </p:sp>
      <p:sp>
        <p:nvSpPr>
          <p:cNvPr id="8" name="object 8"/>
          <p:cNvSpPr/>
          <p:nvPr/>
        </p:nvSpPr>
        <p:spPr>
          <a:xfrm>
            <a:off x="428" y="0"/>
            <a:ext cx="4063971" cy="672323"/>
          </a:xfrm>
          <a:custGeom>
            <a:avLst/>
            <a:gdLst/>
            <a:ahLst/>
            <a:cxnLst/>
            <a:rect l="l" t="t" r="r" b="b"/>
            <a:pathLst>
              <a:path w="6701790" h="1108710">
                <a:moveTo>
                  <a:pt x="6701366" y="0"/>
                </a:moveTo>
                <a:lnTo>
                  <a:pt x="0" y="0"/>
                </a:lnTo>
                <a:lnTo>
                  <a:pt x="0" y="1108091"/>
                </a:lnTo>
                <a:lnTo>
                  <a:pt x="6701366" y="1108091"/>
                </a:lnTo>
                <a:lnTo>
                  <a:pt x="6701366" y="0"/>
                </a:lnTo>
                <a:close/>
              </a:path>
            </a:pathLst>
          </a:custGeom>
          <a:solidFill>
            <a:srgbClr val="ED691D"/>
          </a:solidFill>
        </p:spPr>
        <p:txBody>
          <a:bodyPr wrap="square" lIns="0" tIns="0" rIns="0" bIns="0" rtlCol="0"/>
          <a:lstStyle/>
          <a:p>
            <a:endParaRPr/>
          </a:p>
        </p:txBody>
      </p:sp>
      <p:sp>
        <p:nvSpPr>
          <p:cNvPr id="9" name="object 9"/>
          <p:cNvSpPr txBox="1"/>
          <p:nvPr/>
        </p:nvSpPr>
        <p:spPr>
          <a:xfrm>
            <a:off x="475293" y="277307"/>
            <a:ext cx="2094751" cy="286566"/>
          </a:xfrm>
          <a:prstGeom prst="rect">
            <a:avLst/>
          </a:prstGeom>
        </p:spPr>
        <p:txBody>
          <a:bodyPr vert="horz" wrap="square" lIns="0" tIns="7316" rIns="0" bIns="0" rtlCol="0">
            <a:spAutoFit/>
          </a:bodyPr>
          <a:lstStyle/>
          <a:p>
            <a:pPr marL="7701" marR="3081">
              <a:lnSpc>
                <a:spcPct val="101800"/>
              </a:lnSpc>
              <a:spcBef>
                <a:spcPts val="58"/>
              </a:spcBef>
            </a:pPr>
            <a:r>
              <a:rPr sz="910" b="1" dirty="0">
                <a:solidFill>
                  <a:srgbClr val="FFFFFF"/>
                </a:solidFill>
                <a:latin typeface="Roboto"/>
                <a:cs typeface="Roboto"/>
              </a:rPr>
              <a:t>Researchers’</a:t>
            </a:r>
            <a:r>
              <a:rPr sz="910" b="1" spc="33" dirty="0">
                <a:solidFill>
                  <a:srgbClr val="FFFFFF"/>
                </a:solidFill>
                <a:latin typeface="Roboto"/>
                <a:cs typeface="Roboto"/>
              </a:rPr>
              <a:t> </a:t>
            </a:r>
            <a:r>
              <a:rPr sz="910" b="1" dirty="0">
                <a:solidFill>
                  <a:srgbClr val="FFFFFF"/>
                </a:solidFill>
                <a:latin typeface="Roboto"/>
                <a:cs typeface="Roboto"/>
              </a:rPr>
              <a:t>experiences</a:t>
            </a:r>
            <a:r>
              <a:rPr sz="910" b="1" spc="33" dirty="0">
                <a:solidFill>
                  <a:srgbClr val="FFFFFF"/>
                </a:solidFill>
                <a:latin typeface="Roboto"/>
                <a:cs typeface="Roboto"/>
              </a:rPr>
              <a:t> </a:t>
            </a:r>
            <a:r>
              <a:rPr sz="910" b="1" dirty="0">
                <a:solidFill>
                  <a:srgbClr val="FFFFFF"/>
                </a:solidFill>
                <a:latin typeface="Roboto"/>
                <a:cs typeface="Roboto"/>
              </a:rPr>
              <a:t>of</a:t>
            </a:r>
            <a:r>
              <a:rPr sz="910" b="1" spc="33" dirty="0">
                <a:solidFill>
                  <a:srgbClr val="FFFFFF"/>
                </a:solidFill>
                <a:latin typeface="Roboto"/>
                <a:cs typeface="Roboto"/>
              </a:rPr>
              <a:t> </a:t>
            </a:r>
            <a:r>
              <a:rPr sz="910" b="1" spc="-6" dirty="0">
                <a:solidFill>
                  <a:srgbClr val="FFFFFF"/>
                </a:solidFill>
                <a:latin typeface="Roboto"/>
                <a:cs typeface="Roboto"/>
              </a:rPr>
              <a:t>publishing </a:t>
            </a:r>
            <a:r>
              <a:rPr sz="910" b="1" dirty="0">
                <a:solidFill>
                  <a:srgbClr val="FFFFFF"/>
                </a:solidFill>
                <a:latin typeface="Roboto"/>
                <a:cs typeface="Roboto"/>
              </a:rPr>
              <a:t>academic</a:t>
            </a:r>
            <a:r>
              <a:rPr sz="910" b="1" spc="21" dirty="0">
                <a:solidFill>
                  <a:srgbClr val="FFFFFF"/>
                </a:solidFill>
                <a:latin typeface="Roboto"/>
                <a:cs typeface="Roboto"/>
              </a:rPr>
              <a:t> </a:t>
            </a:r>
            <a:r>
              <a:rPr sz="910" b="1" dirty="0">
                <a:solidFill>
                  <a:srgbClr val="FFFFFF"/>
                </a:solidFill>
                <a:latin typeface="Roboto"/>
                <a:cs typeface="Roboto"/>
              </a:rPr>
              <a:t>books</a:t>
            </a:r>
            <a:r>
              <a:rPr sz="910" b="1" spc="24" dirty="0">
                <a:solidFill>
                  <a:srgbClr val="FFFFFF"/>
                </a:solidFill>
                <a:latin typeface="Roboto"/>
                <a:cs typeface="Roboto"/>
              </a:rPr>
              <a:t> </a:t>
            </a:r>
            <a:r>
              <a:rPr sz="910" b="1" dirty="0">
                <a:solidFill>
                  <a:srgbClr val="FFFFFF"/>
                </a:solidFill>
                <a:latin typeface="Roboto"/>
                <a:cs typeface="Roboto"/>
              </a:rPr>
              <a:t>open</a:t>
            </a:r>
            <a:r>
              <a:rPr sz="910" b="1" spc="21" dirty="0">
                <a:solidFill>
                  <a:srgbClr val="FFFFFF"/>
                </a:solidFill>
                <a:latin typeface="Roboto"/>
                <a:cs typeface="Roboto"/>
              </a:rPr>
              <a:t> </a:t>
            </a:r>
            <a:r>
              <a:rPr sz="910" b="1" spc="-6" dirty="0">
                <a:solidFill>
                  <a:srgbClr val="FFFFFF"/>
                </a:solidFill>
                <a:latin typeface="Roboto"/>
                <a:cs typeface="Roboto"/>
              </a:rPr>
              <a:t>access</a:t>
            </a:r>
            <a:endParaRPr sz="910">
              <a:latin typeface="Roboto"/>
              <a:cs typeface="Roboto"/>
            </a:endParaRPr>
          </a:p>
        </p:txBody>
      </p:sp>
      <p:sp>
        <p:nvSpPr>
          <p:cNvPr id="10" name="object 10"/>
          <p:cNvSpPr/>
          <p:nvPr/>
        </p:nvSpPr>
        <p:spPr>
          <a:xfrm>
            <a:off x="428" y="6005561"/>
            <a:ext cx="12191144" cy="852148"/>
          </a:xfrm>
          <a:custGeom>
            <a:avLst/>
            <a:gdLst/>
            <a:ahLst/>
            <a:cxnLst/>
            <a:rect l="l" t="t" r="r" b="b"/>
            <a:pathLst>
              <a:path w="20104100" h="1405254">
                <a:moveTo>
                  <a:pt x="20104099" y="0"/>
                </a:moveTo>
                <a:lnTo>
                  <a:pt x="0" y="0"/>
                </a:lnTo>
                <a:lnTo>
                  <a:pt x="0" y="1404941"/>
                </a:lnTo>
                <a:lnTo>
                  <a:pt x="20104099" y="1404941"/>
                </a:lnTo>
                <a:lnTo>
                  <a:pt x="20104099" y="0"/>
                </a:lnTo>
                <a:close/>
              </a:path>
            </a:pathLst>
          </a:custGeom>
          <a:solidFill>
            <a:srgbClr val="EDEDED"/>
          </a:solidFill>
        </p:spPr>
        <p:txBody>
          <a:bodyPr wrap="square" lIns="0" tIns="0" rIns="0" bIns="0" rtlCol="0"/>
          <a:lstStyle/>
          <a:p>
            <a:endParaRPr/>
          </a:p>
        </p:txBody>
      </p:sp>
      <p:sp>
        <p:nvSpPr>
          <p:cNvPr id="11" name="object 11"/>
          <p:cNvSpPr txBox="1"/>
          <p:nvPr/>
        </p:nvSpPr>
        <p:spPr>
          <a:xfrm>
            <a:off x="428" y="5593367"/>
            <a:ext cx="4063971" cy="943791"/>
          </a:xfrm>
          <a:prstGeom prst="rect">
            <a:avLst/>
          </a:prstGeom>
          <a:solidFill>
            <a:srgbClr val="ED691D"/>
          </a:solidFill>
        </p:spPr>
        <p:txBody>
          <a:bodyPr vert="horz" wrap="square" lIns="0" tIns="72777" rIns="0" bIns="0" rtlCol="0">
            <a:spAutoFit/>
          </a:bodyPr>
          <a:lstStyle/>
          <a:p>
            <a:pPr>
              <a:lnSpc>
                <a:spcPct val="100000"/>
              </a:lnSpc>
              <a:spcBef>
                <a:spcPts val="572"/>
              </a:spcBef>
            </a:pPr>
            <a:endParaRPr sz="1092" dirty="0">
              <a:latin typeface="Times New Roman"/>
              <a:cs typeface="Times New Roman"/>
            </a:endParaRPr>
          </a:p>
          <a:p>
            <a:pPr marL="475939" marR="1275717">
              <a:lnSpc>
                <a:spcPct val="106600"/>
              </a:lnSpc>
            </a:pPr>
            <a:r>
              <a:rPr sz="1092" b="1" dirty="0">
                <a:solidFill>
                  <a:srgbClr val="FFFFFF"/>
                </a:solidFill>
                <a:latin typeface="Moderat Extended Bold"/>
                <a:cs typeface="Moderat Extended Bold"/>
              </a:rPr>
              <a:t>Publish</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your</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book</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open</a:t>
            </a:r>
            <a:r>
              <a:rPr sz="1092" b="1" spc="-24" dirty="0">
                <a:solidFill>
                  <a:srgbClr val="FFFFFF"/>
                </a:solidFill>
                <a:latin typeface="Moderat Extended Bold"/>
                <a:cs typeface="Moderat Extended Bold"/>
              </a:rPr>
              <a:t> </a:t>
            </a:r>
            <a:r>
              <a:rPr sz="1092" b="1" spc="-6" dirty="0">
                <a:solidFill>
                  <a:srgbClr val="FFFFFF"/>
                </a:solidFill>
                <a:latin typeface="Moderat Extended Bold"/>
                <a:cs typeface="Moderat Extended Bold"/>
              </a:rPr>
              <a:t>access </a:t>
            </a:r>
            <a:r>
              <a:rPr sz="1092" b="1" u="sng" spc="-12" dirty="0">
                <a:solidFill>
                  <a:srgbClr val="FFFFFF"/>
                </a:solidFill>
                <a:uFill>
                  <a:solidFill>
                    <a:srgbClr val="FFFFFF"/>
                  </a:solidFill>
                </a:uFill>
                <a:latin typeface="Moderat Extended Bold"/>
                <a:cs typeface="Moderat Extended Bold"/>
                <a:hlinkClick r:id="rId4"/>
              </a:rPr>
              <a:t>www.oabooks-</a:t>
            </a:r>
            <a:r>
              <a:rPr sz="1092" b="1" u="sng" spc="-6" dirty="0">
                <a:solidFill>
                  <a:srgbClr val="FFFFFF"/>
                </a:solidFill>
                <a:uFill>
                  <a:solidFill>
                    <a:srgbClr val="FFFFFF"/>
                  </a:solidFill>
                </a:uFill>
                <a:latin typeface="Moderat Extended Bold"/>
                <a:cs typeface="Moderat Extended Bold"/>
                <a:hlinkClick r:id="rId4"/>
              </a:rPr>
              <a:t>toolkit.org</a:t>
            </a: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sz="1092" dirty="0">
              <a:latin typeface="Moderat Extended Bold"/>
              <a:cs typeface="Moderat Extended Bold"/>
            </a:endParaRPr>
          </a:p>
        </p:txBody>
      </p:sp>
      <p:sp>
        <p:nvSpPr>
          <p:cNvPr id="12" name="object 12"/>
          <p:cNvSpPr txBox="1">
            <a:spLocks noGrp="1"/>
          </p:cNvSpPr>
          <p:nvPr>
            <p:ph type="title"/>
          </p:nvPr>
        </p:nvSpPr>
        <p:spPr>
          <a:prstGeom prst="rect">
            <a:avLst/>
          </a:prstGeom>
        </p:spPr>
        <p:txBody>
          <a:bodyPr vert="horz" wrap="square" lIns="0" tIns="22719" rIns="0" bIns="0" rtlCol="0">
            <a:spAutoFit/>
          </a:bodyPr>
          <a:lstStyle/>
          <a:p>
            <a:pPr marL="7701" marR="3081">
              <a:lnSpc>
                <a:spcPts val="2092"/>
              </a:lnSpc>
              <a:spcBef>
                <a:spcPts val="179"/>
              </a:spcBef>
            </a:pPr>
            <a:r>
              <a:rPr spc="-24" dirty="0"/>
              <a:t>“A</a:t>
            </a:r>
            <a:r>
              <a:rPr spc="-42" dirty="0"/>
              <a:t> </a:t>
            </a:r>
            <a:r>
              <a:rPr dirty="0"/>
              <a:t>lot</a:t>
            </a:r>
            <a:r>
              <a:rPr spc="-42" dirty="0"/>
              <a:t> </a:t>
            </a:r>
            <a:r>
              <a:rPr dirty="0"/>
              <a:t>of</a:t>
            </a:r>
            <a:r>
              <a:rPr spc="-39" dirty="0"/>
              <a:t> </a:t>
            </a:r>
            <a:r>
              <a:rPr dirty="0"/>
              <a:t>the</a:t>
            </a:r>
            <a:r>
              <a:rPr spc="-42" dirty="0"/>
              <a:t> </a:t>
            </a:r>
            <a:r>
              <a:rPr spc="-6" dirty="0"/>
              <a:t>presses</a:t>
            </a:r>
            <a:r>
              <a:rPr spc="-39" dirty="0"/>
              <a:t> </a:t>
            </a:r>
            <a:r>
              <a:rPr dirty="0"/>
              <a:t>I</a:t>
            </a:r>
            <a:r>
              <a:rPr spc="-42" dirty="0"/>
              <a:t> </a:t>
            </a:r>
            <a:r>
              <a:rPr dirty="0"/>
              <a:t>like</a:t>
            </a:r>
            <a:r>
              <a:rPr spc="-42" dirty="0"/>
              <a:t> </a:t>
            </a:r>
            <a:r>
              <a:rPr dirty="0"/>
              <a:t>are</a:t>
            </a:r>
            <a:r>
              <a:rPr spc="-39" dirty="0"/>
              <a:t> </a:t>
            </a:r>
            <a:r>
              <a:rPr spc="-6" dirty="0"/>
              <a:t>scholar-</a:t>
            </a:r>
            <a:r>
              <a:rPr dirty="0"/>
              <a:t>led,</a:t>
            </a:r>
            <a:r>
              <a:rPr spc="-42" dirty="0"/>
              <a:t> </a:t>
            </a:r>
            <a:r>
              <a:rPr spc="-6" dirty="0"/>
              <a:t>embedded </a:t>
            </a:r>
            <a:r>
              <a:rPr dirty="0"/>
              <a:t>within</a:t>
            </a:r>
            <a:r>
              <a:rPr spc="-27" dirty="0"/>
              <a:t> </a:t>
            </a:r>
            <a:r>
              <a:rPr dirty="0"/>
              <a:t>their</a:t>
            </a:r>
            <a:r>
              <a:rPr spc="-24" dirty="0"/>
              <a:t> </a:t>
            </a:r>
            <a:r>
              <a:rPr dirty="0"/>
              <a:t>academic</a:t>
            </a:r>
            <a:r>
              <a:rPr spc="-24" dirty="0"/>
              <a:t> </a:t>
            </a:r>
            <a:r>
              <a:rPr dirty="0"/>
              <a:t>disciplines.</a:t>
            </a:r>
            <a:r>
              <a:rPr spc="-24" dirty="0"/>
              <a:t> </a:t>
            </a:r>
            <a:r>
              <a:rPr spc="-88" dirty="0"/>
              <a:t>You</a:t>
            </a:r>
            <a:r>
              <a:rPr spc="-24" dirty="0"/>
              <a:t> </a:t>
            </a:r>
            <a:r>
              <a:rPr spc="-12" dirty="0"/>
              <a:t>have</a:t>
            </a:r>
            <a:r>
              <a:rPr spc="-27" dirty="0"/>
              <a:t> </a:t>
            </a:r>
            <a:r>
              <a:rPr dirty="0"/>
              <a:t>this</a:t>
            </a:r>
            <a:r>
              <a:rPr spc="-24" dirty="0"/>
              <a:t> </a:t>
            </a:r>
            <a:r>
              <a:rPr dirty="0"/>
              <a:t>quality</a:t>
            </a:r>
            <a:r>
              <a:rPr spc="-24" dirty="0"/>
              <a:t> </a:t>
            </a:r>
            <a:r>
              <a:rPr spc="-15" dirty="0"/>
              <a:t>to </a:t>
            </a:r>
            <a:r>
              <a:rPr dirty="0"/>
              <a:t>it,</a:t>
            </a:r>
            <a:r>
              <a:rPr spc="-64" dirty="0"/>
              <a:t> </a:t>
            </a:r>
            <a:r>
              <a:rPr dirty="0"/>
              <a:t>because</a:t>
            </a:r>
            <a:r>
              <a:rPr spc="-58" dirty="0"/>
              <a:t> </a:t>
            </a:r>
            <a:r>
              <a:rPr dirty="0"/>
              <a:t>it’s</a:t>
            </a:r>
            <a:r>
              <a:rPr spc="-55" dirty="0"/>
              <a:t> </a:t>
            </a:r>
            <a:r>
              <a:rPr dirty="0"/>
              <a:t>being</a:t>
            </a:r>
            <a:r>
              <a:rPr spc="-58" dirty="0"/>
              <a:t> </a:t>
            </a:r>
            <a:r>
              <a:rPr dirty="0"/>
              <a:t>not</a:t>
            </a:r>
            <a:r>
              <a:rPr spc="-55" dirty="0"/>
              <a:t> </a:t>
            </a:r>
            <a:r>
              <a:rPr dirty="0"/>
              <a:t>just</a:t>
            </a:r>
            <a:r>
              <a:rPr spc="-58" dirty="0"/>
              <a:t> </a:t>
            </a:r>
            <a:r>
              <a:rPr dirty="0"/>
              <a:t>submitted</a:t>
            </a:r>
            <a:r>
              <a:rPr spc="-58" dirty="0"/>
              <a:t> </a:t>
            </a:r>
            <a:r>
              <a:rPr dirty="0"/>
              <a:t>by</a:t>
            </a:r>
            <a:r>
              <a:rPr spc="-55" dirty="0"/>
              <a:t> </a:t>
            </a:r>
            <a:r>
              <a:rPr dirty="0"/>
              <a:t>an</a:t>
            </a:r>
            <a:r>
              <a:rPr spc="-58" dirty="0"/>
              <a:t> </a:t>
            </a:r>
            <a:r>
              <a:rPr dirty="0"/>
              <a:t>expert,</a:t>
            </a:r>
            <a:r>
              <a:rPr spc="-55" dirty="0"/>
              <a:t> </a:t>
            </a:r>
            <a:r>
              <a:rPr spc="-12" dirty="0"/>
              <a:t>it’s </a:t>
            </a:r>
            <a:r>
              <a:rPr dirty="0"/>
              <a:t>being</a:t>
            </a:r>
            <a:r>
              <a:rPr spc="-45" dirty="0"/>
              <a:t> </a:t>
            </a:r>
            <a:r>
              <a:rPr dirty="0"/>
              <a:t>shaped</a:t>
            </a:r>
            <a:r>
              <a:rPr spc="-42" dirty="0"/>
              <a:t> </a:t>
            </a:r>
            <a:r>
              <a:rPr dirty="0"/>
              <a:t>by</a:t>
            </a:r>
            <a:r>
              <a:rPr spc="-42" dirty="0"/>
              <a:t> </a:t>
            </a:r>
            <a:r>
              <a:rPr dirty="0"/>
              <a:t>an</a:t>
            </a:r>
            <a:r>
              <a:rPr spc="-42" dirty="0"/>
              <a:t> </a:t>
            </a:r>
            <a:r>
              <a:rPr dirty="0"/>
              <a:t>expert</a:t>
            </a:r>
            <a:r>
              <a:rPr spc="-42" dirty="0"/>
              <a:t> </a:t>
            </a:r>
            <a:r>
              <a:rPr dirty="0"/>
              <a:t>in</a:t>
            </a:r>
            <a:r>
              <a:rPr spc="-42" dirty="0"/>
              <a:t> </a:t>
            </a:r>
            <a:r>
              <a:rPr dirty="0"/>
              <a:t>the</a:t>
            </a:r>
            <a:r>
              <a:rPr spc="-42" dirty="0"/>
              <a:t> </a:t>
            </a:r>
            <a:r>
              <a:rPr dirty="0"/>
              <a:t>field,</a:t>
            </a:r>
            <a:r>
              <a:rPr spc="-42" dirty="0"/>
              <a:t> </a:t>
            </a:r>
            <a:r>
              <a:rPr dirty="0"/>
              <a:t>edited</a:t>
            </a:r>
            <a:r>
              <a:rPr spc="-42" dirty="0"/>
              <a:t> </a:t>
            </a:r>
            <a:r>
              <a:rPr dirty="0"/>
              <a:t>by</a:t>
            </a:r>
            <a:r>
              <a:rPr spc="-45" dirty="0"/>
              <a:t> </a:t>
            </a:r>
            <a:r>
              <a:rPr dirty="0"/>
              <a:t>one</a:t>
            </a:r>
            <a:r>
              <a:rPr spc="-42" dirty="0"/>
              <a:t> </a:t>
            </a:r>
            <a:r>
              <a:rPr spc="-15" dirty="0"/>
              <a:t>and </a:t>
            </a:r>
            <a:r>
              <a:rPr dirty="0"/>
              <a:t>sometimes</a:t>
            </a:r>
            <a:r>
              <a:rPr spc="-97" dirty="0"/>
              <a:t> </a:t>
            </a:r>
            <a:r>
              <a:rPr spc="-15" dirty="0"/>
              <a:t>even</a:t>
            </a:r>
            <a:r>
              <a:rPr spc="-97" dirty="0"/>
              <a:t> </a:t>
            </a:r>
            <a:r>
              <a:rPr dirty="0"/>
              <a:t>copy</a:t>
            </a:r>
            <a:r>
              <a:rPr spc="-97" dirty="0"/>
              <a:t> </a:t>
            </a:r>
            <a:r>
              <a:rPr dirty="0"/>
              <a:t>edited</a:t>
            </a:r>
            <a:r>
              <a:rPr spc="-97" dirty="0"/>
              <a:t> </a:t>
            </a:r>
            <a:r>
              <a:rPr dirty="0"/>
              <a:t>by</a:t>
            </a:r>
            <a:r>
              <a:rPr spc="-94" dirty="0"/>
              <a:t> </a:t>
            </a:r>
            <a:r>
              <a:rPr spc="-6" dirty="0"/>
              <a:t>one.”</a:t>
            </a:r>
          </a:p>
        </p:txBody>
      </p:sp>
      <p:pic>
        <p:nvPicPr>
          <p:cNvPr id="14" name="object 14"/>
          <p:cNvPicPr/>
          <p:nvPr/>
        </p:nvPicPr>
        <p:blipFill>
          <a:blip r:embed="rId5" cstate="print"/>
          <a:stretch>
            <a:fillRect/>
          </a:stretch>
        </p:blipFill>
        <p:spPr>
          <a:xfrm>
            <a:off x="8536907" y="2196945"/>
            <a:ext cx="402517" cy="402549"/>
          </a:xfrm>
          <a:prstGeom prst="rect">
            <a:avLst/>
          </a:prstGeom>
        </p:spPr>
      </p:pic>
      <p:grpSp>
        <p:nvGrpSpPr>
          <p:cNvPr id="31" name="Group 30">
            <a:extLst>
              <a:ext uri="{FF2B5EF4-FFF2-40B4-BE49-F238E27FC236}">
                <a16:creationId xmlns:a16="http://schemas.microsoft.com/office/drawing/2014/main" id="{895FF423-251A-6842-98E3-9F4617743E71}"/>
              </a:ext>
            </a:extLst>
          </p:cNvPr>
          <p:cNvGrpSpPr/>
          <p:nvPr/>
        </p:nvGrpSpPr>
        <p:grpSpPr>
          <a:xfrm>
            <a:off x="8532506" y="2874265"/>
            <a:ext cx="411634" cy="355415"/>
            <a:chOff x="14070028" y="4739876"/>
            <a:chExt cx="678815" cy="586105"/>
          </a:xfrm>
        </p:grpSpPr>
        <p:sp>
          <p:nvSpPr>
            <p:cNvPr id="15" name="object 15"/>
            <p:cNvSpPr/>
            <p:nvPr/>
          </p:nvSpPr>
          <p:spPr>
            <a:xfrm>
              <a:off x="14070028" y="4739876"/>
              <a:ext cx="678815" cy="586105"/>
            </a:xfrm>
            <a:custGeom>
              <a:avLst/>
              <a:gdLst/>
              <a:ahLst/>
              <a:cxnLst/>
              <a:rect l="l" t="t" r="r" b="b"/>
              <a:pathLst>
                <a:path w="678815" h="586104">
                  <a:moveTo>
                    <a:pt x="512555" y="443640"/>
                  </a:moveTo>
                  <a:lnTo>
                    <a:pt x="483796" y="443640"/>
                  </a:lnTo>
                  <a:lnTo>
                    <a:pt x="517314" y="477713"/>
                  </a:lnTo>
                  <a:lnTo>
                    <a:pt x="504822" y="490184"/>
                  </a:lnTo>
                  <a:lnTo>
                    <a:pt x="504822" y="496696"/>
                  </a:lnTo>
                  <a:lnTo>
                    <a:pt x="576788" y="568663"/>
                  </a:lnTo>
                  <a:lnTo>
                    <a:pt x="596452" y="581691"/>
                  </a:lnTo>
                  <a:lnTo>
                    <a:pt x="618865" y="586034"/>
                  </a:lnTo>
                  <a:lnTo>
                    <a:pt x="641279" y="581691"/>
                  </a:lnTo>
                  <a:lnTo>
                    <a:pt x="660943" y="568663"/>
                  </a:lnTo>
                  <a:lnTo>
                    <a:pt x="663048" y="565485"/>
                  </a:lnTo>
                  <a:lnTo>
                    <a:pt x="618867" y="565485"/>
                  </a:lnTo>
                  <a:lnTo>
                    <a:pt x="604192" y="562646"/>
                  </a:lnTo>
                  <a:lnTo>
                    <a:pt x="591332" y="554129"/>
                  </a:lnTo>
                  <a:lnTo>
                    <a:pt x="530633" y="493461"/>
                  </a:lnTo>
                  <a:lnTo>
                    <a:pt x="560872" y="463221"/>
                  </a:lnTo>
                  <a:lnTo>
                    <a:pt x="531805" y="463221"/>
                  </a:lnTo>
                  <a:lnTo>
                    <a:pt x="512555" y="443640"/>
                  </a:lnTo>
                  <a:close/>
                </a:path>
                <a:path w="678815" h="586104">
                  <a:moveTo>
                    <a:pt x="314053" y="74646"/>
                  </a:moveTo>
                  <a:lnTo>
                    <a:pt x="25016" y="74646"/>
                  </a:lnTo>
                  <a:lnTo>
                    <a:pt x="15354" y="76604"/>
                  </a:lnTo>
                  <a:lnTo>
                    <a:pt x="7368" y="81993"/>
                  </a:lnTo>
                  <a:lnTo>
                    <a:pt x="1978" y="89976"/>
                  </a:lnTo>
                  <a:lnTo>
                    <a:pt x="0" y="99735"/>
                  </a:lnTo>
                  <a:lnTo>
                    <a:pt x="0" y="541690"/>
                  </a:lnTo>
                  <a:lnTo>
                    <a:pt x="1978" y="551436"/>
                  </a:lnTo>
                  <a:lnTo>
                    <a:pt x="7368" y="559413"/>
                  </a:lnTo>
                  <a:lnTo>
                    <a:pt x="15354" y="564800"/>
                  </a:lnTo>
                  <a:lnTo>
                    <a:pt x="25119" y="566778"/>
                  </a:lnTo>
                  <a:lnTo>
                    <a:pt x="378135" y="566778"/>
                  </a:lnTo>
                  <a:lnTo>
                    <a:pt x="387881" y="564800"/>
                  </a:lnTo>
                  <a:lnTo>
                    <a:pt x="395858" y="559413"/>
                  </a:lnTo>
                  <a:lnTo>
                    <a:pt x="401245" y="551436"/>
                  </a:lnTo>
                  <a:lnTo>
                    <a:pt x="402303" y="546224"/>
                  </a:lnTo>
                  <a:lnTo>
                    <a:pt x="22648" y="546224"/>
                  </a:lnTo>
                  <a:lnTo>
                    <a:pt x="20575" y="544182"/>
                  </a:lnTo>
                  <a:lnTo>
                    <a:pt x="20575" y="97243"/>
                  </a:lnTo>
                  <a:lnTo>
                    <a:pt x="22648" y="95201"/>
                  </a:lnTo>
                  <a:lnTo>
                    <a:pt x="334993" y="95201"/>
                  </a:lnTo>
                  <a:lnTo>
                    <a:pt x="318660" y="78332"/>
                  </a:lnTo>
                  <a:lnTo>
                    <a:pt x="316503" y="75945"/>
                  </a:lnTo>
                  <a:lnTo>
                    <a:pt x="314053" y="74646"/>
                  </a:lnTo>
                  <a:close/>
                </a:path>
                <a:path w="678815" h="586104">
                  <a:moveTo>
                    <a:pt x="614787" y="438384"/>
                  </a:moveTo>
                  <a:lnTo>
                    <a:pt x="585709" y="438384"/>
                  </a:lnTo>
                  <a:lnTo>
                    <a:pt x="646409" y="499052"/>
                  </a:lnTo>
                  <a:lnTo>
                    <a:pt x="654920" y="511919"/>
                  </a:lnTo>
                  <a:lnTo>
                    <a:pt x="657757" y="526599"/>
                  </a:lnTo>
                  <a:lnTo>
                    <a:pt x="654920" y="541274"/>
                  </a:lnTo>
                  <a:lnTo>
                    <a:pt x="646409" y="554129"/>
                  </a:lnTo>
                  <a:lnTo>
                    <a:pt x="633544" y="562646"/>
                  </a:lnTo>
                  <a:lnTo>
                    <a:pt x="618867" y="565485"/>
                  </a:lnTo>
                  <a:lnTo>
                    <a:pt x="663048" y="565485"/>
                  </a:lnTo>
                  <a:lnTo>
                    <a:pt x="673965" y="549001"/>
                  </a:lnTo>
                  <a:lnTo>
                    <a:pt x="678305" y="526599"/>
                  </a:lnTo>
                  <a:lnTo>
                    <a:pt x="673965" y="504180"/>
                  </a:lnTo>
                  <a:lnTo>
                    <a:pt x="660943" y="484519"/>
                  </a:lnTo>
                  <a:lnTo>
                    <a:pt x="614787" y="438384"/>
                  </a:lnTo>
                  <a:close/>
                </a:path>
                <a:path w="678815" h="586104">
                  <a:moveTo>
                    <a:pt x="334993" y="95201"/>
                  </a:moveTo>
                  <a:lnTo>
                    <a:pt x="300482" y="95201"/>
                  </a:lnTo>
                  <a:lnTo>
                    <a:pt x="300482" y="175481"/>
                  </a:lnTo>
                  <a:lnTo>
                    <a:pt x="305090" y="180088"/>
                  </a:lnTo>
                  <a:lnTo>
                    <a:pt x="382668" y="180088"/>
                  </a:lnTo>
                  <a:lnTo>
                    <a:pt x="382700" y="202328"/>
                  </a:lnTo>
                  <a:lnTo>
                    <a:pt x="344523" y="220913"/>
                  </a:lnTo>
                  <a:lnTo>
                    <a:pt x="314939" y="249875"/>
                  </a:lnTo>
                  <a:lnTo>
                    <a:pt x="295817" y="286555"/>
                  </a:lnTo>
                  <a:lnTo>
                    <a:pt x="289027" y="328293"/>
                  </a:lnTo>
                  <a:lnTo>
                    <a:pt x="295831" y="370047"/>
                  </a:lnTo>
                  <a:lnTo>
                    <a:pt x="314996" y="406752"/>
                  </a:lnTo>
                  <a:lnTo>
                    <a:pt x="344541" y="435673"/>
                  </a:lnTo>
                  <a:lnTo>
                    <a:pt x="382700" y="454258"/>
                  </a:lnTo>
                  <a:lnTo>
                    <a:pt x="382679" y="544182"/>
                  </a:lnTo>
                  <a:lnTo>
                    <a:pt x="380606" y="546224"/>
                  </a:lnTo>
                  <a:lnTo>
                    <a:pt x="402303" y="546224"/>
                  </a:lnTo>
                  <a:lnTo>
                    <a:pt x="403223" y="541690"/>
                  </a:lnTo>
                  <a:lnTo>
                    <a:pt x="403223" y="492131"/>
                  </a:lnTo>
                  <a:lnTo>
                    <a:pt x="448865" y="492131"/>
                  </a:lnTo>
                  <a:lnTo>
                    <a:pt x="458479" y="490184"/>
                  </a:lnTo>
                  <a:lnTo>
                    <a:pt x="466616" y="484764"/>
                  </a:lnTo>
                  <a:lnTo>
                    <a:pt x="472007" y="476781"/>
                  </a:lnTo>
                  <a:lnTo>
                    <a:pt x="473062" y="471577"/>
                  </a:lnTo>
                  <a:lnTo>
                    <a:pt x="403223" y="471577"/>
                  </a:lnTo>
                  <a:lnTo>
                    <a:pt x="403223" y="458666"/>
                  </a:lnTo>
                  <a:lnTo>
                    <a:pt x="436887" y="458666"/>
                  </a:lnTo>
                  <a:lnTo>
                    <a:pt x="441026" y="458219"/>
                  </a:lnTo>
                  <a:lnTo>
                    <a:pt x="453431" y="455651"/>
                  </a:lnTo>
                  <a:lnTo>
                    <a:pt x="473985" y="455651"/>
                  </a:lnTo>
                  <a:lnTo>
                    <a:pt x="473985" y="448509"/>
                  </a:lnTo>
                  <a:lnTo>
                    <a:pt x="477304" y="447033"/>
                  </a:lnTo>
                  <a:lnTo>
                    <a:pt x="480592" y="445410"/>
                  </a:lnTo>
                  <a:lnTo>
                    <a:pt x="483796" y="443640"/>
                  </a:lnTo>
                  <a:lnTo>
                    <a:pt x="512555" y="443640"/>
                  </a:lnTo>
                  <a:lnTo>
                    <a:pt x="508259" y="439271"/>
                  </a:lnTo>
                  <a:lnTo>
                    <a:pt x="420557" y="439271"/>
                  </a:lnTo>
                  <a:lnTo>
                    <a:pt x="378793" y="431141"/>
                  </a:lnTo>
                  <a:lnTo>
                    <a:pt x="342083" y="406752"/>
                  </a:lnTo>
                  <a:lnTo>
                    <a:pt x="317713" y="370047"/>
                  </a:lnTo>
                  <a:lnTo>
                    <a:pt x="309589" y="328293"/>
                  </a:lnTo>
                  <a:lnTo>
                    <a:pt x="317705" y="286555"/>
                  </a:lnTo>
                  <a:lnTo>
                    <a:pt x="342042" y="249875"/>
                  </a:lnTo>
                  <a:lnTo>
                    <a:pt x="380409" y="225218"/>
                  </a:lnTo>
                  <a:lnTo>
                    <a:pt x="420563" y="216202"/>
                  </a:lnTo>
                  <a:lnTo>
                    <a:pt x="486214" y="216202"/>
                  </a:lnTo>
                  <a:lnTo>
                    <a:pt x="473964" y="208056"/>
                  </a:lnTo>
                  <a:lnTo>
                    <a:pt x="473964" y="200883"/>
                  </a:lnTo>
                  <a:lnTo>
                    <a:pt x="453431" y="200883"/>
                  </a:lnTo>
                  <a:lnTo>
                    <a:pt x="441117" y="198374"/>
                  </a:lnTo>
                  <a:lnTo>
                    <a:pt x="436830" y="197920"/>
                  </a:lnTo>
                  <a:lnTo>
                    <a:pt x="403254" y="197920"/>
                  </a:lnTo>
                  <a:lnTo>
                    <a:pt x="403254" y="166748"/>
                  </a:lnTo>
                  <a:lnTo>
                    <a:pt x="401903" y="164005"/>
                  </a:lnTo>
                  <a:lnTo>
                    <a:pt x="399788" y="162120"/>
                  </a:lnTo>
                  <a:lnTo>
                    <a:pt x="397264" y="159513"/>
                  </a:lnTo>
                  <a:lnTo>
                    <a:pt x="321037" y="159513"/>
                  </a:lnTo>
                  <a:lnTo>
                    <a:pt x="321037" y="110247"/>
                  </a:lnTo>
                  <a:lnTo>
                    <a:pt x="349562" y="110247"/>
                  </a:lnTo>
                  <a:lnTo>
                    <a:pt x="334993" y="95201"/>
                  </a:lnTo>
                  <a:close/>
                </a:path>
                <a:path w="678815" h="586104">
                  <a:moveTo>
                    <a:pt x="473985" y="455651"/>
                  </a:moveTo>
                  <a:lnTo>
                    <a:pt x="453431" y="455651"/>
                  </a:lnTo>
                  <a:lnTo>
                    <a:pt x="453431" y="469514"/>
                  </a:lnTo>
                  <a:lnTo>
                    <a:pt x="451368" y="471577"/>
                  </a:lnTo>
                  <a:lnTo>
                    <a:pt x="473062" y="471577"/>
                  </a:lnTo>
                  <a:lnTo>
                    <a:pt x="473985" y="467022"/>
                  </a:lnTo>
                  <a:lnTo>
                    <a:pt x="473985" y="455651"/>
                  </a:lnTo>
                  <a:close/>
                </a:path>
                <a:path w="678815" h="586104">
                  <a:moveTo>
                    <a:pt x="553752" y="408668"/>
                  </a:moveTo>
                  <a:lnTo>
                    <a:pt x="524706" y="408668"/>
                  </a:lnTo>
                  <a:lnTo>
                    <a:pt x="555522" y="439504"/>
                  </a:lnTo>
                  <a:lnTo>
                    <a:pt x="531805" y="463221"/>
                  </a:lnTo>
                  <a:lnTo>
                    <a:pt x="560872" y="463221"/>
                  </a:lnTo>
                  <a:lnTo>
                    <a:pt x="585709" y="438384"/>
                  </a:lnTo>
                  <a:lnTo>
                    <a:pt x="614787" y="438384"/>
                  </a:lnTo>
                  <a:lnTo>
                    <a:pt x="601367" y="424971"/>
                  </a:lnTo>
                  <a:lnTo>
                    <a:pt x="570055" y="424971"/>
                  </a:lnTo>
                  <a:lnTo>
                    <a:pt x="553752" y="408668"/>
                  </a:lnTo>
                  <a:close/>
                </a:path>
                <a:path w="678815" h="586104">
                  <a:moveTo>
                    <a:pt x="436887" y="458666"/>
                  </a:moveTo>
                  <a:lnTo>
                    <a:pt x="403223" y="458666"/>
                  </a:lnTo>
                  <a:lnTo>
                    <a:pt x="415834" y="459726"/>
                  </a:lnTo>
                  <a:lnTo>
                    <a:pt x="428464" y="459577"/>
                  </a:lnTo>
                  <a:lnTo>
                    <a:pt x="436887" y="458666"/>
                  </a:lnTo>
                  <a:close/>
                </a:path>
                <a:path w="678815" h="586104">
                  <a:moveTo>
                    <a:pt x="486214" y="216202"/>
                  </a:moveTo>
                  <a:lnTo>
                    <a:pt x="420563" y="216202"/>
                  </a:lnTo>
                  <a:lnTo>
                    <a:pt x="420563" y="217302"/>
                  </a:lnTo>
                  <a:lnTo>
                    <a:pt x="441755" y="219332"/>
                  </a:lnTo>
                  <a:lnTo>
                    <a:pt x="462318" y="225426"/>
                  </a:lnTo>
                  <a:lnTo>
                    <a:pt x="481620" y="235585"/>
                  </a:lnTo>
                  <a:lnTo>
                    <a:pt x="499072" y="249875"/>
                  </a:lnTo>
                  <a:lnTo>
                    <a:pt x="523411" y="286555"/>
                  </a:lnTo>
                  <a:lnTo>
                    <a:pt x="531535" y="328293"/>
                  </a:lnTo>
                  <a:lnTo>
                    <a:pt x="523413" y="370047"/>
                  </a:lnTo>
                  <a:lnTo>
                    <a:pt x="499031" y="406752"/>
                  </a:lnTo>
                  <a:lnTo>
                    <a:pt x="462322" y="431141"/>
                  </a:lnTo>
                  <a:lnTo>
                    <a:pt x="420557" y="439271"/>
                  </a:lnTo>
                  <a:lnTo>
                    <a:pt x="508259" y="439271"/>
                  </a:lnTo>
                  <a:lnTo>
                    <a:pt x="501272" y="432164"/>
                  </a:lnTo>
                  <a:lnTo>
                    <a:pt x="507668" y="426848"/>
                  </a:lnTo>
                  <a:lnTo>
                    <a:pt x="513723" y="421142"/>
                  </a:lnTo>
                  <a:lnTo>
                    <a:pt x="519412" y="415073"/>
                  </a:lnTo>
                  <a:lnTo>
                    <a:pt x="524706" y="408668"/>
                  </a:lnTo>
                  <a:lnTo>
                    <a:pt x="553752" y="408668"/>
                  </a:lnTo>
                  <a:lnTo>
                    <a:pt x="536245" y="391160"/>
                  </a:lnTo>
                  <a:lnTo>
                    <a:pt x="538359" y="384647"/>
                  </a:lnTo>
                  <a:lnTo>
                    <a:pt x="550447" y="349293"/>
                  </a:lnTo>
                  <a:lnTo>
                    <a:pt x="550361" y="327272"/>
                  </a:lnTo>
                  <a:lnTo>
                    <a:pt x="550280" y="306684"/>
                  </a:lnTo>
                  <a:lnTo>
                    <a:pt x="536751" y="266665"/>
                  </a:lnTo>
                  <a:lnTo>
                    <a:pt x="510949" y="232651"/>
                  </a:lnTo>
                  <a:lnTo>
                    <a:pt x="486214" y="216202"/>
                  </a:lnTo>
                  <a:close/>
                </a:path>
                <a:path w="678815" h="586104">
                  <a:moveTo>
                    <a:pt x="588966" y="412552"/>
                  </a:moveTo>
                  <a:lnTo>
                    <a:pt x="582453" y="412552"/>
                  </a:lnTo>
                  <a:lnTo>
                    <a:pt x="570055" y="424971"/>
                  </a:lnTo>
                  <a:lnTo>
                    <a:pt x="601367" y="424971"/>
                  </a:lnTo>
                  <a:lnTo>
                    <a:pt x="588966" y="412552"/>
                  </a:lnTo>
                  <a:close/>
                </a:path>
                <a:path w="678815" h="586104">
                  <a:moveTo>
                    <a:pt x="483482" y="257311"/>
                  </a:moveTo>
                  <a:lnTo>
                    <a:pt x="476969" y="257311"/>
                  </a:lnTo>
                  <a:lnTo>
                    <a:pt x="468949" y="265332"/>
                  </a:lnTo>
                  <a:lnTo>
                    <a:pt x="468949" y="271845"/>
                  </a:lnTo>
                  <a:lnTo>
                    <a:pt x="472948" y="275865"/>
                  </a:lnTo>
                  <a:lnTo>
                    <a:pt x="487418" y="298918"/>
                  </a:lnTo>
                  <a:lnTo>
                    <a:pt x="492734" y="327272"/>
                  </a:lnTo>
                  <a:lnTo>
                    <a:pt x="488158" y="356121"/>
                  </a:lnTo>
                  <a:lnTo>
                    <a:pt x="472948" y="380658"/>
                  </a:lnTo>
                  <a:lnTo>
                    <a:pt x="468949" y="384647"/>
                  </a:lnTo>
                  <a:lnTo>
                    <a:pt x="468949" y="391160"/>
                  </a:lnTo>
                  <a:lnTo>
                    <a:pt x="476969" y="399181"/>
                  </a:lnTo>
                  <a:lnTo>
                    <a:pt x="483461" y="399181"/>
                  </a:lnTo>
                  <a:lnTo>
                    <a:pt x="487482" y="395160"/>
                  </a:lnTo>
                  <a:lnTo>
                    <a:pt x="505929" y="365746"/>
                  </a:lnTo>
                  <a:lnTo>
                    <a:pt x="512714" y="329522"/>
                  </a:lnTo>
                  <a:lnTo>
                    <a:pt x="506883" y="292660"/>
                  </a:lnTo>
                  <a:lnTo>
                    <a:pt x="487482" y="261332"/>
                  </a:lnTo>
                  <a:lnTo>
                    <a:pt x="483482" y="257311"/>
                  </a:lnTo>
                  <a:close/>
                </a:path>
                <a:path w="678815" h="586104">
                  <a:moveTo>
                    <a:pt x="405726" y="20533"/>
                  </a:moveTo>
                  <a:lnTo>
                    <a:pt x="371245" y="20533"/>
                  </a:lnTo>
                  <a:lnTo>
                    <a:pt x="371245" y="100813"/>
                  </a:lnTo>
                  <a:lnTo>
                    <a:pt x="375841" y="105420"/>
                  </a:lnTo>
                  <a:lnTo>
                    <a:pt x="453431" y="105420"/>
                  </a:lnTo>
                  <a:lnTo>
                    <a:pt x="453431" y="200883"/>
                  </a:lnTo>
                  <a:lnTo>
                    <a:pt x="473964" y="200883"/>
                  </a:lnTo>
                  <a:lnTo>
                    <a:pt x="473964" y="92101"/>
                  </a:lnTo>
                  <a:lnTo>
                    <a:pt x="472634" y="89358"/>
                  </a:lnTo>
                  <a:lnTo>
                    <a:pt x="470537" y="87489"/>
                  </a:lnTo>
                  <a:lnTo>
                    <a:pt x="468026" y="84866"/>
                  </a:lnTo>
                  <a:lnTo>
                    <a:pt x="391789" y="84866"/>
                  </a:lnTo>
                  <a:lnTo>
                    <a:pt x="391789" y="35611"/>
                  </a:lnTo>
                  <a:lnTo>
                    <a:pt x="420328" y="35611"/>
                  </a:lnTo>
                  <a:lnTo>
                    <a:pt x="405726" y="20533"/>
                  </a:lnTo>
                  <a:close/>
                </a:path>
                <a:path w="678815" h="586104">
                  <a:moveTo>
                    <a:pt x="415791" y="196884"/>
                  </a:moveTo>
                  <a:lnTo>
                    <a:pt x="403254" y="197920"/>
                  </a:lnTo>
                  <a:lnTo>
                    <a:pt x="436830" y="197920"/>
                  </a:lnTo>
                  <a:lnTo>
                    <a:pt x="428492" y="197038"/>
                  </a:lnTo>
                  <a:lnTo>
                    <a:pt x="415791" y="196884"/>
                  </a:lnTo>
                  <a:close/>
                </a:path>
                <a:path w="678815" h="586104">
                  <a:moveTo>
                    <a:pt x="349562" y="110247"/>
                  </a:moveTo>
                  <a:lnTo>
                    <a:pt x="321037" y="110247"/>
                  </a:lnTo>
                  <a:lnTo>
                    <a:pt x="368742" y="159513"/>
                  </a:lnTo>
                  <a:lnTo>
                    <a:pt x="397264" y="159513"/>
                  </a:lnTo>
                  <a:lnTo>
                    <a:pt x="349562" y="110247"/>
                  </a:lnTo>
                  <a:close/>
                </a:path>
                <a:path w="678815" h="586104">
                  <a:moveTo>
                    <a:pt x="420328" y="35611"/>
                  </a:moveTo>
                  <a:lnTo>
                    <a:pt x="391789" y="35611"/>
                  </a:lnTo>
                  <a:lnTo>
                    <a:pt x="439484" y="84866"/>
                  </a:lnTo>
                  <a:lnTo>
                    <a:pt x="468026" y="84866"/>
                  </a:lnTo>
                  <a:lnTo>
                    <a:pt x="420328" y="35611"/>
                  </a:lnTo>
                  <a:close/>
                </a:path>
                <a:path w="678815" h="586104">
                  <a:moveTo>
                    <a:pt x="384784" y="0"/>
                  </a:moveTo>
                  <a:lnTo>
                    <a:pt x="95747" y="0"/>
                  </a:lnTo>
                  <a:lnTo>
                    <a:pt x="86103" y="1957"/>
                  </a:lnTo>
                  <a:lnTo>
                    <a:pt x="78127" y="7345"/>
                  </a:lnTo>
                  <a:lnTo>
                    <a:pt x="72740" y="15325"/>
                  </a:lnTo>
                  <a:lnTo>
                    <a:pt x="70762" y="25077"/>
                  </a:lnTo>
                  <a:lnTo>
                    <a:pt x="70762" y="74646"/>
                  </a:lnTo>
                  <a:lnTo>
                    <a:pt x="91316" y="74646"/>
                  </a:lnTo>
                  <a:lnTo>
                    <a:pt x="91316" y="22606"/>
                  </a:lnTo>
                  <a:lnTo>
                    <a:pt x="93379" y="20533"/>
                  </a:lnTo>
                  <a:lnTo>
                    <a:pt x="405726" y="20533"/>
                  </a:lnTo>
                  <a:lnTo>
                    <a:pt x="389391" y="3664"/>
                  </a:lnTo>
                  <a:lnTo>
                    <a:pt x="387255" y="1308"/>
                  </a:lnTo>
                  <a:lnTo>
                    <a:pt x="384784" y="0"/>
                  </a:lnTo>
                  <a:close/>
                </a:path>
              </a:pathLst>
            </a:custGeom>
            <a:solidFill>
              <a:srgbClr val="FFFFFF"/>
            </a:solidFill>
          </p:spPr>
          <p:txBody>
            <a:bodyPr wrap="square" lIns="0" tIns="0" rIns="0" bIns="0" rtlCol="0"/>
            <a:lstStyle/>
            <a:p>
              <a:endParaRPr/>
            </a:p>
          </p:txBody>
        </p:sp>
        <p:sp>
          <p:nvSpPr>
            <p:cNvPr id="16" name="object 16"/>
            <p:cNvSpPr/>
            <p:nvPr/>
          </p:nvSpPr>
          <p:spPr>
            <a:xfrm>
              <a:off x="14129270" y="4916458"/>
              <a:ext cx="152400" cy="0"/>
            </a:xfrm>
            <a:custGeom>
              <a:avLst/>
              <a:gdLst/>
              <a:ahLst/>
              <a:cxnLst/>
              <a:rect l="l" t="t" r="r" b="b"/>
              <a:pathLst>
                <a:path w="152400">
                  <a:moveTo>
                    <a:pt x="0" y="0"/>
                  </a:moveTo>
                  <a:lnTo>
                    <a:pt x="151911" y="0"/>
                  </a:lnTo>
                </a:path>
              </a:pathLst>
            </a:custGeom>
            <a:ln w="22460">
              <a:solidFill>
                <a:srgbClr val="FFFFFF"/>
              </a:solidFill>
            </a:ln>
          </p:spPr>
          <p:txBody>
            <a:bodyPr wrap="square" lIns="0" tIns="0" rIns="0" bIns="0" rtlCol="0"/>
            <a:lstStyle/>
            <a:p>
              <a:endParaRPr/>
            </a:p>
          </p:txBody>
        </p:sp>
        <p:sp>
          <p:nvSpPr>
            <p:cNvPr id="17" name="object 17"/>
            <p:cNvSpPr/>
            <p:nvPr/>
          </p:nvSpPr>
          <p:spPr>
            <a:xfrm>
              <a:off x="14129270" y="4982379"/>
              <a:ext cx="216535" cy="0"/>
            </a:xfrm>
            <a:custGeom>
              <a:avLst/>
              <a:gdLst/>
              <a:ahLst/>
              <a:cxnLst/>
              <a:rect l="l" t="t" r="r" b="b"/>
              <a:pathLst>
                <a:path w="216534">
                  <a:moveTo>
                    <a:pt x="0" y="0"/>
                  </a:moveTo>
                  <a:lnTo>
                    <a:pt x="216475" y="0"/>
                  </a:lnTo>
                </a:path>
              </a:pathLst>
            </a:custGeom>
            <a:ln w="22460">
              <a:solidFill>
                <a:srgbClr val="FFFFFF"/>
              </a:solidFill>
            </a:ln>
          </p:spPr>
          <p:txBody>
            <a:bodyPr wrap="square" lIns="0" tIns="0" rIns="0" bIns="0" rtlCol="0"/>
            <a:lstStyle/>
            <a:p>
              <a:endParaRPr/>
            </a:p>
          </p:txBody>
        </p:sp>
        <p:sp>
          <p:nvSpPr>
            <p:cNvPr id="18" name="object 18"/>
            <p:cNvSpPr/>
            <p:nvPr/>
          </p:nvSpPr>
          <p:spPr>
            <a:xfrm>
              <a:off x="14129270" y="5048301"/>
              <a:ext cx="174625" cy="0"/>
            </a:xfrm>
            <a:custGeom>
              <a:avLst/>
              <a:gdLst/>
              <a:ahLst/>
              <a:cxnLst/>
              <a:rect l="l" t="t" r="r" b="b"/>
              <a:pathLst>
                <a:path w="174625">
                  <a:moveTo>
                    <a:pt x="0" y="0"/>
                  </a:moveTo>
                  <a:lnTo>
                    <a:pt x="174560" y="0"/>
                  </a:lnTo>
                </a:path>
              </a:pathLst>
            </a:custGeom>
            <a:ln w="22460">
              <a:solidFill>
                <a:srgbClr val="FFFFFF"/>
              </a:solidFill>
            </a:ln>
          </p:spPr>
          <p:txBody>
            <a:bodyPr wrap="square" lIns="0" tIns="0" rIns="0" bIns="0" rtlCol="0"/>
            <a:lstStyle/>
            <a:p>
              <a:endParaRPr/>
            </a:p>
          </p:txBody>
        </p:sp>
        <p:sp>
          <p:nvSpPr>
            <p:cNvPr id="19" name="object 19"/>
            <p:cNvSpPr/>
            <p:nvPr/>
          </p:nvSpPr>
          <p:spPr>
            <a:xfrm>
              <a:off x="14129270" y="5114223"/>
              <a:ext cx="174625" cy="0"/>
            </a:xfrm>
            <a:custGeom>
              <a:avLst/>
              <a:gdLst/>
              <a:ahLst/>
              <a:cxnLst/>
              <a:rect l="l" t="t" r="r" b="b"/>
              <a:pathLst>
                <a:path w="174625">
                  <a:moveTo>
                    <a:pt x="0" y="0"/>
                  </a:moveTo>
                  <a:lnTo>
                    <a:pt x="174560" y="0"/>
                  </a:lnTo>
                </a:path>
              </a:pathLst>
            </a:custGeom>
            <a:ln w="22460">
              <a:solidFill>
                <a:srgbClr val="FFFFFF"/>
              </a:solidFill>
            </a:ln>
          </p:spPr>
          <p:txBody>
            <a:bodyPr wrap="square" lIns="0" tIns="0" rIns="0" bIns="0" rtlCol="0"/>
            <a:lstStyle/>
            <a:p>
              <a:endParaRPr/>
            </a:p>
          </p:txBody>
        </p:sp>
        <p:sp>
          <p:nvSpPr>
            <p:cNvPr id="20" name="object 20"/>
            <p:cNvSpPr/>
            <p:nvPr/>
          </p:nvSpPr>
          <p:spPr>
            <a:xfrm>
              <a:off x="14129270" y="5180143"/>
              <a:ext cx="216535" cy="0"/>
            </a:xfrm>
            <a:custGeom>
              <a:avLst/>
              <a:gdLst/>
              <a:ahLst/>
              <a:cxnLst/>
              <a:rect l="l" t="t" r="r" b="b"/>
              <a:pathLst>
                <a:path w="216534">
                  <a:moveTo>
                    <a:pt x="0" y="0"/>
                  </a:moveTo>
                  <a:lnTo>
                    <a:pt x="216475" y="0"/>
                  </a:lnTo>
                </a:path>
              </a:pathLst>
            </a:custGeom>
            <a:ln w="22460">
              <a:solidFill>
                <a:srgbClr val="FFFFFF"/>
              </a:solidFill>
            </a:ln>
          </p:spPr>
          <p:txBody>
            <a:bodyPr wrap="square" lIns="0" tIns="0" rIns="0" bIns="0" rtlCol="0"/>
            <a:lstStyle/>
            <a:p>
              <a:endParaRPr/>
            </a:p>
          </p:txBody>
        </p:sp>
        <p:sp>
          <p:nvSpPr>
            <p:cNvPr id="21" name="object 21"/>
            <p:cNvSpPr/>
            <p:nvPr/>
          </p:nvSpPr>
          <p:spPr>
            <a:xfrm>
              <a:off x="14129270" y="5246063"/>
              <a:ext cx="216535" cy="0"/>
            </a:xfrm>
            <a:custGeom>
              <a:avLst/>
              <a:gdLst/>
              <a:ahLst/>
              <a:cxnLst/>
              <a:rect l="l" t="t" r="r" b="b"/>
              <a:pathLst>
                <a:path w="216534">
                  <a:moveTo>
                    <a:pt x="0" y="0"/>
                  </a:moveTo>
                  <a:lnTo>
                    <a:pt x="216475" y="0"/>
                  </a:lnTo>
                </a:path>
              </a:pathLst>
            </a:custGeom>
            <a:ln w="22460">
              <a:solidFill>
                <a:srgbClr val="FFFFFF"/>
              </a:solidFill>
            </a:ln>
          </p:spPr>
          <p:txBody>
            <a:bodyPr wrap="square" lIns="0" tIns="0" rIns="0" bIns="0" rtlCol="0"/>
            <a:lstStyle/>
            <a:p>
              <a:endParaRPr/>
            </a:p>
          </p:txBody>
        </p:sp>
      </p:grpSp>
      <p:pic>
        <p:nvPicPr>
          <p:cNvPr id="22" name="object 22"/>
          <p:cNvPicPr/>
          <p:nvPr/>
        </p:nvPicPr>
        <p:blipFill>
          <a:blip r:embed="rId6" cstate="print"/>
          <a:stretch>
            <a:fillRect/>
          </a:stretch>
        </p:blipFill>
        <p:spPr>
          <a:xfrm>
            <a:off x="8541685" y="3668447"/>
            <a:ext cx="392965" cy="388141"/>
          </a:xfrm>
          <a:prstGeom prst="rect">
            <a:avLst/>
          </a:prstGeom>
        </p:spPr>
      </p:pic>
      <p:grpSp>
        <p:nvGrpSpPr>
          <p:cNvPr id="32" name="Group 31">
            <a:extLst>
              <a:ext uri="{FF2B5EF4-FFF2-40B4-BE49-F238E27FC236}">
                <a16:creationId xmlns:a16="http://schemas.microsoft.com/office/drawing/2014/main" id="{61B7D6B7-FE22-9312-5B7A-CDE53AD6BF2A}"/>
              </a:ext>
            </a:extLst>
          </p:cNvPr>
          <p:cNvGrpSpPr/>
          <p:nvPr/>
        </p:nvGrpSpPr>
        <p:grpSpPr>
          <a:xfrm>
            <a:off x="8553779" y="4815232"/>
            <a:ext cx="371914" cy="357352"/>
            <a:chOff x="14105110" y="8013986"/>
            <a:chExt cx="613314" cy="589300"/>
          </a:xfrm>
        </p:grpSpPr>
        <p:sp>
          <p:nvSpPr>
            <p:cNvPr id="23" name="object 23"/>
            <p:cNvSpPr/>
            <p:nvPr/>
          </p:nvSpPr>
          <p:spPr>
            <a:xfrm>
              <a:off x="14105110" y="8013986"/>
              <a:ext cx="393065" cy="393065"/>
            </a:xfrm>
            <a:custGeom>
              <a:avLst/>
              <a:gdLst/>
              <a:ahLst/>
              <a:cxnLst/>
              <a:rect l="l" t="t" r="r" b="b"/>
              <a:pathLst>
                <a:path w="393065" h="393065">
                  <a:moveTo>
                    <a:pt x="336094" y="56688"/>
                  </a:moveTo>
                  <a:lnTo>
                    <a:pt x="364438" y="92412"/>
                  </a:lnTo>
                  <a:lnTo>
                    <a:pt x="383334" y="132327"/>
                  </a:lnTo>
                  <a:lnTo>
                    <a:pt x="392782" y="174757"/>
                  </a:lnTo>
                  <a:lnTo>
                    <a:pt x="392782" y="218025"/>
                  </a:lnTo>
                  <a:lnTo>
                    <a:pt x="383334" y="260455"/>
                  </a:lnTo>
                  <a:lnTo>
                    <a:pt x="364438" y="300370"/>
                  </a:lnTo>
                  <a:lnTo>
                    <a:pt x="336094" y="336094"/>
                  </a:lnTo>
                  <a:lnTo>
                    <a:pt x="300370" y="364438"/>
                  </a:lnTo>
                  <a:lnTo>
                    <a:pt x="260455" y="383334"/>
                  </a:lnTo>
                  <a:lnTo>
                    <a:pt x="218025" y="392782"/>
                  </a:lnTo>
                  <a:lnTo>
                    <a:pt x="174757" y="392782"/>
                  </a:lnTo>
                  <a:lnTo>
                    <a:pt x="132327" y="383334"/>
                  </a:lnTo>
                  <a:lnTo>
                    <a:pt x="92412" y="364438"/>
                  </a:lnTo>
                  <a:lnTo>
                    <a:pt x="56688" y="336094"/>
                  </a:lnTo>
                  <a:lnTo>
                    <a:pt x="28344" y="300370"/>
                  </a:lnTo>
                  <a:lnTo>
                    <a:pt x="9448" y="260455"/>
                  </a:lnTo>
                  <a:lnTo>
                    <a:pt x="0" y="218025"/>
                  </a:lnTo>
                  <a:lnTo>
                    <a:pt x="0" y="174757"/>
                  </a:lnTo>
                  <a:lnTo>
                    <a:pt x="9448" y="132327"/>
                  </a:lnTo>
                  <a:lnTo>
                    <a:pt x="28344" y="92412"/>
                  </a:lnTo>
                  <a:lnTo>
                    <a:pt x="56688" y="56688"/>
                  </a:lnTo>
                  <a:lnTo>
                    <a:pt x="92412" y="28344"/>
                  </a:lnTo>
                  <a:lnTo>
                    <a:pt x="132327" y="9448"/>
                  </a:lnTo>
                  <a:lnTo>
                    <a:pt x="174757" y="0"/>
                  </a:lnTo>
                  <a:lnTo>
                    <a:pt x="218025" y="0"/>
                  </a:lnTo>
                  <a:lnTo>
                    <a:pt x="260455" y="9448"/>
                  </a:lnTo>
                  <a:lnTo>
                    <a:pt x="300370" y="28344"/>
                  </a:lnTo>
                  <a:lnTo>
                    <a:pt x="336094" y="56688"/>
                  </a:lnTo>
                  <a:close/>
                </a:path>
              </a:pathLst>
            </a:custGeom>
            <a:ln w="26993">
              <a:solidFill>
                <a:srgbClr val="FFFFFF"/>
              </a:solidFill>
            </a:ln>
          </p:spPr>
          <p:txBody>
            <a:bodyPr wrap="square" lIns="0" tIns="0" rIns="0" bIns="0" rtlCol="0"/>
            <a:lstStyle/>
            <a:p>
              <a:endParaRPr/>
            </a:p>
          </p:txBody>
        </p:sp>
        <p:sp>
          <p:nvSpPr>
            <p:cNvPr id="24" name="object 24"/>
            <p:cNvSpPr/>
            <p:nvPr/>
          </p:nvSpPr>
          <p:spPr>
            <a:xfrm>
              <a:off x="14154238" y="8063119"/>
              <a:ext cx="294640" cy="294640"/>
            </a:xfrm>
            <a:custGeom>
              <a:avLst/>
              <a:gdLst/>
              <a:ahLst/>
              <a:cxnLst/>
              <a:rect l="l" t="t" r="r" b="b"/>
              <a:pathLst>
                <a:path w="294640" h="294640">
                  <a:moveTo>
                    <a:pt x="252634" y="41886"/>
                  </a:moveTo>
                  <a:lnTo>
                    <a:pt x="280558" y="80556"/>
                  </a:lnTo>
                  <a:lnTo>
                    <a:pt x="294521" y="124438"/>
                  </a:lnTo>
                  <a:lnTo>
                    <a:pt x="294521" y="170060"/>
                  </a:lnTo>
                  <a:lnTo>
                    <a:pt x="280558" y="213949"/>
                  </a:lnTo>
                  <a:lnTo>
                    <a:pt x="252634" y="252634"/>
                  </a:lnTo>
                  <a:lnTo>
                    <a:pt x="213964" y="280558"/>
                  </a:lnTo>
                  <a:lnTo>
                    <a:pt x="170082" y="294521"/>
                  </a:lnTo>
                  <a:lnTo>
                    <a:pt x="124460" y="294521"/>
                  </a:lnTo>
                  <a:lnTo>
                    <a:pt x="80571" y="280558"/>
                  </a:lnTo>
                  <a:lnTo>
                    <a:pt x="41886" y="252634"/>
                  </a:lnTo>
                  <a:lnTo>
                    <a:pt x="13962" y="213949"/>
                  </a:lnTo>
                  <a:lnTo>
                    <a:pt x="0" y="170060"/>
                  </a:lnTo>
                  <a:lnTo>
                    <a:pt x="0" y="124438"/>
                  </a:lnTo>
                  <a:lnTo>
                    <a:pt x="13962" y="80556"/>
                  </a:lnTo>
                  <a:lnTo>
                    <a:pt x="41886" y="41886"/>
                  </a:lnTo>
                  <a:lnTo>
                    <a:pt x="80571" y="13962"/>
                  </a:lnTo>
                  <a:lnTo>
                    <a:pt x="124460" y="0"/>
                  </a:lnTo>
                  <a:lnTo>
                    <a:pt x="170082" y="0"/>
                  </a:lnTo>
                  <a:lnTo>
                    <a:pt x="213964" y="13962"/>
                  </a:lnTo>
                  <a:lnTo>
                    <a:pt x="252634" y="41886"/>
                  </a:lnTo>
                  <a:close/>
                </a:path>
              </a:pathLst>
            </a:custGeom>
            <a:ln w="26993">
              <a:solidFill>
                <a:srgbClr val="FFFFFF"/>
              </a:solidFill>
            </a:ln>
          </p:spPr>
          <p:txBody>
            <a:bodyPr wrap="square" lIns="0" tIns="0" rIns="0" bIns="0" rtlCol="0"/>
            <a:lstStyle/>
            <a:p>
              <a:endParaRPr/>
            </a:p>
          </p:txBody>
        </p:sp>
        <p:sp>
          <p:nvSpPr>
            <p:cNvPr id="25" name="object 25"/>
            <p:cNvSpPr/>
            <p:nvPr/>
          </p:nvSpPr>
          <p:spPr>
            <a:xfrm>
              <a:off x="14468828" y="8322447"/>
              <a:ext cx="49530" cy="49530"/>
            </a:xfrm>
            <a:custGeom>
              <a:avLst/>
              <a:gdLst/>
              <a:ahLst/>
              <a:cxnLst/>
              <a:rect l="l" t="t" r="r" b="b"/>
              <a:pathLst>
                <a:path w="49530" h="49529">
                  <a:moveTo>
                    <a:pt x="0" y="0"/>
                  </a:moveTo>
                  <a:lnTo>
                    <a:pt x="49108" y="49108"/>
                  </a:lnTo>
                </a:path>
              </a:pathLst>
            </a:custGeom>
            <a:ln w="26993">
              <a:solidFill>
                <a:srgbClr val="FFFFFF"/>
              </a:solidFill>
            </a:ln>
          </p:spPr>
          <p:txBody>
            <a:bodyPr wrap="square" lIns="0" tIns="0" rIns="0" bIns="0" rtlCol="0"/>
            <a:lstStyle/>
            <a:p>
              <a:endParaRPr/>
            </a:p>
          </p:txBody>
        </p:sp>
        <p:sp>
          <p:nvSpPr>
            <p:cNvPr id="26" name="object 26"/>
            <p:cNvSpPr/>
            <p:nvPr/>
          </p:nvSpPr>
          <p:spPr>
            <a:xfrm>
              <a:off x="14437622" y="8353671"/>
              <a:ext cx="49530" cy="49530"/>
            </a:xfrm>
            <a:custGeom>
              <a:avLst/>
              <a:gdLst/>
              <a:ahLst/>
              <a:cxnLst/>
              <a:rect l="l" t="t" r="r" b="b"/>
              <a:pathLst>
                <a:path w="49530" h="49529">
                  <a:moveTo>
                    <a:pt x="49108" y="49108"/>
                  </a:moveTo>
                  <a:lnTo>
                    <a:pt x="0" y="0"/>
                  </a:lnTo>
                </a:path>
              </a:pathLst>
            </a:custGeom>
            <a:ln w="26993">
              <a:solidFill>
                <a:srgbClr val="FFFFFF"/>
              </a:solidFill>
            </a:ln>
          </p:spPr>
          <p:txBody>
            <a:bodyPr wrap="square" lIns="0" tIns="0" rIns="0" bIns="0" rtlCol="0"/>
            <a:lstStyle/>
            <a:p>
              <a:endParaRPr/>
            </a:p>
          </p:txBody>
        </p:sp>
        <p:sp>
          <p:nvSpPr>
            <p:cNvPr id="27" name="object 27"/>
            <p:cNvSpPr/>
            <p:nvPr/>
          </p:nvSpPr>
          <p:spPr>
            <a:xfrm>
              <a:off x="14484109" y="8368971"/>
              <a:ext cx="234315" cy="234315"/>
            </a:xfrm>
            <a:custGeom>
              <a:avLst/>
              <a:gdLst/>
              <a:ahLst/>
              <a:cxnLst/>
              <a:rect l="l" t="t" r="r" b="b"/>
              <a:pathLst>
                <a:path w="234315" h="234315">
                  <a:moveTo>
                    <a:pt x="234265" y="163576"/>
                  </a:moveTo>
                  <a:lnTo>
                    <a:pt x="163607" y="234233"/>
                  </a:lnTo>
                  <a:lnTo>
                    <a:pt x="0" y="49108"/>
                  </a:lnTo>
                  <a:lnTo>
                    <a:pt x="49118" y="0"/>
                  </a:lnTo>
                  <a:lnTo>
                    <a:pt x="234265" y="163576"/>
                  </a:lnTo>
                  <a:close/>
                </a:path>
              </a:pathLst>
            </a:custGeom>
            <a:ln w="26993">
              <a:solidFill>
                <a:srgbClr val="FFFFFF"/>
              </a:solidFill>
            </a:ln>
          </p:spPr>
          <p:txBody>
            <a:bodyPr wrap="square" lIns="0" tIns="0" rIns="0" bIns="0" rtlCol="0"/>
            <a:lstStyle/>
            <a:p>
              <a:endParaRPr/>
            </a:p>
          </p:txBody>
        </p:sp>
      </p:grpSp>
    </p:spTree>
    <p:extLst>
      <p:ext uri="{BB962C8B-B14F-4D97-AF65-F5344CB8AC3E}">
        <p14:creationId xmlns:p14="http://schemas.microsoft.com/office/powerpoint/2010/main" val="2501930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g object 16">
            <a:extLst>
              <a:ext uri="{FF2B5EF4-FFF2-40B4-BE49-F238E27FC236}">
                <a16:creationId xmlns:a16="http://schemas.microsoft.com/office/drawing/2014/main" id="{75DD20B0-448E-3255-E194-C492195F0A03}"/>
              </a:ext>
            </a:extLst>
          </p:cNvPr>
          <p:cNvSpPr/>
          <p:nvPr/>
        </p:nvSpPr>
        <p:spPr>
          <a:xfrm>
            <a:off x="6070227" y="2609717"/>
            <a:ext cx="1829057" cy="2771310"/>
          </a:xfrm>
          <a:custGeom>
            <a:avLst/>
            <a:gdLst/>
            <a:ahLst/>
            <a:cxnLst/>
            <a:rect l="l" t="t" r="r" b="b"/>
            <a:pathLst>
              <a:path w="3016250" h="4570095">
                <a:moveTo>
                  <a:pt x="3016232" y="0"/>
                </a:moveTo>
                <a:lnTo>
                  <a:pt x="0" y="0"/>
                </a:lnTo>
                <a:lnTo>
                  <a:pt x="0" y="4570049"/>
                </a:lnTo>
                <a:lnTo>
                  <a:pt x="3016232" y="4570049"/>
                </a:lnTo>
                <a:lnTo>
                  <a:pt x="3016232" y="0"/>
                </a:lnTo>
                <a:close/>
              </a:path>
            </a:pathLst>
          </a:custGeom>
          <a:solidFill>
            <a:srgbClr val="FBBB15"/>
          </a:solidFill>
        </p:spPr>
        <p:txBody>
          <a:bodyPr wrap="square" lIns="0" tIns="0" rIns="0" bIns="0" rtlCol="0"/>
          <a:lstStyle/>
          <a:p>
            <a:endParaRPr/>
          </a:p>
        </p:txBody>
      </p:sp>
      <p:pic>
        <p:nvPicPr>
          <p:cNvPr id="66" name="bg object 17">
            <a:extLst>
              <a:ext uri="{FF2B5EF4-FFF2-40B4-BE49-F238E27FC236}">
                <a16:creationId xmlns:a16="http://schemas.microsoft.com/office/drawing/2014/main" id="{A5E228E6-A9C5-8150-C1A3-7CA40EE23C83}"/>
              </a:ext>
            </a:extLst>
          </p:cNvPr>
          <p:cNvPicPr/>
          <p:nvPr/>
        </p:nvPicPr>
        <p:blipFill>
          <a:blip r:embed="rId2" cstate="print"/>
          <a:stretch>
            <a:fillRect/>
          </a:stretch>
        </p:blipFill>
        <p:spPr>
          <a:xfrm>
            <a:off x="6232516" y="2755071"/>
            <a:ext cx="804545" cy="804539"/>
          </a:xfrm>
          <a:prstGeom prst="rect">
            <a:avLst/>
          </a:prstGeom>
        </p:spPr>
      </p:pic>
      <p:sp>
        <p:nvSpPr>
          <p:cNvPr id="67" name="bg object 18">
            <a:extLst>
              <a:ext uri="{FF2B5EF4-FFF2-40B4-BE49-F238E27FC236}">
                <a16:creationId xmlns:a16="http://schemas.microsoft.com/office/drawing/2014/main" id="{BF6A060C-990D-8C11-2B59-FC940B3BC9CB}"/>
              </a:ext>
            </a:extLst>
          </p:cNvPr>
          <p:cNvSpPr/>
          <p:nvPr/>
        </p:nvSpPr>
        <p:spPr>
          <a:xfrm>
            <a:off x="6232518" y="2755068"/>
            <a:ext cx="804785" cy="804785"/>
          </a:xfrm>
          <a:custGeom>
            <a:avLst/>
            <a:gdLst/>
            <a:ahLst/>
            <a:cxnLst/>
            <a:rect l="l" t="t" r="r" b="b"/>
            <a:pathLst>
              <a:path w="1327150" h="1327150">
                <a:moveTo>
                  <a:pt x="663372" y="1326755"/>
                </a:moveTo>
                <a:lnTo>
                  <a:pt x="710748" y="1325089"/>
                </a:lnTo>
                <a:lnTo>
                  <a:pt x="757225" y="1320167"/>
                </a:lnTo>
                <a:lnTo>
                  <a:pt x="802690" y="1312101"/>
                </a:lnTo>
                <a:lnTo>
                  <a:pt x="847032" y="1301003"/>
                </a:lnTo>
                <a:lnTo>
                  <a:pt x="890138" y="1286985"/>
                </a:lnTo>
                <a:lnTo>
                  <a:pt x="931896" y="1270160"/>
                </a:lnTo>
                <a:lnTo>
                  <a:pt x="972193" y="1250639"/>
                </a:lnTo>
                <a:lnTo>
                  <a:pt x="1010918" y="1228536"/>
                </a:lnTo>
                <a:lnTo>
                  <a:pt x="1047958" y="1203963"/>
                </a:lnTo>
                <a:lnTo>
                  <a:pt x="1083200" y="1177030"/>
                </a:lnTo>
                <a:lnTo>
                  <a:pt x="1116534" y="1147852"/>
                </a:lnTo>
                <a:lnTo>
                  <a:pt x="1147845" y="1116540"/>
                </a:lnTo>
                <a:lnTo>
                  <a:pt x="1177023" y="1083207"/>
                </a:lnTo>
                <a:lnTo>
                  <a:pt x="1203955" y="1047964"/>
                </a:lnTo>
                <a:lnTo>
                  <a:pt x="1228528" y="1010924"/>
                </a:lnTo>
                <a:lnTo>
                  <a:pt x="1250631" y="972199"/>
                </a:lnTo>
                <a:lnTo>
                  <a:pt x="1270151" y="931902"/>
                </a:lnTo>
                <a:lnTo>
                  <a:pt x="1286976" y="890144"/>
                </a:lnTo>
                <a:lnTo>
                  <a:pt x="1300993" y="847039"/>
                </a:lnTo>
                <a:lnTo>
                  <a:pt x="1312091" y="802698"/>
                </a:lnTo>
                <a:lnTo>
                  <a:pt x="1320157" y="757233"/>
                </a:lnTo>
                <a:lnTo>
                  <a:pt x="1325079" y="710757"/>
                </a:lnTo>
                <a:lnTo>
                  <a:pt x="1326744" y="663382"/>
                </a:lnTo>
                <a:lnTo>
                  <a:pt x="1325079" y="616006"/>
                </a:lnTo>
                <a:lnTo>
                  <a:pt x="1320157" y="569529"/>
                </a:lnTo>
                <a:lnTo>
                  <a:pt x="1312091" y="524064"/>
                </a:lnTo>
                <a:lnTo>
                  <a:pt x="1300993" y="479721"/>
                </a:lnTo>
                <a:lnTo>
                  <a:pt x="1286976" y="436615"/>
                </a:lnTo>
                <a:lnTo>
                  <a:pt x="1270151" y="394857"/>
                </a:lnTo>
                <a:lnTo>
                  <a:pt x="1250631" y="354559"/>
                </a:lnTo>
                <a:lnTo>
                  <a:pt x="1228528" y="315834"/>
                </a:lnTo>
                <a:lnTo>
                  <a:pt x="1203955" y="278793"/>
                </a:lnTo>
                <a:lnTo>
                  <a:pt x="1177023" y="243550"/>
                </a:lnTo>
                <a:lnTo>
                  <a:pt x="1147845" y="210216"/>
                </a:lnTo>
                <a:lnTo>
                  <a:pt x="1116534" y="178903"/>
                </a:lnTo>
                <a:lnTo>
                  <a:pt x="1083200" y="149725"/>
                </a:lnTo>
                <a:lnTo>
                  <a:pt x="1047958" y="122793"/>
                </a:lnTo>
                <a:lnTo>
                  <a:pt x="1010918" y="98219"/>
                </a:lnTo>
                <a:lnTo>
                  <a:pt x="972193" y="76115"/>
                </a:lnTo>
                <a:lnTo>
                  <a:pt x="931896" y="56595"/>
                </a:lnTo>
                <a:lnTo>
                  <a:pt x="890138" y="39770"/>
                </a:lnTo>
                <a:lnTo>
                  <a:pt x="847032" y="25752"/>
                </a:lnTo>
                <a:lnTo>
                  <a:pt x="802690" y="14653"/>
                </a:lnTo>
                <a:lnTo>
                  <a:pt x="757225" y="6587"/>
                </a:lnTo>
                <a:lnTo>
                  <a:pt x="710748" y="1665"/>
                </a:lnTo>
                <a:lnTo>
                  <a:pt x="663372" y="0"/>
                </a:lnTo>
                <a:lnTo>
                  <a:pt x="615996" y="1665"/>
                </a:lnTo>
                <a:lnTo>
                  <a:pt x="569519" y="6587"/>
                </a:lnTo>
                <a:lnTo>
                  <a:pt x="524054" y="14653"/>
                </a:lnTo>
                <a:lnTo>
                  <a:pt x="479712" y="25752"/>
                </a:lnTo>
                <a:lnTo>
                  <a:pt x="436606" y="39770"/>
                </a:lnTo>
                <a:lnTo>
                  <a:pt x="394848" y="56595"/>
                </a:lnTo>
                <a:lnTo>
                  <a:pt x="354551" y="76115"/>
                </a:lnTo>
                <a:lnTo>
                  <a:pt x="315826" y="98219"/>
                </a:lnTo>
                <a:lnTo>
                  <a:pt x="278786" y="122793"/>
                </a:lnTo>
                <a:lnTo>
                  <a:pt x="243544" y="149725"/>
                </a:lnTo>
                <a:lnTo>
                  <a:pt x="210210" y="178903"/>
                </a:lnTo>
                <a:lnTo>
                  <a:pt x="178899" y="210216"/>
                </a:lnTo>
                <a:lnTo>
                  <a:pt x="149721" y="243550"/>
                </a:lnTo>
                <a:lnTo>
                  <a:pt x="122789" y="278793"/>
                </a:lnTo>
                <a:lnTo>
                  <a:pt x="98216" y="315834"/>
                </a:lnTo>
                <a:lnTo>
                  <a:pt x="76113" y="354559"/>
                </a:lnTo>
                <a:lnTo>
                  <a:pt x="56593" y="394857"/>
                </a:lnTo>
                <a:lnTo>
                  <a:pt x="39768" y="436615"/>
                </a:lnTo>
                <a:lnTo>
                  <a:pt x="25751" y="479721"/>
                </a:lnTo>
                <a:lnTo>
                  <a:pt x="14653" y="524064"/>
                </a:lnTo>
                <a:lnTo>
                  <a:pt x="6587" y="569529"/>
                </a:lnTo>
                <a:lnTo>
                  <a:pt x="1665" y="616006"/>
                </a:lnTo>
                <a:lnTo>
                  <a:pt x="0" y="663382"/>
                </a:lnTo>
                <a:lnTo>
                  <a:pt x="1665" y="710757"/>
                </a:lnTo>
                <a:lnTo>
                  <a:pt x="6587" y="757233"/>
                </a:lnTo>
                <a:lnTo>
                  <a:pt x="14653" y="802698"/>
                </a:lnTo>
                <a:lnTo>
                  <a:pt x="25751" y="847039"/>
                </a:lnTo>
                <a:lnTo>
                  <a:pt x="39768" y="890144"/>
                </a:lnTo>
                <a:lnTo>
                  <a:pt x="56593" y="931902"/>
                </a:lnTo>
                <a:lnTo>
                  <a:pt x="76113" y="972199"/>
                </a:lnTo>
                <a:lnTo>
                  <a:pt x="98216" y="1010924"/>
                </a:lnTo>
                <a:lnTo>
                  <a:pt x="122789" y="1047964"/>
                </a:lnTo>
                <a:lnTo>
                  <a:pt x="149721" y="1083207"/>
                </a:lnTo>
                <a:lnTo>
                  <a:pt x="178899" y="1116540"/>
                </a:lnTo>
                <a:lnTo>
                  <a:pt x="210210" y="1147852"/>
                </a:lnTo>
                <a:lnTo>
                  <a:pt x="243544" y="1177030"/>
                </a:lnTo>
                <a:lnTo>
                  <a:pt x="278786" y="1203963"/>
                </a:lnTo>
                <a:lnTo>
                  <a:pt x="315826" y="1228536"/>
                </a:lnTo>
                <a:lnTo>
                  <a:pt x="354551" y="1250639"/>
                </a:lnTo>
                <a:lnTo>
                  <a:pt x="394848" y="1270160"/>
                </a:lnTo>
                <a:lnTo>
                  <a:pt x="436606" y="1286985"/>
                </a:lnTo>
                <a:lnTo>
                  <a:pt x="479712" y="1301003"/>
                </a:lnTo>
                <a:lnTo>
                  <a:pt x="524054" y="1312101"/>
                </a:lnTo>
                <a:lnTo>
                  <a:pt x="569519" y="1320167"/>
                </a:lnTo>
                <a:lnTo>
                  <a:pt x="615996" y="1325089"/>
                </a:lnTo>
                <a:lnTo>
                  <a:pt x="663372" y="1326755"/>
                </a:lnTo>
                <a:close/>
              </a:path>
            </a:pathLst>
          </a:custGeom>
          <a:ln w="31412">
            <a:solidFill>
              <a:srgbClr val="FFFFFF"/>
            </a:solidFill>
          </a:ln>
        </p:spPr>
        <p:txBody>
          <a:bodyPr wrap="square" lIns="0" tIns="0" rIns="0" bIns="0" rtlCol="0"/>
          <a:lstStyle/>
          <a:p>
            <a:endParaRPr/>
          </a:p>
        </p:txBody>
      </p:sp>
      <p:pic>
        <p:nvPicPr>
          <p:cNvPr id="65" name="Picture 64" descr="A purple background with lines&#10;&#10;Description automatically generated">
            <a:extLst>
              <a:ext uri="{FF2B5EF4-FFF2-40B4-BE49-F238E27FC236}">
                <a16:creationId xmlns:a16="http://schemas.microsoft.com/office/drawing/2014/main" id="{DDE4A4AF-DD8C-0AAA-8B83-CC2555014124}"/>
              </a:ext>
            </a:extLst>
          </p:cNvPr>
          <p:cNvPicPr>
            <a:picLocks noChangeAspect="1"/>
          </p:cNvPicPr>
          <p:nvPr/>
        </p:nvPicPr>
        <p:blipFill>
          <a:blip r:embed="rId3">
            <a:extLst>
              <a:ext uri="{28A0092B-C50C-407E-A947-70E740481C1C}">
                <a14:useLocalDpi xmlns:a14="http://schemas.microsoft.com/office/drawing/2010/main" val="0"/>
              </a:ext>
            </a:extLst>
          </a:blip>
          <a:srcRect l="20720" b="17297"/>
          <a:stretch/>
        </p:blipFill>
        <p:spPr>
          <a:xfrm>
            <a:off x="8175349" y="0"/>
            <a:ext cx="4016223" cy="6043974"/>
          </a:xfrm>
          <a:prstGeom prst="rect">
            <a:avLst/>
          </a:prstGeom>
        </p:spPr>
      </p:pic>
      <p:sp>
        <p:nvSpPr>
          <p:cNvPr id="2" name="object 2"/>
          <p:cNvSpPr txBox="1"/>
          <p:nvPr/>
        </p:nvSpPr>
        <p:spPr>
          <a:xfrm>
            <a:off x="475293" y="2584527"/>
            <a:ext cx="2582243" cy="2135218"/>
          </a:xfrm>
          <a:prstGeom prst="rect">
            <a:avLst/>
          </a:prstGeom>
        </p:spPr>
        <p:txBody>
          <a:bodyPr vert="horz" wrap="square" lIns="0" tIns="7701" rIns="0" bIns="0" rtlCol="0">
            <a:spAutoFit/>
          </a:bodyPr>
          <a:lstStyle/>
          <a:p>
            <a:pPr marL="7701" marR="244901">
              <a:lnSpc>
                <a:spcPts val="1565"/>
              </a:lnSpc>
              <a:spcBef>
                <a:spcPts val="61"/>
              </a:spcBef>
            </a:pPr>
            <a:r>
              <a:rPr sz="1243" b="1" spc="-6" dirty="0">
                <a:solidFill>
                  <a:srgbClr val="A966A6"/>
                </a:solidFill>
                <a:latin typeface="Moderat Extended Bold"/>
                <a:cs typeface="Moderat Extended Bold"/>
              </a:rPr>
              <a:t>Page</a:t>
            </a:r>
            <a:r>
              <a:rPr sz="1243" b="1" spc="-52" dirty="0">
                <a:solidFill>
                  <a:srgbClr val="A966A6"/>
                </a:solidFill>
                <a:latin typeface="Moderat Extended Bold"/>
                <a:cs typeface="Moderat Extended Bold"/>
              </a:rPr>
              <a:t> </a:t>
            </a:r>
            <a:r>
              <a:rPr sz="1243" b="1" spc="-6" dirty="0">
                <a:solidFill>
                  <a:srgbClr val="A966A6"/>
                </a:solidFill>
                <a:latin typeface="Moderat Extended Bold"/>
                <a:cs typeface="Moderat Extended Bold"/>
              </a:rPr>
              <a:t>says</a:t>
            </a:r>
            <a:r>
              <a:rPr sz="1243" b="1" spc="-52" dirty="0">
                <a:solidFill>
                  <a:srgbClr val="A966A6"/>
                </a:solidFill>
                <a:latin typeface="Moderat Extended Bold"/>
                <a:cs typeface="Moderat Extended Bold"/>
              </a:rPr>
              <a:t> </a:t>
            </a:r>
            <a:r>
              <a:rPr sz="1243" b="1" dirty="0">
                <a:solidFill>
                  <a:srgbClr val="A966A6"/>
                </a:solidFill>
                <a:latin typeface="Moderat Extended Bold"/>
                <a:cs typeface="Moderat Extended Bold"/>
              </a:rPr>
              <a:t>academia</a:t>
            </a:r>
            <a:r>
              <a:rPr sz="1243" b="1" spc="-52" dirty="0">
                <a:solidFill>
                  <a:srgbClr val="A966A6"/>
                </a:solidFill>
                <a:latin typeface="Moderat Extended Bold"/>
                <a:cs typeface="Moderat Extended Bold"/>
              </a:rPr>
              <a:t> </a:t>
            </a:r>
            <a:r>
              <a:rPr sz="1243" b="1" spc="-6" dirty="0">
                <a:solidFill>
                  <a:srgbClr val="A966A6"/>
                </a:solidFill>
                <a:latin typeface="Moderat Extended Bold"/>
                <a:cs typeface="Moderat Extended Bold"/>
              </a:rPr>
              <a:t>needs </a:t>
            </a:r>
            <a:r>
              <a:rPr sz="1243" b="1" dirty="0">
                <a:solidFill>
                  <a:srgbClr val="A966A6"/>
                </a:solidFill>
                <a:latin typeface="Moderat Extended Bold"/>
                <a:cs typeface="Moderat Extended Bold"/>
              </a:rPr>
              <a:t>to</a:t>
            </a:r>
            <a:r>
              <a:rPr sz="1243" b="1" spc="-27" dirty="0">
                <a:solidFill>
                  <a:srgbClr val="A966A6"/>
                </a:solidFill>
                <a:latin typeface="Moderat Extended Bold"/>
                <a:cs typeface="Moderat Extended Bold"/>
              </a:rPr>
              <a:t> </a:t>
            </a:r>
            <a:r>
              <a:rPr sz="1243" b="1" dirty="0">
                <a:solidFill>
                  <a:srgbClr val="A966A6"/>
                </a:solidFill>
                <a:latin typeface="Moderat Extended Bold"/>
                <a:cs typeface="Moderat Extended Bold"/>
              </a:rPr>
              <a:t>radically</a:t>
            </a:r>
            <a:r>
              <a:rPr sz="1243" b="1" spc="-27" dirty="0">
                <a:solidFill>
                  <a:srgbClr val="A966A6"/>
                </a:solidFill>
                <a:latin typeface="Moderat Extended Bold"/>
                <a:cs typeface="Moderat Extended Bold"/>
              </a:rPr>
              <a:t> </a:t>
            </a:r>
            <a:r>
              <a:rPr sz="1243" b="1" dirty="0">
                <a:solidFill>
                  <a:srgbClr val="A966A6"/>
                </a:solidFill>
                <a:latin typeface="Moderat Extended Bold"/>
                <a:cs typeface="Moderat Extended Bold"/>
              </a:rPr>
              <a:t>rethink</a:t>
            </a:r>
            <a:r>
              <a:rPr sz="1243" b="1" spc="-27" dirty="0">
                <a:solidFill>
                  <a:srgbClr val="A966A6"/>
                </a:solidFill>
                <a:latin typeface="Moderat Extended Bold"/>
                <a:cs typeface="Moderat Extended Bold"/>
              </a:rPr>
              <a:t> </a:t>
            </a:r>
            <a:r>
              <a:rPr sz="1243" b="1" spc="-15" dirty="0">
                <a:solidFill>
                  <a:srgbClr val="A966A6"/>
                </a:solidFill>
                <a:latin typeface="Moderat Extended Bold"/>
                <a:cs typeface="Moderat Extended Bold"/>
              </a:rPr>
              <a:t>how </a:t>
            </a:r>
            <a:r>
              <a:rPr sz="1243" b="1" spc="-6" dirty="0">
                <a:solidFill>
                  <a:srgbClr val="A966A6"/>
                </a:solidFill>
                <a:latin typeface="Moderat Extended Bold"/>
                <a:cs typeface="Moderat Extended Bold"/>
              </a:rPr>
              <a:t>knowledge</a:t>
            </a:r>
            <a:r>
              <a:rPr sz="1243" b="1" spc="-36" dirty="0">
                <a:solidFill>
                  <a:srgbClr val="A966A6"/>
                </a:solidFill>
                <a:latin typeface="Moderat Extended Bold"/>
                <a:cs typeface="Moderat Extended Bold"/>
              </a:rPr>
              <a:t> </a:t>
            </a:r>
            <a:r>
              <a:rPr sz="1243" b="1" dirty="0">
                <a:solidFill>
                  <a:srgbClr val="A966A6"/>
                </a:solidFill>
                <a:latin typeface="Moderat Extended Bold"/>
                <a:cs typeface="Moderat Extended Bold"/>
              </a:rPr>
              <a:t>is</a:t>
            </a:r>
            <a:r>
              <a:rPr sz="1243" b="1" spc="-33" dirty="0">
                <a:solidFill>
                  <a:srgbClr val="A966A6"/>
                </a:solidFill>
                <a:latin typeface="Moderat Extended Bold"/>
                <a:cs typeface="Moderat Extended Bold"/>
              </a:rPr>
              <a:t> </a:t>
            </a:r>
            <a:r>
              <a:rPr sz="1243" b="1" dirty="0">
                <a:solidFill>
                  <a:srgbClr val="A966A6"/>
                </a:solidFill>
                <a:latin typeface="Moderat Extended Bold"/>
                <a:cs typeface="Moderat Extended Bold"/>
              </a:rPr>
              <a:t>shared</a:t>
            </a:r>
            <a:r>
              <a:rPr sz="1243" b="1" spc="-33" dirty="0">
                <a:solidFill>
                  <a:srgbClr val="A966A6"/>
                </a:solidFill>
                <a:latin typeface="Moderat Extended Bold"/>
                <a:cs typeface="Moderat Extended Bold"/>
              </a:rPr>
              <a:t> </a:t>
            </a:r>
            <a:r>
              <a:rPr sz="1243" b="1" spc="-15" dirty="0">
                <a:solidFill>
                  <a:srgbClr val="A966A6"/>
                </a:solidFill>
                <a:latin typeface="Moderat Extended Bold"/>
                <a:cs typeface="Moderat Extended Bold"/>
              </a:rPr>
              <a:t>and </a:t>
            </a:r>
            <a:r>
              <a:rPr sz="1243" b="1" dirty="0">
                <a:solidFill>
                  <a:srgbClr val="A966A6"/>
                </a:solidFill>
                <a:latin typeface="Moderat Extended Bold"/>
                <a:cs typeface="Moderat Extended Bold"/>
              </a:rPr>
              <a:t>paid</a:t>
            </a:r>
            <a:r>
              <a:rPr sz="1243" b="1" spc="-24" dirty="0">
                <a:solidFill>
                  <a:srgbClr val="A966A6"/>
                </a:solidFill>
                <a:latin typeface="Moderat Extended Bold"/>
                <a:cs typeface="Moderat Extended Bold"/>
              </a:rPr>
              <a:t> </a:t>
            </a:r>
            <a:r>
              <a:rPr sz="1243" b="1" dirty="0">
                <a:solidFill>
                  <a:srgbClr val="A966A6"/>
                </a:solidFill>
                <a:latin typeface="Moderat Extended Bold"/>
                <a:cs typeface="Moderat Extended Bold"/>
              </a:rPr>
              <a:t>for</a:t>
            </a:r>
            <a:r>
              <a:rPr sz="1243" b="1" spc="-24" dirty="0">
                <a:solidFill>
                  <a:srgbClr val="A966A6"/>
                </a:solidFill>
                <a:latin typeface="Moderat Extended Bold"/>
                <a:cs typeface="Moderat Extended Bold"/>
              </a:rPr>
              <a:t> </a:t>
            </a:r>
            <a:r>
              <a:rPr sz="1243" b="1" dirty="0">
                <a:solidFill>
                  <a:srgbClr val="A966A6"/>
                </a:solidFill>
                <a:latin typeface="Moderat Extended Bold"/>
                <a:cs typeface="Moderat Extended Bold"/>
              </a:rPr>
              <a:t>to</a:t>
            </a:r>
            <a:r>
              <a:rPr sz="1243" b="1" spc="-21" dirty="0">
                <a:solidFill>
                  <a:srgbClr val="A966A6"/>
                </a:solidFill>
                <a:latin typeface="Moderat Extended Bold"/>
                <a:cs typeface="Moderat Extended Bold"/>
              </a:rPr>
              <a:t> </a:t>
            </a:r>
            <a:r>
              <a:rPr sz="1243" b="1" dirty="0">
                <a:solidFill>
                  <a:srgbClr val="A966A6"/>
                </a:solidFill>
                <a:latin typeface="Moderat Extended Bold"/>
                <a:cs typeface="Moderat Extended Bold"/>
              </a:rPr>
              <a:t>ensure</a:t>
            </a:r>
            <a:r>
              <a:rPr sz="1243" b="1" spc="-24" dirty="0">
                <a:solidFill>
                  <a:srgbClr val="A966A6"/>
                </a:solidFill>
                <a:latin typeface="Moderat Extended Bold"/>
                <a:cs typeface="Moderat Extended Bold"/>
              </a:rPr>
              <a:t> </a:t>
            </a:r>
            <a:r>
              <a:rPr sz="1243" b="1" spc="-6" dirty="0">
                <a:solidFill>
                  <a:srgbClr val="A966A6"/>
                </a:solidFill>
                <a:latin typeface="Moderat Extended Bold"/>
                <a:cs typeface="Moderat Extended Bold"/>
              </a:rPr>
              <a:t>equitable </a:t>
            </a:r>
            <a:r>
              <a:rPr sz="1243" b="1" dirty="0">
                <a:solidFill>
                  <a:srgbClr val="A966A6"/>
                </a:solidFill>
                <a:latin typeface="Moderat Extended Bold"/>
                <a:cs typeface="Moderat Extended Bold"/>
              </a:rPr>
              <a:t>dissemination</a:t>
            </a:r>
            <a:r>
              <a:rPr sz="1243" b="1" spc="-39" dirty="0">
                <a:solidFill>
                  <a:srgbClr val="A966A6"/>
                </a:solidFill>
                <a:latin typeface="Moderat Extended Bold"/>
                <a:cs typeface="Moderat Extended Bold"/>
              </a:rPr>
              <a:t> </a:t>
            </a:r>
            <a:r>
              <a:rPr sz="1243" b="1" dirty="0">
                <a:solidFill>
                  <a:srgbClr val="A966A6"/>
                </a:solidFill>
                <a:latin typeface="Moderat Extended Bold"/>
                <a:cs typeface="Moderat Extended Bold"/>
              </a:rPr>
              <a:t>around</a:t>
            </a:r>
            <a:r>
              <a:rPr sz="1243" b="1" spc="-36" dirty="0">
                <a:solidFill>
                  <a:srgbClr val="A966A6"/>
                </a:solidFill>
                <a:latin typeface="Moderat Extended Bold"/>
                <a:cs typeface="Moderat Extended Bold"/>
              </a:rPr>
              <a:t> </a:t>
            </a:r>
            <a:r>
              <a:rPr sz="1243" b="1" spc="-15" dirty="0">
                <a:solidFill>
                  <a:srgbClr val="A966A6"/>
                </a:solidFill>
                <a:latin typeface="Moderat Extended Bold"/>
                <a:cs typeface="Moderat Extended Bold"/>
              </a:rPr>
              <a:t>the </a:t>
            </a:r>
            <a:r>
              <a:rPr sz="1243" b="1" spc="-6" dirty="0">
                <a:solidFill>
                  <a:srgbClr val="A966A6"/>
                </a:solidFill>
                <a:latin typeface="Moderat Extended Bold"/>
                <a:cs typeface="Moderat Extended Bold"/>
              </a:rPr>
              <a:t>globe.</a:t>
            </a:r>
            <a:endParaRPr sz="1243">
              <a:latin typeface="Moderat Extended Bold"/>
              <a:cs typeface="Moderat Extended Bold"/>
            </a:endParaRPr>
          </a:p>
          <a:p>
            <a:pPr marL="7701" marR="89335">
              <a:lnSpc>
                <a:spcPct val="104900"/>
              </a:lnSpc>
              <a:spcBef>
                <a:spcPts val="731"/>
              </a:spcBef>
            </a:pPr>
            <a:r>
              <a:rPr sz="1243" b="1" spc="-6" dirty="0">
                <a:solidFill>
                  <a:srgbClr val="A966A6"/>
                </a:solidFill>
                <a:latin typeface="Moderat Extended Bold"/>
                <a:cs typeface="Moderat Extended Bold"/>
              </a:rPr>
              <a:t>Determined</a:t>
            </a:r>
            <a:r>
              <a:rPr sz="1243" b="1" spc="-18" dirty="0">
                <a:solidFill>
                  <a:srgbClr val="A966A6"/>
                </a:solidFill>
                <a:latin typeface="Moderat Extended Bold"/>
                <a:cs typeface="Moderat Extended Bold"/>
              </a:rPr>
              <a:t> </a:t>
            </a:r>
            <a:r>
              <a:rPr sz="1243" b="1" dirty="0">
                <a:solidFill>
                  <a:srgbClr val="A966A6"/>
                </a:solidFill>
                <a:latin typeface="Moderat Extended Bold"/>
                <a:cs typeface="Moderat Extended Bold"/>
              </a:rPr>
              <a:t>that</a:t>
            </a:r>
            <a:r>
              <a:rPr sz="1243" b="1" spc="-18" dirty="0">
                <a:solidFill>
                  <a:srgbClr val="A966A6"/>
                </a:solidFill>
                <a:latin typeface="Moderat Extended Bold"/>
                <a:cs typeface="Moderat Extended Bold"/>
              </a:rPr>
              <a:t> </a:t>
            </a:r>
            <a:r>
              <a:rPr sz="1243" b="1" dirty="0">
                <a:solidFill>
                  <a:srgbClr val="A966A6"/>
                </a:solidFill>
                <a:latin typeface="Moderat Extended Bold"/>
                <a:cs typeface="Moderat Extended Bold"/>
              </a:rPr>
              <a:t>her</a:t>
            </a:r>
            <a:r>
              <a:rPr sz="1243" b="1" spc="-18" dirty="0">
                <a:solidFill>
                  <a:srgbClr val="A966A6"/>
                </a:solidFill>
                <a:latin typeface="Moderat Extended Bold"/>
                <a:cs typeface="Moderat Extended Bold"/>
              </a:rPr>
              <a:t> </a:t>
            </a:r>
            <a:r>
              <a:rPr sz="1243" b="1" spc="-6" dirty="0">
                <a:solidFill>
                  <a:srgbClr val="A966A6"/>
                </a:solidFill>
                <a:latin typeface="Moderat Extended Bold"/>
                <a:cs typeface="Moderat Extended Bold"/>
              </a:rPr>
              <a:t>research </a:t>
            </a:r>
            <a:r>
              <a:rPr sz="1243" b="1" dirty="0">
                <a:solidFill>
                  <a:srgbClr val="A966A6"/>
                </a:solidFill>
                <a:latin typeface="Moderat Extended Bold"/>
                <a:cs typeface="Moderat Extended Bold"/>
              </a:rPr>
              <a:t>should</a:t>
            </a:r>
            <a:r>
              <a:rPr sz="1243" b="1" spc="-30" dirty="0">
                <a:solidFill>
                  <a:srgbClr val="A966A6"/>
                </a:solidFill>
                <a:latin typeface="Moderat Extended Bold"/>
                <a:cs typeface="Moderat Extended Bold"/>
              </a:rPr>
              <a:t> </a:t>
            </a:r>
            <a:r>
              <a:rPr sz="1243" b="1" dirty="0">
                <a:solidFill>
                  <a:srgbClr val="A966A6"/>
                </a:solidFill>
                <a:latin typeface="Moderat Extended Bold"/>
                <a:cs typeface="Moderat Extended Bold"/>
              </a:rPr>
              <a:t>be</a:t>
            </a:r>
            <a:r>
              <a:rPr sz="1243" b="1" spc="-30" dirty="0">
                <a:solidFill>
                  <a:srgbClr val="A966A6"/>
                </a:solidFill>
                <a:latin typeface="Moderat Extended Bold"/>
                <a:cs typeface="Moderat Extended Bold"/>
              </a:rPr>
              <a:t> </a:t>
            </a:r>
            <a:r>
              <a:rPr sz="1243" b="1" dirty="0">
                <a:solidFill>
                  <a:srgbClr val="A966A6"/>
                </a:solidFill>
                <a:latin typeface="Moderat Extended Bold"/>
                <a:cs typeface="Moderat Extended Bold"/>
              </a:rPr>
              <a:t>freely</a:t>
            </a:r>
            <a:r>
              <a:rPr sz="1243" b="1" spc="-27" dirty="0">
                <a:solidFill>
                  <a:srgbClr val="A966A6"/>
                </a:solidFill>
                <a:latin typeface="Moderat Extended Bold"/>
                <a:cs typeface="Moderat Extended Bold"/>
              </a:rPr>
              <a:t> </a:t>
            </a:r>
            <a:r>
              <a:rPr sz="1243" b="1" spc="-6" dirty="0">
                <a:solidFill>
                  <a:srgbClr val="A966A6"/>
                </a:solidFill>
                <a:latin typeface="Moderat Extended Bold"/>
                <a:cs typeface="Moderat Extended Bold"/>
              </a:rPr>
              <a:t>accessible</a:t>
            </a:r>
            <a:r>
              <a:rPr sz="1243" b="1" spc="309" dirty="0">
                <a:solidFill>
                  <a:srgbClr val="A966A6"/>
                </a:solidFill>
                <a:latin typeface="Moderat Extended Bold"/>
                <a:cs typeface="Moderat Extended Bold"/>
              </a:rPr>
              <a:t> </a:t>
            </a:r>
            <a:r>
              <a:rPr sz="1243" b="1" dirty="0">
                <a:solidFill>
                  <a:srgbClr val="A966A6"/>
                </a:solidFill>
                <a:latin typeface="Moderat Extended Bold"/>
                <a:cs typeface="Moderat Extended Bold"/>
              </a:rPr>
              <a:t>to</a:t>
            </a:r>
            <a:r>
              <a:rPr sz="1243" b="1" spc="-39" dirty="0">
                <a:solidFill>
                  <a:srgbClr val="A966A6"/>
                </a:solidFill>
                <a:latin typeface="Moderat Extended Bold"/>
                <a:cs typeface="Moderat Extended Bold"/>
              </a:rPr>
              <a:t> </a:t>
            </a:r>
            <a:r>
              <a:rPr sz="1243" b="1" spc="-6" dirty="0">
                <a:solidFill>
                  <a:srgbClr val="A966A6"/>
                </a:solidFill>
                <a:latin typeface="Moderat Extended Bold"/>
                <a:cs typeface="Moderat Extended Bold"/>
              </a:rPr>
              <a:t>anyone</a:t>
            </a:r>
            <a:r>
              <a:rPr sz="1243" b="1" spc="-36" dirty="0">
                <a:solidFill>
                  <a:srgbClr val="A966A6"/>
                </a:solidFill>
                <a:latin typeface="Moderat Extended Bold"/>
                <a:cs typeface="Moderat Extended Bold"/>
              </a:rPr>
              <a:t> </a:t>
            </a:r>
            <a:r>
              <a:rPr sz="1243" b="1" dirty="0">
                <a:solidFill>
                  <a:srgbClr val="A966A6"/>
                </a:solidFill>
                <a:latin typeface="Moderat Extended Bold"/>
                <a:cs typeface="Moderat Extended Bold"/>
              </a:rPr>
              <a:t>and</a:t>
            </a:r>
            <a:r>
              <a:rPr sz="1243" b="1" spc="-36" dirty="0">
                <a:solidFill>
                  <a:srgbClr val="A966A6"/>
                </a:solidFill>
                <a:latin typeface="Moderat Extended Bold"/>
                <a:cs typeface="Moderat Extended Bold"/>
              </a:rPr>
              <a:t> </a:t>
            </a:r>
            <a:r>
              <a:rPr sz="1243" b="1" spc="-15" dirty="0">
                <a:solidFill>
                  <a:srgbClr val="A966A6"/>
                </a:solidFill>
                <a:latin typeface="Moderat Extended Bold"/>
                <a:cs typeface="Moderat Extended Bold"/>
              </a:rPr>
              <a:t>everyone,</a:t>
            </a:r>
            <a:r>
              <a:rPr sz="1243" b="1" spc="-36" dirty="0">
                <a:solidFill>
                  <a:srgbClr val="A966A6"/>
                </a:solidFill>
                <a:latin typeface="Moderat Extended Bold"/>
                <a:cs typeface="Moderat Extended Bold"/>
              </a:rPr>
              <a:t> </a:t>
            </a:r>
            <a:r>
              <a:rPr sz="1243" b="1" spc="-15" dirty="0">
                <a:solidFill>
                  <a:srgbClr val="A966A6"/>
                </a:solidFill>
                <a:latin typeface="Moderat Extended Bold"/>
                <a:cs typeface="Moderat Extended Bold"/>
              </a:rPr>
              <a:t>she</a:t>
            </a:r>
            <a:endParaRPr sz="1243">
              <a:latin typeface="Moderat Extended Bold"/>
              <a:cs typeface="Moderat Extended Bold"/>
            </a:endParaRPr>
          </a:p>
          <a:p>
            <a:pPr marL="7701">
              <a:lnSpc>
                <a:spcPct val="100000"/>
              </a:lnSpc>
              <a:spcBef>
                <a:spcPts val="73"/>
              </a:spcBef>
            </a:pPr>
            <a:r>
              <a:rPr sz="1243" b="1" spc="-12" dirty="0">
                <a:solidFill>
                  <a:srgbClr val="A966A6"/>
                </a:solidFill>
                <a:latin typeface="Moderat Extended Bold"/>
                <a:cs typeface="Moderat Extended Bold"/>
              </a:rPr>
              <a:t>always</a:t>
            </a:r>
            <a:r>
              <a:rPr sz="1243" b="1" spc="-30" dirty="0">
                <a:solidFill>
                  <a:srgbClr val="A966A6"/>
                </a:solidFill>
                <a:latin typeface="Moderat Extended Bold"/>
                <a:cs typeface="Moderat Extended Bold"/>
              </a:rPr>
              <a:t> </a:t>
            </a:r>
            <a:r>
              <a:rPr sz="1243" b="1" dirty="0">
                <a:solidFill>
                  <a:srgbClr val="A966A6"/>
                </a:solidFill>
                <a:latin typeface="Moderat Extended Bold"/>
                <a:cs typeface="Moderat Extended Bold"/>
              </a:rPr>
              <a:t>publishes</a:t>
            </a:r>
            <a:r>
              <a:rPr sz="1243" b="1" spc="-27" dirty="0">
                <a:solidFill>
                  <a:srgbClr val="A966A6"/>
                </a:solidFill>
                <a:latin typeface="Moderat Extended Bold"/>
                <a:cs typeface="Moderat Extended Bold"/>
              </a:rPr>
              <a:t> </a:t>
            </a:r>
            <a:r>
              <a:rPr sz="1243" b="1" dirty="0">
                <a:solidFill>
                  <a:srgbClr val="A966A6"/>
                </a:solidFill>
                <a:latin typeface="Moderat Extended Bold"/>
                <a:cs typeface="Moderat Extended Bold"/>
              </a:rPr>
              <a:t>open</a:t>
            </a:r>
            <a:r>
              <a:rPr sz="1243" b="1" spc="-27" dirty="0">
                <a:solidFill>
                  <a:srgbClr val="A966A6"/>
                </a:solidFill>
                <a:latin typeface="Moderat Extended Bold"/>
                <a:cs typeface="Moderat Extended Bold"/>
              </a:rPr>
              <a:t> </a:t>
            </a:r>
            <a:r>
              <a:rPr sz="1243" b="1" spc="-6" dirty="0">
                <a:solidFill>
                  <a:srgbClr val="A966A6"/>
                </a:solidFill>
                <a:latin typeface="Moderat Extended Bold"/>
                <a:cs typeface="Moderat Extended Bold"/>
              </a:rPr>
              <a:t>access.</a:t>
            </a:r>
            <a:endParaRPr sz="1243">
              <a:latin typeface="Moderat Extended Bold"/>
              <a:cs typeface="Moderat Extended Bold"/>
            </a:endParaRPr>
          </a:p>
        </p:txBody>
      </p:sp>
      <p:sp>
        <p:nvSpPr>
          <p:cNvPr id="3" name="object 3"/>
          <p:cNvSpPr txBox="1"/>
          <p:nvPr/>
        </p:nvSpPr>
        <p:spPr>
          <a:xfrm>
            <a:off x="3201776" y="2584528"/>
            <a:ext cx="2540655" cy="1897213"/>
          </a:xfrm>
          <a:prstGeom prst="rect">
            <a:avLst/>
          </a:prstGeom>
        </p:spPr>
        <p:txBody>
          <a:bodyPr vert="horz" wrap="square" lIns="0" tIns="7701" rIns="0" bIns="0" rtlCol="0">
            <a:spAutoFit/>
          </a:bodyPr>
          <a:lstStyle/>
          <a:p>
            <a:pPr marL="7701" marR="154026">
              <a:lnSpc>
                <a:spcPts val="1565"/>
              </a:lnSpc>
              <a:spcBef>
                <a:spcPts val="61"/>
              </a:spcBef>
            </a:pPr>
            <a:r>
              <a:rPr sz="1243" b="1" dirty="0">
                <a:solidFill>
                  <a:srgbClr val="A966A6"/>
                </a:solidFill>
                <a:latin typeface="Moderat Extended Bold"/>
                <a:cs typeface="Moderat Extended Bold"/>
              </a:rPr>
              <a:t>She</a:t>
            </a:r>
            <a:r>
              <a:rPr sz="1243" b="1" spc="-24" dirty="0">
                <a:solidFill>
                  <a:srgbClr val="A966A6"/>
                </a:solidFill>
                <a:latin typeface="Moderat Extended Bold"/>
                <a:cs typeface="Moderat Extended Bold"/>
              </a:rPr>
              <a:t> </a:t>
            </a:r>
            <a:r>
              <a:rPr sz="1243" b="1" spc="-6" dirty="0">
                <a:solidFill>
                  <a:srgbClr val="A966A6"/>
                </a:solidFill>
                <a:latin typeface="Moderat Extended Bold"/>
                <a:cs typeface="Moderat Extended Bold"/>
              </a:rPr>
              <a:t>says</a:t>
            </a:r>
            <a:r>
              <a:rPr sz="1243" b="1" spc="-21" dirty="0">
                <a:solidFill>
                  <a:srgbClr val="A966A6"/>
                </a:solidFill>
                <a:latin typeface="Moderat Extended Bold"/>
                <a:cs typeface="Moderat Extended Bold"/>
              </a:rPr>
              <a:t> </a:t>
            </a:r>
            <a:r>
              <a:rPr sz="1243" b="1" dirty="0">
                <a:solidFill>
                  <a:srgbClr val="A966A6"/>
                </a:solidFill>
                <a:latin typeface="Moderat Extended Bold"/>
                <a:cs typeface="Moderat Extended Bold"/>
              </a:rPr>
              <a:t>it</a:t>
            </a:r>
            <a:r>
              <a:rPr sz="1243" b="1" spc="-24" dirty="0">
                <a:solidFill>
                  <a:srgbClr val="A966A6"/>
                </a:solidFill>
                <a:latin typeface="Moderat Extended Bold"/>
                <a:cs typeface="Moderat Extended Bold"/>
              </a:rPr>
              <a:t> </a:t>
            </a:r>
            <a:r>
              <a:rPr sz="1243" b="1" dirty="0">
                <a:solidFill>
                  <a:srgbClr val="A966A6"/>
                </a:solidFill>
                <a:latin typeface="Moderat Extended Bold"/>
                <a:cs typeface="Moderat Extended Bold"/>
              </a:rPr>
              <a:t>is</a:t>
            </a:r>
            <a:r>
              <a:rPr sz="1243" b="1" spc="-21" dirty="0">
                <a:solidFill>
                  <a:srgbClr val="A966A6"/>
                </a:solidFill>
                <a:latin typeface="Moderat Extended Bold"/>
                <a:cs typeface="Moderat Extended Bold"/>
              </a:rPr>
              <a:t> </a:t>
            </a:r>
            <a:r>
              <a:rPr sz="1243" b="1" dirty="0">
                <a:solidFill>
                  <a:srgbClr val="A966A6"/>
                </a:solidFill>
                <a:latin typeface="Moderat Extended Bold"/>
                <a:cs typeface="Moderat Extended Bold"/>
              </a:rPr>
              <a:t>both</a:t>
            </a:r>
            <a:r>
              <a:rPr sz="1243" b="1" spc="-21" dirty="0">
                <a:solidFill>
                  <a:srgbClr val="A966A6"/>
                </a:solidFill>
                <a:latin typeface="Moderat Extended Bold"/>
                <a:cs typeface="Moderat Extended Bold"/>
              </a:rPr>
              <a:t> </a:t>
            </a:r>
            <a:r>
              <a:rPr sz="1243" b="1" dirty="0">
                <a:solidFill>
                  <a:srgbClr val="A966A6"/>
                </a:solidFill>
                <a:latin typeface="Moderat Extended Bold"/>
                <a:cs typeface="Moderat Extended Bold"/>
              </a:rPr>
              <a:t>easier</a:t>
            </a:r>
            <a:r>
              <a:rPr sz="1243" b="1" spc="-24" dirty="0">
                <a:solidFill>
                  <a:srgbClr val="A966A6"/>
                </a:solidFill>
                <a:latin typeface="Moderat Extended Bold"/>
                <a:cs typeface="Moderat Extended Bold"/>
              </a:rPr>
              <a:t> </a:t>
            </a:r>
            <a:r>
              <a:rPr sz="1243" b="1" spc="-15" dirty="0">
                <a:solidFill>
                  <a:srgbClr val="A966A6"/>
                </a:solidFill>
                <a:latin typeface="Moderat Extended Bold"/>
                <a:cs typeface="Moderat Extended Bold"/>
              </a:rPr>
              <a:t>to </a:t>
            </a:r>
            <a:r>
              <a:rPr sz="1243" b="1" spc="-12" dirty="0">
                <a:solidFill>
                  <a:srgbClr val="A966A6"/>
                </a:solidFill>
                <a:latin typeface="Moderat Extended Bold"/>
                <a:cs typeface="Moderat Extended Bold"/>
              </a:rPr>
              <a:t>achieve</a:t>
            </a:r>
            <a:r>
              <a:rPr sz="1243" b="1" spc="-39" dirty="0">
                <a:solidFill>
                  <a:srgbClr val="A966A6"/>
                </a:solidFill>
                <a:latin typeface="Moderat Extended Bold"/>
                <a:cs typeface="Moderat Extended Bold"/>
              </a:rPr>
              <a:t> </a:t>
            </a:r>
            <a:r>
              <a:rPr sz="1243" b="1" dirty="0">
                <a:solidFill>
                  <a:srgbClr val="A966A6"/>
                </a:solidFill>
                <a:latin typeface="Moderat Extended Bold"/>
                <a:cs typeface="Moderat Extended Bold"/>
              </a:rPr>
              <a:t>and</a:t>
            </a:r>
            <a:r>
              <a:rPr sz="1243" b="1" spc="-39" dirty="0">
                <a:solidFill>
                  <a:srgbClr val="A966A6"/>
                </a:solidFill>
                <a:latin typeface="Moderat Extended Bold"/>
                <a:cs typeface="Moderat Extended Bold"/>
              </a:rPr>
              <a:t> </a:t>
            </a:r>
            <a:r>
              <a:rPr sz="1243" b="1" dirty="0">
                <a:solidFill>
                  <a:srgbClr val="A966A6"/>
                </a:solidFill>
                <a:latin typeface="Moderat Extended Bold"/>
                <a:cs typeface="Moderat Extended Bold"/>
              </a:rPr>
              <a:t>less</a:t>
            </a:r>
            <a:r>
              <a:rPr sz="1243" b="1" spc="-36" dirty="0">
                <a:solidFill>
                  <a:srgbClr val="A966A6"/>
                </a:solidFill>
                <a:latin typeface="Moderat Extended Bold"/>
                <a:cs typeface="Moderat Extended Bold"/>
              </a:rPr>
              <a:t> </a:t>
            </a:r>
            <a:r>
              <a:rPr sz="1243" b="1" dirty="0">
                <a:solidFill>
                  <a:srgbClr val="A966A6"/>
                </a:solidFill>
                <a:latin typeface="Moderat Extended Bold"/>
                <a:cs typeface="Moderat Extended Bold"/>
              </a:rPr>
              <a:t>costly</a:t>
            </a:r>
            <a:r>
              <a:rPr sz="1243" b="1" spc="-39" dirty="0">
                <a:solidFill>
                  <a:srgbClr val="A966A6"/>
                </a:solidFill>
                <a:latin typeface="Moderat Extended Bold"/>
                <a:cs typeface="Moderat Extended Bold"/>
              </a:rPr>
              <a:t> </a:t>
            </a:r>
            <a:r>
              <a:rPr sz="1243" b="1" spc="-12" dirty="0">
                <a:solidFill>
                  <a:srgbClr val="A966A6"/>
                </a:solidFill>
                <a:latin typeface="Moderat Extended Bold"/>
                <a:cs typeface="Moderat Extended Bold"/>
              </a:rPr>
              <a:t>than </a:t>
            </a:r>
            <a:r>
              <a:rPr sz="1243" b="1" dirty="0">
                <a:solidFill>
                  <a:srgbClr val="A966A6"/>
                </a:solidFill>
                <a:latin typeface="Moderat Extended Bold"/>
                <a:cs typeface="Moderat Extended Bold"/>
              </a:rPr>
              <a:t>people</a:t>
            </a:r>
            <a:r>
              <a:rPr sz="1243" b="1" spc="-36" dirty="0">
                <a:solidFill>
                  <a:srgbClr val="A966A6"/>
                </a:solidFill>
                <a:latin typeface="Moderat Extended Bold"/>
                <a:cs typeface="Moderat Extended Bold"/>
              </a:rPr>
              <a:t> </a:t>
            </a:r>
            <a:r>
              <a:rPr sz="1243" b="1" spc="-6" dirty="0">
                <a:solidFill>
                  <a:srgbClr val="A966A6"/>
                </a:solidFill>
                <a:latin typeface="Moderat Extended Bold"/>
                <a:cs typeface="Moderat Extended Bold"/>
              </a:rPr>
              <a:t>expect.</a:t>
            </a:r>
            <a:endParaRPr sz="1243">
              <a:latin typeface="Moderat Extended Bold"/>
              <a:cs typeface="Moderat Extended Bold"/>
            </a:endParaRPr>
          </a:p>
          <a:p>
            <a:pPr marL="7701" marR="3081">
              <a:lnSpc>
                <a:spcPct val="104900"/>
              </a:lnSpc>
              <a:spcBef>
                <a:spcPts val="734"/>
              </a:spcBef>
            </a:pPr>
            <a:r>
              <a:rPr sz="1243" b="1" dirty="0">
                <a:solidFill>
                  <a:srgbClr val="A966A6"/>
                </a:solidFill>
                <a:latin typeface="Moderat Extended Bold"/>
                <a:cs typeface="Moderat Extended Bold"/>
              </a:rPr>
              <a:t>“I’ve</a:t>
            </a:r>
            <a:r>
              <a:rPr sz="1243" b="1" spc="-36" dirty="0">
                <a:solidFill>
                  <a:srgbClr val="A966A6"/>
                </a:solidFill>
                <a:latin typeface="Moderat Extended Bold"/>
                <a:cs typeface="Moderat Extended Bold"/>
              </a:rPr>
              <a:t> </a:t>
            </a:r>
            <a:r>
              <a:rPr sz="1243" b="1" spc="-12" dirty="0">
                <a:solidFill>
                  <a:srgbClr val="A966A6"/>
                </a:solidFill>
                <a:latin typeface="Moderat Extended Bold"/>
                <a:cs typeface="Moderat Extended Bold"/>
              </a:rPr>
              <a:t>never</a:t>
            </a:r>
            <a:r>
              <a:rPr sz="1243" b="1" spc="-33" dirty="0">
                <a:solidFill>
                  <a:srgbClr val="A966A6"/>
                </a:solidFill>
                <a:latin typeface="Moderat Extended Bold"/>
                <a:cs typeface="Moderat Extended Bold"/>
              </a:rPr>
              <a:t> </a:t>
            </a:r>
            <a:r>
              <a:rPr sz="1243" b="1" dirty="0">
                <a:solidFill>
                  <a:srgbClr val="A966A6"/>
                </a:solidFill>
                <a:latin typeface="Moderat Extended Bold"/>
                <a:cs typeface="Moderat Extended Bold"/>
              </a:rPr>
              <a:t>had</a:t>
            </a:r>
            <a:r>
              <a:rPr sz="1243" b="1" spc="-33" dirty="0">
                <a:solidFill>
                  <a:srgbClr val="A966A6"/>
                </a:solidFill>
                <a:latin typeface="Moderat Extended Bold"/>
                <a:cs typeface="Moderat Extended Bold"/>
              </a:rPr>
              <a:t> </a:t>
            </a:r>
            <a:r>
              <a:rPr sz="1243" b="1" dirty="0">
                <a:solidFill>
                  <a:srgbClr val="A966A6"/>
                </a:solidFill>
                <a:latin typeface="Moderat Extended Bold"/>
                <a:cs typeface="Moderat Extended Bold"/>
              </a:rPr>
              <a:t>to</a:t>
            </a:r>
            <a:r>
              <a:rPr sz="1243" b="1" spc="-33" dirty="0">
                <a:solidFill>
                  <a:srgbClr val="A966A6"/>
                </a:solidFill>
                <a:latin typeface="Moderat Extended Bold"/>
                <a:cs typeface="Moderat Extended Bold"/>
              </a:rPr>
              <a:t> </a:t>
            </a:r>
            <a:r>
              <a:rPr sz="1243" b="1" dirty="0">
                <a:solidFill>
                  <a:srgbClr val="A966A6"/>
                </a:solidFill>
                <a:latin typeface="Moderat Extended Bold"/>
                <a:cs typeface="Moderat Extended Bold"/>
              </a:rPr>
              <a:t>pay</a:t>
            </a:r>
            <a:r>
              <a:rPr sz="1243" b="1" spc="-33" dirty="0">
                <a:solidFill>
                  <a:srgbClr val="A966A6"/>
                </a:solidFill>
                <a:latin typeface="Moderat Extended Bold"/>
                <a:cs typeface="Moderat Extended Bold"/>
              </a:rPr>
              <a:t> </a:t>
            </a:r>
            <a:r>
              <a:rPr sz="1243" b="1" spc="-15" dirty="0">
                <a:solidFill>
                  <a:srgbClr val="A966A6"/>
                </a:solidFill>
                <a:latin typeface="Moderat Extended Bold"/>
                <a:cs typeface="Moderat Extended Bold"/>
              </a:rPr>
              <a:t>to </a:t>
            </a:r>
            <a:r>
              <a:rPr sz="1243" b="1" dirty="0">
                <a:solidFill>
                  <a:srgbClr val="A966A6"/>
                </a:solidFill>
                <a:latin typeface="Moderat Extended Bold"/>
                <a:cs typeface="Moderat Extended Bold"/>
              </a:rPr>
              <a:t>publish</a:t>
            </a:r>
            <a:r>
              <a:rPr sz="1243" b="1" spc="-24" dirty="0">
                <a:solidFill>
                  <a:srgbClr val="A966A6"/>
                </a:solidFill>
                <a:latin typeface="Moderat Extended Bold"/>
                <a:cs typeface="Moderat Extended Bold"/>
              </a:rPr>
              <a:t> </a:t>
            </a:r>
            <a:r>
              <a:rPr sz="1243" b="1" dirty="0">
                <a:solidFill>
                  <a:srgbClr val="A966A6"/>
                </a:solidFill>
                <a:latin typeface="Moderat Extended Bold"/>
                <a:cs typeface="Moderat Extended Bold"/>
              </a:rPr>
              <a:t>an</a:t>
            </a:r>
            <a:r>
              <a:rPr sz="1243" b="1" spc="-24" dirty="0">
                <a:solidFill>
                  <a:srgbClr val="A966A6"/>
                </a:solidFill>
                <a:latin typeface="Moderat Extended Bold"/>
                <a:cs typeface="Moderat Extended Bold"/>
              </a:rPr>
              <a:t> </a:t>
            </a:r>
            <a:r>
              <a:rPr sz="1243" b="1" dirty="0">
                <a:solidFill>
                  <a:srgbClr val="A966A6"/>
                </a:solidFill>
                <a:latin typeface="Moderat Extended Bold"/>
                <a:cs typeface="Moderat Extended Bold"/>
              </a:rPr>
              <a:t>open</a:t>
            </a:r>
            <a:r>
              <a:rPr sz="1243" b="1" spc="-21" dirty="0">
                <a:solidFill>
                  <a:srgbClr val="A966A6"/>
                </a:solidFill>
                <a:latin typeface="Moderat Extended Bold"/>
                <a:cs typeface="Moderat Extended Bold"/>
              </a:rPr>
              <a:t> </a:t>
            </a:r>
            <a:r>
              <a:rPr sz="1243" b="1" dirty="0">
                <a:solidFill>
                  <a:srgbClr val="A966A6"/>
                </a:solidFill>
                <a:latin typeface="Moderat Extended Bold"/>
                <a:cs typeface="Moderat Extended Bold"/>
              </a:rPr>
              <a:t>access</a:t>
            </a:r>
            <a:r>
              <a:rPr sz="1243" b="1" spc="-24" dirty="0">
                <a:solidFill>
                  <a:srgbClr val="A966A6"/>
                </a:solidFill>
                <a:latin typeface="Moderat Extended Bold"/>
                <a:cs typeface="Moderat Extended Bold"/>
              </a:rPr>
              <a:t> </a:t>
            </a:r>
            <a:r>
              <a:rPr sz="1243" b="1" spc="-12" dirty="0">
                <a:solidFill>
                  <a:srgbClr val="A966A6"/>
                </a:solidFill>
                <a:latin typeface="Moderat Extended Bold"/>
                <a:cs typeface="Moderat Extended Bold"/>
              </a:rPr>
              <a:t>book </a:t>
            </a:r>
            <a:r>
              <a:rPr sz="1243" b="1" dirty="0">
                <a:solidFill>
                  <a:srgbClr val="A966A6"/>
                </a:solidFill>
                <a:latin typeface="Moderat Extended Bold"/>
                <a:cs typeface="Moderat Extended Bold"/>
              </a:rPr>
              <a:t>and</a:t>
            </a:r>
            <a:r>
              <a:rPr sz="1243" b="1" spc="-24" dirty="0">
                <a:solidFill>
                  <a:srgbClr val="A966A6"/>
                </a:solidFill>
                <a:latin typeface="Moderat Extended Bold"/>
                <a:cs typeface="Moderat Extended Bold"/>
              </a:rPr>
              <a:t> </a:t>
            </a:r>
            <a:r>
              <a:rPr sz="1243" b="1" dirty="0">
                <a:solidFill>
                  <a:srgbClr val="A966A6"/>
                </a:solidFill>
                <a:latin typeface="Moderat Extended Bold"/>
                <a:cs typeface="Moderat Extended Bold"/>
              </a:rPr>
              <a:t>don’t</a:t>
            </a:r>
            <a:r>
              <a:rPr sz="1243" b="1" spc="-24" dirty="0">
                <a:solidFill>
                  <a:srgbClr val="A966A6"/>
                </a:solidFill>
                <a:latin typeface="Moderat Extended Bold"/>
                <a:cs typeface="Moderat Extended Bold"/>
              </a:rPr>
              <a:t> </a:t>
            </a:r>
            <a:r>
              <a:rPr sz="1243" b="1" spc="-6" dirty="0">
                <a:solidFill>
                  <a:srgbClr val="A966A6"/>
                </a:solidFill>
                <a:latin typeface="Moderat Extended Bold"/>
                <a:cs typeface="Moderat Extended Bold"/>
              </a:rPr>
              <a:t>believe</a:t>
            </a:r>
            <a:r>
              <a:rPr sz="1243" b="1" spc="-24" dirty="0">
                <a:solidFill>
                  <a:srgbClr val="A966A6"/>
                </a:solidFill>
                <a:latin typeface="Moderat Extended Bold"/>
                <a:cs typeface="Moderat Extended Bold"/>
              </a:rPr>
              <a:t> </a:t>
            </a:r>
            <a:r>
              <a:rPr sz="1243" b="1" dirty="0">
                <a:solidFill>
                  <a:srgbClr val="A966A6"/>
                </a:solidFill>
                <a:latin typeface="Moderat Extended Bold"/>
                <a:cs typeface="Moderat Extended Bold"/>
              </a:rPr>
              <a:t>I</a:t>
            </a:r>
            <a:r>
              <a:rPr sz="1243" b="1" spc="-21" dirty="0">
                <a:solidFill>
                  <a:srgbClr val="A966A6"/>
                </a:solidFill>
                <a:latin typeface="Moderat Extended Bold"/>
                <a:cs typeface="Moderat Extended Bold"/>
              </a:rPr>
              <a:t> </a:t>
            </a:r>
            <a:r>
              <a:rPr sz="1243" b="1" dirty="0">
                <a:solidFill>
                  <a:srgbClr val="A966A6"/>
                </a:solidFill>
                <a:latin typeface="Moderat Extended Bold"/>
                <a:cs typeface="Moderat Extended Bold"/>
              </a:rPr>
              <a:t>should.</a:t>
            </a:r>
            <a:r>
              <a:rPr sz="1243" b="1" spc="-24" dirty="0">
                <a:solidFill>
                  <a:srgbClr val="A966A6"/>
                </a:solidFill>
                <a:latin typeface="Moderat Extended Bold"/>
                <a:cs typeface="Moderat Extended Bold"/>
              </a:rPr>
              <a:t> </a:t>
            </a:r>
            <a:r>
              <a:rPr sz="1243" b="1" spc="-33" dirty="0">
                <a:solidFill>
                  <a:srgbClr val="A966A6"/>
                </a:solidFill>
                <a:latin typeface="Moderat Extended Bold"/>
                <a:cs typeface="Moderat Extended Bold"/>
              </a:rPr>
              <a:t>You </a:t>
            </a:r>
            <a:r>
              <a:rPr sz="1243" b="1" dirty="0">
                <a:solidFill>
                  <a:srgbClr val="A966A6"/>
                </a:solidFill>
                <a:latin typeface="Moderat Extended Bold"/>
                <a:cs typeface="Moderat Extended Bold"/>
              </a:rPr>
              <a:t>aren’t</a:t>
            </a:r>
            <a:r>
              <a:rPr sz="1243" b="1" spc="-33" dirty="0">
                <a:solidFill>
                  <a:srgbClr val="A966A6"/>
                </a:solidFill>
                <a:latin typeface="Moderat Extended Bold"/>
                <a:cs typeface="Moderat Extended Bold"/>
              </a:rPr>
              <a:t> </a:t>
            </a:r>
            <a:r>
              <a:rPr sz="1243" b="1" dirty="0">
                <a:solidFill>
                  <a:srgbClr val="A966A6"/>
                </a:solidFill>
                <a:latin typeface="Moderat Extended Bold"/>
                <a:cs typeface="Moderat Extended Bold"/>
              </a:rPr>
              <a:t>limited</a:t>
            </a:r>
            <a:r>
              <a:rPr sz="1243" b="1" spc="-33" dirty="0">
                <a:solidFill>
                  <a:srgbClr val="A966A6"/>
                </a:solidFill>
                <a:latin typeface="Moderat Extended Bold"/>
                <a:cs typeface="Moderat Extended Bold"/>
              </a:rPr>
              <a:t> </a:t>
            </a:r>
            <a:r>
              <a:rPr sz="1243" b="1" dirty="0">
                <a:solidFill>
                  <a:srgbClr val="A966A6"/>
                </a:solidFill>
                <a:latin typeface="Moderat Extended Bold"/>
                <a:cs typeface="Moderat Extended Bold"/>
              </a:rPr>
              <a:t>to</a:t>
            </a:r>
            <a:r>
              <a:rPr sz="1243" b="1" spc="-33" dirty="0">
                <a:solidFill>
                  <a:srgbClr val="A966A6"/>
                </a:solidFill>
                <a:latin typeface="Moderat Extended Bold"/>
                <a:cs typeface="Moderat Extended Bold"/>
              </a:rPr>
              <a:t> </a:t>
            </a:r>
            <a:r>
              <a:rPr sz="1243" b="1" spc="-6" dirty="0">
                <a:solidFill>
                  <a:srgbClr val="A966A6"/>
                </a:solidFill>
                <a:latin typeface="Moderat Extended Bold"/>
                <a:cs typeface="Moderat Extended Bold"/>
              </a:rPr>
              <a:t>publishers </a:t>
            </a:r>
            <a:r>
              <a:rPr sz="1243" b="1" dirty="0">
                <a:solidFill>
                  <a:srgbClr val="A966A6"/>
                </a:solidFill>
                <a:latin typeface="Moderat Extended Bold"/>
                <a:cs typeface="Moderat Extended Bold"/>
              </a:rPr>
              <a:t>that</a:t>
            </a:r>
            <a:r>
              <a:rPr sz="1243" b="1" spc="-21" dirty="0">
                <a:solidFill>
                  <a:srgbClr val="A966A6"/>
                </a:solidFill>
                <a:latin typeface="Moderat Extended Bold"/>
                <a:cs typeface="Moderat Extended Bold"/>
              </a:rPr>
              <a:t> </a:t>
            </a:r>
            <a:r>
              <a:rPr sz="1243" b="1" spc="-6" dirty="0">
                <a:solidFill>
                  <a:srgbClr val="A966A6"/>
                </a:solidFill>
                <a:latin typeface="Moderat Extended Bold"/>
                <a:cs typeface="Moderat Extended Bold"/>
              </a:rPr>
              <a:t>advertise</a:t>
            </a:r>
            <a:r>
              <a:rPr sz="1243" b="1" spc="-21" dirty="0">
                <a:solidFill>
                  <a:srgbClr val="A966A6"/>
                </a:solidFill>
                <a:latin typeface="Moderat Extended Bold"/>
                <a:cs typeface="Moderat Extended Bold"/>
              </a:rPr>
              <a:t> </a:t>
            </a:r>
            <a:r>
              <a:rPr sz="1243" b="1" dirty="0">
                <a:solidFill>
                  <a:srgbClr val="A966A6"/>
                </a:solidFill>
                <a:latin typeface="Moderat Extended Bold"/>
                <a:cs typeface="Moderat Extended Bold"/>
              </a:rPr>
              <a:t>open</a:t>
            </a:r>
            <a:r>
              <a:rPr sz="1243" b="1" spc="-21" dirty="0">
                <a:solidFill>
                  <a:srgbClr val="A966A6"/>
                </a:solidFill>
                <a:latin typeface="Moderat Extended Bold"/>
                <a:cs typeface="Moderat Extended Bold"/>
              </a:rPr>
              <a:t> </a:t>
            </a:r>
            <a:r>
              <a:rPr sz="1243" b="1" spc="-6" dirty="0">
                <a:solidFill>
                  <a:srgbClr val="A966A6"/>
                </a:solidFill>
                <a:latin typeface="Moderat Extended Bold"/>
                <a:cs typeface="Moderat Extended Bold"/>
              </a:rPr>
              <a:t>access routes.”</a:t>
            </a:r>
            <a:endParaRPr sz="1243">
              <a:latin typeface="Moderat Extended Bold"/>
              <a:cs typeface="Moderat Extended Bold"/>
            </a:endParaRPr>
          </a:p>
        </p:txBody>
      </p:sp>
      <p:sp>
        <p:nvSpPr>
          <p:cNvPr id="4" name="object 4"/>
          <p:cNvSpPr txBox="1"/>
          <p:nvPr/>
        </p:nvSpPr>
        <p:spPr>
          <a:xfrm>
            <a:off x="6070227" y="2609717"/>
            <a:ext cx="1829057" cy="2157770"/>
          </a:xfrm>
          <a:prstGeom prst="rect">
            <a:avLst/>
          </a:prstGeom>
        </p:spPr>
        <p:txBody>
          <a:bodyPr vert="horz" wrap="square" lIns="0" tIns="0" rIns="0" bIns="0" rtlCol="0">
            <a:spAutoFit/>
          </a:bodyPr>
          <a:lstStyle/>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spcBef>
                <a:spcPts val="1095"/>
              </a:spcBef>
            </a:pPr>
            <a:endParaRPr sz="1092">
              <a:latin typeface="Times New Roman"/>
              <a:cs typeface="Times New Roman"/>
            </a:endParaRPr>
          </a:p>
          <a:p>
            <a:pPr marL="188681" marR="452065">
              <a:lnSpc>
                <a:spcPct val="100000"/>
              </a:lnSpc>
            </a:pPr>
            <a:r>
              <a:rPr sz="1092" b="1" dirty="0">
                <a:solidFill>
                  <a:srgbClr val="FFFFFF"/>
                </a:solidFill>
                <a:latin typeface="Roboto"/>
                <a:cs typeface="Roboto"/>
              </a:rPr>
              <a:t>Joanna</a:t>
            </a:r>
            <a:r>
              <a:rPr sz="1092" b="1" spc="-15" dirty="0">
                <a:solidFill>
                  <a:srgbClr val="FFFFFF"/>
                </a:solidFill>
                <a:latin typeface="Roboto"/>
                <a:cs typeface="Roboto"/>
              </a:rPr>
              <a:t> </a:t>
            </a:r>
            <a:r>
              <a:rPr sz="1092" b="1" spc="-12" dirty="0">
                <a:solidFill>
                  <a:srgbClr val="FFFFFF"/>
                </a:solidFill>
                <a:latin typeface="Roboto"/>
                <a:cs typeface="Roboto"/>
              </a:rPr>
              <a:t>Page, </a:t>
            </a:r>
            <a:r>
              <a:rPr sz="1092" b="1" dirty="0">
                <a:solidFill>
                  <a:srgbClr val="FFFFFF"/>
                </a:solidFill>
                <a:latin typeface="Roboto"/>
                <a:cs typeface="Roboto"/>
              </a:rPr>
              <a:t>Professor</a:t>
            </a:r>
            <a:r>
              <a:rPr sz="1092" b="1" spc="-12" dirty="0">
                <a:solidFill>
                  <a:srgbClr val="FFFFFF"/>
                </a:solidFill>
                <a:latin typeface="Roboto"/>
                <a:cs typeface="Roboto"/>
              </a:rPr>
              <a:t> </a:t>
            </a:r>
            <a:r>
              <a:rPr sz="1092" b="1" dirty="0">
                <a:solidFill>
                  <a:srgbClr val="FFFFFF"/>
                </a:solidFill>
                <a:latin typeface="Roboto"/>
                <a:cs typeface="Roboto"/>
              </a:rPr>
              <a:t>of</a:t>
            </a:r>
            <a:r>
              <a:rPr sz="1092" b="1" spc="-12" dirty="0">
                <a:solidFill>
                  <a:srgbClr val="FFFFFF"/>
                </a:solidFill>
                <a:latin typeface="Roboto"/>
                <a:cs typeface="Roboto"/>
              </a:rPr>
              <a:t> </a:t>
            </a:r>
            <a:r>
              <a:rPr sz="1092" b="1" spc="-6" dirty="0">
                <a:solidFill>
                  <a:srgbClr val="FFFFFF"/>
                </a:solidFill>
                <a:latin typeface="Roboto"/>
                <a:cs typeface="Roboto"/>
              </a:rPr>
              <a:t>Latin </a:t>
            </a:r>
            <a:r>
              <a:rPr sz="1092" b="1" dirty="0">
                <a:solidFill>
                  <a:srgbClr val="FFFFFF"/>
                </a:solidFill>
                <a:latin typeface="Roboto"/>
                <a:cs typeface="Roboto"/>
              </a:rPr>
              <a:t>American</a:t>
            </a:r>
            <a:r>
              <a:rPr sz="1092" b="1" spc="-12" dirty="0">
                <a:solidFill>
                  <a:srgbClr val="FFFFFF"/>
                </a:solidFill>
                <a:latin typeface="Roboto"/>
                <a:cs typeface="Roboto"/>
              </a:rPr>
              <a:t> </a:t>
            </a:r>
            <a:r>
              <a:rPr sz="1092" b="1" spc="-6" dirty="0">
                <a:solidFill>
                  <a:srgbClr val="FFFFFF"/>
                </a:solidFill>
                <a:latin typeface="Roboto"/>
                <a:cs typeface="Roboto"/>
              </a:rPr>
              <a:t>Studies </a:t>
            </a:r>
            <a:r>
              <a:rPr sz="1092" b="1" dirty="0">
                <a:solidFill>
                  <a:srgbClr val="FFFFFF"/>
                </a:solidFill>
                <a:latin typeface="Roboto"/>
                <a:cs typeface="Roboto"/>
              </a:rPr>
              <a:t>at</a:t>
            </a:r>
            <a:r>
              <a:rPr sz="1092" b="1" spc="-6" dirty="0">
                <a:solidFill>
                  <a:srgbClr val="FFFFFF"/>
                </a:solidFill>
                <a:latin typeface="Roboto"/>
                <a:cs typeface="Roboto"/>
              </a:rPr>
              <a:t> </a:t>
            </a:r>
            <a:r>
              <a:rPr sz="1092" b="1" dirty="0">
                <a:solidFill>
                  <a:srgbClr val="FFFFFF"/>
                </a:solidFill>
                <a:latin typeface="Roboto"/>
                <a:cs typeface="Roboto"/>
              </a:rPr>
              <a:t>the</a:t>
            </a:r>
            <a:r>
              <a:rPr sz="1092" b="1" spc="-6" dirty="0">
                <a:solidFill>
                  <a:srgbClr val="FFFFFF"/>
                </a:solidFill>
                <a:latin typeface="Roboto"/>
                <a:cs typeface="Roboto"/>
              </a:rPr>
              <a:t> </a:t>
            </a:r>
            <a:r>
              <a:rPr sz="1092" b="1" dirty="0">
                <a:solidFill>
                  <a:srgbClr val="FFFFFF"/>
                </a:solidFill>
                <a:latin typeface="Roboto"/>
                <a:cs typeface="Roboto"/>
              </a:rPr>
              <a:t>University</a:t>
            </a:r>
            <a:r>
              <a:rPr sz="1092" b="1" spc="-6" dirty="0">
                <a:solidFill>
                  <a:srgbClr val="FFFFFF"/>
                </a:solidFill>
                <a:latin typeface="Roboto"/>
                <a:cs typeface="Roboto"/>
              </a:rPr>
              <a:t> </a:t>
            </a:r>
            <a:r>
              <a:rPr sz="1092" b="1" spc="-15" dirty="0">
                <a:solidFill>
                  <a:srgbClr val="FFFFFF"/>
                </a:solidFill>
                <a:latin typeface="Roboto"/>
                <a:cs typeface="Roboto"/>
              </a:rPr>
              <a:t>of</a:t>
            </a:r>
            <a:endParaRPr sz="1092">
              <a:latin typeface="Roboto"/>
              <a:cs typeface="Roboto"/>
            </a:endParaRPr>
          </a:p>
          <a:p>
            <a:pPr marL="188681" marR="216791">
              <a:lnSpc>
                <a:spcPct val="100000"/>
              </a:lnSpc>
              <a:spcBef>
                <a:spcPts val="21"/>
              </a:spcBef>
            </a:pPr>
            <a:r>
              <a:rPr sz="1092" b="1" dirty="0">
                <a:solidFill>
                  <a:srgbClr val="FFFFFF"/>
                </a:solidFill>
                <a:latin typeface="Roboto"/>
                <a:cs typeface="Roboto"/>
              </a:rPr>
              <a:t>Cambridge,</a:t>
            </a:r>
            <a:r>
              <a:rPr sz="1092" b="1" spc="-9" dirty="0">
                <a:solidFill>
                  <a:srgbClr val="FFFFFF"/>
                </a:solidFill>
                <a:latin typeface="Roboto"/>
                <a:cs typeface="Roboto"/>
              </a:rPr>
              <a:t> </a:t>
            </a:r>
            <a:r>
              <a:rPr sz="1092" b="1" dirty="0">
                <a:solidFill>
                  <a:srgbClr val="FFFFFF"/>
                </a:solidFill>
                <a:latin typeface="Roboto"/>
                <a:cs typeface="Roboto"/>
              </a:rPr>
              <a:t>Director</a:t>
            </a:r>
            <a:r>
              <a:rPr sz="1092" b="1" spc="-9" dirty="0">
                <a:solidFill>
                  <a:srgbClr val="FFFFFF"/>
                </a:solidFill>
                <a:latin typeface="Roboto"/>
                <a:cs typeface="Roboto"/>
              </a:rPr>
              <a:t> </a:t>
            </a:r>
            <a:r>
              <a:rPr sz="1092" b="1" spc="-15" dirty="0">
                <a:solidFill>
                  <a:srgbClr val="FFFFFF"/>
                </a:solidFill>
                <a:latin typeface="Roboto"/>
                <a:cs typeface="Roboto"/>
              </a:rPr>
              <a:t>of </a:t>
            </a:r>
            <a:r>
              <a:rPr sz="1092" b="1" spc="-6" dirty="0">
                <a:solidFill>
                  <a:srgbClr val="FFFFFF"/>
                </a:solidFill>
                <a:latin typeface="Roboto"/>
                <a:cs typeface="Roboto"/>
              </a:rPr>
              <a:t>CRASSH</a:t>
            </a:r>
            <a:endParaRPr sz="1092">
              <a:latin typeface="Roboto"/>
              <a:cs typeface="Roboto"/>
            </a:endParaRPr>
          </a:p>
        </p:txBody>
      </p:sp>
      <p:sp>
        <p:nvSpPr>
          <p:cNvPr id="6" name="object 6"/>
          <p:cNvSpPr txBox="1"/>
          <p:nvPr/>
        </p:nvSpPr>
        <p:spPr>
          <a:xfrm>
            <a:off x="9132367" y="2116858"/>
            <a:ext cx="2292289" cy="3290377"/>
          </a:xfrm>
          <a:prstGeom prst="rect">
            <a:avLst/>
          </a:prstGeom>
        </p:spPr>
        <p:txBody>
          <a:bodyPr vert="horz" wrap="square" lIns="0" tIns="22719" rIns="0" bIns="0" rtlCol="0">
            <a:spAutoFit/>
          </a:bodyPr>
          <a:lstStyle/>
          <a:p>
            <a:pPr marL="7701" marR="3081">
              <a:lnSpc>
                <a:spcPts val="1540"/>
              </a:lnSpc>
              <a:spcBef>
                <a:spcPts val="179"/>
              </a:spcBef>
            </a:pPr>
            <a:r>
              <a:rPr sz="1334" b="1" dirty="0">
                <a:solidFill>
                  <a:srgbClr val="FFFFFF"/>
                </a:solidFill>
                <a:latin typeface="Moderat Extended Bold"/>
                <a:cs typeface="Moderat Extended Bold"/>
              </a:rPr>
              <a:t>Ask publishers if</a:t>
            </a:r>
            <a:r>
              <a:rPr sz="1334" b="1" spc="3" dirty="0">
                <a:solidFill>
                  <a:srgbClr val="FFFFFF"/>
                </a:solidFill>
                <a:latin typeface="Moderat Extended Bold"/>
                <a:cs typeface="Moderat Extended Bold"/>
              </a:rPr>
              <a:t> </a:t>
            </a:r>
            <a:r>
              <a:rPr sz="1334" b="1" spc="-12" dirty="0">
                <a:solidFill>
                  <a:srgbClr val="FFFFFF"/>
                </a:solidFill>
                <a:latin typeface="Moderat Extended Bold"/>
                <a:cs typeface="Moderat Extended Bold"/>
              </a:rPr>
              <a:t>they </a:t>
            </a:r>
            <a:r>
              <a:rPr sz="1334" b="1" dirty="0">
                <a:solidFill>
                  <a:srgbClr val="FFFFFF"/>
                </a:solidFill>
                <a:latin typeface="Moderat Extended Bold"/>
                <a:cs typeface="Moderat Extended Bold"/>
              </a:rPr>
              <a:t>publish</a:t>
            </a:r>
            <a:r>
              <a:rPr sz="1334" b="1" spc="-15" dirty="0">
                <a:solidFill>
                  <a:srgbClr val="FFFFFF"/>
                </a:solidFill>
                <a:latin typeface="Moderat Extended Bold"/>
                <a:cs typeface="Moderat Extended Bold"/>
              </a:rPr>
              <a:t> </a:t>
            </a:r>
            <a:r>
              <a:rPr sz="1334" b="1" dirty="0">
                <a:solidFill>
                  <a:srgbClr val="FFFFFF"/>
                </a:solidFill>
                <a:latin typeface="Moderat Extended Bold"/>
                <a:cs typeface="Moderat Extended Bold"/>
              </a:rPr>
              <a:t>open</a:t>
            </a:r>
            <a:r>
              <a:rPr sz="1334" b="1" spc="-12" dirty="0">
                <a:solidFill>
                  <a:srgbClr val="FFFFFF"/>
                </a:solidFill>
                <a:latin typeface="Moderat Extended Bold"/>
                <a:cs typeface="Moderat Extended Bold"/>
              </a:rPr>
              <a:t> </a:t>
            </a:r>
            <a:r>
              <a:rPr sz="1334" b="1" dirty="0">
                <a:solidFill>
                  <a:srgbClr val="FFFFFF"/>
                </a:solidFill>
                <a:latin typeface="Moderat Extended Bold"/>
                <a:cs typeface="Moderat Extended Bold"/>
              </a:rPr>
              <a:t>access</a:t>
            </a:r>
            <a:r>
              <a:rPr sz="1334" b="1" spc="-15"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(this </a:t>
            </a:r>
            <a:r>
              <a:rPr sz="1334" b="1" dirty="0">
                <a:solidFill>
                  <a:srgbClr val="FFFFFF"/>
                </a:solidFill>
                <a:latin typeface="Moderat Extended Bold"/>
                <a:cs typeface="Moderat Extended Bold"/>
              </a:rPr>
              <a:t>is</a:t>
            </a:r>
            <a:r>
              <a:rPr sz="1334" b="1" spc="-24" dirty="0">
                <a:solidFill>
                  <a:srgbClr val="FFFFFF"/>
                </a:solidFill>
                <a:latin typeface="Moderat Extended Bold"/>
                <a:cs typeface="Moderat Extended Bold"/>
              </a:rPr>
              <a:t> </a:t>
            </a:r>
            <a:r>
              <a:rPr sz="1334" b="1" dirty="0">
                <a:solidFill>
                  <a:srgbClr val="FFFFFF"/>
                </a:solidFill>
                <a:latin typeface="Moderat Extended Bold"/>
                <a:cs typeface="Moderat Extended Bold"/>
              </a:rPr>
              <a:t>not</a:t>
            </a:r>
            <a:r>
              <a:rPr sz="1334" b="1" spc="-21"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always</a:t>
            </a:r>
            <a:r>
              <a:rPr sz="1334" b="1" spc="-21"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advertised)</a:t>
            </a:r>
            <a:endParaRPr sz="1334">
              <a:latin typeface="Moderat Extended Bold"/>
              <a:cs typeface="Moderat Extended Bold"/>
            </a:endParaRPr>
          </a:p>
          <a:p>
            <a:pPr marL="7701" marR="333465">
              <a:lnSpc>
                <a:spcPts val="1540"/>
              </a:lnSpc>
              <a:spcBef>
                <a:spcPts val="649"/>
              </a:spcBef>
            </a:pPr>
            <a:r>
              <a:rPr sz="1334" b="1" dirty="0">
                <a:solidFill>
                  <a:srgbClr val="FFFFFF"/>
                </a:solidFill>
                <a:latin typeface="Moderat Extended Bold"/>
                <a:cs typeface="Moderat Extended Bold"/>
              </a:rPr>
              <a:t>Find</a:t>
            </a:r>
            <a:r>
              <a:rPr sz="1334" b="1" spc="3" dirty="0">
                <a:solidFill>
                  <a:srgbClr val="FFFFFF"/>
                </a:solidFill>
                <a:latin typeface="Moderat Extended Bold"/>
                <a:cs typeface="Moderat Extended Bold"/>
              </a:rPr>
              <a:t> </a:t>
            </a:r>
            <a:r>
              <a:rPr sz="1334" b="1" dirty="0">
                <a:solidFill>
                  <a:srgbClr val="FFFFFF"/>
                </a:solidFill>
                <a:latin typeface="Moderat Extended Bold"/>
                <a:cs typeface="Moderat Extended Bold"/>
              </a:rPr>
              <a:t>out</a:t>
            </a:r>
            <a:r>
              <a:rPr sz="1334" b="1" spc="6" dirty="0">
                <a:solidFill>
                  <a:srgbClr val="FFFFFF"/>
                </a:solidFill>
                <a:latin typeface="Moderat Extended Bold"/>
                <a:cs typeface="Moderat Extended Bold"/>
              </a:rPr>
              <a:t> </a:t>
            </a:r>
            <a:r>
              <a:rPr sz="1334" b="1" dirty="0">
                <a:solidFill>
                  <a:srgbClr val="FFFFFF"/>
                </a:solidFill>
                <a:latin typeface="Moderat Extended Bold"/>
                <a:cs typeface="Moderat Extended Bold"/>
              </a:rPr>
              <a:t>if</a:t>
            </a:r>
            <a:r>
              <a:rPr sz="1334" b="1" spc="6" dirty="0">
                <a:solidFill>
                  <a:srgbClr val="FFFFFF"/>
                </a:solidFill>
                <a:latin typeface="Moderat Extended Bold"/>
                <a:cs typeface="Moderat Extended Bold"/>
              </a:rPr>
              <a:t> </a:t>
            </a:r>
            <a:r>
              <a:rPr sz="1334" b="1" dirty="0">
                <a:solidFill>
                  <a:srgbClr val="FFFFFF"/>
                </a:solidFill>
                <a:latin typeface="Moderat Extended Bold"/>
                <a:cs typeface="Moderat Extended Bold"/>
              </a:rPr>
              <a:t>a</a:t>
            </a:r>
            <a:r>
              <a:rPr sz="1334" b="1" spc="6"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publisher </a:t>
            </a:r>
            <a:r>
              <a:rPr sz="1334" b="1" dirty="0">
                <a:solidFill>
                  <a:srgbClr val="FFFFFF"/>
                </a:solidFill>
                <a:latin typeface="Moderat Extended Bold"/>
                <a:cs typeface="Moderat Extended Bold"/>
              </a:rPr>
              <a:t>has</a:t>
            </a:r>
            <a:r>
              <a:rPr sz="1334" b="1" spc="-15" dirty="0">
                <a:solidFill>
                  <a:srgbClr val="FFFFFF"/>
                </a:solidFill>
                <a:latin typeface="Moderat Extended Bold"/>
                <a:cs typeface="Moderat Extended Bold"/>
              </a:rPr>
              <a:t> </a:t>
            </a:r>
            <a:r>
              <a:rPr sz="1334" b="1" dirty="0">
                <a:solidFill>
                  <a:srgbClr val="FFFFFF"/>
                </a:solidFill>
                <a:latin typeface="Moderat Extended Bold"/>
                <a:cs typeface="Moderat Extended Bold"/>
              </a:rPr>
              <a:t>a</a:t>
            </a:r>
            <a:r>
              <a:rPr sz="1334" b="1" spc="-12" dirty="0">
                <a:solidFill>
                  <a:srgbClr val="FFFFFF"/>
                </a:solidFill>
                <a:latin typeface="Moderat Extended Bold"/>
                <a:cs typeface="Moderat Extended Bold"/>
              </a:rPr>
              <a:t> </a:t>
            </a:r>
            <a:r>
              <a:rPr sz="1334" b="1" dirty="0">
                <a:solidFill>
                  <a:srgbClr val="FFFFFF"/>
                </a:solidFill>
                <a:latin typeface="Moderat Extended Bold"/>
                <a:cs typeface="Moderat Extended Bold"/>
              </a:rPr>
              <a:t>waiver</a:t>
            </a:r>
            <a:r>
              <a:rPr sz="1334" b="1" spc="-12"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scheme</a:t>
            </a:r>
            <a:endParaRPr sz="1334">
              <a:latin typeface="Moderat Extended Bold"/>
              <a:cs typeface="Moderat Extended Bold"/>
            </a:endParaRPr>
          </a:p>
          <a:p>
            <a:pPr marL="7701" marR="436278">
              <a:lnSpc>
                <a:spcPts val="1540"/>
              </a:lnSpc>
              <a:spcBef>
                <a:spcPts val="652"/>
              </a:spcBef>
            </a:pPr>
            <a:r>
              <a:rPr sz="1334" b="1" dirty="0">
                <a:solidFill>
                  <a:srgbClr val="FFFFFF"/>
                </a:solidFill>
                <a:latin typeface="Moderat Extended Bold"/>
                <a:cs typeface="Moderat Extended Bold"/>
              </a:rPr>
              <a:t>Some</a:t>
            </a:r>
            <a:r>
              <a:rPr sz="1334" b="1" spc="-6" dirty="0">
                <a:solidFill>
                  <a:srgbClr val="FFFFFF"/>
                </a:solidFill>
                <a:latin typeface="Moderat Extended Bold"/>
                <a:cs typeface="Moderat Extended Bold"/>
              </a:rPr>
              <a:t> </a:t>
            </a:r>
            <a:r>
              <a:rPr sz="1334" b="1" dirty="0">
                <a:solidFill>
                  <a:srgbClr val="FFFFFF"/>
                </a:solidFill>
                <a:latin typeface="Moderat Extended Bold"/>
                <a:cs typeface="Moderat Extended Bold"/>
              </a:rPr>
              <a:t>publishers</a:t>
            </a:r>
            <a:r>
              <a:rPr sz="1334" b="1" spc="-3" dirty="0">
                <a:solidFill>
                  <a:srgbClr val="FFFFFF"/>
                </a:solidFill>
                <a:latin typeface="Moderat Extended Bold"/>
                <a:cs typeface="Moderat Extended Bold"/>
              </a:rPr>
              <a:t> </a:t>
            </a:r>
            <a:r>
              <a:rPr sz="1334" b="1" spc="-15" dirty="0">
                <a:solidFill>
                  <a:srgbClr val="FFFFFF"/>
                </a:solidFill>
                <a:latin typeface="Moderat Extended Bold"/>
                <a:cs typeface="Moderat Extended Bold"/>
              </a:rPr>
              <a:t>run </a:t>
            </a:r>
            <a:r>
              <a:rPr sz="1334" b="1" dirty="0">
                <a:solidFill>
                  <a:srgbClr val="FFFFFF"/>
                </a:solidFill>
                <a:latin typeface="Moderat Extended Bold"/>
                <a:cs typeface="Moderat Extended Bold"/>
              </a:rPr>
              <a:t>pilot</a:t>
            </a:r>
            <a:r>
              <a:rPr sz="1334" b="1" spc="-6" dirty="0">
                <a:solidFill>
                  <a:srgbClr val="FFFFFF"/>
                </a:solidFill>
                <a:latin typeface="Moderat Extended Bold"/>
                <a:cs typeface="Moderat Extended Bold"/>
              </a:rPr>
              <a:t> initiatives</a:t>
            </a:r>
            <a:endParaRPr sz="1334">
              <a:latin typeface="Moderat Extended Bold"/>
              <a:cs typeface="Moderat Extended Bold"/>
            </a:endParaRPr>
          </a:p>
          <a:p>
            <a:pPr marL="7701" marR="326919">
              <a:lnSpc>
                <a:spcPts val="1540"/>
              </a:lnSpc>
              <a:spcBef>
                <a:spcPts val="649"/>
              </a:spcBef>
            </a:pPr>
            <a:r>
              <a:rPr sz="1334" b="1" dirty="0">
                <a:solidFill>
                  <a:srgbClr val="FFFFFF"/>
                </a:solidFill>
                <a:latin typeface="Moderat Extended Bold"/>
                <a:cs typeface="Moderat Extended Bold"/>
              </a:rPr>
              <a:t>If</a:t>
            </a:r>
            <a:r>
              <a:rPr sz="1334" b="1" spc="12" dirty="0">
                <a:solidFill>
                  <a:srgbClr val="FFFFFF"/>
                </a:solidFill>
                <a:latin typeface="Moderat Extended Bold"/>
                <a:cs typeface="Moderat Extended Bold"/>
              </a:rPr>
              <a:t> </a:t>
            </a:r>
            <a:r>
              <a:rPr sz="1334" b="1" dirty="0">
                <a:solidFill>
                  <a:srgbClr val="FFFFFF"/>
                </a:solidFill>
                <a:latin typeface="Moderat Extended Bold"/>
                <a:cs typeface="Moderat Extended Bold"/>
              </a:rPr>
              <a:t>a</a:t>
            </a:r>
            <a:r>
              <a:rPr sz="1334" b="1" spc="12" dirty="0">
                <a:solidFill>
                  <a:srgbClr val="FFFFFF"/>
                </a:solidFill>
                <a:latin typeface="Moderat Extended Bold"/>
                <a:cs typeface="Moderat Extended Bold"/>
              </a:rPr>
              <a:t> </a:t>
            </a:r>
            <a:r>
              <a:rPr sz="1334" b="1" dirty="0">
                <a:solidFill>
                  <a:srgbClr val="FFFFFF"/>
                </a:solidFill>
                <a:latin typeface="Moderat Extended Bold"/>
                <a:cs typeface="Moderat Extended Bold"/>
              </a:rPr>
              <a:t>publisher</a:t>
            </a:r>
            <a:r>
              <a:rPr sz="1334" b="1" spc="15"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requires </a:t>
            </a:r>
            <a:r>
              <a:rPr sz="1334" b="1" dirty="0">
                <a:solidFill>
                  <a:srgbClr val="FFFFFF"/>
                </a:solidFill>
                <a:latin typeface="Moderat Extended Bold"/>
                <a:cs typeface="Moderat Extended Bold"/>
              </a:rPr>
              <a:t>a</a:t>
            </a:r>
            <a:r>
              <a:rPr sz="1334" b="1" spc="-12" dirty="0">
                <a:solidFill>
                  <a:srgbClr val="FFFFFF"/>
                </a:solidFill>
                <a:latin typeface="Moderat Extended Bold"/>
                <a:cs typeface="Moderat Extended Bold"/>
              </a:rPr>
              <a:t> </a:t>
            </a:r>
            <a:r>
              <a:rPr sz="1334" b="1" dirty="0">
                <a:solidFill>
                  <a:srgbClr val="FFFFFF"/>
                </a:solidFill>
                <a:latin typeface="Moderat Extended Bold"/>
                <a:cs typeface="Moderat Extended Bold"/>
              </a:rPr>
              <a:t>fee,</a:t>
            </a:r>
            <a:r>
              <a:rPr sz="1334" b="1" spc="-9" dirty="0">
                <a:solidFill>
                  <a:srgbClr val="FFFFFF"/>
                </a:solidFill>
                <a:latin typeface="Moderat Extended Bold"/>
                <a:cs typeface="Moderat Extended Bold"/>
              </a:rPr>
              <a:t> </a:t>
            </a:r>
            <a:r>
              <a:rPr sz="1334" b="1" dirty="0">
                <a:solidFill>
                  <a:srgbClr val="FFFFFF"/>
                </a:solidFill>
                <a:latin typeface="Moderat Extended Bold"/>
                <a:cs typeface="Moderat Extended Bold"/>
              </a:rPr>
              <a:t>check</a:t>
            </a:r>
            <a:r>
              <a:rPr sz="1334" b="1" spc="-9" dirty="0">
                <a:solidFill>
                  <a:srgbClr val="FFFFFF"/>
                </a:solidFill>
                <a:latin typeface="Moderat Extended Bold"/>
                <a:cs typeface="Moderat Extended Bold"/>
              </a:rPr>
              <a:t> </a:t>
            </a:r>
            <a:r>
              <a:rPr sz="1334" b="1" dirty="0">
                <a:solidFill>
                  <a:srgbClr val="FFFFFF"/>
                </a:solidFill>
                <a:latin typeface="Moderat Extended Bold"/>
                <a:cs typeface="Moderat Extended Bold"/>
              </a:rPr>
              <a:t>if</a:t>
            </a:r>
            <a:r>
              <a:rPr sz="1334" b="1" spc="-9" dirty="0">
                <a:solidFill>
                  <a:srgbClr val="FFFFFF"/>
                </a:solidFill>
                <a:latin typeface="Moderat Extended Bold"/>
                <a:cs typeface="Moderat Extended Bold"/>
              </a:rPr>
              <a:t> </a:t>
            </a:r>
            <a:r>
              <a:rPr sz="1334" b="1" spc="-12" dirty="0">
                <a:solidFill>
                  <a:srgbClr val="FFFFFF"/>
                </a:solidFill>
                <a:latin typeface="Moderat Extended Bold"/>
                <a:cs typeface="Moderat Extended Bold"/>
              </a:rPr>
              <a:t>there </a:t>
            </a:r>
            <a:r>
              <a:rPr sz="1334" b="1" dirty="0">
                <a:solidFill>
                  <a:srgbClr val="FFFFFF"/>
                </a:solidFill>
                <a:latin typeface="Moderat Extended Bold"/>
                <a:cs typeface="Moderat Extended Bold"/>
              </a:rPr>
              <a:t>is</a:t>
            </a:r>
            <a:r>
              <a:rPr sz="1334" b="1" spc="-21" dirty="0">
                <a:solidFill>
                  <a:srgbClr val="FFFFFF"/>
                </a:solidFill>
                <a:latin typeface="Moderat Extended Bold"/>
                <a:cs typeface="Moderat Extended Bold"/>
              </a:rPr>
              <a:t> </a:t>
            </a:r>
            <a:r>
              <a:rPr sz="1334" b="1" dirty="0">
                <a:solidFill>
                  <a:srgbClr val="FFFFFF"/>
                </a:solidFill>
                <a:latin typeface="Moderat Extended Bold"/>
                <a:cs typeface="Moderat Extended Bold"/>
              </a:rPr>
              <a:t>a</a:t>
            </a:r>
            <a:r>
              <a:rPr sz="1334" b="1" spc="-18" dirty="0">
                <a:solidFill>
                  <a:srgbClr val="FFFFFF"/>
                </a:solidFill>
                <a:latin typeface="Moderat Extended Bold"/>
                <a:cs typeface="Moderat Extended Bold"/>
              </a:rPr>
              <a:t> </a:t>
            </a:r>
            <a:r>
              <a:rPr sz="1334" b="1" dirty="0">
                <a:solidFill>
                  <a:srgbClr val="FFFFFF"/>
                </a:solidFill>
                <a:latin typeface="Moderat Extended Bold"/>
                <a:cs typeface="Moderat Extended Bold"/>
              </a:rPr>
              <a:t>waiver</a:t>
            </a:r>
            <a:r>
              <a:rPr sz="1334" b="1" spc="-18" dirty="0">
                <a:solidFill>
                  <a:srgbClr val="FFFFFF"/>
                </a:solidFill>
                <a:latin typeface="Moderat Extended Bold"/>
                <a:cs typeface="Moderat Extended Bold"/>
              </a:rPr>
              <a:t> </a:t>
            </a:r>
            <a:r>
              <a:rPr sz="1334" b="1" dirty="0">
                <a:solidFill>
                  <a:srgbClr val="FFFFFF"/>
                </a:solidFill>
                <a:latin typeface="Moderat Extended Bold"/>
                <a:cs typeface="Moderat Extended Bold"/>
              </a:rPr>
              <a:t>scheme</a:t>
            </a:r>
            <a:r>
              <a:rPr sz="1334" b="1" spc="-21" dirty="0">
                <a:solidFill>
                  <a:srgbClr val="FFFFFF"/>
                </a:solidFill>
                <a:latin typeface="Moderat Extended Bold"/>
                <a:cs typeface="Moderat Extended Bold"/>
              </a:rPr>
              <a:t> </a:t>
            </a:r>
            <a:r>
              <a:rPr sz="1334" b="1" spc="-15" dirty="0">
                <a:solidFill>
                  <a:srgbClr val="FFFFFF"/>
                </a:solidFill>
                <a:latin typeface="Moderat Extended Bold"/>
                <a:cs typeface="Moderat Extended Bold"/>
              </a:rPr>
              <a:t>or</a:t>
            </a:r>
            <a:endParaRPr sz="1334">
              <a:latin typeface="Moderat Extended Bold"/>
              <a:cs typeface="Moderat Extended Bold"/>
            </a:endParaRPr>
          </a:p>
          <a:p>
            <a:pPr marL="7701">
              <a:lnSpc>
                <a:spcPts val="1498"/>
              </a:lnSpc>
            </a:pPr>
            <a:r>
              <a:rPr sz="1334" b="1" dirty="0">
                <a:solidFill>
                  <a:srgbClr val="FFFFFF"/>
                </a:solidFill>
                <a:latin typeface="Moderat Extended Bold"/>
                <a:cs typeface="Moderat Extended Bold"/>
              </a:rPr>
              <a:t>another</a:t>
            </a:r>
            <a:r>
              <a:rPr sz="1334" b="1" spc="-6" dirty="0">
                <a:solidFill>
                  <a:srgbClr val="FFFFFF"/>
                </a:solidFill>
                <a:latin typeface="Moderat Extended Bold"/>
                <a:cs typeface="Moderat Extended Bold"/>
              </a:rPr>
              <a:t> </a:t>
            </a:r>
            <a:r>
              <a:rPr sz="1334" b="1" dirty="0">
                <a:solidFill>
                  <a:srgbClr val="FFFFFF"/>
                </a:solidFill>
                <a:latin typeface="Moderat Extended Bold"/>
                <a:cs typeface="Moderat Extended Bold"/>
              </a:rPr>
              <a:t>source</a:t>
            </a:r>
            <a:r>
              <a:rPr sz="1334" b="1" spc="-6" dirty="0">
                <a:solidFill>
                  <a:srgbClr val="FFFFFF"/>
                </a:solidFill>
                <a:latin typeface="Moderat Extended Bold"/>
                <a:cs typeface="Moderat Extended Bold"/>
              </a:rPr>
              <a:t> </a:t>
            </a:r>
            <a:r>
              <a:rPr sz="1334" b="1" dirty="0">
                <a:solidFill>
                  <a:srgbClr val="FFFFFF"/>
                </a:solidFill>
                <a:latin typeface="Moderat Extended Bold"/>
                <a:cs typeface="Moderat Extended Bold"/>
              </a:rPr>
              <a:t>of</a:t>
            </a:r>
            <a:r>
              <a:rPr sz="1334" b="1" spc="-6" dirty="0">
                <a:solidFill>
                  <a:srgbClr val="FFFFFF"/>
                </a:solidFill>
                <a:latin typeface="Moderat Extended Bold"/>
                <a:cs typeface="Moderat Extended Bold"/>
              </a:rPr>
              <a:t> funds.</a:t>
            </a:r>
            <a:endParaRPr sz="1334">
              <a:latin typeface="Moderat Extended Bold"/>
              <a:cs typeface="Moderat Extended Bold"/>
            </a:endParaRPr>
          </a:p>
          <a:p>
            <a:pPr marL="7701" marR="125146">
              <a:lnSpc>
                <a:spcPts val="1540"/>
              </a:lnSpc>
              <a:spcBef>
                <a:spcPts val="691"/>
              </a:spcBef>
            </a:pPr>
            <a:r>
              <a:rPr sz="1334" b="1" dirty="0">
                <a:solidFill>
                  <a:srgbClr val="FFFFFF"/>
                </a:solidFill>
                <a:latin typeface="Moderat Extended Bold"/>
                <a:cs typeface="Moderat Extended Bold"/>
              </a:rPr>
              <a:t>Funding</a:t>
            </a:r>
            <a:r>
              <a:rPr sz="1334" b="1" spc="-6" dirty="0">
                <a:solidFill>
                  <a:srgbClr val="FFFFFF"/>
                </a:solidFill>
                <a:latin typeface="Moderat Extended Bold"/>
                <a:cs typeface="Moderat Extended Bold"/>
              </a:rPr>
              <a:t> </a:t>
            </a:r>
            <a:r>
              <a:rPr sz="1334" b="1" dirty="0">
                <a:solidFill>
                  <a:srgbClr val="FFFFFF"/>
                </a:solidFill>
                <a:latin typeface="Moderat Extended Bold"/>
                <a:cs typeface="Moderat Extended Bold"/>
              </a:rPr>
              <a:t>is</a:t>
            </a:r>
            <a:r>
              <a:rPr sz="1334" b="1" spc="-6" dirty="0">
                <a:solidFill>
                  <a:srgbClr val="FFFFFF"/>
                </a:solidFill>
                <a:latin typeface="Moderat Extended Bold"/>
                <a:cs typeface="Moderat Extended Bold"/>
              </a:rPr>
              <a:t> often </a:t>
            </a:r>
            <a:r>
              <a:rPr sz="1334" b="1" dirty="0">
                <a:solidFill>
                  <a:srgbClr val="FFFFFF"/>
                </a:solidFill>
                <a:latin typeface="Moderat Extended Bold"/>
                <a:cs typeface="Moderat Extended Bold"/>
              </a:rPr>
              <a:t>available</a:t>
            </a:r>
            <a:r>
              <a:rPr sz="1334" b="1" spc="-33" dirty="0">
                <a:solidFill>
                  <a:srgbClr val="FFFFFF"/>
                </a:solidFill>
                <a:latin typeface="Moderat Extended Bold"/>
                <a:cs typeface="Moderat Extended Bold"/>
              </a:rPr>
              <a:t> </a:t>
            </a:r>
            <a:r>
              <a:rPr sz="1334" b="1" dirty="0">
                <a:solidFill>
                  <a:srgbClr val="FFFFFF"/>
                </a:solidFill>
                <a:latin typeface="Moderat Extended Bold"/>
                <a:cs typeface="Moderat Extended Bold"/>
              </a:rPr>
              <a:t>from</a:t>
            </a:r>
            <a:r>
              <a:rPr sz="1334" b="1" spc="-30" dirty="0">
                <a:solidFill>
                  <a:srgbClr val="FFFFFF"/>
                </a:solidFill>
                <a:latin typeface="Moderat Extended Bold"/>
                <a:cs typeface="Moderat Extended Bold"/>
              </a:rPr>
              <a:t> a</a:t>
            </a:r>
            <a:r>
              <a:rPr sz="1334" b="1" spc="334" dirty="0">
                <a:solidFill>
                  <a:srgbClr val="FFFFFF"/>
                </a:solidFill>
                <a:latin typeface="Moderat Extended Bold"/>
                <a:cs typeface="Moderat Extended Bold"/>
              </a:rPr>
              <a:t> </a:t>
            </a:r>
            <a:r>
              <a:rPr sz="1334" b="1" dirty="0">
                <a:solidFill>
                  <a:srgbClr val="FFFFFF"/>
                </a:solidFill>
                <a:latin typeface="Moderat Extended Bold"/>
                <a:cs typeface="Moderat Extended Bold"/>
              </a:rPr>
              <a:t>number</a:t>
            </a:r>
            <a:r>
              <a:rPr sz="1334" b="1" spc="-15" dirty="0">
                <a:solidFill>
                  <a:srgbClr val="FFFFFF"/>
                </a:solidFill>
                <a:latin typeface="Moderat Extended Bold"/>
                <a:cs typeface="Moderat Extended Bold"/>
              </a:rPr>
              <a:t> </a:t>
            </a:r>
            <a:r>
              <a:rPr sz="1334" b="1" dirty="0">
                <a:solidFill>
                  <a:srgbClr val="FFFFFF"/>
                </a:solidFill>
                <a:latin typeface="Moderat Extended Bold"/>
                <a:cs typeface="Moderat Extended Bold"/>
              </a:rPr>
              <a:t>of</a:t>
            </a:r>
            <a:r>
              <a:rPr sz="1334" b="1" spc="-12" dirty="0">
                <a:solidFill>
                  <a:srgbClr val="FFFFFF"/>
                </a:solidFill>
                <a:latin typeface="Moderat Extended Bold"/>
                <a:cs typeface="Moderat Extended Bold"/>
              </a:rPr>
              <a:t> </a:t>
            </a:r>
            <a:r>
              <a:rPr sz="1334" b="1" dirty="0">
                <a:solidFill>
                  <a:srgbClr val="FFFFFF"/>
                </a:solidFill>
                <a:latin typeface="Moderat Extended Bold"/>
                <a:cs typeface="Moderat Extended Bold"/>
              </a:rPr>
              <a:t>sources,</a:t>
            </a:r>
            <a:r>
              <a:rPr sz="1334" b="1" spc="-15"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e.g., </a:t>
            </a:r>
            <a:r>
              <a:rPr sz="1334" b="1" dirty="0">
                <a:solidFill>
                  <a:srgbClr val="FFFFFF"/>
                </a:solidFill>
                <a:latin typeface="Moderat Extended Bold"/>
                <a:cs typeface="Moderat Extended Bold"/>
              </a:rPr>
              <a:t>institutional</a:t>
            </a:r>
            <a:r>
              <a:rPr sz="1334" b="1" spc="36"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funds.</a:t>
            </a:r>
            <a:endParaRPr sz="1334">
              <a:latin typeface="Moderat Extended Bold"/>
              <a:cs typeface="Moderat Extended Bold"/>
            </a:endParaRPr>
          </a:p>
        </p:txBody>
      </p:sp>
      <p:sp>
        <p:nvSpPr>
          <p:cNvPr id="7" name="object 7"/>
          <p:cNvSpPr txBox="1"/>
          <p:nvPr/>
        </p:nvSpPr>
        <p:spPr>
          <a:xfrm>
            <a:off x="8480938" y="1003229"/>
            <a:ext cx="2900691" cy="679421"/>
          </a:xfrm>
          <a:prstGeom prst="rect">
            <a:avLst/>
          </a:prstGeom>
          <a:solidFill>
            <a:srgbClr val="FFFFFF"/>
          </a:solidFill>
        </p:spPr>
        <p:txBody>
          <a:bodyPr vert="horz" wrap="square" lIns="0" tIns="241050" rIns="0" bIns="0" rtlCol="0">
            <a:spAutoFit/>
          </a:bodyPr>
          <a:lstStyle/>
          <a:p>
            <a:pPr marL="164037" marR="361575">
              <a:lnSpc>
                <a:spcPts val="1746"/>
              </a:lnSpc>
              <a:spcBef>
                <a:spcPts val="1898"/>
              </a:spcBef>
            </a:pPr>
            <a:r>
              <a:rPr sz="1819" b="1" spc="-36" dirty="0">
                <a:solidFill>
                  <a:srgbClr val="A966A6"/>
                </a:solidFill>
                <a:latin typeface="Moderat Extended Bold"/>
                <a:cs typeface="Moderat Extended Bold"/>
              </a:rPr>
              <a:t>Page’s</a:t>
            </a:r>
            <a:r>
              <a:rPr sz="1819" b="1" spc="-30" dirty="0">
                <a:solidFill>
                  <a:srgbClr val="A966A6"/>
                </a:solidFill>
                <a:latin typeface="Moderat Extended Bold"/>
                <a:cs typeface="Moderat Extended Bold"/>
              </a:rPr>
              <a:t> </a:t>
            </a:r>
            <a:r>
              <a:rPr sz="1819" b="1" dirty="0">
                <a:solidFill>
                  <a:srgbClr val="A966A6"/>
                </a:solidFill>
                <a:latin typeface="Moderat Extended Bold"/>
                <a:cs typeface="Moderat Extended Bold"/>
              </a:rPr>
              <a:t>tips</a:t>
            </a:r>
            <a:r>
              <a:rPr sz="1819" b="1" spc="-27" dirty="0">
                <a:solidFill>
                  <a:srgbClr val="A966A6"/>
                </a:solidFill>
                <a:latin typeface="Moderat Extended Bold"/>
                <a:cs typeface="Moderat Extended Bold"/>
              </a:rPr>
              <a:t> </a:t>
            </a:r>
            <a:r>
              <a:rPr sz="1819" b="1" dirty="0">
                <a:solidFill>
                  <a:srgbClr val="A966A6"/>
                </a:solidFill>
                <a:latin typeface="Moderat Extended Bold"/>
                <a:cs typeface="Moderat Extended Bold"/>
              </a:rPr>
              <a:t>on</a:t>
            </a:r>
            <a:r>
              <a:rPr sz="1819" b="1" spc="-27" dirty="0">
                <a:solidFill>
                  <a:srgbClr val="A966A6"/>
                </a:solidFill>
                <a:latin typeface="Moderat Extended Bold"/>
                <a:cs typeface="Moderat Extended Bold"/>
              </a:rPr>
              <a:t> </a:t>
            </a:r>
            <a:r>
              <a:rPr sz="1819" b="1" spc="-12" dirty="0">
                <a:solidFill>
                  <a:srgbClr val="A966A6"/>
                </a:solidFill>
                <a:latin typeface="Moderat Extended Bold"/>
                <a:cs typeface="Moderat Extended Bold"/>
              </a:rPr>
              <a:t>open </a:t>
            </a:r>
            <a:r>
              <a:rPr sz="1819" b="1" dirty="0">
                <a:solidFill>
                  <a:srgbClr val="A966A6"/>
                </a:solidFill>
                <a:latin typeface="Moderat Extended Bold"/>
                <a:cs typeface="Moderat Extended Bold"/>
              </a:rPr>
              <a:t>access</a:t>
            </a:r>
            <a:r>
              <a:rPr sz="1819" b="1" spc="-115" dirty="0">
                <a:solidFill>
                  <a:srgbClr val="A966A6"/>
                </a:solidFill>
                <a:latin typeface="Moderat Extended Bold"/>
                <a:cs typeface="Moderat Extended Bold"/>
              </a:rPr>
              <a:t> </a:t>
            </a:r>
            <a:r>
              <a:rPr sz="1819" b="1" spc="-6" dirty="0">
                <a:solidFill>
                  <a:srgbClr val="A966A6"/>
                </a:solidFill>
                <a:latin typeface="Moderat Extended Bold"/>
                <a:cs typeface="Moderat Extended Bold"/>
              </a:rPr>
              <a:t>publishing</a:t>
            </a:r>
            <a:endParaRPr sz="1819">
              <a:latin typeface="Moderat Extended Bold"/>
              <a:cs typeface="Moderat Extended Bold"/>
            </a:endParaRPr>
          </a:p>
        </p:txBody>
      </p:sp>
      <p:sp>
        <p:nvSpPr>
          <p:cNvPr id="8" name="object 8"/>
          <p:cNvSpPr/>
          <p:nvPr/>
        </p:nvSpPr>
        <p:spPr>
          <a:xfrm>
            <a:off x="428" y="0"/>
            <a:ext cx="4063971" cy="672323"/>
          </a:xfrm>
          <a:custGeom>
            <a:avLst/>
            <a:gdLst/>
            <a:ahLst/>
            <a:cxnLst/>
            <a:rect l="l" t="t" r="r" b="b"/>
            <a:pathLst>
              <a:path w="6701790" h="1108710">
                <a:moveTo>
                  <a:pt x="6701366" y="0"/>
                </a:moveTo>
                <a:lnTo>
                  <a:pt x="0" y="0"/>
                </a:lnTo>
                <a:lnTo>
                  <a:pt x="0" y="1108091"/>
                </a:lnTo>
                <a:lnTo>
                  <a:pt x="6701366" y="1108091"/>
                </a:lnTo>
                <a:lnTo>
                  <a:pt x="6701366" y="0"/>
                </a:lnTo>
                <a:close/>
              </a:path>
            </a:pathLst>
          </a:custGeom>
          <a:solidFill>
            <a:srgbClr val="FBBB15"/>
          </a:solidFill>
        </p:spPr>
        <p:txBody>
          <a:bodyPr wrap="square" lIns="0" tIns="0" rIns="0" bIns="0" rtlCol="0"/>
          <a:lstStyle/>
          <a:p>
            <a:endParaRPr/>
          </a:p>
        </p:txBody>
      </p:sp>
      <p:sp>
        <p:nvSpPr>
          <p:cNvPr id="9" name="object 9"/>
          <p:cNvSpPr txBox="1"/>
          <p:nvPr/>
        </p:nvSpPr>
        <p:spPr>
          <a:xfrm>
            <a:off x="475293" y="277307"/>
            <a:ext cx="2094751" cy="286566"/>
          </a:xfrm>
          <a:prstGeom prst="rect">
            <a:avLst/>
          </a:prstGeom>
        </p:spPr>
        <p:txBody>
          <a:bodyPr vert="horz" wrap="square" lIns="0" tIns="7316" rIns="0" bIns="0" rtlCol="0">
            <a:spAutoFit/>
          </a:bodyPr>
          <a:lstStyle/>
          <a:p>
            <a:pPr marL="7701" marR="3081">
              <a:lnSpc>
                <a:spcPct val="101800"/>
              </a:lnSpc>
              <a:spcBef>
                <a:spcPts val="58"/>
              </a:spcBef>
            </a:pPr>
            <a:r>
              <a:rPr sz="910" b="1" dirty="0">
                <a:solidFill>
                  <a:srgbClr val="FFFFFF"/>
                </a:solidFill>
                <a:latin typeface="Roboto"/>
                <a:cs typeface="Roboto"/>
              </a:rPr>
              <a:t>Researchers’</a:t>
            </a:r>
            <a:r>
              <a:rPr sz="910" b="1" spc="33" dirty="0">
                <a:solidFill>
                  <a:srgbClr val="FFFFFF"/>
                </a:solidFill>
                <a:latin typeface="Roboto"/>
                <a:cs typeface="Roboto"/>
              </a:rPr>
              <a:t> </a:t>
            </a:r>
            <a:r>
              <a:rPr sz="910" b="1" dirty="0">
                <a:solidFill>
                  <a:srgbClr val="FFFFFF"/>
                </a:solidFill>
                <a:latin typeface="Roboto"/>
                <a:cs typeface="Roboto"/>
              </a:rPr>
              <a:t>experiences</a:t>
            </a:r>
            <a:r>
              <a:rPr sz="910" b="1" spc="33" dirty="0">
                <a:solidFill>
                  <a:srgbClr val="FFFFFF"/>
                </a:solidFill>
                <a:latin typeface="Roboto"/>
                <a:cs typeface="Roboto"/>
              </a:rPr>
              <a:t> </a:t>
            </a:r>
            <a:r>
              <a:rPr sz="910" b="1" dirty="0">
                <a:solidFill>
                  <a:srgbClr val="FFFFFF"/>
                </a:solidFill>
                <a:latin typeface="Roboto"/>
                <a:cs typeface="Roboto"/>
              </a:rPr>
              <a:t>of</a:t>
            </a:r>
            <a:r>
              <a:rPr sz="910" b="1" spc="33" dirty="0">
                <a:solidFill>
                  <a:srgbClr val="FFFFFF"/>
                </a:solidFill>
                <a:latin typeface="Roboto"/>
                <a:cs typeface="Roboto"/>
              </a:rPr>
              <a:t> </a:t>
            </a:r>
            <a:r>
              <a:rPr sz="910" b="1" spc="-6" dirty="0">
                <a:solidFill>
                  <a:srgbClr val="FFFFFF"/>
                </a:solidFill>
                <a:latin typeface="Roboto"/>
                <a:cs typeface="Roboto"/>
              </a:rPr>
              <a:t>publishing </a:t>
            </a:r>
            <a:r>
              <a:rPr sz="910" b="1" dirty="0">
                <a:solidFill>
                  <a:srgbClr val="FFFFFF"/>
                </a:solidFill>
                <a:latin typeface="Roboto"/>
                <a:cs typeface="Roboto"/>
              </a:rPr>
              <a:t>academic</a:t>
            </a:r>
            <a:r>
              <a:rPr sz="910" b="1" spc="21" dirty="0">
                <a:solidFill>
                  <a:srgbClr val="FFFFFF"/>
                </a:solidFill>
                <a:latin typeface="Roboto"/>
                <a:cs typeface="Roboto"/>
              </a:rPr>
              <a:t> </a:t>
            </a:r>
            <a:r>
              <a:rPr sz="910" b="1" dirty="0">
                <a:solidFill>
                  <a:srgbClr val="FFFFFF"/>
                </a:solidFill>
                <a:latin typeface="Roboto"/>
                <a:cs typeface="Roboto"/>
              </a:rPr>
              <a:t>books</a:t>
            </a:r>
            <a:r>
              <a:rPr sz="910" b="1" spc="24" dirty="0">
                <a:solidFill>
                  <a:srgbClr val="FFFFFF"/>
                </a:solidFill>
                <a:latin typeface="Roboto"/>
                <a:cs typeface="Roboto"/>
              </a:rPr>
              <a:t> </a:t>
            </a:r>
            <a:r>
              <a:rPr sz="910" b="1" dirty="0">
                <a:solidFill>
                  <a:srgbClr val="FFFFFF"/>
                </a:solidFill>
                <a:latin typeface="Roboto"/>
                <a:cs typeface="Roboto"/>
              </a:rPr>
              <a:t>open</a:t>
            </a:r>
            <a:r>
              <a:rPr sz="910" b="1" spc="21" dirty="0">
                <a:solidFill>
                  <a:srgbClr val="FFFFFF"/>
                </a:solidFill>
                <a:latin typeface="Roboto"/>
                <a:cs typeface="Roboto"/>
              </a:rPr>
              <a:t> </a:t>
            </a:r>
            <a:r>
              <a:rPr sz="910" b="1" spc="-6" dirty="0">
                <a:solidFill>
                  <a:srgbClr val="FFFFFF"/>
                </a:solidFill>
                <a:latin typeface="Roboto"/>
                <a:cs typeface="Roboto"/>
              </a:rPr>
              <a:t>access</a:t>
            </a:r>
            <a:endParaRPr sz="910">
              <a:latin typeface="Roboto"/>
              <a:cs typeface="Roboto"/>
            </a:endParaRPr>
          </a:p>
        </p:txBody>
      </p:sp>
      <p:sp>
        <p:nvSpPr>
          <p:cNvPr id="10" name="object 10"/>
          <p:cNvSpPr/>
          <p:nvPr/>
        </p:nvSpPr>
        <p:spPr>
          <a:xfrm>
            <a:off x="428" y="6005561"/>
            <a:ext cx="12191144" cy="852148"/>
          </a:xfrm>
          <a:custGeom>
            <a:avLst/>
            <a:gdLst/>
            <a:ahLst/>
            <a:cxnLst/>
            <a:rect l="l" t="t" r="r" b="b"/>
            <a:pathLst>
              <a:path w="20104100" h="1405254">
                <a:moveTo>
                  <a:pt x="20104099" y="0"/>
                </a:moveTo>
                <a:lnTo>
                  <a:pt x="0" y="0"/>
                </a:lnTo>
                <a:lnTo>
                  <a:pt x="0" y="1404941"/>
                </a:lnTo>
                <a:lnTo>
                  <a:pt x="20104099" y="1404941"/>
                </a:lnTo>
                <a:lnTo>
                  <a:pt x="20104099" y="0"/>
                </a:lnTo>
                <a:close/>
              </a:path>
            </a:pathLst>
          </a:custGeom>
          <a:solidFill>
            <a:srgbClr val="EDEDED"/>
          </a:solidFill>
        </p:spPr>
        <p:txBody>
          <a:bodyPr wrap="square" lIns="0" tIns="0" rIns="0" bIns="0" rtlCol="0"/>
          <a:lstStyle/>
          <a:p>
            <a:endParaRPr/>
          </a:p>
        </p:txBody>
      </p:sp>
      <p:sp>
        <p:nvSpPr>
          <p:cNvPr id="11" name="object 11"/>
          <p:cNvSpPr txBox="1"/>
          <p:nvPr/>
        </p:nvSpPr>
        <p:spPr>
          <a:xfrm>
            <a:off x="428" y="5593367"/>
            <a:ext cx="4063971" cy="943791"/>
          </a:xfrm>
          <a:prstGeom prst="rect">
            <a:avLst/>
          </a:prstGeom>
          <a:solidFill>
            <a:srgbClr val="FBBB15"/>
          </a:solidFill>
        </p:spPr>
        <p:txBody>
          <a:bodyPr vert="horz" wrap="square" lIns="0" tIns="72777" rIns="0" bIns="0" rtlCol="0">
            <a:spAutoFit/>
          </a:bodyPr>
          <a:lstStyle/>
          <a:p>
            <a:pPr>
              <a:lnSpc>
                <a:spcPct val="100000"/>
              </a:lnSpc>
              <a:spcBef>
                <a:spcPts val="572"/>
              </a:spcBef>
            </a:pPr>
            <a:endParaRPr sz="1092" dirty="0">
              <a:latin typeface="Times New Roman"/>
              <a:cs typeface="Times New Roman"/>
            </a:endParaRPr>
          </a:p>
          <a:p>
            <a:pPr marL="475939" marR="1275717">
              <a:lnSpc>
                <a:spcPct val="106600"/>
              </a:lnSpc>
            </a:pPr>
            <a:r>
              <a:rPr sz="1092" b="1" dirty="0">
                <a:solidFill>
                  <a:srgbClr val="FFFFFF"/>
                </a:solidFill>
                <a:latin typeface="Moderat Extended Bold"/>
                <a:cs typeface="Moderat Extended Bold"/>
              </a:rPr>
              <a:t>Publish</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your</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book</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open</a:t>
            </a:r>
            <a:r>
              <a:rPr sz="1092" b="1" spc="-24" dirty="0">
                <a:solidFill>
                  <a:srgbClr val="FFFFFF"/>
                </a:solidFill>
                <a:latin typeface="Moderat Extended Bold"/>
                <a:cs typeface="Moderat Extended Bold"/>
              </a:rPr>
              <a:t> </a:t>
            </a:r>
            <a:r>
              <a:rPr sz="1092" b="1" spc="-6" dirty="0">
                <a:solidFill>
                  <a:srgbClr val="FFFFFF"/>
                </a:solidFill>
                <a:latin typeface="Moderat Extended Bold"/>
                <a:cs typeface="Moderat Extended Bold"/>
              </a:rPr>
              <a:t>access </a:t>
            </a:r>
            <a:r>
              <a:rPr sz="1092" b="1" u="sng" spc="-12" dirty="0">
                <a:solidFill>
                  <a:srgbClr val="FFFFFF"/>
                </a:solidFill>
                <a:uFill>
                  <a:solidFill>
                    <a:srgbClr val="FFFFFF"/>
                  </a:solidFill>
                </a:uFill>
                <a:latin typeface="Moderat Extended Bold"/>
                <a:cs typeface="Moderat Extended Bold"/>
                <a:hlinkClick r:id="rId4"/>
              </a:rPr>
              <a:t>www.oabooks-</a:t>
            </a:r>
            <a:r>
              <a:rPr sz="1092" b="1" u="sng" spc="-6" dirty="0">
                <a:solidFill>
                  <a:srgbClr val="FFFFFF"/>
                </a:solidFill>
                <a:uFill>
                  <a:solidFill>
                    <a:srgbClr val="FFFFFF"/>
                  </a:solidFill>
                </a:uFill>
                <a:latin typeface="Moderat Extended Bold"/>
                <a:cs typeface="Moderat Extended Bold"/>
                <a:hlinkClick r:id="rId4"/>
              </a:rPr>
              <a:t>toolkit.org</a:t>
            </a: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sz="1092" dirty="0">
              <a:latin typeface="Moderat Extended Bold"/>
              <a:cs typeface="Moderat Extended Bold"/>
            </a:endParaRPr>
          </a:p>
        </p:txBody>
      </p:sp>
      <p:sp>
        <p:nvSpPr>
          <p:cNvPr id="12" name="object 12"/>
          <p:cNvSpPr txBox="1">
            <a:spLocks noGrp="1"/>
          </p:cNvSpPr>
          <p:nvPr>
            <p:ph type="title"/>
          </p:nvPr>
        </p:nvSpPr>
        <p:spPr>
          <a:prstGeom prst="rect">
            <a:avLst/>
          </a:prstGeom>
        </p:spPr>
        <p:txBody>
          <a:bodyPr vert="horz" wrap="square" lIns="0" tIns="41972" rIns="0" bIns="0" rtlCol="0">
            <a:spAutoFit/>
          </a:bodyPr>
          <a:lstStyle/>
          <a:p>
            <a:pPr marL="7701" marR="3081">
              <a:lnSpc>
                <a:spcPts val="2195"/>
              </a:lnSpc>
              <a:spcBef>
                <a:spcPts val="330"/>
              </a:spcBef>
            </a:pPr>
            <a:r>
              <a:rPr spc="-67" dirty="0"/>
              <a:t>“To</a:t>
            </a:r>
            <a:r>
              <a:rPr spc="-69" dirty="0"/>
              <a:t> </a:t>
            </a:r>
            <a:r>
              <a:rPr spc="-15" dirty="0"/>
              <a:t>create</a:t>
            </a:r>
            <a:r>
              <a:rPr spc="-121" dirty="0"/>
              <a:t> </a:t>
            </a:r>
            <a:r>
              <a:rPr dirty="0"/>
              <a:t>more</a:t>
            </a:r>
            <a:r>
              <a:rPr spc="-94" dirty="0"/>
              <a:t> </a:t>
            </a:r>
            <a:r>
              <a:rPr dirty="0"/>
              <a:t>fully</a:t>
            </a:r>
            <a:r>
              <a:rPr spc="-94" dirty="0"/>
              <a:t> </a:t>
            </a:r>
            <a:r>
              <a:rPr spc="-18" dirty="0"/>
              <a:t>democratic</a:t>
            </a:r>
            <a:r>
              <a:rPr spc="-97" dirty="0"/>
              <a:t> </a:t>
            </a:r>
            <a:r>
              <a:rPr spc="-15" dirty="0"/>
              <a:t>access</a:t>
            </a:r>
            <a:r>
              <a:rPr spc="-94" dirty="0"/>
              <a:t> </a:t>
            </a:r>
            <a:r>
              <a:rPr spc="-15" dirty="0"/>
              <a:t>to </a:t>
            </a:r>
            <a:r>
              <a:rPr spc="-27" dirty="0"/>
              <a:t>knowledge</a:t>
            </a:r>
            <a:r>
              <a:rPr spc="-97" dirty="0"/>
              <a:t> </a:t>
            </a:r>
            <a:r>
              <a:rPr spc="-15" dirty="0"/>
              <a:t>across</a:t>
            </a:r>
            <a:r>
              <a:rPr spc="-94" dirty="0"/>
              <a:t> </a:t>
            </a:r>
            <a:r>
              <a:rPr dirty="0"/>
              <a:t>the</a:t>
            </a:r>
            <a:r>
              <a:rPr spc="-97" dirty="0"/>
              <a:t> </a:t>
            </a:r>
            <a:r>
              <a:rPr spc="-6" dirty="0"/>
              <a:t>world,</a:t>
            </a:r>
            <a:r>
              <a:rPr spc="-94" dirty="0"/>
              <a:t> </a:t>
            </a:r>
            <a:r>
              <a:rPr dirty="0"/>
              <a:t>we</a:t>
            </a:r>
            <a:r>
              <a:rPr spc="-94" dirty="0"/>
              <a:t> </a:t>
            </a:r>
            <a:r>
              <a:rPr spc="-6" dirty="0"/>
              <a:t>would</a:t>
            </a:r>
            <a:r>
              <a:rPr spc="-97" dirty="0"/>
              <a:t> </a:t>
            </a:r>
            <a:r>
              <a:rPr dirty="0"/>
              <a:t>also</a:t>
            </a:r>
            <a:r>
              <a:rPr spc="-94" dirty="0"/>
              <a:t> </a:t>
            </a:r>
            <a:r>
              <a:rPr dirty="0"/>
              <a:t>need</a:t>
            </a:r>
            <a:r>
              <a:rPr spc="-97" dirty="0"/>
              <a:t> </a:t>
            </a:r>
            <a:r>
              <a:rPr spc="-15" dirty="0"/>
              <a:t>to </a:t>
            </a:r>
            <a:r>
              <a:rPr spc="-6" dirty="0"/>
              <a:t>ensure</a:t>
            </a:r>
            <a:r>
              <a:rPr spc="-79" dirty="0"/>
              <a:t> </a:t>
            </a:r>
            <a:r>
              <a:rPr dirty="0"/>
              <a:t>that</a:t>
            </a:r>
            <a:r>
              <a:rPr spc="-79" dirty="0"/>
              <a:t> </a:t>
            </a:r>
            <a:r>
              <a:rPr spc="-6" dirty="0"/>
              <a:t>authors</a:t>
            </a:r>
            <a:r>
              <a:rPr spc="-79" dirty="0"/>
              <a:t> </a:t>
            </a:r>
            <a:r>
              <a:rPr dirty="0"/>
              <a:t>in</a:t>
            </a:r>
            <a:r>
              <a:rPr spc="-79" dirty="0"/>
              <a:t> </a:t>
            </a:r>
            <a:r>
              <a:rPr dirty="0"/>
              <a:t>other</a:t>
            </a:r>
            <a:r>
              <a:rPr spc="-79" dirty="0"/>
              <a:t> </a:t>
            </a:r>
            <a:r>
              <a:rPr spc="-12" dirty="0"/>
              <a:t>countries</a:t>
            </a:r>
            <a:r>
              <a:rPr spc="-79" dirty="0"/>
              <a:t> </a:t>
            </a:r>
            <a:r>
              <a:rPr dirty="0"/>
              <a:t>can</a:t>
            </a:r>
            <a:r>
              <a:rPr spc="-79" dirty="0"/>
              <a:t> </a:t>
            </a:r>
            <a:r>
              <a:rPr dirty="0"/>
              <a:t>not</a:t>
            </a:r>
            <a:r>
              <a:rPr spc="-76" dirty="0"/>
              <a:t> </a:t>
            </a:r>
            <a:r>
              <a:rPr spc="-12" dirty="0"/>
              <a:t>only </a:t>
            </a:r>
            <a:r>
              <a:rPr dirty="0"/>
              <a:t>read</a:t>
            </a:r>
            <a:r>
              <a:rPr spc="-94" dirty="0"/>
              <a:t> </a:t>
            </a:r>
            <a:r>
              <a:rPr dirty="0"/>
              <a:t>but</a:t>
            </a:r>
            <a:r>
              <a:rPr spc="-91" dirty="0"/>
              <a:t> </a:t>
            </a:r>
            <a:r>
              <a:rPr dirty="0"/>
              <a:t>also</a:t>
            </a:r>
            <a:r>
              <a:rPr spc="-94" dirty="0"/>
              <a:t> </a:t>
            </a:r>
            <a:r>
              <a:rPr dirty="0"/>
              <a:t>publish</a:t>
            </a:r>
            <a:r>
              <a:rPr spc="-91" dirty="0"/>
              <a:t> </a:t>
            </a:r>
            <a:r>
              <a:rPr spc="-6" dirty="0"/>
              <a:t>without</a:t>
            </a:r>
            <a:r>
              <a:rPr spc="-94" dirty="0"/>
              <a:t> </a:t>
            </a:r>
            <a:r>
              <a:rPr spc="-12" dirty="0"/>
              <a:t>having</a:t>
            </a:r>
            <a:r>
              <a:rPr spc="-91" dirty="0"/>
              <a:t> </a:t>
            </a:r>
            <a:r>
              <a:rPr dirty="0"/>
              <a:t>to</a:t>
            </a:r>
            <a:r>
              <a:rPr spc="-94" dirty="0"/>
              <a:t> </a:t>
            </a:r>
            <a:r>
              <a:rPr spc="-6" dirty="0"/>
              <a:t>pay.”</a:t>
            </a:r>
          </a:p>
        </p:txBody>
      </p:sp>
      <p:grpSp>
        <p:nvGrpSpPr>
          <p:cNvPr id="68" name="Group 67">
            <a:extLst>
              <a:ext uri="{FF2B5EF4-FFF2-40B4-BE49-F238E27FC236}">
                <a16:creationId xmlns:a16="http://schemas.microsoft.com/office/drawing/2014/main" id="{180C1987-2B08-6C53-6A9D-1567CF1DFBBD}"/>
              </a:ext>
            </a:extLst>
          </p:cNvPr>
          <p:cNvGrpSpPr/>
          <p:nvPr/>
        </p:nvGrpSpPr>
        <p:grpSpPr>
          <a:xfrm>
            <a:off x="8532781" y="2177807"/>
            <a:ext cx="412789" cy="340885"/>
            <a:chOff x="14070482" y="3591364"/>
            <a:chExt cx="680720" cy="562145"/>
          </a:xfrm>
        </p:grpSpPr>
        <p:grpSp>
          <p:nvGrpSpPr>
            <p:cNvPr id="13" name="object 13"/>
            <p:cNvGrpSpPr/>
            <p:nvPr/>
          </p:nvGrpSpPr>
          <p:grpSpPr>
            <a:xfrm>
              <a:off x="14070482" y="3630269"/>
              <a:ext cx="680720" cy="523240"/>
              <a:chOff x="14070482" y="3630269"/>
              <a:chExt cx="680720" cy="523240"/>
            </a:xfrm>
          </p:grpSpPr>
          <p:sp>
            <p:nvSpPr>
              <p:cNvPr id="14" name="object 14"/>
              <p:cNvSpPr/>
              <p:nvPr/>
            </p:nvSpPr>
            <p:spPr>
              <a:xfrm>
                <a:off x="14080642" y="3640429"/>
                <a:ext cx="521970" cy="438150"/>
              </a:xfrm>
              <a:custGeom>
                <a:avLst/>
                <a:gdLst/>
                <a:ahLst/>
                <a:cxnLst/>
                <a:rect l="l" t="t" r="r" b="b"/>
                <a:pathLst>
                  <a:path w="521969" h="438150">
                    <a:moveTo>
                      <a:pt x="521910" y="0"/>
                    </a:moveTo>
                    <a:lnTo>
                      <a:pt x="0" y="0"/>
                    </a:lnTo>
                    <a:lnTo>
                      <a:pt x="0" y="357957"/>
                    </a:lnTo>
                    <a:lnTo>
                      <a:pt x="70165" y="357957"/>
                    </a:lnTo>
                    <a:lnTo>
                      <a:pt x="70165" y="437703"/>
                    </a:lnTo>
                    <a:lnTo>
                      <a:pt x="126226" y="437703"/>
                    </a:lnTo>
                    <a:lnTo>
                      <a:pt x="182350" y="357957"/>
                    </a:lnTo>
                    <a:lnTo>
                      <a:pt x="521910" y="357957"/>
                    </a:lnTo>
                    <a:lnTo>
                      <a:pt x="521910" y="0"/>
                    </a:lnTo>
                    <a:close/>
                  </a:path>
                </a:pathLst>
              </a:custGeom>
              <a:ln w="20062">
                <a:solidFill>
                  <a:srgbClr val="FFFFFF"/>
                </a:solidFill>
              </a:ln>
            </p:spPr>
            <p:txBody>
              <a:bodyPr wrap="square" lIns="0" tIns="0" rIns="0" bIns="0" rtlCol="0"/>
              <a:lstStyle/>
              <a:p>
                <a:endParaRPr/>
              </a:p>
            </p:txBody>
          </p:sp>
          <p:sp>
            <p:nvSpPr>
              <p:cNvPr id="15" name="object 15"/>
              <p:cNvSpPr/>
              <p:nvPr/>
            </p:nvSpPr>
            <p:spPr>
              <a:xfrm>
                <a:off x="14344291" y="3810656"/>
                <a:ext cx="396875" cy="332740"/>
              </a:xfrm>
              <a:custGeom>
                <a:avLst/>
                <a:gdLst/>
                <a:ahLst/>
                <a:cxnLst/>
                <a:rect l="l" t="t" r="r" b="b"/>
                <a:pathLst>
                  <a:path w="396875" h="332739">
                    <a:moveTo>
                      <a:pt x="258505" y="0"/>
                    </a:moveTo>
                    <a:lnTo>
                      <a:pt x="396260" y="0"/>
                    </a:lnTo>
                    <a:lnTo>
                      <a:pt x="396260" y="271761"/>
                    </a:lnTo>
                    <a:lnTo>
                      <a:pt x="342973" y="271761"/>
                    </a:lnTo>
                    <a:lnTo>
                      <a:pt x="342973" y="332324"/>
                    </a:lnTo>
                    <a:lnTo>
                      <a:pt x="300430" y="332324"/>
                    </a:lnTo>
                    <a:lnTo>
                      <a:pt x="257803" y="271761"/>
                    </a:lnTo>
                    <a:lnTo>
                      <a:pt x="0" y="271761"/>
                    </a:lnTo>
                    <a:lnTo>
                      <a:pt x="0" y="187722"/>
                    </a:lnTo>
                  </a:path>
                </a:pathLst>
              </a:custGeom>
              <a:ln w="20062">
                <a:solidFill>
                  <a:srgbClr val="FFFFFF"/>
                </a:solidFill>
              </a:ln>
            </p:spPr>
            <p:txBody>
              <a:bodyPr wrap="square" lIns="0" tIns="0" rIns="0" bIns="0" rtlCol="0"/>
              <a:lstStyle/>
              <a:p>
                <a:endParaRPr/>
              </a:p>
            </p:txBody>
          </p:sp>
        </p:grpSp>
        <p:sp>
          <p:nvSpPr>
            <p:cNvPr id="16" name="object 16"/>
            <p:cNvSpPr txBox="1"/>
            <p:nvPr/>
          </p:nvSpPr>
          <p:spPr>
            <a:xfrm>
              <a:off x="14247249" y="3591364"/>
              <a:ext cx="189230" cy="410209"/>
            </a:xfrm>
            <a:prstGeom prst="rect">
              <a:avLst/>
            </a:prstGeom>
          </p:spPr>
          <p:txBody>
            <a:bodyPr vert="horz" wrap="square" lIns="0" tIns="9242" rIns="0" bIns="0" rtlCol="0">
              <a:spAutoFit/>
            </a:bodyPr>
            <a:lstStyle/>
            <a:p>
              <a:pPr marL="7701">
                <a:lnSpc>
                  <a:spcPct val="100000"/>
                </a:lnSpc>
                <a:spcBef>
                  <a:spcPts val="73"/>
                </a:spcBef>
              </a:pPr>
              <a:r>
                <a:rPr sz="1516" spc="-30" dirty="0">
                  <a:solidFill>
                    <a:srgbClr val="FFFFFF"/>
                  </a:solidFill>
                  <a:latin typeface="CircularStd-Book"/>
                  <a:cs typeface="CircularStd-Book"/>
                </a:rPr>
                <a:t>?</a:t>
              </a:r>
              <a:endParaRPr sz="1516">
                <a:latin typeface="CircularStd-Book"/>
                <a:cs typeface="CircularStd-Book"/>
              </a:endParaRPr>
            </a:p>
          </p:txBody>
        </p:sp>
      </p:grpSp>
      <p:grpSp>
        <p:nvGrpSpPr>
          <p:cNvPr id="69" name="Group 68">
            <a:extLst>
              <a:ext uri="{FF2B5EF4-FFF2-40B4-BE49-F238E27FC236}">
                <a16:creationId xmlns:a16="http://schemas.microsoft.com/office/drawing/2014/main" id="{8A333BD9-0CBC-7C63-6212-1C336756CFBA}"/>
              </a:ext>
            </a:extLst>
          </p:cNvPr>
          <p:cNvGrpSpPr/>
          <p:nvPr/>
        </p:nvGrpSpPr>
        <p:grpSpPr>
          <a:xfrm>
            <a:off x="8585223" y="2777368"/>
            <a:ext cx="365474" cy="343093"/>
            <a:chOff x="14156963" y="4580085"/>
            <a:chExt cx="602693" cy="565785"/>
          </a:xfrm>
        </p:grpSpPr>
        <p:sp>
          <p:nvSpPr>
            <p:cNvPr id="18" name="object 18"/>
            <p:cNvSpPr/>
            <p:nvPr/>
          </p:nvSpPr>
          <p:spPr>
            <a:xfrm>
              <a:off x="14156963" y="4580090"/>
              <a:ext cx="90805" cy="90805"/>
            </a:xfrm>
            <a:custGeom>
              <a:avLst/>
              <a:gdLst/>
              <a:ahLst/>
              <a:cxnLst/>
              <a:rect l="l" t="t" r="r" b="b"/>
              <a:pathLst>
                <a:path w="90805" h="90804">
                  <a:moveTo>
                    <a:pt x="90499" y="90499"/>
                  </a:moveTo>
                  <a:lnTo>
                    <a:pt x="0" y="90499"/>
                  </a:lnTo>
                  <a:lnTo>
                    <a:pt x="90499" y="0"/>
                  </a:lnTo>
                  <a:lnTo>
                    <a:pt x="90499" y="90499"/>
                  </a:lnTo>
                  <a:close/>
                </a:path>
              </a:pathLst>
            </a:custGeom>
            <a:ln w="18564">
              <a:solidFill>
                <a:srgbClr val="FFFFFF"/>
              </a:solidFill>
            </a:ln>
          </p:spPr>
          <p:txBody>
            <a:bodyPr wrap="square" lIns="0" tIns="0" rIns="0" bIns="0" rtlCol="0"/>
            <a:lstStyle/>
            <a:p>
              <a:endParaRPr/>
            </a:p>
          </p:txBody>
        </p:sp>
        <p:sp>
          <p:nvSpPr>
            <p:cNvPr id="19" name="object 19"/>
            <p:cNvSpPr/>
            <p:nvPr/>
          </p:nvSpPr>
          <p:spPr>
            <a:xfrm>
              <a:off x="14227352" y="4749729"/>
              <a:ext cx="288925" cy="0"/>
            </a:xfrm>
            <a:custGeom>
              <a:avLst/>
              <a:gdLst/>
              <a:ahLst/>
              <a:cxnLst/>
              <a:rect l="l" t="t" r="r" b="b"/>
              <a:pathLst>
                <a:path w="288925">
                  <a:moveTo>
                    <a:pt x="0" y="0"/>
                  </a:moveTo>
                  <a:lnTo>
                    <a:pt x="288514" y="0"/>
                  </a:lnTo>
                </a:path>
              </a:pathLst>
            </a:custGeom>
            <a:ln w="18564">
              <a:solidFill>
                <a:srgbClr val="FFFFFF"/>
              </a:solidFill>
            </a:ln>
          </p:spPr>
          <p:txBody>
            <a:bodyPr wrap="square" lIns="0" tIns="0" rIns="0" bIns="0" rtlCol="0"/>
            <a:lstStyle/>
            <a:p>
              <a:endParaRPr/>
            </a:p>
          </p:txBody>
        </p:sp>
        <p:sp>
          <p:nvSpPr>
            <p:cNvPr id="20" name="object 20"/>
            <p:cNvSpPr/>
            <p:nvPr/>
          </p:nvSpPr>
          <p:spPr>
            <a:xfrm>
              <a:off x="14227352" y="4840741"/>
              <a:ext cx="244475" cy="0"/>
            </a:xfrm>
            <a:custGeom>
              <a:avLst/>
              <a:gdLst/>
              <a:ahLst/>
              <a:cxnLst/>
              <a:rect l="l" t="t" r="r" b="b"/>
              <a:pathLst>
                <a:path w="244475">
                  <a:moveTo>
                    <a:pt x="0" y="0"/>
                  </a:moveTo>
                  <a:lnTo>
                    <a:pt x="244421" y="0"/>
                  </a:lnTo>
                </a:path>
              </a:pathLst>
            </a:custGeom>
            <a:ln w="18564">
              <a:solidFill>
                <a:srgbClr val="FFFFFF"/>
              </a:solidFill>
            </a:ln>
          </p:spPr>
          <p:txBody>
            <a:bodyPr wrap="square" lIns="0" tIns="0" rIns="0" bIns="0" rtlCol="0"/>
            <a:lstStyle/>
            <a:p>
              <a:endParaRPr/>
            </a:p>
          </p:txBody>
        </p:sp>
        <p:sp>
          <p:nvSpPr>
            <p:cNvPr id="21" name="object 21"/>
            <p:cNvSpPr/>
            <p:nvPr/>
          </p:nvSpPr>
          <p:spPr>
            <a:xfrm>
              <a:off x="14227352" y="4931753"/>
              <a:ext cx="205740" cy="0"/>
            </a:xfrm>
            <a:custGeom>
              <a:avLst/>
              <a:gdLst/>
              <a:ahLst/>
              <a:cxnLst/>
              <a:rect l="l" t="t" r="r" b="b"/>
              <a:pathLst>
                <a:path w="205740">
                  <a:moveTo>
                    <a:pt x="0" y="0"/>
                  </a:moveTo>
                  <a:lnTo>
                    <a:pt x="205742" y="0"/>
                  </a:lnTo>
                </a:path>
              </a:pathLst>
            </a:custGeom>
            <a:ln w="18564">
              <a:solidFill>
                <a:srgbClr val="FFFFFF"/>
              </a:solidFill>
            </a:ln>
          </p:spPr>
          <p:txBody>
            <a:bodyPr wrap="square" lIns="0" tIns="0" rIns="0" bIns="0" rtlCol="0"/>
            <a:lstStyle/>
            <a:p>
              <a:endParaRPr/>
            </a:p>
          </p:txBody>
        </p:sp>
        <p:sp>
          <p:nvSpPr>
            <p:cNvPr id="22" name="object 22"/>
            <p:cNvSpPr/>
            <p:nvPr/>
          </p:nvSpPr>
          <p:spPr>
            <a:xfrm>
              <a:off x="14227352" y="5022766"/>
              <a:ext cx="205740" cy="0"/>
            </a:xfrm>
            <a:custGeom>
              <a:avLst/>
              <a:gdLst/>
              <a:ahLst/>
              <a:cxnLst/>
              <a:rect l="l" t="t" r="r" b="b"/>
              <a:pathLst>
                <a:path w="205740">
                  <a:moveTo>
                    <a:pt x="0" y="0"/>
                  </a:moveTo>
                  <a:lnTo>
                    <a:pt x="205742" y="0"/>
                  </a:lnTo>
                </a:path>
              </a:pathLst>
            </a:custGeom>
            <a:ln w="18564">
              <a:solidFill>
                <a:srgbClr val="FFFFFF"/>
              </a:solidFill>
            </a:ln>
          </p:spPr>
          <p:txBody>
            <a:bodyPr wrap="square" lIns="0" tIns="0" rIns="0" bIns="0" rtlCol="0"/>
            <a:lstStyle/>
            <a:p>
              <a:endParaRPr/>
            </a:p>
          </p:txBody>
        </p:sp>
        <p:pic>
          <p:nvPicPr>
            <p:cNvPr id="23" name="object 23"/>
            <p:cNvPicPr/>
            <p:nvPr/>
          </p:nvPicPr>
          <p:blipFill>
            <a:blip r:embed="rId5" cstate="print"/>
            <a:stretch>
              <a:fillRect/>
            </a:stretch>
          </p:blipFill>
          <p:spPr>
            <a:xfrm>
              <a:off x="14669507" y="4736542"/>
              <a:ext cx="90149" cy="90143"/>
            </a:xfrm>
            <a:prstGeom prst="rect">
              <a:avLst/>
            </a:prstGeom>
          </p:spPr>
        </p:pic>
        <p:sp>
          <p:nvSpPr>
            <p:cNvPr id="24" name="object 24"/>
            <p:cNvSpPr/>
            <p:nvPr/>
          </p:nvSpPr>
          <p:spPr>
            <a:xfrm>
              <a:off x="14474840" y="4758120"/>
              <a:ext cx="263525" cy="263525"/>
            </a:xfrm>
            <a:custGeom>
              <a:avLst/>
              <a:gdLst/>
              <a:ahLst/>
              <a:cxnLst/>
              <a:rect l="l" t="t" r="r" b="b"/>
              <a:pathLst>
                <a:path w="263525" h="263525">
                  <a:moveTo>
                    <a:pt x="263248" y="59286"/>
                  </a:moveTo>
                  <a:lnTo>
                    <a:pt x="62500" y="260033"/>
                  </a:lnTo>
                  <a:lnTo>
                    <a:pt x="0" y="263238"/>
                  </a:lnTo>
                  <a:lnTo>
                    <a:pt x="3193" y="200737"/>
                  </a:lnTo>
                  <a:lnTo>
                    <a:pt x="203951" y="0"/>
                  </a:lnTo>
                </a:path>
              </a:pathLst>
            </a:custGeom>
            <a:ln w="18564">
              <a:solidFill>
                <a:srgbClr val="FFFFFF"/>
              </a:solidFill>
            </a:ln>
          </p:spPr>
          <p:txBody>
            <a:bodyPr wrap="square" lIns="0" tIns="0" rIns="0" bIns="0" rtlCol="0"/>
            <a:lstStyle/>
            <a:p>
              <a:endParaRPr/>
            </a:p>
          </p:txBody>
        </p:sp>
        <p:sp>
          <p:nvSpPr>
            <p:cNvPr id="25" name="object 25"/>
            <p:cNvSpPr/>
            <p:nvPr/>
          </p:nvSpPr>
          <p:spPr>
            <a:xfrm>
              <a:off x="14655280" y="4779334"/>
              <a:ext cx="59690" cy="59690"/>
            </a:xfrm>
            <a:custGeom>
              <a:avLst/>
              <a:gdLst/>
              <a:ahLst/>
              <a:cxnLst/>
              <a:rect l="l" t="t" r="r" b="b"/>
              <a:pathLst>
                <a:path w="59690" h="59689">
                  <a:moveTo>
                    <a:pt x="0" y="0"/>
                  </a:moveTo>
                  <a:lnTo>
                    <a:pt x="59296" y="59286"/>
                  </a:lnTo>
                </a:path>
              </a:pathLst>
            </a:custGeom>
            <a:ln w="18564">
              <a:solidFill>
                <a:srgbClr val="FFFFFF"/>
              </a:solidFill>
            </a:ln>
          </p:spPr>
          <p:txBody>
            <a:bodyPr wrap="square" lIns="0" tIns="0" rIns="0" bIns="0" rtlCol="0"/>
            <a:lstStyle/>
            <a:p>
              <a:endParaRPr/>
            </a:p>
          </p:txBody>
        </p:sp>
        <p:sp>
          <p:nvSpPr>
            <p:cNvPr id="26" name="object 26"/>
            <p:cNvSpPr/>
            <p:nvPr/>
          </p:nvSpPr>
          <p:spPr>
            <a:xfrm>
              <a:off x="14156963" y="4580085"/>
              <a:ext cx="436245" cy="565785"/>
            </a:xfrm>
            <a:custGeom>
              <a:avLst/>
              <a:gdLst/>
              <a:ahLst/>
              <a:cxnLst/>
              <a:rect l="l" t="t" r="r" b="b"/>
              <a:pathLst>
                <a:path w="436244" h="565785">
                  <a:moveTo>
                    <a:pt x="435630" y="382815"/>
                  </a:moveTo>
                  <a:lnTo>
                    <a:pt x="435630" y="565333"/>
                  </a:lnTo>
                  <a:lnTo>
                    <a:pt x="0" y="565333"/>
                  </a:lnTo>
                  <a:lnTo>
                    <a:pt x="0" y="90457"/>
                  </a:lnTo>
                  <a:lnTo>
                    <a:pt x="90457" y="0"/>
                  </a:lnTo>
                  <a:lnTo>
                    <a:pt x="435630" y="0"/>
                  </a:lnTo>
                  <a:lnTo>
                    <a:pt x="435630" y="264211"/>
                  </a:lnTo>
                </a:path>
              </a:pathLst>
            </a:custGeom>
            <a:ln w="18564">
              <a:solidFill>
                <a:srgbClr val="FFFFFF"/>
              </a:solidFill>
            </a:ln>
          </p:spPr>
          <p:txBody>
            <a:bodyPr wrap="square" lIns="0" tIns="0" rIns="0" bIns="0" rtlCol="0"/>
            <a:lstStyle/>
            <a:p>
              <a:endParaRPr dirty="0"/>
            </a:p>
          </p:txBody>
        </p:sp>
      </p:grpSp>
      <p:grpSp>
        <p:nvGrpSpPr>
          <p:cNvPr id="71" name="Group 70">
            <a:extLst>
              <a:ext uri="{FF2B5EF4-FFF2-40B4-BE49-F238E27FC236}">
                <a16:creationId xmlns:a16="http://schemas.microsoft.com/office/drawing/2014/main" id="{707538DF-42E9-64F4-9169-97AAFFF7FE3B}"/>
              </a:ext>
            </a:extLst>
          </p:cNvPr>
          <p:cNvGrpSpPr/>
          <p:nvPr/>
        </p:nvGrpSpPr>
        <p:grpSpPr>
          <a:xfrm>
            <a:off x="8537779" y="3308653"/>
            <a:ext cx="402778" cy="285231"/>
            <a:chOff x="14078724" y="5456213"/>
            <a:chExt cx="664210" cy="470367"/>
          </a:xfrm>
        </p:grpSpPr>
        <p:sp>
          <p:nvSpPr>
            <p:cNvPr id="27" name="object 27"/>
            <p:cNvSpPr/>
            <p:nvPr/>
          </p:nvSpPr>
          <p:spPr>
            <a:xfrm>
              <a:off x="14134925" y="5456213"/>
              <a:ext cx="551815" cy="387985"/>
            </a:xfrm>
            <a:custGeom>
              <a:avLst/>
              <a:gdLst/>
              <a:ahLst/>
              <a:cxnLst/>
              <a:rect l="l" t="t" r="r" b="b"/>
              <a:pathLst>
                <a:path w="551815" h="387985">
                  <a:moveTo>
                    <a:pt x="551344" y="387820"/>
                  </a:moveTo>
                  <a:lnTo>
                    <a:pt x="0" y="387820"/>
                  </a:lnTo>
                  <a:lnTo>
                    <a:pt x="0" y="0"/>
                  </a:lnTo>
                  <a:lnTo>
                    <a:pt x="551344" y="0"/>
                  </a:lnTo>
                  <a:lnTo>
                    <a:pt x="551344" y="387820"/>
                  </a:lnTo>
                  <a:close/>
                </a:path>
              </a:pathLst>
            </a:custGeom>
            <a:ln w="16219">
              <a:solidFill>
                <a:srgbClr val="FFFFFF"/>
              </a:solidFill>
            </a:ln>
          </p:spPr>
          <p:txBody>
            <a:bodyPr wrap="square" lIns="0" tIns="0" rIns="0" bIns="0" rtlCol="0"/>
            <a:lstStyle/>
            <a:p>
              <a:endParaRPr/>
            </a:p>
          </p:txBody>
        </p:sp>
        <p:sp>
          <p:nvSpPr>
            <p:cNvPr id="28" name="object 28"/>
            <p:cNvSpPr/>
            <p:nvPr/>
          </p:nvSpPr>
          <p:spPr>
            <a:xfrm>
              <a:off x="14078724" y="5844030"/>
              <a:ext cx="664210" cy="82550"/>
            </a:xfrm>
            <a:custGeom>
              <a:avLst/>
              <a:gdLst/>
              <a:ahLst/>
              <a:cxnLst/>
              <a:rect l="l" t="t" r="r" b="b"/>
              <a:pathLst>
                <a:path w="664209" h="82550">
                  <a:moveTo>
                    <a:pt x="663749" y="82510"/>
                  </a:moveTo>
                  <a:lnTo>
                    <a:pt x="0" y="82510"/>
                  </a:lnTo>
                  <a:lnTo>
                    <a:pt x="0" y="0"/>
                  </a:lnTo>
                  <a:lnTo>
                    <a:pt x="663749" y="0"/>
                  </a:lnTo>
                  <a:lnTo>
                    <a:pt x="663749" y="82510"/>
                  </a:lnTo>
                  <a:close/>
                </a:path>
              </a:pathLst>
            </a:custGeom>
            <a:ln w="16219">
              <a:solidFill>
                <a:srgbClr val="FFFFFF"/>
              </a:solidFill>
            </a:ln>
          </p:spPr>
          <p:txBody>
            <a:bodyPr wrap="square" lIns="0" tIns="0" rIns="0" bIns="0" rtlCol="0"/>
            <a:lstStyle/>
            <a:p>
              <a:endParaRPr/>
            </a:p>
          </p:txBody>
        </p:sp>
        <p:sp>
          <p:nvSpPr>
            <p:cNvPr id="29" name="object 29"/>
            <p:cNvSpPr/>
            <p:nvPr/>
          </p:nvSpPr>
          <p:spPr>
            <a:xfrm>
              <a:off x="14324189" y="5844034"/>
              <a:ext cx="173355" cy="41275"/>
            </a:xfrm>
            <a:custGeom>
              <a:avLst/>
              <a:gdLst/>
              <a:ahLst/>
              <a:cxnLst/>
              <a:rect l="l" t="t" r="r" b="b"/>
              <a:pathLst>
                <a:path w="173355" h="41275">
                  <a:moveTo>
                    <a:pt x="144885" y="41255"/>
                  </a:moveTo>
                  <a:lnTo>
                    <a:pt x="27915" y="41255"/>
                  </a:lnTo>
                  <a:lnTo>
                    <a:pt x="0" y="0"/>
                  </a:lnTo>
                  <a:lnTo>
                    <a:pt x="172811" y="0"/>
                  </a:lnTo>
                  <a:lnTo>
                    <a:pt x="144885" y="41255"/>
                  </a:lnTo>
                  <a:close/>
                </a:path>
              </a:pathLst>
            </a:custGeom>
            <a:ln w="16219">
              <a:solidFill>
                <a:srgbClr val="FFFFFF"/>
              </a:solidFill>
            </a:ln>
          </p:spPr>
          <p:txBody>
            <a:bodyPr wrap="square" lIns="0" tIns="0" rIns="0" bIns="0" rtlCol="0"/>
            <a:lstStyle/>
            <a:p>
              <a:endParaRPr/>
            </a:p>
          </p:txBody>
        </p:sp>
        <p:sp>
          <p:nvSpPr>
            <p:cNvPr id="30" name="object 30"/>
            <p:cNvSpPr/>
            <p:nvPr/>
          </p:nvSpPr>
          <p:spPr>
            <a:xfrm>
              <a:off x="14178644" y="5493801"/>
              <a:ext cx="464184" cy="313055"/>
            </a:xfrm>
            <a:custGeom>
              <a:avLst/>
              <a:gdLst/>
              <a:ahLst/>
              <a:cxnLst/>
              <a:rect l="l" t="t" r="r" b="b"/>
              <a:pathLst>
                <a:path w="464184" h="313054">
                  <a:moveTo>
                    <a:pt x="463891" y="312660"/>
                  </a:moveTo>
                  <a:lnTo>
                    <a:pt x="0" y="312660"/>
                  </a:lnTo>
                  <a:lnTo>
                    <a:pt x="0" y="0"/>
                  </a:lnTo>
                  <a:lnTo>
                    <a:pt x="463891" y="0"/>
                  </a:lnTo>
                  <a:lnTo>
                    <a:pt x="463891" y="312660"/>
                  </a:lnTo>
                  <a:close/>
                </a:path>
              </a:pathLst>
            </a:custGeom>
            <a:ln w="16219">
              <a:solidFill>
                <a:srgbClr val="FFFFFF"/>
              </a:solidFill>
            </a:ln>
          </p:spPr>
          <p:txBody>
            <a:bodyPr wrap="square" lIns="0" tIns="0" rIns="0" bIns="0" rtlCol="0"/>
            <a:lstStyle/>
            <a:p>
              <a:endParaRPr/>
            </a:p>
          </p:txBody>
        </p:sp>
        <p:sp>
          <p:nvSpPr>
            <p:cNvPr id="31" name="object 31"/>
            <p:cNvSpPr/>
            <p:nvPr/>
          </p:nvSpPr>
          <p:spPr>
            <a:xfrm>
              <a:off x="14324196" y="5563723"/>
              <a:ext cx="104775" cy="104775"/>
            </a:xfrm>
            <a:custGeom>
              <a:avLst/>
              <a:gdLst/>
              <a:ahLst/>
              <a:cxnLst/>
              <a:rect l="l" t="t" r="r" b="b"/>
              <a:pathLst>
                <a:path w="104775" h="104775">
                  <a:moveTo>
                    <a:pt x="0" y="104614"/>
                  </a:moveTo>
                  <a:lnTo>
                    <a:pt x="104604" y="0"/>
                  </a:lnTo>
                </a:path>
              </a:pathLst>
            </a:custGeom>
            <a:ln w="16219">
              <a:solidFill>
                <a:srgbClr val="FFFFFF"/>
              </a:solidFill>
            </a:ln>
          </p:spPr>
          <p:txBody>
            <a:bodyPr wrap="square" lIns="0" tIns="0" rIns="0" bIns="0" rtlCol="0"/>
            <a:lstStyle/>
            <a:p>
              <a:endParaRPr/>
            </a:p>
          </p:txBody>
        </p:sp>
        <p:sp>
          <p:nvSpPr>
            <p:cNvPr id="32" name="object 32"/>
            <p:cNvSpPr/>
            <p:nvPr/>
          </p:nvSpPr>
          <p:spPr>
            <a:xfrm>
              <a:off x="14358291" y="5597817"/>
              <a:ext cx="104775" cy="104775"/>
            </a:xfrm>
            <a:custGeom>
              <a:avLst/>
              <a:gdLst/>
              <a:ahLst/>
              <a:cxnLst/>
              <a:rect l="l" t="t" r="r" b="b"/>
              <a:pathLst>
                <a:path w="104775" h="104775">
                  <a:moveTo>
                    <a:pt x="0" y="104614"/>
                  </a:moveTo>
                  <a:lnTo>
                    <a:pt x="104604" y="0"/>
                  </a:lnTo>
                </a:path>
              </a:pathLst>
            </a:custGeom>
            <a:ln w="16219">
              <a:solidFill>
                <a:srgbClr val="FFFFFF"/>
              </a:solidFill>
            </a:ln>
          </p:spPr>
          <p:txBody>
            <a:bodyPr wrap="square" lIns="0" tIns="0" rIns="0" bIns="0" rtlCol="0"/>
            <a:lstStyle/>
            <a:p>
              <a:endParaRPr/>
            </a:p>
          </p:txBody>
        </p:sp>
        <p:sp>
          <p:nvSpPr>
            <p:cNvPr id="33" name="object 33"/>
            <p:cNvSpPr/>
            <p:nvPr/>
          </p:nvSpPr>
          <p:spPr>
            <a:xfrm>
              <a:off x="14343704" y="5583231"/>
              <a:ext cx="133985" cy="133985"/>
            </a:xfrm>
            <a:custGeom>
              <a:avLst/>
              <a:gdLst/>
              <a:ahLst/>
              <a:cxnLst/>
              <a:rect l="l" t="t" r="r" b="b"/>
              <a:pathLst>
                <a:path w="133984" h="133985">
                  <a:moveTo>
                    <a:pt x="0" y="133786"/>
                  </a:moveTo>
                  <a:lnTo>
                    <a:pt x="133786" y="0"/>
                  </a:lnTo>
                </a:path>
              </a:pathLst>
            </a:custGeom>
            <a:ln w="16219">
              <a:solidFill>
                <a:srgbClr val="FFFFFF"/>
              </a:solidFill>
            </a:ln>
          </p:spPr>
          <p:txBody>
            <a:bodyPr wrap="square" lIns="0" tIns="0" rIns="0" bIns="0" rtlCol="0"/>
            <a:lstStyle/>
            <a:p>
              <a:endParaRPr/>
            </a:p>
          </p:txBody>
        </p:sp>
        <p:sp>
          <p:nvSpPr>
            <p:cNvPr id="34" name="object 34"/>
            <p:cNvSpPr/>
            <p:nvPr/>
          </p:nvSpPr>
          <p:spPr>
            <a:xfrm>
              <a:off x="14392385" y="5631922"/>
              <a:ext cx="104775" cy="104775"/>
            </a:xfrm>
            <a:custGeom>
              <a:avLst/>
              <a:gdLst/>
              <a:ahLst/>
              <a:cxnLst/>
              <a:rect l="l" t="t" r="r" b="b"/>
              <a:pathLst>
                <a:path w="104775" h="104775">
                  <a:moveTo>
                    <a:pt x="0" y="104604"/>
                  </a:moveTo>
                  <a:lnTo>
                    <a:pt x="104604" y="0"/>
                  </a:lnTo>
                </a:path>
              </a:pathLst>
            </a:custGeom>
            <a:ln w="16219">
              <a:solidFill>
                <a:srgbClr val="FFFFFF"/>
              </a:solidFill>
            </a:ln>
          </p:spPr>
          <p:txBody>
            <a:bodyPr wrap="square" lIns="0" tIns="0" rIns="0" bIns="0" rtlCol="0"/>
            <a:lstStyle/>
            <a:p>
              <a:endParaRPr/>
            </a:p>
          </p:txBody>
        </p:sp>
      </p:grpSp>
      <p:grpSp>
        <p:nvGrpSpPr>
          <p:cNvPr id="72" name="Group 71">
            <a:extLst>
              <a:ext uri="{FF2B5EF4-FFF2-40B4-BE49-F238E27FC236}">
                <a16:creationId xmlns:a16="http://schemas.microsoft.com/office/drawing/2014/main" id="{03B6736C-D5CA-69F2-B4A2-4BD95FE2DADD}"/>
              </a:ext>
            </a:extLst>
          </p:cNvPr>
          <p:cNvGrpSpPr/>
          <p:nvPr/>
        </p:nvGrpSpPr>
        <p:grpSpPr>
          <a:xfrm>
            <a:off x="8538771" y="3805493"/>
            <a:ext cx="400799" cy="400798"/>
            <a:chOff x="14080360" y="6275539"/>
            <a:chExt cx="660947" cy="660945"/>
          </a:xfrm>
        </p:grpSpPr>
        <p:sp>
          <p:nvSpPr>
            <p:cNvPr id="35" name="object 35"/>
            <p:cNvSpPr/>
            <p:nvPr/>
          </p:nvSpPr>
          <p:spPr>
            <a:xfrm>
              <a:off x="14374624" y="6275539"/>
              <a:ext cx="72390" cy="72390"/>
            </a:xfrm>
            <a:custGeom>
              <a:avLst/>
              <a:gdLst/>
              <a:ahLst/>
              <a:cxnLst/>
              <a:rect l="l" t="t" r="r" b="b"/>
              <a:pathLst>
                <a:path w="72390" h="72389">
                  <a:moveTo>
                    <a:pt x="71934" y="35957"/>
                  </a:moveTo>
                  <a:lnTo>
                    <a:pt x="69108" y="49955"/>
                  </a:lnTo>
                  <a:lnTo>
                    <a:pt x="61401" y="61384"/>
                  </a:lnTo>
                  <a:lnTo>
                    <a:pt x="49971" y="69089"/>
                  </a:lnTo>
                  <a:lnTo>
                    <a:pt x="35977" y="71914"/>
                  </a:lnTo>
                  <a:lnTo>
                    <a:pt x="21976" y="69089"/>
                  </a:lnTo>
                  <a:lnTo>
                    <a:pt x="10540" y="61384"/>
                  </a:lnTo>
                  <a:lnTo>
                    <a:pt x="2828" y="49955"/>
                  </a:lnTo>
                  <a:lnTo>
                    <a:pt x="0" y="35957"/>
                  </a:lnTo>
                  <a:lnTo>
                    <a:pt x="2828" y="21958"/>
                  </a:lnTo>
                  <a:lnTo>
                    <a:pt x="10540" y="10529"/>
                  </a:lnTo>
                  <a:lnTo>
                    <a:pt x="21976" y="2825"/>
                  </a:lnTo>
                  <a:lnTo>
                    <a:pt x="35977" y="0"/>
                  </a:lnTo>
                  <a:lnTo>
                    <a:pt x="49971" y="2825"/>
                  </a:lnTo>
                  <a:lnTo>
                    <a:pt x="61401" y="10529"/>
                  </a:lnTo>
                  <a:lnTo>
                    <a:pt x="69108" y="21958"/>
                  </a:lnTo>
                  <a:lnTo>
                    <a:pt x="71934" y="35957"/>
                  </a:lnTo>
                  <a:close/>
                </a:path>
              </a:pathLst>
            </a:custGeom>
            <a:ln w="19475">
              <a:solidFill>
                <a:srgbClr val="FFFFFF"/>
              </a:solidFill>
            </a:ln>
          </p:spPr>
          <p:txBody>
            <a:bodyPr wrap="square" lIns="0" tIns="0" rIns="0" bIns="0" rtlCol="0"/>
            <a:lstStyle/>
            <a:p>
              <a:endParaRPr/>
            </a:p>
          </p:txBody>
        </p:sp>
        <p:sp>
          <p:nvSpPr>
            <p:cNvPr id="36" name="object 36"/>
            <p:cNvSpPr/>
            <p:nvPr/>
          </p:nvSpPr>
          <p:spPr>
            <a:xfrm>
              <a:off x="14410595" y="6347462"/>
              <a:ext cx="0" cy="86995"/>
            </a:xfrm>
            <a:custGeom>
              <a:avLst/>
              <a:gdLst/>
              <a:ahLst/>
              <a:cxnLst/>
              <a:rect l="l" t="t" r="r" b="b"/>
              <a:pathLst>
                <a:path h="86995">
                  <a:moveTo>
                    <a:pt x="0" y="0"/>
                  </a:moveTo>
                  <a:lnTo>
                    <a:pt x="0" y="86405"/>
                  </a:lnTo>
                </a:path>
              </a:pathLst>
            </a:custGeom>
            <a:ln w="19475">
              <a:solidFill>
                <a:srgbClr val="FFFFFF"/>
              </a:solidFill>
            </a:ln>
          </p:spPr>
          <p:txBody>
            <a:bodyPr wrap="square" lIns="0" tIns="0" rIns="0" bIns="0" rtlCol="0"/>
            <a:lstStyle/>
            <a:p>
              <a:endParaRPr/>
            </a:p>
          </p:txBody>
        </p:sp>
        <p:pic>
          <p:nvPicPr>
            <p:cNvPr id="37" name="object 37"/>
            <p:cNvPicPr/>
            <p:nvPr/>
          </p:nvPicPr>
          <p:blipFill>
            <a:blip r:embed="rId6" cstate="print"/>
            <a:stretch>
              <a:fillRect/>
            </a:stretch>
          </p:blipFill>
          <p:spPr>
            <a:xfrm>
              <a:off x="14522435" y="6351993"/>
              <a:ext cx="141945" cy="141951"/>
            </a:xfrm>
            <a:prstGeom prst="rect">
              <a:avLst/>
            </a:prstGeom>
          </p:spPr>
        </p:pic>
        <p:sp>
          <p:nvSpPr>
            <p:cNvPr id="38" name="object 38"/>
            <p:cNvSpPr/>
            <p:nvPr/>
          </p:nvSpPr>
          <p:spPr>
            <a:xfrm>
              <a:off x="14668917" y="6569804"/>
              <a:ext cx="72390" cy="72390"/>
            </a:xfrm>
            <a:custGeom>
              <a:avLst/>
              <a:gdLst/>
              <a:ahLst/>
              <a:cxnLst/>
              <a:rect l="l" t="t" r="r" b="b"/>
              <a:pathLst>
                <a:path w="72390" h="72390">
                  <a:moveTo>
                    <a:pt x="35957" y="71934"/>
                  </a:moveTo>
                  <a:lnTo>
                    <a:pt x="21958" y="69108"/>
                  </a:lnTo>
                  <a:lnTo>
                    <a:pt x="10529" y="61401"/>
                  </a:lnTo>
                  <a:lnTo>
                    <a:pt x="2825" y="49971"/>
                  </a:lnTo>
                  <a:lnTo>
                    <a:pt x="0" y="35977"/>
                  </a:lnTo>
                  <a:lnTo>
                    <a:pt x="2825" y="21976"/>
                  </a:lnTo>
                  <a:lnTo>
                    <a:pt x="10529" y="10540"/>
                  </a:lnTo>
                  <a:lnTo>
                    <a:pt x="21958" y="2828"/>
                  </a:lnTo>
                  <a:lnTo>
                    <a:pt x="35957" y="0"/>
                  </a:lnTo>
                  <a:lnTo>
                    <a:pt x="49955" y="2828"/>
                  </a:lnTo>
                  <a:lnTo>
                    <a:pt x="61384" y="10540"/>
                  </a:lnTo>
                  <a:lnTo>
                    <a:pt x="69089" y="21976"/>
                  </a:lnTo>
                  <a:lnTo>
                    <a:pt x="71914" y="35977"/>
                  </a:lnTo>
                  <a:lnTo>
                    <a:pt x="69089" y="49971"/>
                  </a:lnTo>
                  <a:lnTo>
                    <a:pt x="61384" y="61401"/>
                  </a:lnTo>
                  <a:lnTo>
                    <a:pt x="49955" y="69108"/>
                  </a:lnTo>
                  <a:lnTo>
                    <a:pt x="35957" y="71934"/>
                  </a:lnTo>
                  <a:close/>
                </a:path>
              </a:pathLst>
            </a:custGeom>
            <a:ln w="19475">
              <a:solidFill>
                <a:srgbClr val="FFFFFF"/>
              </a:solidFill>
            </a:ln>
          </p:spPr>
          <p:txBody>
            <a:bodyPr wrap="square" lIns="0" tIns="0" rIns="0" bIns="0" rtlCol="0"/>
            <a:lstStyle/>
            <a:p>
              <a:endParaRPr/>
            </a:p>
          </p:txBody>
        </p:sp>
        <p:sp>
          <p:nvSpPr>
            <p:cNvPr id="39" name="object 39"/>
            <p:cNvSpPr/>
            <p:nvPr/>
          </p:nvSpPr>
          <p:spPr>
            <a:xfrm>
              <a:off x="14582501" y="6605774"/>
              <a:ext cx="86995" cy="0"/>
            </a:xfrm>
            <a:custGeom>
              <a:avLst/>
              <a:gdLst/>
              <a:ahLst/>
              <a:cxnLst/>
              <a:rect l="l" t="t" r="r" b="b"/>
              <a:pathLst>
                <a:path w="86994">
                  <a:moveTo>
                    <a:pt x="86405" y="0"/>
                  </a:moveTo>
                  <a:lnTo>
                    <a:pt x="0" y="0"/>
                  </a:lnTo>
                </a:path>
              </a:pathLst>
            </a:custGeom>
            <a:ln w="19475">
              <a:solidFill>
                <a:srgbClr val="FFFFFF"/>
              </a:solidFill>
            </a:ln>
          </p:spPr>
          <p:txBody>
            <a:bodyPr wrap="square" lIns="0" tIns="0" rIns="0" bIns="0" rtlCol="0"/>
            <a:lstStyle/>
            <a:p>
              <a:endParaRPr/>
            </a:p>
          </p:txBody>
        </p:sp>
        <p:pic>
          <p:nvPicPr>
            <p:cNvPr id="40" name="object 40"/>
            <p:cNvPicPr/>
            <p:nvPr/>
          </p:nvPicPr>
          <p:blipFill>
            <a:blip r:embed="rId7" cstate="print"/>
            <a:stretch>
              <a:fillRect/>
            </a:stretch>
          </p:blipFill>
          <p:spPr>
            <a:xfrm>
              <a:off x="14522435" y="6717605"/>
              <a:ext cx="141940" cy="141954"/>
            </a:xfrm>
            <a:prstGeom prst="rect">
              <a:avLst/>
            </a:prstGeom>
          </p:spPr>
        </p:pic>
        <p:sp>
          <p:nvSpPr>
            <p:cNvPr id="41" name="object 41"/>
            <p:cNvSpPr/>
            <p:nvPr/>
          </p:nvSpPr>
          <p:spPr>
            <a:xfrm>
              <a:off x="14374628" y="6864094"/>
              <a:ext cx="72390" cy="72390"/>
            </a:xfrm>
            <a:custGeom>
              <a:avLst/>
              <a:gdLst/>
              <a:ahLst/>
              <a:cxnLst/>
              <a:rect l="l" t="t" r="r" b="b"/>
              <a:pathLst>
                <a:path w="72390" h="72390">
                  <a:moveTo>
                    <a:pt x="0" y="35957"/>
                  </a:moveTo>
                  <a:lnTo>
                    <a:pt x="2826" y="21958"/>
                  </a:lnTo>
                  <a:lnTo>
                    <a:pt x="10533" y="10529"/>
                  </a:lnTo>
                  <a:lnTo>
                    <a:pt x="21963" y="2825"/>
                  </a:lnTo>
                  <a:lnTo>
                    <a:pt x="35957" y="0"/>
                  </a:lnTo>
                  <a:lnTo>
                    <a:pt x="49958" y="2825"/>
                  </a:lnTo>
                  <a:lnTo>
                    <a:pt x="61394" y="10529"/>
                  </a:lnTo>
                  <a:lnTo>
                    <a:pt x="69106" y="21958"/>
                  </a:lnTo>
                  <a:lnTo>
                    <a:pt x="71934" y="35957"/>
                  </a:lnTo>
                  <a:lnTo>
                    <a:pt x="69106" y="49955"/>
                  </a:lnTo>
                  <a:lnTo>
                    <a:pt x="61394" y="61384"/>
                  </a:lnTo>
                  <a:lnTo>
                    <a:pt x="49958" y="69089"/>
                  </a:lnTo>
                  <a:lnTo>
                    <a:pt x="35957" y="71914"/>
                  </a:lnTo>
                  <a:lnTo>
                    <a:pt x="21963" y="69089"/>
                  </a:lnTo>
                  <a:lnTo>
                    <a:pt x="10533" y="61384"/>
                  </a:lnTo>
                  <a:lnTo>
                    <a:pt x="2826" y="49955"/>
                  </a:lnTo>
                  <a:lnTo>
                    <a:pt x="0" y="35957"/>
                  </a:lnTo>
                  <a:close/>
                </a:path>
              </a:pathLst>
            </a:custGeom>
            <a:ln w="19475">
              <a:solidFill>
                <a:srgbClr val="FFFFFF"/>
              </a:solidFill>
            </a:ln>
          </p:spPr>
          <p:txBody>
            <a:bodyPr wrap="square" lIns="0" tIns="0" rIns="0" bIns="0" rtlCol="0"/>
            <a:lstStyle/>
            <a:p>
              <a:endParaRPr/>
            </a:p>
          </p:txBody>
        </p:sp>
        <p:sp>
          <p:nvSpPr>
            <p:cNvPr id="42" name="object 42"/>
            <p:cNvSpPr/>
            <p:nvPr/>
          </p:nvSpPr>
          <p:spPr>
            <a:xfrm>
              <a:off x="14410595" y="6777682"/>
              <a:ext cx="0" cy="86995"/>
            </a:xfrm>
            <a:custGeom>
              <a:avLst/>
              <a:gdLst/>
              <a:ahLst/>
              <a:cxnLst/>
              <a:rect l="l" t="t" r="r" b="b"/>
              <a:pathLst>
                <a:path h="86995">
                  <a:moveTo>
                    <a:pt x="0" y="86405"/>
                  </a:moveTo>
                  <a:lnTo>
                    <a:pt x="0" y="0"/>
                  </a:lnTo>
                </a:path>
              </a:pathLst>
            </a:custGeom>
            <a:ln w="19475">
              <a:solidFill>
                <a:srgbClr val="FFFFFF"/>
              </a:solidFill>
            </a:ln>
          </p:spPr>
          <p:txBody>
            <a:bodyPr wrap="square" lIns="0" tIns="0" rIns="0" bIns="0" rtlCol="0"/>
            <a:lstStyle/>
            <a:p>
              <a:endParaRPr/>
            </a:p>
          </p:txBody>
        </p:sp>
        <p:pic>
          <p:nvPicPr>
            <p:cNvPr id="43" name="object 43"/>
            <p:cNvPicPr/>
            <p:nvPr/>
          </p:nvPicPr>
          <p:blipFill>
            <a:blip r:embed="rId8" cstate="print"/>
            <a:stretch>
              <a:fillRect/>
            </a:stretch>
          </p:blipFill>
          <p:spPr>
            <a:xfrm>
              <a:off x="14156808" y="6717605"/>
              <a:ext cx="141954" cy="141951"/>
            </a:xfrm>
            <a:prstGeom prst="rect">
              <a:avLst/>
            </a:prstGeom>
          </p:spPr>
        </p:pic>
        <p:sp>
          <p:nvSpPr>
            <p:cNvPr id="44" name="object 44"/>
            <p:cNvSpPr/>
            <p:nvPr/>
          </p:nvSpPr>
          <p:spPr>
            <a:xfrm>
              <a:off x="14080360" y="6569810"/>
              <a:ext cx="72390" cy="72390"/>
            </a:xfrm>
            <a:custGeom>
              <a:avLst/>
              <a:gdLst/>
              <a:ahLst/>
              <a:cxnLst/>
              <a:rect l="l" t="t" r="r" b="b"/>
              <a:pathLst>
                <a:path w="72390" h="72390">
                  <a:moveTo>
                    <a:pt x="35957" y="0"/>
                  </a:moveTo>
                  <a:lnTo>
                    <a:pt x="49955" y="2826"/>
                  </a:lnTo>
                  <a:lnTo>
                    <a:pt x="61384" y="10533"/>
                  </a:lnTo>
                  <a:lnTo>
                    <a:pt x="69089" y="21963"/>
                  </a:lnTo>
                  <a:lnTo>
                    <a:pt x="71914" y="35957"/>
                  </a:lnTo>
                  <a:lnTo>
                    <a:pt x="69089" y="49958"/>
                  </a:lnTo>
                  <a:lnTo>
                    <a:pt x="61384" y="61394"/>
                  </a:lnTo>
                  <a:lnTo>
                    <a:pt x="49955" y="69106"/>
                  </a:lnTo>
                  <a:lnTo>
                    <a:pt x="35957" y="71934"/>
                  </a:lnTo>
                  <a:lnTo>
                    <a:pt x="21958" y="69106"/>
                  </a:lnTo>
                  <a:lnTo>
                    <a:pt x="10529" y="61394"/>
                  </a:lnTo>
                  <a:lnTo>
                    <a:pt x="2825" y="49958"/>
                  </a:lnTo>
                  <a:lnTo>
                    <a:pt x="0" y="35957"/>
                  </a:lnTo>
                  <a:lnTo>
                    <a:pt x="2825" y="21963"/>
                  </a:lnTo>
                  <a:lnTo>
                    <a:pt x="10529" y="10533"/>
                  </a:lnTo>
                  <a:lnTo>
                    <a:pt x="21958" y="2826"/>
                  </a:lnTo>
                  <a:lnTo>
                    <a:pt x="35957" y="0"/>
                  </a:lnTo>
                  <a:close/>
                </a:path>
              </a:pathLst>
            </a:custGeom>
            <a:ln w="19475">
              <a:solidFill>
                <a:srgbClr val="FFFFFF"/>
              </a:solidFill>
            </a:ln>
          </p:spPr>
          <p:txBody>
            <a:bodyPr wrap="square" lIns="0" tIns="0" rIns="0" bIns="0" rtlCol="0"/>
            <a:lstStyle/>
            <a:p>
              <a:endParaRPr/>
            </a:p>
          </p:txBody>
        </p:sp>
        <p:sp>
          <p:nvSpPr>
            <p:cNvPr id="45" name="object 45"/>
            <p:cNvSpPr/>
            <p:nvPr/>
          </p:nvSpPr>
          <p:spPr>
            <a:xfrm>
              <a:off x="14152281" y="6605774"/>
              <a:ext cx="86995" cy="0"/>
            </a:xfrm>
            <a:custGeom>
              <a:avLst/>
              <a:gdLst/>
              <a:ahLst/>
              <a:cxnLst/>
              <a:rect l="l" t="t" r="r" b="b"/>
              <a:pathLst>
                <a:path w="86994">
                  <a:moveTo>
                    <a:pt x="0" y="0"/>
                  </a:moveTo>
                  <a:lnTo>
                    <a:pt x="86405" y="0"/>
                  </a:lnTo>
                </a:path>
              </a:pathLst>
            </a:custGeom>
            <a:ln w="19475">
              <a:solidFill>
                <a:srgbClr val="FFFFFF"/>
              </a:solidFill>
            </a:ln>
          </p:spPr>
          <p:txBody>
            <a:bodyPr wrap="square" lIns="0" tIns="0" rIns="0" bIns="0" rtlCol="0"/>
            <a:lstStyle/>
            <a:p>
              <a:endParaRPr/>
            </a:p>
          </p:txBody>
        </p:sp>
        <p:sp>
          <p:nvSpPr>
            <p:cNvPr id="46" name="object 46"/>
            <p:cNvSpPr/>
            <p:nvPr/>
          </p:nvSpPr>
          <p:spPr>
            <a:xfrm>
              <a:off x="14238682" y="6433855"/>
              <a:ext cx="344170" cy="344170"/>
            </a:xfrm>
            <a:custGeom>
              <a:avLst/>
              <a:gdLst/>
              <a:ahLst/>
              <a:cxnLst/>
              <a:rect l="l" t="t" r="r" b="b"/>
              <a:pathLst>
                <a:path w="344169" h="344170">
                  <a:moveTo>
                    <a:pt x="293477" y="50354"/>
                  </a:moveTo>
                  <a:lnTo>
                    <a:pt x="321452" y="87014"/>
                  </a:lnTo>
                  <a:lnTo>
                    <a:pt x="338237" y="128311"/>
                  </a:lnTo>
                  <a:lnTo>
                    <a:pt x="343832" y="171924"/>
                  </a:lnTo>
                  <a:lnTo>
                    <a:pt x="338237" y="215535"/>
                  </a:lnTo>
                  <a:lnTo>
                    <a:pt x="321452" y="256826"/>
                  </a:lnTo>
                  <a:lnTo>
                    <a:pt x="293477" y="293477"/>
                  </a:lnTo>
                  <a:lnTo>
                    <a:pt x="256817" y="321452"/>
                  </a:lnTo>
                  <a:lnTo>
                    <a:pt x="215521" y="338237"/>
                  </a:lnTo>
                  <a:lnTo>
                    <a:pt x="171908" y="343832"/>
                  </a:lnTo>
                  <a:lnTo>
                    <a:pt x="128297" y="338237"/>
                  </a:lnTo>
                  <a:lnTo>
                    <a:pt x="87006" y="321452"/>
                  </a:lnTo>
                  <a:lnTo>
                    <a:pt x="50354" y="293477"/>
                  </a:lnTo>
                  <a:lnTo>
                    <a:pt x="22379" y="256826"/>
                  </a:lnTo>
                  <a:lnTo>
                    <a:pt x="5594" y="215535"/>
                  </a:lnTo>
                  <a:lnTo>
                    <a:pt x="0" y="171924"/>
                  </a:lnTo>
                  <a:lnTo>
                    <a:pt x="5594" y="128311"/>
                  </a:lnTo>
                  <a:lnTo>
                    <a:pt x="22379" y="87014"/>
                  </a:lnTo>
                  <a:lnTo>
                    <a:pt x="50354" y="50354"/>
                  </a:lnTo>
                  <a:lnTo>
                    <a:pt x="87006" y="22379"/>
                  </a:lnTo>
                  <a:lnTo>
                    <a:pt x="128297" y="5594"/>
                  </a:lnTo>
                  <a:lnTo>
                    <a:pt x="171908" y="0"/>
                  </a:lnTo>
                  <a:lnTo>
                    <a:pt x="215521" y="5594"/>
                  </a:lnTo>
                  <a:lnTo>
                    <a:pt x="256817" y="22379"/>
                  </a:lnTo>
                  <a:lnTo>
                    <a:pt x="293477" y="50354"/>
                  </a:lnTo>
                  <a:close/>
                </a:path>
              </a:pathLst>
            </a:custGeom>
            <a:ln w="19475">
              <a:solidFill>
                <a:srgbClr val="FFFFFF"/>
              </a:solidFill>
            </a:ln>
          </p:spPr>
          <p:txBody>
            <a:bodyPr wrap="square" lIns="0" tIns="0" rIns="0" bIns="0" rtlCol="0"/>
            <a:lstStyle/>
            <a:p>
              <a:endParaRPr/>
            </a:p>
          </p:txBody>
        </p:sp>
        <p:pic>
          <p:nvPicPr>
            <p:cNvPr id="47" name="object 47"/>
            <p:cNvPicPr/>
            <p:nvPr/>
          </p:nvPicPr>
          <p:blipFill>
            <a:blip r:embed="rId9" cstate="print"/>
            <a:stretch>
              <a:fillRect/>
            </a:stretch>
          </p:blipFill>
          <p:spPr>
            <a:xfrm>
              <a:off x="14156811" y="6351988"/>
              <a:ext cx="141951" cy="141956"/>
            </a:xfrm>
            <a:prstGeom prst="rect">
              <a:avLst/>
            </a:prstGeom>
          </p:spPr>
        </p:pic>
        <p:sp>
          <p:nvSpPr>
            <p:cNvPr id="48" name="object 48"/>
            <p:cNvSpPr txBox="1"/>
            <p:nvPr/>
          </p:nvSpPr>
          <p:spPr>
            <a:xfrm>
              <a:off x="14331495" y="6443375"/>
              <a:ext cx="158750" cy="293370"/>
            </a:xfrm>
            <a:prstGeom prst="rect">
              <a:avLst/>
            </a:prstGeom>
          </p:spPr>
          <p:txBody>
            <a:bodyPr vert="horz" wrap="square" lIns="0" tIns="8086" rIns="0" bIns="0" rtlCol="0">
              <a:spAutoFit/>
            </a:bodyPr>
            <a:lstStyle/>
            <a:p>
              <a:pPr marL="7701">
                <a:lnSpc>
                  <a:spcPct val="100000"/>
                </a:lnSpc>
                <a:spcBef>
                  <a:spcPts val="64"/>
                </a:spcBef>
              </a:pPr>
              <a:r>
                <a:rPr sz="1061" spc="-30" dirty="0">
                  <a:solidFill>
                    <a:srgbClr val="FFFFFF"/>
                  </a:solidFill>
                  <a:latin typeface="CircularStd-Book"/>
                  <a:cs typeface="CircularStd-Book"/>
                </a:rPr>
                <a:t>$</a:t>
              </a:r>
              <a:endParaRPr sz="1061">
                <a:latin typeface="CircularStd-Book"/>
                <a:cs typeface="CircularStd-Book"/>
              </a:endParaRPr>
            </a:p>
          </p:txBody>
        </p:sp>
      </p:grpSp>
      <p:grpSp>
        <p:nvGrpSpPr>
          <p:cNvPr id="49" name="object 49"/>
          <p:cNvGrpSpPr/>
          <p:nvPr/>
        </p:nvGrpSpPr>
        <p:grpSpPr>
          <a:xfrm>
            <a:off x="8566877" y="4600875"/>
            <a:ext cx="344633" cy="368892"/>
            <a:chOff x="14126709" y="7587184"/>
            <a:chExt cx="568325" cy="608330"/>
          </a:xfrm>
        </p:grpSpPr>
        <p:sp>
          <p:nvSpPr>
            <p:cNvPr id="50" name="object 50"/>
            <p:cNvSpPr/>
            <p:nvPr/>
          </p:nvSpPr>
          <p:spPr>
            <a:xfrm>
              <a:off x="14168844" y="7596242"/>
              <a:ext cx="483870" cy="131445"/>
            </a:xfrm>
            <a:custGeom>
              <a:avLst/>
              <a:gdLst/>
              <a:ahLst/>
              <a:cxnLst/>
              <a:rect l="l" t="t" r="r" b="b"/>
              <a:pathLst>
                <a:path w="483869" h="131445">
                  <a:moveTo>
                    <a:pt x="483503" y="99044"/>
                  </a:moveTo>
                  <a:lnTo>
                    <a:pt x="239228" y="0"/>
                  </a:lnTo>
                  <a:lnTo>
                    <a:pt x="0" y="99044"/>
                  </a:lnTo>
                  <a:lnTo>
                    <a:pt x="0" y="131325"/>
                  </a:lnTo>
                  <a:lnTo>
                    <a:pt x="483503" y="131325"/>
                  </a:lnTo>
                  <a:lnTo>
                    <a:pt x="483503" y="99044"/>
                  </a:lnTo>
                  <a:close/>
                </a:path>
              </a:pathLst>
            </a:custGeom>
            <a:ln w="18114">
              <a:solidFill>
                <a:srgbClr val="FFFFFF"/>
              </a:solidFill>
            </a:ln>
          </p:spPr>
          <p:txBody>
            <a:bodyPr wrap="square" lIns="0" tIns="0" rIns="0" bIns="0" rtlCol="0"/>
            <a:lstStyle/>
            <a:p>
              <a:endParaRPr/>
            </a:p>
          </p:txBody>
        </p:sp>
        <p:sp>
          <p:nvSpPr>
            <p:cNvPr id="51" name="object 51"/>
            <p:cNvSpPr/>
            <p:nvPr/>
          </p:nvSpPr>
          <p:spPr>
            <a:xfrm>
              <a:off x="14135767" y="7727573"/>
              <a:ext cx="549910" cy="76835"/>
            </a:xfrm>
            <a:custGeom>
              <a:avLst/>
              <a:gdLst/>
              <a:ahLst/>
              <a:cxnLst/>
              <a:rect l="l" t="t" r="r" b="b"/>
              <a:pathLst>
                <a:path w="549909" h="76834">
                  <a:moveTo>
                    <a:pt x="549648" y="76814"/>
                  </a:moveTo>
                  <a:lnTo>
                    <a:pt x="0" y="76814"/>
                  </a:lnTo>
                  <a:lnTo>
                    <a:pt x="0" y="0"/>
                  </a:lnTo>
                  <a:lnTo>
                    <a:pt x="549648" y="0"/>
                  </a:lnTo>
                  <a:lnTo>
                    <a:pt x="549648" y="76814"/>
                  </a:lnTo>
                  <a:close/>
                </a:path>
              </a:pathLst>
            </a:custGeom>
            <a:ln w="18114">
              <a:solidFill>
                <a:srgbClr val="FFFFFF"/>
              </a:solidFill>
            </a:ln>
          </p:spPr>
          <p:txBody>
            <a:bodyPr wrap="square" lIns="0" tIns="0" rIns="0" bIns="0" rtlCol="0"/>
            <a:lstStyle/>
            <a:p>
              <a:endParaRPr/>
            </a:p>
          </p:txBody>
        </p:sp>
        <p:sp>
          <p:nvSpPr>
            <p:cNvPr id="52" name="object 52"/>
            <p:cNvSpPr/>
            <p:nvPr/>
          </p:nvSpPr>
          <p:spPr>
            <a:xfrm>
              <a:off x="14135767" y="8135555"/>
              <a:ext cx="549910" cy="50800"/>
            </a:xfrm>
            <a:custGeom>
              <a:avLst/>
              <a:gdLst/>
              <a:ahLst/>
              <a:cxnLst/>
              <a:rect l="l" t="t" r="r" b="b"/>
              <a:pathLst>
                <a:path w="549909" h="50800">
                  <a:moveTo>
                    <a:pt x="549648" y="50710"/>
                  </a:moveTo>
                  <a:lnTo>
                    <a:pt x="0" y="50710"/>
                  </a:lnTo>
                  <a:lnTo>
                    <a:pt x="0" y="0"/>
                  </a:lnTo>
                  <a:lnTo>
                    <a:pt x="549648" y="0"/>
                  </a:lnTo>
                  <a:lnTo>
                    <a:pt x="549648" y="50710"/>
                  </a:lnTo>
                  <a:close/>
                </a:path>
              </a:pathLst>
            </a:custGeom>
            <a:ln w="18114">
              <a:solidFill>
                <a:srgbClr val="FFFFFF"/>
              </a:solidFill>
            </a:ln>
          </p:spPr>
          <p:txBody>
            <a:bodyPr wrap="square" lIns="0" tIns="0" rIns="0" bIns="0" rtlCol="0"/>
            <a:lstStyle/>
            <a:p>
              <a:endParaRPr/>
            </a:p>
          </p:txBody>
        </p:sp>
        <p:sp>
          <p:nvSpPr>
            <p:cNvPr id="53" name="object 53"/>
            <p:cNvSpPr/>
            <p:nvPr/>
          </p:nvSpPr>
          <p:spPr>
            <a:xfrm>
              <a:off x="14376479" y="7849541"/>
              <a:ext cx="68580" cy="46355"/>
            </a:xfrm>
            <a:custGeom>
              <a:avLst/>
              <a:gdLst/>
              <a:ahLst/>
              <a:cxnLst/>
              <a:rect l="l" t="t" r="r" b="b"/>
              <a:pathLst>
                <a:path w="68580" h="46354">
                  <a:moveTo>
                    <a:pt x="68228" y="46176"/>
                  </a:moveTo>
                  <a:lnTo>
                    <a:pt x="0" y="46176"/>
                  </a:lnTo>
                  <a:lnTo>
                    <a:pt x="0" y="0"/>
                  </a:lnTo>
                  <a:lnTo>
                    <a:pt x="68228" y="0"/>
                  </a:lnTo>
                  <a:lnTo>
                    <a:pt x="68228" y="46176"/>
                  </a:lnTo>
                  <a:close/>
                </a:path>
              </a:pathLst>
            </a:custGeom>
            <a:ln w="18114">
              <a:solidFill>
                <a:srgbClr val="FFFFFF"/>
              </a:solidFill>
            </a:ln>
          </p:spPr>
          <p:txBody>
            <a:bodyPr wrap="square" lIns="0" tIns="0" rIns="0" bIns="0" rtlCol="0"/>
            <a:lstStyle/>
            <a:p>
              <a:endParaRPr/>
            </a:p>
          </p:txBody>
        </p:sp>
        <p:sp>
          <p:nvSpPr>
            <p:cNvPr id="54" name="object 54"/>
            <p:cNvSpPr/>
            <p:nvPr/>
          </p:nvSpPr>
          <p:spPr>
            <a:xfrm>
              <a:off x="14376479" y="7895714"/>
              <a:ext cx="68580" cy="194945"/>
            </a:xfrm>
            <a:custGeom>
              <a:avLst/>
              <a:gdLst/>
              <a:ahLst/>
              <a:cxnLst/>
              <a:rect l="l" t="t" r="r" b="b"/>
              <a:pathLst>
                <a:path w="68580" h="194945">
                  <a:moveTo>
                    <a:pt x="68228" y="194674"/>
                  </a:moveTo>
                  <a:lnTo>
                    <a:pt x="0" y="194674"/>
                  </a:lnTo>
                  <a:lnTo>
                    <a:pt x="0" y="0"/>
                  </a:lnTo>
                  <a:lnTo>
                    <a:pt x="68228" y="0"/>
                  </a:lnTo>
                  <a:lnTo>
                    <a:pt x="68228" y="194674"/>
                  </a:lnTo>
                  <a:close/>
                </a:path>
              </a:pathLst>
            </a:custGeom>
            <a:ln w="18114">
              <a:solidFill>
                <a:srgbClr val="FFFFFF"/>
              </a:solidFill>
            </a:ln>
          </p:spPr>
          <p:txBody>
            <a:bodyPr wrap="square" lIns="0" tIns="0" rIns="0" bIns="0" rtlCol="0"/>
            <a:lstStyle/>
            <a:p>
              <a:endParaRPr/>
            </a:p>
          </p:txBody>
        </p:sp>
        <p:sp>
          <p:nvSpPr>
            <p:cNvPr id="55" name="object 55"/>
            <p:cNvSpPr/>
            <p:nvPr/>
          </p:nvSpPr>
          <p:spPr>
            <a:xfrm>
              <a:off x="14355586" y="7804364"/>
              <a:ext cx="110489" cy="45720"/>
            </a:xfrm>
            <a:custGeom>
              <a:avLst/>
              <a:gdLst/>
              <a:ahLst/>
              <a:cxnLst/>
              <a:rect l="l" t="t" r="r" b="b"/>
              <a:pathLst>
                <a:path w="110490" h="45720">
                  <a:moveTo>
                    <a:pt x="110028" y="45171"/>
                  </a:moveTo>
                  <a:lnTo>
                    <a:pt x="0" y="45171"/>
                  </a:lnTo>
                  <a:lnTo>
                    <a:pt x="0" y="0"/>
                  </a:lnTo>
                  <a:lnTo>
                    <a:pt x="110028" y="0"/>
                  </a:lnTo>
                  <a:lnTo>
                    <a:pt x="110028" y="45171"/>
                  </a:lnTo>
                  <a:close/>
                </a:path>
              </a:pathLst>
            </a:custGeom>
            <a:ln w="18114">
              <a:solidFill>
                <a:srgbClr val="FFFFFF"/>
              </a:solidFill>
            </a:ln>
          </p:spPr>
          <p:txBody>
            <a:bodyPr wrap="square" lIns="0" tIns="0" rIns="0" bIns="0" rtlCol="0"/>
            <a:lstStyle/>
            <a:p>
              <a:endParaRPr/>
            </a:p>
          </p:txBody>
        </p:sp>
        <p:sp>
          <p:nvSpPr>
            <p:cNvPr id="56" name="object 56"/>
            <p:cNvSpPr/>
            <p:nvPr/>
          </p:nvSpPr>
          <p:spPr>
            <a:xfrm>
              <a:off x="14355586" y="8090384"/>
              <a:ext cx="110489" cy="45720"/>
            </a:xfrm>
            <a:custGeom>
              <a:avLst/>
              <a:gdLst/>
              <a:ahLst/>
              <a:cxnLst/>
              <a:rect l="l" t="t" r="r" b="b"/>
              <a:pathLst>
                <a:path w="110490" h="45720">
                  <a:moveTo>
                    <a:pt x="110028" y="45171"/>
                  </a:moveTo>
                  <a:lnTo>
                    <a:pt x="0" y="45171"/>
                  </a:lnTo>
                  <a:lnTo>
                    <a:pt x="0" y="0"/>
                  </a:lnTo>
                  <a:lnTo>
                    <a:pt x="110028" y="0"/>
                  </a:lnTo>
                  <a:lnTo>
                    <a:pt x="110028" y="45171"/>
                  </a:lnTo>
                  <a:close/>
                </a:path>
              </a:pathLst>
            </a:custGeom>
            <a:ln w="18114">
              <a:solidFill>
                <a:srgbClr val="FFFFFF"/>
              </a:solidFill>
            </a:ln>
          </p:spPr>
          <p:txBody>
            <a:bodyPr wrap="square" lIns="0" tIns="0" rIns="0" bIns="0" rtlCol="0"/>
            <a:lstStyle/>
            <a:p>
              <a:endParaRPr/>
            </a:p>
          </p:txBody>
        </p:sp>
        <p:sp>
          <p:nvSpPr>
            <p:cNvPr id="57" name="object 57"/>
            <p:cNvSpPr/>
            <p:nvPr/>
          </p:nvSpPr>
          <p:spPr>
            <a:xfrm>
              <a:off x="14194761" y="7849541"/>
              <a:ext cx="68580" cy="46355"/>
            </a:xfrm>
            <a:custGeom>
              <a:avLst/>
              <a:gdLst/>
              <a:ahLst/>
              <a:cxnLst/>
              <a:rect l="l" t="t" r="r" b="b"/>
              <a:pathLst>
                <a:path w="68580" h="46354">
                  <a:moveTo>
                    <a:pt x="68228" y="46176"/>
                  </a:moveTo>
                  <a:lnTo>
                    <a:pt x="0" y="46176"/>
                  </a:lnTo>
                  <a:lnTo>
                    <a:pt x="0" y="0"/>
                  </a:lnTo>
                  <a:lnTo>
                    <a:pt x="68228" y="0"/>
                  </a:lnTo>
                  <a:lnTo>
                    <a:pt x="68228" y="46176"/>
                  </a:lnTo>
                  <a:close/>
                </a:path>
              </a:pathLst>
            </a:custGeom>
            <a:ln w="18114">
              <a:solidFill>
                <a:srgbClr val="FFFFFF"/>
              </a:solidFill>
            </a:ln>
          </p:spPr>
          <p:txBody>
            <a:bodyPr wrap="square" lIns="0" tIns="0" rIns="0" bIns="0" rtlCol="0"/>
            <a:lstStyle/>
            <a:p>
              <a:endParaRPr/>
            </a:p>
          </p:txBody>
        </p:sp>
        <p:sp>
          <p:nvSpPr>
            <p:cNvPr id="58" name="object 58"/>
            <p:cNvSpPr/>
            <p:nvPr/>
          </p:nvSpPr>
          <p:spPr>
            <a:xfrm>
              <a:off x="14194761" y="7895714"/>
              <a:ext cx="68580" cy="194945"/>
            </a:xfrm>
            <a:custGeom>
              <a:avLst/>
              <a:gdLst/>
              <a:ahLst/>
              <a:cxnLst/>
              <a:rect l="l" t="t" r="r" b="b"/>
              <a:pathLst>
                <a:path w="68580" h="194945">
                  <a:moveTo>
                    <a:pt x="68228" y="194674"/>
                  </a:moveTo>
                  <a:lnTo>
                    <a:pt x="0" y="194674"/>
                  </a:lnTo>
                  <a:lnTo>
                    <a:pt x="0" y="0"/>
                  </a:lnTo>
                  <a:lnTo>
                    <a:pt x="68228" y="0"/>
                  </a:lnTo>
                  <a:lnTo>
                    <a:pt x="68228" y="194674"/>
                  </a:lnTo>
                  <a:close/>
                </a:path>
              </a:pathLst>
            </a:custGeom>
            <a:ln w="18114">
              <a:solidFill>
                <a:srgbClr val="FFFFFF"/>
              </a:solidFill>
            </a:ln>
          </p:spPr>
          <p:txBody>
            <a:bodyPr wrap="square" lIns="0" tIns="0" rIns="0" bIns="0" rtlCol="0"/>
            <a:lstStyle/>
            <a:p>
              <a:endParaRPr/>
            </a:p>
          </p:txBody>
        </p:sp>
        <p:sp>
          <p:nvSpPr>
            <p:cNvPr id="59" name="object 59"/>
            <p:cNvSpPr/>
            <p:nvPr/>
          </p:nvSpPr>
          <p:spPr>
            <a:xfrm>
              <a:off x="14173850" y="7804364"/>
              <a:ext cx="110489" cy="45720"/>
            </a:xfrm>
            <a:custGeom>
              <a:avLst/>
              <a:gdLst/>
              <a:ahLst/>
              <a:cxnLst/>
              <a:rect l="l" t="t" r="r" b="b"/>
              <a:pathLst>
                <a:path w="110490" h="45720">
                  <a:moveTo>
                    <a:pt x="110028" y="45171"/>
                  </a:moveTo>
                  <a:lnTo>
                    <a:pt x="0" y="45171"/>
                  </a:lnTo>
                  <a:lnTo>
                    <a:pt x="0" y="0"/>
                  </a:lnTo>
                  <a:lnTo>
                    <a:pt x="110028" y="0"/>
                  </a:lnTo>
                  <a:lnTo>
                    <a:pt x="110028" y="45171"/>
                  </a:lnTo>
                  <a:close/>
                </a:path>
              </a:pathLst>
            </a:custGeom>
            <a:ln w="18114">
              <a:solidFill>
                <a:srgbClr val="FFFFFF"/>
              </a:solidFill>
            </a:ln>
          </p:spPr>
          <p:txBody>
            <a:bodyPr wrap="square" lIns="0" tIns="0" rIns="0" bIns="0" rtlCol="0"/>
            <a:lstStyle/>
            <a:p>
              <a:endParaRPr/>
            </a:p>
          </p:txBody>
        </p:sp>
        <p:sp>
          <p:nvSpPr>
            <p:cNvPr id="60" name="object 60"/>
            <p:cNvSpPr/>
            <p:nvPr/>
          </p:nvSpPr>
          <p:spPr>
            <a:xfrm>
              <a:off x="14173850" y="8090384"/>
              <a:ext cx="110489" cy="45720"/>
            </a:xfrm>
            <a:custGeom>
              <a:avLst/>
              <a:gdLst/>
              <a:ahLst/>
              <a:cxnLst/>
              <a:rect l="l" t="t" r="r" b="b"/>
              <a:pathLst>
                <a:path w="110490" h="45720">
                  <a:moveTo>
                    <a:pt x="110028" y="45171"/>
                  </a:moveTo>
                  <a:lnTo>
                    <a:pt x="0" y="45171"/>
                  </a:lnTo>
                  <a:lnTo>
                    <a:pt x="0" y="0"/>
                  </a:lnTo>
                  <a:lnTo>
                    <a:pt x="110028" y="0"/>
                  </a:lnTo>
                  <a:lnTo>
                    <a:pt x="110028" y="45171"/>
                  </a:lnTo>
                  <a:close/>
                </a:path>
              </a:pathLst>
            </a:custGeom>
            <a:ln w="18114">
              <a:solidFill>
                <a:srgbClr val="FFFFFF"/>
              </a:solidFill>
            </a:ln>
          </p:spPr>
          <p:txBody>
            <a:bodyPr wrap="square" lIns="0" tIns="0" rIns="0" bIns="0" rtlCol="0"/>
            <a:lstStyle/>
            <a:p>
              <a:endParaRPr/>
            </a:p>
          </p:txBody>
        </p:sp>
        <p:sp>
          <p:nvSpPr>
            <p:cNvPr id="61" name="object 61"/>
            <p:cNvSpPr/>
            <p:nvPr/>
          </p:nvSpPr>
          <p:spPr>
            <a:xfrm>
              <a:off x="14558196" y="7849541"/>
              <a:ext cx="68580" cy="46355"/>
            </a:xfrm>
            <a:custGeom>
              <a:avLst/>
              <a:gdLst/>
              <a:ahLst/>
              <a:cxnLst/>
              <a:rect l="l" t="t" r="r" b="b"/>
              <a:pathLst>
                <a:path w="68580" h="46354">
                  <a:moveTo>
                    <a:pt x="68228" y="46176"/>
                  </a:moveTo>
                  <a:lnTo>
                    <a:pt x="0" y="46176"/>
                  </a:lnTo>
                  <a:lnTo>
                    <a:pt x="0" y="0"/>
                  </a:lnTo>
                  <a:lnTo>
                    <a:pt x="68228" y="0"/>
                  </a:lnTo>
                  <a:lnTo>
                    <a:pt x="68228" y="46176"/>
                  </a:lnTo>
                  <a:close/>
                </a:path>
              </a:pathLst>
            </a:custGeom>
            <a:ln w="18114">
              <a:solidFill>
                <a:srgbClr val="FFFFFF"/>
              </a:solidFill>
            </a:ln>
          </p:spPr>
          <p:txBody>
            <a:bodyPr wrap="square" lIns="0" tIns="0" rIns="0" bIns="0" rtlCol="0"/>
            <a:lstStyle/>
            <a:p>
              <a:endParaRPr/>
            </a:p>
          </p:txBody>
        </p:sp>
        <p:sp>
          <p:nvSpPr>
            <p:cNvPr id="62" name="object 62"/>
            <p:cNvSpPr/>
            <p:nvPr/>
          </p:nvSpPr>
          <p:spPr>
            <a:xfrm>
              <a:off x="14558196" y="7895714"/>
              <a:ext cx="68580" cy="194945"/>
            </a:xfrm>
            <a:custGeom>
              <a:avLst/>
              <a:gdLst/>
              <a:ahLst/>
              <a:cxnLst/>
              <a:rect l="l" t="t" r="r" b="b"/>
              <a:pathLst>
                <a:path w="68580" h="194945">
                  <a:moveTo>
                    <a:pt x="68228" y="194674"/>
                  </a:moveTo>
                  <a:lnTo>
                    <a:pt x="0" y="194674"/>
                  </a:lnTo>
                  <a:lnTo>
                    <a:pt x="0" y="0"/>
                  </a:lnTo>
                  <a:lnTo>
                    <a:pt x="68228" y="0"/>
                  </a:lnTo>
                  <a:lnTo>
                    <a:pt x="68228" y="194674"/>
                  </a:lnTo>
                  <a:close/>
                </a:path>
              </a:pathLst>
            </a:custGeom>
            <a:ln w="18114">
              <a:solidFill>
                <a:srgbClr val="FFFFFF"/>
              </a:solidFill>
            </a:ln>
          </p:spPr>
          <p:txBody>
            <a:bodyPr wrap="square" lIns="0" tIns="0" rIns="0" bIns="0" rtlCol="0"/>
            <a:lstStyle/>
            <a:p>
              <a:endParaRPr/>
            </a:p>
          </p:txBody>
        </p:sp>
        <p:sp>
          <p:nvSpPr>
            <p:cNvPr id="63" name="object 63"/>
            <p:cNvSpPr/>
            <p:nvPr/>
          </p:nvSpPr>
          <p:spPr>
            <a:xfrm>
              <a:off x="14537304" y="7804364"/>
              <a:ext cx="110489" cy="45720"/>
            </a:xfrm>
            <a:custGeom>
              <a:avLst/>
              <a:gdLst/>
              <a:ahLst/>
              <a:cxnLst/>
              <a:rect l="l" t="t" r="r" b="b"/>
              <a:pathLst>
                <a:path w="110490" h="45720">
                  <a:moveTo>
                    <a:pt x="110028" y="45171"/>
                  </a:moveTo>
                  <a:lnTo>
                    <a:pt x="0" y="45171"/>
                  </a:lnTo>
                  <a:lnTo>
                    <a:pt x="0" y="0"/>
                  </a:lnTo>
                  <a:lnTo>
                    <a:pt x="110028" y="0"/>
                  </a:lnTo>
                  <a:lnTo>
                    <a:pt x="110028" y="45171"/>
                  </a:lnTo>
                  <a:close/>
                </a:path>
              </a:pathLst>
            </a:custGeom>
            <a:ln w="18114">
              <a:solidFill>
                <a:srgbClr val="FFFFFF"/>
              </a:solidFill>
            </a:ln>
          </p:spPr>
          <p:txBody>
            <a:bodyPr wrap="square" lIns="0" tIns="0" rIns="0" bIns="0" rtlCol="0"/>
            <a:lstStyle/>
            <a:p>
              <a:endParaRPr/>
            </a:p>
          </p:txBody>
        </p:sp>
        <p:sp>
          <p:nvSpPr>
            <p:cNvPr id="64" name="object 64"/>
            <p:cNvSpPr/>
            <p:nvPr/>
          </p:nvSpPr>
          <p:spPr>
            <a:xfrm>
              <a:off x="14537304" y="8090384"/>
              <a:ext cx="110489" cy="45720"/>
            </a:xfrm>
            <a:custGeom>
              <a:avLst/>
              <a:gdLst/>
              <a:ahLst/>
              <a:cxnLst/>
              <a:rect l="l" t="t" r="r" b="b"/>
              <a:pathLst>
                <a:path w="110490" h="45720">
                  <a:moveTo>
                    <a:pt x="110028" y="45171"/>
                  </a:moveTo>
                  <a:lnTo>
                    <a:pt x="0" y="45171"/>
                  </a:lnTo>
                  <a:lnTo>
                    <a:pt x="0" y="0"/>
                  </a:lnTo>
                  <a:lnTo>
                    <a:pt x="110028" y="0"/>
                  </a:lnTo>
                  <a:lnTo>
                    <a:pt x="110028" y="45171"/>
                  </a:lnTo>
                  <a:close/>
                </a:path>
              </a:pathLst>
            </a:custGeom>
            <a:ln w="18114">
              <a:solidFill>
                <a:srgbClr val="FFFFFF"/>
              </a:solidFill>
            </a:ln>
          </p:spPr>
          <p:txBody>
            <a:bodyPr wrap="square" lIns="0" tIns="0" rIns="0" bIns="0" rtlCol="0"/>
            <a:lstStyle/>
            <a:p>
              <a:endParaRPr/>
            </a:p>
          </p:txBody>
        </p:sp>
      </p:grpSp>
    </p:spTree>
    <p:extLst>
      <p:ext uri="{BB962C8B-B14F-4D97-AF65-F5344CB8AC3E}">
        <p14:creationId xmlns:p14="http://schemas.microsoft.com/office/powerpoint/2010/main" val="1602880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g object 16">
            <a:extLst>
              <a:ext uri="{FF2B5EF4-FFF2-40B4-BE49-F238E27FC236}">
                <a16:creationId xmlns:a16="http://schemas.microsoft.com/office/drawing/2014/main" id="{41E1B673-8E00-A251-1202-95A4D82485B6}"/>
              </a:ext>
            </a:extLst>
          </p:cNvPr>
          <p:cNvSpPr/>
          <p:nvPr/>
        </p:nvSpPr>
        <p:spPr>
          <a:xfrm>
            <a:off x="6070227" y="2474726"/>
            <a:ext cx="1829057" cy="2228753"/>
          </a:xfrm>
          <a:custGeom>
            <a:avLst/>
            <a:gdLst/>
            <a:ahLst/>
            <a:cxnLst/>
            <a:rect l="l" t="t" r="r" b="b"/>
            <a:pathLst>
              <a:path w="3016250" h="3675379">
                <a:moveTo>
                  <a:pt x="3016232" y="0"/>
                </a:moveTo>
                <a:lnTo>
                  <a:pt x="0" y="0"/>
                </a:lnTo>
                <a:lnTo>
                  <a:pt x="0" y="3674788"/>
                </a:lnTo>
                <a:lnTo>
                  <a:pt x="3016232" y="3674788"/>
                </a:lnTo>
                <a:lnTo>
                  <a:pt x="3016232" y="0"/>
                </a:lnTo>
                <a:close/>
              </a:path>
            </a:pathLst>
          </a:custGeom>
          <a:solidFill>
            <a:srgbClr val="6DB750"/>
          </a:solidFill>
        </p:spPr>
        <p:txBody>
          <a:bodyPr wrap="square" lIns="0" tIns="0" rIns="0" bIns="0" rtlCol="0"/>
          <a:lstStyle/>
          <a:p>
            <a:endParaRPr/>
          </a:p>
        </p:txBody>
      </p:sp>
      <p:pic>
        <p:nvPicPr>
          <p:cNvPr id="19" name="bg object 17">
            <a:extLst>
              <a:ext uri="{FF2B5EF4-FFF2-40B4-BE49-F238E27FC236}">
                <a16:creationId xmlns:a16="http://schemas.microsoft.com/office/drawing/2014/main" id="{03875DB8-8290-5F16-D86C-FB30AA6CA83E}"/>
              </a:ext>
            </a:extLst>
          </p:cNvPr>
          <p:cNvPicPr/>
          <p:nvPr/>
        </p:nvPicPr>
        <p:blipFill>
          <a:blip r:embed="rId2" cstate="print"/>
          <a:stretch>
            <a:fillRect/>
          </a:stretch>
        </p:blipFill>
        <p:spPr>
          <a:xfrm>
            <a:off x="6232516" y="2620080"/>
            <a:ext cx="804545" cy="804539"/>
          </a:xfrm>
          <a:prstGeom prst="rect">
            <a:avLst/>
          </a:prstGeom>
        </p:spPr>
      </p:pic>
      <p:sp>
        <p:nvSpPr>
          <p:cNvPr id="20" name="bg object 18">
            <a:extLst>
              <a:ext uri="{FF2B5EF4-FFF2-40B4-BE49-F238E27FC236}">
                <a16:creationId xmlns:a16="http://schemas.microsoft.com/office/drawing/2014/main" id="{26285F31-FA9E-E7AA-EABC-192B8223DA0B}"/>
              </a:ext>
            </a:extLst>
          </p:cNvPr>
          <p:cNvSpPr/>
          <p:nvPr/>
        </p:nvSpPr>
        <p:spPr>
          <a:xfrm>
            <a:off x="6232518" y="2620079"/>
            <a:ext cx="804785" cy="804785"/>
          </a:xfrm>
          <a:custGeom>
            <a:avLst/>
            <a:gdLst/>
            <a:ahLst/>
            <a:cxnLst/>
            <a:rect l="l" t="t" r="r" b="b"/>
            <a:pathLst>
              <a:path w="1327150" h="1327150">
                <a:moveTo>
                  <a:pt x="663372" y="1326755"/>
                </a:moveTo>
                <a:lnTo>
                  <a:pt x="710748" y="1325089"/>
                </a:lnTo>
                <a:lnTo>
                  <a:pt x="757225" y="1320167"/>
                </a:lnTo>
                <a:lnTo>
                  <a:pt x="802690" y="1312101"/>
                </a:lnTo>
                <a:lnTo>
                  <a:pt x="847032" y="1301003"/>
                </a:lnTo>
                <a:lnTo>
                  <a:pt x="890138" y="1286985"/>
                </a:lnTo>
                <a:lnTo>
                  <a:pt x="931896" y="1270160"/>
                </a:lnTo>
                <a:lnTo>
                  <a:pt x="972193" y="1250639"/>
                </a:lnTo>
                <a:lnTo>
                  <a:pt x="1010918" y="1228536"/>
                </a:lnTo>
                <a:lnTo>
                  <a:pt x="1047958" y="1203963"/>
                </a:lnTo>
                <a:lnTo>
                  <a:pt x="1083200" y="1177030"/>
                </a:lnTo>
                <a:lnTo>
                  <a:pt x="1116534" y="1147852"/>
                </a:lnTo>
                <a:lnTo>
                  <a:pt x="1147845" y="1116540"/>
                </a:lnTo>
                <a:lnTo>
                  <a:pt x="1177023" y="1083207"/>
                </a:lnTo>
                <a:lnTo>
                  <a:pt x="1203955" y="1047964"/>
                </a:lnTo>
                <a:lnTo>
                  <a:pt x="1228528" y="1010924"/>
                </a:lnTo>
                <a:lnTo>
                  <a:pt x="1250631" y="972199"/>
                </a:lnTo>
                <a:lnTo>
                  <a:pt x="1270151" y="931902"/>
                </a:lnTo>
                <a:lnTo>
                  <a:pt x="1286976" y="890144"/>
                </a:lnTo>
                <a:lnTo>
                  <a:pt x="1300993" y="847039"/>
                </a:lnTo>
                <a:lnTo>
                  <a:pt x="1312091" y="802698"/>
                </a:lnTo>
                <a:lnTo>
                  <a:pt x="1320157" y="757233"/>
                </a:lnTo>
                <a:lnTo>
                  <a:pt x="1325079" y="710757"/>
                </a:lnTo>
                <a:lnTo>
                  <a:pt x="1326744" y="663382"/>
                </a:lnTo>
                <a:lnTo>
                  <a:pt x="1325079" y="616006"/>
                </a:lnTo>
                <a:lnTo>
                  <a:pt x="1320157" y="569529"/>
                </a:lnTo>
                <a:lnTo>
                  <a:pt x="1312091" y="524064"/>
                </a:lnTo>
                <a:lnTo>
                  <a:pt x="1300993" y="479721"/>
                </a:lnTo>
                <a:lnTo>
                  <a:pt x="1286976" y="436615"/>
                </a:lnTo>
                <a:lnTo>
                  <a:pt x="1270151" y="394857"/>
                </a:lnTo>
                <a:lnTo>
                  <a:pt x="1250631" y="354559"/>
                </a:lnTo>
                <a:lnTo>
                  <a:pt x="1228528" y="315834"/>
                </a:lnTo>
                <a:lnTo>
                  <a:pt x="1203955" y="278793"/>
                </a:lnTo>
                <a:lnTo>
                  <a:pt x="1177023" y="243550"/>
                </a:lnTo>
                <a:lnTo>
                  <a:pt x="1147845" y="210216"/>
                </a:lnTo>
                <a:lnTo>
                  <a:pt x="1116534" y="178903"/>
                </a:lnTo>
                <a:lnTo>
                  <a:pt x="1083200" y="149725"/>
                </a:lnTo>
                <a:lnTo>
                  <a:pt x="1047958" y="122793"/>
                </a:lnTo>
                <a:lnTo>
                  <a:pt x="1010918" y="98219"/>
                </a:lnTo>
                <a:lnTo>
                  <a:pt x="972193" y="76115"/>
                </a:lnTo>
                <a:lnTo>
                  <a:pt x="931896" y="56595"/>
                </a:lnTo>
                <a:lnTo>
                  <a:pt x="890138" y="39770"/>
                </a:lnTo>
                <a:lnTo>
                  <a:pt x="847032" y="25752"/>
                </a:lnTo>
                <a:lnTo>
                  <a:pt x="802690" y="14653"/>
                </a:lnTo>
                <a:lnTo>
                  <a:pt x="757225" y="6587"/>
                </a:lnTo>
                <a:lnTo>
                  <a:pt x="710748" y="1665"/>
                </a:lnTo>
                <a:lnTo>
                  <a:pt x="663372" y="0"/>
                </a:lnTo>
                <a:lnTo>
                  <a:pt x="615996" y="1665"/>
                </a:lnTo>
                <a:lnTo>
                  <a:pt x="569519" y="6587"/>
                </a:lnTo>
                <a:lnTo>
                  <a:pt x="524054" y="14653"/>
                </a:lnTo>
                <a:lnTo>
                  <a:pt x="479712" y="25752"/>
                </a:lnTo>
                <a:lnTo>
                  <a:pt x="436606" y="39770"/>
                </a:lnTo>
                <a:lnTo>
                  <a:pt x="394848" y="56595"/>
                </a:lnTo>
                <a:lnTo>
                  <a:pt x="354551" y="76115"/>
                </a:lnTo>
                <a:lnTo>
                  <a:pt x="315826" y="98219"/>
                </a:lnTo>
                <a:lnTo>
                  <a:pt x="278786" y="122793"/>
                </a:lnTo>
                <a:lnTo>
                  <a:pt x="243544" y="149725"/>
                </a:lnTo>
                <a:lnTo>
                  <a:pt x="210210" y="178903"/>
                </a:lnTo>
                <a:lnTo>
                  <a:pt x="178899" y="210216"/>
                </a:lnTo>
                <a:lnTo>
                  <a:pt x="149721" y="243550"/>
                </a:lnTo>
                <a:lnTo>
                  <a:pt x="122789" y="278793"/>
                </a:lnTo>
                <a:lnTo>
                  <a:pt x="98216" y="315834"/>
                </a:lnTo>
                <a:lnTo>
                  <a:pt x="76113" y="354559"/>
                </a:lnTo>
                <a:lnTo>
                  <a:pt x="56593" y="394857"/>
                </a:lnTo>
                <a:lnTo>
                  <a:pt x="39768" y="436615"/>
                </a:lnTo>
                <a:lnTo>
                  <a:pt x="25751" y="479721"/>
                </a:lnTo>
                <a:lnTo>
                  <a:pt x="14653" y="524064"/>
                </a:lnTo>
                <a:lnTo>
                  <a:pt x="6587" y="569529"/>
                </a:lnTo>
                <a:lnTo>
                  <a:pt x="1665" y="616006"/>
                </a:lnTo>
                <a:lnTo>
                  <a:pt x="0" y="663382"/>
                </a:lnTo>
                <a:lnTo>
                  <a:pt x="1665" y="710757"/>
                </a:lnTo>
                <a:lnTo>
                  <a:pt x="6587" y="757233"/>
                </a:lnTo>
                <a:lnTo>
                  <a:pt x="14653" y="802698"/>
                </a:lnTo>
                <a:lnTo>
                  <a:pt x="25751" y="847039"/>
                </a:lnTo>
                <a:lnTo>
                  <a:pt x="39768" y="890144"/>
                </a:lnTo>
                <a:lnTo>
                  <a:pt x="56593" y="931902"/>
                </a:lnTo>
                <a:lnTo>
                  <a:pt x="76113" y="972199"/>
                </a:lnTo>
                <a:lnTo>
                  <a:pt x="98216" y="1010924"/>
                </a:lnTo>
                <a:lnTo>
                  <a:pt x="122789" y="1047964"/>
                </a:lnTo>
                <a:lnTo>
                  <a:pt x="149721" y="1083207"/>
                </a:lnTo>
                <a:lnTo>
                  <a:pt x="178899" y="1116540"/>
                </a:lnTo>
                <a:lnTo>
                  <a:pt x="210210" y="1147852"/>
                </a:lnTo>
                <a:lnTo>
                  <a:pt x="243544" y="1177030"/>
                </a:lnTo>
                <a:lnTo>
                  <a:pt x="278786" y="1203963"/>
                </a:lnTo>
                <a:lnTo>
                  <a:pt x="315826" y="1228536"/>
                </a:lnTo>
                <a:lnTo>
                  <a:pt x="354551" y="1250639"/>
                </a:lnTo>
                <a:lnTo>
                  <a:pt x="394848" y="1270160"/>
                </a:lnTo>
                <a:lnTo>
                  <a:pt x="436606" y="1286985"/>
                </a:lnTo>
                <a:lnTo>
                  <a:pt x="479712" y="1301003"/>
                </a:lnTo>
                <a:lnTo>
                  <a:pt x="524054" y="1312101"/>
                </a:lnTo>
                <a:lnTo>
                  <a:pt x="569519" y="1320167"/>
                </a:lnTo>
                <a:lnTo>
                  <a:pt x="615996" y="1325089"/>
                </a:lnTo>
                <a:lnTo>
                  <a:pt x="663372" y="1326755"/>
                </a:lnTo>
                <a:close/>
              </a:path>
            </a:pathLst>
          </a:custGeom>
          <a:ln w="31412">
            <a:solidFill>
              <a:srgbClr val="FFFFFF"/>
            </a:solidFill>
          </a:ln>
        </p:spPr>
        <p:txBody>
          <a:bodyPr wrap="square" lIns="0" tIns="0" rIns="0" bIns="0" rtlCol="0"/>
          <a:lstStyle/>
          <a:p>
            <a:endParaRPr/>
          </a:p>
        </p:txBody>
      </p:sp>
      <p:pic>
        <p:nvPicPr>
          <p:cNvPr id="18" name="Picture 17" descr="A purple background with lines&#10;&#10;Description automatically generated">
            <a:extLst>
              <a:ext uri="{FF2B5EF4-FFF2-40B4-BE49-F238E27FC236}">
                <a16:creationId xmlns:a16="http://schemas.microsoft.com/office/drawing/2014/main" id="{EF1EBC4A-21CF-4406-C40A-81CC3E99D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5113" y="0"/>
            <a:ext cx="4126459" cy="6099423"/>
          </a:xfrm>
          <a:prstGeom prst="rect">
            <a:avLst/>
          </a:prstGeom>
        </p:spPr>
      </p:pic>
      <p:sp>
        <p:nvSpPr>
          <p:cNvPr id="2" name="object 2"/>
          <p:cNvSpPr txBox="1"/>
          <p:nvPr/>
        </p:nvSpPr>
        <p:spPr>
          <a:xfrm>
            <a:off x="475264" y="2457040"/>
            <a:ext cx="2480970" cy="2795954"/>
          </a:xfrm>
          <a:prstGeom prst="rect">
            <a:avLst/>
          </a:prstGeom>
        </p:spPr>
        <p:txBody>
          <a:bodyPr vert="horz" wrap="square" lIns="0" tIns="6931" rIns="0" bIns="0" rtlCol="0">
            <a:spAutoFit/>
          </a:bodyPr>
          <a:lstStyle/>
          <a:p>
            <a:pPr marL="7701" marR="103582">
              <a:lnSpc>
                <a:spcPct val="100499"/>
              </a:lnSpc>
              <a:spcBef>
                <a:spcPts val="55"/>
              </a:spcBef>
            </a:pPr>
            <a:r>
              <a:rPr sz="879" b="1" dirty="0">
                <a:solidFill>
                  <a:srgbClr val="994493"/>
                </a:solidFill>
                <a:latin typeface="Moderat Extended Bold"/>
                <a:cs typeface="Moderat Extended Bold"/>
              </a:rPr>
              <a:t>According</a:t>
            </a:r>
            <a:r>
              <a:rPr sz="879" b="1" spc="-6" dirty="0">
                <a:solidFill>
                  <a:srgbClr val="994493"/>
                </a:solidFill>
                <a:latin typeface="Moderat Extended Bold"/>
                <a:cs typeface="Moderat Extended Bold"/>
              </a:rPr>
              <a:t> </a:t>
            </a:r>
            <a:r>
              <a:rPr sz="879" b="1" dirty="0">
                <a:solidFill>
                  <a:srgbClr val="994493"/>
                </a:solidFill>
                <a:latin typeface="Moderat Extended Bold"/>
                <a:cs typeface="Moderat Extended Bold"/>
              </a:rPr>
              <a:t>to</a:t>
            </a:r>
            <a:r>
              <a:rPr sz="879" b="1" spc="-6" dirty="0">
                <a:solidFill>
                  <a:srgbClr val="994493"/>
                </a:solidFill>
                <a:latin typeface="Moderat Extended Bold"/>
                <a:cs typeface="Moderat Extended Bold"/>
              </a:rPr>
              <a:t> </a:t>
            </a:r>
            <a:r>
              <a:rPr sz="879" b="1" dirty="0">
                <a:solidFill>
                  <a:srgbClr val="994493"/>
                </a:solidFill>
                <a:latin typeface="Moderat Extended Bold"/>
                <a:cs typeface="Moderat Extended Bold"/>
              </a:rPr>
              <a:t>Reynolds,</a:t>
            </a:r>
            <a:r>
              <a:rPr sz="879" b="1" spc="-3" dirty="0">
                <a:solidFill>
                  <a:srgbClr val="994493"/>
                </a:solidFill>
                <a:latin typeface="Moderat Extended Bold"/>
                <a:cs typeface="Moderat Extended Bold"/>
              </a:rPr>
              <a:t> </a:t>
            </a:r>
            <a:r>
              <a:rPr sz="910" b="1" spc="-12" dirty="0">
                <a:solidFill>
                  <a:srgbClr val="994493"/>
                </a:solidFill>
                <a:latin typeface="Moderat Extended Bold"/>
                <a:cs typeface="Moderat Extended Bold"/>
              </a:rPr>
              <a:t>Prismatic Jane </a:t>
            </a:r>
            <a:r>
              <a:rPr sz="910" b="1" spc="-15" dirty="0">
                <a:solidFill>
                  <a:srgbClr val="994493"/>
                </a:solidFill>
                <a:latin typeface="Moderat Extended Bold"/>
                <a:cs typeface="Moderat Extended Bold"/>
              </a:rPr>
              <a:t>Eyre:</a:t>
            </a:r>
            <a:r>
              <a:rPr sz="910" b="1" spc="-18" dirty="0">
                <a:solidFill>
                  <a:srgbClr val="994493"/>
                </a:solidFill>
                <a:latin typeface="Moderat Extended Bold"/>
                <a:cs typeface="Moderat Extended Bold"/>
              </a:rPr>
              <a:t> Close-</a:t>
            </a:r>
            <a:r>
              <a:rPr sz="910" b="1" spc="-15" dirty="0">
                <a:solidFill>
                  <a:srgbClr val="994493"/>
                </a:solidFill>
                <a:latin typeface="Moderat Extended Bold"/>
                <a:cs typeface="Moderat Extended Bold"/>
              </a:rPr>
              <a:t>Reading</a:t>
            </a:r>
            <a:r>
              <a:rPr sz="910" b="1" spc="-18" dirty="0">
                <a:solidFill>
                  <a:srgbClr val="994493"/>
                </a:solidFill>
                <a:latin typeface="Moderat Extended Bold"/>
                <a:cs typeface="Moderat Extended Bold"/>
              </a:rPr>
              <a:t> </a:t>
            </a:r>
            <a:r>
              <a:rPr sz="910" b="1" dirty="0">
                <a:solidFill>
                  <a:srgbClr val="994493"/>
                </a:solidFill>
                <a:latin typeface="Moderat Extended Bold"/>
                <a:cs typeface="Moderat Extended Bold"/>
              </a:rPr>
              <a:t>a</a:t>
            </a:r>
            <a:r>
              <a:rPr sz="910" b="1" spc="-18" dirty="0">
                <a:solidFill>
                  <a:srgbClr val="994493"/>
                </a:solidFill>
                <a:latin typeface="Moderat Extended Bold"/>
                <a:cs typeface="Moderat Extended Bold"/>
              </a:rPr>
              <a:t> </a:t>
            </a:r>
            <a:r>
              <a:rPr sz="910" b="1" spc="-15" dirty="0">
                <a:solidFill>
                  <a:srgbClr val="994493"/>
                </a:solidFill>
                <a:latin typeface="Moderat Extended Bold"/>
                <a:cs typeface="Moderat Extended Bold"/>
              </a:rPr>
              <a:t>World </a:t>
            </a:r>
            <a:r>
              <a:rPr sz="910" b="1" spc="-6" dirty="0">
                <a:solidFill>
                  <a:srgbClr val="994493"/>
                </a:solidFill>
                <a:latin typeface="Moderat Extended Bold"/>
                <a:cs typeface="Moderat Extended Bold"/>
              </a:rPr>
              <a:t>Novel </a:t>
            </a:r>
            <a:r>
              <a:rPr sz="910" b="1" spc="-18" dirty="0">
                <a:solidFill>
                  <a:srgbClr val="994493"/>
                </a:solidFill>
                <a:latin typeface="Moderat Extended Bold"/>
                <a:cs typeface="Moderat Extended Bold"/>
              </a:rPr>
              <a:t>Across</a:t>
            </a:r>
            <a:r>
              <a:rPr sz="910" b="1" spc="-15" dirty="0">
                <a:solidFill>
                  <a:srgbClr val="994493"/>
                </a:solidFill>
                <a:latin typeface="Moderat Extended Bold"/>
                <a:cs typeface="Moderat Extended Bold"/>
              </a:rPr>
              <a:t> Languages </a:t>
            </a:r>
            <a:r>
              <a:rPr sz="879" b="1" dirty="0">
                <a:solidFill>
                  <a:srgbClr val="994493"/>
                </a:solidFill>
                <a:latin typeface="Moderat Extended Bold"/>
                <a:cs typeface="Moderat Extended Bold"/>
              </a:rPr>
              <a:t>was</a:t>
            </a:r>
            <a:r>
              <a:rPr sz="879" b="1" spc="-9" dirty="0">
                <a:solidFill>
                  <a:srgbClr val="994493"/>
                </a:solidFill>
                <a:latin typeface="Moderat Extended Bold"/>
                <a:cs typeface="Moderat Extended Bold"/>
              </a:rPr>
              <a:t> </a:t>
            </a:r>
            <a:r>
              <a:rPr sz="879" b="1" dirty="0">
                <a:solidFill>
                  <a:srgbClr val="994493"/>
                </a:solidFill>
                <a:latin typeface="Moderat Extended Bold"/>
                <a:cs typeface="Moderat Extended Bold"/>
              </a:rPr>
              <a:t>never</a:t>
            </a:r>
            <a:r>
              <a:rPr sz="879" b="1" spc="-9" dirty="0">
                <a:solidFill>
                  <a:srgbClr val="994493"/>
                </a:solidFill>
                <a:latin typeface="Moderat Extended Bold"/>
                <a:cs typeface="Moderat Extended Bold"/>
              </a:rPr>
              <a:t> </a:t>
            </a:r>
            <a:r>
              <a:rPr sz="879" b="1" dirty="0">
                <a:solidFill>
                  <a:srgbClr val="994493"/>
                </a:solidFill>
                <a:latin typeface="Moderat Extended Bold"/>
                <a:cs typeface="Moderat Extended Bold"/>
              </a:rPr>
              <a:t>going</a:t>
            </a:r>
            <a:r>
              <a:rPr sz="879" b="1" spc="-9" dirty="0">
                <a:solidFill>
                  <a:srgbClr val="994493"/>
                </a:solidFill>
                <a:latin typeface="Moderat Extended Bold"/>
                <a:cs typeface="Moderat Extended Bold"/>
              </a:rPr>
              <a:t> </a:t>
            </a:r>
            <a:r>
              <a:rPr sz="879" b="1" spc="-15" dirty="0">
                <a:solidFill>
                  <a:srgbClr val="994493"/>
                </a:solidFill>
                <a:latin typeface="Moderat Extended Bold"/>
                <a:cs typeface="Moderat Extended Bold"/>
              </a:rPr>
              <a:t>to </a:t>
            </a:r>
            <a:r>
              <a:rPr sz="879" b="1" dirty="0">
                <a:solidFill>
                  <a:srgbClr val="994493"/>
                </a:solidFill>
                <a:latin typeface="Moderat Extended Bold"/>
                <a:cs typeface="Moderat Extended Bold"/>
              </a:rPr>
              <a:t>be</a:t>
            </a:r>
            <a:r>
              <a:rPr sz="879" b="1" spc="24" dirty="0">
                <a:solidFill>
                  <a:srgbClr val="994493"/>
                </a:solidFill>
                <a:latin typeface="Moderat Extended Bold"/>
                <a:cs typeface="Moderat Extended Bold"/>
              </a:rPr>
              <a:t> </a:t>
            </a:r>
            <a:r>
              <a:rPr sz="879" b="1" dirty="0">
                <a:solidFill>
                  <a:srgbClr val="994493"/>
                </a:solidFill>
                <a:latin typeface="Moderat Extended Bold"/>
                <a:cs typeface="Moderat Extended Bold"/>
              </a:rPr>
              <a:t>an</a:t>
            </a:r>
            <a:r>
              <a:rPr sz="879" b="1" spc="27" dirty="0">
                <a:solidFill>
                  <a:srgbClr val="994493"/>
                </a:solidFill>
                <a:latin typeface="Moderat Extended Bold"/>
                <a:cs typeface="Moderat Extended Bold"/>
              </a:rPr>
              <a:t> </a:t>
            </a:r>
            <a:r>
              <a:rPr sz="879" b="1" dirty="0">
                <a:solidFill>
                  <a:srgbClr val="994493"/>
                </a:solidFill>
                <a:latin typeface="Moderat Extended Bold"/>
                <a:cs typeface="Moderat Extended Bold"/>
              </a:rPr>
              <a:t>ordinary</a:t>
            </a:r>
            <a:r>
              <a:rPr sz="879" b="1" spc="27" dirty="0">
                <a:solidFill>
                  <a:srgbClr val="994493"/>
                </a:solidFill>
                <a:latin typeface="Moderat Extended Bold"/>
                <a:cs typeface="Moderat Extended Bold"/>
              </a:rPr>
              <a:t> </a:t>
            </a:r>
            <a:r>
              <a:rPr sz="879" b="1" dirty="0">
                <a:solidFill>
                  <a:srgbClr val="994493"/>
                </a:solidFill>
                <a:latin typeface="Moderat Extended Bold"/>
                <a:cs typeface="Moderat Extended Bold"/>
              </a:rPr>
              <a:t>book.</a:t>
            </a:r>
            <a:r>
              <a:rPr sz="879" b="1" spc="27" dirty="0">
                <a:solidFill>
                  <a:srgbClr val="994493"/>
                </a:solidFill>
                <a:latin typeface="Moderat Extended Bold"/>
                <a:cs typeface="Moderat Extended Bold"/>
              </a:rPr>
              <a:t> </a:t>
            </a:r>
            <a:r>
              <a:rPr sz="879" b="1" dirty="0">
                <a:solidFill>
                  <a:srgbClr val="994493"/>
                </a:solidFill>
                <a:latin typeface="Moderat Extended Bold"/>
                <a:cs typeface="Moderat Extended Bold"/>
              </a:rPr>
              <a:t>Just</a:t>
            </a:r>
            <a:r>
              <a:rPr sz="879" b="1" spc="24" dirty="0">
                <a:solidFill>
                  <a:srgbClr val="994493"/>
                </a:solidFill>
                <a:latin typeface="Moderat Extended Bold"/>
                <a:cs typeface="Moderat Extended Bold"/>
              </a:rPr>
              <a:t> </a:t>
            </a:r>
            <a:r>
              <a:rPr sz="879" b="1" dirty="0">
                <a:solidFill>
                  <a:srgbClr val="994493"/>
                </a:solidFill>
                <a:latin typeface="Moderat Extended Bold"/>
                <a:cs typeface="Moderat Extended Bold"/>
              </a:rPr>
              <a:t>as</a:t>
            </a:r>
            <a:r>
              <a:rPr sz="879" b="1" spc="27" dirty="0">
                <a:solidFill>
                  <a:srgbClr val="994493"/>
                </a:solidFill>
                <a:latin typeface="Moderat Extended Bold"/>
                <a:cs typeface="Moderat Extended Bold"/>
              </a:rPr>
              <a:t> </a:t>
            </a:r>
            <a:r>
              <a:rPr sz="879" b="1" dirty="0">
                <a:solidFill>
                  <a:srgbClr val="994493"/>
                </a:solidFill>
                <a:latin typeface="Moderat Extended Bold"/>
                <a:cs typeface="Moderat Extended Bold"/>
              </a:rPr>
              <a:t>Jane</a:t>
            </a:r>
            <a:r>
              <a:rPr sz="879" b="1" spc="27" dirty="0">
                <a:solidFill>
                  <a:srgbClr val="994493"/>
                </a:solidFill>
                <a:latin typeface="Moderat Extended Bold"/>
                <a:cs typeface="Moderat Extended Bold"/>
              </a:rPr>
              <a:t> </a:t>
            </a:r>
            <a:r>
              <a:rPr sz="879" b="1" spc="-12" dirty="0">
                <a:solidFill>
                  <a:srgbClr val="994493"/>
                </a:solidFill>
                <a:latin typeface="Moderat Extended Bold"/>
                <a:cs typeface="Moderat Extended Bold"/>
              </a:rPr>
              <a:t>Eyre </a:t>
            </a:r>
            <a:r>
              <a:rPr sz="879" b="1" dirty="0">
                <a:solidFill>
                  <a:srgbClr val="994493"/>
                </a:solidFill>
                <a:latin typeface="Moderat Extended Bold"/>
                <a:cs typeface="Moderat Extended Bold"/>
              </a:rPr>
              <a:t>is</a:t>
            </a:r>
            <a:r>
              <a:rPr sz="879" b="1" spc="15" dirty="0">
                <a:solidFill>
                  <a:srgbClr val="994493"/>
                </a:solidFill>
                <a:latin typeface="Moderat Extended Bold"/>
                <a:cs typeface="Moderat Extended Bold"/>
              </a:rPr>
              <a:t> </a:t>
            </a:r>
            <a:r>
              <a:rPr sz="879" b="1" dirty="0">
                <a:solidFill>
                  <a:srgbClr val="994493"/>
                </a:solidFill>
                <a:latin typeface="Moderat Extended Bold"/>
                <a:cs typeface="Moderat Extended Bold"/>
              </a:rPr>
              <a:t>not</a:t>
            </a:r>
            <a:r>
              <a:rPr sz="879" b="1" spc="15" dirty="0">
                <a:solidFill>
                  <a:srgbClr val="994493"/>
                </a:solidFill>
                <a:latin typeface="Moderat Extended Bold"/>
                <a:cs typeface="Moderat Extended Bold"/>
              </a:rPr>
              <a:t> </a:t>
            </a:r>
            <a:r>
              <a:rPr sz="879" b="1" dirty="0">
                <a:solidFill>
                  <a:srgbClr val="994493"/>
                </a:solidFill>
                <a:latin typeface="Moderat Extended Bold"/>
                <a:cs typeface="Moderat Extended Bold"/>
              </a:rPr>
              <a:t>just</a:t>
            </a:r>
            <a:r>
              <a:rPr sz="879" b="1" spc="15" dirty="0">
                <a:solidFill>
                  <a:srgbClr val="994493"/>
                </a:solidFill>
                <a:latin typeface="Moderat Extended Bold"/>
                <a:cs typeface="Moderat Extended Bold"/>
              </a:rPr>
              <a:t> </a:t>
            </a:r>
            <a:r>
              <a:rPr sz="879" b="1" dirty="0">
                <a:solidFill>
                  <a:srgbClr val="994493"/>
                </a:solidFill>
                <a:latin typeface="Moderat Extended Bold"/>
                <a:cs typeface="Moderat Extended Bold"/>
              </a:rPr>
              <a:t>an</a:t>
            </a:r>
            <a:r>
              <a:rPr sz="879" b="1" spc="15" dirty="0">
                <a:solidFill>
                  <a:srgbClr val="994493"/>
                </a:solidFill>
                <a:latin typeface="Moderat Extended Bold"/>
                <a:cs typeface="Moderat Extended Bold"/>
              </a:rPr>
              <a:t> </a:t>
            </a:r>
            <a:r>
              <a:rPr sz="879" b="1" dirty="0">
                <a:solidFill>
                  <a:srgbClr val="994493"/>
                </a:solidFill>
                <a:latin typeface="Moderat Extended Bold"/>
                <a:cs typeface="Moderat Extended Bold"/>
              </a:rPr>
              <a:t>English</a:t>
            </a:r>
            <a:r>
              <a:rPr sz="879" b="1" spc="15" dirty="0">
                <a:solidFill>
                  <a:srgbClr val="994493"/>
                </a:solidFill>
                <a:latin typeface="Moderat Extended Bold"/>
                <a:cs typeface="Moderat Extended Bold"/>
              </a:rPr>
              <a:t> </a:t>
            </a:r>
            <a:r>
              <a:rPr sz="879" b="1" dirty="0">
                <a:solidFill>
                  <a:srgbClr val="994493"/>
                </a:solidFill>
                <a:latin typeface="Moderat Extended Bold"/>
                <a:cs typeface="Moderat Extended Bold"/>
              </a:rPr>
              <a:t>book</a:t>
            </a:r>
            <a:r>
              <a:rPr sz="879" b="1" spc="15" dirty="0">
                <a:solidFill>
                  <a:srgbClr val="994493"/>
                </a:solidFill>
                <a:latin typeface="Moderat Extended Bold"/>
                <a:cs typeface="Moderat Extended Bold"/>
              </a:rPr>
              <a:t> </a:t>
            </a:r>
            <a:r>
              <a:rPr sz="879" b="1" dirty="0">
                <a:solidFill>
                  <a:srgbClr val="994493"/>
                </a:solidFill>
                <a:latin typeface="Moderat Extended Bold"/>
                <a:cs typeface="Moderat Extended Bold"/>
              </a:rPr>
              <a:t>–</a:t>
            </a:r>
            <a:r>
              <a:rPr sz="879" b="1" spc="18" dirty="0">
                <a:solidFill>
                  <a:srgbClr val="994493"/>
                </a:solidFill>
                <a:latin typeface="Moderat Extended Bold"/>
                <a:cs typeface="Moderat Extended Bold"/>
              </a:rPr>
              <a:t> </a:t>
            </a:r>
            <a:r>
              <a:rPr sz="879" b="1" dirty="0">
                <a:solidFill>
                  <a:srgbClr val="994493"/>
                </a:solidFill>
                <a:latin typeface="Moderat Extended Bold"/>
                <a:cs typeface="Moderat Extended Bold"/>
              </a:rPr>
              <a:t>it</a:t>
            </a:r>
            <a:r>
              <a:rPr sz="879" b="1" spc="15" dirty="0">
                <a:solidFill>
                  <a:srgbClr val="994493"/>
                </a:solidFill>
                <a:latin typeface="Moderat Extended Bold"/>
                <a:cs typeface="Moderat Extended Bold"/>
              </a:rPr>
              <a:t> </a:t>
            </a:r>
            <a:r>
              <a:rPr sz="879" b="1" dirty="0">
                <a:solidFill>
                  <a:srgbClr val="994493"/>
                </a:solidFill>
                <a:latin typeface="Moderat Extended Bold"/>
                <a:cs typeface="Moderat Extended Bold"/>
              </a:rPr>
              <a:t>has</a:t>
            </a:r>
            <a:r>
              <a:rPr sz="879" b="1" spc="15" dirty="0">
                <a:solidFill>
                  <a:srgbClr val="994493"/>
                </a:solidFill>
                <a:latin typeface="Moderat Extended Bold"/>
                <a:cs typeface="Moderat Extended Bold"/>
              </a:rPr>
              <a:t> </a:t>
            </a:r>
            <a:r>
              <a:rPr sz="879" b="1" spc="-12" dirty="0">
                <a:solidFill>
                  <a:srgbClr val="994493"/>
                </a:solidFill>
                <a:latin typeface="Moderat Extended Bold"/>
                <a:cs typeface="Moderat Extended Bold"/>
              </a:rPr>
              <a:t>been</a:t>
            </a:r>
            <a:endParaRPr sz="879" dirty="0">
              <a:latin typeface="Moderat Extended Bold"/>
              <a:cs typeface="Moderat Extended Bold"/>
            </a:endParaRPr>
          </a:p>
          <a:p>
            <a:pPr marL="7701" marR="3081">
              <a:lnSpc>
                <a:spcPct val="102299"/>
              </a:lnSpc>
              <a:spcBef>
                <a:spcPts val="3"/>
              </a:spcBef>
            </a:pPr>
            <a:r>
              <a:rPr sz="879" b="1" dirty="0">
                <a:solidFill>
                  <a:srgbClr val="994493"/>
                </a:solidFill>
                <a:latin typeface="Moderat Extended Bold"/>
                <a:cs typeface="Moderat Extended Bold"/>
              </a:rPr>
              <a:t>translated</a:t>
            </a:r>
            <a:r>
              <a:rPr sz="879" b="1" spc="3" dirty="0">
                <a:solidFill>
                  <a:srgbClr val="994493"/>
                </a:solidFill>
                <a:latin typeface="Moderat Extended Bold"/>
                <a:cs typeface="Moderat Extended Bold"/>
              </a:rPr>
              <a:t> </a:t>
            </a:r>
            <a:r>
              <a:rPr sz="879" b="1" dirty="0">
                <a:solidFill>
                  <a:srgbClr val="994493"/>
                </a:solidFill>
                <a:latin typeface="Moderat Extended Bold"/>
                <a:cs typeface="Moderat Extended Bold"/>
              </a:rPr>
              <a:t>into</a:t>
            </a:r>
            <a:r>
              <a:rPr sz="879" b="1" spc="6" dirty="0">
                <a:solidFill>
                  <a:srgbClr val="994493"/>
                </a:solidFill>
                <a:latin typeface="Moderat Extended Bold"/>
                <a:cs typeface="Moderat Extended Bold"/>
              </a:rPr>
              <a:t> </a:t>
            </a:r>
            <a:r>
              <a:rPr sz="879" b="1" dirty="0">
                <a:solidFill>
                  <a:srgbClr val="994493"/>
                </a:solidFill>
                <a:latin typeface="Moderat Extended Bold"/>
                <a:cs typeface="Moderat Extended Bold"/>
              </a:rPr>
              <a:t>many</a:t>
            </a:r>
            <a:r>
              <a:rPr sz="879" b="1" spc="6" dirty="0">
                <a:solidFill>
                  <a:srgbClr val="994493"/>
                </a:solidFill>
                <a:latin typeface="Moderat Extended Bold"/>
                <a:cs typeface="Moderat Extended Bold"/>
              </a:rPr>
              <a:t> </a:t>
            </a:r>
            <a:r>
              <a:rPr sz="879" b="1" spc="-6" dirty="0">
                <a:solidFill>
                  <a:srgbClr val="994493"/>
                </a:solidFill>
                <a:latin typeface="Moderat Extended Bold"/>
                <a:cs typeface="Moderat Extended Bold"/>
              </a:rPr>
              <a:t>different</a:t>
            </a:r>
            <a:r>
              <a:rPr sz="879" b="1" spc="6" dirty="0">
                <a:solidFill>
                  <a:srgbClr val="994493"/>
                </a:solidFill>
                <a:latin typeface="Moderat Extended Bold"/>
                <a:cs typeface="Moderat Extended Bold"/>
              </a:rPr>
              <a:t> </a:t>
            </a:r>
            <a:r>
              <a:rPr sz="879" b="1" spc="-6" dirty="0">
                <a:solidFill>
                  <a:srgbClr val="994493"/>
                </a:solidFill>
                <a:latin typeface="Moderat Extended Bold"/>
                <a:cs typeface="Moderat Extended Bold"/>
              </a:rPr>
              <a:t>languages, </a:t>
            </a:r>
            <a:r>
              <a:rPr sz="879" b="1" dirty="0">
                <a:solidFill>
                  <a:srgbClr val="994493"/>
                </a:solidFill>
                <a:latin typeface="Moderat Extended Bold"/>
                <a:cs typeface="Moderat Extended Bold"/>
              </a:rPr>
              <a:t>with</a:t>
            </a:r>
            <a:r>
              <a:rPr sz="879" b="1" spc="33" dirty="0">
                <a:solidFill>
                  <a:srgbClr val="994493"/>
                </a:solidFill>
                <a:latin typeface="Moderat Extended Bold"/>
                <a:cs typeface="Moderat Extended Bold"/>
              </a:rPr>
              <a:t> </a:t>
            </a:r>
            <a:r>
              <a:rPr sz="879" b="1" dirty="0">
                <a:solidFill>
                  <a:srgbClr val="994493"/>
                </a:solidFill>
                <a:latin typeface="Moderat Extended Bold"/>
                <a:cs typeface="Moderat Extended Bold"/>
              </a:rPr>
              <a:t>each</a:t>
            </a:r>
            <a:r>
              <a:rPr sz="879" b="1" spc="33" dirty="0">
                <a:solidFill>
                  <a:srgbClr val="994493"/>
                </a:solidFill>
                <a:latin typeface="Moderat Extended Bold"/>
                <a:cs typeface="Moderat Extended Bold"/>
              </a:rPr>
              <a:t> </a:t>
            </a:r>
            <a:r>
              <a:rPr sz="879" b="1" dirty="0">
                <a:solidFill>
                  <a:srgbClr val="994493"/>
                </a:solidFill>
                <a:latin typeface="Moderat Extended Bold"/>
                <a:cs typeface="Moderat Extended Bold"/>
              </a:rPr>
              <a:t>translation</a:t>
            </a:r>
            <a:r>
              <a:rPr sz="879" b="1" spc="33" dirty="0">
                <a:solidFill>
                  <a:srgbClr val="994493"/>
                </a:solidFill>
                <a:latin typeface="Moderat Extended Bold"/>
                <a:cs typeface="Moderat Extended Bold"/>
              </a:rPr>
              <a:t> </a:t>
            </a:r>
            <a:r>
              <a:rPr sz="879" b="1" dirty="0">
                <a:solidFill>
                  <a:srgbClr val="994493"/>
                </a:solidFill>
                <a:latin typeface="Moderat Extended Bold"/>
                <a:cs typeface="Moderat Extended Bold"/>
              </a:rPr>
              <a:t>creating</a:t>
            </a:r>
            <a:r>
              <a:rPr sz="879" b="1" spc="33" dirty="0">
                <a:solidFill>
                  <a:srgbClr val="994493"/>
                </a:solidFill>
                <a:latin typeface="Moderat Extended Bold"/>
                <a:cs typeface="Moderat Extended Bold"/>
              </a:rPr>
              <a:t> </a:t>
            </a:r>
            <a:r>
              <a:rPr sz="879" b="1" dirty="0">
                <a:solidFill>
                  <a:srgbClr val="994493"/>
                </a:solidFill>
                <a:latin typeface="Moderat Extended Bold"/>
                <a:cs typeface="Moderat Extended Bold"/>
              </a:rPr>
              <a:t>shifts</a:t>
            </a:r>
            <a:r>
              <a:rPr sz="879" b="1" spc="33" dirty="0">
                <a:solidFill>
                  <a:srgbClr val="994493"/>
                </a:solidFill>
                <a:latin typeface="Moderat Extended Bold"/>
                <a:cs typeface="Moderat Extended Bold"/>
              </a:rPr>
              <a:t> </a:t>
            </a:r>
            <a:r>
              <a:rPr sz="879" b="1" spc="-15" dirty="0">
                <a:solidFill>
                  <a:srgbClr val="994493"/>
                </a:solidFill>
                <a:latin typeface="Moderat Extended Bold"/>
                <a:cs typeface="Moderat Extended Bold"/>
              </a:rPr>
              <a:t>in </a:t>
            </a:r>
            <a:r>
              <a:rPr sz="879" b="1" dirty="0">
                <a:solidFill>
                  <a:srgbClr val="994493"/>
                </a:solidFill>
                <a:latin typeface="Moderat Extended Bold"/>
                <a:cs typeface="Moderat Extended Bold"/>
              </a:rPr>
              <a:t>interpretation,</a:t>
            </a:r>
            <a:r>
              <a:rPr sz="879" b="1" spc="24" dirty="0">
                <a:solidFill>
                  <a:srgbClr val="994493"/>
                </a:solidFill>
                <a:latin typeface="Moderat Extended Bold"/>
                <a:cs typeface="Moderat Extended Bold"/>
              </a:rPr>
              <a:t> </a:t>
            </a:r>
            <a:r>
              <a:rPr sz="879" b="1" dirty="0">
                <a:solidFill>
                  <a:srgbClr val="994493"/>
                </a:solidFill>
                <a:latin typeface="Moderat Extended Bold"/>
                <a:cs typeface="Moderat Extended Bold"/>
              </a:rPr>
              <a:t>understanding,</a:t>
            </a:r>
            <a:r>
              <a:rPr sz="879" b="1" spc="24" dirty="0">
                <a:solidFill>
                  <a:srgbClr val="994493"/>
                </a:solidFill>
                <a:latin typeface="Moderat Extended Bold"/>
                <a:cs typeface="Moderat Extended Bold"/>
              </a:rPr>
              <a:t> </a:t>
            </a:r>
            <a:r>
              <a:rPr sz="879" b="1" spc="-6" dirty="0">
                <a:solidFill>
                  <a:srgbClr val="994493"/>
                </a:solidFill>
                <a:latin typeface="Moderat Extended Bold"/>
                <a:cs typeface="Moderat Extended Bold"/>
              </a:rPr>
              <a:t>language, </a:t>
            </a:r>
            <a:r>
              <a:rPr sz="879" b="1" dirty="0">
                <a:solidFill>
                  <a:srgbClr val="994493"/>
                </a:solidFill>
                <a:latin typeface="Moderat Extended Bold"/>
                <a:cs typeface="Moderat Extended Bold"/>
              </a:rPr>
              <a:t>voice</a:t>
            </a:r>
            <a:r>
              <a:rPr sz="879" b="1" spc="12" dirty="0">
                <a:solidFill>
                  <a:srgbClr val="994493"/>
                </a:solidFill>
                <a:latin typeface="Moderat Extended Bold"/>
                <a:cs typeface="Moderat Extended Bold"/>
              </a:rPr>
              <a:t> </a:t>
            </a:r>
            <a:r>
              <a:rPr sz="879" b="1" dirty="0">
                <a:solidFill>
                  <a:srgbClr val="994493"/>
                </a:solidFill>
                <a:latin typeface="Moderat Extended Bold"/>
                <a:cs typeface="Moderat Extended Bold"/>
              </a:rPr>
              <a:t>and</a:t>
            </a:r>
            <a:r>
              <a:rPr sz="879" b="1" spc="12" dirty="0">
                <a:solidFill>
                  <a:srgbClr val="994493"/>
                </a:solidFill>
                <a:latin typeface="Moderat Extended Bold"/>
                <a:cs typeface="Moderat Extended Bold"/>
              </a:rPr>
              <a:t> </a:t>
            </a:r>
            <a:r>
              <a:rPr sz="879" b="1" dirty="0">
                <a:solidFill>
                  <a:srgbClr val="994493"/>
                </a:solidFill>
                <a:latin typeface="Moderat Extended Bold"/>
                <a:cs typeface="Moderat Extended Bold"/>
              </a:rPr>
              <a:t>style.</a:t>
            </a:r>
            <a:r>
              <a:rPr sz="879" b="1" spc="15" dirty="0">
                <a:solidFill>
                  <a:srgbClr val="994493"/>
                </a:solidFill>
                <a:latin typeface="Moderat Extended Bold"/>
                <a:cs typeface="Moderat Extended Bold"/>
              </a:rPr>
              <a:t> </a:t>
            </a:r>
            <a:r>
              <a:rPr sz="879" b="1" dirty="0">
                <a:solidFill>
                  <a:srgbClr val="994493"/>
                </a:solidFill>
                <a:latin typeface="Moderat Extended Bold"/>
                <a:cs typeface="Moderat Extended Bold"/>
              </a:rPr>
              <a:t>There</a:t>
            </a:r>
            <a:r>
              <a:rPr sz="879" b="1" spc="12" dirty="0">
                <a:solidFill>
                  <a:srgbClr val="994493"/>
                </a:solidFill>
                <a:latin typeface="Moderat Extended Bold"/>
                <a:cs typeface="Moderat Extended Bold"/>
              </a:rPr>
              <a:t> </a:t>
            </a:r>
            <a:r>
              <a:rPr sz="879" b="1" dirty="0">
                <a:solidFill>
                  <a:srgbClr val="994493"/>
                </a:solidFill>
                <a:latin typeface="Moderat Extended Bold"/>
                <a:cs typeface="Moderat Extended Bold"/>
              </a:rPr>
              <a:t>are</a:t>
            </a:r>
            <a:r>
              <a:rPr sz="879" b="1" spc="15" dirty="0">
                <a:solidFill>
                  <a:srgbClr val="994493"/>
                </a:solidFill>
                <a:latin typeface="Moderat Extended Bold"/>
                <a:cs typeface="Moderat Extended Bold"/>
              </a:rPr>
              <a:t> </a:t>
            </a:r>
            <a:r>
              <a:rPr sz="879" b="1" dirty="0">
                <a:solidFill>
                  <a:srgbClr val="994493"/>
                </a:solidFill>
                <a:latin typeface="Moderat Extended Bold"/>
                <a:cs typeface="Moderat Extended Bold"/>
              </a:rPr>
              <a:t>now</a:t>
            </a:r>
            <a:r>
              <a:rPr sz="879" b="1" spc="12" dirty="0">
                <a:solidFill>
                  <a:srgbClr val="994493"/>
                </a:solidFill>
                <a:latin typeface="Moderat Extended Bold"/>
                <a:cs typeface="Moderat Extended Bold"/>
              </a:rPr>
              <a:t> </a:t>
            </a:r>
            <a:r>
              <a:rPr sz="879" b="1" spc="-12" dirty="0">
                <a:solidFill>
                  <a:srgbClr val="994493"/>
                </a:solidFill>
                <a:latin typeface="Moderat Extended Bold"/>
                <a:cs typeface="Moderat Extended Bold"/>
              </a:rPr>
              <a:t>many </a:t>
            </a:r>
            <a:r>
              <a:rPr sz="879" b="1" dirty="0">
                <a:solidFill>
                  <a:srgbClr val="994493"/>
                </a:solidFill>
                <a:latin typeface="Moderat Extended Bold"/>
                <a:cs typeface="Moderat Extended Bold"/>
              </a:rPr>
              <a:t>Janes,</a:t>
            </a:r>
            <a:r>
              <a:rPr sz="879" b="1" spc="9" dirty="0">
                <a:solidFill>
                  <a:srgbClr val="994493"/>
                </a:solidFill>
                <a:latin typeface="Moderat Extended Bold"/>
                <a:cs typeface="Moderat Extended Bold"/>
              </a:rPr>
              <a:t> </a:t>
            </a:r>
            <a:r>
              <a:rPr sz="879" b="1" dirty="0">
                <a:solidFill>
                  <a:srgbClr val="994493"/>
                </a:solidFill>
                <a:latin typeface="Moderat Extended Bold"/>
                <a:cs typeface="Moderat Extended Bold"/>
              </a:rPr>
              <a:t>says</a:t>
            </a:r>
            <a:r>
              <a:rPr sz="879" b="1" spc="12" dirty="0">
                <a:solidFill>
                  <a:srgbClr val="994493"/>
                </a:solidFill>
                <a:latin typeface="Moderat Extended Bold"/>
                <a:cs typeface="Moderat Extended Bold"/>
              </a:rPr>
              <a:t> </a:t>
            </a:r>
            <a:r>
              <a:rPr sz="879" b="1" dirty="0">
                <a:solidFill>
                  <a:srgbClr val="994493"/>
                </a:solidFill>
                <a:latin typeface="Moderat Extended Bold"/>
                <a:cs typeface="Moderat Extended Bold"/>
              </a:rPr>
              <a:t>Reynolds,</a:t>
            </a:r>
            <a:r>
              <a:rPr sz="879" b="1" spc="9" dirty="0">
                <a:solidFill>
                  <a:srgbClr val="994493"/>
                </a:solidFill>
                <a:latin typeface="Moderat Extended Bold"/>
                <a:cs typeface="Moderat Extended Bold"/>
              </a:rPr>
              <a:t> </a:t>
            </a:r>
            <a:r>
              <a:rPr sz="879" b="1" dirty="0">
                <a:solidFill>
                  <a:srgbClr val="994493"/>
                </a:solidFill>
                <a:latin typeface="Moderat Extended Bold"/>
                <a:cs typeface="Moderat Extended Bold"/>
              </a:rPr>
              <a:t>who</a:t>
            </a:r>
            <a:r>
              <a:rPr sz="879" b="1" spc="12" dirty="0">
                <a:solidFill>
                  <a:srgbClr val="994493"/>
                </a:solidFill>
                <a:latin typeface="Moderat Extended Bold"/>
                <a:cs typeface="Moderat Extended Bold"/>
              </a:rPr>
              <a:t> </a:t>
            </a:r>
            <a:r>
              <a:rPr sz="879" b="1" dirty="0">
                <a:solidFill>
                  <a:srgbClr val="994493"/>
                </a:solidFill>
                <a:latin typeface="Moderat Extended Bold"/>
                <a:cs typeface="Moderat Extended Bold"/>
              </a:rPr>
              <a:t>led</a:t>
            </a:r>
            <a:r>
              <a:rPr sz="879" b="1" spc="9" dirty="0">
                <a:solidFill>
                  <a:srgbClr val="994493"/>
                </a:solidFill>
                <a:latin typeface="Moderat Extended Bold"/>
                <a:cs typeface="Moderat Extended Bold"/>
              </a:rPr>
              <a:t> </a:t>
            </a:r>
            <a:r>
              <a:rPr sz="879" b="1" spc="-15" dirty="0">
                <a:solidFill>
                  <a:srgbClr val="994493"/>
                </a:solidFill>
                <a:latin typeface="Moderat Extended Bold"/>
                <a:cs typeface="Moderat Extended Bold"/>
              </a:rPr>
              <a:t>the </a:t>
            </a:r>
            <a:r>
              <a:rPr sz="879" b="1" dirty="0">
                <a:solidFill>
                  <a:srgbClr val="994493"/>
                </a:solidFill>
                <a:latin typeface="Moderat Extended Bold"/>
                <a:cs typeface="Moderat Extended Bold"/>
              </a:rPr>
              <a:t>Prismatic</a:t>
            </a:r>
            <a:r>
              <a:rPr sz="879" b="1" spc="18" dirty="0">
                <a:solidFill>
                  <a:srgbClr val="994493"/>
                </a:solidFill>
                <a:latin typeface="Moderat Extended Bold"/>
                <a:cs typeface="Moderat Extended Bold"/>
              </a:rPr>
              <a:t> </a:t>
            </a:r>
            <a:r>
              <a:rPr sz="879" b="1" dirty="0">
                <a:solidFill>
                  <a:srgbClr val="994493"/>
                </a:solidFill>
                <a:latin typeface="Moderat Extended Bold"/>
                <a:cs typeface="Moderat Extended Bold"/>
              </a:rPr>
              <a:t>Jane</a:t>
            </a:r>
            <a:r>
              <a:rPr sz="879" b="1" spc="21" dirty="0">
                <a:solidFill>
                  <a:srgbClr val="994493"/>
                </a:solidFill>
                <a:latin typeface="Moderat Extended Bold"/>
                <a:cs typeface="Moderat Extended Bold"/>
              </a:rPr>
              <a:t> </a:t>
            </a:r>
            <a:r>
              <a:rPr sz="879" b="1" dirty="0">
                <a:solidFill>
                  <a:srgbClr val="994493"/>
                </a:solidFill>
                <a:latin typeface="Moderat Extended Bold"/>
                <a:cs typeface="Moderat Extended Bold"/>
              </a:rPr>
              <a:t>Eyre</a:t>
            </a:r>
            <a:r>
              <a:rPr sz="879" b="1" spc="18" dirty="0">
                <a:solidFill>
                  <a:srgbClr val="994493"/>
                </a:solidFill>
                <a:latin typeface="Moderat Extended Bold"/>
                <a:cs typeface="Moderat Extended Bold"/>
              </a:rPr>
              <a:t> </a:t>
            </a:r>
            <a:r>
              <a:rPr sz="879" b="1" dirty="0">
                <a:solidFill>
                  <a:srgbClr val="994493"/>
                </a:solidFill>
                <a:latin typeface="Moderat Extended Bold"/>
                <a:cs typeface="Moderat Extended Bold"/>
              </a:rPr>
              <a:t>research</a:t>
            </a:r>
            <a:r>
              <a:rPr sz="879" b="1" spc="21" dirty="0">
                <a:solidFill>
                  <a:srgbClr val="994493"/>
                </a:solidFill>
                <a:latin typeface="Moderat Extended Bold"/>
                <a:cs typeface="Moderat Extended Bold"/>
              </a:rPr>
              <a:t> </a:t>
            </a:r>
            <a:r>
              <a:rPr sz="879" b="1" spc="-6" dirty="0">
                <a:solidFill>
                  <a:srgbClr val="994493"/>
                </a:solidFill>
                <a:latin typeface="Moderat Extended Bold"/>
                <a:cs typeface="Moderat Extended Bold"/>
              </a:rPr>
              <a:t>project, </a:t>
            </a:r>
            <a:r>
              <a:rPr sz="879" b="1" dirty="0">
                <a:solidFill>
                  <a:srgbClr val="994493"/>
                </a:solidFill>
                <a:latin typeface="Moderat Extended Bold"/>
                <a:cs typeface="Moderat Extended Bold"/>
              </a:rPr>
              <a:t>which</a:t>
            </a:r>
            <a:r>
              <a:rPr sz="879" b="1" spc="30" dirty="0">
                <a:solidFill>
                  <a:srgbClr val="994493"/>
                </a:solidFill>
                <a:latin typeface="Moderat Extended Bold"/>
                <a:cs typeface="Moderat Extended Bold"/>
              </a:rPr>
              <a:t> </a:t>
            </a:r>
            <a:r>
              <a:rPr sz="879" b="1" dirty="0">
                <a:solidFill>
                  <a:srgbClr val="994493"/>
                </a:solidFill>
                <a:latin typeface="Moderat Extended Bold"/>
                <a:cs typeface="Moderat Extended Bold"/>
              </a:rPr>
              <a:t>culminated</a:t>
            </a:r>
            <a:r>
              <a:rPr sz="879" b="1" spc="33" dirty="0">
                <a:solidFill>
                  <a:srgbClr val="994493"/>
                </a:solidFill>
                <a:latin typeface="Moderat Extended Bold"/>
                <a:cs typeface="Moderat Extended Bold"/>
              </a:rPr>
              <a:t> </a:t>
            </a:r>
            <a:r>
              <a:rPr sz="879" b="1" dirty="0">
                <a:solidFill>
                  <a:srgbClr val="994493"/>
                </a:solidFill>
                <a:latin typeface="Moderat Extended Bold"/>
                <a:cs typeface="Moderat Extended Bold"/>
              </a:rPr>
              <a:t>in</a:t>
            </a:r>
            <a:r>
              <a:rPr sz="879" b="1" spc="33" dirty="0">
                <a:solidFill>
                  <a:srgbClr val="994493"/>
                </a:solidFill>
                <a:latin typeface="Moderat Extended Bold"/>
                <a:cs typeface="Moderat Extended Bold"/>
              </a:rPr>
              <a:t> </a:t>
            </a:r>
            <a:r>
              <a:rPr lang="en-GB" sz="879" b="1">
                <a:solidFill>
                  <a:srgbClr val="994493"/>
                </a:solidFill>
                <a:latin typeface="Moderat Extended Bold"/>
                <a:cs typeface="Moderat Extended Bold"/>
              </a:rPr>
              <a:t>an</a:t>
            </a:r>
            <a:r>
              <a:rPr sz="879" b="1" spc="33">
                <a:solidFill>
                  <a:srgbClr val="994493"/>
                </a:solidFill>
                <a:latin typeface="Moderat Extended Bold"/>
                <a:cs typeface="Moderat Extended Bold"/>
              </a:rPr>
              <a:t> </a:t>
            </a:r>
            <a:r>
              <a:rPr sz="879" b="1" dirty="0">
                <a:solidFill>
                  <a:srgbClr val="994493"/>
                </a:solidFill>
                <a:latin typeface="Moderat Extended Bold"/>
                <a:cs typeface="Moderat Extended Bold"/>
              </a:rPr>
              <a:t>open</a:t>
            </a:r>
            <a:r>
              <a:rPr sz="879" b="1" spc="33" dirty="0">
                <a:solidFill>
                  <a:srgbClr val="994493"/>
                </a:solidFill>
                <a:latin typeface="Moderat Extended Bold"/>
                <a:cs typeface="Moderat Extended Bold"/>
              </a:rPr>
              <a:t> </a:t>
            </a:r>
            <a:r>
              <a:rPr sz="879" b="1" spc="-6" dirty="0">
                <a:solidFill>
                  <a:srgbClr val="994493"/>
                </a:solidFill>
                <a:latin typeface="Moderat Extended Bold"/>
                <a:cs typeface="Moderat Extended Bold"/>
              </a:rPr>
              <a:t>access volume.</a:t>
            </a:r>
            <a:endParaRPr sz="879" dirty="0">
              <a:latin typeface="Moderat Extended Bold"/>
              <a:cs typeface="Moderat Extended Bold"/>
            </a:endParaRPr>
          </a:p>
          <a:p>
            <a:pPr marL="7701" marR="45823">
              <a:lnSpc>
                <a:spcPct val="102299"/>
              </a:lnSpc>
              <a:spcBef>
                <a:spcPts val="282"/>
              </a:spcBef>
            </a:pPr>
            <a:r>
              <a:rPr sz="879" b="1" dirty="0">
                <a:solidFill>
                  <a:srgbClr val="994493"/>
                </a:solidFill>
                <a:latin typeface="Moderat Extended Bold"/>
                <a:cs typeface="Moderat Extended Bold"/>
              </a:rPr>
              <a:t>Reynolds</a:t>
            </a:r>
            <a:r>
              <a:rPr sz="879" b="1" spc="12" dirty="0">
                <a:solidFill>
                  <a:srgbClr val="994493"/>
                </a:solidFill>
                <a:latin typeface="Moderat Extended Bold"/>
                <a:cs typeface="Moderat Extended Bold"/>
              </a:rPr>
              <a:t> </a:t>
            </a:r>
            <a:r>
              <a:rPr sz="879" b="1" dirty="0">
                <a:solidFill>
                  <a:srgbClr val="994493"/>
                </a:solidFill>
                <a:latin typeface="Moderat Extended Bold"/>
                <a:cs typeface="Moderat Extended Bold"/>
              </a:rPr>
              <a:t>collaborated</a:t>
            </a:r>
            <a:r>
              <a:rPr sz="879" b="1" spc="15" dirty="0">
                <a:solidFill>
                  <a:srgbClr val="994493"/>
                </a:solidFill>
                <a:latin typeface="Moderat Extended Bold"/>
                <a:cs typeface="Moderat Extended Bold"/>
              </a:rPr>
              <a:t> </a:t>
            </a:r>
            <a:r>
              <a:rPr sz="879" b="1" dirty="0">
                <a:solidFill>
                  <a:srgbClr val="994493"/>
                </a:solidFill>
                <a:latin typeface="Moderat Extended Bold"/>
                <a:cs typeface="Moderat Extended Bold"/>
              </a:rPr>
              <a:t>with</a:t>
            </a:r>
            <a:r>
              <a:rPr sz="879" b="1" spc="12" dirty="0">
                <a:solidFill>
                  <a:srgbClr val="994493"/>
                </a:solidFill>
                <a:latin typeface="Moderat Extended Bold"/>
                <a:cs typeface="Moderat Extended Bold"/>
              </a:rPr>
              <a:t> </a:t>
            </a:r>
            <a:r>
              <a:rPr sz="879" b="1" spc="-12" dirty="0">
                <a:solidFill>
                  <a:srgbClr val="994493"/>
                </a:solidFill>
                <a:latin typeface="Moderat Extended Bold"/>
                <a:cs typeface="Moderat Extended Bold"/>
              </a:rPr>
              <a:t>many </a:t>
            </a:r>
            <a:r>
              <a:rPr sz="879" b="1" dirty="0">
                <a:solidFill>
                  <a:srgbClr val="994493"/>
                </a:solidFill>
                <a:latin typeface="Moderat Extended Bold"/>
                <a:cs typeface="Moderat Extended Bold"/>
              </a:rPr>
              <a:t>academics</a:t>
            </a:r>
            <a:r>
              <a:rPr sz="879" b="1" spc="30" dirty="0">
                <a:solidFill>
                  <a:srgbClr val="994493"/>
                </a:solidFill>
                <a:latin typeface="Moderat Extended Bold"/>
                <a:cs typeface="Moderat Extended Bold"/>
              </a:rPr>
              <a:t> </a:t>
            </a:r>
            <a:r>
              <a:rPr sz="879" b="1" dirty="0">
                <a:solidFill>
                  <a:srgbClr val="994493"/>
                </a:solidFill>
                <a:latin typeface="Moderat Extended Bold"/>
                <a:cs typeface="Moderat Extended Bold"/>
              </a:rPr>
              <a:t>from</a:t>
            </a:r>
            <a:r>
              <a:rPr sz="879" b="1" spc="30" dirty="0">
                <a:solidFill>
                  <a:srgbClr val="994493"/>
                </a:solidFill>
                <a:latin typeface="Moderat Extended Bold"/>
                <a:cs typeface="Moderat Extended Bold"/>
              </a:rPr>
              <a:t> </a:t>
            </a:r>
            <a:r>
              <a:rPr sz="879" b="1" dirty="0">
                <a:solidFill>
                  <a:srgbClr val="994493"/>
                </a:solidFill>
                <a:latin typeface="Moderat Extended Bold"/>
                <a:cs typeface="Moderat Extended Bold"/>
              </a:rPr>
              <a:t>around</a:t>
            </a:r>
            <a:r>
              <a:rPr sz="879" b="1" spc="33" dirty="0">
                <a:solidFill>
                  <a:srgbClr val="994493"/>
                </a:solidFill>
                <a:latin typeface="Moderat Extended Bold"/>
                <a:cs typeface="Moderat Extended Bold"/>
              </a:rPr>
              <a:t> </a:t>
            </a:r>
            <a:r>
              <a:rPr sz="879" b="1" dirty="0">
                <a:solidFill>
                  <a:srgbClr val="994493"/>
                </a:solidFill>
                <a:latin typeface="Moderat Extended Bold"/>
                <a:cs typeface="Moderat Extended Bold"/>
              </a:rPr>
              <a:t>the</a:t>
            </a:r>
            <a:r>
              <a:rPr sz="879" b="1" spc="30" dirty="0">
                <a:solidFill>
                  <a:srgbClr val="994493"/>
                </a:solidFill>
                <a:latin typeface="Moderat Extended Bold"/>
                <a:cs typeface="Moderat Extended Bold"/>
              </a:rPr>
              <a:t> </a:t>
            </a:r>
            <a:r>
              <a:rPr sz="879" b="1" dirty="0">
                <a:solidFill>
                  <a:srgbClr val="994493"/>
                </a:solidFill>
                <a:latin typeface="Moderat Extended Bold"/>
                <a:cs typeface="Moderat Extended Bold"/>
              </a:rPr>
              <a:t>world</a:t>
            </a:r>
            <a:r>
              <a:rPr sz="879" b="1" spc="33" dirty="0">
                <a:solidFill>
                  <a:srgbClr val="994493"/>
                </a:solidFill>
                <a:latin typeface="Moderat Extended Bold"/>
                <a:cs typeface="Moderat Extended Bold"/>
              </a:rPr>
              <a:t> </a:t>
            </a:r>
            <a:r>
              <a:rPr sz="879" b="1" spc="-15" dirty="0">
                <a:solidFill>
                  <a:srgbClr val="994493"/>
                </a:solidFill>
                <a:latin typeface="Moderat Extended Bold"/>
                <a:cs typeface="Moderat Extended Bold"/>
              </a:rPr>
              <a:t>and </a:t>
            </a:r>
            <a:r>
              <a:rPr sz="879" b="1" dirty="0">
                <a:solidFill>
                  <a:srgbClr val="994493"/>
                </a:solidFill>
                <a:latin typeface="Moderat Extended Bold"/>
                <a:cs typeface="Moderat Extended Bold"/>
              </a:rPr>
              <a:t>he</a:t>
            </a:r>
            <a:r>
              <a:rPr sz="879" b="1" spc="9" dirty="0">
                <a:solidFill>
                  <a:srgbClr val="994493"/>
                </a:solidFill>
                <a:latin typeface="Moderat Extended Bold"/>
                <a:cs typeface="Moderat Extended Bold"/>
              </a:rPr>
              <a:t> </a:t>
            </a:r>
            <a:r>
              <a:rPr sz="879" b="1" dirty="0">
                <a:solidFill>
                  <a:srgbClr val="994493"/>
                </a:solidFill>
                <a:latin typeface="Moderat Extended Bold"/>
                <a:cs typeface="Moderat Extended Bold"/>
              </a:rPr>
              <a:t>wanted</a:t>
            </a:r>
            <a:r>
              <a:rPr sz="879" b="1" spc="12" dirty="0">
                <a:solidFill>
                  <a:srgbClr val="994493"/>
                </a:solidFill>
                <a:latin typeface="Moderat Extended Bold"/>
                <a:cs typeface="Moderat Extended Bold"/>
              </a:rPr>
              <a:t> </a:t>
            </a:r>
            <a:r>
              <a:rPr sz="879" b="1" dirty="0">
                <a:solidFill>
                  <a:srgbClr val="994493"/>
                </a:solidFill>
                <a:latin typeface="Moderat Extended Bold"/>
                <a:cs typeface="Moderat Extended Bold"/>
              </a:rPr>
              <a:t>the</a:t>
            </a:r>
            <a:r>
              <a:rPr sz="879" b="1" spc="9" dirty="0">
                <a:solidFill>
                  <a:srgbClr val="994493"/>
                </a:solidFill>
                <a:latin typeface="Moderat Extended Bold"/>
                <a:cs typeface="Moderat Extended Bold"/>
              </a:rPr>
              <a:t> </a:t>
            </a:r>
            <a:r>
              <a:rPr sz="879" b="1" dirty="0">
                <a:solidFill>
                  <a:srgbClr val="994493"/>
                </a:solidFill>
                <a:latin typeface="Moderat Extended Bold"/>
                <a:cs typeface="Moderat Extended Bold"/>
              </a:rPr>
              <a:t>book</a:t>
            </a:r>
            <a:r>
              <a:rPr sz="879" b="1" spc="12" dirty="0">
                <a:solidFill>
                  <a:srgbClr val="994493"/>
                </a:solidFill>
                <a:latin typeface="Moderat Extended Bold"/>
                <a:cs typeface="Moderat Extended Bold"/>
              </a:rPr>
              <a:t> </a:t>
            </a:r>
            <a:r>
              <a:rPr sz="879" b="1" dirty="0">
                <a:solidFill>
                  <a:srgbClr val="994493"/>
                </a:solidFill>
                <a:latin typeface="Moderat Extended Bold"/>
                <a:cs typeface="Moderat Extended Bold"/>
              </a:rPr>
              <a:t>to</a:t>
            </a:r>
            <a:r>
              <a:rPr sz="879" b="1" spc="9" dirty="0">
                <a:solidFill>
                  <a:srgbClr val="994493"/>
                </a:solidFill>
                <a:latin typeface="Moderat Extended Bold"/>
                <a:cs typeface="Moderat Extended Bold"/>
              </a:rPr>
              <a:t> </a:t>
            </a:r>
            <a:r>
              <a:rPr sz="879" b="1" dirty="0">
                <a:solidFill>
                  <a:srgbClr val="994493"/>
                </a:solidFill>
                <a:latin typeface="Moderat Extended Bold"/>
                <a:cs typeface="Moderat Extended Bold"/>
              </a:rPr>
              <a:t>reflect</a:t>
            </a:r>
            <a:r>
              <a:rPr sz="879" b="1" spc="12" dirty="0">
                <a:solidFill>
                  <a:srgbClr val="994493"/>
                </a:solidFill>
                <a:latin typeface="Moderat Extended Bold"/>
                <a:cs typeface="Moderat Extended Bold"/>
              </a:rPr>
              <a:t> </a:t>
            </a:r>
            <a:r>
              <a:rPr sz="879" b="1" spc="-15" dirty="0">
                <a:solidFill>
                  <a:srgbClr val="994493"/>
                </a:solidFill>
                <a:latin typeface="Moderat Extended Bold"/>
                <a:cs typeface="Moderat Extended Bold"/>
              </a:rPr>
              <a:t>the </a:t>
            </a:r>
            <a:r>
              <a:rPr sz="879" b="1" dirty="0">
                <a:solidFill>
                  <a:srgbClr val="994493"/>
                </a:solidFill>
                <a:latin typeface="Moderat Extended Bold"/>
                <a:cs typeface="Moderat Extended Bold"/>
              </a:rPr>
              <a:t>international</a:t>
            </a:r>
            <a:r>
              <a:rPr sz="879" b="1" spc="27" dirty="0">
                <a:solidFill>
                  <a:srgbClr val="994493"/>
                </a:solidFill>
                <a:latin typeface="Moderat Extended Bold"/>
                <a:cs typeface="Moderat Extended Bold"/>
              </a:rPr>
              <a:t> </a:t>
            </a:r>
            <a:r>
              <a:rPr sz="879" b="1" dirty="0">
                <a:solidFill>
                  <a:srgbClr val="994493"/>
                </a:solidFill>
                <a:latin typeface="Moderat Extended Bold"/>
                <a:cs typeface="Moderat Extended Bold"/>
              </a:rPr>
              <a:t>input</a:t>
            </a:r>
            <a:r>
              <a:rPr sz="879" b="1" spc="27" dirty="0">
                <a:solidFill>
                  <a:srgbClr val="994493"/>
                </a:solidFill>
                <a:latin typeface="Moderat Extended Bold"/>
                <a:cs typeface="Moderat Extended Bold"/>
              </a:rPr>
              <a:t> </a:t>
            </a:r>
            <a:r>
              <a:rPr sz="879" b="1" dirty="0">
                <a:solidFill>
                  <a:srgbClr val="994493"/>
                </a:solidFill>
                <a:latin typeface="Moderat Extended Bold"/>
                <a:cs typeface="Moderat Extended Bold"/>
              </a:rPr>
              <a:t>and</a:t>
            </a:r>
            <a:r>
              <a:rPr sz="879" b="1" spc="27" dirty="0">
                <a:solidFill>
                  <a:srgbClr val="994493"/>
                </a:solidFill>
                <a:latin typeface="Moderat Extended Bold"/>
                <a:cs typeface="Moderat Extended Bold"/>
              </a:rPr>
              <a:t> </a:t>
            </a:r>
            <a:r>
              <a:rPr sz="879" b="1" dirty="0">
                <a:solidFill>
                  <a:srgbClr val="994493"/>
                </a:solidFill>
                <a:latin typeface="Moderat Extended Bold"/>
                <a:cs typeface="Moderat Extended Bold"/>
              </a:rPr>
              <a:t>the</a:t>
            </a:r>
            <a:r>
              <a:rPr sz="879" b="1" spc="27" dirty="0">
                <a:solidFill>
                  <a:srgbClr val="994493"/>
                </a:solidFill>
                <a:latin typeface="Moderat Extended Bold"/>
                <a:cs typeface="Moderat Extended Bold"/>
              </a:rPr>
              <a:t> </a:t>
            </a:r>
            <a:r>
              <a:rPr sz="879" b="1" dirty="0">
                <a:solidFill>
                  <a:srgbClr val="994493"/>
                </a:solidFill>
                <a:latin typeface="Moderat Extended Bold"/>
                <a:cs typeface="Moderat Extended Bold"/>
              </a:rPr>
              <a:t>nature</a:t>
            </a:r>
            <a:r>
              <a:rPr sz="879" b="1" spc="27" dirty="0">
                <a:solidFill>
                  <a:srgbClr val="994493"/>
                </a:solidFill>
                <a:latin typeface="Moderat Extended Bold"/>
                <a:cs typeface="Moderat Extended Bold"/>
              </a:rPr>
              <a:t> </a:t>
            </a:r>
            <a:r>
              <a:rPr sz="879" b="1" dirty="0">
                <a:solidFill>
                  <a:srgbClr val="994493"/>
                </a:solidFill>
                <a:latin typeface="Moderat Extended Bold"/>
                <a:cs typeface="Moderat Extended Bold"/>
              </a:rPr>
              <a:t>of</a:t>
            </a:r>
            <a:r>
              <a:rPr sz="879" b="1" spc="27" dirty="0">
                <a:solidFill>
                  <a:srgbClr val="994493"/>
                </a:solidFill>
                <a:latin typeface="Moderat Extended Bold"/>
                <a:cs typeface="Moderat Extended Bold"/>
              </a:rPr>
              <a:t> </a:t>
            </a:r>
            <a:r>
              <a:rPr sz="879" b="1" spc="-15" dirty="0">
                <a:solidFill>
                  <a:srgbClr val="994493"/>
                </a:solidFill>
                <a:latin typeface="Moderat Extended Bold"/>
                <a:cs typeface="Moderat Extended Bold"/>
              </a:rPr>
              <a:t>the </a:t>
            </a:r>
            <a:r>
              <a:rPr sz="879" b="1" dirty="0">
                <a:solidFill>
                  <a:srgbClr val="994493"/>
                </a:solidFill>
                <a:latin typeface="Moderat Extended Bold"/>
                <a:cs typeface="Moderat Extended Bold"/>
              </a:rPr>
              <a:t>work</a:t>
            </a:r>
            <a:r>
              <a:rPr sz="879" b="1" spc="3" dirty="0">
                <a:solidFill>
                  <a:srgbClr val="994493"/>
                </a:solidFill>
                <a:latin typeface="Moderat Extended Bold"/>
                <a:cs typeface="Moderat Extended Bold"/>
              </a:rPr>
              <a:t> </a:t>
            </a:r>
            <a:r>
              <a:rPr sz="879" b="1" dirty="0">
                <a:solidFill>
                  <a:srgbClr val="994493"/>
                </a:solidFill>
                <a:latin typeface="Moderat Extended Bold"/>
                <a:cs typeface="Moderat Extended Bold"/>
              </a:rPr>
              <a:t>-</a:t>
            </a:r>
            <a:r>
              <a:rPr sz="879" b="1" spc="6" dirty="0">
                <a:solidFill>
                  <a:srgbClr val="994493"/>
                </a:solidFill>
                <a:latin typeface="Moderat Extended Bold"/>
                <a:cs typeface="Moderat Extended Bold"/>
              </a:rPr>
              <a:t> </a:t>
            </a:r>
            <a:r>
              <a:rPr sz="879" b="1" dirty="0">
                <a:solidFill>
                  <a:srgbClr val="994493"/>
                </a:solidFill>
                <a:latin typeface="Moderat Extended Bold"/>
                <a:cs typeface="Moderat Extended Bold"/>
              </a:rPr>
              <a:t>that</a:t>
            </a:r>
            <a:r>
              <a:rPr sz="879" b="1" spc="3" dirty="0">
                <a:solidFill>
                  <a:srgbClr val="994493"/>
                </a:solidFill>
                <a:latin typeface="Moderat Extended Bold"/>
                <a:cs typeface="Moderat Extended Bold"/>
              </a:rPr>
              <a:t> </a:t>
            </a:r>
            <a:r>
              <a:rPr sz="879" b="1" dirty="0">
                <a:solidFill>
                  <a:srgbClr val="994493"/>
                </a:solidFill>
                <a:latin typeface="Moderat Extended Bold"/>
                <a:cs typeface="Moderat Extended Bold"/>
              </a:rPr>
              <a:t>literature</a:t>
            </a:r>
            <a:r>
              <a:rPr sz="879" b="1" spc="6" dirty="0">
                <a:solidFill>
                  <a:srgbClr val="994493"/>
                </a:solidFill>
                <a:latin typeface="Moderat Extended Bold"/>
                <a:cs typeface="Moderat Extended Bold"/>
              </a:rPr>
              <a:t> </a:t>
            </a:r>
            <a:r>
              <a:rPr sz="879" b="1" dirty="0">
                <a:solidFill>
                  <a:srgbClr val="994493"/>
                </a:solidFill>
                <a:latin typeface="Moderat Extended Bold"/>
                <a:cs typeface="Moderat Extended Bold"/>
              </a:rPr>
              <a:t>is</a:t>
            </a:r>
            <a:r>
              <a:rPr sz="879" b="1" spc="3" dirty="0">
                <a:solidFill>
                  <a:srgbClr val="994493"/>
                </a:solidFill>
                <a:latin typeface="Moderat Extended Bold"/>
                <a:cs typeface="Moderat Extended Bold"/>
              </a:rPr>
              <a:t> </a:t>
            </a:r>
            <a:r>
              <a:rPr sz="879" b="1" dirty="0">
                <a:solidFill>
                  <a:srgbClr val="994493"/>
                </a:solidFill>
                <a:latin typeface="Moderat Extended Bold"/>
                <a:cs typeface="Moderat Extended Bold"/>
              </a:rPr>
              <a:t>not</a:t>
            </a:r>
            <a:r>
              <a:rPr sz="879" b="1" spc="6" dirty="0">
                <a:solidFill>
                  <a:srgbClr val="994493"/>
                </a:solidFill>
                <a:latin typeface="Moderat Extended Bold"/>
                <a:cs typeface="Moderat Extended Bold"/>
              </a:rPr>
              <a:t> </a:t>
            </a:r>
            <a:r>
              <a:rPr sz="879" b="1" dirty="0">
                <a:solidFill>
                  <a:srgbClr val="994493"/>
                </a:solidFill>
                <a:latin typeface="Moderat Extended Bold"/>
                <a:cs typeface="Moderat Extended Bold"/>
              </a:rPr>
              <a:t>restricted</a:t>
            </a:r>
            <a:r>
              <a:rPr sz="879" b="1" spc="6" dirty="0">
                <a:solidFill>
                  <a:srgbClr val="994493"/>
                </a:solidFill>
                <a:latin typeface="Moderat Extended Bold"/>
                <a:cs typeface="Moderat Extended Bold"/>
              </a:rPr>
              <a:t> </a:t>
            </a:r>
            <a:r>
              <a:rPr sz="879" b="1" spc="-15" dirty="0">
                <a:solidFill>
                  <a:srgbClr val="994493"/>
                </a:solidFill>
                <a:latin typeface="Moderat Extended Bold"/>
                <a:cs typeface="Moderat Extended Bold"/>
              </a:rPr>
              <a:t>to </a:t>
            </a:r>
            <a:r>
              <a:rPr sz="879" b="1" dirty="0">
                <a:solidFill>
                  <a:srgbClr val="994493"/>
                </a:solidFill>
                <a:latin typeface="Moderat Extended Bold"/>
                <a:cs typeface="Moderat Extended Bold"/>
              </a:rPr>
              <a:t>one</a:t>
            </a:r>
            <a:r>
              <a:rPr sz="879" b="1" spc="18" dirty="0">
                <a:solidFill>
                  <a:srgbClr val="994493"/>
                </a:solidFill>
                <a:latin typeface="Moderat Extended Bold"/>
                <a:cs typeface="Moderat Extended Bold"/>
              </a:rPr>
              <a:t> </a:t>
            </a:r>
            <a:r>
              <a:rPr sz="879" b="1" dirty="0">
                <a:solidFill>
                  <a:srgbClr val="994493"/>
                </a:solidFill>
                <a:latin typeface="Moderat Extended Bold"/>
                <a:cs typeface="Moderat Extended Bold"/>
              </a:rPr>
              <a:t>language,</a:t>
            </a:r>
            <a:r>
              <a:rPr sz="879" b="1" spc="21" dirty="0">
                <a:solidFill>
                  <a:srgbClr val="994493"/>
                </a:solidFill>
                <a:latin typeface="Moderat Extended Bold"/>
                <a:cs typeface="Moderat Extended Bold"/>
              </a:rPr>
              <a:t> </a:t>
            </a:r>
            <a:r>
              <a:rPr sz="879" b="1" dirty="0">
                <a:solidFill>
                  <a:srgbClr val="994493"/>
                </a:solidFill>
                <a:latin typeface="Moderat Extended Bold"/>
                <a:cs typeface="Moderat Extended Bold"/>
              </a:rPr>
              <a:t>one</a:t>
            </a:r>
            <a:r>
              <a:rPr sz="879" b="1" spc="21" dirty="0">
                <a:solidFill>
                  <a:srgbClr val="994493"/>
                </a:solidFill>
                <a:latin typeface="Moderat Extended Bold"/>
                <a:cs typeface="Moderat Extended Bold"/>
              </a:rPr>
              <a:t> </a:t>
            </a:r>
            <a:r>
              <a:rPr sz="879" b="1" dirty="0">
                <a:solidFill>
                  <a:srgbClr val="994493"/>
                </a:solidFill>
                <a:latin typeface="Moderat Extended Bold"/>
                <a:cs typeface="Moderat Extended Bold"/>
              </a:rPr>
              <a:t>interpretation</a:t>
            </a:r>
            <a:r>
              <a:rPr sz="879" b="1" spc="21" dirty="0">
                <a:solidFill>
                  <a:srgbClr val="994493"/>
                </a:solidFill>
                <a:latin typeface="Moderat Extended Bold"/>
                <a:cs typeface="Moderat Extended Bold"/>
              </a:rPr>
              <a:t> </a:t>
            </a:r>
            <a:r>
              <a:rPr sz="879" b="1" dirty="0">
                <a:solidFill>
                  <a:srgbClr val="994493"/>
                </a:solidFill>
                <a:latin typeface="Moderat Extended Bold"/>
                <a:cs typeface="Moderat Extended Bold"/>
              </a:rPr>
              <a:t>or</a:t>
            </a:r>
            <a:r>
              <a:rPr sz="879" b="1" spc="21" dirty="0">
                <a:solidFill>
                  <a:srgbClr val="994493"/>
                </a:solidFill>
                <a:latin typeface="Moderat Extended Bold"/>
                <a:cs typeface="Moderat Extended Bold"/>
              </a:rPr>
              <a:t> </a:t>
            </a:r>
            <a:r>
              <a:rPr sz="879" b="1" spc="-15" dirty="0">
                <a:solidFill>
                  <a:srgbClr val="994493"/>
                </a:solidFill>
                <a:latin typeface="Moderat Extended Bold"/>
                <a:cs typeface="Moderat Extended Bold"/>
              </a:rPr>
              <a:t>one </a:t>
            </a:r>
            <a:r>
              <a:rPr sz="879" b="1" spc="-6" dirty="0">
                <a:solidFill>
                  <a:srgbClr val="994493"/>
                </a:solidFill>
                <a:latin typeface="Moderat Extended Bold"/>
                <a:cs typeface="Moderat Extended Bold"/>
              </a:rPr>
              <a:t>voice.</a:t>
            </a:r>
            <a:endParaRPr sz="879" dirty="0">
              <a:latin typeface="Moderat Extended Bold"/>
              <a:cs typeface="Moderat Extended Bold"/>
            </a:endParaRPr>
          </a:p>
        </p:txBody>
      </p:sp>
      <p:sp>
        <p:nvSpPr>
          <p:cNvPr id="3" name="object 3"/>
          <p:cNvSpPr txBox="1"/>
          <p:nvPr/>
        </p:nvSpPr>
        <p:spPr>
          <a:xfrm>
            <a:off x="3201722" y="2458464"/>
            <a:ext cx="2571846" cy="2418976"/>
          </a:xfrm>
          <a:prstGeom prst="rect">
            <a:avLst/>
          </a:prstGeom>
        </p:spPr>
        <p:txBody>
          <a:bodyPr vert="horz" wrap="square" lIns="0" tIns="7316" rIns="0" bIns="0" rtlCol="0">
            <a:spAutoFit/>
          </a:bodyPr>
          <a:lstStyle/>
          <a:p>
            <a:pPr marL="7701" marR="649218">
              <a:lnSpc>
                <a:spcPct val="102299"/>
              </a:lnSpc>
              <a:spcBef>
                <a:spcPts val="58"/>
              </a:spcBef>
            </a:pPr>
            <a:r>
              <a:rPr sz="879" b="1" dirty="0">
                <a:solidFill>
                  <a:srgbClr val="994493"/>
                </a:solidFill>
                <a:latin typeface="Moderat Extended Bold"/>
                <a:cs typeface="Moderat Extended Bold"/>
              </a:rPr>
              <a:t>He</a:t>
            </a:r>
            <a:r>
              <a:rPr sz="879" b="1" spc="15" dirty="0">
                <a:solidFill>
                  <a:srgbClr val="994493"/>
                </a:solidFill>
                <a:latin typeface="Moderat Extended Bold"/>
                <a:cs typeface="Moderat Extended Bold"/>
              </a:rPr>
              <a:t> </a:t>
            </a:r>
            <a:r>
              <a:rPr sz="879" b="1" dirty="0">
                <a:solidFill>
                  <a:srgbClr val="994493"/>
                </a:solidFill>
                <a:latin typeface="Moderat Extended Bold"/>
                <a:cs typeface="Moderat Extended Bold"/>
              </a:rPr>
              <a:t>said:</a:t>
            </a:r>
            <a:r>
              <a:rPr sz="879" b="1" spc="18" dirty="0">
                <a:solidFill>
                  <a:srgbClr val="994493"/>
                </a:solidFill>
                <a:latin typeface="Moderat Extended Bold"/>
                <a:cs typeface="Moderat Extended Bold"/>
              </a:rPr>
              <a:t> </a:t>
            </a:r>
            <a:r>
              <a:rPr sz="879" b="1" dirty="0">
                <a:solidFill>
                  <a:srgbClr val="994493"/>
                </a:solidFill>
                <a:latin typeface="Moderat Extended Bold"/>
                <a:cs typeface="Moderat Extended Bold"/>
              </a:rPr>
              <a:t>“Reviewing</a:t>
            </a:r>
            <a:r>
              <a:rPr sz="879" b="1" spc="15" dirty="0">
                <a:solidFill>
                  <a:srgbClr val="994493"/>
                </a:solidFill>
                <a:latin typeface="Moderat Extended Bold"/>
                <a:cs typeface="Moderat Extended Bold"/>
              </a:rPr>
              <a:t> </a:t>
            </a:r>
            <a:r>
              <a:rPr sz="879" b="1" dirty="0">
                <a:solidFill>
                  <a:srgbClr val="994493"/>
                </a:solidFill>
                <a:latin typeface="Moderat Extended Bold"/>
                <a:cs typeface="Moderat Extended Bold"/>
              </a:rPr>
              <a:t>all</a:t>
            </a:r>
            <a:r>
              <a:rPr sz="879" b="1" spc="18" dirty="0">
                <a:solidFill>
                  <a:srgbClr val="994493"/>
                </a:solidFill>
                <a:latin typeface="Moderat Extended Bold"/>
                <a:cs typeface="Moderat Extended Bold"/>
              </a:rPr>
              <a:t> </a:t>
            </a:r>
            <a:r>
              <a:rPr sz="879" b="1" dirty="0">
                <a:solidFill>
                  <a:srgbClr val="994493"/>
                </a:solidFill>
                <a:latin typeface="Moderat Extended Bold"/>
                <a:cs typeface="Moderat Extended Bold"/>
              </a:rPr>
              <a:t>this</a:t>
            </a:r>
            <a:r>
              <a:rPr sz="879" b="1" spc="15" dirty="0">
                <a:solidFill>
                  <a:srgbClr val="994493"/>
                </a:solidFill>
                <a:latin typeface="Moderat Extended Bold"/>
                <a:cs typeface="Moderat Extended Bold"/>
              </a:rPr>
              <a:t> </a:t>
            </a:r>
            <a:r>
              <a:rPr sz="879" b="1" spc="-12" dirty="0">
                <a:solidFill>
                  <a:srgbClr val="994493"/>
                </a:solidFill>
                <a:latin typeface="Moderat Extended Bold"/>
                <a:cs typeface="Moderat Extended Bold"/>
              </a:rPr>
              <a:t>work </a:t>
            </a:r>
            <a:r>
              <a:rPr sz="879" b="1" dirty="0">
                <a:solidFill>
                  <a:srgbClr val="994493"/>
                </a:solidFill>
                <a:latin typeface="Moderat Extended Bold"/>
                <a:cs typeface="Moderat Extended Bold"/>
              </a:rPr>
              <a:t>by</a:t>
            </a:r>
            <a:r>
              <a:rPr sz="879" b="1" spc="21" dirty="0">
                <a:solidFill>
                  <a:srgbClr val="994493"/>
                </a:solidFill>
                <a:latin typeface="Moderat Extended Bold"/>
                <a:cs typeface="Moderat Extended Bold"/>
              </a:rPr>
              <a:t> </a:t>
            </a:r>
            <a:r>
              <a:rPr sz="879" b="1" dirty="0">
                <a:solidFill>
                  <a:srgbClr val="994493"/>
                </a:solidFill>
                <a:latin typeface="Moderat Extended Bold"/>
                <a:cs typeface="Moderat Extended Bold"/>
              </a:rPr>
              <a:t>translators</a:t>
            </a:r>
            <a:r>
              <a:rPr sz="879" b="1" spc="24" dirty="0">
                <a:solidFill>
                  <a:srgbClr val="994493"/>
                </a:solidFill>
                <a:latin typeface="Moderat Extended Bold"/>
                <a:cs typeface="Moderat Extended Bold"/>
              </a:rPr>
              <a:t> </a:t>
            </a:r>
            <a:r>
              <a:rPr sz="879" b="1" dirty="0">
                <a:solidFill>
                  <a:srgbClr val="994493"/>
                </a:solidFill>
                <a:latin typeface="Moderat Extended Bold"/>
                <a:cs typeface="Moderat Extended Bold"/>
              </a:rPr>
              <a:t>and</a:t>
            </a:r>
            <a:r>
              <a:rPr sz="879" b="1" spc="24" dirty="0">
                <a:solidFill>
                  <a:srgbClr val="994493"/>
                </a:solidFill>
                <a:latin typeface="Moderat Extended Bold"/>
                <a:cs typeface="Moderat Extended Bold"/>
              </a:rPr>
              <a:t> </a:t>
            </a:r>
            <a:r>
              <a:rPr sz="879" b="1" dirty="0">
                <a:solidFill>
                  <a:srgbClr val="994493"/>
                </a:solidFill>
                <a:latin typeface="Moderat Extended Bold"/>
                <a:cs typeface="Moderat Extended Bold"/>
              </a:rPr>
              <a:t>publishers</a:t>
            </a:r>
            <a:r>
              <a:rPr sz="879" b="1" spc="24" dirty="0">
                <a:solidFill>
                  <a:srgbClr val="994493"/>
                </a:solidFill>
                <a:latin typeface="Moderat Extended Bold"/>
                <a:cs typeface="Moderat Extended Bold"/>
              </a:rPr>
              <a:t> </a:t>
            </a:r>
            <a:r>
              <a:rPr sz="879" b="1" spc="-15" dirty="0">
                <a:solidFill>
                  <a:srgbClr val="994493"/>
                </a:solidFill>
                <a:latin typeface="Moderat Extended Bold"/>
                <a:cs typeface="Moderat Extended Bold"/>
              </a:rPr>
              <a:t>in</a:t>
            </a:r>
            <a:endParaRPr sz="879">
              <a:latin typeface="Moderat Extended Bold"/>
              <a:cs typeface="Moderat Extended Bold"/>
            </a:endParaRPr>
          </a:p>
          <a:p>
            <a:pPr marL="7701" marR="113979">
              <a:lnSpc>
                <a:spcPct val="102299"/>
              </a:lnSpc>
            </a:pPr>
            <a:r>
              <a:rPr sz="879" b="1" spc="-6" dirty="0">
                <a:solidFill>
                  <a:srgbClr val="994493"/>
                </a:solidFill>
                <a:latin typeface="Moderat Extended Bold"/>
                <a:cs typeface="Moderat Extended Bold"/>
              </a:rPr>
              <a:t>different</a:t>
            </a:r>
            <a:r>
              <a:rPr sz="879" b="1" spc="-3" dirty="0">
                <a:solidFill>
                  <a:srgbClr val="994493"/>
                </a:solidFill>
                <a:latin typeface="Moderat Extended Bold"/>
                <a:cs typeface="Moderat Extended Bold"/>
              </a:rPr>
              <a:t> </a:t>
            </a:r>
            <a:r>
              <a:rPr sz="879" b="1" dirty="0">
                <a:solidFill>
                  <a:srgbClr val="994493"/>
                </a:solidFill>
                <a:latin typeface="Moderat Extended Bold"/>
                <a:cs typeface="Moderat Extended Bold"/>
              </a:rPr>
              <a:t>locations is creative work.</a:t>
            </a:r>
            <a:r>
              <a:rPr sz="879" b="1" spc="-3" dirty="0">
                <a:solidFill>
                  <a:srgbClr val="994493"/>
                </a:solidFill>
                <a:latin typeface="Moderat Extended Bold"/>
                <a:cs typeface="Moderat Extended Bold"/>
              </a:rPr>
              <a:t> </a:t>
            </a:r>
            <a:r>
              <a:rPr sz="879" b="1" spc="-12" dirty="0">
                <a:solidFill>
                  <a:srgbClr val="994493"/>
                </a:solidFill>
                <a:latin typeface="Moderat Extended Bold"/>
                <a:cs typeface="Moderat Extended Bold"/>
              </a:rPr>
              <a:t>It’s </a:t>
            </a:r>
            <a:r>
              <a:rPr sz="879" b="1" dirty="0">
                <a:solidFill>
                  <a:srgbClr val="994493"/>
                </a:solidFill>
                <a:latin typeface="Moderat Extended Bold"/>
                <a:cs typeface="Moderat Extended Bold"/>
              </a:rPr>
              <a:t>collaborative</a:t>
            </a:r>
            <a:r>
              <a:rPr sz="879" b="1" spc="12" dirty="0">
                <a:solidFill>
                  <a:srgbClr val="994493"/>
                </a:solidFill>
                <a:latin typeface="Moderat Extended Bold"/>
                <a:cs typeface="Moderat Extended Bold"/>
              </a:rPr>
              <a:t> </a:t>
            </a:r>
            <a:r>
              <a:rPr sz="879" b="1" dirty="0">
                <a:solidFill>
                  <a:srgbClr val="994493"/>
                </a:solidFill>
                <a:latin typeface="Moderat Extended Bold"/>
                <a:cs typeface="Moderat Extended Bold"/>
              </a:rPr>
              <a:t>and</a:t>
            </a:r>
            <a:r>
              <a:rPr sz="879" b="1" spc="15" dirty="0">
                <a:solidFill>
                  <a:srgbClr val="994493"/>
                </a:solidFill>
                <a:latin typeface="Moderat Extended Bold"/>
                <a:cs typeface="Moderat Extended Bold"/>
              </a:rPr>
              <a:t> </a:t>
            </a:r>
            <a:r>
              <a:rPr sz="879" b="1" dirty="0">
                <a:solidFill>
                  <a:srgbClr val="994493"/>
                </a:solidFill>
                <a:latin typeface="Moderat Extended Bold"/>
                <a:cs typeface="Moderat Extended Bold"/>
              </a:rPr>
              <a:t>creative,</a:t>
            </a:r>
            <a:r>
              <a:rPr sz="879" b="1" spc="12" dirty="0">
                <a:solidFill>
                  <a:srgbClr val="994493"/>
                </a:solidFill>
                <a:latin typeface="Moderat Extended Bold"/>
                <a:cs typeface="Moderat Extended Bold"/>
              </a:rPr>
              <a:t> </a:t>
            </a:r>
            <a:r>
              <a:rPr sz="879" b="1" dirty="0">
                <a:solidFill>
                  <a:srgbClr val="994493"/>
                </a:solidFill>
                <a:latin typeface="Moderat Extended Bold"/>
                <a:cs typeface="Moderat Extended Bold"/>
              </a:rPr>
              <a:t>remaking</a:t>
            </a:r>
            <a:r>
              <a:rPr sz="879" b="1" spc="15" dirty="0">
                <a:solidFill>
                  <a:srgbClr val="994493"/>
                </a:solidFill>
                <a:latin typeface="Moderat Extended Bold"/>
                <a:cs typeface="Moderat Extended Bold"/>
              </a:rPr>
              <a:t> </a:t>
            </a:r>
            <a:r>
              <a:rPr sz="879" b="1" spc="-15" dirty="0">
                <a:solidFill>
                  <a:srgbClr val="994493"/>
                </a:solidFill>
                <a:latin typeface="Moderat Extended Bold"/>
                <a:cs typeface="Moderat Extended Bold"/>
              </a:rPr>
              <a:t>and </a:t>
            </a:r>
            <a:r>
              <a:rPr sz="879" b="1" dirty="0">
                <a:solidFill>
                  <a:srgbClr val="994493"/>
                </a:solidFill>
                <a:latin typeface="Moderat Extended Bold"/>
                <a:cs typeface="Moderat Extended Bold"/>
              </a:rPr>
              <a:t>discovering</a:t>
            </a:r>
            <a:r>
              <a:rPr sz="879" b="1" spc="9" dirty="0">
                <a:solidFill>
                  <a:srgbClr val="994493"/>
                </a:solidFill>
                <a:latin typeface="Moderat Extended Bold"/>
                <a:cs typeface="Moderat Extended Bold"/>
              </a:rPr>
              <a:t> </a:t>
            </a:r>
            <a:r>
              <a:rPr sz="879" b="1" dirty="0">
                <a:solidFill>
                  <a:srgbClr val="994493"/>
                </a:solidFill>
                <a:latin typeface="Moderat Extended Bold"/>
                <a:cs typeface="Moderat Extended Bold"/>
              </a:rPr>
              <a:t>new</a:t>
            </a:r>
            <a:r>
              <a:rPr sz="879" b="1" spc="9" dirty="0">
                <a:solidFill>
                  <a:srgbClr val="994493"/>
                </a:solidFill>
                <a:latin typeface="Moderat Extended Bold"/>
                <a:cs typeface="Moderat Extended Bold"/>
              </a:rPr>
              <a:t> </a:t>
            </a:r>
            <a:r>
              <a:rPr sz="879" b="1" dirty="0">
                <a:solidFill>
                  <a:srgbClr val="994493"/>
                </a:solidFill>
                <a:latin typeface="Moderat Extended Bold"/>
                <a:cs typeface="Moderat Extended Bold"/>
              </a:rPr>
              <a:t>significances</a:t>
            </a:r>
            <a:r>
              <a:rPr sz="879" b="1" spc="12" dirty="0">
                <a:solidFill>
                  <a:srgbClr val="994493"/>
                </a:solidFill>
                <a:latin typeface="Moderat Extended Bold"/>
                <a:cs typeface="Moderat Extended Bold"/>
              </a:rPr>
              <a:t> </a:t>
            </a:r>
            <a:r>
              <a:rPr sz="879" b="1" dirty="0">
                <a:solidFill>
                  <a:srgbClr val="994493"/>
                </a:solidFill>
                <a:latin typeface="Moderat Extended Bold"/>
                <a:cs typeface="Moderat Extended Bold"/>
              </a:rPr>
              <a:t>in</a:t>
            </a:r>
            <a:r>
              <a:rPr sz="879" b="1" spc="9" dirty="0">
                <a:solidFill>
                  <a:srgbClr val="994493"/>
                </a:solidFill>
                <a:latin typeface="Moderat Extended Bold"/>
                <a:cs typeface="Moderat Extended Bold"/>
              </a:rPr>
              <a:t> </a:t>
            </a:r>
            <a:r>
              <a:rPr sz="879" b="1" spc="-15" dirty="0">
                <a:solidFill>
                  <a:srgbClr val="994493"/>
                </a:solidFill>
                <a:latin typeface="Moderat Extended Bold"/>
                <a:cs typeface="Moderat Extended Bold"/>
              </a:rPr>
              <a:t>new </a:t>
            </a:r>
            <a:r>
              <a:rPr sz="879" b="1" spc="-6" dirty="0">
                <a:solidFill>
                  <a:srgbClr val="994493"/>
                </a:solidFill>
                <a:latin typeface="Moderat Extended Bold"/>
                <a:cs typeface="Moderat Extended Bold"/>
              </a:rPr>
              <a:t>locations.”</a:t>
            </a:r>
            <a:endParaRPr sz="879">
              <a:latin typeface="Moderat Extended Bold"/>
              <a:cs typeface="Moderat Extended Bold"/>
            </a:endParaRPr>
          </a:p>
          <a:p>
            <a:pPr marL="7701" marR="3081">
              <a:lnSpc>
                <a:spcPct val="102299"/>
              </a:lnSpc>
              <a:spcBef>
                <a:spcPts val="282"/>
              </a:spcBef>
            </a:pPr>
            <a:r>
              <a:rPr sz="879" b="1" dirty="0">
                <a:solidFill>
                  <a:srgbClr val="994493"/>
                </a:solidFill>
                <a:latin typeface="Moderat Extended Bold"/>
                <a:cs typeface="Moderat Extended Bold"/>
              </a:rPr>
              <a:t>Being</a:t>
            </a:r>
            <a:r>
              <a:rPr sz="879" b="1" spc="24" dirty="0">
                <a:solidFill>
                  <a:srgbClr val="994493"/>
                </a:solidFill>
                <a:latin typeface="Moderat Extended Bold"/>
                <a:cs typeface="Moderat Extended Bold"/>
              </a:rPr>
              <a:t> </a:t>
            </a:r>
            <a:r>
              <a:rPr sz="879" b="1" dirty="0">
                <a:solidFill>
                  <a:srgbClr val="994493"/>
                </a:solidFill>
                <a:latin typeface="Moderat Extended Bold"/>
                <a:cs typeface="Moderat Extended Bold"/>
              </a:rPr>
              <a:t>open</a:t>
            </a:r>
            <a:r>
              <a:rPr sz="879" b="1" spc="27" dirty="0">
                <a:solidFill>
                  <a:srgbClr val="994493"/>
                </a:solidFill>
                <a:latin typeface="Moderat Extended Bold"/>
                <a:cs typeface="Moderat Extended Bold"/>
              </a:rPr>
              <a:t> </a:t>
            </a:r>
            <a:r>
              <a:rPr sz="879" b="1" dirty="0">
                <a:solidFill>
                  <a:srgbClr val="994493"/>
                </a:solidFill>
                <a:latin typeface="Moderat Extended Bold"/>
                <a:cs typeface="Moderat Extended Bold"/>
              </a:rPr>
              <a:t>access</a:t>
            </a:r>
            <a:r>
              <a:rPr sz="879" b="1" spc="24" dirty="0">
                <a:solidFill>
                  <a:srgbClr val="994493"/>
                </a:solidFill>
                <a:latin typeface="Moderat Extended Bold"/>
                <a:cs typeface="Moderat Extended Bold"/>
              </a:rPr>
              <a:t> </a:t>
            </a:r>
            <a:r>
              <a:rPr sz="879" b="1" dirty="0">
                <a:solidFill>
                  <a:srgbClr val="994493"/>
                </a:solidFill>
                <a:latin typeface="Moderat Extended Bold"/>
                <a:cs typeface="Moderat Extended Bold"/>
              </a:rPr>
              <a:t>and</a:t>
            </a:r>
            <a:r>
              <a:rPr sz="879" b="1" spc="27" dirty="0">
                <a:solidFill>
                  <a:srgbClr val="994493"/>
                </a:solidFill>
                <a:latin typeface="Moderat Extended Bold"/>
                <a:cs typeface="Moderat Extended Bold"/>
              </a:rPr>
              <a:t> </a:t>
            </a:r>
            <a:r>
              <a:rPr sz="879" b="1" dirty="0">
                <a:solidFill>
                  <a:srgbClr val="994493"/>
                </a:solidFill>
                <a:latin typeface="Moderat Extended Bold"/>
                <a:cs typeface="Moderat Extended Bold"/>
              </a:rPr>
              <a:t>born</a:t>
            </a:r>
            <a:r>
              <a:rPr sz="879" b="1" spc="24" dirty="0">
                <a:solidFill>
                  <a:srgbClr val="994493"/>
                </a:solidFill>
                <a:latin typeface="Moderat Extended Bold"/>
                <a:cs typeface="Moderat Extended Bold"/>
              </a:rPr>
              <a:t> </a:t>
            </a:r>
            <a:r>
              <a:rPr sz="879" b="1" dirty="0">
                <a:solidFill>
                  <a:srgbClr val="994493"/>
                </a:solidFill>
                <a:latin typeface="Moderat Extended Bold"/>
                <a:cs typeface="Moderat Extended Bold"/>
              </a:rPr>
              <a:t>digital,</a:t>
            </a:r>
            <a:r>
              <a:rPr sz="879" b="1" spc="27" dirty="0">
                <a:solidFill>
                  <a:srgbClr val="994493"/>
                </a:solidFill>
                <a:latin typeface="Moderat Extended Bold"/>
                <a:cs typeface="Moderat Extended Bold"/>
              </a:rPr>
              <a:t> </a:t>
            </a:r>
            <a:r>
              <a:rPr sz="879" b="1" spc="-6" dirty="0">
                <a:solidFill>
                  <a:srgbClr val="994493"/>
                </a:solidFill>
                <a:latin typeface="Moderat Extended Bold"/>
                <a:cs typeface="Moderat Extended Bold"/>
              </a:rPr>
              <a:t>there </a:t>
            </a:r>
            <a:r>
              <a:rPr sz="879" b="1" dirty="0">
                <a:solidFill>
                  <a:srgbClr val="994493"/>
                </a:solidFill>
                <a:latin typeface="Moderat Extended Bold"/>
                <a:cs typeface="Moderat Extended Bold"/>
              </a:rPr>
              <a:t>was</a:t>
            </a:r>
            <a:r>
              <a:rPr sz="879" b="1" spc="12" dirty="0">
                <a:solidFill>
                  <a:srgbClr val="994493"/>
                </a:solidFill>
                <a:latin typeface="Moderat Extended Bold"/>
                <a:cs typeface="Moderat Extended Bold"/>
              </a:rPr>
              <a:t> </a:t>
            </a:r>
            <a:r>
              <a:rPr sz="879" b="1" dirty="0">
                <a:solidFill>
                  <a:srgbClr val="994493"/>
                </a:solidFill>
                <a:latin typeface="Moderat Extended Bold"/>
                <a:cs typeface="Moderat Extended Bold"/>
              </a:rPr>
              <a:t>much</a:t>
            </a:r>
            <a:r>
              <a:rPr sz="879" b="1" spc="12" dirty="0">
                <a:solidFill>
                  <a:srgbClr val="994493"/>
                </a:solidFill>
                <a:latin typeface="Moderat Extended Bold"/>
                <a:cs typeface="Moderat Extended Bold"/>
              </a:rPr>
              <a:t> </a:t>
            </a:r>
            <a:r>
              <a:rPr sz="879" b="1" dirty="0">
                <a:solidFill>
                  <a:srgbClr val="994493"/>
                </a:solidFill>
                <a:latin typeface="Moderat Extended Bold"/>
                <a:cs typeface="Moderat Extended Bold"/>
              </a:rPr>
              <a:t>more</a:t>
            </a:r>
            <a:r>
              <a:rPr sz="879" b="1" spc="15" dirty="0">
                <a:solidFill>
                  <a:srgbClr val="994493"/>
                </a:solidFill>
                <a:latin typeface="Moderat Extended Bold"/>
                <a:cs typeface="Moderat Extended Bold"/>
              </a:rPr>
              <a:t> </a:t>
            </a:r>
            <a:r>
              <a:rPr sz="879" b="1" dirty="0">
                <a:solidFill>
                  <a:srgbClr val="994493"/>
                </a:solidFill>
                <a:latin typeface="Moderat Extended Bold"/>
                <a:cs typeface="Moderat Extended Bold"/>
              </a:rPr>
              <a:t>flexibility</a:t>
            </a:r>
            <a:r>
              <a:rPr sz="879" b="1" spc="12" dirty="0">
                <a:solidFill>
                  <a:srgbClr val="994493"/>
                </a:solidFill>
                <a:latin typeface="Moderat Extended Bold"/>
                <a:cs typeface="Moderat Extended Bold"/>
              </a:rPr>
              <a:t> </a:t>
            </a:r>
            <a:r>
              <a:rPr sz="879" b="1" dirty="0">
                <a:solidFill>
                  <a:srgbClr val="994493"/>
                </a:solidFill>
                <a:latin typeface="Moderat Extended Bold"/>
                <a:cs typeface="Moderat Extended Bold"/>
              </a:rPr>
              <a:t>over</a:t>
            </a:r>
            <a:r>
              <a:rPr sz="879" b="1" spc="15" dirty="0">
                <a:solidFill>
                  <a:srgbClr val="994493"/>
                </a:solidFill>
                <a:latin typeface="Moderat Extended Bold"/>
                <a:cs typeface="Moderat Extended Bold"/>
              </a:rPr>
              <a:t> </a:t>
            </a:r>
            <a:r>
              <a:rPr sz="879" b="1" dirty="0">
                <a:solidFill>
                  <a:srgbClr val="994493"/>
                </a:solidFill>
                <a:latin typeface="Moderat Extended Bold"/>
                <a:cs typeface="Moderat Extended Bold"/>
              </a:rPr>
              <a:t>the</a:t>
            </a:r>
            <a:r>
              <a:rPr sz="879" b="1" spc="12" dirty="0">
                <a:solidFill>
                  <a:srgbClr val="994493"/>
                </a:solidFill>
                <a:latin typeface="Moderat Extended Bold"/>
                <a:cs typeface="Moderat Extended Bold"/>
              </a:rPr>
              <a:t> </a:t>
            </a:r>
            <a:r>
              <a:rPr sz="879" b="1" spc="-6" dirty="0">
                <a:solidFill>
                  <a:srgbClr val="994493"/>
                </a:solidFill>
                <a:latin typeface="Moderat Extended Bold"/>
                <a:cs typeface="Moderat Extended Bold"/>
              </a:rPr>
              <a:t>book’s </a:t>
            </a:r>
            <a:r>
              <a:rPr sz="879" b="1" dirty="0">
                <a:solidFill>
                  <a:srgbClr val="994493"/>
                </a:solidFill>
                <a:latin typeface="Moderat Extended Bold"/>
                <a:cs typeface="Moderat Extended Bold"/>
              </a:rPr>
              <a:t>form,</a:t>
            </a:r>
            <a:r>
              <a:rPr sz="879" b="1" spc="21" dirty="0">
                <a:solidFill>
                  <a:srgbClr val="994493"/>
                </a:solidFill>
                <a:latin typeface="Moderat Extended Bold"/>
                <a:cs typeface="Moderat Extended Bold"/>
              </a:rPr>
              <a:t> </a:t>
            </a:r>
            <a:r>
              <a:rPr sz="879" b="1" dirty="0">
                <a:solidFill>
                  <a:srgbClr val="994493"/>
                </a:solidFill>
                <a:latin typeface="Moderat Extended Bold"/>
                <a:cs typeface="Moderat Extended Bold"/>
              </a:rPr>
              <a:t>language</a:t>
            </a:r>
            <a:r>
              <a:rPr sz="879" b="1" spc="24" dirty="0">
                <a:solidFill>
                  <a:srgbClr val="994493"/>
                </a:solidFill>
                <a:latin typeface="Moderat Extended Bold"/>
                <a:cs typeface="Moderat Extended Bold"/>
              </a:rPr>
              <a:t> </a:t>
            </a:r>
            <a:r>
              <a:rPr sz="879" b="1" dirty="0">
                <a:solidFill>
                  <a:srgbClr val="994493"/>
                </a:solidFill>
                <a:latin typeface="Moderat Extended Bold"/>
                <a:cs typeface="Moderat Extended Bold"/>
              </a:rPr>
              <a:t>and</a:t>
            </a:r>
            <a:r>
              <a:rPr sz="879" b="1" spc="24" dirty="0">
                <a:solidFill>
                  <a:srgbClr val="994493"/>
                </a:solidFill>
                <a:latin typeface="Moderat Extended Bold"/>
                <a:cs typeface="Moderat Extended Bold"/>
              </a:rPr>
              <a:t> </a:t>
            </a:r>
            <a:r>
              <a:rPr sz="879" b="1" dirty="0">
                <a:solidFill>
                  <a:srgbClr val="994493"/>
                </a:solidFill>
                <a:latin typeface="Moderat Extended Bold"/>
                <a:cs typeface="Moderat Extended Bold"/>
              </a:rPr>
              <a:t>content.</a:t>
            </a:r>
            <a:r>
              <a:rPr sz="879" b="1" spc="24" dirty="0">
                <a:solidFill>
                  <a:srgbClr val="994493"/>
                </a:solidFill>
                <a:latin typeface="Moderat Extended Bold"/>
                <a:cs typeface="Moderat Extended Bold"/>
              </a:rPr>
              <a:t> </a:t>
            </a:r>
            <a:r>
              <a:rPr sz="879" b="1" dirty="0">
                <a:solidFill>
                  <a:srgbClr val="994493"/>
                </a:solidFill>
                <a:latin typeface="Moderat Extended Bold"/>
                <a:cs typeface="Moderat Extended Bold"/>
              </a:rPr>
              <a:t>The</a:t>
            </a:r>
            <a:r>
              <a:rPr sz="879" b="1" spc="24" dirty="0">
                <a:solidFill>
                  <a:srgbClr val="994493"/>
                </a:solidFill>
                <a:latin typeface="Moderat Extended Bold"/>
                <a:cs typeface="Moderat Extended Bold"/>
              </a:rPr>
              <a:t> </a:t>
            </a:r>
            <a:r>
              <a:rPr sz="879" b="1" spc="-6" dirty="0">
                <a:solidFill>
                  <a:srgbClr val="994493"/>
                </a:solidFill>
                <a:latin typeface="Moderat Extended Bold"/>
                <a:cs typeface="Moderat Extended Bold"/>
              </a:rPr>
              <a:t>different </a:t>
            </a:r>
            <a:r>
              <a:rPr sz="879" b="1" dirty="0">
                <a:solidFill>
                  <a:srgbClr val="994493"/>
                </a:solidFill>
                <a:latin typeface="Moderat Extended Bold"/>
                <a:cs typeface="Moderat Extended Bold"/>
              </a:rPr>
              <a:t>authors</a:t>
            </a:r>
            <a:r>
              <a:rPr sz="879" b="1" spc="18" dirty="0">
                <a:solidFill>
                  <a:srgbClr val="994493"/>
                </a:solidFill>
                <a:latin typeface="Moderat Extended Bold"/>
                <a:cs typeface="Moderat Extended Bold"/>
              </a:rPr>
              <a:t> </a:t>
            </a:r>
            <a:r>
              <a:rPr sz="879" b="1" dirty="0">
                <a:solidFill>
                  <a:srgbClr val="994493"/>
                </a:solidFill>
                <a:latin typeface="Moderat Extended Bold"/>
                <a:cs typeface="Moderat Extended Bold"/>
              </a:rPr>
              <a:t>had</a:t>
            </a:r>
            <a:r>
              <a:rPr sz="879" b="1" spc="18" dirty="0">
                <a:solidFill>
                  <a:srgbClr val="994493"/>
                </a:solidFill>
                <a:latin typeface="Moderat Extended Bold"/>
                <a:cs typeface="Moderat Extended Bold"/>
              </a:rPr>
              <a:t> </a:t>
            </a:r>
            <a:r>
              <a:rPr sz="879" b="1" dirty="0">
                <a:solidFill>
                  <a:srgbClr val="994493"/>
                </a:solidFill>
                <a:latin typeface="Moderat Extended Bold"/>
                <a:cs typeface="Moderat Extended Bold"/>
              </a:rPr>
              <a:t>more</a:t>
            </a:r>
            <a:r>
              <a:rPr sz="879" b="1" spc="18" dirty="0">
                <a:solidFill>
                  <a:srgbClr val="994493"/>
                </a:solidFill>
                <a:latin typeface="Moderat Extended Bold"/>
                <a:cs typeface="Moderat Extended Bold"/>
              </a:rPr>
              <a:t> </a:t>
            </a:r>
            <a:r>
              <a:rPr sz="879" b="1" dirty="0">
                <a:solidFill>
                  <a:srgbClr val="994493"/>
                </a:solidFill>
                <a:latin typeface="Moderat Extended Bold"/>
                <a:cs typeface="Moderat Extended Bold"/>
              </a:rPr>
              <a:t>freedom</a:t>
            </a:r>
            <a:r>
              <a:rPr sz="879" b="1" spc="18" dirty="0">
                <a:solidFill>
                  <a:srgbClr val="994493"/>
                </a:solidFill>
                <a:latin typeface="Moderat Extended Bold"/>
                <a:cs typeface="Moderat Extended Bold"/>
              </a:rPr>
              <a:t> </a:t>
            </a:r>
            <a:r>
              <a:rPr sz="879" b="1" dirty="0">
                <a:solidFill>
                  <a:srgbClr val="994493"/>
                </a:solidFill>
                <a:latin typeface="Moderat Extended Bold"/>
                <a:cs typeface="Moderat Extended Bold"/>
              </a:rPr>
              <a:t>to</a:t>
            </a:r>
            <a:r>
              <a:rPr sz="879" b="1" spc="21" dirty="0">
                <a:solidFill>
                  <a:srgbClr val="994493"/>
                </a:solidFill>
                <a:latin typeface="Moderat Extended Bold"/>
                <a:cs typeface="Moderat Extended Bold"/>
              </a:rPr>
              <a:t> </a:t>
            </a:r>
            <a:r>
              <a:rPr sz="879" b="1" dirty="0">
                <a:solidFill>
                  <a:srgbClr val="994493"/>
                </a:solidFill>
                <a:latin typeface="Moderat Extended Bold"/>
                <a:cs typeface="Moderat Extended Bold"/>
              </a:rPr>
              <a:t>write</a:t>
            </a:r>
            <a:r>
              <a:rPr sz="879" b="1" spc="18" dirty="0">
                <a:solidFill>
                  <a:srgbClr val="994493"/>
                </a:solidFill>
                <a:latin typeface="Moderat Extended Bold"/>
                <a:cs typeface="Moderat Extended Bold"/>
              </a:rPr>
              <a:t> </a:t>
            </a:r>
            <a:r>
              <a:rPr sz="879" b="1" dirty="0">
                <a:solidFill>
                  <a:srgbClr val="994493"/>
                </a:solidFill>
                <a:latin typeface="Moderat Extended Bold"/>
                <a:cs typeface="Moderat Extended Bold"/>
              </a:rPr>
              <a:t>in</a:t>
            </a:r>
            <a:r>
              <a:rPr sz="879" b="1" spc="18" dirty="0">
                <a:solidFill>
                  <a:srgbClr val="994493"/>
                </a:solidFill>
                <a:latin typeface="Moderat Extended Bold"/>
                <a:cs typeface="Moderat Extended Bold"/>
              </a:rPr>
              <a:t> </a:t>
            </a:r>
            <a:r>
              <a:rPr sz="879" b="1" spc="-6" dirty="0">
                <a:solidFill>
                  <a:srgbClr val="994493"/>
                </a:solidFill>
                <a:latin typeface="Moderat Extended Bold"/>
                <a:cs typeface="Moderat Extended Bold"/>
              </a:rPr>
              <a:t>their </a:t>
            </a:r>
            <a:r>
              <a:rPr sz="879" b="1" dirty="0">
                <a:solidFill>
                  <a:srgbClr val="994493"/>
                </a:solidFill>
                <a:latin typeface="Moderat Extended Bold"/>
                <a:cs typeface="Moderat Extended Bold"/>
              </a:rPr>
              <a:t>own</a:t>
            </a:r>
            <a:r>
              <a:rPr sz="879" b="1" spc="12" dirty="0">
                <a:solidFill>
                  <a:srgbClr val="994493"/>
                </a:solidFill>
                <a:latin typeface="Moderat Extended Bold"/>
                <a:cs typeface="Moderat Extended Bold"/>
              </a:rPr>
              <a:t> </a:t>
            </a:r>
            <a:r>
              <a:rPr sz="879" b="1" dirty="0">
                <a:solidFill>
                  <a:srgbClr val="994493"/>
                </a:solidFill>
                <a:latin typeface="Moderat Extended Bold"/>
                <a:cs typeface="Moderat Extended Bold"/>
              </a:rPr>
              <a:t>voice</a:t>
            </a:r>
            <a:r>
              <a:rPr sz="879" b="1" spc="12" dirty="0">
                <a:solidFill>
                  <a:srgbClr val="994493"/>
                </a:solidFill>
                <a:latin typeface="Moderat Extended Bold"/>
                <a:cs typeface="Moderat Extended Bold"/>
              </a:rPr>
              <a:t> </a:t>
            </a:r>
            <a:r>
              <a:rPr sz="879" b="1" dirty="0">
                <a:solidFill>
                  <a:srgbClr val="994493"/>
                </a:solidFill>
                <a:latin typeface="Moderat Extended Bold"/>
                <a:cs typeface="Moderat Extended Bold"/>
              </a:rPr>
              <a:t>and</a:t>
            </a:r>
            <a:r>
              <a:rPr sz="879" b="1" spc="15" dirty="0">
                <a:solidFill>
                  <a:srgbClr val="994493"/>
                </a:solidFill>
                <a:latin typeface="Moderat Extended Bold"/>
                <a:cs typeface="Moderat Extended Bold"/>
              </a:rPr>
              <a:t> </a:t>
            </a:r>
            <a:r>
              <a:rPr sz="879" b="1" dirty="0">
                <a:solidFill>
                  <a:srgbClr val="994493"/>
                </a:solidFill>
                <a:latin typeface="Moderat Extended Bold"/>
                <a:cs typeface="Moderat Extended Bold"/>
              </a:rPr>
              <a:t>style,</a:t>
            </a:r>
            <a:r>
              <a:rPr sz="879" b="1" spc="12" dirty="0">
                <a:solidFill>
                  <a:srgbClr val="994493"/>
                </a:solidFill>
                <a:latin typeface="Moderat Extended Bold"/>
                <a:cs typeface="Moderat Extended Bold"/>
              </a:rPr>
              <a:t> </a:t>
            </a:r>
            <a:r>
              <a:rPr sz="879" b="1" dirty="0">
                <a:solidFill>
                  <a:srgbClr val="994493"/>
                </a:solidFill>
                <a:latin typeface="Moderat Extended Bold"/>
                <a:cs typeface="Moderat Extended Bold"/>
              </a:rPr>
              <a:t>and</a:t>
            </a:r>
            <a:r>
              <a:rPr sz="879" b="1" spc="12" dirty="0">
                <a:solidFill>
                  <a:srgbClr val="994493"/>
                </a:solidFill>
                <a:latin typeface="Moderat Extended Bold"/>
                <a:cs typeface="Moderat Extended Bold"/>
              </a:rPr>
              <a:t> </a:t>
            </a:r>
            <a:r>
              <a:rPr sz="879" b="1" dirty="0">
                <a:solidFill>
                  <a:srgbClr val="994493"/>
                </a:solidFill>
                <a:latin typeface="Moderat Extended Bold"/>
                <a:cs typeface="Moderat Extended Bold"/>
              </a:rPr>
              <a:t>the</a:t>
            </a:r>
            <a:r>
              <a:rPr sz="879" b="1" spc="15" dirty="0">
                <a:solidFill>
                  <a:srgbClr val="994493"/>
                </a:solidFill>
                <a:latin typeface="Moderat Extended Bold"/>
                <a:cs typeface="Moderat Extended Bold"/>
              </a:rPr>
              <a:t> </a:t>
            </a:r>
            <a:r>
              <a:rPr sz="879" b="1" dirty="0">
                <a:solidFill>
                  <a:srgbClr val="994493"/>
                </a:solidFill>
                <a:latin typeface="Moderat Extended Bold"/>
                <a:cs typeface="Moderat Extended Bold"/>
              </a:rPr>
              <a:t>text</a:t>
            </a:r>
            <a:r>
              <a:rPr sz="879" b="1" spc="12" dirty="0">
                <a:solidFill>
                  <a:srgbClr val="994493"/>
                </a:solidFill>
                <a:latin typeface="Moderat Extended Bold"/>
                <a:cs typeface="Moderat Extended Bold"/>
              </a:rPr>
              <a:t> </a:t>
            </a:r>
            <a:r>
              <a:rPr sz="879" b="1" spc="-6" dirty="0">
                <a:solidFill>
                  <a:srgbClr val="994493"/>
                </a:solidFill>
                <a:latin typeface="Moderat Extended Bold"/>
                <a:cs typeface="Moderat Extended Bold"/>
              </a:rPr>
              <a:t>includes </a:t>
            </a:r>
            <a:r>
              <a:rPr sz="879" b="1" dirty="0">
                <a:solidFill>
                  <a:srgbClr val="994493"/>
                </a:solidFill>
                <a:latin typeface="Moderat Extended Bold"/>
                <a:cs typeface="Moderat Extended Bold"/>
              </a:rPr>
              <a:t>digital</a:t>
            </a:r>
            <a:r>
              <a:rPr sz="879" b="1" spc="18" dirty="0">
                <a:solidFill>
                  <a:srgbClr val="994493"/>
                </a:solidFill>
                <a:latin typeface="Moderat Extended Bold"/>
                <a:cs typeface="Moderat Extended Bold"/>
              </a:rPr>
              <a:t> </a:t>
            </a:r>
            <a:r>
              <a:rPr sz="879" b="1" dirty="0">
                <a:solidFill>
                  <a:srgbClr val="994493"/>
                </a:solidFill>
                <a:latin typeface="Moderat Extended Bold"/>
                <a:cs typeface="Moderat Extended Bold"/>
              </a:rPr>
              <a:t>interactive</a:t>
            </a:r>
            <a:r>
              <a:rPr sz="879" b="1" spc="18" dirty="0">
                <a:solidFill>
                  <a:srgbClr val="994493"/>
                </a:solidFill>
                <a:latin typeface="Moderat Extended Bold"/>
                <a:cs typeface="Moderat Extended Bold"/>
              </a:rPr>
              <a:t> </a:t>
            </a:r>
            <a:r>
              <a:rPr sz="879" b="1" dirty="0">
                <a:solidFill>
                  <a:srgbClr val="994493"/>
                </a:solidFill>
                <a:latin typeface="Moderat Extended Bold"/>
                <a:cs typeface="Moderat Extended Bold"/>
              </a:rPr>
              <a:t>maps</a:t>
            </a:r>
            <a:r>
              <a:rPr sz="879" b="1" spc="18" dirty="0">
                <a:solidFill>
                  <a:srgbClr val="994493"/>
                </a:solidFill>
                <a:latin typeface="Moderat Extended Bold"/>
                <a:cs typeface="Moderat Extended Bold"/>
              </a:rPr>
              <a:t> </a:t>
            </a:r>
            <a:r>
              <a:rPr sz="879" b="1" dirty="0">
                <a:solidFill>
                  <a:srgbClr val="994493"/>
                </a:solidFill>
                <a:latin typeface="Moderat Extended Bold"/>
                <a:cs typeface="Moderat Extended Bold"/>
              </a:rPr>
              <a:t>and</a:t>
            </a:r>
            <a:r>
              <a:rPr sz="879" b="1" spc="18" dirty="0">
                <a:solidFill>
                  <a:srgbClr val="994493"/>
                </a:solidFill>
                <a:latin typeface="Moderat Extended Bold"/>
                <a:cs typeface="Moderat Extended Bold"/>
              </a:rPr>
              <a:t> </a:t>
            </a:r>
            <a:r>
              <a:rPr sz="879" b="1" spc="-6" dirty="0">
                <a:solidFill>
                  <a:srgbClr val="994493"/>
                </a:solidFill>
                <a:latin typeface="Moderat Extended Bold"/>
                <a:cs typeface="Moderat Extended Bold"/>
              </a:rPr>
              <a:t>verbal animations.</a:t>
            </a:r>
            <a:endParaRPr sz="879">
              <a:latin typeface="Moderat Extended Bold"/>
              <a:cs typeface="Moderat Extended Bold"/>
            </a:endParaRPr>
          </a:p>
          <a:p>
            <a:pPr marL="7701" marR="217561">
              <a:lnSpc>
                <a:spcPct val="102299"/>
              </a:lnSpc>
              <a:spcBef>
                <a:spcPts val="285"/>
              </a:spcBef>
            </a:pPr>
            <a:r>
              <a:rPr sz="879" b="1" dirty="0">
                <a:solidFill>
                  <a:srgbClr val="994493"/>
                </a:solidFill>
                <a:latin typeface="Moderat Extended Bold"/>
                <a:cs typeface="Moderat Extended Bold"/>
              </a:rPr>
              <a:t>Reynolds</a:t>
            </a:r>
            <a:r>
              <a:rPr sz="879" b="1" spc="12" dirty="0">
                <a:solidFill>
                  <a:srgbClr val="994493"/>
                </a:solidFill>
                <a:latin typeface="Moderat Extended Bold"/>
                <a:cs typeface="Moderat Extended Bold"/>
              </a:rPr>
              <a:t> </a:t>
            </a:r>
            <a:r>
              <a:rPr sz="879" b="1" dirty="0">
                <a:solidFill>
                  <a:srgbClr val="994493"/>
                </a:solidFill>
                <a:latin typeface="Moderat Extended Bold"/>
                <a:cs typeface="Moderat Extended Bold"/>
              </a:rPr>
              <a:t>says</a:t>
            </a:r>
            <a:r>
              <a:rPr sz="879" b="1" spc="15" dirty="0">
                <a:solidFill>
                  <a:srgbClr val="994493"/>
                </a:solidFill>
                <a:latin typeface="Moderat Extended Bold"/>
                <a:cs typeface="Moderat Extended Bold"/>
              </a:rPr>
              <a:t> </a:t>
            </a:r>
            <a:r>
              <a:rPr sz="879" b="1" dirty="0">
                <a:solidFill>
                  <a:srgbClr val="994493"/>
                </a:solidFill>
                <a:latin typeface="Moderat Extended Bold"/>
                <a:cs typeface="Moderat Extended Bold"/>
              </a:rPr>
              <a:t>this</a:t>
            </a:r>
            <a:r>
              <a:rPr sz="879" b="1" spc="15" dirty="0">
                <a:solidFill>
                  <a:srgbClr val="994493"/>
                </a:solidFill>
                <a:latin typeface="Moderat Extended Bold"/>
                <a:cs typeface="Moderat Extended Bold"/>
              </a:rPr>
              <a:t> </a:t>
            </a:r>
            <a:r>
              <a:rPr sz="879" b="1" dirty="0">
                <a:solidFill>
                  <a:srgbClr val="994493"/>
                </a:solidFill>
                <a:latin typeface="Moderat Extended Bold"/>
                <a:cs typeface="Moderat Extended Bold"/>
              </a:rPr>
              <a:t>approach</a:t>
            </a:r>
            <a:r>
              <a:rPr sz="879" b="1" spc="12" dirty="0">
                <a:solidFill>
                  <a:srgbClr val="994493"/>
                </a:solidFill>
                <a:latin typeface="Moderat Extended Bold"/>
                <a:cs typeface="Moderat Extended Bold"/>
              </a:rPr>
              <a:t> </a:t>
            </a:r>
            <a:r>
              <a:rPr sz="879" b="1" spc="-6" dirty="0">
                <a:solidFill>
                  <a:srgbClr val="994493"/>
                </a:solidFill>
                <a:latin typeface="Moderat Extended Bold"/>
                <a:cs typeface="Moderat Extended Bold"/>
              </a:rPr>
              <a:t>helps </a:t>
            </a:r>
            <a:r>
              <a:rPr sz="879" b="1" dirty="0">
                <a:solidFill>
                  <a:srgbClr val="994493"/>
                </a:solidFill>
                <a:latin typeface="Moderat Extended Bold"/>
                <a:cs typeface="Moderat Extended Bold"/>
              </a:rPr>
              <a:t>break</a:t>
            </a:r>
            <a:r>
              <a:rPr sz="879" b="1" spc="39" dirty="0">
                <a:solidFill>
                  <a:srgbClr val="994493"/>
                </a:solidFill>
                <a:latin typeface="Moderat Extended Bold"/>
                <a:cs typeface="Moderat Extended Bold"/>
              </a:rPr>
              <a:t> </a:t>
            </a:r>
            <a:r>
              <a:rPr sz="879" b="1" dirty="0">
                <a:solidFill>
                  <a:srgbClr val="994493"/>
                </a:solidFill>
                <a:latin typeface="Moderat Extended Bold"/>
                <a:cs typeface="Moderat Extended Bold"/>
              </a:rPr>
              <a:t>down</a:t>
            </a:r>
            <a:r>
              <a:rPr sz="879" b="1" spc="42" dirty="0">
                <a:solidFill>
                  <a:srgbClr val="994493"/>
                </a:solidFill>
                <a:latin typeface="Moderat Extended Bold"/>
                <a:cs typeface="Moderat Extended Bold"/>
              </a:rPr>
              <a:t> </a:t>
            </a:r>
            <a:r>
              <a:rPr sz="879" b="1" dirty="0">
                <a:solidFill>
                  <a:srgbClr val="994493"/>
                </a:solidFill>
                <a:latin typeface="Moderat Extended Bold"/>
                <a:cs typeface="Moderat Extended Bold"/>
              </a:rPr>
              <a:t>disciplinary</a:t>
            </a:r>
            <a:r>
              <a:rPr sz="879" b="1" spc="39" dirty="0">
                <a:solidFill>
                  <a:srgbClr val="994493"/>
                </a:solidFill>
                <a:latin typeface="Moderat Extended Bold"/>
                <a:cs typeface="Moderat Extended Bold"/>
              </a:rPr>
              <a:t> </a:t>
            </a:r>
            <a:r>
              <a:rPr sz="879" b="1" dirty="0">
                <a:solidFill>
                  <a:srgbClr val="994493"/>
                </a:solidFill>
                <a:latin typeface="Moderat Extended Bold"/>
                <a:cs typeface="Moderat Extended Bold"/>
              </a:rPr>
              <a:t>and</a:t>
            </a:r>
            <a:r>
              <a:rPr sz="879" b="1" spc="42" dirty="0">
                <a:solidFill>
                  <a:srgbClr val="994493"/>
                </a:solidFill>
                <a:latin typeface="Moderat Extended Bold"/>
                <a:cs typeface="Moderat Extended Bold"/>
              </a:rPr>
              <a:t> </a:t>
            </a:r>
            <a:r>
              <a:rPr sz="879" b="1" spc="-6" dirty="0">
                <a:solidFill>
                  <a:srgbClr val="994493"/>
                </a:solidFill>
                <a:latin typeface="Moderat Extended Bold"/>
                <a:cs typeface="Moderat Extended Bold"/>
              </a:rPr>
              <a:t>traditional</a:t>
            </a:r>
            <a:endParaRPr sz="879">
              <a:latin typeface="Moderat Extended Bold"/>
              <a:cs typeface="Moderat Extended Bold"/>
            </a:endParaRPr>
          </a:p>
          <a:p>
            <a:pPr marL="7701" marR="25799">
              <a:lnSpc>
                <a:spcPct val="102299"/>
              </a:lnSpc>
            </a:pPr>
            <a:r>
              <a:rPr sz="879" b="1" dirty="0">
                <a:solidFill>
                  <a:srgbClr val="994493"/>
                </a:solidFill>
                <a:latin typeface="Moderat Extended Bold"/>
                <a:cs typeface="Moderat Extended Bold"/>
              </a:rPr>
              <a:t>academic</a:t>
            </a:r>
            <a:r>
              <a:rPr sz="879" b="1" spc="18" dirty="0">
                <a:solidFill>
                  <a:srgbClr val="994493"/>
                </a:solidFill>
                <a:latin typeface="Moderat Extended Bold"/>
                <a:cs typeface="Moderat Extended Bold"/>
              </a:rPr>
              <a:t> </a:t>
            </a:r>
            <a:r>
              <a:rPr sz="879" b="1" dirty="0">
                <a:solidFill>
                  <a:srgbClr val="994493"/>
                </a:solidFill>
                <a:latin typeface="Moderat Extended Bold"/>
                <a:cs typeface="Moderat Extended Bold"/>
              </a:rPr>
              <a:t>silos,</a:t>
            </a:r>
            <a:r>
              <a:rPr sz="879" b="1" spc="18" dirty="0">
                <a:solidFill>
                  <a:srgbClr val="994493"/>
                </a:solidFill>
                <a:latin typeface="Moderat Extended Bold"/>
                <a:cs typeface="Moderat Extended Bold"/>
              </a:rPr>
              <a:t> </a:t>
            </a:r>
            <a:r>
              <a:rPr sz="879" b="1" dirty="0">
                <a:solidFill>
                  <a:srgbClr val="994493"/>
                </a:solidFill>
                <a:latin typeface="Moderat Extended Bold"/>
                <a:cs typeface="Moderat Extended Bold"/>
              </a:rPr>
              <a:t>leading</a:t>
            </a:r>
            <a:r>
              <a:rPr sz="879" b="1" spc="18" dirty="0">
                <a:solidFill>
                  <a:srgbClr val="994493"/>
                </a:solidFill>
                <a:latin typeface="Moderat Extended Bold"/>
                <a:cs typeface="Moderat Extended Bold"/>
              </a:rPr>
              <a:t> </a:t>
            </a:r>
            <a:r>
              <a:rPr sz="879" b="1" dirty="0">
                <a:solidFill>
                  <a:srgbClr val="994493"/>
                </a:solidFill>
                <a:latin typeface="Moderat Extended Bold"/>
                <a:cs typeface="Moderat Extended Bold"/>
              </a:rPr>
              <a:t>to</a:t>
            </a:r>
            <a:r>
              <a:rPr sz="879" b="1" spc="18" dirty="0">
                <a:solidFill>
                  <a:srgbClr val="994493"/>
                </a:solidFill>
                <a:latin typeface="Moderat Extended Bold"/>
                <a:cs typeface="Moderat Extended Bold"/>
              </a:rPr>
              <a:t> </a:t>
            </a:r>
            <a:r>
              <a:rPr sz="879" b="1" dirty="0">
                <a:solidFill>
                  <a:srgbClr val="994493"/>
                </a:solidFill>
                <a:latin typeface="Moderat Extended Bold"/>
                <a:cs typeface="Moderat Extended Bold"/>
              </a:rPr>
              <a:t>greater</a:t>
            </a:r>
            <a:r>
              <a:rPr sz="879" b="1" spc="21" dirty="0">
                <a:solidFill>
                  <a:srgbClr val="994493"/>
                </a:solidFill>
                <a:latin typeface="Moderat Extended Bold"/>
                <a:cs typeface="Moderat Extended Bold"/>
              </a:rPr>
              <a:t> </a:t>
            </a:r>
            <a:r>
              <a:rPr sz="879" b="1" spc="-6" dirty="0">
                <a:solidFill>
                  <a:srgbClr val="994493"/>
                </a:solidFill>
                <a:latin typeface="Moderat Extended Bold"/>
                <a:cs typeface="Moderat Extended Bold"/>
              </a:rPr>
              <a:t>creative expression.</a:t>
            </a:r>
            <a:endParaRPr sz="879">
              <a:latin typeface="Moderat Extended Bold"/>
              <a:cs typeface="Moderat Extended Bold"/>
            </a:endParaRPr>
          </a:p>
        </p:txBody>
      </p:sp>
      <p:sp>
        <p:nvSpPr>
          <p:cNvPr id="4" name="object 4"/>
          <p:cNvSpPr txBox="1"/>
          <p:nvPr/>
        </p:nvSpPr>
        <p:spPr>
          <a:xfrm>
            <a:off x="6070227" y="2474726"/>
            <a:ext cx="1829057" cy="1925142"/>
          </a:xfrm>
          <a:prstGeom prst="rect">
            <a:avLst/>
          </a:prstGeom>
        </p:spPr>
        <p:txBody>
          <a:bodyPr vert="horz" wrap="square" lIns="0" tIns="0" rIns="0" bIns="0" rtlCol="0">
            <a:spAutoFit/>
          </a:bodyPr>
          <a:lstStyle/>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pPr>
            <a:endParaRPr sz="1001">
              <a:latin typeface="Times New Roman"/>
              <a:cs typeface="Times New Roman"/>
            </a:endParaRPr>
          </a:p>
          <a:p>
            <a:pPr>
              <a:lnSpc>
                <a:spcPct val="100000"/>
              </a:lnSpc>
              <a:spcBef>
                <a:spcPts val="557"/>
              </a:spcBef>
            </a:pPr>
            <a:endParaRPr sz="1001">
              <a:latin typeface="Times New Roman"/>
              <a:cs typeface="Times New Roman"/>
            </a:endParaRPr>
          </a:p>
          <a:p>
            <a:pPr marL="188681" marR="479790">
              <a:lnSpc>
                <a:spcPct val="100000"/>
              </a:lnSpc>
            </a:pPr>
            <a:r>
              <a:rPr sz="1001" b="1" dirty="0">
                <a:solidFill>
                  <a:srgbClr val="FFFFFF"/>
                </a:solidFill>
                <a:latin typeface="Roboto"/>
                <a:cs typeface="Roboto"/>
              </a:rPr>
              <a:t>Matthew</a:t>
            </a:r>
            <a:r>
              <a:rPr sz="1001" b="1" spc="-42" dirty="0">
                <a:solidFill>
                  <a:srgbClr val="FFFFFF"/>
                </a:solidFill>
                <a:latin typeface="Roboto"/>
                <a:cs typeface="Roboto"/>
              </a:rPr>
              <a:t> </a:t>
            </a:r>
            <a:r>
              <a:rPr sz="1001" b="1" spc="-6" dirty="0">
                <a:solidFill>
                  <a:srgbClr val="FFFFFF"/>
                </a:solidFill>
                <a:latin typeface="Roboto"/>
                <a:cs typeface="Roboto"/>
              </a:rPr>
              <a:t>Reynolds, Professor</a:t>
            </a:r>
            <a:r>
              <a:rPr sz="1001" b="1" spc="-15" dirty="0">
                <a:solidFill>
                  <a:srgbClr val="FFFFFF"/>
                </a:solidFill>
                <a:latin typeface="Roboto"/>
                <a:cs typeface="Roboto"/>
              </a:rPr>
              <a:t> </a:t>
            </a:r>
            <a:r>
              <a:rPr sz="1001" b="1" dirty="0">
                <a:solidFill>
                  <a:srgbClr val="FFFFFF"/>
                </a:solidFill>
                <a:latin typeface="Roboto"/>
                <a:cs typeface="Roboto"/>
              </a:rPr>
              <a:t>of</a:t>
            </a:r>
            <a:r>
              <a:rPr sz="1001" b="1" spc="-12" dirty="0">
                <a:solidFill>
                  <a:srgbClr val="FFFFFF"/>
                </a:solidFill>
                <a:latin typeface="Roboto"/>
                <a:cs typeface="Roboto"/>
              </a:rPr>
              <a:t> </a:t>
            </a:r>
            <a:r>
              <a:rPr sz="1001" b="1" spc="-6" dirty="0">
                <a:solidFill>
                  <a:srgbClr val="FFFFFF"/>
                </a:solidFill>
                <a:latin typeface="Roboto"/>
                <a:cs typeface="Roboto"/>
              </a:rPr>
              <a:t>English </a:t>
            </a:r>
            <a:r>
              <a:rPr sz="1001" b="1" dirty="0">
                <a:solidFill>
                  <a:srgbClr val="FFFFFF"/>
                </a:solidFill>
                <a:latin typeface="Roboto"/>
                <a:cs typeface="Roboto"/>
              </a:rPr>
              <a:t>and</a:t>
            </a:r>
            <a:r>
              <a:rPr sz="1001" b="1" spc="-27" dirty="0">
                <a:solidFill>
                  <a:srgbClr val="FFFFFF"/>
                </a:solidFill>
                <a:latin typeface="Roboto"/>
                <a:cs typeface="Roboto"/>
              </a:rPr>
              <a:t> </a:t>
            </a:r>
            <a:r>
              <a:rPr sz="1001" b="1" spc="-6" dirty="0">
                <a:solidFill>
                  <a:srgbClr val="FFFFFF"/>
                </a:solidFill>
                <a:latin typeface="Roboto"/>
                <a:cs typeface="Roboto"/>
              </a:rPr>
              <a:t>Comparative </a:t>
            </a:r>
            <a:r>
              <a:rPr sz="1001" b="1" dirty="0">
                <a:solidFill>
                  <a:srgbClr val="FFFFFF"/>
                </a:solidFill>
                <a:latin typeface="Roboto"/>
                <a:cs typeface="Roboto"/>
              </a:rPr>
              <a:t>Criticism</a:t>
            </a:r>
            <a:r>
              <a:rPr sz="1001" b="1" spc="-30" dirty="0">
                <a:solidFill>
                  <a:srgbClr val="FFFFFF"/>
                </a:solidFill>
                <a:latin typeface="Roboto"/>
                <a:cs typeface="Roboto"/>
              </a:rPr>
              <a:t> </a:t>
            </a:r>
            <a:r>
              <a:rPr sz="1001" b="1" dirty="0">
                <a:solidFill>
                  <a:srgbClr val="FFFFFF"/>
                </a:solidFill>
                <a:latin typeface="Roboto"/>
                <a:cs typeface="Roboto"/>
              </a:rPr>
              <a:t>at</a:t>
            </a:r>
            <a:r>
              <a:rPr sz="1001" b="1" spc="-27" dirty="0">
                <a:solidFill>
                  <a:srgbClr val="FFFFFF"/>
                </a:solidFill>
                <a:latin typeface="Roboto"/>
                <a:cs typeface="Roboto"/>
              </a:rPr>
              <a:t> </a:t>
            </a:r>
            <a:r>
              <a:rPr sz="1001" b="1" spc="-6" dirty="0">
                <a:solidFill>
                  <a:srgbClr val="FFFFFF"/>
                </a:solidFill>
                <a:latin typeface="Roboto"/>
                <a:cs typeface="Roboto"/>
              </a:rPr>
              <a:t>Oxford University</a:t>
            </a:r>
            <a:endParaRPr sz="1001">
              <a:latin typeface="Roboto"/>
              <a:cs typeface="Roboto"/>
            </a:endParaRPr>
          </a:p>
        </p:txBody>
      </p:sp>
      <p:sp>
        <p:nvSpPr>
          <p:cNvPr id="6" name="object 6"/>
          <p:cNvSpPr txBox="1"/>
          <p:nvPr/>
        </p:nvSpPr>
        <p:spPr>
          <a:xfrm>
            <a:off x="9132367" y="2115567"/>
            <a:ext cx="2025440" cy="3167541"/>
          </a:xfrm>
          <a:prstGeom prst="rect">
            <a:avLst/>
          </a:prstGeom>
        </p:spPr>
        <p:txBody>
          <a:bodyPr vert="horz" wrap="square" lIns="0" tIns="28880" rIns="0" bIns="0" rtlCol="0">
            <a:spAutoFit/>
          </a:bodyPr>
          <a:lstStyle/>
          <a:p>
            <a:pPr marL="7701" marR="59300" algn="just">
              <a:lnSpc>
                <a:spcPts val="1540"/>
              </a:lnSpc>
              <a:spcBef>
                <a:spcPts val="227"/>
              </a:spcBef>
            </a:pPr>
            <a:r>
              <a:rPr sz="1395" b="1" dirty="0">
                <a:solidFill>
                  <a:srgbClr val="FFFFFF"/>
                </a:solidFill>
                <a:latin typeface="Moderat Extended Bold"/>
                <a:cs typeface="Moderat Extended Bold"/>
              </a:rPr>
              <a:t>It</a:t>
            </a:r>
            <a:r>
              <a:rPr sz="1395" b="1" spc="-18" dirty="0">
                <a:solidFill>
                  <a:srgbClr val="FFFFFF"/>
                </a:solidFill>
                <a:latin typeface="Moderat Extended Bold"/>
                <a:cs typeface="Moderat Extended Bold"/>
              </a:rPr>
              <a:t> </a:t>
            </a:r>
            <a:r>
              <a:rPr sz="1395" b="1" dirty="0">
                <a:solidFill>
                  <a:srgbClr val="FFFFFF"/>
                </a:solidFill>
                <a:latin typeface="Moderat Extended Bold"/>
                <a:cs typeface="Moderat Extended Bold"/>
              </a:rPr>
              <a:t>enables</a:t>
            </a:r>
            <a:r>
              <a:rPr sz="1395" b="1" spc="-18" dirty="0">
                <a:solidFill>
                  <a:srgbClr val="FFFFFF"/>
                </a:solidFill>
                <a:latin typeface="Moderat Extended Bold"/>
                <a:cs typeface="Moderat Extended Bold"/>
              </a:rPr>
              <a:t> </a:t>
            </a:r>
            <a:r>
              <a:rPr sz="1395" b="1" dirty="0">
                <a:solidFill>
                  <a:srgbClr val="FFFFFF"/>
                </a:solidFill>
                <a:latin typeface="Moderat Extended Bold"/>
                <a:cs typeface="Moderat Extended Bold"/>
              </a:rPr>
              <a:t>authors</a:t>
            </a:r>
            <a:r>
              <a:rPr sz="1395" b="1" spc="-18" dirty="0">
                <a:solidFill>
                  <a:srgbClr val="FFFFFF"/>
                </a:solidFill>
                <a:latin typeface="Moderat Extended Bold"/>
                <a:cs typeface="Moderat Extended Bold"/>
              </a:rPr>
              <a:t> </a:t>
            </a:r>
            <a:r>
              <a:rPr sz="1395" b="1" spc="-15" dirty="0">
                <a:solidFill>
                  <a:srgbClr val="FFFFFF"/>
                </a:solidFill>
                <a:latin typeface="Moderat Extended Bold"/>
                <a:cs typeface="Moderat Extended Bold"/>
              </a:rPr>
              <a:t>to </a:t>
            </a:r>
            <a:r>
              <a:rPr sz="1395" b="1" spc="-6" dirty="0">
                <a:solidFill>
                  <a:srgbClr val="FFFFFF"/>
                </a:solidFill>
                <a:latin typeface="Moderat Extended Bold"/>
                <a:cs typeface="Moderat Extended Bold"/>
              </a:rPr>
              <a:t>explore</a:t>
            </a:r>
            <a:r>
              <a:rPr sz="1395" b="1" spc="-33" dirty="0">
                <a:solidFill>
                  <a:srgbClr val="FFFFFF"/>
                </a:solidFill>
                <a:latin typeface="Moderat Extended Bold"/>
                <a:cs typeface="Moderat Extended Bold"/>
              </a:rPr>
              <a:t> </a:t>
            </a:r>
            <a:r>
              <a:rPr sz="1395" b="1" dirty="0">
                <a:solidFill>
                  <a:srgbClr val="FFFFFF"/>
                </a:solidFill>
                <a:latin typeface="Moderat Extended Bold"/>
                <a:cs typeface="Moderat Extended Bold"/>
              </a:rPr>
              <a:t>the</a:t>
            </a:r>
            <a:r>
              <a:rPr sz="1395" b="1" spc="-30"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potential </a:t>
            </a:r>
            <a:r>
              <a:rPr sz="1395" b="1" dirty="0">
                <a:solidFill>
                  <a:srgbClr val="FFFFFF"/>
                </a:solidFill>
                <a:latin typeface="Moderat Extended Bold"/>
                <a:cs typeface="Moderat Extended Bold"/>
              </a:rPr>
              <a:t>of</a:t>
            </a:r>
            <a:r>
              <a:rPr sz="1395" b="1" spc="-27"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digital</a:t>
            </a:r>
            <a:endParaRPr sz="1395">
              <a:latin typeface="Moderat Extended Bold"/>
              <a:cs typeface="Moderat Extended Bold"/>
            </a:endParaRPr>
          </a:p>
          <a:p>
            <a:pPr marL="7701" marR="18098">
              <a:lnSpc>
                <a:spcPts val="1540"/>
              </a:lnSpc>
              <a:spcBef>
                <a:spcPts val="1552"/>
              </a:spcBef>
            </a:pPr>
            <a:r>
              <a:rPr sz="1395" b="1" dirty="0">
                <a:solidFill>
                  <a:srgbClr val="FFFFFF"/>
                </a:solidFill>
                <a:latin typeface="Moderat Extended Bold"/>
                <a:cs typeface="Moderat Extended Bold"/>
              </a:rPr>
              <a:t>It</a:t>
            </a:r>
            <a:r>
              <a:rPr sz="1395" b="1" spc="-39" dirty="0">
                <a:solidFill>
                  <a:srgbClr val="FFFFFF"/>
                </a:solidFill>
                <a:latin typeface="Moderat Extended Bold"/>
                <a:cs typeface="Moderat Extended Bold"/>
              </a:rPr>
              <a:t> </a:t>
            </a:r>
            <a:r>
              <a:rPr sz="1395" b="1" dirty="0">
                <a:solidFill>
                  <a:srgbClr val="FFFFFF"/>
                </a:solidFill>
                <a:latin typeface="Moderat Extended Bold"/>
                <a:cs typeface="Moderat Extended Bold"/>
              </a:rPr>
              <a:t>breaks</a:t>
            </a:r>
            <a:r>
              <a:rPr sz="1395" b="1" spc="-39" dirty="0">
                <a:solidFill>
                  <a:srgbClr val="FFFFFF"/>
                </a:solidFill>
                <a:latin typeface="Moderat Extended Bold"/>
                <a:cs typeface="Moderat Extended Bold"/>
              </a:rPr>
              <a:t> </a:t>
            </a:r>
            <a:r>
              <a:rPr sz="1395" b="1" spc="-12" dirty="0">
                <a:solidFill>
                  <a:srgbClr val="FFFFFF"/>
                </a:solidFill>
                <a:latin typeface="Moderat Extended Bold"/>
                <a:cs typeface="Moderat Extended Bold"/>
              </a:rPr>
              <a:t>down </a:t>
            </a:r>
            <a:r>
              <a:rPr sz="1395" b="1" dirty="0">
                <a:solidFill>
                  <a:srgbClr val="FFFFFF"/>
                </a:solidFill>
                <a:latin typeface="Moderat Extended Bold"/>
                <a:cs typeface="Moderat Extended Bold"/>
              </a:rPr>
              <a:t>barriers,</a:t>
            </a:r>
            <a:r>
              <a:rPr sz="1395" b="1" spc="-36"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encouraging interdisciplinary working</a:t>
            </a:r>
            <a:endParaRPr sz="1395">
              <a:latin typeface="Moderat Extended Bold"/>
              <a:cs typeface="Moderat Extended Bold"/>
            </a:endParaRPr>
          </a:p>
          <a:p>
            <a:pPr marL="7701" marR="3081">
              <a:lnSpc>
                <a:spcPts val="1540"/>
              </a:lnSpc>
              <a:spcBef>
                <a:spcPts val="1549"/>
              </a:spcBef>
            </a:pPr>
            <a:r>
              <a:rPr sz="1395" b="1" dirty="0">
                <a:solidFill>
                  <a:srgbClr val="FFFFFF"/>
                </a:solidFill>
                <a:latin typeface="Moderat Extended Bold"/>
                <a:cs typeface="Moderat Extended Bold"/>
              </a:rPr>
              <a:t>New</a:t>
            </a:r>
            <a:r>
              <a:rPr sz="1395" b="1" spc="-64" dirty="0">
                <a:solidFill>
                  <a:srgbClr val="FFFFFF"/>
                </a:solidFill>
                <a:latin typeface="Moderat Extended Bold"/>
                <a:cs typeface="Moderat Extended Bold"/>
              </a:rPr>
              <a:t> </a:t>
            </a:r>
            <a:r>
              <a:rPr sz="1395" b="1" spc="-12" dirty="0">
                <a:solidFill>
                  <a:srgbClr val="FFFFFF"/>
                </a:solidFill>
                <a:latin typeface="Moderat Extended Bold"/>
                <a:cs typeface="Moderat Extended Bold"/>
              </a:rPr>
              <a:t>ways</a:t>
            </a:r>
            <a:r>
              <a:rPr sz="1395" b="1" spc="-64" dirty="0">
                <a:solidFill>
                  <a:srgbClr val="FFFFFF"/>
                </a:solidFill>
                <a:latin typeface="Moderat Extended Bold"/>
                <a:cs typeface="Moderat Extended Bold"/>
              </a:rPr>
              <a:t> </a:t>
            </a:r>
            <a:r>
              <a:rPr sz="1395" b="1" spc="-15" dirty="0">
                <a:solidFill>
                  <a:srgbClr val="FFFFFF"/>
                </a:solidFill>
                <a:latin typeface="Moderat Extended Bold"/>
                <a:cs typeface="Moderat Extended Bold"/>
              </a:rPr>
              <a:t>of </a:t>
            </a:r>
            <a:r>
              <a:rPr sz="1395" b="1" dirty="0">
                <a:solidFill>
                  <a:srgbClr val="FFFFFF"/>
                </a:solidFill>
                <a:latin typeface="Moderat Extended Bold"/>
                <a:cs typeface="Moderat Extended Bold"/>
              </a:rPr>
              <a:t>publishing</a:t>
            </a:r>
            <a:r>
              <a:rPr sz="1395" b="1" spc="-30"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encourage innovation</a:t>
            </a:r>
            <a:r>
              <a:rPr sz="1395" b="1" spc="-39" dirty="0">
                <a:solidFill>
                  <a:srgbClr val="FFFFFF"/>
                </a:solidFill>
                <a:latin typeface="Moderat Extended Bold"/>
                <a:cs typeface="Moderat Extended Bold"/>
              </a:rPr>
              <a:t> </a:t>
            </a:r>
            <a:r>
              <a:rPr sz="1395" b="1" dirty="0">
                <a:solidFill>
                  <a:srgbClr val="FFFFFF"/>
                </a:solidFill>
                <a:latin typeface="Moderat Extended Bold"/>
                <a:cs typeface="Moderat Extended Bold"/>
              </a:rPr>
              <a:t>and</a:t>
            </a:r>
            <a:r>
              <a:rPr sz="1395" b="1" spc="-39" dirty="0">
                <a:solidFill>
                  <a:srgbClr val="FFFFFF"/>
                </a:solidFill>
                <a:latin typeface="Moderat Extended Bold"/>
                <a:cs typeface="Moderat Extended Bold"/>
              </a:rPr>
              <a:t> </a:t>
            </a:r>
            <a:r>
              <a:rPr sz="1395" b="1" spc="-15" dirty="0">
                <a:solidFill>
                  <a:srgbClr val="FFFFFF"/>
                </a:solidFill>
                <a:latin typeface="Moderat Extended Bold"/>
                <a:cs typeface="Moderat Extended Bold"/>
              </a:rPr>
              <a:t>new </a:t>
            </a:r>
            <a:r>
              <a:rPr sz="1395" b="1" dirty="0">
                <a:solidFill>
                  <a:srgbClr val="FFFFFF"/>
                </a:solidFill>
                <a:latin typeface="Moderat Extended Bold"/>
                <a:cs typeface="Moderat Extended Bold"/>
              </a:rPr>
              <a:t>research</a:t>
            </a:r>
            <a:r>
              <a:rPr sz="1395" b="1" spc="-85"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outputs</a:t>
            </a:r>
            <a:endParaRPr sz="1395">
              <a:latin typeface="Moderat Extended Bold"/>
              <a:cs typeface="Moderat Extended Bold"/>
            </a:endParaRPr>
          </a:p>
          <a:p>
            <a:pPr marL="7701" marR="150560">
              <a:lnSpc>
                <a:spcPts val="1540"/>
              </a:lnSpc>
              <a:spcBef>
                <a:spcPts val="1555"/>
              </a:spcBef>
            </a:pPr>
            <a:r>
              <a:rPr sz="1395" b="1" dirty="0">
                <a:solidFill>
                  <a:srgbClr val="FFFFFF"/>
                </a:solidFill>
                <a:latin typeface="Moderat Extended Bold"/>
                <a:cs typeface="Moderat Extended Bold"/>
              </a:rPr>
              <a:t>It</a:t>
            </a:r>
            <a:r>
              <a:rPr sz="1395" b="1" spc="-3"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encourages </a:t>
            </a:r>
            <a:r>
              <a:rPr sz="1395" b="1" dirty="0">
                <a:solidFill>
                  <a:srgbClr val="FFFFFF"/>
                </a:solidFill>
                <a:latin typeface="Moderat Extended Bold"/>
                <a:cs typeface="Moderat Extended Bold"/>
              </a:rPr>
              <a:t>diversity</a:t>
            </a:r>
            <a:r>
              <a:rPr sz="1395" b="1" spc="-58" dirty="0">
                <a:solidFill>
                  <a:srgbClr val="FFFFFF"/>
                </a:solidFill>
                <a:latin typeface="Moderat Extended Bold"/>
                <a:cs typeface="Moderat Extended Bold"/>
              </a:rPr>
              <a:t> </a:t>
            </a:r>
            <a:r>
              <a:rPr sz="1395" b="1" dirty="0">
                <a:solidFill>
                  <a:srgbClr val="FFFFFF"/>
                </a:solidFill>
                <a:latin typeface="Moderat Extended Bold"/>
                <a:cs typeface="Moderat Extended Bold"/>
              </a:rPr>
              <a:t>of</a:t>
            </a:r>
            <a:r>
              <a:rPr sz="1395" b="1" spc="-55"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thinking</a:t>
            </a:r>
            <a:endParaRPr sz="1395">
              <a:latin typeface="Moderat Extended Bold"/>
              <a:cs typeface="Moderat Extended Bold"/>
            </a:endParaRPr>
          </a:p>
        </p:txBody>
      </p:sp>
      <p:sp>
        <p:nvSpPr>
          <p:cNvPr id="7" name="object 7"/>
          <p:cNvSpPr txBox="1"/>
          <p:nvPr/>
        </p:nvSpPr>
        <p:spPr>
          <a:xfrm>
            <a:off x="8480938" y="1003229"/>
            <a:ext cx="2900691" cy="854708"/>
          </a:xfrm>
          <a:prstGeom prst="rect">
            <a:avLst/>
          </a:prstGeom>
          <a:solidFill>
            <a:srgbClr val="FFFFFF"/>
          </a:solidFill>
        </p:spPr>
        <p:txBody>
          <a:bodyPr vert="horz" wrap="square" lIns="0" tIns="118215" rIns="0" bIns="0" rtlCol="0">
            <a:noAutofit/>
          </a:bodyPr>
          <a:lstStyle/>
          <a:p>
            <a:pPr marL="164037" marR="160572">
              <a:lnSpc>
                <a:spcPts val="1649"/>
              </a:lnSpc>
              <a:spcBef>
                <a:spcPts val="931"/>
              </a:spcBef>
            </a:pPr>
            <a:r>
              <a:rPr lang="en-GB" sz="1516" b="1" spc="-6" dirty="0">
                <a:solidFill>
                  <a:srgbClr val="994493"/>
                </a:solidFill>
                <a:latin typeface="Moderat Extended Bold"/>
                <a:cs typeface="Moderat Extended Bold"/>
              </a:rPr>
              <a:t>Reynolds thinks publishing open access benefits research</a:t>
            </a:r>
          </a:p>
        </p:txBody>
      </p:sp>
      <p:sp>
        <p:nvSpPr>
          <p:cNvPr id="8" name="object 8"/>
          <p:cNvSpPr/>
          <p:nvPr/>
        </p:nvSpPr>
        <p:spPr>
          <a:xfrm>
            <a:off x="428" y="0"/>
            <a:ext cx="4063971" cy="672323"/>
          </a:xfrm>
          <a:custGeom>
            <a:avLst/>
            <a:gdLst/>
            <a:ahLst/>
            <a:cxnLst/>
            <a:rect l="l" t="t" r="r" b="b"/>
            <a:pathLst>
              <a:path w="6701790" h="1108710">
                <a:moveTo>
                  <a:pt x="6701366" y="0"/>
                </a:moveTo>
                <a:lnTo>
                  <a:pt x="0" y="0"/>
                </a:lnTo>
                <a:lnTo>
                  <a:pt x="0" y="1108091"/>
                </a:lnTo>
                <a:lnTo>
                  <a:pt x="6701366" y="1108091"/>
                </a:lnTo>
                <a:lnTo>
                  <a:pt x="6701366" y="0"/>
                </a:lnTo>
                <a:close/>
              </a:path>
            </a:pathLst>
          </a:custGeom>
          <a:solidFill>
            <a:srgbClr val="6DB750"/>
          </a:solidFill>
        </p:spPr>
        <p:txBody>
          <a:bodyPr wrap="square" lIns="0" tIns="0" rIns="0" bIns="0" rtlCol="0"/>
          <a:lstStyle/>
          <a:p>
            <a:endParaRPr/>
          </a:p>
        </p:txBody>
      </p:sp>
      <p:pic>
        <p:nvPicPr>
          <p:cNvPr id="10" name="object 10"/>
          <p:cNvPicPr/>
          <p:nvPr/>
        </p:nvPicPr>
        <p:blipFill>
          <a:blip r:embed="rId4" cstate="print"/>
          <a:stretch>
            <a:fillRect/>
          </a:stretch>
        </p:blipFill>
        <p:spPr>
          <a:xfrm>
            <a:off x="8486540" y="2197947"/>
            <a:ext cx="501510" cy="377551"/>
          </a:xfrm>
          <a:prstGeom prst="rect">
            <a:avLst/>
          </a:prstGeom>
        </p:spPr>
      </p:pic>
      <p:sp>
        <p:nvSpPr>
          <p:cNvPr id="11" name="object 11"/>
          <p:cNvSpPr/>
          <p:nvPr/>
        </p:nvSpPr>
        <p:spPr>
          <a:xfrm>
            <a:off x="8485938" y="2964803"/>
            <a:ext cx="433198" cy="424341"/>
          </a:xfrm>
          <a:custGeom>
            <a:avLst/>
            <a:gdLst/>
            <a:ahLst/>
            <a:cxnLst/>
            <a:rect l="l" t="t" r="r" b="b"/>
            <a:pathLst>
              <a:path w="714375" h="699770">
                <a:moveTo>
                  <a:pt x="346376" y="401320"/>
                </a:moveTo>
                <a:lnTo>
                  <a:pt x="299241" y="408940"/>
                </a:lnTo>
                <a:lnTo>
                  <a:pt x="258265" y="430530"/>
                </a:lnTo>
                <a:lnTo>
                  <a:pt x="225928" y="463550"/>
                </a:lnTo>
                <a:lnTo>
                  <a:pt x="204714" y="504190"/>
                </a:lnTo>
                <a:lnTo>
                  <a:pt x="197103" y="551180"/>
                </a:lnTo>
                <a:lnTo>
                  <a:pt x="204726" y="598170"/>
                </a:lnTo>
                <a:lnTo>
                  <a:pt x="225942" y="638810"/>
                </a:lnTo>
                <a:lnTo>
                  <a:pt x="258274" y="671830"/>
                </a:lnTo>
                <a:lnTo>
                  <a:pt x="299244" y="692150"/>
                </a:lnTo>
                <a:lnTo>
                  <a:pt x="346376" y="699770"/>
                </a:lnTo>
                <a:lnTo>
                  <a:pt x="393496" y="692150"/>
                </a:lnTo>
                <a:lnTo>
                  <a:pt x="421663" y="678180"/>
                </a:lnTo>
                <a:lnTo>
                  <a:pt x="346361" y="678180"/>
                </a:lnTo>
                <a:lnTo>
                  <a:pt x="313448" y="674370"/>
                </a:lnTo>
                <a:lnTo>
                  <a:pt x="282305" y="661670"/>
                </a:lnTo>
                <a:lnTo>
                  <a:pt x="282320" y="645160"/>
                </a:lnTo>
                <a:lnTo>
                  <a:pt x="260662" y="645160"/>
                </a:lnTo>
                <a:lnTo>
                  <a:pt x="243241" y="626110"/>
                </a:lnTo>
                <a:lnTo>
                  <a:pt x="230029" y="603250"/>
                </a:lnTo>
                <a:lnTo>
                  <a:pt x="221647" y="577850"/>
                </a:lnTo>
                <a:lnTo>
                  <a:pt x="218715" y="551180"/>
                </a:lnTo>
                <a:lnTo>
                  <a:pt x="228758" y="501650"/>
                </a:lnTo>
                <a:lnTo>
                  <a:pt x="256128" y="461010"/>
                </a:lnTo>
                <a:lnTo>
                  <a:pt x="296691" y="433070"/>
                </a:lnTo>
                <a:lnTo>
                  <a:pt x="346314" y="422910"/>
                </a:lnTo>
                <a:lnTo>
                  <a:pt x="420006" y="422910"/>
                </a:lnTo>
                <a:lnTo>
                  <a:pt x="393496" y="408940"/>
                </a:lnTo>
                <a:lnTo>
                  <a:pt x="346376" y="401320"/>
                </a:lnTo>
                <a:close/>
              </a:path>
              <a:path w="714375" h="699770">
                <a:moveTo>
                  <a:pt x="403501" y="562610"/>
                </a:moveTo>
                <a:lnTo>
                  <a:pt x="346376" y="562610"/>
                </a:lnTo>
                <a:lnTo>
                  <a:pt x="371283" y="567690"/>
                </a:lnTo>
                <a:lnTo>
                  <a:pt x="391641" y="580390"/>
                </a:lnTo>
                <a:lnTo>
                  <a:pt x="405377" y="601980"/>
                </a:lnTo>
                <a:lnTo>
                  <a:pt x="410416" y="626110"/>
                </a:lnTo>
                <a:lnTo>
                  <a:pt x="410416" y="661670"/>
                </a:lnTo>
                <a:lnTo>
                  <a:pt x="379273" y="674370"/>
                </a:lnTo>
                <a:lnTo>
                  <a:pt x="346361" y="678180"/>
                </a:lnTo>
                <a:lnTo>
                  <a:pt x="421663" y="678180"/>
                </a:lnTo>
                <a:lnTo>
                  <a:pt x="434466" y="671830"/>
                </a:lnTo>
                <a:lnTo>
                  <a:pt x="460583" y="645160"/>
                </a:lnTo>
                <a:lnTo>
                  <a:pt x="432060" y="645160"/>
                </a:lnTo>
                <a:lnTo>
                  <a:pt x="432060" y="626110"/>
                </a:lnTo>
                <a:lnTo>
                  <a:pt x="428400" y="601980"/>
                </a:lnTo>
                <a:lnTo>
                  <a:pt x="418144" y="579120"/>
                </a:lnTo>
                <a:lnTo>
                  <a:pt x="403501" y="562610"/>
                </a:lnTo>
                <a:close/>
              </a:path>
              <a:path w="714375" h="699770">
                <a:moveTo>
                  <a:pt x="346376" y="454660"/>
                </a:moveTo>
                <a:lnTo>
                  <a:pt x="325528" y="459740"/>
                </a:lnTo>
                <a:lnTo>
                  <a:pt x="308481" y="471170"/>
                </a:lnTo>
                <a:lnTo>
                  <a:pt x="296977" y="487680"/>
                </a:lnTo>
                <a:lnTo>
                  <a:pt x="292755" y="509270"/>
                </a:lnTo>
                <a:lnTo>
                  <a:pt x="293999" y="520700"/>
                </a:lnTo>
                <a:lnTo>
                  <a:pt x="297555" y="530860"/>
                </a:lnTo>
                <a:lnTo>
                  <a:pt x="303158" y="539750"/>
                </a:lnTo>
                <a:lnTo>
                  <a:pt x="310545" y="548640"/>
                </a:lnTo>
                <a:lnTo>
                  <a:pt x="290347" y="561340"/>
                </a:lnTo>
                <a:lnTo>
                  <a:pt x="274578" y="579120"/>
                </a:lnTo>
                <a:lnTo>
                  <a:pt x="264321" y="601980"/>
                </a:lnTo>
                <a:lnTo>
                  <a:pt x="260662" y="626110"/>
                </a:lnTo>
                <a:lnTo>
                  <a:pt x="260662" y="645160"/>
                </a:lnTo>
                <a:lnTo>
                  <a:pt x="282320" y="645160"/>
                </a:lnTo>
                <a:lnTo>
                  <a:pt x="282336" y="626110"/>
                </a:lnTo>
                <a:lnTo>
                  <a:pt x="287372" y="601980"/>
                </a:lnTo>
                <a:lnTo>
                  <a:pt x="301100" y="580390"/>
                </a:lnTo>
                <a:lnTo>
                  <a:pt x="321457" y="567690"/>
                </a:lnTo>
                <a:lnTo>
                  <a:pt x="346376" y="562610"/>
                </a:lnTo>
                <a:lnTo>
                  <a:pt x="403501" y="562610"/>
                </a:lnTo>
                <a:lnTo>
                  <a:pt x="402375" y="561340"/>
                </a:lnTo>
                <a:lnTo>
                  <a:pt x="382176" y="548640"/>
                </a:lnTo>
                <a:lnTo>
                  <a:pt x="388508" y="541020"/>
                </a:lnTo>
                <a:lnTo>
                  <a:pt x="346345" y="541020"/>
                </a:lnTo>
                <a:lnTo>
                  <a:pt x="333923" y="538480"/>
                </a:lnTo>
                <a:lnTo>
                  <a:pt x="323767" y="530860"/>
                </a:lnTo>
                <a:lnTo>
                  <a:pt x="316913" y="520700"/>
                </a:lnTo>
                <a:lnTo>
                  <a:pt x="314398" y="509270"/>
                </a:lnTo>
                <a:lnTo>
                  <a:pt x="316918" y="496570"/>
                </a:lnTo>
                <a:lnTo>
                  <a:pt x="323779" y="486410"/>
                </a:lnTo>
                <a:lnTo>
                  <a:pt x="333936" y="478790"/>
                </a:lnTo>
                <a:lnTo>
                  <a:pt x="346345" y="476250"/>
                </a:lnTo>
                <a:lnTo>
                  <a:pt x="387793" y="476250"/>
                </a:lnTo>
                <a:lnTo>
                  <a:pt x="384256" y="471170"/>
                </a:lnTo>
                <a:lnTo>
                  <a:pt x="367220" y="459740"/>
                </a:lnTo>
                <a:lnTo>
                  <a:pt x="346376" y="454660"/>
                </a:lnTo>
                <a:close/>
              </a:path>
              <a:path w="714375" h="699770">
                <a:moveTo>
                  <a:pt x="420006" y="422910"/>
                </a:moveTo>
                <a:lnTo>
                  <a:pt x="346314" y="422910"/>
                </a:lnTo>
                <a:lnTo>
                  <a:pt x="395958" y="433070"/>
                </a:lnTo>
                <a:lnTo>
                  <a:pt x="436531" y="461010"/>
                </a:lnTo>
                <a:lnTo>
                  <a:pt x="463902" y="501650"/>
                </a:lnTo>
                <a:lnTo>
                  <a:pt x="473943" y="551180"/>
                </a:lnTo>
                <a:lnTo>
                  <a:pt x="471044" y="577850"/>
                </a:lnTo>
                <a:lnTo>
                  <a:pt x="462673" y="603250"/>
                </a:lnTo>
                <a:lnTo>
                  <a:pt x="449458" y="626110"/>
                </a:lnTo>
                <a:lnTo>
                  <a:pt x="432028" y="645160"/>
                </a:lnTo>
                <a:lnTo>
                  <a:pt x="460583" y="645160"/>
                </a:lnTo>
                <a:lnTo>
                  <a:pt x="466802" y="638810"/>
                </a:lnTo>
                <a:lnTo>
                  <a:pt x="488024" y="598170"/>
                </a:lnTo>
                <a:lnTo>
                  <a:pt x="495649" y="551180"/>
                </a:lnTo>
                <a:lnTo>
                  <a:pt x="488024" y="504190"/>
                </a:lnTo>
                <a:lnTo>
                  <a:pt x="466802" y="463550"/>
                </a:lnTo>
                <a:lnTo>
                  <a:pt x="434466" y="430530"/>
                </a:lnTo>
                <a:lnTo>
                  <a:pt x="420006" y="422910"/>
                </a:lnTo>
                <a:close/>
              </a:path>
              <a:path w="714375" h="699770">
                <a:moveTo>
                  <a:pt x="557302" y="525780"/>
                </a:moveTo>
                <a:lnTo>
                  <a:pt x="517146" y="557530"/>
                </a:lnTo>
                <a:lnTo>
                  <a:pt x="517222" y="561340"/>
                </a:lnTo>
                <a:lnTo>
                  <a:pt x="517324" y="566420"/>
                </a:lnTo>
                <a:lnTo>
                  <a:pt x="555721" y="595630"/>
                </a:lnTo>
                <a:lnTo>
                  <a:pt x="560223" y="595630"/>
                </a:lnTo>
                <a:lnTo>
                  <a:pt x="566795" y="593090"/>
                </a:lnTo>
                <a:lnTo>
                  <a:pt x="570493" y="588010"/>
                </a:lnTo>
                <a:lnTo>
                  <a:pt x="570684" y="581660"/>
                </a:lnTo>
                <a:lnTo>
                  <a:pt x="566736" y="576580"/>
                </a:lnTo>
                <a:lnTo>
                  <a:pt x="561930" y="572770"/>
                </a:lnTo>
                <a:lnTo>
                  <a:pt x="629760" y="572770"/>
                </a:lnTo>
                <a:lnTo>
                  <a:pt x="655511" y="565150"/>
                </a:lnTo>
                <a:lnTo>
                  <a:pt x="669312" y="551180"/>
                </a:lnTo>
                <a:lnTo>
                  <a:pt x="560140" y="551180"/>
                </a:lnTo>
                <a:lnTo>
                  <a:pt x="566234" y="546100"/>
                </a:lnTo>
                <a:lnTo>
                  <a:pt x="570862" y="542290"/>
                </a:lnTo>
                <a:lnTo>
                  <a:pt x="571605" y="535940"/>
                </a:lnTo>
                <a:lnTo>
                  <a:pt x="567867" y="530860"/>
                </a:lnTo>
                <a:lnTo>
                  <a:pt x="564108" y="527050"/>
                </a:lnTo>
                <a:lnTo>
                  <a:pt x="557302" y="525780"/>
                </a:lnTo>
                <a:close/>
              </a:path>
              <a:path w="714375" h="699770">
                <a:moveTo>
                  <a:pt x="115209" y="438150"/>
                </a:moveTo>
                <a:lnTo>
                  <a:pt x="75139" y="438150"/>
                </a:lnTo>
                <a:lnTo>
                  <a:pt x="40962" y="497840"/>
                </a:lnTo>
                <a:lnTo>
                  <a:pt x="34190" y="523240"/>
                </a:lnTo>
                <a:lnTo>
                  <a:pt x="40926" y="547370"/>
                </a:lnTo>
                <a:lnTo>
                  <a:pt x="58494" y="565150"/>
                </a:lnTo>
                <a:lnTo>
                  <a:pt x="84217" y="572770"/>
                </a:lnTo>
                <a:lnTo>
                  <a:pt x="165816" y="572770"/>
                </a:lnTo>
                <a:lnTo>
                  <a:pt x="165816" y="551180"/>
                </a:lnTo>
                <a:lnTo>
                  <a:pt x="84217" y="551180"/>
                </a:lnTo>
                <a:lnTo>
                  <a:pt x="69624" y="547370"/>
                </a:lnTo>
                <a:lnTo>
                  <a:pt x="59674" y="537210"/>
                </a:lnTo>
                <a:lnTo>
                  <a:pt x="55876" y="523240"/>
                </a:lnTo>
                <a:lnTo>
                  <a:pt x="59736" y="509270"/>
                </a:lnTo>
                <a:lnTo>
                  <a:pt x="94813" y="448310"/>
                </a:lnTo>
                <a:lnTo>
                  <a:pt x="116791" y="448310"/>
                </a:lnTo>
                <a:lnTo>
                  <a:pt x="115209" y="438150"/>
                </a:lnTo>
                <a:close/>
              </a:path>
              <a:path w="714375" h="699770">
                <a:moveTo>
                  <a:pt x="626389" y="417830"/>
                </a:moveTo>
                <a:lnTo>
                  <a:pt x="607667" y="427990"/>
                </a:lnTo>
                <a:lnTo>
                  <a:pt x="654241" y="509270"/>
                </a:lnTo>
                <a:lnTo>
                  <a:pt x="658097" y="523240"/>
                </a:lnTo>
                <a:lnTo>
                  <a:pt x="654283" y="537210"/>
                </a:lnTo>
                <a:lnTo>
                  <a:pt x="644329" y="547370"/>
                </a:lnTo>
                <a:lnTo>
                  <a:pt x="629760" y="551180"/>
                </a:lnTo>
                <a:lnTo>
                  <a:pt x="669312" y="551180"/>
                </a:lnTo>
                <a:lnTo>
                  <a:pt x="673076" y="547370"/>
                </a:lnTo>
                <a:lnTo>
                  <a:pt x="679792" y="523240"/>
                </a:lnTo>
                <a:lnTo>
                  <a:pt x="672995" y="497840"/>
                </a:lnTo>
                <a:lnTo>
                  <a:pt x="626389" y="417830"/>
                </a:lnTo>
                <a:close/>
              </a:path>
              <a:path w="714375" h="699770">
                <a:moveTo>
                  <a:pt x="387793" y="476250"/>
                </a:moveTo>
                <a:lnTo>
                  <a:pt x="346345" y="476250"/>
                </a:lnTo>
                <a:lnTo>
                  <a:pt x="358767" y="478790"/>
                </a:lnTo>
                <a:lnTo>
                  <a:pt x="368923" y="486410"/>
                </a:lnTo>
                <a:lnTo>
                  <a:pt x="375777" y="496570"/>
                </a:lnTo>
                <a:lnTo>
                  <a:pt x="378292" y="509270"/>
                </a:lnTo>
                <a:lnTo>
                  <a:pt x="375777" y="520700"/>
                </a:lnTo>
                <a:lnTo>
                  <a:pt x="368923" y="530860"/>
                </a:lnTo>
                <a:lnTo>
                  <a:pt x="358767" y="538480"/>
                </a:lnTo>
                <a:lnTo>
                  <a:pt x="346345" y="541020"/>
                </a:lnTo>
                <a:lnTo>
                  <a:pt x="388508" y="541020"/>
                </a:lnTo>
                <a:lnTo>
                  <a:pt x="389563" y="539750"/>
                </a:lnTo>
                <a:lnTo>
                  <a:pt x="395167" y="530860"/>
                </a:lnTo>
                <a:lnTo>
                  <a:pt x="398722" y="520700"/>
                </a:lnTo>
                <a:lnTo>
                  <a:pt x="399966" y="509270"/>
                </a:lnTo>
                <a:lnTo>
                  <a:pt x="395750" y="487680"/>
                </a:lnTo>
                <a:lnTo>
                  <a:pt x="387793" y="476250"/>
                </a:lnTo>
                <a:close/>
              </a:path>
              <a:path w="714375" h="699770">
                <a:moveTo>
                  <a:pt x="116791" y="448310"/>
                </a:moveTo>
                <a:lnTo>
                  <a:pt x="94813" y="448310"/>
                </a:lnTo>
                <a:lnTo>
                  <a:pt x="96824" y="461010"/>
                </a:lnTo>
                <a:lnTo>
                  <a:pt x="101441" y="464820"/>
                </a:lnTo>
                <a:lnTo>
                  <a:pt x="113274" y="464820"/>
                </a:lnTo>
                <a:lnTo>
                  <a:pt x="118373" y="458470"/>
                </a:lnTo>
                <a:lnTo>
                  <a:pt x="116791" y="448310"/>
                </a:lnTo>
                <a:close/>
              </a:path>
              <a:path w="714375" h="699770">
                <a:moveTo>
                  <a:pt x="102970" y="403860"/>
                </a:moveTo>
                <a:lnTo>
                  <a:pt x="96489" y="406400"/>
                </a:lnTo>
                <a:lnTo>
                  <a:pt x="55589" y="422910"/>
                </a:lnTo>
                <a:lnTo>
                  <a:pt x="53024" y="429260"/>
                </a:lnTo>
                <a:lnTo>
                  <a:pt x="57736" y="440690"/>
                </a:lnTo>
                <a:lnTo>
                  <a:pt x="64071" y="443230"/>
                </a:lnTo>
                <a:lnTo>
                  <a:pt x="75139" y="438150"/>
                </a:lnTo>
                <a:lnTo>
                  <a:pt x="115209" y="438150"/>
                </a:lnTo>
                <a:lnTo>
                  <a:pt x="111452" y="414020"/>
                </a:lnTo>
                <a:lnTo>
                  <a:pt x="110342" y="407670"/>
                </a:lnTo>
                <a:lnTo>
                  <a:pt x="102970" y="403860"/>
                </a:lnTo>
                <a:close/>
              </a:path>
              <a:path w="714375" h="699770">
                <a:moveTo>
                  <a:pt x="149272" y="102870"/>
                </a:moveTo>
                <a:lnTo>
                  <a:pt x="102128" y="110490"/>
                </a:lnTo>
                <a:lnTo>
                  <a:pt x="61156" y="132080"/>
                </a:lnTo>
                <a:lnTo>
                  <a:pt x="28829" y="165100"/>
                </a:lnTo>
                <a:lnTo>
                  <a:pt x="7619" y="205740"/>
                </a:lnTo>
                <a:lnTo>
                  <a:pt x="0" y="252730"/>
                </a:lnTo>
                <a:lnTo>
                  <a:pt x="7595" y="299720"/>
                </a:lnTo>
                <a:lnTo>
                  <a:pt x="28802" y="340360"/>
                </a:lnTo>
                <a:lnTo>
                  <a:pt x="61138" y="373380"/>
                </a:lnTo>
                <a:lnTo>
                  <a:pt x="102122" y="394970"/>
                </a:lnTo>
                <a:lnTo>
                  <a:pt x="149272" y="402590"/>
                </a:lnTo>
                <a:lnTo>
                  <a:pt x="196404" y="394970"/>
                </a:lnTo>
                <a:lnTo>
                  <a:pt x="222915" y="381000"/>
                </a:lnTo>
                <a:lnTo>
                  <a:pt x="149237" y="381000"/>
                </a:lnTo>
                <a:lnTo>
                  <a:pt x="116309" y="375920"/>
                </a:lnTo>
                <a:lnTo>
                  <a:pt x="85170" y="363220"/>
                </a:lnTo>
                <a:lnTo>
                  <a:pt x="85170" y="346710"/>
                </a:lnTo>
                <a:lnTo>
                  <a:pt x="63589" y="346710"/>
                </a:lnTo>
                <a:lnTo>
                  <a:pt x="46164" y="327660"/>
                </a:lnTo>
                <a:lnTo>
                  <a:pt x="32953" y="304800"/>
                </a:lnTo>
                <a:lnTo>
                  <a:pt x="24573" y="279400"/>
                </a:lnTo>
                <a:lnTo>
                  <a:pt x="21643" y="252730"/>
                </a:lnTo>
                <a:lnTo>
                  <a:pt x="31686" y="203200"/>
                </a:lnTo>
                <a:lnTo>
                  <a:pt x="59059" y="162560"/>
                </a:lnTo>
                <a:lnTo>
                  <a:pt x="99632" y="134620"/>
                </a:lnTo>
                <a:lnTo>
                  <a:pt x="149272" y="125730"/>
                </a:lnTo>
                <a:lnTo>
                  <a:pt x="225312" y="125730"/>
                </a:lnTo>
                <a:lnTo>
                  <a:pt x="196392" y="110490"/>
                </a:lnTo>
                <a:lnTo>
                  <a:pt x="149272" y="102870"/>
                </a:lnTo>
                <a:close/>
              </a:path>
              <a:path w="714375" h="699770">
                <a:moveTo>
                  <a:pt x="564705" y="102870"/>
                </a:moveTo>
                <a:lnTo>
                  <a:pt x="517585" y="110490"/>
                </a:lnTo>
                <a:lnTo>
                  <a:pt x="476616" y="132080"/>
                </a:lnTo>
                <a:lnTo>
                  <a:pt x="444279" y="165100"/>
                </a:lnTo>
                <a:lnTo>
                  <a:pt x="423057" y="205740"/>
                </a:lnTo>
                <a:lnTo>
                  <a:pt x="415432" y="252730"/>
                </a:lnTo>
                <a:lnTo>
                  <a:pt x="423051" y="299720"/>
                </a:lnTo>
                <a:lnTo>
                  <a:pt x="444261" y="340360"/>
                </a:lnTo>
                <a:lnTo>
                  <a:pt x="476589" y="373380"/>
                </a:lnTo>
                <a:lnTo>
                  <a:pt x="517561" y="394970"/>
                </a:lnTo>
                <a:lnTo>
                  <a:pt x="564705" y="402590"/>
                </a:lnTo>
                <a:lnTo>
                  <a:pt x="611835" y="394970"/>
                </a:lnTo>
                <a:lnTo>
                  <a:pt x="638342" y="381000"/>
                </a:lnTo>
                <a:lnTo>
                  <a:pt x="564717" y="381000"/>
                </a:lnTo>
                <a:lnTo>
                  <a:pt x="531799" y="375920"/>
                </a:lnTo>
                <a:lnTo>
                  <a:pt x="500665" y="363220"/>
                </a:lnTo>
                <a:lnTo>
                  <a:pt x="500665" y="346710"/>
                </a:lnTo>
                <a:lnTo>
                  <a:pt x="479022" y="346710"/>
                </a:lnTo>
                <a:lnTo>
                  <a:pt x="461609" y="327660"/>
                </a:lnTo>
                <a:lnTo>
                  <a:pt x="448397" y="304800"/>
                </a:lnTo>
                <a:lnTo>
                  <a:pt x="440010" y="279400"/>
                </a:lnTo>
                <a:lnTo>
                  <a:pt x="437075" y="252730"/>
                </a:lnTo>
                <a:lnTo>
                  <a:pt x="447122" y="203200"/>
                </a:lnTo>
                <a:lnTo>
                  <a:pt x="474503" y="162560"/>
                </a:lnTo>
                <a:lnTo>
                  <a:pt x="515078" y="134620"/>
                </a:lnTo>
                <a:lnTo>
                  <a:pt x="564705" y="125730"/>
                </a:lnTo>
                <a:lnTo>
                  <a:pt x="640751" y="125730"/>
                </a:lnTo>
                <a:lnTo>
                  <a:pt x="611835" y="110490"/>
                </a:lnTo>
                <a:lnTo>
                  <a:pt x="564705" y="102870"/>
                </a:lnTo>
                <a:close/>
              </a:path>
              <a:path w="714375" h="699770">
                <a:moveTo>
                  <a:pt x="206417" y="264160"/>
                </a:moveTo>
                <a:lnTo>
                  <a:pt x="149210" y="264160"/>
                </a:lnTo>
                <a:lnTo>
                  <a:pt x="174121" y="269240"/>
                </a:lnTo>
                <a:lnTo>
                  <a:pt x="194490" y="283210"/>
                </a:lnTo>
                <a:lnTo>
                  <a:pt x="208236" y="303530"/>
                </a:lnTo>
                <a:lnTo>
                  <a:pt x="213281" y="327660"/>
                </a:lnTo>
                <a:lnTo>
                  <a:pt x="213281" y="363220"/>
                </a:lnTo>
                <a:lnTo>
                  <a:pt x="182160" y="375920"/>
                </a:lnTo>
                <a:lnTo>
                  <a:pt x="149237" y="381000"/>
                </a:lnTo>
                <a:lnTo>
                  <a:pt x="222915" y="381000"/>
                </a:lnTo>
                <a:lnTo>
                  <a:pt x="237375" y="373380"/>
                </a:lnTo>
                <a:lnTo>
                  <a:pt x="263489" y="346710"/>
                </a:lnTo>
                <a:lnTo>
                  <a:pt x="234924" y="346710"/>
                </a:lnTo>
                <a:lnTo>
                  <a:pt x="234924" y="327660"/>
                </a:lnTo>
                <a:lnTo>
                  <a:pt x="231275" y="303530"/>
                </a:lnTo>
                <a:lnTo>
                  <a:pt x="221040" y="280670"/>
                </a:lnTo>
                <a:lnTo>
                  <a:pt x="206417" y="264160"/>
                </a:lnTo>
                <a:close/>
              </a:path>
              <a:path w="714375" h="699770">
                <a:moveTo>
                  <a:pt x="621874" y="264160"/>
                </a:moveTo>
                <a:lnTo>
                  <a:pt x="564705" y="264160"/>
                </a:lnTo>
                <a:lnTo>
                  <a:pt x="589624" y="269240"/>
                </a:lnTo>
                <a:lnTo>
                  <a:pt x="609981" y="283210"/>
                </a:lnTo>
                <a:lnTo>
                  <a:pt x="623710" y="303530"/>
                </a:lnTo>
                <a:lnTo>
                  <a:pt x="628745" y="327660"/>
                </a:lnTo>
                <a:lnTo>
                  <a:pt x="628745" y="363220"/>
                </a:lnTo>
                <a:lnTo>
                  <a:pt x="597628" y="375920"/>
                </a:lnTo>
                <a:lnTo>
                  <a:pt x="564717" y="381000"/>
                </a:lnTo>
                <a:lnTo>
                  <a:pt x="638342" y="381000"/>
                </a:lnTo>
                <a:lnTo>
                  <a:pt x="652800" y="373380"/>
                </a:lnTo>
                <a:lnTo>
                  <a:pt x="678909" y="346710"/>
                </a:lnTo>
                <a:lnTo>
                  <a:pt x="650419" y="346710"/>
                </a:lnTo>
                <a:lnTo>
                  <a:pt x="650419" y="327660"/>
                </a:lnTo>
                <a:lnTo>
                  <a:pt x="646764" y="303530"/>
                </a:lnTo>
                <a:lnTo>
                  <a:pt x="636515" y="280670"/>
                </a:lnTo>
                <a:lnTo>
                  <a:pt x="621874" y="264160"/>
                </a:lnTo>
                <a:close/>
              </a:path>
              <a:path w="714375" h="699770">
                <a:moveTo>
                  <a:pt x="149304" y="156210"/>
                </a:moveTo>
                <a:lnTo>
                  <a:pt x="128455" y="161290"/>
                </a:lnTo>
                <a:lnTo>
                  <a:pt x="111408" y="172720"/>
                </a:lnTo>
                <a:lnTo>
                  <a:pt x="99904" y="189230"/>
                </a:lnTo>
                <a:lnTo>
                  <a:pt x="95682" y="210820"/>
                </a:lnTo>
                <a:lnTo>
                  <a:pt x="96922" y="222250"/>
                </a:lnTo>
                <a:lnTo>
                  <a:pt x="100470" y="232410"/>
                </a:lnTo>
                <a:lnTo>
                  <a:pt x="106072" y="242570"/>
                </a:lnTo>
                <a:lnTo>
                  <a:pt x="113472" y="250190"/>
                </a:lnTo>
                <a:lnTo>
                  <a:pt x="93261" y="262890"/>
                </a:lnTo>
                <a:lnTo>
                  <a:pt x="77493" y="280670"/>
                </a:lnTo>
                <a:lnTo>
                  <a:pt x="67244" y="303530"/>
                </a:lnTo>
                <a:lnTo>
                  <a:pt x="63589" y="327660"/>
                </a:lnTo>
                <a:lnTo>
                  <a:pt x="63589" y="346710"/>
                </a:lnTo>
                <a:lnTo>
                  <a:pt x="85170" y="346710"/>
                </a:lnTo>
                <a:lnTo>
                  <a:pt x="85170" y="327660"/>
                </a:lnTo>
                <a:lnTo>
                  <a:pt x="90214" y="303530"/>
                </a:lnTo>
                <a:lnTo>
                  <a:pt x="103957" y="283210"/>
                </a:lnTo>
                <a:lnTo>
                  <a:pt x="124317" y="269240"/>
                </a:lnTo>
                <a:lnTo>
                  <a:pt x="149210" y="264160"/>
                </a:lnTo>
                <a:lnTo>
                  <a:pt x="206417" y="264160"/>
                </a:lnTo>
                <a:lnTo>
                  <a:pt x="205292" y="262890"/>
                </a:lnTo>
                <a:lnTo>
                  <a:pt x="185104" y="250190"/>
                </a:lnTo>
                <a:lnTo>
                  <a:pt x="192478" y="242570"/>
                </a:lnTo>
                <a:lnTo>
                  <a:pt x="149210" y="242570"/>
                </a:lnTo>
                <a:lnTo>
                  <a:pt x="136803" y="240030"/>
                </a:lnTo>
                <a:lnTo>
                  <a:pt x="126649" y="232410"/>
                </a:lnTo>
                <a:lnTo>
                  <a:pt x="119791" y="222250"/>
                </a:lnTo>
                <a:lnTo>
                  <a:pt x="117273" y="210820"/>
                </a:lnTo>
                <a:lnTo>
                  <a:pt x="119787" y="198120"/>
                </a:lnTo>
                <a:lnTo>
                  <a:pt x="126637" y="187960"/>
                </a:lnTo>
                <a:lnTo>
                  <a:pt x="136790" y="180340"/>
                </a:lnTo>
                <a:lnTo>
                  <a:pt x="149210" y="177800"/>
                </a:lnTo>
                <a:lnTo>
                  <a:pt x="190720" y="177800"/>
                </a:lnTo>
                <a:lnTo>
                  <a:pt x="187184" y="172720"/>
                </a:lnTo>
                <a:lnTo>
                  <a:pt x="170148" y="161290"/>
                </a:lnTo>
                <a:lnTo>
                  <a:pt x="149304" y="156210"/>
                </a:lnTo>
                <a:close/>
              </a:path>
              <a:path w="714375" h="699770">
                <a:moveTo>
                  <a:pt x="225312" y="125730"/>
                </a:moveTo>
                <a:lnTo>
                  <a:pt x="149272" y="125730"/>
                </a:lnTo>
                <a:lnTo>
                  <a:pt x="198900" y="134620"/>
                </a:lnTo>
                <a:lnTo>
                  <a:pt x="239474" y="162560"/>
                </a:lnTo>
                <a:lnTo>
                  <a:pt x="266855" y="203200"/>
                </a:lnTo>
                <a:lnTo>
                  <a:pt x="276902" y="252730"/>
                </a:lnTo>
                <a:lnTo>
                  <a:pt x="273967" y="279400"/>
                </a:lnTo>
                <a:lnTo>
                  <a:pt x="265576" y="304800"/>
                </a:lnTo>
                <a:lnTo>
                  <a:pt x="252355" y="327660"/>
                </a:lnTo>
                <a:lnTo>
                  <a:pt x="234924" y="346710"/>
                </a:lnTo>
                <a:lnTo>
                  <a:pt x="263489" y="346710"/>
                </a:lnTo>
                <a:lnTo>
                  <a:pt x="269707" y="340360"/>
                </a:lnTo>
                <a:lnTo>
                  <a:pt x="290923" y="299720"/>
                </a:lnTo>
                <a:lnTo>
                  <a:pt x="298545" y="252730"/>
                </a:lnTo>
                <a:lnTo>
                  <a:pt x="290920" y="205740"/>
                </a:lnTo>
                <a:lnTo>
                  <a:pt x="269698" y="165100"/>
                </a:lnTo>
                <a:lnTo>
                  <a:pt x="237362" y="132080"/>
                </a:lnTo>
                <a:lnTo>
                  <a:pt x="225312" y="125730"/>
                </a:lnTo>
                <a:close/>
              </a:path>
              <a:path w="714375" h="699770">
                <a:moveTo>
                  <a:pt x="564736" y="156210"/>
                </a:moveTo>
                <a:lnTo>
                  <a:pt x="543888" y="161290"/>
                </a:lnTo>
                <a:lnTo>
                  <a:pt x="526841" y="172720"/>
                </a:lnTo>
                <a:lnTo>
                  <a:pt x="515336" y="189230"/>
                </a:lnTo>
                <a:lnTo>
                  <a:pt x="511115" y="210820"/>
                </a:lnTo>
                <a:lnTo>
                  <a:pt x="512363" y="222250"/>
                </a:lnTo>
                <a:lnTo>
                  <a:pt x="515928" y="232410"/>
                </a:lnTo>
                <a:lnTo>
                  <a:pt x="521535" y="242570"/>
                </a:lnTo>
                <a:lnTo>
                  <a:pt x="528915" y="250190"/>
                </a:lnTo>
                <a:lnTo>
                  <a:pt x="508711" y="262890"/>
                </a:lnTo>
                <a:lnTo>
                  <a:pt x="492939" y="280670"/>
                </a:lnTo>
                <a:lnTo>
                  <a:pt x="482681" y="303530"/>
                </a:lnTo>
                <a:lnTo>
                  <a:pt x="479022" y="327660"/>
                </a:lnTo>
                <a:lnTo>
                  <a:pt x="479022" y="346710"/>
                </a:lnTo>
                <a:lnTo>
                  <a:pt x="500665" y="346710"/>
                </a:lnTo>
                <a:lnTo>
                  <a:pt x="500665" y="327660"/>
                </a:lnTo>
                <a:lnTo>
                  <a:pt x="505704" y="303530"/>
                </a:lnTo>
                <a:lnTo>
                  <a:pt x="519440" y="283210"/>
                </a:lnTo>
                <a:lnTo>
                  <a:pt x="539799" y="269240"/>
                </a:lnTo>
                <a:lnTo>
                  <a:pt x="564705" y="264160"/>
                </a:lnTo>
                <a:lnTo>
                  <a:pt x="621874" y="264160"/>
                </a:lnTo>
                <a:lnTo>
                  <a:pt x="620748" y="262890"/>
                </a:lnTo>
                <a:lnTo>
                  <a:pt x="600536" y="250190"/>
                </a:lnTo>
                <a:lnTo>
                  <a:pt x="607936" y="242570"/>
                </a:lnTo>
                <a:lnTo>
                  <a:pt x="564705" y="242570"/>
                </a:lnTo>
                <a:lnTo>
                  <a:pt x="552283" y="240030"/>
                </a:lnTo>
                <a:lnTo>
                  <a:pt x="542127" y="232410"/>
                </a:lnTo>
                <a:lnTo>
                  <a:pt x="535273" y="222250"/>
                </a:lnTo>
                <a:lnTo>
                  <a:pt x="532758" y="210820"/>
                </a:lnTo>
                <a:lnTo>
                  <a:pt x="535273" y="198120"/>
                </a:lnTo>
                <a:lnTo>
                  <a:pt x="542127" y="187960"/>
                </a:lnTo>
                <a:lnTo>
                  <a:pt x="552283" y="180340"/>
                </a:lnTo>
                <a:lnTo>
                  <a:pt x="564705" y="177800"/>
                </a:lnTo>
                <a:lnTo>
                  <a:pt x="606152" y="177800"/>
                </a:lnTo>
                <a:lnTo>
                  <a:pt x="602616" y="172720"/>
                </a:lnTo>
                <a:lnTo>
                  <a:pt x="585580" y="161290"/>
                </a:lnTo>
                <a:lnTo>
                  <a:pt x="564736" y="156210"/>
                </a:lnTo>
                <a:close/>
              </a:path>
              <a:path w="714375" h="699770">
                <a:moveTo>
                  <a:pt x="640751" y="125730"/>
                </a:moveTo>
                <a:lnTo>
                  <a:pt x="564705" y="125730"/>
                </a:lnTo>
                <a:lnTo>
                  <a:pt x="614358" y="134620"/>
                </a:lnTo>
                <a:lnTo>
                  <a:pt x="654930" y="162560"/>
                </a:lnTo>
                <a:lnTo>
                  <a:pt x="682296" y="203200"/>
                </a:lnTo>
                <a:lnTo>
                  <a:pt x="692334" y="252730"/>
                </a:lnTo>
                <a:lnTo>
                  <a:pt x="689413" y="279400"/>
                </a:lnTo>
                <a:lnTo>
                  <a:pt x="681052" y="304800"/>
                </a:lnTo>
                <a:lnTo>
                  <a:pt x="667853" y="327660"/>
                </a:lnTo>
                <a:lnTo>
                  <a:pt x="650419" y="346710"/>
                </a:lnTo>
                <a:lnTo>
                  <a:pt x="678909" y="346710"/>
                </a:lnTo>
                <a:lnTo>
                  <a:pt x="685126" y="340360"/>
                </a:lnTo>
                <a:lnTo>
                  <a:pt x="706337" y="299720"/>
                </a:lnTo>
                <a:lnTo>
                  <a:pt x="713957" y="252730"/>
                </a:lnTo>
                <a:lnTo>
                  <a:pt x="706337" y="205740"/>
                </a:lnTo>
                <a:lnTo>
                  <a:pt x="685126" y="165100"/>
                </a:lnTo>
                <a:lnTo>
                  <a:pt x="652800" y="132080"/>
                </a:lnTo>
                <a:lnTo>
                  <a:pt x="640751" y="125730"/>
                </a:lnTo>
                <a:close/>
              </a:path>
              <a:path w="714375" h="699770">
                <a:moveTo>
                  <a:pt x="190720" y="177800"/>
                </a:moveTo>
                <a:lnTo>
                  <a:pt x="149210" y="177800"/>
                </a:lnTo>
                <a:lnTo>
                  <a:pt x="161650" y="180340"/>
                </a:lnTo>
                <a:lnTo>
                  <a:pt x="171815" y="187960"/>
                </a:lnTo>
                <a:lnTo>
                  <a:pt x="178672" y="198120"/>
                </a:lnTo>
                <a:lnTo>
                  <a:pt x="181188" y="210820"/>
                </a:lnTo>
                <a:lnTo>
                  <a:pt x="178672" y="222250"/>
                </a:lnTo>
                <a:lnTo>
                  <a:pt x="171815" y="232410"/>
                </a:lnTo>
                <a:lnTo>
                  <a:pt x="161650" y="240030"/>
                </a:lnTo>
                <a:lnTo>
                  <a:pt x="149210" y="242570"/>
                </a:lnTo>
                <a:lnTo>
                  <a:pt x="192478" y="242570"/>
                </a:lnTo>
                <a:lnTo>
                  <a:pt x="198082" y="232410"/>
                </a:lnTo>
                <a:lnTo>
                  <a:pt x="201646" y="222250"/>
                </a:lnTo>
                <a:lnTo>
                  <a:pt x="202894" y="210820"/>
                </a:lnTo>
                <a:lnTo>
                  <a:pt x="198677" y="189230"/>
                </a:lnTo>
                <a:lnTo>
                  <a:pt x="190720" y="177800"/>
                </a:lnTo>
                <a:close/>
              </a:path>
              <a:path w="714375" h="699770">
                <a:moveTo>
                  <a:pt x="606152" y="177800"/>
                </a:moveTo>
                <a:lnTo>
                  <a:pt x="564705" y="177800"/>
                </a:lnTo>
                <a:lnTo>
                  <a:pt x="577127" y="180340"/>
                </a:lnTo>
                <a:lnTo>
                  <a:pt x="587283" y="187960"/>
                </a:lnTo>
                <a:lnTo>
                  <a:pt x="594137" y="198120"/>
                </a:lnTo>
                <a:lnTo>
                  <a:pt x="596651" y="210820"/>
                </a:lnTo>
                <a:lnTo>
                  <a:pt x="594137" y="222250"/>
                </a:lnTo>
                <a:lnTo>
                  <a:pt x="587283" y="232410"/>
                </a:lnTo>
                <a:lnTo>
                  <a:pt x="577127" y="240030"/>
                </a:lnTo>
                <a:lnTo>
                  <a:pt x="564705" y="242570"/>
                </a:lnTo>
                <a:lnTo>
                  <a:pt x="607936" y="242570"/>
                </a:lnTo>
                <a:lnTo>
                  <a:pt x="613538" y="232410"/>
                </a:lnTo>
                <a:lnTo>
                  <a:pt x="617087" y="222250"/>
                </a:lnTo>
                <a:lnTo>
                  <a:pt x="618326" y="210820"/>
                </a:lnTo>
                <a:lnTo>
                  <a:pt x="614110" y="189230"/>
                </a:lnTo>
                <a:lnTo>
                  <a:pt x="606152" y="177800"/>
                </a:lnTo>
                <a:close/>
              </a:path>
              <a:path w="714375" h="699770">
                <a:moveTo>
                  <a:pt x="409788" y="100330"/>
                </a:moveTo>
                <a:lnTo>
                  <a:pt x="403464" y="101600"/>
                </a:lnTo>
                <a:lnTo>
                  <a:pt x="398741" y="113030"/>
                </a:lnTo>
                <a:lnTo>
                  <a:pt x="401307" y="119380"/>
                </a:lnTo>
                <a:lnTo>
                  <a:pt x="448635" y="139700"/>
                </a:lnTo>
                <a:lnTo>
                  <a:pt x="456038" y="135890"/>
                </a:lnTo>
                <a:lnTo>
                  <a:pt x="460910" y="104140"/>
                </a:lnTo>
                <a:lnTo>
                  <a:pt x="420866" y="104140"/>
                </a:lnTo>
                <a:lnTo>
                  <a:pt x="415285" y="101600"/>
                </a:lnTo>
                <a:lnTo>
                  <a:pt x="409788" y="100330"/>
                </a:lnTo>
                <a:close/>
              </a:path>
              <a:path w="714375" h="699770">
                <a:moveTo>
                  <a:pt x="356951" y="0"/>
                </a:moveTo>
                <a:lnTo>
                  <a:pt x="332643" y="6350"/>
                </a:lnTo>
                <a:lnTo>
                  <a:pt x="313718" y="25400"/>
                </a:lnTo>
                <a:lnTo>
                  <a:pt x="258159" y="121920"/>
                </a:lnTo>
                <a:lnTo>
                  <a:pt x="276871" y="132080"/>
                </a:lnTo>
                <a:lnTo>
                  <a:pt x="332523" y="36830"/>
                </a:lnTo>
                <a:lnTo>
                  <a:pt x="343250" y="25400"/>
                </a:lnTo>
                <a:lnTo>
                  <a:pt x="357008" y="21590"/>
                </a:lnTo>
                <a:lnTo>
                  <a:pt x="396419" y="21590"/>
                </a:lnTo>
                <a:lnTo>
                  <a:pt x="381264" y="6350"/>
                </a:lnTo>
                <a:lnTo>
                  <a:pt x="356951" y="0"/>
                </a:lnTo>
                <a:close/>
              </a:path>
              <a:path w="714375" h="699770">
                <a:moveTo>
                  <a:pt x="396419" y="21590"/>
                </a:moveTo>
                <a:lnTo>
                  <a:pt x="357008" y="21590"/>
                </a:lnTo>
                <a:lnTo>
                  <a:pt x="370765" y="25400"/>
                </a:lnTo>
                <a:lnTo>
                  <a:pt x="381485" y="36830"/>
                </a:lnTo>
                <a:lnTo>
                  <a:pt x="420866" y="104140"/>
                </a:lnTo>
                <a:lnTo>
                  <a:pt x="460910" y="104140"/>
                </a:lnTo>
                <a:lnTo>
                  <a:pt x="462274" y="95250"/>
                </a:lnTo>
                <a:lnTo>
                  <a:pt x="440447" y="95250"/>
                </a:lnTo>
                <a:lnTo>
                  <a:pt x="400207" y="25400"/>
                </a:lnTo>
                <a:lnTo>
                  <a:pt x="396419" y="21590"/>
                </a:lnTo>
                <a:close/>
              </a:path>
              <a:path w="714375" h="699770">
                <a:moveTo>
                  <a:pt x="448091" y="77470"/>
                </a:moveTo>
                <a:lnTo>
                  <a:pt x="442572" y="81280"/>
                </a:lnTo>
                <a:lnTo>
                  <a:pt x="441672" y="87630"/>
                </a:lnTo>
                <a:lnTo>
                  <a:pt x="440447" y="95250"/>
                </a:lnTo>
                <a:lnTo>
                  <a:pt x="462274" y="95250"/>
                </a:lnTo>
                <a:lnTo>
                  <a:pt x="463053" y="90170"/>
                </a:lnTo>
                <a:lnTo>
                  <a:pt x="463943" y="85090"/>
                </a:lnTo>
                <a:lnTo>
                  <a:pt x="459912" y="78740"/>
                </a:lnTo>
                <a:lnTo>
                  <a:pt x="448091" y="77470"/>
                </a:lnTo>
                <a:close/>
              </a:path>
            </a:pathLst>
          </a:custGeom>
          <a:solidFill>
            <a:srgbClr val="FFFFFF"/>
          </a:solidFill>
        </p:spPr>
        <p:txBody>
          <a:bodyPr wrap="square" lIns="0" tIns="0" rIns="0" bIns="0" rtlCol="0"/>
          <a:lstStyle/>
          <a:p>
            <a:endParaRPr/>
          </a:p>
        </p:txBody>
      </p:sp>
      <p:pic>
        <p:nvPicPr>
          <p:cNvPr id="12" name="object 12"/>
          <p:cNvPicPr/>
          <p:nvPr/>
        </p:nvPicPr>
        <p:blipFill>
          <a:blip r:embed="rId5" cstate="print"/>
          <a:stretch>
            <a:fillRect/>
          </a:stretch>
        </p:blipFill>
        <p:spPr>
          <a:xfrm>
            <a:off x="8480931" y="4832469"/>
            <a:ext cx="429452" cy="493665"/>
          </a:xfrm>
          <a:prstGeom prst="rect">
            <a:avLst/>
          </a:prstGeom>
        </p:spPr>
      </p:pic>
      <p:sp>
        <p:nvSpPr>
          <p:cNvPr id="13" name="object 13"/>
          <p:cNvSpPr/>
          <p:nvPr/>
        </p:nvSpPr>
        <p:spPr>
          <a:xfrm>
            <a:off x="8495006" y="3932776"/>
            <a:ext cx="401237" cy="463618"/>
          </a:xfrm>
          <a:custGeom>
            <a:avLst/>
            <a:gdLst/>
            <a:ahLst/>
            <a:cxnLst/>
            <a:rect l="l" t="t" r="r" b="b"/>
            <a:pathLst>
              <a:path w="661669" h="764540">
                <a:moveTo>
                  <a:pt x="278577" y="709930"/>
                </a:moveTo>
                <a:lnTo>
                  <a:pt x="253374" y="709930"/>
                </a:lnTo>
                <a:lnTo>
                  <a:pt x="253374" y="727710"/>
                </a:lnTo>
                <a:lnTo>
                  <a:pt x="256514" y="742950"/>
                </a:lnTo>
                <a:lnTo>
                  <a:pt x="265067" y="754380"/>
                </a:lnTo>
                <a:lnTo>
                  <a:pt x="277732" y="762000"/>
                </a:lnTo>
                <a:lnTo>
                  <a:pt x="293205" y="764540"/>
                </a:lnTo>
                <a:lnTo>
                  <a:pt x="368198" y="764540"/>
                </a:lnTo>
                <a:lnTo>
                  <a:pt x="383703" y="762000"/>
                </a:lnTo>
                <a:lnTo>
                  <a:pt x="396375" y="754380"/>
                </a:lnTo>
                <a:lnTo>
                  <a:pt x="404924" y="742950"/>
                </a:lnTo>
                <a:lnTo>
                  <a:pt x="405447" y="740410"/>
                </a:lnTo>
                <a:lnTo>
                  <a:pt x="285331" y="740410"/>
                </a:lnTo>
                <a:lnTo>
                  <a:pt x="278577" y="735330"/>
                </a:lnTo>
                <a:lnTo>
                  <a:pt x="278577" y="709930"/>
                </a:lnTo>
                <a:close/>
              </a:path>
              <a:path w="661669" h="764540">
                <a:moveTo>
                  <a:pt x="408060" y="709930"/>
                </a:moveTo>
                <a:lnTo>
                  <a:pt x="383024" y="709930"/>
                </a:lnTo>
                <a:lnTo>
                  <a:pt x="383024" y="735330"/>
                </a:lnTo>
                <a:lnTo>
                  <a:pt x="376271" y="740410"/>
                </a:lnTo>
                <a:lnTo>
                  <a:pt x="405447" y="740410"/>
                </a:lnTo>
                <a:lnTo>
                  <a:pt x="408060" y="727710"/>
                </a:lnTo>
                <a:lnTo>
                  <a:pt x="408060" y="709930"/>
                </a:lnTo>
                <a:close/>
              </a:path>
              <a:path w="661669" h="764540">
                <a:moveTo>
                  <a:pt x="238903" y="662940"/>
                </a:moveTo>
                <a:lnTo>
                  <a:pt x="213637" y="662940"/>
                </a:lnTo>
                <a:lnTo>
                  <a:pt x="213637" y="674370"/>
                </a:lnTo>
                <a:lnTo>
                  <a:pt x="216575" y="688340"/>
                </a:lnTo>
                <a:lnTo>
                  <a:pt x="224532" y="699770"/>
                </a:lnTo>
                <a:lnTo>
                  <a:pt x="236219" y="707390"/>
                </a:lnTo>
                <a:lnTo>
                  <a:pt x="250348" y="709930"/>
                </a:lnTo>
                <a:lnTo>
                  <a:pt x="412018" y="709930"/>
                </a:lnTo>
                <a:lnTo>
                  <a:pt x="425917" y="707390"/>
                </a:lnTo>
                <a:lnTo>
                  <a:pt x="437282" y="699770"/>
                </a:lnTo>
                <a:lnTo>
                  <a:pt x="444952" y="688340"/>
                </a:lnTo>
                <a:lnTo>
                  <a:pt x="445463" y="685800"/>
                </a:lnTo>
                <a:lnTo>
                  <a:pt x="244432" y="685800"/>
                </a:lnTo>
                <a:lnTo>
                  <a:pt x="238903" y="680720"/>
                </a:lnTo>
                <a:lnTo>
                  <a:pt x="238903" y="662940"/>
                </a:lnTo>
                <a:close/>
              </a:path>
              <a:path w="661669" h="764540">
                <a:moveTo>
                  <a:pt x="447766" y="662940"/>
                </a:moveTo>
                <a:lnTo>
                  <a:pt x="422782" y="662940"/>
                </a:lnTo>
                <a:lnTo>
                  <a:pt x="422751" y="680720"/>
                </a:lnTo>
                <a:lnTo>
                  <a:pt x="417966" y="685800"/>
                </a:lnTo>
                <a:lnTo>
                  <a:pt x="445463" y="685800"/>
                </a:lnTo>
                <a:lnTo>
                  <a:pt x="447766" y="674370"/>
                </a:lnTo>
                <a:lnTo>
                  <a:pt x="447766" y="662940"/>
                </a:lnTo>
                <a:close/>
              </a:path>
              <a:path w="661669" h="764540">
                <a:moveTo>
                  <a:pt x="459043" y="637540"/>
                </a:moveTo>
                <a:lnTo>
                  <a:pt x="202297" y="637540"/>
                </a:lnTo>
                <a:lnTo>
                  <a:pt x="196664" y="643890"/>
                </a:lnTo>
                <a:lnTo>
                  <a:pt x="196664" y="657860"/>
                </a:lnTo>
                <a:lnTo>
                  <a:pt x="202297" y="662940"/>
                </a:lnTo>
                <a:lnTo>
                  <a:pt x="459043" y="662940"/>
                </a:lnTo>
                <a:lnTo>
                  <a:pt x="464676" y="657860"/>
                </a:lnTo>
                <a:lnTo>
                  <a:pt x="464676" y="643890"/>
                </a:lnTo>
                <a:lnTo>
                  <a:pt x="459043" y="637540"/>
                </a:lnTo>
                <a:close/>
              </a:path>
              <a:path w="661669" h="764540">
                <a:moveTo>
                  <a:pt x="238872" y="612140"/>
                </a:moveTo>
                <a:lnTo>
                  <a:pt x="213637" y="612140"/>
                </a:lnTo>
                <a:lnTo>
                  <a:pt x="213637" y="637540"/>
                </a:lnTo>
                <a:lnTo>
                  <a:pt x="238872" y="637540"/>
                </a:lnTo>
                <a:lnTo>
                  <a:pt x="238872" y="612140"/>
                </a:lnTo>
                <a:close/>
              </a:path>
              <a:path w="661669" h="764540">
                <a:moveTo>
                  <a:pt x="447766" y="612140"/>
                </a:moveTo>
                <a:lnTo>
                  <a:pt x="422751" y="612140"/>
                </a:lnTo>
                <a:lnTo>
                  <a:pt x="422751" y="637540"/>
                </a:lnTo>
                <a:lnTo>
                  <a:pt x="447766" y="637540"/>
                </a:lnTo>
                <a:lnTo>
                  <a:pt x="447766" y="612140"/>
                </a:lnTo>
                <a:close/>
              </a:path>
              <a:path w="661669" h="764540">
                <a:moveTo>
                  <a:pt x="459043" y="588010"/>
                </a:moveTo>
                <a:lnTo>
                  <a:pt x="202297" y="588010"/>
                </a:lnTo>
                <a:lnTo>
                  <a:pt x="196664" y="593090"/>
                </a:lnTo>
                <a:lnTo>
                  <a:pt x="196664" y="607060"/>
                </a:lnTo>
                <a:lnTo>
                  <a:pt x="202297" y="612140"/>
                </a:lnTo>
                <a:lnTo>
                  <a:pt x="459043" y="612140"/>
                </a:lnTo>
                <a:lnTo>
                  <a:pt x="464676" y="607060"/>
                </a:lnTo>
                <a:lnTo>
                  <a:pt x="464676" y="593090"/>
                </a:lnTo>
                <a:lnTo>
                  <a:pt x="459043" y="588010"/>
                </a:lnTo>
                <a:close/>
              </a:path>
              <a:path w="661669" h="764540">
                <a:moveTo>
                  <a:pt x="330754" y="119380"/>
                </a:moveTo>
                <a:lnTo>
                  <a:pt x="282097" y="124460"/>
                </a:lnTo>
                <a:lnTo>
                  <a:pt x="237395" y="140970"/>
                </a:lnTo>
                <a:lnTo>
                  <a:pt x="197937" y="165100"/>
                </a:lnTo>
                <a:lnTo>
                  <a:pt x="165007" y="198120"/>
                </a:lnTo>
                <a:lnTo>
                  <a:pt x="139893" y="237490"/>
                </a:lnTo>
                <a:lnTo>
                  <a:pt x="123881" y="283210"/>
                </a:lnTo>
                <a:lnTo>
                  <a:pt x="118258" y="331470"/>
                </a:lnTo>
                <a:lnTo>
                  <a:pt x="120828" y="364490"/>
                </a:lnTo>
                <a:lnTo>
                  <a:pt x="140981" y="426720"/>
                </a:lnTo>
                <a:lnTo>
                  <a:pt x="172374" y="473710"/>
                </a:lnTo>
                <a:lnTo>
                  <a:pt x="179388" y="481330"/>
                </a:lnTo>
                <a:lnTo>
                  <a:pt x="186318" y="488950"/>
                </a:lnTo>
                <a:lnTo>
                  <a:pt x="198353" y="502920"/>
                </a:lnTo>
                <a:lnTo>
                  <a:pt x="209188" y="516890"/>
                </a:lnTo>
                <a:lnTo>
                  <a:pt x="218384" y="532130"/>
                </a:lnTo>
                <a:lnTo>
                  <a:pt x="225500" y="549910"/>
                </a:lnTo>
                <a:lnTo>
                  <a:pt x="220581" y="554990"/>
                </a:lnTo>
                <a:lnTo>
                  <a:pt x="216844" y="561340"/>
                </a:lnTo>
                <a:lnTo>
                  <a:pt x="214469" y="567690"/>
                </a:lnTo>
                <a:lnTo>
                  <a:pt x="213637" y="575310"/>
                </a:lnTo>
                <a:lnTo>
                  <a:pt x="213637" y="588010"/>
                </a:lnTo>
                <a:lnTo>
                  <a:pt x="238840" y="588010"/>
                </a:lnTo>
                <a:lnTo>
                  <a:pt x="238840" y="570230"/>
                </a:lnTo>
                <a:lnTo>
                  <a:pt x="243699" y="565150"/>
                </a:lnTo>
                <a:lnTo>
                  <a:pt x="445984" y="565150"/>
                </a:lnTo>
                <a:lnTo>
                  <a:pt x="444559" y="561340"/>
                </a:lnTo>
                <a:lnTo>
                  <a:pt x="440822" y="554990"/>
                </a:lnTo>
                <a:lnTo>
                  <a:pt x="435902" y="549910"/>
                </a:lnTo>
                <a:lnTo>
                  <a:pt x="439966" y="539750"/>
                </a:lnTo>
                <a:lnTo>
                  <a:pt x="248997" y="539750"/>
                </a:lnTo>
                <a:lnTo>
                  <a:pt x="240608" y="520700"/>
                </a:lnTo>
                <a:lnTo>
                  <a:pt x="230100" y="502920"/>
                </a:lnTo>
                <a:lnTo>
                  <a:pt x="218072" y="487680"/>
                </a:lnTo>
                <a:lnTo>
                  <a:pt x="205124" y="472440"/>
                </a:lnTo>
                <a:lnTo>
                  <a:pt x="185227" y="449580"/>
                </a:lnTo>
                <a:lnTo>
                  <a:pt x="178727" y="440690"/>
                </a:lnTo>
                <a:lnTo>
                  <a:pt x="163476" y="415290"/>
                </a:lnTo>
                <a:lnTo>
                  <a:pt x="152424" y="388620"/>
                </a:lnTo>
                <a:lnTo>
                  <a:pt x="145700" y="360680"/>
                </a:lnTo>
                <a:lnTo>
                  <a:pt x="143430" y="331470"/>
                </a:lnTo>
                <a:lnTo>
                  <a:pt x="150132" y="281940"/>
                </a:lnTo>
                <a:lnTo>
                  <a:pt x="169042" y="237490"/>
                </a:lnTo>
                <a:lnTo>
                  <a:pt x="198360" y="199390"/>
                </a:lnTo>
                <a:lnTo>
                  <a:pt x="236289" y="170180"/>
                </a:lnTo>
                <a:lnTo>
                  <a:pt x="281030" y="151130"/>
                </a:lnTo>
                <a:lnTo>
                  <a:pt x="330785" y="143510"/>
                </a:lnTo>
                <a:lnTo>
                  <a:pt x="428293" y="143510"/>
                </a:lnTo>
                <a:lnTo>
                  <a:pt x="424139" y="140970"/>
                </a:lnTo>
                <a:lnTo>
                  <a:pt x="379429" y="124460"/>
                </a:lnTo>
                <a:lnTo>
                  <a:pt x="330754" y="119380"/>
                </a:lnTo>
                <a:close/>
              </a:path>
              <a:path w="661669" h="764540">
                <a:moveTo>
                  <a:pt x="445984" y="565150"/>
                </a:moveTo>
                <a:lnTo>
                  <a:pt x="417934" y="565150"/>
                </a:lnTo>
                <a:lnTo>
                  <a:pt x="422720" y="570230"/>
                </a:lnTo>
                <a:lnTo>
                  <a:pt x="422720" y="588010"/>
                </a:lnTo>
                <a:lnTo>
                  <a:pt x="447766" y="588010"/>
                </a:lnTo>
                <a:lnTo>
                  <a:pt x="447766" y="575310"/>
                </a:lnTo>
                <a:lnTo>
                  <a:pt x="446934" y="567690"/>
                </a:lnTo>
                <a:lnTo>
                  <a:pt x="445984" y="565150"/>
                </a:lnTo>
                <a:close/>
              </a:path>
              <a:path w="661669" h="764540">
                <a:moveTo>
                  <a:pt x="94756" y="360680"/>
                </a:moveTo>
                <a:lnTo>
                  <a:pt x="37129" y="360680"/>
                </a:lnTo>
                <a:lnTo>
                  <a:pt x="46467" y="410210"/>
                </a:lnTo>
                <a:lnTo>
                  <a:pt x="64103" y="457200"/>
                </a:lnTo>
                <a:lnTo>
                  <a:pt x="89506" y="501650"/>
                </a:lnTo>
                <a:lnTo>
                  <a:pt x="122149" y="539750"/>
                </a:lnTo>
                <a:lnTo>
                  <a:pt x="161502" y="572770"/>
                </a:lnTo>
                <a:lnTo>
                  <a:pt x="163722" y="575310"/>
                </a:lnTo>
                <a:lnTo>
                  <a:pt x="172685" y="575310"/>
                </a:lnTo>
                <a:lnTo>
                  <a:pt x="176581" y="574040"/>
                </a:lnTo>
                <a:lnTo>
                  <a:pt x="179020" y="570230"/>
                </a:lnTo>
                <a:lnTo>
                  <a:pt x="183010" y="565150"/>
                </a:lnTo>
                <a:lnTo>
                  <a:pt x="181627" y="556260"/>
                </a:lnTo>
                <a:lnTo>
                  <a:pt x="175963" y="552450"/>
                </a:lnTo>
                <a:lnTo>
                  <a:pt x="140852" y="523240"/>
                </a:lnTo>
                <a:lnTo>
                  <a:pt x="111535" y="488950"/>
                </a:lnTo>
                <a:lnTo>
                  <a:pt x="88462" y="450850"/>
                </a:lnTo>
                <a:lnTo>
                  <a:pt x="72083" y="408940"/>
                </a:lnTo>
                <a:lnTo>
                  <a:pt x="62846" y="364490"/>
                </a:lnTo>
                <a:lnTo>
                  <a:pt x="96018" y="364490"/>
                </a:lnTo>
                <a:lnTo>
                  <a:pt x="96018" y="361950"/>
                </a:lnTo>
                <a:lnTo>
                  <a:pt x="94756" y="360680"/>
                </a:lnTo>
                <a:close/>
              </a:path>
              <a:path w="661669" h="764540">
                <a:moveTo>
                  <a:pt x="603154" y="374650"/>
                </a:moveTo>
                <a:lnTo>
                  <a:pt x="596536" y="379730"/>
                </a:lnTo>
                <a:lnTo>
                  <a:pt x="595123" y="386080"/>
                </a:lnTo>
                <a:lnTo>
                  <a:pt x="580101" y="435610"/>
                </a:lnTo>
                <a:lnTo>
                  <a:pt x="556400" y="480060"/>
                </a:lnTo>
                <a:lnTo>
                  <a:pt x="524687" y="519430"/>
                </a:lnTo>
                <a:lnTo>
                  <a:pt x="485629" y="552450"/>
                </a:lnTo>
                <a:lnTo>
                  <a:pt x="479974" y="556260"/>
                </a:lnTo>
                <a:lnTo>
                  <a:pt x="478592" y="565150"/>
                </a:lnTo>
                <a:lnTo>
                  <a:pt x="484990" y="574040"/>
                </a:lnTo>
                <a:lnTo>
                  <a:pt x="488906" y="575310"/>
                </a:lnTo>
                <a:lnTo>
                  <a:pt x="497911" y="575310"/>
                </a:lnTo>
                <a:lnTo>
                  <a:pt x="500099" y="572770"/>
                </a:lnTo>
                <a:lnTo>
                  <a:pt x="542771" y="537210"/>
                </a:lnTo>
                <a:lnTo>
                  <a:pt x="577426" y="494030"/>
                </a:lnTo>
                <a:lnTo>
                  <a:pt x="603330" y="444500"/>
                </a:lnTo>
                <a:lnTo>
                  <a:pt x="619637" y="391528"/>
                </a:lnTo>
                <a:lnTo>
                  <a:pt x="621132" y="384810"/>
                </a:lnTo>
                <a:lnTo>
                  <a:pt x="616724" y="378460"/>
                </a:lnTo>
                <a:lnTo>
                  <a:pt x="603154" y="374650"/>
                </a:lnTo>
                <a:close/>
              </a:path>
              <a:path w="661669" h="764540">
                <a:moveTo>
                  <a:pt x="428293" y="143510"/>
                </a:moveTo>
                <a:lnTo>
                  <a:pt x="330785" y="143510"/>
                </a:lnTo>
                <a:lnTo>
                  <a:pt x="380550" y="151130"/>
                </a:lnTo>
                <a:lnTo>
                  <a:pt x="425297" y="170180"/>
                </a:lnTo>
                <a:lnTo>
                  <a:pt x="463229" y="199390"/>
                </a:lnTo>
                <a:lnTo>
                  <a:pt x="492549" y="237490"/>
                </a:lnTo>
                <a:lnTo>
                  <a:pt x="511459" y="281940"/>
                </a:lnTo>
                <a:lnTo>
                  <a:pt x="518162" y="331470"/>
                </a:lnTo>
                <a:lnTo>
                  <a:pt x="516291" y="355600"/>
                </a:lnTo>
                <a:lnTo>
                  <a:pt x="516193" y="356870"/>
                </a:lnTo>
                <a:lnTo>
                  <a:pt x="516095" y="358140"/>
                </a:lnTo>
                <a:lnTo>
                  <a:pt x="515996" y="359410"/>
                </a:lnTo>
                <a:lnTo>
                  <a:pt x="515898" y="360680"/>
                </a:lnTo>
                <a:lnTo>
                  <a:pt x="498133" y="415290"/>
                </a:lnTo>
                <a:lnTo>
                  <a:pt x="476353" y="449580"/>
                </a:lnTo>
                <a:lnTo>
                  <a:pt x="456478" y="472440"/>
                </a:lnTo>
                <a:lnTo>
                  <a:pt x="443524" y="487680"/>
                </a:lnTo>
                <a:lnTo>
                  <a:pt x="431493" y="502920"/>
                </a:lnTo>
                <a:lnTo>
                  <a:pt x="420975" y="520700"/>
                </a:lnTo>
                <a:lnTo>
                  <a:pt x="412563" y="539750"/>
                </a:lnTo>
                <a:lnTo>
                  <a:pt x="439966" y="539750"/>
                </a:lnTo>
                <a:lnTo>
                  <a:pt x="443014" y="532130"/>
                </a:lnTo>
                <a:lnTo>
                  <a:pt x="452203" y="516890"/>
                </a:lnTo>
                <a:lnTo>
                  <a:pt x="463037" y="502920"/>
                </a:lnTo>
                <a:lnTo>
                  <a:pt x="475085" y="488950"/>
                </a:lnTo>
                <a:lnTo>
                  <a:pt x="482032" y="481330"/>
                </a:lnTo>
                <a:lnTo>
                  <a:pt x="489053" y="473710"/>
                </a:lnTo>
                <a:lnTo>
                  <a:pt x="503534" y="455400"/>
                </a:lnTo>
                <a:lnTo>
                  <a:pt x="520543" y="426720"/>
                </a:lnTo>
                <a:lnTo>
                  <a:pt x="533081" y="396240"/>
                </a:lnTo>
                <a:lnTo>
                  <a:pt x="540701" y="364490"/>
                </a:lnTo>
                <a:lnTo>
                  <a:pt x="543271" y="331470"/>
                </a:lnTo>
                <a:lnTo>
                  <a:pt x="537649" y="283210"/>
                </a:lnTo>
                <a:lnTo>
                  <a:pt x="521641" y="237490"/>
                </a:lnTo>
                <a:lnTo>
                  <a:pt x="496530" y="198120"/>
                </a:lnTo>
                <a:lnTo>
                  <a:pt x="463601" y="165100"/>
                </a:lnTo>
                <a:lnTo>
                  <a:pt x="428293" y="143510"/>
                </a:lnTo>
                <a:close/>
              </a:path>
              <a:path w="661669" h="764540">
                <a:moveTo>
                  <a:pt x="317065" y="440690"/>
                </a:moveTo>
                <a:lnTo>
                  <a:pt x="276420" y="440690"/>
                </a:lnTo>
                <a:lnTo>
                  <a:pt x="292179" y="447040"/>
                </a:lnTo>
                <a:lnTo>
                  <a:pt x="304451" y="473710"/>
                </a:lnTo>
                <a:lnTo>
                  <a:pt x="308922" y="476250"/>
                </a:lnTo>
                <a:lnTo>
                  <a:pt x="352711" y="476250"/>
                </a:lnTo>
                <a:lnTo>
                  <a:pt x="357172" y="473710"/>
                </a:lnTo>
                <a:lnTo>
                  <a:pt x="367700" y="450850"/>
                </a:lnTo>
                <a:lnTo>
                  <a:pt x="321812" y="450850"/>
                </a:lnTo>
                <a:lnTo>
                  <a:pt x="317065" y="440690"/>
                </a:lnTo>
                <a:close/>
              </a:path>
              <a:path w="661669" h="764540">
                <a:moveTo>
                  <a:pt x="248934" y="212090"/>
                </a:moveTo>
                <a:lnTo>
                  <a:pt x="243793" y="213360"/>
                </a:lnTo>
                <a:lnTo>
                  <a:pt x="212768" y="243840"/>
                </a:lnTo>
                <a:lnTo>
                  <a:pt x="211679" y="248920"/>
                </a:lnTo>
                <a:lnTo>
                  <a:pt x="213354" y="254000"/>
                </a:lnTo>
                <a:lnTo>
                  <a:pt x="221773" y="276860"/>
                </a:lnTo>
                <a:lnTo>
                  <a:pt x="215249" y="293370"/>
                </a:lnTo>
                <a:lnTo>
                  <a:pt x="188727" y="304800"/>
                </a:lnTo>
                <a:lnTo>
                  <a:pt x="185868" y="309880"/>
                </a:lnTo>
                <a:lnTo>
                  <a:pt x="185868" y="353060"/>
                </a:lnTo>
                <a:lnTo>
                  <a:pt x="188695" y="358140"/>
                </a:lnTo>
                <a:lnTo>
                  <a:pt x="193166" y="359410"/>
                </a:lnTo>
                <a:lnTo>
                  <a:pt x="215249" y="369570"/>
                </a:lnTo>
                <a:lnTo>
                  <a:pt x="221773" y="386080"/>
                </a:lnTo>
                <a:lnTo>
                  <a:pt x="211679" y="412750"/>
                </a:lnTo>
                <a:lnTo>
                  <a:pt x="212768" y="419100"/>
                </a:lnTo>
                <a:lnTo>
                  <a:pt x="243793" y="449580"/>
                </a:lnTo>
                <a:lnTo>
                  <a:pt x="248966" y="450850"/>
                </a:lnTo>
                <a:lnTo>
                  <a:pt x="253562" y="449580"/>
                </a:lnTo>
                <a:lnTo>
                  <a:pt x="276420" y="440690"/>
                </a:lnTo>
                <a:lnTo>
                  <a:pt x="317065" y="440690"/>
                </a:lnTo>
                <a:lnTo>
                  <a:pt x="300095" y="422910"/>
                </a:lnTo>
                <a:lnTo>
                  <a:pt x="252379" y="422910"/>
                </a:lnTo>
                <a:lnTo>
                  <a:pt x="239647" y="410210"/>
                </a:lnTo>
                <a:lnTo>
                  <a:pt x="247008" y="389890"/>
                </a:lnTo>
                <a:lnTo>
                  <a:pt x="248065" y="387350"/>
                </a:lnTo>
                <a:lnTo>
                  <a:pt x="248002" y="383540"/>
                </a:lnTo>
                <a:lnTo>
                  <a:pt x="236526" y="355600"/>
                </a:lnTo>
                <a:lnTo>
                  <a:pt x="235343" y="353060"/>
                </a:lnTo>
                <a:lnTo>
                  <a:pt x="233060" y="350520"/>
                </a:lnTo>
                <a:lnTo>
                  <a:pt x="210977" y="340360"/>
                </a:lnTo>
                <a:lnTo>
                  <a:pt x="210977" y="322580"/>
                </a:lnTo>
                <a:lnTo>
                  <a:pt x="230191" y="313690"/>
                </a:lnTo>
                <a:lnTo>
                  <a:pt x="233060" y="312420"/>
                </a:lnTo>
                <a:lnTo>
                  <a:pt x="235343" y="309880"/>
                </a:lnTo>
                <a:lnTo>
                  <a:pt x="248002" y="279400"/>
                </a:lnTo>
                <a:lnTo>
                  <a:pt x="248065" y="275590"/>
                </a:lnTo>
                <a:lnTo>
                  <a:pt x="247008" y="273050"/>
                </a:lnTo>
                <a:lnTo>
                  <a:pt x="239647" y="252730"/>
                </a:lnTo>
                <a:lnTo>
                  <a:pt x="252411" y="240030"/>
                </a:lnTo>
                <a:lnTo>
                  <a:pt x="300126" y="240030"/>
                </a:lnTo>
                <a:lnTo>
                  <a:pt x="306346" y="237490"/>
                </a:lnTo>
                <a:lnTo>
                  <a:pt x="309247" y="236220"/>
                </a:lnTo>
                <a:lnTo>
                  <a:pt x="311592" y="233680"/>
                </a:lnTo>
                <a:lnTo>
                  <a:pt x="312943" y="231140"/>
                </a:lnTo>
                <a:lnTo>
                  <a:pt x="316837" y="222250"/>
                </a:lnTo>
                <a:lnTo>
                  <a:pt x="276420" y="222250"/>
                </a:lnTo>
                <a:lnTo>
                  <a:pt x="253562" y="213360"/>
                </a:lnTo>
                <a:lnTo>
                  <a:pt x="248934" y="212090"/>
                </a:lnTo>
                <a:close/>
              </a:path>
              <a:path w="661669" h="764540">
                <a:moveTo>
                  <a:pt x="386333" y="414020"/>
                </a:moveTo>
                <a:lnTo>
                  <a:pt x="383056" y="414020"/>
                </a:lnTo>
                <a:lnTo>
                  <a:pt x="355277" y="425450"/>
                </a:lnTo>
                <a:lnTo>
                  <a:pt x="352387" y="426720"/>
                </a:lnTo>
                <a:lnTo>
                  <a:pt x="350010" y="429260"/>
                </a:lnTo>
                <a:lnTo>
                  <a:pt x="339780" y="450850"/>
                </a:lnTo>
                <a:lnTo>
                  <a:pt x="367700" y="450850"/>
                </a:lnTo>
                <a:lnTo>
                  <a:pt x="369454" y="447040"/>
                </a:lnTo>
                <a:lnTo>
                  <a:pt x="385202" y="440690"/>
                </a:lnTo>
                <a:lnTo>
                  <a:pt x="426592" y="440690"/>
                </a:lnTo>
                <a:lnTo>
                  <a:pt x="444097" y="422910"/>
                </a:lnTo>
                <a:lnTo>
                  <a:pt x="409223" y="422910"/>
                </a:lnTo>
                <a:lnTo>
                  <a:pt x="389286" y="415290"/>
                </a:lnTo>
                <a:lnTo>
                  <a:pt x="386333" y="414020"/>
                </a:lnTo>
                <a:close/>
              </a:path>
              <a:path w="661669" h="764540">
                <a:moveTo>
                  <a:pt x="426592" y="440690"/>
                </a:moveTo>
                <a:lnTo>
                  <a:pt x="385202" y="440690"/>
                </a:lnTo>
                <a:lnTo>
                  <a:pt x="412657" y="450850"/>
                </a:lnTo>
                <a:lnTo>
                  <a:pt x="417840" y="449580"/>
                </a:lnTo>
                <a:lnTo>
                  <a:pt x="426592" y="440690"/>
                </a:lnTo>
                <a:close/>
              </a:path>
              <a:path w="661669" h="764540">
                <a:moveTo>
                  <a:pt x="278546" y="414020"/>
                </a:moveTo>
                <a:lnTo>
                  <a:pt x="275269" y="414020"/>
                </a:lnTo>
                <a:lnTo>
                  <a:pt x="272305" y="415290"/>
                </a:lnTo>
                <a:lnTo>
                  <a:pt x="252379" y="422910"/>
                </a:lnTo>
                <a:lnTo>
                  <a:pt x="300095" y="422910"/>
                </a:lnTo>
                <a:lnTo>
                  <a:pt x="281436" y="415290"/>
                </a:lnTo>
                <a:lnTo>
                  <a:pt x="278546" y="414020"/>
                </a:lnTo>
                <a:close/>
              </a:path>
              <a:path w="661669" h="764540">
                <a:moveTo>
                  <a:pt x="444982" y="240030"/>
                </a:moveTo>
                <a:lnTo>
                  <a:pt x="409254" y="240030"/>
                </a:lnTo>
                <a:lnTo>
                  <a:pt x="421913" y="252730"/>
                </a:lnTo>
                <a:lnTo>
                  <a:pt x="413495" y="275590"/>
                </a:lnTo>
                <a:lnTo>
                  <a:pt x="413589" y="279400"/>
                </a:lnTo>
                <a:lnTo>
                  <a:pt x="414783" y="281940"/>
                </a:lnTo>
                <a:lnTo>
                  <a:pt x="425097" y="307340"/>
                </a:lnTo>
                <a:lnTo>
                  <a:pt x="426322" y="309880"/>
                </a:lnTo>
                <a:lnTo>
                  <a:pt x="428573" y="312420"/>
                </a:lnTo>
                <a:lnTo>
                  <a:pt x="431431" y="313690"/>
                </a:lnTo>
                <a:lnTo>
                  <a:pt x="450656" y="322580"/>
                </a:lnTo>
                <a:lnTo>
                  <a:pt x="450656" y="340360"/>
                </a:lnTo>
                <a:lnTo>
                  <a:pt x="431400" y="349250"/>
                </a:lnTo>
                <a:lnTo>
                  <a:pt x="428541" y="350520"/>
                </a:lnTo>
                <a:lnTo>
                  <a:pt x="426290" y="353060"/>
                </a:lnTo>
                <a:lnTo>
                  <a:pt x="425065" y="355600"/>
                </a:lnTo>
                <a:lnTo>
                  <a:pt x="414751" y="381000"/>
                </a:lnTo>
                <a:lnTo>
                  <a:pt x="413495" y="383540"/>
                </a:lnTo>
                <a:lnTo>
                  <a:pt x="413463" y="387350"/>
                </a:lnTo>
                <a:lnTo>
                  <a:pt x="421882" y="410210"/>
                </a:lnTo>
                <a:lnTo>
                  <a:pt x="409223" y="422910"/>
                </a:lnTo>
                <a:lnTo>
                  <a:pt x="444097" y="422910"/>
                </a:lnTo>
                <a:lnTo>
                  <a:pt x="445347" y="421640"/>
                </a:lnTo>
                <a:lnTo>
                  <a:pt x="448792" y="419100"/>
                </a:lnTo>
                <a:lnTo>
                  <a:pt x="449913" y="414020"/>
                </a:lnTo>
                <a:lnTo>
                  <a:pt x="448248" y="408940"/>
                </a:lnTo>
                <a:lnTo>
                  <a:pt x="439819" y="386080"/>
                </a:lnTo>
                <a:lnTo>
                  <a:pt x="446384" y="369570"/>
                </a:lnTo>
                <a:lnTo>
                  <a:pt x="468498" y="359410"/>
                </a:lnTo>
                <a:lnTo>
                  <a:pt x="472938" y="358140"/>
                </a:lnTo>
                <a:lnTo>
                  <a:pt x="475797" y="353060"/>
                </a:lnTo>
                <a:lnTo>
                  <a:pt x="475797" y="309880"/>
                </a:lnTo>
                <a:lnTo>
                  <a:pt x="472938" y="304800"/>
                </a:lnTo>
                <a:lnTo>
                  <a:pt x="468498" y="303530"/>
                </a:lnTo>
                <a:lnTo>
                  <a:pt x="446415" y="293370"/>
                </a:lnTo>
                <a:lnTo>
                  <a:pt x="439850" y="276860"/>
                </a:lnTo>
                <a:lnTo>
                  <a:pt x="448279" y="254000"/>
                </a:lnTo>
                <a:lnTo>
                  <a:pt x="449954" y="248920"/>
                </a:lnTo>
                <a:lnTo>
                  <a:pt x="448855" y="243840"/>
                </a:lnTo>
                <a:lnTo>
                  <a:pt x="444982" y="240030"/>
                </a:lnTo>
                <a:close/>
              </a:path>
              <a:path w="661669" h="764540">
                <a:moveTo>
                  <a:pt x="330817" y="265430"/>
                </a:moveTo>
                <a:lnTo>
                  <a:pt x="304996" y="270510"/>
                </a:lnTo>
                <a:lnTo>
                  <a:pt x="283893" y="284480"/>
                </a:lnTo>
                <a:lnTo>
                  <a:pt x="269655" y="306070"/>
                </a:lnTo>
                <a:lnTo>
                  <a:pt x="264431" y="331470"/>
                </a:lnTo>
                <a:lnTo>
                  <a:pt x="269655" y="356870"/>
                </a:lnTo>
                <a:lnTo>
                  <a:pt x="283893" y="378460"/>
                </a:lnTo>
                <a:lnTo>
                  <a:pt x="304996" y="392430"/>
                </a:lnTo>
                <a:lnTo>
                  <a:pt x="330817" y="397510"/>
                </a:lnTo>
                <a:lnTo>
                  <a:pt x="356618" y="392430"/>
                </a:lnTo>
                <a:lnTo>
                  <a:pt x="377720" y="378460"/>
                </a:lnTo>
                <a:lnTo>
                  <a:pt x="381909" y="372110"/>
                </a:lnTo>
                <a:lnTo>
                  <a:pt x="330817" y="372110"/>
                </a:lnTo>
                <a:lnTo>
                  <a:pt x="314751" y="369570"/>
                </a:lnTo>
                <a:lnTo>
                  <a:pt x="301630" y="360680"/>
                </a:lnTo>
                <a:lnTo>
                  <a:pt x="292784" y="347980"/>
                </a:lnTo>
                <a:lnTo>
                  <a:pt x="289540" y="331470"/>
                </a:lnTo>
                <a:lnTo>
                  <a:pt x="292789" y="314960"/>
                </a:lnTo>
                <a:lnTo>
                  <a:pt x="301642" y="302260"/>
                </a:lnTo>
                <a:lnTo>
                  <a:pt x="314764" y="293370"/>
                </a:lnTo>
                <a:lnTo>
                  <a:pt x="330817" y="289560"/>
                </a:lnTo>
                <a:lnTo>
                  <a:pt x="381071" y="289560"/>
                </a:lnTo>
                <a:lnTo>
                  <a:pt x="377720" y="284480"/>
                </a:lnTo>
                <a:lnTo>
                  <a:pt x="356618" y="270510"/>
                </a:lnTo>
                <a:lnTo>
                  <a:pt x="330817" y="265430"/>
                </a:lnTo>
                <a:close/>
              </a:path>
              <a:path w="661669" h="764540">
                <a:moveTo>
                  <a:pt x="51338" y="318770"/>
                </a:moveTo>
                <a:lnTo>
                  <a:pt x="44679" y="318770"/>
                </a:lnTo>
                <a:lnTo>
                  <a:pt x="41496" y="320040"/>
                </a:lnTo>
                <a:lnTo>
                  <a:pt x="0" y="361950"/>
                </a:lnTo>
                <a:lnTo>
                  <a:pt x="0" y="369570"/>
                </a:lnTo>
                <a:lnTo>
                  <a:pt x="9832" y="379730"/>
                </a:lnTo>
                <a:lnTo>
                  <a:pt x="17769" y="379730"/>
                </a:lnTo>
                <a:lnTo>
                  <a:pt x="37129" y="360680"/>
                </a:lnTo>
                <a:lnTo>
                  <a:pt x="94756" y="360680"/>
                </a:lnTo>
                <a:lnTo>
                  <a:pt x="56898" y="322580"/>
                </a:lnTo>
                <a:lnTo>
                  <a:pt x="54521" y="320040"/>
                </a:lnTo>
                <a:lnTo>
                  <a:pt x="51338" y="318770"/>
                </a:lnTo>
                <a:close/>
              </a:path>
              <a:path w="661669" h="764540">
                <a:moveTo>
                  <a:pt x="96018" y="364490"/>
                </a:moveTo>
                <a:lnTo>
                  <a:pt x="62846" y="364490"/>
                </a:lnTo>
                <a:lnTo>
                  <a:pt x="73359" y="374650"/>
                </a:lnTo>
                <a:lnTo>
                  <a:pt x="75767" y="377190"/>
                </a:lnTo>
                <a:lnTo>
                  <a:pt x="79013" y="378460"/>
                </a:lnTo>
                <a:lnTo>
                  <a:pt x="85442" y="378460"/>
                </a:lnTo>
                <a:lnTo>
                  <a:pt x="88625" y="377190"/>
                </a:lnTo>
                <a:lnTo>
                  <a:pt x="96018" y="369570"/>
                </a:lnTo>
                <a:lnTo>
                  <a:pt x="96018" y="364490"/>
                </a:lnTo>
                <a:close/>
              </a:path>
              <a:path w="661669" h="764540">
                <a:moveTo>
                  <a:pt x="381071" y="289560"/>
                </a:moveTo>
                <a:lnTo>
                  <a:pt x="330817" y="289560"/>
                </a:lnTo>
                <a:lnTo>
                  <a:pt x="346860" y="293370"/>
                </a:lnTo>
                <a:lnTo>
                  <a:pt x="359972" y="302260"/>
                </a:lnTo>
                <a:lnTo>
                  <a:pt x="368817" y="314960"/>
                </a:lnTo>
                <a:lnTo>
                  <a:pt x="372061" y="331470"/>
                </a:lnTo>
                <a:lnTo>
                  <a:pt x="368812" y="347980"/>
                </a:lnTo>
                <a:lnTo>
                  <a:pt x="359960" y="360680"/>
                </a:lnTo>
                <a:lnTo>
                  <a:pt x="346847" y="369570"/>
                </a:lnTo>
                <a:lnTo>
                  <a:pt x="330817" y="372110"/>
                </a:lnTo>
                <a:lnTo>
                  <a:pt x="381909" y="372110"/>
                </a:lnTo>
                <a:lnTo>
                  <a:pt x="391964" y="356870"/>
                </a:lnTo>
                <a:lnTo>
                  <a:pt x="397192" y="331470"/>
                </a:lnTo>
                <a:lnTo>
                  <a:pt x="391964" y="306070"/>
                </a:lnTo>
                <a:lnTo>
                  <a:pt x="381071" y="289560"/>
                </a:lnTo>
                <a:close/>
              </a:path>
              <a:path w="661669" h="764540">
                <a:moveTo>
                  <a:pt x="583322" y="283210"/>
                </a:moveTo>
                <a:lnTo>
                  <a:pt x="575385" y="283210"/>
                </a:lnTo>
                <a:lnTo>
                  <a:pt x="565542" y="293370"/>
                </a:lnTo>
                <a:lnTo>
                  <a:pt x="565542" y="300990"/>
                </a:lnTo>
                <a:lnTo>
                  <a:pt x="604704" y="340360"/>
                </a:lnTo>
                <a:lnTo>
                  <a:pt x="607112" y="342900"/>
                </a:lnTo>
                <a:lnTo>
                  <a:pt x="610358" y="344170"/>
                </a:lnTo>
                <a:lnTo>
                  <a:pt x="616756" y="344170"/>
                </a:lnTo>
                <a:lnTo>
                  <a:pt x="619970" y="342900"/>
                </a:lnTo>
                <a:lnTo>
                  <a:pt x="656650" y="306070"/>
                </a:lnTo>
                <a:lnTo>
                  <a:pt x="660341" y="302260"/>
                </a:lnTo>
                <a:lnTo>
                  <a:pt x="624441" y="302260"/>
                </a:lnTo>
                <a:lnTo>
                  <a:pt x="623764" y="298450"/>
                </a:lnTo>
                <a:lnTo>
                  <a:pt x="598725" y="298450"/>
                </a:lnTo>
                <a:lnTo>
                  <a:pt x="583322" y="283210"/>
                </a:lnTo>
                <a:close/>
              </a:path>
              <a:path w="661669" h="764540">
                <a:moveTo>
                  <a:pt x="651728" y="283210"/>
                </a:moveTo>
                <a:lnTo>
                  <a:pt x="643791" y="283210"/>
                </a:lnTo>
                <a:lnTo>
                  <a:pt x="624441" y="302260"/>
                </a:lnTo>
                <a:lnTo>
                  <a:pt x="660341" y="302260"/>
                </a:lnTo>
                <a:lnTo>
                  <a:pt x="661571" y="300990"/>
                </a:lnTo>
                <a:lnTo>
                  <a:pt x="661571" y="293370"/>
                </a:lnTo>
                <a:lnTo>
                  <a:pt x="651728" y="283210"/>
                </a:lnTo>
                <a:close/>
              </a:path>
              <a:path w="661669" h="764540">
                <a:moveTo>
                  <a:pt x="384375" y="40640"/>
                </a:moveTo>
                <a:lnTo>
                  <a:pt x="377684" y="45720"/>
                </a:lnTo>
                <a:lnTo>
                  <a:pt x="374857" y="58420"/>
                </a:lnTo>
                <a:lnTo>
                  <a:pt x="379224" y="66040"/>
                </a:lnTo>
                <a:lnTo>
                  <a:pt x="386009" y="67310"/>
                </a:lnTo>
                <a:lnTo>
                  <a:pt x="432847" y="81280"/>
                </a:lnTo>
                <a:lnTo>
                  <a:pt x="475454" y="102870"/>
                </a:lnTo>
                <a:lnTo>
                  <a:pt x="513078" y="132080"/>
                </a:lnTo>
                <a:lnTo>
                  <a:pt x="544969" y="167640"/>
                </a:lnTo>
                <a:lnTo>
                  <a:pt x="570374" y="207010"/>
                </a:lnTo>
                <a:lnTo>
                  <a:pt x="588543" y="251460"/>
                </a:lnTo>
                <a:lnTo>
                  <a:pt x="598725" y="298450"/>
                </a:lnTo>
                <a:lnTo>
                  <a:pt x="623764" y="298450"/>
                </a:lnTo>
                <a:lnTo>
                  <a:pt x="616996" y="260350"/>
                </a:lnTo>
                <a:lnTo>
                  <a:pt x="603379" y="218440"/>
                </a:lnTo>
                <a:lnTo>
                  <a:pt x="583848" y="179070"/>
                </a:lnTo>
                <a:lnTo>
                  <a:pt x="558663" y="143510"/>
                </a:lnTo>
                <a:lnTo>
                  <a:pt x="523679" y="107950"/>
                </a:lnTo>
                <a:lnTo>
                  <a:pt x="483408" y="78740"/>
                </a:lnTo>
                <a:lnTo>
                  <a:pt x="438885" y="57150"/>
                </a:lnTo>
                <a:lnTo>
                  <a:pt x="391150" y="41910"/>
                </a:lnTo>
                <a:lnTo>
                  <a:pt x="384375" y="40640"/>
                </a:lnTo>
                <a:close/>
              </a:path>
              <a:path w="661669" h="764540">
                <a:moveTo>
                  <a:pt x="300535" y="0"/>
                </a:moveTo>
                <a:lnTo>
                  <a:pt x="292587" y="0"/>
                </a:lnTo>
                <a:lnTo>
                  <a:pt x="282755" y="10160"/>
                </a:lnTo>
                <a:lnTo>
                  <a:pt x="282755" y="17780"/>
                </a:lnTo>
                <a:lnTo>
                  <a:pt x="301886" y="38100"/>
                </a:lnTo>
                <a:lnTo>
                  <a:pt x="258975" y="44450"/>
                </a:lnTo>
                <a:lnTo>
                  <a:pt x="217734" y="58420"/>
                </a:lnTo>
                <a:lnTo>
                  <a:pt x="178899" y="78740"/>
                </a:lnTo>
                <a:lnTo>
                  <a:pt x="143210" y="102870"/>
                </a:lnTo>
                <a:lnTo>
                  <a:pt x="107413" y="138430"/>
                </a:lnTo>
                <a:lnTo>
                  <a:pt x="78171" y="179070"/>
                </a:lnTo>
                <a:lnTo>
                  <a:pt x="56109" y="223520"/>
                </a:lnTo>
                <a:lnTo>
                  <a:pt x="41849" y="271788"/>
                </a:lnTo>
                <a:lnTo>
                  <a:pt x="40407" y="278130"/>
                </a:lnTo>
                <a:lnTo>
                  <a:pt x="44804" y="284480"/>
                </a:lnTo>
                <a:lnTo>
                  <a:pt x="51590" y="285750"/>
                </a:lnTo>
                <a:lnTo>
                  <a:pt x="52459" y="285750"/>
                </a:lnTo>
                <a:lnTo>
                  <a:pt x="60008" y="287020"/>
                </a:lnTo>
                <a:lnTo>
                  <a:pt x="65223" y="281940"/>
                </a:lnTo>
                <a:lnTo>
                  <a:pt x="66479" y="276860"/>
                </a:lnTo>
                <a:lnTo>
                  <a:pt x="80783" y="229870"/>
                </a:lnTo>
                <a:lnTo>
                  <a:pt x="102912" y="186690"/>
                </a:lnTo>
                <a:lnTo>
                  <a:pt x="131937" y="148590"/>
                </a:lnTo>
                <a:lnTo>
                  <a:pt x="166932" y="116840"/>
                </a:lnTo>
                <a:lnTo>
                  <a:pt x="206971" y="91440"/>
                </a:lnTo>
                <a:lnTo>
                  <a:pt x="251127" y="73660"/>
                </a:lnTo>
                <a:lnTo>
                  <a:pt x="298472" y="63500"/>
                </a:lnTo>
                <a:lnTo>
                  <a:pt x="333261" y="63500"/>
                </a:lnTo>
                <a:lnTo>
                  <a:pt x="344607" y="52070"/>
                </a:lnTo>
                <a:lnTo>
                  <a:pt x="344607" y="44450"/>
                </a:lnTo>
                <a:lnTo>
                  <a:pt x="300535" y="0"/>
                </a:lnTo>
                <a:close/>
              </a:path>
              <a:path w="661669" h="764540">
                <a:moveTo>
                  <a:pt x="300126" y="240030"/>
                </a:moveTo>
                <a:lnTo>
                  <a:pt x="252411" y="240030"/>
                </a:lnTo>
                <a:lnTo>
                  <a:pt x="272305" y="247650"/>
                </a:lnTo>
                <a:lnTo>
                  <a:pt x="275300" y="248920"/>
                </a:lnTo>
                <a:lnTo>
                  <a:pt x="278577" y="248920"/>
                </a:lnTo>
                <a:lnTo>
                  <a:pt x="281467" y="247650"/>
                </a:lnTo>
                <a:lnTo>
                  <a:pt x="300126" y="240030"/>
                </a:lnTo>
                <a:close/>
              </a:path>
              <a:path w="661669" h="764540">
                <a:moveTo>
                  <a:pt x="367115" y="210820"/>
                </a:moveTo>
                <a:lnTo>
                  <a:pt x="339811" y="210820"/>
                </a:lnTo>
                <a:lnTo>
                  <a:pt x="348722" y="231140"/>
                </a:lnTo>
                <a:lnTo>
                  <a:pt x="350073" y="233680"/>
                </a:lnTo>
                <a:lnTo>
                  <a:pt x="352418" y="236220"/>
                </a:lnTo>
                <a:lnTo>
                  <a:pt x="355308" y="237490"/>
                </a:lnTo>
                <a:lnTo>
                  <a:pt x="383119" y="248920"/>
                </a:lnTo>
                <a:lnTo>
                  <a:pt x="386365" y="248920"/>
                </a:lnTo>
                <a:lnTo>
                  <a:pt x="389349" y="247650"/>
                </a:lnTo>
                <a:lnTo>
                  <a:pt x="409254" y="240030"/>
                </a:lnTo>
                <a:lnTo>
                  <a:pt x="444982" y="240030"/>
                </a:lnTo>
                <a:lnTo>
                  <a:pt x="426908" y="222250"/>
                </a:lnTo>
                <a:lnTo>
                  <a:pt x="385202" y="222250"/>
                </a:lnTo>
                <a:lnTo>
                  <a:pt x="369454" y="215900"/>
                </a:lnTo>
                <a:lnTo>
                  <a:pt x="367115" y="210820"/>
                </a:lnTo>
                <a:close/>
              </a:path>
              <a:path w="661669" h="764540">
                <a:moveTo>
                  <a:pt x="352711" y="186690"/>
                </a:moveTo>
                <a:lnTo>
                  <a:pt x="308922" y="186690"/>
                </a:lnTo>
                <a:lnTo>
                  <a:pt x="304451" y="189230"/>
                </a:lnTo>
                <a:lnTo>
                  <a:pt x="292179" y="215900"/>
                </a:lnTo>
                <a:lnTo>
                  <a:pt x="276420" y="222250"/>
                </a:lnTo>
                <a:lnTo>
                  <a:pt x="316837" y="222250"/>
                </a:lnTo>
                <a:lnTo>
                  <a:pt x="321843" y="210820"/>
                </a:lnTo>
                <a:lnTo>
                  <a:pt x="367115" y="210820"/>
                </a:lnTo>
                <a:lnTo>
                  <a:pt x="357172" y="189230"/>
                </a:lnTo>
                <a:lnTo>
                  <a:pt x="352711" y="186690"/>
                </a:lnTo>
                <a:close/>
              </a:path>
              <a:path w="661669" h="764540">
                <a:moveTo>
                  <a:pt x="412689" y="212090"/>
                </a:moveTo>
                <a:lnTo>
                  <a:pt x="408060" y="213360"/>
                </a:lnTo>
                <a:lnTo>
                  <a:pt x="385202" y="222250"/>
                </a:lnTo>
                <a:lnTo>
                  <a:pt x="426908" y="222250"/>
                </a:lnTo>
                <a:lnTo>
                  <a:pt x="417872" y="213360"/>
                </a:lnTo>
                <a:lnTo>
                  <a:pt x="412689" y="212090"/>
                </a:lnTo>
                <a:close/>
              </a:path>
              <a:path w="661669" h="764540">
                <a:moveTo>
                  <a:pt x="333261" y="63500"/>
                </a:moveTo>
                <a:lnTo>
                  <a:pt x="298472" y="63500"/>
                </a:lnTo>
                <a:lnTo>
                  <a:pt x="287708" y="73660"/>
                </a:lnTo>
                <a:lnTo>
                  <a:pt x="282787" y="78740"/>
                </a:lnTo>
                <a:lnTo>
                  <a:pt x="282787" y="86360"/>
                </a:lnTo>
                <a:lnTo>
                  <a:pt x="290148" y="93980"/>
                </a:lnTo>
                <a:lnTo>
                  <a:pt x="293394" y="95250"/>
                </a:lnTo>
                <a:lnTo>
                  <a:pt x="299791" y="95250"/>
                </a:lnTo>
                <a:lnTo>
                  <a:pt x="303006" y="93980"/>
                </a:lnTo>
                <a:lnTo>
                  <a:pt x="333261" y="63500"/>
                </a:lnTo>
                <a:close/>
              </a:path>
            </a:pathLst>
          </a:custGeom>
          <a:solidFill>
            <a:srgbClr val="FFFFFF"/>
          </a:solidFill>
        </p:spPr>
        <p:txBody>
          <a:bodyPr wrap="square" lIns="0" tIns="0" rIns="0" bIns="0" rtlCol="0"/>
          <a:lstStyle/>
          <a:p>
            <a:endParaRPr/>
          </a:p>
        </p:txBody>
      </p:sp>
      <p:sp>
        <p:nvSpPr>
          <p:cNvPr id="14" name="object 14"/>
          <p:cNvSpPr/>
          <p:nvPr/>
        </p:nvSpPr>
        <p:spPr>
          <a:xfrm>
            <a:off x="428" y="6005561"/>
            <a:ext cx="12191144" cy="852148"/>
          </a:xfrm>
          <a:custGeom>
            <a:avLst/>
            <a:gdLst/>
            <a:ahLst/>
            <a:cxnLst/>
            <a:rect l="l" t="t" r="r" b="b"/>
            <a:pathLst>
              <a:path w="20104100" h="1405254">
                <a:moveTo>
                  <a:pt x="20104099" y="0"/>
                </a:moveTo>
                <a:lnTo>
                  <a:pt x="0" y="0"/>
                </a:lnTo>
                <a:lnTo>
                  <a:pt x="0" y="1404941"/>
                </a:lnTo>
                <a:lnTo>
                  <a:pt x="20104099" y="1404941"/>
                </a:lnTo>
                <a:lnTo>
                  <a:pt x="20104099" y="0"/>
                </a:lnTo>
                <a:close/>
              </a:path>
            </a:pathLst>
          </a:custGeom>
          <a:solidFill>
            <a:srgbClr val="EDEDED"/>
          </a:solidFill>
        </p:spPr>
        <p:txBody>
          <a:bodyPr wrap="square" lIns="0" tIns="0" rIns="0" bIns="0" rtlCol="0"/>
          <a:lstStyle/>
          <a:p>
            <a:endParaRPr/>
          </a:p>
        </p:txBody>
      </p:sp>
      <p:sp>
        <p:nvSpPr>
          <p:cNvPr id="15" name="object 15"/>
          <p:cNvSpPr txBox="1"/>
          <p:nvPr/>
        </p:nvSpPr>
        <p:spPr>
          <a:xfrm>
            <a:off x="475293" y="277307"/>
            <a:ext cx="2094751" cy="286566"/>
          </a:xfrm>
          <a:prstGeom prst="rect">
            <a:avLst/>
          </a:prstGeom>
        </p:spPr>
        <p:txBody>
          <a:bodyPr vert="horz" wrap="square" lIns="0" tIns="7316" rIns="0" bIns="0" rtlCol="0">
            <a:spAutoFit/>
          </a:bodyPr>
          <a:lstStyle/>
          <a:p>
            <a:pPr marL="7701" marR="3081">
              <a:lnSpc>
                <a:spcPct val="101800"/>
              </a:lnSpc>
              <a:spcBef>
                <a:spcPts val="58"/>
              </a:spcBef>
            </a:pPr>
            <a:r>
              <a:rPr sz="910" b="1" dirty="0">
                <a:solidFill>
                  <a:srgbClr val="FFFFFF"/>
                </a:solidFill>
                <a:latin typeface="Roboto"/>
                <a:cs typeface="Roboto"/>
              </a:rPr>
              <a:t>Researchers’</a:t>
            </a:r>
            <a:r>
              <a:rPr sz="910" b="1" spc="33" dirty="0">
                <a:solidFill>
                  <a:srgbClr val="FFFFFF"/>
                </a:solidFill>
                <a:latin typeface="Roboto"/>
                <a:cs typeface="Roboto"/>
              </a:rPr>
              <a:t> </a:t>
            </a:r>
            <a:r>
              <a:rPr sz="910" b="1" dirty="0">
                <a:solidFill>
                  <a:srgbClr val="FFFFFF"/>
                </a:solidFill>
                <a:latin typeface="Roboto"/>
                <a:cs typeface="Roboto"/>
              </a:rPr>
              <a:t>experiences</a:t>
            </a:r>
            <a:r>
              <a:rPr sz="910" b="1" spc="33" dirty="0">
                <a:solidFill>
                  <a:srgbClr val="FFFFFF"/>
                </a:solidFill>
                <a:latin typeface="Roboto"/>
                <a:cs typeface="Roboto"/>
              </a:rPr>
              <a:t> </a:t>
            </a:r>
            <a:r>
              <a:rPr sz="910" b="1" dirty="0">
                <a:solidFill>
                  <a:srgbClr val="FFFFFF"/>
                </a:solidFill>
                <a:latin typeface="Roboto"/>
                <a:cs typeface="Roboto"/>
              </a:rPr>
              <a:t>of</a:t>
            </a:r>
            <a:r>
              <a:rPr sz="910" b="1" spc="33" dirty="0">
                <a:solidFill>
                  <a:srgbClr val="FFFFFF"/>
                </a:solidFill>
                <a:latin typeface="Roboto"/>
                <a:cs typeface="Roboto"/>
              </a:rPr>
              <a:t> </a:t>
            </a:r>
            <a:r>
              <a:rPr sz="910" b="1" spc="-6" dirty="0">
                <a:solidFill>
                  <a:srgbClr val="FFFFFF"/>
                </a:solidFill>
                <a:latin typeface="Roboto"/>
                <a:cs typeface="Roboto"/>
              </a:rPr>
              <a:t>publishing </a:t>
            </a:r>
            <a:r>
              <a:rPr sz="910" b="1" dirty="0">
                <a:solidFill>
                  <a:srgbClr val="FFFFFF"/>
                </a:solidFill>
                <a:latin typeface="Roboto"/>
                <a:cs typeface="Roboto"/>
              </a:rPr>
              <a:t>academic</a:t>
            </a:r>
            <a:r>
              <a:rPr sz="910" b="1" spc="21" dirty="0">
                <a:solidFill>
                  <a:srgbClr val="FFFFFF"/>
                </a:solidFill>
                <a:latin typeface="Roboto"/>
                <a:cs typeface="Roboto"/>
              </a:rPr>
              <a:t> </a:t>
            </a:r>
            <a:r>
              <a:rPr sz="910" b="1" dirty="0">
                <a:solidFill>
                  <a:srgbClr val="FFFFFF"/>
                </a:solidFill>
                <a:latin typeface="Roboto"/>
                <a:cs typeface="Roboto"/>
              </a:rPr>
              <a:t>books</a:t>
            </a:r>
            <a:r>
              <a:rPr sz="910" b="1" spc="24" dirty="0">
                <a:solidFill>
                  <a:srgbClr val="FFFFFF"/>
                </a:solidFill>
                <a:latin typeface="Roboto"/>
                <a:cs typeface="Roboto"/>
              </a:rPr>
              <a:t> </a:t>
            </a:r>
            <a:r>
              <a:rPr sz="910" b="1" dirty="0">
                <a:solidFill>
                  <a:srgbClr val="FFFFFF"/>
                </a:solidFill>
                <a:latin typeface="Roboto"/>
                <a:cs typeface="Roboto"/>
              </a:rPr>
              <a:t>open</a:t>
            </a:r>
            <a:r>
              <a:rPr sz="910" b="1" spc="21" dirty="0">
                <a:solidFill>
                  <a:srgbClr val="FFFFFF"/>
                </a:solidFill>
                <a:latin typeface="Roboto"/>
                <a:cs typeface="Roboto"/>
              </a:rPr>
              <a:t> </a:t>
            </a:r>
            <a:r>
              <a:rPr sz="910" b="1" spc="-6" dirty="0">
                <a:solidFill>
                  <a:srgbClr val="FFFFFF"/>
                </a:solidFill>
                <a:latin typeface="Roboto"/>
                <a:cs typeface="Roboto"/>
              </a:rPr>
              <a:t>access</a:t>
            </a:r>
            <a:endParaRPr sz="910">
              <a:latin typeface="Roboto"/>
              <a:cs typeface="Roboto"/>
            </a:endParaRPr>
          </a:p>
        </p:txBody>
      </p:sp>
      <p:sp>
        <p:nvSpPr>
          <p:cNvPr id="16" name="object 16"/>
          <p:cNvSpPr txBox="1"/>
          <p:nvPr/>
        </p:nvSpPr>
        <p:spPr>
          <a:xfrm>
            <a:off x="428" y="5593367"/>
            <a:ext cx="4063971" cy="943791"/>
          </a:xfrm>
          <a:prstGeom prst="rect">
            <a:avLst/>
          </a:prstGeom>
          <a:solidFill>
            <a:srgbClr val="6DB750"/>
          </a:solidFill>
        </p:spPr>
        <p:txBody>
          <a:bodyPr vert="horz" wrap="square" lIns="0" tIns="72777" rIns="0" bIns="0" rtlCol="0">
            <a:spAutoFit/>
          </a:bodyPr>
          <a:lstStyle/>
          <a:p>
            <a:pPr>
              <a:lnSpc>
                <a:spcPct val="100000"/>
              </a:lnSpc>
              <a:spcBef>
                <a:spcPts val="572"/>
              </a:spcBef>
            </a:pPr>
            <a:endParaRPr sz="1092" dirty="0">
              <a:latin typeface="Times New Roman"/>
              <a:cs typeface="Times New Roman"/>
            </a:endParaRPr>
          </a:p>
          <a:p>
            <a:pPr marL="475939" marR="1275717">
              <a:lnSpc>
                <a:spcPct val="106600"/>
              </a:lnSpc>
            </a:pPr>
            <a:r>
              <a:rPr sz="1092" b="1" dirty="0">
                <a:solidFill>
                  <a:srgbClr val="FFFFFF"/>
                </a:solidFill>
                <a:latin typeface="Moderat Extended Bold"/>
                <a:cs typeface="Moderat Extended Bold"/>
              </a:rPr>
              <a:t>Publish</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your</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book</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open</a:t>
            </a:r>
            <a:r>
              <a:rPr sz="1092" b="1" spc="-24" dirty="0">
                <a:solidFill>
                  <a:srgbClr val="FFFFFF"/>
                </a:solidFill>
                <a:latin typeface="Moderat Extended Bold"/>
                <a:cs typeface="Moderat Extended Bold"/>
              </a:rPr>
              <a:t> </a:t>
            </a:r>
            <a:r>
              <a:rPr sz="1092" b="1" spc="-6" dirty="0">
                <a:solidFill>
                  <a:srgbClr val="FFFFFF"/>
                </a:solidFill>
                <a:latin typeface="Moderat Extended Bold"/>
                <a:cs typeface="Moderat Extended Bold"/>
              </a:rPr>
              <a:t>access </a:t>
            </a:r>
            <a:r>
              <a:rPr sz="1092" b="1" u="sng" spc="-12" dirty="0">
                <a:solidFill>
                  <a:srgbClr val="FFFFFF"/>
                </a:solidFill>
                <a:uFill>
                  <a:solidFill>
                    <a:srgbClr val="FFFFFF"/>
                  </a:solidFill>
                </a:uFill>
                <a:latin typeface="Moderat Extended Bold"/>
                <a:cs typeface="Moderat Extended Bold"/>
                <a:hlinkClick r:id="rId6"/>
              </a:rPr>
              <a:t>www.oabooks-</a:t>
            </a:r>
            <a:r>
              <a:rPr sz="1092" b="1" u="sng" spc="-6" dirty="0">
                <a:solidFill>
                  <a:srgbClr val="FFFFFF"/>
                </a:solidFill>
                <a:uFill>
                  <a:solidFill>
                    <a:srgbClr val="FFFFFF"/>
                  </a:solidFill>
                </a:uFill>
                <a:latin typeface="Moderat Extended Bold"/>
                <a:cs typeface="Moderat Extended Bold"/>
                <a:hlinkClick r:id="rId6"/>
              </a:rPr>
              <a:t>toolkit.org</a:t>
            </a: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sz="1092" dirty="0">
              <a:latin typeface="Moderat Extended Bold"/>
              <a:cs typeface="Moderat Extended Bold"/>
            </a:endParaRPr>
          </a:p>
        </p:txBody>
      </p:sp>
      <p:sp>
        <p:nvSpPr>
          <p:cNvPr id="17" name="object 17"/>
          <p:cNvSpPr txBox="1">
            <a:spLocks noGrp="1"/>
          </p:cNvSpPr>
          <p:nvPr>
            <p:ph type="title"/>
          </p:nvPr>
        </p:nvSpPr>
        <p:spPr>
          <a:prstGeom prst="rect">
            <a:avLst/>
          </a:prstGeom>
        </p:spPr>
        <p:txBody>
          <a:bodyPr vert="horz" wrap="square" lIns="0" tIns="39662" rIns="0" bIns="0" rtlCol="0">
            <a:spAutoFit/>
          </a:bodyPr>
          <a:lstStyle/>
          <a:p>
            <a:pPr marL="7701" marR="3081">
              <a:lnSpc>
                <a:spcPts val="2395"/>
              </a:lnSpc>
              <a:spcBef>
                <a:spcPts val="312"/>
              </a:spcBef>
            </a:pPr>
            <a:r>
              <a:rPr dirty="0"/>
              <a:t>“My</a:t>
            </a:r>
            <a:r>
              <a:rPr spc="-42" dirty="0"/>
              <a:t> </a:t>
            </a:r>
            <a:r>
              <a:rPr dirty="0"/>
              <a:t>book</a:t>
            </a:r>
            <a:r>
              <a:rPr spc="-39" dirty="0"/>
              <a:t> </a:t>
            </a:r>
            <a:r>
              <a:rPr dirty="0"/>
              <a:t>is</a:t>
            </a:r>
            <a:r>
              <a:rPr spc="-39" dirty="0"/>
              <a:t> </a:t>
            </a:r>
            <a:r>
              <a:rPr spc="-27" dirty="0"/>
              <a:t>different</a:t>
            </a:r>
            <a:r>
              <a:rPr spc="-42" dirty="0"/>
              <a:t> </a:t>
            </a:r>
            <a:r>
              <a:rPr dirty="0"/>
              <a:t>from</a:t>
            </a:r>
            <a:r>
              <a:rPr spc="-39" dirty="0"/>
              <a:t> </a:t>
            </a:r>
            <a:r>
              <a:rPr dirty="0"/>
              <a:t>the</a:t>
            </a:r>
            <a:r>
              <a:rPr spc="-39" dirty="0"/>
              <a:t> </a:t>
            </a:r>
            <a:r>
              <a:rPr spc="-6" dirty="0"/>
              <a:t>traditional </a:t>
            </a:r>
            <a:r>
              <a:rPr dirty="0"/>
              <a:t>reading</a:t>
            </a:r>
            <a:r>
              <a:rPr spc="-42" dirty="0"/>
              <a:t> </a:t>
            </a:r>
            <a:r>
              <a:rPr spc="-12" dirty="0"/>
              <a:t>experience.</a:t>
            </a:r>
            <a:r>
              <a:rPr spc="-39" dirty="0"/>
              <a:t> </a:t>
            </a:r>
            <a:r>
              <a:rPr dirty="0"/>
              <a:t>I</a:t>
            </a:r>
            <a:r>
              <a:rPr spc="-39" dirty="0"/>
              <a:t> </a:t>
            </a:r>
            <a:r>
              <a:rPr dirty="0"/>
              <a:t>didn’t</a:t>
            </a:r>
            <a:r>
              <a:rPr spc="-39" dirty="0"/>
              <a:t> </a:t>
            </a:r>
            <a:r>
              <a:rPr dirty="0"/>
              <a:t>want</a:t>
            </a:r>
            <a:r>
              <a:rPr spc="-39" dirty="0"/>
              <a:t> </a:t>
            </a:r>
            <a:r>
              <a:rPr dirty="0"/>
              <a:t>it</a:t>
            </a:r>
            <a:r>
              <a:rPr spc="-39" dirty="0"/>
              <a:t> </a:t>
            </a:r>
            <a:r>
              <a:rPr dirty="0"/>
              <a:t>to</a:t>
            </a:r>
            <a:r>
              <a:rPr spc="-39" dirty="0"/>
              <a:t> </a:t>
            </a:r>
            <a:r>
              <a:rPr dirty="0"/>
              <a:t>be</a:t>
            </a:r>
            <a:r>
              <a:rPr spc="-39" dirty="0"/>
              <a:t> </a:t>
            </a:r>
            <a:r>
              <a:rPr spc="-15" dirty="0"/>
              <a:t>the </a:t>
            </a:r>
            <a:r>
              <a:rPr dirty="0"/>
              <a:t>sort</a:t>
            </a:r>
            <a:r>
              <a:rPr spc="-61" dirty="0"/>
              <a:t> </a:t>
            </a:r>
            <a:r>
              <a:rPr dirty="0"/>
              <a:t>of</a:t>
            </a:r>
            <a:r>
              <a:rPr spc="-58" dirty="0"/>
              <a:t> </a:t>
            </a:r>
            <a:r>
              <a:rPr dirty="0"/>
              <a:t>book</a:t>
            </a:r>
            <a:r>
              <a:rPr spc="-58" dirty="0"/>
              <a:t> </a:t>
            </a:r>
            <a:r>
              <a:rPr dirty="0"/>
              <a:t>that</a:t>
            </a:r>
            <a:r>
              <a:rPr spc="-61" dirty="0"/>
              <a:t> </a:t>
            </a:r>
            <a:r>
              <a:rPr spc="-6" dirty="0"/>
              <a:t>symbolises</a:t>
            </a:r>
            <a:r>
              <a:rPr spc="-58" dirty="0"/>
              <a:t> </a:t>
            </a:r>
            <a:r>
              <a:rPr spc="-12" dirty="0"/>
              <a:t>knowledge</a:t>
            </a:r>
            <a:r>
              <a:rPr spc="-58" dirty="0"/>
              <a:t> </a:t>
            </a:r>
            <a:r>
              <a:rPr spc="-15" dirty="0"/>
              <a:t>and </a:t>
            </a:r>
            <a:r>
              <a:rPr spc="-6" dirty="0"/>
              <a:t>configures</a:t>
            </a:r>
            <a:r>
              <a:rPr spc="-82" dirty="0"/>
              <a:t> </a:t>
            </a:r>
            <a:r>
              <a:rPr dirty="0"/>
              <a:t>readers</a:t>
            </a:r>
            <a:r>
              <a:rPr spc="-82" dirty="0"/>
              <a:t> </a:t>
            </a:r>
            <a:r>
              <a:rPr dirty="0"/>
              <a:t>as</a:t>
            </a:r>
            <a:r>
              <a:rPr spc="-79" dirty="0"/>
              <a:t> </a:t>
            </a:r>
            <a:r>
              <a:rPr spc="-18" dirty="0"/>
              <a:t>receivers</a:t>
            </a:r>
            <a:r>
              <a:rPr spc="-82" dirty="0"/>
              <a:t> </a:t>
            </a:r>
            <a:r>
              <a:rPr dirty="0"/>
              <a:t>of</a:t>
            </a:r>
            <a:r>
              <a:rPr spc="-79" dirty="0"/>
              <a:t> </a:t>
            </a:r>
            <a:r>
              <a:rPr spc="-6" dirty="0"/>
              <a:t>knowledge.”</a:t>
            </a:r>
          </a:p>
        </p:txBody>
      </p:sp>
    </p:spTree>
    <p:extLst>
      <p:ext uri="{BB962C8B-B14F-4D97-AF65-F5344CB8AC3E}">
        <p14:creationId xmlns:p14="http://schemas.microsoft.com/office/powerpoint/2010/main" val="2635475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g object 16">
            <a:extLst>
              <a:ext uri="{FF2B5EF4-FFF2-40B4-BE49-F238E27FC236}">
                <a16:creationId xmlns:a16="http://schemas.microsoft.com/office/drawing/2014/main" id="{4F655201-2306-C467-60B1-DA508FAC21F0}"/>
              </a:ext>
            </a:extLst>
          </p:cNvPr>
          <p:cNvSpPr/>
          <p:nvPr/>
        </p:nvSpPr>
        <p:spPr>
          <a:xfrm>
            <a:off x="6070227" y="2474726"/>
            <a:ext cx="1829057" cy="2228753"/>
          </a:xfrm>
          <a:custGeom>
            <a:avLst/>
            <a:gdLst/>
            <a:ahLst/>
            <a:cxnLst/>
            <a:rect l="l" t="t" r="r" b="b"/>
            <a:pathLst>
              <a:path w="3016250" h="3675379">
                <a:moveTo>
                  <a:pt x="3016232" y="0"/>
                </a:moveTo>
                <a:lnTo>
                  <a:pt x="0" y="0"/>
                </a:lnTo>
                <a:lnTo>
                  <a:pt x="0" y="3674788"/>
                </a:lnTo>
                <a:lnTo>
                  <a:pt x="3016232" y="3674788"/>
                </a:lnTo>
                <a:lnTo>
                  <a:pt x="3016232" y="0"/>
                </a:lnTo>
                <a:close/>
              </a:path>
            </a:pathLst>
          </a:custGeom>
          <a:solidFill>
            <a:srgbClr val="F59B27"/>
          </a:solidFill>
        </p:spPr>
        <p:txBody>
          <a:bodyPr wrap="square" lIns="0" tIns="0" rIns="0" bIns="0" rtlCol="0"/>
          <a:lstStyle/>
          <a:p>
            <a:endParaRPr/>
          </a:p>
        </p:txBody>
      </p:sp>
      <p:pic>
        <p:nvPicPr>
          <p:cNvPr id="20" name="bg object 17">
            <a:extLst>
              <a:ext uri="{FF2B5EF4-FFF2-40B4-BE49-F238E27FC236}">
                <a16:creationId xmlns:a16="http://schemas.microsoft.com/office/drawing/2014/main" id="{86AD68BD-CFBE-91D1-937A-E8E4BA511F16}"/>
              </a:ext>
            </a:extLst>
          </p:cNvPr>
          <p:cNvPicPr/>
          <p:nvPr/>
        </p:nvPicPr>
        <p:blipFill>
          <a:blip r:embed="rId2" cstate="print"/>
          <a:stretch>
            <a:fillRect/>
          </a:stretch>
        </p:blipFill>
        <p:spPr>
          <a:xfrm>
            <a:off x="6232516" y="2620080"/>
            <a:ext cx="804545" cy="804539"/>
          </a:xfrm>
          <a:prstGeom prst="rect">
            <a:avLst/>
          </a:prstGeom>
        </p:spPr>
      </p:pic>
      <p:sp>
        <p:nvSpPr>
          <p:cNvPr id="21" name="bg object 18">
            <a:extLst>
              <a:ext uri="{FF2B5EF4-FFF2-40B4-BE49-F238E27FC236}">
                <a16:creationId xmlns:a16="http://schemas.microsoft.com/office/drawing/2014/main" id="{4F5632A0-464E-5A86-3D41-7103098CEDF2}"/>
              </a:ext>
            </a:extLst>
          </p:cNvPr>
          <p:cNvSpPr/>
          <p:nvPr/>
        </p:nvSpPr>
        <p:spPr>
          <a:xfrm>
            <a:off x="6232518" y="2620079"/>
            <a:ext cx="804785" cy="804785"/>
          </a:xfrm>
          <a:custGeom>
            <a:avLst/>
            <a:gdLst/>
            <a:ahLst/>
            <a:cxnLst/>
            <a:rect l="l" t="t" r="r" b="b"/>
            <a:pathLst>
              <a:path w="1327150" h="1327150">
                <a:moveTo>
                  <a:pt x="663372" y="1326755"/>
                </a:moveTo>
                <a:lnTo>
                  <a:pt x="710748" y="1325089"/>
                </a:lnTo>
                <a:lnTo>
                  <a:pt x="757225" y="1320167"/>
                </a:lnTo>
                <a:lnTo>
                  <a:pt x="802690" y="1312101"/>
                </a:lnTo>
                <a:lnTo>
                  <a:pt x="847032" y="1301003"/>
                </a:lnTo>
                <a:lnTo>
                  <a:pt x="890138" y="1286985"/>
                </a:lnTo>
                <a:lnTo>
                  <a:pt x="931896" y="1270160"/>
                </a:lnTo>
                <a:lnTo>
                  <a:pt x="972193" y="1250639"/>
                </a:lnTo>
                <a:lnTo>
                  <a:pt x="1010918" y="1228536"/>
                </a:lnTo>
                <a:lnTo>
                  <a:pt x="1047958" y="1203963"/>
                </a:lnTo>
                <a:lnTo>
                  <a:pt x="1083200" y="1177030"/>
                </a:lnTo>
                <a:lnTo>
                  <a:pt x="1116534" y="1147852"/>
                </a:lnTo>
                <a:lnTo>
                  <a:pt x="1147845" y="1116540"/>
                </a:lnTo>
                <a:lnTo>
                  <a:pt x="1177023" y="1083207"/>
                </a:lnTo>
                <a:lnTo>
                  <a:pt x="1203955" y="1047964"/>
                </a:lnTo>
                <a:lnTo>
                  <a:pt x="1228528" y="1010924"/>
                </a:lnTo>
                <a:lnTo>
                  <a:pt x="1250631" y="972199"/>
                </a:lnTo>
                <a:lnTo>
                  <a:pt x="1270151" y="931902"/>
                </a:lnTo>
                <a:lnTo>
                  <a:pt x="1286976" y="890144"/>
                </a:lnTo>
                <a:lnTo>
                  <a:pt x="1300993" y="847039"/>
                </a:lnTo>
                <a:lnTo>
                  <a:pt x="1312091" y="802698"/>
                </a:lnTo>
                <a:lnTo>
                  <a:pt x="1320157" y="757233"/>
                </a:lnTo>
                <a:lnTo>
                  <a:pt x="1325079" y="710757"/>
                </a:lnTo>
                <a:lnTo>
                  <a:pt x="1326744" y="663382"/>
                </a:lnTo>
                <a:lnTo>
                  <a:pt x="1325079" y="616006"/>
                </a:lnTo>
                <a:lnTo>
                  <a:pt x="1320157" y="569529"/>
                </a:lnTo>
                <a:lnTo>
                  <a:pt x="1312091" y="524064"/>
                </a:lnTo>
                <a:lnTo>
                  <a:pt x="1300993" y="479721"/>
                </a:lnTo>
                <a:lnTo>
                  <a:pt x="1286976" y="436615"/>
                </a:lnTo>
                <a:lnTo>
                  <a:pt x="1270151" y="394857"/>
                </a:lnTo>
                <a:lnTo>
                  <a:pt x="1250631" y="354559"/>
                </a:lnTo>
                <a:lnTo>
                  <a:pt x="1228528" y="315834"/>
                </a:lnTo>
                <a:lnTo>
                  <a:pt x="1203955" y="278793"/>
                </a:lnTo>
                <a:lnTo>
                  <a:pt x="1177023" y="243550"/>
                </a:lnTo>
                <a:lnTo>
                  <a:pt x="1147845" y="210216"/>
                </a:lnTo>
                <a:lnTo>
                  <a:pt x="1116534" y="178903"/>
                </a:lnTo>
                <a:lnTo>
                  <a:pt x="1083200" y="149725"/>
                </a:lnTo>
                <a:lnTo>
                  <a:pt x="1047958" y="122793"/>
                </a:lnTo>
                <a:lnTo>
                  <a:pt x="1010918" y="98219"/>
                </a:lnTo>
                <a:lnTo>
                  <a:pt x="972193" y="76115"/>
                </a:lnTo>
                <a:lnTo>
                  <a:pt x="931896" y="56595"/>
                </a:lnTo>
                <a:lnTo>
                  <a:pt x="890138" y="39770"/>
                </a:lnTo>
                <a:lnTo>
                  <a:pt x="847032" y="25752"/>
                </a:lnTo>
                <a:lnTo>
                  <a:pt x="802690" y="14653"/>
                </a:lnTo>
                <a:lnTo>
                  <a:pt x="757225" y="6587"/>
                </a:lnTo>
                <a:lnTo>
                  <a:pt x="710748" y="1665"/>
                </a:lnTo>
                <a:lnTo>
                  <a:pt x="663372" y="0"/>
                </a:lnTo>
                <a:lnTo>
                  <a:pt x="615996" y="1665"/>
                </a:lnTo>
                <a:lnTo>
                  <a:pt x="569519" y="6587"/>
                </a:lnTo>
                <a:lnTo>
                  <a:pt x="524054" y="14653"/>
                </a:lnTo>
                <a:lnTo>
                  <a:pt x="479712" y="25752"/>
                </a:lnTo>
                <a:lnTo>
                  <a:pt x="436606" y="39770"/>
                </a:lnTo>
                <a:lnTo>
                  <a:pt x="394848" y="56595"/>
                </a:lnTo>
                <a:lnTo>
                  <a:pt x="354551" y="76115"/>
                </a:lnTo>
                <a:lnTo>
                  <a:pt x="315826" y="98219"/>
                </a:lnTo>
                <a:lnTo>
                  <a:pt x="278786" y="122793"/>
                </a:lnTo>
                <a:lnTo>
                  <a:pt x="243544" y="149725"/>
                </a:lnTo>
                <a:lnTo>
                  <a:pt x="210210" y="178903"/>
                </a:lnTo>
                <a:lnTo>
                  <a:pt x="178899" y="210216"/>
                </a:lnTo>
                <a:lnTo>
                  <a:pt x="149721" y="243550"/>
                </a:lnTo>
                <a:lnTo>
                  <a:pt x="122789" y="278793"/>
                </a:lnTo>
                <a:lnTo>
                  <a:pt x="98216" y="315834"/>
                </a:lnTo>
                <a:lnTo>
                  <a:pt x="76113" y="354559"/>
                </a:lnTo>
                <a:lnTo>
                  <a:pt x="56593" y="394857"/>
                </a:lnTo>
                <a:lnTo>
                  <a:pt x="39768" y="436615"/>
                </a:lnTo>
                <a:lnTo>
                  <a:pt x="25751" y="479721"/>
                </a:lnTo>
                <a:lnTo>
                  <a:pt x="14653" y="524064"/>
                </a:lnTo>
                <a:lnTo>
                  <a:pt x="6587" y="569529"/>
                </a:lnTo>
                <a:lnTo>
                  <a:pt x="1665" y="616006"/>
                </a:lnTo>
                <a:lnTo>
                  <a:pt x="0" y="663382"/>
                </a:lnTo>
                <a:lnTo>
                  <a:pt x="1665" y="710757"/>
                </a:lnTo>
                <a:lnTo>
                  <a:pt x="6587" y="757233"/>
                </a:lnTo>
                <a:lnTo>
                  <a:pt x="14653" y="802698"/>
                </a:lnTo>
                <a:lnTo>
                  <a:pt x="25751" y="847039"/>
                </a:lnTo>
                <a:lnTo>
                  <a:pt x="39768" y="890144"/>
                </a:lnTo>
                <a:lnTo>
                  <a:pt x="56593" y="931902"/>
                </a:lnTo>
                <a:lnTo>
                  <a:pt x="76113" y="972199"/>
                </a:lnTo>
                <a:lnTo>
                  <a:pt x="98216" y="1010924"/>
                </a:lnTo>
                <a:lnTo>
                  <a:pt x="122789" y="1047964"/>
                </a:lnTo>
                <a:lnTo>
                  <a:pt x="149721" y="1083207"/>
                </a:lnTo>
                <a:lnTo>
                  <a:pt x="178899" y="1116540"/>
                </a:lnTo>
                <a:lnTo>
                  <a:pt x="210210" y="1147852"/>
                </a:lnTo>
                <a:lnTo>
                  <a:pt x="243544" y="1177030"/>
                </a:lnTo>
                <a:lnTo>
                  <a:pt x="278786" y="1203963"/>
                </a:lnTo>
                <a:lnTo>
                  <a:pt x="315826" y="1228536"/>
                </a:lnTo>
                <a:lnTo>
                  <a:pt x="354551" y="1250639"/>
                </a:lnTo>
                <a:lnTo>
                  <a:pt x="394848" y="1270160"/>
                </a:lnTo>
                <a:lnTo>
                  <a:pt x="436606" y="1286985"/>
                </a:lnTo>
                <a:lnTo>
                  <a:pt x="479712" y="1301003"/>
                </a:lnTo>
                <a:lnTo>
                  <a:pt x="524054" y="1312101"/>
                </a:lnTo>
                <a:lnTo>
                  <a:pt x="569519" y="1320167"/>
                </a:lnTo>
                <a:lnTo>
                  <a:pt x="615996" y="1325089"/>
                </a:lnTo>
                <a:lnTo>
                  <a:pt x="663372" y="1326755"/>
                </a:lnTo>
                <a:close/>
              </a:path>
            </a:pathLst>
          </a:custGeom>
          <a:ln w="31412">
            <a:solidFill>
              <a:srgbClr val="FFFFFF"/>
            </a:solidFill>
          </a:ln>
        </p:spPr>
        <p:txBody>
          <a:bodyPr wrap="square" lIns="0" tIns="0" rIns="0" bIns="0" rtlCol="0"/>
          <a:lstStyle/>
          <a:p>
            <a:endParaRPr/>
          </a:p>
        </p:txBody>
      </p:sp>
      <p:pic>
        <p:nvPicPr>
          <p:cNvPr id="19" name="Picture 18" descr="A blue background with lines&#10;&#10;Description automatically generated">
            <a:extLst>
              <a:ext uri="{FF2B5EF4-FFF2-40B4-BE49-F238E27FC236}">
                <a16:creationId xmlns:a16="http://schemas.microsoft.com/office/drawing/2014/main" id="{147064CF-E7ED-2334-7833-3E4A32F178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1653" y="7778"/>
            <a:ext cx="4117917" cy="6099423"/>
          </a:xfrm>
          <a:prstGeom prst="rect">
            <a:avLst/>
          </a:prstGeom>
        </p:spPr>
      </p:pic>
      <p:sp>
        <p:nvSpPr>
          <p:cNvPr id="2" name="object 2"/>
          <p:cNvSpPr txBox="1"/>
          <p:nvPr/>
        </p:nvSpPr>
        <p:spPr>
          <a:xfrm>
            <a:off x="458644" y="2452750"/>
            <a:ext cx="2493678" cy="2451706"/>
          </a:xfrm>
          <a:prstGeom prst="rect">
            <a:avLst/>
          </a:prstGeom>
        </p:spPr>
        <p:txBody>
          <a:bodyPr vert="horz" wrap="square" lIns="0" tIns="8086" rIns="0" bIns="0" rtlCol="0">
            <a:spAutoFit/>
          </a:bodyPr>
          <a:lstStyle/>
          <a:p>
            <a:pPr marL="7701" marR="235659">
              <a:lnSpc>
                <a:spcPct val="100000"/>
              </a:lnSpc>
              <a:spcBef>
                <a:spcPts val="64"/>
              </a:spcBef>
            </a:pPr>
            <a:r>
              <a:rPr sz="1122" b="1" spc="-12" dirty="0">
                <a:solidFill>
                  <a:srgbClr val="375DA8"/>
                </a:solidFill>
                <a:latin typeface="Moderat Extended Bold"/>
                <a:cs typeface="Moderat Extended Bold"/>
              </a:rPr>
              <a:t>According</a:t>
            </a:r>
            <a:r>
              <a:rPr sz="1122" b="1" spc="-33" dirty="0">
                <a:solidFill>
                  <a:srgbClr val="375DA8"/>
                </a:solidFill>
                <a:latin typeface="Moderat Extended Bold"/>
                <a:cs typeface="Moderat Extended Bold"/>
              </a:rPr>
              <a:t> </a:t>
            </a:r>
            <a:r>
              <a:rPr sz="1122" b="1" dirty="0">
                <a:solidFill>
                  <a:srgbClr val="375DA8"/>
                </a:solidFill>
                <a:latin typeface="Moderat Extended Bold"/>
                <a:cs typeface="Moderat Extended Bold"/>
              </a:rPr>
              <a:t>to</a:t>
            </a:r>
            <a:r>
              <a:rPr sz="1122" b="1" spc="-33"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Sutherland, </a:t>
            </a:r>
            <a:r>
              <a:rPr sz="1122" b="1" dirty="0">
                <a:solidFill>
                  <a:srgbClr val="375DA8"/>
                </a:solidFill>
                <a:latin typeface="Moderat Extended Bold"/>
                <a:cs typeface="Moderat Extended Bold"/>
              </a:rPr>
              <a:t>when</a:t>
            </a:r>
            <a:r>
              <a:rPr sz="1122" b="1" spc="-33" dirty="0">
                <a:solidFill>
                  <a:srgbClr val="375DA8"/>
                </a:solidFill>
                <a:latin typeface="Moderat Extended Bold"/>
                <a:cs typeface="Moderat Extended Bold"/>
              </a:rPr>
              <a:t> </a:t>
            </a:r>
            <a:r>
              <a:rPr sz="1122" b="1" dirty="0">
                <a:solidFill>
                  <a:srgbClr val="375DA8"/>
                </a:solidFill>
                <a:latin typeface="Moderat Extended Bold"/>
                <a:cs typeface="Moderat Extended Bold"/>
              </a:rPr>
              <a:t>he</a:t>
            </a:r>
            <a:r>
              <a:rPr sz="1122" b="1" spc="-30" dirty="0">
                <a:solidFill>
                  <a:srgbClr val="375DA8"/>
                </a:solidFill>
                <a:latin typeface="Moderat Extended Bold"/>
                <a:cs typeface="Moderat Extended Bold"/>
              </a:rPr>
              <a:t> </a:t>
            </a:r>
            <a:r>
              <a:rPr sz="1122" b="1" dirty="0">
                <a:solidFill>
                  <a:srgbClr val="375DA8"/>
                </a:solidFill>
                <a:latin typeface="Moderat Extended Bold"/>
                <a:cs typeface="Moderat Extended Bold"/>
              </a:rPr>
              <a:t>started</a:t>
            </a:r>
            <a:r>
              <a:rPr sz="1122" b="1" spc="-30" dirty="0">
                <a:solidFill>
                  <a:srgbClr val="375DA8"/>
                </a:solidFill>
                <a:latin typeface="Moderat Extended Bold"/>
                <a:cs typeface="Moderat Extended Bold"/>
              </a:rPr>
              <a:t> </a:t>
            </a:r>
            <a:r>
              <a:rPr sz="1122" b="1" dirty="0">
                <a:solidFill>
                  <a:srgbClr val="375DA8"/>
                </a:solidFill>
                <a:latin typeface="Moderat Extended Bold"/>
                <a:cs typeface="Moderat Extended Bold"/>
              </a:rPr>
              <a:t>his</a:t>
            </a:r>
            <a:r>
              <a:rPr sz="1122" b="1" spc="-30" dirty="0">
                <a:solidFill>
                  <a:srgbClr val="375DA8"/>
                </a:solidFill>
                <a:latin typeface="Moderat Extended Bold"/>
                <a:cs typeface="Moderat Extended Bold"/>
              </a:rPr>
              <a:t> </a:t>
            </a:r>
            <a:r>
              <a:rPr sz="1122" b="1" dirty="0">
                <a:solidFill>
                  <a:srgbClr val="375DA8"/>
                </a:solidFill>
                <a:latin typeface="Moderat Extended Bold"/>
                <a:cs typeface="Moderat Extended Bold"/>
              </a:rPr>
              <a:t>career</a:t>
            </a:r>
            <a:r>
              <a:rPr sz="1122" b="1" spc="-30" dirty="0">
                <a:solidFill>
                  <a:srgbClr val="375DA8"/>
                </a:solidFill>
                <a:latin typeface="Moderat Extended Bold"/>
                <a:cs typeface="Moderat Extended Bold"/>
              </a:rPr>
              <a:t> </a:t>
            </a:r>
            <a:r>
              <a:rPr sz="1122" b="1" spc="-15" dirty="0">
                <a:solidFill>
                  <a:srgbClr val="375DA8"/>
                </a:solidFill>
                <a:latin typeface="Moderat Extended Bold"/>
                <a:cs typeface="Moderat Extended Bold"/>
              </a:rPr>
              <a:t>in </a:t>
            </a:r>
            <a:r>
              <a:rPr sz="1122" b="1" spc="-6" dirty="0">
                <a:solidFill>
                  <a:srgbClr val="375DA8"/>
                </a:solidFill>
                <a:latin typeface="Moderat Extended Bold"/>
                <a:cs typeface="Moderat Extended Bold"/>
              </a:rPr>
              <a:t>conservation,</a:t>
            </a:r>
            <a:r>
              <a:rPr sz="1122" b="1" spc="-45" dirty="0">
                <a:solidFill>
                  <a:srgbClr val="375DA8"/>
                </a:solidFill>
                <a:latin typeface="Moderat Extended Bold"/>
                <a:cs typeface="Moderat Extended Bold"/>
              </a:rPr>
              <a:t> </a:t>
            </a:r>
            <a:r>
              <a:rPr sz="1122" b="1" dirty="0">
                <a:solidFill>
                  <a:srgbClr val="375DA8"/>
                </a:solidFill>
                <a:latin typeface="Moderat Extended Bold"/>
                <a:cs typeface="Moderat Extended Bold"/>
              </a:rPr>
              <a:t>he</a:t>
            </a:r>
            <a:r>
              <a:rPr sz="1122" b="1" spc="-45" dirty="0">
                <a:solidFill>
                  <a:srgbClr val="375DA8"/>
                </a:solidFill>
                <a:latin typeface="Moderat Extended Bold"/>
                <a:cs typeface="Moderat Extended Bold"/>
              </a:rPr>
              <a:t> </a:t>
            </a:r>
            <a:r>
              <a:rPr sz="1122" b="1" dirty="0">
                <a:solidFill>
                  <a:srgbClr val="375DA8"/>
                </a:solidFill>
                <a:latin typeface="Moderat Extended Bold"/>
                <a:cs typeface="Moderat Extended Bold"/>
              </a:rPr>
              <a:t>realised</a:t>
            </a:r>
            <a:r>
              <a:rPr sz="1122" b="1" spc="-45" dirty="0">
                <a:solidFill>
                  <a:srgbClr val="375DA8"/>
                </a:solidFill>
                <a:latin typeface="Moderat Extended Bold"/>
                <a:cs typeface="Moderat Extended Bold"/>
              </a:rPr>
              <a:t> </a:t>
            </a:r>
            <a:r>
              <a:rPr sz="1122" b="1" spc="-12" dirty="0">
                <a:solidFill>
                  <a:srgbClr val="375DA8"/>
                </a:solidFill>
                <a:latin typeface="Moderat Extended Bold"/>
                <a:cs typeface="Moderat Extended Bold"/>
              </a:rPr>
              <a:t>that</a:t>
            </a:r>
            <a:endParaRPr sz="1122">
              <a:latin typeface="Moderat Extended Bold"/>
              <a:cs typeface="Moderat Extended Bold"/>
            </a:endParaRPr>
          </a:p>
          <a:p>
            <a:pPr marL="7701" marR="3081">
              <a:lnSpc>
                <a:spcPct val="100000"/>
              </a:lnSpc>
              <a:spcBef>
                <a:spcPts val="9"/>
              </a:spcBef>
            </a:pPr>
            <a:r>
              <a:rPr sz="1122" b="1" dirty="0">
                <a:solidFill>
                  <a:srgbClr val="375DA8"/>
                </a:solidFill>
                <a:latin typeface="Moderat Extended Bold"/>
                <a:cs typeface="Moderat Extended Bold"/>
              </a:rPr>
              <a:t>many</a:t>
            </a:r>
            <a:r>
              <a:rPr sz="1122" b="1" spc="-36" dirty="0">
                <a:solidFill>
                  <a:srgbClr val="375DA8"/>
                </a:solidFill>
                <a:latin typeface="Moderat Extended Bold"/>
                <a:cs typeface="Moderat Extended Bold"/>
              </a:rPr>
              <a:t> </a:t>
            </a:r>
            <a:r>
              <a:rPr sz="1122" b="1" dirty="0">
                <a:solidFill>
                  <a:srgbClr val="375DA8"/>
                </a:solidFill>
                <a:latin typeface="Moderat Extended Bold"/>
                <a:cs typeface="Moderat Extended Bold"/>
              </a:rPr>
              <a:t>libraries</a:t>
            </a:r>
            <a:r>
              <a:rPr sz="1122" b="1" spc="-36" dirty="0">
                <a:solidFill>
                  <a:srgbClr val="375DA8"/>
                </a:solidFill>
                <a:latin typeface="Moderat Extended Bold"/>
                <a:cs typeface="Moderat Extended Bold"/>
              </a:rPr>
              <a:t> </a:t>
            </a:r>
            <a:r>
              <a:rPr sz="1122" b="1" dirty="0">
                <a:solidFill>
                  <a:srgbClr val="375DA8"/>
                </a:solidFill>
                <a:latin typeface="Moderat Extended Bold"/>
                <a:cs typeface="Moderat Extended Bold"/>
              </a:rPr>
              <a:t>around</a:t>
            </a:r>
            <a:r>
              <a:rPr sz="1122" b="1" spc="-33" dirty="0">
                <a:solidFill>
                  <a:srgbClr val="375DA8"/>
                </a:solidFill>
                <a:latin typeface="Moderat Extended Bold"/>
                <a:cs typeface="Moderat Extended Bold"/>
              </a:rPr>
              <a:t> </a:t>
            </a:r>
            <a:r>
              <a:rPr sz="1122" b="1" dirty="0">
                <a:solidFill>
                  <a:srgbClr val="375DA8"/>
                </a:solidFill>
                <a:latin typeface="Moderat Extended Bold"/>
                <a:cs typeface="Moderat Extended Bold"/>
              </a:rPr>
              <a:t>the</a:t>
            </a:r>
            <a:r>
              <a:rPr sz="1122" b="1" spc="-36"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world weren’t</a:t>
            </a:r>
            <a:r>
              <a:rPr sz="1122" b="1" spc="-33" dirty="0">
                <a:solidFill>
                  <a:srgbClr val="375DA8"/>
                </a:solidFill>
                <a:latin typeface="Moderat Extended Bold"/>
                <a:cs typeface="Moderat Extended Bold"/>
              </a:rPr>
              <a:t> </a:t>
            </a:r>
            <a:r>
              <a:rPr sz="1122" b="1" dirty="0">
                <a:solidFill>
                  <a:srgbClr val="375DA8"/>
                </a:solidFill>
                <a:latin typeface="Moderat Extended Bold"/>
                <a:cs typeface="Moderat Extended Bold"/>
              </a:rPr>
              <a:t>well</a:t>
            </a:r>
            <a:r>
              <a:rPr sz="1122" b="1" spc="-33" dirty="0">
                <a:solidFill>
                  <a:srgbClr val="375DA8"/>
                </a:solidFill>
                <a:latin typeface="Moderat Extended Bold"/>
                <a:cs typeface="Moderat Extended Bold"/>
              </a:rPr>
              <a:t> </a:t>
            </a:r>
            <a:r>
              <a:rPr sz="1122" b="1" spc="-15" dirty="0">
                <a:solidFill>
                  <a:srgbClr val="375DA8"/>
                </a:solidFill>
                <a:latin typeface="Moderat Extended Bold"/>
                <a:cs typeface="Moderat Extended Bold"/>
              </a:rPr>
              <a:t>stocked.</a:t>
            </a:r>
            <a:r>
              <a:rPr sz="1122" b="1" spc="-33" dirty="0">
                <a:solidFill>
                  <a:srgbClr val="375DA8"/>
                </a:solidFill>
                <a:latin typeface="Moderat Extended Bold"/>
                <a:cs typeface="Moderat Extended Bold"/>
              </a:rPr>
              <a:t> </a:t>
            </a:r>
            <a:r>
              <a:rPr sz="1122" b="1" dirty="0">
                <a:solidFill>
                  <a:srgbClr val="375DA8"/>
                </a:solidFill>
                <a:latin typeface="Moderat Extended Bold"/>
                <a:cs typeface="Moderat Extended Bold"/>
              </a:rPr>
              <a:t>As</a:t>
            </a:r>
            <a:r>
              <a:rPr sz="1122" b="1" spc="-33" dirty="0">
                <a:solidFill>
                  <a:srgbClr val="375DA8"/>
                </a:solidFill>
                <a:latin typeface="Moderat Extended Bold"/>
                <a:cs typeface="Moderat Extended Bold"/>
              </a:rPr>
              <a:t> </a:t>
            </a:r>
            <a:r>
              <a:rPr sz="1122" b="1" dirty="0">
                <a:solidFill>
                  <a:srgbClr val="375DA8"/>
                </a:solidFill>
                <a:latin typeface="Moderat Extended Bold"/>
                <a:cs typeface="Moderat Extended Bold"/>
              </a:rPr>
              <a:t>a</a:t>
            </a:r>
            <a:r>
              <a:rPr sz="1122" b="1" spc="-33"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result, </a:t>
            </a:r>
            <a:r>
              <a:rPr sz="1122" b="1" dirty="0">
                <a:solidFill>
                  <a:srgbClr val="375DA8"/>
                </a:solidFill>
                <a:latin typeface="Moderat Extended Bold"/>
                <a:cs typeface="Moderat Extended Bold"/>
              </a:rPr>
              <a:t>many</a:t>
            </a:r>
            <a:r>
              <a:rPr sz="1122" b="1" spc="-27"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academics</a:t>
            </a:r>
            <a:r>
              <a:rPr sz="1122" b="1" spc="-24" dirty="0">
                <a:solidFill>
                  <a:srgbClr val="375DA8"/>
                </a:solidFill>
                <a:latin typeface="Moderat Extended Bold"/>
                <a:cs typeface="Moderat Extended Bold"/>
              </a:rPr>
              <a:t> </a:t>
            </a:r>
            <a:r>
              <a:rPr sz="1122" b="1" dirty="0">
                <a:solidFill>
                  <a:srgbClr val="375DA8"/>
                </a:solidFill>
                <a:latin typeface="Moderat Extended Bold"/>
                <a:cs typeface="Moderat Extended Bold"/>
              </a:rPr>
              <a:t>and</a:t>
            </a:r>
            <a:r>
              <a:rPr sz="1122" b="1" spc="-24"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community </a:t>
            </a:r>
            <a:r>
              <a:rPr sz="1122" b="1" dirty="0">
                <a:solidFill>
                  <a:srgbClr val="375DA8"/>
                </a:solidFill>
                <a:latin typeface="Moderat Extended Bold"/>
                <a:cs typeface="Moderat Extended Bold"/>
              </a:rPr>
              <a:t>groups</a:t>
            </a:r>
            <a:r>
              <a:rPr sz="1122" b="1" spc="-27" dirty="0">
                <a:solidFill>
                  <a:srgbClr val="375DA8"/>
                </a:solidFill>
                <a:latin typeface="Moderat Extended Bold"/>
                <a:cs typeface="Moderat Extended Bold"/>
              </a:rPr>
              <a:t> </a:t>
            </a:r>
            <a:r>
              <a:rPr sz="1122" b="1" dirty="0">
                <a:solidFill>
                  <a:srgbClr val="375DA8"/>
                </a:solidFill>
                <a:latin typeface="Moderat Extended Bold"/>
                <a:cs typeface="Moderat Extended Bold"/>
              </a:rPr>
              <a:t>in</a:t>
            </a:r>
            <a:r>
              <a:rPr sz="1122" b="1" spc="-24" dirty="0">
                <a:solidFill>
                  <a:srgbClr val="375DA8"/>
                </a:solidFill>
                <a:latin typeface="Moderat Extended Bold"/>
                <a:cs typeface="Moderat Extended Bold"/>
              </a:rPr>
              <a:t> </a:t>
            </a:r>
            <a:r>
              <a:rPr sz="1122" b="1" dirty="0">
                <a:solidFill>
                  <a:srgbClr val="375DA8"/>
                </a:solidFill>
                <a:latin typeface="Moderat Extended Bold"/>
                <a:cs typeface="Moderat Extended Bold"/>
              </a:rPr>
              <a:t>the</a:t>
            </a:r>
            <a:r>
              <a:rPr sz="1122" b="1" spc="-24" dirty="0">
                <a:solidFill>
                  <a:srgbClr val="375DA8"/>
                </a:solidFill>
                <a:latin typeface="Moderat Extended Bold"/>
                <a:cs typeface="Moderat Extended Bold"/>
              </a:rPr>
              <a:t> </a:t>
            </a:r>
            <a:r>
              <a:rPr sz="1122" b="1" dirty="0">
                <a:solidFill>
                  <a:srgbClr val="375DA8"/>
                </a:solidFill>
                <a:latin typeface="Moderat Extended Bold"/>
                <a:cs typeface="Moderat Extended Bold"/>
              </a:rPr>
              <a:t>Global</a:t>
            </a:r>
            <a:r>
              <a:rPr sz="1122" b="1" spc="-24" dirty="0">
                <a:solidFill>
                  <a:srgbClr val="375DA8"/>
                </a:solidFill>
                <a:latin typeface="Moderat Extended Bold"/>
                <a:cs typeface="Moderat Extended Bold"/>
              </a:rPr>
              <a:t> </a:t>
            </a:r>
            <a:r>
              <a:rPr sz="1122" b="1" dirty="0">
                <a:solidFill>
                  <a:srgbClr val="375DA8"/>
                </a:solidFill>
                <a:latin typeface="Moderat Extended Bold"/>
                <a:cs typeface="Moderat Extended Bold"/>
              </a:rPr>
              <a:t>South</a:t>
            </a:r>
            <a:r>
              <a:rPr sz="1122" b="1" spc="-24" dirty="0">
                <a:solidFill>
                  <a:srgbClr val="375DA8"/>
                </a:solidFill>
                <a:latin typeface="Moderat Extended Bold"/>
                <a:cs typeface="Moderat Extended Bold"/>
              </a:rPr>
              <a:t> </a:t>
            </a:r>
            <a:r>
              <a:rPr sz="1122" b="1" spc="-15" dirty="0">
                <a:solidFill>
                  <a:srgbClr val="375DA8"/>
                </a:solidFill>
                <a:latin typeface="Moderat Extended Bold"/>
                <a:cs typeface="Moderat Extended Bold"/>
              </a:rPr>
              <a:t>in </a:t>
            </a:r>
            <a:r>
              <a:rPr sz="1122" b="1" dirty="0">
                <a:solidFill>
                  <a:srgbClr val="375DA8"/>
                </a:solidFill>
                <a:latin typeface="Moderat Extended Bold"/>
                <a:cs typeface="Moderat Extended Bold"/>
              </a:rPr>
              <a:t>particular</a:t>
            </a:r>
            <a:r>
              <a:rPr sz="1122" b="1" spc="-30" dirty="0">
                <a:solidFill>
                  <a:srgbClr val="375DA8"/>
                </a:solidFill>
                <a:latin typeface="Moderat Extended Bold"/>
                <a:cs typeface="Moderat Extended Bold"/>
              </a:rPr>
              <a:t> </a:t>
            </a:r>
            <a:r>
              <a:rPr sz="1122" b="1" dirty="0">
                <a:solidFill>
                  <a:srgbClr val="375DA8"/>
                </a:solidFill>
                <a:latin typeface="Moderat Extended Bold"/>
                <a:cs typeface="Moderat Extended Bold"/>
              </a:rPr>
              <a:t>didn’t</a:t>
            </a:r>
            <a:r>
              <a:rPr sz="1122" b="1" spc="-27" dirty="0">
                <a:solidFill>
                  <a:srgbClr val="375DA8"/>
                </a:solidFill>
                <a:latin typeface="Moderat Extended Bold"/>
                <a:cs typeface="Moderat Extended Bold"/>
              </a:rPr>
              <a:t> </a:t>
            </a:r>
            <a:r>
              <a:rPr sz="1122" b="1" spc="-12" dirty="0">
                <a:solidFill>
                  <a:srgbClr val="375DA8"/>
                </a:solidFill>
                <a:latin typeface="Moderat Extended Bold"/>
                <a:cs typeface="Moderat Extended Bold"/>
              </a:rPr>
              <a:t>have</a:t>
            </a:r>
            <a:r>
              <a:rPr sz="1122" b="1" spc="-30" dirty="0">
                <a:solidFill>
                  <a:srgbClr val="375DA8"/>
                </a:solidFill>
                <a:latin typeface="Moderat Extended Bold"/>
                <a:cs typeface="Moderat Extended Bold"/>
              </a:rPr>
              <a:t> </a:t>
            </a:r>
            <a:r>
              <a:rPr sz="1122" b="1" spc="-12" dirty="0">
                <a:solidFill>
                  <a:srgbClr val="375DA8"/>
                </a:solidFill>
                <a:latin typeface="Moderat Extended Bold"/>
                <a:cs typeface="Moderat Extended Bold"/>
              </a:rPr>
              <a:t>access</a:t>
            </a:r>
            <a:r>
              <a:rPr sz="1122" b="1" spc="-27" dirty="0">
                <a:solidFill>
                  <a:srgbClr val="375DA8"/>
                </a:solidFill>
                <a:latin typeface="Moderat Extended Bold"/>
                <a:cs typeface="Moderat Extended Bold"/>
              </a:rPr>
              <a:t> </a:t>
            </a:r>
            <a:r>
              <a:rPr sz="1122" b="1" spc="-15" dirty="0">
                <a:solidFill>
                  <a:srgbClr val="375DA8"/>
                </a:solidFill>
                <a:latin typeface="Moderat Extended Bold"/>
                <a:cs typeface="Moderat Extended Bold"/>
              </a:rPr>
              <a:t>to </a:t>
            </a:r>
            <a:r>
              <a:rPr sz="1122" b="1" dirty="0">
                <a:solidFill>
                  <a:srgbClr val="375DA8"/>
                </a:solidFill>
                <a:latin typeface="Moderat Extended Bold"/>
                <a:cs typeface="Moderat Extended Bold"/>
              </a:rPr>
              <a:t>the</a:t>
            </a:r>
            <a:r>
              <a:rPr sz="1122" b="1" spc="-33"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latest</a:t>
            </a:r>
            <a:r>
              <a:rPr sz="1122" b="1" spc="-30"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research</a:t>
            </a:r>
            <a:r>
              <a:rPr sz="1122" b="1" spc="-30" dirty="0">
                <a:solidFill>
                  <a:srgbClr val="375DA8"/>
                </a:solidFill>
                <a:latin typeface="Moderat Extended Bold"/>
                <a:cs typeface="Moderat Extended Bold"/>
              </a:rPr>
              <a:t> </a:t>
            </a:r>
            <a:r>
              <a:rPr sz="1122" b="1" dirty="0">
                <a:solidFill>
                  <a:srgbClr val="375DA8"/>
                </a:solidFill>
                <a:latin typeface="Moderat Extended Bold"/>
                <a:cs typeface="Moderat Extended Bold"/>
              </a:rPr>
              <a:t>and</a:t>
            </a:r>
            <a:r>
              <a:rPr sz="1122" b="1" spc="-30"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thinking.</a:t>
            </a:r>
            <a:endParaRPr sz="1122">
              <a:latin typeface="Moderat Extended Bold"/>
              <a:cs typeface="Moderat Extended Bold"/>
            </a:endParaRPr>
          </a:p>
          <a:p>
            <a:pPr marL="7701" marR="73547">
              <a:lnSpc>
                <a:spcPct val="100000"/>
              </a:lnSpc>
              <a:spcBef>
                <a:spcPts val="306"/>
              </a:spcBef>
            </a:pPr>
            <a:r>
              <a:rPr sz="1122" b="1" dirty="0">
                <a:solidFill>
                  <a:srgbClr val="375DA8"/>
                </a:solidFill>
                <a:latin typeface="Moderat Extended Bold"/>
                <a:cs typeface="Moderat Extended Bold"/>
              </a:rPr>
              <a:t>So</a:t>
            </a:r>
            <a:r>
              <a:rPr sz="1122" b="1" spc="-39"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instead</a:t>
            </a:r>
            <a:r>
              <a:rPr sz="1122" b="1" spc="-39" dirty="0">
                <a:solidFill>
                  <a:srgbClr val="375DA8"/>
                </a:solidFill>
                <a:latin typeface="Moderat Extended Bold"/>
                <a:cs typeface="Moderat Extended Bold"/>
              </a:rPr>
              <a:t> </a:t>
            </a:r>
            <a:r>
              <a:rPr sz="1122" b="1" dirty="0">
                <a:solidFill>
                  <a:srgbClr val="375DA8"/>
                </a:solidFill>
                <a:latin typeface="Moderat Extended Bold"/>
                <a:cs typeface="Moderat Extended Bold"/>
              </a:rPr>
              <a:t>of</a:t>
            </a:r>
            <a:r>
              <a:rPr sz="1122" b="1" spc="-36"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receiving</a:t>
            </a:r>
            <a:r>
              <a:rPr sz="1122" b="1" spc="-39"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royalties </a:t>
            </a:r>
            <a:r>
              <a:rPr sz="1122" b="1" dirty="0">
                <a:solidFill>
                  <a:srgbClr val="375DA8"/>
                </a:solidFill>
                <a:latin typeface="Moderat Extended Bold"/>
                <a:cs typeface="Moderat Extended Bold"/>
              </a:rPr>
              <a:t>from</a:t>
            </a:r>
            <a:r>
              <a:rPr sz="1122" b="1" spc="-30" dirty="0">
                <a:solidFill>
                  <a:srgbClr val="375DA8"/>
                </a:solidFill>
                <a:latin typeface="Moderat Extended Bold"/>
                <a:cs typeface="Moderat Extended Bold"/>
              </a:rPr>
              <a:t> </a:t>
            </a:r>
            <a:r>
              <a:rPr sz="1122" b="1" dirty="0">
                <a:solidFill>
                  <a:srgbClr val="375DA8"/>
                </a:solidFill>
                <a:latin typeface="Moderat Extended Bold"/>
                <a:cs typeface="Moderat Extended Bold"/>
              </a:rPr>
              <a:t>his</a:t>
            </a:r>
            <a:r>
              <a:rPr sz="1122" b="1" spc="-27" dirty="0">
                <a:solidFill>
                  <a:srgbClr val="375DA8"/>
                </a:solidFill>
                <a:latin typeface="Moderat Extended Bold"/>
                <a:cs typeface="Moderat Extended Bold"/>
              </a:rPr>
              <a:t> </a:t>
            </a:r>
            <a:r>
              <a:rPr sz="1122" b="1" dirty="0">
                <a:solidFill>
                  <a:srgbClr val="375DA8"/>
                </a:solidFill>
                <a:latin typeface="Moderat Extended Bold"/>
                <a:cs typeface="Moderat Extended Bold"/>
              </a:rPr>
              <a:t>early</a:t>
            </a:r>
            <a:r>
              <a:rPr sz="1122" b="1" spc="-30"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books,</a:t>
            </a:r>
            <a:r>
              <a:rPr sz="1122" b="1" spc="-27" dirty="0">
                <a:solidFill>
                  <a:srgbClr val="375DA8"/>
                </a:solidFill>
                <a:latin typeface="Moderat Extended Bold"/>
                <a:cs typeface="Moderat Extended Bold"/>
              </a:rPr>
              <a:t> </a:t>
            </a:r>
            <a:r>
              <a:rPr sz="1122" b="1" dirty="0">
                <a:solidFill>
                  <a:srgbClr val="375DA8"/>
                </a:solidFill>
                <a:latin typeface="Moderat Extended Bold"/>
                <a:cs typeface="Moderat Extended Bold"/>
              </a:rPr>
              <a:t>the</a:t>
            </a:r>
            <a:r>
              <a:rPr sz="1122" b="1" spc="-27"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money </a:t>
            </a:r>
            <a:r>
              <a:rPr sz="1122" b="1" dirty="0">
                <a:solidFill>
                  <a:srgbClr val="375DA8"/>
                </a:solidFill>
                <a:latin typeface="Moderat Extended Bold"/>
                <a:cs typeface="Moderat Extended Bold"/>
              </a:rPr>
              <a:t>was</a:t>
            </a:r>
            <a:r>
              <a:rPr sz="1122" b="1" spc="-36" dirty="0">
                <a:solidFill>
                  <a:srgbClr val="375DA8"/>
                </a:solidFill>
                <a:latin typeface="Moderat Extended Bold"/>
                <a:cs typeface="Moderat Extended Bold"/>
              </a:rPr>
              <a:t> </a:t>
            </a:r>
            <a:r>
              <a:rPr sz="1122" b="1" dirty="0">
                <a:solidFill>
                  <a:srgbClr val="375DA8"/>
                </a:solidFill>
                <a:latin typeface="Moderat Extended Bold"/>
                <a:cs typeface="Moderat Extended Bold"/>
              </a:rPr>
              <a:t>spent</a:t>
            </a:r>
            <a:r>
              <a:rPr sz="1122" b="1" spc="-36" dirty="0">
                <a:solidFill>
                  <a:srgbClr val="375DA8"/>
                </a:solidFill>
                <a:latin typeface="Moderat Extended Bold"/>
                <a:cs typeface="Moderat Extended Bold"/>
              </a:rPr>
              <a:t> </a:t>
            </a:r>
            <a:r>
              <a:rPr sz="1122" b="1" dirty="0">
                <a:solidFill>
                  <a:srgbClr val="375DA8"/>
                </a:solidFill>
                <a:latin typeface="Moderat Extended Bold"/>
                <a:cs typeface="Moderat Extended Bold"/>
              </a:rPr>
              <a:t>on</a:t>
            </a:r>
            <a:r>
              <a:rPr sz="1122" b="1" spc="-36" dirty="0">
                <a:solidFill>
                  <a:srgbClr val="375DA8"/>
                </a:solidFill>
                <a:latin typeface="Moderat Extended Bold"/>
                <a:cs typeface="Moderat Extended Bold"/>
              </a:rPr>
              <a:t> </a:t>
            </a:r>
            <a:r>
              <a:rPr sz="1122" b="1" dirty="0">
                <a:solidFill>
                  <a:srgbClr val="375DA8"/>
                </a:solidFill>
                <a:latin typeface="Moderat Extended Bold"/>
                <a:cs typeface="Moderat Extended Bold"/>
              </a:rPr>
              <a:t>sending</a:t>
            </a:r>
            <a:r>
              <a:rPr sz="1122" b="1" spc="-36" dirty="0">
                <a:solidFill>
                  <a:srgbClr val="375DA8"/>
                </a:solidFill>
                <a:latin typeface="Moderat Extended Bold"/>
                <a:cs typeface="Moderat Extended Bold"/>
              </a:rPr>
              <a:t> </a:t>
            </a:r>
            <a:r>
              <a:rPr sz="1122" b="1" dirty="0">
                <a:solidFill>
                  <a:srgbClr val="375DA8"/>
                </a:solidFill>
                <a:latin typeface="Moderat Extended Bold"/>
                <a:cs typeface="Moderat Extended Bold"/>
              </a:rPr>
              <a:t>out</a:t>
            </a:r>
            <a:r>
              <a:rPr sz="1122" b="1" spc="-36" dirty="0">
                <a:solidFill>
                  <a:srgbClr val="375DA8"/>
                </a:solidFill>
                <a:latin typeface="Moderat Extended Bold"/>
                <a:cs typeface="Moderat Extended Bold"/>
              </a:rPr>
              <a:t> </a:t>
            </a:r>
            <a:r>
              <a:rPr sz="1122" b="1" spc="-12" dirty="0">
                <a:solidFill>
                  <a:srgbClr val="375DA8"/>
                </a:solidFill>
                <a:latin typeface="Moderat Extended Bold"/>
                <a:cs typeface="Moderat Extended Bold"/>
              </a:rPr>
              <a:t>free </a:t>
            </a:r>
            <a:r>
              <a:rPr sz="1122" b="1" dirty="0">
                <a:solidFill>
                  <a:srgbClr val="375DA8"/>
                </a:solidFill>
                <a:latin typeface="Moderat Extended Bold"/>
                <a:cs typeface="Moderat Extended Bold"/>
              </a:rPr>
              <a:t>copies</a:t>
            </a:r>
            <a:r>
              <a:rPr sz="1122" b="1" spc="-45" dirty="0">
                <a:solidFill>
                  <a:srgbClr val="375DA8"/>
                </a:solidFill>
                <a:latin typeface="Moderat Extended Bold"/>
                <a:cs typeface="Moderat Extended Bold"/>
              </a:rPr>
              <a:t> </a:t>
            </a:r>
            <a:r>
              <a:rPr sz="1122" b="1" dirty="0">
                <a:solidFill>
                  <a:srgbClr val="375DA8"/>
                </a:solidFill>
                <a:latin typeface="Moderat Extended Bold"/>
                <a:cs typeface="Moderat Extended Bold"/>
              </a:rPr>
              <a:t>to</a:t>
            </a:r>
            <a:r>
              <a:rPr sz="1122" b="1" spc="-45" dirty="0">
                <a:solidFill>
                  <a:srgbClr val="375DA8"/>
                </a:solidFill>
                <a:latin typeface="Moderat Extended Bold"/>
                <a:cs typeface="Moderat Extended Bold"/>
              </a:rPr>
              <a:t> </a:t>
            </a:r>
            <a:r>
              <a:rPr sz="1122" b="1" dirty="0">
                <a:solidFill>
                  <a:srgbClr val="375DA8"/>
                </a:solidFill>
                <a:latin typeface="Moderat Extended Bold"/>
                <a:cs typeface="Moderat Extended Bold"/>
              </a:rPr>
              <a:t>people</a:t>
            </a:r>
            <a:r>
              <a:rPr sz="1122" b="1" spc="-42" dirty="0">
                <a:solidFill>
                  <a:srgbClr val="375DA8"/>
                </a:solidFill>
                <a:latin typeface="Moderat Extended Bold"/>
                <a:cs typeface="Moderat Extended Bold"/>
              </a:rPr>
              <a:t> </a:t>
            </a:r>
            <a:r>
              <a:rPr sz="1122" b="1" dirty="0">
                <a:solidFill>
                  <a:srgbClr val="375DA8"/>
                </a:solidFill>
                <a:latin typeface="Moderat Extended Bold"/>
                <a:cs typeface="Moderat Extended Bold"/>
              </a:rPr>
              <a:t>who</a:t>
            </a:r>
            <a:r>
              <a:rPr sz="1122" b="1" spc="-45"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would </a:t>
            </a:r>
            <a:r>
              <a:rPr sz="1122" b="1" dirty="0">
                <a:solidFill>
                  <a:srgbClr val="375DA8"/>
                </a:solidFill>
                <a:latin typeface="Moderat Extended Bold"/>
                <a:cs typeface="Moderat Extended Bold"/>
              </a:rPr>
              <a:t>benefit</a:t>
            </a:r>
            <a:r>
              <a:rPr sz="1122" b="1" spc="-42" dirty="0">
                <a:solidFill>
                  <a:srgbClr val="375DA8"/>
                </a:solidFill>
                <a:latin typeface="Moderat Extended Bold"/>
                <a:cs typeface="Moderat Extended Bold"/>
              </a:rPr>
              <a:t> </a:t>
            </a:r>
            <a:r>
              <a:rPr sz="1122" b="1" dirty="0">
                <a:solidFill>
                  <a:srgbClr val="375DA8"/>
                </a:solidFill>
                <a:latin typeface="Moderat Extended Bold"/>
                <a:cs typeface="Moderat Extended Bold"/>
              </a:rPr>
              <a:t>from</a:t>
            </a:r>
            <a:r>
              <a:rPr sz="1122" b="1" spc="-42" dirty="0">
                <a:solidFill>
                  <a:srgbClr val="375DA8"/>
                </a:solidFill>
                <a:latin typeface="Moderat Extended Bold"/>
                <a:cs typeface="Moderat Extended Bold"/>
              </a:rPr>
              <a:t> </a:t>
            </a:r>
            <a:r>
              <a:rPr sz="1122" b="1" dirty="0">
                <a:solidFill>
                  <a:srgbClr val="375DA8"/>
                </a:solidFill>
                <a:latin typeface="Moderat Extended Bold"/>
                <a:cs typeface="Moderat Extended Bold"/>
              </a:rPr>
              <a:t>his</a:t>
            </a:r>
            <a:r>
              <a:rPr sz="1122" b="1" spc="-42" dirty="0">
                <a:solidFill>
                  <a:srgbClr val="375DA8"/>
                </a:solidFill>
                <a:latin typeface="Moderat Extended Bold"/>
                <a:cs typeface="Moderat Extended Bold"/>
              </a:rPr>
              <a:t> </a:t>
            </a:r>
            <a:r>
              <a:rPr sz="1122" b="1" spc="-12" dirty="0">
                <a:solidFill>
                  <a:srgbClr val="375DA8"/>
                </a:solidFill>
                <a:latin typeface="Moderat Extended Bold"/>
                <a:cs typeface="Moderat Extended Bold"/>
              </a:rPr>
              <a:t>work.</a:t>
            </a:r>
            <a:endParaRPr sz="1122">
              <a:latin typeface="Moderat Extended Bold"/>
              <a:cs typeface="Moderat Extended Bold"/>
            </a:endParaRPr>
          </a:p>
        </p:txBody>
      </p:sp>
      <p:sp>
        <p:nvSpPr>
          <p:cNvPr id="3" name="object 3"/>
          <p:cNvSpPr txBox="1"/>
          <p:nvPr/>
        </p:nvSpPr>
        <p:spPr>
          <a:xfrm>
            <a:off x="3201794" y="2452750"/>
            <a:ext cx="2520248" cy="2659256"/>
          </a:xfrm>
          <a:prstGeom prst="rect">
            <a:avLst/>
          </a:prstGeom>
        </p:spPr>
        <p:txBody>
          <a:bodyPr vert="horz" wrap="square" lIns="0" tIns="8086" rIns="0" bIns="0" rtlCol="0">
            <a:spAutoFit/>
          </a:bodyPr>
          <a:lstStyle/>
          <a:p>
            <a:pPr marL="7701" marR="3081">
              <a:lnSpc>
                <a:spcPct val="100000"/>
              </a:lnSpc>
              <a:spcBef>
                <a:spcPts val="64"/>
              </a:spcBef>
            </a:pPr>
            <a:r>
              <a:rPr sz="1122" b="1" dirty="0">
                <a:solidFill>
                  <a:srgbClr val="375DA8"/>
                </a:solidFill>
                <a:latin typeface="Moderat Extended Bold"/>
                <a:cs typeface="Moderat Extended Bold"/>
              </a:rPr>
              <a:t>Digitisation</a:t>
            </a:r>
            <a:r>
              <a:rPr sz="1122" b="1" spc="-39" dirty="0">
                <a:solidFill>
                  <a:srgbClr val="375DA8"/>
                </a:solidFill>
                <a:latin typeface="Moderat Extended Bold"/>
                <a:cs typeface="Moderat Extended Bold"/>
              </a:rPr>
              <a:t> </a:t>
            </a:r>
            <a:r>
              <a:rPr sz="1122" b="1" dirty="0">
                <a:solidFill>
                  <a:srgbClr val="375DA8"/>
                </a:solidFill>
                <a:latin typeface="Moderat Extended Bold"/>
                <a:cs typeface="Moderat Extended Bold"/>
              </a:rPr>
              <a:t>opened</a:t>
            </a:r>
            <a:r>
              <a:rPr sz="1122" b="1" spc="-39" dirty="0">
                <a:solidFill>
                  <a:srgbClr val="375DA8"/>
                </a:solidFill>
                <a:latin typeface="Moderat Extended Bold"/>
                <a:cs typeface="Moderat Extended Bold"/>
              </a:rPr>
              <a:t> </a:t>
            </a:r>
            <a:r>
              <a:rPr sz="1122" b="1" dirty="0">
                <a:solidFill>
                  <a:srgbClr val="375DA8"/>
                </a:solidFill>
                <a:latin typeface="Moderat Extended Bold"/>
                <a:cs typeface="Moderat Extended Bold"/>
              </a:rPr>
              <a:t>up</a:t>
            </a:r>
            <a:r>
              <a:rPr sz="1122" b="1" spc="-39" dirty="0">
                <a:solidFill>
                  <a:srgbClr val="375DA8"/>
                </a:solidFill>
                <a:latin typeface="Moderat Extended Bold"/>
                <a:cs typeface="Moderat Extended Bold"/>
              </a:rPr>
              <a:t> </a:t>
            </a:r>
            <a:r>
              <a:rPr sz="1122" b="1" spc="-15" dirty="0">
                <a:solidFill>
                  <a:srgbClr val="375DA8"/>
                </a:solidFill>
                <a:latin typeface="Moderat Extended Bold"/>
                <a:cs typeface="Moderat Extended Bold"/>
              </a:rPr>
              <a:t>new </a:t>
            </a:r>
            <a:r>
              <a:rPr sz="1122" b="1" spc="-6" dirty="0">
                <a:solidFill>
                  <a:srgbClr val="375DA8"/>
                </a:solidFill>
                <a:latin typeface="Moderat Extended Bold"/>
                <a:cs typeface="Moderat Extended Bold"/>
              </a:rPr>
              <a:t>possibilities.</a:t>
            </a:r>
            <a:r>
              <a:rPr sz="1122" b="1" spc="-33"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Research</a:t>
            </a:r>
            <a:r>
              <a:rPr sz="1122" b="1" spc="-33" dirty="0">
                <a:solidFill>
                  <a:srgbClr val="375DA8"/>
                </a:solidFill>
                <a:latin typeface="Moderat Extended Bold"/>
                <a:cs typeface="Moderat Extended Bold"/>
              </a:rPr>
              <a:t> </a:t>
            </a:r>
            <a:r>
              <a:rPr sz="1122" b="1" dirty="0">
                <a:solidFill>
                  <a:srgbClr val="375DA8"/>
                </a:solidFill>
                <a:latin typeface="Moderat Extended Bold"/>
                <a:cs typeface="Moderat Extended Bold"/>
              </a:rPr>
              <a:t>could</a:t>
            </a:r>
            <a:r>
              <a:rPr sz="1122" b="1" spc="-33" dirty="0">
                <a:solidFill>
                  <a:srgbClr val="375DA8"/>
                </a:solidFill>
                <a:latin typeface="Moderat Extended Bold"/>
                <a:cs typeface="Moderat Extended Bold"/>
              </a:rPr>
              <a:t> </a:t>
            </a:r>
            <a:r>
              <a:rPr sz="1122" b="1" spc="-15" dirty="0">
                <a:solidFill>
                  <a:srgbClr val="375DA8"/>
                </a:solidFill>
                <a:latin typeface="Moderat Extended Bold"/>
                <a:cs typeface="Moderat Extended Bold"/>
              </a:rPr>
              <a:t>be </a:t>
            </a:r>
            <a:r>
              <a:rPr sz="1122" b="1" dirty="0">
                <a:solidFill>
                  <a:srgbClr val="375DA8"/>
                </a:solidFill>
                <a:latin typeface="Moderat Extended Bold"/>
                <a:cs typeface="Moderat Extended Bold"/>
              </a:rPr>
              <a:t>made</a:t>
            </a:r>
            <a:r>
              <a:rPr sz="1122" b="1" spc="-36"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available</a:t>
            </a:r>
            <a:r>
              <a:rPr sz="1122" b="1" spc="-33" dirty="0">
                <a:solidFill>
                  <a:srgbClr val="375DA8"/>
                </a:solidFill>
                <a:latin typeface="Moderat Extended Bold"/>
                <a:cs typeface="Moderat Extended Bold"/>
              </a:rPr>
              <a:t> </a:t>
            </a:r>
            <a:r>
              <a:rPr sz="1122" b="1" dirty="0">
                <a:solidFill>
                  <a:srgbClr val="375DA8"/>
                </a:solidFill>
                <a:latin typeface="Moderat Extended Bold"/>
                <a:cs typeface="Moderat Extended Bold"/>
              </a:rPr>
              <a:t>to</a:t>
            </a:r>
            <a:r>
              <a:rPr sz="1122" b="1" spc="-33" dirty="0">
                <a:solidFill>
                  <a:srgbClr val="375DA8"/>
                </a:solidFill>
                <a:latin typeface="Moderat Extended Bold"/>
                <a:cs typeface="Moderat Extended Bold"/>
              </a:rPr>
              <a:t> </a:t>
            </a:r>
            <a:r>
              <a:rPr sz="1122" b="1" dirty="0">
                <a:solidFill>
                  <a:srgbClr val="375DA8"/>
                </a:solidFill>
                <a:latin typeface="Moderat Extended Bold"/>
                <a:cs typeface="Moderat Extended Bold"/>
              </a:rPr>
              <a:t>people</a:t>
            </a:r>
            <a:r>
              <a:rPr sz="1122" b="1" spc="-33"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around </a:t>
            </a:r>
            <a:r>
              <a:rPr sz="1122" b="1" dirty="0">
                <a:solidFill>
                  <a:srgbClr val="375DA8"/>
                </a:solidFill>
                <a:latin typeface="Moderat Extended Bold"/>
                <a:cs typeface="Moderat Extended Bold"/>
              </a:rPr>
              <a:t>the</a:t>
            </a:r>
            <a:r>
              <a:rPr sz="1122" b="1" spc="-21" dirty="0">
                <a:solidFill>
                  <a:srgbClr val="375DA8"/>
                </a:solidFill>
                <a:latin typeface="Moderat Extended Bold"/>
                <a:cs typeface="Moderat Extended Bold"/>
              </a:rPr>
              <a:t> </a:t>
            </a:r>
            <a:r>
              <a:rPr sz="1122" b="1" dirty="0">
                <a:solidFill>
                  <a:srgbClr val="375DA8"/>
                </a:solidFill>
                <a:latin typeface="Moderat Extended Bold"/>
                <a:cs typeface="Moderat Extended Bold"/>
              </a:rPr>
              <a:t>globe</a:t>
            </a:r>
            <a:r>
              <a:rPr sz="1122" b="1" spc="-18" dirty="0">
                <a:solidFill>
                  <a:srgbClr val="375DA8"/>
                </a:solidFill>
                <a:latin typeface="Moderat Extended Bold"/>
                <a:cs typeface="Moderat Extended Bold"/>
              </a:rPr>
              <a:t> </a:t>
            </a:r>
            <a:r>
              <a:rPr sz="1122" b="1" dirty="0">
                <a:solidFill>
                  <a:srgbClr val="375DA8"/>
                </a:solidFill>
                <a:latin typeface="Moderat Extended Bold"/>
                <a:cs typeface="Moderat Extended Bold"/>
              </a:rPr>
              <a:t>at</a:t>
            </a:r>
            <a:r>
              <a:rPr sz="1122" b="1" spc="-18" dirty="0">
                <a:solidFill>
                  <a:srgbClr val="375DA8"/>
                </a:solidFill>
                <a:latin typeface="Moderat Extended Bold"/>
                <a:cs typeface="Moderat Extended Bold"/>
              </a:rPr>
              <a:t> </a:t>
            </a:r>
            <a:r>
              <a:rPr sz="1122" b="1" dirty="0">
                <a:solidFill>
                  <a:srgbClr val="375DA8"/>
                </a:solidFill>
                <a:latin typeface="Moderat Extended Bold"/>
                <a:cs typeface="Moderat Extended Bold"/>
              </a:rPr>
              <a:t>the</a:t>
            </a:r>
            <a:r>
              <a:rPr sz="1122" b="1" spc="-18" dirty="0">
                <a:solidFill>
                  <a:srgbClr val="375DA8"/>
                </a:solidFill>
                <a:latin typeface="Moderat Extended Bold"/>
                <a:cs typeface="Moderat Extended Bold"/>
              </a:rPr>
              <a:t> </a:t>
            </a:r>
            <a:r>
              <a:rPr sz="1122" b="1" dirty="0">
                <a:solidFill>
                  <a:srgbClr val="375DA8"/>
                </a:solidFill>
                <a:latin typeface="Moderat Extended Bold"/>
                <a:cs typeface="Moderat Extended Bold"/>
              </a:rPr>
              <a:t>click</a:t>
            </a:r>
            <a:r>
              <a:rPr sz="1122" b="1" spc="-18" dirty="0">
                <a:solidFill>
                  <a:srgbClr val="375DA8"/>
                </a:solidFill>
                <a:latin typeface="Moderat Extended Bold"/>
                <a:cs typeface="Moderat Extended Bold"/>
              </a:rPr>
              <a:t> </a:t>
            </a:r>
            <a:r>
              <a:rPr sz="1122" b="1" dirty="0">
                <a:solidFill>
                  <a:srgbClr val="375DA8"/>
                </a:solidFill>
                <a:latin typeface="Moderat Extended Bold"/>
                <a:cs typeface="Moderat Extended Bold"/>
              </a:rPr>
              <a:t>of</a:t>
            </a:r>
            <a:r>
              <a:rPr sz="1122" b="1" spc="-18" dirty="0">
                <a:solidFill>
                  <a:srgbClr val="375DA8"/>
                </a:solidFill>
                <a:latin typeface="Moderat Extended Bold"/>
                <a:cs typeface="Moderat Extended Bold"/>
              </a:rPr>
              <a:t> </a:t>
            </a:r>
            <a:r>
              <a:rPr sz="1122" b="1" dirty="0">
                <a:solidFill>
                  <a:srgbClr val="375DA8"/>
                </a:solidFill>
                <a:latin typeface="Moderat Extended Bold"/>
                <a:cs typeface="Moderat Extended Bold"/>
              </a:rPr>
              <a:t>a</a:t>
            </a:r>
            <a:r>
              <a:rPr sz="1122" b="1" spc="-18"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button, paving</a:t>
            </a:r>
            <a:r>
              <a:rPr sz="1122" b="1" spc="-39" dirty="0">
                <a:solidFill>
                  <a:srgbClr val="375DA8"/>
                </a:solidFill>
                <a:latin typeface="Moderat Extended Bold"/>
                <a:cs typeface="Moderat Extended Bold"/>
              </a:rPr>
              <a:t> </a:t>
            </a:r>
            <a:r>
              <a:rPr sz="1122" b="1" dirty="0">
                <a:solidFill>
                  <a:srgbClr val="375DA8"/>
                </a:solidFill>
                <a:latin typeface="Moderat Extended Bold"/>
                <a:cs typeface="Moderat Extended Bold"/>
              </a:rPr>
              <a:t>the</a:t>
            </a:r>
            <a:r>
              <a:rPr sz="1122" b="1" spc="-39" dirty="0">
                <a:solidFill>
                  <a:srgbClr val="375DA8"/>
                </a:solidFill>
                <a:latin typeface="Moderat Extended Bold"/>
                <a:cs typeface="Moderat Extended Bold"/>
              </a:rPr>
              <a:t> </a:t>
            </a:r>
            <a:r>
              <a:rPr sz="1122" b="1" dirty="0">
                <a:solidFill>
                  <a:srgbClr val="375DA8"/>
                </a:solidFill>
                <a:latin typeface="Moderat Extended Bold"/>
                <a:cs typeface="Moderat Extended Bold"/>
              </a:rPr>
              <a:t>way</a:t>
            </a:r>
            <a:r>
              <a:rPr sz="1122" b="1" spc="-39" dirty="0">
                <a:solidFill>
                  <a:srgbClr val="375DA8"/>
                </a:solidFill>
                <a:latin typeface="Moderat Extended Bold"/>
                <a:cs typeface="Moderat Extended Bold"/>
              </a:rPr>
              <a:t> </a:t>
            </a:r>
            <a:r>
              <a:rPr sz="1122" b="1" dirty="0">
                <a:solidFill>
                  <a:srgbClr val="375DA8"/>
                </a:solidFill>
                <a:latin typeface="Moderat Extended Bold"/>
                <a:cs typeface="Moderat Extended Bold"/>
              </a:rPr>
              <a:t>for</a:t>
            </a:r>
            <a:r>
              <a:rPr sz="1122" b="1" spc="-39" dirty="0">
                <a:solidFill>
                  <a:srgbClr val="375DA8"/>
                </a:solidFill>
                <a:latin typeface="Moderat Extended Bold"/>
                <a:cs typeface="Moderat Extended Bold"/>
              </a:rPr>
              <a:t> </a:t>
            </a:r>
            <a:r>
              <a:rPr sz="1122" b="1" dirty="0">
                <a:solidFill>
                  <a:srgbClr val="375DA8"/>
                </a:solidFill>
                <a:latin typeface="Moderat Extended Bold"/>
                <a:cs typeface="Moderat Extended Bold"/>
              </a:rPr>
              <a:t>open</a:t>
            </a:r>
            <a:r>
              <a:rPr sz="1122" b="1" spc="-39"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access publishing.</a:t>
            </a:r>
            <a:endParaRPr sz="1122">
              <a:latin typeface="Moderat Extended Bold"/>
              <a:cs typeface="Moderat Extended Bold"/>
            </a:endParaRPr>
          </a:p>
          <a:p>
            <a:pPr marL="7701" marR="61610">
              <a:lnSpc>
                <a:spcPct val="100000"/>
              </a:lnSpc>
              <a:spcBef>
                <a:spcPts val="306"/>
              </a:spcBef>
            </a:pPr>
            <a:r>
              <a:rPr sz="1122" b="1" dirty="0">
                <a:solidFill>
                  <a:srgbClr val="375DA8"/>
                </a:solidFill>
                <a:latin typeface="Moderat Extended Bold"/>
                <a:cs typeface="Moderat Extended Bold"/>
              </a:rPr>
              <a:t>But,</a:t>
            </a:r>
            <a:r>
              <a:rPr sz="1122" b="1" spc="-24" dirty="0">
                <a:solidFill>
                  <a:srgbClr val="375DA8"/>
                </a:solidFill>
                <a:latin typeface="Moderat Extended Bold"/>
                <a:cs typeface="Moderat Extended Bold"/>
              </a:rPr>
              <a:t> </a:t>
            </a:r>
            <a:r>
              <a:rPr sz="1122" b="1" spc="-12" dirty="0">
                <a:solidFill>
                  <a:srgbClr val="375DA8"/>
                </a:solidFill>
                <a:latin typeface="Moderat Extended Bold"/>
                <a:cs typeface="Moderat Extended Bold"/>
              </a:rPr>
              <a:t>access</a:t>
            </a:r>
            <a:r>
              <a:rPr sz="1122" b="1" spc="-21" dirty="0">
                <a:solidFill>
                  <a:srgbClr val="375DA8"/>
                </a:solidFill>
                <a:latin typeface="Moderat Extended Bold"/>
                <a:cs typeface="Moderat Extended Bold"/>
              </a:rPr>
              <a:t> </a:t>
            </a:r>
            <a:r>
              <a:rPr sz="1122" b="1" dirty="0">
                <a:solidFill>
                  <a:srgbClr val="375DA8"/>
                </a:solidFill>
                <a:latin typeface="Moderat Extended Bold"/>
                <a:cs typeface="Moderat Extended Bold"/>
              </a:rPr>
              <a:t>is</a:t>
            </a:r>
            <a:r>
              <a:rPr sz="1122" b="1" spc="-21" dirty="0">
                <a:solidFill>
                  <a:srgbClr val="375DA8"/>
                </a:solidFill>
                <a:latin typeface="Moderat Extended Bold"/>
                <a:cs typeface="Moderat Extended Bold"/>
              </a:rPr>
              <a:t> </a:t>
            </a:r>
            <a:r>
              <a:rPr sz="1122" b="1" dirty="0">
                <a:solidFill>
                  <a:srgbClr val="375DA8"/>
                </a:solidFill>
                <a:latin typeface="Moderat Extended Bold"/>
                <a:cs typeface="Moderat Extended Bold"/>
              </a:rPr>
              <a:t>still</a:t>
            </a:r>
            <a:r>
              <a:rPr sz="1122" b="1" spc="-21" dirty="0">
                <a:solidFill>
                  <a:srgbClr val="375DA8"/>
                </a:solidFill>
                <a:latin typeface="Moderat Extended Bold"/>
                <a:cs typeface="Moderat Extended Bold"/>
              </a:rPr>
              <a:t> </a:t>
            </a:r>
            <a:r>
              <a:rPr sz="1122" b="1" spc="-12" dirty="0">
                <a:solidFill>
                  <a:srgbClr val="375DA8"/>
                </a:solidFill>
                <a:latin typeface="Moderat Extended Bold"/>
                <a:cs typeface="Moderat Extended Bold"/>
              </a:rPr>
              <a:t>restricted</a:t>
            </a:r>
            <a:r>
              <a:rPr sz="1122" b="1" spc="-21" dirty="0">
                <a:solidFill>
                  <a:srgbClr val="375DA8"/>
                </a:solidFill>
                <a:latin typeface="Moderat Extended Bold"/>
                <a:cs typeface="Moderat Extended Bold"/>
              </a:rPr>
              <a:t> </a:t>
            </a:r>
            <a:r>
              <a:rPr sz="1122" b="1" spc="-30" dirty="0">
                <a:solidFill>
                  <a:srgbClr val="375DA8"/>
                </a:solidFill>
                <a:latin typeface="Moderat Extended Bold"/>
                <a:cs typeface="Moderat Extended Bold"/>
              </a:rPr>
              <a:t>– </a:t>
            </a:r>
            <a:r>
              <a:rPr sz="1122" b="1" dirty="0">
                <a:solidFill>
                  <a:srgbClr val="375DA8"/>
                </a:solidFill>
                <a:latin typeface="Moderat Extended Bold"/>
                <a:cs typeface="Moderat Extended Bold"/>
              </a:rPr>
              <a:t>many</a:t>
            </a:r>
            <a:r>
              <a:rPr sz="1122" b="1" spc="-42"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academics</a:t>
            </a:r>
            <a:r>
              <a:rPr sz="1122" b="1" spc="-39" dirty="0">
                <a:solidFill>
                  <a:srgbClr val="375DA8"/>
                </a:solidFill>
                <a:latin typeface="Moderat Extended Bold"/>
                <a:cs typeface="Moderat Extended Bold"/>
              </a:rPr>
              <a:t> </a:t>
            </a:r>
            <a:r>
              <a:rPr sz="1122" b="1" spc="-12" dirty="0">
                <a:solidFill>
                  <a:srgbClr val="375DA8"/>
                </a:solidFill>
                <a:latin typeface="Moderat Extended Bold"/>
                <a:cs typeface="Moderat Extended Bold"/>
              </a:rPr>
              <a:t>have</a:t>
            </a:r>
            <a:r>
              <a:rPr sz="1122" b="1" spc="-42" dirty="0">
                <a:solidFill>
                  <a:srgbClr val="375DA8"/>
                </a:solidFill>
                <a:latin typeface="Moderat Extended Bold"/>
                <a:cs typeface="Moderat Extended Bold"/>
              </a:rPr>
              <a:t> </a:t>
            </a:r>
            <a:r>
              <a:rPr sz="1122" b="1" dirty="0">
                <a:solidFill>
                  <a:srgbClr val="375DA8"/>
                </a:solidFill>
                <a:latin typeface="Moderat Extended Bold"/>
                <a:cs typeface="Moderat Extended Bold"/>
              </a:rPr>
              <a:t>to</a:t>
            </a:r>
            <a:r>
              <a:rPr sz="1122" b="1" spc="-39" dirty="0">
                <a:solidFill>
                  <a:srgbClr val="375DA8"/>
                </a:solidFill>
                <a:latin typeface="Moderat Extended Bold"/>
                <a:cs typeface="Moderat Extended Bold"/>
              </a:rPr>
              <a:t> </a:t>
            </a:r>
            <a:r>
              <a:rPr sz="1122" b="1" dirty="0">
                <a:solidFill>
                  <a:srgbClr val="375DA8"/>
                </a:solidFill>
                <a:latin typeface="Moderat Extended Bold"/>
                <a:cs typeface="Moderat Extended Bold"/>
              </a:rPr>
              <a:t>pay</a:t>
            </a:r>
            <a:r>
              <a:rPr sz="1122" b="1" spc="-39" dirty="0">
                <a:solidFill>
                  <a:srgbClr val="375DA8"/>
                </a:solidFill>
                <a:latin typeface="Moderat Extended Bold"/>
                <a:cs typeface="Moderat Extended Bold"/>
              </a:rPr>
              <a:t> </a:t>
            </a:r>
            <a:r>
              <a:rPr sz="1122" b="1" spc="-15" dirty="0">
                <a:solidFill>
                  <a:srgbClr val="375DA8"/>
                </a:solidFill>
                <a:latin typeface="Moderat Extended Bold"/>
                <a:cs typeface="Moderat Extended Bold"/>
              </a:rPr>
              <a:t>for </a:t>
            </a:r>
            <a:r>
              <a:rPr sz="1122" b="1" spc="-12" dirty="0">
                <a:solidFill>
                  <a:srgbClr val="375DA8"/>
                </a:solidFill>
                <a:latin typeface="Moderat Extended Bold"/>
                <a:cs typeface="Moderat Extended Bold"/>
              </a:rPr>
              <a:t>books</a:t>
            </a:r>
            <a:r>
              <a:rPr sz="1122" b="1" spc="-42" dirty="0">
                <a:solidFill>
                  <a:srgbClr val="375DA8"/>
                </a:solidFill>
                <a:latin typeface="Moderat Extended Bold"/>
                <a:cs typeface="Moderat Extended Bold"/>
              </a:rPr>
              <a:t> </a:t>
            </a:r>
            <a:r>
              <a:rPr sz="1122" b="1" dirty="0">
                <a:solidFill>
                  <a:srgbClr val="375DA8"/>
                </a:solidFill>
                <a:latin typeface="Moderat Extended Bold"/>
                <a:cs typeface="Moderat Extended Bold"/>
              </a:rPr>
              <a:t>or</a:t>
            </a:r>
            <a:r>
              <a:rPr sz="1122" b="1" spc="-39" dirty="0">
                <a:solidFill>
                  <a:srgbClr val="375DA8"/>
                </a:solidFill>
                <a:latin typeface="Moderat Extended Bold"/>
                <a:cs typeface="Moderat Extended Bold"/>
              </a:rPr>
              <a:t> </a:t>
            </a:r>
            <a:r>
              <a:rPr sz="1122" b="1" dirty="0">
                <a:solidFill>
                  <a:srgbClr val="375DA8"/>
                </a:solidFill>
                <a:latin typeface="Moderat Extended Bold"/>
                <a:cs typeface="Moderat Extended Bold"/>
              </a:rPr>
              <a:t>to</a:t>
            </a:r>
            <a:r>
              <a:rPr sz="1122" b="1" spc="-39" dirty="0">
                <a:solidFill>
                  <a:srgbClr val="375DA8"/>
                </a:solidFill>
                <a:latin typeface="Moderat Extended Bold"/>
                <a:cs typeface="Moderat Extended Bold"/>
              </a:rPr>
              <a:t> </a:t>
            </a:r>
            <a:r>
              <a:rPr sz="1122" b="1" dirty="0">
                <a:solidFill>
                  <a:srgbClr val="375DA8"/>
                </a:solidFill>
                <a:latin typeface="Moderat Extended Bold"/>
                <a:cs typeface="Moderat Extended Bold"/>
              </a:rPr>
              <a:t>get</a:t>
            </a:r>
            <a:r>
              <a:rPr sz="1122" b="1" spc="-39" dirty="0">
                <a:solidFill>
                  <a:srgbClr val="375DA8"/>
                </a:solidFill>
                <a:latin typeface="Moderat Extended Bold"/>
                <a:cs typeface="Moderat Extended Bold"/>
              </a:rPr>
              <a:t> </a:t>
            </a:r>
            <a:r>
              <a:rPr sz="1122" b="1" dirty="0">
                <a:solidFill>
                  <a:srgbClr val="375DA8"/>
                </a:solidFill>
                <a:latin typeface="Moderat Extended Bold"/>
                <a:cs typeface="Moderat Extended Bold"/>
              </a:rPr>
              <a:t>past</a:t>
            </a:r>
            <a:r>
              <a:rPr sz="1122" b="1" spc="-42"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paywalls.</a:t>
            </a:r>
            <a:endParaRPr sz="1122">
              <a:latin typeface="Moderat Extended Bold"/>
              <a:cs typeface="Moderat Extended Bold"/>
            </a:endParaRPr>
          </a:p>
          <a:p>
            <a:pPr marL="7701" marR="71237">
              <a:lnSpc>
                <a:spcPct val="100000"/>
              </a:lnSpc>
              <a:spcBef>
                <a:spcPts val="293"/>
              </a:spcBef>
            </a:pPr>
            <a:r>
              <a:rPr sz="1122" b="1" dirty="0">
                <a:solidFill>
                  <a:srgbClr val="375DA8"/>
                </a:solidFill>
                <a:latin typeface="Moderat Extended Bold"/>
                <a:cs typeface="Moderat Extended Bold"/>
              </a:rPr>
              <a:t>Sutherland</a:t>
            </a:r>
            <a:r>
              <a:rPr sz="1122" b="1" spc="-33" dirty="0">
                <a:solidFill>
                  <a:srgbClr val="375DA8"/>
                </a:solidFill>
                <a:latin typeface="Moderat Extended Bold"/>
                <a:cs typeface="Moderat Extended Bold"/>
              </a:rPr>
              <a:t> </a:t>
            </a:r>
            <a:r>
              <a:rPr sz="1122" b="1" dirty="0">
                <a:solidFill>
                  <a:srgbClr val="375DA8"/>
                </a:solidFill>
                <a:latin typeface="Moderat Extended Bold"/>
                <a:cs typeface="Moderat Extended Bold"/>
              </a:rPr>
              <a:t>said:</a:t>
            </a:r>
            <a:r>
              <a:rPr sz="1122" b="1" spc="-30"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“Books</a:t>
            </a:r>
            <a:r>
              <a:rPr sz="1122" b="1" spc="-33" dirty="0">
                <a:solidFill>
                  <a:srgbClr val="375DA8"/>
                </a:solidFill>
                <a:latin typeface="Moderat Extended Bold"/>
                <a:cs typeface="Moderat Extended Bold"/>
              </a:rPr>
              <a:t> </a:t>
            </a:r>
            <a:r>
              <a:rPr sz="1122" b="1" dirty="0">
                <a:solidFill>
                  <a:srgbClr val="375DA8"/>
                </a:solidFill>
                <a:latin typeface="Moderat Extended Bold"/>
                <a:cs typeface="Moderat Extended Bold"/>
              </a:rPr>
              <a:t>are</a:t>
            </a:r>
            <a:r>
              <a:rPr sz="1122" b="1" spc="-30" dirty="0">
                <a:solidFill>
                  <a:srgbClr val="375DA8"/>
                </a:solidFill>
                <a:latin typeface="Moderat Extended Bold"/>
                <a:cs typeface="Moderat Extended Bold"/>
              </a:rPr>
              <a:t> </a:t>
            </a:r>
            <a:r>
              <a:rPr sz="1122" b="1" spc="-12" dirty="0">
                <a:solidFill>
                  <a:srgbClr val="375DA8"/>
                </a:solidFill>
                <a:latin typeface="Moderat Extended Bold"/>
                <a:cs typeface="Moderat Extended Bold"/>
              </a:rPr>
              <a:t>only </a:t>
            </a:r>
            <a:r>
              <a:rPr sz="1122" b="1" spc="-6" dirty="0">
                <a:solidFill>
                  <a:srgbClr val="375DA8"/>
                </a:solidFill>
                <a:latin typeface="Moderat Extended Bold"/>
                <a:cs typeface="Moderat Extended Bold"/>
              </a:rPr>
              <a:t>accessible</a:t>
            </a:r>
            <a:r>
              <a:rPr sz="1122" b="1" spc="-30" dirty="0">
                <a:solidFill>
                  <a:srgbClr val="375DA8"/>
                </a:solidFill>
                <a:latin typeface="Moderat Extended Bold"/>
                <a:cs typeface="Moderat Extended Bold"/>
              </a:rPr>
              <a:t> </a:t>
            </a:r>
            <a:r>
              <a:rPr sz="1122" b="1" dirty="0">
                <a:solidFill>
                  <a:srgbClr val="375DA8"/>
                </a:solidFill>
                <a:latin typeface="Moderat Extended Bold"/>
                <a:cs typeface="Moderat Extended Bold"/>
              </a:rPr>
              <a:t>to</a:t>
            </a:r>
            <a:r>
              <a:rPr sz="1122" b="1" spc="-30" dirty="0">
                <a:solidFill>
                  <a:srgbClr val="375DA8"/>
                </a:solidFill>
                <a:latin typeface="Moderat Extended Bold"/>
                <a:cs typeface="Moderat Extended Bold"/>
              </a:rPr>
              <a:t> </a:t>
            </a:r>
            <a:r>
              <a:rPr sz="1122" b="1" dirty="0">
                <a:solidFill>
                  <a:srgbClr val="375DA8"/>
                </a:solidFill>
                <a:latin typeface="Moderat Extended Bold"/>
                <a:cs typeface="Moderat Extended Bold"/>
              </a:rPr>
              <a:t>a</a:t>
            </a:r>
            <a:r>
              <a:rPr sz="1122" b="1" spc="-27" dirty="0">
                <a:solidFill>
                  <a:srgbClr val="375DA8"/>
                </a:solidFill>
                <a:latin typeface="Moderat Extended Bold"/>
                <a:cs typeface="Moderat Extended Bold"/>
              </a:rPr>
              <a:t> </a:t>
            </a:r>
            <a:r>
              <a:rPr sz="1122" b="1" dirty="0">
                <a:solidFill>
                  <a:srgbClr val="375DA8"/>
                </a:solidFill>
                <a:latin typeface="Moderat Extended Bold"/>
                <a:cs typeface="Moderat Extended Bold"/>
              </a:rPr>
              <a:t>limited</a:t>
            </a:r>
            <a:r>
              <a:rPr sz="1122" b="1" spc="-30"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number </a:t>
            </a:r>
            <a:r>
              <a:rPr sz="1122" b="1" dirty="0">
                <a:solidFill>
                  <a:srgbClr val="375DA8"/>
                </a:solidFill>
                <a:latin typeface="Moderat Extended Bold"/>
                <a:cs typeface="Moderat Extended Bold"/>
              </a:rPr>
              <a:t>of</a:t>
            </a:r>
            <a:r>
              <a:rPr sz="1122" b="1" spc="-39" dirty="0">
                <a:solidFill>
                  <a:srgbClr val="375DA8"/>
                </a:solidFill>
                <a:latin typeface="Moderat Extended Bold"/>
                <a:cs typeface="Moderat Extended Bold"/>
              </a:rPr>
              <a:t> </a:t>
            </a:r>
            <a:r>
              <a:rPr sz="1122" b="1" dirty="0">
                <a:solidFill>
                  <a:srgbClr val="375DA8"/>
                </a:solidFill>
                <a:latin typeface="Moderat Extended Bold"/>
                <a:cs typeface="Moderat Extended Bold"/>
              </a:rPr>
              <a:t>people</a:t>
            </a:r>
            <a:r>
              <a:rPr sz="1122" b="1" spc="-36" dirty="0">
                <a:solidFill>
                  <a:srgbClr val="375DA8"/>
                </a:solidFill>
                <a:latin typeface="Moderat Extended Bold"/>
                <a:cs typeface="Moderat Extended Bold"/>
              </a:rPr>
              <a:t> </a:t>
            </a:r>
            <a:r>
              <a:rPr sz="1122" b="1" dirty="0">
                <a:solidFill>
                  <a:srgbClr val="375DA8"/>
                </a:solidFill>
                <a:latin typeface="Moderat Extended Bold"/>
                <a:cs typeface="Moderat Extended Bold"/>
              </a:rPr>
              <a:t>and</a:t>
            </a:r>
            <a:r>
              <a:rPr sz="1122" b="1" spc="-36" dirty="0">
                <a:solidFill>
                  <a:srgbClr val="375DA8"/>
                </a:solidFill>
                <a:latin typeface="Moderat Extended Bold"/>
                <a:cs typeface="Moderat Extended Bold"/>
              </a:rPr>
              <a:t> </a:t>
            </a:r>
            <a:r>
              <a:rPr sz="1122" b="1" dirty="0">
                <a:solidFill>
                  <a:srgbClr val="375DA8"/>
                </a:solidFill>
                <a:latin typeface="Moderat Extended Bold"/>
                <a:cs typeface="Moderat Extended Bold"/>
              </a:rPr>
              <a:t>where</a:t>
            </a:r>
            <a:r>
              <a:rPr sz="1122" b="1" spc="-36" dirty="0">
                <a:solidFill>
                  <a:srgbClr val="375DA8"/>
                </a:solidFill>
                <a:latin typeface="Moderat Extended Bold"/>
                <a:cs typeface="Moderat Extended Bold"/>
              </a:rPr>
              <a:t> </a:t>
            </a:r>
            <a:r>
              <a:rPr sz="1122" b="1" spc="-12" dirty="0">
                <a:solidFill>
                  <a:srgbClr val="375DA8"/>
                </a:solidFill>
                <a:latin typeface="Moderat Extended Bold"/>
                <a:cs typeface="Moderat Extended Bold"/>
              </a:rPr>
              <a:t>there’s</a:t>
            </a:r>
            <a:r>
              <a:rPr sz="1122" b="1" spc="-36" dirty="0">
                <a:solidFill>
                  <a:srgbClr val="375DA8"/>
                </a:solidFill>
                <a:latin typeface="Moderat Extended Bold"/>
                <a:cs typeface="Moderat Extended Bold"/>
              </a:rPr>
              <a:t> </a:t>
            </a:r>
            <a:r>
              <a:rPr sz="1122" b="1" spc="-15" dirty="0">
                <a:solidFill>
                  <a:srgbClr val="375DA8"/>
                </a:solidFill>
                <a:latin typeface="Moderat Extended Bold"/>
                <a:cs typeface="Moderat Extended Bold"/>
              </a:rPr>
              <a:t>the </a:t>
            </a:r>
            <a:r>
              <a:rPr sz="1122" b="1" spc="-12" dirty="0">
                <a:solidFill>
                  <a:srgbClr val="375DA8"/>
                </a:solidFill>
                <a:latin typeface="Moderat Extended Bold"/>
                <a:cs typeface="Moderat Extended Bold"/>
              </a:rPr>
              <a:t>greatest</a:t>
            </a:r>
            <a:r>
              <a:rPr sz="1122" b="1" spc="-42" dirty="0">
                <a:solidFill>
                  <a:srgbClr val="375DA8"/>
                </a:solidFill>
                <a:latin typeface="Moderat Extended Bold"/>
                <a:cs typeface="Moderat Extended Bold"/>
              </a:rPr>
              <a:t> </a:t>
            </a:r>
            <a:r>
              <a:rPr sz="1122" b="1" dirty="0">
                <a:solidFill>
                  <a:srgbClr val="375DA8"/>
                </a:solidFill>
                <a:latin typeface="Moderat Extended Bold"/>
                <a:cs typeface="Moderat Extended Bold"/>
              </a:rPr>
              <a:t>need</a:t>
            </a:r>
            <a:r>
              <a:rPr sz="1122" b="1" spc="-42" dirty="0">
                <a:solidFill>
                  <a:srgbClr val="375DA8"/>
                </a:solidFill>
                <a:latin typeface="Moderat Extended Bold"/>
                <a:cs typeface="Moderat Extended Bold"/>
              </a:rPr>
              <a:t> </a:t>
            </a:r>
            <a:r>
              <a:rPr sz="1122" b="1" dirty="0">
                <a:solidFill>
                  <a:srgbClr val="375DA8"/>
                </a:solidFill>
                <a:latin typeface="Moderat Extended Bold"/>
                <a:cs typeface="Moderat Extended Bold"/>
              </a:rPr>
              <a:t>for</a:t>
            </a:r>
            <a:r>
              <a:rPr sz="1122" b="1" spc="-45"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conservation, </a:t>
            </a:r>
            <a:r>
              <a:rPr sz="1122" b="1" dirty="0">
                <a:solidFill>
                  <a:srgbClr val="375DA8"/>
                </a:solidFill>
                <a:latin typeface="Moderat Extended Bold"/>
                <a:cs typeface="Moderat Extended Bold"/>
              </a:rPr>
              <a:t>these</a:t>
            </a:r>
            <a:r>
              <a:rPr sz="1122" b="1" spc="-39" dirty="0">
                <a:solidFill>
                  <a:srgbClr val="375DA8"/>
                </a:solidFill>
                <a:latin typeface="Moderat Extended Bold"/>
                <a:cs typeface="Moderat Extended Bold"/>
              </a:rPr>
              <a:t> </a:t>
            </a:r>
            <a:r>
              <a:rPr sz="1122" b="1" spc="-12" dirty="0">
                <a:solidFill>
                  <a:srgbClr val="375DA8"/>
                </a:solidFill>
                <a:latin typeface="Moderat Extended Bold"/>
                <a:cs typeface="Moderat Extended Bold"/>
              </a:rPr>
              <a:t>books</a:t>
            </a:r>
            <a:r>
              <a:rPr sz="1122" b="1" spc="-36" dirty="0">
                <a:solidFill>
                  <a:srgbClr val="375DA8"/>
                </a:solidFill>
                <a:latin typeface="Moderat Extended Bold"/>
                <a:cs typeface="Moderat Extended Bold"/>
              </a:rPr>
              <a:t> </a:t>
            </a:r>
            <a:r>
              <a:rPr sz="1122" b="1" dirty="0">
                <a:solidFill>
                  <a:srgbClr val="375DA8"/>
                </a:solidFill>
                <a:latin typeface="Moderat Extended Bold"/>
                <a:cs typeface="Moderat Extended Bold"/>
              </a:rPr>
              <a:t>are</a:t>
            </a:r>
            <a:r>
              <a:rPr sz="1122" b="1" spc="-36"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hardest</a:t>
            </a:r>
            <a:r>
              <a:rPr sz="1122" b="1" spc="-36" dirty="0">
                <a:solidFill>
                  <a:srgbClr val="375DA8"/>
                </a:solidFill>
                <a:latin typeface="Moderat Extended Bold"/>
                <a:cs typeface="Moderat Extended Bold"/>
              </a:rPr>
              <a:t> </a:t>
            </a:r>
            <a:r>
              <a:rPr sz="1122" b="1" spc="-21" dirty="0">
                <a:solidFill>
                  <a:srgbClr val="375DA8"/>
                </a:solidFill>
                <a:latin typeface="Moderat Extended Bold"/>
                <a:cs typeface="Moderat Extended Bold"/>
              </a:rPr>
              <a:t>to </a:t>
            </a:r>
            <a:r>
              <a:rPr sz="1122" b="1" dirty="0">
                <a:solidFill>
                  <a:srgbClr val="375DA8"/>
                </a:solidFill>
                <a:latin typeface="Moderat Extended Bold"/>
                <a:cs typeface="Moderat Extended Bold"/>
              </a:rPr>
              <a:t>acquire</a:t>
            </a:r>
            <a:r>
              <a:rPr sz="1122" b="1" spc="-36" dirty="0">
                <a:solidFill>
                  <a:srgbClr val="375DA8"/>
                </a:solidFill>
                <a:latin typeface="Moderat Extended Bold"/>
                <a:cs typeface="Moderat Extended Bold"/>
              </a:rPr>
              <a:t> </a:t>
            </a:r>
            <a:r>
              <a:rPr sz="1122" b="1" dirty="0">
                <a:solidFill>
                  <a:srgbClr val="375DA8"/>
                </a:solidFill>
                <a:latin typeface="Moderat Extended Bold"/>
                <a:cs typeface="Moderat Extended Bold"/>
              </a:rPr>
              <a:t>and</a:t>
            </a:r>
            <a:r>
              <a:rPr sz="1122" b="1" spc="-33"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hardest</a:t>
            </a:r>
            <a:r>
              <a:rPr sz="1122" b="1" spc="-33" dirty="0">
                <a:solidFill>
                  <a:srgbClr val="375DA8"/>
                </a:solidFill>
                <a:latin typeface="Moderat Extended Bold"/>
                <a:cs typeface="Moderat Extended Bold"/>
              </a:rPr>
              <a:t> </a:t>
            </a:r>
            <a:r>
              <a:rPr sz="1122" b="1" dirty="0">
                <a:solidFill>
                  <a:srgbClr val="375DA8"/>
                </a:solidFill>
                <a:latin typeface="Moderat Extended Bold"/>
                <a:cs typeface="Moderat Extended Bold"/>
              </a:rPr>
              <a:t>to</a:t>
            </a:r>
            <a:r>
              <a:rPr sz="1122" b="1" spc="-36" dirty="0">
                <a:solidFill>
                  <a:srgbClr val="375DA8"/>
                </a:solidFill>
                <a:latin typeface="Moderat Extended Bold"/>
                <a:cs typeface="Moderat Extended Bold"/>
              </a:rPr>
              <a:t> </a:t>
            </a:r>
            <a:r>
              <a:rPr sz="1122" b="1" spc="-6" dirty="0">
                <a:solidFill>
                  <a:srgbClr val="375DA8"/>
                </a:solidFill>
                <a:latin typeface="Moderat Extended Bold"/>
                <a:cs typeface="Moderat Extended Bold"/>
              </a:rPr>
              <a:t>afford.”</a:t>
            </a:r>
            <a:endParaRPr sz="1122">
              <a:latin typeface="Moderat Extended Bold"/>
              <a:cs typeface="Moderat Extended Bold"/>
            </a:endParaRPr>
          </a:p>
        </p:txBody>
      </p:sp>
      <p:sp>
        <p:nvSpPr>
          <p:cNvPr id="4" name="object 4"/>
          <p:cNvSpPr txBox="1"/>
          <p:nvPr/>
        </p:nvSpPr>
        <p:spPr>
          <a:xfrm>
            <a:off x="6070227" y="2474726"/>
            <a:ext cx="1829057" cy="1830116"/>
          </a:xfrm>
          <a:prstGeom prst="rect">
            <a:avLst/>
          </a:prstGeom>
        </p:spPr>
        <p:txBody>
          <a:bodyPr vert="horz" wrap="square" lIns="0" tIns="0" rIns="0" bIns="0" rtlCol="0">
            <a:spAutoFit/>
          </a:bodyPr>
          <a:lstStyle/>
          <a:p>
            <a:pPr>
              <a:lnSpc>
                <a:spcPct val="100000"/>
              </a:lnSpc>
            </a:pPr>
            <a:endParaRPr sz="879">
              <a:latin typeface="Times New Roman"/>
              <a:cs typeface="Times New Roman"/>
            </a:endParaRPr>
          </a:p>
          <a:p>
            <a:pPr>
              <a:lnSpc>
                <a:spcPct val="100000"/>
              </a:lnSpc>
            </a:pPr>
            <a:endParaRPr sz="879">
              <a:latin typeface="Times New Roman"/>
              <a:cs typeface="Times New Roman"/>
            </a:endParaRPr>
          </a:p>
          <a:p>
            <a:pPr>
              <a:lnSpc>
                <a:spcPct val="100000"/>
              </a:lnSpc>
            </a:pPr>
            <a:endParaRPr sz="879">
              <a:latin typeface="Times New Roman"/>
              <a:cs typeface="Times New Roman"/>
            </a:endParaRPr>
          </a:p>
          <a:p>
            <a:pPr>
              <a:lnSpc>
                <a:spcPct val="100000"/>
              </a:lnSpc>
            </a:pPr>
            <a:endParaRPr sz="879">
              <a:latin typeface="Times New Roman"/>
              <a:cs typeface="Times New Roman"/>
            </a:endParaRPr>
          </a:p>
          <a:p>
            <a:pPr>
              <a:lnSpc>
                <a:spcPct val="100000"/>
              </a:lnSpc>
            </a:pPr>
            <a:endParaRPr sz="879">
              <a:latin typeface="Times New Roman"/>
              <a:cs typeface="Times New Roman"/>
            </a:endParaRPr>
          </a:p>
          <a:p>
            <a:pPr>
              <a:lnSpc>
                <a:spcPct val="100000"/>
              </a:lnSpc>
            </a:pPr>
            <a:endParaRPr sz="879">
              <a:latin typeface="Times New Roman"/>
              <a:cs typeface="Times New Roman"/>
            </a:endParaRPr>
          </a:p>
          <a:p>
            <a:pPr>
              <a:lnSpc>
                <a:spcPct val="100000"/>
              </a:lnSpc>
            </a:pPr>
            <a:endParaRPr sz="879">
              <a:latin typeface="Times New Roman"/>
              <a:cs typeface="Times New Roman"/>
            </a:endParaRPr>
          </a:p>
          <a:p>
            <a:pPr>
              <a:lnSpc>
                <a:spcPct val="100000"/>
              </a:lnSpc>
              <a:spcBef>
                <a:spcPts val="518"/>
              </a:spcBef>
            </a:pPr>
            <a:endParaRPr sz="879">
              <a:latin typeface="Times New Roman"/>
              <a:cs typeface="Times New Roman"/>
            </a:endParaRPr>
          </a:p>
          <a:p>
            <a:pPr marL="188681" marR="291108">
              <a:lnSpc>
                <a:spcPct val="101899"/>
              </a:lnSpc>
            </a:pPr>
            <a:r>
              <a:rPr sz="879" b="1" dirty="0">
                <a:solidFill>
                  <a:srgbClr val="FFFFFF"/>
                </a:solidFill>
                <a:latin typeface="Roboto"/>
                <a:cs typeface="Roboto"/>
              </a:rPr>
              <a:t>William</a:t>
            </a:r>
            <a:r>
              <a:rPr sz="879" b="1" spc="39" dirty="0">
                <a:solidFill>
                  <a:srgbClr val="FFFFFF"/>
                </a:solidFill>
                <a:latin typeface="Roboto"/>
                <a:cs typeface="Roboto"/>
              </a:rPr>
              <a:t> </a:t>
            </a:r>
            <a:r>
              <a:rPr sz="879" b="1" spc="-6" dirty="0">
                <a:solidFill>
                  <a:srgbClr val="FFFFFF"/>
                </a:solidFill>
                <a:latin typeface="Roboto"/>
                <a:cs typeface="Roboto"/>
              </a:rPr>
              <a:t>Sutherland, </a:t>
            </a:r>
            <a:r>
              <a:rPr sz="879" b="1" dirty="0">
                <a:solidFill>
                  <a:srgbClr val="FFFFFF"/>
                </a:solidFill>
                <a:latin typeface="Roboto"/>
                <a:cs typeface="Roboto"/>
              </a:rPr>
              <a:t>Professor</a:t>
            </a:r>
            <a:r>
              <a:rPr sz="879" b="1" spc="18" dirty="0">
                <a:solidFill>
                  <a:srgbClr val="FFFFFF"/>
                </a:solidFill>
                <a:latin typeface="Roboto"/>
                <a:cs typeface="Roboto"/>
              </a:rPr>
              <a:t> </a:t>
            </a:r>
            <a:r>
              <a:rPr sz="879" b="1" dirty="0">
                <a:solidFill>
                  <a:srgbClr val="FFFFFF"/>
                </a:solidFill>
                <a:latin typeface="Roboto"/>
                <a:cs typeface="Roboto"/>
              </a:rPr>
              <a:t>of</a:t>
            </a:r>
            <a:r>
              <a:rPr sz="879" b="1" spc="21" dirty="0">
                <a:solidFill>
                  <a:srgbClr val="FFFFFF"/>
                </a:solidFill>
                <a:latin typeface="Roboto"/>
                <a:cs typeface="Roboto"/>
              </a:rPr>
              <a:t> </a:t>
            </a:r>
            <a:r>
              <a:rPr sz="879" b="1" spc="-6" dirty="0">
                <a:solidFill>
                  <a:srgbClr val="FFFFFF"/>
                </a:solidFill>
                <a:latin typeface="Roboto"/>
                <a:cs typeface="Roboto"/>
              </a:rPr>
              <a:t>Conservation </a:t>
            </a:r>
            <a:r>
              <a:rPr sz="879" b="1" dirty="0">
                <a:solidFill>
                  <a:srgbClr val="FFFFFF"/>
                </a:solidFill>
                <a:latin typeface="Roboto"/>
                <a:cs typeface="Roboto"/>
              </a:rPr>
              <a:t>Biology</a:t>
            </a:r>
            <a:r>
              <a:rPr sz="879" b="1" spc="33" dirty="0">
                <a:solidFill>
                  <a:srgbClr val="FFFFFF"/>
                </a:solidFill>
                <a:latin typeface="Roboto"/>
                <a:cs typeface="Roboto"/>
              </a:rPr>
              <a:t> </a:t>
            </a:r>
            <a:r>
              <a:rPr sz="879" b="1" dirty="0">
                <a:solidFill>
                  <a:srgbClr val="FFFFFF"/>
                </a:solidFill>
                <a:latin typeface="Roboto"/>
                <a:cs typeface="Roboto"/>
              </a:rPr>
              <a:t>and</a:t>
            </a:r>
            <a:r>
              <a:rPr sz="879" b="1" spc="33" dirty="0">
                <a:solidFill>
                  <a:srgbClr val="FFFFFF"/>
                </a:solidFill>
                <a:latin typeface="Roboto"/>
                <a:cs typeface="Roboto"/>
              </a:rPr>
              <a:t> </a:t>
            </a:r>
            <a:r>
              <a:rPr sz="879" b="1" dirty="0">
                <a:solidFill>
                  <a:srgbClr val="FFFFFF"/>
                </a:solidFill>
                <a:latin typeface="Roboto"/>
                <a:cs typeface="Roboto"/>
              </a:rPr>
              <a:t>Director</a:t>
            </a:r>
            <a:r>
              <a:rPr sz="879" b="1" spc="33" dirty="0">
                <a:solidFill>
                  <a:srgbClr val="FFFFFF"/>
                </a:solidFill>
                <a:latin typeface="Roboto"/>
                <a:cs typeface="Roboto"/>
              </a:rPr>
              <a:t> </a:t>
            </a:r>
            <a:r>
              <a:rPr sz="879" b="1" spc="-15" dirty="0">
                <a:solidFill>
                  <a:srgbClr val="FFFFFF"/>
                </a:solidFill>
                <a:latin typeface="Roboto"/>
                <a:cs typeface="Roboto"/>
              </a:rPr>
              <a:t>of </a:t>
            </a:r>
            <a:r>
              <a:rPr sz="879" b="1" dirty="0">
                <a:solidFill>
                  <a:srgbClr val="FFFFFF"/>
                </a:solidFill>
                <a:latin typeface="Roboto"/>
                <a:cs typeface="Roboto"/>
              </a:rPr>
              <a:t>Research</a:t>
            </a:r>
            <a:r>
              <a:rPr sz="879" b="1" spc="27" dirty="0">
                <a:solidFill>
                  <a:srgbClr val="FFFFFF"/>
                </a:solidFill>
                <a:latin typeface="Roboto"/>
                <a:cs typeface="Roboto"/>
              </a:rPr>
              <a:t> </a:t>
            </a:r>
            <a:r>
              <a:rPr sz="879" b="1" dirty="0">
                <a:solidFill>
                  <a:srgbClr val="FFFFFF"/>
                </a:solidFill>
                <a:latin typeface="Roboto"/>
                <a:cs typeface="Roboto"/>
              </a:rPr>
              <a:t>at</a:t>
            </a:r>
            <a:r>
              <a:rPr sz="879" b="1" spc="27" dirty="0">
                <a:solidFill>
                  <a:srgbClr val="FFFFFF"/>
                </a:solidFill>
                <a:latin typeface="Roboto"/>
                <a:cs typeface="Roboto"/>
              </a:rPr>
              <a:t> </a:t>
            </a:r>
            <a:r>
              <a:rPr sz="879" b="1" dirty="0">
                <a:solidFill>
                  <a:srgbClr val="FFFFFF"/>
                </a:solidFill>
                <a:latin typeface="Roboto"/>
                <a:cs typeface="Roboto"/>
              </a:rPr>
              <a:t>the</a:t>
            </a:r>
            <a:r>
              <a:rPr sz="879" b="1" spc="27" dirty="0">
                <a:solidFill>
                  <a:srgbClr val="FFFFFF"/>
                </a:solidFill>
                <a:latin typeface="Roboto"/>
                <a:cs typeface="Roboto"/>
              </a:rPr>
              <a:t> </a:t>
            </a:r>
            <a:r>
              <a:rPr sz="879" b="1" spc="-6" dirty="0">
                <a:solidFill>
                  <a:srgbClr val="FFFFFF"/>
                </a:solidFill>
                <a:latin typeface="Roboto"/>
                <a:cs typeface="Roboto"/>
              </a:rPr>
              <a:t>University </a:t>
            </a:r>
            <a:r>
              <a:rPr sz="879" b="1" dirty="0">
                <a:solidFill>
                  <a:srgbClr val="FFFFFF"/>
                </a:solidFill>
                <a:latin typeface="Roboto"/>
                <a:cs typeface="Roboto"/>
              </a:rPr>
              <a:t>of</a:t>
            </a:r>
            <a:r>
              <a:rPr sz="879" b="1" spc="6" dirty="0">
                <a:solidFill>
                  <a:srgbClr val="FFFFFF"/>
                </a:solidFill>
                <a:latin typeface="Roboto"/>
                <a:cs typeface="Roboto"/>
              </a:rPr>
              <a:t> </a:t>
            </a:r>
            <a:r>
              <a:rPr sz="879" b="1" spc="-6" dirty="0">
                <a:solidFill>
                  <a:srgbClr val="FFFFFF"/>
                </a:solidFill>
                <a:latin typeface="Roboto"/>
                <a:cs typeface="Roboto"/>
              </a:rPr>
              <a:t>Cambridge</a:t>
            </a:r>
            <a:endParaRPr sz="879">
              <a:latin typeface="Roboto"/>
              <a:cs typeface="Roboto"/>
            </a:endParaRPr>
          </a:p>
        </p:txBody>
      </p:sp>
      <p:sp>
        <p:nvSpPr>
          <p:cNvPr id="6" name="object 6"/>
          <p:cNvSpPr txBox="1"/>
          <p:nvPr/>
        </p:nvSpPr>
        <p:spPr>
          <a:xfrm>
            <a:off x="9132367" y="2115567"/>
            <a:ext cx="2142114" cy="417987"/>
          </a:xfrm>
          <a:prstGeom prst="rect">
            <a:avLst/>
          </a:prstGeom>
        </p:spPr>
        <p:txBody>
          <a:bodyPr vert="horz" wrap="square" lIns="0" tIns="28880" rIns="0" bIns="0" rtlCol="0">
            <a:spAutoFit/>
          </a:bodyPr>
          <a:lstStyle/>
          <a:p>
            <a:pPr marL="7701" marR="125146">
              <a:lnSpc>
                <a:spcPts val="1540"/>
              </a:lnSpc>
              <a:spcBef>
                <a:spcPts val="227"/>
              </a:spcBef>
            </a:pPr>
            <a:r>
              <a:rPr sz="1395" b="1" spc="-6" dirty="0">
                <a:solidFill>
                  <a:srgbClr val="FFFFFF"/>
                </a:solidFill>
                <a:latin typeface="Moderat Extended Bold"/>
                <a:cs typeface="Moderat Extended Bold"/>
              </a:rPr>
              <a:t>Research</a:t>
            </a:r>
            <a:r>
              <a:rPr sz="1395" b="1" spc="-27" dirty="0">
                <a:solidFill>
                  <a:srgbClr val="FFFFFF"/>
                </a:solidFill>
                <a:latin typeface="Moderat Extended Bold"/>
                <a:cs typeface="Moderat Extended Bold"/>
              </a:rPr>
              <a:t> </a:t>
            </a:r>
            <a:r>
              <a:rPr sz="1395" b="1" dirty="0">
                <a:solidFill>
                  <a:srgbClr val="FFFFFF"/>
                </a:solidFill>
                <a:latin typeface="Moderat Extended Bold"/>
                <a:cs typeface="Moderat Extended Bold"/>
              </a:rPr>
              <a:t>has</a:t>
            </a:r>
            <a:r>
              <a:rPr sz="1395" b="1" spc="-27" dirty="0">
                <a:solidFill>
                  <a:srgbClr val="FFFFFF"/>
                </a:solidFill>
                <a:latin typeface="Moderat Extended Bold"/>
                <a:cs typeface="Moderat Extended Bold"/>
              </a:rPr>
              <a:t> </a:t>
            </a:r>
            <a:r>
              <a:rPr sz="1395" b="1" spc="-12" dirty="0">
                <a:solidFill>
                  <a:srgbClr val="FFFFFF"/>
                </a:solidFill>
                <a:latin typeface="Moderat Extended Bold"/>
                <a:cs typeface="Moderat Extended Bold"/>
              </a:rPr>
              <a:t>greater </a:t>
            </a:r>
            <a:r>
              <a:rPr sz="1395" b="1" spc="-6" dirty="0">
                <a:solidFill>
                  <a:srgbClr val="FFFFFF"/>
                </a:solidFill>
                <a:latin typeface="Moderat Extended Bold"/>
                <a:cs typeface="Moderat Extended Bold"/>
              </a:rPr>
              <a:t>reach</a:t>
            </a:r>
            <a:endParaRPr sz="1395" dirty="0">
              <a:latin typeface="Moderat Extended Bold"/>
              <a:cs typeface="Moderat Extended Bold"/>
            </a:endParaRPr>
          </a:p>
        </p:txBody>
      </p:sp>
      <p:sp>
        <p:nvSpPr>
          <p:cNvPr id="7" name="object 7"/>
          <p:cNvSpPr txBox="1"/>
          <p:nvPr/>
        </p:nvSpPr>
        <p:spPr>
          <a:xfrm>
            <a:off x="8480938" y="1003229"/>
            <a:ext cx="2900691" cy="702304"/>
          </a:xfrm>
          <a:prstGeom prst="rect">
            <a:avLst/>
          </a:prstGeom>
          <a:solidFill>
            <a:srgbClr val="FFFFFF"/>
          </a:solidFill>
        </p:spPr>
        <p:txBody>
          <a:bodyPr vert="horz" wrap="square" lIns="0" tIns="162112" rIns="0" bIns="0" rtlCol="0">
            <a:spAutoFit/>
          </a:bodyPr>
          <a:lstStyle/>
          <a:p>
            <a:pPr marL="164037" marR="182905">
              <a:lnSpc>
                <a:spcPts val="1449"/>
              </a:lnSpc>
              <a:spcBef>
                <a:spcPts val="1276"/>
              </a:spcBef>
            </a:pPr>
            <a:r>
              <a:rPr sz="1213" b="1" dirty="0">
                <a:solidFill>
                  <a:srgbClr val="375DA8"/>
                </a:solidFill>
                <a:latin typeface="Moderat Extended Bold"/>
                <a:cs typeface="Moderat Extended Bold"/>
              </a:rPr>
              <a:t>Sutherland</a:t>
            </a:r>
            <a:r>
              <a:rPr sz="1213" b="1" spc="24" dirty="0">
                <a:solidFill>
                  <a:srgbClr val="375DA8"/>
                </a:solidFill>
                <a:latin typeface="Moderat Extended Bold"/>
                <a:cs typeface="Moderat Extended Bold"/>
              </a:rPr>
              <a:t> </a:t>
            </a:r>
            <a:r>
              <a:rPr sz="1213" b="1" dirty="0">
                <a:solidFill>
                  <a:srgbClr val="375DA8"/>
                </a:solidFill>
                <a:latin typeface="Moderat Extended Bold"/>
                <a:cs typeface="Moderat Extended Bold"/>
              </a:rPr>
              <a:t>thinks</a:t>
            </a:r>
            <a:r>
              <a:rPr sz="1213" b="1" spc="24" dirty="0">
                <a:solidFill>
                  <a:srgbClr val="375DA8"/>
                </a:solidFill>
                <a:latin typeface="Moderat Extended Bold"/>
                <a:cs typeface="Moderat Extended Bold"/>
              </a:rPr>
              <a:t> </a:t>
            </a:r>
            <a:r>
              <a:rPr sz="1213" b="1" dirty="0">
                <a:solidFill>
                  <a:srgbClr val="375DA8"/>
                </a:solidFill>
                <a:latin typeface="Moderat Extended Bold"/>
                <a:cs typeface="Moderat Extended Bold"/>
              </a:rPr>
              <a:t>open</a:t>
            </a:r>
            <a:r>
              <a:rPr sz="1213" b="1" spc="27" dirty="0">
                <a:solidFill>
                  <a:srgbClr val="375DA8"/>
                </a:solidFill>
                <a:latin typeface="Moderat Extended Bold"/>
                <a:cs typeface="Moderat Extended Bold"/>
              </a:rPr>
              <a:t> </a:t>
            </a:r>
            <a:r>
              <a:rPr sz="1213" b="1" spc="-6" dirty="0">
                <a:solidFill>
                  <a:srgbClr val="375DA8"/>
                </a:solidFill>
                <a:latin typeface="Moderat Extended Bold"/>
                <a:cs typeface="Moderat Extended Bold"/>
              </a:rPr>
              <a:t>access </a:t>
            </a:r>
            <a:r>
              <a:rPr sz="1213" b="1" dirty="0">
                <a:solidFill>
                  <a:srgbClr val="375DA8"/>
                </a:solidFill>
                <a:latin typeface="Moderat Extended Bold"/>
                <a:cs typeface="Moderat Extended Bold"/>
              </a:rPr>
              <a:t>publishing</a:t>
            </a:r>
            <a:r>
              <a:rPr sz="1213" b="1" spc="15" dirty="0">
                <a:solidFill>
                  <a:srgbClr val="375DA8"/>
                </a:solidFill>
                <a:latin typeface="Moderat Extended Bold"/>
                <a:cs typeface="Moderat Extended Bold"/>
              </a:rPr>
              <a:t> </a:t>
            </a:r>
            <a:r>
              <a:rPr sz="1213" b="1" dirty="0">
                <a:solidFill>
                  <a:srgbClr val="375DA8"/>
                </a:solidFill>
                <a:latin typeface="Moderat Extended Bold"/>
                <a:cs typeface="Moderat Extended Bold"/>
              </a:rPr>
              <a:t>helps</a:t>
            </a:r>
            <a:r>
              <a:rPr sz="1213" b="1" spc="15" dirty="0">
                <a:solidFill>
                  <a:srgbClr val="375DA8"/>
                </a:solidFill>
                <a:latin typeface="Moderat Extended Bold"/>
                <a:cs typeface="Moderat Extended Bold"/>
              </a:rPr>
              <a:t> </a:t>
            </a:r>
            <a:r>
              <a:rPr sz="1213" b="1" spc="-6" dirty="0">
                <a:solidFill>
                  <a:srgbClr val="375DA8"/>
                </a:solidFill>
                <a:latin typeface="Moderat Extended Bold"/>
                <a:cs typeface="Moderat Extended Bold"/>
              </a:rPr>
              <a:t>academics </a:t>
            </a:r>
            <a:r>
              <a:rPr sz="1213" b="1" dirty="0">
                <a:solidFill>
                  <a:srgbClr val="375DA8"/>
                </a:solidFill>
                <a:latin typeface="Moderat Extended Bold"/>
                <a:cs typeface="Moderat Extended Bold"/>
              </a:rPr>
              <a:t>make</a:t>
            </a:r>
            <a:r>
              <a:rPr sz="1213" b="1" spc="-6" dirty="0">
                <a:solidFill>
                  <a:srgbClr val="375DA8"/>
                </a:solidFill>
                <a:latin typeface="Moderat Extended Bold"/>
                <a:cs typeface="Moderat Extended Bold"/>
              </a:rPr>
              <a:t> </a:t>
            </a:r>
            <a:r>
              <a:rPr sz="1213" b="1" dirty="0">
                <a:solidFill>
                  <a:srgbClr val="375DA8"/>
                </a:solidFill>
                <a:latin typeface="Moderat Extended Bold"/>
                <a:cs typeface="Moderat Extended Bold"/>
              </a:rPr>
              <a:t>a</a:t>
            </a:r>
            <a:r>
              <a:rPr sz="1213" b="1" spc="-3" dirty="0">
                <a:solidFill>
                  <a:srgbClr val="375DA8"/>
                </a:solidFill>
                <a:latin typeface="Moderat Extended Bold"/>
                <a:cs typeface="Moderat Extended Bold"/>
              </a:rPr>
              <a:t> </a:t>
            </a:r>
            <a:r>
              <a:rPr sz="1213" b="1" spc="-6" dirty="0">
                <a:solidFill>
                  <a:srgbClr val="375DA8"/>
                </a:solidFill>
                <a:latin typeface="Moderat Extended Bold"/>
                <a:cs typeface="Moderat Extended Bold"/>
              </a:rPr>
              <a:t>difference</a:t>
            </a:r>
            <a:endParaRPr sz="1213">
              <a:latin typeface="Moderat Extended Bold"/>
              <a:cs typeface="Moderat Extended Bold"/>
            </a:endParaRPr>
          </a:p>
        </p:txBody>
      </p:sp>
      <p:sp>
        <p:nvSpPr>
          <p:cNvPr id="8" name="object 8"/>
          <p:cNvSpPr/>
          <p:nvPr/>
        </p:nvSpPr>
        <p:spPr>
          <a:xfrm>
            <a:off x="428" y="0"/>
            <a:ext cx="4063971" cy="672323"/>
          </a:xfrm>
          <a:custGeom>
            <a:avLst/>
            <a:gdLst/>
            <a:ahLst/>
            <a:cxnLst/>
            <a:rect l="l" t="t" r="r" b="b"/>
            <a:pathLst>
              <a:path w="6701790" h="1108710">
                <a:moveTo>
                  <a:pt x="6701366" y="0"/>
                </a:moveTo>
                <a:lnTo>
                  <a:pt x="0" y="0"/>
                </a:lnTo>
                <a:lnTo>
                  <a:pt x="0" y="1108091"/>
                </a:lnTo>
                <a:lnTo>
                  <a:pt x="6701366" y="1108091"/>
                </a:lnTo>
                <a:lnTo>
                  <a:pt x="6701366" y="0"/>
                </a:lnTo>
                <a:close/>
              </a:path>
            </a:pathLst>
          </a:custGeom>
          <a:solidFill>
            <a:srgbClr val="F59B27"/>
          </a:solidFill>
        </p:spPr>
        <p:txBody>
          <a:bodyPr wrap="square" lIns="0" tIns="0" rIns="0" bIns="0" rtlCol="0"/>
          <a:lstStyle/>
          <a:p>
            <a:endParaRPr/>
          </a:p>
        </p:txBody>
      </p:sp>
      <p:sp>
        <p:nvSpPr>
          <p:cNvPr id="9" name="object 9"/>
          <p:cNvSpPr txBox="1"/>
          <p:nvPr/>
        </p:nvSpPr>
        <p:spPr>
          <a:xfrm>
            <a:off x="475293" y="277307"/>
            <a:ext cx="2094751" cy="286566"/>
          </a:xfrm>
          <a:prstGeom prst="rect">
            <a:avLst/>
          </a:prstGeom>
        </p:spPr>
        <p:txBody>
          <a:bodyPr vert="horz" wrap="square" lIns="0" tIns="7316" rIns="0" bIns="0" rtlCol="0">
            <a:spAutoFit/>
          </a:bodyPr>
          <a:lstStyle/>
          <a:p>
            <a:pPr marL="7701" marR="3081">
              <a:lnSpc>
                <a:spcPct val="101800"/>
              </a:lnSpc>
              <a:spcBef>
                <a:spcPts val="58"/>
              </a:spcBef>
            </a:pPr>
            <a:r>
              <a:rPr sz="910" b="1" dirty="0">
                <a:solidFill>
                  <a:srgbClr val="FFFFFF"/>
                </a:solidFill>
                <a:latin typeface="Roboto"/>
                <a:cs typeface="Roboto"/>
              </a:rPr>
              <a:t>Researchers’</a:t>
            </a:r>
            <a:r>
              <a:rPr sz="910" b="1" spc="33" dirty="0">
                <a:solidFill>
                  <a:srgbClr val="FFFFFF"/>
                </a:solidFill>
                <a:latin typeface="Roboto"/>
                <a:cs typeface="Roboto"/>
              </a:rPr>
              <a:t> </a:t>
            </a:r>
            <a:r>
              <a:rPr sz="910" b="1" dirty="0">
                <a:solidFill>
                  <a:srgbClr val="FFFFFF"/>
                </a:solidFill>
                <a:latin typeface="Roboto"/>
                <a:cs typeface="Roboto"/>
              </a:rPr>
              <a:t>experiences</a:t>
            </a:r>
            <a:r>
              <a:rPr sz="910" b="1" spc="33" dirty="0">
                <a:solidFill>
                  <a:srgbClr val="FFFFFF"/>
                </a:solidFill>
                <a:latin typeface="Roboto"/>
                <a:cs typeface="Roboto"/>
              </a:rPr>
              <a:t> </a:t>
            </a:r>
            <a:r>
              <a:rPr sz="910" b="1" dirty="0">
                <a:solidFill>
                  <a:srgbClr val="FFFFFF"/>
                </a:solidFill>
                <a:latin typeface="Roboto"/>
                <a:cs typeface="Roboto"/>
              </a:rPr>
              <a:t>of</a:t>
            </a:r>
            <a:r>
              <a:rPr sz="910" b="1" spc="33" dirty="0">
                <a:solidFill>
                  <a:srgbClr val="FFFFFF"/>
                </a:solidFill>
                <a:latin typeface="Roboto"/>
                <a:cs typeface="Roboto"/>
              </a:rPr>
              <a:t> </a:t>
            </a:r>
            <a:r>
              <a:rPr sz="910" b="1" spc="-6" dirty="0">
                <a:solidFill>
                  <a:srgbClr val="FFFFFF"/>
                </a:solidFill>
                <a:latin typeface="Roboto"/>
                <a:cs typeface="Roboto"/>
              </a:rPr>
              <a:t>publishing </a:t>
            </a:r>
            <a:r>
              <a:rPr sz="910" b="1" dirty="0">
                <a:solidFill>
                  <a:srgbClr val="FFFFFF"/>
                </a:solidFill>
                <a:latin typeface="Roboto"/>
                <a:cs typeface="Roboto"/>
              </a:rPr>
              <a:t>academic</a:t>
            </a:r>
            <a:r>
              <a:rPr sz="910" b="1" spc="21" dirty="0">
                <a:solidFill>
                  <a:srgbClr val="FFFFFF"/>
                </a:solidFill>
                <a:latin typeface="Roboto"/>
                <a:cs typeface="Roboto"/>
              </a:rPr>
              <a:t> </a:t>
            </a:r>
            <a:r>
              <a:rPr sz="910" b="1" dirty="0">
                <a:solidFill>
                  <a:srgbClr val="FFFFFF"/>
                </a:solidFill>
                <a:latin typeface="Roboto"/>
                <a:cs typeface="Roboto"/>
              </a:rPr>
              <a:t>books</a:t>
            </a:r>
            <a:r>
              <a:rPr sz="910" b="1" spc="24" dirty="0">
                <a:solidFill>
                  <a:srgbClr val="FFFFFF"/>
                </a:solidFill>
                <a:latin typeface="Roboto"/>
                <a:cs typeface="Roboto"/>
              </a:rPr>
              <a:t> </a:t>
            </a:r>
            <a:r>
              <a:rPr sz="910" b="1" dirty="0">
                <a:solidFill>
                  <a:srgbClr val="FFFFFF"/>
                </a:solidFill>
                <a:latin typeface="Roboto"/>
                <a:cs typeface="Roboto"/>
              </a:rPr>
              <a:t>open</a:t>
            </a:r>
            <a:r>
              <a:rPr sz="910" b="1" spc="21" dirty="0">
                <a:solidFill>
                  <a:srgbClr val="FFFFFF"/>
                </a:solidFill>
                <a:latin typeface="Roboto"/>
                <a:cs typeface="Roboto"/>
              </a:rPr>
              <a:t> </a:t>
            </a:r>
            <a:r>
              <a:rPr sz="910" b="1" spc="-6" dirty="0">
                <a:solidFill>
                  <a:srgbClr val="FFFFFF"/>
                </a:solidFill>
                <a:latin typeface="Roboto"/>
                <a:cs typeface="Roboto"/>
              </a:rPr>
              <a:t>access</a:t>
            </a:r>
            <a:endParaRPr sz="910">
              <a:latin typeface="Roboto"/>
              <a:cs typeface="Roboto"/>
            </a:endParaRPr>
          </a:p>
        </p:txBody>
      </p:sp>
      <p:sp>
        <p:nvSpPr>
          <p:cNvPr id="10" name="object 10"/>
          <p:cNvSpPr/>
          <p:nvPr/>
        </p:nvSpPr>
        <p:spPr>
          <a:xfrm>
            <a:off x="428" y="6005561"/>
            <a:ext cx="12191144" cy="852148"/>
          </a:xfrm>
          <a:custGeom>
            <a:avLst/>
            <a:gdLst/>
            <a:ahLst/>
            <a:cxnLst/>
            <a:rect l="l" t="t" r="r" b="b"/>
            <a:pathLst>
              <a:path w="20104100" h="1405254">
                <a:moveTo>
                  <a:pt x="20104099" y="0"/>
                </a:moveTo>
                <a:lnTo>
                  <a:pt x="0" y="0"/>
                </a:lnTo>
                <a:lnTo>
                  <a:pt x="0" y="1404941"/>
                </a:lnTo>
                <a:lnTo>
                  <a:pt x="20104099" y="1404941"/>
                </a:lnTo>
                <a:lnTo>
                  <a:pt x="20104099" y="0"/>
                </a:lnTo>
                <a:close/>
              </a:path>
            </a:pathLst>
          </a:custGeom>
          <a:solidFill>
            <a:srgbClr val="EDEDED"/>
          </a:solidFill>
        </p:spPr>
        <p:txBody>
          <a:bodyPr wrap="square" lIns="0" tIns="0" rIns="0" bIns="0" rtlCol="0"/>
          <a:lstStyle/>
          <a:p>
            <a:endParaRPr/>
          </a:p>
        </p:txBody>
      </p:sp>
      <p:sp>
        <p:nvSpPr>
          <p:cNvPr id="11" name="object 11"/>
          <p:cNvSpPr txBox="1"/>
          <p:nvPr/>
        </p:nvSpPr>
        <p:spPr>
          <a:xfrm>
            <a:off x="428" y="5593367"/>
            <a:ext cx="4063971" cy="943791"/>
          </a:xfrm>
          <a:prstGeom prst="rect">
            <a:avLst/>
          </a:prstGeom>
          <a:solidFill>
            <a:srgbClr val="F59B27"/>
          </a:solidFill>
        </p:spPr>
        <p:txBody>
          <a:bodyPr vert="horz" wrap="square" lIns="0" tIns="72777" rIns="0" bIns="0" rtlCol="0">
            <a:spAutoFit/>
          </a:bodyPr>
          <a:lstStyle/>
          <a:p>
            <a:pPr>
              <a:lnSpc>
                <a:spcPct val="100000"/>
              </a:lnSpc>
              <a:spcBef>
                <a:spcPts val="572"/>
              </a:spcBef>
            </a:pPr>
            <a:endParaRPr sz="1092" dirty="0">
              <a:latin typeface="Times New Roman"/>
              <a:cs typeface="Times New Roman"/>
            </a:endParaRPr>
          </a:p>
          <a:p>
            <a:pPr marL="475939" marR="1275717">
              <a:lnSpc>
                <a:spcPct val="106600"/>
              </a:lnSpc>
            </a:pPr>
            <a:r>
              <a:rPr sz="1092" b="1" dirty="0">
                <a:solidFill>
                  <a:srgbClr val="FFFFFF"/>
                </a:solidFill>
                <a:latin typeface="Moderat Extended Bold"/>
                <a:cs typeface="Moderat Extended Bold"/>
              </a:rPr>
              <a:t>Publish</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your</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book</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open</a:t>
            </a:r>
            <a:r>
              <a:rPr sz="1092" b="1" spc="-24" dirty="0">
                <a:solidFill>
                  <a:srgbClr val="FFFFFF"/>
                </a:solidFill>
                <a:latin typeface="Moderat Extended Bold"/>
                <a:cs typeface="Moderat Extended Bold"/>
              </a:rPr>
              <a:t> </a:t>
            </a:r>
            <a:r>
              <a:rPr sz="1092" b="1" spc="-6" dirty="0">
                <a:solidFill>
                  <a:srgbClr val="FFFFFF"/>
                </a:solidFill>
                <a:latin typeface="Moderat Extended Bold"/>
                <a:cs typeface="Moderat Extended Bold"/>
              </a:rPr>
              <a:t>access </a:t>
            </a:r>
            <a:r>
              <a:rPr sz="1092" b="1" u="sng" spc="-12" dirty="0">
                <a:solidFill>
                  <a:srgbClr val="FFFFFF"/>
                </a:solidFill>
                <a:uFill>
                  <a:solidFill>
                    <a:srgbClr val="FFFFFF"/>
                  </a:solidFill>
                </a:uFill>
                <a:latin typeface="Moderat Extended Bold"/>
                <a:cs typeface="Moderat Extended Bold"/>
                <a:hlinkClick r:id="rId4"/>
              </a:rPr>
              <a:t>www.oabooks-</a:t>
            </a:r>
            <a:r>
              <a:rPr sz="1092" b="1" u="sng" spc="-6" dirty="0">
                <a:solidFill>
                  <a:srgbClr val="FFFFFF"/>
                </a:solidFill>
                <a:uFill>
                  <a:solidFill>
                    <a:srgbClr val="FFFFFF"/>
                  </a:solidFill>
                </a:uFill>
                <a:latin typeface="Moderat Extended Bold"/>
                <a:cs typeface="Moderat Extended Bold"/>
                <a:hlinkClick r:id="rId4"/>
              </a:rPr>
              <a:t>toolkit.org</a:t>
            </a: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sz="1092" dirty="0">
              <a:latin typeface="Moderat Extended Bold"/>
              <a:cs typeface="Moderat Extended Bold"/>
            </a:endParaRPr>
          </a:p>
        </p:txBody>
      </p:sp>
      <p:sp>
        <p:nvSpPr>
          <p:cNvPr id="12" name="object 12"/>
          <p:cNvSpPr txBox="1">
            <a:spLocks noGrp="1"/>
          </p:cNvSpPr>
          <p:nvPr>
            <p:ph type="title"/>
          </p:nvPr>
        </p:nvSpPr>
        <p:spPr>
          <a:prstGeom prst="rect">
            <a:avLst/>
          </a:prstGeom>
        </p:spPr>
        <p:txBody>
          <a:bodyPr vert="horz" wrap="square" lIns="0" tIns="68156" rIns="0" bIns="0" rtlCol="0">
            <a:spAutoFit/>
          </a:bodyPr>
          <a:lstStyle/>
          <a:p>
            <a:pPr marL="7701" marR="3081">
              <a:lnSpc>
                <a:spcPts val="2717"/>
              </a:lnSpc>
              <a:spcBef>
                <a:spcPts val="537"/>
              </a:spcBef>
            </a:pPr>
            <a:r>
              <a:rPr dirty="0"/>
              <a:t>“I</a:t>
            </a:r>
            <a:r>
              <a:rPr spc="-58" dirty="0"/>
              <a:t> </a:t>
            </a:r>
            <a:r>
              <a:rPr dirty="0"/>
              <a:t>wanted</a:t>
            </a:r>
            <a:r>
              <a:rPr spc="-58" dirty="0"/>
              <a:t> </a:t>
            </a:r>
            <a:r>
              <a:rPr dirty="0"/>
              <a:t>to</a:t>
            </a:r>
            <a:r>
              <a:rPr spc="-58" dirty="0"/>
              <a:t> </a:t>
            </a:r>
            <a:r>
              <a:rPr dirty="0"/>
              <a:t>make</a:t>
            </a:r>
            <a:r>
              <a:rPr spc="-58" dirty="0"/>
              <a:t> </a:t>
            </a:r>
            <a:r>
              <a:rPr dirty="0"/>
              <a:t>a</a:t>
            </a:r>
            <a:r>
              <a:rPr spc="-58" dirty="0"/>
              <a:t> </a:t>
            </a:r>
            <a:r>
              <a:rPr spc="-36" dirty="0"/>
              <a:t>difference.</a:t>
            </a:r>
            <a:r>
              <a:rPr spc="-58" dirty="0"/>
              <a:t> </a:t>
            </a:r>
            <a:r>
              <a:rPr dirty="0"/>
              <a:t>I</a:t>
            </a:r>
            <a:r>
              <a:rPr spc="-58" dirty="0"/>
              <a:t> </a:t>
            </a:r>
            <a:r>
              <a:rPr spc="-12" dirty="0"/>
              <a:t>want </a:t>
            </a:r>
            <a:r>
              <a:rPr dirty="0"/>
              <a:t>to</a:t>
            </a:r>
            <a:r>
              <a:rPr spc="-45" dirty="0"/>
              <a:t> </a:t>
            </a:r>
            <a:r>
              <a:rPr spc="-12" dirty="0"/>
              <a:t>have</a:t>
            </a:r>
            <a:r>
              <a:rPr spc="-45" dirty="0"/>
              <a:t> </a:t>
            </a:r>
            <a:r>
              <a:rPr dirty="0"/>
              <a:t>an</a:t>
            </a:r>
            <a:r>
              <a:rPr spc="-45" dirty="0"/>
              <a:t> </a:t>
            </a:r>
            <a:r>
              <a:rPr dirty="0"/>
              <a:t>impact</a:t>
            </a:r>
            <a:r>
              <a:rPr spc="-42" dirty="0"/>
              <a:t> </a:t>
            </a:r>
            <a:r>
              <a:rPr dirty="0"/>
              <a:t>on</a:t>
            </a:r>
            <a:r>
              <a:rPr spc="-45" dirty="0"/>
              <a:t> </a:t>
            </a:r>
            <a:r>
              <a:rPr dirty="0"/>
              <a:t>the</a:t>
            </a:r>
            <a:r>
              <a:rPr spc="-45" dirty="0"/>
              <a:t> </a:t>
            </a:r>
            <a:r>
              <a:rPr dirty="0"/>
              <a:t>world</a:t>
            </a:r>
            <a:r>
              <a:rPr spc="-45" dirty="0"/>
              <a:t> </a:t>
            </a:r>
            <a:r>
              <a:rPr dirty="0"/>
              <a:t>and</a:t>
            </a:r>
            <a:r>
              <a:rPr spc="-42" dirty="0"/>
              <a:t> </a:t>
            </a:r>
            <a:r>
              <a:rPr spc="-30" dirty="0"/>
              <a:t>I </a:t>
            </a:r>
            <a:r>
              <a:rPr dirty="0"/>
              <a:t>want</a:t>
            </a:r>
            <a:r>
              <a:rPr spc="-58" dirty="0"/>
              <a:t> </a:t>
            </a:r>
            <a:r>
              <a:rPr dirty="0"/>
              <a:t>the</a:t>
            </a:r>
            <a:r>
              <a:rPr spc="-52" dirty="0"/>
              <a:t> </a:t>
            </a:r>
            <a:r>
              <a:rPr dirty="0"/>
              <a:t>world</a:t>
            </a:r>
            <a:r>
              <a:rPr spc="-52" dirty="0"/>
              <a:t> </a:t>
            </a:r>
            <a:r>
              <a:rPr dirty="0"/>
              <a:t>to</a:t>
            </a:r>
            <a:r>
              <a:rPr spc="-52" dirty="0"/>
              <a:t> </a:t>
            </a:r>
            <a:r>
              <a:rPr dirty="0"/>
              <a:t>be</a:t>
            </a:r>
            <a:r>
              <a:rPr spc="-52" dirty="0"/>
              <a:t> </a:t>
            </a:r>
            <a:r>
              <a:rPr dirty="0"/>
              <a:t>a</a:t>
            </a:r>
            <a:r>
              <a:rPr spc="-52" dirty="0"/>
              <a:t> </a:t>
            </a:r>
            <a:r>
              <a:rPr dirty="0"/>
              <a:t>better</a:t>
            </a:r>
            <a:r>
              <a:rPr spc="-49" dirty="0"/>
              <a:t> </a:t>
            </a:r>
            <a:r>
              <a:rPr spc="-6" dirty="0"/>
              <a:t>place.”</a:t>
            </a:r>
          </a:p>
        </p:txBody>
      </p:sp>
      <p:pic>
        <p:nvPicPr>
          <p:cNvPr id="14" name="object 14"/>
          <p:cNvPicPr/>
          <p:nvPr/>
        </p:nvPicPr>
        <p:blipFill>
          <a:blip r:embed="rId5">
            <a:extLst>
              <a:ext uri="{28A0092B-C50C-407E-A947-70E740481C1C}">
                <a14:useLocalDpi xmlns:a14="http://schemas.microsoft.com/office/drawing/2010/main" val="0"/>
              </a:ext>
            </a:extLst>
          </a:blip>
          <a:srcRect/>
          <a:stretch/>
        </p:blipFill>
        <p:spPr>
          <a:xfrm>
            <a:off x="8544971" y="2158855"/>
            <a:ext cx="400028" cy="400028"/>
          </a:xfrm>
          <a:prstGeom prst="rect">
            <a:avLst/>
          </a:prstGeom>
        </p:spPr>
      </p:pic>
      <p:pic>
        <p:nvPicPr>
          <p:cNvPr id="18" name="object 18"/>
          <p:cNvPicPr/>
          <p:nvPr/>
        </p:nvPicPr>
        <p:blipFill>
          <a:blip r:embed="rId6">
            <a:extLst>
              <a:ext uri="{28A0092B-C50C-407E-A947-70E740481C1C}">
                <a14:useLocalDpi xmlns:a14="http://schemas.microsoft.com/office/drawing/2010/main" val="0"/>
              </a:ext>
            </a:extLst>
          </a:blip>
          <a:srcRect/>
          <a:stretch/>
        </p:blipFill>
        <p:spPr>
          <a:xfrm>
            <a:off x="8545118" y="4722629"/>
            <a:ext cx="399733" cy="335776"/>
          </a:xfrm>
          <a:prstGeom prst="rect">
            <a:avLst/>
          </a:prstGeom>
        </p:spPr>
      </p:pic>
      <p:pic>
        <p:nvPicPr>
          <p:cNvPr id="13" name="Picture 12">
            <a:extLst>
              <a:ext uri="{FF2B5EF4-FFF2-40B4-BE49-F238E27FC236}">
                <a16:creationId xmlns:a16="http://schemas.microsoft.com/office/drawing/2014/main" id="{EA93107A-3990-C097-843F-756B65B509C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565930" y="2772465"/>
            <a:ext cx="358110" cy="358110"/>
          </a:xfrm>
          <a:prstGeom prst="rect">
            <a:avLst/>
          </a:prstGeom>
        </p:spPr>
      </p:pic>
      <p:pic>
        <p:nvPicPr>
          <p:cNvPr id="22" name="Picture 21">
            <a:extLst>
              <a:ext uri="{FF2B5EF4-FFF2-40B4-BE49-F238E27FC236}">
                <a16:creationId xmlns:a16="http://schemas.microsoft.com/office/drawing/2014/main" id="{FDB50979-B4B4-7793-E1F3-A3038ACE9550}"/>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8596735" y="3437721"/>
            <a:ext cx="296500" cy="401146"/>
          </a:xfrm>
          <a:prstGeom prst="rect">
            <a:avLst/>
          </a:prstGeom>
        </p:spPr>
      </p:pic>
      <p:sp>
        <p:nvSpPr>
          <p:cNvPr id="15" name="object 6">
            <a:extLst>
              <a:ext uri="{FF2B5EF4-FFF2-40B4-BE49-F238E27FC236}">
                <a16:creationId xmlns:a16="http://schemas.microsoft.com/office/drawing/2014/main" id="{C73DE470-39C1-FCF1-F584-F61F73C62BD7}"/>
              </a:ext>
            </a:extLst>
          </p:cNvPr>
          <p:cNvSpPr txBox="1"/>
          <p:nvPr/>
        </p:nvSpPr>
        <p:spPr>
          <a:xfrm>
            <a:off x="9132367" y="2689676"/>
            <a:ext cx="2142114" cy="612399"/>
          </a:xfrm>
          <a:prstGeom prst="rect">
            <a:avLst/>
          </a:prstGeom>
        </p:spPr>
        <p:txBody>
          <a:bodyPr vert="horz" wrap="square" lIns="0" tIns="28880" rIns="0" bIns="0" rtlCol="0">
            <a:spAutoFit/>
          </a:bodyPr>
          <a:lstStyle/>
          <a:p>
            <a:pPr marL="7701" marR="93571">
              <a:lnSpc>
                <a:spcPts val="1540"/>
              </a:lnSpc>
              <a:spcBef>
                <a:spcPts val="1552"/>
              </a:spcBef>
            </a:pPr>
            <a:r>
              <a:rPr sz="1395" b="1" dirty="0">
                <a:solidFill>
                  <a:srgbClr val="FFFFFF"/>
                </a:solidFill>
                <a:latin typeface="Moderat Extended Bold"/>
                <a:cs typeface="Moderat Extended Bold"/>
              </a:rPr>
              <a:t>Readers</a:t>
            </a:r>
            <a:r>
              <a:rPr sz="1395" b="1" spc="-39" dirty="0">
                <a:solidFill>
                  <a:srgbClr val="FFFFFF"/>
                </a:solidFill>
                <a:latin typeface="Moderat Extended Bold"/>
                <a:cs typeface="Moderat Extended Bold"/>
              </a:rPr>
              <a:t> </a:t>
            </a:r>
            <a:r>
              <a:rPr sz="1395" b="1" dirty="0">
                <a:solidFill>
                  <a:srgbClr val="FFFFFF"/>
                </a:solidFill>
                <a:latin typeface="Moderat Extended Bold"/>
                <a:cs typeface="Moderat Extended Bold"/>
              </a:rPr>
              <a:t>can</a:t>
            </a:r>
            <a:r>
              <a:rPr sz="1395" b="1" spc="-39"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access </a:t>
            </a:r>
            <a:r>
              <a:rPr sz="1395" b="1" dirty="0">
                <a:solidFill>
                  <a:srgbClr val="FFFFFF"/>
                </a:solidFill>
                <a:latin typeface="Moderat Extended Bold"/>
                <a:cs typeface="Moderat Extended Bold"/>
              </a:rPr>
              <a:t>the</a:t>
            </a:r>
            <a:r>
              <a:rPr sz="1395" b="1" spc="-39"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latest</a:t>
            </a:r>
            <a:r>
              <a:rPr sz="1395" b="1" spc="-36"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research, </a:t>
            </a:r>
            <a:r>
              <a:rPr sz="1395" b="1" dirty="0">
                <a:solidFill>
                  <a:srgbClr val="FFFFFF"/>
                </a:solidFill>
                <a:latin typeface="Moderat Extended Bold"/>
                <a:cs typeface="Moderat Extended Bold"/>
              </a:rPr>
              <a:t>insights</a:t>
            </a:r>
            <a:r>
              <a:rPr sz="1395" b="1" spc="-33" dirty="0">
                <a:solidFill>
                  <a:srgbClr val="FFFFFF"/>
                </a:solidFill>
                <a:latin typeface="Moderat Extended Bold"/>
                <a:cs typeface="Moderat Extended Bold"/>
              </a:rPr>
              <a:t> </a:t>
            </a:r>
            <a:r>
              <a:rPr sz="1395" b="1" dirty="0">
                <a:solidFill>
                  <a:srgbClr val="FFFFFF"/>
                </a:solidFill>
                <a:latin typeface="Moderat Extended Bold"/>
                <a:cs typeface="Moderat Extended Bold"/>
              </a:rPr>
              <a:t>and</a:t>
            </a:r>
            <a:r>
              <a:rPr sz="1395" b="1" spc="-33"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evidence</a:t>
            </a:r>
            <a:endParaRPr sz="1395" dirty="0">
              <a:latin typeface="Moderat Extended Bold"/>
              <a:cs typeface="Moderat Extended Bold"/>
            </a:endParaRPr>
          </a:p>
        </p:txBody>
      </p:sp>
      <p:sp>
        <p:nvSpPr>
          <p:cNvPr id="16" name="object 6">
            <a:extLst>
              <a:ext uri="{FF2B5EF4-FFF2-40B4-BE49-F238E27FC236}">
                <a16:creationId xmlns:a16="http://schemas.microsoft.com/office/drawing/2014/main" id="{6918289F-23A2-71EA-067D-31D80ED6EEA5}"/>
              </a:ext>
            </a:extLst>
          </p:cNvPr>
          <p:cNvSpPr txBox="1"/>
          <p:nvPr/>
        </p:nvSpPr>
        <p:spPr>
          <a:xfrm>
            <a:off x="9132367" y="3475208"/>
            <a:ext cx="2142114" cy="417987"/>
          </a:xfrm>
          <a:prstGeom prst="rect">
            <a:avLst/>
          </a:prstGeom>
        </p:spPr>
        <p:txBody>
          <a:bodyPr vert="horz" wrap="square" lIns="0" tIns="28880" rIns="0" bIns="0" rtlCol="0">
            <a:spAutoFit/>
          </a:bodyPr>
          <a:lstStyle/>
          <a:p>
            <a:pPr marL="7701" marR="93571">
              <a:lnSpc>
                <a:spcPts val="1540"/>
              </a:lnSpc>
              <a:spcBef>
                <a:spcPts val="1552"/>
              </a:spcBef>
            </a:pPr>
            <a:r>
              <a:rPr lang="en-GB" sz="1395" b="1" dirty="0">
                <a:solidFill>
                  <a:srgbClr val="FFFFFF"/>
                </a:solidFill>
                <a:latin typeface="Moderat Extended Bold"/>
                <a:cs typeface="Moderat Extended Bold"/>
              </a:rPr>
              <a:t>G</a:t>
            </a:r>
            <a:r>
              <a:rPr sz="1395" b="1" dirty="0" err="1">
                <a:solidFill>
                  <a:srgbClr val="FFFFFF"/>
                </a:solidFill>
                <a:latin typeface="Moderat Extended Bold"/>
                <a:cs typeface="Moderat Extended Bold"/>
              </a:rPr>
              <a:t>eographical</a:t>
            </a:r>
            <a:r>
              <a:rPr sz="1395" b="1" spc="-64"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barriers </a:t>
            </a:r>
            <a:r>
              <a:rPr sz="1395" b="1" dirty="0">
                <a:solidFill>
                  <a:srgbClr val="FFFFFF"/>
                </a:solidFill>
                <a:latin typeface="Moderat Extended Bold"/>
                <a:cs typeface="Moderat Extended Bold"/>
              </a:rPr>
              <a:t>are</a:t>
            </a:r>
            <a:r>
              <a:rPr sz="1395" b="1" spc="-18"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removed</a:t>
            </a:r>
            <a:endParaRPr sz="1395" dirty="0">
              <a:latin typeface="Moderat Extended Bold"/>
              <a:cs typeface="Moderat Extended Bold"/>
            </a:endParaRPr>
          </a:p>
        </p:txBody>
      </p:sp>
      <p:sp>
        <p:nvSpPr>
          <p:cNvPr id="23" name="object 6">
            <a:extLst>
              <a:ext uri="{FF2B5EF4-FFF2-40B4-BE49-F238E27FC236}">
                <a16:creationId xmlns:a16="http://schemas.microsoft.com/office/drawing/2014/main" id="{E96CF36C-9831-1710-F600-0EB2F60AC609}"/>
              </a:ext>
            </a:extLst>
          </p:cNvPr>
          <p:cNvSpPr txBox="1"/>
          <p:nvPr/>
        </p:nvSpPr>
        <p:spPr>
          <a:xfrm>
            <a:off x="9132367" y="4075909"/>
            <a:ext cx="2142114" cy="417987"/>
          </a:xfrm>
          <a:prstGeom prst="rect">
            <a:avLst/>
          </a:prstGeom>
        </p:spPr>
        <p:txBody>
          <a:bodyPr vert="horz" wrap="square" lIns="0" tIns="28880" rIns="0" bIns="0" rtlCol="0">
            <a:spAutoFit/>
          </a:bodyPr>
          <a:lstStyle/>
          <a:p>
            <a:pPr marL="7701" marR="163267">
              <a:lnSpc>
                <a:spcPts val="1540"/>
              </a:lnSpc>
              <a:spcBef>
                <a:spcPts val="1549"/>
              </a:spcBef>
            </a:pPr>
            <a:r>
              <a:rPr sz="1395" b="1" dirty="0">
                <a:solidFill>
                  <a:srgbClr val="FFFFFF"/>
                </a:solidFill>
                <a:latin typeface="Moderat Extended Bold"/>
                <a:cs typeface="Moderat Extended Bold"/>
              </a:rPr>
              <a:t>Financial</a:t>
            </a:r>
            <a:r>
              <a:rPr sz="1395" b="1" spc="-9" dirty="0">
                <a:solidFill>
                  <a:srgbClr val="FFFFFF"/>
                </a:solidFill>
                <a:latin typeface="Moderat Extended Bold"/>
                <a:cs typeface="Moderat Extended Bold"/>
              </a:rPr>
              <a:t> </a:t>
            </a:r>
            <a:r>
              <a:rPr sz="1395" b="1" dirty="0">
                <a:solidFill>
                  <a:srgbClr val="FFFFFF"/>
                </a:solidFill>
                <a:latin typeface="Moderat Extended Bold"/>
                <a:cs typeface="Moderat Extended Bold"/>
              </a:rPr>
              <a:t>barriers</a:t>
            </a:r>
            <a:r>
              <a:rPr sz="1395" b="1" spc="-6" dirty="0">
                <a:solidFill>
                  <a:srgbClr val="FFFFFF"/>
                </a:solidFill>
                <a:latin typeface="Moderat Extended Bold"/>
                <a:cs typeface="Moderat Extended Bold"/>
              </a:rPr>
              <a:t> </a:t>
            </a:r>
            <a:r>
              <a:rPr sz="1395" b="1" spc="-15" dirty="0">
                <a:solidFill>
                  <a:srgbClr val="FFFFFF"/>
                </a:solidFill>
                <a:latin typeface="Moderat Extended Bold"/>
                <a:cs typeface="Moderat Extended Bold"/>
              </a:rPr>
              <a:t>are </a:t>
            </a:r>
            <a:r>
              <a:rPr sz="1395" b="1" spc="-6" dirty="0">
                <a:solidFill>
                  <a:srgbClr val="FFFFFF"/>
                </a:solidFill>
                <a:latin typeface="Moderat Extended Bold"/>
                <a:cs typeface="Moderat Extended Bold"/>
              </a:rPr>
              <a:t>removed</a:t>
            </a:r>
            <a:endParaRPr sz="1395" dirty="0">
              <a:latin typeface="Moderat Extended Bold"/>
              <a:cs typeface="Moderat Extended Bold"/>
            </a:endParaRPr>
          </a:p>
        </p:txBody>
      </p:sp>
      <p:sp>
        <p:nvSpPr>
          <p:cNvPr id="24" name="object 6">
            <a:extLst>
              <a:ext uri="{FF2B5EF4-FFF2-40B4-BE49-F238E27FC236}">
                <a16:creationId xmlns:a16="http://schemas.microsoft.com/office/drawing/2014/main" id="{96FA461A-3905-F505-8C01-B2E39F3E6E62}"/>
              </a:ext>
            </a:extLst>
          </p:cNvPr>
          <p:cNvSpPr txBox="1"/>
          <p:nvPr/>
        </p:nvSpPr>
        <p:spPr>
          <a:xfrm>
            <a:off x="9132367" y="4630402"/>
            <a:ext cx="2142114" cy="417987"/>
          </a:xfrm>
          <a:prstGeom prst="rect">
            <a:avLst/>
          </a:prstGeom>
        </p:spPr>
        <p:txBody>
          <a:bodyPr vert="horz" wrap="square" lIns="0" tIns="28880" rIns="0" bIns="0" rtlCol="0">
            <a:spAutoFit/>
          </a:bodyPr>
          <a:lstStyle/>
          <a:p>
            <a:pPr marL="7701" marR="3081">
              <a:lnSpc>
                <a:spcPts val="1540"/>
              </a:lnSpc>
              <a:spcBef>
                <a:spcPts val="1552"/>
              </a:spcBef>
            </a:pPr>
            <a:r>
              <a:rPr sz="1395" b="1" dirty="0">
                <a:solidFill>
                  <a:srgbClr val="FFFFFF"/>
                </a:solidFill>
                <a:latin typeface="Moderat Extended Bold"/>
                <a:cs typeface="Moderat Extended Bold"/>
              </a:rPr>
              <a:t>There</a:t>
            </a:r>
            <a:r>
              <a:rPr sz="1395" b="1" spc="-49" dirty="0">
                <a:solidFill>
                  <a:srgbClr val="FFFFFF"/>
                </a:solidFill>
                <a:latin typeface="Moderat Extended Bold"/>
                <a:cs typeface="Moderat Extended Bold"/>
              </a:rPr>
              <a:t> </a:t>
            </a:r>
            <a:r>
              <a:rPr sz="1395" b="1" dirty="0">
                <a:solidFill>
                  <a:srgbClr val="FFFFFF"/>
                </a:solidFill>
                <a:latin typeface="Moderat Extended Bold"/>
                <a:cs typeface="Moderat Extended Bold"/>
              </a:rPr>
              <a:t>is</a:t>
            </a:r>
            <a:r>
              <a:rPr sz="1395" b="1" spc="-49" dirty="0">
                <a:solidFill>
                  <a:srgbClr val="FFFFFF"/>
                </a:solidFill>
                <a:latin typeface="Moderat Extended Bold"/>
                <a:cs typeface="Moderat Extended Bold"/>
              </a:rPr>
              <a:t> </a:t>
            </a:r>
            <a:r>
              <a:rPr sz="1395" b="1" dirty="0">
                <a:solidFill>
                  <a:srgbClr val="FFFFFF"/>
                </a:solidFill>
                <a:latin typeface="Moderat Extended Bold"/>
                <a:cs typeface="Moderat Extended Bold"/>
              </a:rPr>
              <a:t>greater</a:t>
            </a:r>
            <a:r>
              <a:rPr sz="1395" b="1" spc="-45"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equity </a:t>
            </a:r>
            <a:r>
              <a:rPr sz="1395" b="1" dirty="0">
                <a:solidFill>
                  <a:srgbClr val="FFFFFF"/>
                </a:solidFill>
                <a:latin typeface="Moderat Extended Bold"/>
                <a:cs typeface="Moderat Extended Bold"/>
              </a:rPr>
              <a:t>of</a:t>
            </a:r>
            <a:r>
              <a:rPr sz="1395" b="1" spc="-27" dirty="0">
                <a:solidFill>
                  <a:srgbClr val="FFFFFF"/>
                </a:solidFill>
                <a:latin typeface="Moderat Extended Bold"/>
                <a:cs typeface="Moderat Extended Bold"/>
              </a:rPr>
              <a:t> </a:t>
            </a:r>
            <a:r>
              <a:rPr sz="1395" b="1" spc="-6" dirty="0">
                <a:solidFill>
                  <a:srgbClr val="FFFFFF"/>
                </a:solidFill>
                <a:latin typeface="Moderat Extended Bold"/>
                <a:cs typeface="Moderat Extended Bold"/>
              </a:rPr>
              <a:t>access</a:t>
            </a:r>
            <a:endParaRPr sz="1395" dirty="0">
              <a:latin typeface="Moderat Extended Bold"/>
              <a:cs typeface="Moderat Extended Bold"/>
            </a:endParaRPr>
          </a:p>
        </p:txBody>
      </p:sp>
      <p:pic>
        <p:nvPicPr>
          <p:cNvPr id="25" name="object 18">
            <a:extLst>
              <a:ext uri="{FF2B5EF4-FFF2-40B4-BE49-F238E27FC236}">
                <a16:creationId xmlns:a16="http://schemas.microsoft.com/office/drawing/2014/main" id="{36E58161-381C-ADB9-7800-8F0E7D09F9EF}"/>
              </a:ext>
            </a:extLst>
          </p:cNvPr>
          <p:cNvPicPr/>
          <p:nvPr/>
        </p:nvPicPr>
        <p:blipFill>
          <a:blip r:embed="rId9">
            <a:extLst>
              <a:ext uri="{28A0092B-C50C-407E-A947-70E740481C1C}">
                <a14:useLocalDpi xmlns:a14="http://schemas.microsoft.com/office/drawing/2010/main" val="0"/>
              </a:ext>
            </a:extLst>
          </a:blip>
          <a:srcRect/>
          <a:stretch/>
        </p:blipFill>
        <p:spPr>
          <a:xfrm>
            <a:off x="8577097" y="4122116"/>
            <a:ext cx="335776" cy="335776"/>
          </a:xfrm>
          <a:prstGeom prst="rect">
            <a:avLst/>
          </a:prstGeom>
        </p:spPr>
      </p:pic>
    </p:spTree>
    <p:extLst>
      <p:ext uri="{BB962C8B-B14F-4D97-AF65-F5344CB8AC3E}">
        <p14:creationId xmlns:p14="http://schemas.microsoft.com/office/powerpoint/2010/main" val="1041111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g object 16">
            <a:extLst>
              <a:ext uri="{FF2B5EF4-FFF2-40B4-BE49-F238E27FC236}">
                <a16:creationId xmlns:a16="http://schemas.microsoft.com/office/drawing/2014/main" id="{05282E59-F00D-517B-30EC-B359C208D3FE}"/>
              </a:ext>
            </a:extLst>
          </p:cNvPr>
          <p:cNvSpPr/>
          <p:nvPr/>
        </p:nvSpPr>
        <p:spPr>
          <a:xfrm>
            <a:off x="6070227" y="2611737"/>
            <a:ext cx="1829057" cy="2771310"/>
          </a:xfrm>
          <a:custGeom>
            <a:avLst/>
            <a:gdLst/>
            <a:ahLst/>
            <a:cxnLst/>
            <a:rect l="l" t="t" r="r" b="b"/>
            <a:pathLst>
              <a:path w="3016250" h="4570095">
                <a:moveTo>
                  <a:pt x="3016232" y="0"/>
                </a:moveTo>
                <a:lnTo>
                  <a:pt x="0" y="0"/>
                </a:lnTo>
                <a:lnTo>
                  <a:pt x="0" y="4570049"/>
                </a:lnTo>
                <a:lnTo>
                  <a:pt x="3016232" y="4570049"/>
                </a:lnTo>
                <a:lnTo>
                  <a:pt x="3016232" y="0"/>
                </a:lnTo>
                <a:close/>
              </a:path>
            </a:pathLst>
          </a:custGeom>
          <a:solidFill>
            <a:srgbClr val="FBBB15"/>
          </a:solidFill>
        </p:spPr>
        <p:txBody>
          <a:bodyPr wrap="square" lIns="0" tIns="0" rIns="0" bIns="0" rtlCol="0"/>
          <a:lstStyle/>
          <a:p>
            <a:endParaRPr/>
          </a:p>
        </p:txBody>
      </p:sp>
      <p:pic>
        <p:nvPicPr>
          <p:cNvPr id="17" name="bg object 17">
            <a:extLst>
              <a:ext uri="{FF2B5EF4-FFF2-40B4-BE49-F238E27FC236}">
                <a16:creationId xmlns:a16="http://schemas.microsoft.com/office/drawing/2014/main" id="{F975F4AB-076C-80C0-2A1A-EF76A768F330}"/>
              </a:ext>
            </a:extLst>
          </p:cNvPr>
          <p:cNvPicPr/>
          <p:nvPr/>
        </p:nvPicPr>
        <p:blipFill>
          <a:blip r:embed="rId2" cstate="print"/>
          <a:stretch>
            <a:fillRect/>
          </a:stretch>
        </p:blipFill>
        <p:spPr>
          <a:xfrm>
            <a:off x="6232516" y="2757091"/>
            <a:ext cx="804545" cy="804545"/>
          </a:xfrm>
          <a:prstGeom prst="rect">
            <a:avLst/>
          </a:prstGeom>
        </p:spPr>
      </p:pic>
      <p:sp>
        <p:nvSpPr>
          <p:cNvPr id="18" name="bg object 18">
            <a:extLst>
              <a:ext uri="{FF2B5EF4-FFF2-40B4-BE49-F238E27FC236}">
                <a16:creationId xmlns:a16="http://schemas.microsoft.com/office/drawing/2014/main" id="{AFE0BC8F-2069-265B-8A58-4EE76F1656B3}"/>
              </a:ext>
            </a:extLst>
          </p:cNvPr>
          <p:cNvSpPr/>
          <p:nvPr/>
        </p:nvSpPr>
        <p:spPr>
          <a:xfrm>
            <a:off x="6232518" y="2757088"/>
            <a:ext cx="804785" cy="804785"/>
          </a:xfrm>
          <a:custGeom>
            <a:avLst/>
            <a:gdLst/>
            <a:ahLst/>
            <a:cxnLst/>
            <a:rect l="l" t="t" r="r" b="b"/>
            <a:pathLst>
              <a:path w="1327150" h="1327150">
                <a:moveTo>
                  <a:pt x="663372" y="1326755"/>
                </a:moveTo>
                <a:lnTo>
                  <a:pt x="710748" y="1325089"/>
                </a:lnTo>
                <a:lnTo>
                  <a:pt x="757225" y="1320167"/>
                </a:lnTo>
                <a:lnTo>
                  <a:pt x="802690" y="1312101"/>
                </a:lnTo>
                <a:lnTo>
                  <a:pt x="847032" y="1301003"/>
                </a:lnTo>
                <a:lnTo>
                  <a:pt x="890138" y="1286985"/>
                </a:lnTo>
                <a:lnTo>
                  <a:pt x="931896" y="1270160"/>
                </a:lnTo>
                <a:lnTo>
                  <a:pt x="972193" y="1250639"/>
                </a:lnTo>
                <a:lnTo>
                  <a:pt x="1010918" y="1228536"/>
                </a:lnTo>
                <a:lnTo>
                  <a:pt x="1047958" y="1203963"/>
                </a:lnTo>
                <a:lnTo>
                  <a:pt x="1083200" y="1177030"/>
                </a:lnTo>
                <a:lnTo>
                  <a:pt x="1116534" y="1147852"/>
                </a:lnTo>
                <a:lnTo>
                  <a:pt x="1147845" y="1116540"/>
                </a:lnTo>
                <a:lnTo>
                  <a:pt x="1177023" y="1083207"/>
                </a:lnTo>
                <a:lnTo>
                  <a:pt x="1203955" y="1047964"/>
                </a:lnTo>
                <a:lnTo>
                  <a:pt x="1228528" y="1010924"/>
                </a:lnTo>
                <a:lnTo>
                  <a:pt x="1250631" y="972199"/>
                </a:lnTo>
                <a:lnTo>
                  <a:pt x="1270151" y="931902"/>
                </a:lnTo>
                <a:lnTo>
                  <a:pt x="1286976" y="890144"/>
                </a:lnTo>
                <a:lnTo>
                  <a:pt x="1300993" y="847039"/>
                </a:lnTo>
                <a:lnTo>
                  <a:pt x="1312091" y="802698"/>
                </a:lnTo>
                <a:lnTo>
                  <a:pt x="1320157" y="757233"/>
                </a:lnTo>
                <a:lnTo>
                  <a:pt x="1325079" y="710757"/>
                </a:lnTo>
                <a:lnTo>
                  <a:pt x="1326744" y="663382"/>
                </a:lnTo>
                <a:lnTo>
                  <a:pt x="1325079" y="616006"/>
                </a:lnTo>
                <a:lnTo>
                  <a:pt x="1320157" y="569529"/>
                </a:lnTo>
                <a:lnTo>
                  <a:pt x="1312091" y="524064"/>
                </a:lnTo>
                <a:lnTo>
                  <a:pt x="1300993" y="479721"/>
                </a:lnTo>
                <a:lnTo>
                  <a:pt x="1286976" y="436615"/>
                </a:lnTo>
                <a:lnTo>
                  <a:pt x="1270151" y="394857"/>
                </a:lnTo>
                <a:lnTo>
                  <a:pt x="1250631" y="354559"/>
                </a:lnTo>
                <a:lnTo>
                  <a:pt x="1228528" y="315834"/>
                </a:lnTo>
                <a:lnTo>
                  <a:pt x="1203955" y="278793"/>
                </a:lnTo>
                <a:lnTo>
                  <a:pt x="1177023" y="243550"/>
                </a:lnTo>
                <a:lnTo>
                  <a:pt x="1147845" y="210216"/>
                </a:lnTo>
                <a:lnTo>
                  <a:pt x="1116534" y="178903"/>
                </a:lnTo>
                <a:lnTo>
                  <a:pt x="1083200" y="149725"/>
                </a:lnTo>
                <a:lnTo>
                  <a:pt x="1047958" y="122793"/>
                </a:lnTo>
                <a:lnTo>
                  <a:pt x="1010918" y="98219"/>
                </a:lnTo>
                <a:lnTo>
                  <a:pt x="972193" y="76115"/>
                </a:lnTo>
                <a:lnTo>
                  <a:pt x="931896" y="56595"/>
                </a:lnTo>
                <a:lnTo>
                  <a:pt x="890138" y="39770"/>
                </a:lnTo>
                <a:lnTo>
                  <a:pt x="847032" y="25752"/>
                </a:lnTo>
                <a:lnTo>
                  <a:pt x="802690" y="14653"/>
                </a:lnTo>
                <a:lnTo>
                  <a:pt x="757225" y="6587"/>
                </a:lnTo>
                <a:lnTo>
                  <a:pt x="710748" y="1665"/>
                </a:lnTo>
                <a:lnTo>
                  <a:pt x="663372" y="0"/>
                </a:lnTo>
                <a:lnTo>
                  <a:pt x="615996" y="1665"/>
                </a:lnTo>
                <a:lnTo>
                  <a:pt x="569519" y="6587"/>
                </a:lnTo>
                <a:lnTo>
                  <a:pt x="524054" y="14653"/>
                </a:lnTo>
                <a:lnTo>
                  <a:pt x="479712" y="25752"/>
                </a:lnTo>
                <a:lnTo>
                  <a:pt x="436606" y="39770"/>
                </a:lnTo>
                <a:lnTo>
                  <a:pt x="394848" y="56595"/>
                </a:lnTo>
                <a:lnTo>
                  <a:pt x="354551" y="76115"/>
                </a:lnTo>
                <a:lnTo>
                  <a:pt x="315826" y="98219"/>
                </a:lnTo>
                <a:lnTo>
                  <a:pt x="278786" y="122793"/>
                </a:lnTo>
                <a:lnTo>
                  <a:pt x="243544" y="149725"/>
                </a:lnTo>
                <a:lnTo>
                  <a:pt x="210210" y="178903"/>
                </a:lnTo>
                <a:lnTo>
                  <a:pt x="178899" y="210216"/>
                </a:lnTo>
                <a:lnTo>
                  <a:pt x="149721" y="243550"/>
                </a:lnTo>
                <a:lnTo>
                  <a:pt x="122789" y="278793"/>
                </a:lnTo>
                <a:lnTo>
                  <a:pt x="98216" y="315834"/>
                </a:lnTo>
                <a:lnTo>
                  <a:pt x="76113" y="354559"/>
                </a:lnTo>
                <a:lnTo>
                  <a:pt x="56593" y="394857"/>
                </a:lnTo>
                <a:lnTo>
                  <a:pt x="39768" y="436615"/>
                </a:lnTo>
                <a:lnTo>
                  <a:pt x="25751" y="479721"/>
                </a:lnTo>
                <a:lnTo>
                  <a:pt x="14653" y="524064"/>
                </a:lnTo>
                <a:lnTo>
                  <a:pt x="6587" y="569529"/>
                </a:lnTo>
                <a:lnTo>
                  <a:pt x="1665" y="616006"/>
                </a:lnTo>
                <a:lnTo>
                  <a:pt x="0" y="663382"/>
                </a:lnTo>
                <a:lnTo>
                  <a:pt x="1665" y="710757"/>
                </a:lnTo>
                <a:lnTo>
                  <a:pt x="6587" y="757233"/>
                </a:lnTo>
                <a:lnTo>
                  <a:pt x="14653" y="802698"/>
                </a:lnTo>
                <a:lnTo>
                  <a:pt x="25751" y="847039"/>
                </a:lnTo>
                <a:lnTo>
                  <a:pt x="39768" y="890144"/>
                </a:lnTo>
                <a:lnTo>
                  <a:pt x="56593" y="931902"/>
                </a:lnTo>
                <a:lnTo>
                  <a:pt x="76113" y="972199"/>
                </a:lnTo>
                <a:lnTo>
                  <a:pt x="98216" y="1010924"/>
                </a:lnTo>
                <a:lnTo>
                  <a:pt x="122789" y="1047964"/>
                </a:lnTo>
                <a:lnTo>
                  <a:pt x="149721" y="1083207"/>
                </a:lnTo>
                <a:lnTo>
                  <a:pt x="178899" y="1116540"/>
                </a:lnTo>
                <a:lnTo>
                  <a:pt x="210210" y="1147852"/>
                </a:lnTo>
                <a:lnTo>
                  <a:pt x="243544" y="1177030"/>
                </a:lnTo>
                <a:lnTo>
                  <a:pt x="278786" y="1203963"/>
                </a:lnTo>
                <a:lnTo>
                  <a:pt x="315826" y="1228536"/>
                </a:lnTo>
                <a:lnTo>
                  <a:pt x="354551" y="1250639"/>
                </a:lnTo>
                <a:lnTo>
                  <a:pt x="394848" y="1270160"/>
                </a:lnTo>
                <a:lnTo>
                  <a:pt x="436606" y="1286985"/>
                </a:lnTo>
                <a:lnTo>
                  <a:pt x="479712" y="1301003"/>
                </a:lnTo>
                <a:lnTo>
                  <a:pt x="524054" y="1312101"/>
                </a:lnTo>
                <a:lnTo>
                  <a:pt x="569519" y="1320167"/>
                </a:lnTo>
                <a:lnTo>
                  <a:pt x="615996" y="1325089"/>
                </a:lnTo>
                <a:lnTo>
                  <a:pt x="663372" y="1326755"/>
                </a:lnTo>
                <a:close/>
              </a:path>
            </a:pathLst>
          </a:custGeom>
          <a:ln w="31412">
            <a:solidFill>
              <a:srgbClr val="FFFFFF"/>
            </a:solidFill>
          </a:ln>
        </p:spPr>
        <p:txBody>
          <a:bodyPr wrap="square" lIns="0" tIns="0" rIns="0" bIns="0" rtlCol="0"/>
          <a:lstStyle/>
          <a:p>
            <a:endParaRPr/>
          </a:p>
        </p:txBody>
      </p:sp>
      <p:pic>
        <p:nvPicPr>
          <p:cNvPr id="16" name="Picture 15" descr="A purple background with lines&#10;&#10;Description automatically generated">
            <a:extLst>
              <a:ext uri="{FF2B5EF4-FFF2-40B4-BE49-F238E27FC236}">
                <a16:creationId xmlns:a16="http://schemas.microsoft.com/office/drawing/2014/main" id="{83DFC063-F7C5-F8E7-1AEF-D071DD646645}"/>
              </a:ext>
            </a:extLst>
          </p:cNvPr>
          <p:cNvPicPr>
            <a:picLocks noChangeAspect="1"/>
          </p:cNvPicPr>
          <p:nvPr/>
        </p:nvPicPr>
        <p:blipFill>
          <a:blip r:embed="rId3">
            <a:extLst>
              <a:ext uri="{28A0092B-C50C-407E-A947-70E740481C1C}">
                <a14:useLocalDpi xmlns:a14="http://schemas.microsoft.com/office/drawing/2010/main" val="0"/>
              </a:ext>
            </a:extLst>
          </a:blip>
          <a:srcRect l="20720" b="17297"/>
          <a:stretch/>
        </p:blipFill>
        <p:spPr>
          <a:xfrm>
            <a:off x="8138814" y="0"/>
            <a:ext cx="4062431" cy="6043974"/>
          </a:xfrm>
          <a:prstGeom prst="rect">
            <a:avLst/>
          </a:prstGeom>
        </p:spPr>
      </p:pic>
      <p:sp>
        <p:nvSpPr>
          <p:cNvPr id="2" name="object 2"/>
          <p:cNvSpPr txBox="1"/>
          <p:nvPr/>
        </p:nvSpPr>
        <p:spPr>
          <a:xfrm>
            <a:off x="475293" y="2594204"/>
            <a:ext cx="2476735" cy="2514857"/>
          </a:xfrm>
          <a:prstGeom prst="rect">
            <a:avLst/>
          </a:prstGeom>
        </p:spPr>
        <p:txBody>
          <a:bodyPr vert="horz" wrap="square" lIns="0" tIns="7316" rIns="0" bIns="0" rtlCol="0">
            <a:spAutoFit/>
          </a:bodyPr>
          <a:lstStyle/>
          <a:p>
            <a:pPr marL="7701" marR="102042">
              <a:lnSpc>
                <a:spcPct val="101099"/>
              </a:lnSpc>
              <a:spcBef>
                <a:spcPts val="58"/>
              </a:spcBef>
            </a:pPr>
            <a:r>
              <a:rPr sz="940" b="1" dirty="0">
                <a:solidFill>
                  <a:srgbClr val="A966A6"/>
                </a:solidFill>
                <a:latin typeface="Moderat Extended Bold"/>
                <a:cs typeface="Moderat Extended Bold"/>
              </a:rPr>
              <a:t>Senior</a:t>
            </a:r>
            <a:r>
              <a:rPr sz="940" b="1" spc="-30" dirty="0">
                <a:solidFill>
                  <a:srgbClr val="A966A6"/>
                </a:solidFill>
                <a:latin typeface="Moderat Extended Bold"/>
                <a:cs typeface="Moderat Extended Bold"/>
              </a:rPr>
              <a:t> </a:t>
            </a:r>
            <a:r>
              <a:rPr sz="940" b="1" dirty="0">
                <a:solidFill>
                  <a:srgbClr val="A966A6"/>
                </a:solidFill>
                <a:latin typeface="Moderat Extended Bold"/>
                <a:cs typeface="Moderat Extended Bold"/>
              </a:rPr>
              <a:t>academics</a:t>
            </a:r>
            <a:r>
              <a:rPr sz="940" b="1" spc="-27" dirty="0">
                <a:solidFill>
                  <a:srgbClr val="A966A6"/>
                </a:solidFill>
                <a:latin typeface="Moderat Extended Bold"/>
                <a:cs typeface="Moderat Extended Bold"/>
              </a:rPr>
              <a:t> </a:t>
            </a:r>
            <a:r>
              <a:rPr sz="940" b="1" dirty="0">
                <a:solidFill>
                  <a:srgbClr val="A966A6"/>
                </a:solidFill>
                <a:latin typeface="Moderat Extended Bold"/>
                <a:cs typeface="Moderat Extended Bold"/>
              </a:rPr>
              <a:t>often</a:t>
            </a:r>
            <a:r>
              <a:rPr sz="940" b="1" spc="-27" dirty="0">
                <a:solidFill>
                  <a:srgbClr val="A966A6"/>
                </a:solidFill>
                <a:latin typeface="Moderat Extended Bold"/>
                <a:cs typeface="Moderat Extended Bold"/>
              </a:rPr>
              <a:t> </a:t>
            </a:r>
            <a:r>
              <a:rPr sz="940" b="1" dirty="0">
                <a:solidFill>
                  <a:srgbClr val="A966A6"/>
                </a:solidFill>
                <a:latin typeface="Moderat Extended Bold"/>
                <a:cs typeface="Moderat Extended Bold"/>
              </a:rPr>
              <a:t>advise</a:t>
            </a:r>
            <a:r>
              <a:rPr sz="940" b="1" spc="-27"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early </a:t>
            </a:r>
            <a:r>
              <a:rPr sz="940" b="1" dirty="0">
                <a:solidFill>
                  <a:srgbClr val="A966A6"/>
                </a:solidFill>
                <a:latin typeface="Moderat Extended Bold"/>
                <a:cs typeface="Moderat Extended Bold"/>
              </a:rPr>
              <a:t>career</a:t>
            </a:r>
            <a:r>
              <a:rPr sz="940" b="1" spc="-9"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researchers</a:t>
            </a:r>
            <a:r>
              <a:rPr sz="940" b="1" spc="-9" dirty="0">
                <a:solidFill>
                  <a:srgbClr val="A966A6"/>
                </a:solidFill>
                <a:latin typeface="Moderat Extended Bold"/>
                <a:cs typeface="Moderat Extended Bold"/>
              </a:rPr>
              <a:t> </a:t>
            </a:r>
            <a:r>
              <a:rPr sz="940" b="1" dirty="0">
                <a:solidFill>
                  <a:srgbClr val="A966A6"/>
                </a:solidFill>
                <a:latin typeface="Moderat Extended Bold"/>
                <a:cs typeface="Moderat Extended Bold"/>
              </a:rPr>
              <a:t>to</a:t>
            </a:r>
            <a:r>
              <a:rPr sz="940" b="1" spc="-9" dirty="0">
                <a:solidFill>
                  <a:srgbClr val="A966A6"/>
                </a:solidFill>
                <a:latin typeface="Moderat Extended Bold"/>
                <a:cs typeface="Moderat Extended Bold"/>
              </a:rPr>
              <a:t> </a:t>
            </a:r>
            <a:r>
              <a:rPr sz="940" b="1" dirty="0">
                <a:solidFill>
                  <a:srgbClr val="A966A6"/>
                </a:solidFill>
                <a:latin typeface="Moderat Extended Bold"/>
                <a:cs typeface="Moderat Extended Bold"/>
              </a:rPr>
              <a:t>publish</a:t>
            </a:r>
            <a:r>
              <a:rPr sz="940" b="1" spc="-9" dirty="0">
                <a:solidFill>
                  <a:srgbClr val="A966A6"/>
                </a:solidFill>
                <a:latin typeface="Moderat Extended Bold"/>
                <a:cs typeface="Moderat Extended Bold"/>
              </a:rPr>
              <a:t> </a:t>
            </a:r>
            <a:r>
              <a:rPr sz="940" b="1" dirty="0">
                <a:solidFill>
                  <a:srgbClr val="A966A6"/>
                </a:solidFill>
                <a:latin typeface="Moderat Extended Bold"/>
                <a:cs typeface="Moderat Extended Bold"/>
              </a:rPr>
              <a:t>with</a:t>
            </a:r>
            <a:r>
              <a:rPr sz="940" b="1" spc="-9" dirty="0">
                <a:solidFill>
                  <a:srgbClr val="A966A6"/>
                </a:solidFill>
                <a:latin typeface="Moderat Extended Bold"/>
                <a:cs typeface="Moderat Extended Bold"/>
              </a:rPr>
              <a:t> </a:t>
            </a:r>
            <a:r>
              <a:rPr sz="940" b="1" spc="-30" dirty="0">
                <a:solidFill>
                  <a:srgbClr val="A966A6"/>
                </a:solidFill>
                <a:latin typeface="Moderat Extended Bold"/>
                <a:cs typeface="Moderat Extended Bold"/>
              </a:rPr>
              <a:t>a </a:t>
            </a:r>
            <a:r>
              <a:rPr sz="940" b="1" dirty="0">
                <a:solidFill>
                  <a:srgbClr val="A966A6"/>
                </a:solidFill>
                <a:latin typeface="Moderat Extended Bold"/>
                <a:cs typeface="Moderat Extended Bold"/>
              </a:rPr>
              <a:t>traditional</a:t>
            </a:r>
            <a:r>
              <a:rPr sz="940" b="1" spc="-30" dirty="0">
                <a:solidFill>
                  <a:srgbClr val="A966A6"/>
                </a:solidFill>
                <a:latin typeface="Moderat Extended Bold"/>
                <a:cs typeface="Moderat Extended Bold"/>
              </a:rPr>
              <a:t> </a:t>
            </a:r>
            <a:r>
              <a:rPr sz="940" b="1" dirty="0">
                <a:solidFill>
                  <a:srgbClr val="A966A6"/>
                </a:solidFill>
                <a:latin typeface="Moderat Extended Bold"/>
                <a:cs typeface="Moderat Extended Bold"/>
              </a:rPr>
              <a:t>press.</a:t>
            </a:r>
            <a:r>
              <a:rPr sz="940" b="1" spc="-27" dirty="0">
                <a:solidFill>
                  <a:srgbClr val="A966A6"/>
                </a:solidFill>
                <a:latin typeface="Moderat Extended Bold"/>
                <a:cs typeface="Moderat Extended Bold"/>
              </a:rPr>
              <a:t> </a:t>
            </a:r>
            <a:r>
              <a:rPr sz="940" b="1" dirty="0">
                <a:solidFill>
                  <a:srgbClr val="A966A6"/>
                </a:solidFill>
                <a:latin typeface="Moderat Extended Bold"/>
                <a:cs typeface="Moderat Extended Bold"/>
              </a:rPr>
              <a:t>They</a:t>
            </a:r>
            <a:r>
              <a:rPr sz="940" b="1" spc="-27" dirty="0">
                <a:solidFill>
                  <a:srgbClr val="A966A6"/>
                </a:solidFill>
                <a:latin typeface="Moderat Extended Bold"/>
                <a:cs typeface="Moderat Extended Bold"/>
              </a:rPr>
              <a:t> </a:t>
            </a:r>
            <a:r>
              <a:rPr sz="940" b="1" dirty="0">
                <a:solidFill>
                  <a:srgbClr val="A966A6"/>
                </a:solidFill>
                <a:latin typeface="Moderat Extended Bold"/>
                <a:cs typeface="Moderat Extended Bold"/>
              </a:rPr>
              <a:t>say</a:t>
            </a:r>
            <a:r>
              <a:rPr sz="940" b="1" spc="-27"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publishing </a:t>
            </a:r>
            <a:r>
              <a:rPr sz="940" b="1" dirty="0">
                <a:solidFill>
                  <a:srgbClr val="A966A6"/>
                </a:solidFill>
                <a:latin typeface="Moderat Extended Bold"/>
                <a:cs typeface="Moderat Extended Bold"/>
              </a:rPr>
              <a:t>a</a:t>
            </a:r>
            <a:r>
              <a:rPr sz="940" b="1" spc="-15" dirty="0">
                <a:solidFill>
                  <a:srgbClr val="A966A6"/>
                </a:solidFill>
                <a:latin typeface="Moderat Extended Bold"/>
                <a:cs typeface="Moderat Extended Bold"/>
              </a:rPr>
              <a:t> </a:t>
            </a:r>
            <a:r>
              <a:rPr sz="940" b="1" dirty="0">
                <a:solidFill>
                  <a:srgbClr val="A966A6"/>
                </a:solidFill>
                <a:latin typeface="Moderat Extended Bold"/>
                <a:cs typeface="Moderat Extended Bold"/>
              </a:rPr>
              <a:t>book</a:t>
            </a:r>
            <a:r>
              <a:rPr sz="940" b="1" spc="-15" dirty="0">
                <a:solidFill>
                  <a:srgbClr val="A966A6"/>
                </a:solidFill>
                <a:latin typeface="Moderat Extended Bold"/>
                <a:cs typeface="Moderat Extended Bold"/>
              </a:rPr>
              <a:t> </a:t>
            </a:r>
            <a:r>
              <a:rPr sz="940" b="1" dirty="0">
                <a:solidFill>
                  <a:srgbClr val="A966A6"/>
                </a:solidFill>
                <a:latin typeface="Moderat Extended Bold"/>
                <a:cs typeface="Moderat Extended Bold"/>
              </a:rPr>
              <a:t>open</a:t>
            </a:r>
            <a:r>
              <a:rPr sz="940" b="1" spc="-15" dirty="0">
                <a:solidFill>
                  <a:srgbClr val="A966A6"/>
                </a:solidFill>
                <a:latin typeface="Moderat Extended Bold"/>
                <a:cs typeface="Moderat Extended Bold"/>
              </a:rPr>
              <a:t> </a:t>
            </a:r>
            <a:r>
              <a:rPr sz="940" b="1" dirty="0">
                <a:solidFill>
                  <a:srgbClr val="A966A6"/>
                </a:solidFill>
                <a:latin typeface="Moderat Extended Bold"/>
                <a:cs typeface="Moderat Extended Bold"/>
              </a:rPr>
              <a:t>access</a:t>
            </a:r>
            <a:r>
              <a:rPr sz="940" b="1" spc="-15" dirty="0">
                <a:solidFill>
                  <a:srgbClr val="A966A6"/>
                </a:solidFill>
                <a:latin typeface="Moderat Extended Bold"/>
                <a:cs typeface="Moderat Extended Bold"/>
              </a:rPr>
              <a:t> </a:t>
            </a:r>
            <a:r>
              <a:rPr sz="940" b="1" dirty="0">
                <a:solidFill>
                  <a:srgbClr val="A966A6"/>
                </a:solidFill>
                <a:latin typeface="Moderat Extended Bold"/>
                <a:cs typeface="Moderat Extended Bold"/>
              </a:rPr>
              <a:t>could</a:t>
            </a:r>
            <a:r>
              <a:rPr sz="940" b="1" spc="-15" dirty="0">
                <a:solidFill>
                  <a:srgbClr val="A966A6"/>
                </a:solidFill>
                <a:latin typeface="Moderat Extended Bold"/>
                <a:cs typeface="Moderat Extended Bold"/>
              </a:rPr>
              <a:t> </a:t>
            </a:r>
            <a:r>
              <a:rPr sz="940" b="1" dirty="0">
                <a:solidFill>
                  <a:srgbClr val="A966A6"/>
                </a:solidFill>
                <a:latin typeface="Moderat Extended Bold"/>
                <a:cs typeface="Moderat Extended Bold"/>
              </a:rPr>
              <a:t>harm</a:t>
            </a:r>
            <a:r>
              <a:rPr sz="940" b="1" spc="-15"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their </a:t>
            </a:r>
            <a:r>
              <a:rPr sz="940" b="1" dirty="0">
                <a:solidFill>
                  <a:srgbClr val="A966A6"/>
                </a:solidFill>
                <a:latin typeface="Moderat Extended Bold"/>
                <a:cs typeface="Moderat Extended Bold"/>
              </a:rPr>
              <a:t>career</a:t>
            </a:r>
            <a:r>
              <a:rPr sz="940" b="1" spc="-12"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prospects.</a:t>
            </a:r>
            <a:r>
              <a:rPr sz="940" b="1" spc="-12" dirty="0">
                <a:solidFill>
                  <a:srgbClr val="A966A6"/>
                </a:solidFill>
                <a:latin typeface="Moderat Extended Bold"/>
                <a:cs typeface="Moderat Extended Bold"/>
              </a:rPr>
              <a:t> </a:t>
            </a:r>
            <a:r>
              <a:rPr sz="940" b="1" dirty="0">
                <a:solidFill>
                  <a:srgbClr val="A966A6"/>
                </a:solidFill>
                <a:latin typeface="Moderat Extended Bold"/>
                <a:cs typeface="Moderat Extended Bold"/>
              </a:rPr>
              <a:t>But,</a:t>
            </a:r>
            <a:r>
              <a:rPr sz="940" b="1" spc="-12" dirty="0">
                <a:solidFill>
                  <a:srgbClr val="A966A6"/>
                </a:solidFill>
                <a:latin typeface="Moderat Extended Bold"/>
                <a:cs typeface="Moderat Extended Bold"/>
              </a:rPr>
              <a:t> </a:t>
            </a:r>
            <a:r>
              <a:rPr sz="940" b="1" dirty="0">
                <a:solidFill>
                  <a:srgbClr val="A966A6"/>
                </a:solidFill>
                <a:latin typeface="Moderat Extended Bold"/>
                <a:cs typeface="Moderat Extended Bold"/>
              </a:rPr>
              <a:t>when</a:t>
            </a:r>
            <a:r>
              <a:rPr sz="940" b="1" spc="-12"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Winters </a:t>
            </a:r>
            <a:r>
              <a:rPr sz="940" b="1" dirty="0">
                <a:solidFill>
                  <a:srgbClr val="A966A6"/>
                </a:solidFill>
                <a:latin typeface="Moderat Extended Bold"/>
                <a:cs typeface="Moderat Extended Bold"/>
              </a:rPr>
              <a:t>was</a:t>
            </a:r>
            <a:r>
              <a:rPr sz="940" b="1" spc="-6" dirty="0">
                <a:solidFill>
                  <a:srgbClr val="A966A6"/>
                </a:solidFill>
                <a:latin typeface="Moderat Extended Bold"/>
                <a:cs typeface="Moderat Extended Bold"/>
              </a:rPr>
              <a:t> </a:t>
            </a:r>
            <a:r>
              <a:rPr sz="940" b="1" dirty="0">
                <a:solidFill>
                  <a:srgbClr val="A966A6"/>
                </a:solidFill>
                <a:latin typeface="Moderat Extended Bold"/>
                <a:cs typeface="Moderat Extended Bold"/>
              </a:rPr>
              <a:t>the</a:t>
            </a:r>
            <a:r>
              <a:rPr sz="940" b="1" spc="-6" dirty="0">
                <a:solidFill>
                  <a:srgbClr val="A966A6"/>
                </a:solidFill>
                <a:latin typeface="Moderat Extended Bold"/>
                <a:cs typeface="Moderat Extended Bold"/>
              </a:rPr>
              <a:t> </a:t>
            </a:r>
            <a:r>
              <a:rPr sz="940" b="1" dirty="0">
                <a:solidFill>
                  <a:srgbClr val="A966A6"/>
                </a:solidFill>
                <a:latin typeface="Moderat Extended Bold"/>
                <a:cs typeface="Moderat Extended Bold"/>
              </a:rPr>
              <a:t>editor</a:t>
            </a:r>
            <a:r>
              <a:rPr sz="940" b="1" spc="-6" dirty="0">
                <a:solidFill>
                  <a:srgbClr val="A966A6"/>
                </a:solidFill>
                <a:latin typeface="Moderat Extended Bold"/>
                <a:cs typeface="Moderat Extended Bold"/>
              </a:rPr>
              <a:t> </a:t>
            </a:r>
            <a:r>
              <a:rPr sz="940" b="1" dirty="0">
                <a:solidFill>
                  <a:srgbClr val="A966A6"/>
                </a:solidFill>
                <a:latin typeface="Moderat Extended Bold"/>
                <a:cs typeface="Moderat Extended Bold"/>
              </a:rPr>
              <a:t>of</a:t>
            </a:r>
            <a:r>
              <a:rPr sz="940" b="1" spc="-3" dirty="0">
                <a:solidFill>
                  <a:srgbClr val="A966A6"/>
                </a:solidFill>
                <a:latin typeface="Moderat Extended Bold"/>
                <a:cs typeface="Moderat Extended Bold"/>
              </a:rPr>
              <a:t> </a:t>
            </a:r>
            <a:r>
              <a:rPr sz="940" b="1" dirty="0">
                <a:solidFill>
                  <a:srgbClr val="A966A6"/>
                </a:solidFill>
                <a:latin typeface="Moderat Extended Bold"/>
                <a:cs typeface="Moderat Extended Bold"/>
              </a:rPr>
              <a:t>an</a:t>
            </a:r>
            <a:r>
              <a:rPr sz="940" b="1" spc="-6" dirty="0">
                <a:solidFill>
                  <a:srgbClr val="A966A6"/>
                </a:solidFill>
                <a:latin typeface="Moderat Extended Bold"/>
                <a:cs typeface="Moderat Extended Bold"/>
              </a:rPr>
              <a:t> </a:t>
            </a:r>
            <a:r>
              <a:rPr sz="940" b="1" dirty="0">
                <a:solidFill>
                  <a:srgbClr val="A966A6"/>
                </a:solidFill>
                <a:latin typeface="Moderat Extended Bold"/>
                <a:cs typeface="Moderat Extended Bold"/>
              </a:rPr>
              <a:t>early</a:t>
            </a:r>
            <a:r>
              <a:rPr sz="940" b="1" spc="-6" dirty="0">
                <a:solidFill>
                  <a:srgbClr val="A966A6"/>
                </a:solidFill>
                <a:latin typeface="Moderat Extended Bold"/>
                <a:cs typeface="Moderat Extended Bold"/>
              </a:rPr>
              <a:t> career </a:t>
            </a:r>
            <a:r>
              <a:rPr sz="940" b="1" dirty="0">
                <a:solidFill>
                  <a:srgbClr val="A966A6"/>
                </a:solidFill>
                <a:latin typeface="Moderat Extended Bold"/>
                <a:cs typeface="Moderat Extended Bold"/>
              </a:rPr>
              <a:t>researcher</a:t>
            </a:r>
            <a:r>
              <a:rPr sz="940" b="1" spc="-30" dirty="0">
                <a:solidFill>
                  <a:srgbClr val="A966A6"/>
                </a:solidFill>
                <a:latin typeface="Moderat Extended Bold"/>
                <a:cs typeface="Moderat Extended Bold"/>
              </a:rPr>
              <a:t> </a:t>
            </a:r>
            <a:r>
              <a:rPr sz="940" b="1" dirty="0">
                <a:solidFill>
                  <a:srgbClr val="A966A6"/>
                </a:solidFill>
                <a:latin typeface="Moderat Extended Bold"/>
                <a:cs typeface="Moderat Extended Bold"/>
              </a:rPr>
              <a:t>book</a:t>
            </a:r>
            <a:r>
              <a:rPr sz="940" b="1" spc="-27" dirty="0">
                <a:solidFill>
                  <a:srgbClr val="A966A6"/>
                </a:solidFill>
                <a:latin typeface="Moderat Extended Bold"/>
                <a:cs typeface="Moderat Extended Bold"/>
              </a:rPr>
              <a:t> </a:t>
            </a:r>
            <a:r>
              <a:rPr sz="940" b="1" dirty="0">
                <a:solidFill>
                  <a:srgbClr val="A966A6"/>
                </a:solidFill>
                <a:latin typeface="Moderat Extended Bold"/>
                <a:cs typeface="Moderat Extended Bold"/>
              </a:rPr>
              <a:t>series,</a:t>
            </a:r>
            <a:r>
              <a:rPr sz="940" b="1" spc="-27" dirty="0">
                <a:solidFill>
                  <a:srgbClr val="A966A6"/>
                </a:solidFill>
                <a:latin typeface="Moderat Extended Bold"/>
                <a:cs typeface="Moderat Extended Bold"/>
              </a:rPr>
              <a:t> </a:t>
            </a:r>
            <a:r>
              <a:rPr sz="940" b="1" dirty="0">
                <a:solidFill>
                  <a:srgbClr val="A966A6"/>
                </a:solidFill>
                <a:latin typeface="Moderat Extended Bold"/>
                <a:cs typeface="Moderat Extended Bold"/>
              </a:rPr>
              <a:t>she</a:t>
            </a:r>
            <a:r>
              <a:rPr sz="940" b="1" spc="-27"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found </a:t>
            </a:r>
            <a:r>
              <a:rPr sz="940" b="1" dirty="0">
                <a:solidFill>
                  <a:srgbClr val="A966A6"/>
                </a:solidFill>
                <a:latin typeface="Moderat Extended Bold"/>
                <a:cs typeface="Moderat Extended Bold"/>
              </a:rPr>
              <a:t>that</a:t>
            </a:r>
            <a:r>
              <a:rPr sz="940" b="1" spc="-21" dirty="0">
                <a:solidFill>
                  <a:srgbClr val="A966A6"/>
                </a:solidFill>
                <a:latin typeface="Moderat Extended Bold"/>
                <a:cs typeface="Moderat Extended Bold"/>
              </a:rPr>
              <a:t> </a:t>
            </a:r>
            <a:r>
              <a:rPr sz="940" b="1" dirty="0">
                <a:solidFill>
                  <a:srgbClr val="A966A6"/>
                </a:solidFill>
                <a:latin typeface="Moderat Extended Bold"/>
                <a:cs typeface="Moderat Extended Bold"/>
              </a:rPr>
              <a:t>open</a:t>
            </a:r>
            <a:r>
              <a:rPr sz="940" b="1" spc="-21" dirty="0">
                <a:solidFill>
                  <a:srgbClr val="A966A6"/>
                </a:solidFill>
                <a:latin typeface="Moderat Extended Bold"/>
                <a:cs typeface="Moderat Extended Bold"/>
              </a:rPr>
              <a:t> </a:t>
            </a:r>
            <a:r>
              <a:rPr sz="940" b="1" dirty="0">
                <a:solidFill>
                  <a:srgbClr val="A966A6"/>
                </a:solidFill>
                <a:latin typeface="Moderat Extended Bold"/>
                <a:cs typeface="Moderat Extended Bold"/>
              </a:rPr>
              <a:t>access</a:t>
            </a:r>
            <a:r>
              <a:rPr sz="940" b="1" spc="-21" dirty="0">
                <a:solidFill>
                  <a:srgbClr val="A966A6"/>
                </a:solidFill>
                <a:latin typeface="Moderat Extended Bold"/>
                <a:cs typeface="Moderat Extended Bold"/>
              </a:rPr>
              <a:t> </a:t>
            </a:r>
            <a:r>
              <a:rPr sz="940" b="1" dirty="0">
                <a:solidFill>
                  <a:srgbClr val="A966A6"/>
                </a:solidFill>
                <a:latin typeface="Moderat Extended Bold"/>
                <a:cs typeface="Moderat Extended Bold"/>
              </a:rPr>
              <a:t>book</a:t>
            </a:r>
            <a:r>
              <a:rPr sz="940" b="1" spc="-18"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publishing </a:t>
            </a:r>
            <a:r>
              <a:rPr sz="940" b="1" dirty="0">
                <a:solidFill>
                  <a:srgbClr val="A966A6"/>
                </a:solidFill>
                <a:latin typeface="Moderat Extended Bold"/>
                <a:cs typeface="Moderat Extended Bold"/>
              </a:rPr>
              <a:t>was</a:t>
            </a:r>
            <a:r>
              <a:rPr sz="940" b="1" spc="-12" dirty="0">
                <a:solidFill>
                  <a:srgbClr val="A966A6"/>
                </a:solidFill>
                <a:latin typeface="Moderat Extended Bold"/>
                <a:cs typeface="Moderat Extended Bold"/>
              </a:rPr>
              <a:t> </a:t>
            </a:r>
            <a:r>
              <a:rPr sz="940" b="1" dirty="0">
                <a:solidFill>
                  <a:srgbClr val="A966A6"/>
                </a:solidFill>
                <a:latin typeface="Moderat Extended Bold"/>
                <a:cs typeface="Moderat Extended Bold"/>
              </a:rPr>
              <a:t>hugely</a:t>
            </a:r>
            <a:r>
              <a:rPr sz="940" b="1" spc="-12" dirty="0">
                <a:solidFill>
                  <a:srgbClr val="A966A6"/>
                </a:solidFill>
                <a:latin typeface="Moderat Extended Bold"/>
                <a:cs typeface="Moderat Extended Bold"/>
              </a:rPr>
              <a:t> </a:t>
            </a:r>
            <a:r>
              <a:rPr sz="940" b="1" dirty="0">
                <a:solidFill>
                  <a:srgbClr val="A966A6"/>
                </a:solidFill>
                <a:latin typeface="Moderat Extended Bold"/>
                <a:cs typeface="Moderat Extended Bold"/>
              </a:rPr>
              <a:t>beneficial</a:t>
            </a:r>
            <a:r>
              <a:rPr sz="940" b="1" spc="-12" dirty="0">
                <a:solidFill>
                  <a:srgbClr val="A966A6"/>
                </a:solidFill>
                <a:latin typeface="Moderat Extended Bold"/>
                <a:cs typeface="Moderat Extended Bold"/>
              </a:rPr>
              <a:t> </a:t>
            </a:r>
            <a:r>
              <a:rPr sz="940" b="1" dirty="0">
                <a:solidFill>
                  <a:srgbClr val="A966A6"/>
                </a:solidFill>
                <a:latin typeface="Moderat Extended Bold"/>
                <a:cs typeface="Moderat Extended Bold"/>
              </a:rPr>
              <a:t>to</a:t>
            </a:r>
            <a:r>
              <a:rPr sz="940" b="1" spc="-12" dirty="0">
                <a:solidFill>
                  <a:srgbClr val="A966A6"/>
                </a:solidFill>
                <a:latin typeface="Moderat Extended Bold"/>
                <a:cs typeface="Moderat Extended Bold"/>
              </a:rPr>
              <a:t> </a:t>
            </a:r>
            <a:r>
              <a:rPr sz="940" b="1" dirty="0">
                <a:solidFill>
                  <a:srgbClr val="A966A6"/>
                </a:solidFill>
                <a:latin typeface="Moderat Extended Bold"/>
                <a:cs typeface="Moderat Extended Bold"/>
              </a:rPr>
              <a:t>the</a:t>
            </a:r>
            <a:r>
              <a:rPr sz="940" b="1" spc="-12"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fledgling </a:t>
            </a:r>
            <a:r>
              <a:rPr sz="940" b="1" dirty="0">
                <a:solidFill>
                  <a:srgbClr val="A966A6"/>
                </a:solidFill>
                <a:latin typeface="Moderat Extended Bold"/>
                <a:cs typeface="Moderat Extended Bold"/>
              </a:rPr>
              <a:t>scholars</a:t>
            </a:r>
            <a:r>
              <a:rPr sz="940" b="1" spc="-9" dirty="0">
                <a:solidFill>
                  <a:srgbClr val="A966A6"/>
                </a:solidFill>
                <a:latin typeface="Moderat Extended Bold"/>
                <a:cs typeface="Moderat Extended Bold"/>
              </a:rPr>
              <a:t> </a:t>
            </a:r>
            <a:r>
              <a:rPr sz="940" b="1" dirty="0">
                <a:solidFill>
                  <a:srgbClr val="A966A6"/>
                </a:solidFill>
                <a:latin typeface="Moderat Extended Bold"/>
                <a:cs typeface="Moderat Extended Bold"/>
              </a:rPr>
              <a:t>she</a:t>
            </a:r>
            <a:r>
              <a:rPr sz="940" b="1" spc="-9" dirty="0">
                <a:solidFill>
                  <a:srgbClr val="A966A6"/>
                </a:solidFill>
                <a:latin typeface="Moderat Extended Bold"/>
                <a:cs typeface="Moderat Extended Bold"/>
              </a:rPr>
              <a:t> </a:t>
            </a:r>
            <a:r>
              <a:rPr sz="940" b="1" spc="-12" dirty="0">
                <a:solidFill>
                  <a:srgbClr val="A966A6"/>
                </a:solidFill>
                <a:latin typeface="Moderat Extended Bold"/>
                <a:cs typeface="Moderat Extended Bold"/>
              </a:rPr>
              <a:t>worked</a:t>
            </a:r>
            <a:r>
              <a:rPr sz="940" b="1" spc="-9" dirty="0">
                <a:solidFill>
                  <a:srgbClr val="A966A6"/>
                </a:solidFill>
                <a:latin typeface="Moderat Extended Bold"/>
                <a:cs typeface="Moderat Extended Bold"/>
              </a:rPr>
              <a:t> </a:t>
            </a:r>
            <a:r>
              <a:rPr sz="940" b="1" dirty="0">
                <a:solidFill>
                  <a:srgbClr val="A966A6"/>
                </a:solidFill>
                <a:latin typeface="Moderat Extended Bold"/>
                <a:cs typeface="Moderat Extended Bold"/>
              </a:rPr>
              <a:t>with.</a:t>
            </a:r>
            <a:r>
              <a:rPr sz="940" b="1" spc="-6" dirty="0">
                <a:solidFill>
                  <a:srgbClr val="A966A6"/>
                </a:solidFill>
                <a:latin typeface="Moderat Extended Bold"/>
                <a:cs typeface="Moderat Extended Bold"/>
              </a:rPr>
              <a:t> </a:t>
            </a:r>
            <a:r>
              <a:rPr sz="940" b="1" dirty="0">
                <a:solidFill>
                  <a:srgbClr val="A966A6"/>
                </a:solidFill>
                <a:latin typeface="Moderat Extended Bold"/>
                <a:cs typeface="Moderat Extended Bold"/>
              </a:rPr>
              <a:t>Their</a:t>
            </a:r>
            <a:r>
              <a:rPr sz="940" b="1" spc="-9" dirty="0">
                <a:solidFill>
                  <a:srgbClr val="A966A6"/>
                </a:solidFill>
                <a:latin typeface="Moderat Extended Bold"/>
                <a:cs typeface="Moderat Extended Bold"/>
              </a:rPr>
              <a:t> </a:t>
            </a:r>
            <a:r>
              <a:rPr sz="940" b="1" spc="-12" dirty="0">
                <a:solidFill>
                  <a:srgbClr val="A966A6"/>
                </a:solidFill>
                <a:latin typeface="Moderat Extended Bold"/>
                <a:cs typeface="Moderat Extended Bold"/>
              </a:rPr>
              <a:t>work </a:t>
            </a:r>
            <a:r>
              <a:rPr sz="940" b="1" dirty="0">
                <a:solidFill>
                  <a:srgbClr val="A966A6"/>
                </a:solidFill>
                <a:latin typeface="Moderat Extended Bold"/>
                <a:cs typeface="Moderat Extended Bold"/>
              </a:rPr>
              <a:t>rapidly</a:t>
            </a:r>
            <a:r>
              <a:rPr sz="940" b="1" spc="-12" dirty="0">
                <a:solidFill>
                  <a:srgbClr val="A966A6"/>
                </a:solidFill>
                <a:latin typeface="Moderat Extended Bold"/>
                <a:cs typeface="Moderat Extended Bold"/>
              </a:rPr>
              <a:t> </a:t>
            </a:r>
            <a:r>
              <a:rPr sz="940" b="1" dirty="0">
                <a:solidFill>
                  <a:srgbClr val="A966A6"/>
                </a:solidFill>
                <a:latin typeface="Moderat Extended Bold"/>
                <a:cs typeface="Moderat Extended Bold"/>
              </a:rPr>
              <a:t>gained</a:t>
            </a:r>
            <a:r>
              <a:rPr sz="940" b="1" spc="-12" dirty="0">
                <a:solidFill>
                  <a:srgbClr val="A966A6"/>
                </a:solidFill>
                <a:latin typeface="Moderat Extended Bold"/>
                <a:cs typeface="Moderat Extended Bold"/>
              </a:rPr>
              <a:t> </a:t>
            </a:r>
            <a:r>
              <a:rPr sz="940" b="1" dirty="0">
                <a:solidFill>
                  <a:srgbClr val="A966A6"/>
                </a:solidFill>
                <a:latin typeface="Moderat Extended Bold"/>
                <a:cs typeface="Moderat Extended Bold"/>
              </a:rPr>
              <a:t>a</a:t>
            </a:r>
            <a:r>
              <a:rPr sz="940" b="1" spc="-9" dirty="0">
                <a:solidFill>
                  <a:srgbClr val="A966A6"/>
                </a:solidFill>
                <a:latin typeface="Moderat Extended Bold"/>
                <a:cs typeface="Moderat Extended Bold"/>
              </a:rPr>
              <a:t> </a:t>
            </a:r>
            <a:r>
              <a:rPr sz="940" b="1" dirty="0">
                <a:solidFill>
                  <a:srgbClr val="A966A6"/>
                </a:solidFill>
                <a:latin typeface="Moderat Extended Bold"/>
                <a:cs typeface="Moderat Extended Bold"/>
              </a:rPr>
              <a:t>high</a:t>
            </a:r>
            <a:r>
              <a:rPr sz="940" b="1" spc="-12"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profile,</a:t>
            </a:r>
            <a:r>
              <a:rPr sz="940" b="1" spc="-12"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getting </a:t>
            </a:r>
            <a:r>
              <a:rPr sz="940" b="1" dirty="0">
                <a:solidFill>
                  <a:srgbClr val="A966A6"/>
                </a:solidFill>
                <a:latin typeface="Moderat Extended Bold"/>
                <a:cs typeface="Moderat Extended Bold"/>
              </a:rPr>
              <a:t>their</a:t>
            </a:r>
            <a:r>
              <a:rPr sz="940" b="1" spc="-6" dirty="0">
                <a:solidFill>
                  <a:srgbClr val="A966A6"/>
                </a:solidFill>
                <a:latin typeface="Moderat Extended Bold"/>
                <a:cs typeface="Moderat Extended Bold"/>
              </a:rPr>
              <a:t> </a:t>
            </a:r>
            <a:r>
              <a:rPr sz="940" b="1" dirty="0">
                <a:solidFill>
                  <a:srgbClr val="A966A6"/>
                </a:solidFill>
                <a:latin typeface="Moderat Extended Bold"/>
                <a:cs typeface="Moderat Extended Bold"/>
              </a:rPr>
              <a:t>names</a:t>
            </a:r>
            <a:r>
              <a:rPr sz="940" b="1" spc="-6" dirty="0">
                <a:solidFill>
                  <a:srgbClr val="A966A6"/>
                </a:solidFill>
                <a:latin typeface="Moderat Extended Bold"/>
                <a:cs typeface="Moderat Extended Bold"/>
              </a:rPr>
              <a:t> </a:t>
            </a:r>
            <a:r>
              <a:rPr sz="940" b="1" dirty="0">
                <a:solidFill>
                  <a:srgbClr val="A966A6"/>
                </a:solidFill>
                <a:latin typeface="Moderat Extended Bold"/>
                <a:cs typeface="Moderat Extended Bold"/>
              </a:rPr>
              <a:t>noticed</a:t>
            </a:r>
            <a:r>
              <a:rPr sz="940" b="1" spc="-3" dirty="0">
                <a:solidFill>
                  <a:srgbClr val="A966A6"/>
                </a:solidFill>
                <a:latin typeface="Moderat Extended Bold"/>
                <a:cs typeface="Moderat Extended Bold"/>
              </a:rPr>
              <a:t> </a:t>
            </a:r>
            <a:r>
              <a:rPr sz="940" b="1" dirty="0">
                <a:solidFill>
                  <a:srgbClr val="A966A6"/>
                </a:solidFill>
                <a:latin typeface="Moderat Extended Bold"/>
                <a:cs typeface="Moderat Extended Bold"/>
              </a:rPr>
              <a:t>in</a:t>
            </a:r>
            <a:r>
              <a:rPr sz="940" b="1" spc="-6" dirty="0">
                <a:solidFill>
                  <a:srgbClr val="A966A6"/>
                </a:solidFill>
                <a:latin typeface="Moderat Extended Bold"/>
                <a:cs typeface="Moderat Extended Bold"/>
              </a:rPr>
              <a:t> academic </a:t>
            </a:r>
            <a:r>
              <a:rPr sz="940" b="1" dirty="0">
                <a:solidFill>
                  <a:srgbClr val="A966A6"/>
                </a:solidFill>
                <a:latin typeface="Moderat Extended Bold"/>
                <a:cs typeface="Moderat Extended Bold"/>
              </a:rPr>
              <a:t>circles.</a:t>
            </a:r>
            <a:r>
              <a:rPr sz="940" b="1" spc="-30" dirty="0">
                <a:solidFill>
                  <a:srgbClr val="A966A6"/>
                </a:solidFill>
                <a:latin typeface="Moderat Extended Bold"/>
                <a:cs typeface="Moderat Extended Bold"/>
              </a:rPr>
              <a:t> </a:t>
            </a:r>
            <a:r>
              <a:rPr sz="940" b="1" dirty="0">
                <a:solidFill>
                  <a:srgbClr val="A966A6"/>
                </a:solidFill>
                <a:latin typeface="Moderat Extended Bold"/>
                <a:cs typeface="Moderat Extended Bold"/>
              </a:rPr>
              <a:t>From</a:t>
            </a:r>
            <a:r>
              <a:rPr sz="940" b="1" spc="-21" dirty="0">
                <a:solidFill>
                  <a:srgbClr val="A966A6"/>
                </a:solidFill>
                <a:latin typeface="Moderat Extended Bold"/>
                <a:cs typeface="Moderat Extended Bold"/>
              </a:rPr>
              <a:t> </a:t>
            </a:r>
            <a:r>
              <a:rPr sz="940" b="1" dirty="0">
                <a:solidFill>
                  <a:srgbClr val="A966A6"/>
                </a:solidFill>
                <a:latin typeface="Moderat Extended Bold"/>
                <a:cs typeface="Moderat Extended Bold"/>
              </a:rPr>
              <a:t>that,</a:t>
            </a:r>
            <a:r>
              <a:rPr sz="940" b="1" spc="-24" dirty="0">
                <a:solidFill>
                  <a:srgbClr val="A966A6"/>
                </a:solidFill>
                <a:latin typeface="Moderat Extended Bold"/>
                <a:cs typeface="Moderat Extended Bold"/>
              </a:rPr>
              <a:t> </a:t>
            </a:r>
            <a:r>
              <a:rPr sz="940" b="1" dirty="0">
                <a:solidFill>
                  <a:srgbClr val="A966A6"/>
                </a:solidFill>
                <a:latin typeface="Moderat Extended Bold"/>
                <a:cs typeface="Moderat Extended Bold"/>
              </a:rPr>
              <a:t>they</a:t>
            </a:r>
            <a:r>
              <a:rPr sz="940" b="1" spc="-21" dirty="0">
                <a:solidFill>
                  <a:srgbClr val="A966A6"/>
                </a:solidFill>
                <a:latin typeface="Moderat Extended Bold"/>
                <a:cs typeface="Moderat Extended Bold"/>
              </a:rPr>
              <a:t> </a:t>
            </a:r>
            <a:r>
              <a:rPr sz="940" b="1" dirty="0">
                <a:solidFill>
                  <a:srgbClr val="A966A6"/>
                </a:solidFill>
                <a:latin typeface="Moderat Extended Bold"/>
                <a:cs typeface="Moderat Extended Bold"/>
              </a:rPr>
              <a:t>gained</a:t>
            </a:r>
            <a:r>
              <a:rPr sz="940" b="1" spc="-24" dirty="0">
                <a:solidFill>
                  <a:srgbClr val="A966A6"/>
                </a:solidFill>
                <a:latin typeface="Moderat Extended Bold"/>
                <a:cs typeface="Moderat Extended Bold"/>
              </a:rPr>
              <a:t> </a:t>
            </a:r>
            <a:r>
              <a:rPr sz="940" b="1" dirty="0">
                <a:solidFill>
                  <a:srgbClr val="A966A6"/>
                </a:solidFill>
                <a:latin typeface="Moderat Extended Bold"/>
                <a:cs typeface="Moderat Extended Bold"/>
              </a:rPr>
              <a:t>lots</a:t>
            </a:r>
            <a:r>
              <a:rPr sz="940" b="1" spc="-21" dirty="0">
                <a:solidFill>
                  <a:srgbClr val="A966A6"/>
                </a:solidFill>
                <a:latin typeface="Moderat Extended Bold"/>
                <a:cs typeface="Moderat Extended Bold"/>
              </a:rPr>
              <a:t> </a:t>
            </a:r>
            <a:r>
              <a:rPr sz="940" b="1" spc="-15" dirty="0">
                <a:solidFill>
                  <a:srgbClr val="A966A6"/>
                </a:solidFill>
                <a:latin typeface="Moderat Extended Bold"/>
                <a:cs typeface="Moderat Extended Bold"/>
              </a:rPr>
              <a:t>of </a:t>
            </a:r>
            <a:r>
              <a:rPr sz="940" b="1" dirty="0">
                <a:solidFill>
                  <a:srgbClr val="A966A6"/>
                </a:solidFill>
                <a:latin typeface="Moderat Extended Bold"/>
                <a:cs typeface="Moderat Extended Bold"/>
              </a:rPr>
              <a:t>networking</a:t>
            </a:r>
            <a:r>
              <a:rPr sz="940" b="1" spc="-55"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opportunities.</a:t>
            </a:r>
            <a:endParaRPr sz="940" dirty="0">
              <a:latin typeface="Moderat Extended Bold"/>
              <a:cs typeface="Moderat Extended Bold"/>
            </a:endParaRPr>
          </a:p>
          <a:p>
            <a:pPr marL="7701" marR="3081">
              <a:lnSpc>
                <a:spcPct val="101099"/>
              </a:lnSpc>
              <a:spcBef>
                <a:spcPts val="300"/>
              </a:spcBef>
            </a:pPr>
            <a:r>
              <a:rPr sz="940" b="1" dirty="0">
                <a:solidFill>
                  <a:srgbClr val="A966A6"/>
                </a:solidFill>
                <a:latin typeface="Moderat Extended Bold"/>
                <a:cs typeface="Moderat Extended Bold"/>
              </a:rPr>
              <a:t>“The</a:t>
            </a:r>
            <a:r>
              <a:rPr sz="940" b="1" spc="-3" dirty="0">
                <a:solidFill>
                  <a:srgbClr val="A966A6"/>
                </a:solidFill>
                <a:latin typeface="Moderat Extended Bold"/>
                <a:cs typeface="Moderat Extended Bold"/>
              </a:rPr>
              <a:t> </a:t>
            </a:r>
            <a:r>
              <a:rPr sz="940" b="1" dirty="0">
                <a:solidFill>
                  <a:srgbClr val="A966A6"/>
                </a:solidFill>
                <a:latin typeface="Moderat Extended Bold"/>
                <a:cs typeface="Moderat Extended Bold"/>
              </a:rPr>
              <a:t>early</a:t>
            </a:r>
            <a:r>
              <a:rPr sz="940" b="1" spc="-3" dirty="0">
                <a:solidFill>
                  <a:srgbClr val="A966A6"/>
                </a:solidFill>
                <a:latin typeface="Moderat Extended Bold"/>
                <a:cs typeface="Moderat Extended Bold"/>
              </a:rPr>
              <a:t> </a:t>
            </a:r>
            <a:r>
              <a:rPr sz="940" b="1" dirty="0">
                <a:solidFill>
                  <a:srgbClr val="A966A6"/>
                </a:solidFill>
                <a:latin typeface="Moderat Extended Bold"/>
                <a:cs typeface="Moderat Extended Bold"/>
              </a:rPr>
              <a:t>career </a:t>
            </a:r>
            <a:r>
              <a:rPr sz="940" b="1" spc="-6" dirty="0">
                <a:solidFill>
                  <a:srgbClr val="A966A6"/>
                </a:solidFill>
                <a:latin typeface="Moderat Extended Bold"/>
                <a:cs typeface="Moderat Extended Bold"/>
              </a:rPr>
              <a:t>researchers </a:t>
            </a:r>
            <a:r>
              <a:rPr sz="940" b="1" dirty="0">
                <a:solidFill>
                  <a:srgbClr val="A966A6"/>
                </a:solidFill>
                <a:latin typeface="Moderat Extended Bold"/>
                <a:cs typeface="Moderat Extended Bold"/>
              </a:rPr>
              <a:t>benefitted</a:t>
            </a:r>
            <a:r>
              <a:rPr sz="940" b="1" spc="-36" dirty="0">
                <a:solidFill>
                  <a:srgbClr val="A966A6"/>
                </a:solidFill>
                <a:latin typeface="Moderat Extended Bold"/>
                <a:cs typeface="Moderat Extended Bold"/>
              </a:rPr>
              <a:t> </a:t>
            </a:r>
            <a:r>
              <a:rPr sz="940" b="1" dirty="0">
                <a:solidFill>
                  <a:srgbClr val="A966A6"/>
                </a:solidFill>
                <a:latin typeface="Moderat Extended Bold"/>
                <a:cs typeface="Moderat Extended Bold"/>
              </a:rPr>
              <a:t>enormously</a:t>
            </a:r>
            <a:r>
              <a:rPr sz="940" b="1" spc="-36" dirty="0">
                <a:solidFill>
                  <a:srgbClr val="A966A6"/>
                </a:solidFill>
                <a:latin typeface="Moderat Extended Bold"/>
                <a:cs typeface="Moderat Extended Bold"/>
              </a:rPr>
              <a:t> </a:t>
            </a:r>
            <a:r>
              <a:rPr sz="940" b="1" dirty="0">
                <a:solidFill>
                  <a:srgbClr val="A966A6"/>
                </a:solidFill>
                <a:latin typeface="Moderat Extended Bold"/>
                <a:cs typeface="Moderat Extended Bold"/>
              </a:rPr>
              <a:t>from</a:t>
            </a:r>
            <a:r>
              <a:rPr sz="940" b="1" spc="-36" dirty="0">
                <a:solidFill>
                  <a:srgbClr val="A966A6"/>
                </a:solidFill>
                <a:latin typeface="Moderat Extended Bold"/>
                <a:cs typeface="Moderat Extended Bold"/>
              </a:rPr>
              <a:t> </a:t>
            </a:r>
            <a:r>
              <a:rPr sz="940" b="1" spc="-15" dirty="0">
                <a:solidFill>
                  <a:srgbClr val="A966A6"/>
                </a:solidFill>
                <a:latin typeface="Moderat Extended Bold"/>
                <a:cs typeface="Moderat Extended Bold"/>
              </a:rPr>
              <a:t>the </a:t>
            </a:r>
            <a:r>
              <a:rPr sz="940" b="1" dirty="0">
                <a:solidFill>
                  <a:srgbClr val="A966A6"/>
                </a:solidFill>
                <a:latin typeface="Moderat Extended Bold"/>
                <a:cs typeface="Moderat Extended Bold"/>
              </a:rPr>
              <a:t>attention</a:t>
            </a:r>
            <a:r>
              <a:rPr sz="940" b="1" spc="-21" dirty="0">
                <a:solidFill>
                  <a:srgbClr val="A966A6"/>
                </a:solidFill>
                <a:latin typeface="Moderat Extended Bold"/>
                <a:cs typeface="Moderat Extended Bold"/>
              </a:rPr>
              <a:t> </a:t>
            </a:r>
            <a:r>
              <a:rPr sz="940" b="1" dirty="0">
                <a:solidFill>
                  <a:srgbClr val="A966A6"/>
                </a:solidFill>
                <a:latin typeface="Moderat Extended Bold"/>
                <a:cs typeface="Moderat Extended Bold"/>
              </a:rPr>
              <a:t>their</a:t>
            </a:r>
            <a:r>
              <a:rPr sz="940" b="1" spc="-21" dirty="0">
                <a:solidFill>
                  <a:srgbClr val="A966A6"/>
                </a:solidFill>
                <a:latin typeface="Moderat Extended Bold"/>
                <a:cs typeface="Moderat Extended Bold"/>
              </a:rPr>
              <a:t> </a:t>
            </a:r>
            <a:r>
              <a:rPr sz="940" b="1" dirty="0">
                <a:solidFill>
                  <a:srgbClr val="A966A6"/>
                </a:solidFill>
                <a:latin typeface="Moderat Extended Bold"/>
                <a:cs typeface="Moderat Extended Bold"/>
              </a:rPr>
              <a:t>open</a:t>
            </a:r>
            <a:r>
              <a:rPr sz="940" b="1" spc="-21" dirty="0">
                <a:solidFill>
                  <a:srgbClr val="A966A6"/>
                </a:solidFill>
                <a:latin typeface="Moderat Extended Bold"/>
                <a:cs typeface="Moderat Extended Bold"/>
              </a:rPr>
              <a:t> </a:t>
            </a:r>
            <a:r>
              <a:rPr sz="940" b="1" dirty="0">
                <a:solidFill>
                  <a:srgbClr val="A966A6"/>
                </a:solidFill>
                <a:latin typeface="Moderat Extended Bold"/>
                <a:cs typeface="Moderat Extended Bold"/>
              </a:rPr>
              <a:t>access</a:t>
            </a:r>
            <a:r>
              <a:rPr sz="940" b="1" spc="-21"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books</a:t>
            </a:r>
            <a:r>
              <a:rPr sz="940" b="1" spc="-21" dirty="0">
                <a:solidFill>
                  <a:srgbClr val="A966A6"/>
                </a:solidFill>
                <a:latin typeface="Moderat Extended Bold"/>
                <a:cs typeface="Moderat Extended Bold"/>
              </a:rPr>
              <a:t> </a:t>
            </a:r>
            <a:r>
              <a:rPr sz="940" b="1" spc="-12" dirty="0">
                <a:solidFill>
                  <a:srgbClr val="A966A6"/>
                </a:solidFill>
                <a:latin typeface="Moderat Extended Bold"/>
                <a:cs typeface="Moderat Extended Bold"/>
              </a:rPr>
              <a:t>got.</a:t>
            </a:r>
            <a:endParaRPr sz="940" dirty="0">
              <a:latin typeface="Moderat Extended Bold"/>
              <a:cs typeface="Moderat Extended Bold"/>
            </a:endParaRPr>
          </a:p>
        </p:txBody>
      </p:sp>
      <p:sp>
        <p:nvSpPr>
          <p:cNvPr id="3" name="object 3"/>
          <p:cNvSpPr txBox="1"/>
          <p:nvPr/>
        </p:nvSpPr>
        <p:spPr>
          <a:xfrm>
            <a:off x="3201791" y="2594203"/>
            <a:ext cx="2546432" cy="1936105"/>
          </a:xfrm>
          <a:prstGeom prst="rect">
            <a:avLst/>
          </a:prstGeom>
        </p:spPr>
        <p:txBody>
          <a:bodyPr vert="horz" wrap="square" lIns="0" tIns="7316" rIns="0" bIns="0" rtlCol="0">
            <a:spAutoFit/>
          </a:bodyPr>
          <a:lstStyle/>
          <a:p>
            <a:pPr marL="7701" marR="30805">
              <a:lnSpc>
                <a:spcPct val="101099"/>
              </a:lnSpc>
              <a:spcBef>
                <a:spcPts val="58"/>
              </a:spcBef>
            </a:pPr>
            <a:r>
              <a:rPr sz="940" b="1" dirty="0">
                <a:solidFill>
                  <a:srgbClr val="A966A6"/>
                </a:solidFill>
                <a:latin typeface="Moderat Extended Bold"/>
                <a:cs typeface="Moderat Extended Bold"/>
              </a:rPr>
              <a:t>And</a:t>
            </a:r>
            <a:r>
              <a:rPr sz="940" b="1" spc="-15" dirty="0">
                <a:solidFill>
                  <a:srgbClr val="A966A6"/>
                </a:solidFill>
                <a:latin typeface="Moderat Extended Bold"/>
                <a:cs typeface="Moderat Extended Bold"/>
              </a:rPr>
              <a:t> </a:t>
            </a:r>
            <a:r>
              <a:rPr sz="940" b="1" dirty="0">
                <a:solidFill>
                  <a:srgbClr val="A966A6"/>
                </a:solidFill>
                <a:latin typeface="Moderat Extended Bold"/>
                <a:cs typeface="Moderat Extended Bold"/>
              </a:rPr>
              <a:t>they</a:t>
            </a:r>
            <a:r>
              <a:rPr sz="940" b="1" spc="-12" dirty="0">
                <a:solidFill>
                  <a:srgbClr val="A966A6"/>
                </a:solidFill>
                <a:latin typeface="Moderat Extended Bold"/>
                <a:cs typeface="Moderat Extended Bold"/>
              </a:rPr>
              <a:t> </a:t>
            </a:r>
            <a:r>
              <a:rPr sz="940" b="1" dirty="0">
                <a:solidFill>
                  <a:srgbClr val="A966A6"/>
                </a:solidFill>
                <a:latin typeface="Moderat Extended Bold"/>
                <a:cs typeface="Moderat Extended Bold"/>
              </a:rPr>
              <a:t>were</a:t>
            </a:r>
            <a:r>
              <a:rPr sz="940" b="1" spc="-12" dirty="0">
                <a:solidFill>
                  <a:srgbClr val="A966A6"/>
                </a:solidFill>
                <a:latin typeface="Moderat Extended Bold"/>
                <a:cs typeface="Moderat Extended Bold"/>
              </a:rPr>
              <a:t> </a:t>
            </a:r>
            <a:r>
              <a:rPr sz="940" b="1" dirty="0">
                <a:solidFill>
                  <a:srgbClr val="A966A6"/>
                </a:solidFill>
                <a:latin typeface="Moderat Extended Bold"/>
                <a:cs typeface="Moderat Extended Bold"/>
              </a:rPr>
              <a:t>able</a:t>
            </a:r>
            <a:r>
              <a:rPr sz="940" b="1" spc="-12" dirty="0">
                <a:solidFill>
                  <a:srgbClr val="A966A6"/>
                </a:solidFill>
                <a:latin typeface="Moderat Extended Bold"/>
                <a:cs typeface="Moderat Extended Bold"/>
              </a:rPr>
              <a:t> </a:t>
            </a:r>
            <a:r>
              <a:rPr sz="940" b="1" dirty="0">
                <a:solidFill>
                  <a:srgbClr val="A966A6"/>
                </a:solidFill>
                <a:latin typeface="Moderat Extended Bold"/>
                <a:cs typeface="Moderat Extended Bold"/>
              </a:rPr>
              <a:t>to</a:t>
            </a:r>
            <a:r>
              <a:rPr sz="940" b="1" spc="-15"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cross-promote </a:t>
            </a:r>
            <a:r>
              <a:rPr sz="940" b="1" dirty="0">
                <a:solidFill>
                  <a:srgbClr val="A966A6"/>
                </a:solidFill>
                <a:latin typeface="Moderat Extended Bold"/>
                <a:cs typeface="Moderat Extended Bold"/>
              </a:rPr>
              <a:t>each</a:t>
            </a:r>
            <a:r>
              <a:rPr sz="940" b="1" spc="-24" dirty="0">
                <a:solidFill>
                  <a:srgbClr val="A966A6"/>
                </a:solidFill>
                <a:latin typeface="Moderat Extended Bold"/>
                <a:cs typeface="Moderat Extended Bold"/>
              </a:rPr>
              <a:t> </a:t>
            </a:r>
            <a:r>
              <a:rPr sz="940" b="1" dirty="0">
                <a:solidFill>
                  <a:srgbClr val="A966A6"/>
                </a:solidFill>
                <a:latin typeface="Moderat Extended Bold"/>
                <a:cs typeface="Moderat Extended Bold"/>
              </a:rPr>
              <a:t>other’s</a:t>
            </a:r>
            <a:r>
              <a:rPr sz="940" b="1" spc="-21" dirty="0">
                <a:solidFill>
                  <a:srgbClr val="A966A6"/>
                </a:solidFill>
                <a:latin typeface="Moderat Extended Bold"/>
                <a:cs typeface="Moderat Extended Bold"/>
              </a:rPr>
              <a:t> </a:t>
            </a:r>
            <a:r>
              <a:rPr sz="940" b="1" dirty="0">
                <a:solidFill>
                  <a:srgbClr val="A966A6"/>
                </a:solidFill>
                <a:latin typeface="Moderat Extended Bold"/>
                <a:cs typeface="Moderat Extended Bold"/>
              </a:rPr>
              <a:t>work,</a:t>
            </a:r>
            <a:r>
              <a:rPr sz="940" b="1" spc="-21" dirty="0">
                <a:solidFill>
                  <a:srgbClr val="A966A6"/>
                </a:solidFill>
                <a:latin typeface="Moderat Extended Bold"/>
                <a:cs typeface="Moderat Extended Bold"/>
              </a:rPr>
              <a:t> </a:t>
            </a:r>
            <a:r>
              <a:rPr sz="940" b="1" dirty="0">
                <a:solidFill>
                  <a:srgbClr val="A966A6"/>
                </a:solidFill>
                <a:latin typeface="Moderat Extended Bold"/>
                <a:cs typeface="Moderat Extended Bold"/>
              </a:rPr>
              <a:t>building</a:t>
            </a:r>
            <a:r>
              <a:rPr sz="940" b="1" spc="-24" dirty="0">
                <a:solidFill>
                  <a:srgbClr val="A966A6"/>
                </a:solidFill>
                <a:latin typeface="Moderat Extended Bold"/>
                <a:cs typeface="Moderat Extended Bold"/>
              </a:rPr>
              <a:t> </a:t>
            </a:r>
            <a:r>
              <a:rPr sz="940" b="1" dirty="0">
                <a:solidFill>
                  <a:srgbClr val="A966A6"/>
                </a:solidFill>
                <a:latin typeface="Moderat Extended Bold"/>
                <a:cs typeface="Moderat Extended Bold"/>
              </a:rPr>
              <a:t>a</a:t>
            </a:r>
            <a:r>
              <a:rPr sz="940" b="1" spc="-21" dirty="0">
                <a:solidFill>
                  <a:srgbClr val="A966A6"/>
                </a:solidFill>
                <a:latin typeface="Moderat Extended Bold"/>
                <a:cs typeface="Moderat Extended Bold"/>
              </a:rPr>
              <a:t> </a:t>
            </a:r>
            <a:r>
              <a:rPr sz="940" b="1" spc="-12" dirty="0">
                <a:solidFill>
                  <a:srgbClr val="A966A6"/>
                </a:solidFill>
                <a:latin typeface="Moderat Extended Bold"/>
                <a:cs typeface="Moderat Extended Bold"/>
              </a:rPr>
              <a:t>real </a:t>
            </a:r>
            <a:r>
              <a:rPr sz="940" b="1" dirty="0">
                <a:solidFill>
                  <a:srgbClr val="A966A6"/>
                </a:solidFill>
                <a:latin typeface="Moderat Extended Bold"/>
                <a:cs typeface="Moderat Extended Bold"/>
              </a:rPr>
              <a:t>community</a:t>
            </a:r>
            <a:r>
              <a:rPr sz="940" b="1" spc="-3" dirty="0">
                <a:solidFill>
                  <a:srgbClr val="A966A6"/>
                </a:solidFill>
                <a:latin typeface="Moderat Extended Bold"/>
                <a:cs typeface="Moderat Extended Bold"/>
              </a:rPr>
              <a:t> </a:t>
            </a:r>
            <a:r>
              <a:rPr sz="940" b="1" dirty="0">
                <a:solidFill>
                  <a:srgbClr val="A966A6"/>
                </a:solidFill>
                <a:latin typeface="Moderat Extended Bold"/>
                <a:cs typeface="Moderat Extended Bold"/>
              </a:rPr>
              <a:t>around that. It was </a:t>
            </a:r>
            <a:r>
              <a:rPr sz="940" b="1" spc="-6" dirty="0">
                <a:solidFill>
                  <a:srgbClr val="A966A6"/>
                </a:solidFill>
                <a:latin typeface="Moderat Extended Bold"/>
                <a:cs typeface="Moderat Extended Bold"/>
              </a:rPr>
              <a:t>really </a:t>
            </a:r>
            <a:r>
              <a:rPr sz="940" b="1" spc="-18" dirty="0">
                <a:solidFill>
                  <a:srgbClr val="A966A6"/>
                </a:solidFill>
                <a:latin typeface="Moderat Extended Bold"/>
                <a:cs typeface="Moderat Extended Bold"/>
              </a:rPr>
              <a:t>effective </a:t>
            </a:r>
            <a:r>
              <a:rPr sz="940" b="1" dirty="0">
                <a:solidFill>
                  <a:srgbClr val="A966A6"/>
                </a:solidFill>
                <a:latin typeface="Moderat Extended Bold"/>
                <a:cs typeface="Moderat Extended Bold"/>
              </a:rPr>
              <a:t>in</a:t>
            </a:r>
            <a:r>
              <a:rPr sz="940" b="1" spc="-15" dirty="0">
                <a:solidFill>
                  <a:srgbClr val="A966A6"/>
                </a:solidFill>
                <a:latin typeface="Moderat Extended Bold"/>
                <a:cs typeface="Moderat Extended Bold"/>
              </a:rPr>
              <a:t> </a:t>
            </a:r>
            <a:r>
              <a:rPr sz="940" b="1" dirty="0">
                <a:solidFill>
                  <a:srgbClr val="A966A6"/>
                </a:solidFill>
                <a:latin typeface="Moderat Extended Bold"/>
                <a:cs typeface="Moderat Extended Bold"/>
              </a:rPr>
              <a:t>career</a:t>
            </a:r>
            <a:r>
              <a:rPr sz="940" b="1" spc="-18"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development</a:t>
            </a:r>
            <a:r>
              <a:rPr sz="940" b="1" spc="-15"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terms.”</a:t>
            </a:r>
            <a:endParaRPr sz="940">
              <a:latin typeface="Moderat Extended Bold"/>
              <a:cs typeface="Moderat Extended Bold"/>
            </a:endParaRPr>
          </a:p>
          <a:p>
            <a:pPr marL="7701" marR="3081">
              <a:lnSpc>
                <a:spcPct val="101099"/>
              </a:lnSpc>
              <a:spcBef>
                <a:spcPts val="300"/>
              </a:spcBef>
            </a:pPr>
            <a:r>
              <a:rPr sz="940" b="1" dirty="0">
                <a:solidFill>
                  <a:srgbClr val="A966A6"/>
                </a:solidFill>
                <a:latin typeface="Moderat Extended Bold"/>
                <a:cs typeface="Moderat Extended Bold"/>
              </a:rPr>
              <a:t>More</a:t>
            </a:r>
            <a:r>
              <a:rPr sz="940" b="1" spc="-27" dirty="0">
                <a:solidFill>
                  <a:srgbClr val="A966A6"/>
                </a:solidFill>
                <a:latin typeface="Moderat Extended Bold"/>
                <a:cs typeface="Moderat Extended Bold"/>
              </a:rPr>
              <a:t> </a:t>
            </a:r>
            <a:r>
              <a:rPr sz="940" b="1" dirty="0">
                <a:solidFill>
                  <a:srgbClr val="A966A6"/>
                </a:solidFill>
                <a:latin typeface="Moderat Extended Bold"/>
                <a:cs typeface="Moderat Extended Bold"/>
              </a:rPr>
              <a:t>established</a:t>
            </a:r>
            <a:r>
              <a:rPr sz="940" b="1" spc="-27" dirty="0">
                <a:solidFill>
                  <a:srgbClr val="A966A6"/>
                </a:solidFill>
                <a:latin typeface="Moderat Extended Bold"/>
                <a:cs typeface="Moderat Extended Bold"/>
              </a:rPr>
              <a:t> </a:t>
            </a:r>
            <a:r>
              <a:rPr sz="940" b="1" dirty="0">
                <a:solidFill>
                  <a:srgbClr val="A966A6"/>
                </a:solidFill>
                <a:latin typeface="Moderat Extended Bold"/>
                <a:cs typeface="Moderat Extended Bold"/>
              </a:rPr>
              <a:t>scholars</a:t>
            </a:r>
            <a:r>
              <a:rPr sz="940" b="1" spc="-27" dirty="0">
                <a:solidFill>
                  <a:srgbClr val="A966A6"/>
                </a:solidFill>
                <a:latin typeface="Moderat Extended Bold"/>
                <a:cs typeface="Moderat Extended Bold"/>
              </a:rPr>
              <a:t> </a:t>
            </a:r>
            <a:r>
              <a:rPr sz="940" b="1" dirty="0">
                <a:solidFill>
                  <a:srgbClr val="A966A6"/>
                </a:solidFill>
                <a:latin typeface="Moderat Extended Bold"/>
                <a:cs typeface="Moderat Extended Bold"/>
              </a:rPr>
              <a:t>also</a:t>
            </a:r>
            <a:r>
              <a:rPr sz="940" b="1" spc="-27"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benefit </a:t>
            </a:r>
            <a:r>
              <a:rPr sz="940" b="1" dirty="0">
                <a:solidFill>
                  <a:srgbClr val="A966A6"/>
                </a:solidFill>
                <a:latin typeface="Moderat Extended Bold"/>
                <a:cs typeface="Moderat Extended Bold"/>
              </a:rPr>
              <a:t>from</a:t>
            </a:r>
            <a:r>
              <a:rPr sz="940" b="1" spc="-27" dirty="0">
                <a:solidFill>
                  <a:srgbClr val="A966A6"/>
                </a:solidFill>
                <a:latin typeface="Moderat Extended Bold"/>
                <a:cs typeface="Moderat Extended Bold"/>
              </a:rPr>
              <a:t> </a:t>
            </a:r>
            <a:r>
              <a:rPr sz="940" b="1" dirty="0">
                <a:solidFill>
                  <a:srgbClr val="A966A6"/>
                </a:solidFill>
                <a:latin typeface="Moderat Extended Bold"/>
                <a:cs typeface="Moderat Extended Bold"/>
              </a:rPr>
              <a:t>open</a:t>
            </a:r>
            <a:r>
              <a:rPr sz="940" b="1" spc="-27" dirty="0">
                <a:solidFill>
                  <a:srgbClr val="A966A6"/>
                </a:solidFill>
                <a:latin typeface="Moderat Extended Bold"/>
                <a:cs typeface="Moderat Extended Bold"/>
              </a:rPr>
              <a:t> </a:t>
            </a:r>
            <a:r>
              <a:rPr sz="940" b="1" dirty="0">
                <a:solidFill>
                  <a:srgbClr val="A966A6"/>
                </a:solidFill>
                <a:latin typeface="Moderat Extended Bold"/>
                <a:cs typeface="Moderat Extended Bold"/>
              </a:rPr>
              <a:t>access</a:t>
            </a:r>
            <a:r>
              <a:rPr sz="940" b="1" spc="-27" dirty="0">
                <a:solidFill>
                  <a:srgbClr val="A966A6"/>
                </a:solidFill>
                <a:latin typeface="Moderat Extended Bold"/>
                <a:cs typeface="Moderat Extended Bold"/>
              </a:rPr>
              <a:t> </a:t>
            </a:r>
            <a:r>
              <a:rPr sz="940" b="1" dirty="0">
                <a:solidFill>
                  <a:srgbClr val="A966A6"/>
                </a:solidFill>
                <a:latin typeface="Moderat Extended Bold"/>
                <a:cs typeface="Moderat Extended Bold"/>
              </a:rPr>
              <a:t>book</a:t>
            </a:r>
            <a:r>
              <a:rPr sz="940" b="1" spc="-24" dirty="0">
                <a:solidFill>
                  <a:srgbClr val="A966A6"/>
                </a:solidFill>
                <a:latin typeface="Moderat Extended Bold"/>
                <a:cs typeface="Moderat Extended Bold"/>
              </a:rPr>
              <a:t> </a:t>
            </a:r>
            <a:r>
              <a:rPr sz="940" b="1" dirty="0">
                <a:solidFill>
                  <a:srgbClr val="A966A6"/>
                </a:solidFill>
                <a:latin typeface="Moderat Extended Bold"/>
                <a:cs typeface="Moderat Extended Bold"/>
              </a:rPr>
              <a:t>publishing</a:t>
            </a:r>
            <a:r>
              <a:rPr sz="940" b="1" spc="-27" dirty="0">
                <a:solidFill>
                  <a:srgbClr val="A966A6"/>
                </a:solidFill>
                <a:latin typeface="Moderat Extended Bold"/>
                <a:cs typeface="Moderat Extended Bold"/>
              </a:rPr>
              <a:t> </a:t>
            </a:r>
            <a:r>
              <a:rPr sz="940" b="1" spc="-30" dirty="0">
                <a:solidFill>
                  <a:srgbClr val="A966A6"/>
                </a:solidFill>
                <a:latin typeface="Moderat Extended Bold"/>
                <a:cs typeface="Moderat Extended Bold"/>
              </a:rPr>
              <a:t>– </a:t>
            </a:r>
            <a:r>
              <a:rPr sz="940" b="1" dirty="0">
                <a:solidFill>
                  <a:srgbClr val="A966A6"/>
                </a:solidFill>
                <a:latin typeface="Moderat Extended Bold"/>
                <a:cs typeface="Moderat Extended Bold"/>
              </a:rPr>
              <a:t>they</a:t>
            </a:r>
            <a:r>
              <a:rPr sz="940" b="1" spc="-18" dirty="0">
                <a:solidFill>
                  <a:srgbClr val="A966A6"/>
                </a:solidFill>
                <a:latin typeface="Moderat Extended Bold"/>
                <a:cs typeface="Moderat Extended Bold"/>
              </a:rPr>
              <a:t> </a:t>
            </a:r>
            <a:r>
              <a:rPr sz="940" b="1" dirty="0">
                <a:solidFill>
                  <a:srgbClr val="A966A6"/>
                </a:solidFill>
                <a:latin typeface="Moderat Extended Bold"/>
                <a:cs typeface="Moderat Extended Bold"/>
              </a:rPr>
              <a:t>too</a:t>
            </a:r>
            <a:r>
              <a:rPr sz="940" b="1" spc="-15" dirty="0">
                <a:solidFill>
                  <a:srgbClr val="A966A6"/>
                </a:solidFill>
                <a:latin typeface="Moderat Extended Bold"/>
                <a:cs typeface="Moderat Extended Bold"/>
              </a:rPr>
              <a:t> </a:t>
            </a:r>
            <a:r>
              <a:rPr sz="940" b="1" dirty="0">
                <a:solidFill>
                  <a:srgbClr val="A966A6"/>
                </a:solidFill>
                <a:latin typeface="Moderat Extended Bold"/>
                <a:cs typeface="Moderat Extended Bold"/>
              </a:rPr>
              <a:t>reach</a:t>
            </a:r>
            <a:r>
              <a:rPr sz="940" b="1" spc="-15" dirty="0">
                <a:solidFill>
                  <a:srgbClr val="A966A6"/>
                </a:solidFill>
                <a:latin typeface="Moderat Extended Bold"/>
                <a:cs typeface="Moderat Extended Bold"/>
              </a:rPr>
              <a:t> </a:t>
            </a:r>
            <a:r>
              <a:rPr sz="940" b="1" dirty="0">
                <a:solidFill>
                  <a:srgbClr val="A966A6"/>
                </a:solidFill>
                <a:latin typeface="Moderat Extended Bold"/>
                <a:cs typeface="Moderat Extended Bold"/>
              </a:rPr>
              <a:t>a</a:t>
            </a:r>
            <a:r>
              <a:rPr sz="940" b="1" spc="-18" dirty="0">
                <a:solidFill>
                  <a:srgbClr val="A966A6"/>
                </a:solidFill>
                <a:latin typeface="Moderat Extended Bold"/>
                <a:cs typeface="Moderat Extended Bold"/>
              </a:rPr>
              <a:t> </a:t>
            </a:r>
            <a:r>
              <a:rPr sz="940" b="1" dirty="0">
                <a:solidFill>
                  <a:srgbClr val="A966A6"/>
                </a:solidFill>
                <a:latin typeface="Moderat Extended Bold"/>
                <a:cs typeface="Moderat Extended Bold"/>
              </a:rPr>
              <a:t>wider</a:t>
            </a:r>
            <a:r>
              <a:rPr sz="940" b="1" spc="-15" dirty="0">
                <a:solidFill>
                  <a:srgbClr val="A966A6"/>
                </a:solidFill>
                <a:latin typeface="Moderat Extended Bold"/>
                <a:cs typeface="Moderat Extended Bold"/>
              </a:rPr>
              <a:t> </a:t>
            </a:r>
            <a:r>
              <a:rPr sz="940" b="1" dirty="0">
                <a:solidFill>
                  <a:srgbClr val="A966A6"/>
                </a:solidFill>
                <a:latin typeface="Moderat Extended Bold"/>
                <a:cs typeface="Moderat Extended Bold"/>
              </a:rPr>
              <a:t>audience,</a:t>
            </a:r>
            <a:r>
              <a:rPr sz="940" b="1" spc="-15" dirty="0">
                <a:solidFill>
                  <a:srgbClr val="A966A6"/>
                </a:solidFill>
                <a:latin typeface="Moderat Extended Bold"/>
                <a:cs typeface="Moderat Extended Bold"/>
              </a:rPr>
              <a:t> and </a:t>
            </a:r>
            <a:r>
              <a:rPr sz="940" b="1" dirty="0">
                <a:solidFill>
                  <a:srgbClr val="A966A6"/>
                </a:solidFill>
                <a:latin typeface="Moderat Extended Bold"/>
                <a:cs typeface="Moderat Extended Bold"/>
              </a:rPr>
              <a:t>more</a:t>
            </a:r>
            <a:r>
              <a:rPr sz="940" b="1" spc="-18"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quickly,</a:t>
            </a:r>
            <a:r>
              <a:rPr sz="940" b="1" spc="-18" dirty="0">
                <a:solidFill>
                  <a:srgbClr val="A966A6"/>
                </a:solidFill>
                <a:latin typeface="Moderat Extended Bold"/>
                <a:cs typeface="Moderat Extended Bold"/>
              </a:rPr>
              <a:t> </a:t>
            </a:r>
            <a:r>
              <a:rPr sz="940" b="1" dirty="0">
                <a:solidFill>
                  <a:srgbClr val="A966A6"/>
                </a:solidFill>
                <a:latin typeface="Moderat Extended Bold"/>
                <a:cs typeface="Moderat Extended Bold"/>
              </a:rPr>
              <a:t>increasing</a:t>
            </a:r>
            <a:r>
              <a:rPr sz="940" b="1" spc="-18" dirty="0">
                <a:solidFill>
                  <a:srgbClr val="A966A6"/>
                </a:solidFill>
                <a:latin typeface="Moderat Extended Bold"/>
                <a:cs typeface="Moderat Extended Bold"/>
              </a:rPr>
              <a:t> </a:t>
            </a:r>
            <a:r>
              <a:rPr sz="940" b="1" dirty="0">
                <a:solidFill>
                  <a:srgbClr val="A966A6"/>
                </a:solidFill>
                <a:latin typeface="Moderat Extended Bold"/>
                <a:cs typeface="Moderat Extended Bold"/>
              </a:rPr>
              <a:t>the</a:t>
            </a:r>
            <a:r>
              <a:rPr sz="940" b="1" spc="-18"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likelihood </a:t>
            </a:r>
            <a:r>
              <a:rPr sz="940" b="1" dirty="0">
                <a:solidFill>
                  <a:srgbClr val="A966A6"/>
                </a:solidFill>
                <a:latin typeface="Moderat Extended Bold"/>
                <a:cs typeface="Moderat Extended Bold"/>
              </a:rPr>
              <a:t>of</a:t>
            </a:r>
            <a:r>
              <a:rPr sz="940" b="1" spc="-15" dirty="0">
                <a:solidFill>
                  <a:srgbClr val="A966A6"/>
                </a:solidFill>
                <a:latin typeface="Moderat Extended Bold"/>
                <a:cs typeface="Moderat Extended Bold"/>
              </a:rPr>
              <a:t> </a:t>
            </a:r>
            <a:r>
              <a:rPr sz="940" b="1" dirty="0">
                <a:solidFill>
                  <a:srgbClr val="A966A6"/>
                </a:solidFill>
                <a:latin typeface="Moderat Extended Bold"/>
                <a:cs typeface="Moderat Extended Bold"/>
              </a:rPr>
              <a:t>their</a:t>
            </a:r>
            <a:r>
              <a:rPr sz="940" b="1" spc="-15" dirty="0">
                <a:solidFill>
                  <a:srgbClr val="A966A6"/>
                </a:solidFill>
                <a:latin typeface="Moderat Extended Bold"/>
                <a:cs typeface="Moderat Extended Bold"/>
              </a:rPr>
              <a:t> </a:t>
            </a:r>
            <a:r>
              <a:rPr sz="940" b="1" dirty="0">
                <a:solidFill>
                  <a:srgbClr val="A966A6"/>
                </a:solidFill>
                <a:latin typeface="Moderat Extended Bold"/>
                <a:cs typeface="Moderat Extended Bold"/>
              </a:rPr>
              <a:t>research</a:t>
            </a:r>
            <a:r>
              <a:rPr sz="940" b="1" spc="-15" dirty="0">
                <a:solidFill>
                  <a:srgbClr val="A966A6"/>
                </a:solidFill>
                <a:latin typeface="Moderat Extended Bold"/>
                <a:cs typeface="Moderat Extended Bold"/>
              </a:rPr>
              <a:t> </a:t>
            </a:r>
            <a:r>
              <a:rPr sz="940" b="1" dirty="0">
                <a:solidFill>
                  <a:srgbClr val="A966A6"/>
                </a:solidFill>
                <a:latin typeface="Moderat Extended Bold"/>
                <a:cs typeface="Moderat Extended Bold"/>
              </a:rPr>
              <a:t>having</a:t>
            </a:r>
            <a:r>
              <a:rPr sz="940" b="1" spc="-15" dirty="0">
                <a:solidFill>
                  <a:srgbClr val="A966A6"/>
                </a:solidFill>
                <a:latin typeface="Moderat Extended Bold"/>
                <a:cs typeface="Moderat Extended Bold"/>
              </a:rPr>
              <a:t> </a:t>
            </a:r>
            <a:r>
              <a:rPr sz="940" b="1" dirty="0">
                <a:solidFill>
                  <a:srgbClr val="A966A6"/>
                </a:solidFill>
                <a:latin typeface="Moderat Extended Bold"/>
                <a:cs typeface="Moderat Extended Bold"/>
              </a:rPr>
              <a:t>an</a:t>
            </a:r>
            <a:r>
              <a:rPr sz="940" b="1" spc="-15" dirty="0">
                <a:solidFill>
                  <a:srgbClr val="A966A6"/>
                </a:solidFill>
                <a:latin typeface="Moderat Extended Bold"/>
                <a:cs typeface="Moderat Extended Bold"/>
              </a:rPr>
              <a:t> </a:t>
            </a:r>
            <a:r>
              <a:rPr sz="940" b="1" dirty="0">
                <a:solidFill>
                  <a:srgbClr val="A966A6"/>
                </a:solidFill>
                <a:latin typeface="Moderat Extended Bold"/>
                <a:cs typeface="Moderat Extended Bold"/>
              </a:rPr>
              <a:t>impact.</a:t>
            </a:r>
            <a:r>
              <a:rPr sz="940" b="1" spc="-15" dirty="0">
                <a:solidFill>
                  <a:srgbClr val="A966A6"/>
                </a:solidFill>
                <a:latin typeface="Moderat Extended Bold"/>
                <a:cs typeface="Moderat Extended Bold"/>
              </a:rPr>
              <a:t> And </a:t>
            </a:r>
            <a:r>
              <a:rPr sz="940" b="1" dirty="0">
                <a:solidFill>
                  <a:srgbClr val="A966A6"/>
                </a:solidFill>
                <a:latin typeface="Moderat Extended Bold"/>
                <a:cs typeface="Moderat Extended Bold"/>
              </a:rPr>
              <a:t>the</a:t>
            </a:r>
            <a:r>
              <a:rPr sz="940" b="1" spc="-6" dirty="0">
                <a:solidFill>
                  <a:srgbClr val="A966A6"/>
                </a:solidFill>
                <a:latin typeface="Moderat Extended Bold"/>
                <a:cs typeface="Moderat Extended Bold"/>
              </a:rPr>
              <a:t> </a:t>
            </a:r>
            <a:r>
              <a:rPr sz="940" b="1" dirty="0">
                <a:solidFill>
                  <a:srgbClr val="A966A6"/>
                </a:solidFill>
                <a:latin typeface="Moderat Extended Bold"/>
                <a:cs typeface="Moderat Extended Bold"/>
              </a:rPr>
              <a:t>research</a:t>
            </a:r>
            <a:r>
              <a:rPr sz="940" b="1" spc="-3"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process</a:t>
            </a:r>
            <a:r>
              <a:rPr sz="940" b="1" spc="-3" dirty="0">
                <a:solidFill>
                  <a:srgbClr val="A966A6"/>
                </a:solidFill>
                <a:latin typeface="Moderat Extended Bold"/>
                <a:cs typeface="Moderat Extended Bold"/>
              </a:rPr>
              <a:t> </a:t>
            </a:r>
            <a:r>
              <a:rPr sz="940" b="1" dirty="0">
                <a:solidFill>
                  <a:srgbClr val="A966A6"/>
                </a:solidFill>
                <a:latin typeface="Moderat Extended Bold"/>
                <a:cs typeface="Moderat Extended Bold"/>
              </a:rPr>
              <a:t>and</a:t>
            </a:r>
            <a:r>
              <a:rPr sz="940" b="1" spc="-6" dirty="0">
                <a:solidFill>
                  <a:srgbClr val="A966A6"/>
                </a:solidFill>
                <a:latin typeface="Moderat Extended Bold"/>
                <a:cs typeface="Moderat Extended Bold"/>
              </a:rPr>
              <a:t> </a:t>
            </a:r>
            <a:r>
              <a:rPr sz="940" b="1" dirty="0">
                <a:solidFill>
                  <a:srgbClr val="A966A6"/>
                </a:solidFill>
                <a:latin typeface="Moderat Extended Bold"/>
                <a:cs typeface="Moderat Extended Bold"/>
              </a:rPr>
              <a:t>quality</a:t>
            </a:r>
            <a:r>
              <a:rPr sz="940" b="1" spc="-3" dirty="0">
                <a:solidFill>
                  <a:srgbClr val="A966A6"/>
                </a:solidFill>
                <a:latin typeface="Moderat Extended Bold"/>
                <a:cs typeface="Moderat Extended Bold"/>
              </a:rPr>
              <a:t> </a:t>
            </a:r>
            <a:r>
              <a:rPr sz="940" b="1" spc="-15" dirty="0">
                <a:solidFill>
                  <a:srgbClr val="A966A6"/>
                </a:solidFill>
                <a:latin typeface="Moderat Extended Bold"/>
                <a:cs typeface="Moderat Extended Bold"/>
              </a:rPr>
              <a:t>of </a:t>
            </a:r>
            <a:r>
              <a:rPr sz="940" b="1" dirty="0">
                <a:solidFill>
                  <a:srgbClr val="A966A6"/>
                </a:solidFill>
                <a:latin typeface="Moderat Extended Bold"/>
                <a:cs typeface="Moderat Extended Bold"/>
              </a:rPr>
              <a:t>output</a:t>
            </a:r>
            <a:r>
              <a:rPr sz="940" b="1" spc="-12" dirty="0">
                <a:solidFill>
                  <a:srgbClr val="A966A6"/>
                </a:solidFill>
                <a:latin typeface="Moderat Extended Bold"/>
                <a:cs typeface="Moderat Extended Bold"/>
              </a:rPr>
              <a:t> </a:t>
            </a:r>
            <a:r>
              <a:rPr sz="940" b="1" dirty="0">
                <a:solidFill>
                  <a:srgbClr val="A966A6"/>
                </a:solidFill>
                <a:latin typeface="Moderat Extended Bold"/>
                <a:cs typeface="Moderat Extended Bold"/>
              </a:rPr>
              <a:t>is</a:t>
            </a:r>
            <a:r>
              <a:rPr sz="940" b="1" spc="-9" dirty="0">
                <a:solidFill>
                  <a:srgbClr val="A966A6"/>
                </a:solidFill>
                <a:latin typeface="Moderat Extended Bold"/>
                <a:cs typeface="Moderat Extended Bold"/>
              </a:rPr>
              <a:t> </a:t>
            </a:r>
            <a:r>
              <a:rPr sz="940" b="1" dirty="0">
                <a:solidFill>
                  <a:srgbClr val="A966A6"/>
                </a:solidFill>
                <a:latin typeface="Moderat Extended Bold"/>
                <a:cs typeface="Moderat Extended Bold"/>
              </a:rPr>
              <a:t>richer</a:t>
            </a:r>
            <a:r>
              <a:rPr sz="940" b="1" spc="-12" dirty="0">
                <a:solidFill>
                  <a:srgbClr val="A966A6"/>
                </a:solidFill>
                <a:latin typeface="Moderat Extended Bold"/>
                <a:cs typeface="Moderat Extended Bold"/>
              </a:rPr>
              <a:t> </a:t>
            </a:r>
            <a:r>
              <a:rPr sz="940" b="1" dirty="0">
                <a:solidFill>
                  <a:srgbClr val="A966A6"/>
                </a:solidFill>
                <a:latin typeface="Moderat Extended Bold"/>
                <a:cs typeface="Moderat Extended Bold"/>
              </a:rPr>
              <a:t>and</a:t>
            </a:r>
            <a:r>
              <a:rPr sz="940" b="1" spc="-9" dirty="0">
                <a:solidFill>
                  <a:srgbClr val="A966A6"/>
                </a:solidFill>
                <a:latin typeface="Moderat Extended Bold"/>
                <a:cs typeface="Moderat Extended Bold"/>
              </a:rPr>
              <a:t> </a:t>
            </a:r>
            <a:r>
              <a:rPr sz="940" b="1" dirty="0">
                <a:solidFill>
                  <a:srgbClr val="A966A6"/>
                </a:solidFill>
                <a:latin typeface="Moderat Extended Bold"/>
                <a:cs typeface="Moderat Extended Bold"/>
              </a:rPr>
              <a:t>potentially</a:t>
            </a:r>
            <a:r>
              <a:rPr sz="940" b="1" spc="-9"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stronger </a:t>
            </a:r>
            <a:r>
              <a:rPr sz="940" b="1" dirty="0">
                <a:solidFill>
                  <a:srgbClr val="A966A6"/>
                </a:solidFill>
                <a:latin typeface="Moderat Extended Bold"/>
                <a:cs typeface="Moderat Extended Bold"/>
              </a:rPr>
              <a:t>because</a:t>
            </a:r>
            <a:r>
              <a:rPr sz="940" b="1" spc="-27" dirty="0">
                <a:solidFill>
                  <a:srgbClr val="A966A6"/>
                </a:solidFill>
                <a:latin typeface="Moderat Extended Bold"/>
                <a:cs typeface="Moderat Extended Bold"/>
              </a:rPr>
              <a:t> </a:t>
            </a:r>
            <a:r>
              <a:rPr sz="940" b="1" dirty="0">
                <a:solidFill>
                  <a:srgbClr val="A966A6"/>
                </a:solidFill>
                <a:latin typeface="Moderat Extended Bold"/>
                <a:cs typeface="Moderat Extended Bold"/>
              </a:rPr>
              <a:t>academics</a:t>
            </a:r>
            <a:r>
              <a:rPr sz="940" b="1" spc="-24" dirty="0">
                <a:solidFill>
                  <a:srgbClr val="A966A6"/>
                </a:solidFill>
                <a:latin typeface="Moderat Extended Bold"/>
                <a:cs typeface="Moderat Extended Bold"/>
              </a:rPr>
              <a:t> </a:t>
            </a:r>
            <a:r>
              <a:rPr sz="940" b="1" dirty="0">
                <a:solidFill>
                  <a:srgbClr val="A966A6"/>
                </a:solidFill>
                <a:latin typeface="Moderat Extended Bold"/>
                <a:cs typeface="Moderat Extended Bold"/>
              </a:rPr>
              <a:t>can</a:t>
            </a:r>
            <a:r>
              <a:rPr sz="940" b="1" spc="-24" dirty="0">
                <a:solidFill>
                  <a:srgbClr val="A966A6"/>
                </a:solidFill>
                <a:latin typeface="Moderat Extended Bold"/>
                <a:cs typeface="Moderat Extended Bold"/>
              </a:rPr>
              <a:t> </a:t>
            </a:r>
            <a:r>
              <a:rPr sz="940" b="1" dirty="0">
                <a:solidFill>
                  <a:srgbClr val="A966A6"/>
                </a:solidFill>
                <a:latin typeface="Moderat Extended Bold"/>
                <a:cs typeface="Moderat Extended Bold"/>
              </a:rPr>
              <a:t>easily</a:t>
            </a:r>
            <a:r>
              <a:rPr sz="940" b="1" spc="-24" dirty="0">
                <a:solidFill>
                  <a:srgbClr val="A966A6"/>
                </a:solidFill>
                <a:latin typeface="Moderat Extended Bold"/>
                <a:cs typeface="Moderat Extended Bold"/>
              </a:rPr>
              <a:t> </a:t>
            </a:r>
            <a:r>
              <a:rPr sz="940" b="1" dirty="0">
                <a:solidFill>
                  <a:srgbClr val="A966A6"/>
                </a:solidFill>
                <a:latin typeface="Moderat Extended Bold"/>
                <a:cs typeface="Moderat Extended Bold"/>
              </a:rPr>
              <a:t>access</a:t>
            </a:r>
            <a:r>
              <a:rPr sz="940" b="1" spc="-24" dirty="0">
                <a:solidFill>
                  <a:srgbClr val="A966A6"/>
                </a:solidFill>
                <a:latin typeface="Moderat Extended Bold"/>
                <a:cs typeface="Moderat Extended Bold"/>
              </a:rPr>
              <a:t> </a:t>
            </a:r>
            <a:r>
              <a:rPr sz="940" b="1" spc="-30" dirty="0">
                <a:solidFill>
                  <a:srgbClr val="A966A6"/>
                </a:solidFill>
                <a:latin typeface="Moderat Extended Bold"/>
                <a:cs typeface="Moderat Extended Bold"/>
              </a:rPr>
              <a:t>a </a:t>
            </a:r>
            <a:r>
              <a:rPr sz="940" b="1" dirty="0">
                <a:solidFill>
                  <a:srgbClr val="A966A6"/>
                </a:solidFill>
                <a:latin typeface="Moderat Extended Bold"/>
                <a:cs typeface="Moderat Extended Bold"/>
              </a:rPr>
              <a:t>more</a:t>
            </a:r>
            <a:r>
              <a:rPr sz="940" b="1" spc="-30"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diverse</a:t>
            </a:r>
            <a:r>
              <a:rPr sz="940" b="1" spc="-27" dirty="0">
                <a:solidFill>
                  <a:srgbClr val="A966A6"/>
                </a:solidFill>
                <a:latin typeface="Moderat Extended Bold"/>
                <a:cs typeface="Moderat Extended Bold"/>
              </a:rPr>
              <a:t> </a:t>
            </a:r>
            <a:r>
              <a:rPr sz="940" b="1" dirty="0">
                <a:solidFill>
                  <a:srgbClr val="A966A6"/>
                </a:solidFill>
                <a:latin typeface="Moderat Extended Bold"/>
                <a:cs typeface="Moderat Extended Bold"/>
              </a:rPr>
              <a:t>range</a:t>
            </a:r>
            <a:r>
              <a:rPr sz="940" b="1" spc="-27" dirty="0">
                <a:solidFill>
                  <a:srgbClr val="A966A6"/>
                </a:solidFill>
                <a:latin typeface="Moderat Extended Bold"/>
                <a:cs typeface="Moderat Extended Bold"/>
              </a:rPr>
              <a:t> </a:t>
            </a:r>
            <a:r>
              <a:rPr sz="940" b="1" dirty="0">
                <a:solidFill>
                  <a:srgbClr val="A966A6"/>
                </a:solidFill>
                <a:latin typeface="Moderat Extended Bold"/>
                <a:cs typeface="Moderat Extended Bold"/>
              </a:rPr>
              <a:t>of</a:t>
            </a:r>
            <a:r>
              <a:rPr sz="940" b="1" spc="-27" dirty="0">
                <a:solidFill>
                  <a:srgbClr val="A966A6"/>
                </a:solidFill>
                <a:latin typeface="Moderat Extended Bold"/>
                <a:cs typeface="Moderat Extended Bold"/>
              </a:rPr>
              <a:t> </a:t>
            </a:r>
            <a:r>
              <a:rPr sz="940" b="1" dirty="0">
                <a:solidFill>
                  <a:srgbClr val="A966A6"/>
                </a:solidFill>
                <a:latin typeface="Moderat Extended Bold"/>
                <a:cs typeface="Moderat Extended Bold"/>
              </a:rPr>
              <a:t>source</a:t>
            </a:r>
            <a:r>
              <a:rPr sz="940" b="1" spc="-27" dirty="0">
                <a:solidFill>
                  <a:srgbClr val="A966A6"/>
                </a:solidFill>
                <a:latin typeface="Moderat Extended Bold"/>
                <a:cs typeface="Moderat Extended Bold"/>
              </a:rPr>
              <a:t> </a:t>
            </a:r>
            <a:r>
              <a:rPr sz="940" b="1" spc="-6" dirty="0">
                <a:solidFill>
                  <a:srgbClr val="A966A6"/>
                </a:solidFill>
                <a:latin typeface="Moderat Extended Bold"/>
                <a:cs typeface="Moderat Extended Bold"/>
              </a:rPr>
              <a:t>material.</a:t>
            </a:r>
            <a:endParaRPr sz="940">
              <a:latin typeface="Moderat Extended Bold"/>
              <a:cs typeface="Moderat Extended Bold"/>
            </a:endParaRPr>
          </a:p>
        </p:txBody>
      </p:sp>
      <p:sp>
        <p:nvSpPr>
          <p:cNvPr id="4" name="object 4"/>
          <p:cNvSpPr txBox="1"/>
          <p:nvPr/>
        </p:nvSpPr>
        <p:spPr>
          <a:xfrm>
            <a:off x="6070227" y="2611737"/>
            <a:ext cx="1829057" cy="2325830"/>
          </a:xfrm>
          <a:prstGeom prst="rect">
            <a:avLst/>
          </a:prstGeom>
        </p:spPr>
        <p:txBody>
          <a:bodyPr vert="horz" wrap="square" lIns="0" tIns="0" rIns="0" bIns="0" rtlCol="0">
            <a:spAutoFit/>
          </a:bodyPr>
          <a:lstStyle/>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pPr>
            <a:endParaRPr sz="1092">
              <a:latin typeface="Times New Roman"/>
              <a:cs typeface="Times New Roman"/>
            </a:endParaRPr>
          </a:p>
          <a:p>
            <a:pPr>
              <a:lnSpc>
                <a:spcPct val="100000"/>
              </a:lnSpc>
              <a:spcBef>
                <a:spcPts val="1095"/>
              </a:spcBef>
            </a:pPr>
            <a:endParaRPr sz="1092">
              <a:latin typeface="Times New Roman"/>
              <a:cs typeface="Times New Roman"/>
            </a:endParaRPr>
          </a:p>
          <a:p>
            <a:pPr marL="188681" marR="297269">
              <a:lnSpc>
                <a:spcPct val="100000"/>
              </a:lnSpc>
            </a:pPr>
            <a:r>
              <a:rPr sz="1092" b="1" dirty="0">
                <a:solidFill>
                  <a:srgbClr val="FFFFFF"/>
                </a:solidFill>
                <a:latin typeface="Roboto"/>
                <a:cs typeface="Roboto"/>
              </a:rPr>
              <a:t>Jane</a:t>
            </a:r>
            <a:r>
              <a:rPr sz="1092" b="1" spc="-6" dirty="0">
                <a:solidFill>
                  <a:srgbClr val="FFFFFF"/>
                </a:solidFill>
                <a:latin typeface="Roboto"/>
                <a:cs typeface="Roboto"/>
              </a:rPr>
              <a:t> Winters, </a:t>
            </a:r>
            <a:r>
              <a:rPr sz="1092" b="1" dirty="0">
                <a:solidFill>
                  <a:srgbClr val="FFFFFF"/>
                </a:solidFill>
                <a:latin typeface="Roboto"/>
                <a:cs typeface="Roboto"/>
              </a:rPr>
              <a:t>Professor</a:t>
            </a:r>
            <a:r>
              <a:rPr sz="1092" b="1" spc="-12" dirty="0">
                <a:solidFill>
                  <a:srgbClr val="FFFFFF"/>
                </a:solidFill>
                <a:latin typeface="Roboto"/>
                <a:cs typeface="Roboto"/>
              </a:rPr>
              <a:t> </a:t>
            </a:r>
            <a:r>
              <a:rPr sz="1092" b="1" dirty="0">
                <a:solidFill>
                  <a:srgbClr val="FFFFFF"/>
                </a:solidFill>
                <a:latin typeface="Roboto"/>
                <a:cs typeface="Roboto"/>
              </a:rPr>
              <a:t>of</a:t>
            </a:r>
            <a:r>
              <a:rPr sz="1092" b="1" spc="-12" dirty="0">
                <a:solidFill>
                  <a:srgbClr val="FFFFFF"/>
                </a:solidFill>
                <a:latin typeface="Roboto"/>
                <a:cs typeface="Roboto"/>
              </a:rPr>
              <a:t> </a:t>
            </a:r>
            <a:r>
              <a:rPr sz="1092" b="1" spc="-6" dirty="0">
                <a:solidFill>
                  <a:srgbClr val="FFFFFF"/>
                </a:solidFill>
                <a:latin typeface="Roboto"/>
                <a:cs typeface="Roboto"/>
              </a:rPr>
              <a:t>Digital </a:t>
            </a:r>
            <a:r>
              <a:rPr sz="1092" b="1" dirty="0">
                <a:solidFill>
                  <a:srgbClr val="FFFFFF"/>
                </a:solidFill>
                <a:latin typeface="Roboto"/>
                <a:cs typeface="Roboto"/>
              </a:rPr>
              <a:t>Humanities</a:t>
            </a:r>
            <a:r>
              <a:rPr sz="1092" b="1" spc="-3" dirty="0">
                <a:solidFill>
                  <a:srgbClr val="FFFFFF"/>
                </a:solidFill>
                <a:latin typeface="Roboto"/>
                <a:cs typeface="Roboto"/>
              </a:rPr>
              <a:t> </a:t>
            </a:r>
            <a:r>
              <a:rPr sz="1092" b="1" spc="-15" dirty="0">
                <a:solidFill>
                  <a:srgbClr val="FFFFFF"/>
                </a:solidFill>
                <a:latin typeface="Roboto"/>
                <a:cs typeface="Roboto"/>
              </a:rPr>
              <a:t>and </a:t>
            </a:r>
            <a:r>
              <a:rPr sz="1092" b="1" dirty="0">
                <a:solidFill>
                  <a:srgbClr val="FFFFFF"/>
                </a:solidFill>
                <a:latin typeface="Roboto"/>
                <a:cs typeface="Roboto"/>
              </a:rPr>
              <a:t>Director</a:t>
            </a:r>
            <a:r>
              <a:rPr sz="1092" b="1" spc="-12" dirty="0">
                <a:solidFill>
                  <a:srgbClr val="FFFFFF"/>
                </a:solidFill>
                <a:latin typeface="Roboto"/>
                <a:cs typeface="Roboto"/>
              </a:rPr>
              <a:t> </a:t>
            </a:r>
            <a:r>
              <a:rPr sz="1092" b="1" dirty="0">
                <a:solidFill>
                  <a:srgbClr val="FFFFFF"/>
                </a:solidFill>
                <a:latin typeface="Roboto"/>
                <a:cs typeface="Roboto"/>
              </a:rPr>
              <a:t>of</a:t>
            </a:r>
            <a:r>
              <a:rPr sz="1092" b="1" spc="-12" dirty="0">
                <a:solidFill>
                  <a:srgbClr val="FFFFFF"/>
                </a:solidFill>
                <a:latin typeface="Roboto"/>
                <a:cs typeface="Roboto"/>
              </a:rPr>
              <a:t> </a:t>
            </a:r>
            <a:r>
              <a:rPr sz="1092" b="1" dirty="0">
                <a:solidFill>
                  <a:srgbClr val="FFFFFF"/>
                </a:solidFill>
                <a:latin typeface="Roboto"/>
                <a:cs typeface="Roboto"/>
              </a:rPr>
              <a:t>the</a:t>
            </a:r>
            <a:r>
              <a:rPr sz="1092" b="1" spc="-12" dirty="0">
                <a:solidFill>
                  <a:srgbClr val="FFFFFF"/>
                </a:solidFill>
                <a:latin typeface="Roboto"/>
                <a:cs typeface="Roboto"/>
              </a:rPr>
              <a:t> </a:t>
            </a:r>
            <a:r>
              <a:rPr sz="1092" b="1" spc="-6" dirty="0">
                <a:solidFill>
                  <a:srgbClr val="FFFFFF"/>
                </a:solidFill>
                <a:latin typeface="Roboto"/>
                <a:cs typeface="Roboto"/>
              </a:rPr>
              <a:t>Digital </a:t>
            </a:r>
            <a:r>
              <a:rPr sz="1092" b="1" dirty="0">
                <a:solidFill>
                  <a:srgbClr val="FFFFFF"/>
                </a:solidFill>
                <a:latin typeface="Roboto"/>
                <a:cs typeface="Roboto"/>
              </a:rPr>
              <a:t>Humanities</a:t>
            </a:r>
            <a:r>
              <a:rPr sz="1092" b="1" spc="-3" dirty="0">
                <a:solidFill>
                  <a:srgbClr val="FFFFFF"/>
                </a:solidFill>
                <a:latin typeface="Roboto"/>
                <a:cs typeface="Roboto"/>
              </a:rPr>
              <a:t> </a:t>
            </a:r>
            <a:r>
              <a:rPr sz="1092" b="1" spc="-6" dirty="0">
                <a:solidFill>
                  <a:srgbClr val="FFFFFF"/>
                </a:solidFill>
                <a:latin typeface="Roboto"/>
                <a:cs typeface="Roboto"/>
              </a:rPr>
              <a:t>Research </a:t>
            </a:r>
            <a:r>
              <a:rPr sz="1092" b="1" dirty="0">
                <a:solidFill>
                  <a:srgbClr val="FFFFFF"/>
                </a:solidFill>
                <a:latin typeface="Roboto"/>
                <a:cs typeface="Roboto"/>
              </a:rPr>
              <a:t>Hub</a:t>
            </a:r>
            <a:r>
              <a:rPr sz="1092" b="1" spc="-6" dirty="0">
                <a:solidFill>
                  <a:srgbClr val="FFFFFF"/>
                </a:solidFill>
                <a:latin typeface="Roboto"/>
                <a:cs typeface="Roboto"/>
              </a:rPr>
              <a:t> </a:t>
            </a:r>
            <a:r>
              <a:rPr sz="1092" b="1" dirty="0">
                <a:solidFill>
                  <a:srgbClr val="FFFFFF"/>
                </a:solidFill>
                <a:latin typeface="Roboto"/>
                <a:cs typeface="Roboto"/>
              </a:rPr>
              <a:t>at</a:t>
            </a:r>
            <a:r>
              <a:rPr sz="1092" b="1" spc="-6" dirty="0">
                <a:solidFill>
                  <a:srgbClr val="FFFFFF"/>
                </a:solidFill>
                <a:latin typeface="Roboto"/>
                <a:cs typeface="Roboto"/>
              </a:rPr>
              <a:t> </a:t>
            </a:r>
            <a:r>
              <a:rPr sz="1092" b="1" dirty="0">
                <a:solidFill>
                  <a:srgbClr val="FFFFFF"/>
                </a:solidFill>
                <a:latin typeface="Roboto"/>
                <a:cs typeface="Roboto"/>
              </a:rPr>
              <a:t>the</a:t>
            </a:r>
            <a:r>
              <a:rPr sz="1092" b="1" spc="-6" dirty="0">
                <a:solidFill>
                  <a:srgbClr val="FFFFFF"/>
                </a:solidFill>
                <a:latin typeface="Roboto"/>
                <a:cs typeface="Roboto"/>
              </a:rPr>
              <a:t> University </a:t>
            </a:r>
            <a:r>
              <a:rPr sz="1092" b="1" dirty="0">
                <a:solidFill>
                  <a:srgbClr val="FFFFFF"/>
                </a:solidFill>
                <a:latin typeface="Roboto"/>
                <a:cs typeface="Roboto"/>
              </a:rPr>
              <a:t>of</a:t>
            </a:r>
            <a:r>
              <a:rPr sz="1092" b="1" spc="-3" dirty="0">
                <a:solidFill>
                  <a:srgbClr val="FFFFFF"/>
                </a:solidFill>
                <a:latin typeface="Roboto"/>
                <a:cs typeface="Roboto"/>
              </a:rPr>
              <a:t> </a:t>
            </a:r>
            <a:r>
              <a:rPr sz="1092" b="1" spc="-6" dirty="0">
                <a:solidFill>
                  <a:srgbClr val="FFFFFF"/>
                </a:solidFill>
                <a:latin typeface="Roboto"/>
                <a:cs typeface="Roboto"/>
              </a:rPr>
              <a:t>London</a:t>
            </a:r>
            <a:endParaRPr sz="1092">
              <a:latin typeface="Roboto"/>
              <a:cs typeface="Roboto"/>
            </a:endParaRPr>
          </a:p>
        </p:txBody>
      </p:sp>
      <p:sp>
        <p:nvSpPr>
          <p:cNvPr id="6" name="object 6"/>
          <p:cNvSpPr txBox="1"/>
          <p:nvPr/>
        </p:nvSpPr>
        <p:spPr>
          <a:xfrm>
            <a:off x="9132368" y="2116857"/>
            <a:ext cx="1856011" cy="411766"/>
          </a:xfrm>
          <a:prstGeom prst="rect">
            <a:avLst/>
          </a:prstGeom>
        </p:spPr>
        <p:txBody>
          <a:bodyPr vert="horz" wrap="square" lIns="0" tIns="22719" rIns="0" bIns="0" rtlCol="0">
            <a:spAutoFit/>
          </a:bodyPr>
          <a:lstStyle/>
          <a:p>
            <a:pPr marL="7701" marR="201388">
              <a:lnSpc>
                <a:spcPts val="1540"/>
              </a:lnSpc>
              <a:spcBef>
                <a:spcPts val="179"/>
              </a:spcBef>
            </a:pPr>
            <a:r>
              <a:rPr sz="1334" b="1" dirty="0">
                <a:solidFill>
                  <a:srgbClr val="FFFFFF"/>
                </a:solidFill>
                <a:latin typeface="Moderat Extended Bold"/>
                <a:cs typeface="Moderat Extended Bold"/>
              </a:rPr>
              <a:t>It</a:t>
            </a:r>
            <a:r>
              <a:rPr sz="1334" b="1" spc="-30" dirty="0">
                <a:solidFill>
                  <a:srgbClr val="FFFFFF"/>
                </a:solidFill>
                <a:latin typeface="Moderat Extended Bold"/>
                <a:cs typeface="Moderat Extended Bold"/>
              </a:rPr>
              <a:t> </a:t>
            </a:r>
            <a:r>
              <a:rPr sz="1334" b="1" dirty="0">
                <a:solidFill>
                  <a:srgbClr val="FFFFFF"/>
                </a:solidFill>
                <a:latin typeface="Moderat Extended Bold"/>
                <a:cs typeface="Moderat Extended Bold"/>
              </a:rPr>
              <a:t>boosts</a:t>
            </a:r>
            <a:r>
              <a:rPr sz="1334" b="1" spc="-27"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research dissemination</a:t>
            </a:r>
            <a:endParaRPr sz="1334" dirty="0">
              <a:latin typeface="Moderat Extended Bold"/>
              <a:cs typeface="Moderat Extended Bold"/>
            </a:endParaRPr>
          </a:p>
        </p:txBody>
      </p:sp>
      <p:sp>
        <p:nvSpPr>
          <p:cNvPr id="7" name="object 7"/>
          <p:cNvSpPr txBox="1"/>
          <p:nvPr/>
        </p:nvSpPr>
        <p:spPr>
          <a:xfrm>
            <a:off x="8480938" y="1003229"/>
            <a:ext cx="2900691" cy="708137"/>
          </a:xfrm>
          <a:prstGeom prst="rect">
            <a:avLst/>
          </a:prstGeom>
          <a:solidFill>
            <a:srgbClr val="FFFFFF"/>
          </a:solidFill>
        </p:spPr>
        <p:txBody>
          <a:bodyPr vert="horz" wrap="square" lIns="0" tIns="167888" rIns="0" bIns="0" rtlCol="0">
            <a:spAutoFit/>
          </a:bodyPr>
          <a:lstStyle/>
          <a:p>
            <a:pPr marL="164037" marR="161342">
              <a:lnSpc>
                <a:spcPts val="1449"/>
              </a:lnSpc>
              <a:spcBef>
                <a:spcPts val="1322"/>
              </a:spcBef>
            </a:pPr>
            <a:r>
              <a:rPr sz="1213" b="1" dirty="0">
                <a:solidFill>
                  <a:srgbClr val="A966A6"/>
                </a:solidFill>
                <a:latin typeface="Moderat Extended Bold"/>
                <a:cs typeface="Moderat Extended Bold"/>
              </a:rPr>
              <a:t>Why</a:t>
            </a:r>
            <a:r>
              <a:rPr sz="1213" b="1" spc="-12" dirty="0">
                <a:solidFill>
                  <a:srgbClr val="A966A6"/>
                </a:solidFill>
                <a:latin typeface="Moderat Extended Bold"/>
                <a:cs typeface="Moderat Extended Bold"/>
              </a:rPr>
              <a:t> </a:t>
            </a:r>
            <a:r>
              <a:rPr sz="1213" b="1" dirty="0">
                <a:solidFill>
                  <a:srgbClr val="A966A6"/>
                </a:solidFill>
                <a:latin typeface="Moderat Extended Bold"/>
                <a:cs typeface="Moderat Extended Bold"/>
              </a:rPr>
              <a:t>Winters</a:t>
            </a:r>
            <a:r>
              <a:rPr sz="1213" b="1" spc="-12" dirty="0">
                <a:solidFill>
                  <a:srgbClr val="A966A6"/>
                </a:solidFill>
                <a:latin typeface="Moderat Extended Bold"/>
                <a:cs typeface="Moderat Extended Bold"/>
              </a:rPr>
              <a:t> </a:t>
            </a:r>
            <a:r>
              <a:rPr sz="1213" b="1" dirty="0">
                <a:solidFill>
                  <a:srgbClr val="A966A6"/>
                </a:solidFill>
                <a:latin typeface="Moderat Extended Bold"/>
                <a:cs typeface="Moderat Extended Bold"/>
              </a:rPr>
              <a:t>thinks</a:t>
            </a:r>
            <a:r>
              <a:rPr sz="1213" b="1" spc="-12" dirty="0">
                <a:solidFill>
                  <a:srgbClr val="A966A6"/>
                </a:solidFill>
                <a:latin typeface="Moderat Extended Bold"/>
                <a:cs typeface="Moderat Extended Bold"/>
              </a:rPr>
              <a:t> </a:t>
            </a:r>
            <a:r>
              <a:rPr sz="1213" b="1" spc="-6" dirty="0">
                <a:solidFill>
                  <a:srgbClr val="A966A6"/>
                </a:solidFill>
                <a:latin typeface="Moderat Extended Bold"/>
                <a:cs typeface="Moderat Extended Bold"/>
              </a:rPr>
              <a:t>publishing</a:t>
            </a:r>
            <a:r>
              <a:rPr sz="1213" b="1" spc="303" dirty="0">
                <a:solidFill>
                  <a:srgbClr val="A966A6"/>
                </a:solidFill>
                <a:latin typeface="Moderat Extended Bold"/>
                <a:cs typeface="Moderat Extended Bold"/>
              </a:rPr>
              <a:t> </a:t>
            </a:r>
            <a:r>
              <a:rPr sz="1213" b="1" dirty="0">
                <a:solidFill>
                  <a:srgbClr val="A966A6"/>
                </a:solidFill>
                <a:latin typeface="Moderat Extended Bold"/>
                <a:cs typeface="Moderat Extended Bold"/>
              </a:rPr>
              <a:t>a</a:t>
            </a:r>
            <a:r>
              <a:rPr sz="1213" b="1" spc="-9" dirty="0">
                <a:solidFill>
                  <a:srgbClr val="A966A6"/>
                </a:solidFill>
                <a:latin typeface="Moderat Extended Bold"/>
                <a:cs typeface="Moderat Extended Bold"/>
              </a:rPr>
              <a:t> </a:t>
            </a:r>
            <a:r>
              <a:rPr sz="1213" b="1" dirty="0">
                <a:solidFill>
                  <a:srgbClr val="A966A6"/>
                </a:solidFill>
                <a:latin typeface="Moderat Extended Bold"/>
                <a:cs typeface="Moderat Extended Bold"/>
              </a:rPr>
              <a:t>book</a:t>
            </a:r>
            <a:r>
              <a:rPr sz="1213" b="1" spc="-9" dirty="0">
                <a:solidFill>
                  <a:srgbClr val="A966A6"/>
                </a:solidFill>
                <a:latin typeface="Moderat Extended Bold"/>
                <a:cs typeface="Moderat Extended Bold"/>
              </a:rPr>
              <a:t> </a:t>
            </a:r>
            <a:r>
              <a:rPr sz="1213" b="1" dirty="0">
                <a:solidFill>
                  <a:srgbClr val="A966A6"/>
                </a:solidFill>
                <a:latin typeface="Moderat Extended Bold"/>
                <a:cs typeface="Moderat Extended Bold"/>
              </a:rPr>
              <a:t>open</a:t>
            </a:r>
            <a:r>
              <a:rPr sz="1213" b="1" spc="-6" dirty="0">
                <a:solidFill>
                  <a:srgbClr val="A966A6"/>
                </a:solidFill>
                <a:latin typeface="Moderat Extended Bold"/>
                <a:cs typeface="Moderat Extended Bold"/>
              </a:rPr>
              <a:t> </a:t>
            </a:r>
            <a:r>
              <a:rPr sz="1213" b="1" dirty="0">
                <a:solidFill>
                  <a:srgbClr val="A966A6"/>
                </a:solidFill>
                <a:latin typeface="Moderat Extended Bold"/>
                <a:cs typeface="Moderat Extended Bold"/>
              </a:rPr>
              <a:t>access</a:t>
            </a:r>
            <a:r>
              <a:rPr sz="1213" b="1" spc="-9" dirty="0">
                <a:solidFill>
                  <a:srgbClr val="A966A6"/>
                </a:solidFill>
                <a:latin typeface="Moderat Extended Bold"/>
                <a:cs typeface="Moderat Extended Bold"/>
              </a:rPr>
              <a:t> </a:t>
            </a:r>
            <a:r>
              <a:rPr sz="1213" b="1" dirty="0">
                <a:solidFill>
                  <a:srgbClr val="A966A6"/>
                </a:solidFill>
                <a:latin typeface="Moderat Extended Bold"/>
                <a:cs typeface="Moderat Extended Bold"/>
              </a:rPr>
              <a:t>is</a:t>
            </a:r>
            <a:r>
              <a:rPr sz="1213" b="1" spc="-6" dirty="0">
                <a:solidFill>
                  <a:srgbClr val="A966A6"/>
                </a:solidFill>
                <a:latin typeface="Moderat Extended Bold"/>
                <a:cs typeface="Moderat Extended Bold"/>
              </a:rPr>
              <a:t> </a:t>
            </a:r>
            <a:r>
              <a:rPr sz="1213" b="1" dirty="0">
                <a:solidFill>
                  <a:srgbClr val="A966A6"/>
                </a:solidFill>
                <a:latin typeface="Moderat Extended Bold"/>
                <a:cs typeface="Moderat Extended Bold"/>
              </a:rPr>
              <a:t>good</a:t>
            </a:r>
            <a:r>
              <a:rPr sz="1213" b="1" spc="-9" dirty="0">
                <a:solidFill>
                  <a:srgbClr val="A966A6"/>
                </a:solidFill>
                <a:latin typeface="Moderat Extended Bold"/>
                <a:cs typeface="Moderat Extended Bold"/>
              </a:rPr>
              <a:t> </a:t>
            </a:r>
            <a:r>
              <a:rPr sz="1213" b="1" spc="-15" dirty="0">
                <a:solidFill>
                  <a:srgbClr val="A966A6"/>
                </a:solidFill>
                <a:latin typeface="Moderat Extended Bold"/>
                <a:cs typeface="Moderat Extended Bold"/>
              </a:rPr>
              <a:t>for </a:t>
            </a:r>
            <a:r>
              <a:rPr sz="1213" b="1" dirty="0">
                <a:solidFill>
                  <a:srgbClr val="A966A6"/>
                </a:solidFill>
                <a:latin typeface="Moderat Extended Bold"/>
                <a:cs typeface="Moderat Extended Bold"/>
              </a:rPr>
              <a:t>early</a:t>
            </a:r>
            <a:r>
              <a:rPr sz="1213" b="1" spc="15" dirty="0">
                <a:solidFill>
                  <a:srgbClr val="A966A6"/>
                </a:solidFill>
                <a:latin typeface="Moderat Extended Bold"/>
                <a:cs typeface="Moderat Extended Bold"/>
              </a:rPr>
              <a:t> </a:t>
            </a:r>
            <a:r>
              <a:rPr sz="1213" b="1" dirty="0">
                <a:solidFill>
                  <a:srgbClr val="A966A6"/>
                </a:solidFill>
                <a:latin typeface="Moderat Extended Bold"/>
                <a:cs typeface="Moderat Extended Bold"/>
              </a:rPr>
              <a:t>career</a:t>
            </a:r>
            <a:r>
              <a:rPr sz="1213" b="1" spc="15" dirty="0">
                <a:solidFill>
                  <a:srgbClr val="A966A6"/>
                </a:solidFill>
                <a:latin typeface="Moderat Extended Bold"/>
                <a:cs typeface="Moderat Extended Bold"/>
              </a:rPr>
              <a:t> </a:t>
            </a:r>
            <a:r>
              <a:rPr sz="1213" b="1" spc="-6" dirty="0">
                <a:solidFill>
                  <a:srgbClr val="A966A6"/>
                </a:solidFill>
                <a:latin typeface="Moderat Extended Bold"/>
                <a:cs typeface="Moderat Extended Bold"/>
              </a:rPr>
              <a:t>researchers</a:t>
            </a:r>
            <a:endParaRPr sz="1213">
              <a:latin typeface="Moderat Extended Bold"/>
              <a:cs typeface="Moderat Extended Bold"/>
            </a:endParaRPr>
          </a:p>
        </p:txBody>
      </p:sp>
      <p:sp>
        <p:nvSpPr>
          <p:cNvPr id="8" name="object 8"/>
          <p:cNvSpPr/>
          <p:nvPr/>
        </p:nvSpPr>
        <p:spPr>
          <a:xfrm>
            <a:off x="428" y="0"/>
            <a:ext cx="4063971" cy="672323"/>
          </a:xfrm>
          <a:custGeom>
            <a:avLst/>
            <a:gdLst/>
            <a:ahLst/>
            <a:cxnLst/>
            <a:rect l="l" t="t" r="r" b="b"/>
            <a:pathLst>
              <a:path w="6701790" h="1108710">
                <a:moveTo>
                  <a:pt x="6701366" y="0"/>
                </a:moveTo>
                <a:lnTo>
                  <a:pt x="0" y="0"/>
                </a:lnTo>
                <a:lnTo>
                  <a:pt x="0" y="1108091"/>
                </a:lnTo>
                <a:lnTo>
                  <a:pt x="6701366" y="1108091"/>
                </a:lnTo>
                <a:lnTo>
                  <a:pt x="6701366" y="0"/>
                </a:lnTo>
                <a:close/>
              </a:path>
            </a:pathLst>
          </a:custGeom>
          <a:solidFill>
            <a:srgbClr val="FBBB15"/>
          </a:solidFill>
        </p:spPr>
        <p:txBody>
          <a:bodyPr wrap="square" lIns="0" tIns="0" rIns="0" bIns="0" rtlCol="0"/>
          <a:lstStyle/>
          <a:p>
            <a:endParaRPr/>
          </a:p>
        </p:txBody>
      </p:sp>
      <p:sp>
        <p:nvSpPr>
          <p:cNvPr id="9" name="object 9"/>
          <p:cNvSpPr txBox="1"/>
          <p:nvPr/>
        </p:nvSpPr>
        <p:spPr>
          <a:xfrm>
            <a:off x="475293" y="277307"/>
            <a:ext cx="2094751" cy="286566"/>
          </a:xfrm>
          <a:prstGeom prst="rect">
            <a:avLst/>
          </a:prstGeom>
        </p:spPr>
        <p:txBody>
          <a:bodyPr vert="horz" wrap="square" lIns="0" tIns="7316" rIns="0" bIns="0" rtlCol="0">
            <a:spAutoFit/>
          </a:bodyPr>
          <a:lstStyle/>
          <a:p>
            <a:pPr marL="7701" marR="3081">
              <a:lnSpc>
                <a:spcPct val="101800"/>
              </a:lnSpc>
              <a:spcBef>
                <a:spcPts val="58"/>
              </a:spcBef>
            </a:pPr>
            <a:r>
              <a:rPr sz="910" b="1" dirty="0">
                <a:solidFill>
                  <a:srgbClr val="FFFFFF"/>
                </a:solidFill>
                <a:latin typeface="Roboto"/>
                <a:cs typeface="Roboto"/>
              </a:rPr>
              <a:t>Researchers’</a:t>
            </a:r>
            <a:r>
              <a:rPr sz="910" b="1" spc="33" dirty="0">
                <a:solidFill>
                  <a:srgbClr val="FFFFFF"/>
                </a:solidFill>
                <a:latin typeface="Roboto"/>
                <a:cs typeface="Roboto"/>
              </a:rPr>
              <a:t> </a:t>
            </a:r>
            <a:r>
              <a:rPr sz="910" b="1" dirty="0">
                <a:solidFill>
                  <a:srgbClr val="FFFFFF"/>
                </a:solidFill>
                <a:latin typeface="Roboto"/>
                <a:cs typeface="Roboto"/>
              </a:rPr>
              <a:t>experiences</a:t>
            </a:r>
            <a:r>
              <a:rPr sz="910" b="1" spc="33" dirty="0">
                <a:solidFill>
                  <a:srgbClr val="FFFFFF"/>
                </a:solidFill>
                <a:latin typeface="Roboto"/>
                <a:cs typeface="Roboto"/>
              </a:rPr>
              <a:t> </a:t>
            </a:r>
            <a:r>
              <a:rPr sz="910" b="1" dirty="0">
                <a:solidFill>
                  <a:srgbClr val="FFFFFF"/>
                </a:solidFill>
                <a:latin typeface="Roboto"/>
                <a:cs typeface="Roboto"/>
              </a:rPr>
              <a:t>of</a:t>
            </a:r>
            <a:r>
              <a:rPr sz="910" b="1" spc="33" dirty="0">
                <a:solidFill>
                  <a:srgbClr val="FFFFFF"/>
                </a:solidFill>
                <a:latin typeface="Roboto"/>
                <a:cs typeface="Roboto"/>
              </a:rPr>
              <a:t> </a:t>
            </a:r>
            <a:r>
              <a:rPr sz="910" b="1" spc="-6" dirty="0">
                <a:solidFill>
                  <a:srgbClr val="FFFFFF"/>
                </a:solidFill>
                <a:latin typeface="Roboto"/>
                <a:cs typeface="Roboto"/>
              </a:rPr>
              <a:t>publishing </a:t>
            </a:r>
            <a:r>
              <a:rPr sz="910" b="1" dirty="0">
                <a:solidFill>
                  <a:srgbClr val="FFFFFF"/>
                </a:solidFill>
                <a:latin typeface="Roboto"/>
                <a:cs typeface="Roboto"/>
              </a:rPr>
              <a:t>academic</a:t>
            </a:r>
            <a:r>
              <a:rPr sz="910" b="1" spc="21" dirty="0">
                <a:solidFill>
                  <a:srgbClr val="FFFFFF"/>
                </a:solidFill>
                <a:latin typeface="Roboto"/>
                <a:cs typeface="Roboto"/>
              </a:rPr>
              <a:t> </a:t>
            </a:r>
            <a:r>
              <a:rPr sz="910" b="1" dirty="0">
                <a:solidFill>
                  <a:srgbClr val="FFFFFF"/>
                </a:solidFill>
                <a:latin typeface="Roboto"/>
                <a:cs typeface="Roboto"/>
              </a:rPr>
              <a:t>books</a:t>
            </a:r>
            <a:r>
              <a:rPr sz="910" b="1" spc="24" dirty="0">
                <a:solidFill>
                  <a:srgbClr val="FFFFFF"/>
                </a:solidFill>
                <a:latin typeface="Roboto"/>
                <a:cs typeface="Roboto"/>
              </a:rPr>
              <a:t> </a:t>
            </a:r>
            <a:r>
              <a:rPr sz="910" b="1" dirty="0">
                <a:solidFill>
                  <a:srgbClr val="FFFFFF"/>
                </a:solidFill>
                <a:latin typeface="Roboto"/>
                <a:cs typeface="Roboto"/>
              </a:rPr>
              <a:t>open</a:t>
            </a:r>
            <a:r>
              <a:rPr sz="910" b="1" spc="21" dirty="0">
                <a:solidFill>
                  <a:srgbClr val="FFFFFF"/>
                </a:solidFill>
                <a:latin typeface="Roboto"/>
                <a:cs typeface="Roboto"/>
              </a:rPr>
              <a:t> </a:t>
            </a:r>
            <a:r>
              <a:rPr sz="910" b="1" spc="-6" dirty="0">
                <a:solidFill>
                  <a:srgbClr val="FFFFFF"/>
                </a:solidFill>
                <a:latin typeface="Roboto"/>
                <a:cs typeface="Roboto"/>
              </a:rPr>
              <a:t>access</a:t>
            </a:r>
            <a:endParaRPr sz="910">
              <a:latin typeface="Roboto"/>
              <a:cs typeface="Roboto"/>
            </a:endParaRPr>
          </a:p>
        </p:txBody>
      </p:sp>
      <p:sp>
        <p:nvSpPr>
          <p:cNvPr id="10" name="object 10"/>
          <p:cNvSpPr/>
          <p:nvPr/>
        </p:nvSpPr>
        <p:spPr>
          <a:xfrm>
            <a:off x="428" y="6005561"/>
            <a:ext cx="12191144" cy="852148"/>
          </a:xfrm>
          <a:custGeom>
            <a:avLst/>
            <a:gdLst/>
            <a:ahLst/>
            <a:cxnLst/>
            <a:rect l="l" t="t" r="r" b="b"/>
            <a:pathLst>
              <a:path w="20104100" h="1405254">
                <a:moveTo>
                  <a:pt x="20104099" y="0"/>
                </a:moveTo>
                <a:lnTo>
                  <a:pt x="0" y="0"/>
                </a:lnTo>
                <a:lnTo>
                  <a:pt x="0" y="1404941"/>
                </a:lnTo>
                <a:lnTo>
                  <a:pt x="20104099" y="1404941"/>
                </a:lnTo>
                <a:lnTo>
                  <a:pt x="20104099" y="0"/>
                </a:lnTo>
                <a:close/>
              </a:path>
            </a:pathLst>
          </a:custGeom>
          <a:solidFill>
            <a:srgbClr val="EDEDED"/>
          </a:solidFill>
        </p:spPr>
        <p:txBody>
          <a:bodyPr wrap="square" lIns="0" tIns="0" rIns="0" bIns="0" rtlCol="0"/>
          <a:lstStyle/>
          <a:p>
            <a:endParaRPr/>
          </a:p>
        </p:txBody>
      </p:sp>
      <p:sp>
        <p:nvSpPr>
          <p:cNvPr id="11" name="object 11"/>
          <p:cNvSpPr txBox="1"/>
          <p:nvPr/>
        </p:nvSpPr>
        <p:spPr>
          <a:xfrm>
            <a:off x="428" y="5593367"/>
            <a:ext cx="4063971" cy="943791"/>
          </a:xfrm>
          <a:prstGeom prst="rect">
            <a:avLst/>
          </a:prstGeom>
          <a:solidFill>
            <a:srgbClr val="FBBB15"/>
          </a:solidFill>
        </p:spPr>
        <p:txBody>
          <a:bodyPr vert="horz" wrap="square" lIns="0" tIns="72777" rIns="0" bIns="0" rtlCol="0">
            <a:spAutoFit/>
          </a:bodyPr>
          <a:lstStyle/>
          <a:p>
            <a:pPr>
              <a:lnSpc>
                <a:spcPct val="100000"/>
              </a:lnSpc>
              <a:spcBef>
                <a:spcPts val="572"/>
              </a:spcBef>
            </a:pPr>
            <a:endParaRPr sz="1092" dirty="0">
              <a:latin typeface="Times New Roman"/>
              <a:cs typeface="Times New Roman"/>
            </a:endParaRPr>
          </a:p>
          <a:p>
            <a:pPr marL="475939" marR="1275717">
              <a:lnSpc>
                <a:spcPct val="106600"/>
              </a:lnSpc>
            </a:pPr>
            <a:r>
              <a:rPr sz="1092" b="1" dirty="0">
                <a:solidFill>
                  <a:srgbClr val="FFFFFF"/>
                </a:solidFill>
                <a:latin typeface="Moderat Extended Bold"/>
                <a:cs typeface="Moderat Extended Bold"/>
              </a:rPr>
              <a:t>Publish</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your</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book</a:t>
            </a:r>
            <a:r>
              <a:rPr sz="1092" b="1" spc="-24" dirty="0">
                <a:solidFill>
                  <a:srgbClr val="FFFFFF"/>
                </a:solidFill>
                <a:latin typeface="Moderat Extended Bold"/>
                <a:cs typeface="Moderat Extended Bold"/>
              </a:rPr>
              <a:t> </a:t>
            </a:r>
            <a:r>
              <a:rPr sz="1092" b="1" dirty="0">
                <a:solidFill>
                  <a:srgbClr val="FFFFFF"/>
                </a:solidFill>
                <a:latin typeface="Moderat Extended Bold"/>
                <a:cs typeface="Moderat Extended Bold"/>
              </a:rPr>
              <a:t>open</a:t>
            </a:r>
            <a:r>
              <a:rPr sz="1092" b="1" spc="-24" dirty="0">
                <a:solidFill>
                  <a:srgbClr val="FFFFFF"/>
                </a:solidFill>
                <a:latin typeface="Moderat Extended Bold"/>
                <a:cs typeface="Moderat Extended Bold"/>
              </a:rPr>
              <a:t> </a:t>
            </a:r>
            <a:r>
              <a:rPr sz="1092" b="1" spc="-6" dirty="0">
                <a:solidFill>
                  <a:srgbClr val="FFFFFF"/>
                </a:solidFill>
                <a:latin typeface="Moderat Extended Bold"/>
                <a:cs typeface="Moderat Extended Bold"/>
              </a:rPr>
              <a:t>access </a:t>
            </a:r>
            <a:r>
              <a:rPr sz="1092" b="1" u="sng" spc="-12" dirty="0">
                <a:solidFill>
                  <a:srgbClr val="FFFFFF"/>
                </a:solidFill>
                <a:uFill>
                  <a:solidFill>
                    <a:srgbClr val="FFFFFF"/>
                  </a:solidFill>
                </a:uFill>
                <a:latin typeface="Moderat Extended Bold"/>
                <a:cs typeface="Moderat Extended Bold"/>
                <a:hlinkClick r:id="rId4"/>
              </a:rPr>
              <a:t>www.oabooks-</a:t>
            </a:r>
            <a:r>
              <a:rPr sz="1092" b="1" u="sng" spc="-6" dirty="0">
                <a:solidFill>
                  <a:srgbClr val="FFFFFF"/>
                </a:solidFill>
                <a:uFill>
                  <a:solidFill>
                    <a:srgbClr val="FFFFFF"/>
                  </a:solidFill>
                </a:uFill>
                <a:latin typeface="Moderat Extended Bold"/>
                <a:cs typeface="Moderat Extended Bold"/>
                <a:hlinkClick r:id="rId4"/>
              </a:rPr>
              <a:t>toolkit.org</a:t>
            </a: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lang="en-GB" sz="1092" b="1" u="sng" spc="-6" dirty="0">
              <a:solidFill>
                <a:srgbClr val="FFFFFF"/>
              </a:solidFill>
              <a:uFill>
                <a:solidFill>
                  <a:srgbClr val="FFFFFF"/>
                </a:solidFill>
              </a:uFill>
              <a:latin typeface="Moderat Extended Bold"/>
              <a:cs typeface="Moderat Extended Bold"/>
            </a:endParaRPr>
          </a:p>
          <a:p>
            <a:pPr marL="475939" marR="1275717">
              <a:lnSpc>
                <a:spcPct val="106600"/>
              </a:lnSpc>
            </a:pPr>
            <a:endParaRPr sz="1092" dirty="0">
              <a:latin typeface="Moderat Extended Bold"/>
              <a:cs typeface="Moderat Extended Bold"/>
            </a:endParaRPr>
          </a:p>
        </p:txBody>
      </p:sp>
      <p:sp>
        <p:nvSpPr>
          <p:cNvPr id="12" name="object 12"/>
          <p:cNvSpPr txBox="1">
            <a:spLocks noGrp="1"/>
          </p:cNvSpPr>
          <p:nvPr>
            <p:ph type="body" idx="1"/>
          </p:nvPr>
        </p:nvSpPr>
        <p:spPr>
          <a:prstGeom prst="rect">
            <a:avLst/>
          </a:prstGeom>
        </p:spPr>
        <p:txBody>
          <a:bodyPr vert="horz" wrap="square" lIns="0" tIns="127841" rIns="0" bIns="0" rtlCol="0">
            <a:spAutoFit/>
          </a:bodyPr>
          <a:lstStyle/>
          <a:p>
            <a:pPr marL="7701" marR="3081">
              <a:lnSpc>
                <a:spcPct val="78100"/>
              </a:lnSpc>
              <a:spcBef>
                <a:spcPts val="1007"/>
              </a:spcBef>
            </a:pPr>
            <a:r>
              <a:rPr dirty="0"/>
              <a:t>“I</a:t>
            </a:r>
            <a:r>
              <a:rPr spc="-58" dirty="0"/>
              <a:t> </a:t>
            </a:r>
            <a:r>
              <a:rPr dirty="0"/>
              <a:t>think</a:t>
            </a:r>
            <a:r>
              <a:rPr spc="-55" dirty="0"/>
              <a:t> </a:t>
            </a:r>
            <a:r>
              <a:rPr dirty="0"/>
              <a:t>open</a:t>
            </a:r>
            <a:r>
              <a:rPr spc="-58" dirty="0"/>
              <a:t> </a:t>
            </a:r>
            <a:r>
              <a:rPr dirty="0"/>
              <a:t>access</a:t>
            </a:r>
            <a:r>
              <a:rPr spc="-55" dirty="0"/>
              <a:t> </a:t>
            </a:r>
            <a:r>
              <a:rPr spc="-15" dirty="0"/>
              <a:t>is </a:t>
            </a:r>
            <a:r>
              <a:rPr dirty="0"/>
              <a:t>terrific</a:t>
            </a:r>
            <a:r>
              <a:rPr spc="-146" dirty="0"/>
              <a:t> </a:t>
            </a:r>
            <a:r>
              <a:rPr dirty="0"/>
              <a:t>for</a:t>
            </a:r>
            <a:r>
              <a:rPr spc="-143" dirty="0"/>
              <a:t> </a:t>
            </a:r>
            <a:r>
              <a:rPr dirty="0"/>
              <a:t>people</a:t>
            </a:r>
            <a:r>
              <a:rPr spc="-143" dirty="0"/>
              <a:t> </a:t>
            </a:r>
            <a:r>
              <a:rPr spc="-6" dirty="0"/>
              <a:t>early </a:t>
            </a:r>
            <a:r>
              <a:rPr dirty="0"/>
              <a:t>on</a:t>
            </a:r>
            <a:r>
              <a:rPr spc="-3" dirty="0"/>
              <a:t> </a:t>
            </a:r>
            <a:r>
              <a:rPr dirty="0"/>
              <a:t>in their </a:t>
            </a:r>
            <a:r>
              <a:rPr spc="67" dirty="0"/>
              <a:t>c</a:t>
            </a:r>
            <a:r>
              <a:rPr spc="94" dirty="0"/>
              <a:t>a</a:t>
            </a:r>
            <a:r>
              <a:rPr dirty="0"/>
              <a:t>r</a:t>
            </a:r>
            <a:r>
              <a:rPr spc="18" dirty="0"/>
              <a:t>e</a:t>
            </a:r>
            <a:r>
              <a:rPr spc="58" dirty="0"/>
              <a:t>e</a:t>
            </a:r>
            <a:r>
              <a:rPr spc="-215" dirty="0"/>
              <a:t>r</a:t>
            </a:r>
            <a:r>
              <a:rPr spc="-139" dirty="0"/>
              <a:t>.</a:t>
            </a:r>
            <a:r>
              <a:rPr spc="67" dirty="0"/>
              <a:t>”</a:t>
            </a:r>
          </a:p>
        </p:txBody>
      </p:sp>
      <p:pic>
        <p:nvPicPr>
          <p:cNvPr id="20" name="Picture 19">
            <a:extLst>
              <a:ext uri="{FF2B5EF4-FFF2-40B4-BE49-F238E27FC236}">
                <a16:creationId xmlns:a16="http://schemas.microsoft.com/office/drawing/2014/main" id="{A48E9142-00B3-D3D2-9461-BB98152D93D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546586" y="2154087"/>
            <a:ext cx="378064" cy="378064"/>
          </a:xfrm>
          <a:prstGeom prst="rect">
            <a:avLst/>
          </a:prstGeom>
        </p:spPr>
      </p:pic>
      <p:pic>
        <p:nvPicPr>
          <p:cNvPr id="21" name="Picture 20">
            <a:extLst>
              <a:ext uri="{FF2B5EF4-FFF2-40B4-BE49-F238E27FC236}">
                <a16:creationId xmlns:a16="http://schemas.microsoft.com/office/drawing/2014/main" id="{D3773048-DB10-D56C-CDD0-C20C59D5A09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535680" y="2687750"/>
            <a:ext cx="399875" cy="351890"/>
          </a:xfrm>
          <a:prstGeom prst="rect">
            <a:avLst/>
          </a:prstGeom>
        </p:spPr>
      </p:pic>
      <p:pic>
        <p:nvPicPr>
          <p:cNvPr id="22" name="Picture 21">
            <a:extLst>
              <a:ext uri="{FF2B5EF4-FFF2-40B4-BE49-F238E27FC236}">
                <a16:creationId xmlns:a16="http://schemas.microsoft.com/office/drawing/2014/main" id="{69D6A1A1-E3AD-331F-EE11-8673C0476C2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510355" y="3290377"/>
            <a:ext cx="450526" cy="415870"/>
          </a:xfrm>
          <a:prstGeom prst="rect">
            <a:avLst/>
          </a:prstGeom>
        </p:spPr>
      </p:pic>
      <p:pic>
        <p:nvPicPr>
          <p:cNvPr id="23" name="Picture 22">
            <a:extLst>
              <a:ext uri="{FF2B5EF4-FFF2-40B4-BE49-F238E27FC236}">
                <a16:creationId xmlns:a16="http://schemas.microsoft.com/office/drawing/2014/main" id="{78726BA0-3F8C-5EBD-89C8-F4D819D9FFE7}"/>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8558488" y="3891078"/>
            <a:ext cx="354259" cy="415870"/>
          </a:xfrm>
          <a:prstGeom prst="rect">
            <a:avLst/>
          </a:prstGeom>
        </p:spPr>
      </p:pic>
      <p:sp>
        <p:nvSpPr>
          <p:cNvPr id="13" name="object 6">
            <a:extLst>
              <a:ext uri="{FF2B5EF4-FFF2-40B4-BE49-F238E27FC236}">
                <a16:creationId xmlns:a16="http://schemas.microsoft.com/office/drawing/2014/main" id="{C130FC63-BD35-39F5-1A01-6DAABADCA998}"/>
              </a:ext>
            </a:extLst>
          </p:cNvPr>
          <p:cNvSpPr txBox="1"/>
          <p:nvPr/>
        </p:nvSpPr>
        <p:spPr>
          <a:xfrm>
            <a:off x="9132368" y="2643469"/>
            <a:ext cx="1856011" cy="606178"/>
          </a:xfrm>
          <a:prstGeom prst="rect">
            <a:avLst/>
          </a:prstGeom>
        </p:spPr>
        <p:txBody>
          <a:bodyPr vert="horz" wrap="square" lIns="0" tIns="22719" rIns="0" bIns="0" rtlCol="0">
            <a:spAutoFit/>
          </a:bodyPr>
          <a:lstStyle/>
          <a:p>
            <a:pPr marL="7701" marR="127841">
              <a:lnSpc>
                <a:spcPts val="1540"/>
              </a:lnSpc>
              <a:spcBef>
                <a:spcPts val="1049"/>
              </a:spcBef>
            </a:pPr>
            <a:r>
              <a:rPr sz="1334" b="1" dirty="0">
                <a:solidFill>
                  <a:srgbClr val="FFFFFF"/>
                </a:solidFill>
                <a:latin typeface="Moderat Extended Bold"/>
                <a:cs typeface="Moderat Extended Bold"/>
              </a:rPr>
              <a:t>It</a:t>
            </a:r>
            <a:r>
              <a:rPr sz="1334" b="1" spc="-12" dirty="0">
                <a:solidFill>
                  <a:srgbClr val="FFFFFF"/>
                </a:solidFill>
                <a:latin typeface="Moderat Extended Bold"/>
                <a:cs typeface="Moderat Extended Bold"/>
              </a:rPr>
              <a:t> </a:t>
            </a:r>
            <a:r>
              <a:rPr sz="1334" b="1" dirty="0">
                <a:solidFill>
                  <a:srgbClr val="FFFFFF"/>
                </a:solidFill>
                <a:latin typeface="Moderat Extended Bold"/>
                <a:cs typeface="Moderat Extended Bold"/>
              </a:rPr>
              <a:t>is</a:t>
            </a:r>
            <a:r>
              <a:rPr sz="1334" b="1" spc="-9" dirty="0">
                <a:solidFill>
                  <a:srgbClr val="FFFFFF"/>
                </a:solidFill>
                <a:latin typeface="Moderat Extended Bold"/>
                <a:cs typeface="Moderat Extended Bold"/>
              </a:rPr>
              <a:t> </a:t>
            </a:r>
            <a:r>
              <a:rPr sz="1334" b="1" dirty="0">
                <a:solidFill>
                  <a:srgbClr val="FFFFFF"/>
                </a:solidFill>
                <a:latin typeface="Moderat Extended Bold"/>
                <a:cs typeface="Moderat Extended Bold"/>
              </a:rPr>
              <a:t>good</a:t>
            </a:r>
            <a:r>
              <a:rPr sz="1334" b="1" spc="-9" dirty="0">
                <a:solidFill>
                  <a:srgbClr val="FFFFFF"/>
                </a:solidFill>
                <a:latin typeface="Moderat Extended Bold"/>
                <a:cs typeface="Moderat Extended Bold"/>
              </a:rPr>
              <a:t> </a:t>
            </a:r>
            <a:r>
              <a:rPr sz="1334" b="1" spc="-15" dirty="0">
                <a:solidFill>
                  <a:srgbClr val="FFFFFF"/>
                </a:solidFill>
                <a:latin typeface="Moderat Extended Bold"/>
                <a:cs typeface="Moderat Extended Bold"/>
              </a:rPr>
              <a:t>for </a:t>
            </a:r>
            <a:r>
              <a:rPr sz="1334" b="1" dirty="0">
                <a:solidFill>
                  <a:srgbClr val="FFFFFF"/>
                </a:solidFill>
                <a:latin typeface="Moderat Extended Bold"/>
                <a:cs typeface="Moderat Extended Bold"/>
              </a:rPr>
              <a:t>profile</a:t>
            </a:r>
            <a:r>
              <a:rPr sz="1334" b="1" spc="-15" dirty="0">
                <a:solidFill>
                  <a:srgbClr val="FFFFFF"/>
                </a:solidFill>
                <a:latin typeface="Moderat Extended Bold"/>
                <a:cs typeface="Moderat Extended Bold"/>
              </a:rPr>
              <a:t> </a:t>
            </a:r>
            <a:r>
              <a:rPr sz="1334" b="1" dirty="0">
                <a:solidFill>
                  <a:srgbClr val="FFFFFF"/>
                </a:solidFill>
                <a:latin typeface="Moderat Extended Bold"/>
                <a:cs typeface="Moderat Extended Bold"/>
              </a:rPr>
              <a:t>building</a:t>
            </a:r>
            <a:r>
              <a:rPr sz="1334" b="1" spc="-12" dirty="0">
                <a:solidFill>
                  <a:srgbClr val="FFFFFF"/>
                </a:solidFill>
                <a:latin typeface="Moderat Extended Bold"/>
                <a:cs typeface="Moderat Extended Bold"/>
              </a:rPr>
              <a:t> </a:t>
            </a:r>
            <a:r>
              <a:rPr sz="1334" b="1" spc="-15" dirty="0">
                <a:solidFill>
                  <a:srgbClr val="FFFFFF"/>
                </a:solidFill>
                <a:latin typeface="Moderat Extended Bold"/>
                <a:cs typeface="Moderat Extended Bold"/>
              </a:rPr>
              <a:t>and </a:t>
            </a:r>
            <a:r>
              <a:rPr sz="1334" b="1" spc="-6" dirty="0">
                <a:solidFill>
                  <a:srgbClr val="FFFFFF"/>
                </a:solidFill>
                <a:latin typeface="Moderat Extended Bold"/>
                <a:cs typeface="Moderat Extended Bold"/>
              </a:rPr>
              <a:t>networking</a:t>
            </a:r>
            <a:endParaRPr sz="1334" dirty="0">
              <a:latin typeface="Moderat Extended Bold"/>
              <a:cs typeface="Moderat Extended Bold"/>
            </a:endParaRPr>
          </a:p>
        </p:txBody>
      </p:sp>
      <p:sp>
        <p:nvSpPr>
          <p:cNvPr id="14" name="object 6">
            <a:extLst>
              <a:ext uri="{FF2B5EF4-FFF2-40B4-BE49-F238E27FC236}">
                <a16:creationId xmlns:a16="http://schemas.microsoft.com/office/drawing/2014/main" id="{372E16F1-20FC-9014-6333-60BEBBF1F1AB}"/>
              </a:ext>
            </a:extLst>
          </p:cNvPr>
          <p:cNvSpPr txBox="1"/>
          <p:nvPr/>
        </p:nvSpPr>
        <p:spPr>
          <a:xfrm>
            <a:off x="9132368" y="3336584"/>
            <a:ext cx="1856011" cy="411766"/>
          </a:xfrm>
          <a:prstGeom prst="rect">
            <a:avLst/>
          </a:prstGeom>
        </p:spPr>
        <p:txBody>
          <a:bodyPr vert="horz" wrap="square" lIns="0" tIns="22719" rIns="0" bIns="0" rtlCol="0">
            <a:spAutoFit/>
          </a:bodyPr>
          <a:lstStyle/>
          <a:p>
            <a:pPr marL="7701" marR="63150">
              <a:lnSpc>
                <a:spcPts val="1540"/>
              </a:lnSpc>
              <a:spcBef>
                <a:spcPts val="1049"/>
              </a:spcBef>
            </a:pPr>
            <a:r>
              <a:rPr sz="1334" b="1" dirty="0">
                <a:solidFill>
                  <a:srgbClr val="FFFFFF"/>
                </a:solidFill>
                <a:latin typeface="Moderat Extended Bold"/>
                <a:cs typeface="Moderat Extended Bold"/>
              </a:rPr>
              <a:t>It</a:t>
            </a:r>
            <a:r>
              <a:rPr sz="1334" b="1" spc="-3" dirty="0">
                <a:solidFill>
                  <a:srgbClr val="FFFFFF"/>
                </a:solidFill>
                <a:latin typeface="Moderat Extended Bold"/>
                <a:cs typeface="Moderat Extended Bold"/>
              </a:rPr>
              <a:t> </a:t>
            </a:r>
            <a:r>
              <a:rPr sz="1334" b="1" dirty="0">
                <a:solidFill>
                  <a:srgbClr val="FFFFFF"/>
                </a:solidFill>
                <a:latin typeface="Moderat Extended Bold"/>
                <a:cs typeface="Moderat Extended Bold"/>
              </a:rPr>
              <a:t>can create a </a:t>
            </a:r>
            <a:r>
              <a:rPr sz="1334" b="1" spc="-12" dirty="0">
                <a:solidFill>
                  <a:srgbClr val="FFFFFF"/>
                </a:solidFill>
                <a:latin typeface="Moderat Extended Bold"/>
                <a:cs typeface="Moderat Extended Bold"/>
              </a:rPr>
              <a:t>buzz </a:t>
            </a:r>
            <a:r>
              <a:rPr sz="1334" b="1" dirty="0">
                <a:solidFill>
                  <a:srgbClr val="FFFFFF"/>
                </a:solidFill>
                <a:latin typeface="Moderat Extended Bold"/>
                <a:cs typeface="Moderat Extended Bold"/>
              </a:rPr>
              <a:t>around</a:t>
            </a:r>
            <a:r>
              <a:rPr sz="1334" b="1" spc="18"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research</a:t>
            </a:r>
            <a:endParaRPr sz="1334" dirty="0">
              <a:latin typeface="Moderat Extended Bold"/>
              <a:cs typeface="Moderat Extended Bold"/>
            </a:endParaRPr>
          </a:p>
        </p:txBody>
      </p:sp>
      <p:sp>
        <p:nvSpPr>
          <p:cNvPr id="15" name="object 6">
            <a:extLst>
              <a:ext uri="{FF2B5EF4-FFF2-40B4-BE49-F238E27FC236}">
                <a16:creationId xmlns:a16="http://schemas.microsoft.com/office/drawing/2014/main" id="{4426F2A3-C212-F248-C5F2-35CDFC3AE61F}"/>
              </a:ext>
            </a:extLst>
          </p:cNvPr>
          <p:cNvSpPr txBox="1"/>
          <p:nvPr/>
        </p:nvSpPr>
        <p:spPr>
          <a:xfrm>
            <a:off x="9132368" y="3844870"/>
            <a:ext cx="1856011" cy="606178"/>
          </a:xfrm>
          <a:prstGeom prst="rect">
            <a:avLst/>
          </a:prstGeom>
        </p:spPr>
        <p:txBody>
          <a:bodyPr vert="horz" wrap="square" lIns="0" tIns="22719" rIns="0" bIns="0" rtlCol="0">
            <a:spAutoFit/>
          </a:bodyPr>
          <a:lstStyle/>
          <a:p>
            <a:pPr marL="7701" marR="3081">
              <a:lnSpc>
                <a:spcPts val="1540"/>
              </a:lnSpc>
              <a:spcBef>
                <a:spcPts val="1052"/>
              </a:spcBef>
            </a:pPr>
            <a:r>
              <a:rPr sz="1334" b="1" dirty="0">
                <a:solidFill>
                  <a:srgbClr val="FFFFFF"/>
                </a:solidFill>
                <a:latin typeface="Moderat Extended Bold"/>
                <a:cs typeface="Moderat Extended Bold"/>
              </a:rPr>
              <a:t>There</a:t>
            </a:r>
            <a:r>
              <a:rPr sz="1334" b="1" spc="-6" dirty="0">
                <a:solidFill>
                  <a:srgbClr val="FFFFFF"/>
                </a:solidFill>
                <a:latin typeface="Moderat Extended Bold"/>
                <a:cs typeface="Moderat Extended Bold"/>
              </a:rPr>
              <a:t> </a:t>
            </a:r>
            <a:r>
              <a:rPr sz="1334" b="1" dirty="0">
                <a:solidFill>
                  <a:srgbClr val="FFFFFF"/>
                </a:solidFill>
                <a:latin typeface="Moderat Extended Bold"/>
                <a:cs typeface="Moderat Extended Bold"/>
              </a:rPr>
              <a:t>are</a:t>
            </a:r>
            <a:r>
              <a:rPr sz="1334" b="1" spc="-3"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presses </a:t>
            </a:r>
            <a:r>
              <a:rPr sz="1334" b="1" dirty="0">
                <a:solidFill>
                  <a:srgbClr val="FFFFFF"/>
                </a:solidFill>
                <a:latin typeface="Moderat Extended Bold"/>
                <a:cs typeface="Moderat Extended Bold"/>
              </a:rPr>
              <a:t>specifically</a:t>
            </a:r>
            <a:r>
              <a:rPr sz="1334" b="1" spc="-3" dirty="0">
                <a:solidFill>
                  <a:srgbClr val="FFFFFF"/>
                </a:solidFill>
                <a:latin typeface="Moderat Extended Bold"/>
                <a:cs typeface="Moderat Extended Bold"/>
              </a:rPr>
              <a:t> </a:t>
            </a:r>
            <a:r>
              <a:rPr sz="1334" b="1" dirty="0">
                <a:solidFill>
                  <a:srgbClr val="FFFFFF"/>
                </a:solidFill>
                <a:latin typeface="Moderat Extended Bold"/>
                <a:cs typeface="Moderat Extended Bold"/>
              </a:rPr>
              <a:t>aimed </a:t>
            </a:r>
            <a:r>
              <a:rPr sz="1334" b="1" spc="-15" dirty="0">
                <a:solidFill>
                  <a:srgbClr val="FFFFFF"/>
                </a:solidFill>
                <a:latin typeface="Moderat Extended Bold"/>
                <a:cs typeface="Moderat Extended Bold"/>
              </a:rPr>
              <a:t>at </a:t>
            </a:r>
            <a:r>
              <a:rPr sz="1334" b="1" dirty="0">
                <a:solidFill>
                  <a:srgbClr val="FFFFFF"/>
                </a:solidFill>
                <a:latin typeface="Moderat Extended Bold"/>
                <a:cs typeface="Moderat Extended Bold"/>
              </a:rPr>
              <a:t>new</a:t>
            </a:r>
            <a:r>
              <a:rPr sz="1334" b="1" spc="-30" dirty="0">
                <a:solidFill>
                  <a:srgbClr val="FFFFFF"/>
                </a:solidFill>
                <a:latin typeface="Moderat Extended Bold"/>
                <a:cs typeface="Moderat Extended Bold"/>
              </a:rPr>
              <a:t> </a:t>
            </a:r>
            <a:r>
              <a:rPr sz="1334" b="1" spc="-6" dirty="0">
                <a:solidFill>
                  <a:srgbClr val="FFFFFF"/>
                </a:solidFill>
                <a:latin typeface="Moderat Extended Bold"/>
                <a:cs typeface="Moderat Extended Bold"/>
              </a:rPr>
              <a:t>scholars</a:t>
            </a:r>
            <a:endParaRPr sz="1334" dirty="0">
              <a:latin typeface="Moderat Extended Bold"/>
              <a:cs typeface="Moderat Extended Bold"/>
            </a:endParaRPr>
          </a:p>
        </p:txBody>
      </p:sp>
    </p:spTree>
    <p:extLst>
      <p:ext uri="{BB962C8B-B14F-4D97-AF65-F5344CB8AC3E}">
        <p14:creationId xmlns:p14="http://schemas.microsoft.com/office/powerpoint/2010/main" val="34226371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Font and logo master">
  <a:themeElements>
    <a:clrScheme name="UKRI theme">
      <a:dk1>
        <a:srgbClr val="000000"/>
      </a:dk1>
      <a:lt1>
        <a:srgbClr val="FFFFFF"/>
      </a:lt1>
      <a:dk2>
        <a:srgbClr val="44546A"/>
      </a:dk2>
      <a:lt2>
        <a:srgbClr val="E7E6E6"/>
      </a:lt2>
      <a:accent1>
        <a:srgbClr val="00A788"/>
      </a:accent1>
      <a:accent2>
        <a:srgbClr val="00BED5"/>
      </a:accent2>
      <a:accent3>
        <a:srgbClr val="1E5DF8"/>
      </a:accent3>
      <a:accent4>
        <a:srgbClr val="2E2C51"/>
      </a:accent4>
      <a:accent5>
        <a:srgbClr val="34D5AE"/>
      </a:accent5>
      <a:accent6>
        <a:srgbClr val="67C04D"/>
      </a:accent6>
      <a:hlink>
        <a:srgbClr val="676767"/>
      </a:hlink>
      <a:folHlink>
        <a:srgbClr val="BE2BB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KRI_master_template_BASIC_Nov19" id="{4EEE10BB-D3B1-4AAD-B590-FD7382147270}" vid="{BF8FA948-E0F3-4F10-9DC6-04A5E8AC7CB5}"/>
    </a:ext>
  </a:extLst>
</a:theme>
</file>

<file path=ppt/theme/theme18.xml><?xml version="1.0" encoding="utf-8"?>
<a:theme xmlns:a="http://schemas.openxmlformats.org/drawingml/2006/main" name="Font and logo master">
  <a:themeElements>
    <a:clrScheme name="UKRI theme">
      <a:dk1>
        <a:srgbClr val="000000"/>
      </a:dk1>
      <a:lt1>
        <a:srgbClr val="FFFFFF"/>
      </a:lt1>
      <a:dk2>
        <a:srgbClr val="44546A"/>
      </a:dk2>
      <a:lt2>
        <a:srgbClr val="E7E6E6"/>
      </a:lt2>
      <a:accent1>
        <a:srgbClr val="00A788"/>
      </a:accent1>
      <a:accent2>
        <a:srgbClr val="00BED5"/>
      </a:accent2>
      <a:accent3>
        <a:srgbClr val="1E5DF8"/>
      </a:accent3>
      <a:accent4>
        <a:srgbClr val="2E2C51"/>
      </a:accent4>
      <a:accent5>
        <a:srgbClr val="34D5AE"/>
      </a:accent5>
      <a:accent6>
        <a:srgbClr val="67C04D"/>
      </a:accent6>
      <a:hlink>
        <a:srgbClr val="676767"/>
      </a:hlink>
      <a:folHlink>
        <a:srgbClr val="BE2BB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Font and logo master">
  <a:themeElements>
    <a:clrScheme name="UKRI theme">
      <a:dk1>
        <a:srgbClr val="000000"/>
      </a:dk1>
      <a:lt1>
        <a:srgbClr val="FFFFFF"/>
      </a:lt1>
      <a:dk2>
        <a:srgbClr val="44546A"/>
      </a:dk2>
      <a:lt2>
        <a:srgbClr val="E7E6E6"/>
      </a:lt2>
      <a:accent1>
        <a:srgbClr val="00A788"/>
      </a:accent1>
      <a:accent2>
        <a:srgbClr val="00BED5"/>
      </a:accent2>
      <a:accent3>
        <a:srgbClr val="1E5DF8"/>
      </a:accent3>
      <a:accent4>
        <a:srgbClr val="2E2C51"/>
      </a:accent4>
      <a:accent5>
        <a:srgbClr val="34D5AE"/>
      </a:accent5>
      <a:accent6>
        <a:srgbClr val="67C04D"/>
      </a:accent6>
      <a:hlink>
        <a:srgbClr val="676767"/>
      </a:hlink>
      <a:folHlink>
        <a:srgbClr val="BE2BB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2f6dbfe0-ed42-42d1-b237-d5d8983ee0b9">HXFEHU7KMPDU-1162511008-7006</_dlc_DocId>
    <_dlc_DocIdUrl xmlns="2f6dbfe0-ed42-42d1-b237-d5d8983ee0b9">
      <Url>https://ukri.sharepoint.com/sites/og_Open-Access-Review/_layouts/15/DocIdRedir.aspx?ID=HXFEHU7KMPDU-1162511008-7006</Url>
      <Description>HXFEHU7KMPDU-1162511008-7006</Description>
    </_dlc_DocIdUrl>
    <TaxCatchAll xmlns="2e24dfb7-a69e-40eb-b94f-44b9ca9c25ed" xsi:nil="true"/>
    <lcf76f155ced4ddcb4097134ff3c332f xmlns="462d9aa1-fd06-4daa-b5ae-dda9114a860a">
      <Terms xmlns="http://schemas.microsoft.com/office/infopath/2007/PartnerControls"/>
    </lcf76f155ced4ddcb4097134ff3c332f>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DC5DB756B3EF704DA83836CF6FBF434E" ma:contentTypeVersion="18" ma:contentTypeDescription="Create a new document." ma:contentTypeScope="" ma:versionID="37e3e525725aeab64a6327af9fc11575">
  <xsd:schema xmlns:xsd="http://www.w3.org/2001/XMLSchema" xmlns:xs="http://www.w3.org/2001/XMLSchema" xmlns:p="http://schemas.microsoft.com/office/2006/metadata/properties" xmlns:ns2="2f6dbfe0-ed42-42d1-b237-d5d8983ee0b9" xmlns:ns3="462d9aa1-fd06-4daa-b5ae-dda9114a860a" xmlns:ns4="2e24dfb7-a69e-40eb-b94f-44b9ca9c25ed" targetNamespace="http://schemas.microsoft.com/office/2006/metadata/properties" ma:root="true" ma:fieldsID="345435ef58a993d23621c3496daa080e" ns2:_="" ns3:_="" ns4:_="">
    <xsd:import namespace="2f6dbfe0-ed42-42d1-b237-d5d8983ee0b9"/>
    <xsd:import namespace="462d9aa1-fd06-4daa-b5ae-dda9114a860a"/>
    <xsd:import namespace="2e24dfb7-a69e-40eb-b94f-44b9ca9c25ed"/>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2:SharedWithUsers" minOccurs="0"/>
                <xsd:element ref="ns2:SharedWithDetails"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lcf76f155ced4ddcb4097134ff3c332f" minOccurs="0"/>
                <xsd:element ref="ns4: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6dbfe0-ed42-42d1-b237-d5d8983ee0b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62d9aa1-fd06-4daa-b5ae-dda9114a860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DateTaken" ma:index="21" nillable="true" ma:displayName="MediaServiceDateTaken" ma:hidden="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f5dd817-92c5-4985-aefa-795407915ae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e24dfb7-a69e-40eb-b94f-44b9ca9c25ed"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b6e16789-77bb-4d64-8b66-26a472161417}" ma:internalName="TaxCatchAll" ma:showField="CatchAllData" ma:web="2f6dbfe0-ed42-42d1-b237-d5d8983ee0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21FB52-53DE-4A47-B018-36DBAC2C12C3}">
  <ds:schemaRefs>
    <ds:schemaRef ds:uri="http://schemas.microsoft.com/sharepoint/v3/contenttype/forms"/>
  </ds:schemaRefs>
</ds:datastoreItem>
</file>

<file path=customXml/itemProps2.xml><?xml version="1.0" encoding="utf-8"?>
<ds:datastoreItem xmlns:ds="http://schemas.openxmlformats.org/officeDocument/2006/customXml" ds:itemID="{3187275B-2AAB-4034-B018-629BDEED4DB1}">
  <ds:schemaRefs>
    <ds:schemaRef ds:uri="http://schemas.microsoft.com/sharepoint/events"/>
  </ds:schemaRefs>
</ds:datastoreItem>
</file>

<file path=customXml/itemProps3.xml><?xml version="1.0" encoding="utf-8"?>
<ds:datastoreItem xmlns:ds="http://schemas.openxmlformats.org/officeDocument/2006/customXml" ds:itemID="{74444568-1C35-42AF-841A-8C86A7C982F3}">
  <ds:schemaRefs>
    <ds:schemaRef ds:uri="http://schemas.microsoft.com/office/2006/metadata/properties"/>
    <ds:schemaRef ds:uri="http://schemas.microsoft.com/office/infopath/2007/PartnerControls"/>
    <ds:schemaRef ds:uri="2f6dbfe0-ed42-42d1-b237-d5d8983ee0b9"/>
    <ds:schemaRef ds:uri="2e24dfb7-a69e-40eb-b94f-44b9ca9c25ed"/>
    <ds:schemaRef ds:uri="462d9aa1-fd06-4daa-b5ae-dda9114a860a"/>
  </ds:schemaRefs>
</ds:datastoreItem>
</file>

<file path=customXml/itemProps4.xml><?xml version="1.0" encoding="utf-8"?>
<ds:datastoreItem xmlns:ds="http://schemas.openxmlformats.org/officeDocument/2006/customXml" ds:itemID="{18260CD3-0FD4-4028-A675-1276CFE4DC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6dbfe0-ed42-42d1-b237-d5d8983ee0b9"/>
    <ds:schemaRef ds:uri="462d9aa1-fd06-4daa-b5ae-dda9114a860a"/>
    <ds:schemaRef ds:uri="2e24dfb7-a69e-40eb-b94f-44b9ca9c25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321</TotalTime>
  <Words>4944</Words>
  <Application>Microsoft Office PowerPoint</Application>
  <PresentationFormat>Widescreen</PresentationFormat>
  <Paragraphs>417</Paragraphs>
  <Slides>21</Slides>
  <Notes>5</Notes>
  <HiddenSlides>0</HiddenSlides>
  <MMClips>0</MMClips>
  <ScaleCrop>false</ScaleCrop>
  <HeadingPairs>
    <vt:vector size="6" baseType="variant">
      <vt:variant>
        <vt:lpstr>Fonts Used</vt:lpstr>
      </vt:variant>
      <vt:variant>
        <vt:i4>10</vt:i4>
      </vt:variant>
      <vt:variant>
        <vt:lpstr>Theme</vt:lpstr>
      </vt:variant>
      <vt:variant>
        <vt:i4>19</vt:i4>
      </vt:variant>
      <vt:variant>
        <vt:lpstr>Slide Titles</vt:lpstr>
      </vt:variant>
      <vt:variant>
        <vt:i4>21</vt:i4>
      </vt:variant>
    </vt:vector>
  </HeadingPairs>
  <TitlesOfParts>
    <vt:vector size="50" baseType="lpstr">
      <vt:lpstr>-apple-system</vt:lpstr>
      <vt:lpstr>Arial</vt:lpstr>
      <vt:lpstr>Calibri</vt:lpstr>
      <vt:lpstr>CircularStd-Book</vt:lpstr>
      <vt:lpstr>Moderat Extended Bold</vt:lpstr>
      <vt:lpstr>Roboto</vt:lpstr>
      <vt:lpstr>Segoe UI</vt:lpstr>
      <vt:lpstr>Times New Roman</vt:lpstr>
      <vt:lpstr>var(--fontFamilyBase)</vt:lpstr>
      <vt:lpstr>Wingdings</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Font and logo master</vt:lpstr>
      <vt:lpstr>Font and logo master</vt:lpstr>
      <vt:lpstr>Font and logo master</vt:lpstr>
      <vt:lpstr>PowerPoint Presentation</vt:lpstr>
      <vt:lpstr>About these materials</vt:lpstr>
      <vt:lpstr>PowerPoint Presentation</vt:lpstr>
      <vt:lpstr>PowerPoint Presentation</vt:lpstr>
      <vt:lpstr>PowerPoint Presentation</vt:lpstr>
      <vt:lpstr>“Being an early adopter of publishing openly has been very beneficial to my career”</vt:lpstr>
      <vt:lpstr>“So much is available electronically now – it’s transformational.”</vt:lpstr>
      <vt:lpstr>“Open access allows for multimedia work in a different way. I couldn’t imagine publishing this work in a more traditional format.”</vt:lpstr>
      <vt:lpstr>“Knowledge doesn’t benefit anyone if it’s inaccessible.”</vt:lpstr>
      <vt:lpstr>“Knowledge should be freely available.”</vt:lpstr>
      <vt:lpstr>“Change has to come</vt:lpstr>
      <vt:lpstr>“Whose knowledge counts? Whose knowledge is available? Whose knowledge circulates widely?”</vt:lpstr>
      <vt:lpstr>“I’m a strong believer that open access is the way to go for works that have been publicly funded, but there is still a pejorative sense that open access means self-publishing.”</vt:lpstr>
      <vt:lpstr>Why Khan believes in publishing open access</vt:lpstr>
      <vt:lpstr>“Publishing my book open access makes it easier for me to disseminate knowledge, meaning my work is more widely known across the world.”</vt:lpstr>
      <vt:lpstr>“Being able to share research across boundaries is a great thing. It’s how knowledge can make a difference.”</vt:lpstr>
      <vt:lpstr>“A lot of the presses I like are scholar-led, embedded within their academic disciplines. You have this quality to it, because it’s being not just submitted by an expert, it’s being shaped by an expert in the field, edited by one and sometimes even copy edited by one.”</vt:lpstr>
      <vt:lpstr>“To create more fully democratic access to knowledge across the world, we would also need to ensure that authors in other countries can not only read but also publish without having to pay.”</vt:lpstr>
      <vt:lpstr>“My book is different from the traditional reading experience. I didn’t want it to be the sort of book that symbolises knowledge and configures readers as receivers of knowledge.”</vt:lpstr>
      <vt:lpstr>“I wanted to make a difference. I want to have an impact on the world and I want the world to be a better place.”</vt:lpstr>
      <vt:lpstr>PowerPoint Presentation</vt:lpstr>
    </vt:vector>
  </TitlesOfParts>
  <Company>UKRI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Tahia Zaidi - UKRI</dc:creator>
  <cp:lastModifiedBy>Tahia Zaidi - UKRI</cp:lastModifiedBy>
  <cp:revision>1</cp:revision>
  <dcterms:created xsi:type="dcterms:W3CDTF">2025-01-24T13:58:54Z</dcterms:created>
  <dcterms:modified xsi:type="dcterms:W3CDTF">2025-02-06T10:21:09Z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0x010100DC5DB756B3EF704DA83836CF6FBF434E</vt:lpwstr>
  </property>
  <property fmtid="{D5CDD505-2E9C-101B-9397-08002B2CF9AE}" pid="3" name="_dlc_DocIdItemGuid">
    <vt:lpwstr>e6f08026-0f2d-45fb-a925-94ff297c9c2f</vt:lpwstr>
  </property>
  <property fmtid="{D5CDD505-2E9C-101B-9397-08002B2CF9AE}" pid="4" name="MediaServiceImageTags">
    <vt:lpwstr/>
  </property>
</Properties>
</file>